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 id="2147483691" r:id="rId2"/>
    <p:sldMasterId id="2147483684" r:id="rId3"/>
    <p:sldMasterId id="2147483686" r:id="rId4"/>
    <p:sldMasterId id="2147483701" r:id="rId5"/>
  </p:sldMasterIdLst>
  <p:notesMasterIdLst>
    <p:notesMasterId r:id="rId59"/>
  </p:notesMasterIdLst>
  <p:sldIdLst>
    <p:sldId id="992" r:id="rId6"/>
    <p:sldId id="1212" r:id="rId7"/>
    <p:sldId id="1038" r:id="rId8"/>
    <p:sldId id="1213" r:id="rId9"/>
    <p:sldId id="1216" r:id="rId10"/>
    <p:sldId id="1217" r:id="rId11"/>
    <p:sldId id="1218" r:id="rId12"/>
    <p:sldId id="1262" r:id="rId13"/>
    <p:sldId id="1220" r:id="rId14"/>
    <p:sldId id="1221" r:id="rId15"/>
    <p:sldId id="1222" r:id="rId16"/>
    <p:sldId id="1223" r:id="rId17"/>
    <p:sldId id="1224" r:id="rId18"/>
    <p:sldId id="1226" r:id="rId19"/>
    <p:sldId id="1227" r:id="rId20"/>
    <p:sldId id="1228" r:id="rId21"/>
    <p:sldId id="1229" r:id="rId22"/>
    <p:sldId id="1230" r:id="rId23"/>
    <p:sldId id="1231" r:id="rId24"/>
    <p:sldId id="1232" r:id="rId25"/>
    <p:sldId id="1233" r:id="rId26"/>
    <p:sldId id="1234" r:id="rId27"/>
    <p:sldId id="1235" r:id="rId28"/>
    <p:sldId id="1236" r:id="rId29"/>
    <p:sldId id="1237" r:id="rId30"/>
    <p:sldId id="1238" r:id="rId31"/>
    <p:sldId id="1239" r:id="rId32"/>
    <p:sldId id="1240" r:id="rId33"/>
    <p:sldId id="1241" r:id="rId34"/>
    <p:sldId id="1242" r:id="rId35"/>
    <p:sldId id="1243" r:id="rId36"/>
    <p:sldId id="1244" r:id="rId37"/>
    <p:sldId id="1245" r:id="rId38"/>
    <p:sldId id="1246" r:id="rId39"/>
    <p:sldId id="1247" r:id="rId40"/>
    <p:sldId id="1248" r:id="rId41"/>
    <p:sldId id="1249" r:id="rId42"/>
    <p:sldId id="1250" r:id="rId43"/>
    <p:sldId id="1251" r:id="rId44"/>
    <p:sldId id="1252" r:id="rId45"/>
    <p:sldId id="1253" r:id="rId46"/>
    <p:sldId id="442" r:id="rId47"/>
    <p:sldId id="1254" r:id="rId48"/>
    <p:sldId id="1259" r:id="rId49"/>
    <p:sldId id="1255" r:id="rId50"/>
    <p:sldId id="1256" r:id="rId51"/>
    <p:sldId id="1263" r:id="rId52"/>
    <p:sldId id="1264" r:id="rId53"/>
    <p:sldId id="1265" r:id="rId54"/>
    <p:sldId id="1260" r:id="rId55"/>
    <p:sldId id="1257" r:id="rId56"/>
    <p:sldId id="1261" r:id="rId57"/>
    <p:sldId id="1258"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5973D931-3BAC-4F30-9C16-B7461F574E40}">
          <p14:sldIdLst>
            <p14:sldId id="992"/>
            <p14:sldId id="1212"/>
            <p14:sldId id="1038"/>
            <p14:sldId id="1213"/>
            <p14:sldId id="1216"/>
            <p14:sldId id="1217"/>
            <p14:sldId id="1218"/>
            <p14:sldId id="1262"/>
            <p14:sldId id="1220"/>
            <p14:sldId id="1221"/>
            <p14:sldId id="1222"/>
            <p14:sldId id="1223"/>
            <p14:sldId id="1224"/>
            <p14:sldId id="1226"/>
            <p14:sldId id="1227"/>
            <p14:sldId id="1228"/>
            <p14:sldId id="1229"/>
            <p14:sldId id="1230"/>
            <p14:sldId id="1231"/>
            <p14:sldId id="1232"/>
            <p14:sldId id="1233"/>
            <p14:sldId id="1234"/>
            <p14:sldId id="1235"/>
            <p14:sldId id="1236"/>
            <p14:sldId id="1237"/>
            <p14:sldId id="1238"/>
            <p14:sldId id="1239"/>
            <p14:sldId id="1240"/>
            <p14:sldId id="1241"/>
            <p14:sldId id="1242"/>
            <p14:sldId id="1243"/>
            <p14:sldId id="1244"/>
            <p14:sldId id="1245"/>
            <p14:sldId id="1246"/>
            <p14:sldId id="1247"/>
            <p14:sldId id="1248"/>
            <p14:sldId id="1249"/>
            <p14:sldId id="1250"/>
            <p14:sldId id="1251"/>
            <p14:sldId id="1252"/>
            <p14:sldId id="1253"/>
            <p14:sldId id="442"/>
          </p14:sldIdLst>
        </p14:section>
        <p14:section name="Appendix: Image Descriptions for Unsighted Students" id="{9E859B0B-078E-463E-89A6-21C20DD280C4}">
          <p14:sldIdLst>
            <p14:sldId id="1254"/>
            <p14:sldId id="1259"/>
            <p14:sldId id="1255"/>
            <p14:sldId id="1256"/>
            <p14:sldId id="1263"/>
            <p14:sldId id="1264"/>
            <p14:sldId id="1265"/>
            <p14:sldId id="1260"/>
            <p14:sldId id="1257"/>
            <p14:sldId id="1261"/>
            <p14:sldId id="1258"/>
          </p14:sldIdLst>
        </p14:section>
      </p14:sectionLst>
    </p:ext>
    <p:ext uri="{EFAFB233-063F-42B5-8137-9DF3F51BA10A}">
      <p15:sldGuideLst xmlns:p15="http://schemas.microsoft.com/office/powerpoint/2012/main">
        <p15:guide id="2" pos="3000" userDrawn="1">
          <p15:clr>
            <a:srgbClr val="A4A3A4"/>
          </p15:clr>
        </p15:guide>
        <p15:guide id="3" orient="horz" pos="2208" userDrawn="1">
          <p15:clr>
            <a:srgbClr val="A4A3A4"/>
          </p15:clr>
        </p15:guide>
        <p15:guide id="4" pos="5664" userDrawn="1">
          <p15:clr>
            <a:srgbClr val="A4A3A4"/>
          </p15:clr>
        </p15:guide>
        <p15:guide id="5" pos="504" userDrawn="1">
          <p15:clr>
            <a:srgbClr val="A4A3A4"/>
          </p15:clr>
        </p15:guide>
        <p15:guide id="6" orient="horz" pos="79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poren, Laura" initials="CL" lastIdx="4" clrIdx="0">
    <p:extLst>
      <p:ext uri="{19B8F6BF-5375-455C-9EA6-DF929625EA0E}">
        <p15:presenceInfo xmlns:p15="http://schemas.microsoft.com/office/powerpoint/2012/main" userId="S-1-5-21-1645522239-1123561945-839522115-1006658" providerId="AD"/>
      </p:ext>
    </p:extLst>
  </p:cmAuthor>
  <p:cmAuthor id="2" name="Ciporen, Laura" initials="CL [2]" lastIdx="2" clrIdx="1">
    <p:extLst>
      <p:ext uri="{19B8F6BF-5375-455C-9EA6-DF929625EA0E}">
        <p15:presenceInfo xmlns:p15="http://schemas.microsoft.com/office/powerpoint/2012/main" userId="S::laura.ciporen@mheducation.com::567f631f-0624-4179-9d16-569ddce48823" providerId="AD"/>
      </p:ext>
    </p:extLst>
  </p:cmAuthor>
  <p:cmAuthor id="3" name="1769" initials="1" lastIdx="2" clrIdx="2">
    <p:extLst>
      <p:ext uri="{19B8F6BF-5375-455C-9EA6-DF929625EA0E}">
        <p15:presenceInfo xmlns:p15="http://schemas.microsoft.com/office/powerpoint/2012/main" userId="1769"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131A"/>
    <a:srgbClr val="002060"/>
    <a:srgbClr val="FAE7E8"/>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5" autoAdjust="0"/>
    <p:restoredTop sz="90436" autoAdjust="0"/>
  </p:normalViewPr>
  <p:slideViewPr>
    <p:cSldViewPr snapToGrid="0" showGuides="1">
      <p:cViewPr varScale="1">
        <p:scale>
          <a:sx n="100" d="100"/>
          <a:sy n="100" d="100"/>
        </p:scale>
        <p:origin x="1806" y="72"/>
      </p:cViewPr>
      <p:guideLst>
        <p:guide pos="3000"/>
        <p:guide orient="horz" pos="2208"/>
        <p:guide pos="5664"/>
        <p:guide pos="504"/>
        <p:guide orient="horz" pos="792"/>
      </p:guideLst>
    </p:cSldViewPr>
  </p:slideViewPr>
  <p:outlineViewPr>
    <p:cViewPr>
      <p:scale>
        <a:sx n="33" d="100"/>
        <a:sy n="33" d="100"/>
      </p:scale>
      <p:origin x="0" y="-8634"/>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0C1A02-B94D-44D6-8AA3-0DD14C84C13F}" type="datetimeFigureOut">
              <a:rPr lang="en-US" smtClean="0"/>
              <a:t>7/24/2023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9E8D09-9492-4554-9C8F-456CB81F32A8}" type="slidenum">
              <a:rPr lang="en-US" smtClean="0"/>
              <a:t>‹#›</a:t>
            </a:fld>
            <a:endParaRPr lang="en-US"/>
          </a:p>
        </p:txBody>
      </p:sp>
    </p:spTree>
    <p:extLst>
      <p:ext uri="{BB962C8B-B14F-4D97-AF65-F5344CB8AC3E}">
        <p14:creationId xmlns:p14="http://schemas.microsoft.com/office/powerpoint/2010/main" val="3020171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t>2</a:t>
            </a:fld>
            <a:endParaRPr lang="en-US"/>
          </a:p>
        </p:txBody>
      </p:sp>
    </p:spTree>
    <p:extLst>
      <p:ext uri="{BB962C8B-B14F-4D97-AF65-F5344CB8AC3E}">
        <p14:creationId xmlns:p14="http://schemas.microsoft.com/office/powerpoint/2010/main" val="3226249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42</a:t>
            </a:fld>
            <a:endParaRPr lang="en-US"/>
          </a:p>
        </p:txBody>
      </p:sp>
    </p:spTree>
    <p:extLst>
      <p:ext uri="{BB962C8B-B14F-4D97-AF65-F5344CB8AC3E}">
        <p14:creationId xmlns:p14="http://schemas.microsoft.com/office/powerpoint/2010/main" val="4005741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W/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346105" y="2099014"/>
            <a:ext cx="3863458" cy="3863458"/>
            <a:chOff x="331115" y="2099014"/>
            <a:chExt cx="3863458" cy="3863458"/>
          </a:xfrm>
        </p:grpSpPr>
        <p:sp>
          <p:nvSpPr>
            <p:cNvPr id="13" name="Rectangle 12">
              <a:extLst>
                <a:ext uri="{FF2B5EF4-FFF2-40B4-BE49-F238E27FC236}">
                  <a16:creationId xmlns:a16="http://schemas.microsoft.com/office/drawing/2014/main" id="{FD9DDEA9-6897-2B48-BA6A-9075880AA615}"/>
                </a:ext>
              </a:extLst>
            </p:cNvPr>
            <p:cNvSpPr/>
            <p:nvPr userDrawn="1"/>
          </p:nvSpPr>
          <p:spPr>
            <a:xfrm>
              <a:off x="331115" y="2099014"/>
              <a:ext cx="3863458" cy="386345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2AD1ADE-6D88-5C48-9EEF-7E081C733011}"/>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599258" y="2898475"/>
              <a:ext cx="2793799" cy="2792652"/>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p:ph type="ctrTitle" hasCustomPrompt="1"/>
          </p:nvPr>
        </p:nvSpPr>
        <p:spPr>
          <a:xfrm>
            <a:off x="621792" y="3140014"/>
            <a:ext cx="2788920" cy="1157665"/>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p:ph type="subTitle" idx="1" hasCustomPrompt="1"/>
          </p:nvPr>
        </p:nvSpPr>
        <p:spPr>
          <a:xfrm>
            <a:off x="621792" y="4261103"/>
            <a:ext cx="2788920" cy="612821"/>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p:ph type="body" sz="quarter" idx="10" hasCustomPrompt="1"/>
          </p:nvPr>
        </p:nvSpPr>
        <p:spPr>
          <a:xfrm>
            <a:off x="621792" y="5093208"/>
            <a:ext cx="2788920" cy="576185"/>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2" name="Long Copyright">
            <a:extLst>
              <a:ext uri="{FF2B5EF4-FFF2-40B4-BE49-F238E27FC236}">
                <a16:creationId xmlns:a16="http://schemas.microsoft.com/office/drawing/2014/main" id="{8AC4EEC4-5547-4185-92E7-A6CAF888043F}"/>
              </a:ext>
            </a:extLst>
          </p:cNvPr>
          <p:cNvSpPr>
            <a:spLocks noGrp="1"/>
          </p:cNvSpPr>
          <p:nvPr>
            <p:ph type="ftr" sz="quarter" idx="12"/>
          </p:nvPr>
        </p:nvSpPr>
        <p:spPr>
          <a:xfrm>
            <a:off x="0" y="6478438"/>
            <a:ext cx="9144000" cy="374266"/>
          </a:xfrm>
        </p:spPr>
        <p:txBody>
          <a:bodyPr/>
          <a:lstStyle>
            <a:lvl1pPr algn="ctr">
              <a:defRPr>
                <a:solidFill>
                  <a:schemeClr val="tx1">
                    <a:lumMod val="50000"/>
                    <a:lumOff val="50000"/>
                  </a:schemeClr>
                </a:solidFill>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Tree>
    <p:extLst>
      <p:ext uri="{BB962C8B-B14F-4D97-AF65-F5344CB8AC3E}">
        <p14:creationId xmlns:p14="http://schemas.microsoft.com/office/powerpoint/2010/main" val="1001655917"/>
      </p:ext>
    </p:extLst>
  </p:cSld>
  <p:clrMapOvr>
    <a:masterClrMapping/>
  </p:clrMapOvr>
  <p:extLst>
    <p:ext uri="{DCECCB84-F9BA-43D5-87BE-67443E8EF086}">
      <p15:sldGuideLst xmlns:p15="http://schemas.microsoft.com/office/powerpoint/2012/main">
        <p15:guide id="1" orient="horz" pos="957">
          <p15:clr>
            <a:srgbClr val="FBAE40"/>
          </p15:clr>
        </p15:guide>
        <p15:guide id="2" orient="horz" pos="41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10" name="Picture 9" descr="Adapting to Change logo.">
            <a:extLst>
              <a:ext uri="{FF2B5EF4-FFF2-40B4-BE49-F238E27FC236}">
                <a16:creationId xmlns:a16="http://schemas.microsoft.com/office/drawing/2014/main" id="{A0A183BC-7319-45B8-B0D2-D92CDB14409F}"/>
              </a:ext>
            </a:extLst>
          </p:cNvPr>
          <p:cNvPicPr>
            <a:picLocks noChangeAspect="1"/>
          </p:cNvPicPr>
          <p:nvPr userDrawn="1"/>
        </p:nvPicPr>
        <p:blipFill>
          <a:blip r:embed="rId2"/>
          <a:stretch>
            <a:fillRect/>
          </a:stretch>
        </p:blipFill>
        <p:spPr>
          <a:xfrm>
            <a:off x="55420" y="207110"/>
            <a:ext cx="2472744" cy="824248"/>
          </a:xfrm>
          <a:prstGeom prst="rect">
            <a:avLst/>
          </a:prstGeom>
        </p:spPr>
      </p:pic>
    </p:spTree>
    <p:extLst>
      <p:ext uri="{BB962C8B-B14F-4D97-AF65-F5344CB8AC3E}">
        <p14:creationId xmlns:p14="http://schemas.microsoft.com/office/powerpoint/2010/main" val="624793107"/>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86217"/>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8" name="Content Placeholder 1">
            <a:extLst>
              <a:ext uri="{FF2B5EF4-FFF2-40B4-BE49-F238E27FC236}">
                <a16:creationId xmlns:a16="http://schemas.microsoft.com/office/drawing/2014/main" id="{DFC2A6F8-97FC-43BF-92B6-FFCCF20D98D7}"/>
              </a:ext>
            </a:extLst>
          </p:cNvPr>
          <p:cNvSpPr>
            <a:spLocks noGrp="1"/>
          </p:cNvSpPr>
          <p:nvPr>
            <p:ph sz="quarter" idx="14" hasCustomPrompt="1"/>
          </p:nvPr>
        </p:nvSpPr>
        <p:spPr>
          <a:xfrm>
            <a:off x="342900" y="4275652"/>
            <a:ext cx="8458200" cy="1971327"/>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10" name="Picture 9" descr="Adapting to Change logo.">
            <a:extLst>
              <a:ext uri="{FF2B5EF4-FFF2-40B4-BE49-F238E27FC236}">
                <a16:creationId xmlns:a16="http://schemas.microsoft.com/office/drawing/2014/main" id="{A0A183BC-7319-45B8-B0D2-D92CDB14409F}"/>
              </a:ext>
            </a:extLst>
          </p:cNvPr>
          <p:cNvPicPr>
            <a:picLocks noChangeAspect="1"/>
          </p:cNvPicPr>
          <p:nvPr userDrawn="1"/>
        </p:nvPicPr>
        <p:blipFill>
          <a:blip r:embed="rId2"/>
          <a:stretch>
            <a:fillRect/>
          </a:stretch>
        </p:blipFill>
        <p:spPr>
          <a:xfrm>
            <a:off x="55420" y="207110"/>
            <a:ext cx="2472744" cy="824248"/>
          </a:xfrm>
          <a:prstGeom prst="rect">
            <a:avLst/>
          </a:prstGeom>
        </p:spPr>
      </p:pic>
    </p:spTree>
    <p:extLst>
      <p:ext uri="{BB962C8B-B14F-4D97-AF65-F5344CB8AC3E}">
        <p14:creationId xmlns:p14="http://schemas.microsoft.com/office/powerpoint/2010/main" val="765222957"/>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12" name="Picture 11" descr="Reaching beyond our borders icon.">
            <a:extLst>
              <a:ext uri="{FF2B5EF4-FFF2-40B4-BE49-F238E27FC236}">
                <a16:creationId xmlns:a16="http://schemas.microsoft.com/office/drawing/2014/main" id="{6B5ACA4D-D63F-4493-A4F0-FFA2A5827540}"/>
              </a:ext>
            </a:extLst>
          </p:cNvPr>
          <p:cNvPicPr>
            <a:picLocks noChangeAspect="1"/>
          </p:cNvPicPr>
          <p:nvPr userDrawn="1"/>
        </p:nvPicPr>
        <p:blipFill>
          <a:blip r:embed="rId2"/>
          <a:stretch>
            <a:fillRect/>
          </a:stretch>
        </p:blipFill>
        <p:spPr>
          <a:xfrm>
            <a:off x="28124" y="217261"/>
            <a:ext cx="2514600" cy="803946"/>
          </a:xfrm>
          <a:prstGeom prst="rect">
            <a:avLst/>
          </a:prstGeom>
        </p:spPr>
      </p:pic>
    </p:spTree>
    <p:extLst>
      <p:ext uri="{BB962C8B-B14F-4D97-AF65-F5344CB8AC3E}">
        <p14:creationId xmlns:p14="http://schemas.microsoft.com/office/powerpoint/2010/main" val="2367333426"/>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defRPr sz="2400"/>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4343400"/>
            <a:ext cx="8458200" cy="1905000"/>
          </a:xfrm>
        </p:spPr>
        <p:txBody>
          <a:bodyPr/>
          <a:lstStyle>
            <a:lvl1pPr>
              <a:defRPr sz="2400"/>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3422933013"/>
      </p:ext>
    </p:extLst>
  </p:cSld>
  <p:clrMapOvr>
    <a:masterClrMapping/>
  </p:clrMapOvr>
  <p:extLst>
    <p:ext uri="{DCECCB84-F9BA-43D5-87BE-67443E8EF086}">
      <p15:sldGuideLst xmlns:p15="http://schemas.microsoft.com/office/powerpoint/2012/main">
        <p15:guide id="1" orient="horz" pos="2592" userDrawn="1">
          <p15:clr>
            <a:srgbClr val="FBAE40"/>
          </p15:clr>
        </p15:guide>
        <p15:guide id="2" orient="horz" pos="273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2885209"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5915890" y="1276709"/>
            <a:ext cx="2885209" cy="4971691"/>
          </a:xfrm>
        </p:spPr>
        <p:txBody>
          <a:bodyPr/>
          <a:lstStyle>
            <a:lvl1pPr>
              <a:defRPr/>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
        <p:nvSpPr>
          <p:cNvPr id="8" name="Content Placeholder 1">
            <a:extLst>
              <a:ext uri="{FF2B5EF4-FFF2-40B4-BE49-F238E27FC236}">
                <a16:creationId xmlns:a16="http://schemas.microsoft.com/office/drawing/2014/main" id="{AFC6CBC7-BAAC-424A-9874-C0A2733A2711}"/>
              </a:ext>
            </a:extLst>
          </p:cNvPr>
          <p:cNvSpPr>
            <a:spLocks noGrp="1"/>
          </p:cNvSpPr>
          <p:nvPr>
            <p:ph sz="quarter" idx="15" hasCustomPrompt="1"/>
          </p:nvPr>
        </p:nvSpPr>
        <p:spPr>
          <a:xfrm>
            <a:off x="2961419" y="1290559"/>
            <a:ext cx="2885209"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Tree>
    <p:extLst>
      <p:ext uri="{BB962C8B-B14F-4D97-AF65-F5344CB8AC3E}">
        <p14:creationId xmlns:p14="http://schemas.microsoft.com/office/powerpoint/2010/main" val="374121542"/>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1577327"/>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916383"/>
            <a:ext cx="8458200" cy="1577327"/>
          </a:xfrm>
        </p:spPr>
        <p:txBody>
          <a:bodyPr/>
          <a:lstStyle>
            <a:lvl1pPr>
              <a:defRPr/>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
        <p:nvSpPr>
          <p:cNvPr id="8" name="Content Placeholder 2">
            <a:extLst>
              <a:ext uri="{FF2B5EF4-FFF2-40B4-BE49-F238E27FC236}">
                <a16:creationId xmlns:a16="http://schemas.microsoft.com/office/drawing/2014/main" id="{7C02FDC4-9007-47FA-8867-BFB4513F337E}"/>
              </a:ext>
            </a:extLst>
          </p:cNvPr>
          <p:cNvSpPr>
            <a:spLocks noGrp="1"/>
          </p:cNvSpPr>
          <p:nvPr>
            <p:ph sz="quarter" idx="15" hasCustomPrompt="1"/>
          </p:nvPr>
        </p:nvSpPr>
        <p:spPr>
          <a:xfrm>
            <a:off x="356750" y="4648197"/>
            <a:ext cx="8458200" cy="1577327"/>
          </a:xfrm>
        </p:spPr>
        <p:txBody>
          <a:bodyPr/>
          <a:lstStyle>
            <a:lvl1pPr>
              <a:defRPr/>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Tree>
    <p:extLst>
      <p:ext uri="{BB962C8B-B14F-4D97-AF65-F5344CB8AC3E}">
        <p14:creationId xmlns:p14="http://schemas.microsoft.com/office/powerpoint/2010/main" val="2620176990"/>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mpariso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40767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1273051"/>
            <a:ext cx="4076700" cy="4991100"/>
          </a:xfrm>
        </p:spPr>
        <p:txBody>
          <a:bodyPr/>
          <a:lstStyle>
            <a:lvl1pPr>
              <a:defRPr/>
            </a:lvl1pPr>
            <a:lvl2pPr marL="292608" indent="-292608">
              <a:spcBef>
                <a:spcPts val="1000"/>
              </a:spcBef>
              <a:spcAft>
                <a:spcPts val="0"/>
              </a:spcAft>
              <a:defRPr/>
            </a:lvl2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478815702"/>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mpariso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022764" y="192490"/>
            <a:ext cx="6778335"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4" name="Picture 3">
            <a:extLst>
              <a:ext uri="{FF2B5EF4-FFF2-40B4-BE49-F238E27FC236}">
                <a16:creationId xmlns:a16="http://schemas.microsoft.com/office/drawing/2014/main" id="{15A7E40D-2A6B-4B43-8474-A1C9EAF1D337}"/>
              </a:ext>
            </a:extLst>
          </p:cNvPr>
          <p:cNvPicPr>
            <a:picLocks noChangeAspect="1"/>
          </p:cNvPicPr>
          <p:nvPr userDrawn="1"/>
        </p:nvPicPr>
        <p:blipFill>
          <a:blip r:embed="rId2"/>
          <a:stretch>
            <a:fillRect/>
          </a:stretch>
        </p:blipFill>
        <p:spPr>
          <a:xfrm>
            <a:off x="342900" y="399540"/>
            <a:ext cx="1531522" cy="420120"/>
          </a:xfrm>
          <a:prstGeom prst="rect">
            <a:avLst/>
          </a:prstGeom>
        </p:spPr>
      </p:pic>
    </p:spTree>
    <p:extLst>
      <p:ext uri="{BB962C8B-B14F-4D97-AF65-F5344CB8AC3E}">
        <p14:creationId xmlns:p14="http://schemas.microsoft.com/office/powerpoint/2010/main" val="48298191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Main One Secondary">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5791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6418052" y="1257300"/>
            <a:ext cx="2383047" cy="4991100"/>
          </a:xfrm>
        </p:spPr>
        <p:txBody>
          <a:bodyPr/>
          <a:lstStyle>
            <a:lvl1pPr>
              <a:defRPr/>
            </a:lvl1pPr>
            <a:lvl2pPr marL="292608" indent="-292608">
              <a:spcBef>
                <a:spcPts val="1000"/>
              </a:spcBef>
              <a:spcAft>
                <a:spcPts val="0"/>
              </a:spcAft>
              <a:defRPr/>
            </a:lvl2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marL="0" marR="0" indent="0" algn="ctr" defTabSz="914400" rtl="0" eaLnBrk="1" fontAlgn="auto" latinLnBrk="0" hangingPunct="1">
              <a:lnSpc>
                <a:spcPct val="100000"/>
              </a:lnSpc>
              <a:spcBef>
                <a:spcPts val="0"/>
              </a:spcBef>
              <a:spcAft>
                <a:spcPts val="800"/>
              </a:spcAft>
              <a:buClrTx/>
              <a:buSzTx/>
              <a:buFont typeface="Arial" panose="020B0604020202020204" pitchFamily="34" charset="0"/>
              <a:buNone/>
              <a:tabLst/>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1446962700"/>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userDrawn="1">
          <p15:clr>
            <a:srgbClr val="FBAE40"/>
          </p15:clr>
        </p15:guide>
        <p15:guide id="5" pos="386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with Third as Acc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1" y="4343400"/>
            <a:ext cx="5791200" cy="1905000"/>
          </a:xfr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22432755-BCF5-451F-968D-CFFD10D87BE2}"/>
              </a:ext>
            </a:extLst>
          </p:cNvPr>
          <p:cNvSpPr>
            <a:spLocks noGrp="1"/>
          </p:cNvSpPr>
          <p:nvPr>
            <p:ph sz="quarter" idx="15" hasCustomPrompt="1"/>
          </p:nvPr>
        </p:nvSpPr>
        <p:spPr>
          <a:xfrm>
            <a:off x="6400800" y="4343400"/>
            <a:ext cx="2400300" cy="1905000"/>
          </a:xfr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 3</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410000558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p15:clr>
            <a:srgbClr val="FBAE40"/>
          </p15:clr>
        </p15:guide>
        <p15:guide id="5" pos="386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W/Cover">
    <p:spTree>
      <p:nvGrpSpPr>
        <p:cNvPr id="1" name=""/>
        <p:cNvGrpSpPr/>
        <p:nvPr/>
      </p:nvGrpSpPr>
      <p:grpSpPr>
        <a:xfrm>
          <a:off x="0" y="0"/>
          <a:ext cx="0" cy="0"/>
          <a:chOff x="0" y="0"/>
          <a:chExt cx="0" cy="0"/>
        </a:xfrm>
      </p:grpSpPr>
      <p:grpSp>
        <p:nvGrpSpPr>
          <p:cNvPr id="4" name="MHE Altered Background, fixed">
            <a:extLst>
              <a:ext uri="{FF2B5EF4-FFF2-40B4-BE49-F238E27FC236}">
                <a16:creationId xmlns:a16="http://schemas.microsoft.com/office/drawing/2014/main" id="{E2D8ACCF-E5FC-4FE9-9E84-B2A0A6B1EEBA}"/>
              </a:ext>
              <a:ext uri="{C183D7F6-B498-43B3-948B-1728B52AA6E4}">
                <adec:decorative xmlns:adec="http://schemas.microsoft.com/office/drawing/2017/decorative" val="1"/>
              </a:ext>
            </a:extLst>
          </p:cNvPr>
          <p:cNvGrpSpPr/>
          <p:nvPr userDrawn="1"/>
        </p:nvGrpSpPr>
        <p:grpSpPr>
          <a:xfrm>
            <a:off x="342900" y="2095500"/>
            <a:ext cx="3886199" cy="3886199"/>
            <a:chOff x="342900" y="2095500"/>
            <a:chExt cx="3886199" cy="3886199"/>
          </a:xfrm>
        </p:grpSpPr>
        <p:sp>
          <p:nvSpPr>
            <p:cNvPr id="14" name="Rectangle 13">
              <a:extLst>
                <a:ext uri="{FF2B5EF4-FFF2-40B4-BE49-F238E27FC236}">
                  <a16:creationId xmlns:a16="http://schemas.microsoft.com/office/drawing/2014/main" id="{52AD1ADE-6D88-5C48-9EEF-7E081C733011}"/>
                </a:ext>
              </a:extLst>
            </p:cNvPr>
            <p:cNvSpPr/>
            <p:nvPr userDrawn="1"/>
          </p:nvSpPr>
          <p:spPr>
            <a:xfrm>
              <a:off x="342900" y="2095500"/>
              <a:ext cx="3886199" cy="3886199"/>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495300" y="2362200"/>
              <a:ext cx="3429000" cy="34671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userDrawn="1">
            <p:ph type="ctrTitle" hasCustomPrompt="1"/>
          </p:nvPr>
        </p:nvSpPr>
        <p:spPr>
          <a:xfrm>
            <a:off x="621792" y="2608290"/>
            <a:ext cx="3035808" cy="1394084"/>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userDrawn="1">
            <p:ph type="subTitle" idx="1" hasCustomPrompt="1"/>
          </p:nvPr>
        </p:nvSpPr>
        <p:spPr>
          <a:xfrm>
            <a:off x="621792" y="4069830"/>
            <a:ext cx="3035808" cy="804094"/>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621791" y="5096656"/>
            <a:ext cx="3043303" cy="569626"/>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userDrawn="1">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2" name="Long Copyright">
            <a:extLst>
              <a:ext uri="{FF2B5EF4-FFF2-40B4-BE49-F238E27FC236}">
                <a16:creationId xmlns:a16="http://schemas.microsoft.com/office/drawing/2014/main" id="{F4607C07-D864-4A1A-8061-D12997CC50CE}"/>
              </a:ext>
            </a:extLst>
          </p:cNvPr>
          <p:cNvSpPr>
            <a:spLocks noGrp="1"/>
          </p:cNvSpPr>
          <p:nvPr>
            <p:ph type="ftr" sz="quarter" idx="12"/>
          </p:nvPr>
        </p:nvSpPr>
        <p:spPr/>
        <p:txBody>
          <a:bodyPr/>
          <a:lstStyle>
            <a:lvl1pPr algn="ctr">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Tree>
    <p:extLst>
      <p:ext uri="{BB962C8B-B14F-4D97-AF65-F5344CB8AC3E}">
        <p14:creationId xmlns:p14="http://schemas.microsoft.com/office/powerpoint/2010/main" val="2489068921"/>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612476"/>
          </a:xfrm>
          <a:prstGeom prst="rect">
            <a:avLst/>
          </a:prstGeom>
        </p:spPr>
        <p:txBody>
          <a:bodyPr/>
          <a:lstStyle>
            <a:lvl1pPr>
              <a:spcBef>
                <a:spcPts val="1000"/>
              </a:spcBef>
              <a:spcAft>
                <a:spcPts val="0"/>
              </a:spcAft>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070496"/>
            <a:ext cx="8458200" cy="649138"/>
          </a:xfrm>
        </p:spPr>
        <p:txBody>
          <a:bodyPr/>
          <a:lstStyle>
            <a:lvl1pPr>
              <a:spcBef>
                <a:spcPts val="1000"/>
              </a:spcBef>
              <a:spcAft>
                <a:spcPts val="0"/>
              </a:spcAft>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900944"/>
            <a:ext cx="8458200" cy="673100"/>
          </a:xfrm>
        </p:spPr>
        <p:txBody>
          <a:bodyPr/>
          <a:lstStyle>
            <a:lvl1pPr>
              <a:spcBef>
                <a:spcPts val="1000"/>
              </a:spcBef>
              <a:spcAft>
                <a:spcPts val="0"/>
              </a:spcAft>
              <a:defRPr/>
            </a:lvl1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342900" y="3755354"/>
            <a:ext cx="8458200" cy="698500"/>
          </a:xfrm>
        </p:spPr>
        <p:txBody>
          <a:bodyPr/>
          <a:lstStyle>
            <a:lvl1pPr>
              <a:spcBef>
                <a:spcPts val="1000"/>
              </a:spcBef>
              <a:spcAft>
                <a:spcPts val="0"/>
              </a:spcAft>
              <a:defRPr/>
            </a:lvl1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4635164"/>
            <a:ext cx="8458200" cy="698500"/>
          </a:xfrm>
        </p:spPr>
        <p:txBody>
          <a:bodyPr/>
          <a:lstStyle>
            <a:lvl1pPr>
              <a:spcBef>
                <a:spcPts val="1000"/>
              </a:spcBef>
              <a:spcAft>
                <a:spcPts val="0"/>
              </a:spcAft>
              <a:defRPr/>
            </a:lvl1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342900" y="5514975"/>
            <a:ext cx="8458200" cy="733425"/>
          </a:xfrm>
        </p:spPr>
        <p:txBody>
          <a:bodyPr/>
          <a:lstStyle>
            <a:lvl1pPr>
              <a:spcBef>
                <a:spcPts val="1000"/>
              </a:spcBef>
              <a:spcAft>
                <a:spcPts val="0"/>
              </a:spcAft>
              <a:defRPr/>
            </a:lvl1pPr>
          </a:lstStyle>
          <a:p>
            <a:pPr lvl="0"/>
            <a:r>
              <a:rPr lang="en-US" dirty="0"/>
              <a:t>Slide Content 6</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407061431"/>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3915201" cy="612476"/>
          </a:xfrm>
          <a:prstGeom prst="rect">
            <a:avLst/>
          </a:prstGeom>
        </p:spPr>
        <p:txBody>
          <a:bodyPr/>
          <a:lstStyle>
            <a:lvl1pPr>
              <a:spcBef>
                <a:spcPts val="1000"/>
              </a:spcBef>
              <a:spcAft>
                <a:spcPts val="0"/>
              </a:spcAft>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070496"/>
            <a:ext cx="3915201" cy="649138"/>
          </a:xfrm>
        </p:spPr>
        <p:txBody>
          <a:bodyPr/>
          <a:lstStyle>
            <a:lvl1pPr>
              <a:spcBef>
                <a:spcPts val="1000"/>
              </a:spcBef>
              <a:spcAft>
                <a:spcPts val="0"/>
              </a:spcAft>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900944"/>
            <a:ext cx="3915201" cy="673100"/>
          </a:xfrm>
        </p:spPr>
        <p:txBody>
          <a:bodyPr/>
          <a:lstStyle>
            <a:lvl1pPr>
              <a:spcBef>
                <a:spcPts val="1000"/>
              </a:spcBef>
              <a:spcAft>
                <a:spcPts val="0"/>
              </a:spcAft>
              <a:defRPr/>
            </a:lvl1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342900" y="3755354"/>
            <a:ext cx="3915201" cy="698500"/>
          </a:xfrm>
        </p:spPr>
        <p:txBody>
          <a:bodyPr/>
          <a:lstStyle>
            <a:lvl1pPr>
              <a:spcBef>
                <a:spcPts val="1000"/>
              </a:spcBef>
              <a:spcAft>
                <a:spcPts val="0"/>
              </a:spcAft>
              <a:defRPr/>
            </a:lvl1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4635164"/>
            <a:ext cx="3915201" cy="698500"/>
          </a:xfrm>
        </p:spPr>
        <p:txBody>
          <a:bodyPr/>
          <a:lstStyle>
            <a:lvl1pPr>
              <a:spcBef>
                <a:spcPts val="1000"/>
              </a:spcBef>
              <a:spcAft>
                <a:spcPts val="0"/>
              </a:spcAft>
              <a:defRPr/>
            </a:lvl1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342900" y="5514975"/>
            <a:ext cx="3915201" cy="733425"/>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2" name="Content Placeholder 6">
            <a:extLst>
              <a:ext uri="{FF2B5EF4-FFF2-40B4-BE49-F238E27FC236}">
                <a16:creationId xmlns:a16="http://schemas.microsoft.com/office/drawing/2014/main" id="{DB5446E9-DDFC-4F9F-AEF5-5E6061E5BD1A}"/>
              </a:ext>
            </a:extLst>
          </p:cNvPr>
          <p:cNvSpPr>
            <a:spLocks noGrp="1"/>
          </p:cNvSpPr>
          <p:nvPr>
            <p:ph sz="quarter" idx="19" hasCustomPrompt="1"/>
          </p:nvPr>
        </p:nvSpPr>
        <p:spPr>
          <a:xfrm>
            <a:off x="4619199" y="1255490"/>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4" name="Content Placeholder 6">
            <a:extLst>
              <a:ext uri="{FF2B5EF4-FFF2-40B4-BE49-F238E27FC236}">
                <a16:creationId xmlns:a16="http://schemas.microsoft.com/office/drawing/2014/main" id="{9BC59DB4-A285-4104-8DAD-21B49267AAD3}"/>
              </a:ext>
            </a:extLst>
          </p:cNvPr>
          <p:cNvSpPr>
            <a:spLocks noGrp="1"/>
          </p:cNvSpPr>
          <p:nvPr>
            <p:ph sz="quarter" idx="20" hasCustomPrompt="1"/>
          </p:nvPr>
        </p:nvSpPr>
        <p:spPr>
          <a:xfrm>
            <a:off x="4619199" y="1998291"/>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6" name="Content Placeholder 6">
            <a:extLst>
              <a:ext uri="{FF2B5EF4-FFF2-40B4-BE49-F238E27FC236}">
                <a16:creationId xmlns:a16="http://schemas.microsoft.com/office/drawing/2014/main" id="{FF319E46-D027-404B-8292-60A07B8E3C98}"/>
              </a:ext>
            </a:extLst>
          </p:cNvPr>
          <p:cNvSpPr>
            <a:spLocks noGrp="1"/>
          </p:cNvSpPr>
          <p:nvPr>
            <p:ph sz="quarter" idx="21" hasCustomPrompt="1"/>
          </p:nvPr>
        </p:nvSpPr>
        <p:spPr>
          <a:xfrm>
            <a:off x="4619198" y="2723530"/>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7" name="Content Placeholder 6">
            <a:extLst>
              <a:ext uri="{FF2B5EF4-FFF2-40B4-BE49-F238E27FC236}">
                <a16:creationId xmlns:a16="http://schemas.microsoft.com/office/drawing/2014/main" id="{E1FA65FE-4DFA-484E-A01C-9BF08B32C20A}"/>
              </a:ext>
            </a:extLst>
          </p:cNvPr>
          <p:cNvSpPr>
            <a:spLocks noGrp="1"/>
          </p:cNvSpPr>
          <p:nvPr>
            <p:ph sz="quarter" idx="22" hasCustomPrompt="1"/>
          </p:nvPr>
        </p:nvSpPr>
        <p:spPr>
          <a:xfrm>
            <a:off x="4619197" y="3528194"/>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8" name="Content Placeholder 6">
            <a:extLst>
              <a:ext uri="{FF2B5EF4-FFF2-40B4-BE49-F238E27FC236}">
                <a16:creationId xmlns:a16="http://schemas.microsoft.com/office/drawing/2014/main" id="{6FE7E90B-1DE9-4A55-9F1D-9EF5F50C09A3}"/>
              </a:ext>
            </a:extLst>
          </p:cNvPr>
          <p:cNvSpPr>
            <a:spLocks noGrp="1"/>
          </p:cNvSpPr>
          <p:nvPr>
            <p:ph sz="quarter" idx="23" hasCustomPrompt="1"/>
          </p:nvPr>
        </p:nvSpPr>
        <p:spPr>
          <a:xfrm>
            <a:off x="4619199" y="4351336"/>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9" name="Content Placeholder 6">
            <a:extLst>
              <a:ext uri="{FF2B5EF4-FFF2-40B4-BE49-F238E27FC236}">
                <a16:creationId xmlns:a16="http://schemas.microsoft.com/office/drawing/2014/main" id="{78067368-CA9E-4B15-AE6A-F50A1D1FEE7F}"/>
              </a:ext>
            </a:extLst>
          </p:cNvPr>
          <p:cNvSpPr>
            <a:spLocks noGrp="1"/>
          </p:cNvSpPr>
          <p:nvPr>
            <p:ph sz="quarter" idx="24" hasCustomPrompt="1"/>
          </p:nvPr>
        </p:nvSpPr>
        <p:spPr>
          <a:xfrm>
            <a:off x="4619199" y="5142672"/>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390875865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9" y="418391"/>
            <a:ext cx="2292103" cy="291823"/>
          </a:xfrm>
          <a:prstGeom prst="rect">
            <a:avLst/>
          </a:prstGeom>
        </p:spPr>
        <p:txBody>
          <a:bodyPr/>
          <a:lstStyle>
            <a:lvl1pPr>
              <a:defRPr>
                <a:solidFill>
                  <a:schemeClr val="tx1"/>
                </a:solidFill>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0211" y="1005697"/>
            <a:ext cx="2443579" cy="2443579"/>
          </a:xfrm>
          <a:prstGeom prst="rect">
            <a:avLst/>
          </a:prstGeom>
        </p:spPr>
      </p:pic>
      <p:sp>
        <p:nvSpPr>
          <p:cNvPr id="3" name="Long Copyright">
            <a:extLst>
              <a:ext uri="{FF2B5EF4-FFF2-40B4-BE49-F238E27FC236}">
                <a16:creationId xmlns:a16="http://schemas.microsoft.com/office/drawing/2014/main" id="{9AB572CE-E262-4FA6-8D47-02F068ADD1BE}"/>
              </a:ext>
            </a:extLst>
          </p:cNvPr>
          <p:cNvSpPr>
            <a:spLocks noGrp="1"/>
          </p:cNvSpPr>
          <p:nvPr>
            <p:ph type="ftr" sz="quarter" idx="10"/>
          </p:nvPr>
        </p:nvSpPr>
        <p:spPr>
          <a:xfrm>
            <a:off x="0" y="6487064"/>
            <a:ext cx="9144000" cy="370936"/>
          </a:xfrm>
        </p:spPr>
        <p:txBody>
          <a:bodyPr/>
          <a:lstStyle>
            <a:lvl1pPr algn="ctr">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
        <p:nvSpPr>
          <p:cNvPr id="9" name="MGH Tagline">
            <a:extLst>
              <a:ext uri="{FF2B5EF4-FFF2-40B4-BE49-F238E27FC236}">
                <a16:creationId xmlns:a16="http://schemas.microsoft.com/office/drawing/2014/main" id="{F040BF5C-A78D-440C-93DF-72F3F641F3F1}"/>
              </a:ext>
            </a:extLst>
          </p:cNvPr>
          <p:cNvSpPr txBox="1"/>
          <p:nvPr userDrawn="1"/>
        </p:nvSpPr>
        <p:spPr>
          <a:xfrm>
            <a:off x="1730746" y="3796682"/>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mn-lt"/>
              <a:ea typeface="+mn-ea"/>
              <a:cs typeface="+mn-cs"/>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269085" y="5329121"/>
            <a:ext cx="2605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7443668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9" y="418391"/>
            <a:ext cx="2292103" cy="291823"/>
          </a:xfrm>
          <a:prstGeom prst="rect">
            <a:avLst/>
          </a:prstGeom>
        </p:spPr>
        <p:txBody>
          <a:bodyPr/>
          <a:lstStyle>
            <a:lvl1pPr>
              <a:defRPr>
                <a:solidFill>
                  <a:schemeClr val="tx1"/>
                </a:solidFill>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0211" y="1005697"/>
            <a:ext cx="2443579" cy="2443579"/>
          </a:xfrm>
          <a:prstGeom prst="rect">
            <a:avLst/>
          </a:prstGeom>
        </p:spPr>
      </p:pic>
      <p:sp>
        <p:nvSpPr>
          <p:cNvPr id="9" name="MGH Tagline">
            <a:extLst>
              <a:ext uri="{FF2B5EF4-FFF2-40B4-BE49-F238E27FC236}">
                <a16:creationId xmlns:a16="http://schemas.microsoft.com/office/drawing/2014/main" id="{F040BF5C-A78D-440C-93DF-72F3F641F3F1}"/>
              </a:ext>
            </a:extLst>
          </p:cNvPr>
          <p:cNvSpPr txBox="1"/>
          <p:nvPr userDrawn="1"/>
        </p:nvSpPr>
        <p:spPr>
          <a:xfrm>
            <a:off x="1730746" y="3796682"/>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mn-lt"/>
              <a:ea typeface="+mn-ea"/>
              <a:cs typeface="+mn-cs"/>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269085" y="5329121"/>
            <a:ext cx="2605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sp>
        <p:nvSpPr>
          <p:cNvPr id="5" name="Content Placeholder 4">
            <a:extLst>
              <a:ext uri="{FF2B5EF4-FFF2-40B4-BE49-F238E27FC236}">
                <a16:creationId xmlns:a16="http://schemas.microsoft.com/office/drawing/2014/main" id="{8352138A-1304-465B-AE03-541BDE0CCB45}"/>
              </a:ext>
            </a:extLst>
          </p:cNvPr>
          <p:cNvSpPr>
            <a:spLocks noGrp="1"/>
          </p:cNvSpPr>
          <p:nvPr>
            <p:ph sz="quarter" idx="10"/>
          </p:nvPr>
        </p:nvSpPr>
        <p:spPr>
          <a:xfrm>
            <a:off x="228600" y="6543675"/>
            <a:ext cx="8715375" cy="1873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3891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ppendix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6CA9270-FD0E-4B64-B0D8-24095E6A2959}"/>
              </a:ext>
            </a:extLst>
          </p:cNvPr>
          <p:cNvSpPr>
            <a:spLocks noGrp="1"/>
          </p:cNvSpPr>
          <p:nvPr>
            <p:ph type="title" hasCustomPrompt="1"/>
          </p:nvPr>
        </p:nvSpPr>
        <p:spPr>
          <a:xfrm>
            <a:off x="342899" y="2366309"/>
            <a:ext cx="7696919" cy="526936"/>
          </a:xfrm>
          <a:prstGeom prst="rect">
            <a:avLst/>
          </a:prstGeom>
        </p:spPr>
        <p:txBody>
          <a:bodyPr anchor="ctr"/>
          <a:lstStyle>
            <a:lvl1pPr>
              <a:defRPr/>
            </a:lvl1pPr>
          </a:lstStyle>
          <a:p>
            <a:r>
              <a:rPr lang="en-US" dirty="0"/>
              <a:t>Accessibility Content: Text Alternatives for Images</a:t>
            </a:r>
          </a:p>
        </p:txBody>
      </p:sp>
      <p:sp>
        <p:nvSpPr>
          <p:cNvPr id="3" name="Slide Number Placeholder">
            <a:extLst>
              <a:ext uri="{FF2B5EF4-FFF2-40B4-BE49-F238E27FC236}">
                <a16:creationId xmlns:a16="http://schemas.microsoft.com/office/drawing/2014/main" id="{0B6E1DCB-9B8A-423D-B48B-2CCDE624B45C}"/>
              </a:ext>
            </a:extLst>
          </p:cNvPr>
          <p:cNvSpPr>
            <a:spLocks noGrp="1"/>
          </p:cNvSpPr>
          <p:nvPr>
            <p:ph type="sldNum" sz="quarter" idx="10"/>
          </p:nvPr>
        </p:nvSpPr>
        <p:spPr>
          <a:xfrm>
            <a:off x="8637202" y="6682314"/>
            <a:ext cx="342900" cy="143831"/>
          </a:xfrm>
          <a:prstGeom prst="rect">
            <a:avLst/>
          </a:prstGeom>
        </p:spPr>
        <p:txBody>
          <a:bodyPr/>
          <a:lstStyle/>
          <a:p>
            <a:endParaRPr lang="en-US" dirty="0"/>
          </a:p>
        </p:txBody>
      </p:sp>
    </p:spTree>
    <p:extLst>
      <p:ext uri="{BB962C8B-B14F-4D97-AF65-F5344CB8AC3E}">
        <p14:creationId xmlns:p14="http://schemas.microsoft.com/office/powerpoint/2010/main" val="36925710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isc. 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C0136BE0-3F2D-44D5-B125-B7A30D2C8896}"/>
              </a:ext>
            </a:extLst>
          </p:cNvPr>
          <p:cNvSpPr>
            <a:spLocks noGrp="1"/>
          </p:cNvSpPr>
          <p:nvPr>
            <p:ph type="title"/>
          </p:nvPr>
        </p:nvSpPr>
        <p:spPr>
          <a:xfrm>
            <a:off x="339450" y="117244"/>
            <a:ext cx="6065851" cy="730970"/>
          </a:xfrm>
          <a:prstGeom prst="rect">
            <a:avLst/>
          </a:prstGeom>
        </p:spPr>
        <p:txBody>
          <a:bodyPr/>
          <a:lstStyle/>
          <a:p>
            <a:r>
              <a:rPr lang="en-US" dirty="0"/>
              <a:t>Click to edit Master title style</a:t>
            </a:r>
          </a:p>
        </p:txBody>
      </p:sp>
      <p:sp>
        <p:nvSpPr>
          <p:cNvPr id="3" name="Slide Number Placeholder">
            <a:extLst>
              <a:ext uri="{FF2B5EF4-FFF2-40B4-BE49-F238E27FC236}">
                <a16:creationId xmlns:a16="http://schemas.microsoft.com/office/drawing/2014/main" id="{FA117DCA-6A6D-48B9-9002-DA1E4814BF99}"/>
              </a:ext>
            </a:extLst>
          </p:cNvPr>
          <p:cNvSpPr>
            <a:spLocks noGrp="1"/>
          </p:cNvSpPr>
          <p:nvPr>
            <p:ph type="sldNum" sz="quarter" idx="10"/>
          </p:nvPr>
        </p:nvSpPr>
        <p:spPr>
          <a:xfrm>
            <a:off x="8637202" y="6682314"/>
            <a:ext cx="342900" cy="143831"/>
          </a:xfrm>
          <a:prstGeom prst="rect">
            <a:avLst/>
          </a:prstGeom>
        </p:spPr>
        <p:txBody>
          <a:bodyPr/>
          <a:lstStyle/>
          <a:p>
            <a:fld id="{68151E55-6873-49E2-B8D5-2F265E6F1973}" type="slidenum">
              <a:rPr lang="en-US" smtClean="0"/>
              <a:pPr/>
              <a:t>‹#›</a:t>
            </a:fld>
            <a:endParaRPr lang="en-US" dirty="0"/>
          </a:p>
        </p:txBody>
      </p:sp>
      <p:sp>
        <p:nvSpPr>
          <p:cNvPr id="5" name="Content Placeholder">
            <a:extLst>
              <a:ext uri="{FF2B5EF4-FFF2-40B4-BE49-F238E27FC236}">
                <a16:creationId xmlns:a16="http://schemas.microsoft.com/office/drawing/2014/main" id="{DA8444E8-1445-4AB7-85DD-90449330C005}"/>
              </a:ext>
            </a:extLst>
          </p:cNvPr>
          <p:cNvSpPr>
            <a:spLocks noGrp="1"/>
          </p:cNvSpPr>
          <p:nvPr>
            <p:ph sz="quarter" idx="11" hasCustomPrompt="1"/>
          </p:nvPr>
        </p:nvSpPr>
        <p:spPr>
          <a:xfrm>
            <a:off x="342900" y="1973249"/>
            <a:ext cx="6477000" cy="4343400"/>
          </a:xfrm>
        </p:spPr>
        <p:txBody>
          <a:bodyPr/>
          <a:lstStyle>
            <a:lvl1pPr>
              <a:defRPr/>
            </a:lvl1pPr>
            <a:lvl2pPr marL="344488" indent="-342900">
              <a:buFont typeface="Arial" panose="020B0604020202020204" pitchFamily="34" charset="0"/>
              <a:buChar char="•"/>
              <a:defRPr/>
            </a:lvl2pPr>
            <a:lvl3pPr>
              <a:defRPr/>
            </a:lvl3pPr>
            <a:lvl4pPr>
              <a:defRPr/>
            </a:lvl4pPr>
          </a:lstStyle>
          <a:p>
            <a:pPr lvl="0"/>
            <a:r>
              <a:rPr lang="en-US" dirty="0"/>
              <a:t>Slide Content</a:t>
            </a:r>
          </a:p>
          <a:p>
            <a:pPr lvl="2"/>
            <a:r>
              <a:rPr lang="en-US" dirty="0"/>
              <a:t>Second level</a:t>
            </a:r>
          </a:p>
          <a:p>
            <a:pPr lvl="3"/>
            <a:r>
              <a:rPr lang="en-US" dirty="0"/>
              <a:t>Third level</a:t>
            </a:r>
          </a:p>
        </p:txBody>
      </p:sp>
    </p:spTree>
    <p:extLst>
      <p:ext uri="{BB962C8B-B14F-4D97-AF65-F5344CB8AC3E}">
        <p14:creationId xmlns:p14="http://schemas.microsoft.com/office/powerpoint/2010/main" val="44541601"/>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3081587" y="1068234"/>
            <a:ext cx="2980826" cy="225425"/>
          </a:xfrm>
        </p:spPr>
        <p:txBody>
          <a:bodyPr anchor="ctr">
            <a:noAutofit/>
          </a:bodyPr>
          <a:lstStyle>
            <a:lvl1pPr algn="ctr">
              <a:defRPr sz="1200"/>
            </a:lvl1pPr>
          </a:lstStyle>
          <a:p>
            <a:pPr lvl="0"/>
            <a:r>
              <a:rPr lang="en-US" dirty="0"/>
              <a:t>Return to parent-slide containing images.</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371601"/>
            <a:ext cx="8458200" cy="4876800"/>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0" name="Return to main slide Link 2">
            <a:extLst>
              <a:ext uri="{FF2B5EF4-FFF2-40B4-BE49-F238E27FC236}">
                <a16:creationId xmlns:a16="http://schemas.microsoft.com/office/drawing/2014/main" id="{D8AF3780-479B-4486-8AEE-B0E29BE2F870}"/>
              </a:ext>
            </a:extLst>
          </p:cNvPr>
          <p:cNvSpPr>
            <a:spLocks noGrp="1"/>
          </p:cNvSpPr>
          <p:nvPr>
            <p:ph type="body" sz="quarter" idx="15" hasCustomPrompt="1"/>
          </p:nvPr>
        </p:nvSpPr>
        <p:spPr>
          <a:xfrm>
            <a:off x="3092111" y="6350211"/>
            <a:ext cx="2959779" cy="228600"/>
          </a:xfr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842702864"/>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ppendix-Two Comparison Placeholders With Identifi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9" name="Return to main slide Link 1">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3081528" y="1059828"/>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8" name="Image Identifier 1">
            <a:extLst>
              <a:ext uri="{FF2B5EF4-FFF2-40B4-BE49-F238E27FC236}">
                <a16:creationId xmlns:a16="http://schemas.microsoft.com/office/drawing/2014/main" id="{C828D23C-A7ED-420E-B199-2D8CCF24D6BE}"/>
              </a:ext>
            </a:extLst>
          </p:cNvPr>
          <p:cNvSpPr>
            <a:spLocks noGrp="1"/>
          </p:cNvSpPr>
          <p:nvPr>
            <p:ph type="body" sz="quarter" idx="15" hasCustomPrompt="1"/>
          </p:nvPr>
        </p:nvSpPr>
        <p:spPr>
          <a:xfrm>
            <a:off x="365125" y="1410562"/>
            <a:ext cx="4076700" cy="392112"/>
          </a:xfrm>
        </p:spPr>
        <p:txBody>
          <a:bodyPr/>
          <a:lstStyle>
            <a:lvl1pPr>
              <a:defRPr/>
            </a:lvl1pPr>
          </a:lstStyle>
          <a:p>
            <a:pPr lvl="0"/>
            <a:r>
              <a:rPr lang="en-US" dirty="0"/>
              <a:t>Image Identifier 1</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933303"/>
            <a:ext cx="4076700" cy="4315097"/>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1" name="Image Identifier 2">
            <a:extLst>
              <a:ext uri="{FF2B5EF4-FFF2-40B4-BE49-F238E27FC236}">
                <a16:creationId xmlns:a16="http://schemas.microsoft.com/office/drawing/2014/main" id="{7DBCEA22-E8D2-4B8A-B55C-3FFA6FAB317C}"/>
              </a:ext>
            </a:extLst>
          </p:cNvPr>
          <p:cNvSpPr>
            <a:spLocks noGrp="1"/>
          </p:cNvSpPr>
          <p:nvPr>
            <p:ph type="body" sz="quarter" idx="16" hasCustomPrompt="1"/>
          </p:nvPr>
        </p:nvSpPr>
        <p:spPr>
          <a:xfrm>
            <a:off x="4715145" y="1410562"/>
            <a:ext cx="4078224" cy="393192"/>
          </a:xfrm>
        </p:spPr>
        <p:txBody>
          <a:bodyPr/>
          <a:lstStyle>
            <a:lvl1pPr>
              <a:defRPr/>
            </a:lvl1pPr>
          </a:lstStyle>
          <a:p>
            <a:pPr lvl="0"/>
            <a:r>
              <a:rPr lang="en-US" dirty="0"/>
              <a:t>Image Identifier 2</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1933303"/>
            <a:ext cx="4076700" cy="4315097"/>
          </a:xfrm>
          <a:prstGeom prst="rect">
            <a:avLst/>
          </a:prstGeo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7" name="Return to main slide Link 2">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081528" y="6348550"/>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2505933215"/>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NO 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0" y="1452559"/>
            <a:ext cx="9144000" cy="4982750"/>
            <a:chOff x="0" y="1521567"/>
            <a:chExt cx="9144000" cy="4846438"/>
          </a:xfrm>
        </p:grpSpPr>
        <p:sp>
          <p:nvSpPr>
            <p:cNvPr id="11" name="Rectangle 10">
              <a:extLst>
                <a:ext uri="{FF2B5EF4-FFF2-40B4-BE49-F238E27FC236}">
                  <a16:creationId xmlns:a16="http://schemas.microsoft.com/office/drawing/2014/main" id="{23FD8DC8-1EF1-6B48-9F31-D9D254F85818}"/>
                </a:ext>
              </a:extLst>
            </p:cNvPr>
            <p:cNvSpPr/>
            <p:nvPr userDrawn="1"/>
          </p:nvSpPr>
          <p:spPr>
            <a:xfrm>
              <a:off x="0" y="1521567"/>
              <a:ext cx="9144000" cy="484643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500492E-5EBE-C745-8EEE-F17D4BB4582E}"/>
                </a:ext>
              </a:extLst>
            </p:cNvPr>
            <p:cNvSpPr/>
            <p:nvPr userDrawn="1"/>
          </p:nvSpPr>
          <p:spPr>
            <a:xfrm>
              <a:off x="185629" y="2001422"/>
              <a:ext cx="8493233" cy="4166364"/>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364385" y="2475809"/>
              <a:ext cx="7858340" cy="3513221"/>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p:nvPr>
        </p:nvSpPr>
        <p:spPr>
          <a:xfrm>
            <a:off x="777240" y="2985555"/>
            <a:ext cx="6521640" cy="873214"/>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p:ph type="subTitle" idx="1"/>
          </p:nvPr>
        </p:nvSpPr>
        <p:spPr>
          <a:xfrm>
            <a:off x="782058" y="3986784"/>
            <a:ext cx="4297680" cy="517585"/>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867202" y="465003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p:ph type="body" sz="quarter" idx="10"/>
          </p:nvPr>
        </p:nvSpPr>
        <p:spPr>
          <a:xfrm>
            <a:off x="777240" y="4718304"/>
            <a:ext cx="4443413" cy="576185"/>
          </a:xfrm>
          <a:prstGeom prst="rect">
            <a:avLst/>
          </a:prstGeo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p:txBody>
      </p:sp>
      <p:sp>
        <p:nvSpPr>
          <p:cNvPr id="6" name="Text Placeholder 5"/>
          <p:cNvSpPr>
            <a:spLocks noGrp="1"/>
          </p:cNvSpPr>
          <p:nvPr>
            <p:ph type="body" sz="quarter" idx="11" hasCustomPrompt="1"/>
          </p:nvPr>
        </p:nvSpPr>
        <p:spPr>
          <a:xfrm>
            <a:off x="185738" y="6515100"/>
            <a:ext cx="8823325" cy="276225"/>
          </a:xfrm>
          <a:prstGeom prst="rect">
            <a:avLst/>
          </a:prstGeom>
        </p:spPr>
        <p:txBody>
          <a:bodyPr/>
          <a:lstStyle>
            <a:lvl1pPr>
              <a:defRPr sz="1200"/>
            </a:lvl1pPr>
          </a:lstStyle>
          <a:p>
            <a:pPr lvl="0"/>
            <a:r>
              <a:rPr lang="en-US" sz="1400" dirty="0">
                <a:solidFill>
                  <a:schemeClr val="tx1"/>
                </a:solidFill>
              </a:rPr>
              <a:t>© McGraw Hill LLC. All rights reserved. No reproduction or distribution without the prior written consent of McGraw Hill LLC.</a:t>
            </a:r>
            <a:endParaRPr lang="en-US" dirty="0"/>
          </a:p>
        </p:txBody>
      </p:sp>
    </p:spTree>
    <p:extLst>
      <p:ext uri="{BB962C8B-B14F-4D97-AF65-F5344CB8AC3E}">
        <p14:creationId xmlns:p14="http://schemas.microsoft.com/office/powerpoint/2010/main" val="380643474"/>
      </p:ext>
    </p:extLst>
  </p:cSld>
  <p:clrMapOvr>
    <a:masterClrMapping/>
  </p:clrMapOvr>
  <p:extLst>
    <p:ext uri="{DCECCB84-F9BA-43D5-87BE-67443E8EF086}">
      <p15:sldGuideLst xmlns:p15="http://schemas.microsoft.com/office/powerpoint/2012/main">
        <p15:guide id="1" orient="horz" pos="95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NO Cover">
    <p:spTree>
      <p:nvGrpSpPr>
        <p:cNvPr id="1" name=""/>
        <p:cNvGrpSpPr/>
        <p:nvPr/>
      </p:nvGrpSpPr>
      <p:grpSpPr>
        <a:xfrm>
          <a:off x="0" y="0"/>
          <a:ext cx="0" cy="0"/>
          <a:chOff x="0" y="0"/>
          <a:chExt cx="0" cy="0"/>
        </a:xfrm>
      </p:grpSpPr>
      <p:grpSp>
        <p:nvGrpSpPr>
          <p:cNvPr id="5" name="MHE altered Background, fixed">
            <a:extLst>
              <a:ext uri="{FF2B5EF4-FFF2-40B4-BE49-F238E27FC236}">
                <a16:creationId xmlns:a16="http://schemas.microsoft.com/office/drawing/2014/main" id="{7A14A7A9-A9D7-4A08-A24F-4D1C1F4C29CE}"/>
              </a:ext>
              <a:ext uri="{C183D7F6-B498-43B3-948B-1728B52AA6E4}">
                <adec:decorative xmlns:adec="http://schemas.microsoft.com/office/drawing/2017/decorative" val="1"/>
              </a:ext>
            </a:extLst>
          </p:cNvPr>
          <p:cNvGrpSpPr/>
          <p:nvPr userDrawn="1"/>
        </p:nvGrpSpPr>
        <p:grpSpPr>
          <a:xfrm>
            <a:off x="0" y="1446366"/>
            <a:ext cx="9143999" cy="4991100"/>
            <a:chOff x="0" y="1524000"/>
            <a:chExt cx="9143999" cy="4991100"/>
          </a:xfrm>
        </p:grpSpPr>
        <p:sp>
          <p:nvSpPr>
            <p:cNvPr id="12" name="Rectangle 11">
              <a:extLst>
                <a:ext uri="{FF2B5EF4-FFF2-40B4-BE49-F238E27FC236}">
                  <a16:creationId xmlns:a16="http://schemas.microsoft.com/office/drawing/2014/main" id="{9500492E-5EBE-C745-8EEE-F17D4BB4582E}"/>
                </a:ext>
              </a:extLst>
            </p:cNvPr>
            <p:cNvSpPr/>
            <p:nvPr userDrawn="1"/>
          </p:nvSpPr>
          <p:spPr>
            <a:xfrm>
              <a:off x="0" y="1524000"/>
              <a:ext cx="9143999" cy="4991100"/>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190500" y="2019300"/>
              <a:ext cx="8496300" cy="42672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p:nvPr>
        </p:nvSpPr>
        <p:spPr>
          <a:xfrm>
            <a:off x="567378" y="2593298"/>
            <a:ext cx="6980170" cy="1130559"/>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userDrawn="1">
            <p:ph type="subTitle" idx="1"/>
          </p:nvPr>
        </p:nvSpPr>
        <p:spPr>
          <a:xfrm>
            <a:off x="567378" y="3807503"/>
            <a:ext cx="4542020" cy="719352"/>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02310" y="466502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userDrawn="1">
            <p:ph type="body" sz="quarter" idx="10"/>
          </p:nvPr>
        </p:nvSpPr>
        <p:spPr>
          <a:xfrm>
            <a:off x="567378" y="4770769"/>
            <a:ext cx="4443413" cy="576185"/>
          </a:xfrm>
          <a:prstGeom prst="rect">
            <a:avLst/>
          </a:prstGeo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7" name="Text Placeholder 6"/>
          <p:cNvSpPr>
            <a:spLocks noGrp="1"/>
          </p:cNvSpPr>
          <p:nvPr>
            <p:ph type="body" sz="quarter" idx="11" hasCustomPrompt="1"/>
          </p:nvPr>
        </p:nvSpPr>
        <p:spPr>
          <a:xfrm>
            <a:off x="190500" y="6515100"/>
            <a:ext cx="8764588" cy="342900"/>
          </a:xfrm>
          <a:prstGeom prst="rect">
            <a:avLst/>
          </a:prstGeom>
        </p:spPr>
        <p:txBody>
          <a:bodyPr/>
          <a:lstStyle>
            <a:lvl1pPr>
              <a:defRPr sz="1200"/>
            </a:lvl1pPr>
          </a:lstStyle>
          <a:p>
            <a:pPr lvl="0"/>
            <a:r>
              <a:rPr lang="en-US" sz="1400" dirty="0">
                <a:solidFill>
                  <a:schemeClr val="tx1"/>
                </a:solidFill>
              </a:rPr>
              <a:t>© McGraw Hill LLC. All rights reserved. No reproduction or distribution without the prior written consent of McGraw Hill LLC.</a:t>
            </a:r>
            <a:endParaRPr lang="en-US" dirty="0"/>
          </a:p>
        </p:txBody>
      </p:sp>
    </p:spTree>
    <p:extLst>
      <p:ext uri="{BB962C8B-B14F-4D97-AF65-F5344CB8AC3E}">
        <p14:creationId xmlns:p14="http://schemas.microsoft.com/office/powerpoint/2010/main" val="1233895555"/>
      </p:ext>
    </p:extLst>
  </p:cSld>
  <p:clrMapOvr>
    <a:masterClrMapping/>
  </p:clrMapOvr>
  <p:extLst>
    <p:ext uri="{DCECCB84-F9BA-43D5-87BE-67443E8EF086}">
      <p15:sldGuideLst xmlns:p15="http://schemas.microsoft.com/office/powerpoint/2012/main">
        <p15:guide id="1" orient="horz" pos="1272">
          <p15:clr>
            <a:srgbClr val="FBAE40"/>
          </p15:clr>
        </p15:guide>
        <p15:guide id="2" orient="horz" pos="3960">
          <p15:clr>
            <a:srgbClr val="FBAE40"/>
          </p15:clr>
        </p15:guide>
        <p15:guide id="3" pos="120">
          <p15:clr>
            <a:srgbClr val="FBAE40"/>
          </p15:clr>
        </p15:guide>
        <p15:guide id="4" pos="5472">
          <p15:clr>
            <a:srgbClr val="FBAE40"/>
          </p15:clr>
        </p15:guide>
        <p15:guide id="5" orient="horz" pos="22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noAutofit/>
          </a:bodyPr>
          <a:lstStyle>
            <a:lvl1pPr>
              <a:spcBef>
                <a:spcPts val="1000"/>
              </a:spcBef>
              <a:spcAft>
                <a:spcPts val="0"/>
              </a:spcAft>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8" name="Slide Number Placeholder">
            <a:extLst>
              <a:ext uri="{FF2B5EF4-FFF2-40B4-BE49-F238E27FC236}">
                <a16:creationId xmlns:a16="http://schemas.microsoft.com/office/drawing/2014/main" id="{EF8D8291-5BF4-41AC-87CE-ED5DE4CB1B61}"/>
              </a:ext>
            </a:extLst>
          </p:cNvPr>
          <p:cNvSpPr>
            <a:spLocks noGrp="1"/>
          </p:cNvSpPr>
          <p:nvPr>
            <p:ph type="sldNum" sz="quarter" idx="4"/>
          </p:nvPr>
        </p:nvSpPr>
        <p:spPr>
          <a:xfrm>
            <a:off x="8626412" y="6673531"/>
            <a:ext cx="355840" cy="161396"/>
          </a:xfrm>
          <a:prstGeom prst="rect">
            <a:avLst/>
          </a:prstGeom>
        </p:spPr>
        <p:txBody>
          <a:bodyPr/>
          <a:lstStyle>
            <a:lvl1pPr>
              <a:defRPr sz="800"/>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745085821"/>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360" userDrawn="1">
          <p15:clr>
            <a:srgbClr val="FBAE40"/>
          </p15:clr>
        </p15:guide>
        <p15:guide id="3" pos="264" userDrawn="1">
          <p15:clr>
            <a:srgbClr val="FBAE40"/>
          </p15:clr>
        </p15:guide>
        <p15:guide id="4"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One Main Placeholder">
    <p:spTree>
      <p:nvGrpSpPr>
        <p:cNvPr id="1" name=""/>
        <p:cNvGrpSpPr/>
        <p:nvPr/>
      </p:nvGrpSpPr>
      <p:grpSpPr>
        <a:xfrm>
          <a:off x="0" y="0"/>
          <a:ext cx="0" cy="0"/>
          <a:chOff x="0" y="0"/>
          <a:chExt cx="0" cy="0"/>
        </a:xfrm>
      </p:grpSpPr>
      <p:sp>
        <p:nvSpPr>
          <p:cNvPr id="2" name="Slide 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4229100" cy="903231"/>
          </a:xfrm>
          <a:prstGeom prst="rect">
            <a:avLst/>
          </a:prstGeom>
        </p:spPr>
        <p:txBody>
          <a:bodyPr anchor="ctr">
            <a:normAutofit/>
          </a:bodyPr>
          <a:lstStyle>
            <a:lvl1pPr>
              <a:defRPr sz="4000"/>
            </a:lvl1pPr>
          </a:lstStyle>
          <a:p>
            <a:r>
              <a:rPr lang="en-US" dirty="0"/>
              <a:t>Slide Title</a:t>
            </a:r>
          </a:p>
        </p:txBody>
      </p:sp>
      <p:sp>
        <p:nvSpPr>
          <p:cNvPr id="15" name="Slide Title 2">
            <a:extLst>
              <a:ext uri="{FF2B5EF4-FFF2-40B4-BE49-F238E27FC236}">
                <a16:creationId xmlns:a16="http://schemas.microsoft.com/office/drawing/2014/main" id="{B5BB26E5-AE57-4ED5-B8A8-BEE1BD13AD34}"/>
              </a:ext>
            </a:extLst>
          </p:cNvPr>
          <p:cNvSpPr>
            <a:spLocks noGrp="1"/>
          </p:cNvSpPr>
          <p:nvPr>
            <p:ph type="body" sz="quarter" idx="14" hasCustomPrompt="1"/>
          </p:nvPr>
        </p:nvSpPr>
        <p:spPr>
          <a:xfrm>
            <a:off x="4749800" y="192088"/>
            <a:ext cx="4051300" cy="903287"/>
          </a:xfrm>
        </p:spPr>
        <p:txBody>
          <a:bodyPr vert="horz" lIns="91440" tIns="45720" rIns="91440" bIns="45720" rtlCol="0" anchor="ctr">
            <a:normAutofit/>
          </a:bodyPr>
          <a:lstStyle>
            <a:lvl1pPr>
              <a:defRPr lang="en-IN" sz="4000" b="1" dirty="0">
                <a:latin typeface="+mj-lt"/>
                <a:ea typeface="+mj-ea"/>
                <a:cs typeface="+mj-cs"/>
              </a:defRPr>
            </a:lvl1pPr>
          </a:lstStyle>
          <a:p>
            <a:pPr lvl="0">
              <a:lnSpc>
                <a:spcPct val="90000"/>
              </a:lnSpc>
              <a:spcBef>
                <a:spcPct val="0"/>
              </a:spcBef>
            </a:pPr>
            <a:r>
              <a:rPr kumimoji="0" lang="en-US" sz="4000" b="1" i="0" u="none" strike="noStrike" kern="1200" cap="none" spc="0" normalizeH="0" baseline="0" noProof="0" dirty="0">
                <a:ln>
                  <a:noFill/>
                </a:ln>
                <a:solidFill>
                  <a:srgbClr val="000000"/>
                </a:solidFill>
                <a:effectLst/>
                <a:uLnTx/>
                <a:uFillTx/>
                <a:latin typeface="+mn-lt"/>
                <a:ea typeface="+mj-ea"/>
                <a:cs typeface="+mj-cs"/>
              </a:rPr>
              <a:t>Slide Title</a:t>
            </a:r>
            <a:endParaRPr lang="en-IN"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1296839023"/>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8" name="Picture 7" descr="Connecting through social media icon.">
            <a:extLst>
              <a:ext uri="{FF2B5EF4-FFF2-40B4-BE49-F238E27FC236}">
                <a16:creationId xmlns:a16="http://schemas.microsoft.com/office/drawing/2014/main" id="{48BB348F-12C6-489F-958D-1FDE88A9246E}"/>
              </a:ext>
            </a:extLst>
          </p:cNvPr>
          <p:cNvPicPr>
            <a:picLocks noChangeAspect="1"/>
          </p:cNvPicPr>
          <p:nvPr userDrawn="1"/>
        </p:nvPicPr>
        <p:blipFill>
          <a:blip r:embed="rId2"/>
          <a:stretch>
            <a:fillRect/>
          </a:stretch>
        </p:blipFill>
        <p:spPr>
          <a:xfrm>
            <a:off x="124695" y="298541"/>
            <a:ext cx="2438400" cy="669365"/>
          </a:xfrm>
          <a:prstGeom prst="rect">
            <a:avLst/>
          </a:prstGeom>
        </p:spPr>
      </p:pic>
    </p:spTree>
    <p:extLst>
      <p:ext uri="{BB962C8B-B14F-4D97-AF65-F5344CB8AC3E}">
        <p14:creationId xmlns:p14="http://schemas.microsoft.com/office/powerpoint/2010/main" val="1816512595"/>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10" name="Picture 9" descr="Making Ethical Decisions icon.">
            <a:extLst>
              <a:ext uri="{FF2B5EF4-FFF2-40B4-BE49-F238E27FC236}">
                <a16:creationId xmlns:a16="http://schemas.microsoft.com/office/drawing/2014/main" id="{35AB3571-1B64-4E5D-ADAB-A22232BBBD05}"/>
              </a:ext>
            </a:extLst>
          </p:cNvPr>
          <p:cNvPicPr>
            <a:picLocks noChangeAspect="1"/>
          </p:cNvPicPr>
          <p:nvPr userDrawn="1"/>
        </p:nvPicPr>
        <p:blipFill>
          <a:blip r:embed="rId2"/>
          <a:stretch>
            <a:fillRect/>
          </a:stretch>
        </p:blipFill>
        <p:spPr>
          <a:xfrm>
            <a:off x="0" y="312475"/>
            <a:ext cx="2498501" cy="663262"/>
          </a:xfrm>
          <a:prstGeom prst="rect">
            <a:avLst/>
          </a:prstGeom>
        </p:spPr>
      </p:pic>
    </p:spTree>
    <p:extLst>
      <p:ext uri="{BB962C8B-B14F-4D97-AF65-F5344CB8AC3E}">
        <p14:creationId xmlns:p14="http://schemas.microsoft.com/office/powerpoint/2010/main" val="2414323337"/>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1" y="304800"/>
            <a:ext cx="2344882"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10" name="Picture 9">
            <a:extLst>
              <a:ext uri="{FF2B5EF4-FFF2-40B4-BE49-F238E27FC236}">
                <a16:creationId xmlns:a16="http://schemas.microsoft.com/office/drawing/2014/main" id="{23A00108-6ED3-416D-B7AC-3A9D6F2EF0AF}"/>
              </a:ext>
            </a:extLst>
          </p:cNvPr>
          <p:cNvPicPr>
            <a:picLocks noChangeAspect="1"/>
          </p:cNvPicPr>
          <p:nvPr userDrawn="1"/>
        </p:nvPicPr>
        <p:blipFill>
          <a:blip r:embed="rId2"/>
          <a:stretch>
            <a:fillRect/>
          </a:stretch>
        </p:blipFill>
        <p:spPr>
          <a:xfrm>
            <a:off x="4448193" y="489743"/>
            <a:ext cx="4352906" cy="239714"/>
          </a:xfrm>
          <a:prstGeom prst="rect">
            <a:avLst/>
          </a:prstGeom>
        </p:spPr>
      </p:pic>
    </p:spTree>
    <p:extLst>
      <p:ext uri="{BB962C8B-B14F-4D97-AF65-F5344CB8AC3E}">
        <p14:creationId xmlns:p14="http://schemas.microsoft.com/office/powerpoint/2010/main" val="43045211"/>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MGH logo">
            <a:extLst>
              <a:ext uri="{FF2B5EF4-FFF2-40B4-BE49-F238E27FC236}">
                <a16:creationId xmlns:a16="http://schemas.microsoft.com/office/drawing/2014/main" id="{BF372B49-B6F5-4826-B4F8-2F8A4FFF889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4106" y="283845"/>
            <a:ext cx="999514" cy="999514"/>
          </a:xfrm>
          <a:prstGeom prst="rect">
            <a:avLst/>
          </a:prstGeom>
        </p:spPr>
      </p:pic>
      <p:sp>
        <p:nvSpPr>
          <p:cNvPr id="3" name="MGH Tagline">
            <a:extLst>
              <a:ext uri="{FF2B5EF4-FFF2-40B4-BE49-F238E27FC236}">
                <a16:creationId xmlns:a16="http://schemas.microsoft.com/office/drawing/2014/main" id="{70E12349-CEA7-4006-B6E3-3E283BDBD258}"/>
              </a:ext>
            </a:extLst>
          </p:cNvPr>
          <p:cNvSpPr txBox="1"/>
          <p:nvPr userDrawn="1"/>
        </p:nvSpPr>
        <p:spPr>
          <a:xfrm>
            <a:off x="5060273" y="337349"/>
            <a:ext cx="3873993" cy="338554"/>
          </a:xfrm>
          <a:prstGeom prst="rect">
            <a:avLst/>
          </a:prstGeom>
          <a:noFill/>
        </p:spPr>
        <p:txBody>
          <a:bodyPr wrap="square" lIns="45720" r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40" dirty="0">
                <a:effectLst/>
                <a:latin typeface="Arial" panose="020B0604020202020204" pitchFamily="34" charset="0"/>
                <a:ea typeface="Calibri" panose="020F0502020204030204" pitchFamily="34" charset="0"/>
              </a:rPr>
              <a:t>Because learning changes everything.</a:t>
            </a:r>
            <a:r>
              <a:rPr lang="en-US" sz="1050" spc="40" baseline="60000" dirty="0">
                <a:effectLst/>
                <a:latin typeface="Arial" panose="020B0604020202020204" pitchFamily="34" charset="0"/>
                <a:ea typeface="Calibri" panose="020F0502020204030204" pitchFamily="34" charset="0"/>
              </a:rPr>
              <a:t>®</a:t>
            </a:r>
            <a:endParaRPr lang="en-US" sz="1600" spc="40" baseline="60000" dirty="0"/>
          </a:p>
        </p:txBody>
      </p:sp>
      <p:sp>
        <p:nvSpPr>
          <p:cNvPr id="5" name="Long Copyright"/>
          <p:cNvSpPr>
            <a:spLocks noGrp="1"/>
          </p:cNvSpPr>
          <p:nvPr>
            <p:ph type="ftr" sz="quarter" idx="3"/>
          </p:nvPr>
        </p:nvSpPr>
        <p:spPr>
          <a:xfrm>
            <a:off x="0" y="6478439"/>
            <a:ext cx="9144000" cy="379562"/>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pPr defTabSz="457200">
              <a:spcBef>
                <a:spcPct val="20000"/>
              </a:spcBef>
              <a:defRPr/>
            </a:pPr>
            <a:r>
              <a:rPr lang="en-US" dirty="0"/>
              <a:t>Add long copyright</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545871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400" kern="1200" baseline="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880">
          <p15:clr>
            <a:srgbClr val="F26B43"/>
          </p15:clr>
        </p15:guide>
        <p15:guide id="6" pos="216">
          <p15:clr>
            <a:srgbClr val="F26B43"/>
          </p15:clr>
        </p15:guide>
        <p15:guide id="7" pos="5544">
          <p15:clr>
            <a:srgbClr val="F26B43"/>
          </p15:clr>
        </p15:guide>
        <p15:guide id="9" orient="horz" pos="4211">
          <p15:clr>
            <a:srgbClr val="F26B43"/>
          </p15:clr>
        </p15:guide>
        <p15:guide id="10" orient="horz" pos="960">
          <p15:clr>
            <a:srgbClr val="F26B43"/>
          </p15:clr>
        </p15:guide>
        <p15:guide id="11" orient="horz" pos="41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273877"/>
            <a:ext cx="8458200" cy="494437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lumMod val="65000"/>
                    <a:lumOff val="35000"/>
                  </a:schemeClr>
                </a:solidFill>
              </a:rPr>
              <a:t>© McGraw Hill</a:t>
            </a:r>
          </a:p>
        </p:txBody>
      </p:sp>
      <p:sp>
        <p:nvSpPr>
          <p:cNvPr id="10" name="Slide Number Placeholder">
            <a:extLst>
              <a:ext uri="{FF2B5EF4-FFF2-40B4-BE49-F238E27FC236}">
                <a16:creationId xmlns:a16="http://schemas.microsoft.com/office/drawing/2014/main" id="{A9994BA6-A29E-44A0-A7B3-164E7D8FE393}"/>
              </a:ext>
            </a:extLst>
          </p:cNvPr>
          <p:cNvSpPr>
            <a:spLocks noGrp="1"/>
          </p:cNvSpPr>
          <p:nvPr>
            <p:ph type="sldNum" sz="quarter" idx="4"/>
          </p:nvPr>
        </p:nvSpPr>
        <p:spPr>
          <a:xfrm>
            <a:off x="8626412" y="6673531"/>
            <a:ext cx="355840" cy="161396"/>
          </a:xfrm>
          <a:prstGeom prst="rect">
            <a:avLst/>
          </a:prstGeom>
        </p:spPr>
        <p:txBody>
          <a:bodyPr/>
          <a:lstStyle>
            <a:lvl1pPr>
              <a:defRPr sz="800"/>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881564708"/>
      </p:ext>
    </p:extLst>
  </p:cSld>
  <p:clrMap bg1="lt1" tx1="dk1" bg2="lt2" tx2="dk2" accent1="accent1" accent2="accent2" accent3="accent3" accent4="accent4" accent5="accent5" accent6="accent6" hlink="hlink" folHlink="folHlink"/>
  <p:sldLayoutIdLst>
    <p:sldLayoutId id="2147483692" r:id="rId1"/>
    <p:sldLayoutId id="2147483717" r:id="rId2"/>
    <p:sldLayoutId id="2147483706" r:id="rId3"/>
    <p:sldLayoutId id="2147483709" r:id="rId4"/>
    <p:sldLayoutId id="2147483707" r:id="rId5"/>
    <p:sldLayoutId id="2147483708" r:id="rId6"/>
    <p:sldLayoutId id="2147483711" r:id="rId7"/>
    <p:sldLayoutId id="2147483716" r:id="rId8"/>
    <p:sldLayoutId id="2147483693" r:id="rId9"/>
    <p:sldLayoutId id="2147483719" r:id="rId10"/>
    <p:sldLayoutId id="2147483718" r:id="rId11"/>
    <p:sldLayoutId id="2147483699" r:id="rId12"/>
    <p:sldLayoutId id="2147483720" r:id="rId13"/>
    <p:sldLayoutId id="2147483695" r:id="rId14"/>
    <p:sldLayoutId id="2147483696" r:id="rId15"/>
    <p:sldLayoutId id="2147483697" r:id="rId16"/>
    <p:sldLayoutId id="2147483721" r:id="rId17"/>
  </p:sldLayoutIdLst>
  <p:hf hd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kern="1200">
          <a:solidFill>
            <a:schemeClr val="tx2"/>
          </a:solidFill>
          <a:latin typeface="+mn-lt"/>
          <a:ea typeface="+mn-ea"/>
          <a:cs typeface="+mn-cs"/>
        </a:defRPr>
      </a:lvl1pPr>
      <a:lvl2pPr marL="292608" indent="-292608" algn="l" defTabSz="914400" rtl="0" eaLnBrk="1" latinLnBrk="0" hangingPunct="1">
        <a:lnSpc>
          <a:spcPct val="100000"/>
        </a:lnSpc>
        <a:spcBef>
          <a:spcPts val="1000"/>
        </a:spcBef>
        <a:spcAft>
          <a:spcPts val="0"/>
        </a:spcAft>
        <a:buClrTx/>
        <a:buFont typeface="Arial" panose="020B0604020202020204" pitchFamily="34" charset="0"/>
        <a:buChar char="•"/>
        <a:defRPr sz="2400" kern="1200">
          <a:solidFill>
            <a:schemeClr val="tx2"/>
          </a:solidFill>
          <a:latin typeface="+mn-lt"/>
          <a:ea typeface="+mn-ea"/>
          <a:cs typeface="+mn-cs"/>
        </a:defRPr>
      </a:lvl2pPr>
      <a:lvl3pPr marL="622800" indent="-292608" algn="l" defTabSz="914400" rtl="0" eaLnBrk="1" latinLnBrk="0" hangingPunct="1">
        <a:lnSpc>
          <a:spcPct val="100000"/>
        </a:lnSpc>
        <a:spcBef>
          <a:spcPts val="1000"/>
        </a:spcBef>
        <a:spcAft>
          <a:spcPts val="0"/>
        </a:spcAft>
        <a:buFont typeface="Arial" panose="020B0604020202020204" pitchFamily="34" charset="0"/>
        <a:buChar char="•"/>
        <a:defRPr sz="20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864" userDrawn="1">
          <p15:clr>
            <a:srgbClr val="F26B43"/>
          </p15:clr>
        </p15:guide>
        <p15:guide id="13" orient="horz" pos="360" userDrawn="1">
          <p15:clr>
            <a:srgbClr val="F26B43"/>
          </p15:clr>
        </p15:guide>
        <p15:guide id="14" orient="horz" pos="3936" userDrawn="1">
          <p15:clr>
            <a:srgbClr val="F26B43"/>
          </p15:clr>
        </p15:guide>
        <p15:guide id="15" pos="984" userDrawn="1">
          <p15:clr>
            <a:srgbClr val="F26B43"/>
          </p15:clr>
        </p15:guide>
        <p15:guide id="16" pos="5376" userDrawn="1">
          <p15:clr>
            <a:srgbClr val="F26B43"/>
          </p15:clr>
        </p15:guide>
        <p15:guide id="17" pos="26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5691"/>
            <a:ext cx="9144000" cy="362309"/>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r>
              <a:rPr lang="en-US" dirty="0"/>
              <a:t>Add long copyright line here</a:t>
            </a:r>
          </a:p>
        </p:txBody>
      </p:sp>
      <p:sp>
        <p:nvSpPr>
          <p:cNvPr id="6" name="MGH Yellow Line">
            <a:extLst>
              <a:ext uri="{FF2B5EF4-FFF2-40B4-BE49-F238E27FC236}">
                <a16:creationId xmlns:a16="http://schemas.microsoft.com/office/drawing/2014/main" id="{F20163A4-4644-4B17-9C8A-EF42A992331B}"/>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7998185"/>
      </p:ext>
    </p:extLst>
  </p:cSld>
  <p:clrMap bg1="lt1" tx1="dk1" bg2="lt2" tx2="dk2" accent1="accent1" accent2="accent2" accent3="accent3" accent4="accent4" accent5="accent5" accent6="accent6" hlink="hlink" folHlink="folHlink"/>
  <p:sldLayoutIdLst>
    <p:sldLayoutId id="2147483685" r:id="rId1"/>
    <p:sldLayoutId id="2147483705" r:id="rId2"/>
  </p:sldLayoutIdLst>
  <p:hf hdr="0" dt="0"/>
  <p:txStyles>
    <p:titleStyle>
      <a:lvl1pPr algn="ctr" defTabSz="914400" rtl="0" eaLnBrk="1" latinLnBrk="0" hangingPunct="1">
        <a:lnSpc>
          <a:spcPct val="90000"/>
        </a:lnSpc>
        <a:spcBef>
          <a:spcPct val="0"/>
        </a:spcBef>
        <a:buNone/>
        <a:defRPr sz="1600" b="0" kern="1200">
          <a:solidFill>
            <a:schemeClr val="tx2"/>
          </a:solidFill>
          <a:latin typeface="+mj-lt"/>
          <a:ea typeface="+mj-ea"/>
          <a:cs typeface="+mj-cs"/>
        </a:defRPr>
      </a:lvl1pPr>
    </p:titleStyle>
    <p:bodyStyle>
      <a:lvl1pPr marL="0" marR="0" indent="0" algn="ctr" defTabSz="914400" rtl="0" eaLnBrk="1" fontAlgn="auto" latinLnBrk="0" hangingPunct="1">
        <a:lnSpc>
          <a:spcPct val="100000"/>
        </a:lnSpc>
        <a:spcBef>
          <a:spcPts val="0"/>
        </a:spcBef>
        <a:spcAft>
          <a:spcPts val="0"/>
        </a:spcAft>
        <a:buClrTx/>
        <a:buSzTx/>
        <a:buFontTx/>
        <a:buNone/>
        <a:tabLst/>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112" userDrawn="1">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2160" userDrawn="1">
          <p15:clr>
            <a:srgbClr val="F26B43"/>
          </p15:clr>
        </p15:guide>
        <p15:guide id="13" pos="364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a:extLst>
              <a:ext uri="{FF2B5EF4-FFF2-40B4-BE49-F238E27FC236}">
                <a16:creationId xmlns:a16="http://schemas.microsoft.com/office/drawing/2014/main" id="{BEB99B55-73FB-42B4-93ED-C5E818675C31}"/>
              </a:ext>
            </a:extLst>
          </p:cNvPr>
          <p:cNvSpPr>
            <a:spLocks noGrp="1"/>
          </p:cNvSpPr>
          <p:nvPr>
            <p:ph type="body" idx="1"/>
          </p:nvPr>
        </p:nvSpPr>
        <p:spPr>
          <a:xfrm>
            <a:off x="342901" y="1976546"/>
            <a:ext cx="6480593" cy="4351338"/>
          </a:xfrm>
          <a:prstGeom prst="rect">
            <a:avLst/>
          </a:prstGeom>
        </p:spPr>
        <p:txBody>
          <a:bodyPr vert="horz" lIns="91440" tIns="45720" rIns="91440" bIns="45720" rtlCol="0">
            <a:normAutofit/>
          </a:bodyPr>
          <a:lstStyle/>
          <a:p>
            <a:pPr lvl="0"/>
            <a:r>
              <a:rPr lang="en-US" dirty="0"/>
              <a:t>Slide Content</a:t>
            </a:r>
          </a:p>
          <a:p>
            <a:pPr lvl="2"/>
            <a:r>
              <a:rPr lang="en-US" dirty="0"/>
              <a:t>Second level</a:t>
            </a:r>
          </a:p>
          <a:p>
            <a:pPr lvl="3"/>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24279" y="6660234"/>
            <a:ext cx="1285344" cy="215444"/>
          </a:xfrm>
          <a:prstGeom prst="rect">
            <a:avLst/>
          </a:prstGeom>
          <a:noFill/>
        </p:spPr>
        <p:txBody>
          <a:bodyPr wrap="square" lIns="45720" rIns="45720" rtlCol="0" anchor="ctr">
            <a:spAutoFit/>
          </a:bodyPr>
          <a:lstStyle/>
          <a:p>
            <a:r>
              <a:rPr lang="en-US" sz="800" b="0" dirty="0">
                <a:solidFill>
                  <a:schemeClr val="tx1">
                    <a:lumMod val="65000"/>
                    <a:lumOff val="35000"/>
                  </a:schemeClr>
                </a:solidFill>
              </a:rPr>
              <a:t>© McGraw Hill</a:t>
            </a:r>
          </a:p>
        </p:txBody>
      </p:sp>
      <p:grpSp>
        <p:nvGrpSpPr>
          <p:cNvPr id="6" name="MGH Shape">
            <a:extLst>
              <a:ext uri="{FF2B5EF4-FFF2-40B4-BE49-F238E27FC236}">
                <a16:creationId xmlns:a16="http://schemas.microsoft.com/office/drawing/2014/main" id="{B719ECBD-8119-4217-9D58-2638FA4365C1}"/>
              </a:ext>
              <a:ext uri="{C183D7F6-B498-43B3-948B-1728B52AA6E4}">
                <adec:decorative xmlns:adec="http://schemas.microsoft.com/office/drawing/2017/decorative" val="1"/>
              </a:ext>
            </a:extLst>
          </p:cNvPr>
          <p:cNvGrpSpPr/>
          <p:nvPr userDrawn="1"/>
        </p:nvGrpSpPr>
        <p:grpSpPr>
          <a:xfrm>
            <a:off x="6622742" y="0"/>
            <a:ext cx="2521258" cy="6623843"/>
            <a:chOff x="3491346" y="0"/>
            <a:chExt cx="2508933" cy="6367263"/>
          </a:xfrm>
        </p:grpSpPr>
        <p:sp>
          <p:nvSpPr>
            <p:cNvPr id="9" name="Freeform 11">
              <a:extLst>
                <a:ext uri="{FF2B5EF4-FFF2-40B4-BE49-F238E27FC236}">
                  <a16:creationId xmlns:a16="http://schemas.microsoft.com/office/drawing/2014/main" id="{FCAD01AC-30CD-4728-B0FD-543493B2CE55}"/>
                </a:ext>
              </a:extLst>
            </p:cNvPr>
            <p:cNvSpPr/>
            <p:nvPr/>
          </p:nvSpPr>
          <p:spPr>
            <a:xfrm rot="10800000">
              <a:off x="5468761" y="1352709"/>
              <a:ext cx="531517" cy="1821241"/>
            </a:xfrm>
            <a:custGeom>
              <a:avLst/>
              <a:gdLst>
                <a:gd name="connsiteX0" fmla="*/ 0 w 531517"/>
                <a:gd name="connsiteY0" fmla="*/ 1821241 h 1821241"/>
                <a:gd name="connsiteX1" fmla="*/ 0 w 531517"/>
                <a:gd name="connsiteY1" fmla="*/ 0 h 1821241"/>
                <a:gd name="connsiteX2" fmla="*/ 531517 w 531517"/>
                <a:gd name="connsiteY2" fmla="*/ 672400 h 1821241"/>
                <a:gd name="connsiteX3" fmla="*/ 0 w 531517"/>
                <a:gd name="connsiteY3" fmla="*/ 1821241 h 1821241"/>
              </a:gdLst>
              <a:ahLst/>
              <a:cxnLst>
                <a:cxn ang="0">
                  <a:pos x="connsiteX0" y="connsiteY0"/>
                </a:cxn>
                <a:cxn ang="0">
                  <a:pos x="connsiteX1" y="connsiteY1"/>
                </a:cxn>
                <a:cxn ang="0">
                  <a:pos x="connsiteX2" y="connsiteY2"/>
                </a:cxn>
                <a:cxn ang="0">
                  <a:pos x="connsiteX3" y="connsiteY3"/>
                </a:cxn>
              </a:cxnLst>
              <a:rect l="l" t="t" r="r" b="b"/>
              <a:pathLst>
                <a:path w="531517" h="1821241">
                  <a:moveTo>
                    <a:pt x="0" y="1821241"/>
                  </a:moveTo>
                  <a:lnTo>
                    <a:pt x="0" y="0"/>
                  </a:lnTo>
                  <a:lnTo>
                    <a:pt x="531517" y="672400"/>
                  </a:lnTo>
                  <a:lnTo>
                    <a:pt x="0" y="1821241"/>
                  </a:lnTo>
                  <a:close/>
                </a:path>
              </a:pathLst>
            </a:custGeom>
            <a:solidFill>
              <a:srgbClr val="9F2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0" name="Freeform 12">
              <a:extLst>
                <a:ext uri="{FF2B5EF4-FFF2-40B4-BE49-F238E27FC236}">
                  <a16:creationId xmlns:a16="http://schemas.microsoft.com/office/drawing/2014/main" id="{9A51DD71-B849-456F-A479-25728C0B26F4}"/>
                </a:ext>
              </a:extLst>
            </p:cNvPr>
            <p:cNvSpPr/>
            <p:nvPr/>
          </p:nvSpPr>
          <p:spPr>
            <a:xfrm rot="10800000">
              <a:off x="3491346" y="0"/>
              <a:ext cx="2508932" cy="2501550"/>
            </a:xfrm>
            <a:custGeom>
              <a:avLst/>
              <a:gdLst>
                <a:gd name="connsiteX0" fmla="*/ 2508932 w 2508932"/>
                <a:gd name="connsiteY0" fmla="*/ 2501550 h 2501550"/>
                <a:gd name="connsiteX1" fmla="*/ 0 w 2508932"/>
                <a:gd name="connsiteY1" fmla="*/ 2501550 h 2501550"/>
                <a:gd name="connsiteX2" fmla="*/ 0 w 2508932"/>
                <a:gd name="connsiteY2" fmla="*/ 1148841 h 2501550"/>
                <a:gd name="connsiteX3" fmla="*/ 531517 w 2508932"/>
                <a:gd name="connsiteY3" fmla="*/ 0 h 2501550"/>
                <a:gd name="connsiteX4" fmla="*/ 2508932 w 2508932"/>
                <a:gd name="connsiteY4" fmla="*/ 2501550 h 250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932" h="2501550">
                  <a:moveTo>
                    <a:pt x="2508932" y="2501550"/>
                  </a:moveTo>
                  <a:lnTo>
                    <a:pt x="0" y="2501550"/>
                  </a:lnTo>
                  <a:lnTo>
                    <a:pt x="0" y="1148841"/>
                  </a:lnTo>
                  <a:lnTo>
                    <a:pt x="531517" y="0"/>
                  </a:lnTo>
                  <a:lnTo>
                    <a:pt x="2508932" y="2501550"/>
                  </a:lnTo>
                  <a:close/>
                </a:path>
              </a:pathLst>
            </a:custGeom>
            <a:solidFill>
              <a:srgbClr val="E2D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1" name="Freeform 13">
              <a:extLst>
                <a:ext uri="{FF2B5EF4-FFF2-40B4-BE49-F238E27FC236}">
                  <a16:creationId xmlns:a16="http://schemas.microsoft.com/office/drawing/2014/main" id="{CE349BEA-4244-4589-91D3-1DECC6AB1E90}"/>
                </a:ext>
              </a:extLst>
            </p:cNvPr>
            <p:cNvSpPr/>
            <p:nvPr/>
          </p:nvSpPr>
          <p:spPr>
            <a:xfrm rot="10800000">
              <a:off x="3680272" y="1352707"/>
              <a:ext cx="2320007" cy="5014556"/>
            </a:xfrm>
            <a:custGeom>
              <a:avLst/>
              <a:gdLst>
                <a:gd name="connsiteX0" fmla="*/ 0 w 2320007"/>
                <a:gd name="connsiteY0" fmla="*/ 5014556 h 5014556"/>
                <a:gd name="connsiteX1" fmla="*/ 0 w 2320007"/>
                <a:gd name="connsiteY1" fmla="*/ 0 h 5014556"/>
                <a:gd name="connsiteX2" fmla="*/ 2320007 w 2320007"/>
                <a:gd name="connsiteY2" fmla="*/ 0 h 5014556"/>
                <a:gd name="connsiteX3" fmla="*/ 531518 w 2320007"/>
                <a:gd name="connsiteY3" fmla="*/ 3865713 h 5014556"/>
                <a:gd name="connsiteX4" fmla="*/ 1 w 2320007"/>
                <a:gd name="connsiteY4" fmla="*/ 3193313 h 5014556"/>
                <a:gd name="connsiteX5" fmla="*/ 1 w 2320007"/>
                <a:gd name="connsiteY5" fmla="*/ 5014554 h 5014556"/>
                <a:gd name="connsiteX6" fmla="*/ 0 w 2320007"/>
                <a:gd name="connsiteY6" fmla="*/ 5014556 h 501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0007" h="5014556">
                  <a:moveTo>
                    <a:pt x="0" y="5014556"/>
                  </a:moveTo>
                  <a:lnTo>
                    <a:pt x="0" y="0"/>
                  </a:lnTo>
                  <a:lnTo>
                    <a:pt x="2320007" y="0"/>
                  </a:lnTo>
                  <a:lnTo>
                    <a:pt x="531518" y="3865713"/>
                  </a:lnTo>
                  <a:lnTo>
                    <a:pt x="1" y="3193313"/>
                  </a:lnTo>
                  <a:lnTo>
                    <a:pt x="1" y="5014554"/>
                  </a:lnTo>
                  <a:lnTo>
                    <a:pt x="0" y="50145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
        <p:nvSpPr>
          <p:cNvPr id="13" name="Title Placeholder">
            <a:extLst>
              <a:ext uri="{FF2B5EF4-FFF2-40B4-BE49-F238E27FC236}">
                <a16:creationId xmlns:a16="http://schemas.microsoft.com/office/drawing/2014/main" id="{34622483-C344-43F3-82BE-D7AE2DFFFAB0}"/>
              </a:ext>
            </a:extLst>
          </p:cNvPr>
          <p:cNvSpPr>
            <a:spLocks noGrp="1"/>
          </p:cNvSpPr>
          <p:nvPr>
            <p:ph type="title"/>
          </p:nvPr>
        </p:nvSpPr>
        <p:spPr>
          <a:xfrm>
            <a:off x="342900" y="136257"/>
            <a:ext cx="6073803" cy="685800"/>
          </a:xfrm>
          <a:prstGeom prst="rect">
            <a:avLst/>
          </a:prstGeom>
        </p:spPr>
        <p:txBody>
          <a:bodyPr vert="horz" lIns="91440" tIns="45720" rIns="91440" bIns="45720" rtlCol="0" anchor="ctr">
            <a:normAutofit/>
          </a:bodyPr>
          <a:lstStyle/>
          <a:p>
            <a:r>
              <a:rPr lang="en-US" dirty="0"/>
              <a:t>Title goes here</a:t>
            </a:r>
          </a:p>
        </p:txBody>
      </p:sp>
    </p:spTree>
    <p:extLst>
      <p:ext uri="{BB962C8B-B14F-4D97-AF65-F5344CB8AC3E}">
        <p14:creationId xmlns:p14="http://schemas.microsoft.com/office/powerpoint/2010/main" val="3690558099"/>
      </p:ext>
    </p:extLst>
  </p:cSld>
  <p:clrMap bg1="lt1" tx1="dk1" bg2="lt2" tx2="dk2" accent1="accent1" accent2="accent2" accent3="accent3" accent4="accent4" accent5="accent5" accent6="accent6" hlink="hlink" folHlink="folHlink"/>
  <p:sldLayoutIdLst>
    <p:sldLayoutId id="2147483690" r:id="rId1"/>
    <p:sldLayoutId id="2147483698"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kern="1200">
          <a:solidFill>
            <a:schemeClr val="tx2"/>
          </a:solidFill>
          <a:latin typeface="+mn-lt"/>
          <a:ea typeface="+mn-ea"/>
          <a:cs typeface="+mn-cs"/>
        </a:defRPr>
      </a:lvl1pPr>
      <a:lvl2pPr marL="1588" indent="0" algn="l" defTabSz="914400" rtl="0" eaLnBrk="1" latinLnBrk="0" hangingPunct="1">
        <a:lnSpc>
          <a:spcPct val="100000"/>
        </a:lnSpc>
        <a:spcBef>
          <a:spcPts val="800"/>
        </a:spcBef>
        <a:buClrTx/>
        <a:buFont typeface="Arial" panose="020B0604020202020204" pitchFamily="34" charset="0"/>
        <a:buNone/>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buFont typeface="Arial" panose="020B0604020202020204" pitchFamily="34" charset="0"/>
        <a:buChar char="•"/>
        <a:defRPr sz="20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5544" userDrawn="1">
          <p15:clr>
            <a:srgbClr val="F26B43"/>
          </p15:clr>
        </p15:guide>
        <p15:guide id="6" pos="216">
          <p15:clr>
            <a:srgbClr val="F26B43"/>
          </p15:clr>
        </p15:guide>
        <p15:guide id="7" pos="4296" userDrawn="1">
          <p15:clr>
            <a:srgbClr val="F26B43"/>
          </p15:clr>
        </p15:guide>
        <p15:guide id="9" orient="horz" pos="4211">
          <p15:clr>
            <a:srgbClr val="F26B43"/>
          </p15:clr>
        </p15:guide>
        <p15:guide id="10" orient="horz" pos="1248" userDrawn="1">
          <p15:clr>
            <a:srgbClr val="F26B43"/>
          </p15:clr>
        </p15:guide>
        <p15:guide id="11" orient="horz" pos="3984" userDrawn="1">
          <p15:clr>
            <a:srgbClr val="F26B43"/>
          </p15:clr>
        </p15:guide>
        <p15:guide id="12" orient="horz" pos="1656" userDrawn="1">
          <p15:clr>
            <a:srgbClr val="F26B43"/>
          </p15:clr>
        </p15:guide>
        <p15:guide id="13" pos="2980">
          <p15:clr>
            <a:srgbClr val="F26B43"/>
          </p15:clr>
        </p15:guide>
        <p15:guide id="14" orient="horz" pos="2260" userDrawn="1">
          <p15:clr>
            <a:srgbClr val="F26B43"/>
          </p15:clr>
        </p15:guide>
        <p15:guide id="15" pos="264"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371599"/>
            <a:ext cx="8458200" cy="48768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lumMod val="65000"/>
                    <a:lumOff val="35000"/>
                  </a:schemeClr>
                </a:solidFill>
              </a:rPr>
              <a:t>© McGraw Hill</a:t>
            </a:r>
          </a:p>
        </p:txBody>
      </p:sp>
    </p:spTree>
    <p:extLst>
      <p:ext uri="{BB962C8B-B14F-4D97-AF65-F5344CB8AC3E}">
        <p14:creationId xmlns:p14="http://schemas.microsoft.com/office/powerpoint/2010/main" val="2924093042"/>
      </p:ext>
    </p:extLst>
  </p:cSld>
  <p:clrMap bg1="lt1" tx1="dk1" bg2="lt2" tx2="dk2" accent1="accent1" accent2="accent2" accent3="accent3" accent4="accent4" accent5="accent5" accent6="accent6" hlink="hlink" folHlink="folHlink"/>
  <p:sldLayoutIdLst>
    <p:sldLayoutId id="2147483702" r:id="rId1"/>
    <p:sldLayoutId id="2147483703"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mn-lt"/>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6.bin"/><Relationship Id="rId1" Type="http://schemas.openxmlformats.org/officeDocument/2006/relationships/slideLayout" Target="../slideLayouts/slideLayout20.xml"/><Relationship Id="rId5" Type="http://schemas.openxmlformats.org/officeDocument/2006/relationships/slide" Target="slide4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7.bin"/><Relationship Id="rId1" Type="http://schemas.openxmlformats.org/officeDocument/2006/relationships/slideLayout" Target="../slideLayouts/slideLayout13.xml"/><Relationship Id="rId5" Type="http://schemas.openxmlformats.org/officeDocument/2006/relationships/image" Target="../media/image17.wmf"/><Relationship Id="rId4"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morningstar.com/" TargetMode="External"/><Relationship Id="rId1" Type="http://schemas.openxmlformats.org/officeDocument/2006/relationships/slideLayout" Target="../slideLayouts/slideLayout20.xml"/><Relationship Id="rId4" Type="http://schemas.openxmlformats.org/officeDocument/2006/relationships/slide" Target="slide4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3" Type="http://schemas.openxmlformats.org/officeDocument/2006/relationships/image" Target="../media/image27.wmf"/><Relationship Id="rId18" Type="http://schemas.openxmlformats.org/officeDocument/2006/relationships/oleObject" Target="../embeddings/oleObject17.bin"/><Relationship Id="rId26" Type="http://schemas.openxmlformats.org/officeDocument/2006/relationships/oleObject" Target="../embeddings/oleObject21.bin"/><Relationship Id="rId39" Type="http://schemas.openxmlformats.org/officeDocument/2006/relationships/image" Target="../media/image40.emf"/><Relationship Id="rId21" Type="http://schemas.openxmlformats.org/officeDocument/2006/relationships/image" Target="../media/image31.wmf"/><Relationship Id="rId34" Type="http://schemas.openxmlformats.org/officeDocument/2006/relationships/oleObject" Target="../embeddings/oleObject25.bin"/><Relationship Id="rId42" Type="http://schemas.openxmlformats.org/officeDocument/2006/relationships/oleObject" Target="../embeddings/oleObject29.bin"/><Relationship Id="rId47" Type="http://schemas.openxmlformats.org/officeDocument/2006/relationships/image" Target="../media/image44.wmf"/><Relationship Id="rId7" Type="http://schemas.openxmlformats.org/officeDocument/2006/relationships/image" Target="../media/image24.wmf"/><Relationship Id="rId2" Type="http://schemas.openxmlformats.org/officeDocument/2006/relationships/oleObject" Target="../embeddings/oleObject9.bin"/><Relationship Id="rId16" Type="http://schemas.openxmlformats.org/officeDocument/2006/relationships/oleObject" Target="../embeddings/oleObject16.bin"/><Relationship Id="rId29" Type="http://schemas.openxmlformats.org/officeDocument/2006/relationships/image" Target="../media/image35.wmf"/><Relationship Id="rId11" Type="http://schemas.openxmlformats.org/officeDocument/2006/relationships/image" Target="../media/image26.wmf"/><Relationship Id="rId24" Type="http://schemas.openxmlformats.org/officeDocument/2006/relationships/oleObject" Target="../embeddings/oleObject20.bin"/><Relationship Id="rId32" Type="http://schemas.openxmlformats.org/officeDocument/2006/relationships/oleObject" Target="../embeddings/oleObject24.bin"/><Relationship Id="rId37" Type="http://schemas.openxmlformats.org/officeDocument/2006/relationships/image" Target="../media/image39.wmf"/><Relationship Id="rId40" Type="http://schemas.openxmlformats.org/officeDocument/2006/relationships/oleObject" Target="../embeddings/oleObject28.bin"/><Relationship Id="rId45" Type="http://schemas.openxmlformats.org/officeDocument/2006/relationships/image" Target="../media/image43.wmf"/><Relationship Id="rId5" Type="http://schemas.openxmlformats.org/officeDocument/2006/relationships/image" Target="../media/image23.wmf"/><Relationship Id="rId15" Type="http://schemas.openxmlformats.org/officeDocument/2006/relationships/image" Target="../media/image28.wmf"/><Relationship Id="rId23" Type="http://schemas.openxmlformats.org/officeDocument/2006/relationships/image" Target="../media/image32.wmf"/><Relationship Id="rId28" Type="http://schemas.openxmlformats.org/officeDocument/2006/relationships/oleObject" Target="../embeddings/oleObject22.bin"/><Relationship Id="rId36" Type="http://schemas.openxmlformats.org/officeDocument/2006/relationships/oleObject" Target="../embeddings/oleObject26.bin"/><Relationship Id="rId49" Type="http://schemas.openxmlformats.org/officeDocument/2006/relationships/image" Target="../media/image45.wmf"/><Relationship Id="rId10" Type="http://schemas.openxmlformats.org/officeDocument/2006/relationships/oleObject" Target="../embeddings/oleObject13.bin"/><Relationship Id="rId19" Type="http://schemas.openxmlformats.org/officeDocument/2006/relationships/image" Target="../media/image30.wmf"/><Relationship Id="rId31" Type="http://schemas.openxmlformats.org/officeDocument/2006/relationships/image" Target="../media/image36.wmf"/><Relationship Id="rId44" Type="http://schemas.openxmlformats.org/officeDocument/2006/relationships/oleObject" Target="../embeddings/oleObject30.bin"/><Relationship Id="rId4" Type="http://schemas.openxmlformats.org/officeDocument/2006/relationships/oleObject" Target="../embeddings/oleObject10.bin"/><Relationship Id="rId9" Type="http://schemas.openxmlformats.org/officeDocument/2006/relationships/image" Target="../media/image25.wmf"/><Relationship Id="rId14" Type="http://schemas.openxmlformats.org/officeDocument/2006/relationships/oleObject" Target="../embeddings/oleObject15.bin"/><Relationship Id="rId22" Type="http://schemas.openxmlformats.org/officeDocument/2006/relationships/oleObject" Target="../embeddings/oleObject19.bin"/><Relationship Id="rId27" Type="http://schemas.openxmlformats.org/officeDocument/2006/relationships/image" Target="../media/image34.wmf"/><Relationship Id="rId30" Type="http://schemas.openxmlformats.org/officeDocument/2006/relationships/oleObject" Target="../embeddings/oleObject23.bin"/><Relationship Id="rId35" Type="http://schemas.openxmlformats.org/officeDocument/2006/relationships/image" Target="../media/image38.wmf"/><Relationship Id="rId43" Type="http://schemas.openxmlformats.org/officeDocument/2006/relationships/image" Target="../media/image42.wmf"/><Relationship Id="rId48" Type="http://schemas.openxmlformats.org/officeDocument/2006/relationships/oleObject" Target="../embeddings/oleObject32.bin"/><Relationship Id="rId8" Type="http://schemas.openxmlformats.org/officeDocument/2006/relationships/oleObject" Target="../embeddings/oleObject12.bin"/><Relationship Id="rId3" Type="http://schemas.openxmlformats.org/officeDocument/2006/relationships/image" Target="../media/image22.wmf"/><Relationship Id="rId12" Type="http://schemas.openxmlformats.org/officeDocument/2006/relationships/oleObject" Target="../embeddings/oleObject14.bin"/><Relationship Id="rId17" Type="http://schemas.openxmlformats.org/officeDocument/2006/relationships/image" Target="../media/image29.wmf"/><Relationship Id="rId25" Type="http://schemas.openxmlformats.org/officeDocument/2006/relationships/image" Target="../media/image33.wmf"/><Relationship Id="rId33" Type="http://schemas.openxmlformats.org/officeDocument/2006/relationships/image" Target="../media/image37.wmf"/><Relationship Id="rId38" Type="http://schemas.openxmlformats.org/officeDocument/2006/relationships/oleObject" Target="../embeddings/oleObject27.bin"/><Relationship Id="rId46" Type="http://schemas.openxmlformats.org/officeDocument/2006/relationships/oleObject" Target="../embeddings/oleObject31.bin"/><Relationship Id="rId20" Type="http://schemas.openxmlformats.org/officeDocument/2006/relationships/oleObject" Target="../embeddings/oleObject18.bin"/><Relationship Id="rId41" Type="http://schemas.openxmlformats.org/officeDocument/2006/relationships/image" Target="../media/image41.wmf"/><Relationship Id="rId1" Type="http://schemas.openxmlformats.org/officeDocument/2006/relationships/slideLayout" Target="../slideLayouts/slideLayout20.xml"/><Relationship Id="rId6" Type="http://schemas.openxmlformats.org/officeDocument/2006/relationships/oleObject" Target="../embeddings/oleObject11.bin"/></Relationships>
</file>

<file path=ppt/slides/_rels/slide22.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oleObject" Target="../embeddings/oleObject33.bin"/><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50.wmf"/><Relationship Id="rId7" Type="http://schemas.openxmlformats.org/officeDocument/2006/relationships/image" Target="../media/image52.wmf"/><Relationship Id="rId2" Type="http://schemas.openxmlformats.org/officeDocument/2006/relationships/oleObject" Target="../embeddings/oleObject34.bin"/><Relationship Id="rId1" Type="http://schemas.openxmlformats.org/officeDocument/2006/relationships/slideLayout" Target="../slideLayouts/slideLayout13.xml"/><Relationship Id="rId6" Type="http://schemas.openxmlformats.org/officeDocument/2006/relationships/oleObject" Target="../embeddings/oleObject36.bin"/><Relationship Id="rId5" Type="http://schemas.openxmlformats.org/officeDocument/2006/relationships/image" Target="../media/image51.wmf"/><Relationship Id="rId4" Type="http://schemas.openxmlformats.org/officeDocument/2006/relationships/oleObject" Target="../embeddings/oleObject35.bin"/></Relationships>
</file>

<file path=ppt/slides/_rels/slide29.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oleObject" Target="../embeddings/oleObject37.bin"/><Relationship Id="rId1" Type="http://schemas.openxmlformats.org/officeDocument/2006/relationships/slideLayout" Target="../slideLayouts/slideLayout20.xml"/><Relationship Id="rId5" Type="http://schemas.openxmlformats.org/officeDocument/2006/relationships/slide" Target="slide52.xml"/><Relationship Id="rId4" Type="http://schemas.openxmlformats.org/officeDocument/2006/relationships/image" Target="../media/image5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5.xml"/><Relationship Id="rId4" Type="http://schemas.openxmlformats.org/officeDocument/2006/relationships/slide" Target="slide5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oleObject" Target="../embeddings/oleObject38.bin"/><Relationship Id="rId1" Type="http://schemas.openxmlformats.org/officeDocument/2006/relationships/slideLayout" Target="../slideLayouts/slideLayout13.xml"/><Relationship Id="rId5" Type="http://schemas.openxmlformats.org/officeDocument/2006/relationships/image" Target="../media/image58.wmf"/><Relationship Id="rId4" Type="http://schemas.openxmlformats.org/officeDocument/2006/relationships/oleObject" Target="../embeddings/oleObject39.bin"/></Relationships>
</file>

<file path=ppt/slides/_rels/slide35.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oleObject" Target="../embeddings/oleObject40.bin"/><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60.wmf"/><Relationship Id="rId7" Type="http://schemas.openxmlformats.org/officeDocument/2006/relationships/image" Target="../media/image62.wmf"/><Relationship Id="rId2" Type="http://schemas.openxmlformats.org/officeDocument/2006/relationships/oleObject" Target="../embeddings/oleObject41.bin"/><Relationship Id="rId1" Type="http://schemas.openxmlformats.org/officeDocument/2006/relationships/slideLayout" Target="../slideLayouts/slideLayout20.xml"/><Relationship Id="rId6" Type="http://schemas.openxmlformats.org/officeDocument/2006/relationships/oleObject" Target="../embeddings/oleObject43.bin"/><Relationship Id="rId5" Type="http://schemas.openxmlformats.org/officeDocument/2006/relationships/image" Target="../media/image61.wmf"/><Relationship Id="rId4" Type="http://schemas.openxmlformats.org/officeDocument/2006/relationships/oleObject" Target="../embeddings/oleObject42.bin"/></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image" Target="../media/image63.wmf"/><Relationship Id="rId7" Type="http://schemas.openxmlformats.org/officeDocument/2006/relationships/image" Target="../media/image65.wmf"/><Relationship Id="rId2" Type="http://schemas.openxmlformats.org/officeDocument/2006/relationships/oleObject" Target="../embeddings/oleObject44.bin"/><Relationship Id="rId1" Type="http://schemas.openxmlformats.org/officeDocument/2006/relationships/slideLayout" Target="../slideLayouts/slideLayout15.xml"/><Relationship Id="rId6" Type="http://schemas.openxmlformats.org/officeDocument/2006/relationships/oleObject" Target="../embeddings/oleObject46.bin"/><Relationship Id="rId11" Type="http://schemas.openxmlformats.org/officeDocument/2006/relationships/image" Target="../media/image67.wmf"/><Relationship Id="rId5" Type="http://schemas.openxmlformats.org/officeDocument/2006/relationships/image" Target="../media/image64.wmf"/><Relationship Id="rId10" Type="http://schemas.openxmlformats.org/officeDocument/2006/relationships/oleObject" Target="../embeddings/oleObject48.bin"/><Relationship Id="rId4" Type="http://schemas.openxmlformats.org/officeDocument/2006/relationships/oleObject" Target="../embeddings/oleObject45.bin"/><Relationship Id="rId9" Type="http://schemas.openxmlformats.org/officeDocument/2006/relationships/image" Target="../media/image66.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hyperlink" Target="http://www.morningstar.com/" TargetMode="External"/><Relationship Id="rId2" Type="http://schemas.openxmlformats.org/officeDocument/2006/relationships/hyperlink" Target="web.stanford.edu/~wfsharpe" TargetMode="External"/><Relationship Id="rId1" Type="http://schemas.openxmlformats.org/officeDocument/2006/relationships/slideLayout" Target="../slideLayouts/slideLayout5.xml"/><Relationship Id="rId6" Type="http://schemas.openxmlformats.org/officeDocument/2006/relationships/hyperlink" Target="jmdinvestments.blogspot.com" TargetMode="External"/><Relationship Id="rId5" Type="http://schemas.openxmlformats.org/officeDocument/2006/relationships/hyperlink" Target="http://www.garp.org/" TargetMode="External"/><Relationship Id="rId4" Type="http://schemas.openxmlformats.org/officeDocument/2006/relationships/hyperlink" Target="http://www.gipsstandards.org/"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1.bin"/><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2.bin"/><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3.bin"/><Relationship Id="rId1" Type="http://schemas.openxmlformats.org/officeDocument/2006/relationships/slideLayout" Target="../slideLayouts/slideLayout20.xml"/><Relationship Id="rId5" Type="http://schemas.openxmlformats.org/officeDocument/2006/relationships/image" Target="../media/image11.w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5.bin"/><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7C276-E06C-4AF1-B30E-CBF732245AE2}"/>
              </a:ext>
            </a:extLst>
          </p:cNvPr>
          <p:cNvSpPr>
            <a:spLocks noGrp="1"/>
          </p:cNvSpPr>
          <p:nvPr>
            <p:ph type="ctrTitle"/>
          </p:nvPr>
        </p:nvSpPr>
        <p:spPr>
          <a:xfrm>
            <a:off x="777240" y="3208421"/>
            <a:ext cx="6521640" cy="529390"/>
          </a:xfrm>
        </p:spPr>
        <p:txBody>
          <a:bodyPr/>
          <a:lstStyle/>
          <a:p>
            <a:r>
              <a:rPr lang="en-US" sz="2400" dirty="0"/>
              <a:t>Chapter 13</a:t>
            </a:r>
            <a:endParaRPr lang="en-US" sz="2200" dirty="0"/>
          </a:p>
        </p:txBody>
      </p:sp>
      <p:sp>
        <p:nvSpPr>
          <p:cNvPr id="3" name="Subtitle 2">
            <a:extLst>
              <a:ext uri="{FF2B5EF4-FFF2-40B4-BE49-F238E27FC236}">
                <a16:creationId xmlns:a16="http://schemas.microsoft.com/office/drawing/2014/main" id="{529E3556-0694-4E97-87EC-861552F00C1E}"/>
              </a:ext>
            </a:extLst>
          </p:cNvPr>
          <p:cNvSpPr>
            <a:spLocks noGrp="1"/>
          </p:cNvSpPr>
          <p:nvPr>
            <p:ph type="subTitle" idx="1"/>
          </p:nvPr>
        </p:nvSpPr>
        <p:spPr>
          <a:xfrm>
            <a:off x="782058" y="3818022"/>
            <a:ext cx="4297680" cy="686348"/>
          </a:xfrm>
        </p:spPr>
        <p:txBody>
          <a:bodyPr/>
          <a:lstStyle/>
          <a:p>
            <a:r>
              <a:rPr lang="en-US" dirty="0"/>
              <a:t>Performance Evaluation and Risk Management</a:t>
            </a:r>
          </a:p>
        </p:txBody>
      </p:sp>
      <p:sp>
        <p:nvSpPr>
          <p:cNvPr id="6" name="Text Placeholder 5"/>
          <p:cNvSpPr>
            <a:spLocks noGrp="1"/>
          </p:cNvSpPr>
          <p:nvPr>
            <p:ph type="body" sz="quarter" idx="11"/>
          </p:nvPr>
        </p:nvSpPr>
        <p:spPr/>
        <p:txBody>
          <a:bodyPr/>
          <a:lstStyle/>
          <a:p>
            <a:r>
              <a:rPr lang="en-US" dirty="0">
                <a:solidFill>
                  <a:schemeClr val="tx1"/>
                </a:solidFill>
              </a:rPr>
              <a:t>© McGraw Hill LLC. All rights reserved. No reproduction or distribution without the prior written consent of McGraw Hill LLC.</a:t>
            </a:r>
            <a:endParaRPr lang="en-US" dirty="0"/>
          </a:p>
        </p:txBody>
      </p:sp>
    </p:spTree>
    <p:extLst>
      <p:ext uri="{BB962C8B-B14F-4D97-AF65-F5344CB8AC3E}">
        <p14:creationId xmlns:p14="http://schemas.microsoft.com/office/powerpoint/2010/main" val="1030191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8696E-09A9-1C4D-CC7D-236D9B2A8477}"/>
              </a:ext>
            </a:extLst>
          </p:cNvPr>
          <p:cNvSpPr>
            <a:spLocks noGrp="1"/>
          </p:cNvSpPr>
          <p:nvPr>
            <p:ph type="title"/>
          </p:nvPr>
        </p:nvSpPr>
        <p:spPr>
          <a:xfrm>
            <a:off x="342900" y="192490"/>
            <a:ext cx="8620230" cy="903231"/>
          </a:xfrm>
        </p:spPr>
        <p:txBody>
          <a:bodyPr>
            <a:normAutofit fontScale="90000"/>
          </a:bodyPr>
          <a:lstStyle/>
          <a:p>
            <a:r>
              <a:rPr lang="en-IN" dirty="0"/>
              <a:t>Performance Evaluation Measures </a:t>
            </a:r>
            <a:r>
              <a:rPr lang="en-IN" sz="1100" b="0" dirty="0"/>
              <a:t>4</a:t>
            </a:r>
            <a:r>
              <a:rPr lang="en-IN" dirty="0"/>
              <a:t> </a:t>
            </a:r>
          </a:p>
        </p:txBody>
      </p:sp>
      <p:sp>
        <p:nvSpPr>
          <p:cNvPr id="3" name="Content Placeholder 2">
            <a:extLst>
              <a:ext uri="{FF2B5EF4-FFF2-40B4-BE49-F238E27FC236}">
                <a16:creationId xmlns:a16="http://schemas.microsoft.com/office/drawing/2014/main" id="{CD4C736E-E50A-F640-B93B-6995AE99A67C}"/>
              </a:ext>
            </a:extLst>
          </p:cNvPr>
          <p:cNvSpPr>
            <a:spLocks noGrp="1"/>
          </p:cNvSpPr>
          <p:nvPr>
            <p:ph sz="quarter" idx="11"/>
          </p:nvPr>
        </p:nvSpPr>
        <p:spPr>
          <a:xfrm>
            <a:off x="342900" y="1276710"/>
            <a:ext cx="8458200" cy="2521567"/>
          </a:xfrm>
        </p:spPr>
        <p:txBody>
          <a:bodyPr/>
          <a:lstStyle/>
          <a:p>
            <a:r>
              <a:rPr lang="en-US" b="1" i="1" u="sng" dirty="0"/>
              <a:t>Jensen’s Alpha</a:t>
            </a:r>
          </a:p>
          <a:p>
            <a:pPr marL="292608" indent="-292608">
              <a:buFont typeface="Arial" panose="020B0604020202020204" pitchFamily="34" charset="0"/>
              <a:buChar char="•"/>
            </a:pPr>
            <a:r>
              <a:rPr lang="en-US" i="1" dirty="0"/>
              <a:t>Jensen’s alpha</a:t>
            </a:r>
            <a:r>
              <a:rPr lang="en-US" dirty="0"/>
              <a:t> is the excess return above or below the security market line. It can be interpreted as a measure of by how much the portfolio “beat the market.”</a:t>
            </a:r>
          </a:p>
          <a:p>
            <a:pPr marL="292608" indent="-292608">
              <a:buFont typeface="Arial" panose="020B0604020202020204" pitchFamily="34" charset="0"/>
              <a:buChar char="•"/>
            </a:pPr>
            <a:r>
              <a:rPr lang="en-US" dirty="0"/>
              <a:t>Jensen’s alpha is computed as the raw portfolio return less the expected portfolio return as predicted by the C</a:t>
            </a:r>
            <a:r>
              <a:rPr lang="en-US" sz="100" dirty="0"/>
              <a:t> </a:t>
            </a:r>
            <a:r>
              <a:rPr lang="en-US" dirty="0"/>
              <a:t>A</a:t>
            </a:r>
            <a:r>
              <a:rPr lang="en-US" sz="100" dirty="0"/>
              <a:t> </a:t>
            </a:r>
            <a:r>
              <a:rPr lang="en-US" dirty="0"/>
              <a:t>P</a:t>
            </a:r>
            <a:r>
              <a:rPr lang="en-US" sz="100" dirty="0"/>
              <a:t> </a:t>
            </a:r>
            <a:r>
              <a:rPr lang="en-US" dirty="0"/>
              <a:t>M.</a:t>
            </a:r>
            <a:endParaRPr lang="en-IN" dirty="0"/>
          </a:p>
        </p:txBody>
      </p:sp>
      <p:graphicFrame>
        <p:nvGraphicFramePr>
          <p:cNvPr id="13" name="Object 12">
            <a:extLst>
              <a:ext uri="{FF2B5EF4-FFF2-40B4-BE49-F238E27FC236}">
                <a16:creationId xmlns:a16="http://schemas.microsoft.com/office/drawing/2014/main" id="{3AF541A1-1602-BBCB-9C7D-225AE425755D}"/>
              </a:ext>
            </a:extLst>
          </p:cNvPr>
          <p:cNvGraphicFramePr>
            <a:graphicFrameLocks noChangeAspect="1"/>
          </p:cNvGraphicFramePr>
          <p:nvPr>
            <p:extLst>
              <p:ext uri="{D42A27DB-BD31-4B8C-83A1-F6EECF244321}">
                <p14:modId xmlns:p14="http://schemas.microsoft.com/office/powerpoint/2010/main" val="3139256154"/>
              </p:ext>
            </p:extLst>
          </p:nvPr>
        </p:nvGraphicFramePr>
        <p:xfrm>
          <a:off x="1562100" y="4114800"/>
          <a:ext cx="4559300" cy="533400"/>
        </p:xfrm>
        <a:graphic>
          <a:graphicData uri="http://schemas.openxmlformats.org/presentationml/2006/ole">
            <mc:AlternateContent xmlns:mc="http://schemas.openxmlformats.org/markup-compatibility/2006">
              <mc:Choice xmlns:v="urn:schemas-microsoft-com:vml" Requires="v">
                <p:oleObj name="Equation" r:id="rId2" imgW="4559040" imgH="533160" progId="Equation.DSMT4">
                  <p:embed/>
                </p:oleObj>
              </mc:Choice>
              <mc:Fallback>
                <p:oleObj name="Equation" r:id="rId2" imgW="4559040" imgH="533160" progId="Equation.DSMT4">
                  <p:embed/>
                  <p:pic>
                    <p:nvPicPr>
                      <p:cNvPr id="0" name=""/>
                      <p:cNvPicPr/>
                      <p:nvPr/>
                    </p:nvPicPr>
                    <p:blipFill>
                      <a:blip r:embed="rId3"/>
                      <a:stretch>
                        <a:fillRect/>
                      </a:stretch>
                    </p:blipFill>
                    <p:spPr>
                      <a:xfrm>
                        <a:off x="1562100" y="4114800"/>
                        <a:ext cx="4559300" cy="533400"/>
                      </a:xfrm>
                      <a:prstGeom prst="rect">
                        <a:avLst/>
                      </a:prstGeom>
                    </p:spPr>
                  </p:pic>
                </p:oleObj>
              </mc:Fallback>
            </mc:AlternateContent>
          </a:graphicData>
        </a:graphic>
      </p:graphicFrame>
      <p:pic>
        <p:nvPicPr>
          <p:cNvPr id="14" name="Picture 13" descr="An equation shows the computation of alpha sub p.">
            <a:extLst>
              <a:ext uri="{FF2B5EF4-FFF2-40B4-BE49-F238E27FC236}">
                <a16:creationId xmlns:a16="http://schemas.microsoft.com/office/drawing/2014/main" id="{12EE57B2-40C9-9204-2879-FE3FB666DF27}"/>
              </a:ext>
            </a:extLst>
          </p:cNvPr>
          <p:cNvPicPr>
            <a:picLocks noChangeAspect="1"/>
          </p:cNvPicPr>
          <p:nvPr/>
        </p:nvPicPr>
        <p:blipFill>
          <a:blip r:embed="rId4"/>
          <a:stretch>
            <a:fillRect/>
          </a:stretch>
        </p:blipFill>
        <p:spPr>
          <a:xfrm>
            <a:off x="1562100" y="4910023"/>
            <a:ext cx="4301424" cy="54132"/>
          </a:xfrm>
          <a:prstGeom prst="rect">
            <a:avLst/>
          </a:prstGeom>
        </p:spPr>
      </p:pic>
      <p:sp>
        <p:nvSpPr>
          <p:cNvPr id="4" name="Content Placeholder 3">
            <a:extLst>
              <a:ext uri="{FF2B5EF4-FFF2-40B4-BE49-F238E27FC236}">
                <a16:creationId xmlns:a16="http://schemas.microsoft.com/office/drawing/2014/main" id="{E71BC932-1FB8-AF12-F6E2-1AAD1445AD1D}"/>
              </a:ext>
            </a:extLst>
          </p:cNvPr>
          <p:cNvSpPr>
            <a:spLocks noGrp="1"/>
          </p:cNvSpPr>
          <p:nvPr>
            <p:ph sz="quarter" idx="14"/>
          </p:nvPr>
        </p:nvSpPr>
        <p:spPr>
          <a:xfrm>
            <a:off x="1138185" y="5204528"/>
            <a:ext cx="847830" cy="550989"/>
          </a:xfrm>
        </p:spPr>
        <p:txBody>
          <a:bodyPr/>
          <a:lstStyle/>
          <a:p>
            <a:r>
              <a:rPr lang="en-IN" sz="1400" b="1" dirty="0"/>
              <a:t>“Extra” Return</a:t>
            </a:r>
          </a:p>
        </p:txBody>
      </p:sp>
      <p:sp>
        <p:nvSpPr>
          <p:cNvPr id="5" name="Content Placeholder 4">
            <a:extLst>
              <a:ext uri="{FF2B5EF4-FFF2-40B4-BE49-F238E27FC236}">
                <a16:creationId xmlns:a16="http://schemas.microsoft.com/office/drawing/2014/main" id="{180548D1-9CAC-D9BA-6FB9-B5679F12FE40}"/>
              </a:ext>
            </a:extLst>
          </p:cNvPr>
          <p:cNvSpPr>
            <a:spLocks noGrp="1"/>
          </p:cNvSpPr>
          <p:nvPr>
            <p:ph sz="quarter" idx="15"/>
          </p:nvPr>
        </p:nvSpPr>
        <p:spPr>
          <a:xfrm>
            <a:off x="2121459" y="5225978"/>
            <a:ext cx="792563" cy="538752"/>
          </a:xfrm>
        </p:spPr>
        <p:txBody>
          <a:bodyPr/>
          <a:lstStyle/>
          <a:p>
            <a:r>
              <a:rPr lang="en-IN" sz="1400" b="1" dirty="0"/>
              <a:t>Actual return</a:t>
            </a:r>
          </a:p>
        </p:txBody>
      </p:sp>
      <p:sp>
        <p:nvSpPr>
          <p:cNvPr id="6" name="Content Placeholder 5">
            <a:extLst>
              <a:ext uri="{FF2B5EF4-FFF2-40B4-BE49-F238E27FC236}">
                <a16:creationId xmlns:a16="http://schemas.microsoft.com/office/drawing/2014/main" id="{08B5C221-8B2D-87F4-4853-0EAFEECFD6DB}"/>
              </a:ext>
            </a:extLst>
          </p:cNvPr>
          <p:cNvSpPr>
            <a:spLocks noGrp="1"/>
          </p:cNvSpPr>
          <p:nvPr>
            <p:ph sz="quarter" idx="16"/>
          </p:nvPr>
        </p:nvSpPr>
        <p:spPr>
          <a:xfrm>
            <a:off x="3024291" y="5225460"/>
            <a:ext cx="3696538" cy="291085"/>
          </a:xfrm>
        </p:spPr>
        <p:txBody>
          <a:bodyPr/>
          <a:lstStyle/>
          <a:p>
            <a:r>
              <a:rPr lang="en-IN" sz="1400" b="1" dirty="0"/>
              <a:t>C</a:t>
            </a:r>
            <a:r>
              <a:rPr lang="en-IN" sz="100" b="1" dirty="0"/>
              <a:t> </a:t>
            </a:r>
            <a:r>
              <a:rPr lang="en-IN" sz="1400" b="1" dirty="0"/>
              <a:t>A</a:t>
            </a:r>
            <a:r>
              <a:rPr lang="en-IN" sz="100" b="1" dirty="0"/>
              <a:t> </a:t>
            </a:r>
            <a:r>
              <a:rPr lang="en-IN" sz="1400" b="1" dirty="0"/>
              <a:t>P</a:t>
            </a:r>
            <a:r>
              <a:rPr lang="en-IN" sz="100" b="1" dirty="0"/>
              <a:t> </a:t>
            </a:r>
            <a:r>
              <a:rPr lang="en-IN" sz="1400" b="1" dirty="0"/>
              <a:t>M Risk-Adjusted “Predicted” Return</a:t>
            </a:r>
          </a:p>
        </p:txBody>
      </p:sp>
      <p:sp>
        <p:nvSpPr>
          <p:cNvPr id="9" name="Text Placeholder 8">
            <a:extLst>
              <a:ext uri="{FF2B5EF4-FFF2-40B4-BE49-F238E27FC236}">
                <a16:creationId xmlns:a16="http://schemas.microsoft.com/office/drawing/2014/main" id="{3638EF86-207F-416C-B83B-32E9567B60FD}"/>
              </a:ext>
            </a:extLst>
          </p:cNvPr>
          <p:cNvSpPr>
            <a:spLocks noGrp="1"/>
          </p:cNvSpPr>
          <p:nvPr>
            <p:ph type="body" sz="quarter" idx="12"/>
          </p:nvPr>
        </p:nvSpPr>
        <p:spPr>
          <a:xfrm>
            <a:off x="2896367" y="6343444"/>
            <a:ext cx="3351265" cy="222115"/>
          </a:xfrm>
        </p:spPr>
        <p:txBody>
          <a:bodyPr/>
          <a:lstStyle/>
          <a:p>
            <a:r>
              <a:rPr lang="en-US" sz="1200" dirty="0">
                <a:hlinkClick r:id="rId5" action="ppaction://hlinksldjump"/>
              </a:rPr>
              <a:t>Access the text alternative for slide images.</a:t>
            </a:r>
          </a:p>
        </p:txBody>
      </p:sp>
      <p:sp>
        <p:nvSpPr>
          <p:cNvPr id="11" name="Slide Number Placeholder 10">
            <a:extLst>
              <a:ext uri="{FF2B5EF4-FFF2-40B4-BE49-F238E27FC236}">
                <a16:creationId xmlns:a16="http://schemas.microsoft.com/office/drawing/2014/main" id="{19511A94-5A93-9C5B-0829-55A6827B3074}"/>
              </a:ext>
            </a:extLst>
          </p:cNvPr>
          <p:cNvSpPr>
            <a:spLocks noGrp="1"/>
          </p:cNvSpPr>
          <p:nvPr>
            <p:ph type="sldNum" sz="quarter" idx="10"/>
          </p:nvPr>
        </p:nvSpPr>
        <p:spPr/>
        <p:txBody>
          <a:bodyPr/>
          <a:lstStyle/>
          <a:p>
            <a:fld id="{68151E55-6873-49E2-B8D5-2F265E6F1973}" type="slidenum">
              <a:rPr lang="en-US" smtClean="0"/>
              <a:t>10</a:t>
            </a:fld>
            <a:endParaRPr lang="en-US" dirty="0"/>
          </a:p>
        </p:txBody>
      </p:sp>
    </p:spTree>
    <p:extLst>
      <p:ext uri="{BB962C8B-B14F-4D97-AF65-F5344CB8AC3E}">
        <p14:creationId xmlns:p14="http://schemas.microsoft.com/office/powerpoint/2010/main" val="1884039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A088A-DB2F-B2D5-00DF-493C73E51AC7}"/>
              </a:ext>
            </a:extLst>
          </p:cNvPr>
          <p:cNvSpPr>
            <a:spLocks noGrp="1"/>
          </p:cNvSpPr>
          <p:nvPr>
            <p:ph type="title"/>
          </p:nvPr>
        </p:nvSpPr>
        <p:spPr/>
        <p:txBody>
          <a:bodyPr/>
          <a:lstStyle/>
          <a:p>
            <a:r>
              <a:rPr lang="en-IN" dirty="0"/>
              <a:t>Jensen’s Alpha</a:t>
            </a:r>
          </a:p>
        </p:txBody>
      </p:sp>
      <p:pic>
        <p:nvPicPr>
          <p:cNvPr id="7" name="Picture 6" descr="A line graph shows the portfolio expected return versus the portfolio beta.">
            <a:extLst>
              <a:ext uri="{FF2B5EF4-FFF2-40B4-BE49-F238E27FC236}">
                <a16:creationId xmlns:a16="http://schemas.microsoft.com/office/drawing/2014/main" id="{7EFC998A-A39D-1E77-3975-D584519DFBDB}"/>
              </a:ext>
            </a:extLst>
          </p:cNvPr>
          <p:cNvPicPr>
            <a:picLocks noChangeAspect="1"/>
          </p:cNvPicPr>
          <p:nvPr/>
        </p:nvPicPr>
        <p:blipFill>
          <a:blip r:embed="rId2"/>
          <a:stretch>
            <a:fillRect/>
          </a:stretch>
        </p:blipFill>
        <p:spPr>
          <a:xfrm>
            <a:off x="456843" y="1263500"/>
            <a:ext cx="8230313" cy="4913802"/>
          </a:xfrm>
          <a:prstGeom prst="rect">
            <a:avLst/>
          </a:prstGeom>
        </p:spPr>
      </p:pic>
      <p:sp>
        <p:nvSpPr>
          <p:cNvPr id="8" name="Text Placeholder 4">
            <a:extLst>
              <a:ext uri="{FF2B5EF4-FFF2-40B4-BE49-F238E27FC236}">
                <a16:creationId xmlns:a16="http://schemas.microsoft.com/office/drawing/2014/main" id="{43B885F4-2D12-A789-5C08-41E2408328AA}"/>
              </a:ext>
            </a:extLst>
          </p:cNvPr>
          <p:cNvSpPr>
            <a:spLocks noGrp="1"/>
          </p:cNvSpPr>
          <p:nvPr>
            <p:ph type="body" sz="quarter" idx="12"/>
          </p:nvPr>
        </p:nvSpPr>
        <p:spPr>
          <a:xfrm>
            <a:off x="2963923" y="6290442"/>
            <a:ext cx="3236406" cy="224658"/>
          </a:xfrm>
        </p:spPr>
        <p:txBody>
          <a:bodyPr/>
          <a:lstStyle/>
          <a:p>
            <a:r>
              <a:rPr lang="en-US" sz="1200" dirty="0">
                <a:hlinkClick r:id="rId3" action="ppaction://hlinksldjump"/>
              </a:rPr>
              <a:t>Access the text alternative for slide images.</a:t>
            </a:r>
          </a:p>
        </p:txBody>
      </p:sp>
      <p:sp>
        <p:nvSpPr>
          <p:cNvPr id="6" name="Slide Number Placeholder 5">
            <a:extLst>
              <a:ext uri="{FF2B5EF4-FFF2-40B4-BE49-F238E27FC236}">
                <a16:creationId xmlns:a16="http://schemas.microsoft.com/office/drawing/2014/main" id="{7753B6E0-0556-3CDE-2C70-6E733D9773A1}"/>
              </a:ext>
            </a:extLst>
          </p:cNvPr>
          <p:cNvSpPr>
            <a:spLocks noGrp="1"/>
          </p:cNvSpPr>
          <p:nvPr>
            <p:ph type="sldNum" sz="quarter" idx="4"/>
          </p:nvPr>
        </p:nvSpPr>
        <p:spPr/>
        <p:txBody>
          <a:bodyPr/>
          <a:lstStyle/>
          <a:p>
            <a:fld id="{68151E55-6873-49E2-B8D5-2F265E6F1973}" type="slidenum">
              <a:rPr lang="en-US" smtClean="0"/>
              <a:pPr/>
              <a:t>11</a:t>
            </a:fld>
            <a:endParaRPr lang="en-US" dirty="0"/>
          </a:p>
        </p:txBody>
      </p:sp>
    </p:spTree>
    <p:extLst>
      <p:ext uri="{BB962C8B-B14F-4D97-AF65-F5344CB8AC3E}">
        <p14:creationId xmlns:p14="http://schemas.microsoft.com/office/powerpoint/2010/main" val="324362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032E7-9C4D-1548-DC24-9E98C802EFCA}"/>
              </a:ext>
            </a:extLst>
          </p:cNvPr>
          <p:cNvSpPr>
            <a:spLocks noGrp="1"/>
          </p:cNvSpPr>
          <p:nvPr>
            <p:ph type="title"/>
          </p:nvPr>
        </p:nvSpPr>
        <p:spPr/>
        <p:txBody>
          <a:bodyPr>
            <a:normAutofit fontScale="90000"/>
          </a:bodyPr>
          <a:lstStyle/>
          <a:p>
            <a:r>
              <a:rPr lang="en-US" dirty="0"/>
              <a:t>Another Method to Calculate Alpha </a:t>
            </a:r>
            <a:r>
              <a:rPr lang="en-US" sz="1100" b="0" dirty="0"/>
              <a:t>1</a:t>
            </a:r>
            <a:endParaRPr lang="en-IN" sz="1100" b="0" dirty="0"/>
          </a:p>
        </p:txBody>
      </p:sp>
      <p:sp>
        <p:nvSpPr>
          <p:cNvPr id="3" name="Content Placeholder 2">
            <a:extLst>
              <a:ext uri="{FF2B5EF4-FFF2-40B4-BE49-F238E27FC236}">
                <a16:creationId xmlns:a16="http://schemas.microsoft.com/office/drawing/2014/main" id="{AED30823-34D4-7A05-24FB-EDECF1408BF6}"/>
              </a:ext>
            </a:extLst>
          </p:cNvPr>
          <p:cNvSpPr>
            <a:spLocks noGrp="1"/>
          </p:cNvSpPr>
          <p:nvPr>
            <p:ph sz="quarter" idx="11"/>
          </p:nvPr>
        </p:nvSpPr>
        <p:spPr>
          <a:xfrm>
            <a:off x="342900" y="1276709"/>
            <a:ext cx="8458200" cy="2601955"/>
          </a:xfrm>
        </p:spPr>
        <p:txBody>
          <a:bodyPr/>
          <a:lstStyle/>
          <a:p>
            <a:pPr marL="292608" indent="-292608">
              <a:buFont typeface="Arial" panose="020B0604020202020204" pitchFamily="34" charset="0"/>
              <a:buChar char="•"/>
            </a:pPr>
            <a:r>
              <a:rPr lang="en-US" dirty="0"/>
              <a:t>Recall that the characteristic line graphs the relationship between the return of an investment (on the y-axis) and the return of the market or benchmark (on the x-axis).</a:t>
            </a:r>
          </a:p>
          <a:p>
            <a:pPr marL="292608" indent="-292608">
              <a:buFont typeface="Arial" panose="020B0604020202020204" pitchFamily="34" charset="0"/>
              <a:buChar char="•"/>
            </a:pPr>
            <a:r>
              <a:rPr lang="en-US" dirty="0"/>
              <a:t>The slope of this line represents the investment’s beta.</a:t>
            </a:r>
          </a:p>
          <a:p>
            <a:pPr marL="292608" indent="-292608">
              <a:buFont typeface="Arial" panose="020B0604020202020204" pitchFamily="34" charset="0"/>
              <a:buChar char="•"/>
            </a:pPr>
            <a:r>
              <a:rPr lang="en-US" dirty="0"/>
              <a:t>With only a slight modification, we can extend this approach to calculate an investment’s alpha.</a:t>
            </a:r>
            <a:endParaRPr lang="en-IN" dirty="0"/>
          </a:p>
        </p:txBody>
      </p:sp>
      <p:graphicFrame>
        <p:nvGraphicFramePr>
          <p:cNvPr id="9" name="Object 8">
            <a:extLst>
              <a:ext uri="{FF2B5EF4-FFF2-40B4-BE49-F238E27FC236}">
                <a16:creationId xmlns:a16="http://schemas.microsoft.com/office/drawing/2014/main" id="{45BC220B-7DA1-D892-BD74-22A13FE82DFD}"/>
              </a:ext>
            </a:extLst>
          </p:cNvPr>
          <p:cNvGraphicFramePr>
            <a:graphicFrameLocks noChangeAspect="1"/>
          </p:cNvGraphicFramePr>
          <p:nvPr>
            <p:extLst>
              <p:ext uri="{D42A27DB-BD31-4B8C-83A1-F6EECF244321}">
                <p14:modId xmlns:p14="http://schemas.microsoft.com/office/powerpoint/2010/main" val="2026169259"/>
              </p:ext>
            </p:extLst>
          </p:nvPr>
        </p:nvGraphicFramePr>
        <p:xfrm>
          <a:off x="1519813" y="4038805"/>
          <a:ext cx="4114800" cy="482600"/>
        </p:xfrm>
        <a:graphic>
          <a:graphicData uri="http://schemas.openxmlformats.org/presentationml/2006/ole">
            <mc:AlternateContent xmlns:mc="http://schemas.openxmlformats.org/markup-compatibility/2006">
              <mc:Choice xmlns:v="urn:schemas-microsoft-com:vml" Requires="v">
                <p:oleObj name="Equation" r:id="rId2" imgW="4114800" imgH="482400" progId="Equation.DSMT4">
                  <p:embed/>
                </p:oleObj>
              </mc:Choice>
              <mc:Fallback>
                <p:oleObj name="Equation" r:id="rId2" imgW="4114800" imgH="482400" progId="Equation.DSMT4">
                  <p:embed/>
                  <p:pic>
                    <p:nvPicPr>
                      <p:cNvPr id="0" name=""/>
                      <p:cNvPicPr/>
                      <p:nvPr/>
                    </p:nvPicPr>
                    <p:blipFill>
                      <a:blip r:embed="rId3"/>
                      <a:stretch>
                        <a:fillRect/>
                      </a:stretch>
                    </p:blipFill>
                    <p:spPr>
                      <a:xfrm>
                        <a:off x="1519813" y="4038805"/>
                        <a:ext cx="4114800" cy="4826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236668D6-31C3-B75B-FDF8-9FC74201A245}"/>
              </a:ext>
            </a:extLst>
          </p:cNvPr>
          <p:cNvSpPr>
            <a:spLocks noGrp="1"/>
          </p:cNvSpPr>
          <p:nvPr>
            <p:ph sz="quarter" idx="14"/>
          </p:nvPr>
        </p:nvSpPr>
        <p:spPr>
          <a:xfrm>
            <a:off x="1562101" y="4690793"/>
            <a:ext cx="3994638" cy="479809"/>
          </a:xfrm>
        </p:spPr>
        <p:txBody>
          <a:bodyPr/>
          <a:lstStyle/>
          <a:p>
            <a:r>
              <a:rPr lang="en-IN" dirty="0"/>
              <a:t>or, in terms of risk premium:</a:t>
            </a:r>
          </a:p>
        </p:txBody>
      </p:sp>
      <p:graphicFrame>
        <p:nvGraphicFramePr>
          <p:cNvPr id="10" name="Object 9">
            <a:extLst>
              <a:ext uri="{FF2B5EF4-FFF2-40B4-BE49-F238E27FC236}">
                <a16:creationId xmlns:a16="http://schemas.microsoft.com/office/drawing/2014/main" id="{54885FF1-5982-4F24-1789-DB9B9CF58F12}"/>
              </a:ext>
            </a:extLst>
          </p:cNvPr>
          <p:cNvGraphicFramePr>
            <a:graphicFrameLocks noChangeAspect="1"/>
          </p:cNvGraphicFramePr>
          <p:nvPr>
            <p:extLst>
              <p:ext uri="{D42A27DB-BD31-4B8C-83A1-F6EECF244321}">
                <p14:modId xmlns:p14="http://schemas.microsoft.com/office/powerpoint/2010/main" val="238554157"/>
              </p:ext>
            </p:extLst>
          </p:nvPr>
        </p:nvGraphicFramePr>
        <p:xfrm>
          <a:off x="1562100" y="5339991"/>
          <a:ext cx="3213100" cy="482600"/>
        </p:xfrm>
        <a:graphic>
          <a:graphicData uri="http://schemas.openxmlformats.org/presentationml/2006/ole">
            <mc:AlternateContent xmlns:mc="http://schemas.openxmlformats.org/markup-compatibility/2006">
              <mc:Choice xmlns:v="urn:schemas-microsoft-com:vml" Requires="v">
                <p:oleObj name="Equation" r:id="rId4" imgW="3213000" imgH="482400" progId="Equation.DSMT4">
                  <p:embed/>
                </p:oleObj>
              </mc:Choice>
              <mc:Fallback>
                <p:oleObj name="Equation" r:id="rId4" imgW="3213000" imgH="482400" progId="Equation.DSMT4">
                  <p:embed/>
                  <p:pic>
                    <p:nvPicPr>
                      <p:cNvPr id="0" name=""/>
                      <p:cNvPicPr/>
                      <p:nvPr/>
                    </p:nvPicPr>
                    <p:blipFill>
                      <a:blip r:embed="rId5"/>
                      <a:stretch>
                        <a:fillRect/>
                      </a:stretch>
                    </p:blipFill>
                    <p:spPr>
                      <a:xfrm>
                        <a:off x="1562100" y="5339991"/>
                        <a:ext cx="3213100" cy="482600"/>
                      </a:xfrm>
                      <a:prstGeom prst="rect">
                        <a:avLst/>
                      </a:prstGeom>
                    </p:spPr>
                  </p:pic>
                </p:oleObj>
              </mc:Fallback>
            </mc:AlternateContent>
          </a:graphicData>
        </a:graphic>
      </p:graphicFrame>
      <p:sp>
        <p:nvSpPr>
          <p:cNvPr id="7" name="Slide Number Placeholder 6">
            <a:extLst>
              <a:ext uri="{FF2B5EF4-FFF2-40B4-BE49-F238E27FC236}">
                <a16:creationId xmlns:a16="http://schemas.microsoft.com/office/drawing/2014/main" id="{672FF289-05F4-EB09-DB3B-FFE7CB3FBC1B}"/>
              </a:ext>
            </a:extLst>
          </p:cNvPr>
          <p:cNvSpPr>
            <a:spLocks noGrp="1"/>
          </p:cNvSpPr>
          <p:nvPr>
            <p:ph type="sldNum" sz="quarter" idx="10"/>
          </p:nvPr>
        </p:nvSpPr>
        <p:spPr/>
        <p:txBody>
          <a:bodyPr/>
          <a:lstStyle/>
          <a:p>
            <a:fld id="{68151E55-6873-49E2-B8D5-2F265E6F1973}" type="slidenum">
              <a:rPr lang="en-US" smtClean="0"/>
              <a:t>12</a:t>
            </a:fld>
            <a:endParaRPr lang="en-US"/>
          </a:p>
        </p:txBody>
      </p:sp>
    </p:spTree>
    <p:extLst>
      <p:ext uri="{BB962C8B-B14F-4D97-AF65-F5344CB8AC3E}">
        <p14:creationId xmlns:p14="http://schemas.microsoft.com/office/powerpoint/2010/main" val="2637476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5975E-6423-E25D-23A8-33846D302319}"/>
              </a:ext>
            </a:extLst>
          </p:cNvPr>
          <p:cNvSpPr>
            <a:spLocks noGrp="1"/>
          </p:cNvSpPr>
          <p:nvPr>
            <p:ph type="title"/>
          </p:nvPr>
        </p:nvSpPr>
        <p:spPr/>
        <p:txBody>
          <a:bodyPr/>
          <a:lstStyle/>
          <a:p>
            <a:r>
              <a:rPr lang="en-US" dirty="0"/>
              <a:t>Another Method to Calculate Alpha </a:t>
            </a:r>
            <a:r>
              <a:rPr lang="en-US" sz="1000" b="0" dirty="0"/>
              <a:t>2</a:t>
            </a:r>
            <a:r>
              <a:rPr lang="en-US" dirty="0"/>
              <a:t>   </a:t>
            </a:r>
            <a:endParaRPr lang="en-IN" dirty="0"/>
          </a:p>
        </p:txBody>
      </p:sp>
      <p:sp>
        <p:nvSpPr>
          <p:cNvPr id="3" name="Content Placeholder 2">
            <a:extLst>
              <a:ext uri="{FF2B5EF4-FFF2-40B4-BE49-F238E27FC236}">
                <a16:creationId xmlns:a16="http://schemas.microsoft.com/office/drawing/2014/main" id="{264EED94-1BED-BECF-C9DC-099013BD3C91}"/>
              </a:ext>
            </a:extLst>
          </p:cNvPr>
          <p:cNvSpPr>
            <a:spLocks noGrp="1"/>
          </p:cNvSpPr>
          <p:nvPr>
            <p:ph sz="quarter" idx="11"/>
          </p:nvPr>
        </p:nvSpPr>
        <p:spPr>
          <a:xfrm>
            <a:off x="342900" y="1276710"/>
            <a:ext cx="8559940" cy="2089488"/>
          </a:xfrm>
        </p:spPr>
        <p:txBody>
          <a:bodyPr/>
          <a:lstStyle/>
          <a:p>
            <a:pPr marL="292608" indent="-292608">
              <a:buFont typeface="Arial" panose="020B0604020202020204" pitchFamily="34" charset="0"/>
              <a:buChar char="•"/>
            </a:pPr>
            <a:r>
              <a:rPr lang="en-US" sz="2000" dirty="0"/>
              <a:t>Suppose an actively managed fund took on the same amount of risk as the market (that is, a beta of 1.00), but the fund earned exactly 2% more than the market every period?</a:t>
            </a:r>
          </a:p>
          <a:p>
            <a:pPr marL="292608" indent="-292608">
              <a:buFont typeface="Arial" panose="020B0604020202020204" pitchFamily="34" charset="0"/>
              <a:buChar char="•"/>
            </a:pPr>
            <a:r>
              <a:rPr lang="en-US" sz="2000" dirty="0"/>
              <a:t>If we graph this hypothetical situation, the slope (that is, beta) is still 1.00, but the x intercept is now 2. </a:t>
            </a:r>
            <a:r>
              <a:rPr lang="en-US" sz="2000" b="1" dirty="0">
                <a:solidFill>
                  <a:srgbClr val="A9131A"/>
                </a:solidFill>
              </a:rPr>
              <a:t>This intercept value is the fund’s alpha.</a:t>
            </a:r>
            <a:endParaRPr lang="en-IN" sz="2000" b="1" dirty="0">
              <a:solidFill>
                <a:srgbClr val="A9131A"/>
              </a:solidFill>
            </a:endParaRPr>
          </a:p>
        </p:txBody>
      </p:sp>
      <p:pic>
        <p:nvPicPr>
          <p:cNvPr id="8" name="Picture 7" descr="A line graph shows index fund excess returns in percentage versus market excess returns in percentage.">
            <a:extLst>
              <a:ext uri="{FF2B5EF4-FFF2-40B4-BE49-F238E27FC236}">
                <a16:creationId xmlns:a16="http://schemas.microsoft.com/office/drawing/2014/main" id="{33A70FC7-E213-958D-2E06-FE7410B17171}"/>
              </a:ext>
            </a:extLst>
          </p:cNvPr>
          <p:cNvPicPr>
            <a:picLocks noChangeAspect="1"/>
          </p:cNvPicPr>
          <p:nvPr/>
        </p:nvPicPr>
        <p:blipFill>
          <a:blip r:embed="rId2"/>
          <a:stretch>
            <a:fillRect/>
          </a:stretch>
        </p:blipFill>
        <p:spPr>
          <a:xfrm>
            <a:off x="2531738" y="3490454"/>
            <a:ext cx="4156724" cy="2671388"/>
          </a:xfrm>
          <a:prstGeom prst="rect">
            <a:avLst/>
          </a:prstGeom>
        </p:spPr>
      </p:pic>
      <p:sp>
        <p:nvSpPr>
          <p:cNvPr id="9" name="Text Placeholder 4">
            <a:extLst>
              <a:ext uri="{FF2B5EF4-FFF2-40B4-BE49-F238E27FC236}">
                <a16:creationId xmlns:a16="http://schemas.microsoft.com/office/drawing/2014/main" id="{A0122B45-579F-A63F-8F81-12CA9FD571E6}"/>
              </a:ext>
            </a:extLst>
          </p:cNvPr>
          <p:cNvSpPr>
            <a:spLocks noGrp="1"/>
          </p:cNvSpPr>
          <p:nvPr>
            <p:ph type="body" sz="quarter" idx="12"/>
          </p:nvPr>
        </p:nvSpPr>
        <p:spPr>
          <a:xfrm>
            <a:off x="2963923" y="6290442"/>
            <a:ext cx="3236406" cy="224658"/>
          </a:xfrm>
        </p:spPr>
        <p:txBody>
          <a:bodyPr/>
          <a:lstStyle/>
          <a:p>
            <a:r>
              <a:rPr lang="en-US" sz="1200" dirty="0">
                <a:hlinkClick r:id="rId3" action="ppaction://hlinksldjump"/>
              </a:rPr>
              <a:t>Access the text alternative for slide images.</a:t>
            </a:r>
          </a:p>
        </p:txBody>
      </p:sp>
      <p:sp>
        <p:nvSpPr>
          <p:cNvPr id="6" name="Slide Number Placeholder 5">
            <a:extLst>
              <a:ext uri="{FF2B5EF4-FFF2-40B4-BE49-F238E27FC236}">
                <a16:creationId xmlns:a16="http://schemas.microsoft.com/office/drawing/2014/main" id="{F6446F09-ED06-8177-0B24-48BB14E7051A}"/>
              </a:ext>
            </a:extLst>
          </p:cNvPr>
          <p:cNvSpPr>
            <a:spLocks noGrp="1"/>
          </p:cNvSpPr>
          <p:nvPr>
            <p:ph type="sldNum" sz="quarter" idx="4"/>
          </p:nvPr>
        </p:nvSpPr>
        <p:spPr/>
        <p:txBody>
          <a:bodyPr/>
          <a:lstStyle/>
          <a:p>
            <a:fld id="{68151E55-6873-49E2-B8D5-2F265E6F1973}" type="slidenum">
              <a:rPr lang="en-US" smtClean="0"/>
              <a:pPr/>
              <a:t>13</a:t>
            </a:fld>
            <a:endParaRPr lang="en-US" dirty="0"/>
          </a:p>
        </p:txBody>
      </p:sp>
    </p:spTree>
    <p:extLst>
      <p:ext uri="{BB962C8B-B14F-4D97-AF65-F5344CB8AC3E}">
        <p14:creationId xmlns:p14="http://schemas.microsoft.com/office/powerpoint/2010/main" val="4100942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5FF10-61D2-47EA-9172-4D14E6490CF0}"/>
              </a:ext>
            </a:extLst>
          </p:cNvPr>
          <p:cNvSpPr>
            <a:spLocks noGrp="1"/>
          </p:cNvSpPr>
          <p:nvPr>
            <p:ph type="title"/>
          </p:nvPr>
        </p:nvSpPr>
        <p:spPr/>
        <p:txBody>
          <a:bodyPr>
            <a:normAutofit fontScale="90000"/>
          </a:bodyPr>
          <a:lstStyle/>
          <a:p>
            <a:r>
              <a:rPr lang="en-US" dirty="0"/>
              <a:t>Estimating Alpha Using Regression </a:t>
            </a:r>
            <a:r>
              <a:rPr lang="en-US" sz="1100" b="0" dirty="0"/>
              <a:t>1</a:t>
            </a:r>
            <a:endParaRPr lang="en-IN" sz="1100" b="0" dirty="0"/>
          </a:p>
        </p:txBody>
      </p:sp>
      <p:sp>
        <p:nvSpPr>
          <p:cNvPr id="3" name="Content Placeholder 2">
            <a:extLst>
              <a:ext uri="{FF2B5EF4-FFF2-40B4-BE49-F238E27FC236}">
                <a16:creationId xmlns:a16="http://schemas.microsoft.com/office/drawing/2014/main" id="{B4A655C6-58E6-A61B-65B7-42EB7F81B3FC}"/>
              </a:ext>
            </a:extLst>
          </p:cNvPr>
          <p:cNvSpPr>
            <a:spLocks noGrp="1"/>
          </p:cNvSpPr>
          <p:nvPr>
            <p:ph sz="quarter" idx="11"/>
          </p:nvPr>
        </p:nvSpPr>
        <p:spPr>
          <a:xfrm>
            <a:off x="342900" y="1276709"/>
            <a:ext cx="8458200" cy="2431133"/>
          </a:xfrm>
        </p:spPr>
        <p:txBody>
          <a:bodyPr/>
          <a:lstStyle/>
          <a:p>
            <a:r>
              <a:rPr lang="en-US" sz="2000" dirty="0"/>
              <a:t>Suppose we want to estimate a fund’s alpha.</a:t>
            </a:r>
          </a:p>
          <a:p>
            <a:r>
              <a:rPr lang="en-US" sz="2000" dirty="0"/>
              <a:t>Unlike the previous situation, we do know whether its returns are consistently higher (or lower) than the market by a fixed amount.</a:t>
            </a:r>
          </a:p>
          <a:p>
            <a:r>
              <a:rPr lang="en-US" sz="2000" dirty="0"/>
              <a:t>In this case, we apply a simple linear regression.</a:t>
            </a:r>
          </a:p>
          <a:p>
            <a:pPr marL="292608" indent="-292608">
              <a:buFont typeface="Arial" panose="020B0604020202020204" pitchFamily="34" charset="0"/>
              <a:buChar char="•"/>
            </a:pPr>
            <a:r>
              <a:rPr lang="en-US" sz="2000" dirty="0"/>
              <a:t>X-variable: the excess return of the market.</a:t>
            </a:r>
          </a:p>
          <a:p>
            <a:pPr marL="292608" indent="-292608">
              <a:buFont typeface="Arial" panose="020B0604020202020204" pitchFamily="34" charset="0"/>
              <a:buChar char="•"/>
            </a:pPr>
            <a:r>
              <a:rPr lang="en-US" sz="2000" dirty="0"/>
              <a:t>Y-variable: the excess return of the investment.</a:t>
            </a:r>
            <a:endParaRPr lang="en-IN" sz="2000" dirty="0"/>
          </a:p>
        </p:txBody>
      </p:sp>
      <p:sp>
        <p:nvSpPr>
          <p:cNvPr id="4" name="Content Placeholder 3">
            <a:extLst>
              <a:ext uri="{FF2B5EF4-FFF2-40B4-BE49-F238E27FC236}">
                <a16:creationId xmlns:a16="http://schemas.microsoft.com/office/drawing/2014/main" id="{09C7C920-6B71-8454-2DCB-7BAB607C1463}"/>
              </a:ext>
            </a:extLst>
          </p:cNvPr>
          <p:cNvSpPr>
            <a:spLocks noGrp="1"/>
          </p:cNvSpPr>
          <p:nvPr>
            <p:ph sz="quarter" idx="14"/>
          </p:nvPr>
        </p:nvSpPr>
        <p:spPr>
          <a:xfrm>
            <a:off x="342900" y="3768250"/>
            <a:ext cx="8458200" cy="2300955"/>
          </a:xfrm>
        </p:spPr>
        <p:txBody>
          <a:bodyPr/>
          <a:lstStyle/>
          <a:p>
            <a:r>
              <a:rPr lang="en-US" sz="2000" dirty="0"/>
              <a:t>The intercept of this estimated equation is the fund’s alpha.</a:t>
            </a:r>
          </a:p>
          <a:p>
            <a:r>
              <a:rPr lang="en-US" sz="2000" dirty="0"/>
              <a:t>Consider the following </a:t>
            </a:r>
            <a:r>
              <a:rPr lang="en-US" sz="2000" i="1" dirty="0"/>
              <a:t>Spreadsheet Analysis</a:t>
            </a:r>
            <a:r>
              <a:rPr lang="en-US" sz="2000" dirty="0"/>
              <a:t> slide.</a:t>
            </a:r>
          </a:p>
          <a:p>
            <a:pPr marL="292608" indent="-292608">
              <a:buFont typeface="Arial" panose="020B0604020202020204" pitchFamily="34" charset="0"/>
              <a:buChar char="•"/>
            </a:pPr>
            <a:r>
              <a:rPr lang="en-US" sz="2000" dirty="0"/>
              <a:t>In this spreadsheet, the intercept estimate is −.0167, or −1.67 percent per year.</a:t>
            </a:r>
          </a:p>
          <a:p>
            <a:pPr marL="292608" indent="-292608">
              <a:buFont typeface="Arial" panose="020B0604020202020204" pitchFamily="34" charset="0"/>
              <a:buChar char="•"/>
            </a:pPr>
            <a:r>
              <a:rPr lang="en-US" sz="2000" dirty="0"/>
              <a:t>The beta of this security is 0.96, which is the coefficient estimate on the </a:t>
            </a:r>
            <a:r>
              <a:rPr lang="en-US" sz="2000" i="1" dirty="0"/>
              <a:t>x variable</a:t>
            </a:r>
            <a:r>
              <a:rPr lang="en-US" sz="2000" dirty="0"/>
              <a:t>.</a:t>
            </a:r>
            <a:endParaRPr lang="en-IN" sz="2000" dirty="0"/>
          </a:p>
        </p:txBody>
      </p:sp>
      <p:sp>
        <p:nvSpPr>
          <p:cNvPr id="8" name="Content Placeholder 7">
            <a:extLst>
              <a:ext uri="{FF2B5EF4-FFF2-40B4-BE49-F238E27FC236}">
                <a16:creationId xmlns:a16="http://schemas.microsoft.com/office/drawing/2014/main" id="{7C143AC3-6FE0-DF58-9CE2-549F4F5D8DA4}"/>
              </a:ext>
            </a:extLst>
          </p:cNvPr>
          <p:cNvSpPr>
            <a:spLocks noGrp="1"/>
          </p:cNvSpPr>
          <p:nvPr>
            <p:ph sz="quarter" idx="15"/>
          </p:nvPr>
        </p:nvSpPr>
        <p:spPr>
          <a:xfrm>
            <a:off x="342900" y="6119024"/>
            <a:ext cx="8458200" cy="396076"/>
          </a:xfrm>
        </p:spPr>
        <p:txBody>
          <a:bodyPr/>
          <a:lstStyle/>
          <a:p>
            <a:r>
              <a:rPr lang="en-US" sz="2000" b="1" dirty="0">
                <a:solidFill>
                  <a:srgbClr val="A9131A"/>
                </a:solidFill>
              </a:rPr>
              <a:t>How would you characterize the performance of this fund?</a:t>
            </a:r>
            <a:endParaRPr lang="en-IN" sz="2000" b="1" dirty="0">
              <a:solidFill>
                <a:srgbClr val="A9131A"/>
              </a:solidFill>
            </a:endParaRPr>
          </a:p>
        </p:txBody>
      </p:sp>
      <p:sp>
        <p:nvSpPr>
          <p:cNvPr id="7" name="Slide Number Placeholder 6">
            <a:extLst>
              <a:ext uri="{FF2B5EF4-FFF2-40B4-BE49-F238E27FC236}">
                <a16:creationId xmlns:a16="http://schemas.microsoft.com/office/drawing/2014/main" id="{82743921-1B29-15B1-4A4A-C8127039C51B}"/>
              </a:ext>
            </a:extLst>
          </p:cNvPr>
          <p:cNvSpPr>
            <a:spLocks noGrp="1"/>
          </p:cNvSpPr>
          <p:nvPr>
            <p:ph type="sldNum" sz="quarter" idx="10"/>
          </p:nvPr>
        </p:nvSpPr>
        <p:spPr/>
        <p:txBody>
          <a:bodyPr/>
          <a:lstStyle/>
          <a:p>
            <a:fld id="{68151E55-6873-49E2-B8D5-2F265E6F1973}" type="slidenum">
              <a:rPr lang="en-US" smtClean="0"/>
              <a:t>14</a:t>
            </a:fld>
            <a:endParaRPr lang="en-US"/>
          </a:p>
        </p:txBody>
      </p:sp>
    </p:spTree>
    <p:extLst>
      <p:ext uri="{BB962C8B-B14F-4D97-AF65-F5344CB8AC3E}">
        <p14:creationId xmlns:p14="http://schemas.microsoft.com/office/powerpoint/2010/main" val="3834512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3C906-F074-15BD-0B05-56AEF9BA5735}"/>
              </a:ext>
            </a:extLst>
          </p:cNvPr>
          <p:cNvSpPr>
            <a:spLocks noGrp="1"/>
          </p:cNvSpPr>
          <p:nvPr>
            <p:ph type="title"/>
          </p:nvPr>
        </p:nvSpPr>
        <p:spPr>
          <a:xfrm>
            <a:off x="342899" y="192490"/>
            <a:ext cx="8650375" cy="903231"/>
          </a:xfrm>
        </p:spPr>
        <p:txBody>
          <a:bodyPr>
            <a:normAutofit fontScale="90000"/>
          </a:bodyPr>
          <a:lstStyle/>
          <a:p>
            <a:r>
              <a:rPr lang="en-US" dirty="0"/>
              <a:t>Estimating Alpha Using Regression </a:t>
            </a:r>
            <a:r>
              <a:rPr lang="en-US" sz="1100" b="0" dirty="0"/>
              <a:t>2</a:t>
            </a:r>
            <a:r>
              <a:rPr lang="en-US" dirty="0"/>
              <a:t> </a:t>
            </a:r>
            <a:endParaRPr lang="en-IN" dirty="0"/>
          </a:p>
        </p:txBody>
      </p:sp>
      <p:pic>
        <p:nvPicPr>
          <p:cNvPr id="14" name="Picture 13" descr="A spreadsheet lists columns for year, returns, risk-free, and excess returns. Below are tables for the summary output.">
            <a:extLst>
              <a:ext uri="{FF2B5EF4-FFF2-40B4-BE49-F238E27FC236}">
                <a16:creationId xmlns:a16="http://schemas.microsoft.com/office/drawing/2014/main" id="{C300095A-8B85-C055-41A6-633E067B066E}"/>
              </a:ext>
            </a:extLst>
          </p:cNvPr>
          <p:cNvPicPr>
            <a:picLocks noChangeAspect="1"/>
          </p:cNvPicPr>
          <p:nvPr/>
        </p:nvPicPr>
        <p:blipFill>
          <a:blip r:embed="rId2"/>
          <a:stretch>
            <a:fillRect/>
          </a:stretch>
        </p:blipFill>
        <p:spPr>
          <a:xfrm>
            <a:off x="357412" y="1257300"/>
            <a:ext cx="5108891" cy="4938188"/>
          </a:xfrm>
          <a:prstGeom prst="rect">
            <a:avLst/>
          </a:prstGeom>
        </p:spPr>
      </p:pic>
      <p:sp>
        <p:nvSpPr>
          <p:cNvPr id="3" name="Content Placeholder 2">
            <a:extLst>
              <a:ext uri="{FF2B5EF4-FFF2-40B4-BE49-F238E27FC236}">
                <a16:creationId xmlns:a16="http://schemas.microsoft.com/office/drawing/2014/main" id="{1617556A-1866-617A-4240-5D6A22F235F3}"/>
              </a:ext>
            </a:extLst>
          </p:cNvPr>
          <p:cNvSpPr>
            <a:spLocks noGrp="1"/>
          </p:cNvSpPr>
          <p:nvPr>
            <p:ph sz="quarter" idx="11"/>
          </p:nvPr>
        </p:nvSpPr>
        <p:spPr>
          <a:xfrm>
            <a:off x="5566785" y="1257300"/>
            <a:ext cx="3235570" cy="1637312"/>
          </a:xfrm>
        </p:spPr>
        <p:txBody>
          <a:bodyPr/>
          <a:lstStyle/>
          <a:p>
            <a:r>
              <a:rPr lang="en-US" sz="1800" dirty="0"/>
              <a:t>Average returns:</a:t>
            </a:r>
          </a:p>
          <a:p>
            <a:pPr marL="292608" indent="-292608">
              <a:buFont typeface="Arial" panose="020B0604020202020204" pitchFamily="34" charset="0"/>
              <a:buChar char="•"/>
            </a:pPr>
            <a:r>
              <a:rPr lang="en-US" sz="1800" dirty="0"/>
              <a:t>Security, 10 percent.</a:t>
            </a:r>
          </a:p>
          <a:p>
            <a:pPr marL="292608" indent="-292608">
              <a:buFont typeface="Arial" panose="020B0604020202020204" pitchFamily="34" charset="0"/>
              <a:buChar char="•"/>
            </a:pPr>
            <a:r>
              <a:rPr lang="en-US" sz="1800" dirty="0"/>
              <a:t>Market, 12 percent.</a:t>
            </a:r>
          </a:p>
          <a:p>
            <a:pPr marL="292608" indent="-292608">
              <a:buFont typeface="Arial" panose="020B0604020202020204" pitchFamily="34" charset="0"/>
              <a:buChar char="•"/>
            </a:pPr>
            <a:r>
              <a:rPr lang="en-US" sz="1800" dirty="0"/>
              <a:t>Risk-free rate, 2.6 percent.</a:t>
            </a:r>
            <a:endParaRPr lang="en-IN" sz="1800" dirty="0"/>
          </a:p>
        </p:txBody>
      </p:sp>
      <p:sp>
        <p:nvSpPr>
          <p:cNvPr id="4" name="Content Placeholder 3">
            <a:extLst>
              <a:ext uri="{FF2B5EF4-FFF2-40B4-BE49-F238E27FC236}">
                <a16:creationId xmlns:a16="http://schemas.microsoft.com/office/drawing/2014/main" id="{1A03CC5C-9C90-557F-B157-294560D642CB}"/>
              </a:ext>
            </a:extLst>
          </p:cNvPr>
          <p:cNvSpPr>
            <a:spLocks noGrp="1"/>
          </p:cNvSpPr>
          <p:nvPr>
            <p:ph sz="quarter" idx="14"/>
          </p:nvPr>
        </p:nvSpPr>
        <p:spPr>
          <a:xfrm>
            <a:off x="5566785" y="3023549"/>
            <a:ext cx="2098849" cy="391350"/>
          </a:xfrm>
        </p:spPr>
        <p:txBody>
          <a:bodyPr/>
          <a:lstStyle/>
          <a:p>
            <a:r>
              <a:rPr lang="en-IN" sz="1800" dirty="0"/>
              <a:t>Jensen′ s Alpha =</a:t>
            </a:r>
          </a:p>
        </p:txBody>
      </p:sp>
      <p:sp>
        <p:nvSpPr>
          <p:cNvPr id="6" name="Content Placeholder 5">
            <a:extLst>
              <a:ext uri="{FF2B5EF4-FFF2-40B4-BE49-F238E27FC236}">
                <a16:creationId xmlns:a16="http://schemas.microsoft.com/office/drawing/2014/main" id="{E613D00F-90FC-93E8-BC79-AD9366EF834C}"/>
              </a:ext>
            </a:extLst>
          </p:cNvPr>
          <p:cNvSpPr>
            <a:spLocks noGrp="1"/>
          </p:cNvSpPr>
          <p:nvPr>
            <p:ph sz="quarter" idx="16"/>
          </p:nvPr>
        </p:nvSpPr>
        <p:spPr>
          <a:xfrm>
            <a:off x="5566784" y="3544673"/>
            <a:ext cx="2681865" cy="364470"/>
          </a:xfrm>
        </p:spPr>
        <p:txBody>
          <a:bodyPr/>
          <a:lstStyle/>
          <a:p>
            <a:r>
              <a:rPr lang="en-IN" sz="1800" dirty="0"/>
              <a:t>10 −[2.6+(12 −2.6)]×.96</a:t>
            </a:r>
          </a:p>
        </p:txBody>
      </p:sp>
      <p:sp>
        <p:nvSpPr>
          <p:cNvPr id="7" name="Content Placeholder 6">
            <a:extLst>
              <a:ext uri="{FF2B5EF4-FFF2-40B4-BE49-F238E27FC236}">
                <a16:creationId xmlns:a16="http://schemas.microsoft.com/office/drawing/2014/main" id="{ACA4E273-508B-3CCB-66AE-E50960549682}"/>
              </a:ext>
            </a:extLst>
          </p:cNvPr>
          <p:cNvSpPr>
            <a:spLocks noGrp="1"/>
          </p:cNvSpPr>
          <p:nvPr>
            <p:ph sz="quarter" idx="17"/>
          </p:nvPr>
        </p:nvSpPr>
        <p:spPr>
          <a:xfrm>
            <a:off x="6852346" y="3977330"/>
            <a:ext cx="1063869" cy="336258"/>
          </a:xfrm>
        </p:spPr>
        <p:txBody>
          <a:bodyPr/>
          <a:lstStyle/>
          <a:p>
            <a:r>
              <a:rPr lang="en-IN" sz="1800" dirty="0"/>
              <a:t>= −1.62</a:t>
            </a:r>
          </a:p>
        </p:txBody>
      </p:sp>
      <p:sp>
        <p:nvSpPr>
          <p:cNvPr id="5" name="Content Placeholder 4">
            <a:extLst>
              <a:ext uri="{FF2B5EF4-FFF2-40B4-BE49-F238E27FC236}">
                <a16:creationId xmlns:a16="http://schemas.microsoft.com/office/drawing/2014/main" id="{D4A5758D-A042-CC37-0456-B72836091184}"/>
              </a:ext>
            </a:extLst>
          </p:cNvPr>
          <p:cNvSpPr>
            <a:spLocks noGrp="1"/>
          </p:cNvSpPr>
          <p:nvPr>
            <p:ph sz="quarter" idx="15"/>
          </p:nvPr>
        </p:nvSpPr>
        <p:spPr>
          <a:xfrm>
            <a:off x="5526592" y="4381775"/>
            <a:ext cx="3315956" cy="1610767"/>
          </a:xfrm>
        </p:spPr>
        <p:txBody>
          <a:bodyPr/>
          <a:lstStyle/>
          <a:p>
            <a:r>
              <a:rPr lang="en-US" sz="1800" dirty="0"/>
              <a:t>Note: We used the </a:t>
            </a:r>
            <a:r>
              <a:rPr lang="en-US" sz="1800" b="1" dirty="0">
                <a:solidFill>
                  <a:srgbClr val="A9131A"/>
                </a:solidFill>
              </a:rPr>
              <a:t>average</a:t>
            </a:r>
            <a:r>
              <a:rPr lang="en-US" sz="1800" dirty="0"/>
              <a:t> risk-free rate to calculate Jensen’s Alpha.</a:t>
            </a:r>
          </a:p>
          <a:p>
            <a:r>
              <a:rPr lang="en-US" sz="1800" dirty="0"/>
              <a:t>The regression uses each year’s risk-free rate.</a:t>
            </a:r>
            <a:endParaRPr lang="en-IN" sz="1800" dirty="0"/>
          </a:p>
        </p:txBody>
      </p:sp>
      <p:sp>
        <p:nvSpPr>
          <p:cNvPr id="10" name="Text Placeholder 4">
            <a:extLst>
              <a:ext uri="{FF2B5EF4-FFF2-40B4-BE49-F238E27FC236}">
                <a16:creationId xmlns:a16="http://schemas.microsoft.com/office/drawing/2014/main" id="{CB6F0A7C-1E8D-46D8-8484-4574030BAD5A}"/>
              </a:ext>
            </a:extLst>
          </p:cNvPr>
          <p:cNvSpPr>
            <a:spLocks noGrp="1"/>
          </p:cNvSpPr>
          <p:nvPr>
            <p:ph type="body" sz="quarter" idx="12"/>
          </p:nvPr>
        </p:nvSpPr>
        <p:spPr>
          <a:xfrm>
            <a:off x="2953797" y="6357067"/>
            <a:ext cx="3236406" cy="224658"/>
          </a:xfrm>
        </p:spPr>
        <p:txBody>
          <a:bodyPr/>
          <a:lstStyle/>
          <a:p>
            <a:r>
              <a:rPr lang="en-US" sz="1200" dirty="0">
                <a:hlinkClick r:id="rId3" action="ppaction://hlinksldjump"/>
              </a:rPr>
              <a:t>Access the text alternative for slide images.</a:t>
            </a:r>
          </a:p>
        </p:txBody>
      </p:sp>
      <p:sp>
        <p:nvSpPr>
          <p:cNvPr id="11" name="Slide Number Placeholder 10">
            <a:extLst>
              <a:ext uri="{FF2B5EF4-FFF2-40B4-BE49-F238E27FC236}">
                <a16:creationId xmlns:a16="http://schemas.microsoft.com/office/drawing/2014/main" id="{0B9D8B31-AA69-0D05-1B14-245B1C44C256}"/>
              </a:ext>
            </a:extLst>
          </p:cNvPr>
          <p:cNvSpPr>
            <a:spLocks noGrp="1"/>
          </p:cNvSpPr>
          <p:nvPr>
            <p:ph type="sldNum" sz="quarter" idx="10"/>
          </p:nvPr>
        </p:nvSpPr>
        <p:spPr/>
        <p:txBody>
          <a:bodyPr/>
          <a:lstStyle/>
          <a:p>
            <a:fld id="{68151E55-6873-49E2-B8D5-2F265E6F1973}" type="slidenum">
              <a:rPr lang="en-US" smtClean="0"/>
              <a:t>15</a:t>
            </a:fld>
            <a:endParaRPr lang="en-US" dirty="0"/>
          </a:p>
        </p:txBody>
      </p:sp>
    </p:spTree>
    <p:extLst>
      <p:ext uri="{BB962C8B-B14F-4D97-AF65-F5344CB8AC3E}">
        <p14:creationId xmlns:p14="http://schemas.microsoft.com/office/powerpoint/2010/main" val="283151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0759D-29F3-8D48-5A98-733AFA2D5A2D}"/>
              </a:ext>
            </a:extLst>
          </p:cNvPr>
          <p:cNvSpPr>
            <a:spLocks noGrp="1"/>
          </p:cNvSpPr>
          <p:nvPr>
            <p:ph type="title"/>
          </p:nvPr>
        </p:nvSpPr>
        <p:spPr/>
        <p:txBody>
          <a:bodyPr>
            <a:normAutofit/>
          </a:bodyPr>
          <a:lstStyle/>
          <a:p>
            <a:r>
              <a:rPr lang="en-IN" sz="3600" dirty="0"/>
              <a:t>The Information Ratio</a:t>
            </a:r>
          </a:p>
        </p:txBody>
      </p:sp>
      <p:sp>
        <p:nvSpPr>
          <p:cNvPr id="3" name="Content Placeholder 2">
            <a:extLst>
              <a:ext uri="{FF2B5EF4-FFF2-40B4-BE49-F238E27FC236}">
                <a16:creationId xmlns:a16="http://schemas.microsoft.com/office/drawing/2014/main" id="{4BBB114E-5D11-6365-DAE2-46BF9D2EA737}"/>
              </a:ext>
            </a:extLst>
          </p:cNvPr>
          <p:cNvSpPr>
            <a:spLocks noGrp="1"/>
          </p:cNvSpPr>
          <p:nvPr>
            <p:ph sz="quarter" idx="11"/>
          </p:nvPr>
        </p:nvSpPr>
        <p:spPr>
          <a:xfrm>
            <a:off x="342900" y="1276710"/>
            <a:ext cx="8458200" cy="1335862"/>
          </a:xfrm>
        </p:spPr>
        <p:txBody>
          <a:bodyPr/>
          <a:lstStyle/>
          <a:p>
            <a:r>
              <a:rPr lang="en-US" sz="1600" dirty="0"/>
              <a:t>How do we know whether a mutual fund’s alpha is statistically significantly different from zero or simply represents a result of random chance?</a:t>
            </a:r>
          </a:p>
          <a:p>
            <a:pPr marL="292608" indent="-292608">
              <a:buFont typeface="Arial" panose="020B0604020202020204" pitchFamily="34" charset="0"/>
              <a:buChar char="•"/>
            </a:pPr>
            <a:r>
              <a:rPr lang="en-US" sz="1600" dirty="0"/>
              <a:t>One way: Evaluate the significance level of the alpha estimate using a regression.</a:t>
            </a:r>
          </a:p>
          <a:p>
            <a:pPr marL="292608" indent="-292608">
              <a:buFont typeface="Arial" panose="020B0604020202020204" pitchFamily="34" charset="0"/>
              <a:buChar char="•"/>
            </a:pPr>
            <a:r>
              <a:rPr lang="en-US" sz="1600" dirty="0"/>
              <a:t>Another way: Calculate the fund’s information ratio.</a:t>
            </a:r>
            <a:endParaRPr lang="en-IN" sz="1600" dirty="0"/>
          </a:p>
        </p:txBody>
      </p:sp>
      <p:sp>
        <p:nvSpPr>
          <p:cNvPr id="4" name="Content Placeholder 3">
            <a:extLst>
              <a:ext uri="{FF2B5EF4-FFF2-40B4-BE49-F238E27FC236}">
                <a16:creationId xmlns:a16="http://schemas.microsoft.com/office/drawing/2014/main" id="{A7CAF622-BC5C-9809-FF53-0AA1E99E2166}"/>
              </a:ext>
            </a:extLst>
          </p:cNvPr>
          <p:cNvSpPr>
            <a:spLocks noGrp="1"/>
          </p:cNvSpPr>
          <p:nvPr>
            <p:ph sz="quarter" idx="14"/>
          </p:nvPr>
        </p:nvSpPr>
        <p:spPr>
          <a:xfrm>
            <a:off x="342900" y="2893417"/>
            <a:ext cx="8458200" cy="2582936"/>
          </a:xfrm>
        </p:spPr>
        <p:txBody>
          <a:bodyPr/>
          <a:lstStyle/>
          <a:p>
            <a:r>
              <a:rPr lang="en-US" sz="1600" b="1" dirty="0">
                <a:solidFill>
                  <a:srgbClr val="A9131A"/>
                </a:solidFill>
              </a:rPr>
              <a:t>The information ratio is a fund’s alpha divided by its tracking error.</a:t>
            </a:r>
          </a:p>
          <a:p>
            <a:r>
              <a:rPr lang="en-US" sz="1600" b="1" dirty="0">
                <a:solidFill>
                  <a:srgbClr val="002060"/>
                </a:solidFill>
              </a:rPr>
              <a:t>Tracking error measures the volatility of the fund’s returns relative to its benchmark.</a:t>
            </a:r>
            <a:endParaRPr lang="en-US" sz="1600" dirty="0"/>
          </a:p>
          <a:p>
            <a:r>
              <a:rPr lang="en-US" sz="1600" dirty="0"/>
              <a:t>Consider the fund we evaluated in the Spreadsheet Analysis in the previous slide.</a:t>
            </a:r>
          </a:p>
          <a:p>
            <a:r>
              <a:rPr lang="en-US" sz="1600" dirty="0"/>
              <a:t>Over the five years, the excess return differences are 2%, 4%, −20%, 14%, and −10%.</a:t>
            </a:r>
          </a:p>
          <a:p>
            <a:pPr marL="285750" indent="-285750">
              <a:buFont typeface="Arial" panose="020B0604020202020204" pitchFamily="34" charset="0"/>
              <a:buChar char="•"/>
            </a:pPr>
            <a:r>
              <a:rPr lang="en-US" sz="1600" dirty="0"/>
              <a:t>The tracking error is the standard deviation of the return differences, 13.2%.</a:t>
            </a:r>
          </a:p>
          <a:p>
            <a:pPr marL="285750" indent="-285750">
              <a:buFont typeface="Arial" panose="020B0604020202020204" pitchFamily="34" charset="0"/>
              <a:buChar char="•"/>
            </a:pPr>
            <a:r>
              <a:rPr lang="en-US" sz="1600" dirty="0"/>
              <a:t>The information ratio for this fund is the alpha, −1.67%, divided by 13.2%, −0.13.</a:t>
            </a:r>
          </a:p>
          <a:p>
            <a:pPr marL="285750" indent="-285750">
              <a:buFont typeface="Arial" panose="020B0604020202020204" pitchFamily="34" charset="0"/>
              <a:buChar char="•"/>
            </a:pPr>
            <a:r>
              <a:rPr lang="en-US" sz="1600" dirty="0"/>
              <a:t>NOTE: The Information Ratio has the same sign as the Alpha. Why?</a:t>
            </a:r>
            <a:endParaRPr lang="en-IN" sz="1600" dirty="0"/>
          </a:p>
        </p:txBody>
      </p:sp>
      <p:sp>
        <p:nvSpPr>
          <p:cNvPr id="5" name="Content Placeholder 4">
            <a:extLst>
              <a:ext uri="{FF2B5EF4-FFF2-40B4-BE49-F238E27FC236}">
                <a16:creationId xmlns:a16="http://schemas.microsoft.com/office/drawing/2014/main" id="{1F7AF27A-E935-C9C9-A200-DD82A6E32484}"/>
              </a:ext>
            </a:extLst>
          </p:cNvPr>
          <p:cNvSpPr>
            <a:spLocks noGrp="1"/>
          </p:cNvSpPr>
          <p:nvPr>
            <p:ph sz="quarter" idx="15"/>
          </p:nvPr>
        </p:nvSpPr>
        <p:spPr>
          <a:xfrm>
            <a:off x="342900" y="5610927"/>
            <a:ext cx="8458200" cy="578858"/>
          </a:xfrm>
        </p:spPr>
        <p:txBody>
          <a:bodyPr/>
          <a:lstStyle/>
          <a:p>
            <a:r>
              <a:rPr lang="en-US" sz="1600" b="1" dirty="0"/>
              <a:t>The information ratio allows us to compare investments with the same alpha: A higher information ratio means a lower tracking error risk.</a:t>
            </a:r>
            <a:endParaRPr lang="en-IN" sz="1600" b="1" dirty="0"/>
          </a:p>
        </p:txBody>
      </p:sp>
      <p:sp>
        <p:nvSpPr>
          <p:cNvPr id="11" name="Slide Number Placeholder 10">
            <a:extLst>
              <a:ext uri="{FF2B5EF4-FFF2-40B4-BE49-F238E27FC236}">
                <a16:creationId xmlns:a16="http://schemas.microsoft.com/office/drawing/2014/main" id="{622813AD-EEF0-1D53-4362-B40E012932ED}"/>
              </a:ext>
            </a:extLst>
          </p:cNvPr>
          <p:cNvSpPr>
            <a:spLocks noGrp="1"/>
          </p:cNvSpPr>
          <p:nvPr>
            <p:ph type="sldNum" sz="quarter" idx="10"/>
          </p:nvPr>
        </p:nvSpPr>
        <p:spPr/>
        <p:txBody>
          <a:bodyPr/>
          <a:lstStyle/>
          <a:p>
            <a:fld id="{68151E55-6873-49E2-B8D5-2F265E6F1973}" type="slidenum">
              <a:rPr lang="en-US" smtClean="0"/>
              <a:t>16</a:t>
            </a:fld>
            <a:endParaRPr lang="en-US" dirty="0"/>
          </a:p>
        </p:txBody>
      </p:sp>
    </p:spTree>
    <p:extLst>
      <p:ext uri="{BB962C8B-B14F-4D97-AF65-F5344CB8AC3E}">
        <p14:creationId xmlns:p14="http://schemas.microsoft.com/office/powerpoint/2010/main" val="511284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577F6-BA5B-AB3A-C7FE-C3929B093B11}"/>
              </a:ext>
            </a:extLst>
          </p:cNvPr>
          <p:cNvSpPr>
            <a:spLocks noGrp="1"/>
          </p:cNvSpPr>
          <p:nvPr>
            <p:ph type="title"/>
          </p:nvPr>
        </p:nvSpPr>
        <p:spPr/>
        <p:txBody>
          <a:bodyPr>
            <a:normAutofit/>
          </a:bodyPr>
          <a:lstStyle/>
          <a:p>
            <a:r>
              <a:rPr lang="en-IN" sz="3600" dirty="0"/>
              <a:t>R-Squared </a:t>
            </a:r>
            <a:r>
              <a:rPr lang="en-IN" sz="1000" b="0" dirty="0"/>
              <a:t>1</a:t>
            </a:r>
            <a:r>
              <a:rPr lang="en-IN" sz="3600" dirty="0"/>
              <a:t>   </a:t>
            </a:r>
          </a:p>
        </p:txBody>
      </p:sp>
      <p:sp>
        <p:nvSpPr>
          <p:cNvPr id="3" name="Content Placeholder 2">
            <a:extLst>
              <a:ext uri="{FF2B5EF4-FFF2-40B4-BE49-F238E27FC236}">
                <a16:creationId xmlns:a16="http://schemas.microsoft.com/office/drawing/2014/main" id="{B99E8453-9296-EC05-D065-CC8A306B2AB6}"/>
              </a:ext>
            </a:extLst>
          </p:cNvPr>
          <p:cNvSpPr>
            <a:spLocks noGrp="1"/>
          </p:cNvSpPr>
          <p:nvPr>
            <p:ph sz="quarter" idx="11"/>
          </p:nvPr>
        </p:nvSpPr>
        <p:spPr>
          <a:xfrm>
            <a:off x="342900" y="1276709"/>
            <a:ext cx="8458200" cy="2551713"/>
          </a:xfrm>
        </p:spPr>
        <p:txBody>
          <a:bodyPr/>
          <a:lstStyle/>
          <a:p>
            <a:r>
              <a:rPr lang="en-US" sz="1800" dirty="0"/>
              <a:t>Correlation measures how returns for a particular security move relative to returns for another security, and it plays a key role in performance measurement.</a:t>
            </a:r>
          </a:p>
          <a:p>
            <a:r>
              <a:rPr lang="en-US" sz="1800" dirty="0"/>
              <a:t>Suppose a particular fund has had a large alpha over the past three years.</a:t>
            </a:r>
          </a:p>
          <a:p>
            <a:pPr marL="292608" indent="-292608">
              <a:buFont typeface="Arial" panose="020B0604020202020204" pitchFamily="34" charset="0"/>
              <a:buChar char="•"/>
            </a:pPr>
            <a:r>
              <a:rPr lang="en-US" sz="1800" dirty="0"/>
              <a:t>All else equal, we might say that this fund is a good choice.</a:t>
            </a:r>
          </a:p>
          <a:p>
            <a:pPr marL="292608" indent="-292608">
              <a:buFont typeface="Arial" panose="020B0604020202020204" pitchFamily="34" charset="0"/>
              <a:buChar char="•"/>
            </a:pPr>
            <a:r>
              <a:rPr lang="en-US" sz="1800" dirty="0"/>
              <a:t>Suppose this fund is a sector-based fund that invests only in gold.</a:t>
            </a:r>
          </a:p>
          <a:p>
            <a:pPr marL="292608" indent="-292608">
              <a:buFont typeface="Arial" panose="020B0604020202020204" pitchFamily="34" charset="0"/>
              <a:buChar char="•"/>
            </a:pPr>
            <a:r>
              <a:rPr lang="en-US" sz="1800" dirty="0"/>
              <a:t>It is possible that the large alpha is simply due to a run-up in gold prices over the period and is not reflective of good management or future potential.</a:t>
            </a:r>
            <a:endParaRPr lang="en-IN" sz="1800" dirty="0"/>
          </a:p>
        </p:txBody>
      </p:sp>
      <p:sp>
        <p:nvSpPr>
          <p:cNvPr id="4" name="Content Placeholder 3">
            <a:extLst>
              <a:ext uri="{FF2B5EF4-FFF2-40B4-BE49-F238E27FC236}">
                <a16:creationId xmlns:a16="http://schemas.microsoft.com/office/drawing/2014/main" id="{1DE2ACAA-9975-37B2-CB4A-3FFF95EBEF2B}"/>
              </a:ext>
            </a:extLst>
          </p:cNvPr>
          <p:cNvSpPr>
            <a:spLocks noGrp="1"/>
          </p:cNvSpPr>
          <p:nvPr>
            <p:ph sz="quarter" idx="14"/>
          </p:nvPr>
        </p:nvSpPr>
        <p:spPr>
          <a:xfrm>
            <a:off x="342900" y="3940830"/>
            <a:ext cx="8458200" cy="1374112"/>
          </a:xfrm>
        </p:spPr>
        <p:txBody>
          <a:bodyPr/>
          <a:lstStyle/>
          <a:p>
            <a:r>
              <a:rPr lang="en-US" sz="1800" dirty="0"/>
              <a:t>To evaluate this type of risk we can calculate </a:t>
            </a:r>
            <a:r>
              <a:rPr lang="en-US" sz="1800" b="1" i="1" dirty="0">
                <a:solidFill>
                  <a:srgbClr val="002060"/>
                </a:solidFill>
              </a:rPr>
              <a:t>R-squared</a:t>
            </a:r>
            <a:r>
              <a:rPr lang="en-US" sz="1800" b="1" dirty="0">
                <a:solidFill>
                  <a:srgbClr val="002060"/>
                </a:solidFill>
              </a:rPr>
              <a:t>, </a:t>
            </a:r>
            <a:r>
              <a:rPr lang="en-US" sz="1800" b="1" i="1" dirty="0">
                <a:solidFill>
                  <a:srgbClr val="002060"/>
                </a:solidFill>
              </a:rPr>
              <a:t>which is simply the</a:t>
            </a:r>
            <a:r>
              <a:rPr lang="en-US" sz="1800" b="1" dirty="0">
                <a:solidFill>
                  <a:srgbClr val="002060"/>
                </a:solidFill>
              </a:rPr>
              <a:t> </a:t>
            </a:r>
            <a:r>
              <a:rPr lang="en-US" sz="1800" b="1" i="1" dirty="0">
                <a:solidFill>
                  <a:srgbClr val="002060"/>
                </a:solidFill>
              </a:rPr>
              <a:t>squared</a:t>
            </a:r>
            <a:r>
              <a:rPr lang="en-US" sz="1800" b="1" dirty="0">
                <a:solidFill>
                  <a:srgbClr val="002060"/>
                </a:solidFill>
              </a:rPr>
              <a:t> correlation of the fund to the market, R</a:t>
            </a:r>
            <a:r>
              <a:rPr lang="en-US" sz="1800" dirty="0"/>
              <a:t>.</a:t>
            </a:r>
          </a:p>
          <a:p>
            <a:r>
              <a:rPr lang="en-US" sz="1800" dirty="0"/>
              <a:t>For example, suppose the fund’s correlation with the market, R, was .60. Then, the R-squared value is .36.</a:t>
            </a:r>
            <a:endParaRPr lang="en-IN" sz="1800" dirty="0"/>
          </a:p>
        </p:txBody>
      </p:sp>
      <p:sp>
        <p:nvSpPr>
          <p:cNvPr id="7" name="Slide Number Placeholder 6">
            <a:extLst>
              <a:ext uri="{FF2B5EF4-FFF2-40B4-BE49-F238E27FC236}">
                <a16:creationId xmlns:a16="http://schemas.microsoft.com/office/drawing/2014/main" id="{24FA75FD-00E0-E0C3-8D6D-D8669BBC76F1}"/>
              </a:ext>
            </a:extLst>
          </p:cNvPr>
          <p:cNvSpPr>
            <a:spLocks noGrp="1"/>
          </p:cNvSpPr>
          <p:nvPr>
            <p:ph type="sldNum" sz="quarter" idx="10"/>
          </p:nvPr>
        </p:nvSpPr>
        <p:spPr/>
        <p:txBody>
          <a:bodyPr/>
          <a:lstStyle/>
          <a:p>
            <a:fld id="{68151E55-6873-49E2-B8D5-2F265E6F1973}" type="slidenum">
              <a:rPr lang="en-US" smtClean="0"/>
              <a:t>17</a:t>
            </a:fld>
            <a:endParaRPr lang="en-US"/>
          </a:p>
        </p:txBody>
      </p:sp>
    </p:spTree>
    <p:extLst>
      <p:ext uri="{BB962C8B-B14F-4D97-AF65-F5344CB8AC3E}">
        <p14:creationId xmlns:p14="http://schemas.microsoft.com/office/powerpoint/2010/main" val="2346694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3368C-499A-D80E-118B-45AF1947AC08}"/>
              </a:ext>
            </a:extLst>
          </p:cNvPr>
          <p:cNvSpPr>
            <a:spLocks noGrp="1"/>
          </p:cNvSpPr>
          <p:nvPr>
            <p:ph type="title"/>
          </p:nvPr>
        </p:nvSpPr>
        <p:spPr/>
        <p:txBody>
          <a:bodyPr>
            <a:normAutofit/>
          </a:bodyPr>
          <a:lstStyle/>
          <a:p>
            <a:r>
              <a:rPr lang="en-IN" sz="3600" dirty="0"/>
              <a:t>R-Squared </a:t>
            </a:r>
            <a:r>
              <a:rPr lang="en-IN" sz="1000" b="0" dirty="0"/>
              <a:t>2</a:t>
            </a:r>
            <a:r>
              <a:rPr lang="en-IN" sz="3600" dirty="0"/>
              <a:t>    </a:t>
            </a:r>
          </a:p>
        </p:txBody>
      </p:sp>
      <p:sp>
        <p:nvSpPr>
          <p:cNvPr id="3" name="Content Placeholder 2">
            <a:extLst>
              <a:ext uri="{FF2B5EF4-FFF2-40B4-BE49-F238E27FC236}">
                <a16:creationId xmlns:a16="http://schemas.microsoft.com/office/drawing/2014/main" id="{E665701E-891E-53FC-E150-F7F5819E36CE}"/>
              </a:ext>
            </a:extLst>
          </p:cNvPr>
          <p:cNvSpPr>
            <a:spLocks noGrp="1"/>
          </p:cNvSpPr>
          <p:nvPr>
            <p:ph sz="quarter" idx="11"/>
          </p:nvPr>
        </p:nvSpPr>
        <p:spPr>
          <a:xfrm>
            <a:off x="342900" y="1276709"/>
            <a:ext cx="8458200" cy="3013937"/>
          </a:xfrm>
        </p:spPr>
        <p:txBody>
          <a:bodyPr/>
          <a:lstStyle/>
          <a:p>
            <a:r>
              <a:rPr lang="en-US" sz="1800" dirty="0"/>
              <a:t>R-squared represents the percentage of the fund’s movement that can be explained by movements in the market.</a:t>
            </a:r>
          </a:p>
          <a:p>
            <a:r>
              <a:rPr lang="en-US" sz="1800" b="1" dirty="0">
                <a:solidFill>
                  <a:srgbClr val="002060"/>
                </a:solidFill>
              </a:rPr>
              <a:t>Because correlation ranges only from −1 to +1, R-squared values will range from 0 to 100 percent.</a:t>
            </a:r>
          </a:p>
          <a:p>
            <a:pPr marL="292608" indent="-292608">
              <a:buFont typeface="Arial" panose="020B0604020202020204" pitchFamily="34" charset="0"/>
              <a:buChar char="•"/>
            </a:pPr>
            <a:r>
              <a:rPr lang="en-US" sz="1800" dirty="0"/>
              <a:t>An R-squared of 100 indicates that all movements in the security are driven by the market, indicating a correlation of −1 or +1.</a:t>
            </a:r>
          </a:p>
          <a:p>
            <a:pPr marL="292608" indent="-292608">
              <a:buFont typeface="Arial" panose="020B0604020202020204" pitchFamily="34" charset="0"/>
              <a:buChar char="•"/>
            </a:pPr>
            <a:r>
              <a:rPr lang="en-US" sz="1800" dirty="0"/>
              <a:t>A high R-squared value (say, greater than .80) might suggest that the performance measures (such as alpha) are more representative of potential longer-term performance.</a:t>
            </a:r>
            <a:endParaRPr lang="en-IN" sz="1800" dirty="0"/>
          </a:p>
        </p:txBody>
      </p:sp>
      <p:sp>
        <p:nvSpPr>
          <p:cNvPr id="4" name="Content Placeholder 3">
            <a:extLst>
              <a:ext uri="{FF2B5EF4-FFF2-40B4-BE49-F238E27FC236}">
                <a16:creationId xmlns:a16="http://schemas.microsoft.com/office/drawing/2014/main" id="{E37FA8D9-958C-47CF-D9E5-00BF7212286A}"/>
              </a:ext>
            </a:extLst>
          </p:cNvPr>
          <p:cNvSpPr>
            <a:spLocks noGrp="1"/>
          </p:cNvSpPr>
          <p:nvPr>
            <p:ph sz="quarter" idx="14"/>
          </p:nvPr>
        </p:nvSpPr>
        <p:spPr>
          <a:xfrm>
            <a:off x="342900" y="4343400"/>
            <a:ext cx="8458200" cy="1484644"/>
          </a:xfrm>
        </p:spPr>
        <p:txBody>
          <a:bodyPr/>
          <a:lstStyle/>
          <a:p>
            <a:r>
              <a:rPr lang="en-US" sz="1800" i="1" dirty="0"/>
              <a:t>Excel</a:t>
            </a:r>
            <a:r>
              <a:rPr lang="en-US" sz="1800" dirty="0"/>
              <a:t> reports correlation as “Multiple R” and R-squared as “R Square.”</a:t>
            </a:r>
          </a:p>
          <a:p>
            <a:r>
              <a:rPr lang="en-US" sz="1800" dirty="0"/>
              <a:t>Verify that the squared value for “Multiple R” equals “R Square” in the previous </a:t>
            </a:r>
            <a:r>
              <a:rPr lang="en-US" sz="1800" i="1" dirty="0"/>
              <a:t>Spreadsheet Analysis</a:t>
            </a:r>
            <a:r>
              <a:rPr lang="en-US" sz="1800" dirty="0"/>
              <a:t> slide.</a:t>
            </a:r>
          </a:p>
          <a:p>
            <a:r>
              <a:rPr lang="en-US" sz="1800" dirty="0"/>
              <a:t>How do you interpret an R-squared of 0.549?</a:t>
            </a:r>
            <a:endParaRPr lang="en-IN" sz="1800" dirty="0"/>
          </a:p>
        </p:txBody>
      </p:sp>
      <p:sp>
        <p:nvSpPr>
          <p:cNvPr id="7" name="Slide Number Placeholder 6">
            <a:extLst>
              <a:ext uri="{FF2B5EF4-FFF2-40B4-BE49-F238E27FC236}">
                <a16:creationId xmlns:a16="http://schemas.microsoft.com/office/drawing/2014/main" id="{8F77F1E2-BF8B-EF4A-CBDF-05338BDA0D8D}"/>
              </a:ext>
            </a:extLst>
          </p:cNvPr>
          <p:cNvSpPr>
            <a:spLocks noGrp="1"/>
          </p:cNvSpPr>
          <p:nvPr>
            <p:ph type="sldNum" sz="quarter" idx="10"/>
          </p:nvPr>
        </p:nvSpPr>
        <p:spPr/>
        <p:txBody>
          <a:bodyPr/>
          <a:lstStyle/>
          <a:p>
            <a:fld id="{68151E55-6873-49E2-B8D5-2F265E6F1973}" type="slidenum">
              <a:rPr lang="en-US" smtClean="0"/>
              <a:t>18</a:t>
            </a:fld>
            <a:endParaRPr lang="en-US"/>
          </a:p>
        </p:txBody>
      </p:sp>
    </p:spTree>
    <p:extLst>
      <p:ext uri="{BB962C8B-B14F-4D97-AF65-F5344CB8AC3E}">
        <p14:creationId xmlns:p14="http://schemas.microsoft.com/office/powerpoint/2010/main" val="1525940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78883-A73A-3D14-C4D0-21C7AE4C0E2E}"/>
              </a:ext>
            </a:extLst>
          </p:cNvPr>
          <p:cNvSpPr>
            <a:spLocks noGrp="1"/>
          </p:cNvSpPr>
          <p:nvPr>
            <p:ph type="title"/>
          </p:nvPr>
        </p:nvSpPr>
        <p:spPr/>
        <p:txBody>
          <a:bodyPr>
            <a:noAutofit/>
          </a:bodyPr>
          <a:lstStyle/>
          <a:p>
            <a:r>
              <a:rPr lang="en-US" sz="3200" dirty="0"/>
              <a:t>Investment Performance Measurement on the Web</a:t>
            </a:r>
            <a:endParaRPr lang="en-IN" sz="3200" dirty="0"/>
          </a:p>
        </p:txBody>
      </p:sp>
      <p:sp>
        <p:nvSpPr>
          <p:cNvPr id="3" name="Content Placeholder 2">
            <a:extLst>
              <a:ext uri="{FF2B5EF4-FFF2-40B4-BE49-F238E27FC236}">
                <a16:creationId xmlns:a16="http://schemas.microsoft.com/office/drawing/2014/main" id="{56BEB726-7F3E-71ED-38C5-88ADAD8B49D7}"/>
              </a:ext>
            </a:extLst>
          </p:cNvPr>
          <p:cNvSpPr>
            <a:spLocks noGrp="1"/>
          </p:cNvSpPr>
          <p:nvPr>
            <p:ph sz="quarter" idx="11"/>
          </p:nvPr>
        </p:nvSpPr>
        <p:spPr>
          <a:xfrm>
            <a:off x="342900" y="1276710"/>
            <a:ext cx="8458200" cy="662622"/>
          </a:xfrm>
        </p:spPr>
        <p:txBody>
          <a:bodyPr/>
          <a:lstStyle/>
          <a:p>
            <a:r>
              <a:rPr lang="en-US" sz="1800" dirty="0"/>
              <a:t>Consider information for the Fidelity Low-Priced Stock Fund, a small-cap value fund from </a:t>
            </a:r>
            <a:r>
              <a:rPr lang="en-US" sz="1800" dirty="0">
                <a:hlinkClick r:id="rId2"/>
              </a:rPr>
              <a:t>www.morningstar.com</a:t>
            </a:r>
            <a:r>
              <a:rPr lang="en-US" sz="1800" dirty="0"/>
              <a:t>, enter F</a:t>
            </a:r>
            <a:r>
              <a:rPr lang="en-US" sz="100" dirty="0"/>
              <a:t> </a:t>
            </a:r>
            <a:r>
              <a:rPr lang="en-US" sz="1800" dirty="0"/>
              <a:t>L</a:t>
            </a:r>
            <a:r>
              <a:rPr lang="en-US" sz="100" dirty="0"/>
              <a:t> </a:t>
            </a:r>
            <a:r>
              <a:rPr lang="en-US" sz="1800" dirty="0"/>
              <a:t>P</a:t>
            </a:r>
            <a:r>
              <a:rPr lang="en-US" sz="100" dirty="0"/>
              <a:t> </a:t>
            </a:r>
            <a:r>
              <a:rPr lang="en-US" sz="1800" dirty="0"/>
              <a:t>S</a:t>
            </a:r>
            <a:r>
              <a:rPr lang="en-US" sz="100" dirty="0"/>
              <a:t> </a:t>
            </a:r>
            <a:r>
              <a:rPr lang="en-US" sz="1800" dirty="0"/>
              <a:t>X and follow the “Risk” tab.</a:t>
            </a:r>
            <a:endParaRPr lang="en-IN" sz="1800" dirty="0"/>
          </a:p>
        </p:txBody>
      </p:sp>
      <p:sp>
        <p:nvSpPr>
          <p:cNvPr id="4" name="Content Placeholder 3">
            <a:extLst>
              <a:ext uri="{FF2B5EF4-FFF2-40B4-BE49-F238E27FC236}">
                <a16:creationId xmlns:a16="http://schemas.microsoft.com/office/drawing/2014/main" id="{D6106393-D763-169B-7909-02E912DED306}"/>
              </a:ext>
            </a:extLst>
          </p:cNvPr>
          <p:cNvSpPr>
            <a:spLocks noGrp="1"/>
          </p:cNvSpPr>
          <p:nvPr>
            <p:ph sz="quarter" idx="14"/>
          </p:nvPr>
        </p:nvSpPr>
        <p:spPr>
          <a:xfrm>
            <a:off x="342900" y="2070496"/>
            <a:ext cx="4600889" cy="421495"/>
          </a:xfrm>
        </p:spPr>
        <p:txBody>
          <a:bodyPr/>
          <a:lstStyle/>
          <a:p>
            <a:r>
              <a:rPr lang="en-US" sz="1800" b="1" dirty="0">
                <a:solidFill>
                  <a:srgbClr val="002060"/>
                </a:solidFill>
              </a:rPr>
              <a:t>How do you judge the fund’s managers?</a:t>
            </a:r>
            <a:endParaRPr lang="en-IN" sz="1800" b="1" dirty="0">
              <a:solidFill>
                <a:srgbClr val="002060"/>
              </a:solidFill>
            </a:endParaRPr>
          </a:p>
        </p:txBody>
      </p:sp>
      <p:sp>
        <p:nvSpPr>
          <p:cNvPr id="5" name="Content Placeholder 4">
            <a:extLst>
              <a:ext uri="{FF2B5EF4-FFF2-40B4-BE49-F238E27FC236}">
                <a16:creationId xmlns:a16="http://schemas.microsoft.com/office/drawing/2014/main" id="{CD049D49-8804-F0E8-4C55-909919892333}"/>
              </a:ext>
            </a:extLst>
          </p:cNvPr>
          <p:cNvSpPr>
            <a:spLocks noGrp="1"/>
          </p:cNvSpPr>
          <p:nvPr>
            <p:ph sz="quarter" idx="15"/>
          </p:nvPr>
        </p:nvSpPr>
        <p:spPr>
          <a:xfrm>
            <a:off x="342900" y="2623155"/>
            <a:ext cx="4590841" cy="2953680"/>
          </a:xfrm>
        </p:spPr>
        <p:txBody>
          <a:bodyPr/>
          <a:lstStyle/>
          <a:p>
            <a:r>
              <a:rPr lang="en-US" sz="1800" dirty="0"/>
              <a:t>For this fund:</a:t>
            </a:r>
          </a:p>
          <a:p>
            <a:pPr marL="292608" indent="-292608">
              <a:buFont typeface="Arial" panose="020B0604020202020204" pitchFamily="34" charset="0"/>
              <a:buChar char="•"/>
            </a:pPr>
            <a:r>
              <a:rPr lang="en-US" sz="1800" dirty="0"/>
              <a:t>Beta is 0.99; average market risk.</a:t>
            </a:r>
          </a:p>
          <a:p>
            <a:pPr marL="292608" indent="-292608">
              <a:buFont typeface="Arial" panose="020B0604020202020204" pitchFamily="34" charset="0"/>
              <a:buChar char="•"/>
            </a:pPr>
            <a:r>
              <a:rPr lang="en-US" sz="1800" dirty="0"/>
              <a:t>Alpha is −4.37 percent, which could indicate lagging past performance. </a:t>
            </a:r>
          </a:p>
          <a:p>
            <a:pPr marL="292608" indent="-292608">
              <a:buFont typeface="Arial" panose="020B0604020202020204" pitchFamily="34" charset="0"/>
              <a:buChar char="•"/>
            </a:pPr>
            <a:r>
              <a:rPr lang="en-US" sz="1800" dirty="0"/>
              <a:t>Standard deviation is 16.51.</a:t>
            </a:r>
          </a:p>
          <a:p>
            <a:pPr marL="292608" indent="-292608">
              <a:buFont typeface="Arial" panose="020B0604020202020204" pitchFamily="34" charset="0"/>
              <a:buChar char="•"/>
            </a:pPr>
            <a:r>
              <a:rPr lang="en-US" sz="1800" dirty="0"/>
              <a:t>Sharpe ratio is 0.76.</a:t>
            </a:r>
          </a:p>
          <a:p>
            <a:pPr marL="292608" indent="-292608">
              <a:buFont typeface="Arial" panose="020B0604020202020204" pitchFamily="34" charset="0"/>
              <a:buChar char="•"/>
            </a:pPr>
            <a:r>
              <a:rPr lang="en-US" sz="1800" dirty="0"/>
              <a:t>R-squared is 84.56, meaning the market drives about 85% of its returns.</a:t>
            </a:r>
            <a:endParaRPr lang="en-IN" sz="1800" dirty="0"/>
          </a:p>
        </p:txBody>
      </p:sp>
      <p:pic>
        <p:nvPicPr>
          <p:cNvPr id="12" name="Picture 11" descr="Two tables are titled risk and volatility measures on top and market volatility measures on the bottom.">
            <a:extLst>
              <a:ext uri="{FF2B5EF4-FFF2-40B4-BE49-F238E27FC236}">
                <a16:creationId xmlns:a16="http://schemas.microsoft.com/office/drawing/2014/main" id="{91F85195-EE49-162C-7E47-D6D7F69308A4}"/>
              </a:ext>
            </a:extLst>
          </p:cNvPr>
          <p:cNvPicPr>
            <a:picLocks noChangeAspect="1"/>
          </p:cNvPicPr>
          <p:nvPr/>
        </p:nvPicPr>
        <p:blipFill>
          <a:blip r:embed="rId3"/>
          <a:stretch>
            <a:fillRect/>
          </a:stretch>
        </p:blipFill>
        <p:spPr>
          <a:xfrm>
            <a:off x="5014127" y="2002353"/>
            <a:ext cx="3493311" cy="4224894"/>
          </a:xfrm>
          <a:prstGeom prst="rect">
            <a:avLst/>
          </a:prstGeom>
        </p:spPr>
      </p:pic>
      <p:sp>
        <p:nvSpPr>
          <p:cNvPr id="8" name="Text Placeholder 4">
            <a:extLst>
              <a:ext uri="{FF2B5EF4-FFF2-40B4-BE49-F238E27FC236}">
                <a16:creationId xmlns:a16="http://schemas.microsoft.com/office/drawing/2014/main" id="{3E141198-A91A-4FAB-931D-CF0660148916}"/>
              </a:ext>
            </a:extLst>
          </p:cNvPr>
          <p:cNvSpPr>
            <a:spLocks noGrp="1"/>
          </p:cNvSpPr>
          <p:nvPr>
            <p:ph type="body" sz="quarter" idx="12"/>
          </p:nvPr>
        </p:nvSpPr>
        <p:spPr>
          <a:xfrm>
            <a:off x="2953797" y="6357067"/>
            <a:ext cx="3236406" cy="224658"/>
          </a:xfrm>
        </p:spPr>
        <p:txBody>
          <a:bodyPr/>
          <a:lstStyle/>
          <a:p>
            <a:r>
              <a:rPr lang="en-US" sz="1200" dirty="0">
                <a:hlinkClick r:id="rId4" action="ppaction://hlinksldjump"/>
              </a:rPr>
              <a:t>Access the text alternative for slide images.</a:t>
            </a:r>
          </a:p>
        </p:txBody>
      </p:sp>
      <p:sp>
        <p:nvSpPr>
          <p:cNvPr id="11" name="Slide Number Placeholder 10">
            <a:extLst>
              <a:ext uri="{FF2B5EF4-FFF2-40B4-BE49-F238E27FC236}">
                <a16:creationId xmlns:a16="http://schemas.microsoft.com/office/drawing/2014/main" id="{DCD44326-FE23-5F21-E304-3F47FB4AB13F}"/>
              </a:ext>
            </a:extLst>
          </p:cNvPr>
          <p:cNvSpPr>
            <a:spLocks noGrp="1"/>
          </p:cNvSpPr>
          <p:nvPr>
            <p:ph type="sldNum" sz="quarter" idx="10"/>
          </p:nvPr>
        </p:nvSpPr>
        <p:spPr/>
        <p:txBody>
          <a:bodyPr/>
          <a:lstStyle/>
          <a:p>
            <a:fld id="{68151E55-6873-49E2-B8D5-2F265E6F1973}" type="slidenum">
              <a:rPr lang="en-US" smtClean="0"/>
              <a:t>19</a:t>
            </a:fld>
            <a:endParaRPr lang="en-US" dirty="0"/>
          </a:p>
        </p:txBody>
      </p:sp>
    </p:spTree>
    <p:extLst>
      <p:ext uri="{BB962C8B-B14F-4D97-AF65-F5344CB8AC3E}">
        <p14:creationId xmlns:p14="http://schemas.microsoft.com/office/powerpoint/2010/main" val="548868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62EEE-87E8-2419-F563-DA65995ED8B6}"/>
              </a:ext>
            </a:extLst>
          </p:cNvPr>
          <p:cNvSpPr>
            <a:spLocks noGrp="1"/>
          </p:cNvSpPr>
          <p:nvPr>
            <p:ph type="title"/>
          </p:nvPr>
        </p:nvSpPr>
        <p:spPr/>
        <p:txBody>
          <a:bodyPr>
            <a:noAutofit/>
          </a:bodyPr>
          <a:lstStyle/>
          <a:p>
            <a:r>
              <a:rPr lang="en-US" sz="3200" dirty="0"/>
              <a:t>Performance Evaluation and Risk Management </a:t>
            </a:r>
            <a:r>
              <a:rPr lang="en-US" sz="1000" b="0" dirty="0"/>
              <a:t>1</a:t>
            </a:r>
            <a:r>
              <a:rPr lang="en-US" sz="3200" dirty="0"/>
              <a:t> </a:t>
            </a:r>
            <a:endParaRPr lang="en-IN" sz="3200" dirty="0"/>
          </a:p>
        </p:txBody>
      </p:sp>
      <p:sp>
        <p:nvSpPr>
          <p:cNvPr id="3" name="Content Placeholder 2">
            <a:extLst>
              <a:ext uri="{FF2B5EF4-FFF2-40B4-BE49-F238E27FC236}">
                <a16:creationId xmlns:a16="http://schemas.microsoft.com/office/drawing/2014/main" id="{6C5FBA54-8C34-C834-CF3D-5696172C24CC}"/>
              </a:ext>
            </a:extLst>
          </p:cNvPr>
          <p:cNvSpPr>
            <a:spLocks noGrp="1"/>
          </p:cNvSpPr>
          <p:nvPr>
            <p:ph sz="quarter" idx="11"/>
          </p:nvPr>
        </p:nvSpPr>
        <p:spPr>
          <a:xfrm>
            <a:off x="1548697" y="1286758"/>
            <a:ext cx="5746401" cy="1536828"/>
          </a:xfrm>
        </p:spPr>
        <p:txBody>
          <a:bodyPr/>
          <a:lstStyle/>
          <a:p>
            <a:r>
              <a:rPr lang="en-US" i="1" dirty="0"/>
              <a:t>“It is not the return </a:t>
            </a:r>
            <a:r>
              <a:rPr lang="en-US" b="1" i="1" dirty="0"/>
              <a:t>on</a:t>
            </a:r>
            <a:r>
              <a:rPr lang="en-US" i="1" dirty="0"/>
              <a:t> my investment</a:t>
            </a:r>
          </a:p>
          <a:p>
            <a:r>
              <a:rPr lang="en-US" i="1" dirty="0"/>
              <a:t>that I am concerned about.</a:t>
            </a:r>
          </a:p>
          <a:p>
            <a:r>
              <a:rPr lang="en-US" i="1" dirty="0"/>
              <a:t>It is the return </a:t>
            </a:r>
            <a:r>
              <a:rPr lang="en-US" b="1" i="1" dirty="0"/>
              <a:t>of</a:t>
            </a:r>
            <a:r>
              <a:rPr lang="en-US" i="1" dirty="0"/>
              <a:t> my investment!”</a:t>
            </a:r>
            <a:endParaRPr lang="en-IN" dirty="0"/>
          </a:p>
        </p:txBody>
      </p:sp>
      <p:sp>
        <p:nvSpPr>
          <p:cNvPr id="4" name="Content Placeholder 3">
            <a:extLst>
              <a:ext uri="{FF2B5EF4-FFF2-40B4-BE49-F238E27FC236}">
                <a16:creationId xmlns:a16="http://schemas.microsoft.com/office/drawing/2014/main" id="{F9DAEB29-4AF5-E9A8-6871-CD58DB93F1CD}"/>
              </a:ext>
            </a:extLst>
          </p:cNvPr>
          <p:cNvSpPr>
            <a:spLocks noGrp="1"/>
          </p:cNvSpPr>
          <p:nvPr>
            <p:ph sz="quarter" idx="14"/>
          </p:nvPr>
        </p:nvSpPr>
        <p:spPr>
          <a:xfrm>
            <a:off x="6365212" y="3019137"/>
            <a:ext cx="2169188" cy="492879"/>
          </a:xfrm>
        </p:spPr>
        <p:txBody>
          <a:bodyPr/>
          <a:lstStyle/>
          <a:p>
            <a:pPr algn="r" eaLnBrk="0" hangingPunct="0"/>
            <a:r>
              <a:rPr lang="en-US" sz="2400" i="1" dirty="0">
                <a:latin typeface="Times New Roman" pitchFamily="18" charset="0"/>
              </a:rPr>
              <a:t>– </a:t>
            </a:r>
            <a:r>
              <a:rPr lang="en-US" sz="2400" i="1" dirty="0"/>
              <a:t>Will Rogers</a:t>
            </a:r>
          </a:p>
        </p:txBody>
      </p:sp>
      <p:sp>
        <p:nvSpPr>
          <p:cNvPr id="5" name="Content Placeholder 4">
            <a:extLst>
              <a:ext uri="{FF2B5EF4-FFF2-40B4-BE49-F238E27FC236}">
                <a16:creationId xmlns:a16="http://schemas.microsoft.com/office/drawing/2014/main" id="{EEC6DC02-5A24-22F9-63D3-AFA4B8BD65D0}"/>
              </a:ext>
            </a:extLst>
          </p:cNvPr>
          <p:cNvSpPr>
            <a:spLocks noGrp="1"/>
          </p:cNvSpPr>
          <p:nvPr>
            <p:ph sz="quarter" idx="15"/>
          </p:nvPr>
        </p:nvSpPr>
        <p:spPr>
          <a:xfrm>
            <a:off x="1562100" y="3888203"/>
            <a:ext cx="4610937" cy="472782"/>
          </a:xfrm>
        </p:spPr>
        <p:txBody>
          <a:bodyPr/>
          <a:lstStyle/>
          <a:p>
            <a:r>
              <a:rPr lang="en-US" dirty="0"/>
              <a:t>“The stock market will fluctuate!”</a:t>
            </a:r>
            <a:endParaRPr lang="en-IN" dirty="0"/>
          </a:p>
        </p:txBody>
      </p:sp>
      <p:sp>
        <p:nvSpPr>
          <p:cNvPr id="6" name="Content Placeholder 5">
            <a:extLst>
              <a:ext uri="{FF2B5EF4-FFF2-40B4-BE49-F238E27FC236}">
                <a16:creationId xmlns:a16="http://schemas.microsoft.com/office/drawing/2014/main" id="{C9E49BF8-FCC6-28AA-34B6-56F8C570D259}"/>
              </a:ext>
            </a:extLst>
          </p:cNvPr>
          <p:cNvSpPr>
            <a:spLocks noGrp="1"/>
          </p:cNvSpPr>
          <p:nvPr>
            <p:ph sz="quarter" idx="16"/>
          </p:nvPr>
        </p:nvSpPr>
        <p:spPr>
          <a:xfrm>
            <a:off x="6079875" y="4651878"/>
            <a:ext cx="2430445" cy="492878"/>
          </a:xfrm>
        </p:spPr>
        <p:txBody>
          <a:bodyPr/>
          <a:lstStyle/>
          <a:p>
            <a:pPr algn="r"/>
            <a:r>
              <a:rPr lang="en-IN" dirty="0"/>
              <a:t>– </a:t>
            </a:r>
            <a:r>
              <a:rPr lang="en-IN" i="1" dirty="0"/>
              <a:t>J. P. Morgan</a:t>
            </a:r>
          </a:p>
        </p:txBody>
      </p:sp>
      <p:sp>
        <p:nvSpPr>
          <p:cNvPr id="11" name="Slide Number Placeholder 10">
            <a:extLst>
              <a:ext uri="{FF2B5EF4-FFF2-40B4-BE49-F238E27FC236}">
                <a16:creationId xmlns:a16="http://schemas.microsoft.com/office/drawing/2014/main" id="{F8734959-E7A0-2A3C-95FA-3043F86192D0}"/>
              </a:ext>
            </a:extLst>
          </p:cNvPr>
          <p:cNvSpPr>
            <a:spLocks noGrp="1"/>
          </p:cNvSpPr>
          <p:nvPr>
            <p:ph type="sldNum" sz="quarter" idx="10"/>
          </p:nvPr>
        </p:nvSpPr>
        <p:spPr/>
        <p:txBody>
          <a:bodyPr/>
          <a:lstStyle/>
          <a:p>
            <a:fld id="{68151E55-6873-49E2-B8D5-2F265E6F1973}" type="slidenum">
              <a:rPr lang="en-US" smtClean="0"/>
              <a:t>2</a:t>
            </a:fld>
            <a:endParaRPr lang="en-US" dirty="0"/>
          </a:p>
        </p:txBody>
      </p:sp>
    </p:spTree>
    <p:extLst>
      <p:ext uri="{BB962C8B-B14F-4D97-AF65-F5344CB8AC3E}">
        <p14:creationId xmlns:p14="http://schemas.microsoft.com/office/powerpoint/2010/main" val="2140625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6B5A4-6631-D71F-DEC5-2039FAE3513A}"/>
              </a:ext>
            </a:extLst>
          </p:cNvPr>
          <p:cNvSpPr>
            <a:spLocks noGrp="1"/>
          </p:cNvSpPr>
          <p:nvPr>
            <p:ph type="title"/>
          </p:nvPr>
        </p:nvSpPr>
        <p:spPr/>
        <p:txBody>
          <a:bodyPr>
            <a:noAutofit/>
          </a:bodyPr>
          <a:lstStyle/>
          <a:p>
            <a:r>
              <a:rPr lang="en-US" sz="3200" dirty="0"/>
              <a:t>Investment Performance of a Privately Managed Portfolio Using Bloomberg</a:t>
            </a:r>
            <a:endParaRPr lang="en-IN" sz="3200" dirty="0"/>
          </a:p>
        </p:txBody>
      </p:sp>
      <p:pic>
        <p:nvPicPr>
          <p:cNvPr id="8" name="Picture 7" descr="A summary for B T R versus S P D R S and P 500 with columns for portfolio statistics, 3 months, 6 months, year to date, and 2 years.">
            <a:extLst>
              <a:ext uri="{FF2B5EF4-FFF2-40B4-BE49-F238E27FC236}">
                <a16:creationId xmlns:a16="http://schemas.microsoft.com/office/drawing/2014/main" id="{3E8056DC-BD7A-8908-C72F-6C47D9533591}"/>
              </a:ext>
            </a:extLst>
          </p:cNvPr>
          <p:cNvPicPr>
            <a:picLocks noChangeAspect="1"/>
          </p:cNvPicPr>
          <p:nvPr/>
        </p:nvPicPr>
        <p:blipFill>
          <a:blip r:embed="rId2"/>
          <a:stretch>
            <a:fillRect/>
          </a:stretch>
        </p:blipFill>
        <p:spPr>
          <a:xfrm>
            <a:off x="830948" y="1297081"/>
            <a:ext cx="7482103" cy="2776692"/>
          </a:xfrm>
          <a:prstGeom prst="rect">
            <a:avLst/>
          </a:prstGeom>
        </p:spPr>
      </p:pic>
      <p:sp>
        <p:nvSpPr>
          <p:cNvPr id="3" name="Content Placeholder 2">
            <a:extLst>
              <a:ext uri="{FF2B5EF4-FFF2-40B4-BE49-F238E27FC236}">
                <a16:creationId xmlns:a16="http://schemas.microsoft.com/office/drawing/2014/main" id="{853B1329-F572-405E-9A49-BC197D1EE3C9}"/>
              </a:ext>
            </a:extLst>
          </p:cNvPr>
          <p:cNvSpPr>
            <a:spLocks noGrp="1"/>
          </p:cNvSpPr>
          <p:nvPr>
            <p:ph sz="quarter" idx="11"/>
          </p:nvPr>
        </p:nvSpPr>
        <p:spPr>
          <a:xfrm>
            <a:off x="342900" y="4130022"/>
            <a:ext cx="8458200" cy="2119634"/>
          </a:xfrm>
        </p:spPr>
        <p:txBody>
          <a:bodyPr/>
          <a:lstStyle/>
          <a:p>
            <a:r>
              <a:rPr lang="en-US" sz="2000" b="1" dirty="0">
                <a:solidFill>
                  <a:srgbClr val="002060"/>
                </a:solidFill>
              </a:rPr>
              <a:t>How do you judge the fund’s managers?</a:t>
            </a:r>
          </a:p>
          <a:p>
            <a:r>
              <a:rPr lang="en-US" sz="2000" dirty="0"/>
              <a:t>Over the last three months, the fund has struggled versus the benchmark.</a:t>
            </a:r>
          </a:p>
          <a:p>
            <a:r>
              <a:rPr lang="en-US" sz="2000" dirty="0"/>
              <a:t>Over the past two years, the fund has done well versus the benchmark.</a:t>
            </a:r>
          </a:p>
          <a:p>
            <a:pPr marL="292608" indent="-292608">
              <a:buFont typeface="Arial" panose="020B0604020202020204" pitchFamily="34" charset="0"/>
              <a:buChar char="•"/>
            </a:pPr>
            <a:r>
              <a:rPr lang="en-US" sz="2000" dirty="0"/>
              <a:t>Alpha is 1.61.</a:t>
            </a:r>
          </a:p>
          <a:p>
            <a:pPr marL="292608" indent="-292608">
              <a:buFont typeface="Arial" panose="020B0604020202020204" pitchFamily="34" charset="0"/>
              <a:buChar char="•"/>
            </a:pPr>
            <a:r>
              <a:rPr lang="en-US" sz="2000" dirty="0"/>
              <a:t>Sharpe ratio is 1.12; benchmark’s is 1.09.</a:t>
            </a:r>
            <a:endParaRPr lang="en-IN" sz="2000" dirty="0"/>
          </a:p>
        </p:txBody>
      </p:sp>
      <p:sp>
        <p:nvSpPr>
          <p:cNvPr id="6" name="Text Placeholder 4">
            <a:extLst>
              <a:ext uri="{FF2B5EF4-FFF2-40B4-BE49-F238E27FC236}">
                <a16:creationId xmlns:a16="http://schemas.microsoft.com/office/drawing/2014/main" id="{A0B4B8B3-F92A-486B-BCC2-5DCA5796BC55}"/>
              </a:ext>
            </a:extLst>
          </p:cNvPr>
          <p:cNvSpPr>
            <a:spLocks noGrp="1"/>
          </p:cNvSpPr>
          <p:nvPr>
            <p:ph type="body" sz="quarter" idx="12"/>
          </p:nvPr>
        </p:nvSpPr>
        <p:spPr>
          <a:xfrm>
            <a:off x="2953797" y="6357067"/>
            <a:ext cx="3236406" cy="224658"/>
          </a:xfrm>
        </p:spPr>
        <p:txBody>
          <a:bodyPr/>
          <a:lstStyle/>
          <a:p>
            <a:r>
              <a:rPr lang="en-US" sz="1200" dirty="0">
                <a:hlinkClick r:id="rId3" action="ppaction://hlinksldjump"/>
              </a:rPr>
              <a:t>Access the text alternative for slide images.</a:t>
            </a:r>
          </a:p>
        </p:txBody>
      </p:sp>
      <p:sp>
        <p:nvSpPr>
          <p:cNvPr id="7" name="Slide Number Placeholder 6">
            <a:extLst>
              <a:ext uri="{FF2B5EF4-FFF2-40B4-BE49-F238E27FC236}">
                <a16:creationId xmlns:a16="http://schemas.microsoft.com/office/drawing/2014/main" id="{40AC98C4-8325-4E0D-5903-320FAFBB6B35}"/>
              </a:ext>
            </a:extLst>
          </p:cNvPr>
          <p:cNvSpPr>
            <a:spLocks noGrp="1"/>
          </p:cNvSpPr>
          <p:nvPr>
            <p:ph type="sldNum" sz="quarter" idx="10"/>
          </p:nvPr>
        </p:nvSpPr>
        <p:spPr/>
        <p:txBody>
          <a:bodyPr/>
          <a:lstStyle/>
          <a:p>
            <a:fld id="{68151E55-6873-49E2-B8D5-2F265E6F1973}" type="slidenum">
              <a:rPr lang="en-US" smtClean="0"/>
              <a:t>20</a:t>
            </a:fld>
            <a:endParaRPr lang="en-US"/>
          </a:p>
        </p:txBody>
      </p:sp>
    </p:spTree>
    <p:extLst>
      <p:ext uri="{BB962C8B-B14F-4D97-AF65-F5344CB8AC3E}">
        <p14:creationId xmlns:p14="http://schemas.microsoft.com/office/powerpoint/2010/main" val="3578860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EA9D6-DA8C-FB8F-BCB2-A2A466C37AB5}"/>
              </a:ext>
            </a:extLst>
          </p:cNvPr>
          <p:cNvSpPr>
            <a:spLocks noGrp="1"/>
          </p:cNvSpPr>
          <p:nvPr>
            <p:ph type="title"/>
          </p:nvPr>
        </p:nvSpPr>
        <p:spPr/>
        <p:txBody>
          <a:bodyPr>
            <a:noAutofit/>
          </a:bodyPr>
          <a:lstStyle/>
          <a:p>
            <a:r>
              <a:rPr lang="en-US" sz="3200" dirty="0"/>
              <a:t>Comparing Three Well-Known Performance Measures: Be Careful</a:t>
            </a:r>
            <a:endParaRPr lang="en-IN" sz="3200" dirty="0"/>
          </a:p>
        </p:txBody>
      </p:sp>
      <p:sp>
        <p:nvSpPr>
          <p:cNvPr id="3" name="Content Placeholder 2">
            <a:extLst>
              <a:ext uri="{FF2B5EF4-FFF2-40B4-BE49-F238E27FC236}">
                <a16:creationId xmlns:a16="http://schemas.microsoft.com/office/drawing/2014/main" id="{0C83E342-102A-96DC-E56D-DFD102CB03D0}"/>
              </a:ext>
            </a:extLst>
          </p:cNvPr>
          <p:cNvSpPr>
            <a:spLocks noGrp="1"/>
          </p:cNvSpPr>
          <p:nvPr>
            <p:ph sz="quarter" idx="11"/>
          </p:nvPr>
        </p:nvSpPr>
        <p:spPr>
          <a:xfrm>
            <a:off x="342900" y="1276710"/>
            <a:ext cx="8458200" cy="341076"/>
          </a:xfrm>
        </p:spPr>
        <p:txBody>
          <a:bodyPr/>
          <a:lstStyle/>
          <a:p>
            <a:r>
              <a:rPr lang="en-IN" sz="1800" b="1" dirty="0"/>
              <a:t>Table 13.1 Investment Performance Data</a:t>
            </a:r>
          </a:p>
        </p:txBody>
      </p:sp>
      <p:graphicFrame>
        <p:nvGraphicFramePr>
          <p:cNvPr id="12" name="Table 12">
            <a:extLst>
              <a:ext uri="{FF2B5EF4-FFF2-40B4-BE49-F238E27FC236}">
                <a16:creationId xmlns:a16="http://schemas.microsoft.com/office/drawing/2014/main" id="{D9182B41-69BC-8A0B-8EE6-BCB150ECE399}"/>
              </a:ext>
            </a:extLst>
          </p:cNvPr>
          <p:cNvGraphicFramePr>
            <a:graphicFrameLocks noGrp="1"/>
          </p:cNvGraphicFramePr>
          <p:nvPr>
            <p:extLst>
              <p:ext uri="{D42A27DB-BD31-4B8C-83A1-F6EECF244321}">
                <p14:modId xmlns:p14="http://schemas.microsoft.com/office/powerpoint/2010/main" val="1337963851"/>
              </p:ext>
            </p:extLst>
          </p:nvPr>
        </p:nvGraphicFramePr>
        <p:xfrm>
          <a:off x="1524000" y="1678074"/>
          <a:ext cx="6096000" cy="22199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3793085009"/>
                    </a:ext>
                  </a:extLst>
                </a:gridCol>
                <a:gridCol w="1524000">
                  <a:extLst>
                    <a:ext uri="{9D8B030D-6E8A-4147-A177-3AD203B41FA5}">
                      <a16:colId xmlns:a16="http://schemas.microsoft.com/office/drawing/2014/main" val="1858769782"/>
                    </a:ext>
                  </a:extLst>
                </a:gridCol>
                <a:gridCol w="1524000">
                  <a:extLst>
                    <a:ext uri="{9D8B030D-6E8A-4147-A177-3AD203B41FA5}">
                      <a16:colId xmlns:a16="http://schemas.microsoft.com/office/drawing/2014/main" val="1005412700"/>
                    </a:ext>
                  </a:extLst>
                </a:gridCol>
                <a:gridCol w="1524000">
                  <a:extLst>
                    <a:ext uri="{9D8B030D-6E8A-4147-A177-3AD203B41FA5}">
                      <a16:colId xmlns:a16="http://schemas.microsoft.com/office/drawing/2014/main" val="1538979723"/>
                    </a:ext>
                  </a:extLst>
                </a:gridCol>
              </a:tblGrid>
              <a:tr h="370840">
                <a:tc>
                  <a:txBody>
                    <a:bodyPr/>
                    <a:lstStyle/>
                    <a:p>
                      <a:endParaRPr lang="en-IN" dirty="0"/>
                    </a:p>
                  </a:txBody>
                  <a:tcPr/>
                </a:tc>
                <a:tc>
                  <a:txBody>
                    <a:bodyPr/>
                    <a:lstStyle/>
                    <a:p>
                      <a:endParaRPr lang="en-IN"/>
                    </a:p>
                  </a:txBody>
                  <a:tcPr/>
                </a:tc>
                <a:tc>
                  <a:txBody>
                    <a:bodyPr/>
                    <a:lstStyle/>
                    <a:p>
                      <a:endParaRPr lang="en-IN"/>
                    </a:p>
                  </a:txBody>
                  <a:tcPr/>
                </a:tc>
                <a:tc>
                  <a:txBody>
                    <a:bodyPr/>
                    <a:lstStyle/>
                    <a:p>
                      <a:endParaRPr lang="en-IN" dirty="0"/>
                    </a:p>
                  </a:txBody>
                  <a:tcPr/>
                </a:tc>
                <a:extLst>
                  <a:ext uri="{0D108BD9-81ED-4DB2-BD59-A6C34878D82A}">
                    <a16:rowId xmlns:a16="http://schemas.microsoft.com/office/drawing/2014/main" val="131517898"/>
                  </a:ext>
                </a:extLst>
              </a:tr>
              <a:tr h="370840">
                <a:tc>
                  <a:txBody>
                    <a:bodyPr/>
                    <a:lstStyle/>
                    <a:p>
                      <a:endParaRPr lang="en-IN" dirty="0"/>
                    </a:p>
                  </a:txBody>
                  <a:tcPr/>
                </a:tc>
                <a:tc>
                  <a:txBody>
                    <a:bodyPr/>
                    <a:lstStyle/>
                    <a:p>
                      <a:endParaRPr lang="en-IN" dirty="0"/>
                    </a:p>
                  </a:txBody>
                  <a:tcPr/>
                </a:tc>
                <a:tc>
                  <a:txBody>
                    <a:bodyPr/>
                    <a:lstStyle/>
                    <a:p>
                      <a:endParaRPr lang="en-IN"/>
                    </a:p>
                  </a:txBody>
                  <a:tcPr/>
                </a:tc>
                <a:tc>
                  <a:txBody>
                    <a:bodyPr/>
                    <a:lstStyle/>
                    <a:p>
                      <a:endParaRPr lang="en-IN"/>
                    </a:p>
                  </a:txBody>
                  <a:tcPr/>
                </a:tc>
                <a:extLst>
                  <a:ext uri="{0D108BD9-81ED-4DB2-BD59-A6C34878D82A}">
                    <a16:rowId xmlns:a16="http://schemas.microsoft.com/office/drawing/2014/main" val="1738756544"/>
                  </a:ext>
                </a:extLst>
              </a:tr>
              <a:tr h="370840">
                <a:tc>
                  <a:txBody>
                    <a:bodyPr/>
                    <a:lstStyle/>
                    <a:p>
                      <a:endParaRPr lang="en-IN"/>
                    </a:p>
                  </a:txBody>
                  <a:tcPr/>
                </a:tc>
                <a:tc>
                  <a:txBody>
                    <a:bodyPr/>
                    <a:lstStyle/>
                    <a:p>
                      <a:endParaRPr lang="en-IN"/>
                    </a:p>
                  </a:txBody>
                  <a:tcPr/>
                </a:tc>
                <a:tc>
                  <a:txBody>
                    <a:bodyPr/>
                    <a:lstStyle/>
                    <a:p>
                      <a:endParaRPr lang="en-IN" dirty="0"/>
                    </a:p>
                  </a:txBody>
                  <a:tcPr/>
                </a:tc>
                <a:tc>
                  <a:txBody>
                    <a:bodyPr/>
                    <a:lstStyle/>
                    <a:p>
                      <a:endParaRPr lang="en-IN"/>
                    </a:p>
                  </a:txBody>
                  <a:tcPr/>
                </a:tc>
                <a:extLst>
                  <a:ext uri="{0D108BD9-81ED-4DB2-BD59-A6C34878D82A}">
                    <a16:rowId xmlns:a16="http://schemas.microsoft.com/office/drawing/2014/main" val="3297907140"/>
                  </a:ext>
                </a:extLst>
              </a:tr>
              <a:tr h="370840">
                <a:tc>
                  <a:txBody>
                    <a:bodyPr/>
                    <a:lstStyle/>
                    <a:p>
                      <a:endParaRPr lang="en-IN"/>
                    </a:p>
                  </a:txBody>
                  <a:tcPr/>
                </a:tc>
                <a:tc>
                  <a:txBody>
                    <a:bodyPr/>
                    <a:lstStyle/>
                    <a:p>
                      <a:endParaRPr lang="en-IN" dirty="0"/>
                    </a:p>
                  </a:txBody>
                  <a:tcPr/>
                </a:tc>
                <a:tc>
                  <a:txBody>
                    <a:bodyPr/>
                    <a:lstStyle/>
                    <a:p>
                      <a:endParaRPr lang="en-IN" dirty="0"/>
                    </a:p>
                  </a:txBody>
                  <a:tcPr/>
                </a:tc>
                <a:tc>
                  <a:txBody>
                    <a:bodyPr/>
                    <a:lstStyle/>
                    <a:p>
                      <a:endParaRPr lang="en-IN" dirty="0"/>
                    </a:p>
                  </a:txBody>
                  <a:tcPr/>
                </a:tc>
                <a:extLst>
                  <a:ext uri="{0D108BD9-81ED-4DB2-BD59-A6C34878D82A}">
                    <a16:rowId xmlns:a16="http://schemas.microsoft.com/office/drawing/2014/main" val="3776367323"/>
                  </a:ext>
                </a:extLst>
              </a:tr>
              <a:tr h="0">
                <a:tc>
                  <a:txBody>
                    <a:bodyPr/>
                    <a:lstStyle/>
                    <a:p>
                      <a:endParaRPr lang="en-IN"/>
                    </a:p>
                  </a:txBody>
                  <a:tcPr/>
                </a:tc>
                <a:tc>
                  <a:txBody>
                    <a:bodyPr/>
                    <a:lstStyle/>
                    <a:p>
                      <a:endParaRPr lang="en-IN" dirty="0"/>
                    </a:p>
                  </a:txBody>
                  <a:tcPr/>
                </a:tc>
                <a:tc>
                  <a:txBody>
                    <a:bodyPr/>
                    <a:lstStyle/>
                    <a:p>
                      <a:endParaRPr lang="en-IN" dirty="0"/>
                    </a:p>
                  </a:txBody>
                  <a:tcPr/>
                </a:tc>
                <a:tc>
                  <a:txBody>
                    <a:bodyPr/>
                    <a:lstStyle/>
                    <a:p>
                      <a:endParaRPr lang="en-IN" dirty="0"/>
                    </a:p>
                  </a:txBody>
                  <a:tcPr/>
                </a:tc>
                <a:extLst>
                  <a:ext uri="{0D108BD9-81ED-4DB2-BD59-A6C34878D82A}">
                    <a16:rowId xmlns:a16="http://schemas.microsoft.com/office/drawing/2014/main" val="709700781"/>
                  </a:ext>
                </a:extLst>
              </a:tr>
              <a:tr h="370840">
                <a:tc>
                  <a:txBody>
                    <a:bodyPr/>
                    <a:lstStyle/>
                    <a:p>
                      <a:endParaRPr lang="en-IN"/>
                    </a:p>
                  </a:txBody>
                  <a:tcPr/>
                </a:tc>
                <a:tc>
                  <a:txBody>
                    <a:bodyPr/>
                    <a:lstStyle/>
                    <a:p>
                      <a:endParaRPr lang="en-IN" dirty="0"/>
                    </a:p>
                  </a:txBody>
                  <a:tcPr/>
                </a:tc>
                <a:tc>
                  <a:txBody>
                    <a:bodyPr/>
                    <a:lstStyle/>
                    <a:p>
                      <a:endParaRPr lang="en-IN" dirty="0"/>
                    </a:p>
                  </a:txBody>
                  <a:tcPr/>
                </a:tc>
                <a:tc>
                  <a:txBody>
                    <a:bodyPr/>
                    <a:lstStyle/>
                    <a:p>
                      <a:endParaRPr lang="en-IN" dirty="0"/>
                    </a:p>
                  </a:txBody>
                  <a:tcPr/>
                </a:tc>
                <a:extLst>
                  <a:ext uri="{0D108BD9-81ED-4DB2-BD59-A6C34878D82A}">
                    <a16:rowId xmlns:a16="http://schemas.microsoft.com/office/drawing/2014/main" val="3218059836"/>
                  </a:ext>
                </a:extLst>
              </a:tr>
            </a:tbl>
          </a:graphicData>
        </a:graphic>
      </p:graphicFrame>
      <p:graphicFrame>
        <p:nvGraphicFramePr>
          <p:cNvPr id="13" name="Object 12">
            <a:extLst>
              <a:ext uri="{FF2B5EF4-FFF2-40B4-BE49-F238E27FC236}">
                <a16:creationId xmlns:a16="http://schemas.microsoft.com/office/drawing/2014/main" id="{8BA57B5B-E7D4-D350-A629-A7FDF8082736}"/>
              </a:ext>
            </a:extLst>
          </p:cNvPr>
          <p:cNvGraphicFramePr>
            <a:graphicFrameLocks noChangeAspect="1"/>
          </p:cNvGraphicFramePr>
          <p:nvPr>
            <p:extLst>
              <p:ext uri="{D42A27DB-BD31-4B8C-83A1-F6EECF244321}">
                <p14:modId xmlns:p14="http://schemas.microsoft.com/office/powerpoint/2010/main" val="768157985"/>
              </p:ext>
            </p:extLst>
          </p:nvPr>
        </p:nvGraphicFramePr>
        <p:xfrm>
          <a:off x="1858735" y="1748009"/>
          <a:ext cx="723900" cy="190500"/>
        </p:xfrm>
        <a:graphic>
          <a:graphicData uri="http://schemas.openxmlformats.org/presentationml/2006/ole">
            <mc:AlternateContent xmlns:mc="http://schemas.openxmlformats.org/markup-compatibility/2006">
              <mc:Choice xmlns:v="urn:schemas-microsoft-com:vml" Requires="v">
                <p:oleObj name="Equation" r:id="rId2" imgW="723600" imgH="190440" progId="Equation.DSMT4">
                  <p:embed/>
                </p:oleObj>
              </mc:Choice>
              <mc:Fallback>
                <p:oleObj name="Equation" r:id="rId2" imgW="723600" imgH="190440" progId="Equation.DSMT4">
                  <p:embed/>
                  <p:pic>
                    <p:nvPicPr>
                      <p:cNvPr id="0" name=""/>
                      <p:cNvPicPr/>
                      <p:nvPr/>
                    </p:nvPicPr>
                    <p:blipFill>
                      <a:blip r:embed="rId3"/>
                      <a:stretch>
                        <a:fillRect/>
                      </a:stretch>
                    </p:blipFill>
                    <p:spPr>
                      <a:xfrm>
                        <a:off x="1858735" y="1748009"/>
                        <a:ext cx="723900" cy="1905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3F9814F0-55DB-FCAC-B8E8-0C7D5B8B94BA}"/>
              </a:ext>
            </a:extLst>
          </p:cNvPr>
          <p:cNvGraphicFramePr>
            <a:graphicFrameLocks noChangeAspect="1"/>
          </p:cNvGraphicFramePr>
          <p:nvPr>
            <p:extLst>
              <p:ext uri="{D42A27DB-BD31-4B8C-83A1-F6EECF244321}">
                <p14:modId xmlns:p14="http://schemas.microsoft.com/office/powerpoint/2010/main" val="2178100848"/>
              </p:ext>
            </p:extLst>
          </p:nvPr>
        </p:nvGraphicFramePr>
        <p:xfrm>
          <a:off x="3529832" y="1730424"/>
          <a:ext cx="254000" cy="241300"/>
        </p:xfrm>
        <a:graphic>
          <a:graphicData uri="http://schemas.openxmlformats.org/presentationml/2006/ole">
            <mc:AlternateContent xmlns:mc="http://schemas.openxmlformats.org/markup-compatibility/2006">
              <mc:Choice xmlns:v="urn:schemas-microsoft-com:vml" Requires="v">
                <p:oleObj name="Equation" r:id="rId4" imgW="253800" imgH="241200" progId="Equation.DSMT4">
                  <p:embed/>
                </p:oleObj>
              </mc:Choice>
              <mc:Fallback>
                <p:oleObj name="Equation" r:id="rId4" imgW="253800" imgH="241200" progId="Equation.DSMT4">
                  <p:embed/>
                  <p:pic>
                    <p:nvPicPr>
                      <p:cNvPr id="0" name=""/>
                      <p:cNvPicPr/>
                      <p:nvPr/>
                    </p:nvPicPr>
                    <p:blipFill>
                      <a:blip r:embed="rId5"/>
                      <a:stretch>
                        <a:fillRect/>
                      </a:stretch>
                    </p:blipFill>
                    <p:spPr>
                      <a:xfrm>
                        <a:off x="3529832" y="1730424"/>
                        <a:ext cx="254000" cy="2413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CFF5D6EC-F5B0-A047-331F-FE3FEF2C25B2}"/>
              </a:ext>
            </a:extLst>
          </p:cNvPr>
          <p:cNvGraphicFramePr>
            <a:graphicFrameLocks noChangeAspect="1"/>
          </p:cNvGraphicFramePr>
          <p:nvPr>
            <p:extLst>
              <p:ext uri="{D42A27DB-BD31-4B8C-83A1-F6EECF244321}">
                <p14:modId xmlns:p14="http://schemas.microsoft.com/office/powerpoint/2010/main" val="535263642"/>
              </p:ext>
            </p:extLst>
          </p:nvPr>
        </p:nvGraphicFramePr>
        <p:xfrm>
          <a:off x="4989513" y="1730375"/>
          <a:ext cx="215900" cy="241300"/>
        </p:xfrm>
        <a:graphic>
          <a:graphicData uri="http://schemas.openxmlformats.org/presentationml/2006/ole">
            <mc:AlternateContent xmlns:mc="http://schemas.openxmlformats.org/markup-compatibility/2006">
              <mc:Choice xmlns:v="urn:schemas-microsoft-com:vml" Requires="v">
                <p:oleObj name="Equation" r:id="rId6" imgW="215640" imgH="241200" progId="Equation.DSMT4">
                  <p:embed/>
                </p:oleObj>
              </mc:Choice>
              <mc:Fallback>
                <p:oleObj name="Equation" r:id="rId6" imgW="215640" imgH="241200" progId="Equation.DSMT4">
                  <p:embed/>
                  <p:pic>
                    <p:nvPicPr>
                      <p:cNvPr id="0" name=""/>
                      <p:cNvPicPr/>
                      <p:nvPr/>
                    </p:nvPicPr>
                    <p:blipFill>
                      <a:blip r:embed="rId7"/>
                      <a:stretch>
                        <a:fillRect/>
                      </a:stretch>
                    </p:blipFill>
                    <p:spPr>
                      <a:xfrm>
                        <a:off x="4989513" y="1730375"/>
                        <a:ext cx="215900" cy="2413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9993A975-E805-F761-992F-DB445A0A3AB6}"/>
              </a:ext>
            </a:extLst>
          </p:cNvPr>
          <p:cNvGraphicFramePr>
            <a:graphicFrameLocks noChangeAspect="1"/>
          </p:cNvGraphicFramePr>
          <p:nvPr>
            <p:extLst>
              <p:ext uri="{D42A27DB-BD31-4B8C-83A1-F6EECF244321}">
                <p14:modId xmlns:p14="http://schemas.microsoft.com/office/powerpoint/2010/main" val="1167615508"/>
              </p:ext>
            </p:extLst>
          </p:nvPr>
        </p:nvGraphicFramePr>
        <p:xfrm>
          <a:off x="6674687" y="1718652"/>
          <a:ext cx="215900" cy="241300"/>
        </p:xfrm>
        <a:graphic>
          <a:graphicData uri="http://schemas.openxmlformats.org/presentationml/2006/ole">
            <mc:AlternateContent xmlns:mc="http://schemas.openxmlformats.org/markup-compatibility/2006">
              <mc:Choice xmlns:v="urn:schemas-microsoft-com:vml" Requires="v">
                <p:oleObj name="Equation" r:id="rId8" imgW="215640" imgH="241200" progId="Equation.DSMT4">
                  <p:embed/>
                </p:oleObj>
              </mc:Choice>
              <mc:Fallback>
                <p:oleObj name="Equation" r:id="rId8" imgW="215640" imgH="241200" progId="Equation.DSMT4">
                  <p:embed/>
                  <p:pic>
                    <p:nvPicPr>
                      <p:cNvPr id="0" name=""/>
                      <p:cNvPicPr/>
                      <p:nvPr/>
                    </p:nvPicPr>
                    <p:blipFill>
                      <a:blip r:embed="rId9"/>
                      <a:stretch>
                        <a:fillRect/>
                      </a:stretch>
                    </p:blipFill>
                    <p:spPr>
                      <a:xfrm>
                        <a:off x="6674687" y="1718652"/>
                        <a:ext cx="215900" cy="24130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26B43046-1BCF-BE87-6369-7B43D47E74C8}"/>
              </a:ext>
            </a:extLst>
          </p:cNvPr>
          <p:cNvGraphicFramePr>
            <a:graphicFrameLocks noChangeAspect="1"/>
          </p:cNvGraphicFramePr>
          <p:nvPr>
            <p:extLst>
              <p:ext uri="{D42A27DB-BD31-4B8C-83A1-F6EECF244321}">
                <p14:modId xmlns:p14="http://schemas.microsoft.com/office/powerpoint/2010/main" val="465960656"/>
              </p:ext>
            </p:extLst>
          </p:nvPr>
        </p:nvGraphicFramePr>
        <p:xfrm>
          <a:off x="2131785" y="2134441"/>
          <a:ext cx="177800" cy="177800"/>
        </p:xfrm>
        <a:graphic>
          <a:graphicData uri="http://schemas.openxmlformats.org/presentationml/2006/ole">
            <mc:AlternateContent xmlns:mc="http://schemas.openxmlformats.org/markup-compatibility/2006">
              <mc:Choice xmlns:v="urn:schemas-microsoft-com:vml" Requires="v">
                <p:oleObj name="Equation" r:id="rId10" imgW="177480" imgH="177480" progId="Equation.DSMT4">
                  <p:embed/>
                </p:oleObj>
              </mc:Choice>
              <mc:Fallback>
                <p:oleObj name="Equation" r:id="rId10" imgW="177480" imgH="177480" progId="Equation.DSMT4">
                  <p:embed/>
                  <p:pic>
                    <p:nvPicPr>
                      <p:cNvPr id="0" name=""/>
                      <p:cNvPicPr/>
                      <p:nvPr/>
                    </p:nvPicPr>
                    <p:blipFill>
                      <a:blip r:embed="rId11"/>
                      <a:stretch>
                        <a:fillRect/>
                      </a:stretch>
                    </p:blipFill>
                    <p:spPr>
                      <a:xfrm>
                        <a:off x="2131785" y="2134441"/>
                        <a:ext cx="177800" cy="17780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B24CF41E-2B64-604F-7427-A2BE733B77CD}"/>
              </a:ext>
            </a:extLst>
          </p:cNvPr>
          <p:cNvGraphicFramePr>
            <a:graphicFrameLocks noChangeAspect="1"/>
          </p:cNvGraphicFramePr>
          <p:nvPr>
            <p:extLst>
              <p:ext uri="{D42A27DB-BD31-4B8C-83A1-F6EECF244321}">
                <p14:modId xmlns:p14="http://schemas.microsoft.com/office/powerpoint/2010/main" val="3067922530"/>
              </p:ext>
            </p:extLst>
          </p:nvPr>
        </p:nvGraphicFramePr>
        <p:xfrm>
          <a:off x="3517690" y="2123868"/>
          <a:ext cx="355600" cy="190500"/>
        </p:xfrm>
        <a:graphic>
          <a:graphicData uri="http://schemas.openxmlformats.org/presentationml/2006/ole">
            <mc:AlternateContent xmlns:mc="http://schemas.openxmlformats.org/markup-compatibility/2006">
              <mc:Choice xmlns:v="urn:schemas-microsoft-com:vml" Requires="v">
                <p:oleObj name="Equation" r:id="rId12" imgW="355320" imgH="190440" progId="Equation.DSMT4">
                  <p:embed/>
                </p:oleObj>
              </mc:Choice>
              <mc:Fallback>
                <p:oleObj name="Equation" r:id="rId12" imgW="355320" imgH="190440" progId="Equation.DSMT4">
                  <p:embed/>
                  <p:pic>
                    <p:nvPicPr>
                      <p:cNvPr id="0" name=""/>
                      <p:cNvPicPr/>
                      <p:nvPr/>
                    </p:nvPicPr>
                    <p:blipFill>
                      <a:blip r:embed="rId13"/>
                      <a:stretch>
                        <a:fillRect/>
                      </a:stretch>
                    </p:blipFill>
                    <p:spPr>
                      <a:xfrm>
                        <a:off x="3517690" y="2123868"/>
                        <a:ext cx="355600" cy="19050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85892655-CEE2-A110-1077-4024987942A4}"/>
              </a:ext>
            </a:extLst>
          </p:cNvPr>
          <p:cNvGraphicFramePr>
            <a:graphicFrameLocks noChangeAspect="1"/>
          </p:cNvGraphicFramePr>
          <p:nvPr>
            <p:extLst>
              <p:ext uri="{D42A27DB-BD31-4B8C-83A1-F6EECF244321}">
                <p14:modId xmlns:p14="http://schemas.microsoft.com/office/powerpoint/2010/main" val="3068818695"/>
              </p:ext>
            </p:extLst>
          </p:nvPr>
        </p:nvGraphicFramePr>
        <p:xfrm>
          <a:off x="5081395" y="2120066"/>
          <a:ext cx="368300" cy="190500"/>
        </p:xfrm>
        <a:graphic>
          <a:graphicData uri="http://schemas.openxmlformats.org/presentationml/2006/ole">
            <mc:AlternateContent xmlns:mc="http://schemas.openxmlformats.org/markup-compatibility/2006">
              <mc:Choice xmlns:v="urn:schemas-microsoft-com:vml" Requires="v">
                <p:oleObj name="Equation" r:id="rId14" imgW="368280" imgH="190440" progId="Equation.DSMT4">
                  <p:embed/>
                </p:oleObj>
              </mc:Choice>
              <mc:Fallback>
                <p:oleObj name="Equation" r:id="rId14" imgW="368280" imgH="190440" progId="Equation.DSMT4">
                  <p:embed/>
                  <p:pic>
                    <p:nvPicPr>
                      <p:cNvPr id="0" name=""/>
                      <p:cNvPicPr/>
                      <p:nvPr/>
                    </p:nvPicPr>
                    <p:blipFill>
                      <a:blip r:embed="rId15"/>
                      <a:stretch>
                        <a:fillRect/>
                      </a:stretch>
                    </p:blipFill>
                    <p:spPr>
                      <a:xfrm>
                        <a:off x="5081395" y="2120066"/>
                        <a:ext cx="368300" cy="190500"/>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78087078-EF5A-428B-DFB9-D14AEED6FAE1}"/>
              </a:ext>
            </a:extLst>
          </p:cNvPr>
          <p:cNvGraphicFramePr>
            <a:graphicFrameLocks noChangeAspect="1"/>
          </p:cNvGraphicFramePr>
          <p:nvPr>
            <p:extLst>
              <p:ext uri="{D42A27DB-BD31-4B8C-83A1-F6EECF244321}">
                <p14:modId xmlns:p14="http://schemas.microsoft.com/office/powerpoint/2010/main" val="2357304922"/>
              </p:ext>
            </p:extLst>
          </p:nvPr>
        </p:nvGraphicFramePr>
        <p:xfrm>
          <a:off x="6700087" y="2170817"/>
          <a:ext cx="165100" cy="190500"/>
        </p:xfrm>
        <a:graphic>
          <a:graphicData uri="http://schemas.openxmlformats.org/presentationml/2006/ole">
            <mc:AlternateContent xmlns:mc="http://schemas.openxmlformats.org/markup-compatibility/2006">
              <mc:Choice xmlns:v="urn:schemas-microsoft-com:vml" Requires="v">
                <p:oleObj name="Equation" r:id="rId16" imgW="164880" imgH="190440" progId="Equation.DSMT4">
                  <p:embed/>
                </p:oleObj>
              </mc:Choice>
              <mc:Fallback>
                <p:oleObj name="Equation" r:id="rId16" imgW="164880" imgH="190440" progId="Equation.DSMT4">
                  <p:embed/>
                  <p:pic>
                    <p:nvPicPr>
                      <p:cNvPr id="0" name=""/>
                      <p:cNvPicPr/>
                      <p:nvPr/>
                    </p:nvPicPr>
                    <p:blipFill>
                      <a:blip r:embed="rId17"/>
                      <a:stretch>
                        <a:fillRect/>
                      </a:stretch>
                    </p:blipFill>
                    <p:spPr>
                      <a:xfrm>
                        <a:off x="6700087" y="2170817"/>
                        <a:ext cx="165100" cy="190500"/>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150AF531-9B1D-A1C8-C3A9-FB53FD4DF867}"/>
              </a:ext>
            </a:extLst>
          </p:cNvPr>
          <p:cNvGraphicFramePr>
            <a:graphicFrameLocks noChangeAspect="1"/>
          </p:cNvGraphicFramePr>
          <p:nvPr>
            <p:extLst>
              <p:ext uri="{D42A27DB-BD31-4B8C-83A1-F6EECF244321}">
                <p14:modId xmlns:p14="http://schemas.microsoft.com/office/powerpoint/2010/main" val="4288059333"/>
              </p:ext>
            </p:extLst>
          </p:nvPr>
        </p:nvGraphicFramePr>
        <p:xfrm>
          <a:off x="2131785" y="2535806"/>
          <a:ext cx="165100" cy="177800"/>
        </p:xfrm>
        <a:graphic>
          <a:graphicData uri="http://schemas.openxmlformats.org/presentationml/2006/ole">
            <mc:AlternateContent xmlns:mc="http://schemas.openxmlformats.org/markup-compatibility/2006">
              <mc:Choice xmlns:v="urn:schemas-microsoft-com:vml" Requires="v">
                <p:oleObj name="Equation" r:id="rId18" imgW="164880" imgH="177480" progId="Equation.DSMT4">
                  <p:embed/>
                </p:oleObj>
              </mc:Choice>
              <mc:Fallback>
                <p:oleObj name="Equation" r:id="rId18" imgW="164880" imgH="177480" progId="Equation.DSMT4">
                  <p:embed/>
                  <p:pic>
                    <p:nvPicPr>
                      <p:cNvPr id="0" name=""/>
                      <p:cNvPicPr/>
                      <p:nvPr/>
                    </p:nvPicPr>
                    <p:blipFill>
                      <a:blip r:embed="rId19"/>
                      <a:stretch>
                        <a:fillRect/>
                      </a:stretch>
                    </p:blipFill>
                    <p:spPr>
                      <a:xfrm>
                        <a:off x="2131785" y="2535806"/>
                        <a:ext cx="165100" cy="177800"/>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4B72AB71-79B5-71A6-85DD-EF20D79917E3}"/>
              </a:ext>
            </a:extLst>
          </p:cNvPr>
          <p:cNvGraphicFramePr>
            <a:graphicFrameLocks noChangeAspect="1"/>
          </p:cNvGraphicFramePr>
          <p:nvPr>
            <p:extLst>
              <p:ext uri="{D42A27DB-BD31-4B8C-83A1-F6EECF244321}">
                <p14:modId xmlns:p14="http://schemas.microsoft.com/office/powerpoint/2010/main" val="856805948"/>
              </p:ext>
            </p:extLst>
          </p:nvPr>
        </p:nvGraphicFramePr>
        <p:xfrm>
          <a:off x="3537787" y="2477807"/>
          <a:ext cx="203200" cy="190500"/>
        </p:xfrm>
        <a:graphic>
          <a:graphicData uri="http://schemas.openxmlformats.org/presentationml/2006/ole">
            <mc:AlternateContent xmlns:mc="http://schemas.openxmlformats.org/markup-compatibility/2006">
              <mc:Choice xmlns:v="urn:schemas-microsoft-com:vml" Requires="v">
                <p:oleObj name="Equation" r:id="rId20" imgW="203040" imgH="190440" progId="Equation.DSMT4">
                  <p:embed/>
                </p:oleObj>
              </mc:Choice>
              <mc:Fallback>
                <p:oleObj name="Equation" r:id="rId20" imgW="203040" imgH="190440" progId="Equation.DSMT4">
                  <p:embed/>
                  <p:pic>
                    <p:nvPicPr>
                      <p:cNvPr id="0" name=""/>
                      <p:cNvPicPr/>
                      <p:nvPr/>
                    </p:nvPicPr>
                    <p:blipFill>
                      <a:blip r:embed="rId21"/>
                      <a:stretch>
                        <a:fillRect/>
                      </a:stretch>
                    </p:blipFill>
                    <p:spPr>
                      <a:xfrm>
                        <a:off x="3537787" y="2477807"/>
                        <a:ext cx="203200" cy="190500"/>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6684600C-9E88-043A-98F7-31678C74A123}"/>
              </a:ext>
            </a:extLst>
          </p:cNvPr>
          <p:cNvGraphicFramePr>
            <a:graphicFrameLocks noChangeAspect="1"/>
          </p:cNvGraphicFramePr>
          <p:nvPr>
            <p:extLst>
              <p:ext uri="{D42A27DB-BD31-4B8C-83A1-F6EECF244321}">
                <p14:modId xmlns:p14="http://schemas.microsoft.com/office/powerpoint/2010/main" val="1377707672"/>
              </p:ext>
            </p:extLst>
          </p:nvPr>
        </p:nvGraphicFramePr>
        <p:xfrm>
          <a:off x="5157595" y="2502304"/>
          <a:ext cx="215900" cy="190500"/>
        </p:xfrm>
        <a:graphic>
          <a:graphicData uri="http://schemas.openxmlformats.org/presentationml/2006/ole">
            <mc:AlternateContent xmlns:mc="http://schemas.openxmlformats.org/markup-compatibility/2006">
              <mc:Choice xmlns:v="urn:schemas-microsoft-com:vml" Requires="v">
                <p:oleObj name="Equation" r:id="rId22" imgW="215640" imgH="190440" progId="Equation.DSMT4">
                  <p:embed/>
                </p:oleObj>
              </mc:Choice>
              <mc:Fallback>
                <p:oleObj name="Equation" r:id="rId22" imgW="215640" imgH="190440" progId="Equation.DSMT4">
                  <p:embed/>
                  <p:pic>
                    <p:nvPicPr>
                      <p:cNvPr id="0" name=""/>
                      <p:cNvPicPr/>
                      <p:nvPr/>
                    </p:nvPicPr>
                    <p:blipFill>
                      <a:blip r:embed="rId23"/>
                      <a:stretch>
                        <a:fillRect/>
                      </a:stretch>
                    </p:blipFill>
                    <p:spPr>
                      <a:xfrm>
                        <a:off x="5157595" y="2502304"/>
                        <a:ext cx="215900" cy="190500"/>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D1B4903B-FA94-7DC3-2CE8-08F30956F186}"/>
              </a:ext>
            </a:extLst>
          </p:cNvPr>
          <p:cNvGraphicFramePr>
            <a:graphicFrameLocks noChangeAspect="1"/>
          </p:cNvGraphicFramePr>
          <p:nvPr>
            <p:extLst>
              <p:ext uri="{D42A27DB-BD31-4B8C-83A1-F6EECF244321}">
                <p14:modId xmlns:p14="http://schemas.microsoft.com/office/powerpoint/2010/main" val="4030100281"/>
              </p:ext>
            </p:extLst>
          </p:nvPr>
        </p:nvGraphicFramePr>
        <p:xfrm>
          <a:off x="6663103" y="2495473"/>
          <a:ext cx="254000" cy="190500"/>
        </p:xfrm>
        <a:graphic>
          <a:graphicData uri="http://schemas.openxmlformats.org/presentationml/2006/ole">
            <mc:AlternateContent xmlns:mc="http://schemas.openxmlformats.org/markup-compatibility/2006">
              <mc:Choice xmlns:v="urn:schemas-microsoft-com:vml" Requires="v">
                <p:oleObj name="Equation" r:id="rId24" imgW="253800" imgH="190440" progId="Equation.DSMT4">
                  <p:embed/>
                </p:oleObj>
              </mc:Choice>
              <mc:Fallback>
                <p:oleObj name="Equation" r:id="rId24" imgW="253800" imgH="190440" progId="Equation.DSMT4">
                  <p:embed/>
                  <p:pic>
                    <p:nvPicPr>
                      <p:cNvPr id="0" name=""/>
                      <p:cNvPicPr/>
                      <p:nvPr/>
                    </p:nvPicPr>
                    <p:blipFill>
                      <a:blip r:embed="rId25"/>
                      <a:stretch>
                        <a:fillRect/>
                      </a:stretch>
                    </p:blipFill>
                    <p:spPr>
                      <a:xfrm>
                        <a:off x="6663103" y="2495473"/>
                        <a:ext cx="254000" cy="190500"/>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61770740-6F22-8431-7675-75F10E2FB3D6}"/>
              </a:ext>
            </a:extLst>
          </p:cNvPr>
          <p:cNvGraphicFramePr>
            <a:graphicFrameLocks noChangeAspect="1"/>
          </p:cNvGraphicFramePr>
          <p:nvPr>
            <p:extLst>
              <p:ext uri="{D42A27DB-BD31-4B8C-83A1-F6EECF244321}">
                <p14:modId xmlns:p14="http://schemas.microsoft.com/office/powerpoint/2010/main" val="2724328999"/>
              </p:ext>
            </p:extLst>
          </p:nvPr>
        </p:nvGraphicFramePr>
        <p:xfrm>
          <a:off x="2131785" y="2914637"/>
          <a:ext cx="165100" cy="190500"/>
        </p:xfrm>
        <a:graphic>
          <a:graphicData uri="http://schemas.openxmlformats.org/presentationml/2006/ole">
            <mc:AlternateContent xmlns:mc="http://schemas.openxmlformats.org/markup-compatibility/2006">
              <mc:Choice xmlns:v="urn:schemas-microsoft-com:vml" Requires="v">
                <p:oleObj name="Equation" r:id="rId26" imgW="164880" imgH="190440" progId="Equation.DSMT4">
                  <p:embed/>
                </p:oleObj>
              </mc:Choice>
              <mc:Fallback>
                <p:oleObj name="Equation" r:id="rId26" imgW="164880" imgH="190440" progId="Equation.DSMT4">
                  <p:embed/>
                  <p:pic>
                    <p:nvPicPr>
                      <p:cNvPr id="0" name=""/>
                      <p:cNvPicPr/>
                      <p:nvPr/>
                    </p:nvPicPr>
                    <p:blipFill>
                      <a:blip r:embed="rId27"/>
                      <a:stretch>
                        <a:fillRect/>
                      </a:stretch>
                    </p:blipFill>
                    <p:spPr>
                      <a:xfrm>
                        <a:off x="2131785" y="2914637"/>
                        <a:ext cx="165100" cy="190500"/>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7CBE55BE-A8D6-9CEA-FF81-205EB354FA88}"/>
              </a:ext>
            </a:extLst>
          </p:cNvPr>
          <p:cNvGraphicFramePr>
            <a:graphicFrameLocks noChangeAspect="1"/>
          </p:cNvGraphicFramePr>
          <p:nvPr>
            <p:extLst>
              <p:ext uri="{D42A27DB-BD31-4B8C-83A1-F6EECF244321}">
                <p14:modId xmlns:p14="http://schemas.microsoft.com/office/powerpoint/2010/main" val="3884767326"/>
              </p:ext>
            </p:extLst>
          </p:nvPr>
        </p:nvGraphicFramePr>
        <p:xfrm>
          <a:off x="3542532" y="2879172"/>
          <a:ext cx="228600" cy="190500"/>
        </p:xfrm>
        <a:graphic>
          <a:graphicData uri="http://schemas.openxmlformats.org/presentationml/2006/ole">
            <mc:AlternateContent xmlns:mc="http://schemas.openxmlformats.org/markup-compatibility/2006">
              <mc:Choice xmlns:v="urn:schemas-microsoft-com:vml" Requires="v">
                <p:oleObj name="Equation" r:id="rId28" imgW="228600" imgH="190440" progId="Equation.DSMT4">
                  <p:embed/>
                </p:oleObj>
              </mc:Choice>
              <mc:Fallback>
                <p:oleObj name="Equation" r:id="rId28" imgW="228600" imgH="190440" progId="Equation.DSMT4">
                  <p:embed/>
                  <p:pic>
                    <p:nvPicPr>
                      <p:cNvPr id="0" name=""/>
                      <p:cNvPicPr/>
                      <p:nvPr/>
                    </p:nvPicPr>
                    <p:blipFill>
                      <a:blip r:embed="rId29"/>
                      <a:stretch>
                        <a:fillRect/>
                      </a:stretch>
                    </p:blipFill>
                    <p:spPr>
                      <a:xfrm>
                        <a:off x="3542532" y="2879172"/>
                        <a:ext cx="228600" cy="190500"/>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E11CEEC6-662F-5B89-6421-CFE5A3A48CD4}"/>
              </a:ext>
            </a:extLst>
          </p:cNvPr>
          <p:cNvGraphicFramePr>
            <a:graphicFrameLocks noChangeAspect="1"/>
          </p:cNvGraphicFramePr>
          <p:nvPr>
            <p:extLst>
              <p:ext uri="{D42A27DB-BD31-4B8C-83A1-F6EECF244321}">
                <p14:modId xmlns:p14="http://schemas.microsoft.com/office/powerpoint/2010/main" val="1086352026"/>
              </p:ext>
            </p:extLst>
          </p:nvPr>
        </p:nvGraphicFramePr>
        <p:xfrm>
          <a:off x="5157595" y="2839524"/>
          <a:ext cx="228600" cy="177800"/>
        </p:xfrm>
        <a:graphic>
          <a:graphicData uri="http://schemas.openxmlformats.org/presentationml/2006/ole">
            <mc:AlternateContent xmlns:mc="http://schemas.openxmlformats.org/markup-compatibility/2006">
              <mc:Choice xmlns:v="urn:schemas-microsoft-com:vml" Requires="v">
                <p:oleObj name="Equation" r:id="rId30" imgW="228600" imgH="177480" progId="Equation.DSMT4">
                  <p:embed/>
                </p:oleObj>
              </mc:Choice>
              <mc:Fallback>
                <p:oleObj name="Equation" r:id="rId30" imgW="228600" imgH="177480" progId="Equation.DSMT4">
                  <p:embed/>
                  <p:pic>
                    <p:nvPicPr>
                      <p:cNvPr id="0" name=""/>
                      <p:cNvPicPr/>
                      <p:nvPr/>
                    </p:nvPicPr>
                    <p:blipFill>
                      <a:blip r:embed="rId31"/>
                      <a:stretch>
                        <a:fillRect/>
                      </a:stretch>
                    </p:blipFill>
                    <p:spPr>
                      <a:xfrm>
                        <a:off x="5157595" y="2839524"/>
                        <a:ext cx="228600" cy="177800"/>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61FB6518-3923-0161-ED3F-CB4F2358921A}"/>
              </a:ext>
            </a:extLst>
          </p:cNvPr>
          <p:cNvGraphicFramePr>
            <a:graphicFrameLocks noChangeAspect="1"/>
          </p:cNvGraphicFramePr>
          <p:nvPr>
            <p:extLst>
              <p:ext uri="{D42A27DB-BD31-4B8C-83A1-F6EECF244321}">
                <p14:modId xmlns:p14="http://schemas.microsoft.com/office/powerpoint/2010/main" val="3513099752"/>
              </p:ext>
            </p:extLst>
          </p:nvPr>
        </p:nvGraphicFramePr>
        <p:xfrm>
          <a:off x="6687945" y="2851539"/>
          <a:ext cx="254000" cy="190500"/>
        </p:xfrm>
        <a:graphic>
          <a:graphicData uri="http://schemas.openxmlformats.org/presentationml/2006/ole">
            <mc:AlternateContent xmlns:mc="http://schemas.openxmlformats.org/markup-compatibility/2006">
              <mc:Choice xmlns:v="urn:schemas-microsoft-com:vml" Requires="v">
                <p:oleObj name="Equation" r:id="rId32" imgW="253800" imgH="190440" progId="Equation.DSMT4">
                  <p:embed/>
                </p:oleObj>
              </mc:Choice>
              <mc:Fallback>
                <p:oleObj name="Equation" r:id="rId32" imgW="253800" imgH="190440" progId="Equation.DSMT4">
                  <p:embed/>
                  <p:pic>
                    <p:nvPicPr>
                      <p:cNvPr id="0" name=""/>
                      <p:cNvPicPr/>
                      <p:nvPr/>
                    </p:nvPicPr>
                    <p:blipFill>
                      <a:blip r:embed="rId33"/>
                      <a:stretch>
                        <a:fillRect/>
                      </a:stretch>
                    </p:blipFill>
                    <p:spPr>
                      <a:xfrm>
                        <a:off x="6687945" y="2851539"/>
                        <a:ext cx="254000" cy="190500"/>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F29FD024-50E6-6512-8B87-6D2128778716}"/>
              </a:ext>
            </a:extLst>
          </p:cNvPr>
          <p:cNvGraphicFramePr>
            <a:graphicFrameLocks noChangeAspect="1"/>
          </p:cNvGraphicFramePr>
          <p:nvPr>
            <p:extLst>
              <p:ext uri="{D42A27DB-BD31-4B8C-83A1-F6EECF244321}">
                <p14:modId xmlns:p14="http://schemas.microsoft.com/office/powerpoint/2010/main" val="3276860174"/>
              </p:ext>
            </p:extLst>
          </p:nvPr>
        </p:nvGraphicFramePr>
        <p:xfrm>
          <a:off x="2131785" y="3233572"/>
          <a:ext cx="215900" cy="177800"/>
        </p:xfrm>
        <a:graphic>
          <a:graphicData uri="http://schemas.openxmlformats.org/presentationml/2006/ole">
            <mc:AlternateContent xmlns:mc="http://schemas.openxmlformats.org/markup-compatibility/2006">
              <mc:Choice xmlns:v="urn:schemas-microsoft-com:vml" Requires="v">
                <p:oleObj name="Equation" r:id="rId34" imgW="215640" imgH="177480" progId="Equation.DSMT4">
                  <p:embed/>
                </p:oleObj>
              </mc:Choice>
              <mc:Fallback>
                <p:oleObj name="Equation" r:id="rId34" imgW="215640" imgH="177480" progId="Equation.DSMT4">
                  <p:embed/>
                  <p:pic>
                    <p:nvPicPr>
                      <p:cNvPr id="0" name=""/>
                      <p:cNvPicPr/>
                      <p:nvPr/>
                    </p:nvPicPr>
                    <p:blipFill>
                      <a:blip r:embed="rId35"/>
                      <a:stretch>
                        <a:fillRect/>
                      </a:stretch>
                    </p:blipFill>
                    <p:spPr>
                      <a:xfrm>
                        <a:off x="2131785" y="3233572"/>
                        <a:ext cx="215900" cy="177800"/>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E137A67A-44BF-2210-D5C2-D2DF952D18DF}"/>
              </a:ext>
            </a:extLst>
          </p:cNvPr>
          <p:cNvGraphicFramePr>
            <a:graphicFrameLocks noChangeAspect="1"/>
          </p:cNvGraphicFramePr>
          <p:nvPr>
            <p:extLst>
              <p:ext uri="{D42A27DB-BD31-4B8C-83A1-F6EECF244321}">
                <p14:modId xmlns:p14="http://schemas.microsoft.com/office/powerpoint/2010/main" val="4109297383"/>
              </p:ext>
            </p:extLst>
          </p:nvPr>
        </p:nvGraphicFramePr>
        <p:xfrm>
          <a:off x="3580632" y="3212298"/>
          <a:ext cx="203200" cy="190500"/>
        </p:xfrm>
        <a:graphic>
          <a:graphicData uri="http://schemas.openxmlformats.org/presentationml/2006/ole">
            <mc:AlternateContent xmlns:mc="http://schemas.openxmlformats.org/markup-compatibility/2006">
              <mc:Choice xmlns:v="urn:schemas-microsoft-com:vml" Requires="v">
                <p:oleObj name="Equation" r:id="rId36" imgW="203040" imgH="190440" progId="Equation.DSMT4">
                  <p:embed/>
                </p:oleObj>
              </mc:Choice>
              <mc:Fallback>
                <p:oleObj name="Equation" r:id="rId36" imgW="203040" imgH="190440" progId="Equation.DSMT4">
                  <p:embed/>
                  <p:pic>
                    <p:nvPicPr>
                      <p:cNvPr id="0" name=""/>
                      <p:cNvPicPr/>
                      <p:nvPr/>
                    </p:nvPicPr>
                    <p:blipFill>
                      <a:blip r:embed="rId37"/>
                      <a:stretch>
                        <a:fillRect/>
                      </a:stretch>
                    </p:blipFill>
                    <p:spPr>
                      <a:xfrm>
                        <a:off x="3580632" y="3212298"/>
                        <a:ext cx="203200" cy="190500"/>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113D4C31-3692-D9AD-3121-D608A823FA04}"/>
              </a:ext>
            </a:extLst>
          </p:cNvPr>
          <p:cNvGraphicFramePr>
            <a:graphicFrameLocks noChangeAspect="1"/>
          </p:cNvGraphicFramePr>
          <p:nvPr>
            <p:extLst>
              <p:ext uri="{D42A27DB-BD31-4B8C-83A1-F6EECF244321}">
                <p14:modId xmlns:p14="http://schemas.microsoft.com/office/powerpoint/2010/main" val="1234352593"/>
              </p:ext>
            </p:extLst>
          </p:nvPr>
        </p:nvGraphicFramePr>
        <p:xfrm>
          <a:off x="5169501" y="3221762"/>
          <a:ext cx="204787" cy="190500"/>
        </p:xfrm>
        <a:graphic>
          <a:graphicData uri="http://schemas.openxmlformats.org/presentationml/2006/ole">
            <mc:AlternateContent xmlns:mc="http://schemas.openxmlformats.org/markup-compatibility/2006">
              <mc:Choice xmlns:v="urn:schemas-microsoft-com:vml" Requires="v">
                <p:oleObj name="Equation" r:id="rId38" imgW="204385" imgH="190713" progId="Equation.DSMT4">
                  <p:embed/>
                </p:oleObj>
              </mc:Choice>
              <mc:Fallback>
                <p:oleObj name="Equation" r:id="rId38" imgW="204385" imgH="190713" progId="Equation.DSMT4">
                  <p:embed/>
                  <p:pic>
                    <p:nvPicPr>
                      <p:cNvPr id="0" name=""/>
                      <p:cNvPicPr/>
                      <p:nvPr/>
                    </p:nvPicPr>
                    <p:blipFill>
                      <a:blip r:embed="rId39"/>
                      <a:stretch>
                        <a:fillRect/>
                      </a:stretch>
                    </p:blipFill>
                    <p:spPr>
                      <a:xfrm>
                        <a:off x="5169501" y="3221762"/>
                        <a:ext cx="204787" cy="190500"/>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5D1F126D-2E77-D9E1-C63E-295597D43FD8}"/>
              </a:ext>
            </a:extLst>
          </p:cNvPr>
          <p:cNvGraphicFramePr>
            <a:graphicFrameLocks noChangeAspect="1"/>
          </p:cNvGraphicFramePr>
          <p:nvPr>
            <p:extLst>
              <p:ext uri="{D42A27DB-BD31-4B8C-83A1-F6EECF244321}">
                <p14:modId xmlns:p14="http://schemas.microsoft.com/office/powerpoint/2010/main" val="3901036732"/>
              </p:ext>
            </p:extLst>
          </p:nvPr>
        </p:nvGraphicFramePr>
        <p:xfrm>
          <a:off x="6738187" y="3212756"/>
          <a:ext cx="254000" cy="190500"/>
        </p:xfrm>
        <a:graphic>
          <a:graphicData uri="http://schemas.openxmlformats.org/presentationml/2006/ole">
            <mc:AlternateContent xmlns:mc="http://schemas.openxmlformats.org/markup-compatibility/2006">
              <mc:Choice xmlns:v="urn:schemas-microsoft-com:vml" Requires="v">
                <p:oleObj name="Equation" r:id="rId40" imgW="253800" imgH="190440" progId="Equation.DSMT4">
                  <p:embed/>
                </p:oleObj>
              </mc:Choice>
              <mc:Fallback>
                <p:oleObj name="Equation" r:id="rId40" imgW="253800" imgH="190440" progId="Equation.DSMT4">
                  <p:embed/>
                  <p:pic>
                    <p:nvPicPr>
                      <p:cNvPr id="0" name=""/>
                      <p:cNvPicPr/>
                      <p:nvPr/>
                    </p:nvPicPr>
                    <p:blipFill>
                      <a:blip r:embed="rId41"/>
                      <a:stretch>
                        <a:fillRect/>
                      </a:stretch>
                    </p:blipFill>
                    <p:spPr>
                      <a:xfrm>
                        <a:off x="6738187" y="3212756"/>
                        <a:ext cx="254000" cy="190500"/>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F295A590-5E7B-1639-3870-925E1B1E4BF6}"/>
              </a:ext>
            </a:extLst>
          </p:cNvPr>
          <p:cNvGraphicFramePr>
            <a:graphicFrameLocks noChangeAspect="1"/>
          </p:cNvGraphicFramePr>
          <p:nvPr>
            <p:extLst>
              <p:ext uri="{D42A27DB-BD31-4B8C-83A1-F6EECF244321}">
                <p14:modId xmlns:p14="http://schemas.microsoft.com/office/powerpoint/2010/main" val="3868503020"/>
              </p:ext>
            </p:extLst>
          </p:nvPr>
        </p:nvGraphicFramePr>
        <p:xfrm>
          <a:off x="2144485" y="3597470"/>
          <a:ext cx="139700" cy="177800"/>
        </p:xfrm>
        <a:graphic>
          <a:graphicData uri="http://schemas.openxmlformats.org/presentationml/2006/ole">
            <mc:AlternateContent xmlns:mc="http://schemas.openxmlformats.org/markup-compatibility/2006">
              <mc:Choice xmlns:v="urn:schemas-microsoft-com:vml" Requires="v">
                <p:oleObj name="Equation" r:id="rId42" imgW="139680" imgH="177480" progId="Equation.DSMT4">
                  <p:embed/>
                </p:oleObj>
              </mc:Choice>
              <mc:Fallback>
                <p:oleObj name="Equation" r:id="rId42" imgW="139680" imgH="177480" progId="Equation.DSMT4">
                  <p:embed/>
                  <p:pic>
                    <p:nvPicPr>
                      <p:cNvPr id="0" name=""/>
                      <p:cNvPicPr/>
                      <p:nvPr/>
                    </p:nvPicPr>
                    <p:blipFill>
                      <a:blip r:embed="rId43"/>
                      <a:stretch>
                        <a:fillRect/>
                      </a:stretch>
                    </p:blipFill>
                    <p:spPr>
                      <a:xfrm>
                        <a:off x="2144485" y="3597470"/>
                        <a:ext cx="139700" cy="177800"/>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id="{F77CE944-00BD-2A77-E133-0A4EFD2D8F0E}"/>
              </a:ext>
            </a:extLst>
          </p:cNvPr>
          <p:cNvGraphicFramePr>
            <a:graphicFrameLocks noChangeAspect="1"/>
          </p:cNvGraphicFramePr>
          <p:nvPr>
            <p:extLst>
              <p:ext uri="{D42A27DB-BD31-4B8C-83A1-F6EECF244321}">
                <p14:modId xmlns:p14="http://schemas.microsoft.com/office/powerpoint/2010/main" val="2566083095"/>
              </p:ext>
            </p:extLst>
          </p:nvPr>
        </p:nvGraphicFramePr>
        <p:xfrm>
          <a:off x="3618732" y="3613663"/>
          <a:ext cx="127000" cy="190500"/>
        </p:xfrm>
        <a:graphic>
          <a:graphicData uri="http://schemas.openxmlformats.org/presentationml/2006/ole">
            <mc:AlternateContent xmlns:mc="http://schemas.openxmlformats.org/markup-compatibility/2006">
              <mc:Choice xmlns:v="urn:schemas-microsoft-com:vml" Requires="v">
                <p:oleObj name="Equation" r:id="rId44" imgW="126720" imgH="190440" progId="Equation.DSMT4">
                  <p:embed/>
                </p:oleObj>
              </mc:Choice>
              <mc:Fallback>
                <p:oleObj name="Equation" r:id="rId44" imgW="126720" imgH="190440" progId="Equation.DSMT4">
                  <p:embed/>
                  <p:pic>
                    <p:nvPicPr>
                      <p:cNvPr id="0" name=""/>
                      <p:cNvPicPr/>
                      <p:nvPr/>
                    </p:nvPicPr>
                    <p:blipFill>
                      <a:blip r:embed="rId45"/>
                      <a:stretch>
                        <a:fillRect/>
                      </a:stretch>
                    </p:blipFill>
                    <p:spPr>
                      <a:xfrm>
                        <a:off x="3618732" y="3613663"/>
                        <a:ext cx="127000" cy="190500"/>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B0B4F1B6-4B04-E7C8-FE3E-D90D6E0159B8}"/>
              </a:ext>
            </a:extLst>
          </p:cNvPr>
          <p:cNvGraphicFramePr>
            <a:graphicFrameLocks noChangeAspect="1"/>
          </p:cNvGraphicFramePr>
          <p:nvPr>
            <p:extLst>
              <p:ext uri="{D42A27DB-BD31-4B8C-83A1-F6EECF244321}">
                <p14:modId xmlns:p14="http://schemas.microsoft.com/office/powerpoint/2010/main" val="705316563"/>
              </p:ext>
            </p:extLst>
          </p:nvPr>
        </p:nvGraphicFramePr>
        <p:xfrm>
          <a:off x="5202045" y="3623127"/>
          <a:ext cx="127000" cy="190500"/>
        </p:xfrm>
        <a:graphic>
          <a:graphicData uri="http://schemas.openxmlformats.org/presentationml/2006/ole">
            <mc:AlternateContent xmlns:mc="http://schemas.openxmlformats.org/markup-compatibility/2006">
              <mc:Choice xmlns:v="urn:schemas-microsoft-com:vml" Requires="v">
                <p:oleObj name="Equation" r:id="rId46" imgW="126720" imgH="190440" progId="Equation.DSMT4">
                  <p:embed/>
                </p:oleObj>
              </mc:Choice>
              <mc:Fallback>
                <p:oleObj name="Equation" r:id="rId46" imgW="126720" imgH="190440" progId="Equation.DSMT4">
                  <p:embed/>
                  <p:pic>
                    <p:nvPicPr>
                      <p:cNvPr id="0" name=""/>
                      <p:cNvPicPr/>
                      <p:nvPr/>
                    </p:nvPicPr>
                    <p:blipFill>
                      <a:blip r:embed="rId47"/>
                      <a:stretch>
                        <a:fillRect/>
                      </a:stretch>
                    </p:blipFill>
                    <p:spPr>
                      <a:xfrm>
                        <a:off x="5202045" y="3623127"/>
                        <a:ext cx="127000" cy="190500"/>
                      </a:xfrm>
                      <a:prstGeom prst="rect">
                        <a:avLst/>
                      </a:prstGeom>
                    </p:spPr>
                  </p:pic>
                </p:oleObj>
              </mc:Fallback>
            </mc:AlternateContent>
          </a:graphicData>
        </a:graphic>
      </p:graphicFrame>
      <p:graphicFrame>
        <p:nvGraphicFramePr>
          <p:cNvPr id="36" name="Object 35">
            <a:extLst>
              <a:ext uri="{FF2B5EF4-FFF2-40B4-BE49-F238E27FC236}">
                <a16:creationId xmlns:a16="http://schemas.microsoft.com/office/drawing/2014/main" id="{876945E3-1D95-82F5-3A25-51DD07906937}"/>
              </a:ext>
            </a:extLst>
          </p:cNvPr>
          <p:cNvGraphicFramePr>
            <a:graphicFrameLocks noChangeAspect="1"/>
          </p:cNvGraphicFramePr>
          <p:nvPr>
            <p:extLst>
              <p:ext uri="{D42A27DB-BD31-4B8C-83A1-F6EECF244321}">
                <p14:modId xmlns:p14="http://schemas.microsoft.com/office/powerpoint/2010/main" val="799868452"/>
              </p:ext>
            </p:extLst>
          </p:nvPr>
        </p:nvGraphicFramePr>
        <p:xfrm>
          <a:off x="6790103" y="3663870"/>
          <a:ext cx="165100" cy="190500"/>
        </p:xfrm>
        <a:graphic>
          <a:graphicData uri="http://schemas.openxmlformats.org/presentationml/2006/ole">
            <mc:AlternateContent xmlns:mc="http://schemas.openxmlformats.org/markup-compatibility/2006">
              <mc:Choice xmlns:v="urn:schemas-microsoft-com:vml" Requires="v">
                <p:oleObj name="Equation" r:id="rId48" imgW="164880" imgH="190440" progId="Equation.DSMT4">
                  <p:embed/>
                </p:oleObj>
              </mc:Choice>
              <mc:Fallback>
                <p:oleObj name="Equation" r:id="rId48" imgW="164880" imgH="190440" progId="Equation.DSMT4">
                  <p:embed/>
                  <p:pic>
                    <p:nvPicPr>
                      <p:cNvPr id="0" name=""/>
                      <p:cNvPicPr/>
                      <p:nvPr/>
                    </p:nvPicPr>
                    <p:blipFill>
                      <a:blip r:embed="rId49"/>
                      <a:stretch>
                        <a:fillRect/>
                      </a:stretch>
                    </p:blipFill>
                    <p:spPr>
                      <a:xfrm>
                        <a:off x="6790103" y="3663870"/>
                        <a:ext cx="165100" cy="1905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942C56C1-8F73-51BF-C0F4-EE6F4B9F58E1}"/>
              </a:ext>
            </a:extLst>
          </p:cNvPr>
          <p:cNvSpPr>
            <a:spLocks noGrp="1"/>
          </p:cNvSpPr>
          <p:nvPr>
            <p:ph sz="quarter" idx="14"/>
          </p:nvPr>
        </p:nvSpPr>
        <p:spPr>
          <a:xfrm>
            <a:off x="342900" y="4065128"/>
            <a:ext cx="8458200" cy="356147"/>
          </a:xfrm>
        </p:spPr>
        <p:txBody>
          <a:bodyPr/>
          <a:lstStyle/>
          <a:p>
            <a:r>
              <a:rPr lang="en-IN" sz="1800" b="1" dirty="0"/>
              <a:t>Table 13.2 Portfolio Performance Measurement</a:t>
            </a:r>
          </a:p>
        </p:txBody>
      </p:sp>
      <p:graphicFrame>
        <p:nvGraphicFramePr>
          <p:cNvPr id="37" name="Table 37">
            <a:extLst>
              <a:ext uri="{FF2B5EF4-FFF2-40B4-BE49-F238E27FC236}">
                <a16:creationId xmlns:a16="http://schemas.microsoft.com/office/drawing/2014/main" id="{95F58324-BA96-B7BE-F362-3CBE2A7FD47A}"/>
              </a:ext>
            </a:extLst>
          </p:cNvPr>
          <p:cNvGraphicFramePr>
            <a:graphicFrameLocks noGrp="1"/>
          </p:cNvGraphicFramePr>
          <p:nvPr>
            <p:extLst>
              <p:ext uri="{D42A27DB-BD31-4B8C-83A1-F6EECF244321}">
                <p14:modId xmlns:p14="http://schemas.microsoft.com/office/powerpoint/2010/main" val="2894787557"/>
              </p:ext>
            </p:extLst>
          </p:nvPr>
        </p:nvGraphicFramePr>
        <p:xfrm>
          <a:off x="1536630" y="4496671"/>
          <a:ext cx="6096000" cy="18542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437474133"/>
                    </a:ext>
                  </a:extLst>
                </a:gridCol>
                <a:gridCol w="1524000">
                  <a:extLst>
                    <a:ext uri="{9D8B030D-6E8A-4147-A177-3AD203B41FA5}">
                      <a16:colId xmlns:a16="http://schemas.microsoft.com/office/drawing/2014/main" val="712304282"/>
                    </a:ext>
                  </a:extLst>
                </a:gridCol>
                <a:gridCol w="1524000">
                  <a:extLst>
                    <a:ext uri="{9D8B030D-6E8A-4147-A177-3AD203B41FA5}">
                      <a16:colId xmlns:a16="http://schemas.microsoft.com/office/drawing/2014/main" val="3243686167"/>
                    </a:ext>
                  </a:extLst>
                </a:gridCol>
                <a:gridCol w="1524000">
                  <a:extLst>
                    <a:ext uri="{9D8B030D-6E8A-4147-A177-3AD203B41FA5}">
                      <a16:colId xmlns:a16="http://schemas.microsoft.com/office/drawing/2014/main" val="2014646281"/>
                    </a:ext>
                  </a:extLst>
                </a:gridCol>
              </a:tblGrid>
              <a:tr h="370840">
                <a:tc>
                  <a:txBody>
                    <a:bodyPr/>
                    <a:lstStyle/>
                    <a:p>
                      <a:pPr algn="ctr"/>
                      <a:r>
                        <a:rPr lang="en-IN" sz="1400" dirty="0"/>
                        <a:t>Portfolio</a:t>
                      </a:r>
                    </a:p>
                  </a:txBody>
                  <a:tcPr/>
                </a:tc>
                <a:tc>
                  <a:txBody>
                    <a:bodyPr/>
                    <a:lstStyle/>
                    <a:p>
                      <a:pPr algn="ctr"/>
                      <a:r>
                        <a:rPr lang="en-IN" sz="1400" dirty="0"/>
                        <a:t>Sharpe  Ratio</a:t>
                      </a:r>
                    </a:p>
                  </a:txBody>
                  <a:tcPr/>
                </a:tc>
                <a:tc>
                  <a:txBody>
                    <a:bodyPr/>
                    <a:lstStyle/>
                    <a:p>
                      <a:pPr algn="ctr"/>
                      <a:r>
                        <a:rPr lang="en-IN" sz="1400" dirty="0"/>
                        <a:t>Treynor Ratio</a:t>
                      </a:r>
                    </a:p>
                  </a:txBody>
                  <a:tcPr/>
                </a:tc>
                <a:tc>
                  <a:txBody>
                    <a:bodyPr/>
                    <a:lstStyle/>
                    <a:p>
                      <a:pPr algn="ctr"/>
                      <a:r>
                        <a:rPr lang="en-IN" sz="1400" dirty="0"/>
                        <a:t>Jensen’s Alpha</a:t>
                      </a:r>
                    </a:p>
                  </a:txBody>
                  <a:tcPr/>
                </a:tc>
                <a:extLst>
                  <a:ext uri="{0D108BD9-81ED-4DB2-BD59-A6C34878D82A}">
                    <a16:rowId xmlns:a16="http://schemas.microsoft.com/office/drawing/2014/main" val="3539728018"/>
                  </a:ext>
                </a:extLst>
              </a:tr>
              <a:tr h="370840">
                <a:tc>
                  <a:txBody>
                    <a:bodyPr/>
                    <a:lstStyle/>
                    <a:p>
                      <a:pPr algn="ctr"/>
                      <a:r>
                        <a:rPr lang="en-IN" sz="1400" dirty="0"/>
                        <a:t>A</a:t>
                      </a:r>
                    </a:p>
                  </a:txBody>
                  <a:tcPr/>
                </a:tc>
                <a:tc>
                  <a:txBody>
                    <a:bodyPr/>
                    <a:lstStyle/>
                    <a:p>
                      <a:pPr algn="ctr"/>
                      <a:r>
                        <a:rPr lang="en-IN" sz="1400" dirty="0"/>
                        <a:t>.175</a:t>
                      </a:r>
                    </a:p>
                  </a:txBody>
                  <a:tcPr/>
                </a:tc>
                <a:tc>
                  <a:txBody>
                    <a:bodyPr/>
                    <a:lstStyle/>
                    <a:p>
                      <a:pPr algn="ctr"/>
                      <a:r>
                        <a:rPr lang="en-IN" sz="1400" dirty="0"/>
                        <a:t>.14</a:t>
                      </a:r>
                    </a:p>
                  </a:txBody>
                  <a:tcPr/>
                </a:tc>
                <a:tc>
                  <a:txBody>
                    <a:bodyPr/>
                    <a:lstStyle/>
                    <a:p>
                      <a:pPr algn="ctr"/>
                      <a:r>
                        <a:rPr lang="en-IN" sz="1400" dirty="0"/>
                        <a:t>2%</a:t>
                      </a:r>
                    </a:p>
                  </a:txBody>
                  <a:tcPr/>
                </a:tc>
                <a:extLst>
                  <a:ext uri="{0D108BD9-81ED-4DB2-BD59-A6C34878D82A}">
                    <a16:rowId xmlns:a16="http://schemas.microsoft.com/office/drawing/2014/main" val="802183528"/>
                  </a:ext>
                </a:extLst>
              </a:tr>
              <a:tr h="370840">
                <a:tc>
                  <a:txBody>
                    <a:bodyPr/>
                    <a:lstStyle/>
                    <a:p>
                      <a:pPr algn="ctr"/>
                      <a:r>
                        <a:rPr lang="en-IN" sz="1400" dirty="0"/>
                        <a:t>B</a:t>
                      </a:r>
                    </a:p>
                  </a:txBody>
                  <a:tcPr/>
                </a:tc>
                <a:tc>
                  <a:txBody>
                    <a:bodyPr/>
                    <a:lstStyle/>
                    <a:p>
                      <a:pPr algn="ctr"/>
                      <a:r>
                        <a:rPr lang="en-IN" sz="1400" dirty="0"/>
                        <a:t>.333</a:t>
                      </a:r>
                    </a:p>
                  </a:txBody>
                  <a:tcPr/>
                </a:tc>
                <a:tc>
                  <a:txBody>
                    <a:bodyPr/>
                    <a:lstStyle/>
                    <a:p>
                      <a:pPr algn="ctr"/>
                      <a:r>
                        <a:rPr lang="en-IN" sz="1400" dirty="0"/>
                        <a:t>.133</a:t>
                      </a:r>
                    </a:p>
                  </a:txBody>
                  <a:tcPr/>
                </a:tc>
                <a:tc>
                  <a:txBody>
                    <a:bodyPr/>
                    <a:lstStyle/>
                    <a:p>
                      <a:pPr algn="ctr"/>
                      <a:r>
                        <a:rPr lang="en-IN" sz="1400" dirty="0"/>
                        <a:t>2.5</a:t>
                      </a:r>
                    </a:p>
                  </a:txBody>
                  <a:tcPr/>
                </a:tc>
                <a:extLst>
                  <a:ext uri="{0D108BD9-81ED-4DB2-BD59-A6C34878D82A}">
                    <a16:rowId xmlns:a16="http://schemas.microsoft.com/office/drawing/2014/main" val="1157409897"/>
                  </a:ext>
                </a:extLst>
              </a:tr>
              <a:tr h="370840">
                <a:tc>
                  <a:txBody>
                    <a:bodyPr/>
                    <a:lstStyle/>
                    <a:p>
                      <a:pPr algn="ctr"/>
                      <a:r>
                        <a:rPr lang="en-IN" sz="1400" dirty="0"/>
                        <a:t>C</a:t>
                      </a:r>
                    </a:p>
                  </a:txBody>
                  <a:tcPr/>
                </a:tc>
                <a:tc>
                  <a:txBody>
                    <a:bodyPr/>
                    <a:lstStyle/>
                    <a:p>
                      <a:pPr algn="ctr"/>
                      <a:r>
                        <a:rPr lang="en-IN" sz="1400" dirty="0"/>
                        <a:t>.682</a:t>
                      </a:r>
                    </a:p>
                  </a:txBody>
                  <a:tcPr/>
                </a:tc>
                <a:tc>
                  <a:txBody>
                    <a:bodyPr/>
                    <a:lstStyle/>
                    <a:p>
                      <a:pPr algn="ctr"/>
                      <a:r>
                        <a:rPr lang="en-IN" sz="1400" dirty="0"/>
                        <a:t>.107</a:t>
                      </a:r>
                    </a:p>
                  </a:txBody>
                  <a:tcPr/>
                </a:tc>
                <a:tc>
                  <a:txBody>
                    <a:bodyPr/>
                    <a:lstStyle/>
                    <a:p>
                      <a:pPr algn="ctr"/>
                      <a:r>
                        <a:rPr lang="en-IN" sz="1400" dirty="0"/>
                        <a:t>1</a:t>
                      </a:r>
                    </a:p>
                  </a:txBody>
                  <a:tcPr/>
                </a:tc>
                <a:extLst>
                  <a:ext uri="{0D108BD9-81ED-4DB2-BD59-A6C34878D82A}">
                    <a16:rowId xmlns:a16="http://schemas.microsoft.com/office/drawing/2014/main" val="431987588"/>
                  </a:ext>
                </a:extLst>
              </a:tr>
              <a:tr h="370840">
                <a:tc>
                  <a:txBody>
                    <a:bodyPr/>
                    <a:lstStyle/>
                    <a:p>
                      <a:pPr algn="ctr"/>
                      <a:r>
                        <a:rPr lang="en-IN" sz="1400" dirty="0"/>
                        <a:t>M</a:t>
                      </a:r>
                    </a:p>
                  </a:txBody>
                  <a:tcPr/>
                </a:tc>
                <a:tc>
                  <a:txBody>
                    <a:bodyPr/>
                    <a:lstStyle/>
                    <a:p>
                      <a:pPr algn="ctr"/>
                      <a:r>
                        <a:rPr lang="en-IN" sz="1400" dirty="0"/>
                        <a:t>.667</a:t>
                      </a:r>
                    </a:p>
                  </a:txBody>
                  <a:tcPr/>
                </a:tc>
                <a:tc>
                  <a:txBody>
                    <a:bodyPr/>
                    <a:lstStyle/>
                    <a:p>
                      <a:pPr algn="ctr"/>
                      <a:r>
                        <a:rPr lang="en-IN" sz="1400" dirty="0"/>
                        <a:t>.10</a:t>
                      </a:r>
                    </a:p>
                  </a:txBody>
                  <a:tcPr/>
                </a:tc>
                <a:tc>
                  <a:txBody>
                    <a:bodyPr/>
                    <a:lstStyle/>
                    <a:p>
                      <a:pPr algn="ctr"/>
                      <a:r>
                        <a:rPr lang="en-IN" sz="1400" dirty="0"/>
                        <a:t>0</a:t>
                      </a:r>
                    </a:p>
                  </a:txBody>
                  <a:tcPr/>
                </a:tc>
                <a:extLst>
                  <a:ext uri="{0D108BD9-81ED-4DB2-BD59-A6C34878D82A}">
                    <a16:rowId xmlns:a16="http://schemas.microsoft.com/office/drawing/2014/main" val="516632051"/>
                  </a:ext>
                </a:extLst>
              </a:tr>
            </a:tbl>
          </a:graphicData>
        </a:graphic>
      </p:graphicFrame>
      <p:sp>
        <p:nvSpPr>
          <p:cNvPr id="11" name="Slide Number Placeholder 10">
            <a:extLst>
              <a:ext uri="{FF2B5EF4-FFF2-40B4-BE49-F238E27FC236}">
                <a16:creationId xmlns:a16="http://schemas.microsoft.com/office/drawing/2014/main" id="{2B706032-AE7D-34EC-C589-EDF7BA03DAB1}"/>
              </a:ext>
            </a:extLst>
          </p:cNvPr>
          <p:cNvSpPr>
            <a:spLocks noGrp="1"/>
          </p:cNvSpPr>
          <p:nvPr>
            <p:ph type="sldNum" sz="quarter" idx="10"/>
          </p:nvPr>
        </p:nvSpPr>
        <p:spPr/>
        <p:txBody>
          <a:bodyPr/>
          <a:lstStyle/>
          <a:p>
            <a:fld id="{68151E55-6873-49E2-B8D5-2F265E6F1973}" type="slidenum">
              <a:rPr lang="en-US" smtClean="0"/>
              <a:t>21</a:t>
            </a:fld>
            <a:endParaRPr lang="en-US" dirty="0"/>
          </a:p>
        </p:txBody>
      </p:sp>
    </p:spTree>
    <p:extLst>
      <p:ext uri="{BB962C8B-B14F-4D97-AF65-F5344CB8AC3E}">
        <p14:creationId xmlns:p14="http://schemas.microsoft.com/office/powerpoint/2010/main" val="3372757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2738B-921C-EF5C-D3D7-0F522DB94211}"/>
              </a:ext>
            </a:extLst>
          </p:cNvPr>
          <p:cNvSpPr>
            <a:spLocks noGrp="1"/>
          </p:cNvSpPr>
          <p:nvPr>
            <p:ph type="title"/>
          </p:nvPr>
        </p:nvSpPr>
        <p:spPr/>
        <p:txBody>
          <a:bodyPr>
            <a:normAutofit fontScale="90000"/>
          </a:bodyPr>
          <a:lstStyle/>
          <a:p>
            <a:r>
              <a:rPr lang="en-IN" dirty="0"/>
              <a:t>Comparing Performance Measures </a:t>
            </a:r>
            <a:r>
              <a:rPr lang="en-IN" sz="1100" b="0" dirty="0"/>
              <a:t>1</a:t>
            </a:r>
          </a:p>
        </p:txBody>
      </p:sp>
      <p:sp>
        <p:nvSpPr>
          <p:cNvPr id="3" name="Content Placeholder 2">
            <a:extLst>
              <a:ext uri="{FF2B5EF4-FFF2-40B4-BE49-F238E27FC236}">
                <a16:creationId xmlns:a16="http://schemas.microsoft.com/office/drawing/2014/main" id="{1993017C-8997-022B-3305-7B3EB51646D0}"/>
              </a:ext>
            </a:extLst>
          </p:cNvPr>
          <p:cNvSpPr>
            <a:spLocks noGrp="1"/>
          </p:cNvSpPr>
          <p:nvPr>
            <p:ph sz="quarter" idx="11"/>
          </p:nvPr>
        </p:nvSpPr>
        <p:spPr>
          <a:xfrm>
            <a:off x="342900" y="1276710"/>
            <a:ext cx="8458200" cy="793786"/>
          </a:xfrm>
        </p:spPr>
        <p:txBody>
          <a:bodyPr/>
          <a:lstStyle/>
          <a:p>
            <a:r>
              <a:rPr lang="en-US" dirty="0"/>
              <a:t>Because the performance rankings can be substantially different, which performance measure should we use?</a:t>
            </a:r>
            <a:endParaRPr lang="en-IN" dirty="0"/>
          </a:p>
        </p:txBody>
      </p:sp>
      <p:sp>
        <p:nvSpPr>
          <p:cNvPr id="4" name="Content Placeholder 3">
            <a:extLst>
              <a:ext uri="{FF2B5EF4-FFF2-40B4-BE49-F238E27FC236}">
                <a16:creationId xmlns:a16="http://schemas.microsoft.com/office/drawing/2014/main" id="{F7018D5D-F3C9-B468-189E-ED6DE526970B}"/>
              </a:ext>
            </a:extLst>
          </p:cNvPr>
          <p:cNvSpPr>
            <a:spLocks noGrp="1"/>
          </p:cNvSpPr>
          <p:nvPr>
            <p:ph sz="quarter" idx="14"/>
          </p:nvPr>
        </p:nvSpPr>
        <p:spPr>
          <a:xfrm>
            <a:off x="342900" y="2070496"/>
            <a:ext cx="8458200" cy="868242"/>
          </a:xfrm>
        </p:spPr>
        <p:txBody>
          <a:bodyPr/>
          <a:lstStyle/>
          <a:p>
            <a:r>
              <a:rPr lang="en-US" b="1" u="sng" dirty="0">
                <a:solidFill>
                  <a:srgbClr val="A9131A"/>
                </a:solidFill>
              </a:rPr>
              <a:t>Sharpe ratio:</a:t>
            </a:r>
          </a:p>
          <a:p>
            <a:pPr marL="292608" indent="-292608">
              <a:buFont typeface="Arial" panose="020B0604020202020204" pitchFamily="34" charset="0"/>
              <a:buChar char="•"/>
            </a:pPr>
            <a:r>
              <a:rPr lang="en-US" b="1" dirty="0">
                <a:solidFill>
                  <a:srgbClr val="A9131A"/>
                </a:solidFill>
              </a:rPr>
              <a:t>Appropriate for the evaluation of an entire portfolio.</a:t>
            </a:r>
          </a:p>
        </p:txBody>
      </p:sp>
      <p:sp>
        <p:nvSpPr>
          <p:cNvPr id="9" name="Content Placeholder 8">
            <a:extLst>
              <a:ext uri="{FF2B5EF4-FFF2-40B4-BE49-F238E27FC236}">
                <a16:creationId xmlns:a16="http://schemas.microsoft.com/office/drawing/2014/main" id="{7CE1EACF-A506-9965-42C2-35F8F124AC04}"/>
              </a:ext>
            </a:extLst>
          </p:cNvPr>
          <p:cNvSpPr>
            <a:spLocks noGrp="1"/>
          </p:cNvSpPr>
          <p:nvPr>
            <p:ph sz="quarter" idx="16"/>
          </p:nvPr>
        </p:nvSpPr>
        <p:spPr>
          <a:xfrm>
            <a:off x="342900" y="3092001"/>
            <a:ext cx="8458200" cy="481063"/>
          </a:xfrm>
        </p:spPr>
        <p:txBody>
          <a:bodyPr/>
          <a:lstStyle/>
          <a:p>
            <a:pPr marL="342900" indent="-342900">
              <a:buFont typeface="Arial" panose="020B0604020202020204" pitchFamily="34" charset="0"/>
              <a:buChar char="•"/>
            </a:pPr>
            <a:r>
              <a:rPr lang="en-US" dirty="0"/>
              <a:t>Penalizes a portfolio for being undiversified, because, in</a:t>
            </a:r>
          </a:p>
        </p:txBody>
      </p:sp>
      <p:sp>
        <p:nvSpPr>
          <p:cNvPr id="10" name="Content Placeholder 9">
            <a:extLst>
              <a:ext uri="{FF2B5EF4-FFF2-40B4-BE49-F238E27FC236}">
                <a16:creationId xmlns:a16="http://schemas.microsoft.com/office/drawing/2014/main" id="{0B7C289D-77E9-0C19-2216-D5240B146E46}"/>
              </a:ext>
            </a:extLst>
          </p:cNvPr>
          <p:cNvSpPr>
            <a:spLocks noGrp="1"/>
          </p:cNvSpPr>
          <p:nvPr>
            <p:ph sz="quarter" idx="17"/>
          </p:nvPr>
        </p:nvSpPr>
        <p:spPr>
          <a:xfrm>
            <a:off x="721614" y="3591809"/>
            <a:ext cx="2647950" cy="549784"/>
          </a:xfrm>
        </p:spPr>
        <p:txBody>
          <a:bodyPr/>
          <a:lstStyle/>
          <a:p>
            <a:r>
              <a:rPr lang="en-US" dirty="0"/>
              <a:t>general, total risk</a:t>
            </a:r>
          </a:p>
        </p:txBody>
      </p:sp>
      <p:graphicFrame>
        <p:nvGraphicFramePr>
          <p:cNvPr id="12" name="Object 11">
            <a:extLst>
              <a:ext uri="{FF2B5EF4-FFF2-40B4-BE49-F238E27FC236}">
                <a16:creationId xmlns:a16="http://schemas.microsoft.com/office/drawing/2014/main" id="{D35521C3-3DF0-9FBF-0968-8B75C8A613B3}"/>
              </a:ext>
            </a:extLst>
          </p:cNvPr>
          <p:cNvGraphicFramePr>
            <a:graphicFrameLocks noChangeAspect="1"/>
          </p:cNvGraphicFramePr>
          <p:nvPr>
            <p:extLst>
              <p:ext uri="{D42A27DB-BD31-4B8C-83A1-F6EECF244321}">
                <p14:modId xmlns:p14="http://schemas.microsoft.com/office/powerpoint/2010/main" val="3924446630"/>
              </p:ext>
            </p:extLst>
          </p:nvPr>
        </p:nvGraphicFramePr>
        <p:xfrm>
          <a:off x="3369564" y="3726327"/>
          <a:ext cx="219526" cy="219526"/>
        </p:xfrm>
        <a:graphic>
          <a:graphicData uri="http://schemas.openxmlformats.org/presentationml/2006/ole">
            <mc:AlternateContent xmlns:mc="http://schemas.openxmlformats.org/markup-compatibility/2006">
              <mc:Choice xmlns:v="urn:schemas-microsoft-com:vml" Requires="v">
                <p:oleObj name="Equation" r:id="rId2" imgW="126720" imgH="126720" progId="Equation.DSMT4">
                  <p:embed/>
                </p:oleObj>
              </mc:Choice>
              <mc:Fallback>
                <p:oleObj name="Equation" r:id="rId2" imgW="126720" imgH="126720" progId="Equation.DSMT4">
                  <p:embed/>
                  <p:pic>
                    <p:nvPicPr>
                      <p:cNvPr id="0" name=""/>
                      <p:cNvPicPr/>
                      <p:nvPr/>
                    </p:nvPicPr>
                    <p:blipFill>
                      <a:blip r:embed="rId3"/>
                      <a:stretch>
                        <a:fillRect/>
                      </a:stretch>
                    </p:blipFill>
                    <p:spPr>
                      <a:xfrm>
                        <a:off x="3369564" y="3726327"/>
                        <a:ext cx="219526" cy="219526"/>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EABB05DA-AEC3-34B5-3233-234D3BF4A822}"/>
              </a:ext>
            </a:extLst>
          </p:cNvPr>
          <p:cNvSpPr>
            <a:spLocks noGrp="1"/>
          </p:cNvSpPr>
          <p:nvPr>
            <p:ph sz="quarter" idx="18"/>
          </p:nvPr>
        </p:nvSpPr>
        <p:spPr>
          <a:xfrm>
            <a:off x="3665064" y="3591809"/>
            <a:ext cx="4704899" cy="549784"/>
          </a:xfrm>
        </p:spPr>
        <p:txBody>
          <a:bodyPr/>
          <a:lstStyle/>
          <a:p>
            <a:r>
              <a:rPr lang="en-US" dirty="0"/>
              <a:t>systematic risk only for relatively</a:t>
            </a:r>
          </a:p>
        </p:txBody>
      </p:sp>
      <p:sp>
        <p:nvSpPr>
          <p:cNvPr id="15" name="Content Placeholder 14">
            <a:extLst>
              <a:ext uri="{FF2B5EF4-FFF2-40B4-BE49-F238E27FC236}">
                <a16:creationId xmlns:a16="http://schemas.microsoft.com/office/drawing/2014/main" id="{07E85FC0-5393-3833-4052-40E97938A02A}"/>
              </a:ext>
            </a:extLst>
          </p:cNvPr>
          <p:cNvSpPr>
            <a:spLocks noGrp="1"/>
          </p:cNvSpPr>
          <p:nvPr>
            <p:ph sz="quarter" idx="15"/>
          </p:nvPr>
        </p:nvSpPr>
        <p:spPr>
          <a:xfrm>
            <a:off x="721614" y="4099116"/>
            <a:ext cx="3850386" cy="542285"/>
          </a:xfrm>
        </p:spPr>
        <p:txBody>
          <a:bodyPr/>
          <a:lstStyle/>
          <a:p>
            <a:r>
              <a:rPr lang="en-US" dirty="0"/>
              <a:t>well-diversified portfolios.</a:t>
            </a:r>
          </a:p>
        </p:txBody>
      </p:sp>
      <p:sp>
        <p:nvSpPr>
          <p:cNvPr id="7" name="Slide Number Placeholder 6">
            <a:extLst>
              <a:ext uri="{FF2B5EF4-FFF2-40B4-BE49-F238E27FC236}">
                <a16:creationId xmlns:a16="http://schemas.microsoft.com/office/drawing/2014/main" id="{A438F29B-9FAF-CB24-63B4-39E8B87634CC}"/>
              </a:ext>
            </a:extLst>
          </p:cNvPr>
          <p:cNvSpPr>
            <a:spLocks noGrp="1"/>
          </p:cNvSpPr>
          <p:nvPr>
            <p:ph type="sldNum" sz="quarter" idx="10"/>
          </p:nvPr>
        </p:nvSpPr>
        <p:spPr/>
        <p:txBody>
          <a:bodyPr/>
          <a:lstStyle/>
          <a:p>
            <a:fld id="{68151E55-6873-49E2-B8D5-2F265E6F1973}" type="slidenum">
              <a:rPr lang="en-US" smtClean="0"/>
              <a:t>22</a:t>
            </a:fld>
            <a:endParaRPr lang="en-US"/>
          </a:p>
        </p:txBody>
      </p:sp>
    </p:spTree>
    <p:extLst>
      <p:ext uri="{BB962C8B-B14F-4D97-AF65-F5344CB8AC3E}">
        <p14:creationId xmlns:p14="http://schemas.microsoft.com/office/powerpoint/2010/main" val="1621984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3BBB0-8AE7-8F96-AFD4-B6D378BDFCFC}"/>
              </a:ext>
            </a:extLst>
          </p:cNvPr>
          <p:cNvSpPr>
            <a:spLocks noGrp="1"/>
          </p:cNvSpPr>
          <p:nvPr>
            <p:ph type="title"/>
          </p:nvPr>
        </p:nvSpPr>
        <p:spPr/>
        <p:txBody>
          <a:bodyPr>
            <a:normAutofit fontScale="90000"/>
          </a:bodyPr>
          <a:lstStyle/>
          <a:p>
            <a:r>
              <a:rPr lang="en-IN" dirty="0"/>
              <a:t>Comparing Performance Measures </a:t>
            </a:r>
            <a:r>
              <a:rPr lang="en-IN" sz="1100" b="0" dirty="0"/>
              <a:t>2</a:t>
            </a:r>
            <a:r>
              <a:rPr lang="en-IN" dirty="0"/>
              <a:t>  </a:t>
            </a:r>
          </a:p>
        </p:txBody>
      </p:sp>
      <p:sp>
        <p:nvSpPr>
          <p:cNvPr id="3" name="Content Placeholder 2">
            <a:extLst>
              <a:ext uri="{FF2B5EF4-FFF2-40B4-BE49-F238E27FC236}">
                <a16:creationId xmlns:a16="http://schemas.microsoft.com/office/drawing/2014/main" id="{DF11F1AF-9DE0-AC2E-3106-78103E9A55F2}"/>
              </a:ext>
            </a:extLst>
          </p:cNvPr>
          <p:cNvSpPr>
            <a:spLocks noGrp="1"/>
          </p:cNvSpPr>
          <p:nvPr>
            <p:ph sz="quarter" idx="11"/>
          </p:nvPr>
        </p:nvSpPr>
        <p:spPr>
          <a:xfrm>
            <a:off x="342900" y="1276709"/>
            <a:ext cx="8458200" cy="2601955"/>
          </a:xfrm>
        </p:spPr>
        <p:txBody>
          <a:bodyPr/>
          <a:lstStyle/>
          <a:p>
            <a:r>
              <a:rPr lang="en-US" sz="2000" b="1" dirty="0">
                <a:solidFill>
                  <a:srgbClr val="002060"/>
                </a:solidFill>
              </a:rPr>
              <a:t>Treynor ratio</a:t>
            </a:r>
            <a:r>
              <a:rPr lang="en-US" sz="2000" b="1" dirty="0"/>
              <a:t> </a:t>
            </a:r>
            <a:r>
              <a:rPr lang="en-US" sz="2000" b="1" i="1" dirty="0"/>
              <a:t>and Jensen’s alpha:</a:t>
            </a:r>
          </a:p>
          <a:p>
            <a:pPr marL="292608" indent="-292608">
              <a:buFont typeface="Arial" panose="020B0604020202020204" pitchFamily="34" charset="0"/>
              <a:buChar char="•"/>
            </a:pPr>
            <a:r>
              <a:rPr lang="en-US" sz="2000" b="1" dirty="0">
                <a:solidFill>
                  <a:srgbClr val="002060"/>
                </a:solidFill>
              </a:rPr>
              <a:t>Appropriate for the evaluation of securities or portfolios for</a:t>
            </a:r>
            <a:r>
              <a:rPr lang="en-US" sz="2000" b="1" dirty="0"/>
              <a:t> possible inclusion </a:t>
            </a:r>
            <a:r>
              <a:rPr lang="en-US" sz="2000" b="1" dirty="0">
                <a:solidFill>
                  <a:srgbClr val="002060"/>
                </a:solidFill>
              </a:rPr>
              <a:t>into an existing portfolio.</a:t>
            </a:r>
          </a:p>
          <a:p>
            <a:pPr marL="292608" indent="-292608">
              <a:buFont typeface="Arial" panose="020B0604020202020204" pitchFamily="34" charset="0"/>
              <a:buChar char="•"/>
            </a:pPr>
            <a:r>
              <a:rPr lang="en-US" sz="2000" dirty="0"/>
              <a:t>Both are similar, the only difference is that the Treynor ratio standardizes returns, including excess returns, relative to beta.</a:t>
            </a:r>
          </a:p>
          <a:p>
            <a:pPr marL="292608" indent="-292608">
              <a:buFont typeface="Arial" panose="020B0604020202020204" pitchFamily="34" charset="0"/>
              <a:buChar char="•"/>
            </a:pPr>
            <a:r>
              <a:rPr lang="en-US" sz="2000" dirty="0"/>
              <a:t>Both require a beta estimate (and betas from different sources can differ a lot).</a:t>
            </a:r>
            <a:endParaRPr lang="en-IN" sz="2000" dirty="0"/>
          </a:p>
        </p:txBody>
      </p:sp>
      <p:sp>
        <p:nvSpPr>
          <p:cNvPr id="4" name="Content Placeholder 3">
            <a:extLst>
              <a:ext uri="{FF2B5EF4-FFF2-40B4-BE49-F238E27FC236}">
                <a16:creationId xmlns:a16="http://schemas.microsoft.com/office/drawing/2014/main" id="{523A5FD9-B044-10FD-24BD-20F295151F9E}"/>
              </a:ext>
            </a:extLst>
          </p:cNvPr>
          <p:cNvSpPr>
            <a:spLocks noGrp="1"/>
          </p:cNvSpPr>
          <p:nvPr>
            <p:ph sz="quarter" idx="14"/>
          </p:nvPr>
        </p:nvSpPr>
        <p:spPr>
          <a:xfrm>
            <a:off x="342900" y="4152482"/>
            <a:ext cx="8458200" cy="1705708"/>
          </a:xfrm>
        </p:spPr>
        <p:txBody>
          <a:bodyPr/>
          <a:lstStyle/>
          <a:p>
            <a:r>
              <a:rPr lang="en-US" sz="2000" dirty="0"/>
              <a:t>Ranking, from Worst to Best:</a:t>
            </a:r>
          </a:p>
          <a:p>
            <a:pPr marL="292608" indent="-292608">
              <a:buFont typeface="Arial" panose="020B0604020202020204" pitchFamily="34" charset="0"/>
              <a:buChar char="•"/>
            </a:pPr>
            <a:r>
              <a:rPr lang="en-US" sz="2000" dirty="0"/>
              <a:t>Treynor: C, B, A.</a:t>
            </a:r>
          </a:p>
          <a:p>
            <a:pPr marL="292608" indent="-292608">
              <a:buFont typeface="Arial" panose="020B0604020202020204" pitchFamily="34" charset="0"/>
              <a:buChar char="•"/>
            </a:pPr>
            <a:r>
              <a:rPr lang="en-US" sz="2000" dirty="0"/>
              <a:t>Jensen: C, A, B.</a:t>
            </a:r>
          </a:p>
          <a:p>
            <a:pPr marL="292608" indent="-292608">
              <a:buFont typeface="Arial" panose="020B0604020202020204" pitchFamily="34" charset="0"/>
              <a:buChar char="•"/>
            </a:pPr>
            <a:r>
              <a:rPr lang="en-US" sz="2000" dirty="0"/>
              <a:t>Sharpe: A, B, C.</a:t>
            </a:r>
            <a:endParaRPr lang="en-IN" sz="2000" dirty="0"/>
          </a:p>
        </p:txBody>
      </p:sp>
      <p:sp>
        <p:nvSpPr>
          <p:cNvPr id="7" name="Slide Number Placeholder 6">
            <a:extLst>
              <a:ext uri="{FF2B5EF4-FFF2-40B4-BE49-F238E27FC236}">
                <a16:creationId xmlns:a16="http://schemas.microsoft.com/office/drawing/2014/main" id="{B3D30ED2-B300-1EAF-8C4C-62CD796CBF43}"/>
              </a:ext>
            </a:extLst>
          </p:cNvPr>
          <p:cNvSpPr>
            <a:spLocks noGrp="1"/>
          </p:cNvSpPr>
          <p:nvPr>
            <p:ph type="sldNum" sz="quarter" idx="10"/>
          </p:nvPr>
        </p:nvSpPr>
        <p:spPr/>
        <p:txBody>
          <a:bodyPr/>
          <a:lstStyle/>
          <a:p>
            <a:fld id="{68151E55-6873-49E2-B8D5-2F265E6F1973}" type="slidenum">
              <a:rPr lang="en-US" smtClean="0"/>
              <a:t>23</a:t>
            </a:fld>
            <a:endParaRPr lang="en-US"/>
          </a:p>
        </p:txBody>
      </p:sp>
    </p:spTree>
    <p:extLst>
      <p:ext uri="{BB962C8B-B14F-4D97-AF65-F5344CB8AC3E}">
        <p14:creationId xmlns:p14="http://schemas.microsoft.com/office/powerpoint/2010/main" val="3426539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4697F-3785-98CE-6E0F-F9943A93F998}"/>
              </a:ext>
            </a:extLst>
          </p:cNvPr>
          <p:cNvSpPr>
            <a:spLocks noGrp="1"/>
          </p:cNvSpPr>
          <p:nvPr>
            <p:ph type="title"/>
          </p:nvPr>
        </p:nvSpPr>
        <p:spPr/>
        <p:txBody>
          <a:bodyPr>
            <a:noAutofit/>
          </a:bodyPr>
          <a:lstStyle/>
          <a:p>
            <a:r>
              <a:rPr lang="en-US" sz="3200" dirty="0"/>
              <a:t>Global Investment Performance Standards (G</a:t>
            </a:r>
            <a:r>
              <a:rPr lang="en-US" sz="100" dirty="0"/>
              <a:t> </a:t>
            </a:r>
            <a:r>
              <a:rPr lang="en-US" sz="3200" dirty="0"/>
              <a:t>I</a:t>
            </a:r>
            <a:r>
              <a:rPr lang="en-US" sz="100" dirty="0"/>
              <a:t> </a:t>
            </a:r>
            <a:r>
              <a:rPr lang="en-US" sz="3200" dirty="0"/>
              <a:t>P</a:t>
            </a:r>
            <a:r>
              <a:rPr lang="en-US" sz="100" dirty="0"/>
              <a:t> </a:t>
            </a:r>
            <a:r>
              <a:rPr lang="en-US" sz="3200" dirty="0"/>
              <a:t>S)</a:t>
            </a:r>
            <a:endParaRPr lang="en-IN" sz="3200" dirty="0"/>
          </a:p>
        </p:txBody>
      </p:sp>
      <p:sp>
        <p:nvSpPr>
          <p:cNvPr id="3" name="Content Placeholder 2">
            <a:extLst>
              <a:ext uri="{FF2B5EF4-FFF2-40B4-BE49-F238E27FC236}">
                <a16:creationId xmlns:a16="http://schemas.microsoft.com/office/drawing/2014/main" id="{33E42F4B-D288-05CD-B0C4-4019BB4D00C7}"/>
              </a:ext>
            </a:extLst>
          </p:cNvPr>
          <p:cNvSpPr>
            <a:spLocks noGrp="1"/>
          </p:cNvSpPr>
          <p:nvPr>
            <p:ph sz="quarter" idx="11"/>
          </p:nvPr>
        </p:nvSpPr>
        <p:spPr>
          <a:xfrm>
            <a:off x="342900" y="1276709"/>
            <a:ext cx="8458200" cy="2270359"/>
          </a:xfrm>
        </p:spPr>
        <p:txBody>
          <a:bodyPr/>
          <a:lstStyle/>
          <a:p>
            <a:pPr marL="292608" indent="-292608">
              <a:buFont typeface="Arial" panose="020B0604020202020204" pitchFamily="34" charset="0"/>
              <a:buChar char="•"/>
            </a:pPr>
            <a:r>
              <a:rPr lang="en-US" sz="1800" dirty="0"/>
              <a:t>Comparing investments can be difficult: various performance measures can provide different rankings.</a:t>
            </a:r>
          </a:p>
          <a:p>
            <a:pPr marL="292608" indent="-292608">
              <a:buFont typeface="Arial" panose="020B0604020202020204" pitchFamily="34" charset="0"/>
              <a:buChar char="•"/>
            </a:pPr>
            <a:r>
              <a:rPr lang="en-US" sz="1800" dirty="0"/>
              <a:t>Even if the various performance measures provide a similar ranking, we could still make an incorrect choice in selecting an investment manager. How is this possible?</a:t>
            </a:r>
          </a:p>
          <a:p>
            <a:pPr marL="292608" indent="-292608">
              <a:buFont typeface="Arial" panose="020B0604020202020204" pitchFamily="34" charset="0"/>
              <a:buChar char="•"/>
            </a:pPr>
            <a:r>
              <a:rPr lang="en-US" sz="1800" dirty="0"/>
              <a:t>Performance measures often rely on self-reported returns (many funds do not have public portfolios).</a:t>
            </a:r>
            <a:endParaRPr lang="en-IN" sz="1800" dirty="0"/>
          </a:p>
        </p:txBody>
      </p:sp>
      <p:sp>
        <p:nvSpPr>
          <p:cNvPr id="4" name="Content Placeholder 3">
            <a:extLst>
              <a:ext uri="{FF2B5EF4-FFF2-40B4-BE49-F238E27FC236}">
                <a16:creationId xmlns:a16="http://schemas.microsoft.com/office/drawing/2014/main" id="{4AE508F3-445E-88EF-8C04-7955B906DA74}"/>
              </a:ext>
            </a:extLst>
          </p:cNvPr>
          <p:cNvSpPr>
            <a:spLocks noGrp="1"/>
          </p:cNvSpPr>
          <p:nvPr>
            <p:ph sz="quarter" idx="14"/>
          </p:nvPr>
        </p:nvSpPr>
        <p:spPr>
          <a:xfrm>
            <a:off x="342900" y="3640017"/>
            <a:ext cx="8458200" cy="2851217"/>
          </a:xfrm>
        </p:spPr>
        <p:txBody>
          <a:bodyPr/>
          <a:lstStyle/>
          <a:p>
            <a:r>
              <a:rPr lang="en-US" sz="1800" b="1" dirty="0">
                <a:solidFill>
                  <a:srgbClr val="002060"/>
                </a:solidFill>
              </a:rPr>
              <a:t>Global Investment Performance Standards (G</a:t>
            </a:r>
            <a:r>
              <a:rPr lang="en-US" sz="100" b="1" dirty="0">
                <a:solidFill>
                  <a:srgbClr val="002060"/>
                </a:solidFill>
              </a:rPr>
              <a:t> </a:t>
            </a:r>
            <a:r>
              <a:rPr lang="en-US" sz="1800" b="1" dirty="0">
                <a:solidFill>
                  <a:srgbClr val="002060"/>
                </a:solidFill>
              </a:rPr>
              <a:t>I</a:t>
            </a:r>
            <a:r>
              <a:rPr lang="en-US" sz="100" b="1" dirty="0">
                <a:solidFill>
                  <a:srgbClr val="002060"/>
                </a:solidFill>
              </a:rPr>
              <a:t> </a:t>
            </a:r>
            <a:r>
              <a:rPr lang="en-US" sz="1800" b="1" dirty="0">
                <a:solidFill>
                  <a:srgbClr val="002060"/>
                </a:solidFill>
              </a:rPr>
              <a:t>P</a:t>
            </a:r>
            <a:r>
              <a:rPr lang="en-US" sz="100" b="1" dirty="0">
                <a:solidFill>
                  <a:srgbClr val="002060"/>
                </a:solidFill>
              </a:rPr>
              <a:t> </a:t>
            </a:r>
            <a:r>
              <a:rPr lang="en-US" sz="1800" b="1" dirty="0">
                <a:solidFill>
                  <a:srgbClr val="002060"/>
                </a:solidFill>
              </a:rPr>
              <a:t>S), from the C</a:t>
            </a:r>
            <a:r>
              <a:rPr lang="en-US" sz="100" b="1" dirty="0">
                <a:solidFill>
                  <a:srgbClr val="002060"/>
                </a:solidFill>
              </a:rPr>
              <a:t> </a:t>
            </a:r>
            <a:r>
              <a:rPr lang="en-US" sz="1800" b="1" dirty="0">
                <a:solidFill>
                  <a:srgbClr val="002060"/>
                </a:solidFill>
              </a:rPr>
              <a:t>F</a:t>
            </a:r>
            <a:r>
              <a:rPr lang="en-US" sz="100" b="1" dirty="0">
                <a:solidFill>
                  <a:srgbClr val="002060"/>
                </a:solidFill>
              </a:rPr>
              <a:t> </a:t>
            </a:r>
            <a:r>
              <a:rPr lang="en-US" sz="1800" b="1" dirty="0">
                <a:solidFill>
                  <a:srgbClr val="002060"/>
                </a:solidFill>
              </a:rPr>
              <a:t>A</a:t>
            </a:r>
            <a:r>
              <a:rPr lang="en-US" sz="100" b="1" dirty="0">
                <a:solidFill>
                  <a:srgbClr val="002060"/>
                </a:solidFill>
              </a:rPr>
              <a:t> </a:t>
            </a:r>
            <a:r>
              <a:rPr lang="en-US" sz="1800" b="1" dirty="0">
                <a:solidFill>
                  <a:srgbClr val="002060"/>
                </a:solidFill>
              </a:rPr>
              <a:t>T</a:t>
            </a:r>
            <a:r>
              <a:rPr lang="en-US" sz="100" b="1" dirty="0">
                <a:solidFill>
                  <a:srgbClr val="002060"/>
                </a:solidFill>
              </a:rPr>
              <a:t> </a:t>
            </a:r>
            <a:r>
              <a:rPr lang="en-US" sz="1800" b="1" dirty="0">
                <a:solidFill>
                  <a:srgbClr val="002060"/>
                </a:solidFill>
              </a:rPr>
              <a:t>M Institute.</a:t>
            </a:r>
          </a:p>
          <a:p>
            <a:r>
              <a:rPr lang="en-US" sz="1800" b="1" dirty="0">
                <a:solidFill>
                  <a:srgbClr val="A9131A"/>
                </a:solidFill>
              </a:rPr>
              <a:t>Goal: Provide a consistent method to report portfolio performance to prospective (and current) clients.</a:t>
            </a:r>
          </a:p>
          <a:p>
            <a:r>
              <a:rPr lang="en-US" sz="1800" dirty="0"/>
              <a:t>By standardizing the way portfolio performance is reported, G</a:t>
            </a:r>
            <a:r>
              <a:rPr lang="en-US" sz="100" dirty="0"/>
              <a:t> </a:t>
            </a:r>
            <a:r>
              <a:rPr lang="en-US" sz="1800" dirty="0"/>
              <a:t>I</a:t>
            </a:r>
            <a:r>
              <a:rPr lang="en-US" sz="100" dirty="0"/>
              <a:t> </a:t>
            </a:r>
            <a:r>
              <a:rPr lang="en-US" sz="1800" dirty="0"/>
              <a:t>P</a:t>
            </a:r>
            <a:r>
              <a:rPr lang="en-US" sz="100" dirty="0"/>
              <a:t> </a:t>
            </a:r>
            <a:r>
              <a:rPr lang="en-US" sz="1800" dirty="0"/>
              <a:t>S provide investors with the ability to make comparisons across managers.</a:t>
            </a:r>
          </a:p>
          <a:p>
            <a:pPr marL="292608" indent="-292608">
              <a:buFont typeface="Arial" panose="020B0604020202020204" pitchFamily="34" charset="0"/>
              <a:buChar char="•"/>
            </a:pPr>
            <a:r>
              <a:rPr lang="en-US" sz="1800" dirty="0"/>
              <a:t>Firms are not required by law to comply with G</a:t>
            </a:r>
            <a:r>
              <a:rPr lang="en-US" sz="100" dirty="0"/>
              <a:t> </a:t>
            </a:r>
            <a:r>
              <a:rPr lang="en-US" sz="1800" dirty="0"/>
              <a:t>I</a:t>
            </a:r>
            <a:r>
              <a:rPr lang="en-US" sz="100" dirty="0"/>
              <a:t> </a:t>
            </a:r>
            <a:r>
              <a:rPr lang="en-US" sz="1800" dirty="0"/>
              <a:t>P</a:t>
            </a:r>
            <a:r>
              <a:rPr lang="en-US" sz="100" dirty="0"/>
              <a:t> </a:t>
            </a:r>
            <a:r>
              <a:rPr lang="en-US" sz="1800" dirty="0"/>
              <a:t>S: compliance is voluntary.</a:t>
            </a:r>
          </a:p>
          <a:p>
            <a:pPr marL="292608" indent="-292608">
              <a:buFont typeface="Arial" panose="020B0604020202020204" pitchFamily="34" charset="0"/>
              <a:buChar char="•"/>
            </a:pPr>
            <a:r>
              <a:rPr lang="en-US" sz="1800" dirty="0"/>
              <a:t>Firms that do comply, however, are recognized by the C</a:t>
            </a:r>
            <a:r>
              <a:rPr lang="en-US" sz="100" dirty="0"/>
              <a:t> </a:t>
            </a:r>
            <a:r>
              <a:rPr lang="en-US" sz="1800" dirty="0"/>
              <a:t>F</a:t>
            </a:r>
            <a:r>
              <a:rPr lang="en-US" sz="100" dirty="0"/>
              <a:t> </a:t>
            </a:r>
            <a:r>
              <a:rPr lang="en-US" sz="1800" dirty="0"/>
              <a:t>A</a:t>
            </a:r>
            <a:r>
              <a:rPr lang="en-US" sz="100" dirty="0"/>
              <a:t> </a:t>
            </a:r>
            <a:r>
              <a:rPr lang="en-US" sz="1800" dirty="0"/>
              <a:t>T</a:t>
            </a:r>
            <a:r>
              <a:rPr lang="en-US" sz="100" dirty="0"/>
              <a:t> </a:t>
            </a:r>
            <a:r>
              <a:rPr lang="en-US" sz="1800" dirty="0"/>
              <a:t>M Institute.</a:t>
            </a:r>
            <a:endParaRPr lang="en-IN" sz="1800" dirty="0"/>
          </a:p>
        </p:txBody>
      </p:sp>
      <p:sp>
        <p:nvSpPr>
          <p:cNvPr id="7" name="Slide Number Placeholder 6">
            <a:extLst>
              <a:ext uri="{FF2B5EF4-FFF2-40B4-BE49-F238E27FC236}">
                <a16:creationId xmlns:a16="http://schemas.microsoft.com/office/drawing/2014/main" id="{790E450E-F2E8-9B18-267D-CEF7CF3DE064}"/>
              </a:ext>
            </a:extLst>
          </p:cNvPr>
          <p:cNvSpPr>
            <a:spLocks noGrp="1"/>
          </p:cNvSpPr>
          <p:nvPr>
            <p:ph type="sldNum" sz="quarter" idx="10"/>
          </p:nvPr>
        </p:nvSpPr>
        <p:spPr/>
        <p:txBody>
          <a:bodyPr/>
          <a:lstStyle/>
          <a:p>
            <a:fld id="{68151E55-6873-49E2-B8D5-2F265E6F1973}" type="slidenum">
              <a:rPr lang="en-US" smtClean="0"/>
              <a:t>24</a:t>
            </a:fld>
            <a:endParaRPr lang="en-US"/>
          </a:p>
        </p:txBody>
      </p:sp>
    </p:spTree>
    <p:extLst>
      <p:ext uri="{BB962C8B-B14F-4D97-AF65-F5344CB8AC3E}">
        <p14:creationId xmlns:p14="http://schemas.microsoft.com/office/powerpoint/2010/main" val="3052411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1562E-B48D-EA91-1081-2BD72A0E507F}"/>
              </a:ext>
            </a:extLst>
          </p:cNvPr>
          <p:cNvSpPr>
            <a:spLocks noGrp="1"/>
          </p:cNvSpPr>
          <p:nvPr>
            <p:ph type="title"/>
          </p:nvPr>
        </p:nvSpPr>
        <p:spPr/>
        <p:txBody>
          <a:bodyPr/>
          <a:lstStyle/>
          <a:p>
            <a:r>
              <a:rPr lang="en-IN" dirty="0"/>
              <a:t>Sharpe-Optimal Portfolios </a:t>
            </a:r>
            <a:r>
              <a:rPr lang="en-IN" sz="1000" b="0" dirty="0"/>
              <a:t>1</a:t>
            </a:r>
          </a:p>
        </p:txBody>
      </p:sp>
      <p:sp>
        <p:nvSpPr>
          <p:cNvPr id="3" name="Content Placeholder 2">
            <a:extLst>
              <a:ext uri="{FF2B5EF4-FFF2-40B4-BE49-F238E27FC236}">
                <a16:creationId xmlns:a16="http://schemas.microsoft.com/office/drawing/2014/main" id="{80344F03-B554-05C0-768D-4EC46B707BEF}"/>
              </a:ext>
            </a:extLst>
          </p:cNvPr>
          <p:cNvSpPr>
            <a:spLocks noGrp="1"/>
          </p:cNvSpPr>
          <p:nvPr>
            <p:ph sz="quarter" idx="11"/>
          </p:nvPr>
        </p:nvSpPr>
        <p:spPr>
          <a:xfrm>
            <a:off x="342900" y="1276709"/>
            <a:ext cx="8458200" cy="2089489"/>
          </a:xfrm>
        </p:spPr>
        <p:txBody>
          <a:bodyPr/>
          <a:lstStyle/>
          <a:p>
            <a:pPr marL="292608" indent="-292608">
              <a:buFont typeface="Arial" panose="020B0604020202020204" pitchFamily="34" charset="0"/>
              <a:buChar char="•"/>
            </a:pPr>
            <a:r>
              <a:rPr lang="en-US" dirty="0"/>
              <a:t>Allocating funds to achieve the highest possible Sharpe ratio is said to be </a:t>
            </a:r>
            <a:r>
              <a:rPr lang="en-US" b="1" i="1" dirty="0">
                <a:solidFill>
                  <a:srgbClr val="A9131A"/>
                </a:solidFill>
              </a:rPr>
              <a:t>Sharpe-optimal</a:t>
            </a:r>
            <a:r>
              <a:rPr lang="en-US" dirty="0"/>
              <a:t>.</a:t>
            </a:r>
          </a:p>
          <a:p>
            <a:pPr marL="292608" indent="-292608">
              <a:buFont typeface="Arial" panose="020B0604020202020204" pitchFamily="34" charset="0"/>
              <a:buChar char="•"/>
            </a:pPr>
            <a:r>
              <a:rPr lang="en-US" dirty="0"/>
              <a:t>To find the Sharpe-optimal portfolio, first look at the plot of the possible risk-return possibilities, that is, the investment opportunity set.</a:t>
            </a:r>
            <a:endParaRPr lang="en-IN" dirty="0"/>
          </a:p>
        </p:txBody>
      </p:sp>
      <p:pic>
        <p:nvPicPr>
          <p:cNvPr id="8" name="Picture 7" descr="A scatter plot of expected return versus standard deviation. The points are scattered from the bottom left to top-right.">
            <a:extLst>
              <a:ext uri="{FF2B5EF4-FFF2-40B4-BE49-F238E27FC236}">
                <a16:creationId xmlns:a16="http://schemas.microsoft.com/office/drawing/2014/main" id="{5C3CEF0D-A842-7551-591A-4150FCC54F38}"/>
              </a:ext>
            </a:extLst>
          </p:cNvPr>
          <p:cNvPicPr>
            <a:picLocks noChangeAspect="1"/>
          </p:cNvPicPr>
          <p:nvPr/>
        </p:nvPicPr>
        <p:blipFill>
          <a:blip r:embed="rId2"/>
          <a:stretch>
            <a:fillRect/>
          </a:stretch>
        </p:blipFill>
        <p:spPr>
          <a:xfrm>
            <a:off x="2503749" y="3547186"/>
            <a:ext cx="4212701" cy="2408129"/>
          </a:xfrm>
          <a:prstGeom prst="rect">
            <a:avLst/>
          </a:prstGeom>
        </p:spPr>
      </p:pic>
      <p:sp>
        <p:nvSpPr>
          <p:cNvPr id="6" name="Slide Number Placeholder 5">
            <a:extLst>
              <a:ext uri="{FF2B5EF4-FFF2-40B4-BE49-F238E27FC236}">
                <a16:creationId xmlns:a16="http://schemas.microsoft.com/office/drawing/2014/main" id="{28F0F7AB-A40A-EA35-F027-0678AD605999}"/>
              </a:ext>
            </a:extLst>
          </p:cNvPr>
          <p:cNvSpPr>
            <a:spLocks noGrp="1"/>
          </p:cNvSpPr>
          <p:nvPr>
            <p:ph type="sldNum" sz="quarter" idx="4"/>
          </p:nvPr>
        </p:nvSpPr>
        <p:spPr/>
        <p:txBody>
          <a:bodyPr/>
          <a:lstStyle/>
          <a:p>
            <a:fld id="{68151E55-6873-49E2-B8D5-2F265E6F1973}" type="slidenum">
              <a:rPr lang="en-US" smtClean="0"/>
              <a:pPr/>
              <a:t>25</a:t>
            </a:fld>
            <a:endParaRPr lang="en-US" dirty="0"/>
          </a:p>
        </p:txBody>
      </p:sp>
    </p:spTree>
    <p:extLst>
      <p:ext uri="{BB962C8B-B14F-4D97-AF65-F5344CB8AC3E}">
        <p14:creationId xmlns:p14="http://schemas.microsoft.com/office/powerpoint/2010/main" val="1598903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1C410-FDA3-9463-C6B0-A2F5A8C7BBE5}"/>
              </a:ext>
            </a:extLst>
          </p:cNvPr>
          <p:cNvSpPr>
            <a:spLocks noGrp="1"/>
          </p:cNvSpPr>
          <p:nvPr>
            <p:ph type="title"/>
          </p:nvPr>
        </p:nvSpPr>
        <p:spPr/>
        <p:txBody>
          <a:bodyPr>
            <a:normAutofit/>
          </a:bodyPr>
          <a:lstStyle/>
          <a:p>
            <a:r>
              <a:rPr lang="en-IN" sz="3600" dirty="0"/>
              <a:t>Sharpe-Optimal Portfolios </a:t>
            </a:r>
            <a:r>
              <a:rPr lang="en-IN" sz="1000" b="0" dirty="0"/>
              <a:t>2</a:t>
            </a:r>
          </a:p>
        </p:txBody>
      </p:sp>
      <p:sp>
        <p:nvSpPr>
          <p:cNvPr id="3" name="Content Placeholder 2">
            <a:extLst>
              <a:ext uri="{FF2B5EF4-FFF2-40B4-BE49-F238E27FC236}">
                <a16:creationId xmlns:a16="http://schemas.microsoft.com/office/drawing/2014/main" id="{1A1B0CA8-AA35-17DF-37ED-BC986BD936B0}"/>
              </a:ext>
            </a:extLst>
          </p:cNvPr>
          <p:cNvSpPr>
            <a:spLocks noGrp="1"/>
          </p:cNvSpPr>
          <p:nvPr>
            <p:ph sz="quarter" idx="11"/>
          </p:nvPr>
        </p:nvSpPr>
        <p:spPr>
          <a:xfrm>
            <a:off x="342900" y="1276709"/>
            <a:ext cx="8458200" cy="843493"/>
          </a:xfrm>
        </p:spPr>
        <p:txBody>
          <a:bodyPr/>
          <a:lstStyle/>
          <a:p>
            <a:r>
              <a:rPr lang="en-US" dirty="0"/>
              <a:t>The slope of a straight line drawn from the risk-free rate to the portfolio plots gives the Sharpe ratio for that portfolio.</a:t>
            </a:r>
            <a:endParaRPr lang="en-IN" dirty="0"/>
          </a:p>
        </p:txBody>
      </p:sp>
      <p:pic>
        <p:nvPicPr>
          <p:cNvPr id="11" name="Picture 10" descr="A plot of the expected return versus standard deviation.">
            <a:extLst>
              <a:ext uri="{FF2B5EF4-FFF2-40B4-BE49-F238E27FC236}">
                <a16:creationId xmlns:a16="http://schemas.microsoft.com/office/drawing/2014/main" id="{EACD5E3F-44FE-6315-49AD-C069AC744BC1}"/>
              </a:ext>
            </a:extLst>
          </p:cNvPr>
          <p:cNvPicPr>
            <a:picLocks noChangeAspect="1"/>
          </p:cNvPicPr>
          <p:nvPr/>
        </p:nvPicPr>
        <p:blipFill>
          <a:blip r:embed="rId2"/>
          <a:stretch>
            <a:fillRect/>
          </a:stretch>
        </p:blipFill>
        <p:spPr>
          <a:xfrm>
            <a:off x="1199273" y="2301190"/>
            <a:ext cx="6736664" cy="2481287"/>
          </a:xfrm>
          <a:prstGeom prst="rect">
            <a:avLst/>
          </a:prstGeom>
        </p:spPr>
      </p:pic>
      <p:sp>
        <p:nvSpPr>
          <p:cNvPr id="4" name="Content Placeholder 3">
            <a:extLst>
              <a:ext uri="{FF2B5EF4-FFF2-40B4-BE49-F238E27FC236}">
                <a16:creationId xmlns:a16="http://schemas.microsoft.com/office/drawing/2014/main" id="{8D856999-7F28-E680-E777-FC42F6F45D96}"/>
              </a:ext>
            </a:extLst>
          </p:cNvPr>
          <p:cNvSpPr>
            <a:spLocks noGrp="1"/>
          </p:cNvSpPr>
          <p:nvPr>
            <p:ph sz="quarter" idx="14"/>
          </p:nvPr>
        </p:nvSpPr>
        <p:spPr>
          <a:xfrm>
            <a:off x="342901" y="5366657"/>
            <a:ext cx="8449408" cy="881743"/>
          </a:xfrm>
        </p:spPr>
        <p:txBody>
          <a:bodyPr/>
          <a:lstStyle/>
          <a:p>
            <a:r>
              <a:rPr lang="en-US" dirty="0"/>
              <a:t>The portfolio with the </a:t>
            </a:r>
            <a:r>
              <a:rPr lang="en-US" b="1" dirty="0">
                <a:solidFill>
                  <a:srgbClr val="A9131A"/>
                </a:solidFill>
              </a:rPr>
              <a:t>steepest</a:t>
            </a:r>
            <a:r>
              <a:rPr lang="en-US" dirty="0"/>
              <a:t> slope is the Sharpe-optimal portfolio.</a:t>
            </a:r>
            <a:endParaRPr lang="en-IN" dirty="0"/>
          </a:p>
        </p:txBody>
      </p:sp>
      <p:sp>
        <p:nvSpPr>
          <p:cNvPr id="6" name="Text Placeholder 5">
            <a:extLst>
              <a:ext uri="{FF2B5EF4-FFF2-40B4-BE49-F238E27FC236}">
                <a16:creationId xmlns:a16="http://schemas.microsoft.com/office/drawing/2014/main" id="{809EA4A8-45F5-455E-9E3B-91A0E694B196}"/>
              </a:ext>
            </a:extLst>
          </p:cNvPr>
          <p:cNvSpPr>
            <a:spLocks noGrp="1"/>
          </p:cNvSpPr>
          <p:nvPr>
            <p:ph type="body" sz="quarter" idx="12"/>
          </p:nvPr>
        </p:nvSpPr>
        <p:spPr>
          <a:xfrm>
            <a:off x="2881753" y="6345044"/>
            <a:ext cx="3371704" cy="231843"/>
          </a:xfrm>
        </p:spPr>
        <p:txBody>
          <a:bodyPr/>
          <a:lstStyle/>
          <a:p>
            <a:r>
              <a:rPr lang="en-US" sz="1200" dirty="0">
                <a:hlinkClick r:id="rId3" action="ppaction://hlinksldjump"/>
              </a:rPr>
              <a:t>Access the text alternative for slide images. </a:t>
            </a:r>
          </a:p>
        </p:txBody>
      </p:sp>
      <p:sp>
        <p:nvSpPr>
          <p:cNvPr id="7" name="Slide Number Placeholder 6">
            <a:extLst>
              <a:ext uri="{FF2B5EF4-FFF2-40B4-BE49-F238E27FC236}">
                <a16:creationId xmlns:a16="http://schemas.microsoft.com/office/drawing/2014/main" id="{5680A17E-780F-1791-C157-2C42D508D54B}"/>
              </a:ext>
            </a:extLst>
          </p:cNvPr>
          <p:cNvSpPr>
            <a:spLocks noGrp="1"/>
          </p:cNvSpPr>
          <p:nvPr>
            <p:ph type="sldNum" sz="quarter" idx="10"/>
          </p:nvPr>
        </p:nvSpPr>
        <p:spPr/>
        <p:txBody>
          <a:bodyPr/>
          <a:lstStyle/>
          <a:p>
            <a:fld id="{68151E55-6873-49E2-B8D5-2F265E6F1973}" type="slidenum">
              <a:rPr lang="en-US" smtClean="0"/>
              <a:t>26</a:t>
            </a:fld>
            <a:endParaRPr lang="en-US"/>
          </a:p>
        </p:txBody>
      </p:sp>
    </p:spTree>
    <p:extLst>
      <p:ext uri="{BB962C8B-B14F-4D97-AF65-F5344CB8AC3E}">
        <p14:creationId xmlns:p14="http://schemas.microsoft.com/office/powerpoint/2010/main" val="3760953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B6353-2B08-033C-DC56-9612AAF35D96}"/>
              </a:ext>
            </a:extLst>
          </p:cNvPr>
          <p:cNvSpPr>
            <a:spLocks noGrp="1"/>
          </p:cNvSpPr>
          <p:nvPr>
            <p:ph type="title"/>
          </p:nvPr>
        </p:nvSpPr>
        <p:spPr/>
        <p:txBody>
          <a:bodyPr/>
          <a:lstStyle/>
          <a:p>
            <a:r>
              <a:rPr lang="en-IN" dirty="0"/>
              <a:t>Sharpe-Optimal Portfolios </a:t>
            </a:r>
            <a:r>
              <a:rPr lang="en-IN" sz="1000" dirty="0"/>
              <a:t>3</a:t>
            </a:r>
            <a:r>
              <a:rPr lang="en-IN" dirty="0"/>
              <a:t>    </a:t>
            </a:r>
          </a:p>
        </p:txBody>
      </p:sp>
      <p:pic>
        <p:nvPicPr>
          <p:cNvPr id="8" name="Picture 7" descr="A line graph shows the expected return versus standard deviation.">
            <a:extLst>
              <a:ext uri="{FF2B5EF4-FFF2-40B4-BE49-F238E27FC236}">
                <a16:creationId xmlns:a16="http://schemas.microsoft.com/office/drawing/2014/main" id="{4849EE80-2482-1CB8-FA08-B5D15A3D46EE}"/>
              </a:ext>
            </a:extLst>
          </p:cNvPr>
          <p:cNvPicPr>
            <a:picLocks noChangeAspect="1"/>
          </p:cNvPicPr>
          <p:nvPr/>
        </p:nvPicPr>
        <p:blipFill>
          <a:blip r:embed="rId2"/>
          <a:stretch>
            <a:fillRect/>
          </a:stretch>
        </p:blipFill>
        <p:spPr>
          <a:xfrm>
            <a:off x="456843" y="1265187"/>
            <a:ext cx="8230313" cy="4608975"/>
          </a:xfrm>
          <a:prstGeom prst="rect">
            <a:avLst/>
          </a:prstGeom>
        </p:spPr>
      </p:pic>
      <p:sp>
        <p:nvSpPr>
          <p:cNvPr id="9" name="Text Placeholder 4">
            <a:extLst>
              <a:ext uri="{FF2B5EF4-FFF2-40B4-BE49-F238E27FC236}">
                <a16:creationId xmlns:a16="http://schemas.microsoft.com/office/drawing/2014/main" id="{4D767B12-D1DB-A60D-C263-0C083BC4589F}"/>
              </a:ext>
            </a:extLst>
          </p:cNvPr>
          <p:cNvSpPr>
            <a:spLocks noGrp="1"/>
          </p:cNvSpPr>
          <p:nvPr>
            <p:ph type="body" sz="quarter" idx="12"/>
          </p:nvPr>
        </p:nvSpPr>
        <p:spPr>
          <a:xfrm>
            <a:off x="2963923" y="6290442"/>
            <a:ext cx="3236406" cy="224658"/>
          </a:xfrm>
        </p:spPr>
        <p:txBody>
          <a:bodyPr/>
          <a:lstStyle/>
          <a:p>
            <a:r>
              <a:rPr lang="en-US" sz="1200" dirty="0">
                <a:hlinkClick r:id="rId3" action="ppaction://hlinksldjump"/>
              </a:rPr>
              <a:t>Access the text alternative for slide images.</a:t>
            </a:r>
          </a:p>
        </p:txBody>
      </p:sp>
      <p:sp>
        <p:nvSpPr>
          <p:cNvPr id="6" name="Slide Number Placeholder 5">
            <a:extLst>
              <a:ext uri="{FF2B5EF4-FFF2-40B4-BE49-F238E27FC236}">
                <a16:creationId xmlns:a16="http://schemas.microsoft.com/office/drawing/2014/main" id="{8F3A754C-6682-6B83-0099-DD8842A0503F}"/>
              </a:ext>
            </a:extLst>
          </p:cNvPr>
          <p:cNvSpPr>
            <a:spLocks noGrp="1"/>
          </p:cNvSpPr>
          <p:nvPr>
            <p:ph type="sldNum" sz="quarter" idx="4"/>
          </p:nvPr>
        </p:nvSpPr>
        <p:spPr/>
        <p:txBody>
          <a:bodyPr/>
          <a:lstStyle/>
          <a:p>
            <a:fld id="{68151E55-6873-49E2-B8D5-2F265E6F1973}" type="slidenum">
              <a:rPr lang="en-US" smtClean="0"/>
              <a:pPr/>
              <a:t>27</a:t>
            </a:fld>
            <a:endParaRPr lang="en-US" dirty="0"/>
          </a:p>
        </p:txBody>
      </p:sp>
    </p:spTree>
    <p:extLst>
      <p:ext uri="{BB962C8B-B14F-4D97-AF65-F5344CB8AC3E}">
        <p14:creationId xmlns:p14="http://schemas.microsoft.com/office/powerpoint/2010/main" val="2099384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61A83-079F-BEBE-4820-1CA6CD83CB52}"/>
              </a:ext>
            </a:extLst>
          </p:cNvPr>
          <p:cNvSpPr>
            <a:spLocks noGrp="1"/>
          </p:cNvSpPr>
          <p:nvPr>
            <p:ph type="title"/>
          </p:nvPr>
        </p:nvSpPr>
        <p:spPr/>
        <p:txBody>
          <a:bodyPr>
            <a:noAutofit/>
          </a:bodyPr>
          <a:lstStyle/>
          <a:p>
            <a:r>
              <a:rPr lang="en-US" sz="3200" dirty="0"/>
              <a:t>Example: Solving for a Sharpe-Optimal Portfolio</a:t>
            </a:r>
            <a:endParaRPr lang="en-IN" sz="3200" dirty="0"/>
          </a:p>
        </p:txBody>
      </p:sp>
      <p:sp>
        <p:nvSpPr>
          <p:cNvPr id="3" name="Content Placeholder 2">
            <a:extLst>
              <a:ext uri="{FF2B5EF4-FFF2-40B4-BE49-F238E27FC236}">
                <a16:creationId xmlns:a16="http://schemas.microsoft.com/office/drawing/2014/main" id="{AF800BE6-9C6B-AD2C-7064-6FA9A93575A8}"/>
              </a:ext>
            </a:extLst>
          </p:cNvPr>
          <p:cNvSpPr>
            <a:spLocks noGrp="1"/>
          </p:cNvSpPr>
          <p:nvPr>
            <p:ph sz="quarter" idx="11"/>
          </p:nvPr>
        </p:nvSpPr>
        <p:spPr>
          <a:xfrm>
            <a:off x="342900" y="1276710"/>
            <a:ext cx="8458200" cy="451606"/>
          </a:xfrm>
        </p:spPr>
        <p:txBody>
          <a:bodyPr/>
          <a:lstStyle/>
          <a:p>
            <a:pPr marL="292608" indent="-292608">
              <a:buFont typeface="Arial" panose="020B0604020202020204" pitchFamily="34" charset="0"/>
              <a:buChar char="•"/>
            </a:pPr>
            <a:r>
              <a:rPr lang="en-US" sz="2200" dirty="0"/>
              <a:t>We know that for a 2-asset portfolio:</a:t>
            </a:r>
            <a:endParaRPr lang="en-IN" sz="2200" dirty="0"/>
          </a:p>
        </p:txBody>
      </p:sp>
      <p:graphicFrame>
        <p:nvGraphicFramePr>
          <p:cNvPr id="8" name="Object 7">
            <a:extLst>
              <a:ext uri="{FF2B5EF4-FFF2-40B4-BE49-F238E27FC236}">
                <a16:creationId xmlns:a16="http://schemas.microsoft.com/office/drawing/2014/main" id="{8D4C0E26-DE4E-E7EE-3B26-BB96E2A5820B}"/>
              </a:ext>
            </a:extLst>
          </p:cNvPr>
          <p:cNvGraphicFramePr>
            <a:graphicFrameLocks noChangeAspect="1"/>
          </p:cNvGraphicFramePr>
          <p:nvPr>
            <p:extLst>
              <p:ext uri="{D42A27DB-BD31-4B8C-83A1-F6EECF244321}">
                <p14:modId xmlns:p14="http://schemas.microsoft.com/office/powerpoint/2010/main" val="1166728813"/>
              </p:ext>
            </p:extLst>
          </p:nvPr>
        </p:nvGraphicFramePr>
        <p:xfrm>
          <a:off x="1638300" y="1973263"/>
          <a:ext cx="5207000" cy="342900"/>
        </p:xfrm>
        <a:graphic>
          <a:graphicData uri="http://schemas.openxmlformats.org/presentationml/2006/ole">
            <mc:AlternateContent xmlns:mc="http://schemas.openxmlformats.org/markup-compatibility/2006">
              <mc:Choice xmlns:v="urn:schemas-microsoft-com:vml" Requires="v">
                <p:oleObj name="Equation" r:id="rId2" imgW="5206680" imgH="342720" progId="Equation.DSMT4">
                  <p:embed/>
                </p:oleObj>
              </mc:Choice>
              <mc:Fallback>
                <p:oleObj name="Equation" r:id="rId2" imgW="5206680" imgH="342720" progId="Equation.DSMT4">
                  <p:embed/>
                  <p:pic>
                    <p:nvPicPr>
                      <p:cNvPr id="0" name=""/>
                      <p:cNvPicPr/>
                      <p:nvPr/>
                    </p:nvPicPr>
                    <p:blipFill>
                      <a:blip r:embed="rId3"/>
                      <a:stretch>
                        <a:fillRect/>
                      </a:stretch>
                    </p:blipFill>
                    <p:spPr>
                      <a:xfrm>
                        <a:off x="1638300" y="1973263"/>
                        <a:ext cx="5207000" cy="3429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3123FB87-56D6-BDE7-C51F-994F9DC5FB94}"/>
              </a:ext>
            </a:extLst>
          </p:cNvPr>
          <p:cNvGraphicFramePr>
            <a:graphicFrameLocks noChangeAspect="1"/>
          </p:cNvGraphicFramePr>
          <p:nvPr>
            <p:extLst>
              <p:ext uri="{D42A27DB-BD31-4B8C-83A1-F6EECF244321}">
                <p14:modId xmlns:p14="http://schemas.microsoft.com/office/powerpoint/2010/main" val="3454344882"/>
              </p:ext>
            </p:extLst>
          </p:nvPr>
        </p:nvGraphicFramePr>
        <p:xfrm>
          <a:off x="1117600" y="2705100"/>
          <a:ext cx="7086600" cy="381000"/>
        </p:xfrm>
        <a:graphic>
          <a:graphicData uri="http://schemas.openxmlformats.org/presentationml/2006/ole">
            <mc:AlternateContent xmlns:mc="http://schemas.openxmlformats.org/markup-compatibility/2006">
              <mc:Choice xmlns:v="urn:schemas-microsoft-com:vml" Requires="v">
                <p:oleObj name="Equation" r:id="rId4" imgW="7086600" imgH="380880" progId="Equation.DSMT4">
                  <p:embed/>
                </p:oleObj>
              </mc:Choice>
              <mc:Fallback>
                <p:oleObj name="Equation" r:id="rId4" imgW="7086600" imgH="380880" progId="Equation.DSMT4">
                  <p:embed/>
                  <p:pic>
                    <p:nvPicPr>
                      <p:cNvPr id="0" name=""/>
                      <p:cNvPicPr/>
                      <p:nvPr/>
                    </p:nvPicPr>
                    <p:blipFill>
                      <a:blip r:embed="rId5"/>
                      <a:stretch>
                        <a:fillRect/>
                      </a:stretch>
                    </p:blipFill>
                    <p:spPr>
                      <a:xfrm>
                        <a:off x="1117600" y="2705100"/>
                        <a:ext cx="7086600" cy="3810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C217538D-1687-E4D2-D08C-4FE7B6FA2AE9}"/>
              </a:ext>
            </a:extLst>
          </p:cNvPr>
          <p:cNvGraphicFramePr>
            <a:graphicFrameLocks noChangeAspect="1"/>
          </p:cNvGraphicFramePr>
          <p:nvPr>
            <p:extLst>
              <p:ext uri="{D42A27DB-BD31-4B8C-83A1-F6EECF244321}">
                <p14:modId xmlns:p14="http://schemas.microsoft.com/office/powerpoint/2010/main" val="2401124185"/>
              </p:ext>
            </p:extLst>
          </p:nvPr>
        </p:nvGraphicFramePr>
        <p:xfrm>
          <a:off x="609600" y="3505200"/>
          <a:ext cx="8102600" cy="812800"/>
        </p:xfrm>
        <a:graphic>
          <a:graphicData uri="http://schemas.openxmlformats.org/presentationml/2006/ole">
            <mc:AlternateContent xmlns:mc="http://schemas.openxmlformats.org/markup-compatibility/2006">
              <mc:Choice xmlns:v="urn:schemas-microsoft-com:vml" Requires="v">
                <p:oleObj name="Equation" r:id="rId6" imgW="8102520" imgH="812520" progId="Equation.DSMT4">
                  <p:embed/>
                </p:oleObj>
              </mc:Choice>
              <mc:Fallback>
                <p:oleObj name="Equation" r:id="rId6" imgW="8102520" imgH="812520" progId="Equation.DSMT4">
                  <p:embed/>
                  <p:pic>
                    <p:nvPicPr>
                      <p:cNvPr id="0" name=""/>
                      <p:cNvPicPr/>
                      <p:nvPr/>
                    </p:nvPicPr>
                    <p:blipFill>
                      <a:blip r:embed="rId7"/>
                      <a:stretch>
                        <a:fillRect/>
                      </a:stretch>
                    </p:blipFill>
                    <p:spPr>
                      <a:xfrm>
                        <a:off x="609600" y="3505200"/>
                        <a:ext cx="8102600" cy="8128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63308EA1-D23C-19A8-9669-0A958FE8637C}"/>
              </a:ext>
            </a:extLst>
          </p:cNvPr>
          <p:cNvSpPr>
            <a:spLocks noGrp="1"/>
          </p:cNvSpPr>
          <p:nvPr>
            <p:ph sz="quarter" idx="14"/>
          </p:nvPr>
        </p:nvSpPr>
        <p:spPr>
          <a:xfrm>
            <a:off x="342900" y="4826558"/>
            <a:ext cx="8458200" cy="1323870"/>
          </a:xfrm>
        </p:spPr>
        <p:txBody>
          <a:bodyPr/>
          <a:lstStyle/>
          <a:p>
            <a:pPr marL="292608" indent="-292608">
              <a:buFont typeface="Arial" panose="020B0604020202020204" pitchFamily="34" charset="0"/>
              <a:buChar char="•"/>
            </a:pPr>
            <a:r>
              <a:rPr lang="en-US" sz="2200" dirty="0"/>
              <a:t>So, now our job is to choose the weight in asset S that maximizes the Sharpe Ratio.</a:t>
            </a:r>
          </a:p>
          <a:p>
            <a:pPr marL="292608" indent="-292608">
              <a:buFont typeface="Arial" panose="020B0604020202020204" pitchFamily="34" charset="0"/>
              <a:buChar char="•"/>
            </a:pPr>
            <a:r>
              <a:rPr lang="en-US" sz="2200" dirty="0"/>
              <a:t>We could use calculus to do this, or we could use Excel.</a:t>
            </a:r>
            <a:endParaRPr lang="en-IN" sz="2200" dirty="0"/>
          </a:p>
        </p:txBody>
      </p:sp>
      <p:sp>
        <p:nvSpPr>
          <p:cNvPr id="7" name="Slide Number Placeholder 6">
            <a:extLst>
              <a:ext uri="{FF2B5EF4-FFF2-40B4-BE49-F238E27FC236}">
                <a16:creationId xmlns:a16="http://schemas.microsoft.com/office/drawing/2014/main" id="{B2F19E9D-77CA-74AF-E31B-7A908BEA4223}"/>
              </a:ext>
            </a:extLst>
          </p:cNvPr>
          <p:cNvSpPr>
            <a:spLocks noGrp="1"/>
          </p:cNvSpPr>
          <p:nvPr>
            <p:ph type="sldNum" sz="quarter" idx="10"/>
          </p:nvPr>
        </p:nvSpPr>
        <p:spPr/>
        <p:txBody>
          <a:bodyPr/>
          <a:lstStyle/>
          <a:p>
            <a:fld id="{68151E55-6873-49E2-B8D5-2F265E6F1973}" type="slidenum">
              <a:rPr lang="en-US" smtClean="0"/>
              <a:t>28</a:t>
            </a:fld>
            <a:endParaRPr lang="en-US"/>
          </a:p>
        </p:txBody>
      </p:sp>
    </p:spTree>
    <p:extLst>
      <p:ext uri="{BB962C8B-B14F-4D97-AF65-F5344CB8AC3E}">
        <p14:creationId xmlns:p14="http://schemas.microsoft.com/office/powerpoint/2010/main" val="37436940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E632E-0A98-63D1-6A43-52B7B2CBE847}"/>
              </a:ext>
            </a:extLst>
          </p:cNvPr>
          <p:cNvSpPr>
            <a:spLocks noGrp="1"/>
          </p:cNvSpPr>
          <p:nvPr>
            <p:ph type="title"/>
          </p:nvPr>
        </p:nvSpPr>
        <p:spPr/>
        <p:txBody>
          <a:bodyPr>
            <a:noAutofit/>
          </a:bodyPr>
          <a:lstStyle/>
          <a:p>
            <a:r>
              <a:rPr lang="en-US" sz="3200" dirty="0"/>
              <a:t>Example: Using Excel to Solve for the Sharpe-Optimal Portfolio </a:t>
            </a:r>
            <a:r>
              <a:rPr lang="en-US" sz="1000" b="0" dirty="0"/>
              <a:t>1</a:t>
            </a:r>
            <a:endParaRPr lang="en-IN" sz="1000" b="0" dirty="0"/>
          </a:p>
        </p:txBody>
      </p:sp>
      <p:sp>
        <p:nvSpPr>
          <p:cNvPr id="3" name="Content Placeholder 2">
            <a:extLst>
              <a:ext uri="{FF2B5EF4-FFF2-40B4-BE49-F238E27FC236}">
                <a16:creationId xmlns:a16="http://schemas.microsoft.com/office/drawing/2014/main" id="{E0AC9F4A-7B15-E1C9-C2B9-E79E4448F7B1}"/>
              </a:ext>
            </a:extLst>
          </p:cNvPr>
          <p:cNvSpPr>
            <a:spLocks noGrp="1"/>
          </p:cNvSpPr>
          <p:nvPr>
            <p:ph sz="quarter" idx="11"/>
          </p:nvPr>
        </p:nvSpPr>
        <p:spPr>
          <a:xfrm>
            <a:off x="342900" y="1276710"/>
            <a:ext cx="8458200" cy="451606"/>
          </a:xfrm>
        </p:spPr>
        <p:txBody>
          <a:bodyPr/>
          <a:lstStyle/>
          <a:p>
            <a:pPr marL="292608" indent="-292608">
              <a:buFont typeface="Arial" panose="020B0604020202020204" pitchFamily="34" charset="0"/>
              <a:buChar char="•"/>
            </a:pPr>
            <a:r>
              <a:rPr lang="en-US" sz="2000" dirty="0"/>
              <a:t>Suppose we enter the data (highlighted in yellow) into a spreadsheet.</a:t>
            </a:r>
            <a:endParaRPr lang="en-IN" sz="2000" dirty="0"/>
          </a:p>
        </p:txBody>
      </p:sp>
      <p:sp>
        <p:nvSpPr>
          <p:cNvPr id="4" name="Content Placeholder 3">
            <a:extLst>
              <a:ext uri="{FF2B5EF4-FFF2-40B4-BE49-F238E27FC236}">
                <a16:creationId xmlns:a16="http://schemas.microsoft.com/office/drawing/2014/main" id="{F00452B9-A6A7-FFC4-2C96-729D3D309C77}"/>
              </a:ext>
            </a:extLst>
          </p:cNvPr>
          <p:cNvSpPr>
            <a:spLocks noGrp="1"/>
          </p:cNvSpPr>
          <p:nvPr>
            <p:ph sz="quarter" idx="14"/>
          </p:nvPr>
        </p:nvSpPr>
        <p:spPr>
          <a:xfrm>
            <a:off x="342900" y="1839386"/>
            <a:ext cx="3103685" cy="421495"/>
          </a:xfrm>
        </p:spPr>
        <p:txBody>
          <a:bodyPr/>
          <a:lstStyle/>
          <a:p>
            <a:pPr marL="292608" indent="-292608">
              <a:buFont typeface="Arial" panose="020B0604020202020204" pitchFamily="34" charset="0"/>
              <a:buChar char="•"/>
            </a:pPr>
            <a:r>
              <a:rPr lang="en-US" sz="2000" dirty="0"/>
              <a:t>We “guess” a weight of</a:t>
            </a:r>
            <a:endParaRPr lang="en-IN" sz="2000" dirty="0"/>
          </a:p>
        </p:txBody>
      </p:sp>
      <p:graphicFrame>
        <p:nvGraphicFramePr>
          <p:cNvPr id="13" name="Object 12">
            <a:extLst>
              <a:ext uri="{FF2B5EF4-FFF2-40B4-BE49-F238E27FC236}">
                <a16:creationId xmlns:a16="http://schemas.microsoft.com/office/drawing/2014/main" id="{238183A7-F7D5-855A-3172-D4C9D1465D77}"/>
              </a:ext>
            </a:extLst>
          </p:cNvPr>
          <p:cNvGraphicFramePr>
            <a:graphicFrameLocks noChangeAspect="1"/>
          </p:cNvGraphicFramePr>
          <p:nvPr>
            <p:extLst>
              <p:ext uri="{D42A27DB-BD31-4B8C-83A1-F6EECF244321}">
                <p14:modId xmlns:p14="http://schemas.microsoft.com/office/powerpoint/2010/main" val="3572069336"/>
              </p:ext>
            </p:extLst>
          </p:nvPr>
        </p:nvGraphicFramePr>
        <p:xfrm>
          <a:off x="3543301" y="1900537"/>
          <a:ext cx="1028700" cy="330200"/>
        </p:xfrm>
        <a:graphic>
          <a:graphicData uri="http://schemas.openxmlformats.org/presentationml/2006/ole">
            <mc:AlternateContent xmlns:mc="http://schemas.openxmlformats.org/markup-compatibility/2006">
              <mc:Choice xmlns:v="urn:schemas-microsoft-com:vml" Requires="v">
                <p:oleObj name="Equation" r:id="rId2" imgW="1028520" imgH="330120" progId="Equation.DSMT4">
                  <p:embed/>
                </p:oleObj>
              </mc:Choice>
              <mc:Fallback>
                <p:oleObj name="Equation" r:id="rId2" imgW="1028520" imgH="330120" progId="Equation.DSMT4">
                  <p:embed/>
                  <p:pic>
                    <p:nvPicPr>
                      <p:cNvPr id="0" name=""/>
                      <p:cNvPicPr/>
                      <p:nvPr/>
                    </p:nvPicPr>
                    <p:blipFill>
                      <a:blip r:embed="rId3"/>
                      <a:stretch>
                        <a:fillRect/>
                      </a:stretch>
                    </p:blipFill>
                    <p:spPr>
                      <a:xfrm>
                        <a:off x="3543301" y="1900537"/>
                        <a:ext cx="1028700" cy="3302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173AC51E-EE6C-4970-EA56-CFE948744931}"/>
              </a:ext>
            </a:extLst>
          </p:cNvPr>
          <p:cNvSpPr>
            <a:spLocks noGrp="1"/>
          </p:cNvSpPr>
          <p:nvPr>
            <p:ph sz="quarter" idx="15"/>
          </p:nvPr>
        </p:nvSpPr>
        <p:spPr>
          <a:xfrm>
            <a:off x="4703258" y="1825774"/>
            <a:ext cx="2922814" cy="394915"/>
          </a:xfrm>
        </p:spPr>
        <p:txBody>
          <a:bodyPr lIns="0"/>
          <a:lstStyle/>
          <a:p>
            <a:r>
              <a:rPr lang="en-US" sz="2000" dirty="0"/>
              <a:t>has a high Sharpe Ratio.</a:t>
            </a:r>
            <a:endParaRPr lang="en-IN" sz="2000" dirty="0"/>
          </a:p>
        </p:txBody>
      </p:sp>
      <p:sp>
        <p:nvSpPr>
          <p:cNvPr id="6" name="Content Placeholder 5">
            <a:extLst>
              <a:ext uri="{FF2B5EF4-FFF2-40B4-BE49-F238E27FC236}">
                <a16:creationId xmlns:a16="http://schemas.microsoft.com/office/drawing/2014/main" id="{D7290929-8F85-2670-3600-8CF3E6AD5D54}"/>
              </a:ext>
            </a:extLst>
          </p:cNvPr>
          <p:cNvSpPr>
            <a:spLocks noGrp="1"/>
          </p:cNvSpPr>
          <p:nvPr>
            <p:ph sz="quarter" idx="16"/>
          </p:nvPr>
        </p:nvSpPr>
        <p:spPr>
          <a:xfrm>
            <a:off x="342900" y="2338538"/>
            <a:ext cx="8458200" cy="698500"/>
          </a:xfrm>
        </p:spPr>
        <p:txBody>
          <a:bodyPr/>
          <a:lstStyle/>
          <a:p>
            <a:pPr marL="292608" indent="-292608">
              <a:buFont typeface="Arial" panose="020B0604020202020204" pitchFamily="34" charset="0"/>
              <a:buChar char="•"/>
            </a:pPr>
            <a:r>
              <a:rPr lang="en-US" sz="2000" dirty="0"/>
              <a:t>Using formulas for portfolio return and standard deviation, we compute Expected Return, Standard Deviation, and a Sharpe Ratio:</a:t>
            </a:r>
            <a:endParaRPr lang="en-IN" sz="2000" dirty="0"/>
          </a:p>
        </p:txBody>
      </p:sp>
      <p:pic>
        <p:nvPicPr>
          <p:cNvPr id="16" name="Picture 15" descr="An Excel sheet shows the Expected return, Standard deviation, and Sharpe Ratio.">
            <a:extLst>
              <a:ext uri="{FF2B5EF4-FFF2-40B4-BE49-F238E27FC236}">
                <a16:creationId xmlns:a16="http://schemas.microsoft.com/office/drawing/2014/main" id="{0F9CBFFB-522D-E409-35A8-F09216357B62}"/>
              </a:ext>
            </a:extLst>
          </p:cNvPr>
          <p:cNvPicPr>
            <a:picLocks noChangeAspect="1"/>
          </p:cNvPicPr>
          <p:nvPr/>
        </p:nvPicPr>
        <p:blipFill>
          <a:blip r:embed="rId4"/>
          <a:stretch>
            <a:fillRect/>
          </a:stretch>
        </p:blipFill>
        <p:spPr>
          <a:xfrm>
            <a:off x="2560940" y="3213941"/>
            <a:ext cx="4344924" cy="2392680"/>
          </a:xfrm>
          <a:prstGeom prst="rect">
            <a:avLst/>
          </a:prstGeom>
        </p:spPr>
      </p:pic>
      <p:sp>
        <p:nvSpPr>
          <p:cNvPr id="7" name="Content Placeholder 6">
            <a:extLst>
              <a:ext uri="{FF2B5EF4-FFF2-40B4-BE49-F238E27FC236}">
                <a16:creationId xmlns:a16="http://schemas.microsoft.com/office/drawing/2014/main" id="{D9BCABBD-CA9B-607B-AF01-A92718E98F3B}"/>
              </a:ext>
            </a:extLst>
          </p:cNvPr>
          <p:cNvSpPr>
            <a:spLocks noGrp="1"/>
          </p:cNvSpPr>
          <p:nvPr>
            <p:ph sz="quarter" idx="17"/>
          </p:nvPr>
        </p:nvSpPr>
        <p:spPr>
          <a:xfrm>
            <a:off x="342900" y="5819195"/>
            <a:ext cx="8458200" cy="429205"/>
          </a:xfrm>
        </p:spPr>
        <p:txBody>
          <a:bodyPr/>
          <a:lstStyle/>
          <a:p>
            <a:pPr marL="292608" indent="-292608">
              <a:buFont typeface="Arial" panose="020B0604020202020204" pitchFamily="34" charset="0"/>
              <a:buChar char="•"/>
            </a:pPr>
            <a:r>
              <a:rPr lang="en-US" sz="2000" dirty="0"/>
              <a:t>We could keep guessing to find the maximum Sharpe Ratio, or</a:t>
            </a:r>
            <a:r>
              <a:rPr lang="en-US" sz="100" dirty="0"/>
              <a:t> </a:t>
            </a:r>
            <a:r>
              <a:rPr lang="en-US" sz="2000" dirty="0"/>
              <a:t>.</a:t>
            </a:r>
            <a:r>
              <a:rPr lang="en-US" sz="100" dirty="0"/>
              <a:t> </a:t>
            </a:r>
            <a:r>
              <a:rPr lang="en-US" sz="2000" dirty="0"/>
              <a:t>.</a:t>
            </a:r>
            <a:r>
              <a:rPr lang="en-US" sz="100" dirty="0"/>
              <a:t> </a:t>
            </a:r>
            <a:r>
              <a:rPr lang="en-US" sz="2000" dirty="0"/>
              <a:t>.</a:t>
            </a:r>
            <a:r>
              <a:rPr lang="en-US" sz="100" dirty="0"/>
              <a:t> </a:t>
            </a:r>
            <a:r>
              <a:rPr lang="en-US" sz="2000" dirty="0"/>
              <a:t>.</a:t>
            </a:r>
            <a:endParaRPr lang="en-IN" sz="2000" dirty="0"/>
          </a:p>
        </p:txBody>
      </p:sp>
      <p:sp>
        <p:nvSpPr>
          <p:cNvPr id="9" name="Text Placeholder 8">
            <a:extLst>
              <a:ext uri="{FF2B5EF4-FFF2-40B4-BE49-F238E27FC236}">
                <a16:creationId xmlns:a16="http://schemas.microsoft.com/office/drawing/2014/main" id="{6EA95745-CCB4-4982-81EC-17E7575AF21B}"/>
              </a:ext>
            </a:extLst>
          </p:cNvPr>
          <p:cNvSpPr>
            <a:spLocks noGrp="1"/>
          </p:cNvSpPr>
          <p:nvPr>
            <p:ph type="body" sz="quarter" idx="12"/>
          </p:nvPr>
        </p:nvSpPr>
        <p:spPr>
          <a:xfrm>
            <a:off x="2847237" y="6335325"/>
            <a:ext cx="3449525" cy="251298"/>
          </a:xfrm>
        </p:spPr>
        <p:txBody>
          <a:bodyPr/>
          <a:lstStyle/>
          <a:p>
            <a:r>
              <a:rPr lang="en-US" sz="1200" dirty="0">
                <a:hlinkClick r:id="rId5" action="ppaction://hlinksldjump"/>
              </a:rPr>
              <a:t>Access the text alternative for slide images.</a:t>
            </a:r>
          </a:p>
        </p:txBody>
      </p:sp>
      <p:sp>
        <p:nvSpPr>
          <p:cNvPr id="11" name="Slide Number Placeholder 10">
            <a:extLst>
              <a:ext uri="{FF2B5EF4-FFF2-40B4-BE49-F238E27FC236}">
                <a16:creationId xmlns:a16="http://schemas.microsoft.com/office/drawing/2014/main" id="{9F6AE83D-6EB8-AC16-EC9C-5C1AEF75893E}"/>
              </a:ext>
            </a:extLst>
          </p:cNvPr>
          <p:cNvSpPr>
            <a:spLocks noGrp="1"/>
          </p:cNvSpPr>
          <p:nvPr>
            <p:ph type="sldNum" sz="quarter" idx="10"/>
          </p:nvPr>
        </p:nvSpPr>
        <p:spPr/>
        <p:txBody>
          <a:bodyPr/>
          <a:lstStyle/>
          <a:p>
            <a:fld id="{68151E55-6873-49E2-B8D5-2F265E6F1973}" type="slidenum">
              <a:rPr lang="en-US" smtClean="0"/>
              <a:t>29</a:t>
            </a:fld>
            <a:endParaRPr lang="en-US" dirty="0"/>
          </a:p>
        </p:txBody>
      </p:sp>
    </p:spTree>
    <p:extLst>
      <p:ext uri="{BB962C8B-B14F-4D97-AF65-F5344CB8AC3E}">
        <p14:creationId xmlns:p14="http://schemas.microsoft.com/office/powerpoint/2010/main" val="1856010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E81B-36A7-4FEC-8315-118442234610}"/>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DD1F3429-4F48-4462-9F38-1560511AA001}"/>
              </a:ext>
            </a:extLst>
          </p:cNvPr>
          <p:cNvSpPr>
            <a:spLocks noGrp="1"/>
          </p:cNvSpPr>
          <p:nvPr>
            <p:ph sz="quarter" idx="11"/>
          </p:nvPr>
        </p:nvSpPr>
        <p:spPr/>
        <p:txBody>
          <a:bodyPr/>
          <a:lstStyle/>
          <a:p>
            <a:r>
              <a:rPr lang="en-US" dirty="0"/>
              <a:t>To get a high evaluation of your investments’ performance, make sure you know:</a:t>
            </a:r>
          </a:p>
          <a:p>
            <a:pPr marL="402336" indent="-402336">
              <a:buFont typeface="+mj-lt"/>
              <a:buAutoNum type="arabicPeriod"/>
            </a:pPr>
            <a:r>
              <a:rPr lang="en-US" dirty="0"/>
              <a:t>How to calculate the best-known portfolio evaluation measures.</a:t>
            </a:r>
          </a:p>
          <a:p>
            <a:pPr marL="402336" indent="-402336">
              <a:buFont typeface="+mj-lt"/>
              <a:buAutoNum type="arabicPeriod"/>
            </a:pPr>
            <a:r>
              <a:rPr lang="en-US" dirty="0"/>
              <a:t>The strengths and weaknesses of these portfolio evaluation measures.</a:t>
            </a:r>
          </a:p>
          <a:p>
            <a:pPr marL="402336" indent="-402336">
              <a:buFont typeface="+mj-lt"/>
              <a:buAutoNum type="arabicPeriod"/>
            </a:pPr>
            <a:r>
              <a:rPr lang="en-US" dirty="0"/>
              <a:t>How to calculate a Sharpe-optimal portfolio.</a:t>
            </a:r>
          </a:p>
          <a:p>
            <a:pPr marL="402336" indent="-402336">
              <a:buFont typeface="+mj-lt"/>
              <a:buAutoNum type="arabicPeriod"/>
            </a:pPr>
            <a:r>
              <a:rPr lang="en-US" dirty="0"/>
              <a:t>How to calculate and interpret Value-at-Risk.</a:t>
            </a:r>
          </a:p>
        </p:txBody>
      </p:sp>
      <p:sp>
        <p:nvSpPr>
          <p:cNvPr id="6" name="Slide Number Placeholder 5">
            <a:extLst>
              <a:ext uri="{FF2B5EF4-FFF2-40B4-BE49-F238E27FC236}">
                <a16:creationId xmlns:a16="http://schemas.microsoft.com/office/drawing/2014/main" id="{D8119CC5-85E0-4388-AE5E-52C8483084CE}"/>
              </a:ext>
            </a:extLst>
          </p:cNvPr>
          <p:cNvSpPr>
            <a:spLocks noGrp="1"/>
          </p:cNvSpPr>
          <p:nvPr>
            <p:ph type="sldNum" sz="quarter" idx="4"/>
          </p:nvPr>
        </p:nvSpPr>
        <p:spPr/>
        <p:txBody>
          <a:bodyPr/>
          <a:lstStyle/>
          <a:p>
            <a:fld id="{68151E55-6873-49E2-B8D5-2F265E6F1973}" type="slidenum">
              <a:rPr lang="en-US" smtClean="0"/>
              <a:pPr/>
              <a:t>3</a:t>
            </a:fld>
            <a:endParaRPr lang="en-US" dirty="0"/>
          </a:p>
        </p:txBody>
      </p:sp>
    </p:spTree>
    <p:extLst>
      <p:ext uri="{BB962C8B-B14F-4D97-AF65-F5344CB8AC3E}">
        <p14:creationId xmlns:p14="http://schemas.microsoft.com/office/powerpoint/2010/main" val="22994309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2C864-3855-F773-DF2C-CD011117CE38}"/>
              </a:ext>
            </a:extLst>
          </p:cNvPr>
          <p:cNvSpPr>
            <a:spLocks noGrp="1"/>
          </p:cNvSpPr>
          <p:nvPr>
            <p:ph type="title"/>
          </p:nvPr>
        </p:nvSpPr>
        <p:spPr/>
        <p:txBody>
          <a:bodyPr>
            <a:noAutofit/>
          </a:bodyPr>
          <a:lstStyle/>
          <a:p>
            <a:r>
              <a:rPr lang="en-US" sz="3200" dirty="0"/>
              <a:t>Example: Using Solver in Excel to Solve for the Sharpe-Optimal Portfolio </a:t>
            </a:r>
            <a:r>
              <a:rPr lang="en-US" sz="1000" b="0" dirty="0"/>
              <a:t>2</a:t>
            </a:r>
            <a:endParaRPr lang="en-IN" sz="1000" b="0" dirty="0"/>
          </a:p>
        </p:txBody>
      </p:sp>
      <p:pic>
        <p:nvPicPr>
          <p:cNvPr id="11" name="Picture 10" descr="A spreadsheet is titled optimal Sharpe ratio with two risky assets-stocks and bonds. Below is the solver parameters tab.">
            <a:extLst>
              <a:ext uri="{FF2B5EF4-FFF2-40B4-BE49-F238E27FC236}">
                <a16:creationId xmlns:a16="http://schemas.microsoft.com/office/drawing/2014/main" id="{F2AA2396-5D50-6A2E-0234-7F2FECE4FDA0}"/>
              </a:ext>
            </a:extLst>
          </p:cNvPr>
          <p:cNvPicPr>
            <a:picLocks noChangeAspect="1"/>
          </p:cNvPicPr>
          <p:nvPr/>
        </p:nvPicPr>
        <p:blipFill>
          <a:blip r:embed="rId2"/>
          <a:stretch>
            <a:fillRect/>
          </a:stretch>
        </p:blipFill>
        <p:spPr>
          <a:xfrm>
            <a:off x="808633" y="1362406"/>
            <a:ext cx="4189977" cy="4638904"/>
          </a:xfrm>
          <a:prstGeom prst="rect">
            <a:avLst/>
          </a:prstGeom>
        </p:spPr>
      </p:pic>
      <p:pic>
        <p:nvPicPr>
          <p:cNvPr id="10" name="Picture 9" descr="left Arrow.">
            <a:extLst>
              <a:ext uri="{FF2B5EF4-FFF2-40B4-BE49-F238E27FC236}">
                <a16:creationId xmlns:a16="http://schemas.microsoft.com/office/drawing/2014/main" id="{102020F2-7054-5A23-EAAE-567AFE1EDD40}"/>
              </a:ext>
            </a:extLst>
          </p:cNvPr>
          <p:cNvPicPr>
            <a:picLocks noChangeAspect="1"/>
          </p:cNvPicPr>
          <p:nvPr/>
        </p:nvPicPr>
        <p:blipFill>
          <a:blip r:embed="rId3"/>
          <a:stretch>
            <a:fillRect/>
          </a:stretch>
        </p:blipFill>
        <p:spPr>
          <a:xfrm>
            <a:off x="5104686" y="2331654"/>
            <a:ext cx="896190" cy="835224"/>
          </a:xfrm>
          <a:prstGeom prst="rect">
            <a:avLst/>
          </a:prstGeom>
        </p:spPr>
      </p:pic>
      <p:sp>
        <p:nvSpPr>
          <p:cNvPr id="3" name="Content Placeholder 2">
            <a:extLst>
              <a:ext uri="{FF2B5EF4-FFF2-40B4-BE49-F238E27FC236}">
                <a16:creationId xmlns:a16="http://schemas.microsoft.com/office/drawing/2014/main" id="{A65E4621-D686-A30C-D240-C4C44C3E10A7}"/>
              </a:ext>
            </a:extLst>
          </p:cNvPr>
          <p:cNvSpPr>
            <a:spLocks noGrp="1"/>
          </p:cNvSpPr>
          <p:nvPr>
            <p:ph sz="quarter" idx="11"/>
          </p:nvPr>
        </p:nvSpPr>
        <p:spPr>
          <a:xfrm>
            <a:off x="6248577" y="1836852"/>
            <a:ext cx="1495948" cy="833445"/>
          </a:xfrm>
        </p:spPr>
        <p:txBody>
          <a:bodyPr/>
          <a:lstStyle/>
          <a:p>
            <a:r>
              <a:rPr lang="en-IN" dirty="0"/>
              <a:t>Maximize this cell</a:t>
            </a:r>
          </a:p>
        </p:txBody>
      </p:sp>
      <p:sp>
        <p:nvSpPr>
          <p:cNvPr id="4" name="Content Placeholder 3">
            <a:extLst>
              <a:ext uri="{FF2B5EF4-FFF2-40B4-BE49-F238E27FC236}">
                <a16:creationId xmlns:a16="http://schemas.microsoft.com/office/drawing/2014/main" id="{DB45C42E-76D8-095C-C293-74942EE51B1B}"/>
              </a:ext>
            </a:extLst>
          </p:cNvPr>
          <p:cNvSpPr>
            <a:spLocks noGrp="1"/>
          </p:cNvSpPr>
          <p:nvPr>
            <p:ph sz="quarter" idx="14"/>
          </p:nvPr>
        </p:nvSpPr>
        <p:spPr>
          <a:xfrm>
            <a:off x="6248577" y="2831759"/>
            <a:ext cx="1897882" cy="831652"/>
          </a:xfrm>
        </p:spPr>
        <p:txBody>
          <a:bodyPr/>
          <a:lstStyle/>
          <a:p>
            <a:r>
              <a:rPr lang="en-IN" dirty="0"/>
              <a:t>By changing this cell</a:t>
            </a:r>
          </a:p>
        </p:txBody>
      </p:sp>
      <p:sp>
        <p:nvSpPr>
          <p:cNvPr id="8" name="Content Placeholder 7">
            <a:extLst>
              <a:ext uri="{FF2B5EF4-FFF2-40B4-BE49-F238E27FC236}">
                <a16:creationId xmlns:a16="http://schemas.microsoft.com/office/drawing/2014/main" id="{5D1AC282-083E-89E8-F9E2-9D00795CC7F2}"/>
              </a:ext>
            </a:extLst>
          </p:cNvPr>
          <p:cNvSpPr>
            <a:spLocks noGrp="1"/>
          </p:cNvSpPr>
          <p:nvPr>
            <p:ph sz="quarter" idx="15"/>
          </p:nvPr>
        </p:nvSpPr>
        <p:spPr>
          <a:xfrm>
            <a:off x="5843519" y="4321723"/>
            <a:ext cx="2707997" cy="1577327"/>
          </a:xfrm>
          <a:ln>
            <a:solidFill>
              <a:srgbClr val="A9131A"/>
            </a:solidFill>
          </a:ln>
        </p:spPr>
        <p:txBody>
          <a:bodyPr/>
          <a:lstStyle/>
          <a:p>
            <a:r>
              <a:rPr lang="en-US" dirty="0">
                <a:solidFill>
                  <a:srgbClr val="A9131A"/>
                </a:solidFill>
              </a:rPr>
              <a:t>Constraints: Weights in stocks and bonds cannot be less than zero.</a:t>
            </a:r>
            <a:endParaRPr lang="en-IN" dirty="0">
              <a:solidFill>
                <a:srgbClr val="A9131A"/>
              </a:solidFill>
            </a:endParaRPr>
          </a:p>
        </p:txBody>
      </p:sp>
      <p:sp>
        <p:nvSpPr>
          <p:cNvPr id="9" name="Text Placeholder 8">
            <a:extLst>
              <a:ext uri="{FF2B5EF4-FFF2-40B4-BE49-F238E27FC236}">
                <a16:creationId xmlns:a16="http://schemas.microsoft.com/office/drawing/2014/main" id="{D206ED94-BF00-3E23-8332-AD73EDEB9EDE}"/>
              </a:ext>
            </a:extLst>
          </p:cNvPr>
          <p:cNvSpPr>
            <a:spLocks noGrp="1"/>
          </p:cNvSpPr>
          <p:nvPr>
            <p:ph type="body" sz="quarter" idx="12"/>
          </p:nvPr>
        </p:nvSpPr>
        <p:spPr>
          <a:xfrm>
            <a:off x="2912265" y="6301125"/>
            <a:ext cx="3319471" cy="232762"/>
          </a:xfrm>
        </p:spPr>
        <p:txBody>
          <a:bodyPr/>
          <a:lstStyle/>
          <a:p>
            <a:r>
              <a:rPr lang="en-US" sz="1200" dirty="0">
                <a:hlinkClick r:id="rId4" action="ppaction://hlinksldjump"/>
              </a:rPr>
              <a:t>Access the text alternative for slide images.</a:t>
            </a:r>
          </a:p>
        </p:txBody>
      </p:sp>
      <p:sp>
        <p:nvSpPr>
          <p:cNvPr id="7" name="Slide Number Placeholder 6">
            <a:extLst>
              <a:ext uri="{FF2B5EF4-FFF2-40B4-BE49-F238E27FC236}">
                <a16:creationId xmlns:a16="http://schemas.microsoft.com/office/drawing/2014/main" id="{77319986-72C7-F086-A243-9544E299CB8A}"/>
              </a:ext>
            </a:extLst>
          </p:cNvPr>
          <p:cNvSpPr>
            <a:spLocks noGrp="1"/>
          </p:cNvSpPr>
          <p:nvPr>
            <p:ph type="sldNum" sz="quarter" idx="10"/>
          </p:nvPr>
        </p:nvSpPr>
        <p:spPr/>
        <p:txBody>
          <a:bodyPr/>
          <a:lstStyle/>
          <a:p>
            <a:fld id="{68151E55-6873-49E2-B8D5-2F265E6F1973}" type="slidenum">
              <a:rPr lang="en-US" smtClean="0"/>
              <a:t>30</a:t>
            </a:fld>
            <a:endParaRPr lang="en-US"/>
          </a:p>
        </p:txBody>
      </p:sp>
    </p:spTree>
    <p:extLst>
      <p:ext uri="{BB962C8B-B14F-4D97-AF65-F5344CB8AC3E}">
        <p14:creationId xmlns:p14="http://schemas.microsoft.com/office/powerpoint/2010/main" val="19213460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9E7C3-2260-17E7-4DF3-3962D4B1D770}"/>
              </a:ext>
            </a:extLst>
          </p:cNvPr>
          <p:cNvSpPr>
            <a:spLocks noGrp="1"/>
          </p:cNvSpPr>
          <p:nvPr>
            <p:ph type="title"/>
          </p:nvPr>
        </p:nvSpPr>
        <p:spPr/>
        <p:txBody>
          <a:bodyPr/>
          <a:lstStyle/>
          <a:p>
            <a:r>
              <a:rPr lang="en-IN" dirty="0"/>
              <a:t>Investment Risk Management</a:t>
            </a:r>
          </a:p>
        </p:txBody>
      </p:sp>
      <p:sp>
        <p:nvSpPr>
          <p:cNvPr id="3" name="Content Placeholder 2">
            <a:extLst>
              <a:ext uri="{FF2B5EF4-FFF2-40B4-BE49-F238E27FC236}">
                <a16:creationId xmlns:a16="http://schemas.microsoft.com/office/drawing/2014/main" id="{CACFBBB5-7FDE-4B3B-0BF1-61596804308E}"/>
              </a:ext>
            </a:extLst>
          </p:cNvPr>
          <p:cNvSpPr>
            <a:spLocks noGrp="1"/>
          </p:cNvSpPr>
          <p:nvPr>
            <p:ph sz="quarter" idx="11"/>
          </p:nvPr>
        </p:nvSpPr>
        <p:spPr/>
        <p:txBody>
          <a:bodyPr/>
          <a:lstStyle/>
          <a:p>
            <a:pPr marL="292608" indent="-292608">
              <a:buFont typeface="Arial" panose="020B0604020202020204" pitchFamily="34" charset="0"/>
              <a:buChar char="•"/>
            </a:pPr>
            <a:r>
              <a:rPr lang="en-US" b="1" dirty="0">
                <a:solidFill>
                  <a:srgbClr val="002060"/>
                </a:solidFill>
              </a:rPr>
              <a:t>Investment risk management</a:t>
            </a:r>
            <a:r>
              <a:rPr lang="en-US" dirty="0"/>
              <a:t> concerns a money manager’s control over investment risks, usually with respect to potential short-run losses.</a:t>
            </a:r>
          </a:p>
          <a:p>
            <a:pPr marL="292608" indent="-292608">
              <a:buFont typeface="Arial" panose="020B0604020202020204" pitchFamily="34" charset="0"/>
              <a:buChar char="•"/>
            </a:pPr>
            <a:r>
              <a:rPr lang="en-US" dirty="0"/>
              <a:t>We will focus on what is known as the Value-at-Risk (V</a:t>
            </a:r>
            <a:r>
              <a:rPr lang="en-US" sz="100" dirty="0"/>
              <a:t> </a:t>
            </a:r>
            <a:r>
              <a:rPr lang="en-US" dirty="0" err="1"/>
              <a:t>aR</a:t>
            </a:r>
            <a:r>
              <a:rPr lang="en-US" dirty="0"/>
              <a:t>) approach.</a:t>
            </a:r>
            <a:endParaRPr lang="en-IN" dirty="0"/>
          </a:p>
        </p:txBody>
      </p:sp>
      <p:sp>
        <p:nvSpPr>
          <p:cNvPr id="6" name="Slide Number Placeholder 5">
            <a:extLst>
              <a:ext uri="{FF2B5EF4-FFF2-40B4-BE49-F238E27FC236}">
                <a16:creationId xmlns:a16="http://schemas.microsoft.com/office/drawing/2014/main" id="{ED537236-66EB-E967-CEAD-9830DE374936}"/>
              </a:ext>
            </a:extLst>
          </p:cNvPr>
          <p:cNvSpPr>
            <a:spLocks noGrp="1"/>
          </p:cNvSpPr>
          <p:nvPr>
            <p:ph type="sldNum" sz="quarter" idx="4"/>
          </p:nvPr>
        </p:nvSpPr>
        <p:spPr/>
        <p:txBody>
          <a:bodyPr/>
          <a:lstStyle/>
          <a:p>
            <a:fld id="{68151E55-6873-49E2-B8D5-2F265E6F1973}" type="slidenum">
              <a:rPr lang="en-US" smtClean="0"/>
              <a:pPr/>
              <a:t>31</a:t>
            </a:fld>
            <a:endParaRPr lang="en-US" dirty="0"/>
          </a:p>
        </p:txBody>
      </p:sp>
    </p:spTree>
    <p:extLst>
      <p:ext uri="{BB962C8B-B14F-4D97-AF65-F5344CB8AC3E}">
        <p14:creationId xmlns:p14="http://schemas.microsoft.com/office/powerpoint/2010/main" val="22219497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1C4CB-25A7-5268-C929-B3DA1327A38A}"/>
              </a:ext>
            </a:extLst>
          </p:cNvPr>
          <p:cNvSpPr>
            <a:spLocks noGrp="1"/>
          </p:cNvSpPr>
          <p:nvPr>
            <p:ph type="title"/>
          </p:nvPr>
        </p:nvSpPr>
        <p:spPr/>
        <p:txBody>
          <a:bodyPr/>
          <a:lstStyle/>
          <a:p>
            <a:r>
              <a:rPr lang="en-IN" dirty="0"/>
              <a:t>Value-at-Risk (V</a:t>
            </a:r>
            <a:r>
              <a:rPr lang="en-IN" sz="100" dirty="0"/>
              <a:t> </a:t>
            </a:r>
            <a:r>
              <a:rPr lang="en-IN" dirty="0" err="1"/>
              <a:t>aR</a:t>
            </a:r>
            <a:r>
              <a:rPr lang="en-IN" dirty="0"/>
              <a:t>)</a:t>
            </a:r>
          </a:p>
        </p:txBody>
      </p:sp>
      <p:sp>
        <p:nvSpPr>
          <p:cNvPr id="3" name="Content Placeholder 2">
            <a:extLst>
              <a:ext uri="{FF2B5EF4-FFF2-40B4-BE49-F238E27FC236}">
                <a16:creationId xmlns:a16="http://schemas.microsoft.com/office/drawing/2014/main" id="{661C9B2E-BF4A-4603-4058-F7ACFD9BBBB7}"/>
              </a:ext>
            </a:extLst>
          </p:cNvPr>
          <p:cNvSpPr>
            <a:spLocks noGrp="1"/>
          </p:cNvSpPr>
          <p:nvPr>
            <p:ph sz="quarter" idx="11"/>
          </p:nvPr>
        </p:nvSpPr>
        <p:spPr/>
        <p:txBody>
          <a:bodyPr/>
          <a:lstStyle/>
          <a:p>
            <a:pPr marL="292608" indent="-292608">
              <a:buFont typeface="Arial" panose="020B0604020202020204" pitchFamily="34" charset="0"/>
              <a:buChar char="•"/>
            </a:pPr>
            <a:r>
              <a:rPr lang="en-US" b="1" dirty="0">
                <a:solidFill>
                  <a:srgbClr val="002060"/>
                </a:solidFill>
              </a:rPr>
              <a:t>Value-at-Risk (V</a:t>
            </a:r>
            <a:r>
              <a:rPr lang="en-US" sz="100" b="1" dirty="0">
                <a:solidFill>
                  <a:srgbClr val="002060"/>
                </a:solidFill>
              </a:rPr>
              <a:t> </a:t>
            </a:r>
            <a:r>
              <a:rPr lang="en-US" b="1" dirty="0" err="1">
                <a:solidFill>
                  <a:srgbClr val="002060"/>
                </a:solidFill>
              </a:rPr>
              <a:t>aR</a:t>
            </a:r>
            <a:r>
              <a:rPr lang="en-US" dirty="0"/>
              <a:t>) is a technique of assessing risk by stating the probability of a loss that a portfolio may experience within a fixed time horizon.</a:t>
            </a:r>
          </a:p>
          <a:p>
            <a:pPr marL="292608" indent="-292608">
              <a:buFont typeface="Arial" panose="020B0604020202020204" pitchFamily="34" charset="0"/>
              <a:buChar char="•"/>
            </a:pPr>
            <a:r>
              <a:rPr lang="en-US" b="1" dirty="0">
                <a:solidFill>
                  <a:srgbClr val="A9131A"/>
                </a:solidFill>
              </a:rPr>
              <a:t>If the returns on an investment follow a normal distribution</a:t>
            </a:r>
            <a:r>
              <a:rPr lang="en-US" dirty="0"/>
              <a:t>, we can state the probability that a portfolio’s return will be within a certain range, if we have the mean and standard deviation of the portfolio’s return.</a:t>
            </a:r>
            <a:endParaRPr lang="en-IN" dirty="0"/>
          </a:p>
        </p:txBody>
      </p:sp>
      <p:sp>
        <p:nvSpPr>
          <p:cNvPr id="6" name="Slide Number Placeholder 5">
            <a:extLst>
              <a:ext uri="{FF2B5EF4-FFF2-40B4-BE49-F238E27FC236}">
                <a16:creationId xmlns:a16="http://schemas.microsoft.com/office/drawing/2014/main" id="{51B2D3F1-9F5F-8631-56C8-BFC0EA75B19A}"/>
              </a:ext>
            </a:extLst>
          </p:cNvPr>
          <p:cNvSpPr>
            <a:spLocks noGrp="1"/>
          </p:cNvSpPr>
          <p:nvPr>
            <p:ph type="sldNum" sz="quarter" idx="4"/>
          </p:nvPr>
        </p:nvSpPr>
        <p:spPr/>
        <p:txBody>
          <a:bodyPr/>
          <a:lstStyle/>
          <a:p>
            <a:fld id="{68151E55-6873-49E2-B8D5-2F265E6F1973}" type="slidenum">
              <a:rPr lang="en-US" smtClean="0"/>
              <a:pPr/>
              <a:t>32</a:t>
            </a:fld>
            <a:endParaRPr lang="en-US" dirty="0"/>
          </a:p>
        </p:txBody>
      </p:sp>
    </p:spTree>
    <p:extLst>
      <p:ext uri="{BB962C8B-B14F-4D97-AF65-F5344CB8AC3E}">
        <p14:creationId xmlns:p14="http://schemas.microsoft.com/office/powerpoint/2010/main" val="25810828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A71BA-B84B-97E9-BA47-745FEA8D485F}"/>
              </a:ext>
            </a:extLst>
          </p:cNvPr>
          <p:cNvSpPr>
            <a:spLocks noGrp="1"/>
          </p:cNvSpPr>
          <p:nvPr>
            <p:ph type="title"/>
          </p:nvPr>
        </p:nvSpPr>
        <p:spPr/>
        <p:txBody>
          <a:bodyPr/>
          <a:lstStyle/>
          <a:p>
            <a:r>
              <a:rPr lang="en-IN" dirty="0"/>
              <a:t>Example: V</a:t>
            </a:r>
            <a:r>
              <a:rPr lang="en-IN" sz="100" dirty="0"/>
              <a:t> </a:t>
            </a:r>
            <a:r>
              <a:rPr lang="en-IN" dirty="0" err="1"/>
              <a:t>aR</a:t>
            </a:r>
            <a:r>
              <a:rPr lang="en-IN" dirty="0"/>
              <a:t> Calculation </a:t>
            </a:r>
            <a:r>
              <a:rPr lang="en-IN" sz="1000" b="0" dirty="0"/>
              <a:t>1</a:t>
            </a:r>
          </a:p>
        </p:txBody>
      </p:sp>
      <p:sp>
        <p:nvSpPr>
          <p:cNvPr id="3" name="Content Placeholder 2">
            <a:extLst>
              <a:ext uri="{FF2B5EF4-FFF2-40B4-BE49-F238E27FC236}">
                <a16:creationId xmlns:a16="http://schemas.microsoft.com/office/drawing/2014/main" id="{F6BF5A4D-18AA-B624-2912-6FE6B3610F10}"/>
              </a:ext>
            </a:extLst>
          </p:cNvPr>
          <p:cNvSpPr>
            <a:spLocks noGrp="1"/>
          </p:cNvSpPr>
          <p:nvPr>
            <p:ph sz="quarter" idx="11"/>
          </p:nvPr>
        </p:nvSpPr>
        <p:spPr/>
        <p:txBody>
          <a:bodyPr/>
          <a:lstStyle/>
          <a:p>
            <a:pPr marL="292608" indent="-292608">
              <a:buFont typeface="Arial" panose="020B0604020202020204" pitchFamily="34" charset="0"/>
              <a:buChar char="•"/>
            </a:pPr>
            <a:r>
              <a:rPr lang="en-US" dirty="0"/>
              <a:t>Suppose you own an S&amp;P 500 index fund.</a:t>
            </a:r>
          </a:p>
          <a:p>
            <a:pPr marL="292608" indent="-292608">
              <a:buFont typeface="Arial" panose="020B0604020202020204" pitchFamily="34" charset="0"/>
              <a:buChar char="•"/>
            </a:pPr>
            <a:r>
              <a:rPr lang="en-US" dirty="0"/>
              <a:t>What is the probability of a return of −8% or worse in a particular year?</a:t>
            </a:r>
          </a:p>
          <a:p>
            <a:pPr marL="292608" indent="-292608">
              <a:buFont typeface="Arial" panose="020B0604020202020204" pitchFamily="34" charset="0"/>
              <a:buChar char="•"/>
            </a:pPr>
            <a:r>
              <a:rPr lang="en-US" dirty="0"/>
              <a:t>That is, one year from now, what is the probability that your portfolio value is down by 8 percent (or more)?</a:t>
            </a:r>
            <a:endParaRPr lang="en-IN" dirty="0"/>
          </a:p>
        </p:txBody>
      </p:sp>
      <p:sp>
        <p:nvSpPr>
          <p:cNvPr id="6" name="Slide Number Placeholder 5">
            <a:extLst>
              <a:ext uri="{FF2B5EF4-FFF2-40B4-BE49-F238E27FC236}">
                <a16:creationId xmlns:a16="http://schemas.microsoft.com/office/drawing/2014/main" id="{972FF9BA-AB43-6594-0C74-F887BC3B4C5D}"/>
              </a:ext>
            </a:extLst>
          </p:cNvPr>
          <p:cNvSpPr>
            <a:spLocks noGrp="1"/>
          </p:cNvSpPr>
          <p:nvPr>
            <p:ph type="sldNum" sz="quarter" idx="4"/>
          </p:nvPr>
        </p:nvSpPr>
        <p:spPr/>
        <p:txBody>
          <a:bodyPr/>
          <a:lstStyle/>
          <a:p>
            <a:fld id="{68151E55-6873-49E2-B8D5-2F265E6F1973}" type="slidenum">
              <a:rPr lang="en-US" smtClean="0"/>
              <a:pPr/>
              <a:t>33</a:t>
            </a:fld>
            <a:endParaRPr lang="en-US" dirty="0"/>
          </a:p>
        </p:txBody>
      </p:sp>
    </p:spTree>
    <p:extLst>
      <p:ext uri="{BB962C8B-B14F-4D97-AF65-F5344CB8AC3E}">
        <p14:creationId xmlns:p14="http://schemas.microsoft.com/office/powerpoint/2010/main" val="14443150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1FD94-F597-D861-BB96-01D87B12C4E6}"/>
              </a:ext>
            </a:extLst>
          </p:cNvPr>
          <p:cNvSpPr>
            <a:spLocks noGrp="1"/>
          </p:cNvSpPr>
          <p:nvPr>
            <p:ph type="title"/>
          </p:nvPr>
        </p:nvSpPr>
        <p:spPr/>
        <p:txBody>
          <a:bodyPr>
            <a:normAutofit/>
          </a:bodyPr>
          <a:lstStyle/>
          <a:p>
            <a:r>
              <a:rPr lang="en-IN" sz="3600" dirty="0"/>
              <a:t>Example: V</a:t>
            </a:r>
            <a:r>
              <a:rPr lang="en-IN" sz="100" dirty="0"/>
              <a:t> </a:t>
            </a:r>
            <a:r>
              <a:rPr lang="en-IN" sz="3600" dirty="0" err="1"/>
              <a:t>aR</a:t>
            </a:r>
            <a:r>
              <a:rPr lang="en-IN" sz="3600" dirty="0"/>
              <a:t> Calculation </a:t>
            </a:r>
            <a:r>
              <a:rPr lang="en-IN" sz="1000" b="0" dirty="0"/>
              <a:t>2</a:t>
            </a:r>
            <a:r>
              <a:rPr lang="en-IN" sz="3600" dirty="0"/>
              <a:t>    </a:t>
            </a:r>
          </a:p>
        </p:txBody>
      </p:sp>
      <p:sp>
        <p:nvSpPr>
          <p:cNvPr id="3" name="Content Placeholder 2">
            <a:extLst>
              <a:ext uri="{FF2B5EF4-FFF2-40B4-BE49-F238E27FC236}">
                <a16:creationId xmlns:a16="http://schemas.microsoft.com/office/drawing/2014/main" id="{FBB0E32A-1C4E-2F83-220D-3A13A86FDCCB}"/>
              </a:ext>
            </a:extLst>
          </p:cNvPr>
          <p:cNvSpPr>
            <a:spLocks noGrp="1"/>
          </p:cNvSpPr>
          <p:nvPr>
            <p:ph sz="quarter" idx="11"/>
          </p:nvPr>
        </p:nvSpPr>
        <p:spPr>
          <a:xfrm>
            <a:off x="342900" y="1276710"/>
            <a:ext cx="8458200" cy="2581858"/>
          </a:xfrm>
        </p:spPr>
        <p:txBody>
          <a:bodyPr/>
          <a:lstStyle/>
          <a:p>
            <a:r>
              <a:rPr lang="en-US" dirty="0"/>
              <a:t>First, the historic average return on the S&amp;P index is about 12%, with a standard deviation of about 20%.</a:t>
            </a:r>
          </a:p>
          <a:p>
            <a:pPr marL="292608" indent="-292608">
              <a:buFont typeface="Arial" panose="020B0604020202020204" pitchFamily="34" charset="0"/>
              <a:buChar char="•"/>
            </a:pPr>
            <a:r>
              <a:rPr lang="en-US" dirty="0"/>
              <a:t>A return of −8 percent is one standard deviation below the average, or mean (that is, 12 − 20 = −8).</a:t>
            </a:r>
          </a:p>
          <a:p>
            <a:pPr marL="292608" indent="-292608">
              <a:buFont typeface="Arial" panose="020B0604020202020204" pitchFamily="34" charset="0"/>
              <a:buChar char="•"/>
            </a:pPr>
            <a:r>
              <a:rPr lang="en-US" dirty="0"/>
              <a:t>We know the odds of being within one standard deviation of the mean are about 2/3, or 0.67.</a:t>
            </a:r>
            <a:endParaRPr lang="en-IN" dirty="0"/>
          </a:p>
        </p:txBody>
      </p:sp>
      <p:sp>
        <p:nvSpPr>
          <p:cNvPr id="4" name="Content Placeholder 3">
            <a:extLst>
              <a:ext uri="{FF2B5EF4-FFF2-40B4-BE49-F238E27FC236}">
                <a16:creationId xmlns:a16="http://schemas.microsoft.com/office/drawing/2014/main" id="{F4F2F84A-E786-8FCE-A723-5365E3543B9D}"/>
              </a:ext>
            </a:extLst>
          </p:cNvPr>
          <p:cNvSpPr>
            <a:spLocks noGrp="1"/>
          </p:cNvSpPr>
          <p:nvPr>
            <p:ph sz="quarter" idx="14"/>
          </p:nvPr>
        </p:nvSpPr>
        <p:spPr>
          <a:xfrm>
            <a:off x="342900" y="3948566"/>
            <a:ext cx="8458200" cy="871695"/>
          </a:xfrm>
        </p:spPr>
        <p:txBody>
          <a:bodyPr/>
          <a:lstStyle/>
          <a:p>
            <a:r>
              <a:rPr lang="en-US" dirty="0"/>
              <a:t>In this example, being </a:t>
            </a:r>
            <a:r>
              <a:rPr lang="en-US" b="1" dirty="0">
                <a:solidFill>
                  <a:srgbClr val="A9131A"/>
                </a:solidFill>
              </a:rPr>
              <a:t>within one standard deviation</a:t>
            </a:r>
            <a:r>
              <a:rPr lang="en-US" dirty="0"/>
              <a:t> of the mean is another way of saying that:</a:t>
            </a:r>
            <a:endParaRPr lang="en-IN" dirty="0"/>
          </a:p>
        </p:txBody>
      </p:sp>
      <p:graphicFrame>
        <p:nvGraphicFramePr>
          <p:cNvPr id="9" name="Object 8">
            <a:extLst>
              <a:ext uri="{FF2B5EF4-FFF2-40B4-BE49-F238E27FC236}">
                <a16:creationId xmlns:a16="http://schemas.microsoft.com/office/drawing/2014/main" id="{8737E9B4-1F91-75B6-C046-3F6E38AE4281}"/>
              </a:ext>
            </a:extLst>
          </p:cNvPr>
          <p:cNvGraphicFramePr>
            <a:graphicFrameLocks noChangeAspect="1"/>
          </p:cNvGraphicFramePr>
          <p:nvPr>
            <p:extLst>
              <p:ext uri="{D42A27DB-BD31-4B8C-83A1-F6EECF244321}">
                <p14:modId xmlns:p14="http://schemas.microsoft.com/office/powerpoint/2010/main" val="3113431098"/>
              </p:ext>
            </p:extLst>
          </p:nvPr>
        </p:nvGraphicFramePr>
        <p:xfrm>
          <a:off x="1612900" y="4922838"/>
          <a:ext cx="4914900" cy="406400"/>
        </p:xfrm>
        <a:graphic>
          <a:graphicData uri="http://schemas.openxmlformats.org/presentationml/2006/ole">
            <mc:AlternateContent xmlns:mc="http://schemas.openxmlformats.org/markup-compatibility/2006">
              <mc:Choice xmlns:v="urn:schemas-microsoft-com:vml" Requires="v">
                <p:oleObj name="Equation" r:id="rId2" imgW="4914720" imgH="406080" progId="Equation.DSMT4">
                  <p:embed/>
                </p:oleObj>
              </mc:Choice>
              <mc:Fallback>
                <p:oleObj name="Equation" r:id="rId2" imgW="4914720" imgH="406080" progId="Equation.DSMT4">
                  <p:embed/>
                  <p:pic>
                    <p:nvPicPr>
                      <p:cNvPr id="0" name=""/>
                      <p:cNvPicPr/>
                      <p:nvPr/>
                    </p:nvPicPr>
                    <p:blipFill>
                      <a:blip r:embed="rId3"/>
                      <a:stretch>
                        <a:fillRect/>
                      </a:stretch>
                    </p:blipFill>
                    <p:spPr>
                      <a:xfrm>
                        <a:off x="1612900" y="4922838"/>
                        <a:ext cx="4914900" cy="4064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856F530F-F68A-7DAF-5206-D900003E2FE6}"/>
              </a:ext>
            </a:extLst>
          </p:cNvPr>
          <p:cNvGraphicFramePr>
            <a:graphicFrameLocks noChangeAspect="1"/>
          </p:cNvGraphicFramePr>
          <p:nvPr>
            <p:extLst>
              <p:ext uri="{D42A27DB-BD31-4B8C-83A1-F6EECF244321}">
                <p14:modId xmlns:p14="http://schemas.microsoft.com/office/powerpoint/2010/main" val="720250907"/>
              </p:ext>
            </p:extLst>
          </p:nvPr>
        </p:nvGraphicFramePr>
        <p:xfrm>
          <a:off x="1562100" y="5562600"/>
          <a:ext cx="4267200" cy="406400"/>
        </p:xfrm>
        <a:graphic>
          <a:graphicData uri="http://schemas.openxmlformats.org/presentationml/2006/ole">
            <mc:AlternateContent xmlns:mc="http://schemas.openxmlformats.org/markup-compatibility/2006">
              <mc:Choice xmlns:v="urn:schemas-microsoft-com:vml" Requires="v">
                <p:oleObj name="Equation" r:id="rId4" imgW="4267080" imgH="406080" progId="Equation.DSMT4">
                  <p:embed/>
                </p:oleObj>
              </mc:Choice>
              <mc:Fallback>
                <p:oleObj name="Equation" r:id="rId4" imgW="4267080" imgH="406080" progId="Equation.DSMT4">
                  <p:embed/>
                  <p:pic>
                    <p:nvPicPr>
                      <p:cNvPr id="0" name=""/>
                      <p:cNvPicPr/>
                      <p:nvPr/>
                    </p:nvPicPr>
                    <p:blipFill>
                      <a:blip r:embed="rId5"/>
                      <a:stretch>
                        <a:fillRect/>
                      </a:stretch>
                    </p:blipFill>
                    <p:spPr>
                      <a:xfrm>
                        <a:off x="1562100" y="5562600"/>
                        <a:ext cx="4267200" cy="406400"/>
                      </a:xfrm>
                      <a:prstGeom prst="rect">
                        <a:avLst/>
                      </a:prstGeom>
                    </p:spPr>
                  </p:pic>
                </p:oleObj>
              </mc:Fallback>
            </mc:AlternateContent>
          </a:graphicData>
        </a:graphic>
      </p:graphicFrame>
      <p:sp>
        <p:nvSpPr>
          <p:cNvPr id="7" name="Slide Number Placeholder 6">
            <a:extLst>
              <a:ext uri="{FF2B5EF4-FFF2-40B4-BE49-F238E27FC236}">
                <a16:creationId xmlns:a16="http://schemas.microsoft.com/office/drawing/2014/main" id="{DAB87B19-5387-71C9-A1B3-81C4E02DDC96}"/>
              </a:ext>
            </a:extLst>
          </p:cNvPr>
          <p:cNvSpPr>
            <a:spLocks noGrp="1"/>
          </p:cNvSpPr>
          <p:nvPr>
            <p:ph type="sldNum" sz="quarter" idx="10"/>
          </p:nvPr>
        </p:nvSpPr>
        <p:spPr/>
        <p:txBody>
          <a:bodyPr/>
          <a:lstStyle/>
          <a:p>
            <a:fld id="{68151E55-6873-49E2-B8D5-2F265E6F1973}" type="slidenum">
              <a:rPr lang="en-US" smtClean="0"/>
              <a:t>34</a:t>
            </a:fld>
            <a:endParaRPr lang="en-US"/>
          </a:p>
        </p:txBody>
      </p:sp>
    </p:spTree>
    <p:extLst>
      <p:ext uri="{BB962C8B-B14F-4D97-AF65-F5344CB8AC3E}">
        <p14:creationId xmlns:p14="http://schemas.microsoft.com/office/powerpoint/2010/main" val="1140498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F20AB-933D-E61C-8157-B7768B7B2A94}"/>
              </a:ext>
            </a:extLst>
          </p:cNvPr>
          <p:cNvSpPr>
            <a:spLocks noGrp="1"/>
          </p:cNvSpPr>
          <p:nvPr>
            <p:ph type="title"/>
          </p:nvPr>
        </p:nvSpPr>
        <p:spPr/>
        <p:txBody>
          <a:bodyPr>
            <a:normAutofit/>
          </a:bodyPr>
          <a:lstStyle/>
          <a:p>
            <a:r>
              <a:rPr lang="en-IN" sz="3600" dirty="0"/>
              <a:t>Example: V</a:t>
            </a:r>
            <a:r>
              <a:rPr lang="en-IN" sz="100" dirty="0"/>
              <a:t> </a:t>
            </a:r>
            <a:r>
              <a:rPr lang="en-IN" sz="3600" dirty="0" err="1"/>
              <a:t>aR</a:t>
            </a:r>
            <a:r>
              <a:rPr lang="en-IN" sz="3600" dirty="0"/>
              <a:t> Calculation, </a:t>
            </a:r>
            <a:r>
              <a:rPr lang="en-IN" sz="1000" b="0" dirty="0"/>
              <a:t>3</a:t>
            </a:r>
            <a:r>
              <a:rPr lang="en-IN" sz="3600" dirty="0"/>
              <a:t>    </a:t>
            </a:r>
          </a:p>
        </p:txBody>
      </p:sp>
      <p:sp>
        <p:nvSpPr>
          <p:cNvPr id="3" name="Content Placeholder 2">
            <a:extLst>
              <a:ext uri="{FF2B5EF4-FFF2-40B4-BE49-F238E27FC236}">
                <a16:creationId xmlns:a16="http://schemas.microsoft.com/office/drawing/2014/main" id="{D2365335-5586-A3DF-950C-C576CB8B06A8}"/>
              </a:ext>
            </a:extLst>
          </p:cNvPr>
          <p:cNvSpPr>
            <a:spLocks noGrp="1"/>
          </p:cNvSpPr>
          <p:nvPr>
            <p:ph sz="quarter" idx="11"/>
          </p:nvPr>
        </p:nvSpPr>
        <p:spPr>
          <a:xfrm>
            <a:off x="342900" y="1276710"/>
            <a:ext cx="8458200" cy="2591906"/>
          </a:xfrm>
        </p:spPr>
        <p:txBody>
          <a:bodyPr/>
          <a:lstStyle/>
          <a:p>
            <a:pPr marL="292608" indent="-292608">
              <a:buFont typeface="Arial" panose="020B0604020202020204" pitchFamily="34" charset="0"/>
              <a:buChar char="•"/>
            </a:pPr>
            <a:r>
              <a:rPr lang="en-US" dirty="0"/>
              <a:t>That is, the probability of having an S&amp;P 500 return between −7% and 33% is 0.67.</a:t>
            </a:r>
          </a:p>
          <a:p>
            <a:pPr marL="292608" indent="-292608">
              <a:buFont typeface="Arial" panose="020B0604020202020204" pitchFamily="34" charset="0"/>
              <a:buChar char="•"/>
            </a:pPr>
            <a:r>
              <a:rPr lang="en-US" dirty="0"/>
              <a:t>So, the return will be outside this range one-third of the time.</a:t>
            </a:r>
          </a:p>
          <a:p>
            <a:pPr marL="292608" indent="-292608">
              <a:buFont typeface="Arial" panose="020B0604020202020204" pitchFamily="34" charset="0"/>
              <a:buChar char="•"/>
            </a:pPr>
            <a:r>
              <a:rPr lang="en-US" dirty="0"/>
              <a:t>When the return is outside this range, half the time it will be above the range, and half the time below the range.</a:t>
            </a:r>
            <a:endParaRPr lang="en-IN" dirty="0"/>
          </a:p>
        </p:txBody>
      </p:sp>
      <p:sp>
        <p:nvSpPr>
          <p:cNvPr id="4" name="Content Placeholder 3">
            <a:extLst>
              <a:ext uri="{FF2B5EF4-FFF2-40B4-BE49-F238E27FC236}">
                <a16:creationId xmlns:a16="http://schemas.microsoft.com/office/drawing/2014/main" id="{455567D5-513B-664A-6E34-12D0F1B1808E}"/>
              </a:ext>
            </a:extLst>
          </p:cNvPr>
          <p:cNvSpPr>
            <a:spLocks noGrp="1"/>
          </p:cNvSpPr>
          <p:nvPr>
            <p:ph sz="quarter" idx="14"/>
          </p:nvPr>
        </p:nvSpPr>
        <p:spPr>
          <a:xfrm>
            <a:off x="342900" y="3981661"/>
            <a:ext cx="4339632" cy="479809"/>
          </a:xfrm>
        </p:spPr>
        <p:txBody>
          <a:bodyPr/>
          <a:lstStyle/>
          <a:p>
            <a:pPr marL="292608" indent="-292608">
              <a:buFont typeface="Arial" panose="020B0604020202020204" pitchFamily="34" charset="0"/>
              <a:buChar char="•"/>
            </a:pPr>
            <a:r>
              <a:rPr lang="en-US" dirty="0"/>
              <a:t>Therefore, we can say: Prob</a:t>
            </a:r>
            <a:endParaRPr lang="en-IN" dirty="0"/>
          </a:p>
        </p:txBody>
      </p:sp>
      <p:graphicFrame>
        <p:nvGraphicFramePr>
          <p:cNvPr id="9" name="Object 8">
            <a:extLst>
              <a:ext uri="{FF2B5EF4-FFF2-40B4-BE49-F238E27FC236}">
                <a16:creationId xmlns:a16="http://schemas.microsoft.com/office/drawing/2014/main" id="{A71C96FE-2422-9FB6-1F50-76036A48CC47}"/>
              </a:ext>
            </a:extLst>
          </p:cNvPr>
          <p:cNvGraphicFramePr>
            <a:graphicFrameLocks noChangeAspect="1"/>
          </p:cNvGraphicFramePr>
          <p:nvPr>
            <p:extLst>
              <p:ext uri="{D42A27DB-BD31-4B8C-83A1-F6EECF244321}">
                <p14:modId xmlns:p14="http://schemas.microsoft.com/office/powerpoint/2010/main" val="4281827464"/>
              </p:ext>
            </p:extLst>
          </p:nvPr>
        </p:nvGraphicFramePr>
        <p:xfrm>
          <a:off x="4749800" y="3979863"/>
          <a:ext cx="3467100" cy="482600"/>
        </p:xfrm>
        <a:graphic>
          <a:graphicData uri="http://schemas.openxmlformats.org/presentationml/2006/ole">
            <mc:AlternateContent xmlns:mc="http://schemas.openxmlformats.org/markup-compatibility/2006">
              <mc:Choice xmlns:v="urn:schemas-microsoft-com:vml" Requires="v">
                <p:oleObj name="Equation" r:id="rId2" imgW="3466800" imgH="482400" progId="Equation.DSMT4">
                  <p:embed/>
                </p:oleObj>
              </mc:Choice>
              <mc:Fallback>
                <p:oleObj name="Equation" r:id="rId2" imgW="3466800" imgH="482400" progId="Equation.DSMT4">
                  <p:embed/>
                  <p:pic>
                    <p:nvPicPr>
                      <p:cNvPr id="0" name=""/>
                      <p:cNvPicPr/>
                      <p:nvPr/>
                    </p:nvPicPr>
                    <p:blipFill>
                      <a:blip r:embed="rId3"/>
                      <a:stretch>
                        <a:fillRect/>
                      </a:stretch>
                    </p:blipFill>
                    <p:spPr>
                      <a:xfrm>
                        <a:off x="4749800" y="3979863"/>
                        <a:ext cx="3467100" cy="482600"/>
                      </a:xfrm>
                      <a:prstGeom prst="rect">
                        <a:avLst/>
                      </a:prstGeom>
                    </p:spPr>
                  </p:pic>
                </p:oleObj>
              </mc:Fallback>
            </mc:AlternateContent>
          </a:graphicData>
        </a:graphic>
      </p:graphicFrame>
      <p:sp>
        <p:nvSpPr>
          <p:cNvPr id="7" name="Slide Number Placeholder 6">
            <a:extLst>
              <a:ext uri="{FF2B5EF4-FFF2-40B4-BE49-F238E27FC236}">
                <a16:creationId xmlns:a16="http://schemas.microsoft.com/office/drawing/2014/main" id="{EB3DDB87-1405-1220-4882-5DC191713A5C}"/>
              </a:ext>
            </a:extLst>
          </p:cNvPr>
          <p:cNvSpPr>
            <a:spLocks noGrp="1"/>
          </p:cNvSpPr>
          <p:nvPr>
            <p:ph type="sldNum" sz="quarter" idx="10"/>
          </p:nvPr>
        </p:nvSpPr>
        <p:spPr/>
        <p:txBody>
          <a:bodyPr/>
          <a:lstStyle/>
          <a:p>
            <a:fld id="{68151E55-6873-49E2-B8D5-2F265E6F1973}" type="slidenum">
              <a:rPr lang="en-US" smtClean="0"/>
              <a:t>35</a:t>
            </a:fld>
            <a:endParaRPr lang="en-US"/>
          </a:p>
        </p:txBody>
      </p:sp>
    </p:spTree>
    <p:extLst>
      <p:ext uri="{BB962C8B-B14F-4D97-AF65-F5344CB8AC3E}">
        <p14:creationId xmlns:p14="http://schemas.microsoft.com/office/powerpoint/2010/main" val="7636857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CF884-8855-198E-72FC-D2F5AF399864}"/>
              </a:ext>
            </a:extLst>
          </p:cNvPr>
          <p:cNvSpPr>
            <a:spLocks noGrp="1"/>
          </p:cNvSpPr>
          <p:nvPr>
            <p:ph type="title"/>
          </p:nvPr>
        </p:nvSpPr>
        <p:spPr/>
        <p:txBody>
          <a:bodyPr/>
          <a:lstStyle/>
          <a:p>
            <a:r>
              <a:rPr lang="en-US" dirty="0"/>
              <a:t>Example: A Multiple Year V</a:t>
            </a:r>
            <a:r>
              <a:rPr lang="en-US" sz="100" dirty="0"/>
              <a:t> </a:t>
            </a:r>
            <a:r>
              <a:rPr lang="en-US" dirty="0" err="1"/>
              <a:t>aR</a:t>
            </a:r>
            <a:r>
              <a:rPr lang="en-US" dirty="0"/>
              <a:t> </a:t>
            </a:r>
            <a:r>
              <a:rPr lang="en-US" sz="1000" b="0" dirty="0"/>
              <a:t>1</a:t>
            </a:r>
            <a:endParaRPr lang="en-IN" sz="1000" b="0" dirty="0"/>
          </a:p>
        </p:txBody>
      </p:sp>
      <p:sp>
        <p:nvSpPr>
          <p:cNvPr id="3" name="Content Placeholder 2">
            <a:extLst>
              <a:ext uri="{FF2B5EF4-FFF2-40B4-BE49-F238E27FC236}">
                <a16:creationId xmlns:a16="http://schemas.microsoft.com/office/drawing/2014/main" id="{17D67E01-E716-14A8-5209-5A8AEF69703D}"/>
              </a:ext>
            </a:extLst>
          </p:cNvPr>
          <p:cNvSpPr>
            <a:spLocks noGrp="1"/>
          </p:cNvSpPr>
          <p:nvPr>
            <p:ph sz="quarter" idx="11"/>
          </p:nvPr>
        </p:nvSpPr>
        <p:spPr/>
        <p:txBody>
          <a:bodyPr/>
          <a:lstStyle/>
          <a:p>
            <a:pPr marL="292608" indent="-292608">
              <a:buFont typeface="Arial" panose="020B0604020202020204" pitchFamily="34" charset="0"/>
              <a:buChar char="•"/>
            </a:pPr>
            <a:r>
              <a:rPr lang="en-US" dirty="0"/>
              <a:t>Once again, you own an S&amp;P 500 index fund.</a:t>
            </a:r>
          </a:p>
          <a:p>
            <a:pPr marL="292608" indent="-292608">
              <a:buFont typeface="Arial" panose="020B0604020202020204" pitchFamily="34" charset="0"/>
              <a:buChar char="•"/>
            </a:pPr>
            <a:r>
              <a:rPr lang="en-US" dirty="0"/>
              <a:t>Now, you want to know the probability of a loss of 30% or more over the next two years.</a:t>
            </a:r>
          </a:p>
          <a:p>
            <a:pPr marL="292608" indent="-292608">
              <a:buFont typeface="Arial" panose="020B0604020202020204" pitchFamily="34" charset="0"/>
              <a:buChar char="•"/>
            </a:pPr>
            <a:r>
              <a:rPr lang="en-US" dirty="0"/>
              <a:t>As you know, when calculating V</a:t>
            </a:r>
            <a:r>
              <a:rPr lang="en-US" sz="100" dirty="0"/>
              <a:t> </a:t>
            </a:r>
            <a:r>
              <a:rPr lang="en-US" dirty="0" err="1"/>
              <a:t>aR</a:t>
            </a:r>
            <a:r>
              <a:rPr lang="en-US" dirty="0"/>
              <a:t>, you use the mean and the standard deviation.</a:t>
            </a:r>
          </a:p>
          <a:p>
            <a:pPr marL="292608" indent="-292608">
              <a:buFont typeface="Arial" panose="020B0604020202020204" pitchFamily="34" charset="0"/>
              <a:buChar char="•"/>
            </a:pPr>
            <a:r>
              <a:rPr lang="en-US" dirty="0"/>
              <a:t>To make life easy on ourselves, let’s use the one year mean (12%) and standard deviation (20%) from the previous example.</a:t>
            </a:r>
            <a:endParaRPr lang="en-IN" dirty="0"/>
          </a:p>
        </p:txBody>
      </p:sp>
      <p:sp>
        <p:nvSpPr>
          <p:cNvPr id="6" name="Slide Number Placeholder 5">
            <a:extLst>
              <a:ext uri="{FF2B5EF4-FFF2-40B4-BE49-F238E27FC236}">
                <a16:creationId xmlns:a16="http://schemas.microsoft.com/office/drawing/2014/main" id="{5C8DF1D9-B604-98B5-CCC3-6EFE2A18A0A0}"/>
              </a:ext>
            </a:extLst>
          </p:cNvPr>
          <p:cNvSpPr>
            <a:spLocks noGrp="1"/>
          </p:cNvSpPr>
          <p:nvPr>
            <p:ph type="sldNum" sz="quarter" idx="4"/>
          </p:nvPr>
        </p:nvSpPr>
        <p:spPr/>
        <p:txBody>
          <a:bodyPr/>
          <a:lstStyle/>
          <a:p>
            <a:fld id="{68151E55-6873-49E2-B8D5-2F265E6F1973}" type="slidenum">
              <a:rPr lang="en-US" smtClean="0"/>
              <a:pPr/>
              <a:t>36</a:t>
            </a:fld>
            <a:endParaRPr lang="en-US" dirty="0"/>
          </a:p>
        </p:txBody>
      </p:sp>
    </p:spTree>
    <p:extLst>
      <p:ext uri="{BB962C8B-B14F-4D97-AF65-F5344CB8AC3E}">
        <p14:creationId xmlns:p14="http://schemas.microsoft.com/office/powerpoint/2010/main" val="6804059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C2770-6D0C-6959-454B-171DCE91FA60}"/>
              </a:ext>
            </a:extLst>
          </p:cNvPr>
          <p:cNvSpPr>
            <a:spLocks noGrp="1"/>
          </p:cNvSpPr>
          <p:nvPr>
            <p:ph type="title"/>
          </p:nvPr>
        </p:nvSpPr>
        <p:spPr/>
        <p:txBody>
          <a:bodyPr>
            <a:normAutofit/>
          </a:bodyPr>
          <a:lstStyle/>
          <a:p>
            <a:r>
              <a:rPr lang="en-US" sz="3600" dirty="0"/>
              <a:t>Example: A Multiple Year V</a:t>
            </a:r>
            <a:r>
              <a:rPr lang="en-US" sz="100" dirty="0"/>
              <a:t> </a:t>
            </a:r>
            <a:r>
              <a:rPr lang="en-US" sz="3600" dirty="0" err="1"/>
              <a:t>aR</a:t>
            </a:r>
            <a:r>
              <a:rPr lang="en-US" sz="3600" dirty="0"/>
              <a:t> </a:t>
            </a:r>
            <a:r>
              <a:rPr lang="en-US" sz="1000" b="0" dirty="0"/>
              <a:t>2</a:t>
            </a:r>
            <a:r>
              <a:rPr lang="en-US" sz="3600" dirty="0"/>
              <a:t>     </a:t>
            </a:r>
            <a:endParaRPr lang="en-IN" sz="3600" dirty="0"/>
          </a:p>
        </p:txBody>
      </p:sp>
      <p:sp>
        <p:nvSpPr>
          <p:cNvPr id="3" name="Content Placeholder 2">
            <a:extLst>
              <a:ext uri="{FF2B5EF4-FFF2-40B4-BE49-F238E27FC236}">
                <a16:creationId xmlns:a16="http://schemas.microsoft.com/office/drawing/2014/main" id="{8F02235E-FC90-78D7-1D36-5AC344A9ECF2}"/>
              </a:ext>
            </a:extLst>
          </p:cNvPr>
          <p:cNvSpPr>
            <a:spLocks noGrp="1"/>
          </p:cNvSpPr>
          <p:nvPr>
            <p:ph sz="quarter" idx="11"/>
          </p:nvPr>
        </p:nvSpPr>
        <p:spPr>
          <a:xfrm>
            <a:off x="342900" y="1276709"/>
            <a:ext cx="8469504" cy="793251"/>
          </a:xfrm>
        </p:spPr>
        <p:txBody>
          <a:bodyPr/>
          <a:lstStyle/>
          <a:p>
            <a:pPr marL="342900" indent="-342900">
              <a:buFont typeface="Arial" panose="020B0604020202020204" pitchFamily="34" charset="0"/>
              <a:buChar char="•"/>
            </a:pPr>
            <a:r>
              <a:rPr lang="en-US" sz="2200" dirty="0"/>
              <a:t>Calculating the two-year average return is easy, because </a:t>
            </a:r>
            <a:r>
              <a:rPr lang="en-US" sz="2200" b="1" dirty="0">
                <a:solidFill>
                  <a:srgbClr val="002060"/>
                </a:solidFill>
              </a:rPr>
              <a:t>means are additive</a:t>
            </a:r>
            <a:r>
              <a:rPr lang="en-US" sz="2200" dirty="0"/>
              <a:t>. That is, the two-year average return is:</a:t>
            </a:r>
            <a:endParaRPr lang="en-IN" sz="2200" dirty="0"/>
          </a:p>
        </p:txBody>
      </p:sp>
      <p:sp>
        <p:nvSpPr>
          <p:cNvPr id="4" name="Content Placeholder 3">
            <a:extLst>
              <a:ext uri="{FF2B5EF4-FFF2-40B4-BE49-F238E27FC236}">
                <a16:creationId xmlns:a16="http://schemas.microsoft.com/office/drawing/2014/main" id="{E8C2D719-CFAA-BE69-4818-3E10B6E063F3}"/>
              </a:ext>
            </a:extLst>
          </p:cNvPr>
          <p:cNvSpPr>
            <a:spLocks noGrp="1"/>
          </p:cNvSpPr>
          <p:nvPr>
            <p:ph sz="quarter" idx="14"/>
          </p:nvPr>
        </p:nvSpPr>
        <p:spPr>
          <a:xfrm>
            <a:off x="3498709" y="2177460"/>
            <a:ext cx="2218174" cy="422031"/>
          </a:xfrm>
        </p:spPr>
        <p:txBody>
          <a:bodyPr/>
          <a:lstStyle/>
          <a:p>
            <a:r>
              <a:rPr lang="en-IN" sz="2200" b="1" dirty="0"/>
              <a:t>12 + 12 = 24%</a:t>
            </a:r>
          </a:p>
        </p:txBody>
      </p:sp>
      <p:sp>
        <p:nvSpPr>
          <p:cNvPr id="5" name="Content Placeholder 4">
            <a:extLst>
              <a:ext uri="{FF2B5EF4-FFF2-40B4-BE49-F238E27FC236}">
                <a16:creationId xmlns:a16="http://schemas.microsoft.com/office/drawing/2014/main" id="{BEDB40EC-61BB-0D44-96E8-3AEA07F9004A}"/>
              </a:ext>
            </a:extLst>
          </p:cNvPr>
          <p:cNvSpPr>
            <a:spLocks noGrp="1"/>
          </p:cNvSpPr>
          <p:nvPr>
            <p:ph sz="quarter" idx="15"/>
          </p:nvPr>
        </p:nvSpPr>
        <p:spPr>
          <a:xfrm>
            <a:off x="342898" y="2688444"/>
            <a:ext cx="8529795" cy="1701203"/>
          </a:xfrm>
        </p:spPr>
        <p:txBody>
          <a:bodyPr/>
          <a:lstStyle/>
          <a:p>
            <a:pPr marL="292608" indent="-292608">
              <a:buFont typeface="Arial" panose="020B0604020202020204" pitchFamily="34" charset="0"/>
              <a:buChar char="•"/>
            </a:pPr>
            <a:r>
              <a:rPr lang="en-US" sz="2200" dirty="0"/>
              <a:t>Standard deviations, however, are </a:t>
            </a:r>
            <a:r>
              <a:rPr lang="en-US" sz="2200" b="1" dirty="0">
                <a:solidFill>
                  <a:srgbClr val="A9131A"/>
                </a:solidFill>
              </a:rPr>
              <a:t>not additive.</a:t>
            </a:r>
          </a:p>
          <a:p>
            <a:pPr marL="292608" indent="-292608">
              <a:buFont typeface="Arial" panose="020B0604020202020204" pitchFamily="34" charset="0"/>
              <a:buChar char="•"/>
            </a:pPr>
            <a:r>
              <a:rPr lang="en-US" sz="2200" dirty="0"/>
              <a:t>Fortunately, </a:t>
            </a:r>
            <a:r>
              <a:rPr lang="en-US" sz="2200" b="1" dirty="0">
                <a:solidFill>
                  <a:srgbClr val="002060"/>
                </a:solidFill>
              </a:rPr>
              <a:t>variances are additive</a:t>
            </a:r>
            <a:r>
              <a:rPr lang="en-US" sz="2200" dirty="0"/>
              <a:t>, and we know that the variance is the squared standard deviation.</a:t>
            </a:r>
          </a:p>
          <a:p>
            <a:pPr marL="292608" indent="-292608">
              <a:buFont typeface="Arial" panose="020B0604020202020204" pitchFamily="34" charset="0"/>
              <a:buChar char="•"/>
            </a:pPr>
            <a:r>
              <a:rPr lang="en-US" sz="2200" dirty="0"/>
              <a:t>The one-year variance is 20 × 20 = 400. Two-year variance is:</a:t>
            </a:r>
            <a:endParaRPr lang="en-IN" sz="2200" dirty="0"/>
          </a:p>
        </p:txBody>
      </p:sp>
      <p:sp>
        <p:nvSpPr>
          <p:cNvPr id="6" name="Content Placeholder 5">
            <a:extLst>
              <a:ext uri="{FF2B5EF4-FFF2-40B4-BE49-F238E27FC236}">
                <a16:creationId xmlns:a16="http://schemas.microsoft.com/office/drawing/2014/main" id="{26947A44-620C-2212-60ED-585354916E9F}"/>
              </a:ext>
            </a:extLst>
          </p:cNvPr>
          <p:cNvSpPr>
            <a:spLocks noGrp="1"/>
          </p:cNvSpPr>
          <p:nvPr>
            <p:ph sz="quarter" idx="16"/>
          </p:nvPr>
        </p:nvSpPr>
        <p:spPr>
          <a:xfrm>
            <a:off x="3498709" y="4573322"/>
            <a:ext cx="2360108" cy="434809"/>
          </a:xfrm>
        </p:spPr>
        <p:txBody>
          <a:bodyPr/>
          <a:lstStyle/>
          <a:p>
            <a:r>
              <a:rPr lang="en-IN" sz="2200" b="1" dirty="0"/>
              <a:t>400 + 400 = 800.</a:t>
            </a:r>
          </a:p>
        </p:txBody>
      </p:sp>
      <p:sp>
        <p:nvSpPr>
          <p:cNvPr id="7" name="Content Placeholder 6">
            <a:extLst>
              <a:ext uri="{FF2B5EF4-FFF2-40B4-BE49-F238E27FC236}">
                <a16:creationId xmlns:a16="http://schemas.microsoft.com/office/drawing/2014/main" id="{B6A68A82-B337-85AB-3814-DFA964D2C97F}"/>
              </a:ext>
            </a:extLst>
          </p:cNvPr>
          <p:cNvSpPr>
            <a:spLocks noGrp="1"/>
          </p:cNvSpPr>
          <p:nvPr>
            <p:ph sz="quarter" idx="17"/>
          </p:nvPr>
        </p:nvSpPr>
        <p:spPr>
          <a:xfrm>
            <a:off x="378695" y="5191805"/>
            <a:ext cx="8458200" cy="786963"/>
          </a:xfrm>
        </p:spPr>
        <p:txBody>
          <a:bodyPr/>
          <a:lstStyle/>
          <a:p>
            <a:pPr marL="292608" indent="-292608">
              <a:buFont typeface="Arial" panose="020B0604020202020204" pitchFamily="34" charset="0"/>
              <a:buChar char="•"/>
            </a:pPr>
            <a:r>
              <a:rPr lang="en-US" sz="2200" dirty="0"/>
              <a:t>Therefore, the 2-year standard deviation is the square root of 800, or about 28.28%.</a:t>
            </a:r>
            <a:endParaRPr lang="en-IN" sz="2200" dirty="0"/>
          </a:p>
        </p:txBody>
      </p:sp>
      <p:sp>
        <p:nvSpPr>
          <p:cNvPr id="11" name="Slide Number Placeholder 10">
            <a:extLst>
              <a:ext uri="{FF2B5EF4-FFF2-40B4-BE49-F238E27FC236}">
                <a16:creationId xmlns:a16="http://schemas.microsoft.com/office/drawing/2014/main" id="{B1885B5D-B1EE-D5AA-8B99-DD2B4A441518}"/>
              </a:ext>
            </a:extLst>
          </p:cNvPr>
          <p:cNvSpPr>
            <a:spLocks noGrp="1"/>
          </p:cNvSpPr>
          <p:nvPr>
            <p:ph type="sldNum" sz="quarter" idx="10"/>
          </p:nvPr>
        </p:nvSpPr>
        <p:spPr/>
        <p:txBody>
          <a:bodyPr/>
          <a:lstStyle/>
          <a:p>
            <a:fld id="{68151E55-6873-49E2-B8D5-2F265E6F1973}" type="slidenum">
              <a:rPr lang="en-US" smtClean="0"/>
              <a:t>37</a:t>
            </a:fld>
            <a:endParaRPr lang="en-US" dirty="0"/>
          </a:p>
        </p:txBody>
      </p:sp>
    </p:spTree>
    <p:extLst>
      <p:ext uri="{BB962C8B-B14F-4D97-AF65-F5344CB8AC3E}">
        <p14:creationId xmlns:p14="http://schemas.microsoft.com/office/powerpoint/2010/main" val="28909597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6431E-7ACF-F231-0E55-DD0A40C4AE0A}"/>
              </a:ext>
            </a:extLst>
          </p:cNvPr>
          <p:cNvSpPr>
            <a:spLocks noGrp="1"/>
          </p:cNvSpPr>
          <p:nvPr>
            <p:ph type="title"/>
          </p:nvPr>
        </p:nvSpPr>
        <p:spPr/>
        <p:txBody>
          <a:bodyPr>
            <a:normAutofit/>
          </a:bodyPr>
          <a:lstStyle/>
          <a:p>
            <a:r>
              <a:rPr lang="en-US" sz="3600" dirty="0"/>
              <a:t>Example: A Multiple Year V</a:t>
            </a:r>
            <a:r>
              <a:rPr lang="en-US" sz="100" dirty="0"/>
              <a:t> </a:t>
            </a:r>
            <a:r>
              <a:rPr lang="en-US" sz="3600" dirty="0" err="1"/>
              <a:t>aR</a:t>
            </a:r>
            <a:r>
              <a:rPr lang="en-US" sz="3600" dirty="0"/>
              <a:t> </a:t>
            </a:r>
            <a:r>
              <a:rPr lang="en-US" sz="1000" dirty="0"/>
              <a:t>3</a:t>
            </a:r>
            <a:r>
              <a:rPr lang="en-US" sz="3600" dirty="0"/>
              <a:t>       </a:t>
            </a:r>
            <a:endParaRPr lang="en-IN" sz="3600" dirty="0"/>
          </a:p>
        </p:txBody>
      </p:sp>
      <p:sp>
        <p:nvSpPr>
          <p:cNvPr id="3" name="Content Placeholder 2">
            <a:extLst>
              <a:ext uri="{FF2B5EF4-FFF2-40B4-BE49-F238E27FC236}">
                <a16:creationId xmlns:a16="http://schemas.microsoft.com/office/drawing/2014/main" id="{22BD42A5-23C0-706A-0B57-30416A79EFD7}"/>
              </a:ext>
            </a:extLst>
          </p:cNvPr>
          <p:cNvSpPr>
            <a:spLocks noGrp="1"/>
          </p:cNvSpPr>
          <p:nvPr>
            <p:ph sz="quarter" idx="11"/>
          </p:nvPr>
        </p:nvSpPr>
        <p:spPr>
          <a:xfrm>
            <a:off x="342900" y="1276710"/>
            <a:ext cx="8458200" cy="1154991"/>
          </a:xfrm>
        </p:spPr>
        <p:txBody>
          <a:bodyPr/>
          <a:lstStyle/>
          <a:p>
            <a:pPr marL="292608" indent="-292608">
              <a:buFont typeface="Arial" panose="020B0604020202020204" pitchFamily="34" charset="0"/>
              <a:buChar char="•"/>
            </a:pPr>
            <a:r>
              <a:rPr lang="en-US" sz="2000" dirty="0"/>
              <a:t>The probability of being within two standard deviations is about 0.95.</a:t>
            </a:r>
          </a:p>
          <a:p>
            <a:pPr marL="292608" indent="-292608">
              <a:buFont typeface="Arial" panose="020B0604020202020204" pitchFamily="34" charset="0"/>
              <a:buChar char="•"/>
            </a:pPr>
            <a:r>
              <a:rPr lang="en-US" sz="2000" dirty="0"/>
              <a:t>Armed with our two-year mean and two-year standard deviation, we can make the probability statement:</a:t>
            </a:r>
            <a:endParaRPr lang="en-IN" sz="2000" dirty="0"/>
          </a:p>
        </p:txBody>
      </p:sp>
      <p:graphicFrame>
        <p:nvGraphicFramePr>
          <p:cNvPr id="13" name="Object 12">
            <a:extLst>
              <a:ext uri="{FF2B5EF4-FFF2-40B4-BE49-F238E27FC236}">
                <a16:creationId xmlns:a16="http://schemas.microsoft.com/office/drawing/2014/main" id="{848EC9B5-F041-1AD4-7591-5DF0920D01F4}"/>
              </a:ext>
            </a:extLst>
          </p:cNvPr>
          <p:cNvGraphicFramePr>
            <a:graphicFrameLocks noChangeAspect="1"/>
          </p:cNvGraphicFramePr>
          <p:nvPr>
            <p:extLst>
              <p:ext uri="{D42A27DB-BD31-4B8C-83A1-F6EECF244321}">
                <p14:modId xmlns:p14="http://schemas.microsoft.com/office/powerpoint/2010/main" val="276382563"/>
              </p:ext>
            </p:extLst>
          </p:nvPr>
        </p:nvGraphicFramePr>
        <p:xfrm>
          <a:off x="1498600" y="2590800"/>
          <a:ext cx="4749800" cy="355600"/>
        </p:xfrm>
        <a:graphic>
          <a:graphicData uri="http://schemas.openxmlformats.org/presentationml/2006/ole">
            <mc:AlternateContent xmlns:mc="http://schemas.openxmlformats.org/markup-compatibility/2006">
              <mc:Choice xmlns:v="urn:schemas-microsoft-com:vml" Requires="v">
                <p:oleObj name="Equation" r:id="rId2" imgW="4749480" imgH="355320" progId="Equation.DSMT4">
                  <p:embed/>
                </p:oleObj>
              </mc:Choice>
              <mc:Fallback>
                <p:oleObj name="Equation" r:id="rId2" imgW="4749480" imgH="355320" progId="Equation.DSMT4">
                  <p:embed/>
                  <p:pic>
                    <p:nvPicPr>
                      <p:cNvPr id="0" name=""/>
                      <p:cNvPicPr/>
                      <p:nvPr/>
                    </p:nvPicPr>
                    <p:blipFill>
                      <a:blip r:embed="rId3"/>
                      <a:stretch>
                        <a:fillRect/>
                      </a:stretch>
                    </p:blipFill>
                    <p:spPr>
                      <a:xfrm>
                        <a:off x="1498600" y="2590800"/>
                        <a:ext cx="4749800" cy="3556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6B09CA06-A591-3B60-6DEC-E0E6559CF160}"/>
              </a:ext>
            </a:extLst>
          </p:cNvPr>
          <p:cNvSpPr>
            <a:spLocks noGrp="1"/>
          </p:cNvSpPr>
          <p:nvPr>
            <p:ph sz="quarter" idx="14"/>
          </p:nvPr>
        </p:nvSpPr>
        <p:spPr>
          <a:xfrm>
            <a:off x="2793930" y="3018275"/>
            <a:ext cx="471784" cy="410725"/>
          </a:xfrm>
        </p:spPr>
        <p:txBody>
          <a:bodyPr/>
          <a:lstStyle/>
          <a:p>
            <a:r>
              <a:rPr lang="en-IN" sz="2000" b="1" dirty="0"/>
              <a:t>or</a:t>
            </a:r>
          </a:p>
        </p:txBody>
      </p:sp>
      <p:graphicFrame>
        <p:nvGraphicFramePr>
          <p:cNvPr id="15" name="Object 14">
            <a:extLst>
              <a:ext uri="{FF2B5EF4-FFF2-40B4-BE49-F238E27FC236}">
                <a16:creationId xmlns:a16="http://schemas.microsoft.com/office/drawing/2014/main" id="{3CEF0AD6-EA75-1627-5BC0-3D84D075CB13}"/>
              </a:ext>
            </a:extLst>
          </p:cNvPr>
          <p:cNvGraphicFramePr>
            <a:graphicFrameLocks noChangeAspect="1"/>
          </p:cNvGraphicFramePr>
          <p:nvPr>
            <p:extLst>
              <p:ext uri="{D42A27DB-BD31-4B8C-83A1-F6EECF244321}">
                <p14:modId xmlns:p14="http://schemas.microsoft.com/office/powerpoint/2010/main" val="2077066785"/>
              </p:ext>
            </p:extLst>
          </p:nvPr>
        </p:nvGraphicFramePr>
        <p:xfrm>
          <a:off x="1536700" y="3594100"/>
          <a:ext cx="3314700" cy="355600"/>
        </p:xfrm>
        <a:graphic>
          <a:graphicData uri="http://schemas.openxmlformats.org/presentationml/2006/ole">
            <mc:AlternateContent xmlns:mc="http://schemas.openxmlformats.org/markup-compatibility/2006">
              <mc:Choice xmlns:v="urn:schemas-microsoft-com:vml" Requires="v">
                <p:oleObj name="Equation" r:id="rId4" imgW="3314520" imgH="355320" progId="Equation.DSMT4">
                  <p:embed/>
                </p:oleObj>
              </mc:Choice>
              <mc:Fallback>
                <p:oleObj name="Equation" r:id="rId4" imgW="3314520" imgH="355320" progId="Equation.DSMT4">
                  <p:embed/>
                  <p:pic>
                    <p:nvPicPr>
                      <p:cNvPr id="0" name=""/>
                      <p:cNvPicPr/>
                      <p:nvPr/>
                    </p:nvPicPr>
                    <p:blipFill>
                      <a:blip r:embed="rId5"/>
                      <a:stretch>
                        <a:fillRect/>
                      </a:stretch>
                    </p:blipFill>
                    <p:spPr>
                      <a:xfrm>
                        <a:off x="1536700" y="3594100"/>
                        <a:ext cx="3314700" cy="3556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A243C65F-307F-D627-9095-A1C298298B8E}"/>
              </a:ext>
            </a:extLst>
          </p:cNvPr>
          <p:cNvSpPr>
            <a:spLocks noGrp="1"/>
          </p:cNvSpPr>
          <p:nvPr>
            <p:ph sz="quarter" idx="15"/>
          </p:nvPr>
        </p:nvSpPr>
        <p:spPr>
          <a:xfrm>
            <a:off x="342900" y="4114800"/>
            <a:ext cx="8458200" cy="1019908"/>
          </a:xfrm>
        </p:spPr>
        <p:txBody>
          <a:bodyPr/>
          <a:lstStyle/>
          <a:p>
            <a:pPr marL="292608" indent="-292608">
              <a:buFont typeface="Arial" panose="020B0604020202020204" pitchFamily="34" charset="0"/>
              <a:buChar char="•"/>
            </a:pPr>
            <a:r>
              <a:rPr lang="en-US" sz="2000" dirty="0"/>
              <a:t>The return will be outside this range 5 percent of the time. When the return is outside this range, half the time it will be above the range, and half the time below the range.</a:t>
            </a:r>
            <a:endParaRPr lang="en-IN" sz="2000" dirty="0"/>
          </a:p>
        </p:txBody>
      </p:sp>
      <p:sp>
        <p:nvSpPr>
          <p:cNvPr id="6" name="Content Placeholder 5">
            <a:extLst>
              <a:ext uri="{FF2B5EF4-FFF2-40B4-BE49-F238E27FC236}">
                <a16:creationId xmlns:a16="http://schemas.microsoft.com/office/drawing/2014/main" id="{6016C2B8-AD84-D302-A939-A562B3C73F0E}"/>
              </a:ext>
            </a:extLst>
          </p:cNvPr>
          <p:cNvSpPr>
            <a:spLocks noGrp="1"/>
          </p:cNvSpPr>
          <p:nvPr>
            <p:ph sz="quarter" idx="16"/>
          </p:nvPr>
        </p:nvSpPr>
        <p:spPr>
          <a:xfrm>
            <a:off x="342900" y="5376666"/>
            <a:ext cx="852854" cy="384567"/>
          </a:xfrm>
        </p:spPr>
        <p:txBody>
          <a:bodyPr/>
          <a:lstStyle/>
          <a:p>
            <a:pPr marL="292608" indent="-292608">
              <a:buFont typeface="Arial" panose="020B0604020202020204" pitchFamily="34" charset="0"/>
              <a:buChar char="•"/>
            </a:pPr>
            <a:r>
              <a:rPr lang="en-IN" sz="2000" b="1" dirty="0"/>
              <a:t>So</a:t>
            </a:r>
          </a:p>
        </p:txBody>
      </p:sp>
      <p:graphicFrame>
        <p:nvGraphicFramePr>
          <p:cNvPr id="16" name="Object 15">
            <a:extLst>
              <a:ext uri="{FF2B5EF4-FFF2-40B4-BE49-F238E27FC236}">
                <a16:creationId xmlns:a16="http://schemas.microsoft.com/office/drawing/2014/main" id="{5C874FDE-A29F-5E3F-A52C-90DAE6265619}"/>
              </a:ext>
            </a:extLst>
          </p:cNvPr>
          <p:cNvGraphicFramePr>
            <a:graphicFrameLocks noChangeAspect="1"/>
          </p:cNvGraphicFramePr>
          <p:nvPr>
            <p:extLst>
              <p:ext uri="{D42A27DB-BD31-4B8C-83A1-F6EECF244321}">
                <p14:modId xmlns:p14="http://schemas.microsoft.com/office/powerpoint/2010/main" val="2432799361"/>
              </p:ext>
            </p:extLst>
          </p:nvPr>
        </p:nvGraphicFramePr>
        <p:xfrm>
          <a:off x="1298575" y="5418138"/>
          <a:ext cx="2971800" cy="355600"/>
        </p:xfrm>
        <a:graphic>
          <a:graphicData uri="http://schemas.openxmlformats.org/presentationml/2006/ole">
            <mc:AlternateContent xmlns:mc="http://schemas.openxmlformats.org/markup-compatibility/2006">
              <mc:Choice xmlns:v="urn:schemas-microsoft-com:vml" Requires="v">
                <p:oleObj name="Equation" r:id="rId6" imgW="2971800" imgH="355320" progId="Equation.DSMT4">
                  <p:embed/>
                </p:oleObj>
              </mc:Choice>
              <mc:Fallback>
                <p:oleObj name="Equation" r:id="rId6" imgW="2971800" imgH="355320" progId="Equation.DSMT4">
                  <p:embed/>
                  <p:pic>
                    <p:nvPicPr>
                      <p:cNvPr id="0" name=""/>
                      <p:cNvPicPr/>
                      <p:nvPr/>
                    </p:nvPicPr>
                    <p:blipFill>
                      <a:blip r:embed="rId7"/>
                      <a:stretch>
                        <a:fillRect/>
                      </a:stretch>
                    </p:blipFill>
                    <p:spPr>
                      <a:xfrm>
                        <a:off x="1298575" y="5418138"/>
                        <a:ext cx="2971800" cy="355600"/>
                      </a:xfrm>
                      <a:prstGeom prst="rect">
                        <a:avLst/>
                      </a:prstGeom>
                    </p:spPr>
                  </p:pic>
                </p:oleObj>
              </mc:Fallback>
            </mc:AlternateContent>
          </a:graphicData>
        </a:graphic>
      </p:graphicFrame>
      <p:sp>
        <p:nvSpPr>
          <p:cNvPr id="11" name="Slide Number Placeholder 10">
            <a:extLst>
              <a:ext uri="{FF2B5EF4-FFF2-40B4-BE49-F238E27FC236}">
                <a16:creationId xmlns:a16="http://schemas.microsoft.com/office/drawing/2014/main" id="{3042CD98-F12F-FA44-8955-7C058B0B796E}"/>
              </a:ext>
            </a:extLst>
          </p:cNvPr>
          <p:cNvSpPr>
            <a:spLocks noGrp="1"/>
          </p:cNvSpPr>
          <p:nvPr>
            <p:ph type="sldNum" sz="quarter" idx="10"/>
          </p:nvPr>
        </p:nvSpPr>
        <p:spPr/>
        <p:txBody>
          <a:bodyPr/>
          <a:lstStyle/>
          <a:p>
            <a:fld id="{68151E55-6873-49E2-B8D5-2F265E6F1973}" type="slidenum">
              <a:rPr lang="en-US" smtClean="0"/>
              <a:t>38</a:t>
            </a:fld>
            <a:endParaRPr lang="en-US" dirty="0"/>
          </a:p>
        </p:txBody>
      </p:sp>
    </p:spTree>
    <p:extLst>
      <p:ext uri="{BB962C8B-B14F-4D97-AF65-F5344CB8AC3E}">
        <p14:creationId xmlns:p14="http://schemas.microsoft.com/office/powerpoint/2010/main" val="18453857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0E819-143C-F5C1-4CD5-0B80BD4A3C0B}"/>
              </a:ext>
            </a:extLst>
          </p:cNvPr>
          <p:cNvSpPr>
            <a:spLocks noGrp="1"/>
          </p:cNvSpPr>
          <p:nvPr>
            <p:ph type="title"/>
          </p:nvPr>
        </p:nvSpPr>
        <p:spPr/>
        <p:txBody>
          <a:bodyPr>
            <a:normAutofit/>
          </a:bodyPr>
          <a:lstStyle/>
          <a:p>
            <a:r>
              <a:rPr lang="en-IN" sz="3600" dirty="0"/>
              <a:t>Computing Other V</a:t>
            </a:r>
            <a:r>
              <a:rPr lang="en-IN" sz="100" dirty="0"/>
              <a:t> </a:t>
            </a:r>
            <a:r>
              <a:rPr lang="en-IN" sz="3600" dirty="0" err="1"/>
              <a:t>aRs</a:t>
            </a:r>
            <a:endParaRPr lang="en-IN" sz="3600" dirty="0"/>
          </a:p>
        </p:txBody>
      </p:sp>
      <p:sp>
        <p:nvSpPr>
          <p:cNvPr id="3" name="Content Placeholder 2">
            <a:extLst>
              <a:ext uri="{FF2B5EF4-FFF2-40B4-BE49-F238E27FC236}">
                <a16:creationId xmlns:a16="http://schemas.microsoft.com/office/drawing/2014/main" id="{E01D46A4-63AE-1531-B132-AC4B481FAF3C}"/>
              </a:ext>
            </a:extLst>
          </p:cNvPr>
          <p:cNvSpPr>
            <a:spLocks noGrp="1"/>
          </p:cNvSpPr>
          <p:nvPr>
            <p:ph sz="quarter" idx="11"/>
          </p:nvPr>
        </p:nvSpPr>
        <p:spPr>
          <a:xfrm>
            <a:off x="342900" y="1276710"/>
            <a:ext cx="8458200" cy="471704"/>
          </a:xfrm>
        </p:spPr>
        <p:txBody>
          <a:bodyPr/>
          <a:lstStyle/>
          <a:p>
            <a:r>
              <a:rPr lang="en-US" dirty="0"/>
              <a:t>In general, for a portfolio, if </a:t>
            </a:r>
            <a:r>
              <a:rPr lang="en-US" i="1" dirty="0"/>
              <a:t>T</a:t>
            </a:r>
            <a:r>
              <a:rPr lang="en-US" dirty="0"/>
              <a:t> is the number of years,</a:t>
            </a:r>
            <a:endParaRPr lang="en-IN" dirty="0"/>
          </a:p>
        </p:txBody>
      </p:sp>
      <p:graphicFrame>
        <p:nvGraphicFramePr>
          <p:cNvPr id="10" name="Object 9">
            <a:extLst>
              <a:ext uri="{FF2B5EF4-FFF2-40B4-BE49-F238E27FC236}">
                <a16:creationId xmlns:a16="http://schemas.microsoft.com/office/drawing/2014/main" id="{0987F077-8F35-3129-2306-509558D91E28}"/>
              </a:ext>
            </a:extLst>
          </p:cNvPr>
          <p:cNvGraphicFramePr>
            <a:graphicFrameLocks noChangeAspect="1"/>
          </p:cNvGraphicFramePr>
          <p:nvPr>
            <p:extLst>
              <p:ext uri="{D42A27DB-BD31-4B8C-83A1-F6EECF244321}">
                <p14:modId xmlns:p14="http://schemas.microsoft.com/office/powerpoint/2010/main" val="3066767564"/>
              </p:ext>
            </p:extLst>
          </p:nvPr>
        </p:nvGraphicFramePr>
        <p:xfrm>
          <a:off x="1470025" y="2009775"/>
          <a:ext cx="2667000" cy="508000"/>
        </p:xfrm>
        <a:graphic>
          <a:graphicData uri="http://schemas.openxmlformats.org/presentationml/2006/ole">
            <mc:AlternateContent xmlns:mc="http://schemas.openxmlformats.org/markup-compatibility/2006">
              <mc:Choice xmlns:v="urn:schemas-microsoft-com:vml" Requires="v">
                <p:oleObj name="Equation" r:id="rId2" imgW="2666880" imgH="507960" progId="Equation.DSMT4">
                  <p:embed/>
                </p:oleObj>
              </mc:Choice>
              <mc:Fallback>
                <p:oleObj name="Equation" r:id="rId2" imgW="2666880" imgH="507960" progId="Equation.DSMT4">
                  <p:embed/>
                  <p:pic>
                    <p:nvPicPr>
                      <p:cNvPr id="0" name=""/>
                      <p:cNvPicPr/>
                      <p:nvPr/>
                    </p:nvPicPr>
                    <p:blipFill>
                      <a:blip r:embed="rId3"/>
                      <a:stretch>
                        <a:fillRect/>
                      </a:stretch>
                    </p:blipFill>
                    <p:spPr>
                      <a:xfrm>
                        <a:off x="1470025" y="2009775"/>
                        <a:ext cx="2667000" cy="5080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473A41A8-F2EE-30AB-5995-F6D35736F9C2}"/>
              </a:ext>
            </a:extLst>
          </p:cNvPr>
          <p:cNvGraphicFramePr>
            <a:graphicFrameLocks noChangeAspect="1"/>
          </p:cNvGraphicFramePr>
          <p:nvPr>
            <p:extLst>
              <p:ext uri="{D42A27DB-BD31-4B8C-83A1-F6EECF244321}">
                <p14:modId xmlns:p14="http://schemas.microsoft.com/office/powerpoint/2010/main" val="408764762"/>
              </p:ext>
            </p:extLst>
          </p:nvPr>
        </p:nvGraphicFramePr>
        <p:xfrm>
          <a:off x="4796536" y="1972010"/>
          <a:ext cx="1955800" cy="482600"/>
        </p:xfrm>
        <a:graphic>
          <a:graphicData uri="http://schemas.openxmlformats.org/presentationml/2006/ole">
            <mc:AlternateContent xmlns:mc="http://schemas.openxmlformats.org/markup-compatibility/2006">
              <mc:Choice xmlns:v="urn:schemas-microsoft-com:vml" Requires="v">
                <p:oleObj name="Equation" r:id="rId4" imgW="1955520" imgH="482400" progId="Equation.DSMT4">
                  <p:embed/>
                </p:oleObj>
              </mc:Choice>
              <mc:Fallback>
                <p:oleObj name="Equation" r:id="rId4" imgW="1955520" imgH="482400" progId="Equation.DSMT4">
                  <p:embed/>
                  <p:pic>
                    <p:nvPicPr>
                      <p:cNvPr id="0" name=""/>
                      <p:cNvPicPr/>
                      <p:nvPr/>
                    </p:nvPicPr>
                    <p:blipFill>
                      <a:blip r:embed="rId5"/>
                      <a:stretch>
                        <a:fillRect/>
                      </a:stretch>
                    </p:blipFill>
                    <p:spPr>
                      <a:xfrm>
                        <a:off x="4796536" y="1972010"/>
                        <a:ext cx="1955800" cy="4826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04738135-A3F7-C2A2-2412-AC8892A10A2A}"/>
              </a:ext>
            </a:extLst>
          </p:cNvPr>
          <p:cNvSpPr>
            <a:spLocks noGrp="1"/>
          </p:cNvSpPr>
          <p:nvPr>
            <p:ph sz="quarter" idx="14"/>
          </p:nvPr>
        </p:nvSpPr>
        <p:spPr>
          <a:xfrm>
            <a:off x="342900" y="2916384"/>
            <a:ext cx="8458200" cy="831652"/>
          </a:xfrm>
        </p:spPr>
        <p:txBody>
          <a:bodyPr/>
          <a:lstStyle/>
          <a:p>
            <a:r>
              <a:rPr lang="en-US" dirty="0"/>
              <a:t>Using the procedure from before, we make probability statements. Three very useful ones are:</a:t>
            </a:r>
            <a:endParaRPr lang="en-IN" dirty="0"/>
          </a:p>
        </p:txBody>
      </p:sp>
      <p:graphicFrame>
        <p:nvGraphicFramePr>
          <p:cNvPr id="12" name="Object 11">
            <a:extLst>
              <a:ext uri="{FF2B5EF4-FFF2-40B4-BE49-F238E27FC236}">
                <a16:creationId xmlns:a16="http://schemas.microsoft.com/office/drawing/2014/main" id="{7C137019-F8E7-DE83-1FE1-A6D3FC49D1A4}"/>
              </a:ext>
            </a:extLst>
          </p:cNvPr>
          <p:cNvGraphicFramePr>
            <a:graphicFrameLocks noChangeAspect="1"/>
          </p:cNvGraphicFramePr>
          <p:nvPr>
            <p:extLst>
              <p:ext uri="{D42A27DB-BD31-4B8C-83A1-F6EECF244321}">
                <p14:modId xmlns:p14="http://schemas.microsoft.com/office/powerpoint/2010/main" val="1716408850"/>
              </p:ext>
            </p:extLst>
          </p:nvPr>
        </p:nvGraphicFramePr>
        <p:xfrm>
          <a:off x="1574800" y="4070350"/>
          <a:ext cx="5727700" cy="482600"/>
        </p:xfrm>
        <a:graphic>
          <a:graphicData uri="http://schemas.openxmlformats.org/presentationml/2006/ole">
            <mc:AlternateContent xmlns:mc="http://schemas.openxmlformats.org/markup-compatibility/2006">
              <mc:Choice xmlns:v="urn:schemas-microsoft-com:vml" Requires="v">
                <p:oleObj name="Equation" r:id="rId6" imgW="5727600" imgH="482400" progId="Equation.DSMT4">
                  <p:embed/>
                </p:oleObj>
              </mc:Choice>
              <mc:Fallback>
                <p:oleObj name="Equation" r:id="rId6" imgW="5727600" imgH="482400" progId="Equation.DSMT4">
                  <p:embed/>
                  <p:pic>
                    <p:nvPicPr>
                      <p:cNvPr id="0" name=""/>
                      <p:cNvPicPr/>
                      <p:nvPr/>
                    </p:nvPicPr>
                    <p:blipFill>
                      <a:blip r:embed="rId7"/>
                      <a:stretch>
                        <a:fillRect/>
                      </a:stretch>
                    </p:blipFill>
                    <p:spPr>
                      <a:xfrm>
                        <a:off x="1574800" y="4070350"/>
                        <a:ext cx="5727700" cy="4826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8CD64E77-AF1D-1F7A-C37C-D993DF833D4E}"/>
              </a:ext>
            </a:extLst>
          </p:cNvPr>
          <p:cNvGraphicFramePr>
            <a:graphicFrameLocks noChangeAspect="1"/>
          </p:cNvGraphicFramePr>
          <p:nvPr>
            <p:extLst>
              <p:ext uri="{D42A27DB-BD31-4B8C-83A1-F6EECF244321}">
                <p14:modId xmlns:p14="http://schemas.microsoft.com/office/powerpoint/2010/main" val="3706633709"/>
              </p:ext>
            </p:extLst>
          </p:nvPr>
        </p:nvGraphicFramePr>
        <p:xfrm>
          <a:off x="1574800" y="4689475"/>
          <a:ext cx="5791200" cy="482600"/>
        </p:xfrm>
        <a:graphic>
          <a:graphicData uri="http://schemas.openxmlformats.org/presentationml/2006/ole">
            <mc:AlternateContent xmlns:mc="http://schemas.openxmlformats.org/markup-compatibility/2006">
              <mc:Choice xmlns:v="urn:schemas-microsoft-com:vml" Requires="v">
                <p:oleObj name="Equation" r:id="rId8" imgW="5790960" imgH="482400" progId="Equation.DSMT4">
                  <p:embed/>
                </p:oleObj>
              </mc:Choice>
              <mc:Fallback>
                <p:oleObj name="Equation" r:id="rId8" imgW="5790960" imgH="482400" progId="Equation.DSMT4">
                  <p:embed/>
                  <p:pic>
                    <p:nvPicPr>
                      <p:cNvPr id="0" name=""/>
                      <p:cNvPicPr/>
                      <p:nvPr/>
                    </p:nvPicPr>
                    <p:blipFill>
                      <a:blip r:embed="rId9"/>
                      <a:stretch>
                        <a:fillRect/>
                      </a:stretch>
                    </p:blipFill>
                    <p:spPr>
                      <a:xfrm>
                        <a:off x="1574800" y="4689475"/>
                        <a:ext cx="5791200" cy="4826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4C7A4ED9-1E50-C193-E713-4B4A72E78460}"/>
              </a:ext>
            </a:extLst>
          </p:cNvPr>
          <p:cNvGraphicFramePr>
            <a:graphicFrameLocks noChangeAspect="1"/>
          </p:cNvGraphicFramePr>
          <p:nvPr>
            <p:extLst>
              <p:ext uri="{D42A27DB-BD31-4B8C-83A1-F6EECF244321}">
                <p14:modId xmlns:p14="http://schemas.microsoft.com/office/powerpoint/2010/main" val="121485941"/>
              </p:ext>
            </p:extLst>
          </p:nvPr>
        </p:nvGraphicFramePr>
        <p:xfrm>
          <a:off x="1600200" y="5351463"/>
          <a:ext cx="5702300" cy="482600"/>
        </p:xfrm>
        <a:graphic>
          <a:graphicData uri="http://schemas.openxmlformats.org/presentationml/2006/ole">
            <mc:AlternateContent xmlns:mc="http://schemas.openxmlformats.org/markup-compatibility/2006">
              <mc:Choice xmlns:v="urn:schemas-microsoft-com:vml" Requires="v">
                <p:oleObj name="Equation" r:id="rId10" imgW="5702040" imgH="482400" progId="Equation.DSMT4">
                  <p:embed/>
                </p:oleObj>
              </mc:Choice>
              <mc:Fallback>
                <p:oleObj name="Equation" r:id="rId10" imgW="5702040" imgH="482400" progId="Equation.DSMT4">
                  <p:embed/>
                  <p:pic>
                    <p:nvPicPr>
                      <p:cNvPr id="0" name=""/>
                      <p:cNvPicPr/>
                      <p:nvPr/>
                    </p:nvPicPr>
                    <p:blipFill>
                      <a:blip r:embed="rId11"/>
                      <a:stretch>
                        <a:fillRect/>
                      </a:stretch>
                    </p:blipFill>
                    <p:spPr>
                      <a:xfrm>
                        <a:off x="1600200" y="5351463"/>
                        <a:ext cx="5702300" cy="482600"/>
                      </a:xfrm>
                      <a:prstGeom prst="rect">
                        <a:avLst/>
                      </a:prstGeom>
                    </p:spPr>
                  </p:pic>
                </p:oleObj>
              </mc:Fallback>
            </mc:AlternateContent>
          </a:graphicData>
        </a:graphic>
      </p:graphicFrame>
      <p:sp>
        <p:nvSpPr>
          <p:cNvPr id="7" name="Slide Number Placeholder 6">
            <a:extLst>
              <a:ext uri="{FF2B5EF4-FFF2-40B4-BE49-F238E27FC236}">
                <a16:creationId xmlns:a16="http://schemas.microsoft.com/office/drawing/2014/main" id="{65E6DD34-63C1-6AA1-D2B3-EE4EDC144156}"/>
              </a:ext>
            </a:extLst>
          </p:cNvPr>
          <p:cNvSpPr>
            <a:spLocks noGrp="1"/>
          </p:cNvSpPr>
          <p:nvPr>
            <p:ph type="sldNum" sz="quarter" idx="10"/>
          </p:nvPr>
        </p:nvSpPr>
        <p:spPr/>
        <p:txBody>
          <a:bodyPr/>
          <a:lstStyle/>
          <a:p>
            <a:fld id="{68151E55-6873-49E2-B8D5-2F265E6F1973}" type="slidenum">
              <a:rPr lang="en-US" smtClean="0"/>
              <a:t>39</a:t>
            </a:fld>
            <a:endParaRPr lang="en-US"/>
          </a:p>
        </p:txBody>
      </p:sp>
    </p:spTree>
    <p:extLst>
      <p:ext uri="{BB962C8B-B14F-4D97-AF65-F5344CB8AC3E}">
        <p14:creationId xmlns:p14="http://schemas.microsoft.com/office/powerpoint/2010/main" val="3924238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9A2BC-A443-EA0A-8694-E2B6770179C9}"/>
              </a:ext>
            </a:extLst>
          </p:cNvPr>
          <p:cNvSpPr>
            <a:spLocks noGrp="1"/>
          </p:cNvSpPr>
          <p:nvPr>
            <p:ph type="title"/>
          </p:nvPr>
        </p:nvSpPr>
        <p:spPr/>
        <p:txBody>
          <a:bodyPr>
            <a:noAutofit/>
          </a:bodyPr>
          <a:lstStyle/>
          <a:p>
            <a:r>
              <a:rPr lang="en-US" sz="3200" dirty="0"/>
              <a:t>Performance Evaluation and Risk Management </a:t>
            </a:r>
            <a:r>
              <a:rPr lang="en-US" sz="1000" b="0" dirty="0"/>
              <a:t>2</a:t>
            </a:r>
            <a:endParaRPr lang="en-IN" sz="1000" b="0" dirty="0"/>
          </a:p>
        </p:txBody>
      </p:sp>
      <p:sp>
        <p:nvSpPr>
          <p:cNvPr id="3" name="Content Placeholder 2">
            <a:extLst>
              <a:ext uri="{FF2B5EF4-FFF2-40B4-BE49-F238E27FC236}">
                <a16:creationId xmlns:a16="http://schemas.microsoft.com/office/drawing/2014/main" id="{1F19EE71-6D87-5960-3788-E42F7474A06A}"/>
              </a:ext>
            </a:extLst>
          </p:cNvPr>
          <p:cNvSpPr>
            <a:spLocks noGrp="1"/>
          </p:cNvSpPr>
          <p:nvPr>
            <p:ph sz="quarter" idx="11"/>
          </p:nvPr>
        </p:nvSpPr>
        <p:spPr>
          <a:xfrm>
            <a:off x="342900" y="1276710"/>
            <a:ext cx="8458200" cy="1858376"/>
          </a:xfrm>
        </p:spPr>
        <p:txBody>
          <a:bodyPr/>
          <a:lstStyle/>
          <a:p>
            <a:r>
              <a:rPr lang="en-US" dirty="0"/>
              <a:t>Our goals in this chapter are to learn methods of</a:t>
            </a:r>
          </a:p>
          <a:p>
            <a:pPr marL="292608" indent="-292608">
              <a:buFont typeface="Arial" panose="020B0604020202020204" pitchFamily="34" charset="0"/>
              <a:buChar char="•"/>
            </a:pPr>
            <a:r>
              <a:rPr lang="en-US" dirty="0"/>
              <a:t>Evaluating risk-adjusted investment performance, and</a:t>
            </a:r>
          </a:p>
          <a:p>
            <a:pPr marL="292608" indent="-292608">
              <a:buFont typeface="Arial" panose="020B0604020202020204" pitchFamily="34" charset="0"/>
              <a:buChar char="•"/>
            </a:pPr>
            <a:r>
              <a:rPr lang="en-US" dirty="0"/>
              <a:t>Assessing and managing the risks involved with specific investment strategies.</a:t>
            </a:r>
            <a:endParaRPr lang="en-IN" dirty="0"/>
          </a:p>
        </p:txBody>
      </p:sp>
      <p:sp>
        <p:nvSpPr>
          <p:cNvPr id="4" name="Content Placeholder 3">
            <a:extLst>
              <a:ext uri="{FF2B5EF4-FFF2-40B4-BE49-F238E27FC236}">
                <a16:creationId xmlns:a16="http://schemas.microsoft.com/office/drawing/2014/main" id="{FC4A77CF-E2B3-F8EA-E3D9-0930E4F6BEDC}"/>
              </a:ext>
            </a:extLst>
          </p:cNvPr>
          <p:cNvSpPr>
            <a:spLocks noGrp="1"/>
          </p:cNvSpPr>
          <p:nvPr>
            <p:ph sz="quarter" idx="14"/>
          </p:nvPr>
        </p:nvSpPr>
        <p:spPr>
          <a:xfrm>
            <a:off x="342900" y="3292541"/>
            <a:ext cx="8458200" cy="2053182"/>
          </a:xfrm>
        </p:spPr>
        <p:txBody>
          <a:bodyPr/>
          <a:lstStyle/>
          <a:p>
            <a:r>
              <a:rPr lang="en-US" b="1" dirty="0">
                <a:solidFill>
                  <a:srgbClr val="002060"/>
                </a:solidFill>
              </a:rPr>
              <a:t>Performance evaluation</a:t>
            </a:r>
            <a:r>
              <a:rPr lang="en-US" dirty="0"/>
              <a:t> is a term for assessing how well a money manager achieves a balance between high returns and acceptable risks.</a:t>
            </a:r>
          </a:p>
          <a:p>
            <a:r>
              <a:rPr lang="en-US" b="1" dirty="0">
                <a:solidFill>
                  <a:srgbClr val="A9131A"/>
                </a:solidFill>
              </a:rPr>
              <a:t>Can anyone consistently earn an “excess” return, thereby “beating” the market?</a:t>
            </a:r>
            <a:endParaRPr lang="en-IN" b="1" dirty="0">
              <a:solidFill>
                <a:srgbClr val="A9131A"/>
              </a:solidFill>
            </a:endParaRPr>
          </a:p>
        </p:txBody>
      </p:sp>
      <p:sp>
        <p:nvSpPr>
          <p:cNvPr id="7" name="Slide Number Placeholder 6">
            <a:extLst>
              <a:ext uri="{FF2B5EF4-FFF2-40B4-BE49-F238E27FC236}">
                <a16:creationId xmlns:a16="http://schemas.microsoft.com/office/drawing/2014/main" id="{F6BCC89F-0FE5-AC9A-A2A9-4119BAB80776}"/>
              </a:ext>
            </a:extLst>
          </p:cNvPr>
          <p:cNvSpPr>
            <a:spLocks noGrp="1"/>
          </p:cNvSpPr>
          <p:nvPr>
            <p:ph type="sldNum" sz="quarter" idx="10"/>
          </p:nvPr>
        </p:nvSpPr>
        <p:spPr/>
        <p:txBody>
          <a:bodyPr/>
          <a:lstStyle/>
          <a:p>
            <a:fld id="{68151E55-6873-49E2-B8D5-2F265E6F1973}" type="slidenum">
              <a:rPr lang="en-US" smtClean="0"/>
              <a:t>4</a:t>
            </a:fld>
            <a:endParaRPr lang="en-US"/>
          </a:p>
        </p:txBody>
      </p:sp>
    </p:spTree>
    <p:extLst>
      <p:ext uri="{BB962C8B-B14F-4D97-AF65-F5344CB8AC3E}">
        <p14:creationId xmlns:p14="http://schemas.microsoft.com/office/powerpoint/2010/main" val="900107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4820F-67E5-567B-94A3-F4133C671F1F}"/>
              </a:ext>
            </a:extLst>
          </p:cNvPr>
          <p:cNvSpPr>
            <a:spLocks noGrp="1"/>
          </p:cNvSpPr>
          <p:nvPr>
            <p:ph type="title"/>
          </p:nvPr>
        </p:nvSpPr>
        <p:spPr/>
        <p:txBody>
          <a:bodyPr/>
          <a:lstStyle/>
          <a:p>
            <a:r>
              <a:rPr lang="en-IN" dirty="0"/>
              <a:t>Useful Websites</a:t>
            </a:r>
          </a:p>
        </p:txBody>
      </p:sp>
      <p:sp>
        <p:nvSpPr>
          <p:cNvPr id="3" name="Content Placeholder 2">
            <a:extLst>
              <a:ext uri="{FF2B5EF4-FFF2-40B4-BE49-F238E27FC236}">
                <a16:creationId xmlns:a16="http://schemas.microsoft.com/office/drawing/2014/main" id="{950921C5-8DBF-753E-A3E0-1D90D41B648B}"/>
              </a:ext>
            </a:extLst>
          </p:cNvPr>
          <p:cNvSpPr>
            <a:spLocks noGrp="1"/>
          </p:cNvSpPr>
          <p:nvPr>
            <p:ph sz="quarter" idx="11"/>
          </p:nvPr>
        </p:nvSpPr>
        <p:spPr/>
        <p:txBody>
          <a:bodyPr/>
          <a:lstStyle/>
          <a:p>
            <a:pPr marL="292608" indent="-292608">
              <a:buFont typeface="Arial" panose="020B0604020202020204" pitchFamily="34" charset="0"/>
              <a:buChar char="•"/>
            </a:pPr>
            <a:r>
              <a:rPr lang="en-IN" dirty="0">
                <a:hlinkClick r:id="rId2" action="ppaction://hlinkfile"/>
              </a:rPr>
              <a:t>web.stanford.edu/~wfsharpe</a:t>
            </a:r>
            <a:r>
              <a:rPr lang="en-IN" dirty="0"/>
              <a:t> (visit Professor Sharpe’s homepage)</a:t>
            </a:r>
          </a:p>
          <a:p>
            <a:pPr marL="292608" indent="-292608">
              <a:buFont typeface="Arial" panose="020B0604020202020204" pitchFamily="34" charset="0"/>
              <a:buChar char="•"/>
            </a:pPr>
            <a:r>
              <a:rPr lang="en-IN" dirty="0">
                <a:hlinkClick r:id="rId3"/>
              </a:rPr>
              <a:t>www.morningstar.com</a:t>
            </a:r>
            <a:r>
              <a:rPr lang="en-IN" dirty="0"/>
              <a:t> (comprehensive source of investment information)</a:t>
            </a:r>
          </a:p>
          <a:p>
            <a:pPr marL="292608" indent="-292608">
              <a:buFont typeface="Arial" panose="020B0604020202020204" pitchFamily="34" charset="0"/>
              <a:buChar char="•"/>
            </a:pPr>
            <a:r>
              <a:rPr lang="en-IN" dirty="0">
                <a:hlinkClick r:id="rId4"/>
              </a:rPr>
              <a:t>www.gipsstandards.org</a:t>
            </a:r>
            <a:r>
              <a:rPr lang="en-IN" dirty="0"/>
              <a:t> (check out the actual standards)</a:t>
            </a:r>
          </a:p>
          <a:p>
            <a:pPr marL="292608" indent="-292608">
              <a:buFont typeface="Arial" panose="020B0604020202020204" pitchFamily="34" charset="0"/>
              <a:buChar char="•"/>
            </a:pPr>
            <a:r>
              <a:rPr lang="en-IN" dirty="0">
                <a:hlinkClick r:id="rId5"/>
              </a:rPr>
              <a:t>www.garp.org </a:t>
            </a:r>
            <a:r>
              <a:rPr lang="en-IN" dirty="0"/>
              <a:t>(learn about the risk management profession)</a:t>
            </a:r>
          </a:p>
          <a:p>
            <a:pPr marL="292608" indent="-292608">
              <a:buFont typeface="Arial" panose="020B0604020202020204" pitchFamily="34" charset="0"/>
              <a:buChar char="•"/>
            </a:pPr>
            <a:r>
              <a:rPr lang="en-IN" dirty="0">
                <a:hlinkClick r:id="rId6" action="ppaction://hlinkfile"/>
              </a:rPr>
              <a:t>jmdinvestments.blogspot.com </a:t>
            </a:r>
            <a:r>
              <a:rPr lang="en-IN" dirty="0"/>
              <a:t>(reference for recent financial information)</a:t>
            </a:r>
          </a:p>
        </p:txBody>
      </p:sp>
      <p:sp>
        <p:nvSpPr>
          <p:cNvPr id="6" name="Slide Number Placeholder 5">
            <a:extLst>
              <a:ext uri="{FF2B5EF4-FFF2-40B4-BE49-F238E27FC236}">
                <a16:creationId xmlns:a16="http://schemas.microsoft.com/office/drawing/2014/main" id="{3BD338FC-EAA0-A532-241C-1C90410B4FA8}"/>
              </a:ext>
            </a:extLst>
          </p:cNvPr>
          <p:cNvSpPr>
            <a:spLocks noGrp="1"/>
          </p:cNvSpPr>
          <p:nvPr>
            <p:ph type="sldNum" sz="quarter" idx="4"/>
          </p:nvPr>
        </p:nvSpPr>
        <p:spPr/>
        <p:txBody>
          <a:bodyPr/>
          <a:lstStyle/>
          <a:p>
            <a:fld id="{68151E55-6873-49E2-B8D5-2F265E6F1973}" type="slidenum">
              <a:rPr lang="en-US" smtClean="0"/>
              <a:pPr/>
              <a:t>40</a:t>
            </a:fld>
            <a:endParaRPr lang="en-US" dirty="0"/>
          </a:p>
        </p:txBody>
      </p:sp>
    </p:spTree>
    <p:extLst>
      <p:ext uri="{BB962C8B-B14F-4D97-AF65-F5344CB8AC3E}">
        <p14:creationId xmlns:p14="http://schemas.microsoft.com/office/powerpoint/2010/main" val="21777318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DE705-8B73-2A4D-F3EC-8C3B6553B7ED}"/>
              </a:ext>
            </a:extLst>
          </p:cNvPr>
          <p:cNvSpPr>
            <a:spLocks noGrp="1"/>
          </p:cNvSpPr>
          <p:nvPr>
            <p:ph type="title"/>
          </p:nvPr>
        </p:nvSpPr>
        <p:spPr/>
        <p:txBody>
          <a:bodyPr>
            <a:normAutofit/>
          </a:bodyPr>
          <a:lstStyle/>
          <a:p>
            <a:r>
              <a:rPr lang="en-IN" sz="3600" dirty="0"/>
              <a:t>Chapter Review</a:t>
            </a:r>
          </a:p>
        </p:txBody>
      </p:sp>
      <p:sp>
        <p:nvSpPr>
          <p:cNvPr id="3" name="Content Placeholder 2">
            <a:extLst>
              <a:ext uri="{FF2B5EF4-FFF2-40B4-BE49-F238E27FC236}">
                <a16:creationId xmlns:a16="http://schemas.microsoft.com/office/drawing/2014/main" id="{4DAF58F1-95FB-C8AD-7372-AD82012BE39D}"/>
              </a:ext>
            </a:extLst>
          </p:cNvPr>
          <p:cNvSpPr>
            <a:spLocks noGrp="1"/>
          </p:cNvSpPr>
          <p:nvPr>
            <p:ph sz="quarter" idx="11"/>
          </p:nvPr>
        </p:nvSpPr>
        <p:spPr>
          <a:xfrm>
            <a:off x="342900" y="1276710"/>
            <a:ext cx="8458200" cy="3295290"/>
          </a:xfrm>
        </p:spPr>
        <p:txBody>
          <a:bodyPr/>
          <a:lstStyle/>
          <a:p>
            <a:r>
              <a:rPr lang="en-US" sz="2000" dirty="0"/>
              <a:t>Performance Evaluation.</a:t>
            </a:r>
          </a:p>
          <a:p>
            <a:pPr marL="292608" indent="-292608">
              <a:buFont typeface="Arial" panose="020B0604020202020204" pitchFamily="34" charset="0"/>
              <a:buChar char="•"/>
            </a:pPr>
            <a:r>
              <a:rPr lang="en-US" sz="2000" dirty="0"/>
              <a:t>Well-Known Performance Evaluation Measures.</a:t>
            </a:r>
          </a:p>
          <a:p>
            <a:pPr marL="621792" lvl="1" indent="-320040"/>
            <a:r>
              <a:rPr lang="en-US" sz="1800" dirty="0"/>
              <a:t>The Sharpe Ratio.</a:t>
            </a:r>
          </a:p>
          <a:p>
            <a:pPr marL="621792" lvl="1" indent="-320040"/>
            <a:r>
              <a:rPr lang="en-US" sz="1800" dirty="0"/>
              <a:t>The Treynor Ratio.</a:t>
            </a:r>
          </a:p>
          <a:p>
            <a:pPr marL="621792" lvl="1" indent="-320040"/>
            <a:r>
              <a:rPr lang="en-US" sz="1800" dirty="0"/>
              <a:t>Jensen’s Alpha.</a:t>
            </a:r>
          </a:p>
          <a:p>
            <a:pPr marL="292608" indent="-292608">
              <a:buFont typeface="Arial" panose="020B0604020202020204" pitchFamily="34" charset="0"/>
              <a:buChar char="•"/>
            </a:pPr>
            <a:r>
              <a:rPr lang="en-US" sz="2000" dirty="0"/>
              <a:t>Other Performance Evaluation Measures.</a:t>
            </a:r>
          </a:p>
          <a:p>
            <a:pPr marL="621792" lvl="1" indent="-320040"/>
            <a:r>
              <a:rPr lang="en-US" sz="1800" dirty="0"/>
              <a:t>Information Ratio.</a:t>
            </a:r>
          </a:p>
          <a:p>
            <a:pPr marL="621792" lvl="1" indent="-320040"/>
            <a:r>
              <a:rPr lang="en-US" sz="1800" dirty="0"/>
              <a:t>R-Squared.</a:t>
            </a:r>
            <a:endParaRPr lang="en-IN" sz="1800" dirty="0"/>
          </a:p>
        </p:txBody>
      </p:sp>
      <p:sp>
        <p:nvSpPr>
          <p:cNvPr id="4" name="Content Placeholder 3">
            <a:extLst>
              <a:ext uri="{FF2B5EF4-FFF2-40B4-BE49-F238E27FC236}">
                <a16:creationId xmlns:a16="http://schemas.microsoft.com/office/drawing/2014/main" id="{CF50328A-128B-4353-B8DE-0BA69738112F}"/>
              </a:ext>
            </a:extLst>
          </p:cNvPr>
          <p:cNvSpPr>
            <a:spLocks noGrp="1"/>
          </p:cNvSpPr>
          <p:nvPr>
            <p:ph sz="quarter" idx="14"/>
          </p:nvPr>
        </p:nvSpPr>
        <p:spPr>
          <a:xfrm>
            <a:off x="342900" y="4668718"/>
            <a:ext cx="8458200" cy="1685611"/>
          </a:xfrm>
        </p:spPr>
        <p:txBody>
          <a:bodyPr/>
          <a:lstStyle/>
          <a:p>
            <a:r>
              <a:rPr lang="en-US" sz="2000" dirty="0"/>
              <a:t>Comparing Performance Measures.</a:t>
            </a:r>
          </a:p>
          <a:p>
            <a:r>
              <a:rPr lang="en-US" sz="2000" dirty="0"/>
              <a:t>Global Investment Performance Standards (G</a:t>
            </a:r>
            <a:r>
              <a:rPr lang="en-US" sz="100" dirty="0"/>
              <a:t> </a:t>
            </a:r>
            <a:r>
              <a:rPr lang="en-US" sz="2000" dirty="0"/>
              <a:t>I</a:t>
            </a:r>
            <a:r>
              <a:rPr lang="en-US" sz="100" dirty="0"/>
              <a:t> </a:t>
            </a:r>
            <a:r>
              <a:rPr lang="en-US" sz="2000" dirty="0"/>
              <a:t>P</a:t>
            </a:r>
            <a:r>
              <a:rPr lang="en-US" sz="100" dirty="0"/>
              <a:t> </a:t>
            </a:r>
            <a:r>
              <a:rPr lang="en-US" sz="2000" dirty="0"/>
              <a:t>S).</a:t>
            </a:r>
          </a:p>
          <a:p>
            <a:r>
              <a:rPr lang="en-US" sz="2000" dirty="0"/>
              <a:t>Sharpe-Optimal Portfolios.</a:t>
            </a:r>
          </a:p>
          <a:p>
            <a:r>
              <a:rPr lang="en-US" sz="2000" dirty="0"/>
              <a:t>Investment Risk Management and Value-at-Risk (V</a:t>
            </a:r>
            <a:r>
              <a:rPr lang="en-US" sz="100" dirty="0"/>
              <a:t> </a:t>
            </a:r>
            <a:r>
              <a:rPr lang="en-US" sz="2000" dirty="0" err="1"/>
              <a:t>aR</a:t>
            </a:r>
            <a:r>
              <a:rPr lang="en-US" sz="2000" dirty="0"/>
              <a:t>).</a:t>
            </a:r>
            <a:endParaRPr lang="en-IN" sz="2000" dirty="0"/>
          </a:p>
        </p:txBody>
      </p:sp>
      <p:sp>
        <p:nvSpPr>
          <p:cNvPr id="7" name="Slide Number Placeholder 6">
            <a:extLst>
              <a:ext uri="{FF2B5EF4-FFF2-40B4-BE49-F238E27FC236}">
                <a16:creationId xmlns:a16="http://schemas.microsoft.com/office/drawing/2014/main" id="{5A1B9248-FA66-2454-A211-67EA9B64273C}"/>
              </a:ext>
            </a:extLst>
          </p:cNvPr>
          <p:cNvSpPr>
            <a:spLocks noGrp="1"/>
          </p:cNvSpPr>
          <p:nvPr>
            <p:ph type="sldNum" sz="quarter" idx="10"/>
          </p:nvPr>
        </p:nvSpPr>
        <p:spPr/>
        <p:txBody>
          <a:bodyPr/>
          <a:lstStyle/>
          <a:p>
            <a:fld id="{68151E55-6873-49E2-B8D5-2F265E6F1973}" type="slidenum">
              <a:rPr lang="en-US" smtClean="0"/>
              <a:t>41</a:t>
            </a:fld>
            <a:endParaRPr lang="en-US"/>
          </a:p>
        </p:txBody>
      </p:sp>
    </p:spTree>
    <p:extLst>
      <p:ext uri="{BB962C8B-B14F-4D97-AF65-F5344CB8AC3E}">
        <p14:creationId xmlns:p14="http://schemas.microsoft.com/office/powerpoint/2010/main" val="24341779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F92C4D4-C867-4E2F-BF62-33A518B42728}"/>
              </a:ext>
            </a:extLst>
          </p:cNvPr>
          <p:cNvSpPr>
            <a:spLocks noGrp="1"/>
          </p:cNvSpPr>
          <p:nvPr>
            <p:ph type="title"/>
          </p:nvPr>
        </p:nvSpPr>
        <p:spPr/>
        <p:txBody>
          <a:bodyPr/>
          <a:lstStyle/>
          <a:p>
            <a:r>
              <a:rPr lang="en-US" noProof="0" dirty="0"/>
              <a:t>End of Main Content</a:t>
            </a:r>
          </a:p>
        </p:txBody>
      </p:sp>
      <p:sp>
        <p:nvSpPr>
          <p:cNvPr id="4" name="Content Placeholder 3">
            <a:extLst>
              <a:ext uri="{FF2B5EF4-FFF2-40B4-BE49-F238E27FC236}">
                <a16:creationId xmlns:a16="http://schemas.microsoft.com/office/drawing/2014/main" id="{9946A61A-BFE6-4A7C-8D2C-21B89B6A8546}"/>
              </a:ext>
            </a:extLst>
          </p:cNvPr>
          <p:cNvSpPr>
            <a:spLocks noGrp="1"/>
          </p:cNvSpPr>
          <p:nvPr>
            <p:ph sz="quarter" idx="10"/>
          </p:nvPr>
        </p:nvSpPr>
        <p:spPr>
          <a:xfrm>
            <a:off x="218768" y="6526389"/>
            <a:ext cx="8715375" cy="315310"/>
          </a:xfrm>
        </p:spPr>
        <p:txBody>
          <a:bodyPr/>
          <a:lstStyle/>
          <a:p>
            <a:r>
              <a:rPr lang="en-US" sz="1200" dirty="0"/>
              <a:t>© McGraw Hill LLC. All rights reserved. No reproduction or distribution without the prior written consent of McGraw Hill LLC.</a:t>
            </a:r>
          </a:p>
        </p:txBody>
      </p:sp>
    </p:spTree>
    <p:extLst>
      <p:ext uri="{BB962C8B-B14F-4D97-AF65-F5344CB8AC3E}">
        <p14:creationId xmlns:p14="http://schemas.microsoft.com/office/powerpoint/2010/main" val="38482663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95912-190B-D757-528A-D817A38FE22D}"/>
              </a:ext>
            </a:extLst>
          </p:cNvPr>
          <p:cNvSpPr>
            <a:spLocks noGrp="1"/>
          </p:cNvSpPr>
          <p:nvPr>
            <p:ph type="title"/>
          </p:nvPr>
        </p:nvSpPr>
        <p:spPr/>
        <p:txBody>
          <a:bodyPr>
            <a:normAutofit/>
          </a:bodyPr>
          <a:lstStyle/>
          <a:p>
            <a:r>
              <a:rPr lang="en-US" dirty="0"/>
              <a:t>Accessibility Content: Text Alternatives For Images</a:t>
            </a:r>
          </a:p>
        </p:txBody>
      </p:sp>
      <p:sp>
        <p:nvSpPr>
          <p:cNvPr id="3" name="Slide Number Placeholder 2">
            <a:extLst>
              <a:ext uri="{FF2B5EF4-FFF2-40B4-BE49-F238E27FC236}">
                <a16:creationId xmlns:a16="http://schemas.microsoft.com/office/drawing/2014/main" id="{D05AB2BB-0006-ED80-F71F-A6474BE6727C}"/>
              </a:ext>
            </a:extLst>
          </p:cNvPr>
          <p:cNvSpPr>
            <a:spLocks noGrp="1"/>
          </p:cNvSpPr>
          <p:nvPr>
            <p:ph type="sldNum" sz="quarter" idx="10"/>
          </p:nvPr>
        </p:nvSpPr>
        <p:spPr/>
        <p:txBody>
          <a:bodyPr/>
          <a:lstStyle/>
          <a:p>
            <a:r>
              <a:rPr lang="en-US" sz="800" dirty="0"/>
              <a:t>43</a:t>
            </a:r>
          </a:p>
        </p:txBody>
      </p:sp>
    </p:spTree>
    <p:extLst>
      <p:ext uri="{BB962C8B-B14F-4D97-AF65-F5344CB8AC3E}">
        <p14:creationId xmlns:p14="http://schemas.microsoft.com/office/powerpoint/2010/main" val="8057157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2EDB4-8F37-4764-9894-E6A0040613FD}"/>
              </a:ext>
            </a:extLst>
          </p:cNvPr>
          <p:cNvSpPr>
            <a:spLocks noGrp="1"/>
          </p:cNvSpPr>
          <p:nvPr>
            <p:ph type="title"/>
          </p:nvPr>
        </p:nvSpPr>
        <p:spPr/>
        <p:txBody>
          <a:bodyPr>
            <a:noAutofit/>
          </a:bodyPr>
          <a:lstStyle/>
          <a:p>
            <a:r>
              <a:rPr lang="en-IN" sz="2800" dirty="0"/>
              <a:t>Performance Evaluation Measures </a:t>
            </a:r>
            <a:r>
              <a:rPr lang="en-IN" sz="1000" b="0" dirty="0"/>
              <a:t>4</a:t>
            </a:r>
            <a:r>
              <a:rPr lang="en-IN" sz="2800" dirty="0"/>
              <a:t> </a:t>
            </a:r>
            <a:r>
              <a:rPr lang="en-US" sz="2800" dirty="0"/>
              <a:t>– Text Alternative</a:t>
            </a:r>
          </a:p>
        </p:txBody>
      </p:sp>
      <p:sp>
        <p:nvSpPr>
          <p:cNvPr id="3" name="Text Placeholder 2">
            <a:extLst>
              <a:ext uri="{FF2B5EF4-FFF2-40B4-BE49-F238E27FC236}">
                <a16:creationId xmlns:a16="http://schemas.microsoft.com/office/drawing/2014/main" id="{3520231C-F635-4B4D-BF57-97919AD4D3EE}"/>
              </a:ext>
            </a:extLst>
          </p:cNvPr>
          <p:cNvSpPr>
            <a:spLocks noGrp="1"/>
          </p:cNvSpPr>
          <p:nvPr>
            <p:ph type="body" sz="quarter" idx="14"/>
          </p:nvPr>
        </p:nvSpPr>
        <p:spPr/>
        <p:txBody>
          <a:bodyPr/>
          <a:lstStyle/>
          <a:p>
            <a:r>
              <a:rPr lang="en-US" dirty="0">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5DE8A9DF-06DC-4AC4-8BEB-5D3A7322DE78}"/>
              </a:ext>
            </a:extLst>
          </p:cNvPr>
          <p:cNvSpPr>
            <a:spLocks noGrp="1"/>
          </p:cNvSpPr>
          <p:nvPr>
            <p:ph sz="quarter" idx="11"/>
          </p:nvPr>
        </p:nvSpPr>
        <p:spPr/>
        <p:txBody>
          <a:bodyPr>
            <a:normAutofit/>
          </a:bodyPr>
          <a:lstStyle/>
          <a:p>
            <a:r>
              <a:rPr lang="en-IN" sz="2400" kern="100" dirty="0">
                <a:effectLst/>
                <a:ea typeface="Calibri" panose="020F0502020204030204" pitchFamily="34" charset="0"/>
                <a:cs typeface="Times New Roman" panose="02020603050405020304" pitchFamily="18" charset="0"/>
              </a:rPr>
              <a:t>Alpha sub p = R sub p minus, open brace, R sub f + beta sub P times, open bracket, E (R sub M) minus R sub f, close bracket, close brace. Alpha sub p represents extra return. R sub p represents the actual return. R sub p minus, open brace, R sub f + beta sub P times, open bracket, E (R sub M) minus R sub f, close bracket, close brace represents C A P M Risk-Adjusted Predicted Return.</a:t>
            </a:r>
            <a:endParaRPr lang="en-US" sz="2400" kern="100" dirty="0">
              <a:effectLst/>
              <a:ea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D1289180-47AC-49A8-8E02-1B91CB201787}"/>
              </a:ext>
            </a:extLst>
          </p:cNvPr>
          <p:cNvSpPr>
            <a:spLocks noGrp="1"/>
          </p:cNvSpPr>
          <p:nvPr>
            <p:ph type="body" sz="quarter" idx="15"/>
          </p:nvPr>
        </p:nvSpPr>
        <p:spPr/>
        <p:txBody>
          <a:bodyPr/>
          <a:lstStyle/>
          <a:p>
            <a:pPr algn="ctr"/>
            <a:r>
              <a:rPr lang="en-US" dirty="0">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0AA4871C-BCC2-4A5E-88D3-A6DE5BB2BC03}"/>
              </a:ext>
            </a:extLst>
          </p:cNvPr>
          <p:cNvSpPr>
            <a:spLocks noGrp="1"/>
          </p:cNvSpPr>
          <p:nvPr>
            <p:ph type="sldNum" sz="quarter" idx="10"/>
          </p:nvPr>
        </p:nvSpPr>
        <p:spPr/>
        <p:txBody>
          <a:bodyPr/>
          <a:lstStyle/>
          <a:p>
            <a:fld id="{68151E55-6873-49E2-B8D5-2F265E6F1973}" type="slidenum">
              <a:rPr lang="en-US" sz="800" smtClean="0"/>
              <a:t>44</a:t>
            </a:fld>
            <a:endParaRPr lang="en-US" sz="800" dirty="0"/>
          </a:p>
        </p:txBody>
      </p:sp>
    </p:spTree>
    <p:extLst>
      <p:ext uri="{BB962C8B-B14F-4D97-AF65-F5344CB8AC3E}">
        <p14:creationId xmlns:p14="http://schemas.microsoft.com/office/powerpoint/2010/main" val="33581180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8B294-B428-972D-370D-E08072A81BED}"/>
              </a:ext>
            </a:extLst>
          </p:cNvPr>
          <p:cNvSpPr>
            <a:spLocks noGrp="1"/>
          </p:cNvSpPr>
          <p:nvPr>
            <p:ph type="title"/>
          </p:nvPr>
        </p:nvSpPr>
        <p:spPr/>
        <p:txBody>
          <a:bodyPr>
            <a:normAutofit/>
          </a:bodyPr>
          <a:lstStyle/>
          <a:p>
            <a:r>
              <a:rPr lang="en-IN" sz="2800" dirty="0"/>
              <a:t>Jensen’s Alpha </a:t>
            </a:r>
            <a:r>
              <a:rPr lang="en-US" sz="2800" dirty="0"/>
              <a:t>– Text Alternative</a:t>
            </a:r>
          </a:p>
        </p:txBody>
      </p:sp>
      <p:sp>
        <p:nvSpPr>
          <p:cNvPr id="3" name="Text Placeholder 2">
            <a:extLst>
              <a:ext uri="{FF2B5EF4-FFF2-40B4-BE49-F238E27FC236}">
                <a16:creationId xmlns:a16="http://schemas.microsoft.com/office/drawing/2014/main" id="{B2656EE6-3493-F033-875A-89CEA890652A}"/>
              </a:ext>
            </a:extLst>
          </p:cNvPr>
          <p:cNvSpPr>
            <a:spLocks noGrp="1"/>
          </p:cNvSpPr>
          <p:nvPr>
            <p:ph type="body" sz="quarter" idx="14"/>
          </p:nvPr>
        </p:nvSpPr>
        <p:spPr/>
        <p:txBody>
          <a:bodyPr/>
          <a:lstStyle/>
          <a:p>
            <a:r>
              <a:rPr lang="en-US" dirty="0">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A5105C64-5725-60C2-0B89-08F70DB27609}"/>
              </a:ext>
            </a:extLst>
          </p:cNvPr>
          <p:cNvSpPr>
            <a:spLocks noGrp="1"/>
          </p:cNvSpPr>
          <p:nvPr>
            <p:ph sz="quarter" idx="11"/>
          </p:nvPr>
        </p:nvSpPr>
        <p:spPr/>
        <p:txBody>
          <a:bodyPr>
            <a:normAutofit fontScale="92500" lnSpcReduction="10000"/>
          </a:bodyPr>
          <a:lstStyle/>
          <a:p>
            <a:r>
              <a:rPr lang="en-US" dirty="0"/>
              <a:t>The y-axis of the line graph shows the portfolio expected return [E (R sub p)] and the x-axis shows the portfolio beta (beta sub P). There is an upward-sloping line that starts from R sub f on the y-axis. There is a horizontal dashed line that starts from R sub c on the y-axis and ends at a point below the upward-sloping arrow. There is a vertical dashed line that starts from the point below the arrow and ends at beta sub c on the x-axis. The gap between the upward-sloping arrow and the point below it is labeled alpha sub c. There is another horizontal dashed line that starts from R sub B on the y-axis and ends at a point that is in the middle of the upward-sloping arrow. There is another vertical dashed that starts from the middle point of the upward-sloping arrow and ends at beta sub B on the x-axis. There is a third horizontal dashed line that starts from R sub A on the y-axis and ends at a point above the upward-sloping arrow. There is a third vertical dashed line that starts from the point above the arrow and ends at beta sub A on the x-axis. The gap between the point above the arrow and the arrow is labeled alpha sub A. The text on the bottom reads as follows. Portfolio A plots above the security market line (S M L) and has a positive alpha. Portfolio B has a zero alpha. Portfolio plots below the S M L and has a negative alpha.</a:t>
            </a:r>
          </a:p>
        </p:txBody>
      </p:sp>
      <p:sp>
        <p:nvSpPr>
          <p:cNvPr id="5" name="Text Placeholder 4">
            <a:extLst>
              <a:ext uri="{FF2B5EF4-FFF2-40B4-BE49-F238E27FC236}">
                <a16:creationId xmlns:a16="http://schemas.microsoft.com/office/drawing/2014/main" id="{4A4AA76E-94E8-2AE4-8A9D-4CBE1F89C633}"/>
              </a:ext>
            </a:extLst>
          </p:cNvPr>
          <p:cNvSpPr>
            <a:spLocks noGrp="1"/>
          </p:cNvSpPr>
          <p:nvPr>
            <p:ph type="body" sz="quarter" idx="15"/>
          </p:nvPr>
        </p:nvSpPr>
        <p:spPr/>
        <p:txBody>
          <a:bodyPr/>
          <a:lstStyle/>
          <a:p>
            <a:pPr algn="ctr"/>
            <a:r>
              <a:rPr lang="en-US" dirty="0">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F399EFC-FCC8-2527-CE02-200C91A7063D}"/>
              </a:ext>
            </a:extLst>
          </p:cNvPr>
          <p:cNvSpPr>
            <a:spLocks noGrp="1"/>
          </p:cNvSpPr>
          <p:nvPr>
            <p:ph type="sldNum" sz="quarter" idx="10"/>
          </p:nvPr>
        </p:nvSpPr>
        <p:spPr/>
        <p:txBody>
          <a:bodyPr/>
          <a:lstStyle/>
          <a:p>
            <a:fld id="{68151E55-6873-49E2-B8D5-2F265E6F1973}" type="slidenum">
              <a:rPr lang="en-US" sz="800" smtClean="0"/>
              <a:t>45</a:t>
            </a:fld>
            <a:endParaRPr lang="en-US" sz="800" dirty="0"/>
          </a:p>
        </p:txBody>
      </p:sp>
    </p:spTree>
    <p:extLst>
      <p:ext uri="{BB962C8B-B14F-4D97-AF65-F5344CB8AC3E}">
        <p14:creationId xmlns:p14="http://schemas.microsoft.com/office/powerpoint/2010/main" val="4488299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8B294-B428-972D-370D-E08072A81BED}"/>
              </a:ext>
            </a:extLst>
          </p:cNvPr>
          <p:cNvSpPr>
            <a:spLocks noGrp="1"/>
          </p:cNvSpPr>
          <p:nvPr>
            <p:ph type="title"/>
          </p:nvPr>
        </p:nvSpPr>
        <p:spPr/>
        <p:txBody>
          <a:bodyPr>
            <a:noAutofit/>
          </a:bodyPr>
          <a:lstStyle/>
          <a:p>
            <a:r>
              <a:rPr lang="en-US" sz="2800" dirty="0"/>
              <a:t>Another Method to Calculate Alpha </a:t>
            </a:r>
            <a:r>
              <a:rPr lang="en-US" sz="1000" b="0" dirty="0"/>
              <a:t>2</a:t>
            </a:r>
            <a:r>
              <a:rPr lang="en-US" sz="2800" dirty="0"/>
              <a:t> </a:t>
            </a:r>
            <a:r>
              <a:rPr lang="en-IN" sz="2800" dirty="0"/>
              <a:t> </a:t>
            </a:r>
            <a:r>
              <a:rPr lang="en-US" sz="2800" dirty="0"/>
              <a:t>– Text Alternative</a:t>
            </a:r>
          </a:p>
        </p:txBody>
      </p:sp>
      <p:sp>
        <p:nvSpPr>
          <p:cNvPr id="3" name="Text Placeholder 2">
            <a:extLst>
              <a:ext uri="{FF2B5EF4-FFF2-40B4-BE49-F238E27FC236}">
                <a16:creationId xmlns:a16="http://schemas.microsoft.com/office/drawing/2014/main" id="{B2656EE6-3493-F033-875A-89CEA890652A}"/>
              </a:ext>
            </a:extLst>
          </p:cNvPr>
          <p:cNvSpPr>
            <a:spLocks noGrp="1"/>
          </p:cNvSpPr>
          <p:nvPr>
            <p:ph type="body" sz="quarter" idx="14"/>
          </p:nvPr>
        </p:nvSpPr>
        <p:spPr/>
        <p:txBody>
          <a:bodyPr/>
          <a:lstStyle/>
          <a:p>
            <a:r>
              <a:rPr lang="en-US" dirty="0">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A5105C64-5725-60C2-0B89-08F70DB27609}"/>
              </a:ext>
            </a:extLst>
          </p:cNvPr>
          <p:cNvSpPr>
            <a:spLocks noGrp="1"/>
          </p:cNvSpPr>
          <p:nvPr>
            <p:ph sz="quarter" idx="11"/>
          </p:nvPr>
        </p:nvSpPr>
        <p:spPr/>
        <p:txBody>
          <a:bodyPr>
            <a:normAutofit/>
          </a:bodyPr>
          <a:lstStyle/>
          <a:p>
            <a:r>
              <a:rPr lang="en-US" sz="2400" dirty="0"/>
              <a:t>The y-axis of the line graph shows security excess returns in percentage ranging from 0 to 18 in increments of 2 and the x-axis shows market excess returns in percentage also ranging from 0 to 18 in increments of 2. There is an upward-sloping line with the following estimated values: (0, 2), (5, 6.5), (8, 10), (10, 12), and (16, 18). All data are approximate.</a:t>
            </a:r>
          </a:p>
        </p:txBody>
      </p:sp>
      <p:sp>
        <p:nvSpPr>
          <p:cNvPr id="5" name="Text Placeholder 4">
            <a:extLst>
              <a:ext uri="{FF2B5EF4-FFF2-40B4-BE49-F238E27FC236}">
                <a16:creationId xmlns:a16="http://schemas.microsoft.com/office/drawing/2014/main" id="{4A4AA76E-94E8-2AE4-8A9D-4CBE1F89C633}"/>
              </a:ext>
            </a:extLst>
          </p:cNvPr>
          <p:cNvSpPr>
            <a:spLocks noGrp="1"/>
          </p:cNvSpPr>
          <p:nvPr>
            <p:ph type="body" sz="quarter" idx="15"/>
          </p:nvPr>
        </p:nvSpPr>
        <p:spPr/>
        <p:txBody>
          <a:bodyPr/>
          <a:lstStyle/>
          <a:p>
            <a:pPr algn="ctr"/>
            <a:r>
              <a:rPr lang="en-US" dirty="0">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F399EFC-FCC8-2527-CE02-200C91A7063D}"/>
              </a:ext>
            </a:extLst>
          </p:cNvPr>
          <p:cNvSpPr>
            <a:spLocks noGrp="1"/>
          </p:cNvSpPr>
          <p:nvPr>
            <p:ph type="sldNum" sz="quarter" idx="10"/>
          </p:nvPr>
        </p:nvSpPr>
        <p:spPr/>
        <p:txBody>
          <a:bodyPr/>
          <a:lstStyle/>
          <a:p>
            <a:fld id="{68151E55-6873-49E2-B8D5-2F265E6F1973}" type="slidenum">
              <a:rPr lang="en-US" sz="800" smtClean="0"/>
              <a:t>46</a:t>
            </a:fld>
            <a:endParaRPr lang="en-US" sz="800" dirty="0"/>
          </a:p>
        </p:txBody>
      </p:sp>
    </p:spTree>
    <p:extLst>
      <p:ext uri="{BB962C8B-B14F-4D97-AF65-F5344CB8AC3E}">
        <p14:creationId xmlns:p14="http://schemas.microsoft.com/office/powerpoint/2010/main" val="18613749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8B294-B428-972D-370D-E08072A81BED}"/>
              </a:ext>
            </a:extLst>
          </p:cNvPr>
          <p:cNvSpPr>
            <a:spLocks noGrp="1"/>
          </p:cNvSpPr>
          <p:nvPr>
            <p:ph type="title"/>
          </p:nvPr>
        </p:nvSpPr>
        <p:spPr/>
        <p:txBody>
          <a:bodyPr>
            <a:noAutofit/>
          </a:bodyPr>
          <a:lstStyle/>
          <a:p>
            <a:r>
              <a:rPr lang="en-US" sz="2800" dirty="0"/>
              <a:t>Estimating Alpha Using Regression </a:t>
            </a:r>
            <a:r>
              <a:rPr lang="en-US" sz="1000" b="0" dirty="0"/>
              <a:t>2</a:t>
            </a:r>
            <a:r>
              <a:rPr lang="en-US" sz="2800" dirty="0"/>
              <a:t>  – Text Alternative</a:t>
            </a:r>
          </a:p>
        </p:txBody>
      </p:sp>
      <p:sp>
        <p:nvSpPr>
          <p:cNvPr id="3" name="Text Placeholder 2">
            <a:extLst>
              <a:ext uri="{FF2B5EF4-FFF2-40B4-BE49-F238E27FC236}">
                <a16:creationId xmlns:a16="http://schemas.microsoft.com/office/drawing/2014/main" id="{B2656EE6-3493-F033-875A-89CEA890652A}"/>
              </a:ext>
            </a:extLst>
          </p:cNvPr>
          <p:cNvSpPr>
            <a:spLocks noGrp="1"/>
          </p:cNvSpPr>
          <p:nvPr>
            <p:ph type="body" sz="quarter" idx="14"/>
          </p:nvPr>
        </p:nvSpPr>
        <p:spPr/>
        <p:txBody>
          <a:bodyPr/>
          <a:lstStyle/>
          <a:p>
            <a:r>
              <a:rPr lang="en-US" dirty="0">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A5105C64-5725-60C2-0B89-08F70DB27609}"/>
              </a:ext>
            </a:extLst>
          </p:cNvPr>
          <p:cNvSpPr>
            <a:spLocks noGrp="1"/>
          </p:cNvSpPr>
          <p:nvPr>
            <p:ph sz="quarter" idx="11"/>
          </p:nvPr>
        </p:nvSpPr>
        <p:spPr/>
        <p:txBody>
          <a:bodyPr>
            <a:noAutofit/>
          </a:bodyPr>
          <a:lstStyle/>
          <a:p>
            <a:r>
              <a:rPr lang="en-US" sz="1600" dirty="0"/>
              <a:t>The sheet is titled Using a Spreadsheet to Calculate Alpha. To illustrate how to calculate alpha, we have replicated the returns of a security and the market over a five year period. In addition, we have listed the risk free rate. From these, we have calculated the excess return for the security and the market, which is simply the return over and above the risk free rate. Year, returns, risk free, and excess returns are the four column heads. Each of returns and excess returns is further divided into two sub columns, security and market. The row entries from rows 11 to 15 and columns A through F are as follows: Row 11: 1, 10 percent, 8 percent, 3 percent, 7 percent, and 5 percent. Row 12: 2, negative 8 percent, negative 12 percent, 2 percent, negative 10 percent, and negative 14 percent. Row 13: 3, negative 4 percent, 16 percent, 4 percent, negative 8 percent, and 12 percent. Row 14: 4, 40 percent, 26 percent, 1 percent, 39 percent, and 25 percent. Row 15: 5, 12 percent, 22 percent, 3 percent, 9 percent, and 19 percent. We then choose the regression function under the data analysis tab. We enter cells E 11 colon E 15 as the y data and cells F 11 to F 15 as the x data. The resulting output is: Summary Output. Under regression statistics, the following values are shown in columns A and B from rows 23 to 27: Multiple R, 0.741036. R square, 0.549135. Adjusted R square, 0.398846. Standard Error, 0.152192. Observations, 5. At the bottom, coefficients, standard error, t Stat, and p value are shown from columns B through E in rows 30 and 31 as follows: Intercept: negative 0.016692 highlighted in yellow, 0.08296698, negative 0.20118 highlighted in yellow, and 0.853423 highlighted in yellow. X variable 1: 0.964804, 0.504734054, 1.91151, and 0.1519. Source: Microsoft.</a:t>
            </a:r>
          </a:p>
        </p:txBody>
      </p:sp>
      <p:sp>
        <p:nvSpPr>
          <p:cNvPr id="5" name="Text Placeholder 4">
            <a:extLst>
              <a:ext uri="{FF2B5EF4-FFF2-40B4-BE49-F238E27FC236}">
                <a16:creationId xmlns:a16="http://schemas.microsoft.com/office/drawing/2014/main" id="{4A4AA76E-94E8-2AE4-8A9D-4CBE1F89C633}"/>
              </a:ext>
            </a:extLst>
          </p:cNvPr>
          <p:cNvSpPr>
            <a:spLocks noGrp="1"/>
          </p:cNvSpPr>
          <p:nvPr>
            <p:ph type="body" sz="quarter" idx="15"/>
          </p:nvPr>
        </p:nvSpPr>
        <p:spPr/>
        <p:txBody>
          <a:bodyPr/>
          <a:lstStyle/>
          <a:p>
            <a:pPr algn="ctr"/>
            <a:r>
              <a:rPr lang="en-US" dirty="0">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F399EFC-FCC8-2527-CE02-200C91A7063D}"/>
              </a:ext>
            </a:extLst>
          </p:cNvPr>
          <p:cNvSpPr>
            <a:spLocks noGrp="1"/>
          </p:cNvSpPr>
          <p:nvPr>
            <p:ph type="sldNum" sz="quarter" idx="10"/>
          </p:nvPr>
        </p:nvSpPr>
        <p:spPr/>
        <p:txBody>
          <a:bodyPr/>
          <a:lstStyle/>
          <a:p>
            <a:fld id="{68151E55-6873-49E2-B8D5-2F265E6F1973}" type="slidenum">
              <a:rPr lang="en-US" sz="800" smtClean="0"/>
              <a:t>47</a:t>
            </a:fld>
            <a:endParaRPr lang="en-US" sz="800" dirty="0"/>
          </a:p>
        </p:txBody>
      </p:sp>
    </p:spTree>
    <p:extLst>
      <p:ext uri="{BB962C8B-B14F-4D97-AF65-F5344CB8AC3E}">
        <p14:creationId xmlns:p14="http://schemas.microsoft.com/office/powerpoint/2010/main" val="8241110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8B294-B428-972D-370D-E08072A81BED}"/>
              </a:ext>
            </a:extLst>
          </p:cNvPr>
          <p:cNvSpPr>
            <a:spLocks noGrp="1"/>
          </p:cNvSpPr>
          <p:nvPr>
            <p:ph type="title"/>
          </p:nvPr>
        </p:nvSpPr>
        <p:spPr/>
        <p:txBody>
          <a:bodyPr>
            <a:noAutofit/>
          </a:bodyPr>
          <a:lstStyle/>
          <a:p>
            <a:r>
              <a:rPr lang="en-US" sz="2800" dirty="0"/>
              <a:t>Investment Performance Measurement on the Web – Text Alternative</a:t>
            </a:r>
          </a:p>
        </p:txBody>
      </p:sp>
      <p:sp>
        <p:nvSpPr>
          <p:cNvPr id="3" name="Text Placeholder 2">
            <a:extLst>
              <a:ext uri="{FF2B5EF4-FFF2-40B4-BE49-F238E27FC236}">
                <a16:creationId xmlns:a16="http://schemas.microsoft.com/office/drawing/2014/main" id="{B2656EE6-3493-F033-875A-89CEA890652A}"/>
              </a:ext>
            </a:extLst>
          </p:cNvPr>
          <p:cNvSpPr>
            <a:spLocks noGrp="1"/>
          </p:cNvSpPr>
          <p:nvPr>
            <p:ph type="body" sz="quarter" idx="14"/>
          </p:nvPr>
        </p:nvSpPr>
        <p:spPr/>
        <p:txBody>
          <a:bodyPr/>
          <a:lstStyle/>
          <a:p>
            <a:r>
              <a:rPr lang="en-US" dirty="0">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A5105C64-5725-60C2-0B89-08F70DB27609}"/>
              </a:ext>
            </a:extLst>
          </p:cNvPr>
          <p:cNvSpPr>
            <a:spLocks noGrp="1"/>
          </p:cNvSpPr>
          <p:nvPr>
            <p:ph sz="quarter" idx="11"/>
          </p:nvPr>
        </p:nvSpPr>
        <p:spPr/>
        <p:txBody>
          <a:bodyPr>
            <a:noAutofit/>
          </a:bodyPr>
          <a:lstStyle/>
          <a:p>
            <a:r>
              <a:rPr lang="en-US" sz="1800" dirty="0"/>
              <a:t>Risk and volatility measures are shown in the top panel and market volatility measures are shown in the bottom panel. In the top panel, trailing, investment, category, and index are the column heads. The row entries are as follows: Alpha, negative 4.37, negative 9.00, and dash. Beta, 0.99, 1.17, and dash. R square, 84.56, 81.46, and dash. Sharpe ratio, 0.76, 0.56, and 0.62. Standard deviation, 16.51, 20.07, and 19.00. U S D. Investment as of December 31, 2021. Category: Mid Cap value as of December 31, 2021. Index: Morningstar U S Mid Cap B r d Value T R U S D as of December 31, 2021. Calculation Benchmark: S and P 500 T R U S D. In the bottom panel, capture ratios, investment, category, and index are the column heads. The row entries are as follows: Upside, 88, 90, and dash. Downside, 108, 128, and dash. Drawdown, maximum. Investment percentage, negative 28.04. Category percentage, negative 32.58. Index percentage, negative 32.82. Drawdown peak date, January 01, 2020. Drawdown valley date, March 31, 2020. Max drawdown duration, 3 months. U S D. As of December 31, 2021. Category: Mid Cap value. Index: Morningstar U S Mid Cap B r d Value T R U S D. Calculation Benchmark: S and P 500 T R U S D. Drawdown as of December 31, 2021.</a:t>
            </a:r>
          </a:p>
        </p:txBody>
      </p:sp>
      <p:sp>
        <p:nvSpPr>
          <p:cNvPr id="5" name="Text Placeholder 4">
            <a:extLst>
              <a:ext uri="{FF2B5EF4-FFF2-40B4-BE49-F238E27FC236}">
                <a16:creationId xmlns:a16="http://schemas.microsoft.com/office/drawing/2014/main" id="{4A4AA76E-94E8-2AE4-8A9D-4CBE1F89C633}"/>
              </a:ext>
            </a:extLst>
          </p:cNvPr>
          <p:cNvSpPr>
            <a:spLocks noGrp="1"/>
          </p:cNvSpPr>
          <p:nvPr>
            <p:ph type="body" sz="quarter" idx="15"/>
          </p:nvPr>
        </p:nvSpPr>
        <p:spPr/>
        <p:txBody>
          <a:bodyPr/>
          <a:lstStyle/>
          <a:p>
            <a:pPr algn="ctr"/>
            <a:r>
              <a:rPr lang="en-US" dirty="0">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F399EFC-FCC8-2527-CE02-200C91A7063D}"/>
              </a:ext>
            </a:extLst>
          </p:cNvPr>
          <p:cNvSpPr>
            <a:spLocks noGrp="1"/>
          </p:cNvSpPr>
          <p:nvPr>
            <p:ph type="sldNum" sz="quarter" idx="10"/>
          </p:nvPr>
        </p:nvSpPr>
        <p:spPr/>
        <p:txBody>
          <a:bodyPr/>
          <a:lstStyle/>
          <a:p>
            <a:fld id="{68151E55-6873-49E2-B8D5-2F265E6F1973}" type="slidenum">
              <a:rPr lang="en-US" sz="800" smtClean="0"/>
              <a:t>48</a:t>
            </a:fld>
            <a:endParaRPr lang="en-US" sz="800" dirty="0"/>
          </a:p>
        </p:txBody>
      </p:sp>
    </p:spTree>
    <p:extLst>
      <p:ext uri="{BB962C8B-B14F-4D97-AF65-F5344CB8AC3E}">
        <p14:creationId xmlns:p14="http://schemas.microsoft.com/office/powerpoint/2010/main" val="36473617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8B294-B428-972D-370D-E08072A81BED}"/>
              </a:ext>
            </a:extLst>
          </p:cNvPr>
          <p:cNvSpPr>
            <a:spLocks noGrp="1"/>
          </p:cNvSpPr>
          <p:nvPr>
            <p:ph type="title"/>
          </p:nvPr>
        </p:nvSpPr>
        <p:spPr/>
        <p:txBody>
          <a:bodyPr>
            <a:noAutofit/>
          </a:bodyPr>
          <a:lstStyle/>
          <a:p>
            <a:r>
              <a:rPr lang="en-US" sz="2800" dirty="0"/>
              <a:t>Investment Performance of a Privately Managed Portfolio Using Bloomberg – Text Alternative</a:t>
            </a:r>
          </a:p>
        </p:txBody>
      </p:sp>
      <p:sp>
        <p:nvSpPr>
          <p:cNvPr id="3" name="Text Placeholder 2">
            <a:extLst>
              <a:ext uri="{FF2B5EF4-FFF2-40B4-BE49-F238E27FC236}">
                <a16:creationId xmlns:a16="http://schemas.microsoft.com/office/drawing/2014/main" id="{B2656EE6-3493-F033-875A-89CEA890652A}"/>
              </a:ext>
            </a:extLst>
          </p:cNvPr>
          <p:cNvSpPr>
            <a:spLocks noGrp="1"/>
          </p:cNvSpPr>
          <p:nvPr>
            <p:ph type="body" sz="quarter" idx="14"/>
          </p:nvPr>
        </p:nvSpPr>
        <p:spPr/>
        <p:txBody>
          <a:bodyPr/>
          <a:lstStyle/>
          <a:p>
            <a:r>
              <a:rPr lang="en-US" dirty="0">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A5105C64-5725-60C2-0B89-08F70DB27609}"/>
              </a:ext>
            </a:extLst>
          </p:cNvPr>
          <p:cNvSpPr>
            <a:spLocks noGrp="1"/>
          </p:cNvSpPr>
          <p:nvPr>
            <p:ph sz="quarter" idx="11"/>
          </p:nvPr>
        </p:nvSpPr>
        <p:spPr/>
        <p:txBody>
          <a:bodyPr>
            <a:noAutofit/>
          </a:bodyPr>
          <a:lstStyle/>
          <a:p>
            <a:r>
              <a:rPr lang="en-US" sz="1400" dirty="0"/>
              <a:t>Portfolio and Risk Analytics is indicated at top right. 11) View dropdown, 12) Actions dropdown, 13) Settings dropdown, and 14) Trade Simulation dropdown are shown on the top. Among Intraday, Holdings, Characteristics, V a R, Scenarios, Tracking Error or Volatility, Performance, and Attribution, Performance tab is selected. Among Main View, Tool Return, and Statistical Summary tabs, Statistical Summary is selected. Dropdowns are set as B T R versus S P D R S and P 500 by GICS Sectors in U S D, as of 01 03 22. Version, MAC. Unit, percentage. The table is titled B T R. Portfolio Statistics, 3 months, 6 months, year to date, and 2 years are the column heads. Each of 3 months, 6 months, year to date, and 2 years is subdivided as port and bench. 2. Return, 3. Risk, and 4. Risk and return are the panel heads. Under return, the following row entries are shown: Total return, 9.82, 10.40, 11.75, 10.89, 0.53, 0.58, 57.18, and 53.02. Maximum return, 2.28, 2.07, 2.28, 2.07, 0.53, 0.58, 9.19, and 9.06. Minimum return, negative 2.35, negative 2.23, negative 2.35, negative 2.23, 0.53, 0.58, negative 12.31, and negative 10.94. Mean return (annualized), 70.54, 75.11, 38.02, 34.85, 593.42, 722.55, 44.33, and 40.96. Mean excess return (annualized), negative 2.83, blank, 2.25, blank, negative 31.74, blank, 2.17, and blank. Under risk, the following row entries are shown. Standard deviation (annualized), 15.08, 13.72, 13.49, 12.57, blank, blank, 26.66, and 25.37. Downside risk (annualized), 11.12, 10.00, 9.94, 9.19, blank, blank, 20.07, and 18.97. Skewness, negative 0.31, negative 0.24, negative 0.31, negative 0.26, blank, blank, negative 0.86, and negative 0.73. V a R 95 percent (ex post), negative 1.40, negative 1.10, negative 1.37, negative 1.17, blank, blank, negative 2.23, and negative 2.12. Tracking error (annualized), 2.89, blank, 2.27, blank, blank, blank, 4.11, and blank. Under risk and return, the following row entries are shown: Sharpe ratio, 3.08, 3.59, 1.91, 1.89, blank, blank, 1.12, and 1.09. Jensen Alpha, negative 6.80, blank, 0.70, blank, blank, blank, 1.61, and blank. Information Ratio, negative 0.70, blank, 0.71, blank, blank, blank, 0.38, and blank. Treynor measure, 0.43, blank, 0.25, blank, blank, blank, 0.29, and blank. Beta (ex post), 1.08, blank, 1.05, blank, blank, blank, 1.01, and blank.</a:t>
            </a:r>
          </a:p>
        </p:txBody>
      </p:sp>
      <p:sp>
        <p:nvSpPr>
          <p:cNvPr id="5" name="Text Placeholder 4">
            <a:extLst>
              <a:ext uri="{FF2B5EF4-FFF2-40B4-BE49-F238E27FC236}">
                <a16:creationId xmlns:a16="http://schemas.microsoft.com/office/drawing/2014/main" id="{4A4AA76E-94E8-2AE4-8A9D-4CBE1F89C633}"/>
              </a:ext>
            </a:extLst>
          </p:cNvPr>
          <p:cNvSpPr>
            <a:spLocks noGrp="1"/>
          </p:cNvSpPr>
          <p:nvPr>
            <p:ph type="body" sz="quarter" idx="15"/>
          </p:nvPr>
        </p:nvSpPr>
        <p:spPr/>
        <p:txBody>
          <a:bodyPr/>
          <a:lstStyle/>
          <a:p>
            <a:pPr algn="ctr"/>
            <a:r>
              <a:rPr lang="en-US" dirty="0">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F399EFC-FCC8-2527-CE02-200C91A7063D}"/>
              </a:ext>
            </a:extLst>
          </p:cNvPr>
          <p:cNvSpPr>
            <a:spLocks noGrp="1"/>
          </p:cNvSpPr>
          <p:nvPr>
            <p:ph type="sldNum" sz="quarter" idx="10"/>
          </p:nvPr>
        </p:nvSpPr>
        <p:spPr/>
        <p:txBody>
          <a:bodyPr/>
          <a:lstStyle/>
          <a:p>
            <a:fld id="{68151E55-6873-49E2-B8D5-2F265E6F1973}" type="slidenum">
              <a:rPr lang="en-US" sz="800" smtClean="0"/>
              <a:t>49</a:t>
            </a:fld>
            <a:endParaRPr lang="en-US" sz="800" dirty="0"/>
          </a:p>
        </p:txBody>
      </p:sp>
    </p:spTree>
    <p:extLst>
      <p:ext uri="{BB962C8B-B14F-4D97-AF65-F5344CB8AC3E}">
        <p14:creationId xmlns:p14="http://schemas.microsoft.com/office/powerpoint/2010/main" val="2809295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5BF9B-E276-B17F-526C-8B9AEE8F36F6}"/>
              </a:ext>
            </a:extLst>
          </p:cNvPr>
          <p:cNvSpPr>
            <a:spLocks noGrp="1"/>
          </p:cNvSpPr>
          <p:nvPr>
            <p:ph type="title"/>
          </p:nvPr>
        </p:nvSpPr>
        <p:spPr/>
        <p:txBody>
          <a:bodyPr>
            <a:normAutofit fontScale="90000"/>
          </a:bodyPr>
          <a:lstStyle/>
          <a:p>
            <a:r>
              <a:rPr lang="en-IN" dirty="0"/>
              <a:t>Performance Evaluation Measures </a:t>
            </a:r>
            <a:r>
              <a:rPr lang="en-IN" sz="1100" b="0" dirty="0"/>
              <a:t>1</a:t>
            </a:r>
          </a:p>
        </p:txBody>
      </p:sp>
      <p:sp>
        <p:nvSpPr>
          <p:cNvPr id="3" name="Content Placeholder 2">
            <a:extLst>
              <a:ext uri="{FF2B5EF4-FFF2-40B4-BE49-F238E27FC236}">
                <a16:creationId xmlns:a16="http://schemas.microsoft.com/office/drawing/2014/main" id="{AB549D0C-182C-ED75-E1AC-7D13B5A0ACB3}"/>
              </a:ext>
            </a:extLst>
          </p:cNvPr>
          <p:cNvSpPr>
            <a:spLocks noGrp="1"/>
          </p:cNvSpPr>
          <p:nvPr>
            <p:ph sz="quarter" idx="11"/>
          </p:nvPr>
        </p:nvSpPr>
        <p:spPr>
          <a:xfrm>
            <a:off x="342901" y="1276710"/>
            <a:ext cx="4239148" cy="461655"/>
          </a:xfrm>
        </p:spPr>
        <p:txBody>
          <a:bodyPr/>
          <a:lstStyle/>
          <a:p>
            <a:r>
              <a:rPr lang="en-US" dirty="0"/>
              <a:t>The </a:t>
            </a:r>
            <a:r>
              <a:rPr lang="en-US" b="1" dirty="0">
                <a:solidFill>
                  <a:srgbClr val="002060"/>
                </a:solidFill>
              </a:rPr>
              <a:t>raw return</a:t>
            </a:r>
            <a:r>
              <a:rPr lang="en-US" dirty="0"/>
              <a:t> on a portfolio,</a:t>
            </a:r>
            <a:endParaRPr lang="en-IN" dirty="0"/>
          </a:p>
        </p:txBody>
      </p:sp>
      <p:graphicFrame>
        <p:nvGraphicFramePr>
          <p:cNvPr id="13" name="Object 12">
            <a:extLst>
              <a:ext uri="{FF2B5EF4-FFF2-40B4-BE49-F238E27FC236}">
                <a16:creationId xmlns:a16="http://schemas.microsoft.com/office/drawing/2014/main" id="{371AC431-5388-AA0D-5404-9BE7754A2941}"/>
              </a:ext>
            </a:extLst>
          </p:cNvPr>
          <p:cNvGraphicFramePr>
            <a:graphicFrameLocks noChangeAspect="1"/>
          </p:cNvGraphicFramePr>
          <p:nvPr>
            <p:extLst>
              <p:ext uri="{D42A27DB-BD31-4B8C-83A1-F6EECF244321}">
                <p14:modId xmlns:p14="http://schemas.microsoft.com/office/powerpoint/2010/main" val="3200783033"/>
              </p:ext>
            </p:extLst>
          </p:nvPr>
        </p:nvGraphicFramePr>
        <p:xfrm>
          <a:off x="4622241" y="1337268"/>
          <a:ext cx="342900" cy="381000"/>
        </p:xfrm>
        <a:graphic>
          <a:graphicData uri="http://schemas.openxmlformats.org/presentationml/2006/ole">
            <mc:AlternateContent xmlns:mc="http://schemas.openxmlformats.org/markup-compatibility/2006">
              <mc:Choice xmlns:v="urn:schemas-microsoft-com:vml" Requires="v">
                <p:oleObj name="Equation" r:id="rId2" imgW="342720" imgH="380880" progId="Equation.DSMT4">
                  <p:embed/>
                </p:oleObj>
              </mc:Choice>
              <mc:Fallback>
                <p:oleObj name="Equation" r:id="rId2" imgW="342720" imgH="380880" progId="Equation.DSMT4">
                  <p:embed/>
                  <p:pic>
                    <p:nvPicPr>
                      <p:cNvPr id="9" name="Object 8">
                        <a:extLst>
                          <a:ext uri="{FF2B5EF4-FFF2-40B4-BE49-F238E27FC236}">
                            <a16:creationId xmlns:a16="http://schemas.microsoft.com/office/drawing/2014/main" id="{529407E3-A2E4-2609-DDF0-E66DE52DF28F}"/>
                          </a:ext>
                        </a:extLst>
                      </p:cNvPr>
                      <p:cNvPicPr/>
                      <p:nvPr/>
                    </p:nvPicPr>
                    <p:blipFill>
                      <a:blip r:embed="rId3"/>
                      <a:stretch>
                        <a:fillRect/>
                      </a:stretch>
                    </p:blipFill>
                    <p:spPr>
                      <a:xfrm>
                        <a:off x="4622241" y="1337268"/>
                        <a:ext cx="342900" cy="3810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C91E9F12-BC06-4643-0BC9-65789649DB7F}"/>
              </a:ext>
            </a:extLst>
          </p:cNvPr>
          <p:cNvSpPr>
            <a:spLocks noGrp="1"/>
          </p:cNvSpPr>
          <p:nvPr>
            <p:ph sz="quarter" idx="14"/>
          </p:nvPr>
        </p:nvSpPr>
        <p:spPr>
          <a:xfrm>
            <a:off x="5015382" y="1276710"/>
            <a:ext cx="2480688" cy="441558"/>
          </a:xfrm>
        </p:spPr>
        <p:txBody>
          <a:bodyPr lIns="0"/>
          <a:lstStyle/>
          <a:p>
            <a:r>
              <a:rPr lang="en-US" dirty="0"/>
              <a:t>is simply the total</a:t>
            </a:r>
            <a:endParaRPr lang="en-IN" dirty="0"/>
          </a:p>
        </p:txBody>
      </p:sp>
      <p:sp>
        <p:nvSpPr>
          <p:cNvPr id="5" name="Content Placeholder 4">
            <a:extLst>
              <a:ext uri="{FF2B5EF4-FFF2-40B4-BE49-F238E27FC236}">
                <a16:creationId xmlns:a16="http://schemas.microsoft.com/office/drawing/2014/main" id="{D4664442-64B8-B6CB-286F-8E24C63A86EC}"/>
              </a:ext>
            </a:extLst>
          </p:cNvPr>
          <p:cNvSpPr>
            <a:spLocks noGrp="1"/>
          </p:cNvSpPr>
          <p:nvPr>
            <p:ph sz="quarter" idx="15"/>
          </p:nvPr>
        </p:nvSpPr>
        <p:spPr>
          <a:xfrm>
            <a:off x="342900" y="1782454"/>
            <a:ext cx="8458200" cy="435109"/>
          </a:xfrm>
        </p:spPr>
        <p:txBody>
          <a:bodyPr tIns="0"/>
          <a:lstStyle/>
          <a:p>
            <a:r>
              <a:rPr lang="en-US" dirty="0"/>
              <a:t>percentage return on a portfolio.</a:t>
            </a:r>
            <a:endParaRPr lang="en-IN" dirty="0"/>
          </a:p>
        </p:txBody>
      </p:sp>
      <p:sp>
        <p:nvSpPr>
          <p:cNvPr id="6" name="Content Placeholder 5">
            <a:extLst>
              <a:ext uri="{FF2B5EF4-FFF2-40B4-BE49-F238E27FC236}">
                <a16:creationId xmlns:a16="http://schemas.microsoft.com/office/drawing/2014/main" id="{9475D405-FE39-F9AC-8323-BC5180AC223E}"/>
              </a:ext>
            </a:extLst>
          </p:cNvPr>
          <p:cNvSpPr>
            <a:spLocks noGrp="1"/>
          </p:cNvSpPr>
          <p:nvPr>
            <p:ph sz="quarter" idx="16"/>
          </p:nvPr>
        </p:nvSpPr>
        <p:spPr>
          <a:xfrm>
            <a:off x="342900" y="2281749"/>
            <a:ext cx="8458200" cy="2199816"/>
          </a:xfrm>
        </p:spPr>
        <p:txBody>
          <a:bodyPr/>
          <a:lstStyle/>
          <a:p>
            <a:r>
              <a:rPr lang="en-US" dirty="0"/>
              <a:t>Raw return is a </a:t>
            </a:r>
            <a:r>
              <a:rPr lang="en-US" b="1" dirty="0">
                <a:solidFill>
                  <a:srgbClr val="A9131A"/>
                </a:solidFill>
              </a:rPr>
              <a:t>naive</a:t>
            </a:r>
            <a:r>
              <a:rPr lang="en-US" dirty="0"/>
              <a:t> performance evaluation measure. Why?</a:t>
            </a:r>
          </a:p>
          <a:p>
            <a:pPr marL="292608" indent="-292608">
              <a:buFont typeface="Arial" panose="020B0604020202020204" pitchFamily="34" charset="0"/>
              <a:buChar char="•"/>
            </a:pPr>
            <a:r>
              <a:rPr lang="en-US" dirty="0"/>
              <a:t>The raw return has no adjustment for risk.</a:t>
            </a:r>
          </a:p>
          <a:p>
            <a:pPr marL="292608" indent="-292608">
              <a:buFont typeface="Arial" panose="020B0604020202020204" pitchFamily="34" charset="0"/>
              <a:buChar char="•"/>
            </a:pPr>
            <a:r>
              <a:rPr lang="en-US" dirty="0"/>
              <a:t>The raw return is not compared to any benchmark, or standard.</a:t>
            </a:r>
            <a:endParaRPr lang="en-IN" dirty="0"/>
          </a:p>
        </p:txBody>
      </p:sp>
      <p:sp>
        <p:nvSpPr>
          <p:cNvPr id="7" name="Content Placeholder 6">
            <a:extLst>
              <a:ext uri="{FF2B5EF4-FFF2-40B4-BE49-F238E27FC236}">
                <a16:creationId xmlns:a16="http://schemas.microsoft.com/office/drawing/2014/main" id="{41771497-B2E9-2BD6-2503-49C9D71DC7B5}"/>
              </a:ext>
            </a:extLst>
          </p:cNvPr>
          <p:cNvSpPr>
            <a:spLocks noGrp="1"/>
          </p:cNvSpPr>
          <p:nvPr>
            <p:ph sz="quarter" idx="17"/>
          </p:nvPr>
        </p:nvSpPr>
        <p:spPr>
          <a:xfrm>
            <a:off x="342900" y="4544729"/>
            <a:ext cx="8458200" cy="519640"/>
          </a:xfrm>
        </p:spPr>
        <p:txBody>
          <a:bodyPr/>
          <a:lstStyle/>
          <a:p>
            <a:r>
              <a:rPr lang="en-US" dirty="0"/>
              <a:t>The usefulness of the </a:t>
            </a:r>
            <a:r>
              <a:rPr lang="en-US" b="1" dirty="0">
                <a:solidFill>
                  <a:srgbClr val="002060"/>
                </a:solidFill>
              </a:rPr>
              <a:t>raw return</a:t>
            </a:r>
            <a:r>
              <a:rPr lang="en-US" dirty="0"/>
              <a:t> on a portfolio is limited.</a:t>
            </a:r>
            <a:endParaRPr lang="en-IN" dirty="0"/>
          </a:p>
        </p:txBody>
      </p:sp>
      <p:sp>
        <p:nvSpPr>
          <p:cNvPr id="11" name="Slide Number Placeholder 10">
            <a:extLst>
              <a:ext uri="{FF2B5EF4-FFF2-40B4-BE49-F238E27FC236}">
                <a16:creationId xmlns:a16="http://schemas.microsoft.com/office/drawing/2014/main" id="{AEB5C79A-8735-55BB-4B0C-A5FD437F20DA}"/>
              </a:ext>
            </a:extLst>
          </p:cNvPr>
          <p:cNvSpPr>
            <a:spLocks noGrp="1"/>
          </p:cNvSpPr>
          <p:nvPr>
            <p:ph type="sldNum" sz="quarter" idx="10"/>
          </p:nvPr>
        </p:nvSpPr>
        <p:spPr/>
        <p:txBody>
          <a:bodyPr/>
          <a:lstStyle/>
          <a:p>
            <a:fld id="{68151E55-6873-49E2-B8D5-2F265E6F1973}" type="slidenum">
              <a:rPr lang="en-US" smtClean="0"/>
              <a:t>5</a:t>
            </a:fld>
            <a:endParaRPr lang="en-US" dirty="0"/>
          </a:p>
        </p:txBody>
      </p:sp>
    </p:spTree>
    <p:extLst>
      <p:ext uri="{BB962C8B-B14F-4D97-AF65-F5344CB8AC3E}">
        <p14:creationId xmlns:p14="http://schemas.microsoft.com/office/powerpoint/2010/main" val="26947401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8B294-B428-972D-370D-E08072A81BED}"/>
              </a:ext>
            </a:extLst>
          </p:cNvPr>
          <p:cNvSpPr>
            <a:spLocks noGrp="1"/>
          </p:cNvSpPr>
          <p:nvPr>
            <p:ph type="title"/>
          </p:nvPr>
        </p:nvSpPr>
        <p:spPr/>
        <p:txBody>
          <a:bodyPr>
            <a:noAutofit/>
          </a:bodyPr>
          <a:lstStyle/>
          <a:p>
            <a:r>
              <a:rPr lang="en-IN" sz="2800" dirty="0"/>
              <a:t>Sharpe-Optimal Portfolios </a:t>
            </a:r>
            <a:r>
              <a:rPr lang="en-IN" sz="800" b="0" dirty="0"/>
              <a:t>2</a:t>
            </a:r>
            <a:r>
              <a:rPr lang="en-US" sz="2800" dirty="0"/>
              <a:t> </a:t>
            </a:r>
            <a:r>
              <a:rPr lang="en-IN" sz="2800" dirty="0"/>
              <a:t> </a:t>
            </a:r>
            <a:r>
              <a:rPr lang="en-US" sz="2800" dirty="0"/>
              <a:t>– Text Alternative</a:t>
            </a:r>
          </a:p>
        </p:txBody>
      </p:sp>
      <p:sp>
        <p:nvSpPr>
          <p:cNvPr id="3" name="Text Placeholder 2">
            <a:extLst>
              <a:ext uri="{FF2B5EF4-FFF2-40B4-BE49-F238E27FC236}">
                <a16:creationId xmlns:a16="http://schemas.microsoft.com/office/drawing/2014/main" id="{B2656EE6-3493-F033-875A-89CEA890652A}"/>
              </a:ext>
            </a:extLst>
          </p:cNvPr>
          <p:cNvSpPr>
            <a:spLocks noGrp="1"/>
          </p:cNvSpPr>
          <p:nvPr>
            <p:ph type="body" sz="quarter" idx="14"/>
          </p:nvPr>
        </p:nvSpPr>
        <p:spPr/>
        <p:txBody>
          <a:bodyPr/>
          <a:lstStyle/>
          <a:p>
            <a:r>
              <a:rPr lang="en-US" dirty="0">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A5105C64-5725-60C2-0B89-08F70DB27609}"/>
              </a:ext>
            </a:extLst>
          </p:cNvPr>
          <p:cNvSpPr>
            <a:spLocks noGrp="1"/>
          </p:cNvSpPr>
          <p:nvPr>
            <p:ph sz="quarter" idx="11"/>
          </p:nvPr>
        </p:nvSpPr>
        <p:spPr/>
        <p:txBody>
          <a:bodyPr>
            <a:normAutofit/>
          </a:bodyPr>
          <a:lstStyle/>
          <a:p>
            <a:pPr marL="0" marR="0">
              <a:lnSpc>
                <a:spcPct val="107000"/>
              </a:lnSpc>
              <a:spcBef>
                <a:spcPts val="0"/>
              </a:spcBef>
              <a:spcAft>
                <a:spcPts val="800"/>
              </a:spcAft>
            </a:pPr>
            <a:r>
              <a:rPr lang="en-IN" sz="2400" kern="100" dirty="0">
                <a:effectLst/>
                <a:ea typeface="Calibri" panose="020F0502020204030204" pitchFamily="34" charset="0"/>
                <a:cs typeface="Times New Roman" panose="02020603050405020304" pitchFamily="18" charset="0"/>
              </a:rPr>
              <a:t>The horizontal axis is </a:t>
            </a:r>
            <a:r>
              <a:rPr lang="en-IN" sz="2400" kern="100" dirty="0" err="1">
                <a:effectLst/>
                <a:ea typeface="Calibri" panose="020F0502020204030204" pitchFamily="34" charset="0"/>
                <a:cs typeface="Times New Roman" panose="02020603050405020304" pitchFamily="18" charset="0"/>
              </a:rPr>
              <a:t>labeled</a:t>
            </a:r>
            <a:r>
              <a:rPr lang="en-IN" sz="2400" kern="100" dirty="0">
                <a:effectLst/>
                <a:ea typeface="Calibri" panose="020F0502020204030204" pitchFamily="34" charset="0"/>
                <a:cs typeface="Times New Roman" panose="02020603050405020304" pitchFamily="18" charset="0"/>
              </a:rPr>
              <a:t> Standard deviation. The vertical axis is </a:t>
            </a:r>
            <a:r>
              <a:rPr lang="en-IN" sz="2400" kern="100" dirty="0" err="1">
                <a:effectLst/>
                <a:ea typeface="Calibri" panose="020F0502020204030204" pitchFamily="34" charset="0"/>
                <a:cs typeface="Times New Roman" panose="02020603050405020304" pitchFamily="18" charset="0"/>
              </a:rPr>
              <a:t>labeled</a:t>
            </a:r>
            <a:r>
              <a:rPr lang="en-IN" sz="2400" kern="100" dirty="0">
                <a:effectLst/>
                <a:ea typeface="Calibri" panose="020F0502020204030204" pitchFamily="34" charset="0"/>
                <a:cs typeface="Times New Roman" panose="02020603050405020304" pitchFamily="18" charset="0"/>
              </a:rPr>
              <a:t> expected return. Point R sub f is marked on the vertical axis. A rising line </a:t>
            </a:r>
            <a:r>
              <a:rPr lang="en-IN" sz="2400" kern="100" dirty="0" err="1">
                <a:effectLst/>
                <a:ea typeface="Calibri" panose="020F0502020204030204" pitchFamily="34" charset="0"/>
                <a:cs typeface="Times New Roman" panose="02020603050405020304" pitchFamily="18" charset="0"/>
              </a:rPr>
              <a:t>labeled</a:t>
            </a:r>
            <a:r>
              <a:rPr lang="en-IN" sz="2400" kern="100" dirty="0">
                <a:effectLst/>
                <a:ea typeface="Calibri" panose="020F0502020204030204" pitchFamily="34" charset="0"/>
                <a:cs typeface="Times New Roman" panose="02020603050405020304" pitchFamily="18" charset="0"/>
              </a:rPr>
              <a:t> A begins at (0, R sub f) and ends at the top right. Slope = E (R sub A) minus R sub f over sigma sub A.</a:t>
            </a:r>
            <a:endParaRPr lang="en-US" sz="2400" kern="100" dirty="0">
              <a:effectLst/>
              <a:ea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4A4AA76E-94E8-2AE4-8A9D-4CBE1F89C633}"/>
              </a:ext>
            </a:extLst>
          </p:cNvPr>
          <p:cNvSpPr>
            <a:spLocks noGrp="1"/>
          </p:cNvSpPr>
          <p:nvPr>
            <p:ph type="body" sz="quarter" idx="15"/>
          </p:nvPr>
        </p:nvSpPr>
        <p:spPr/>
        <p:txBody>
          <a:bodyPr/>
          <a:lstStyle/>
          <a:p>
            <a:pPr algn="ctr"/>
            <a:r>
              <a:rPr lang="en-US" dirty="0">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F399EFC-FCC8-2527-CE02-200C91A7063D}"/>
              </a:ext>
            </a:extLst>
          </p:cNvPr>
          <p:cNvSpPr>
            <a:spLocks noGrp="1"/>
          </p:cNvSpPr>
          <p:nvPr>
            <p:ph type="sldNum" sz="quarter" idx="10"/>
          </p:nvPr>
        </p:nvSpPr>
        <p:spPr/>
        <p:txBody>
          <a:bodyPr/>
          <a:lstStyle/>
          <a:p>
            <a:fld id="{68151E55-6873-49E2-B8D5-2F265E6F1973}" type="slidenum">
              <a:rPr lang="en-US" sz="800" smtClean="0"/>
              <a:t>50</a:t>
            </a:fld>
            <a:endParaRPr lang="en-US" sz="800" dirty="0"/>
          </a:p>
        </p:txBody>
      </p:sp>
    </p:spTree>
    <p:extLst>
      <p:ext uri="{BB962C8B-B14F-4D97-AF65-F5344CB8AC3E}">
        <p14:creationId xmlns:p14="http://schemas.microsoft.com/office/powerpoint/2010/main" val="28121386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8B294-B428-972D-370D-E08072A81BED}"/>
              </a:ext>
            </a:extLst>
          </p:cNvPr>
          <p:cNvSpPr>
            <a:spLocks noGrp="1"/>
          </p:cNvSpPr>
          <p:nvPr>
            <p:ph type="title"/>
          </p:nvPr>
        </p:nvSpPr>
        <p:spPr/>
        <p:txBody>
          <a:bodyPr>
            <a:noAutofit/>
          </a:bodyPr>
          <a:lstStyle/>
          <a:p>
            <a:r>
              <a:rPr lang="en-IN" sz="2800" dirty="0"/>
              <a:t>Sharpe-Optimal Portfolios </a:t>
            </a:r>
            <a:r>
              <a:rPr lang="en-IN" sz="1000" dirty="0"/>
              <a:t>3</a:t>
            </a:r>
            <a:r>
              <a:rPr lang="en-IN" sz="2800" dirty="0"/>
              <a:t> </a:t>
            </a:r>
            <a:r>
              <a:rPr lang="en-US" sz="2800" dirty="0"/>
              <a:t> </a:t>
            </a:r>
            <a:r>
              <a:rPr lang="en-IN" sz="2800" dirty="0"/>
              <a:t> </a:t>
            </a:r>
            <a:r>
              <a:rPr lang="en-US" sz="2800" dirty="0"/>
              <a:t>– Text Alternative</a:t>
            </a:r>
          </a:p>
        </p:txBody>
      </p:sp>
      <p:sp>
        <p:nvSpPr>
          <p:cNvPr id="3" name="Text Placeholder 2">
            <a:extLst>
              <a:ext uri="{FF2B5EF4-FFF2-40B4-BE49-F238E27FC236}">
                <a16:creationId xmlns:a16="http://schemas.microsoft.com/office/drawing/2014/main" id="{B2656EE6-3493-F033-875A-89CEA890652A}"/>
              </a:ext>
            </a:extLst>
          </p:cNvPr>
          <p:cNvSpPr>
            <a:spLocks noGrp="1"/>
          </p:cNvSpPr>
          <p:nvPr>
            <p:ph type="body" sz="quarter" idx="14"/>
          </p:nvPr>
        </p:nvSpPr>
        <p:spPr/>
        <p:txBody>
          <a:bodyPr/>
          <a:lstStyle/>
          <a:p>
            <a:r>
              <a:rPr lang="en-US" dirty="0">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A5105C64-5725-60C2-0B89-08F70DB27609}"/>
              </a:ext>
            </a:extLst>
          </p:cNvPr>
          <p:cNvSpPr>
            <a:spLocks noGrp="1"/>
          </p:cNvSpPr>
          <p:nvPr>
            <p:ph sz="quarter" idx="11"/>
          </p:nvPr>
        </p:nvSpPr>
        <p:spPr/>
        <p:txBody>
          <a:bodyPr>
            <a:normAutofit/>
          </a:bodyPr>
          <a:lstStyle/>
          <a:p>
            <a:r>
              <a:rPr lang="en-US" sz="2400" dirty="0"/>
              <a:t>The y-axis of the line graph shows the expected return in percentage ranging from 0 to 14 in increments of 2 and the x-axis shows the standard deviation in percentage ranging from 0 to 18 in increments of 2. There is an upward-sloping arrow that starts from (0, 4) and ends at (12, 7). There is another upward-sloping arrow that starts at (0, 4) and ends at (16, 13). The origin of both the upward-sloping arrow is labeled risk-free rate. There is a C-shaped curve that is labeled 100 percent bonds on the bottom end and 100 percent stocks on the upper end. The C-shaped curve intersects the lower upward-sloping line at A (9, 6). The value of T (11, 10) is labeled Sharpe-optimal portfolio. All the values are estimated.</a:t>
            </a:r>
          </a:p>
        </p:txBody>
      </p:sp>
      <p:sp>
        <p:nvSpPr>
          <p:cNvPr id="5" name="Text Placeholder 4">
            <a:extLst>
              <a:ext uri="{FF2B5EF4-FFF2-40B4-BE49-F238E27FC236}">
                <a16:creationId xmlns:a16="http://schemas.microsoft.com/office/drawing/2014/main" id="{4A4AA76E-94E8-2AE4-8A9D-4CBE1F89C633}"/>
              </a:ext>
            </a:extLst>
          </p:cNvPr>
          <p:cNvSpPr>
            <a:spLocks noGrp="1"/>
          </p:cNvSpPr>
          <p:nvPr>
            <p:ph type="body" sz="quarter" idx="15"/>
          </p:nvPr>
        </p:nvSpPr>
        <p:spPr/>
        <p:txBody>
          <a:bodyPr/>
          <a:lstStyle/>
          <a:p>
            <a:pPr algn="ctr"/>
            <a:r>
              <a:rPr lang="en-US" dirty="0">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F399EFC-FCC8-2527-CE02-200C91A7063D}"/>
              </a:ext>
            </a:extLst>
          </p:cNvPr>
          <p:cNvSpPr>
            <a:spLocks noGrp="1"/>
          </p:cNvSpPr>
          <p:nvPr>
            <p:ph type="sldNum" sz="quarter" idx="10"/>
          </p:nvPr>
        </p:nvSpPr>
        <p:spPr/>
        <p:txBody>
          <a:bodyPr/>
          <a:lstStyle/>
          <a:p>
            <a:fld id="{68151E55-6873-49E2-B8D5-2F265E6F1973}" type="slidenum">
              <a:rPr lang="en-US" sz="800" smtClean="0"/>
              <a:t>51</a:t>
            </a:fld>
            <a:endParaRPr lang="en-US" sz="800" dirty="0"/>
          </a:p>
        </p:txBody>
      </p:sp>
    </p:spTree>
    <p:extLst>
      <p:ext uri="{BB962C8B-B14F-4D97-AF65-F5344CB8AC3E}">
        <p14:creationId xmlns:p14="http://schemas.microsoft.com/office/powerpoint/2010/main" val="22221054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8B294-B428-972D-370D-E08072A81BED}"/>
              </a:ext>
            </a:extLst>
          </p:cNvPr>
          <p:cNvSpPr>
            <a:spLocks noGrp="1"/>
          </p:cNvSpPr>
          <p:nvPr>
            <p:ph type="title"/>
          </p:nvPr>
        </p:nvSpPr>
        <p:spPr/>
        <p:txBody>
          <a:bodyPr>
            <a:noAutofit/>
          </a:bodyPr>
          <a:lstStyle/>
          <a:p>
            <a:r>
              <a:rPr lang="en-US" sz="2800" dirty="0"/>
              <a:t>Example: Using Excel to Solve for the Sharpe-Optimal Portfolio </a:t>
            </a:r>
            <a:r>
              <a:rPr lang="en-US" sz="900" b="0" dirty="0"/>
              <a:t>1</a:t>
            </a:r>
            <a:r>
              <a:rPr lang="en-IN" sz="2800" dirty="0"/>
              <a:t> </a:t>
            </a:r>
            <a:r>
              <a:rPr lang="en-US" sz="2800" dirty="0"/>
              <a:t> </a:t>
            </a:r>
            <a:r>
              <a:rPr lang="en-IN" sz="2800" dirty="0"/>
              <a:t> </a:t>
            </a:r>
            <a:r>
              <a:rPr lang="en-US" sz="2800" dirty="0"/>
              <a:t>– Text Alternative</a:t>
            </a:r>
          </a:p>
        </p:txBody>
      </p:sp>
      <p:sp>
        <p:nvSpPr>
          <p:cNvPr id="3" name="Text Placeholder 2">
            <a:extLst>
              <a:ext uri="{FF2B5EF4-FFF2-40B4-BE49-F238E27FC236}">
                <a16:creationId xmlns:a16="http://schemas.microsoft.com/office/drawing/2014/main" id="{B2656EE6-3493-F033-875A-89CEA890652A}"/>
              </a:ext>
            </a:extLst>
          </p:cNvPr>
          <p:cNvSpPr>
            <a:spLocks noGrp="1"/>
          </p:cNvSpPr>
          <p:nvPr>
            <p:ph type="body" sz="quarter" idx="14"/>
          </p:nvPr>
        </p:nvSpPr>
        <p:spPr/>
        <p:txBody>
          <a:bodyPr/>
          <a:lstStyle/>
          <a:p>
            <a:r>
              <a:rPr lang="en-US" dirty="0">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A5105C64-5725-60C2-0B89-08F70DB27609}"/>
              </a:ext>
            </a:extLst>
          </p:cNvPr>
          <p:cNvSpPr>
            <a:spLocks noGrp="1"/>
          </p:cNvSpPr>
          <p:nvPr>
            <p:ph sz="quarter" idx="11"/>
          </p:nvPr>
        </p:nvSpPr>
        <p:spPr/>
        <p:txBody>
          <a:bodyPr>
            <a:normAutofit/>
          </a:bodyPr>
          <a:lstStyle/>
          <a:p>
            <a:pPr marL="0" marR="0">
              <a:lnSpc>
                <a:spcPct val="107000"/>
              </a:lnSpc>
              <a:spcBef>
                <a:spcPts val="0"/>
              </a:spcBef>
              <a:spcAft>
                <a:spcPts val="800"/>
              </a:spcAft>
            </a:pPr>
            <a:r>
              <a:rPr lang="en-IN" sz="2400" kern="100" dirty="0">
                <a:effectLst/>
                <a:ea typeface="Calibri" panose="020F0502020204030204" pitchFamily="34" charset="0"/>
                <a:cs typeface="Times New Roman" panose="02020603050405020304" pitchFamily="18" charset="0"/>
              </a:rPr>
              <a:t>The data in the Excel sheet is as follows. Inputs: E R (S): 0.12. S T D (S): 0.15. E R (B): 0.06. S T D (B): 0.10. C O R </a:t>
            </a:r>
            <a:r>
              <a:rPr lang="en-IN" sz="2400" kern="100" dirty="0" err="1">
                <a:effectLst/>
                <a:ea typeface="Calibri" panose="020F0502020204030204" pitchFamily="34" charset="0"/>
                <a:cs typeface="Times New Roman" panose="02020603050405020304" pitchFamily="18" charset="0"/>
              </a:rPr>
              <a:t>R</a:t>
            </a:r>
            <a:r>
              <a:rPr lang="en-IN" sz="2400" kern="100" dirty="0">
                <a:effectLst/>
                <a:ea typeface="Calibri" panose="020F0502020204030204" pitchFamily="34" charset="0"/>
                <a:cs typeface="Times New Roman" panose="02020603050405020304" pitchFamily="18" charset="0"/>
              </a:rPr>
              <a:t> (S, B): 0.10. </a:t>
            </a:r>
            <a:r>
              <a:rPr lang="en-IN" sz="2400" kern="100" dirty="0" err="1">
                <a:effectLst/>
                <a:ea typeface="Calibri" panose="020F0502020204030204" pitchFamily="34" charset="0"/>
                <a:cs typeface="Times New Roman" panose="02020603050405020304" pitchFamily="18" charset="0"/>
              </a:rPr>
              <a:t>R_f</a:t>
            </a:r>
            <a:r>
              <a:rPr lang="en-IN" sz="2400" kern="100" dirty="0">
                <a:effectLst/>
                <a:ea typeface="Calibri" panose="020F0502020204030204" pitchFamily="34" charset="0"/>
                <a:cs typeface="Times New Roman" panose="02020603050405020304" pitchFamily="18" charset="0"/>
              </a:rPr>
              <a:t>: 0.04. X_S: 0.250. E R (P): 0.075. S T D (P): 0.087. Sharpe Ratio: 0.402.</a:t>
            </a:r>
            <a:endParaRPr lang="en-US" sz="2400" kern="100" dirty="0">
              <a:effectLst/>
              <a:ea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4A4AA76E-94E8-2AE4-8A9D-4CBE1F89C633}"/>
              </a:ext>
            </a:extLst>
          </p:cNvPr>
          <p:cNvSpPr>
            <a:spLocks noGrp="1"/>
          </p:cNvSpPr>
          <p:nvPr>
            <p:ph type="body" sz="quarter" idx="15"/>
          </p:nvPr>
        </p:nvSpPr>
        <p:spPr/>
        <p:txBody>
          <a:bodyPr/>
          <a:lstStyle/>
          <a:p>
            <a:pPr algn="ctr"/>
            <a:r>
              <a:rPr lang="en-US" dirty="0">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F399EFC-FCC8-2527-CE02-200C91A7063D}"/>
              </a:ext>
            </a:extLst>
          </p:cNvPr>
          <p:cNvSpPr>
            <a:spLocks noGrp="1"/>
          </p:cNvSpPr>
          <p:nvPr>
            <p:ph type="sldNum" sz="quarter" idx="10"/>
          </p:nvPr>
        </p:nvSpPr>
        <p:spPr/>
        <p:txBody>
          <a:bodyPr/>
          <a:lstStyle/>
          <a:p>
            <a:fld id="{68151E55-6873-49E2-B8D5-2F265E6F1973}" type="slidenum">
              <a:rPr lang="en-US" sz="800" smtClean="0"/>
              <a:t>52</a:t>
            </a:fld>
            <a:endParaRPr lang="en-US" sz="800" dirty="0"/>
          </a:p>
        </p:txBody>
      </p:sp>
    </p:spTree>
    <p:extLst>
      <p:ext uri="{BB962C8B-B14F-4D97-AF65-F5344CB8AC3E}">
        <p14:creationId xmlns:p14="http://schemas.microsoft.com/office/powerpoint/2010/main" val="41104087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8B294-B428-972D-370D-E08072A81BED}"/>
              </a:ext>
            </a:extLst>
          </p:cNvPr>
          <p:cNvSpPr>
            <a:spLocks noGrp="1"/>
          </p:cNvSpPr>
          <p:nvPr>
            <p:ph type="title"/>
          </p:nvPr>
        </p:nvSpPr>
        <p:spPr/>
        <p:txBody>
          <a:bodyPr>
            <a:noAutofit/>
          </a:bodyPr>
          <a:lstStyle/>
          <a:p>
            <a:r>
              <a:rPr lang="en-US" sz="2800" dirty="0"/>
              <a:t>Example: Using Solver in Excel to Solve for the Sharpe-Optimal Portfolio </a:t>
            </a:r>
            <a:r>
              <a:rPr lang="en-US" sz="900" b="0" dirty="0"/>
              <a:t>2</a:t>
            </a:r>
            <a:r>
              <a:rPr lang="en-IN" sz="2800" dirty="0"/>
              <a:t> </a:t>
            </a:r>
            <a:r>
              <a:rPr lang="en-US" sz="2800" dirty="0"/>
              <a:t>– Text Alternative</a:t>
            </a:r>
          </a:p>
        </p:txBody>
      </p:sp>
      <p:sp>
        <p:nvSpPr>
          <p:cNvPr id="3" name="Text Placeholder 2">
            <a:extLst>
              <a:ext uri="{FF2B5EF4-FFF2-40B4-BE49-F238E27FC236}">
                <a16:creationId xmlns:a16="http://schemas.microsoft.com/office/drawing/2014/main" id="{B2656EE6-3493-F033-875A-89CEA890652A}"/>
              </a:ext>
            </a:extLst>
          </p:cNvPr>
          <p:cNvSpPr>
            <a:spLocks noGrp="1"/>
          </p:cNvSpPr>
          <p:nvPr>
            <p:ph type="body" sz="quarter" idx="14"/>
          </p:nvPr>
        </p:nvSpPr>
        <p:spPr/>
        <p:txBody>
          <a:bodyPr/>
          <a:lstStyle/>
          <a:p>
            <a:r>
              <a:rPr lang="en-US" dirty="0">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A5105C64-5725-60C2-0B89-08F70DB27609}"/>
              </a:ext>
            </a:extLst>
          </p:cNvPr>
          <p:cNvSpPr>
            <a:spLocks noGrp="1"/>
          </p:cNvSpPr>
          <p:nvPr>
            <p:ph sz="quarter" idx="11"/>
          </p:nvPr>
        </p:nvSpPr>
        <p:spPr/>
        <p:txBody>
          <a:bodyPr>
            <a:noAutofit/>
          </a:bodyPr>
          <a:lstStyle/>
          <a:p>
            <a:r>
              <a:rPr lang="en-US" sz="1400" dirty="0"/>
              <a:t>A spreadsheet with columns A to H and rows 1 to 43 is titled Optimal Sharpe ratio with two risky assets-stocks and bonds. The sheet lists the following values. Expected returns. Stocks equal to 0.12 in C 5. Bonds equal to 0.06 in C 6. Risk-free rate is equal to 0.04 in C 8. Standard deviation. Stocks equal to 0.15 in C 11. Bonds equal to 0.10 in C 12. Correlation between stocks and bonds equals 0.10 in C 15. Portfolio return, E (R p) equal to 0.102 in H 6. Portfolio standard deviation, S D (R p) equal to 0.112 in H 8. Sharpe ratio is equal to 0.553 in H 10. Portfolio weights to maximize Sharpe ratio. Stocks equal to 0.7000 in H 14. Bonds equal to 0.3000 in H 15 with formula (equal to 1 minus H 14). Below are the formulas listed for portfolio return E (R p), portfolio standard deviation S D (R p), and Sharpe ratio. E (R p) equals H 14 asterisk C 5 plus H 15 asterisk C 6. S D (R p) equals S Q R T open parenthesis H 14 asterisk H 14 asterisk C 11 asterisk C 11 plus H 15 asterisk H 15 asterisk C 12 asterisk C 12 plus 2 asterisk H 14 asterisk H 15 asterisk C 15 asterisk C 11 asterisk C 12 close parenthesis. Sharpe ratio equals open parenthesis E open parenthesis R p close parenthesis minus R F close parenthesis slash S D open parenthesis R p close parenthesis equals open parenthesis H 6 minus C 8 close parenthesis slash H 8. Using SOLVER to compute portfolio weights that maximize the Sharpe Ratio. Below is the solver parameters tab with dollar sign H dollar sign 10 as the field entry for set target cell. Max is selected for equal to. Minimum and Value of are the other options. Value of textbox is indicated as 0. The field entry for by changing cell is dollar sign H dollar sign 14. Guess button is to the right. The field entries for subject to the constraints are dollar sign H dollar sign 14 greater than equal to 0 and dollar sign H dollar sign 15 greater than equal to 0. Add, Change, and Delete buttons are to the right. Options, Reset All, and Help buttons are also on the right. An arrow pointing toward Sharpe ratio of 0.553 reads maximize this cell. Another arrow pointing toward 0.7000 for stocks and 0.3000 for bonds reads by changing this cell.</a:t>
            </a:r>
          </a:p>
        </p:txBody>
      </p:sp>
      <p:sp>
        <p:nvSpPr>
          <p:cNvPr id="5" name="Text Placeholder 4">
            <a:extLst>
              <a:ext uri="{FF2B5EF4-FFF2-40B4-BE49-F238E27FC236}">
                <a16:creationId xmlns:a16="http://schemas.microsoft.com/office/drawing/2014/main" id="{4A4AA76E-94E8-2AE4-8A9D-4CBE1F89C633}"/>
              </a:ext>
            </a:extLst>
          </p:cNvPr>
          <p:cNvSpPr>
            <a:spLocks noGrp="1"/>
          </p:cNvSpPr>
          <p:nvPr>
            <p:ph type="body" sz="quarter" idx="15"/>
          </p:nvPr>
        </p:nvSpPr>
        <p:spPr/>
        <p:txBody>
          <a:bodyPr/>
          <a:lstStyle/>
          <a:p>
            <a:pPr algn="ctr"/>
            <a:r>
              <a:rPr lang="en-US" dirty="0">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5F399EFC-FCC8-2527-CE02-200C91A7063D}"/>
              </a:ext>
            </a:extLst>
          </p:cNvPr>
          <p:cNvSpPr>
            <a:spLocks noGrp="1"/>
          </p:cNvSpPr>
          <p:nvPr>
            <p:ph type="sldNum" sz="quarter" idx="10"/>
          </p:nvPr>
        </p:nvSpPr>
        <p:spPr/>
        <p:txBody>
          <a:bodyPr/>
          <a:lstStyle/>
          <a:p>
            <a:fld id="{68151E55-6873-49E2-B8D5-2F265E6F1973}" type="slidenum">
              <a:rPr lang="en-US" sz="800" smtClean="0"/>
              <a:t>53</a:t>
            </a:fld>
            <a:endParaRPr lang="en-US" sz="800" dirty="0"/>
          </a:p>
        </p:txBody>
      </p:sp>
    </p:spTree>
    <p:extLst>
      <p:ext uri="{BB962C8B-B14F-4D97-AF65-F5344CB8AC3E}">
        <p14:creationId xmlns:p14="http://schemas.microsoft.com/office/powerpoint/2010/main" val="1084183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23E7-E34A-C745-EA34-25A663125EAD}"/>
              </a:ext>
            </a:extLst>
          </p:cNvPr>
          <p:cNvSpPr>
            <a:spLocks noGrp="1"/>
          </p:cNvSpPr>
          <p:nvPr>
            <p:ph type="title"/>
          </p:nvPr>
        </p:nvSpPr>
        <p:spPr/>
        <p:txBody>
          <a:bodyPr/>
          <a:lstStyle/>
          <a:p>
            <a:r>
              <a:rPr lang="en-IN" dirty="0"/>
              <a:t>Performance Evaluation Measures </a:t>
            </a:r>
            <a:r>
              <a:rPr lang="en-IN" sz="1000" b="0" dirty="0"/>
              <a:t>2</a:t>
            </a:r>
            <a:r>
              <a:rPr lang="en-IN" dirty="0"/>
              <a:t>   </a:t>
            </a:r>
          </a:p>
        </p:txBody>
      </p:sp>
      <p:sp>
        <p:nvSpPr>
          <p:cNvPr id="3" name="Content Placeholder 2">
            <a:extLst>
              <a:ext uri="{FF2B5EF4-FFF2-40B4-BE49-F238E27FC236}">
                <a16:creationId xmlns:a16="http://schemas.microsoft.com/office/drawing/2014/main" id="{B6DCA357-95D6-B123-6662-CCA0BA7790C3}"/>
              </a:ext>
            </a:extLst>
          </p:cNvPr>
          <p:cNvSpPr>
            <a:spLocks noGrp="1"/>
          </p:cNvSpPr>
          <p:nvPr>
            <p:ph sz="quarter" idx="11"/>
          </p:nvPr>
        </p:nvSpPr>
        <p:spPr>
          <a:xfrm>
            <a:off x="342900" y="1276710"/>
            <a:ext cx="8458200" cy="2240214"/>
          </a:xfrm>
        </p:spPr>
        <p:txBody>
          <a:bodyPr/>
          <a:lstStyle/>
          <a:p>
            <a:r>
              <a:rPr lang="en-US" b="1" i="1" u="sng" dirty="0">
                <a:solidFill>
                  <a:srgbClr val="A9131A"/>
                </a:solidFill>
              </a:rPr>
              <a:t>The Sharpe Ratio</a:t>
            </a:r>
          </a:p>
          <a:p>
            <a:pPr marL="292608" indent="-292608">
              <a:buFont typeface="Arial" panose="020B0604020202020204" pitchFamily="34" charset="0"/>
              <a:buChar char="•"/>
            </a:pPr>
            <a:r>
              <a:rPr lang="en-US" dirty="0"/>
              <a:t>The </a:t>
            </a:r>
            <a:r>
              <a:rPr lang="en-US" b="1" dirty="0">
                <a:solidFill>
                  <a:srgbClr val="A9131A"/>
                </a:solidFill>
              </a:rPr>
              <a:t>Sharpe ratio</a:t>
            </a:r>
            <a:r>
              <a:rPr lang="en-US" dirty="0"/>
              <a:t> is a reward-to-risk ratio that focuses on </a:t>
            </a:r>
            <a:r>
              <a:rPr lang="en-US" b="1" dirty="0">
                <a:solidFill>
                  <a:srgbClr val="002060"/>
                </a:solidFill>
              </a:rPr>
              <a:t>total risk</a:t>
            </a:r>
            <a:r>
              <a:rPr lang="en-US" dirty="0"/>
              <a:t>.</a:t>
            </a:r>
          </a:p>
          <a:p>
            <a:pPr marL="292608" indent="-292608">
              <a:buFont typeface="Arial" panose="020B0604020202020204" pitchFamily="34" charset="0"/>
              <a:buChar char="•"/>
            </a:pPr>
            <a:r>
              <a:rPr lang="en-US" dirty="0"/>
              <a:t>It is computed as a portfolio’s risk premium divided by the standard deviation of the portfolio’s return.</a:t>
            </a:r>
            <a:endParaRPr lang="en-IN" dirty="0"/>
          </a:p>
        </p:txBody>
      </p:sp>
      <p:graphicFrame>
        <p:nvGraphicFramePr>
          <p:cNvPr id="8" name="Object 7">
            <a:extLst>
              <a:ext uri="{FF2B5EF4-FFF2-40B4-BE49-F238E27FC236}">
                <a16:creationId xmlns:a16="http://schemas.microsoft.com/office/drawing/2014/main" id="{8F19E7AE-3118-276E-AFAD-71AD8E2DA09C}"/>
              </a:ext>
            </a:extLst>
          </p:cNvPr>
          <p:cNvGraphicFramePr>
            <a:graphicFrameLocks noChangeAspect="1"/>
          </p:cNvGraphicFramePr>
          <p:nvPr>
            <p:extLst>
              <p:ext uri="{D42A27DB-BD31-4B8C-83A1-F6EECF244321}">
                <p14:modId xmlns:p14="http://schemas.microsoft.com/office/powerpoint/2010/main" val="1161001081"/>
              </p:ext>
            </p:extLst>
          </p:nvPr>
        </p:nvGraphicFramePr>
        <p:xfrm>
          <a:off x="1898650" y="3875088"/>
          <a:ext cx="2933700" cy="876300"/>
        </p:xfrm>
        <a:graphic>
          <a:graphicData uri="http://schemas.openxmlformats.org/presentationml/2006/ole">
            <mc:AlternateContent xmlns:mc="http://schemas.openxmlformats.org/markup-compatibility/2006">
              <mc:Choice xmlns:v="urn:schemas-microsoft-com:vml" Requires="v">
                <p:oleObj name="Equation" r:id="rId2" imgW="2933640" imgH="876240" progId="Equation.DSMT4">
                  <p:embed/>
                </p:oleObj>
              </mc:Choice>
              <mc:Fallback>
                <p:oleObj name="Equation" r:id="rId2" imgW="2933640" imgH="876240" progId="Equation.DSMT4">
                  <p:embed/>
                  <p:pic>
                    <p:nvPicPr>
                      <p:cNvPr id="0" name=""/>
                      <p:cNvPicPr/>
                      <p:nvPr/>
                    </p:nvPicPr>
                    <p:blipFill>
                      <a:blip r:embed="rId3"/>
                      <a:stretch>
                        <a:fillRect/>
                      </a:stretch>
                    </p:blipFill>
                    <p:spPr>
                      <a:xfrm>
                        <a:off x="1898650" y="3875088"/>
                        <a:ext cx="2933700" cy="876300"/>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DE4EF102-F257-4E8B-0621-9177DB4AD1CF}"/>
              </a:ext>
            </a:extLst>
          </p:cNvPr>
          <p:cNvSpPr>
            <a:spLocks noGrp="1"/>
          </p:cNvSpPr>
          <p:nvPr>
            <p:ph type="sldNum" sz="quarter" idx="4"/>
          </p:nvPr>
        </p:nvSpPr>
        <p:spPr/>
        <p:txBody>
          <a:bodyPr/>
          <a:lstStyle/>
          <a:p>
            <a:fld id="{68151E55-6873-49E2-B8D5-2F265E6F1973}" type="slidenum">
              <a:rPr lang="en-US" smtClean="0"/>
              <a:pPr/>
              <a:t>6</a:t>
            </a:fld>
            <a:endParaRPr lang="en-US" dirty="0"/>
          </a:p>
        </p:txBody>
      </p:sp>
    </p:spTree>
    <p:extLst>
      <p:ext uri="{BB962C8B-B14F-4D97-AF65-F5344CB8AC3E}">
        <p14:creationId xmlns:p14="http://schemas.microsoft.com/office/powerpoint/2010/main" val="387746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49F61-93A9-2FBB-8197-9FB6CECEE55D}"/>
              </a:ext>
            </a:extLst>
          </p:cNvPr>
          <p:cNvSpPr>
            <a:spLocks noGrp="1"/>
          </p:cNvSpPr>
          <p:nvPr>
            <p:ph type="title"/>
          </p:nvPr>
        </p:nvSpPr>
        <p:spPr/>
        <p:txBody>
          <a:bodyPr>
            <a:normAutofit fontScale="90000"/>
          </a:bodyPr>
          <a:lstStyle/>
          <a:p>
            <a:r>
              <a:rPr lang="en-US" dirty="0"/>
              <a:t>Another Important Ratio, the Sortino Ratio</a:t>
            </a:r>
            <a:endParaRPr lang="en-IN" dirty="0"/>
          </a:p>
        </p:txBody>
      </p:sp>
      <p:sp>
        <p:nvSpPr>
          <p:cNvPr id="3" name="Content Placeholder 2">
            <a:extLst>
              <a:ext uri="{FF2B5EF4-FFF2-40B4-BE49-F238E27FC236}">
                <a16:creationId xmlns:a16="http://schemas.microsoft.com/office/drawing/2014/main" id="{2D2BB37C-DA4B-E47B-A849-5F88A443BDBA}"/>
              </a:ext>
            </a:extLst>
          </p:cNvPr>
          <p:cNvSpPr>
            <a:spLocks noGrp="1"/>
          </p:cNvSpPr>
          <p:nvPr>
            <p:ph sz="quarter" idx="11"/>
          </p:nvPr>
        </p:nvSpPr>
        <p:spPr/>
        <p:txBody>
          <a:bodyPr/>
          <a:lstStyle/>
          <a:p>
            <a:pPr marL="292608" indent="-292608">
              <a:buFont typeface="Arial" panose="020B0604020202020204" pitchFamily="34" charset="0"/>
              <a:buChar char="•"/>
            </a:pPr>
            <a:r>
              <a:rPr lang="en-US" dirty="0"/>
              <a:t>The </a:t>
            </a:r>
            <a:r>
              <a:rPr lang="en-US" b="1" dirty="0">
                <a:solidFill>
                  <a:srgbClr val="A9131A"/>
                </a:solidFill>
              </a:rPr>
              <a:t>Sortino Ratio</a:t>
            </a:r>
            <a:r>
              <a:rPr lang="en-US" dirty="0"/>
              <a:t> is another reward-to-risk ratio that focuses on </a:t>
            </a:r>
            <a:r>
              <a:rPr lang="en-US" b="1" dirty="0">
                <a:solidFill>
                  <a:srgbClr val="002060"/>
                </a:solidFill>
              </a:rPr>
              <a:t>downside risk</a:t>
            </a:r>
            <a:r>
              <a:rPr lang="en-US" dirty="0"/>
              <a:t>.</a:t>
            </a:r>
          </a:p>
          <a:p>
            <a:pPr marL="292608" indent="-292608">
              <a:buFont typeface="Arial" panose="020B0604020202020204" pitchFamily="34" charset="0"/>
              <a:buChar char="•"/>
            </a:pPr>
            <a:r>
              <a:rPr lang="en-US" dirty="0"/>
              <a:t>This ratio is designed to penalize investment managers for having undesirable risk, that is, downside risk.</a:t>
            </a:r>
          </a:p>
          <a:p>
            <a:pPr marL="292608" indent="-292608">
              <a:buFont typeface="Arial" panose="020B0604020202020204" pitchFamily="34" charset="0"/>
              <a:buChar char="•"/>
            </a:pPr>
            <a:r>
              <a:rPr lang="en-US" dirty="0"/>
              <a:t>The Sortino ratio is computed like the Sharpe Ratio, but with an important difference.</a:t>
            </a:r>
          </a:p>
          <a:p>
            <a:pPr marL="292608" indent="-292608">
              <a:buFont typeface="Arial" panose="020B0604020202020204" pitchFamily="34" charset="0"/>
              <a:buChar char="•"/>
            </a:pPr>
            <a:r>
              <a:rPr lang="en-US" dirty="0"/>
              <a:t>Like the Sharpe Ratio, it has the portfolio’s risk premium in the numerator.</a:t>
            </a:r>
          </a:p>
          <a:p>
            <a:pPr marL="292608" indent="-292608">
              <a:buFont typeface="Arial" panose="020B0604020202020204" pitchFamily="34" charset="0"/>
              <a:buChar char="•"/>
            </a:pPr>
            <a:r>
              <a:rPr lang="en-US" dirty="0"/>
              <a:t>But the standard deviation uses only returns that lie </a:t>
            </a:r>
            <a:r>
              <a:rPr lang="en-US" b="1" dirty="0"/>
              <a:t>below</a:t>
            </a:r>
            <a:r>
              <a:rPr lang="en-US" dirty="0"/>
              <a:t> the mean.</a:t>
            </a:r>
            <a:endParaRPr lang="en-IN" dirty="0"/>
          </a:p>
        </p:txBody>
      </p:sp>
      <p:sp>
        <p:nvSpPr>
          <p:cNvPr id="6" name="Slide Number Placeholder 5">
            <a:extLst>
              <a:ext uri="{FF2B5EF4-FFF2-40B4-BE49-F238E27FC236}">
                <a16:creationId xmlns:a16="http://schemas.microsoft.com/office/drawing/2014/main" id="{475F39C7-AA86-63EF-D599-88366D2387B9}"/>
              </a:ext>
            </a:extLst>
          </p:cNvPr>
          <p:cNvSpPr>
            <a:spLocks noGrp="1"/>
          </p:cNvSpPr>
          <p:nvPr>
            <p:ph type="sldNum" sz="quarter" idx="4"/>
          </p:nvPr>
        </p:nvSpPr>
        <p:spPr/>
        <p:txBody>
          <a:bodyPr/>
          <a:lstStyle/>
          <a:p>
            <a:fld id="{68151E55-6873-49E2-B8D5-2F265E6F1973}" type="slidenum">
              <a:rPr lang="en-US" smtClean="0"/>
              <a:pPr/>
              <a:t>7</a:t>
            </a:fld>
            <a:endParaRPr lang="en-US" dirty="0"/>
          </a:p>
        </p:txBody>
      </p:sp>
    </p:spTree>
    <p:extLst>
      <p:ext uri="{BB962C8B-B14F-4D97-AF65-F5344CB8AC3E}">
        <p14:creationId xmlns:p14="http://schemas.microsoft.com/office/powerpoint/2010/main" val="442888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10AB3-CA85-136B-6146-E09E2CD01BF4}"/>
              </a:ext>
            </a:extLst>
          </p:cNvPr>
          <p:cNvSpPr>
            <a:spLocks noGrp="1"/>
          </p:cNvSpPr>
          <p:nvPr>
            <p:ph type="title"/>
          </p:nvPr>
        </p:nvSpPr>
        <p:spPr/>
        <p:txBody>
          <a:bodyPr>
            <a:normAutofit fontScale="90000"/>
          </a:bodyPr>
          <a:lstStyle/>
          <a:p>
            <a:r>
              <a:rPr lang="en-US" dirty="0"/>
              <a:t>Sharpe Ratio and the Sortino Ratio</a:t>
            </a:r>
            <a:endParaRPr lang="en-IN" dirty="0"/>
          </a:p>
        </p:txBody>
      </p:sp>
      <p:sp>
        <p:nvSpPr>
          <p:cNvPr id="3" name="Content Placeholder 2">
            <a:extLst>
              <a:ext uri="{FF2B5EF4-FFF2-40B4-BE49-F238E27FC236}">
                <a16:creationId xmlns:a16="http://schemas.microsoft.com/office/drawing/2014/main" id="{F09090C6-534E-2794-5697-3B2EF82A596E}"/>
              </a:ext>
            </a:extLst>
          </p:cNvPr>
          <p:cNvSpPr>
            <a:spLocks noGrp="1"/>
          </p:cNvSpPr>
          <p:nvPr>
            <p:ph sz="quarter" idx="11"/>
          </p:nvPr>
        </p:nvSpPr>
        <p:spPr>
          <a:xfrm>
            <a:off x="342900" y="1276710"/>
            <a:ext cx="8630278" cy="1044460"/>
          </a:xfrm>
        </p:spPr>
        <p:txBody>
          <a:bodyPr/>
          <a:lstStyle/>
          <a:p>
            <a:pPr marL="292608" indent="-292608">
              <a:buFont typeface="Arial" panose="020B0604020202020204" pitchFamily="34" charset="0"/>
              <a:buChar char="•"/>
            </a:pPr>
            <a:r>
              <a:rPr lang="en-US" sz="1800" dirty="0"/>
              <a:t>Suppose percentage returns over the past six years were 6, 12, −3, 8, 2, and 5.</a:t>
            </a:r>
          </a:p>
          <a:p>
            <a:pPr marL="292608" indent="-292608">
              <a:buFont typeface="Arial" panose="020B0604020202020204" pitchFamily="34" charset="0"/>
              <a:buChar char="•"/>
            </a:pPr>
            <a:r>
              <a:rPr lang="en-US" sz="1800" dirty="0"/>
              <a:t>The mean is 5 percent and we show the squared deviations from the mean below.</a:t>
            </a:r>
            <a:endParaRPr lang="en-IN" sz="1800" dirty="0"/>
          </a:p>
        </p:txBody>
      </p:sp>
      <p:sp>
        <p:nvSpPr>
          <p:cNvPr id="5" name="Content Placeholder 4">
            <a:extLst>
              <a:ext uri="{FF2B5EF4-FFF2-40B4-BE49-F238E27FC236}">
                <a16:creationId xmlns:a16="http://schemas.microsoft.com/office/drawing/2014/main" id="{59418DAF-9872-A972-42DC-24A8D100B540}"/>
              </a:ext>
            </a:extLst>
          </p:cNvPr>
          <p:cNvSpPr>
            <a:spLocks noGrp="1"/>
          </p:cNvSpPr>
          <p:nvPr>
            <p:ph sz="quarter" idx="15"/>
          </p:nvPr>
        </p:nvSpPr>
        <p:spPr>
          <a:xfrm>
            <a:off x="921936" y="2412176"/>
            <a:ext cx="2173375" cy="341071"/>
          </a:xfrm>
        </p:spPr>
        <p:txBody>
          <a:bodyPr/>
          <a:lstStyle/>
          <a:p>
            <a:r>
              <a:rPr lang="en-IN" sz="1600" b="1" dirty="0"/>
              <a:t>Squared Differences</a:t>
            </a:r>
          </a:p>
        </p:txBody>
      </p:sp>
      <p:graphicFrame>
        <p:nvGraphicFramePr>
          <p:cNvPr id="8" name="Table 8">
            <a:extLst>
              <a:ext uri="{FF2B5EF4-FFF2-40B4-BE49-F238E27FC236}">
                <a16:creationId xmlns:a16="http://schemas.microsoft.com/office/drawing/2014/main" id="{AD270A40-21EF-67B5-9F84-DCD1B35182C6}"/>
              </a:ext>
            </a:extLst>
          </p:cNvPr>
          <p:cNvGraphicFramePr>
            <a:graphicFrameLocks noGrp="1"/>
          </p:cNvGraphicFramePr>
          <p:nvPr>
            <p:extLst>
              <p:ext uri="{D42A27DB-BD31-4B8C-83A1-F6EECF244321}">
                <p14:modId xmlns:p14="http://schemas.microsoft.com/office/powerpoint/2010/main" val="2647682561"/>
              </p:ext>
            </p:extLst>
          </p:nvPr>
        </p:nvGraphicFramePr>
        <p:xfrm>
          <a:off x="617973" y="2844253"/>
          <a:ext cx="2781300" cy="2682240"/>
        </p:xfrm>
        <a:graphic>
          <a:graphicData uri="http://schemas.openxmlformats.org/drawingml/2006/table">
            <a:tbl>
              <a:tblPr firstRow="1" bandRow="1">
                <a:tableStyleId>{5C22544A-7EE6-4342-B048-85BDC9FD1C3A}</a:tableStyleId>
              </a:tblPr>
              <a:tblGrid>
                <a:gridCol w="927100">
                  <a:extLst>
                    <a:ext uri="{9D8B030D-6E8A-4147-A177-3AD203B41FA5}">
                      <a16:colId xmlns:a16="http://schemas.microsoft.com/office/drawing/2014/main" val="2521925370"/>
                    </a:ext>
                  </a:extLst>
                </a:gridCol>
                <a:gridCol w="927100">
                  <a:extLst>
                    <a:ext uri="{9D8B030D-6E8A-4147-A177-3AD203B41FA5}">
                      <a16:colId xmlns:a16="http://schemas.microsoft.com/office/drawing/2014/main" val="316203989"/>
                    </a:ext>
                  </a:extLst>
                </a:gridCol>
                <a:gridCol w="927100">
                  <a:extLst>
                    <a:ext uri="{9D8B030D-6E8A-4147-A177-3AD203B41FA5}">
                      <a16:colId xmlns:a16="http://schemas.microsoft.com/office/drawing/2014/main" val="2696448235"/>
                    </a:ext>
                  </a:extLst>
                </a:gridCol>
              </a:tblGrid>
              <a:tr h="306901">
                <a:tc>
                  <a:txBody>
                    <a:bodyPr/>
                    <a:lstStyle/>
                    <a:p>
                      <a:pPr algn="ctr"/>
                      <a:r>
                        <a:rPr lang="en-IN" sz="100" baseline="0" dirty="0"/>
                        <a:t>blank</a:t>
                      </a:r>
                    </a:p>
                  </a:txBody>
                  <a:tcPr/>
                </a:tc>
                <a:tc>
                  <a:txBody>
                    <a:bodyPr/>
                    <a:lstStyle/>
                    <a:p>
                      <a:pPr algn="ctr"/>
                      <a:r>
                        <a:rPr lang="en-IN" sz="1600" dirty="0"/>
                        <a:t>Sharpe</a:t>
                      </a:r>
                    </a:p>
                  </a:txBody>
                  <a:tcPr/>
                </a:tc>
                <a:tc>
                  <a:txBody>
                    <a:bodyPr/>
                    <a:lstStyle/>
                    <a:p>
                      <a:pPr algn="ctr"/>
                      <a:r>
                        <a:rPr lang="en-IN" sz="1600" dirty="0" err="1"/>
                        <a:t>Sortine</a:t>
                      </a:r>
                      <a:endParaRPr lang="en-IN" sz="1600" dirty="0"/>
                    </a:p>
                  </a:txBody>
                  <a:tcPr/>
                </a:tc>
                <a:extLst>
                  <a:ext uri="{0D108BD9-81ED-4DB2-BD59-A6C34878D82A}">
                    <a16:rowId xmlns:a16="http://schemas.microsoft.com/office/drawing/2014/main" val="1212649400"/>
                  </a:ext>
                </a:extLst>
              </a:tr>
              <a:tr h="306901">
                <a:tc>
                  <a:txBody>
                    <a:bodyPr/>
                    <a:lstStyle/>
                    <a:p>
                      <a:pPr algn="ctr"/>
                      <a:r>
                        <a:rPr lang="en-IN" sz="1600" dirty="0"/>
                        <a:t>Year 1</a:t>
                      </a:r>
                    </a:p>
                  </a:txBody>
                  <a:tcPr/>
                </a:tc>
                <a:tc>
                  <a:txBody>
                    <a:bodyPr/>
                    <a:lstStyle/>
                    <a:p>
                      <a:pPr algn="ctr"/>
                      <a:r>
                        <a:rPr lang="en-IN" sz="1600" dirty="0"/>
                        <a:t>1</a:t>
                      </a:r>
                    </a:p>
                  </a:txBody>
                  <a:tcPr/>
                </a:tc>
                <a:tc>
                  <a:txBody>
                    <a:bodyPr/>
                    <a:lstStyle/>
                    <a:p>
                      <a:pPr algn="ctr"/>
                      <a:r>
                        <a:rPr lang="en-IN" sz="1600" dirty="0"/>
                        <a:t>0</a:t>
                      </a:r>
                    </a:p>
                  </a:txBody>
                  <a:tcPr/>
                </a:tc>
                <a:extLst>
                  <a:ext uri="{0D108BD9-81ED-4DB2-BD59-A6C34878D82A}">
                    <a16:rowId xmlns:a16="http://schemas.microsoft.com/office/drawing/2014/main" val="1416912866"/>
                  </a:ext>
                </a:extLst>
              </a:tr>
              <a:tr h="306901">
                <a:tc>
                  <a:txBody>
                    <a:bodyPr/>
                    <a:lstStyle/>
                    <a:p>
                      <a:pPr algn="ctr"/>
                      <a:r>
                        <a:rPr lang="en-IN" sz="1600" dirty="0"/>
                        <a:t>Year 2</a:t>
                      </a:r>
                    </a:p>
                  </a:txBody>
                  <a:tcPr/>
                </a:tc>
                <a:tc>
                  <a:txBody>
                    <a:bodyPr/>
                    <a:lstStyle/>
                    <a:p>
                      <a:pPr algn="ctr"/>
                      <a:r>
                        <a:rPr lang="en-IN" sz="1600" dirty="0"/>
                        <a:t>49</a:t>
                      </a:r>
                    </a:p>
                  </a:txBody>
                  <a:tcPr/>
                </a:tc>
                <a:tc>
                  <a:txBody>
                    <a:bodyPr/>
                    <a:lstStyle/>
                    <a:p>
                      <a:pPr algn="ctr"/>
                      <a:r>
                        <a:rPr lang="en-IN" sz="1600" dirty="0"/>
                        <a:t>0</a:t>
                      </a:r>
                    </a:p>
                  </a:txBody>
                  <a:tcPr/>
                </a:tc>
                <a:extLst>
                  <a:ext uri="{0D108BD9-81ED-4DB2-BD59-A6C34878D82A}">
                    <a16:rowId xmlns:a16="http://schemas.microsoft.com/office/drawing/2014/main" val="2828268853"/>
                  </a:ext>
                </a:extLst>
              </a:tr>
              <a:tr h="306901">
                <a:tc>
                  <a:txBody>
                    <a:bodyPr/>
                    <a:lstStyle/>
                    <a:p>
                      <a:pPr algn="ctr"/>
                      <a:r>
                        <a:rPr lang="en-IN" sz="1600" dirty="0"/>
                        <a:t>Year 3</a:t>
                      </a:r>
                    </a:p>
                  </a:txBody>
                  <a:tcPr/>
                </a:tc>
                <a:tc>
                  <a:txBody>
                    <a:bodyPr/>
                    <a:lstStyle/>
                    <a:p>
                      <a:pPr algn="ctr"/>
                      <a:r>
                        <a:rPr lang="en-IN" sz="1600" dirty="0"/>
                        <a:t>64</a:t>
                      </a:r>
                    </a:p>
                  </a:txBody>
                  <a:tcPr/>
                </a:tc>
                <a:tc>
                  <a:txBody>
                    <a:bodyPr/>
                    <a:lstStyle/>
                    <a:p>
                      <a:pPr algn="ctr"/>
                      <a:r>
                        <a:rPr lang="en-IN" sz="1600" dirty="0"/>
                        <a:t>64</a:t>
                      </a:r>
                    </a:p>
                  </a:txBody>
                  <a:tcPr/>
                </a:tc>
                <a:extLst>
                  <a:ext uri="{0D108BD9-81ED-4DB2-BD59-A6C34878D82A}">
                    <a16:rowId xmlns:a16="http://schemas.microsoft.com/office/drawing/2014/main" val="3190951675"/>
                  </a:ext>
                </a:extLst>
              </a:tr>
              <a:tr h="306901">
                <a:tc>
                  <a:txBody>
                    <a:bodyPr/>
                    <a:lstStyle/>
                    <a:p>
                      <a:pPr algn="ctr"/>
                      <a:r>
                        <a:rPr lang="en-IN" sz="1600" dirty="0"/>
                        <a:t>Year 4</a:t>
                      </a:r>
                    </a:p>
                  </a:txBody>
                  <a:tcPr/>
                </a:tc>
                <a:tc>
                  <a:txBody>
                    <a:bodyPr/>
                    <a:lstStyle/>
                    <a:p>
                      <a:pPr algn="ctr"/>
                      <a:r>
                        <a:rPr lang="en-IN" sz="1600" dirty="0"/>
                        <a:t>9</a:t>
                      </a:r>
                    </a:p>
                  </a:txBody>
                  <a:tcPr/>
                </a:tc>
                <a:tc>
                  <a:txBody>
                    <a:bodyPr/>
                    <a:lstStyle/>
                    <a:p>
                      <a:pPr algn="ctr"/>
                      <a:r>
                        <a:rPr lang="en-IN" sz="1600" dirty="0"/>
                        <a:t>0</a:t>
                      </a:r>
                    </a:p>
                  </a:txBody>
                  <a:tcPr/>
                </a:tc>
                <a:extLst>
                  <a:ext uri="{0D108BD9-81ED-4DB2-BD59-A6C34878D82A}">
                    <a16:rowId xmlns:a16="http://schemas.microsoft.com/office/drawing/2014/main" val="1984548552"/>
                  </a:ext>
                </a:extLst>
              </a:tr>
              <a:tr h="306901">
                <a:tc>
                  <a:txBody>
                    <a:bodyPr/>
                    <a:lstStyle/>
                    <a:p>
                      <a:pPr algn="ctr"/>
                      <a:r>
                        <a:rPr lang="en-IN" sz="1600" dirty="0"/>
                        <a:t>Year 5</a:t>
                      </a:r>
                    </a:p>
                  </a:txBody>
                  <a:tcPr/>
                </a:tc>
                <a:tc>
                  <a:txBody>
                    <a:bodyPr/>
                    <a:lstStyle/>
                    <a:p>
                      <a:pPr algn="ctr"/>
                      <a:r>
                        <a:rPr lang="en-IN" sz="1600" dirty="0"/>
                        <a:t>9</a:t>
                      </a:r>
                    </a:p>
                  </a:txBody>
                  <a:tcPr/>
                </a:tc>
                <a:tc>
                  <a:txBody>
                    <a:bodyPr/>
                    <a:lstStyle/>
                    <a:p>
                      <a:pPr algn="ctr"/>
                      <a:r>
                        <a:rPr lang="en-IN" sz="1600" dirty="0"/>
                        <a:t>9</a:t>
                      </a:r>
                    </a:p>
                  </a:txBody>
                  <a:tcPr/>
                </a:tc>
                <a:extLst>
                  <a:ext uri="{0D108BD9-81ED-4DB2-BD59-A6C34878D82A}">
                    <a16:rowId xmlns:a16="http://schemas.microsoft.com/office/drawing/2014/main" val="4292074839"/>
                  </a:ext>
                </a:extLst>
              </a:tr>
              <a:tr h="306901">
                <a:tc>
                  <a:txBody>
                    <a:bodyPr/>
                    <a:lstStyle/>
                    <a:p>
                      <a:pPr algn="ctr"/>
                      <a:r>
                        <a:rPr lang="en-IN" sz="1600" dirty="0"/>
                        <a:t>Year 6</a:t>
                      </a:r>
                    </a:p>
                  </a:txBody>
                  <a:tcPr/>
                </a:tc>
                <a:tc>
                  <a:txBody>
                    <a:bodyPr/>
                    <a:lstStyle/>
                    <a:p>
                      <a:pPr algn="ctr"/>
                      <a:r>
                        <a:rPr lang="en-IN" sz="1600" u="sng" dirty="0"/>
                        <a:t>0</a:t>
                      </a:r>
                    </a:p>
                  </a:txBody>
                  <a:tcPr/>
                </a:tc>
                <a:tc>
                  <a:txBody>
                    <a:bodyPr/>
                    <a:lstStyle/>
                    <a:p>
                      <a:pPr algn="ctr"/>
                      <a:r>
                        <a:rPr lang="en-IN" sz="1600" u="sng" dirty="0"/>
                        <a:t>0</a:t>
                      </a:r>
                    </a:p>
                  </a:txBody>
                  <a:tcPr/>
                </a:tc>
                <a:extLst>
                  <a:ext uri="{0D108BD9-81ED-4DB2-BD59-A6C34878D82A}">
                    <a16:rowId xmlns:a16="http://schemas.microsoft.com/office/drawing/2014/main" val="523133050"/>
                  </a:ext>
                </a:extLst>
              </a:tr>
              <a:tr h="306901">
                <a:tc>
                  <a:txBody>
                    <a:bodyPr/>
                    <a:lstStyle/>
                    <a:p>
                      <a:pPr algn="ctr"/>
                      <a:r>
                        <a:rPr lang="en-IN" sz="1600" dirty="0"/>
                        <a:t>Sum</a:t>
                      </a:r>
                    </a:p>
                  </a:txBody>
                  <a:tcPr/>
                </a:tc>
                <a:tc>
                  <a:txBody>
                    <a:bodyPr/>
                    <a:lstStyle/>
                    <a:p>
                      <a:pPr algn="ctr"/>
                      <a:r>
                        <a:rPr lang="en-IN" sz="1600" dirty="0"/>
                        <a:t>132</a:t>
                      </a:r>
                    </a:p>
                  </a:txBody>
                  <a:tcPr/>
                </a:tc>
                <a:tc>
                  <a:txBody>
                    <a:bodyPr/>
                    <a:lstStyle/>
                    <a:p>
                      <a:pPr algn="ctr"/>
                      <a:r>
                        <a:rPr lang="en-IN" sz="1600" dirty="0"/>
                        <a:t>73</a:t>
                      </a:r>
                    </a:p>
                  </a:txBody>
                  <a:tcPr/>
                </a:tc>
                <a:extLst>
                  <a:ext uri="{0D108BD9-81ED-4DB2-BD59-A6C34878D82A}">
                    <a16:rowId xmlns:a16="http://schemas.microsoft.com/office/drawing/2014/main" val="1135306402"/>
                  </a:ext>
                </a:extLst>
              </a:tr>
            </a:tbl>
          </a:graphicData>
        </a:graphic>
      </p:graphicFrame>
      <p:sp>
        <p:nvSpPr>
          <p:cNvPr id="4" name="Content Placeholder 3">
            <a:extLst>
              <a:ext uri="{FF2B5EF4-FFF2-40B4-BE49-F238E27FC236}">
                <a16:creationId xmlns:a16="http://schemas.microsoft.com/office/drawing/2014/main" id="{D2D95F67-8B58-A2C6-81E2-A1B3B71A7B5D}"/>
              </a:ext>
            </a:extLst>
          </p:cNvPr>
          <p:cNvSpPr>
            <a:spLocks noGrp="1"/>
          </p:cNvSpPr>
          <p:nvPr>
            <p:ph sz="quarter" idx="14"/>
          </p:nvPr>
        </p:nvSpPr>
        <p:spPr>
          <a:xfrm>
            <a:off x="3757766" y="2855658"/>
            <a:ext cx="4967134" cy="2660887"/>
          </a:xfrm>
        </p:spPr>
        <p:txBody>
          <a:bodyPr/>
          <a:lstStyle/>
          <a:p>
            <a:r>
              <a:rPr lang="en-US" sz="1800" dirty="0"/>
              <a:t>The Variance used in the Sharpe Ratio is 132/(6 − 1) </a:t>
            </a:r>
            <a:br>
              <a:rPr lang="en-US" sz="1800" dirty="0"/>
            </a:br>
            <a:r>
              <a:rPr lang="en-US" sz="1800" dirty="0"/>
              <a:t>= 26.40%. The standard deviation is 5.14%.</a:t>
            </a:r>
          </a:p>
          <a:p>
            <a:r>
              <a:rPr lang="en-US" sz="1800" dirty="0"/>
              <a:t>The “Variance” used in the Sortino Ratio is 73/(6 − 1) = 14.60%. The “standard deviation” is 3.82% </a:t>
            </a:r>
          </a:p>
          <a:p>
            <a:r>
              <a:rPr lang="en-US" sz="1800" dirty="0"/>
              <a:t>Assume the risk-free rate is 3 percent.</a:t>
            </a:r>
          </a:p>
          <a:p>
            <a:r>
              <a:rPr lang="en-US" sz="1800" b="1" dirty="0"/>
              <a:t>What are the Sharpe and Sortino Ratios?</a:t>
            </a:r>
            <a:endParaRPr lang="en-IN" sz="1800" b="1" dirty="0"/>
          </a:p>
        </p:txBody>
      </p:sp>
      <p:graphicFrame>
        <p:nvGraphicFramePr>
          <p:cNvPr id="12" name="Object 11">
            <a:extLst>
              <a:ext uri="{FF2B5EF4-FFF2-40B4-BE49-F238E27FC236}">
                <a16:creationId xmlns:a16="http://schemas.microsoft.com/office/drawing/2014/main" id="{0DB3BB02-2738-4776-AB3E-8F75E1374A0C}"/>
              </a:ext>
            </a:extLst>
          </p:cNvPr>
          <p:cNvGraphicFramePr>
            <a:graphicFrameLocks noChangeAspect="1"/>
          </p:cNvGraphicFramePr>
          <p:nvPr>
            <p:extLst>
              <p:ext uri="{D42A27DB-BD31-4B8C-83A1-F6EECF244321}">
                <p14:modId xmlns:p14="http://schemas.microsoft.com/office/powerpoint/2010/main" val="2431088561"/>
              </p:ext>
            </p:extLst>
          </p:nvPr>
        </p:nvGraphicFramePr>
        <p:xfrm>
          <a:off x="800100" y="5730875"/>
          <a:ext cx="2781300" cy="571500"/>
        </p:xfrm>
        <a:graphic>
          <a:graphicData uri="http://schemas.openxmlformats.org/presentationml/2006/ole">
            <mc:AlternateContent xmlns:mc="http://schemas.openxmlformats.org/markup-compatibility/2006">
              <mc:Choice xmlns:v="urn:schemas-microsoft-com:vml" Requires="v">
                <p:oleObj name="Equation" r:id="rId2" imgW="2781000" imgH="571320" progId="Equation.DSMT4">
                  <p:embed/>
                </p:oleObj>
              </mc:Choice>
              <mc:Fallback>
                <p:oleObj name="Equation" r:id="rId2" imgW="2781000" imgH="571320" progId="Equation.DSMT4">
                  <p:embed/>
                  <p:pic>
                    <p:nvPicPr>
                      <p:cNvPr id="12" name="Object 11">
                        <a:extLst>
                          <a:ext uri="{FF2B5EF4-FFF2-40B4-BE49-F238E27FC236}">
                            <a16:creationId xmlns:a16="http://schemas.microsoft.com/office/drawing/2014/main" id="{0DB3BB02-2738-4776-AB3E-8F75E1374A0C}"/>
                          </a:ext>
                        </a:extLst>
                      </p:cNvPr>
                      <p:cNvPicPr/>
                      <p:nvPr/>
                    </p:nvPicPr>
                    <p:blipFill>
                      <a:blip r:embed="rId3"/>
                      <a:stretch>
                        <a:fillRect/>
                      </a:stretch>
                    </p:blipFill>
                    <p:spPr>
                      <a:xfrm>
                        <a:off x="800100" y="5730875"/>
                        <a:ext cx="2781300" cy="5715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5999CD0D-0F31-471D-A8CE-4EDAC0469377}"/>
              </a:ext>
            </a:extLst>
          </p:cNvPr>
          <p:cNvGraphicFramePr>
            <a:graphicFrameLocks noChangeAspect="1"/>
          </p:cNvGraphicFramePr>
          <p:nvPr>
            <p:extLst>
              <p:ext uri="{D42A27DB-BD31-4B8C-83A1-F6EECF244321}">
                <p14:modId xmlns:p14="http://schemas.microsoft.com/office/powerpoint/2010/main" val="474509776"/>
              </p:ext>
            </p:extLst>
          </p:nvPr>
        </p:nvGraphicFramePr>
        <p:xfrm>
          <a:off x="4591050" y="5676900"/>
          <a:ext cx="2819400" cy="571500"/>
        </p:xfrm>
        <a:graphic>
          <a:graphicData uri="http://schemas.openxmlformats.org/presentationml/2006/ole">
            <mc:AlternateContent xmlns:mc="http://schemas.openxmlformats.org/markup-compatibility/2006">
              <mc:Choice xmlns:v="urn:schemas-microsoft-com:vml" Requires="v">
                <p:oleObj name="Equation" r:id="rId4" imgW="2819160" imgH="571320" progId="Equation.DSMT4">
                  <p:embed/>
                </p:oleObj>
              </mc:Choice>
              <mc:Fallback>
                <p:oleObj name="Equation" r:id="rId4" imgW="2819160" imgH="571320" progId="Equation.DSMT4">
                  <p:embed/>
                  <p:pic>
                    <p:nvPicPr>
                      <p:cNvPr id="13" name="Object 12">
                        <a:extLst>
                          <a:ext uri="{FF2B5EF4-FFF2-40B4-BE49-F238E27FC236}">
                            <a16:creationId xmlns:a16="http://schemas.microsoft.com/office/drawing/2014/main" id="{5999CD0D-0F31-471D-A8CE-4EDAC0469377}"/>
                          </a:ext>
                        </a:extLst>
                      </p:cNvPr>
                      <p:cNvPicPr/>
                      <p:nvPr/>
                    </p:nvPicPr>
                    <p:blipFill>
                      <a:blip r:embed="rId5"/>
                      <a:stretch>
                        <a:fillRect/>
                      </a:stretch>
                    </p:blipFill>
                    <p:spPr>
                      <a:xfrm>
                        <a:off x="4591050" y="5676900"/>
                        <a:ext cx="2819400" cy="571500"/>
                      </a:xfrm>
                      <a:prstGeom prst="rect">
                        <a:avLst/>
                      </a:prstGeom>
                    </p:spPr>
                  </p:pic>
                </p:oleObj>
              </mc:Fallback>
            </mc:AlternateContent>
          </a:graphicData>
        </a:graphic>
      </p:graphicFrame>
      <p:sp>
        <p:nvSpPr>
          <p:cNvPr id="11" name="Slide Number Placeholder 10">
            <a:extLst>
              <a:ext uri="{FF2B5EF4-FFF2-40B4-BE49-F238E27FC236}">
                <a16:creationId xmlns:a16="http://schemas.microsoft.com/office/drawing/2014/main" id="{6A3FED7C-67DD-CC12-E348-F027C05C698B}"/>
              </a:ext>
            </a:extLst>
          </p:cNvPr>
          <p:cNvSpPr>
            <a:spLocks noGrp="1"/>
          </p:cNvSpPr>
          <p:nvPr>
            <p:ph type="sldNum" sz="quarter" idx="10"/>
          </p:nvPr>
        </p:nvSpPr>
        <p:spPr/>
        <p:txBody>
          <a:bodyPr/>
          <a:lstStyle/>
          <a:p>
            <a:fld id="{68151E55-6873-49E2-B8D5-2F265E6F1973}" type="slidenum">
              <a:rPr lang="en-US" smtClean="0"/>
              <a:t>8</a:t>
            </a:fld>
            <a:endParaRPr lang="en-US" dirty="0"/>
          </a:p>
        </p:txBody>
      </p:sp>
    </p:spTree>
    <p:extLst>
      <p:ext uri="{BB962C8B-B14F-4D97-AF65-F5344CB8AC3E}">
        <p14:creationId xmlns:p14="http://schemas.microsoft.com/office/powerpoint/2010/main" val="1055891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C4E31-E949-2FD0-CC60-0E6F9C789F06}"/>
              </a:ext>
            </a:extLst>
          </p:cNvPr>
          <p:cNvSpPr>
            <a:spLocks noGrp="1"/>
          </p:cNvSpPr>
          <p:nvPr>
            <p:ph type="title"/>
          </p:nvPr>
        </p:nvSpPr>
        <p:spPr/>
        <p:txBody>
          <a:bodyPr/>
          <a:lstStyle/>
          <a:p>
            <a:r>
              <a:rPr lang="en-IN" dirty="0"/>
              <a:t>Performance Evaluation Measures </a:t>
            </a:r>
            <a:r>
              <a:rPr lang="en-IN" sz="1000" b="0" dirty="0"/>
              <a:t>3</a:t>
            </a:r>
            <a:r>
              <a:rPr lang="en-IN" dirty="0"/>
              <a:t>  </a:t>
            </a:r>
          </a:p>
        </p:txBody>
      </p:sp>
      <p:sp>
        <p:nvSpPr>
          <p:cNvPr id="3" name="Content Placeholder 2">
            <a:extLst>
              <a:ext uri="{FF2B5EF4-FFF2-40B4-BE49-F238E27FC236}">
                <a16:creationId xmlns:a16="http://schemas.microsoft.com/office/drawing/2014/main" id="{38311363-54C9-0C8B-42DA-069BC0131751}"/>
              </a:ext>
            </a:extLst>
          </p:cNvPr>
          <p:cNvSpPr>
            <a:spLocks noGrp="1"/>
          </p:cNvSpPr>
          <p:nvPr>
            <p:ph sz="quarter" idx="11"/>
          </p:nvPr>
        </p:nvSpPr>
        <p:spPr>
          <a:xfrm>
            <a:off x="342900" y="1276710"/>
            <a:ext cx="8458200" cy="2189972"/>
          </a:xfrm>
        </p:spPr>
        <p:txBody>
          <a:bodyPr/>
          <a:lstStyle/>
          <a:p>
            <a:r>
              <a:rPr lang="en-US" b="1" i="1" u="sng" dirty="0"/>
              <a:t>The Treynor Ratio</a:t>
            </a:r>
          </a:p>
          <a:p>
            <a:pPr marL="342900" indent="-342900">
              <a:buFont typeface="Arial" panose="020B0604020202020204" pitchFamily="34" charset="0"/>
              <a:buChar char="•"/>
            </a:pPr>
            <a:r>
              <a:rPr lang="en-US" dirty="0"/>
              <a:t>The </a:t>
            </a:r>
            <a:r>
              <a:rPr lang="en-US" b="1" dirty="0"/>
              <a:t>Treynor ratio</a:t>
            </a:r>
            <a:r>
              <a:rPr lang="en-US" dirty="0"/>
              <a:t> is a reward-to-risk ratio that looks at </a:t>
            </a:r>
            <a:r>
              <a:rPr lang="en-US" b="1" dirty="0">
                <a:solidFill>
                  <a:srgbClr val="A9131A"/>
                </a:solidFill>
              </a:rPr>
              <a:t>systematic risk only</a:t>
            </a:r>
            <a:r>
              <a:rPr lang="en-US" dirty="0"/>
              <a:t>.</a:t>
            </a:r>
          </a:p>
          <a:p>
            <a:pPr marL="342900" indent="-342900">
              <a:buFont typeface="Arial" panose="020B0604020202020204" pitchFamily="34" charset="0"/>
              <a:buChar char="•"/>
            </a:pPr>
            <a:r>
              <a:rPr lang="en-US" dirty="0"/>
              <a:t>It is computed as a portfolio’s risk premium divided by the portfolio’s beta coefficient.</a:t>
            </a:r>
            <a:endParaRPr lang="en-IN" dirty="0"/>
          </a:p>
        </p:txBody>
      </p:sp>
      <p:graphicFrame>
        <p:nvGraphicFramePr>
          <p:cNvPr id="8" name="Object 7">
            <a:extLst>
              <a:ext uri="{FF2B5EF4-FFF2-40B4-BE49-F238E27FC236}">
                <a16:creationId xmlns:a16="http://schemas.microsoft.com/office/drawing/2014/main" id="{29C745B4-F654-02B6-CC57-375BE793428F}"/>
              </a:ext>
            </a:extLst>
          </p:cNvPr>
          <p:cNvGraphicFramePr>
            <a:graphicFrameLocks noChangeAspect="1"/>
          </p:cNvGraphicFramePr>
          <p:nvPr>
            <p:extLst>
              <p:ext uri="{D42A27DB-BD31-4B8C-83A1-F6EECF244321}">
                <p14:modId xmlns:p14="http://schemas.microsoft.com/office/powerpoint/2010/main" val="2101493920"/>
              </p:ext>
            </p:extLst>
          </p:nvPr>
        </p:nvGraphicFramePr>
        <p:xfrm>
          <a:off x="1555750" y="3740150"/>
          <a:ext cx="3162300" cy="876300"/>
        </p:xfrm>
        <a:graphic>
          <a:graphicData uri="http://schemas.openxmlformats.org/presentationml/2006/ole">
            <mc:AlternateContent xmlns:mc="http://schemas.openxmlformats.org/markup-compatibility/2006">
              <mc:Choice xmlns:v="urn:schemas-microsoft-com:vml" Requires="v">
                <p:oleObj name="Equation" r:id="rId2" imgW="3162240" imgH="876240" progId="Equation.DSMT4">
                  <p:embed/>
                </p:oleObj>
              </mc:Choice>
              <mc:Fallback>
                <p:oleObj name="Equation" r:id="rId2" imgW="3162240" imgH="876240" progId="Equation.DSMT4">
                  <p:embed/>
                  <p:pic>
                    <p:nvPicPr>
                      <p:cNvPr id="0" name=""/>
                      <p:cNvPicPr/>
                      <p:nvPr/>
                    </p:nvPicPr>
                    <p:blipFill>
                      <a:blip r:embed="rId3"/>
                      <a:stretch>
                        <a:fillRect/>
                      </a:stretch>
                    </p:blipFill>
                    <p:spPr>
                      <a:xfrm>
                        <a:off x="1555750" y="3740150"/>
                        <a:ext cx="3162300" cy="876300"/>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3B8C6349-22CB-A831-9925-21C798CD5431}"/>
              </a:ext>
            </a:extLst>
          </p:cNvPr>
          <p:cNvSpPr>
            <a:spLocks noGrp="1"/>
          </p:cNvSpPr>
          <p:nvPr>
            <p:ph type="sldNum" sz="quarter" idx="4"/>
          </p:nvPr>
        </p:nvSpPr>
        <p:spPr/>
        <p:txBody>
          <a:bodyPr/>
          <a:lstStyle/>
          <a:p>
            <a:fld id="{68151E55-6873-49E2-B8D5-2F265E6F1973}" type="slidenum">
              <a:rPr lang="en-US" smtClean="0"/>
              <a:pPr/>
              <a:t>9</a:t>
            </a:fld>
            <a:endParaRPr lang="en-US" dirty="0"/>
          </a:p>
        </p:txBody>
      </p:sp>
    </p:spTree>
    <p:extLst>
      <p:ext uri="{BB962C8B-B14F-4D97-AF65-F5344CB8AC3E}">
        <p14:creationId xmlns:p14="http://schemas.microsoft.com/office/powerpoint/2010/main" val="929839165"/>
      </p:ext>
    </p:extLst>
  </p:cSld>
  <p:clrMapOvr>
    <a:masterClrMapping/>
  </p:clrMapOvr>
</p:sld>
</file>

<file path=ppt/theme/theme1.xml><?xml version="1.0" encoding="utf-8"?>
<a:theme xmlns:a="http://schemas.openxmlformats.org/drawingml/2006/main" name="Title Slides 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84F6219E-3D47-41AC-9893-1108D06AA07D}"/>
    </a:ext>
  </a:extLst>
</a:theme>
</file>

<file path=ppt/theme/theme2.xml><?xml version="1.0" encoding="utf-8"?>
<a:theme xmlns:a="http://schemas.openxmlformats.org/drawingml/2006/main" name="MainContentSlideMaster">
  <a:themeElements>
    <a:clrScheme name="Custom 164">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002060"/>
      </a:hlink>
      <a:folHlink>
        <a:srgbClr val="00206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B385948E-CF34-4CE8-9AC7-28DE40FDC656}"/>
    </a:ext>
  </a:extLst>
</a:theme>
</file>

<file path=ppt/theme/theme3.xml><?xml version="1.0" encoding="utf-8"?>
<a:theme xmlns:a="http://schemas.openxmlformats.org/drawingml/2006/main" name="Closing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FEE61EC3-6634-45B5-BF77-FBC9B835BC79}"/>
    </a:ext>
  </a:extLst>
</a:theme>
</file>

<file path=ppt/theme/theme4.xml><?xml version="1.0" encoding="utf-8"?>
<a:theme xmlns:a="http://schemas.openxmlformats.org/drawingml/2006/main" name="DividerSlide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A15A20A0-BEE6-47A5-BC6B-F87134FBF13C}"/>
    </a:ext>
  </a:extLst>
</a:theme>
</file>

<file path=ppt/theme/theme5.xml><?xml version="1.0" encoding="utf-8"?>
<a:theme xmlns:a="http://schemas.openxmlformats.org/drawingml/2006/main" name="ImageDescriptionAppendixSlideMaster">
  <a:themeElements>
    <a:clrScheme name="Custom 163">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002060"/>
      </a:hlink>
      <a:folHlink>
        <a:srgbClr val="00206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22313DF8-AA3F-4A8D-9652-6DDC53D759E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Nickels_UB13e_PPT_Instructor_Ch03</Template>
  <TotalTime>5723</TotalTime>
  <Words>5890</Words>
  <Application>Microsoft Office PowerPoint</Application>
  <PresentationFormat>On-screen Show (4:3)</PresentationFormat>
  <Paragraphs>393</Paragraphs>
  <Slides>53</Slides>
  <Notes>2</Notes>
  <HiddenSlides>11</HiddenSlides>
  <MMClips>0</MMClips>
  <ScaleCrop>false</ScaleCrop>
  <HeadingPairs>
    <vt:vector size="8" baseType="variant">
      <vt:variant>
        <vt:lpstr>Fonts Used</vt:lpstr>
      </vt:variant>
      <vt:variant>
        <vt:i4>3</vt:i4>
      </vt:variant>
      <vt:variant>
        <vt:lpstr>Theme</vt:lpstr>
      </vt:variant>
      <vt:variant>
        <vt:i4>5</vt:i4>
      </vt:variant>
      <vt:variant>
        <vt:lpstr>Embedded OLE Servers</vt:lpstr>
      </vt:variant>
      <vt:variant>
        <vt:i4>1</vt:i4>
      </vt:variant>
      <vt:variant>
        <vt:lpstr>Slide Titles</vt:lpstr>
      </vt:variant>
      <vt:variant>
        <vt:i4>53</vt:i4>
      </vt:variant>
    </vt:vector>
  </HeadingPairs>
  <TitlesOfParts>
    <vt:vector size="62" baseType="lpstr">
      <vt:lpstr>Arial</vt:lpstr>
      <vt:lpstr>Calibri</vt:lpstr>
      <vt:lpstr>Times New Roman</vt:lpstr>
      <vt:lpstr>Title Slides Master</vt:lpstr>
      <vt:lpstr>MainContentSlideMaster</vt:lpstr>
      <vt:lpstr>ClosingMaster</vt:lpstr>
      <vt:lpstr>DividerSlideMaster</vt:lpstr>
      <vt:lpstr>ImageDescriptionAppendixSlideMaster</vt:lpstr>
      <vt:lpstr>Equation</vt:lpstr>
      <vt:lpstr>Chapter 13</vt:lpstr>
      <vt:lpstr>Performance Evaluation and Risk Management 1 </vt:lpstr>
      <vt:lpstr>Learning Objectives</vt:lpstr>
      <vt:lpstr>Performance Evaluation and Risk Management 2</vt:lpstr>
      <vt:lpstr>Performance Evaluation Measures 1</vt:lpstr>
      <vt:lpstr>Performance Evaluation Measures 2   </vt:lpstr>
      <vt:lpstr>Another Important Ratio, the Sortino Ratio</vt:lpstr>
      <vt:lpstr>Sharpe Ratio and the Sortino Ratio</vt:lpstr>
      <vt:lpstr>Performance Evaluation Measures 3  </vt:lpstr>
      <vt:lpstr>Performance Evaluation Measures 4 </vt:lpstr>
      <vt:lpstr>Jensen’s Alpha</vt:lpstr>
      <vt:lpstr>Another Method to Calculate Alpha 1</vt:lpstr>
      <vt:lpstr>Another Method to Calculate Alpha 2   </vt:lpstr>
      <vt:lpstr>Estimating Alpha Using Regression 1</vt:lpstr>
      <vt:lpstr>Estimating Alpha Using Regression 2 </vt:lpstr>
      <vt:lpstr>The Information Ratio</vt:lpstr>
      <vt:lpstr>R-Squared 1   </vt:lpstr>
      <vt:lpstr>R-Squared 2    </vt:lpstr>
      <vt:lpstr>Investment Performance Measurement on the Web</vt:lpstr>
      <vt:lpstr>Investment Performance of a Privately Managed Portfolio Using Bloomberg</vt:lpstr>
      <vt:lpstr>Comparing Three Well-Known Performance Measures: Be Careful</vt:lpstr>
      <vt:lpstr>Comparing Performance Measures 1</vt:lpstr>
      <vt:lpstr>Comparing Performance Measures 2  </vt:lpstr>
      <vt:lpstr>Global Investment Performance Standards (G I P S)</vt:lpstr>
      <vt:lpstr>Sharpe-Optimal Portfolios 1</vt:lpstr>
      <vt:lpstr>Sharpe-Optimal Portfolios 2</vt:lpstr>
      <vt:lpstr>Sharpe-Optimal Portfolios 3    </vt:lpstr>
      <vt:lpstr>Example: Solving for a Sharpe-Optimal Portfolio</vt:lpstr>
      <vt:lpstr>Example: Using Excel to Solve for the Sharpe-Optimal Portfolio 1</vt:lpstr>
      <vt:lpstr>Example: Using Solver in Excel to Solve for the Sharpe-Optimal Portfolio 2</vt:lpstr>
      <vt:lpstr>Investment Risk Management</vt:lpstr>
      <vt:lpstr>Value-at-Risk (V aR)</vt:lpstr>
      <vt:lpstr>Example: V aR Calculation 1</vt:lpstr>
      <vt:lpstr>Example: V aR Calculation 2    </vt:lpstr>
      <vt:lpstr>Example: V aR Calculation, 3    </vt:lpstr>
      <vt:lpstr>Example: A Multiple Year V aR 1</vt:lpstr>
      <vt:lpstr>Example: A Multiple Year V aR 2     </vt:lpstr>
      <vt:lpstr>Example: A Multiple Year V aR 3       </vt:lpstr>
      <vt:lpstr>Computing Other V aRs</vt:lpstr>
      <vt:lpstr>Useful Websites</vt:lpstr>
      <vt:lpstr>Chapter Review</vt:lpstr>
      <vt:lpstr>End of Main Content</vt:lpstr>
      <vt:lpstr>Accessibility Content: Text Alternatives For Images</vt:lpstr>
      <vt:lpstr>Performance Evaluation Measures 4 – Text Alternative</vt:lpstr>
      <vt:lpstr>Jensen’s Alpha – Text Alternative</vt:lpstr>
      <vt:lpstr>Another Method to Calculate Alpha 2  – Text Alternative</vt:lpstr>
      <vt:lpstr>Estimating Alpha Using Regression 2  – Text Alternative</vt:lpstr>
      <vt:lpstr>Investment Performance Measurement on the Web – Text Alternative</vt:lpstr>
      <vt:lpstr>Investment Performance of a Privately Managed Portfolio Using Bloomberg – Text Alternative</vt:lpstr>
      <vt:lpstr>Sharpe-Optimal Portfolios 2  – Text Alternative</vt:lpstr>
      <vt:lpstr>Sharpe-Optimal Portfolios 3   – Text Alternative</vt:lpstr>
      <vt:lpstr>Example: Using Excel to Solve for the Sharpe-Optimal Portfolio 1   – Text Alternative</vt:lpstr>
      <vt:lpstr>Example: Using Solver in Excel to Solve for the Sharpe-Optimal Portfolio 2 – Text Alternative</vt:lpstr>
    </vt:vector>
  </TitlesOfParts>
  <Company>McGraw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dc:title>
  <dc:creator/>
  <cp:keywords/>
  <cp:lastModifiedBy>Kalirajan T</cp:lastModifiedBy>
  <cp:revision>1556</cp:revision>
  <dcterms:created xsi:type="dcterms:W3CDTF">2020-12-08T04:00:13Z</dcterms:created>
  <dcterms:modified xsi:type="dcterms:W3CDTF">2023-07-24T09:22:26Z</dcterms:modified>
</cp:coreProperties>
</file>