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50"/>
  </p:notesMasterIdLst>
  <p:handoutMasterIdLst>
    <p:handoutMasterId r:id="rId51"/>
  </p:handoutMasterIdLst>
  <p:sldIdLst>
    <p:sldId id="256" r:id="rId2"/>
    <p:sldId id="456" r:id="rId3"/>
    <p:sldId id="457" r:id="rId4"/>
    <p:sldId id="454" r:id="rId5"/>
    <p:sldId id="455" r:id="rId6"/>
    <p:sldId id="379" r:id="rId7"/>
    <p:sldId id="446" r:id="rId8"/>
    <p:sldId id="404" r:id="rId9"/>
    <p:sldId id="450" r:id="rId10"/>
    <p:sldId id="405" r:id="rId11"/>
    <p:sldId id="406" r:id="rId12"/>
    <p:sldId id="407" r:id="rId13"/>
    <p:sldId id="408" r:id="rId14"/>
    <p:sldId id="409" r:id="rId15"/>
    <p:sldId id="410" r:id="rId16"/>
    <p:sldId id="411" r:id="rId17"/>
    <p:sldId id="412" r:id="rId18"/>
    <p:sldId id="413" r:id="rId19"/>
    <p:sldId id="295" r:id="rId20"/>
    <p:sldId id="451" r:id="rId21"/>
    <p:sldId id="463" r:id="rId22"/>
    <p:sldId id="448" r:id="rId23"/>
    <p:sldId id="439" r:id="rId24"/>
    <p:sldId id="415" r:id="rId25"/>
    <p:sldId id="417" r:id="rId26"/>
    <p:sldId id="416" r:id="rId27"/>
    <p:sldId id="440" r:id="rId28"/>
    <p:sldId id="418" r:id="rId29"/>
    <p:sldId id="419" r:id="rId30"/>
    <p:sldId id="420" r:id="rId31"/>
    <p:sldId id="421" r:id="rId32"/>
    <p:sldId id="422" r:id="rId33"/>
    <p:sldId id="423" r:id="rId34"/>
    <p:sldId id="424" r:id="rId35"/>
    <p:sldId id="444" r:id="rId36"/>
    <p:sldId id="445" r:id="rId37"/>
    <p:sldId id="449" r:id="rId38"/>
    <p:sldId id="453" r:id="rId39"/>
    <p:sldId id="452" r:id="rId40"/>
    <p:sldId id="425" r:id="rId41"/>
    <p:sldId id="426" r:id="rId42"/>
    <p:sldId id="459" r:id="rId43"/>
    <p:sldId id="460" r:id="rId44"/>
    <p:sldId id="298" r:id="rId45"/>
    <p:sldId id="464" r:id="rId46"/>
    <p:sldId id="300" r:id="rId47"/>
    <p:sldId id="461" r:id="rId48"/>
    <p:sldId id="462"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ECE9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33" autoAdjust="0"/>
    <p:restoredTop sz="99237" autoAdjust="0"/>
  </p:normalViewPr>
  <p:slideViewPr>
    <p:cSldViewPr>
      <p:cViewPr varScale="1">
        <p:scale>
          <a:sx n="88" d="100"/>
          <a:sy n="88" d="100"/>
        </p:scale>
        <p:origin x="146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199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B1C9A15-B692-490F-8749-16308C87B629}" type="datetimeFigureOut">
              <a:rPr lang="en-US"/>
              <a:pPr>
                <a:defRPr/>
              </a:pPr>
              <a:t>2/29/2024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08CB9E8-C676-4061-AADA-A17E0B1AA8F5}" type="slidenum">
              <a:rPr lang="en-US"/>
              <a:pPr>
                <a:defRPr/>
              </a:pPr>
              <a:t>‹#›</a:t>
            </a:fld>
            <a:endParaRPr lang="en-US"/>
          </a:p>
        </p:txBody>
      </p:sp>
    </p:spTree>
    <p:extLst>
      <p:ext uri="{BB962C8B-B14F-4D97-AF65-F5344CB8AC3E}">
        <p14:creationId xmlns:p14="http://schemas.microsoft.com/office/powerpoint/2010/main" val="3813044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7FE6735-1682-418B-AE6B-06A9761EBDC1}" type="slidenum">
              <a:rPr lang="en-US"/>
              <a:pPr>
                <a:defRPr/>
              </a:pPr>
              <a:t>‹#›</a:t>
            </a:fld>
            <a:endParaRPr lang="en-US"/>
          </a:p>
        </p:txBody>
      </p:sp>
    </p:spTree>
    <p:extLst>
      <p:ext uri="{BB962C8B-B14F-4D97-AF65-F5344CB8AC3E}">
        <p14:creationId xmlns:p14="http://schemas.microsoft.com/office/powerpoint/2010/main" val="2446216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en-US"/>
            </a:p>
          </p:txBody>
        </p:sp>
        <p:sp>
          <p:nvSpPr>
            <p:cNvPr id="20" name="Rectangle 18"/>
            <p:cNvSpPr>
              <a:spLocks noChangeArrowheads="1"/>
            </p:cNvSpPr>
            <p:nvPr userDrawn="1"/>
          </p:nvSpPr>
          <p:spPr bwMode="hidden">
            <a:xfrm rot="39991575" flipH="1" flipV="1">
              <a:off x="5372"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en-US"/>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sp>
        <p:nvSpPr>
          <p:cNvPr id="36058"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en-US" noProof="0"/>
              <a:t>Click to edit Master title style</a:t>
            </a:r>
          </a:p>
        </p:txBody>
      </p:sp>
      <p:sp>
        <p:nvSpPr>
          <p:cNvPr id="36059"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US"/>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22" name="Rectangle 222"/>
          <p:cNvSpPr>
            <a:spLocks noGrp="1" noChangeArrowheads="1"/>
          </p:cNvSpPr>
          <p:nvPr>
            <p:ph type="sldNum" sz="quarter" idx="12"/>
          </p:nvPr>
        </p:nvSpPr>
        <p:spPr/>
        <p:txBody>
          <a:bodyPr/>
          <a:lstStyle>
            <a:lvl1pPr>
              <a:defRPr/>
            </a:lvl1pPr>
          </a:lstStyle>
          <a:p>
            <a:pPr>
              <a:defRPr/>
            </a:pPr>
            <a:fld id="{84BC4DDD-7BB8-4AC9-9F33-480B3CA16B20}" type="slidenum">
              <a:rPr lang="en-US"/>
              <a:pPr>
                <a:defRPr/>
              </a:pPr>
              <a:t>‹#›</a:t>
            </a:fld>
            <a:endParaRPr lang="en-US"/>
          </a:p>
        </p:txBody>
      </p:sp>
    </p:spTree>
    <p:extLst>
      <p:ext uri="{BB962C8B-B14F-4D97-AF65-F5344CB8AC3E}">
        <p14:creationId xmlns:p14="http://schemas.microsoft.com/office/powerpoint/2010/main" val="3588216325"/>
      </p:ext>
    </p:extLst>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p:cNvSpPr>
            <a:spLocks noGrp="1" noChangeArrowheads="1"/>
          </p:cNvSpPr>
          <p:nvPr>
            <p:ph type="sldNum" sz="quarter" idx="10"/>
          </p:nvPr>
        </p:nvSpPr>
        <p:spPr>
          <a:ln/>
        </p:spPr>
        <p:txBody>
          <a:bodyPr/>
          <a:lstStyle>
            <a:lvl1pPr>
              <a:defRPr/>
            </a:lvl1pPr>
          </a:lstStyle>
          <a:p>
            <a:pPr>
              <a:defRPr/>
            </a:pPr>
            <a:fld id="{93B2D07E-4180-486A-86AB-D86ABD696F3C}" type="slidenum">
              <a:rPr lang="en-US"/>
              <a:pPr>
                <a:defRPr/>
              </a:pPr>
              <a:t>‹#›</a:t>
            </a:fld>
            <a:endParaRPr lang="en-US" dirty="0"/>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4392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p:cNvSpPr>
            <a:spLocks noGrp="1" noChangeArrowheads="1"/>
          </p:cNvSpPr>
          <p:nvPr>
            <p:ph type="sldNum" sz="quarter" idx="10"/>
          </p:nvPr>
        </p:nvSpPr>
        <p:spPr>
          <a:ln/>
        </p:spPr>
        <p:txBody>
          <a:bodyPr/>
          <a:lstStyle>
            <a:lvl1pPr>
              <a:defRPr/>
            </a:lvl1pPr>
          </a:lstStyle>
          <a:p>
            <a:pPr>
              <a:defRPr/>
            </a:pPr>
            <a:fld id="{1C6A508E-C0CD-4983-A648-9D1B3F292E57}" type="slidenum">
              <a:rPr lang="en-US"/>
              <a:pPr>
                <a:defRPr/>
              </a:pPr>
              <a:t>‹#›</a:t>
            </a:fld>
            <a:endParaRPr lang="en-US" dirty="0"/>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4192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p:cNvSpPr>
            <a:spLocks noGrp="1" noChangeArrowheads="1"/>
          </p:cNvSpPr>
          <p:nvPr>
            <p:ph type="sldNum" sz="quarter" idx="10"/>
          </p:nvPr>
        </p:nvSpPr>
        <p:spPr>
          <a:ln/>
        </p:spPr>
        <p:txBody>
          <a:bodyPr/>
          <a:lstStyle>
            <a:lvl1pPr>
              <a:defRPr>
                <a:effectLst>
                  <a:outerShdw blurRad="38100" dist="38100" dir="2700000" algn="tl">
                    <a:srgbClr val="000000">
                      <a:alpha val="43137"/>
                    </a:srgbClr>
                  </a:outerShdw>
                </a:effectLst>
              </a:defRPr>
            </a:lvl1pPr>
          </a:lstStyle>
          <a:p>
            <a:pPr>
              <a:defRPr/>
            </a:pPr>
            <a:fld id="{96F73DE3-3A65-4B9F-8731-A260C37A483E}" type="slidenum">
              <a:rPr lang="en-US" smtClean="0"/>
              <a:pPr>
                <a:defRPr/>
              </a:pPr>
              <a:t>‹#›</a:t>
            </a:fld>
            <a:endParaRPr lang="en-US" dirty="0"/>
          </a:p>
        </p:txBody>
      </p:sp>
      <p:sp>
        <p:nvSpPr>
          <p:cNvPr id="5" name="Rectangle 219"/>
          <p:cNvSpPr>
            <a:spLocks noGrp="1" noChangeArrowheads="1"/>
          </p:cNvSpPr>
          <p:nvPr>
            <p:ph type="dt" sz="half" idx="11"/>
          </p:nvPr>
        </p:nvSpPr>
        <p:spPr>
          <a:ln/>
        </p:spPr>
        <p:txBody>
          <a:bodyPr/>
          <a:lstStyle>
            <a:lvl1pPr>
              <a:defRPr>
                <a:effectLst>
                  <a:outerShdw blurRad="38100" dist="38100" dir="2700000" algn="tl">
                    <a:srgbClr val="000000">
                      <a:alpha val="43137"/>
                    </a:srgbClr>
                  </a:outerShdw>
                </a:effectLst>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effectLst>
                  <a:outerShdw blurRad="38100" dist="38100" dir="2700000" algn="tl">
                    <a:srgbClr val="000000">
                      <a:alpha val="43137"/>
                    </a:srgbClr>
                  </a:outerShdw>
                </a:effectLst>
              </a:defRPr>
            </a:lvl1pPr>
          </a:lstStyle>
          <a:p>
            <a:pPr>
              <a:defRPr/>
            </a:pPr>
            <a:endParaRPr lang="en-US"/>
          </a:p>
        </p:txBody>
      </p:sp>
    </p:spTree>
    <p:extLst>
      <p:ext uri="{BB962C8B-B14F-4D97-AF65-F5344CB8AC3E}">
        <p14:creationId xmlns:p14="http://schemas.microsoft.com/office/powerpoint/2010/main" val="13601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pPr>
              <a:defRPr/>
            </a:pPr>
            <a:fld id="{4E6E95BB-DDC9-4686-B23F-4FE83FAD1B56}" type="slidenum">
              <a:rPr lang="en-US"/>
              <a:pPr>
                <a:defRPr/>
              </a:pPr>
              <a:t>‹#›</a:t>
            </a:fld>
            <a:endParaRPr lang="en-US" dirty="0"/>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8427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8"/>
          <p:cNvSpPr>
            <a:spLocks noGrp="1" noChangeArrowheads="1"/>
          </p:cNvSpPr>
          <p:nvPr>
            <p:ph type="sldNum" sz="quarter" idx="10"/>
          </p:nvPr>
        </p:nvSpPr>
        <p:spPr>
          <a:ln/>
        </p:spPr>
        <p:txBody>
          <a:bodyPr/>
          <a:lstStyle>
            <a:lvl1pPr>
              <a:defRPr/>
            </a:lvl1pPr>
          </a:lstStyle>
          <a:p>
            <a:pPr>
              <a:defRPr/>
            </a:pPr>
            <a:fld id="{B2A00A1C-394A-4E30-AF85-A776BEE86877}" type="slidenum">
              <a:rPr lang="en-US"/>
              <a:pPr>
                <a:defRPr/>
              </a:pPr>
              <a:t>‹#›</a:t>
            </a:fld>
            <a:endParaRPr lang="en-US" dirty="0"/>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61629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18"/>
          <p:cNvSpPr>
            <a:spLocks noGrp="1" noChangeArrowheads="1"/>
          </p:cNvSpPr>
          <p:nvPr>
            <p:ph type="sldNum" sz="quarter" idx="10"/>
          </p:nvPr>
        </p:nvSpPr>
        <p:spPr>
          <a:ln/>
        </p:spPr>
        <p:txBody>
          <a:bodyPr/>
          <a:lstStyle>
            <a:lvl1pPr>
              <a:defRPr/>
            </a:lvl1pPr>
          </a:lstStyle>
          <a:p>
            <a:pPr>
              <a:defRPr/>
            </a:pPr>
            <a:fld id="{E99C4EDC-7F26-4C02-B978-C11F1C54D3BB}" type="slidenum">
              <a:rPr lang="en-US"/>
              <a:pPr>
                <a:defRPr/>
              </a:pPr>
              <a:t>‹#›</a:t>
            </a:fld>
            <a:endParaRPr lang="en-US" dirty="0"/>
          </a:p>
        </p:txBody>
      </p:sp>
      <p:sp>
        <p:nvSpPr>
          <p:cNvPr id="8" name="Rectangle 219"/>
          <p:cNvSpPr>
            <a:spLocks noGrp="1" noChangeArrowheads="1"/>
          </p:cNvSpPr>
          <p:nvPr>
            <p:ph type="dt" sz="half" idx="11"/>
          </p:nvPr>
        </p:nvSpPr>
        <p:spPr>
          <a:ln/>
        </p:spPr>
        <p:txBody>
          <a:bodyPr/>
          <a:lstStyle>
            <a:lvl1pPr>
              <a:defRPr/>
            </a:lvl1pPr>
          </a:lstStyle>
          <a:p>
            <a:pPr>
              <a:defRPr/>
            </a:pPr>
            <a:endParaRPr lang="en-US"/>
          </a:p>
        </p:txBody>
      </p:sp>
      <p:sp>
        <p:nvSpPr>
          <p:cNvPr id="9"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5297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18"/>
          <p:cNvSpPr>
            <a:spLocks noGrp="1" noChangeArrowheads="1"/>
          </p:cNvSpPr>
          <p:nvPr>
            <p:ph type="sldNum" sz="quarter" idx="10"/>
          </p:nvPr>
        </p:nvSpPr>
        <p:spPr>
          <a:ln/>
        </p:spPr>
        <p:txBody>
          <a:bodyPr/>
          <a:lstStyle>
            <a:lvl1pPr>
              <a:defRPr/>
            </a:lvl1pPr>
          </a:lstStyle>
          <a:p>
            <a:pPr>
              <a:defRPr/>
            </a:pPr>
            <a:fld id="{09C5808F-92BE-4681-B4F2-9904C488A4D2}" type="slidenum">
              <a:rPr lang="en-US"/>
              <a:pPr>
                <a:defRPr/>
              </a:pPr>
              <a:t>‹#›</a:t>
            </a:fld>
            <a:endParaRPr lang="en-US" dirty="0"/>
          </a:p>
        </p:txBody>
      </p:sp>
      <p:sp>
        <p:nvSpPr>
          <p:cNvPr id="4" name="Rectangle 219"/>
          <p:cNvSpPr>
            <a:spLocks noGrp="1" noChangeArrowheads="1"/>
          </p:cNvSpPr>
          <p:nvPr>
            <p:ph type="dt" sz="half" idx="11"/>
          </p:nvPr>
        </p:nvSpPr>
        <p:spPr>
          <a:ln/>
        </p:spPr>
        <p:txBody>
          <a:bodyPr/>
          <a:lstStyle>
            <a:lvl1pPr>
              <a:defRPr/>
            </a:lvl1pPr>
          </a:lstStyle>
          <a:p>
            <a:pPr>
              <a:defRPr/>
            </a:pPr>
            <a:endParaRPr lang="en-US"/>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2696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D83AE563-0F30-4375-8E33-7912D87D9B34}" type="slidenum">
              <a:rPr lang="en-US"/>
              <a:pPr>
                <a:defRPr/>
              </a:pPr>
              <a:t>‹#›</a:t>
            </a:fld>
            <a:endParaRPr lang="en-US" dirty="0"/>
          </a:p>
        </p:txBody>
      </p:sp>
      <p:sp>
        <p:nvSpPr>
          <p:cNvPr id="3" name="Rectangle 219"/>
          <p:cNvSpPr>
            <a:spLocks noGrp="1" noChangeArrowheads="1"/>
          </p:cNvSpPr>
          <p:nvPr>
            <p:ph type="dt" sz="half" idx="11"/>
          </p:nvPr>
        </p:nvSpPr>
        <p:spPr>
          <a:ln/>
        </p:spPr>
        <p:txBody>
          <a:bodyPr/>
          <a:lstStyle>
            <a:lvl1pPr>
              <a:defRPr/>
            </a:lvl1pPr>
          </a:lstStyle>
          <a:p>
            <a:pPr>
              <a:defRPr/>
            </a:pPr>
            <a:endParaRPr lang="en-US"/>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81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0F77B242-9269-4FB2-8C23-B63CE52D92B4}" type="slidenum">
              <a:rPr lang="en-US"/>
              <a:pPr>
                <a:defRPr/>
              </a:pPr>
              <a:t>‹#›</a:t>
            </a:fld>
            <a:endParaRPr lang="en-US" dirty="0"/>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12926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BBDB1D5A-5564-4302-851C-587C78994DD5}" type="slidenum">
              <a:rPr lang="en-US"/>
              <a:pPr>
                <a:defRPr/>
              </a:pPr>
              <a:t>‹#›</a:t>
            </a:fld>
            <a:endParaRPr lang="en-US" dirty="0"/>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2790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3481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3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3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3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3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en-US">
                <a:effectLst>
                  <a:outerShdw blurRad="38100" dist="38100" dir="2700000" algn="tl">
                    <a:srgbClr val="000000"/>
                  </a:outerShdw>
                </a:effectLst>
              </a:endParaRPr>
            </a:p>
          </p:txBody>
        </p:sp>
        <p:sp>
          <p:nvSpPr>
            <p:cNvPr id="3483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en-US">
                <a:effectLst>
                  <a:outerShdw blurRad="38100" dist="38100" dir="2700000" algn="tl">
                    <a:srgbClr val="000000"/>
                  </a:outerShdw>
                </a:effectLst>
              </a:endParaRPr>
            </a:p>
          </p:txBody>
        </p:sp>
        <p:sp>
          <p:nvSpPr>
            <p:cNvPr id="3483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3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3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3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3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4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4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4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4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4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4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4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4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4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4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5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5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3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3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3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3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sp>
        <p:nvSpPr>
          <p:cNvPr id="35034" name="Rectangle 218"/>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2000">
                <a:effectLst>
                  <a:outerShdw blurRad="38100" dist="38100" dir="2700000" algn="tl">
                    <a:srgbClr val="000000"/>
                  </a:outerShdw>
                </a:effectLst>
              </a:defRPr>
            </a:lvl1pPr>
          </a:lstStyle>
          <a:p>
            <a:pPr>
              <a:defRPr/>
            </a:pPr>
            <a:fld id="{1C4A711B-383C-4882-BD7C-6D54BCDBD923}" type="slidenum">
              <a:rPr lang="en-US"/>
              <a:pPr>
                <a:defRPr/>
              </a:pPr>
              <a:t>‹#›</a:t>
            </a:fld>
            <a:endParaRPr lang="en-US" dirty="0"/>
          </a:p>
        </p:txBody>
      </p:sp>
      <p:sp>
        <p:nvSpPr>
          <p:cNvPr id="35035" name="Rectangle 2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US"/>
          </a:p>
        </p:txBody>
      </p:sp>
      <p:sp>
        <p:nvSpPr>
          <p:cNvPr id="35036" name="Rectangle 220"/>
          <p:cNvSpPr>
            <a:spLocks noGrp="1" noChangeArrowheads="1"/>
          </p:cNvSpPr>
          <p:nvPr>
            <p:ph type="ftr" sz="quarter" idx="3"/>
          </p:nvPr>
        </p:nvSpPr>
        <p:spPr bwMode="auto">
          <a:xfrm>
            <a:off x="31242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35037" name="Rectangle 221"/>
          <p:cNvSpPr>
            <a:spLocks noGrp="1" noChangeArrowheads="1"/>
          </p:cNvSpPr>
          <p:nvPr>
            <p:ph type="body" idx="1"/>
          </p:nvPr>
        </p:nvSpPr>
        <p:spPr bwMode="auto">
          <a:xfrm>
            <a:off x="457200" y="1600200"/>
            <a:ext cx="82296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038" name="Rectangle 22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483714"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4.png"/><Relationship Id="rId4" Type="http://schemas.openxmlformats.org/officeDocument/2006/relationships/image" Target="../media/image210.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B498E1-611F-4334-A60E-1A39AEA4D4D6}"/>
              </a:ext>
            </a:extLst>
          </p:cNvPr>
          <p:cNvSpPr>
            <a:spLocks noGrp="1"/>
          </p:cNvSpPr>
          <p:nvPr>
            <p:ph type="sldNum" sz="quarter" idx="12"/>
          </p:nvPr>
        </p:nvSpPr>
        <p:spPr/>
        <p:txBody>
          <a:bodyPr/>
          <a:lstStyle/>
          <a:p>
            <a:pPr>
              <a:defRPr/>
            </a:pPr>
            <a:fld id="{3E7D1459-7126-4B1E-96E1-73E7F9AAE73A}" type="slidenum">
              <a:rPr lang="ar-SA" smtClean="0">
                <a:ea typeface="+mn-ea"/>
              </a:rPr>
              <a:pPr>
                <a:defRPr/>
              </a:pPr>
              <a:t>1</a:t>
            </a:fld>
            <a:endParaRPr lang="ar-SA">
              <a:ea typeface="+mn-ea"/>
            </a:endParaRPr>
          </a:p>
        </p:txBody>
      </p:sp>
      <p:sp>
        <p:nvSpPr>
          <p:cNvPr id="4" name="Rectangle 3">
            <a:extLst>
              <a:ext uri="{FF2B5EF4-FFF2-40B4-BE49-F238E27FC236}">
                <a16:creationId xmlns:a16="http://schemas.microsoft.com/office/drawing/2014/main" id="{C85E3530-B400-4395-859E-6263D1C67056}"/>
              </a:ext>
            </a:extLst>
          </p:cNvPr>
          <p:cNvSpPr/>
          <p:nvPr/>
        </p:nvSpPr>
        <p:spPr>
          <a:xfrm>
            <a:off x="1692275" y="908050"/>
            <a:ext cx="6408738" cy="646331"/>
          </a:xfrm>
          <a:prstGeom prst="rect">
            <a:avLst/>
          </a:prstGeom>
        </p:spPr>
        <p:txBody>
          <a:bodyPr>
            <a:spAutoFit/>
          </a:bodyPr>
          <a:lstStyle/>
          <a:p>
            <a:pPr algn="ctr" eaLnBrk="1" hangingPunct="1">
              <a:defRPr/>
            </a:pPr>
            <a:r>
              <a:rPr kumimoji="0" lang="en-US" sz="3600" dirty="0">
                <a:solidFill>
                  <a:prstClr val="black"/>
                </a:solidFill>
                <a:latin typeface="Arial" charset="0"/>
                <a:ea typeface="+mn-ea"/>
                <a:cs typeface="Arial" charset="0"/>
              </a:rPr>
              <a:t>Digital Communications</a:t>
            </a:r>
            <a:endParaRPr kumimoji="0" lang="en-US" sz="2000" dirty="0">
              <a:solidFill>
                <a:prstClr val="black"/>
              </a:solidFill>
              <a:latin typeface="Arial" charset="0"/>
              <a:ea typeface="+mn-ea"/>
              <a:cs typeface="Arial" charset="0"/>
            </a:endParaRPr>
          </a:p>
        </p:txBody>
      </p:sp>
      <p:sp>
        <p:nvSpPr>
          <p:cNvPr id="13316" name="Rectangle 4">
            <a:extLst>
              <a:ext uri="{FF2B5EF4-FFF2-40B4-BE49-F238E27FC236}">
                <a16:creationId xmlns:a16="http://schemas.microsoft.com/office/drawing/2014/main" id="{015FD577-BBC9-4E54-9829-44CA8D455B65}"/>
              </a:ext>
            </a:extLst>
          </p:cNvPr>
          <p:cNvSpPr>
            <a:spLocks noChangeArrowheads="1"/>
          </p:cNvSpPr>
          <p:nvPr/>
        </p:nvSpPr>
        <p:spPr bwMode="auto">
          <a:xfrm>
            <a:off x="533399" y="2492375"/>
            <a:ext cx="81534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굴림" panose="020B0600000101010101" pitchFamily="34" charset="-127"/>
                <a:ea typeface="굴림" panose="020B0600000101010101" pitchFamily="34" charset="-127"/>
              </a:defRPr>
            </a:lvl1pPr>
            <a:lvl2pPr marL="742950" indent="-285750">
              <a:defRPr kumimoji="1">
                <a:solidFill>
                  <a:schemeClr val="tx1"/>
                </a:solidFill>
                <a:latin typeface="굴림" panose="020B0600000101010101" pitchFamily="34" charset="-127"/>
                <a:ea typeface="굴림" panose="020B0600000101010101" pitchFamily="34" charset="-127"/>
              </a:defRPr>
            </a:lvl2pPr>
            <a:lvl3pPr marL="1143000" indent="-228600">
              <a:defRPr kumimoji="1">
                <a:solidFill>
                  <a:schemeClr val="tx1"/>
                </a:solidFill>
                <a:latin typeface="굴림" panose="020B0600000101010101" pitchFamily="34" charset="-127"/>
                <a:ea typeface="굴림" panose="020B0600000101010101" pitchFamily="34" charset="-127"/>
              </a:defRPr>
            </a:lvl3pPr>
            <a:lvl4pPr marL="1600200" indent="-228600">
              <a:defRPr kumimoji="1">
                <a:solidFill>
                  <a:schemeClr val="tx1"/>
                </a:solidFill>
                <a:latin typeface="굴림" panose="020B0600000101010101" pitchFamily="34" charset="-127"/>
                <a:ea typeface="굴림" panose="020B0600000101010101" pitchFamily="34" charset="-127"/>
              </a:defRPr>
            </a:lvl4pPr>
            <a:lvl5pPr marL="2057400" indent="-228600">
              <a:defRPr kumimoji="1">
                <a:solidFill>
                  <a:schemeClr val="tx1"/>
                </a:solidFill>
                <a:latin typeface="굴림" panose="020B0600000101010101" pitchFamily="34" charset="-127"/>
                <a:ea typeface="굴림" panose="020B0600000101010101" pitchFamily="34" charset="-127"/>
              </a:defRPr>
            </a:lvl5pPr>
            <a:lvl6pPr marL="25146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algn="ctr" eaLnBrk="1" latinLnBrk="1" hangingPunct="1"/>
            <a:r>
              <a:rPr lang="en-US" altLang="en-US" sz="3600" dirty="0">
                <a:latin typeface="Tahoma" panose="020B0604030504040204" pitchFamily="34" charset="0"/>
                <a:cs typeface="Tahoma" panose="020B0604030504040204" pitchFamily="34" charset="0"/>
              </a:rPr>
              <a:t>BER &amp; eye </a:t>
            </a:r>
            <a:r>
              <a:rPr lang="en-US" altLang="en-US" sz="3600">
                <a:latin typeface="Tahoma" panose="020B0604030504040204" pitchFamily="34" charset="0"/>
                <a:cs typeface="Tahoma" panose="020B0604030504040204" pitchFamily="34" charset="0"/>
              </a:rPr>
              <a:t>diagram  (eye </a:t>
            </a:r>
            <a:r>
              <a:rPr lang="en-US" altLang="en-US" sz="3600" dirty="0">
                <a:latin typeface="Tahoma" panose="020B0604030504040204" pitchFamily="34" charset="0"/>
                <a:cs typeface="Tahoma" panose="020B0604030504040204" pitchFamily="34" charset="0"/>
              </a:rPr>
              <a:t>pattern)</a:t>
            </a:r>
          </a:p>
          <a:p>
            <a:pPr algn="ctr" eaLnBrk="1" latinLnBrk="1" hangingPunct="1"/>
            <a:r>
              <a:rPr lang="en-US" altLang="en-US" sz="2800" dirty="0">
                <a:latin typeface="Tahoma" panose="020B0604030504040204" pitchFamily="34" charset="0"/>
                <a:cs typeface="Tahoma" panose="020B0604030504040204" pitchFamily="34" charset="0"/>
              </a:rPr>
              <a:t>3.2</a:t>
            </a:r>
            <a:endParaRPr lang="en-US" altLang="en-US" sz="1000" dirty="0">
              <a:latin typeface="Tahoma" panose="020B0604030504040204" pitchFamily="34" charset="0"/>
              <a:cs typeface="Tahoma" panose="020B0604030504040204" pitchFamily="34" charset="0"/>
            </a:endParaRPr>
          </a:p>
        </p:txBody>
      </p:sp>
    </p:spTree>
  </p:cSld>
  <p:clrMapOvr>
    <a:masterClrMapping/>
  </p:clrMapOvr>
  <p:transition>
    <p:pull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Bit error rate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dirty="0">
                    <a:effectLst/>
                  </a:rPr>
                  <a:t>The received signal can be given by</a:t>
                </a:r>
              </a:p>
              <a:p>
                <a:pPr marL="0" indent="0" algn="just">
                  <a:buNone/>
                </a:pPr>
                <a14:m>
                  <m:oMathPara xmlns:m="http://schemas.openxmlformats.org/officeDocument/2006/math">
                    <m:oMathParaPr>
                      <m:jc m:val="centerGroup"/>
                    </m:oMathParaPr>
                    <m:oMath xmlns:m="http://schemas.openxmlformats.org/officeDocument/2006/math">
                      <m:r>
                        <a:rPr lang="en-US" b="0" i="1" smtClean="0">
                          <a:effectLst/>
                          <a:latin typeface="Cambria Math"/>
                        </a:rPr>
                        <m:t>𝑥</m:t>
                      </m:r>
                      <m:d>
                        <m:dPr>
                          <m:ctrlPr>
                            <a:rPr lang="en-US" b="0" i="1" smtClean="0">
                              <a:effectLst/>
                              <a:latin typeface="Cambria Math" panose="02040503050406030204" pitchFamily="18" charset="0"/>
                            </a:rPr>
                          </m:ctrlPr>
                        </m:dPr>
                        <m:e>
                          <m:r>
                            <a:rPr lang="en-US" b="0" i="1" smtClean="0">
                              <a:effectLst/>
                              <a:latin typeface="Cambria Math"/>
                            </a:rPr>
                            <m:t>𝑡</m:t>
                          </m:r>
                        </m:e>
                      </m:d>
                      <m:r>
                        <a:rPr lang="en-US" b="0" i="1" smtClean="0">
                          <a:effectLst/>
                          <a:latin typeface="Cambria Math"/>
                        </a:rPr>
                        <m:t>=</m:t>
                      </m:r>
                      <m:d>
                        <m:dPr>
                          <m:begChr m:val="{"/>
                          <m:endChr m:val="}"/>
                          <m:ctrlPr>
                            <a:rPr lang="en-US" b="0" i="1" smtClean="0">
                              <a:effectLst/>
                              <a:latin typeface="Cambria Math" panose="02040503050406030204" pitchFamily="18" charset="0"/>
                            </a:rPr>
                          </m:ctrlPr>
                        </m:dPr>
                        <m:e>
                          <m:m>
                            <m:mPr>
                              <m:mcs>
                                <m:mc>
                                  <m:mcPr>
                                    <m:count m:val="2"/>
                                    <m:mcJc m:val="center"/>
                                  </m:mcPr>
                                </m:mc>
                              </m:mcs>
                              <m:ctrlPr>
                                <a:rPr lang="en-US" b="0" i="1" smtClean="0">
                                  <a:effectLst/>
                                  <a:latin typeface="Cambria Math" panose="02040503050406030204" pitchFamily="18" charset="0"/>
                                </a:rPr>
                              </m:ctrlPr>
                            </m:mPr>
                            <m:mr>
                              <m:e>
                                <m:r>
                                  <m:rPr>
                                    <m:brk m:alnAt="7"/>
                                  </m:rPr>
                                  <a:rPr lang="en-US" b="0" i="1" smtClean="0">
                                    <a:effectLst/>
                                    <a:latin typeface="Cambria Math"/>
                                  </a:rPr>
                                  <m:t>+</m:t>
                                </m:r>
                                <m:r>
                                  <a:rPr lang="en-US" b="0" i="1" smtClean="0">
                                    <a:effectLst/>
                                    <a:latin typeface="Cambria Math"/>
                                  </a:rPr>
                                  <m:t>𝐴</m:t>
                                </m:r>
                                <m:r>
                                  <a:rPr lang="en-US" b="0" i="1" smtClean="0">
                                    <a:effectLst/>
                                    <a:latin typeface="Cambria Math"/>
                                  </a:rPr>
                                  <m:t>+</m:t>
                                </m:r>
                                <m:r>
                                  <a:rPr lang="en-US" b="0" i="1" smtClean="0">
                                    <a:effectLst/>
                                    <a:latin typeface="Cambria Math"/>
                                  </a:rPr>
                                  <m:t>𝑤</m:t>
                                </m:r>
                                <m:d>
                                  <m:dPr>
                                    <m:ctrlPr>
                                      <a:rPr lang="en-US" b="0" i="1" smtClean="0">
                                        <a:effectLst/>
                                        <a:latin typeface="Cambria Math" panose="02040503050406030204" pitchFamily="18" charset="0"/>
                                      </a:rPr>
                                    </m:ctrlPr>
                                  </m:dPr>
                                  <m:e>
                                    <m:r>
                                      <m:rPr>
                                        <m:brk m:alnAt="7"/>
                                      </m:rPr>
                                      <a:rPr lang="en-US" b="0" i="1" smtClean="0">
                                        <a:effectLst/>
                                        <a:latin typeface="Cambria Math"/>
                                      </a:rPr>
                                      <m:t>𝑡</m:t>
                                    </m:r>
                                  </m:e>
                                </m:d>
                                <m:r>
                                  <m:rPr>
                                    <m:brk m:alnAt="7"/>
                                  </m:rPr>
                                  <a:rPr lang="en-US" b="0" i="1" smtClean="0">
                                    <a:effectLst/>
                                    <a:latin typeface="Cambria Math"/>
                                  </a:rPr>
                                  <m:t>,</m:t>
                                </m:r>
                              </m:e>
                              <m:e>
                                <m:r>
                                  <a:rPr lang="en-US" b="0" i="1" smtClean="0">
                                    <a:effectLst/>
                                    <a:latin typeface="Cambria Math"/>
                                  </a:rPr>
                                  <m:t>𝑠𝑦𝑚𝑏𝑜𝑙</m:t>
                                </m:r>
                                <m:r>
                                  <a:rPr lang="en-US" b="0" i="1" smtClean="0">
                                    <a:effectLst/>
                                    <a:latin typeface="Cambria Math"/>
                                  </a:rPr>
                                  <m:t> 1 </m:t>
                                </m:r>
                                <m:r>
                                  <a:rPr lang="en-US" b="0" i="1" smtClean="0">
                                    <a:effectLst/>
                                    <a:latin typeface="Cambria Math"/>
                                  </a:rPr>
                                  <m:t>𝑤𝑎𝑠</m:t>
                                </m:r>
                                <m:r>
                                  <a:rPr lang="en-US" b="0" i="1" smtClean="0">
                                    <a:effectLst/>
                                    <a:latin typeface="Cambria Math"/>
                                  </a:rPr>
                                  <m:t> </m:t>
                                </m:r>
                                <m:r>
                                  <a:rPr lang="en-US" b="0" i="1" smtClean="0">
                                    <a:effectLst/>
                                    <a:latin typeface="Cambria Math"/>
                                  </a:rPr>
                                  <m:t>𝑠𝑒𝑛𝑡</m:t>
                                </m:r>
                              </m:e>
                            </m:mr>
                            <m:mr>
                              <m:e>
                                <m:r>
                                  <a:rPr lang="en-US" b="0" i="1" smtClean="0">
                                    <a:effectLst/>
                                    <a:latin typeface="Cambria Math"/>
                                  </a:rPr>
                                  <m:t>−</m:t>
                                </m:r>
                                <m:r>
                                  <a:rPr lang="en-US" b="0" i="1" smtClean="0">
                                    <a:effectLst/>
                                    <a:latin typeface="Cambria Math"/>
                                  </a:rPr>
                                  <m:t>𝐴</m:t>
                                </m:r>
                                <m:r>
                                  <a:rPr lang="en-US" b="0" i="1" smtClean="0">
                                    <a:effectLst/>
                                    <a:latin typeface="Cambria Math"/>
                                  </a:rPr>
                                  <m:t>+</m:t>
                                </m:r>
                                <m:r>
                                  <a:rPr lang="en-US" b="0" i="1" smtClean="0">
                                    <a:effectLst/>
                                    <a:latin typeface="Cambria Math"/>
                                  </a:rPr>
                                  <m:t>𝑤</m:t>
                                </m:r>
                                <m:d>
                                  <m:dPr>
                                    <m:ctrlPr>
                                      <a:rPr lang="en-US" b="0" i="1" smtClean="0">
                                        <a:effectLst/>
                                        <a:latin typeface="Cambria Math" panose="02040503050406030204" pitchFamily="18" charset="0"/>
                                      </a:rPr>
                                    </m:ctrlPr>
                                  </m:dPr>
                                  <m:e>
                                    <m:r>
                                      <a:rPr lang="en-US" b="0" i="1" smtClean="0">
                                        <a:effectLst/>
                                        <a:latin typeface="Cambria Math"/>
                                      </a:rPr>
                                      <m:t>𝑡</m:t>
                                    </m:r>
                                  </m:e>
                                </m:d>
                                <m:r>
                                  <a:rPr lang="en-US" b="0" i="1" smtClean="0">
                                    <a:effectLst/>
                                    <a:latin typeface="Cambria Math"/>
                                  </a:rPr>
                                  <m:t>,</m:t>
                                </m:r>
                              </m:e>
                              <m:e>
                                <m:r>
                                  <a:rPr lang="en-US" b="0" i="1" smtClean="0">
                                    <a:effectLst/>
                                    <a:latin typeface="Cambria Math"/>
                                  </a:rPr>
                                  <m:t>𝑠𝑦𝑚𝑏𝑜𝑙</m:t>
                                </m:r>
                                <m:r>
                                  <a:rPr lang="en-US" b="0" i="1" smtClean="0">
                                    <a:effectLst/>
                                    <a:latin typeface="Cambria Math"/>
                                  </a:rPr>
                                  <m:t> 0 </m:t>
                                </m:r>
                                <m:r>
                                  <a:rPr lang="en-US" b="0" i="1" smtClean="0">
                                    <a:effectLst/>
                                    <a:latin typeface="Cambria Math"/>
                                  </a:rPr>
                                  <m:t>𝑤𝑎𝑠</m:t>
                                </m:r>
                                <m:r>
                                  <a:rPr lang="en-US" b="0" i="1" smtClean="0">
                                    <a:effectLst/>
                                    <a:latin typeface="Cambria Math"/>
                                  </a:rPr>
                                  <m:t> </m:t>
                                </m:r>
                                <m:r>
                                  <a:rPr lang="en-US" b="0" i="1" smtClean="0">
                                    <a:effectLst/>
                                    <a:latin typeface="Cambria Math"/>
                                  </a:rPr>
                                  <m:t>𝑠𝑒𝑛𝑡</m:t>
                                </m:r>
                              </m:e>
                            </m:mr>
                          </m:m>
                        </m:e>
                      </m:d>
                    </m:oMath>
                  </m:oMathPara>
                </a14:m>
                <a:endParaRPr lang="en-US" dirty="0">
                  <a:effectLst/>
                </a:endParaRPr>
              </a:p>
              <a:p>
                <a:pPr algn="just"/>
                <a:r>
                  <a:rPr lang="en-US" dirty="0">
                    <a:effectLst/>
                  </a:rPr>
                  <a:t>It is assumed that the receiver has acquired knowledge of the starting and ending times of each transmitted pulse.</a:t>
                </a:r>
              </a:p>
              <a:p>
                <a:pPr algn="just"/>
                <a:r>
                  <a:rPr lang="en-US" dirty="0">
                    <a:effectLst/>
                  </a:rPr>
                  <a:t>The receiver has a prior knowledge of the pulse shape, but not the pulse polarity.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750" r="-1852"/>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10</a:t>
            </a:fld>
            <a:endParaRPr lang="en-US" dirty="0"/>
          </a:p>
        </p:txBody>
      </p:sp>
      <p:pic>
        <p:nvPicPr>
          <p:cNvPr id="3074" name="Picture 2" descr="Non-return-to-zero - Wikipedia">
            <a:extLst>
              <a:ext uri="{FF2B5EF4-FFF2-40B4-BE49-F238E27FC236}">
                <a16:creationId xmlns:a16="http://schemas.microsoft.com/office/drawing/2014/main" id="{3792913B-6A03-486E-AC58-D06B8ACCE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9"/>
            <a:ext cx="24384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121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1033"/>
          </a:xfrm>
        </p:spPr>
        <p:txBody>
          <a:bodyPr/>
          <a:lstStyle/>
          <a:p>
            <a:r>
              <a:rPr lang="en-US" dirty="0"/>
              <a:t>Receiver model</a:t>
            </a:r>
          </a:p>
        </p:txBody>
      </p:sp>
      <p:sp>
        <p:nvSpPr>
          <p:cNvPr id="3" name="Content Placeholder 2"/>
          <p:cNvSpPr>
            <a:spLocks noGrp="1"/>
          </p:cNvSpPr>
          <p:nvPr>
            <p:ph idx="1"/>
          </p:nvPr>
        </p:nvSpPr>
        <p:spPr>
          <a:xfrm>
            <a:off x="457200" y="1049458"/>
            <a:ext cx="8229600" cy="4533900"/>
          </a:xfrm>
        </p:spPr>
        <p:txBody>
          <a:bodyPr/>
          <a:lstStyle/>
          <a:p>
            <a:pPr algn="just"/>
            <a:r>
              <a:rPr lang="en-US" dirty="0">
                <a:effectLst/>
              </a:rPr>
              <a:t>The structure of the receiver used to perform this decision making process is shown below</a:t>
            </a:r>
          </a:p>
          <a:p>
            <a:pPr algn="just"/>
            <a:endParaRPr lang="en-US" dirty="0">
              <a:effectLst/>
            </a:endParaRPr>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11</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651131"/>
            <a:ext cx="6934200" cy="163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C5F625F5-A622-4D26-AB58-4C332FE3948C}"/>
              </a:ext>
            </a:extLst>
          </p:cNvPr>
          <p:cNvPicPr>
            <a:picLocks noChangeAspect="1"/>
          </p:cNvPicPr>
          <p:nvPr/>
        </p:nvPicPr>
        <p:blipFill>
          <a:blip r:embed="rId3"/>
          <a:stretch>
            <a:fillRect/>
          </a:stretch>
        </p:blipFill>
        <p:spPr>
          <a:xfrm>
            <a:off x="1600200" y="4723644"/>
            <a:ext cx="5029200" cy="1918509"/>
          </a:xfrm>
          <a:prstGeom prst="rect">
            <a:avLst/>
          </a:prstGeom>
        </p:spPr>
      </p:pic>
    </p:spTree>
    <p:extLst>
      <p:ext uri="{BB962C8B-B14F-4D97-AF65-F5344CB8AC3E}">
        <p14:creationId xmlns:p14="http://schemas.microsoft.com/office/powerpoint/2010/main" val="2722580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162"/>
            <a:ext cx="8229600" cy="952500"/>
          </a:xfrm>
        </p:spPr>
        <p:txBody>
          <a:bodyPr/>
          <a:lstStyle/>
          <a:p>
            <a:r>
              <a:rPr lang="en-US" dirty="0"/>
              <a:t>Possible errors</a:t>
            </a:r>
          </a:p>
        </p:txBody>
      </p:sp>
      <p:sp>
        <p:nvSpPr>
          <p:cNvPr id="3" name="Content Placeholder 2"/>
          <p:cNvSpPr>
            <a:spLocks noGrp="1"/>
          </p:cNvSpPr>
          <p:nvPr>
            <p:ph idx="1"/>
          </p:nvPr>
        </p:nvSpPr>
        <p:spPr>
          <a:xfrm>
            <a:off x="457200" y="1219200"/>
            <a:ext cx="8229600" cy="4914900"/>
          </a:xfrm>
        </p:spPr>
        <p:txBody>
          <a:bodyPr/>
          <a:lstStyle/>
          <a:p>
            <a:pPr marL="0" indent="0" algn="just">
              <a:buNone/>
            </a:pPr>
            <a:r>
              <a:rPr lang="en-US" dirty="0">
                <a:effectLst/>
              </a:rPr>
              <a:t>When the receiver detects a bit there are two possible kinds of error</a:t>
            </a:r>
          </a:p>
          <a:p>
            <a:pPr marL="514350" indent="-514350" algn="just">
              <a:buFont typeface="+mj-lt"/>
              <a:buAutoNum type="arabicPeriod"/>
            </a:pPr>
            <a:r>
              <a:rPr lang="en-US" dirty="0">
                <a:effectLst/>
              </a:rPr>
              <a:t>Symbol 1 is chosen when a 0 was actually transmitted; we refer to this error as an error of the </a:t>
            </a:r>
            <a:r>
              <a:rPr lang="en-US" u="sng" dirty="0">
                <a:effectLst/>
              </a:rPr>
              <a:t>first kind</a:t>
            </a:r>
          </a:p>
          <a:p>
            <a:pPr marL="514350" indent="-514350" algn="just">
              <a:buFont typeface="+mj-lt"/>
              <a:buAutoNum type="arabicPeriod"/>
            </a:pPr>
            <a:r>
              <a:rPr lang="en-US" dirty="0">
                <a:effectLst/>
              </a:rPr>
              <a:t>Symbol 0 is chosen when a 1 was actually transmitted; we refer to this error as an error of the </a:t>
            </a:r>
            <a:r>
              <a:rPr lang="en-US" u="sng" dirty="0">
                <a:effectLst/>
              </a:rPr>
              <a:t>second kind</a:t>
            </a:r>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12</a:t>
            </a:fld>
            <a:endParaRPr lang="en-US" dirty="0"/>
          </a:p>
        </p:txBody>
      </p:sp>
    </p:spTree>
    <p:extLst>
      <p:ext uri="{BB962C8B-B14F-4D97-AF65-F5344CB8AC3E}">
        <p14:creationId xmlns:p14="http://schemas.microsoft.com/office/powerpoint/2010/main" val="21915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z="3600" dirty="0"/>
              <a:t>Average probability of error calculations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just">
                  <a:buNone/>
                </a:pPr>
                <a:r>
                  <a:rPr lang="en-US" dirty="0">
                    <a:effectLst/>
                  </a:rPr>
                  <a:t>To determine the average probability of error, each of the above two situations will be considered separately;</a:t>
                </a:r>
              </a:p>
              <a:p>
                <a:pPr marL="0" indent="0" algn="just">
                  <a:buNone/>
                </a:pPr>
                <a:endParaRPr lang="en-US" dirty="0">
                  <a:effectLst/>
                </a:endParaRPr>
              </a:p>
              <a:p>
                <a:pPr marL="0" indent="0" algn="just">
                  <a:buNone/>
                </a:pPr>
                <a:r>
                  <a:rPr lang="en-US" dirty="0">
                    <a:effectLst/>
                  </a:rPr>
                  <a:t>1) If symbol 0 was sent then, the received signal is</a:t>
                </a:r>
              </a:p>
              <a:p>
                <a:pPr marL="0" indent="0" algn="ctr">
                  <a:buNone/>
                </a:pPr>
                <a14:m>
                  <m:oMathPara xmlns:m="http://schemas.openxmlformats.org/officeDocument/2006/math">
                    <m:oMathParaPr>
                      <m:jc m:val="centerGroup"/>
                    </m:oMathParaPr>
                    <m:oMath xmlns:m="http://schemas.openxmlformats.org/officeDocument/2006/math">
                      <m:r>
                        <a:rPr lang="en-US" b="0" i="1" smtClean="0">
                          <a:effectLst/>
                          <a:latin typeface="Cambria Math"/>
                        </a:rPr>
                        <m:t>𝑥</m:t>
                      </m:r>
                      <m:d>
                        <m:dPr>
                          <m:ctrlPr>
                            <a:rPr lang="en-US" b="0" i="1" smtClean="0">
                              <a:effectLst/>
                              <a:latin typeface="Cambria Math" panose="02040503050406030204" pitchFamily="18" charset="0"/>
                            </a:rPr>
                          </m:ctrlPr>
                        </m:dPr>
                        <m:e>
                          <m:r>
                            <a:rPr lang="en-US" b="0" i="1" smtClean="0">
                              <a:effectLst/>
                              <a:latin typeface="Cambria Math"/>
                            </a:rPr>
                            <m:t>𝑡</m:t>
                          </m:r>
                        </m:e>
                      </m:d>
                      <m:r>
                        <a:rPr lang="en-US" b="0" i="1" smtClean="0">
                          <a:effectLst/>
                          <a:latin typeface="Cambria Math"/>
                        </a:rPr>
                        <m:t>=−</m:t>
                      </m:r>
                      <m:r>
                        <a:rPr lang="en-US" b="0" i="1" smtClean="0">
                          <a:effectLst/>
                          <a:latin typeface="Cambria Math"/>
                        </a:rPr>
                        <m:t>𝐴</m:t>
                      </m:r>
                      <m:r>
                        <a:rPr lang="en-US" b="0" i="1" smtClean="0">
                          <a:effectLst/>
                          <a:latin typeface="Cambria Math"/>
                        </a:rPr>
                        <m:t>+</m:t>
                      </m:r>
                      <m:r>
                        <a:rPr lang="en-US" b="0" i="1" smtClean="0">
                          <a:effectLst/>
                          <a:latin typeface="Cambria Math"/>
                        </a:rPr>
                        <m:t>𝑤</m:t>
                      </m:r>
                      <m:d>
                        <m:dPr>
                          <m:ctrlPr>
                            <a:rPr lang="en-US" b="0" i="1" smtClean="0">
                              <a:effectLst/>
                              <a:latin typeface="Cambria Math" panose="02040503050406030204" pitchFamily="18" charset="0"/>
                            </a:rPr>
                          </m:ctrlPr>
                        </m:dPr>
                        <m:e>
                          <m:r>
                            <a:rPr lang="en-US" b="0" i="1" smtClean="0">
                              <a:effectLst/>
                              <a:latin typeface="Cambria Math"/>
                            </a:rPr>
                            <m:t>𝑡</m:t>
                          </m:r>
                        </m:e>
                      </m:d>
                      <m:r>
                        <a:rPr lang="en-US" b="0" i="1" smtClean="0">
                          <a:effectLst/>
                          <a:latin typeface="Cambria Math"/>
                        </a:rPr>
                        <m:t>, 0</m:t>
                      </m:r>
                      <m:r>
                        <a:rPr lang="en-US" b="0" i="1" smtClean="0">
                          <a:effectLst/>
                          <a:latin typeface="Cambria Math"/>
                          <a:ea typeface="Cambria Math"/>
                        </a:rPr>
                        <m:t>≤</m:t>
                      </m:r>
                      <m:r>
                        <a:rPr lang="en-US" b="0" i="1" smtClean="0">
                          <a:effectLst/>
                          <a:latin typeface="Cambria Math"/>
                          <a:ea typeface="Cambria Math"/>
                        </a:rPr>
                        <m:t>𝑡</m:t>
                      </m:r>
                      <m:r>
                        <a:rPr lang="en-US" b="0" i="1" smtClean="0">
                          <a:effectLst/>
                          <a:latin typeface="Cambria Math"/>
                          <a:ea typeface="Cambria Math"/>
                        </a:rPr>
                        <m:t>≤</m:t>
                      </m:r>
                      <m:sSub>
                        <m:sSubPr>
                          <m:ctrlPr>
                            <a:rPr lang="en-US" b="0" i="1" smtClean="0">
                              <a:effectLst/>
                              <a:latin typeface="Cambria Math" panose="02040503050406030204" pitchFamily="18" charset="0"/>
                              <a:ea typeface="Cambria Math"/>
                            </a:rPr>
                          </m:ctrlPr>
                        </m:sSubPr>
                        <m:e>
                          <m:r>
                            <a:rPr lang="en-US" b="0" i="1" smtClean="0">
                              <a:effectLst/>
                              <a:latin typeface="Cambria Math"/>
                              <a:ea typeface="Cambria Math"/>
                            </a:rPr>
                            <m:t>𝑇</m:t>
                          </m:r>
                        </m:e>
                        <m:sub>
                          <m:r>
                            <a:rPr lang="en-US" b="0" i="1" smtClean="0">
                              <a:effectLst/>
                              <a:latin typeface="Cambria Math"/>
                              <a:ea typeface="Cambria Math"/>
                            </a:rPr>
                            <m:t>𝑏</m:t>
                          </m:r>
                        </m:sub>
                      </m:sSub>
                    </m:oMath>
                  </m:oMathPara>
                </a14:m>
                <a:endParaRPr lang="en-US" dirty="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750" r="-1852"/>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13</a:t>
            </a:fld>
            <a:endParaRPr lang="en-US" dirty="0"/>
          </a:p>
        </p:txBody>
      </p:sp>
    </p:spTree>
    <p:extLst>
      <p:ext uri="{BB962C8B-B14F-4D97-AF65-F5344CB8AC3E}">
        <p14:creationId xmlns:p14="http://schemas.microsoft.com/office/powerpoint/2010/main" val="1375355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Average probability of error calculations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dirty="0">
                    <a:effectLst/>
                  </a:rPr>
                  <a:t>The matched filter output will be given by</a:t>
                </a:r>
              </a:p>
              <a:p>
                <a:pPr marL="0" indent="0" algn="just">
                  <a:buNone/>
                </a:pPr>
                <a14:m>
                  <m:oMathPara xmlns:m="http://schemas.openxmlformats.org/officeDocument/2006/math">
                    <m:oMathParaPr>
                      <m:jc m:val="center"/>
                    </m:oMathParaPr>
                    <m:oMath xmlns:m="http://schemas.openxmlformats.org/officeDocument/2006/math">
                      <m:r>
                        <a:rPr lang="en-US" i="1">
                          <a:effectLst/>
                          <a:latin typeface="Cambria Math"/>
                        </a:rPr>
                        <m:t>𝑦</m:t>
                      </m:r>
                      <m:r>
                        <a:rPr lang="en-US" i="1">
                          <a:effectLst/>
                          <a:latin typeface="Cambria Math"/>
                        </a:rPr>
                        <m:t>=</m:t>
                      </m:r>
                      <m:f>
                        <m:fPr>
                          <m:ctrlPr>
                            <a:rPr lang="en-US" i="1" smtClean="0">
                              <a:effectLst/>
                              <a:latin typeface="Cambria Math" panose="02040503050406030204" pitchFamily="18" charset="0"/>
                            </a:rPr>
                          </m:ctrlPr>
                        </m:fPr>
                        <m:num>
                          <m:r>
                            <a:rPr lang="en-US" b="0" i="1" smtClean="0">
                              <a:effectLst/>
                              <a:latin typeface="Cambria Math"/>
                            </a:rPr>
                            <m:t>1</m:t>
                          </m:r>
                        </m:num>
                        <m:den>
                          <m:sSub>
                            <m:sSubPr>
                              <m:ctrlPr>
                                <a:rPr lang="en-US" i="1" smtClean="0">
                                  <a:effectLst/>
                                  <a:latin typeface="Cambria Math" panose="02040503050406030204" pitchFamily="18" charset="0"/>
                                </a:rPr>
                              </m:ctrlPr>
                            </m:sSubPr>
                            <m:e>
                              <m:r>
                                <a:rPr lang="en-US" b="0" i="1" smtClean="0">
                                  <a:effectLst/>
                                  <a:latin typeface="Cambria Math"/>
                                </a:rPr>
                                <m:t>𝑇</m:t>
                              </m:r>
                            </m:e>
                            <m:sub>
                              <m:r>
                                <a:rPr lang="en-US" b="0" i="1" smtClean="0">
                                  <a:effectLst/>
                                  <a:latin typeface="Cambria Math"/>
                                </a:rPr>
                                <m:t>𝑏</m:t>
                              </m:r>
                            </m:sub>
                          </m:sSub>
                        </m:den>
                      </m:f>
                      <m:nary>
                        <m:naryPr>
                          <m:ctrlPr>
                            <a:rPr lang="en-US" i="1">
                              <a:effectLst/>
                              <a:latin typeface="Cambria Math" panose="02040503050406030204" pitchFamily="18" charset="0"/>
                            </a:rPr>
                          </m:ctrlPr>
                        </m:naryPr>
                        <m:sub>
                          <m:r>
                            <m:rPr>
                              <m:brk m:alnAt="23"/>
                            </m:rPr>
                            <a:rPr lang="en-US" i="1">
                              <a:effectLst/>
                              <a:latin typeface="Cambria Math"/>
                            </a:rPr>
                            <m:t>0</m:t>
                          </m:r>
                        </m:sub>
                        <m:sup>
                          <m:sSub>
                            <m:sSubPr>
                              <m:ctrlPr>
                                <a:rPr lang="en-US" i="1">
                                  <a:effectLst/>
                                  <a:latin typeface="Cambria Math" panose="02040503050406030204" pitchFamily="18" charset="0"/>
                                </a:rPr>
                              </m:ctrlPr>
                            </m:sSubPr>
                            <m:e>
                              <m:r>
                                <a:rPr lang="en-US" i="1">
                                  <a:effectLst/>
                                  <a:latin typeface="Cambria Math"/>
                                </a:rPr>
                                <m:t>𝑇</m:t>
                              </m:r>
                            </m:e>
                            <m:sub>
                              <m:r>
                                <a:rPr lang="en-US" i="1">
                                  <a:effectLst/>
                                  <a:latin typeface="Cambria Math"/>
                                </a:rPr>
                                <m:t>𝑏</m:t>
                              </m:r>
                            </m:sub>
                          </m:sSub>
                        </m:sup>
                        <m:e>
                          <m:r>
                            <a:rPr lang="en-US" i="1">
                              <a:effectLst/>
                              <a:latin typeface="Cambria Math"/>
                            </a:rPr>
                            <m:t>𝑥</m:t>
                          </m:r>
                          <m:d>
                            <m:dPr>
                              <m:ctrlPr>
                                <a:rPr lang="en-US" i="1">
                                  <a:effectLst/>
                                  <a:latin typeface="Cambria Math" panose="02040503050406030204" pitchFamily="18" charset="0"/>
                                </a:rPr>
                              </m:ctrlPr>
                            </m:dPr>
                            <m:e>
                              <m:r>
                                <a:rPr lang="en-US" i="1">
                                  <a:effectLst/>
                                  <a:latin typeface="Cambria Math"/>
                                </a:rPr>
                                <m:t>𝑡</m:t>
                              </m:r>
                            </m:e>
                          </m:d>
                          <m:r>
                            <a:rPr lang="en-US" i="1">
                              <a:effectLst/>
                              <a:latin typeface="Cambria Math"/>
                            </a:rPr>
                            <m:t>𝑑𝑡</m:t>
                          </m:r>
                        </m:e>
                      </m:nary>
                    </m:oMath>
                  </m:oMathPara>
                </a14:m>
                <a:endParaRPr lang="en-US" dirty="0">
                  <a:effectLst/>
                </a:endParaRPr>
              </a:p>
              <a:p>
                <a:pPr marL="0" indent="0" algn="just">
                  <a:buNone/>
                </a:pPr>
                <a14:m>
                  <m:oMathPara xmlns:m="http://schemas.openxmlformats.org/officeDocument/2006/math">
                    <m:oMathParaPr>
                      <m:jc m:val="center"/>
                    </m:oMathParaPr>
                    <m:oMath xmlns:m="http://schemas.openxmlformats.org/officeDocument/2006/math">
                      <m:r>
                        <a:rPr lang="en-US" i="1">
                          <a:effectLst/>
                          <a:latin typeface="Cambria Math"/>
                        </a:rPr>
                        <m:t>𝑦</m:t>
                      </m:r>
                      <m:r>
                        <a:rPr lang="en-US" i="1">
                          <a:effectLst/>
                          <a:latin typeface="Cambria Math"/>
                        </a:rPr>
                        <m:t>=−</m:t>
                      </m:r>
                      <m:r>
                        <a:rPr lang="en-US" i="1">
                          <a:effectLst/>
                          <a:latin typeface="Cambria Math"/>
                        </a:rPr>
                        <m:t>𝐴</m:t>
                      </m:r>
                      <m:r>
                        <a:rPr lang="en-US" i="1">
                          <a:effectLst/>
                          <a:latin typeface="Cambria Math"/>
                        </a:rPr>
                        <m:t>+</m:t>
                      </m:r>
                      <m:f>
                        <m:fPr>
                          <m:ctrlPr>
                            <a:rPr lang="en-US" i="1">
                              <a:effectLst/>
                              <a:latin typeface="Cambria Math" panose="02040503050406030204" pitchFamily="18" charset="0"/>
                            </a:rPr>
                          </m:ctrlPr>
                        </m:fPr>
                        <m:num>
                          <m:r>
                            <a:rPr lang="en-US" i="1">
                              <a:effectLst/>
                              <a:latin typeface="Cambria Math"/>
                            </a:rPr>
                            <m:t>1</m:t>
                          </m:r>
                        </m:num>
                        <m:den>
                          <m:sSub>
                            <m:sSubPr>
                              <m:ctrlPr>
                                <a:rPr lang="en-US" i="1">
                                  <a:effectLst/>
                                  <a:latin typeface="Cambria Math" panose="02040503050406030204" pitchFamily="18" charset="0"/>
                                </a:rPr>
                              </m:ctrlPr>
                            </m:sSubPr>
                            <m:e>
                              <m:r>
                                <a:rPr lang="en-US" i="1">
                                  <a:effectLst/>
                                  <a:latin typeface="Cambria Math"/>
                                </a:rPr>
                                <m:t>𝑇</m:t>
                              </m:r>
                            </m:e>
                            <m:sub>
                              <m:r>
                                <a:rPr lang="en-US" i="1">
                                  <a:effectLst/>
                                  <a:latin typeface="Cambria Math"/>
                                </a:rPr>
                                <m:t>𝑏</m:t>
                              </m:r>
                            </m:sub>
                          </m:sSub>
                        </m:den>
                      </m:f>
                      <m:nary>
                        <m:naryPr>
                          <m:ctrlPr>
                            <a:rPr lang="en-US" i="1">
                              <a:effectLst/>
                              <a:latin typeface="Cambria Math" panose="02040503050406030204" pitchFamily="18" charset="0"/>
                            </a:rPr>
                          </m:ctrlPr>
                        </m:naryPr>
                        <m:sub>
                          <m:r>
                            <m:rPr>
                              <m:brk m:alnAt="23"/>
                            </m:rPr>
                            <a:rPr lang="en-US" i="1">
                              <a:effectLst/>
                              <a:latin typeface="Cambria Math"/>
                            </a:rPr>
                            <m:t>0</m:t>
                          </m:r>
                        </m:sub>
                        <m:sup>
                          <m:sSub>
                            <m:sSubPr>
                              <m:ctrlPr>
                                <a:rPr lang="en-US" i="1">
                                  <a:effectLst/>
                                  <a:latin typeface="Cambria Math" panose="02040503050406030204" pitchFamily="18" charset="0"/>
                                </a:rPr>
                              </m:ctrlPr>
                            </m:sSubPr>
                            <m:e>
                              <m:r>
                                <a:rPr lang="en-US" i="1">
                                  <a:effectLst/>
                                  <a:latin typeface="Cambria Math"/>
                                </a:rPr>
                                <m:t>𝑇</m:t>
                              </m:r>
                            </m:e>
                            <m:sub>
                              <m:r>
                                <a:rPr lang="en-US" i="1">
                                  <a:effectLst/>
                                  <a:latin typeface="Cambria Math"/>
                                </a:rPr>
                                <m:t>𝑏</m:t>
                              </m:r>
                            </m:sub>
                          </m:sSub>
                        </m:sup>
                        <m:e>
                          <m:r>
                            <a:rPr lang="en-US" b="0" i="1" smtClean="0">
                              <a:effectLst/>
                              <a:latin typeface="Cambria Math"/>
                            </a:rPr>
                            <m:t>𝑤</m:t>
                          </m:r>
                          <m:d>
                            <m:dPr>
                              <m:ctrlPr>
                                <a:rPr lang="en-US" i="1">
                                  <a:effectLst/>
                                  <a:latin typeface="Cambria Math" panose="02040503050406030204" pitchFamily="18" charset="0"/>
                                </a:rPr>
                              </m:ctrlPr>
                            </m:dPr>
                            <m:e>
                              <m:r>
                                <a:rPr lang="en-US" i="1">
                                  <a:effectLst/>
                                  <a:latin typeface="Cambria Math"/>
                                </a:rPr>
                                <m:t>𝑡</m:t>
                              </m:r>
                            </m:e>
                          </m:d>
                          <m:r>
                            <a:rPr lang="en-US" i="1">
                              <a:effectLst/>
                              <a:latin typeface="Cambria Math"/>
                            </a:rPr>
                            <m:t>𝑑𝑡</m:t>
                          </m:r>
                        </m:e>
                      </m:nary>
                      <m:r>
                        <a:rPr lang="en-US" b="0" i="0" smtClean="0">
                          <a:effectLst/>
                          <a:latin typeface="Cambria Math"/>
                        </a:rPr>
                        <m:t>=−</m:t>
                      </m:r>
                      <m:r>
                        <m:rPr>
                          <m:sty m:val="p"/>
                        </m:rPr>
                        <a:rPr lang="en-US" b="0" i="0" smtClean="0">
                          <a:effectLst/>
                          <a:latin typeface="Cambria Math"/>
                        </a:rPr>
                        <m:t>A</m:t>
                      </m:r>
                    </m:oMath>
                  </m:oMathPara>
                </a14:m>
                <a:endParaRPr lang="en-US" dirty="0">
                  <a:effectLst/>
                </a:endParaRPr>
              </a:p>
              <a:p>
                <a:pPr algn="just"/>
                <a:r>
                  <a:rPr lang="en-US" dirty="0">
                    <a:effectLst/>
                  </a:rPr>
                  <a:t>The matched filter output represents a random variable </a:t>
                </a:r>
                <a14:m>
                  <m:oMath xmlns:m="http://schemas.openxmlformats.org/officeDocument/2006/math">
                    <m:r>
                      <a:rPr lang="en-US" i="1" dirty="0" smtClean="0">
                        <a:effectLst/>
                        <a:latin typeface="Cambria Math"/>
                      </a:rPr>
                      <m:t>𝑌</m:t>
                    </m:r>
                  </m:oMath>
                </a14:m>
                <a:endParaRPr lang="en-US" dirty="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750" r="-1852"/>
                </a:stretch>
              </a:blipFill>
            </p:spPr>
            <p:txBody>
              <a:bodyPr/>
              <a:lstStyle/>
              <a:p>
                <a:r>
                  <a:rPr lang="en-GB">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14</a:t>
            </a:fld>
            <a:endParaRPr 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BDB6BA2-2B73-4017-A003-1A3EFD295087}"/>
                  </a:ext>
                </a:extLst>
              </p:cNvPr>
              <p:cNvSpPr/>
              <p:nvPr/>
            </p:nvSpPr>
            <p:spPr>
              <a:xfrm rot="20061610">
                <a:off x="4800437" y="5662974"/>
                <a:ext cx="3174009" cy="369332"/>
              </a:xfrm>
              <a:prstGeom prst="rect">
                <a:avLst/>
              </a:prstGeom>
            </p:spPr>
            <p:txBody>
              <a:bodyPr wrap="none">
                <a:spAutoFit/>
              </a:bodyPr>
              <a:lstStyle/>
              <a:p>
                <a:pPr marL="0" indent="0" algn="ctr">
                  <a:buNone/>
                </a:pPr>
                <a14:m>
                  <m:oMathPara xmlns:m="http://schemas.openxmlformats.org/officeDocument/2006/math">
                    <m:oMathParaPr>
                      <m:jc m:val="centerGroup"/>
                    </m:oMathParaPr>
                    <m:oMath xmlns:m="http://schemas.openxmlformats.org/officeDocument/2006/math">
                      <m:r>
                        <a:rPr lang="en-US" i="1">
                          <a:latin typeface="Cambria Math"/>
                        </a:rPr>
                        <m:t>𝑥</m:t>
                      </m:r>
                      <m:d>
                        <m:dPr>
                          <m:ctrlPr>
                            <a:rPr lang="en-US" i="1">
                              <a:latin typeface="Cambria Math" panose="02040503050406030204" pitchFamily="18" charset="0"/>
                            </a:rPr>
                          </m:ctrlPr>
                        </m:dPr>
                        <m:e>
                          <m:r>
                            <a:rPr lang="en-US" i="1">
                              <a:latin typeface="Cambria Math"/>
                            </a:rPr>
                            <m:t>𝑡</m:t>
                          </m:r>
                        </m:e>
                      </m:d>
                      <m:r>
                        <a:rPr lang="en-US" i="1">
                          <a:latin typeface="Cambria Math"/>
                        </a:rPr>
                        <m:t>=−</m:t>
                      </m:r>
                      <m:r>
                        <a:rPr lang="en-US" i="1">
                          <a:latin typeface="Cambria Math"/>
                        </a:rPr>
                        <m:t>𝐴</m:t>
                      </m:r>
                      <m:r>
                        <a:rPr lang="en-US" i="1">
                          <a:latin typeface="Cambria Math"/>
                        </a:rPr>
                        <m:t>+</m:t>
                      </m:r>
                      <m:r>
                        <a:rPr lang="en-US" i="1">
                          <a:latin typeface="Cambria Math"/>
                        </a:rPr>
                        <m:t>𝑤</m:t>
                      </m:r>
                      <m:d>
                        <m:dPr>
                          <m:ctrlPr>
                            <a:rPr lang="en-US" i="1">
                              <a:latin typeface="Cambria Math" panose="02040503050406030204" pitchFamily="18" charset="0"/>
                            </a:rPr>
                          </m:ctrlPr>
                        </m:dPr>
                        <m:e>
                          <m:r>
                            <a:rPr lang="en-US" i="1">
                              <a:latin typeface="Cambria Math"/>
                            </a:rPr>
                            <m:t>𝑡</m:t>
                          </m:r>
                        </m:e>
                      </m:d>
                      <m:r>
                        <a:rPr lang="en-US" i="1">
                          <a:latin typeface="Cambria Math"/>
                        </a:rPr>
                        <m:t>, 0</m:t>
                      </m:r>
                      <m:r>
                        <a:rPr lang="en-US" i="1">
                          <a:latin typeface="Cambria Math"/>
                          <a:ea typeface="Cambria Math"/>
                        </a:rPr>
                        <m:t>≤</m:t>
                      </m:r>
                      <m:r>
                        <a:rPr lang="en-US" i="1">
                          <a:latin typeface="Cambria Math"/>
                          <a:ea typeface="Cambria Math"/>
                        </a:rPr>
                        <m:t>𝑡</m:t>
                      </m:r>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𝑇</m:t>
                          </m:r>
                        </m:e>
                        <m:sub>
                          <m:r>
                            <a:rPr lang="en-US" i="1">
                              <a:latin typeface="Cambria Math"/>
                              <a:ea typeface="Cambria Math"/>
                            </a:rPr>
                            <m:t>𝑏</m:t>
                          </m:r>
                        </m:sub>
                      </m:sSub>
                    </m:oMath>
                  </m:oMathPara>
                </a14:m>
                <a:endParaRPr lang="en-US" dirty="0"/>
              </a:p>
            </p:txBody>
          </p:sp>
        </mc:Choice>
        <mc:Fallback xmlns="">
          <p:sp>
            <p:nvSpPr>
              <p:cNvPr id="5" name="Rectangle 4">
                <a:extLst>
                  <a:ext uri="{FF2B5EF4-FFF2-40B4-BE49-F238E27FC236}">
                    <a16:creationId xmlns:a16="http://schemas.microsoft.com/office/drawing/2014/main" id="{FBDB6BA2-2B73-4017-A003-1A3EFD295087}"/>
                  </a:ext>
                </a:extLst>
              </p:cNvPr>
              <p:cNvSpPr>
                <a:spLocks noRot="1" noChangeAspect="1" noMove="1" noResize="1" noEditPoints="1" noAdjustHandles="1" noChangeArrowheads="1" noChangeShapeType="1" noTextEdit="1"/>
              </p:cNvSpPr>
              <p:nvPr/>
            </p:nvSpPr>
            <p:spPr>
              <a:xfrm rot="20061610">
                <a:off x="4800437" y="5662974"/>
                <a:ext cx="3174009" cy="36933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2339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Average probability of error calculations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sz="3000" dirty="0">
                    <a:effectLst/>
                  </a:rPr>
                  <a:t>This random variable is a Gaussian distributed variable with a mean of </a:t>
                </a:r>
                <a14:m>
                  <m:oMath xmlns:m="http://schemas.openxmlformats.org/officeDocument/2006/math">
                    <m:r>
                      <a:rPr lang="en-US" sz="3000" i="1" dirty="0" smtClean="0">
                        <a:effectLst/>
                        <a:latin typeface="Cambria Math"/>
                      </a:rPr>
                      <m:t>−</m:t>
                    </m:r>
                    <m:r>
                      <a:rPr lang="en-US" sz="3000" i="1" dirty="0" smtClean="0">
                        <a:effectLst/>
                        <a:latin typeface="Cambria Math"/>
                      </a:rPr>
                      <m:t>𝐴</m:t>
                    </m:r>
                  </m:oMath>
                </a14:m>
                <a:endParaRPr lang="en-US" sz="3000" dirty="0">
                  <a:effectLst/>
                </a:endParaRPr>
              </a:p>
              <a:p>
                <a:pPr algn="just"/>
                <a:r>
                  <a:rPr lang="en-US" sz="3000" dirty="0">
                    <a:effectLst/>
                  </a:rPr>
                  <a:t>The variance of </a:t>
                </a:r>
                <a14:m>
                  <m:oMath xmlns:m="http://schemas.openxmlformats.org/officeDocument/2006/math">
                    <m:r>
                      <a:rPr lang="en-US" sz="3000" i="1" dirty="0" smtClean="0">
                        <a:effectLst/>
                        <a:latin typeface="Cambria Math"/>
                      </a:rPr>
                      <m:t>𝑌</m:t>
                    </m:r>
                  </m:oMath>
                </a14:m>
                <a:r>
                  <a:rPr lang="en-US" sz="3000" dirty="0">
                    <a:effectLst/>
                  </a:rPr>
                  <a:t> is </a:t>
                </a:r>
                <a14:m>
                  <m:oMath xmlns:m="http://schemas.openxmlformats.org/officeDocument/2006/math">
                    <m:sSubSup>
                      <m:sSubSupPr>
                        <m:ctrlPr>
                          <a:rPr lang="en-US" sz="3000" b="0" i="1" smtClean="0">
                            <a:effectLst/>
                            <a:latin typeface="Cambria Math" panose="02040503050406030204" pitchFamily="18" charset="0"/>
                          </a:rPr>
                        </m:ctrlPr>
                      </m:sSubSupPr>
                      <m:e>
                        <m:r>
                          <a:rPr lang="en-US" sz="3000" b="0" i="1" smtClean="0">
                            <a:effectLst/>
                            <a:latin typeface="Cambria Math" panose="02040503050406030204" pitchFamily="18" charset="0"/>
                          </a:rPr>
                          <m:t>𝜎</m:t>
                        </m:r>
                      </m:e>
                      <m:sub>
                        <m:r>
                          <a:rPr lang="en-US" sz="3000" b="0" i="1" smtClean="0">
                            <a:effectLst/>
                            <a:latin typeface="Cambria Math" panose="02040503050406030204" pitchFamily="18" charset="0"/>
                          </a:rPr>
                          <m:t>𝑌</m:t>
                        </m:r>
                      </m:sub>
                      <m:sup>
                        <m:r>
                          <a:rPr lang="en-US" sz="3000" b="0" i="1" smtClean="0">
                            <a:effectLst/>
                            <a:latin typeface="Cambria Math" panose="02040503050406030204" pitchFamily="18" charset="0"/>
                          </a:rPr>
                          <m:t>2</m:t>
                        </m:r>
                      </m:sup>
                    </m:sSubSup>
                    <m:r>
                      <a:rPr lang="en-US" sz="3000" b="0" i="1" smtClean="0">
                        <a:effectLst/>
                        <a:latin typeface="Cambria Math"/>
                      </a:rPr>
                      <m:t>=</m:t>
                    </m:r>
                    <m:f>
                      <m:fPr>
                        <m:ctrlPr>
                          <a:rPr lang="en-US" sz="3000" b="0" i="1" smtClean="0">
                            <a:effectLst/>
                            <a:latin typeface="Cambria Math" panose="02040503050406030204" pitchFamily="18" charset="0"/>
                          </a:rPr>
                        </m:ctrlPr>
                      </m:fPr>
                      <m:num>
                        <m:sSub>
                          <m:sSubPr>
                            <m:ctrlPr>
                              <a:rPr lang="en-US" sz="3000" b="0" i="1" smtClean="0">
                                <a:effectLst/>
                                <a:latin typeface="Cambria Math" panose="02040503050406030204" pitchFamily="18" charset="0"/>
                              </a:rPr>
                            </m:ctrlPr>
                          </m:sSubPr>
                          <m:e>
                            <m:r>
                              <a:rPr lang="en-US" sz="3000" b="0" i="1" smtClean="0">
                                <a:effectLst/>
                                <a:latin typeface="Cambria Math"/>
                              </a:rPr>
                              <m:t>𝑁</m:t>
                            </m:r>
                          </m:e>
                          <m:sub>
                            <m:r>
                              <a:rPr lang="en-US" sz="3000" b="0" i="1" smtClean="0">
                                <a:effectLst/>
                                <a:latin typeface="Cambria Math"/>
                              </a:rPr>
                              <m:t>0</m:t>
                            </m:r>
                          </m:sub>
                        </m:sSub>
                      </m:num>
                      <m:den>
                        <m:r>
                          <a:rPr lang="en-US" sz="3000" b="0" i="1" smtClean="0">
                            <a:effectLst/>
                            <a:latin typeface="Cambria Math"/>
                          </a:rPr>
                          <m:t>2</m:t>
                        </m:r>
                        <m:sSub>
                          <m:sSubPr>
                            <m:ctrlPr>
                              <a:rPr lang="en-US" sz="3000" b="0" i="1" smtClean="0">
                                <a:effectLst/>
                                <a:latin typeface="Cambria Math" panose="02040503050406030204" pitchFamily="18" charset="0"/>
                              </a:rPr>
                            </m:ctrlPr>
                          </m:sSubPr>
                          <m:e>
                            <m:r>
                              <a:rPr lang="en-US" sz="3000" b="0" i="1" smtClean="0">
                                <a:effectLst/>
                                <a:latin typeface="Cambria Math"/>
                              </a:rPr>
                              <m:t>𝑇</m:t>
                            </m:r>
                          </m:e>
                          <m:sub>
                            <m:r>
                              <a:rPr lang="en-US" sz="3000" b="0" i="1" smtClean="0">
                                <a:effectLst/>
                                <a:latin typeface="Cambria Math"/>
                              </a:rPr>
                              <m:t>𝑏</m:t>
                            </m:r>
                          </m:sub>
                        </m:sSub>
                      </m:den>
                    </m:f>
                  </m:oMath>
                </a14:m>
                <a:endParaRPr lang="en-US" sz="3000" dirty="0">
                  <a:effectLst/>
                </a:endParaRPr>
              </a:p>
              <a:p>
                <a:pPr algn="just"/>
                <a:r>
                  <a:rPr lang="en-US" sz="3000" dirty="0">
                    <a:effectLst/>
                  </a:rPr>
                  <a:t>The conditional probability density function the random variable </a:t>
                </a:r>
                <a14:m>
                  <m:oMath xmlns:m="http://schemas.openxmlformats.org/officeDocument/2006/math">
                    <m:r>
                      <a:rPr lang="en-US" sz="3000" i="1" dirty="0" smtClean="0">
                        <a:effectLst/>
                        <a:latin typeface="Cambria Math"/>
                      </a:rPr>
                      <m:t>𝑌</m:t>
                    </m:r>
                  </m:oMath>
                </a14:m>
                <a:r>
                  <a:rPr lang="en-US" sz="3000" dirty="0">
                    <a:effectLst/>
                  </a:rPr>
                  <a:t>, given that symbol 0 was sent, is therefore</a:t>
                </a:r>
              </a:p>
              <a:p>
                <a:pPr marL="0" indent="0" algn="ctr">
                  <a:buNone/>
                </a:pPr>
                <a14:m>
                  <m:oMathPara xmlns:m="http://schemas.openxmlformats.org/officeDocument/2006/math">
                    <m:oMathParaPr>
                      <m:jc m:val="centerGroup"/>
                    </m:oMathParaPr>
                    <m:oMath xmlns:m="http://schemas.openxmlformats.org/officeDocument/2006/math">
                      <m:sSub>
                        <m:sSubPr>
                          <m:ctrlPr>
                            <a:rPr lang="en-US" sz="3000" i="1" smtClean="0">
                              <a:effectLst/>
                              <a:latin typeface="Cambria Math" panose="02040503050406030204" pitchFamily="18" charset="0"/>
                            </a:rPr>
                          </m:ctrlPr>
                        </m:sSubPr>
                        <m:e>
                          <m:r>
                            <a:rPr lang="en-US" sz="3000" b="0" i="1" smtClean="0">
                              <a:effectLst/>
                              <a:latin typeface="Cambria Math"/>
                            </a:rPr>
                            <m:t>𝑓</m:t>
                          </m:r>
                        </m:e>
                        <m:sub>
                          <m:r>
                            <a:rPr lang="en-US" sz="3000" b="0" i="1" smtClean="0">
                              <a:effectLst/>
                              <a:latin typeface="Cambria Math"/>
                            </a:rPr>
                            <m:t>𝑌</m:t>
                          </m:r>
                        </m:sub>
                      </m:sSub>
                      <m:d>
                        <m:dPr>
                          <m:ctrlPr>
                            <a:rPr lang="en-US" sz="3000" b="0" i="1" smtClean="0">
                              <a:effectLst/>
                              <a:latin typeface="Cambria Math" panose="02040503050406030204" pitchFamily="18" charset="0"/>
                            </a:rPr>
                          </m:ctrlPr>
                        </m:dPr>
                        <m:e>
                          <m:r>
                            <a:rPr lang="en-US" sz="3000" b="0" i="1" smtClean="0">
                              <a:effectLst/>
                              <a:latin typeface="Cambria Math"/>
                            </a:rPr>
                            <m:t>𝑦</m:t>
                          </m:r>
                        </m:e>
                        <m:e>
                          <m:r>
                            <a:rPr lang="en-US" sz="3000" b="0" i="1" smtClean="0">
                              <a:effectLst/>
                              <a:latin typeface="Cambria Math"/>
                            </a:rPr>
                            <m:t>0</m:t>
                          </m:r>
                        </m:e>
                      </m:d>
                      <m:r>
                        <a:rPr lang="en-US" sz="3000" b="0" i="1" smtClean="0">
                          <a:effectLst/>
                          <a:latin typeface="Cambria Math"/>
                        </a:rPr>
                        <m:t>=</m:t>
                      </m:r>
                      <m:f>
                        <m:fPr>
                          <m:ctrlPr>
                            <a:rPr lang="en-US" sz="3000" b="0" i="1" smtClean="0">
                              <a:effectLst/>
                              <a:latin typeface="Cambria Math" panose="02040503050406030204" pitchFamily="18" charset="0"/>
                            </a:rPr>
                          </m:ctrlPr>
                        </m:fPr>
                        <m:num>
                          <m:r>
                            <a:rPr lang="en-US" sz="3000" b="0" i="1" smtClean="0">
                              <a:effectLst/>
                              <a:latin typeface="Cambria Math"/>
                            </a:rPr>
                            <m:t>1</m:t>
                          </m:r>
                        </m:num>
                        <m:den>
                          <m:rad>
                            <m:radPr>
                              <m:degHide m:val="on"/>
                              <m:ctrlPr>
                                <a:rPr lang="en-US" sz="3000" b="0" i="1" smtClean="0">
                                  <a:effectLst/>
                                  <a:latin typeface="Cambria Math" panose="02040503050406030204" pitchFamily="18" charset="0"/>
                                </a:rPr>
                              </m:ctrlPr>
                            </m:radPr>
                            <m:deg/>
                            <m:e>
                              <m:r>
                                <a:rPr lang="en-US" sz="3000" b="0" i="1" smtClean="0">
                                  <a:effectLst/>
                                  <a:latin typeface="Cambria Math"/>
                                  <a:ea typeface="Cambria Math"/>
                                </a:rPr>
                                <m:t>𝜋</m:t>
                              </m:r>
                              <m:sSub>
                                <m:sSubPr>
                                  <m:ctrlPr>
                                    <a:rPr lang="en-US" sz="3000" b="0" i="1" smtClean="0">
                                      <a:effectLst/>
                                      <a:latin typeface="Cambria Math" panose="02040503050406030204" pitchFamily="18" charset="0"/>
                                      <a:ea typeface="Cambria Math"/>
                                    </a:rPr>
                                  </m:ctrlPr>
                                </m:sSubPr>
                                <m:e>
                                  <m:r>
                                    <a:rPr lang="en-US" sz="3000" b="0" i="1" smtClean="0">
                                      <a:effectLst/>
                                      <a:latin typeface="Cambria Math"/>
                                      <a:ea typeface="Cambria Math"/>
                                    </a:rPr>
                                    <m:t>𝑁</m:t>
                                  </m:r>
                                </m:e>
                                <m:sub>
                                  <m:r>
                                    <a:rPr lang="en-US" sz="3000" b="0" i="1" smtClean="0">
                                      <a:effectLst/>
                                      <a:latin typeface="Cambria Math"/>
                                      <a:ea typeface="Cambria Math"/>
                                    </a:rPr>
                                    <m:t>0</m:t>
                                  </m:r>
                                </m:sub>
                              </m:sSub>
                              <m:r>
                                <a:rPr lang="en-US" sz="3000" b="0" i="1" smtClean="0">
                                  <a:effectLst/>
                                  <a:latin typeface="Cambria Math"/>
                                  <a:ea typeface="Cambria Math"/>
                                </a:rPr>
                                <m:t>/</m:t>
                              </m:r>
                              <m:sSub>
                                <m:sSubPr>
                                  <m:ctrlPr>
                                    <a:rPr lang="en-US" sz="3000" b="0" i="1" smtClean="0">
                                      <a:effectLst/>
                                      <a:latin typeface="Cambria Math" panose="02040503050406030204" pitchFamily="18" charset="0"/>
                                      <a:ea typeface="Cambria Math"/>
                                    </a:rPr>
                                  </m:ctrlPr>
                                </m:sSubPr>
                                <m:e>
                                  <m:r>
                                    <a:rPr lang="en-US" sz="3000" b="0" i="1" smtClean="0">
                                      <a:effectLst/>
                                      <a:latin typeface="Cambria Math"/>
                                      <a:ea typeface="Cambria Math"/>
                                    </a:rPr>
                                    <m:t>𝑇</m:t>
                                  </m:r>
                                </m:e>
                                <m:sub>
                                  <m:r>
                                    <a:rPr lang="en-US" sz="3000" b="0" i="1" smtClean="0">
                                      <a:effectLst/>
                                      <a:latin typeface="Cambria Math"/>
                                      <a:ea typeface="Cambria Math"/>
                                    </a:rPr>
                                    <m:t>𝑏</m:t>
                                  </m:r>
                                </m:sub>
                              </m:sSub>
                            </m:e>
                          </m:rad>
                        </m:den>
                      </m:f>
                      <m:sSup>
                        <m:sSupPr>
                          <m:ctrlPr>
                            <a:rPr lang="en-US" sz="3000" b="0" i="1" smtClean="0">
                              <a:effectLst/>
                              <a:latin typeface="Cambria Math" panose="02040503050406030204" pitchFamily="18" charset="0"/>
                            </a:rPr>
                          </m:ctrlPr>
                        </m:sSupPr>
                        <m:e>
                          <m:r>
                            <a:rPr lang="en-US" sz="3000" b="0" i="1" smtClean="0">
                              <a:effectLst/>
                              <a:latin typeface="Cambria Math"/>
                            </a:rPr>
                            <m:t>𝑒</m:t>
                          </m:r>
                        </m:e>
                        <m:sup>
                          <m:d>
                            <m:dPr>
                              <m:ctrlPr>
                                <a:rPr lang="en-US" sz="3000" b="0" i="1" smtClean="0">
                                  <a:effectLst/>
                                  <a:latin typeface="Cambria Math" panose="02040503050406030204" pitchFamily="18" charset="0"/>
                                </a:rPr>
                              </m:ctrlPr>
                            </m:dPr>
                            <m:e>
                              <m:r>
                                <a:rPr lang="en-US" sz="3000" b="0" i="1" smtClean="0">
                                  <a:effectLst/>
                                  <a:latin typeface="Cambria Math"/>
                                </a:rPr>
                                <m:t>−</m:t>
                              </m:r>
                              <m:f>
                                <m:fPr>
                                  <m:ctrlPr>
                                    <a:rPr lang="en-US" sz="3000" b="0" i="1" smtClean="0">
                                      <a:effectLst/>
                                      <a:latin typeface="Cambria Math" panose="02040503050406030204" pitchFamily="18" charset="0"/>
                                    </a:rPr>
                                  </m:ctrlPr>
                                </m:fPr>
                                <m:num>
                                  <m:sSup>
                                    <m:sSupPr>
                                      <m:ctrlPr>
                                        <a:rPr lang="en-US" sz="3000" b="0" i="1" smtClean="0">
                                          <a:effectLst/>
                                          <a:latin typeface="Cambria Math" panose="02040503050406030204" pitchFamily="18" charset="0"/>
                                        </a:rPr>
                                      </m:ctrlPr>
                                    </m:sSupPr>
                                    <m:e>
                                      <m:d>
                                        <m:dPr>
                                          <m:ctrlPr>
                                            <a:rPr lang="en-US" sz="3000" i="1">
                                              <a:effectLst/>
                                              <a:latin typeface="Cambria Math" panose="02040503050406030204" pitchFamily="18" charset="0"/>
                                            </a:rPr>
                                          </m:ctrlPr>
                                        </m:dPr>
                                        <m:e>
                                          <m:r>
                                            <a:rPr lang="en-US" sz="3000" i="1">
                                              <a:effectLst/>
                                              <a:latin typeface="Cambria Math"/>
                                            </a:rPr>
                                            <m:t>𝑦</m:t>
                                          </m:r>
                                          <m:r>
                                            <a:rPr lang="en-US" sz="3000" i="1">
                                              <a:effectLst/>
                                              <a:latin typeface="Cambria Math"/>
                                            </a:rPr>
                                            <m:t>+</m:t>
                                          </m:r>
                                          <m:r>
                                            <a:rPr lang="en-US" sz="3000" b="0" i="1" smtClean="0">
                                              <a:effectLst/>
                                              <a:latin typeface="Cambria Math"/>
                                            </a:rPr>
                                            <m:t>𝐴</m:t>
                                          </m:r>
                                        </m:e>
                                      </m:d>
                                    </m:e>
                                    <m:sup>
                                      <m:r>
                                        <a:rPr lang="en-US" sz="3000" b="0" i="1" smtClean="0">
                                          <a:effectLst/>
                                          <a:latin typeface="Cambria Math"/>
                                        </a:rPr>
                                        <m:t>2</m:t>
                                      </m:r>
                                    </m:sup>
                                  </m:sSup>
                                </m:num>
                                <m:den>
                                  <m:f>
                                    <m:fPr>
                                      <m:type m:val="lin"/>
                                      <m:ctrlPr>
                                        <a:rPr lang="en-US" sz="3000" b="0" i="1" smtClean="0">
                                          <a:effectLst/>
                                          <a:latin typeface="Cambria Math" panose="02040503050406030204" pitchFamily="18" charset="0"/>
                                        </a:rPr>
                                      </m:ctrlPr>
                                    </m:fPr>
                                    <m:num>
                                      <m:sSub>
                                        <m:sSubPr>
                                          <m:ctrlPr>
                                            <a:rPr lang="en-US" sz="3000" b="0" i="1" smtClean="0">
                                              <a:effectLst/>
                                              <a:latin typeface="Cambria Math" panose="02040503050406030204" pitchFamily="18" charset="0"/>
                                            </a:rPr>
                                          </m:ctrlPr>
                                        </m:sSubPr>
                                        <m:e>
                                          <m:r>
                                            <a:rPr lang="en-US" sz="3000" b="0" i="1" smtClean="0">
                                              <a:effectLst/>
                                              <a:latin typeface="Cambria Math"/>
                                            </a:rPr>
                                            <m:t>𝑁</m:t>
                                          </m:r>
                                        </m:e>
                                        <m:sub>
                                          <m:r>
                                            <a:rPr lang="en-US" sz="3000" b="0" i="1" smtClean="0">
                                              <a:effectLst/>
                                              <a:latin typeface="Cambria Math"/>
                                            </a:rPr>
                                            <m:t>0</m:t>
                                          </m:r>
                                        </m:sub>
                                      </m:sSub>
                                    </m:num>
                                    <m:den>
                                      <m:sSub>
                                        <m:sSubPr>
                                          <m:ctrlPr>
                                            <a:rPr lang="en-US" sz="3000" b="0" i="1" smtClean="0">
                                              <a:effectLst/>
                                              <a:latin typeface="Cambria Math" panose="02040503050406030204" pitchFamily="18" charset="0"/>
                                            </a:rPr>
                                          </m:ctrlPr>
                                        </m:sSubPr>
                                        <m:e>
                                          <m:r>
                                            <a:rPr lang="en-US" sz="3000" b="0" i="1" smtClean="0">
                                              <a:effectLst/>
                                              <a:latin typeface="Cambria Math"/>
                                            </a:rPr>
                                            <m:t>𝑇</m:t>
                                          </m:r>
                                        </m:e>
                                        <m:sub>
                                          <m:r>
                                            <a:rPr lang="en-US" sz="3000" b="0" i="1" smtClean="0">
                                              <a:effectLst/>
                                              <a:latin typeface="Cambria Math"/>
                                            </a:rPr>
                                            <m:t>𝑏</m:t>
                                          </m:r>
                                        </m:sub>
                                      </m:sSub>
                                    </m:den>
                                  </m:f>
                                </m:den>
                              </m:f>
                            </m:e>
                          </m:d>
                        </m:sup>
                      </m:sSup>
                    </m:oMath>
                  </m:oMathPara>
                </a14:m>
                <a:endParaRPr lang="en-US" sz="3000" dirty="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750" r="-1704"/>
                </a:stretch>
              </a:blipFill>
            </p:spPr>
            <p:txBody>
              <a:bodyPr/>
              <a:lstStyle/>
              <a:p>
                <a:r>
                  <a:rPr lang="en-GB">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15</a:t>
            </a:fld>
            <a:endParaRPr lang="en-US" dirty="0"/>
          </a:p>
        </p:txBody>
      </p:sp>
    </p:spTree>
    <p:extLst>
      <p:ext uri="{BB962C8B-B14F-4D97-AF65-F5344CB8AC3E}">
        <p14:creationId xmlns:p14="http://schemas.microsoft.com/office/powerpoint/2010/main" val="2686365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Average probability of error calculations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dirty="0">
                    <a:effectLst/>
                  </a:rPr>
                  <a:t>The probability density function is plotted as shown below </a:t>
                </a:r>
              </a:p>
              <a:p>
                <a:pPr algn="just"/>
                <a:endParaRPr lang="en-US" dirty="0">
                  <a:effectLst/>
                </a:endParaRPr>
              </a:p>
              <a:p>
                <a:pPr algn="just"/>
                <a:endParaRPr lang="en-US" dirty="0">
                  <a:effectLst/>
                </a:endParaRPr>
              </a:p>
              <a:p>
                <a:pPr algn="just"/>
                <a:endParaRPr lang="en-US" dirty="0">
                  <a:effectLst/>
                </a:endParaRPr>
              </a:p>
              <a:p>
                <a:pPr algn="just"/>
                <a:r>
                  <a:rPr lang="en-US" dirty="0">
                    <a:effectLst/>
                  </a:rPr>
                  <a:t>To compute the conditional probability, </a:t>
                </a:r>
                <a14:m>
                  <m:oMath xmlns:m="http://schemas.openxmlformats.org/officeDocument/2006/math">
                    <m:sSub>
                      <m:sSubPr>
                        <m:ctrlPr>
                          <a:rPr lang="en-US" i="1" dirty="0">
                            <a:effectLst/>
                            <a:latin typeface="Cambria Math" panose="02040503050406030204" pitchFamily="18" charset="0"/>
                          </a:rPr>
                        </m:ctrlPr>
                      </m:sSubPr>
                      <m:e>
                        <m:r>
                          <a:rPr lang="en-US" i="1" dirty="0">
                            <a:effectLst/>
                            <a:latin typeface="Cambria Math"/>
                          </a:rPr>
                          <m:t>𝑝</m:t>
                        </m:r>
                      </m:e>
                      <m:sub>
                        <m:r>
                          <a:rPr lang="en-US" i="1" dirty="0">
                            <a:effectLst/>
                            <a:latin typeface="Cambria Math"/>
                          </a:rPr>
                          <m:t>10</m:t>
                        </m:r>
                      </m:sub>
                    </m:sSub>
                  </m:oMath>
                </a14:m>
                <a:r>
                  <a:rPr lang="en-US" dirty="0">
                    <a:effectLst/>
                  </a:rPr>
                  <a:t>, of error that symbol 0 was sent, we need to find the area between </a:t>
                </a:r>
                <a14:m>
                  <m:oMath xmlns:m="http://schemas.openxmlformats.org/officeDocument/2006/math">
                    <m:r>
                      <a:rPr lang="el-GR" i="1" dirty="0" smtClean="0">
                        <a:effectLst/>
                        <a:latin typeface="Cambria Math"/>
                      </a:rPr>
                      <m:t>𝜆</m:t>
                    </m:r>
                  </m:oMath>
                </a14:m>
                <a:r>
                  <a:rPr lang="en-US" dirty="0">
                    <a:effectLst/>
                  </a:rPr>
                  <a:t> and </a:t>
                </a:r>
                <a14:m>
                  <m:oMath xmlns:m="http://schemas.openxmlformats.org/officeDocument/2006/math">
                    <m:r>
                      <a:rPr lang="en-US" i="1" dirty="0" smtClean="0">
                        <a:effectLst/>
                        <a:latin typeface="Cambria Math"/>
                      </a:rPr>
                      <m:t>∞</m:t>
                    </m:r>
                  </m:oMath>
                </a14:m>
                <a:endParaRPr lang="en-US" dirty="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750" r="-1852" b="-1077"/>
                </a:stretch>
              </a:blipFill>
            </p:spPr>
            <p:txBody>
              <a:bodyPr/>
              <a:lstStyle/>
              <a:p>
                <a:r>
                  <a:rPr lang="en-GB">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16</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38400"/>
            <a:ext cx="3444314" cy="189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5063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probability calculations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62100"/>
                <a:ext cx="8229600" cy="4533900"/>
              </a:xfrm>
            </p:spPr>
            <p:txBody>
              <a:bodyPr/>
              <a:lstStyle/>
              <a:p>
                <a:r>
                  <a:rPr lang="en-US" dirty="0">
                    <a:effectLst/>
                  </a:rPr>
                  <a:t>In mathematical notations </a:t>
                </a:r>
              </a:p>
              <a:p>
                <a:pPr marL="0" indent="0">
                  <a:buNone/>
                </a:pPr>
                <a14:m>
                  <m:oMathPara xmlns:m="http://schemas.openxmlformats.org/officeDocument/2006/math">
                    <m:oMathParaPr>
                      <m:jc m:val="centerGroup"/>
                    </m:oMathParaPr>
                    <m:oMath xmlns:m="http://schemas.openxmlformats.org/officeDocument/2006/math">
                      <m:r>
                        <a:rPr lang="en-US" b="0" i="0" smtClean="0">
                          <a:effectLst/>
                          <a:latin typeface="Cambria Math"/>
                        </a:rPr>
                        <m:t> </m:t>
                      </m:r>
                      <m:sSub>
                        <m:sSubPr>
                          <m:ctrlPr>
                            <a:rPr lang="en-US" b="0" i="1" smtClean="0">
                              <a:effectLst/>
                              <a:latin typeface="Cambria Math" panose="02040503050406030204" pitchFamily="18" charset="0"/>
                            </a:rPr>
                          </m:ctrlPr>
                        </m:sSubPr>
                        <m:e>
                          <m:r>
                            <a:rPr lang="en-US" b="0" i="1" smtClean="0">
                              <a:effectLst/>
                              <a:latin typeface="Cambria Math"/>
                            </a:rPr>
                            <m:t>𝑝</m:t>
                          </m:r>
                        </m:e>
                        <m:sub>
                          <m:r>
                            <a:rPr lang="en-US" b="0" i="1" smtClean="0">
                              <a:effectLst/>
                              <a:latin typeface="Cambria Math"/>
                            </a:rPr>
                            <m:t>10</m:t>
                          </m:r>
                        </m:sub>
                      </m:sSub>
                      <m:r>
                        <a:rPr lang="en-US" b="0" i="1" smtClean="0">
                          <a:effectLst/>
                          <a:latin typeface="Cambria Math"/>
                        </a:rPr>
                        <m:t>=</m:t>
                      </m:r>
                      <m:r>
                        <a:rPr lang="en-US" b="0" i="1" smtClean="0">
                          <a:effectLst/>
                          <a:latin typeface="Cambria Math"/>
                        </a:rPr>
                        <m:t>𝑃</m:t>
                      </m:r>
                      <m:d>
                        <m:dPr>
                          <m:endChr m:val="|"/>
                          <m:ctrlPr>
                            <a:rPr lang="en-US" b="0" i="1" smtClean="0">
                              <a:effectLst/>
                              <a:latin typeface="Cambria Math" panose="02040503050406030204" pitchFamily="18" charset="0"/>
                            </a:rPr>
                          </m:ctrlPr>
                        </m:dPr>
                        <m:e>
                          <m:r>
                            <a:rPr lang="en-US" b="0" i="1" smtClean="0">
                              <a:effectLst/>
                              <a:latin typeface="Cambria Math"/>
                            </a:rPr>
                            <m:t>𝑦</m:t>
                          </m:r>
                          <m:r>
                            <a:rPr lang="en-US" b="0" i="1" smtClean="0">
                              <a:effectLst/>
                              <a:latin typeface="Cambria Math"/>
                            </a:rPr>
                            <m:t>&gt;</m:t>
                          </m:r>
                          <m:r>
                            <a:rPr lang="en-US" b="0" i="1" smtClean="0">
                              <a:effectLst/>
                              <a:latin typeface="Cambria Math"/>
                              <a:ea typeface="Cambria Math"/>
                            </a:rPr>
                            <m:t>𝜆</m:t>
                          </m:r>
                        </m:e>
                      </m:d>
                      <m:r>
                        <a:rPr lang="en-US" b="0" i="1" smtClean="0">
                          <a:effectLst/>
                          <a:latin typeface="Cambria Math"/>
                          <a:ea typeface="Cambria Math"/>
                        </a:rPr>
                        <m:t>𝑠𝑦𝑚𝑏𝑜𝑙</m:t>
                      </m:r>
                      <m:r>
                        <a:rPr lang="en-US" b="0" i="1" smtClean="0">
                          <a:effectLst/>
                          <a:latin typeface="Cambria Math"/>
                          <a:ea typeface="Cambria Math"/>
                        </a:rPr>
                        <m:t> </m:t>
                      </m:r>
                      <m:r>
                        <a:rPr lang="en-US" b="0" i="1" smtClean="0">
                          <a:effectLst/>
                          <a:latin typeface="Cambria Math"/>
                          <a:ea typeface="Cambria Math"/>
                        </a:rPr>
                        <m:t>0</m:t>
                      </m:r>
                      <m:r>
                        <a:rPr lang="en-US" b="0" i="1" smtClean="0">
                          <a:effectLst/>
                          <a:latin typeface="Cambria Math"/>
                          <a:ea typeface="Cambria Math"/>
                        </a:rPr>
                        <m:t> </m:t>
                      </m:r>
                      <m:r>
                        <a:rPr lang="en-US" b="0" i="1" smtClean="0">
                          <a:effectLst/>
                          <a:latin typeface="Cambria Math"/>
                          <a:ea typeface="Cambria Math"/>
                        </a:rPr>
                        <m:t>𝑤𝑎𝑠</m:t>
                      </m:r>
                      <m:r>
                        <a:rPr lang="en-US" b="0" i="1" smtClean="0">
                          <a:effectLst/>
                          <a:latin typeface="Cambria Math"/>
                          <a:ea typeface="Cambria Math"/>
                        </a:rPr>
                        <m:t> </m:t>
                      </m:r>
                      <m:r>
                        <a:rPr lang="en-US" b="0" i="1" smtClean="0">
                          <a:effectLst/>
                          <a:latin typeface="Cambria Math"/>
                          <a:ea typeface="Cambria Math"/>
                        </a:rPr>
                        <m:t>𝑠𝑒𝑛𝑡</m:t>
                      </m:r>
                      <m:r>
                        <a:rPr lang="en-GB" b="0" i="1" smtClean="0">
                          <a:effectLst/>
                          <a:latin typeface="Cambria Math" panose="02040503050406030204" pitchFamily="18" charset="0"/>
                          <a:ea typeface="Cambria Math"/>
                        </a:rPr>
                        <m:t>)</m:t>
                      </m:r>
                    </m:oMath>
                  </m:oMathPara>
                </a14:m>
                <a:endParaRPr lang="en-US" b="0" i="1" dirty="0">
                  <a:effectLst/>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i="1">
                              <a:effectLst/>
                              <a:latin typeface="Cambria Math" panose="02040503050406030204" pitchFamily="18" charset="0"/>
                            </a:rPr>
                          </m:ctrlPr>
                        </m:sSubPr>
                        <m:e>
                          <m:r>
                            <a:rPr lang="en-US" i="1">
                              <a:effectLst/>
                              <a:latin typeface="Cambria Math"/>
                            </a:rPr>
                            <m:t>𝑝</m:t>
                          </m:r>
                        </m:e>
                        <m:sub>
                          <m:r>
                            <a:rPr lang="en-US" i="1">
                              <a:effectLst/>
                              <a:latin typeface="Cambria Math"/>
                            </a:rPr>
                            <m:t>10</m:t>
                          </m:r>
                        </m:sub>
                      </m:sSub>
                      <m:r>
                        <a:rPr lang="en-US" b="0" i="1" smtClean="0">
                          <a:effectLst/>
                          <a:latin typeface="Cambria Math"/>
                        </a:rPr>
                        <m:t>=</m:t>
                      </m:r>
                      <m:nary>
                        <m:naryPr>
                          <m:limLoc m:val="undOvr"/>
                          <m:ctrlPr>
                            <a:rPr lang="en-US" b="0" i="1" smtClean="0">
                              <a:effectLst/>
                              <a:latin typeface="Cambria Math" panose="02040503050406030204" pitchFamily="18" charset="0"/>
                            </a:rPr>
                          </m:ctrlPr>
                        </m:naryPr>
                        <m:sub>
                          <m:r>
                            <m:rPr>
                              <m:brk/>
                            </m:rPr>
                            <a:rPr lang="en-US" b="0" i="1" smtClean="0">
                              <a:effectLst/>
                              <a:latin typeface="Cambria Math" panose="02040503050406030204" pitchFamily="18" charset="0"/>
                            </a:rPr>
                            <m:t>𝑦</m:t>
                          </m:r>
                          <m:r>
                            <a:rPr lang="en-US" b="0" i="1" smtClean="0">
                              <a:effectLst/>
                              <a:latin typeface="Cambria Math" panose="02040503050406030204" pitchFamily="18" charset="0"/>
                            </a:rPr>
                            <m:t>=</m:t>
                          </m:r>
                          <m:r>
                            <m:rPr>
                              <m:brk m:alnAt="24"/>
                            </m:rPr>
                            <a:rPr lang="en-US" b="0" i="1" smtClean="0">
                              <a:effectLst/>
                              <a:latin typeface="Cambria Math"/>
                              <a:ea typeface="Cambria Math"/>
                            </a:rPr>
                            <m:t>𝜆</m:t>
                          </m:r>
                        </m:sub>
                        <m:sup>
                          <m:r>
                            <a:rPr lang="en-US" b="0" i="1" smtClean="0">
                              <a:effectLst/>
                              <a:latin typeface="Cambria Math" panose="02040503050406030204" pitchFamily="18" charset="0"/>
                              <a:ea typeface="Cambria Math"/>
                            </a:rPr>
                            <m:t>𝑦</m:t>
                          </m:r>
                          <m:r>
                            <a:rPr lang="en-US" b="0" i="1" smtClean="0">
                              <a:effectLst/>
                              <a:latin typeface="Cambria Math" panose="02040503050406030204" pitchFamily="18" charset="0"/>
                              <a:ea typeface="Cambria Math"/>
                            </a:rPr>
                            <m:t>=</m:t>
                          </m:r>
                          <m:r>
                            <a:rPr lang="en-US" b="0" i="1" smtClean="0">
                              <a:effectLst/>
                              <a:latin typeface="Cambria Math" panose="02040503050406030204" pitchFamily="18" charset="0"/>
                              <a:ea typeface="Cambria Math"/>
                            </a:rPr>
                            <m:t>∞</m:t>
                          </m:r>
                        </m:sup>
                        <m:e>
                          <m:sSub>
                            <m:sSubPr>
                              <m:ctrlPr>
                                <a:rPr lang="en-US" i="1">
                                  <a:effectLst/>
                                  <a:latin typeface="Cambria Math" panose="02040503050406030204" pitchFamily="18" charset="0"/>
                                </a:rPr>
                              </m:ctrlPr>
                            </m:sSubPr>
                            <m:e>
                              <m:r>
                                <a:rPr lang="en-US" i="1">
                                  <a:effectLst/>
                                  <a:latin typeface="Cambria Math"/>
                                </a:rPr>
                                <m:t>𝑓</m:t>
                              </m:r>
                            </m:e>
                            <m:sub>
                              <m:r>
                                <a:rPr lang="en-US" i="1">
                                  <a:effectLst/>
                                  <a:latin typeface="Cambria Math"/>
                                </a:rPr>
                                <m:t>𝑦</m:t>
                              </m:r>
                            </m:sub>
                          </m:sSub>
                          <m:d>
                            <m:dPr>
                              <m:ctrlPr>
                                <a:rPr lang="en-US" i="1">
                                  <a:effectLst/>
                                  <a:latin typeface="Cambria Math" panose="02040503050406030204" pitchFamily="18" charset="0"/>
                                </a:rPr>
                              </m:ctrlPr>
                            </m:dPr>
                            <m:e>
                              <m:r>
                                <a:rPr lang="en-US" i="1">
                                  <a:effectLst/>
                                  <a:latin typeface="Cambria Math"/>
                                </a:rPr>
                                <m:t>𝑦</m:t>
                              </m:r>
                            </m:e>
                            <m:e>
                              <m:r>
                                <a:rPr lang="en-US" i="1">
                                  <a:effectLst/>
                                  <a:latin typeface="Cambria Math"/>
                                </a:rPr>
                                <m:t>0</m:t>
                              </m:r>
                            </m:e>
                          </m:d>
                          <m:r>
                            <a:rPr lang="en-US" b="0" i="1" smtClean="0">
                              <a:effectLst/>
                              <a:latin typeface="Cambria Math"/>
                            </a:rPr>
                            <m:t>𝑑𝑦</m:t>
                          </m:r>
                        </m:e>
                      </m:nary>
                    </m:oMath>
                  </m:oMathPara>
                </a14:m>
                <a:endParaRPr lang="en-US" dirty="0">
                  <a:effectLst/>
                </a:endParaRPr>
              </a:p>
              <a:p>
                <a:pPr marL="0" indent="0">
                  <a:buNone/>
                </a:pPr>
                <a14:m>
                  <m:oMathPara xmlns:m="http://schemas.openxmlformats.org/officeDocument/2006/math">
                    <m:oMathParaPr>
                      <m:jc m:val="centerGroup"/>
                    </m:oMathParaPr>
                    <m:oMath xmlns:m="http://schemas.openxmlformats.org/officeDocument/2006/math">
                      <m:sSub>
                        <m:sSubPr>
                          <m:ctrlPr>
                            <a:rPr lang="en-US" i="1">
                              <a:effectLst/>
                              <a:latin typeface="Cambria Math" panose="02040503050406030204" pitchFamily="18" charset="0"/>
                            </a:rPr>
                          </m:ctrlPr>
                        </m:sSubPr>
                        <m:e>
                          <m:r>
                            <a:rPr lang="en-US" i="1">
                              <a:effectLst/>
                              <a:latin typeface="Cambria Math"/>
                            </a:rPr>
                            <m:t>𝑝</m:t>
                          </m:r>
                        </m:e>
                        <m:sub>
                          <m:r>
                            <a:rPr lang="en-US" i="1">
                              <a:effectLst/>
                              <a:latin typeface="Cambria Math"/>
                            </a:rPr>
                            <m:t>10</m:t>
                          </m:r>
                        </m:sub>
                      </m:sSub>
                      <m:r>
                        <a:rPr lang="en-US" i="1">
                          <a:effectLst/>
                          <a:latin typeface="Cambria Math"/>
                        </a:rPr>
                        <m:t>=</m:t>
                      </m:r>
                      <m:f>
                        <m:fPr>
                          <m:ctrlPr>
                            <a:rPr lang="en-US" i="1" smtClean="0">
                              <a:effectLst/>
                              <a:latin typeface="Cambria Math" panose="02040503050406030204" pitchFamily="18" charset="0"/>
                            </a:rPr>
                          </m:ctrlPr>
                        </m:fPr>
                        <m:num>
                          <m:r>
                            <a:rPr lang="en-US" b="0" i="1" smtClean="0">
                              <a:effectLst/>
                              <a:latin typeface="Cambria Math"/>
                            </a:rPr>
                            <m:t>1</m:t>
                          </m:r>
                        </m:num>
                        <m:den>
                          <m:rad>
                            <m:radPr>
                              <m:degHide m:val="on"/>
                              <m:ctrlPr>
                                <a:rPr lang="en-US" i="1" smtClean="0">
                                  <a:effectLst/>
                                  <a:latin typeface="Cambria Math" panose="02040503050406030204" pitchFamily="18" charset="0"/>
                                </a:rPr>
                              </m:ctrlPr>
                            </m:radPr>
                            <m:deg/>
                            <m:e>
                              <m:r>
                                <a:rPr lang="en-US" i="1" smtClean="0">
                                  <a:effectLst/>
                                  <a:latin typeface="Cambria Math"/>
                                  <a:ea typeface="Cambria Math"/>
                                </a:rPr>
                                <m:t>𝜋</m:t>
                              </m:r>
                              <m:sSub>
                                <m:sSubPr>
                                  <m:ctrlPr>
                                    <a:rPr lang="en-US" i="1" smtClean="0">
                                      <a:effectLst/>
                                      <a:latin typeface="Cambria Math" panose="02040503050406030204" pitchFamily="18" charset="0"/>
                                      <a:ea typeface="Cambria Math"/>
                                    </a:rPr>
                                  </m:ctrlPr>
                                </m:sSubPr>
                                <m:e>
                                  <m:r>
                                    <a:rPr lang="en-US" b="0" i="1" smtClean="0">
                                      <a:effectLst/>
                                      <a:latin typeface="Cambria Math"/>
                                      <a:ea typeface="Cambria Math"/>
                                    </a:rPr>
                                    <m:t>𝑁</m:t>
                                  </m:r>
                                </m:e>
                                <m:sub>
                                  <m:r>
                                    <a:rPr lang="en-US" b="0" i="1" smtClean="0">
                                      <a:effectLst/>
                                      <a:latin typeface="Cambria Math"/>
                                      <a:ea typeface="Cambria Math"/>
                                    </a:rPr>
                                    <m:t>0</m:t>
                                  </m:r>
                                </m:sub>
                              </m:sSub>
                              <m:r>
                                <a:rPr lang="en-US" b="0" i="1" smtClean="0">
                                  <a:effectLst/>
                                  <a:latin typeface="Cambria Math"/>
                                  <a:ea typeface="Cambria Math"/>
                                </a:rPr>
                                <m:t>/</m:t>
                              </m:r>
                              <m:sSub>
                                <m:sSubPr>
                                  <m:ctrlPr>
                                    <a:rPr lang="en-US" b="0" i="1" smtClean="0">
                                      <a:effectLst/>
                                      <a:latin typeface="Cambria Math" panose="02040503050406030204" pitchFamily="18" charset="0"/>
                                      <a:ea typeface="Cambria Math"/>
                                    </a:rPr>
                                  </m:ctrlPr>
                                </m:sSubPr>
                                <m:e>
                                  <m:r>
                                    <a:rPr lang="en-US" b="0" i="1" smtClean="0">
                                      <a:effectLst/>
                                      <a:latin typeface="Cambria Math"/>
                                      <a:ea typeface="Cambria Math"/>
                                    </a:rPr>
                                    <m:t>𝑇</m:t>
                                  </m:r>
                                </m:e>
                                <m:sub>
                                  <m:r>
                                    <a:rPr lang="en-US" b="0" i="1" smtClean="0">
                                      <a:effectLst/>
                                      <a:latin typeface="Cambria Math"/>
                                      <a:ea typeface="Cambria Math"/>
                                    </a:rPr>
                                    <m:t>𝑏</m:t>
                                  </m:r>
                                </m:sub>
                              </m:sSub>
                            </m:e>
                          </m:rad>
                        </m:den>
                      </m:f>
                      <m:nary>
                        <m:naryPr>
                          <m:limLoc m:val="undOvr"/>
                          <m:ctrlPr>
                            <a:rPr lang="en-US" i="1">
                              <a:effectLst/>
                              <a:latin typeface="Cambria Math" panose="02040503050406030204" pitchFamily="18" charset="0"/>
                            </a:rPr>
                          </m:ctrlPr>
                        </m:naryPr>
                        <m:sub>
                          <m:r>
                            <m:rPr>
                              <m:brk/>
                            </m:rPr>
                            <a:rPr lang="en-US" b="0" i="1" smtClean="0">
                              <a:effectLst/>
                              <a:latin typeface="Cambria Math" panose="02040503050406030204" pitchFamily="18" charset="0"/>
                            </a:rPr>
                            <m:t>𝑦</m:t>
                          </m:r>
                          <m:r>
                            <a:rPr lang="en-US" b="0" i="1" smtClean="0">
                              <a:effectLst/>
                              <a:latin typeface="Cambria Math" panose="02040503050406030204" pitchFamily="18" charset="0"/>
                            </a:rPr>
                            <m:t>=</m:t>
                          </m:r>
                          <m:r>
                            <m:rPr>
                              <m:brk m:alnAt="24"/>
                            </m:rPr>
                            <a:rPr lang="en-US" i="1">
                              <a:effectLst/>
                              <a:latin typeface="Cambria Math"/>
                              <a:ea typeface="Cambria Math"/>
                            </a:rPr>
                            <m:t>𝜆</m:t>
                          </m:r>
                        </m:sub>
                        <m:sup>
                          <m:r>
                            <a:rPr lang="en-US" b="0" i="1" smtClean="0">
                              <a:effectLst/>
                              <a:latin typeface="Cambria Math" panose="02040503050406030204" pitchFamily="18" charset="0"/>
                              <a:ea typeface="Cambria Math"/>
                            </a:rPr>
                            <m:t>𝑦</m:t>
                          </m:r>
                          <m:r>
                            <a:rPr lang="en-US" b="0" i="1" smtClean="0">
                              <a:effectLst/>
                              <a:latin typeface="Cambria Math" panose="02040503050406030204" pitchFamily="18" charset="0"/>
                              <a:ea typeface="Cambria Math"/>
                            </a:rPr>
                            <m:t>=</m:t>
                          </m:r>
                          <m:r>
                            <a:rPr lang="en-US" b="0" i="1" smtClean="0">
                              <a:effectLst/>
                              <a:latin typeface="Cambria Math" panose="02040503050406030204" pitchFamily="18" charset="0"/>
                              <a:ea typeface="Cambria Math"/>
                            </a:rPr>
                            <m:t>∞</m:t>
                          </m:r>
                        </m:sup>
                        <m:e>
                          <m:sSup>
                            <m:sSupPr>
                              <m:ctrlPr>
                                <a:rPr lang="en-US" i="1">
                                  <a:effectLst/>
                                  <a:latin typeface="Cambria Math" panose="02040503050406030204" pitchFamily="18" charset="0"/>
                                </a:rPr>
                              </m:ctrlPr>
                            </m:sSupPr>
                            <m:e>
                              <m:r>
                                <a:rPr lang="en-US" i="1">
                                  <a:effectLst/>
                                  <a:latin typeface="Cambria Math"/>
                                </a:rPr>
                                <m:t>𝑒</m:t>
                              </m:r>
                            </m:e>
                            <m:sup>
                              <m:d>
                                <m:dPr>
                                  <m:ctrlPr>
                                    <a:rPr lang="en-US" i="1">
                                      <a:effectLst/>
                                      <a:latin typeface="Cambria Math" panose="02040503050406030204" pitchFamily="18" charset="0"/>
                                    </a:rPr>
                                  </m:ctrlPr>
                                </m:dPr>
                                <m:e>
                                  <m:r>
                                    <a:rPr lang="en-US" i="1">
                                      <a:effectLst/>
                                      <a:latin typeface="Cambria Math"/>
                                    </a:rPr>
                                    <m:t>−</m:t>
                                  </m:r>
                                  <m:f>
                                    <m:fPr>
                                      <m:ctrlPr>
                                        <a:rPr lang="en-US" i="1">
                                          <a:effectLst/>
                                          <a:latin typeface="Cambria Math" panose="02040503050406030204" pitchFamily="18" charset="0"/>
                                        </a:rPr>
                                      </m:ctrlPr>
                                    </m:fPr>
                                    <m:num>
                                      <m:d>
                                        <m:dPr>
                                          <m:ctrlPr>
                                            <a:rPr lang="en-US" i="1">
                                              <a:effectLst/>
                                              <a:latin typeface="Cambria Math" panose="02040503050406030204" pitchFamily="18" charset="0"/>
                                            </a:rPr>
                                          </m:ctrlPr>
                                        </m:dPr>
                                        <m:e>
                                          <m:r>
                                            <a:rPr lang="en-US" i="1">
                                              <a:effectLst/>
                                              <a:latin typeface="Cambria Math"/>
                                            </a:rPr>
                                            <m:t>𝑦</m:t>
                                          </m:r>
                                          <m:r>
                                            <a:rPr lang="en-US" i="1">
                                              <a:effectLst/>
                                              <a:latin typeface="Cambria Math"/>
                                            </a:rPr>
                                            <m:t>+</m:t>
                                          </m:r>
                                          <m:r>
                                            <a:rPr lang="en-US" i="1">
                                              <a:effectLst/>
                                              <a:latin typeface="Cambria Math"/>
                                            </a:rPr>
                                            <m:t>𝐴</m:t>
                                          </m:r>
                                        </m:e>
                                      </m:d>
                                      <m:r>
                                        <a:rPr lang="en-US" i="1" baseline="30000">
                                          <a:effectLst/>
                                          <a:latin typeface="Cambria Math"/>
                                        </a:rPr>
                                        <m:t>2</m:t>
                                      </m:r>
                                    </m:num>
                                    <m:den>
                                      <m:sSub>
                                        <m:sSubPr>
                                          <m:ctrlPr>
                                            <a:rPr lang="en-US" i="1">
                                              <a:effectLst/>
                                              <a:latin typeface="Cambria Math" panose="02040503050406030204" pitchFamily="18" charset="0"/>
                                              <a:ea typeface="Cambria Math"/>
                                            </a:rPr>
                                          </m:ctrlPr>
                                        </m:sSubPr>
                                        <m:e>
                                          <m:r>
                                            <a:rPr lang="en-US" i="1">
                                              <a:effectLst/>
                                              <a:latin typeface="Cambria Math"/>
                                              <a:ea typeface="Cambria Math"/>
                                            </a:rPr>
                                            <m:t>𝑁</m:t>
                                          </m:r>
                                        </m:e>
                                        <m:sub>
                                          <m:r>
                                            <a:rPr lang="en-US" i="1">
                                              <a:effectLst/>
                                              <a:latin typeface="Cambria Math"/>
                                              <a:ea typeface="Cambria Math"/>
                                            </a:rPr>
                                            <m:t>0</m:t>
                                          </m:r>
                                        </m:sub>
                                      </m:sSub>
                                      <m:r>
                                        <a:rPr lang="en-US" i="1">
                                          <a:effectLst/>
                                          <a:latin typeface="Cambria Math"/>
                                          <a:ea typeface="Cambria Math"/>
                                        </a:rPr>
                                        <m:t>/</m:t>
                                      </m:r>
                                      <m:sSub>
                                        <m:sSubPr>
                                          <m:ctrlPr>
                                            <a:rPr lang="en-US" i="1">
                                              <a:effectLst/>
                                              <a:latin typeface="Cambria Math" panose="02040503050406030204" pitchFamily="18" charset="0"/>
                                              <a:ea typeface="Cambria Math"/>
                                            </a:rPr>
                                          </m:ctrlPr>
                                        </m:sSubPr>
                                        <m:e>
                                          <m:r>
                                            <a:rPr lang="en-US" i="1">
                                              <a:effectLst/>
                                              <a:latin typeface="Cambria Math"/>
                                              <a:ea typeface="Cambria Math"/>
                                            </a:rPr>
                                            <m:t>𝑇</m:t>
                                          </m:r>
                                        </m:e>
                                        <m:sub>
                                          <m:r>
                                            <a:rPr lang="en-US" i="1">
                                              <a:effectLst/>
                                              <a:latin typeface="Cambria Math"/>
                                              <a:ea typeface="Cambria Math"/>
                                            </a:rPr>
                                            <m:t>𝑏</m:t>
                                          </m:r>
                                        </m:sub>
                                      </m:sSub>
                                    </m:den>
                                  </m:f>
                                </m:e>
                              </m:d>
                            </m:sup>
                          </m:sSup>
                          <m:r>
                            <a:rPr lang="en-US" i="1">
                              <a:effectLst/>
                              <a:latin typeface="Cambria Math"/>
                            </a:rPr>
                            <m:t>𝑑𝑦</m:t>
                          </m:r>
                        </m:e>
                      </m:nary>
                    </m:oMath>
                  </m:oMathPara>
                </a14:m>
                <a:endParaRPr lang="en-US" dirty="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62100"/>
                <a:ext cx="8229600" cy="4533900"/>
              </a:xfrm>
              <a:blipFill>
                <a:blip r:embed="rId2"/>
                <a:stretch>
                  <a:fillRect t="-1747"/>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17</a:t>
            </a:fld>
            <a:endParaRPr lang="en-US" dirty="0"/>
          </a:p>
        </p:txBody>
      </p:sp>
    </p:spTree>
    <p:extLst>
      <p:ext uri="{BB962C8B-B14F-4D97-AF65-F5344CB8AC3E}">
        <p14:creationId xmlns:p14="http://schemas.microsoft.com/office/powerpoint/2010/main" val="1507984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274638"/>
                <a:ext cx="8229600" cy="1216024"/>
              </a:xfrm>
            </p:spPr>
            <p:txBody>
              <a:bodyPr/>
              <a:lstStyle/>
              <a:p>
                <a:r>
                  <a:rPr lang="en-US" dirty="0">
                    <a:effectLst/>
                  </a:rPr>
                  <a:t>Complementary error function </a:t>
                </a:r>
                <a14:m>
                  <m:oMath xmlns:m="http://schemas.openxmlformats.org/officeDocument/2006/math">
                    <m:r>
                      <m:rPr>
                        <m:sty m:val="p"/>
                      </m:rPr>
                      <a:rPr lang="en-US" i="0" dirty="0" smtClean="0">
                        <a:effectLst/>
                        <a:latin typeface="Cambria Math" panose="02040503050406030204" pitchFamily="18" charset="0"/>
                      </a:rPr>
                      <m:t>erfc</m:t>
                    </m:r>
                    <m:r>
                      <a:rPr lang="en-US" i="0" dirty="0" smtClean="0">
                        <a:effectLst/>
                        <a:latin typeface="Cambria Math" panose="02040503050406030204" pitchFamily="18" charset="0"/>
                      </a:rPr>
                      <m:t>⁡(</m:t>
                    </m:r>
                    <m:r>
                      <m:rPr>
                        <m:sty m:val="p"/>
                      </m:rPr>
                      <a:rPr lang="en-US" b="0" i="0" dirty="0" smtClean="0">
                        <a:effectLst/>
                        <a:latin typeface="Cambria Math" panose="02040503050406030204" pitchFamily="18" charset="0"/>
                      </a:rPr>
                      <m:t>z</m:t>
                    </m:r>
                    <m:r>
                      <a:rPr lang="en-US" b="0" i="0" dirty="0" smtClean="0">
                        <a:effectLst/>
                        <a:latin typeface="Cambria Math" panose="02040503050406030204" pitchFamily="18" charset="0"/>
                      </a:rPr>
                      <m:t>)</m:t>
                    </m:r>
                  </m:oMath>
                </a14:m>
                <a:endParaRPr lang="en-US" dirty="0">
                  <a:effectLst/>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274638"/>
                <a:ext cx="8229600" cy="1216024"/>
              </a:xfrm>
              <a:blipFill>
                <a:blip r:embed="rId2"/>
                <a:stretch>
                  <a:fillRect t="-19500" r="-889"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38300"/>
                <a:ext cx="8229600" cy="3771900"/>
              </a:xfrm>
            </p:spPr>
            <p:txBody>
              <a:bodyPr/>
              <a:lstStyle/>
              <a:p>
                <a:pPr marL="0" indent="0" algn="just">
                  <a:buNone/>
                </a:pPr>
                <a:r>
                  <a:rPr lang="en-US" dirty="0">
                    <a:effectLst/>
                  </a:rPr>
                  <a:t>The integral</a:t>
                </a:r>
              </a:p>
              <a:p>
                <a:pPr marL="0" indent="0" algn="just">
                  <a:buNone/>
                </a:pPr>
                <a14:m>
                  <m:oMathPara xmlns:m="http://schemas.openxmlformats.org/officeDocument/2006/math">
                    <m:oMathParaPr>
                      <m:jc m:val="centerGroup"/>
                    </m:oMathParaPr>
                    <m:oMath xmlns:m="http://schemas.openxmlformats.org/officeDocument/2006/math">
                      <m:r>
                        <m:rPr>
                          <m:sty m:val="p"/>
                        </m:rPr>
                        <a:rPr lang="en-US" b="0" i="0" smtClean="0">
                          <a:effectLst/>
                          <a:latin typeface="Cambria Math"/>
                        </a:rPr>
                        <m:t>erfc</m:t>
                      </m:r>
                      <m:r>
                        <a:rPr lang="en-US" b="0" i="1" smtClean="0">
                          <a:effectLst/>
                          <a:latin typeface="Cambria Math"/>
                        </a:rPr>
                        <m:t>⁡(</m:t>
                      </m:r>
                      <m:r>
                        <a:rPr lang="en-US" b="0" i="1" smtClean="0">
                          <a:effectLst/>
                          <a:latin typeface="Cambria Math" panose="02040503050406030204" pitchFamily="18" charset="0"/>
                        </a:rPr>
                        <m:t>𝑢</m:t>
                      </m:r>
                      <m:r>
                        <a:rPr lang="en-US" b="0" i="1" smtClean="0">
                          <a:effectLst/>
                          <a:latin typeface="Cambria Math"/>
                        </a:rPr>
                        <m:t>)=</m:t>
                      </m:r>
                      <m:f>
                        <m:fPr>
                          <m:ctrlPr>
                            <a:rPr lang="en-US" i="1">
                              <a:effectLst/>
                              <a:latin typeface="Cambria Math" panose="02040503050406030204" pitchFamily="18" charset="0"/>
                            </a:rPr>
                          </m:ctrlPr>
                        </m:fPr>
                        <m:num>
                          <m:r>
                            <a:rPr lang="en-US" b="0" i="1" smtClean="0">
                              <a:effectLst/>
                              <a:latin typeface="Cambria Math"/>
                            </a:rPr>
                            <m:t>2</m:t>
                          </m:r>
                        </m:num>
                        <m:den>
                          <m:rad>
                            <m:radPr>
                              <m:degHide m:val="on"/>
                              <m:ctrlPr>
                                <a:rPr lang="en-US" i="1">
                                  <a:effectLst/>
                                  <a:latin typeface="Cambria Math" panose="02040503050406030204" pitchFamily="18" charset="0"/>
                                </a:rPr>
                              </m:ctrlPr>
                            </m:radPr>
                            <m:deg/>
                            <m:e>
                              <m:r>
                                <a:rPr lang="en-US" i="1">
                                  <a:effectLst/>
                                  <a:latin typeface="Cambria Math"/>
                                  <a:ea typeface="Cambria Math"/>
                                </a:rPr>
                                <m:t>𝜋</m:t>
                              </m:r>
                            </m:e>
                          </m:rad>
                        </m:den>
                      </m:f>
                      <m:nary>
                        <m:naryPr>
                          <m:limLoc m:val="undOvr"/>
                          <m:ctrlPr>
                            <a:rPr lang="en-US" i="1">
                              <a:effectLst/>
                              <a:latin typeface="Cambria Math" panose="02040503050406030204" pitchFamily="18" charset="0"/>
                            </a:rPr>
                          </m:ctrlPr>
                        </m:naryPr>
                        <m:sub>
                          <m:r>
                            <m:rPr>
                              <m:brk/>
                            </m:rPr>
                            <a:rPr lang="en-US" b="0" i="1" smtClean="0">
                              <a:effectLst/>
                              <a:latin typeface="Cambria Math" panose="02040503050406030204" pitchFamily="18" charset="0"/>
                            </a:rPr>
                            <m:t>𝑧</m:t>
                          </m:r>
                          <m:r>
                            <a:rPr lang="en-US" b="0" i="1" smtClean="0">
                              <a:effectLst/>
                              <a:latin typeface="Cambria Math" panose="02040503050406030204" pitchFamily="18" charset="0"/>
                            </a:rPr>
                            <m:t>=</m:t>
                          </m:r>
                          <m:r>
                            <a:rPr lang="en-US" b="0" i="1" smtClean="0">
                              <a:effectLst/>
                              <a:latin typeface="Cambria Math" panose="02040503050406030204" pitchFamily="18" charset="0"/>
                            </a:rPr>
                            <m:t>𝑢</m:t>
                          </m:r>
                        </m:sub>
                        <m:sup>
                          <m:r>
                            <a:rPr lang="en-US" b="0" i="1" smtClean="0">
                              <a:effectLst/>
                              <a:latin typeface="Cambria Math" panose="02040503050406030204" pitchFamily="18" charset="0"/>
                              <a:ea typeface="Cambria Math"/>
                            </a:rPr>
                            <m:t>𝑧</m:t>
                          </m:r>
                          <m:r>
                            <a:rPr lang="en-US" b="0" i="1" smtClean="0">
                              <a:effectLst/>
                              <a:latin typeface="Cambria Math" panose="02040503050406030204" pitchFamily="18" charset="0"/>
                              <a:ea typeface="Cambria Math"/>
                            </a:rPr>
                            <m:t>=∞</m:t>
                          </m:r>
                        </m:sup>
                        <m:e>
                          <m:sSup>
                            <m:sSupPr>
                              <m:ctrlPr>
                                <a:rPr lang="en-US" i="1">
                                  <a:effectLst/>
                                  <a:latin typeface="Cambria Math" panose="02040503050406030204" pitchFamily="18" charset="0"/>
                                </a:rPr>
                              </m:ctrlPr>
                            </m:sSupPr>
                            <m:e>
                              <m:r>
                                <a:rPr lang="en-US" i="1">
                                  <a:effectLst/>
                                  <a:latin typeface="Cambria Math"/>
                                </a:rPr>
                                <m:t>𝑒</m:t>
                              </m:r>
                            </m:e>
                            <m:sup>
                              <m:d>
                                <m:dPr>
                                  <m:ctrlPr>
                                    <a:rPr lang="en-US" i="1">
                                      <a:effectLst/>
                                      <a:latin typeface="Cambria Math" panose="02040503050406030204" pitchFamily="18" charset="0"/>
                                    </a:rPr>
                                  </m:ctrlPr>
                                </m:dPr>
                                <m:e>
                                  <m:r>
                                    <a:rPr lang="en-US" i="1">
                                      <a:effectLst/>
                                      <a:latin typeface="Cambria Math"/>
                                    </a:rPr>
                                    <m:t>−</m:t>
                                  </m:r>
                                  <m:r>
                                    <a:rPr lang="en-US" b="0" i="1" smtClean="0">
                                      <a:effectLst/>
                                      <a:latin typeface="Cambria Math"/>
                                    </a:rPr>
                                    <m:t>𝑧</m:t>
                                  </m:r>
                                  <m:r>
                                    <a:rPr lang="en-US" b="0" i="1" baseline="30000" smtClean="0">
                                      <a:effectLst/>
                                      <a:latin typeface="Cambria Math"/>
                                    </a:rPr>
                                    <m:t>2</m:t>
                                  </m:r>
                                </m:e>
                              </m:d>
                            </m:sup>
                          </m:sSup>
                          <m:r>
                            <a:rPr lang="en-US" i="1">
                              <a:effectLst/>
                              <a:latin typeface="Cambria Math"/>
                            </a:rPr>
                            <m:t>𝑑</m:t>
                          </m:r>
                          <m:r>
                            <a:rPr lang="en-US" b="0" i="1" smtClean="0">
                              <a:effectLst/>
                              <a:latin typeface="Cambria Math"/>
                            </a:rPr>
                            <m:t>𝑧</m:t>
                          </m:r>
                        </m:e>
                      </m:nary>
                    </m:oMath>
                  </m:oMathPara>
                </a14:m>
                <a:endParaRPr lang="en-US" dirty="0">
                  <a:effectLst/>
                </a:endParaRPr>
              </a:p>
              <a:p>
                <a:pPr marL="0" indent="0" algn="just">
                  <a:buNone/>
                </a:pPr>
                <a:r>
                  <a:rPr lang="en-US" dirty="0">
                    <a:effectLst/>
                  </a:rPr>
                  <a:t>Is known as the </a:t>
                </a:r>
                <a:r>
                  <a:rPr lang="en-US" i="1" u="sng" dirty="0"/>
                  <a:t>complementary error function</a:t>
                </a:r>
                <a:r>
                  <a:rPr lang="en-US" dirty="0">
                    <a:effectLst/>
                  </a:rPr>
                  <a:t> which can be solved by numerical integration methods</a:t>
                </a:r>
              </a:p>
              <a:p>
                <a:pPr marL="0" indent="0" algn="just">
                  <a:buNone/>
                </a:pPr>
                <a:endParaRPr lang="en-US" dirty="0">
                  <a:effectLst/>
                </a:endParaRPr>
              </a:p>
              <a:p>
                <a:pPr marL="0" indent="0" algn="ctr">
                  <a:buNone/>
                </a:pPr>
                <a:r>
                  <a:rPr lang="pl-PL" b="1" dirty="0"/>
                  <a:t>erfc(z) ≡ 1 − erf(z)</a:t>
                </a:r>
                <a:endParaRPr lang="en-US" b="1" dirty="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38300"/>
                <a:ext cx="8229600" cy="3771900"/>
              </a:xfrm>
              <a:blipFill>
                <a:blip r:embed="rId3"/>
                <a:stretch>
                  <a:fillRect l="-2000" t="-2100" r="-2370" b="-31826"/>
                </a:stretch>
              </a:blipFill>
            </p:spPr>
            <p:txBody>
              <a:bodyPr/>
              <a:lstStyle/>
              <a:p>
                <a:r>
                  <a:rPr lang="en-GB">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18</a:t>
            </a:fld>
            <a:endParaRPr lang="en-US" dirty="0"/>
          </a:p>
        </p:txBody>
      </p:sp>
    </p:spTree>
    <p:extLst>
      <p:ext uri="{BB962C8B-B14F-4D97-AF65-F5344CB8AC3E}">
        <p14:creationId xmlns:p14="http://schemas.microsoft.com/office/powerpoint/2010/main" val="3842160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870546FC-8F52-4FA0-A767-980C761B9D62}"/>
              </a:ext>
            </a:extLst>
          </p:cNvPr>
          <p:cNvSpPr>
            <a:spLocks noGrp="1" noChangeArrowheads="1"/>
          </p:cNvSpPr>
          <p:nvPr>
            <p:ph type="title"/>
          </p:nvPr>
        </p:nvSpPr>
        <p:spPr>
          <a:xfrm>
            <a:off x="457200" y="274638"/>
            <a:ext cx="8229600" cy="777874"/>
          </a:xfrm>
        </p:spPr>
        <p:txBody>
          <a:bodyPr/>
          <a:lstStyle/>
          <a:p>
            <a:r>
              <a:rPr lang="en-US" altLang="en-US" dirty="0"/>
              <a:t>Q Function</a:t>
            </a:r>
          </a:p>
        </p:txBody>
      </p:sp>
      <p:sp>
        <p:nvSpPr>
          <p:cNvPr id="29700" name="Rectangle 3">
            <a:extLst>
              <a:ext uri="{FF2B5EF4-FFF2-40B4-BE49-F238E27FC236}">
                <a16:creationId xmlns:a16="http://schemas.microsoft.com/office/drawing/2014/main" id="{557BE690-6A80-4C35-80D7-3F2DAFD7D080}"/>
              </a:ext>
            </a:extLst>
          </p:cNvPr>
          <p:cNvSpPr>
            <a:spLocks noGrp="1" noChangeArrowheads="1"/>
          </p:cNvSpPr>
          <p:nvPr>
            <p:ph type="body" idx="1"/>
          </p:nvPr>
        </p:nvSpPr>
        <p:spPr>
          <a:xfrm>
            <a:off x="401638" y="1109662"/>
            <a:ext cx="8229600" cy="5043488"/>
          </a:xfrm>
        </p:spPr>
        <p:txBody>
          <a:bodyPr/>
          <a:lstStyle/>
          <a:p>
            <a:r>
              <a:rPr lang="en-US" altLang="en-US" dirty="0">
                <a:effectLst/>
              </a:rPr>
              <a:t>Q function</a:t>
            </a:r>
          </a:p>
          <a:p>
            <a:endParaRPr lang="en-US" altLang="en-US" dirty="0">
              <a:effectLst/>
            </a:endParaRPr>
          </a:p>
          <a:p>
            <a:endParaRPr lang="en-US" altLang="en-US" dirty="0">
              <a:effectLst/>
            </a:endParaRPr>
          </a:p>
          <a:p>
            <a:r>
              <a:rPr lang="en-US" altLang="en-US" sz="2800" dirty="0">
                <a:effectLst/>
              </a:rPr>
              <a:t>Complementary </a:t>
            </a:r>
          </a:p>
          <a:p>
            <a:pPr marL="0" indent="0">
              <a:buNone/>
            </a:pPr>
            <a:r>
              <a:rPr lang="en-US" altLang="en-US" sz="2800" dirty="0">
                <a:effectLst/>
              </a:rPr>
              <a:t>error function </a:t>
            </a:r>
            <a:r>
              <a:rPr lang="en-US" altLang="en-US" sz="2800" dirty="0" err="1">
                <a:effectLst/>
              </a:rPr>
              <a:t>erfc</a:t>
            </a:r>
            <a:endParaRPr lang="en-US" altLang="en-US" sz="2800" dirty="0">
              <a:effectLst/>
            </a:endParaRPr>
          </a:p>
          <a:p>
            <a:pPr marL="0" indent="0">
              <a:buNone/>
            </a:pPr>
            <a:endParaRPr lang="en-US" altLang="en-US" dirty="0">
              <a:effectLst/>
            </a:endParaRPr>
          </a:p>
          <a:p>
            <a:endParaRPr lang="en-US" altLang="en-US" sz="2800" dirty="0" smtClean="0">
              <a:effectLst/>
            </a:endParaRPr>
          </a:p>
          <a:p>
            <a:r>
              <a:rPr lang="en-US" altLang="en-US" sz="2800" dirty="0" smtClean="0">
                <a:effectLst/>
              </a:rPr>
              <a:t>Relationship</a:t>
            </a:r>
            <a:endParaRPr lang="en-US" altLang="en-US" sz="2800" dirty="0">
              <a:effectLst/>
            </a:endParaRPr>
          </a:p>
        </p:txBody>
      </p:sp>
      <mc:AlternateContent xmlns:mc="http://schemas.openxmlformats.org/markup-compatibility/2006" xmlns:a14="http://schemas.microsoft.com/office/drawing/2010/main">
        <mc:Choice Requires="a14">
          <p:sp>
            <p:nvSpPr>
              <p:cNvPr id="29701" name="Object 4">
                <a:extLst>
                  <a:ext uri="{FF2B5EF4-FFF2-40B4-BE49-F238E27FC236}">
                    <a16:creationId xmlns:a16="http://schemas.microsoft.com/office/drawing/2014/main" id="{3BA99C2B-087B-4200-BA79-DECF88FEE88A}"/>
                  </a:ext>
                </a:extLst>
              </p:cNvPr>
              <p:cNvSpPr txBox="1"/>
              <p:nvPr/>
            </p:nvSpPr>
            <p:spPr bwMode="auto">
              <a:xfrm>
                <a:off x="512762" y="1676400"/>
                <a:ext cx="3630613" cy="990600"/>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GB" sz="2300" i="1">
                          <a:solidFill>
                            <a:srgbClr val="000000"/>
                          </a:solidFill>
                          <a:latin typeface="Cambria Math" panose="02040503050406030204" pitchFamily="18" charset="0"/>
                        </a:rPr>
                        <m:t>𝑄</m:t>
                      </m:r>
                      <m:r>
                        <a:rPr lang="en-GB" sz="2300" i="1">
                          <a:solidFill>
                            <a:srgbClr val="000000"/>
                          </a:solidFill>
                          <a:latin typeface="Cambria Math" panose="02040503050406030204" pitchFamily="18" charset="0"/>
                        </a:rPr>
                        <m:t>(</m:t>
                      </m:r>
                      <m:r>
                        <a:rPr lang="en-GB" sz="2300" i="1">
                          <a:solidFill>
                            <a:srgbClr val="000000"/>
                          </a:solidFill>
                          <a:latin typeface="Cambria Math" panose="02040503050406030204" pitchFamily="18" charset="0"/>
                        </a:rPr>
                        <m:t>𝑥</m:t>
                      </m:r>
                      <m:r>
                        <a:rPr lang="en-GB" sz="2300" i="1">
                          <a:solidFill>
                            <a:srgbClr val="000000"/>
                          </a:solidFill>
                          <a:latin typeface="Cambria Math" panose="02040503050406030204" pitchFamily="18" charset="0"/>
                        </a:rPr>
                        <m:t>)=</m:t>
                      </m:r>
                      <m:f>
                        <m:fPr>
                          <m:ctrlPr>
                            <a:rPr lang="en-GB" sz="2300" i="1">
                              <a:solidFill>
                                <a:srgbClr val="000000"/>
                              </a:solidFill>
                              <a:latin typeface="Cambria Math" panose="02040503050406030204" pitchFamily="18" charset="0"/>
                            </a:rPr>
                          </m:ctrlPr>
                        </m:fPr>
                        <m:num>
                          <m:r>
                            <a:rPr lang="en-GB" sz="2300" i="1">
                              <a:solidFill>
                                <a:srgbClr val="000000"/>
                              </a:solidFill>
                              <a:latin typeface="Cambria Math" panose="02040503050406030204" pitchFamily="18" charset="0"/>
                            </a:rPr>
                            <m:t>1</m:t>
                          </m:r>
                        </m:num>
                        <m:den>
                          <m:rad>
                            <m:radPr>
                              <m:degHide m:val="on"/>
                              <m:ctrlPr>
                                <a:rPr lang="en-GB" sz="2300" i="1">
                                  <a:solidFill>
                                    <a:srgbClr val="000000"/>
                                  </a:solidFill>
                                  <a:latin typeface="Cambria Math" panose="02040503050406030204" pitchFamily="18" charset="0"/>
                                </a:rPr>
                              </m:ctrlPr>
                            </m:radPr>
                            <m:deg/>
                            <m:e>
                              <m:r>
                                <a:rPr lang="en-GB" sz="2300" i="1">
                                  <a:solidFill>
                                    <a:srgbClr val="000000"/>
                                  </a:solidFill>
                                  <a:latin typeface="Cambria Math" panose="02040503050406030204" pitchFamily="18" charset="0"/>
                                </a:rPr>
                                <m:t>2</m:t>
                              </m:r>
                              <m:r>
                                <a:rPr lang="en-GB" sz="2300" i="1">
                                  <a:solidFill>
                                    <a:srgbClr val="000000"/>
                                  </a:solidFill>
                                  <a:latin typeface="Cambria Math" panose="02040503050406030204" pitchFamily="18" charset="0"/>
                                </a:rPr>
                                <m:t>𝜋</m:t>
                              </m:r>
                            </m:e>
                          </m:rad>
                        </m:den>
                      </m:f>
                      <m:nary>
                        <m:naryPr>
                          <m:limLoc m:val="undOvr"/>
                          <m:ctrlPr>
                            <a:rPr lang="en-GB" sz="2300" i="1">
                              <a:solidFill>
                                <a:srgbClr val="000000"/>
                              </a:solidFill>
                              <a:latin typeface="Cambria Math" panose="02040503050406030204" pitchFamily="18" charset="0"/>
                            </a:rPr>
                          </m:ctrlPr>
                        </m:naryPr>
                        <m:sub>
                          <m:r>
                            <a:rPr lang="en-GB" sz="2300" i="1">
                              <a:solidFill>
                                <a:srgbClr val="000000"/>
                              </a:solidFill>
                              <a:latin typeface="Cambria Math" panose="02040503050406030204" pitchFamily="18" charset="0"/>
                            </a:rPr>
                            <m:t>𝑥</m:t>
                          </m:r>
                        </m:sub>
                        <m:sup>
                          <m:r>
                            <a:rPr lang="en-GB" sz="2300" i="1">
                              <a:solidFill>
                                <a:srgbClr val="000000"/>
                              </a:solidFill>
                              <a:latin typeface="Cambria Math" panose="02040503050406030204" pitchFamily="18" charset="0"/>
                            </a:rPr>
                            <m:t>∞</m:t>
                          </m:r>
                        </m:sup>
                        <m:e>
                          <m:sSup>
                            <m:sSupPr>
                              <m:ctrlPr>
                                <a:rPr lang="en-GB" sz="2300" i="1">
                                  <a:solidFill>
                                    <a:srgbClr val="000000"/>
                                  </a:solidFill>
                                  <a:latin typeface="Cambria Math" panose="02040503050406030204" pitchFamily="18" charset="0"/>
                                </a:rPr>
                              </m:ctrlPr>
                            </m:sSupPr>
                            <m:e>
                              <m:r>
                                <a:rPr lang="en-GB" sz="2300" i="1">
                                  <a:solidFill>
                                    <a:srgbClr val="000000"/>
                                  </a:solidFill>
                                  <a:latin typeface="Cambria Math" panose="02040503050406030204" pitchFamily="18" charset="0"/>
                                </a:rPr>
                                <m:t>𝑒</m:t>
                              </m:r>
                            </m:e>
                            <m:sup>
                              <m:r>
                                <a:rPr lang="en-GB" sz="2300" i="1">
                                  <a:solidFill>
                                    <a:srgbClr val="000000"/>
                                  </a:solidFill>
                                  <a:latin typeface="Cambria Math" panose="02040503050406030204" pitchFamily="18" charset="0"/>
                                </a:rPr>
                                <m:t>−</m:t>
                              </m:r>
                              <m:sSup>
                                <m:sSupPr>
                                  <m:ctrlPr>
                                    <a:rPr lang="en-GB" sz="2300" i="1">
                                      <a:solidFill>
                                        <a:srgbClr val="000000"/>
                                      </a:solidFill>
                                      <a:latin typeface="Cambria Math" panose="02040503050406030204" pitchFamily="18" charset="0"/>
                                    </a:rPr>
                                  </m:ctrlPr>
                                </m:sSupPr>
                                <m:e>
                                  <m:r>
                                    <a:rPr lang="en-GB" sz="2300" i="1">
                                      <a:solidFill>
                                        <a:srgbClr val="000000"/>
                                      </a:solidFill>
                                      <a:latin typeface="Cambria Math" panose="02040503050406030204" pitchFamily="18" charset="0"/>
                                    </a:rPr>
                                    <m:t>𝑦</m:t>
                                  </m:r>
                                </m:e>
                                <m:sup>
                                  <m:r>
                                    <a:rPr lang="en-GB" sz="2300" i="1">
                                      <a:solidFill>
                                        <a:srgbClr val="000000"/>
                                      </a:solidFill>
                                      <a:latin typeface="Cambria Math" panose="02040503050406030204" pitchFamily="18" charset="0"/>
                                    </a:rPr>
                                    <m:t>2</m:t>
                                  </m:r>
                                </m:sup>
                              </m:sSup>
                              <m:r>
                                <a:rPr lang="en-GB" sz="2300" i="1">
                                  <a:solidFill>
                                    <a:srgbClr val="000000"/>
                                  </a:solidFill>
                                  <a:latin typeface="Cambria Math" panose="02040503050406030204" pitchFamily="18" charset="0"/>
                                </a:rPr>
                                <m:t>/2</m:t>
                              </m:r>
                            </m:sup>
                          </m:sSup>
                          <m:r>
                            <a:rPr lang="en-GB" sz="2300" i="1">
                              <a:solidFill>
                                <a:srgbClr val="000000"/>
                              </a:solidFill>
                              <a:latin typeface="Cambria Math" panose="02040503050406030204" pitchFamily="18" charset="0"/>
                            </a:rPr>
                            <m:t>𝑑𝑦</m:t>
                          </m:r>
                        </m:e>
                      </m:nary>
                    </m:oMath>
                  </m:oMathPara>
                </a14:m>
                <a:endParaRPr lang="en-GB" dirty="0"/>
              </a:p>
            </p:txBody>
          </p:sp>
        </mc:Choice>
        <mc:Fallback xmlns="">
          <p:sp>
            <p:nvSpPr>
              <p:cNvPr id="29701" name="Object 4">
                <a:extLst>
                  <a:ext uri="{FF2B5EF4-FFF2-40B4-BE49-F238E27FC236}">
                    <a16:creationId xmlns:a16="http://schemas.microsoft.com/office/drawing/2014/main" id="{3BA99C2B-087B-4200-BA79-DECF88FEE88A}"/>
                  </a:ext>
                </a:extLst>
              </p:cNvPr>
              <p:cNvSpPr txBox="1">
                <a:spLocks noRot="1" noChangeAspect="1" noMove="1" noResize="1" noEditPoints="1" noAdjustHandles="1" noChangeArrowheads="1" noChangeShapeType="1" noTextEdit="1"/>
              </p:cNvSpPr>
              <p:nvPr/>
            </p:nvSpPr>
            <p:spPr bwMode="auto">
              <a:xfrm>
                <a:off x="512762" y="1676400"/>
                <a:ext cx="3630613" cy="990600"/>
              </a:xfrm>
              <a:prstGeom prst="rect">
                <a:avLst/>
              </a:prstGeom>
              <a:blipFill>
                <a:blip r:embed="rId2"/>
                <a:stretch>
                  <a:fillRect/>
                </a:stretch>
              </a:blipFill>
              <a:ln>
                <a:no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702" name="Object 5">
                <a:extLst>
                  <a:ext uri="{FF2B5EF4-FFF2-40B4-BE49-F238E27FC236}">
                    <a16:creationId xmlns:a16="http://schemas.microsoft.com/office/drawing/2014/main" id="{47932111-F50E-45B0-B4ED-696C43DCB44A}"/>
                  </a:ext>
                </a:extLst>
              </p:cNvPr>
              <p:cNvSpPr txBox="1"/>
              <p:nvPr/>
            </p:nvSpPr>
            <p:spPr bwMode="auto">
              <a:xfrm>
                <a:off x="762000" y="3933598"/>
                <a:ext cx="3048000" cy="97472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GB" sz="2000" i="1">
                          <a:solidFill>
                            <a:srgbClr val="000000"/>
                          </a:solidFill>
                          <a:latin typeface="Cambria Math" panose="02040503050406030204" pitchFamily="18" charset="0"/>
                        </a:rPr>
                        <m:t>𝑒𝑟𝑓𝑐</m:t>
                      </m:r>
                      <m:r>
                        <a:rPr lang="en-GB" sz="2000" i="1">
                          <a:solidFill>
                            <a:srgbClr val="000000"/>
                          </a:solidFill>
                          <a:latin typeface="Cambria Math" panose="02040503050406030204" pitchFamily="18" charset="0"/>
                        </a:rPr>
                        <m:t>(</m:t>
                      </m:r>
                      <m:r>
                        <a:rPr lang="en-GB" sz="2000" i="1">
                          <a:solidFill>
                            <a:srgbClr val="000000"/>
                          </a:solidFill>
                          <a:latin typeface="Cambria Math" panose="02040503050406030204" pitchFamily="18" charset="0"/>
                        </a:rPr>
                        <m:t>𝑥</m:t>
                      </m:r>
                      <m:r>
                        <a:rPr lang="en-GB" sz="2000" i="1">
                          <a:solidFill>
                            <a:srgbClr val="000000"/>
                          </a:solidFill>
                          <a:latin typeface="Cambria Math" panose="02040503050406030204" pitchFamily="18" charset="0"/>
                        </a:rPr>
                        <m:t>)=</m:t>
                      </m:r>
                      <m:f>
                        <m:fPr>
                          <m:ctrlPr>
                            <a:rPr lang="en-GB" sz="2000" i="1">
                              <a:solidFill>
                                <a:srgbClr val="000000"/>
                              </a:solidFill>
                              <a:latin typeface="Cambria Math" panose="02040503050406030204" pitchFamily="18" charset="0"/>
                            </a:rPr>
                          </m:ctrlPr>
                        </m:fPr>
                        <m:num>
                          <m:r>
                            <a:rPr lang="en-GB" sz="2000" i="1">
                              <a:solidFill>
                                <a:srgbClr val="000000"/>
                              </a:solidFill>
                              <a:latin typeface="Cambria Math" panose="02040503050406030204" pitchFamily="18" charset="0"/>
                            </a:rPr>
                            <m:t>2</m:t>
                          </m:r>
                        </m:num>
                        <m:den>
                          <m:rad>
                            <m:radPr>
                              <m:degHide m:val="on"/>
                              <m:ctrlPr>
                                <a:rPr lang="en-GB" sz="2000" i="1">
                                  <a:solidFill>
                                    <a:srgbClr val="000000"/>
                                  </a:solidFill>
                                  <a:latin typeface="Cambria Math" panose="02040503050406030204" pitchFamily="18" charset="0"/>
                                </a:rPr>
                              </m:ctrlPr>
                            </m:radPr>
                            <m:deg/>
                            <m:e>
                              <m:r>
                                <a:rPr lang="en-GB" sz="2000" i="1">
                                  <a:solidFill>
                                    <a:srgbClr val="000000"/>
                                  </a:solidFill>
                                  <a:latin typeface="Cambria Math" panose="02040503050406030204" pitchFamily="18" charset="0"/>
                                </a:rPr>
                                <m:t>𝜋</m:t>
                              </m:r>
                            </m:e>
                          </m:rad>
                        </m:den>
                      </m:f>
                      <m:nary>
                        <m:naryPr>
                          <m:limLoc m:val="undOvr"/>
                          <m:ctrlPr>
                            <a:rPr lang="en-GB" sz="2000" i="1">
                              <a:solidFill>
                                <a:srgbClr val="000000"/>
                              </a:solidFill>
                              <a:latin typeface="Cambria Math" panose="02040503050406030204" pitchFamily="18" charset="0"/>
                            </a:rPr>
                          </m:ctrlPr>
                        </m:naryPr>
                        <m:sub>
                          <m:r>
                            <a:rPr lang="en-GB" sz="2000" i="1">
                              <a:solidFill>
                                <a:srgbClr val="000000"/>
                              </a:solidFill>
                              <a:latin typeface="Cambria Math" panose="02040503050406030204" pitchFamily="18" charset="0"/>
                            </a:rPr>
                            <m:t>𝑥</m:t>
                          </m:r>
                        </m:sub>
                        <m:sup>
                          <m:r>
                            <a:rPr lang="en-GB" sz="2000" i="1">
                              <a:solidFill>
                                <a:srgbClr val="000000"/>
                              </a:solidFill>
                              <a:latin typeface="Cambria Math" panose="02040503050406030204" pitchFamily="18" charset="0"/>
                            </a:rPr>
                            <m:t>∞</m:t>
                          </m:r>
                        </m:sup>
                        <m:e>
                          <m:sSup>
                            <m:sSupPr>
                              <m:ctrlPr>
                                <a:rPr lang="en-GB" sz="2000" i="1">
                                  <a:solidFill>
                                    <a:srgbClr val="000000"/>
                                  </a:solidFill>
                                  <a:latin typeface="Cambria Math" panose="02040503050406030204" pitchFamily="18" charset="0"/>
                                </a:rPr>
                              </m:ctrlPr>
                            </m:sSupPr>
                            <m:e>
                              <m:r>
                                <a:rPr lang="en-GB" sz="2000" i="1">
                                  <a:solidFill>
                                    <a:srgbClr val="000000"/>
                                  </a:solidFill>
                                  <a:latin typeface="Cambria Math" panose="02040503050406030204" pitchFamily="18" charset="0"/>
                                </a:rPr>
                                <m:t>𝑒</m:t>
                              </m:r>
                            </m:e>
                            <m:sup>
                              <m:r>
                                <a:rPr lang="en-GB" sz="2000" i="1">
                                  <a:solidFill>
                                    <a:srgbClr val="000000"/>
                                  </a:solidFill>
                                  <a:latin typeface="Cambria Math" panose="02040503050406030204" pitchFamily="18" charset="0"/>
                                </a:rPr>
                                <m:t>−</m:t>
                              </m:r>
                              <m:sSup>
                                <m:sSupPr>
                                  <m:ctrlPr>
                                    <a:rPr lang="en-GB" sz="2000" i="1">
                                      <a:solidFill>
                                        <a:srgbClr val="000000"/>
                                      </a:solidFill>
                                      <a:latin typeface="Cambria Math" panose="02040503050406030204" pitchFamily="18" charset="0"/>
                                    </a:rPr>
                                  </m:ctrlPr>
                                </m:sSupPr>
                                <m:e>
                                  <m:r>
                                    <a:rPr lang="en-GB" sz="2000" i="1">
                                      <a:solidFill>
                                        <a:srgbClr val="000000"/>
                                      </a:solidFill>
                                      <a:latin typeface="Cambria Math" panose="02040503050406030204" pitchFamily="18" charset="0"/>
                                    </a:rPr>
                                    <m:t>𝑡</m:t>
                                  </m:r>
                                </m:e>
                                <m:sup>
                                  <m:r>
                                    <a:rPr lang="en-GB" sz="2000" i="1">
                                      <a:solidFill>
                                        <a:srgbClr val="000000"/>
                                      </a:solidFill>
                                      <a:latin typeface="Cambria Math" panose="02040503050406030204" pitchFamily="18" charset="0"/>
                                    </a:rPr>
                                    <m:t>2</m:t>
                                  </m:r>
                                </m:sup>
                              </m:sSup>
                            </m:sup>
                          </m:sSup>
                          <m:r>
                            <a:rPr lang="en-GB" sz="2000" i="1">
                              <a:solidFill>
                                <a:srgbClr val="000000"/>
                              </a:solidFill>
                              <a:latin typeface="Cambria Math" panose="02040503050406030204" pitchFamily="18" charset="0"/>
                            </a:rPr>
                            <m:t>𝑑𝑡</m:t>
                          </m:r>
                        </m:e>
                      </m:nary>
                    </m:oMath>
                  </m:oMathPara>
                </a14:m>
                <a:endParaRPr lang="en-GB" sz="2000" dirty="0"/>
              </a:p>
            </p:txBody>
          </p:sp>
        </mc:Choice>
        <mc:Fallback xmlns="">
          <p:sp>
            <p:nvSpPr>
              <p:cNvPr id="29702" name="Object 5">
                <a:extLst>
                  <a:ext uri="{FF2B5EF4-FFF2-40B4-BE49-F238E27FC236}">
                    <a16:creationId xmlns:a16="http://schemas.microsoft.com/office/drawing/2014/main" id="{47932111-F50E-45B0-B4ED-696C43DCB44A}"/>
                  </a:ext>
                </a:extLst>
              </p:cNvPr>
              <p:cNvSpPr txBox="1">
                <a:spLocks noRot="1" noChangeAspect="1" noMove="1" noResize="1" noEditPoints="1" noAdjustHandles="1" noChangeArrowheads="1" noChangeShapeType="1" noTextEdit="1"/>
              </p:cNvSpPr>
              <p:nvPr/>
            </p:nvSpPr>
            <p:spPr bwMode="auto">
              <a:xfrm>
                <a:off x="762000" y="3933598"/>
                <a:ext cx="3048000" cy="974725"/>
              </a:xfrm>
              <a:prstGeom prst="rect">
                <a:avLst/>
              </a:prstGeom>
              <a:blipFill>
                <a:blip r:embed="rId3"/>
                <a:stretch>
                  <a:fillRect/>
                </a:stretch>
              </a:blipFill>
              <a:ln>
                <a:noFill/>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703" name="Object 6">
                <a:extLst>
                  <a:ext uri="{FF2B5EF4-FFF2-40B4-BE49-F238E27FC236}">
                    <a16:creationId xmlns:a16="http://schemas.microsoft.com/office/drawing/2014/main" id="{EECE7D04-ED48-4EB1-ACF8-37A8196988A0}"/>
                  </a:ext>
                </a:extLst>
              </p:cNvPr>
              <p:cNvSpPr txBox="1"/>
              <p:nvPr/>
            </p:nvSpPr>
            <p:spPr bwMode="auto">
              <a:xfrm>
                <a:off x="767555" y="5444763"/>
                <a:ext cx="3121025" cy="103028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GB" sz="2000" i="1">
                          <a:solidFill>
                            <a:srgbClr val="000000"/>
                          </a:solidFill>
                          <a:latin typeface="Cambria Math" panose="02040503050406030204" pitchFamily="18" charset="0"/>
                        </a:rPr>
                        <m:t>𝑄</m:t>
                      </m:r>
                      <m:r>
                        <a:rPr lang="en-GB" sz="2000" i="1">
                          <a:solidFill>
                            <a:srgbClr val="000000"/>
                          </a:solidFill>
                          <a:latin typeface="Cambria Math" panose="02040503050406030204" pitchFamily="18" charset="0"/>
                        </a:rPr>
                        <m:t>(</m:t>
                      </m:r>
                      <m:r>
                        <a:rPr lang="en-GB" sz="2000" i="1">
                          <a:solidFill>
                            <a:srgbClr val="000000"/>
                          </a:solidFill>
                          <a:latin typeface="Cambria Math" panose="02040503050406030204" pitchFamily="18" charset="0"/>
                        </a:rPr>
                        <m:t>𝑥</m:t>
                      </m:r>
                      <m:r>
                        <a:rPr lang="en-GB" sz="2000" i="1">
                          <a:solidFill>
                            <a:srgbClr val="000000"/>
                          </a:solidFill>
                          <a:latin typeface="Cambria Math" panose="02040503050406030204" pitchFamily="18" charset="0"/>
                        </a:rPr>
                        <m:t>)=</m:t>
                      </m:r>
                      <m:f>
                        <m:fPr>
                          <m:ctrlPr>
                            <a:rPr lang="en-GB" sz="2000" i="1">
                              <a:solidFill>
                                <a:srgbClr val="000000"/>
                              </a:solidFill>
                              <a:latin typeface="Cambria Math" panose="02040503050406030204" pitchFamily="18" charset="0"/>
                            </a:rPr>
                          </m:ctrlPr>
                        </m:fPr>
                        <m:num>
                          <m:r>
                            <a:rPr lang="en-GB" sz="2000" i="1">
                              <a:solidFill>
                                <a:srgbClr val="000000"/>
                              </a:solidFill>
                              <a:latin typeface="Cambria Math" panose="02040503050406030204" pitchFamily="18" charset="0"/>
                            </a:rPr>
                            <m:t>1</m:t>
                          </m:r>
                        </m:num>
                        <m:den>
                          <m:r>
                            <a:rPr lang="en-GB" sz="2000" i="1">
                              <a:solidFill>
                                <a:srgbClr val="000000"/>
                              </a:solidFill>
                              <a:latin typeface="Cambria Math" panose="02040503050406030204" pitchFamily="18" charset="0"/>
                            </a:rPr>
                            <m:t>2</m:t>
                          </m:r>
                        </m:den>
                      </m:f>
                      <m:r>
                        <a:rPr lang="en-GB" sz="2000" i="1">
                          <a:solidFill>
                            <a:srgbClr val="000000"/>
                          </a:solidFill>
                          <a:latin typeface="Cambria Math" panose="02040503050406030204" pitchFamily="18" charset="0"/>
                        </a:rPr>
                        <m:t>𝑒𝑟𝑓𝑐</m:t>
                      </m:r>
                      <m:d>
                        <m:dPr>
                          <m:ctrlPr>
                            <a:rPr lang="en-GB" sz="2000" i="1">
                              <a:solidFill>
                                <a:srgbClr val="000000"/>
                              </a:solidFill>
                              <a:latin typeface="Cambria Math" panose="02040503050406030204" pitchFamily="18" charset="0"/>
                            </a:rPr>
                          </m:ctrlPr>
                        </m:dPr>
                        <m:e>
                          <m:f>
                            <m:fPr>
                              <m:ctrlPr>
                                <a:rPr lang="en-GB" sz="2000" i="1">
                                  <a:solidFill>
                                    <a:srgbClr val="000000"/>
                                  </a:solidFill>
                                  <a:latin typeface="Cambria Math" panose="02040503050406030204" pitchFamily="18" charset="0"/>
                                </a:rPr>
                              </m:ctrlPr>
                            </m:fPr>
                            <m:num>
                              <m:r>
                                <a:rPr lang="en-GB" sz="2000" i="1">
                                  <a:solidFill>
                                    <a:srgbClr val="000000"/>
                                  </a:solidFill>
                                  <a:latin typeface="Cambria Math" panose="02040503050406030204" pitchFamily="18" charset="0"/>
                                </a:rPr>
                                <m:t>𝑥</m:t>
                              </m:r>
                            </m:num>
                            <m:den>
                              <m:rad>
                                <m:radPr>
                                  <m:degHide m:val="on"/>
                                  <m:ctrlPr>
                                    <a:rPr lang="en-GB" sz="2000" i="1">
                                      <a:solidFill>
                                        <a:srgbClr val="000000"/>
                                      </a:solidFill>
                                      <a:latin typeface="Cambria Math" panose="02040503050406030204" pitchFamily="18" charset="0"/>
                                    </a:rPr>
                                  </m:ctrlPr>
                                </m:radPr>
                                <m:deg/>
                                <m:e>
                                  <m:r>
                                    <a:rPr lang="en-GB" sz="2000" i="1">
                                      <a:solidFill>
                                        <a:srgbClr val="000000"/>
                                      </a:solidFill>
                                      <a:latin typeface="Cambria Math" panose="02040503050406030204" pitchFamily="18" charset="0"/>
                                    </a:rPr>
                                    <m:t>2</m:t>
                                  </m:r>
                                </m:e>
                              </m:rad>
                            </m:den>
                          </m:f>
                        </m:e>
                      </m:d>
                    </m:oMath>
                  </m:oMathPara>
                </a14:m>
                <a:endParaRPr lang="en-GB" sz="2000" dirty="0"/>
              </a:p>
            </p:txBody>
          </p:sp>
        </mc:Choice>
        <mc:Fallback xmlns="">
          <p:sp>
            <p:nvSpPr>
              <p:cNvPr id="29703" name="Object 6">
                <a:extLst>
                  <a:ext uri="{FF2B5EF4-FFF2-40B4-BE49-F238E27FC236}">
                    <a16:creationId xmlns:a16="http://schemas.microsoft.com/office/drawing/2014/main" id="{EECE7D04-ED48-4EB1-ACF8-37A8196988A0}"/>
                  </a:ext>
                </a:extLst>
              </p:cNvPr>
              <p:cNvSpPr txBox="1">
                <a:spLocks noRot="1" noChangeAspect="1" noMove="1" noResize="1" noEditPoints="1" noAdjustHandles="1" noChangeArrowheads="1" noChangeShapeType="1" noTextEdit="1"/>
              </p:cNvSpPr>
              <p:nvPr/>
            </p:nvSpPr>
            <p:spPr bwMode="auto">
              <a:xfrm>
                <a:off x="767555" y="5444763"/>
                <a:ext cx="3121025" cy="1030287"/>
              </a:xfrm>
              <a:prstGeom prst="rect">
                <a:avLst/>
              </a:prstGeom>
              <a:blipFill>
                <a:blip r:embed="rId4"/>
                <a:stretch>
                  <a:fillRect/>
                </a:stretch>
              </a:blipFill>
              <a:ln>
                <a:noFill/>
              </a:ln>
              <a:effectLst/>
            </p:spPr>
            <p:txBody>
              <a:bodyPr/>
              <a:lstStyle/>
              <a:p>
                <a:r>
                  <a:rPr lang="en-GB">
                    <a:noFill/>
                  </a:rPr>
                  <a:t> </a:t>
                </a:r>
              </a:p>
            </p:txBody>
          </p:sp>
        </mc:Fallback>
      </mc:AlternateContent>
      <p:sp>
        <p:nvSpPr>
          <p:cNvPr id="29704" name="Text Box 7">
            <a:extLst>
              <a:ext uri="{FF2B5EF4-FFF2-40B4-BE49-F238E27FC236}">
                <a16:creationId xmlns:a16="http://schemas.microsoft.com/office/drawing/2014/main" id="{7A14FC68-1012-440E-ADA8-64EEDA5D4C9C}"/>
              </a:ext>
            </a:extLst>
          </p:cNvPr>
          <p:cNvSpPr txBox="1">
            <a:spLocks noChangeArrowheads="1"/>
          </p:cNvSpPr>
          <p:nvPr/>
        </p:nvSpPr>
        <p:spPr bwMode="auto">
          <a:xfrm>
            <a:off x="4876800" y="4876800"/>
            <a:ext cx="3886200" cy="51911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CC"/>
              </a:buClr>
              <a:buSzPct val="90000"/>
              <a:buChar char="•"/>
              <a:defRPr sz="2800" b="1">
                <a:solidFill>
                  <a:srgbClr val="CC00CC"/>
                </a:solidFill>
                <a:latin typeface="Times New Roman" panose="02020603050405020304" pitchFamily="18" charset="0"/>
              </a:defRPr>
            </a:lvl1pPr>
            <a:lvl2pPr marL="742950" indent="-285750">
              <a:spcBef>
                <a:spcPct val="20000"/>
              </a:spcBef>
              <a:buClr>
                <a:schemeClr val="accent1"/>
              </a:buClr>
              <a:buChar char="–"/>
              <a:defRPr sz="24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lgn="r">
              <a:spcBef>
                <a:spcPct val="50000"/>
              </a:spcBef>
              <a:buClrTx/>
              <a:buSzTx/>
              <a:buFontTx/>
              <a:buNone/>
            </a:pPr>
            <a:r>
              <a:rPr lang="en-US" altLang="en-US" dirty="0" err="1">
                <a:solidFill>
                  <a:schemeClr val="bg2"/>
                </a:solidFill>
              </a:rPr>
              <a:t>Erfc</a:t>
            </a:r>
            <a:r>
              <a:rPr lang="en-US" altLang="en-US" dirty="0">
                <a:solidFill>
                  <a:schemeClr val="bg2"/>
                </a:solidFill>
              </a:rPr>
              <a:t>[</a:t>
            </a:r>
            <a:r>
              <a:rPr lang="en-US" altLang="en-US" i="1" dirty="0">
                <a:solidFill>
                  <a:schemeClr val="bg2"/>
                </a:solidFill>
              </a:rPr>
              <a:t>x</a:t>
            </a:r>
            <a:r>
              <a:rPr lang="en-US" altLang="en-US" dirty="0">
                <a:solidFill>
                  <a:schemeClr val="bg2"/>
                </a:solidFill>
              </a:rPr>
              <a:t>] in Mathematica</a:t>
            </a:r>
          </a:p>
        </p:txBody>
      </p:sp>
      <p:sp>
        <p:nvSpPr>
          <p:cNvPr id="29705" name="Text Box 8">
            <a:extLst>
              <a:ext uri="{FF2B5EF4-FFF2-40B4-BE49-F238E27FC236}">
                <a16:creationId xmlns:a16="http://schemas.microsoft.com/office/drawing/2014/main" id="{5FF2E95E-E67D-4E76-8A56-A63305A8D063}"/>
              </a:ext>
            </a:extLst>
          </p:cNvPr>
          <p:cNvSpPr txBox="1">
            <a:spLocks noChangeArrowheads="1"/>
          </p:cNvSpPr>
          <p:nvPr/>
        </p:nvSpPr>
        <p:spPr bwMode="auto">
          <a:xfrm>
            <a:off x="5943600" y="5576888"/>
            <a:ext cx="2819400" cy="51911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CC"/>
              </a:buClr>
              <a:buSzPct val="90000"/>
              <a:buChar char="•"/>
              <a:defRPr sz="2800" b="1">
                <a:solidFill>
                  <a:srgbClr val="CC00CC"/>
                </a:solidFill>
                <a:latin typeface="Times New Roman" panose="02020603050405020304" pitchFamily="18" charset="0"/>
              </a:defRPr>
            </a:lvl1pPr>
            <a:lvl2pPr marL="742950" indent="-285750">
              <a:spcBef>
                <a:spcPct val="20000"/>
              </a:spcBef>
              <a:buClr>
                <a:schemeClr val="accent1"/>
              </a:buClr>
              <a:buChar char="–"/>
              <a:defRPr sz="24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algn="r">
              <a:spcBef>
                <a:spcPct val="50000"/>
              </a:spcBef>
              <a:buClrTx/>
              <a:buSzTx/>
              <a:buFontTx/>
              <a:buNone/>
            </a:pPr>
            <a:r>
              <a:rPr lang="en-US" altLang="en-US" dirty="0" err="1">
                <a:solidFill>
                  <a:schemeClr val="bg2"/>
                </a:solidFill>
              </a:rPr>
              <a:t>erfc</a:t>
            </a:r>
            <a:r>
              <a:rPr lang="en-US" altLang="en-US" dirty="0">
                <a:solidFill>
                  <a:schemeClr val="bg2"/>
                </a:solidFill>
              </a:rPr>
              <a:t>(</a:t>
            </a:r>
            <a:r>
              <a:rPr lang="en-US" altLang="en-US" i="1" dirty="0">
                <a:solidFill>
                  <a:schemeClr val="bg2"/>
                </a:solidFill>
              </a:rPr>
              <a:t>x</a:t>
            </a:r>
            <a:r>
              <a:rPr lang="en-US" altLang="en-US" dirty="0">
                <a:solidFill>
                  <a:schemeClr val="bg2"/>
                </a:solidFill>
              </a:rPr>
              <a:t>) in </a:t>
            </a:r>
            <a:r>
              <a:rPr lang="en-US" altLang="en-US" dirty="0" err="1">
                <a:solidFill>
                  <a:schemeClr val="bg2"/>
                </a:solidFill>
              </a:rPr>
              <a:t>Matlab</a:t>
            </a:r>
            <a:endParaRPr lang="en-US" altLang="en-US" dirty="0">
              <a:solidFill>
                <a:schemeClr val="bg2"/>
              </a:solidFill>
            </a:endParaRPr>
          </a:p>
        </p:txBody>
      </p:sp>
      <p:pic>
        <p:nvPicPr>
          <p:cNvPr id="29706" name="Picture 9" descr="Qfunction">
            <a:extLst>
              <a:ext uri="{FF2B5EF4-FFF2-40B4-BE49-F238E27FC236}">
                <a16:creationId xmlns:a16="http://schemas.microsoft.com/office/drawing/2014/main" id="{2CF28340-2348-4A6F-A6E3-83FE4DB05C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501" r="5000"/>
          <a:stretch>
            <a:fillRect/>
          </a:stretch>
        </p:blipFill>
        <p:spPr bwMode="auto">
          <a:xfrm>
            <a:off x="4721225" y="1352550"/>
            <a:ext cx="4157663"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0E0066B6-1D6F-4A62-B59B-F0A574832363}"/>
              </a:ext>
            </a:extLst>
          </p:cNvPr>
          <p:cNvSpPr/>
          <p:nvPr/>
        </p:nvSpPr>
        <p:spPr>
          <a:xfrm>
            <a:off x="304800" y="6153150"/>
            <a:ext cx="8077200" cy="424732"/>
          </a:xfrm>
          <a:prstGeom prst="rect">
            <a:avLst/>
          </a:prstGeom>
        </p:spPr>
        <p:txBody>
          <a:bodyPr wrap="square">
            <a:spAutoFit/>
          </a:bodyPr>
          <a:lstStyle/>
          <a:p>
            <a:pPr>
              <a:lnSpc>
                <a:spcPct val="90000"/>
              </a:lnSpc>
              <a:spcBef>
                <a:spcPct val="40000"/>
              </a:spcBef>
            </a:pPr>
            <a:r>
              <a:rPr lang="en-US" altLang="en-US" sz="2400" dirty="0"/>
              <a:t>Probability of error exponentially decreases with SNR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gamma/>
                <a:shade val="46275"/>
                <a:invGamma/>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0387-44F7-4CC1-B904-AA56A7EC70E3}"/>
              </a:ext>
            </a:extLst>
          </p:cNvPr>
          <p:cNvSpPr>
            <a:spLocks noGrp="1"/>
          </p:cNvSpPr>
          <p:nvPr>
            <p:ph type="title"/>
          </p:nvPr>
        </p:nvSpPr>
        <p:spPr>
          <a:xfrm>
            <a:off x="457200" y="274638"/>
            <a:ext cx="8229600" cy="427038"/>
          </a:xfrm>
        </p:spPr>
        <p:txBody>
          <a:bodyPr/>
          <a:lstStyle/>
          <a:p>
            <a:endParaRPr lang="en-US" dirty="0"/>
          </a:p>
        </p:txBody>
      </p:sp>
      <p:sp>
        <p:nvSpPr>
          <p:cNvPr id="3" name="Content Placeholder 2">
            <a:extLst>
              <a:ext uri="{FF2B5EF4-FFF2-40B4-BE49-F238E27FC236}">
                <a16:creationId xmlns:a16="http://schemas.microsoft.com/office/drawing/2014/main" id="{3414ECAA-0519-4183-ABE7-7CD52BCAEBC0}"/>
              </a:ext>
            </a:extLst>
          </p:cNvPr>
          <p:cNvSpPr>
            <a:spLocks noGrp="1"/>
          </p:cNvSpPr>
          <p:nvPr>
            <p:ph idx="1"/>
          </p:nvPr>
        </p:nvSpPr>
        <p:spPr>
          <a:xfrm>
            <a:off x="152400" y="990600"/>
            <a:ext cx="8686800" cy="5394324"/>
          </a:xfrm>
        </p:spPr>
        <p:txBody>
          <a:bodyPr/>
          <a:lstStyle/>
          <a:p>
            <a:pPr>
              <a:buFont typeface="Wingdings" panose="05000000000000000000" pitchFamily="2" charset="2"/>
              <a:buChar char="Ø"/>
            </a:pPr>
            <a:r>
              <a:rPr lang="en-GB" sz="2200" dirty="0">
                <a:effectLst/>
              </a:rPr>
              <a:t>The error rate refers to the probability that an error will occur during the transmission of data from a sender to a receiver. </a:t>
            </a:r>
          </a:p>
          <a:p>
            <a:pPr>
              <a:buFont typeface="Wingdings" panose="05000000000000000000" pitchFamily="2" charset="2"/>
              <a:buChar char="Ø"/>
            </a:pPr>
            <a:r>
              <a:rPr lang="en-GB" sz="2200" dirty="0">
                <a:effectLst/>
              </a:rPr>
              <a:t>An error can occur due to various factors, such as noise, interference, or signal distortion. </a:t>
            </a:r>
          </a:p>
          <a:p>
            <a:pPr>
              <a:buFont typeface="Wingdings" panose="05000000000000000000" pitchFamily="2" charset="2"/>
              <a:buChar char="Ø"/>
            </a:pPr>
            <a:r>
              <a:rPr lang="en-GB" sz="2200" dirty="0">
                <a:effectLst/>
              </a:rPr>
              <a:t>The error rate is often expressed as a percentage or as a ratio, and it is used to measure the performance of a communication system.</a:t>
            </a:r>
          </a:p>
          <a:p>
            <a:pPr>
              <a:buFont typeface="Wingdings" panose="05000000000000000000" pitchFamily="2" charset="2"/>
              <a:buChar char="Ø"/>
            </a:pPr>
            <a:r>
              <a:rPr lang="en-GB" sz="2200" dirty="0">
                <a:effectLst/>
              </a:rPr>
              <a:t>There are several different types of errors that can occur in digital communications, including:</a:t>
            </a:r>
          </a:p>
          <a:p>
            <a:pPr lvl="1"/>
            <a:r>
              <a:rPr lang="en-GB" sz="2000" dirty="0">
                <a:effectLst/>
              </a:rPr>
              <a:t>Bit errors: errors in which one or more bits are transmitted incorrectly</a:t>
            </a:r>
          </a:p>
          <a:p>
            <a:pPr lvl="1"/>
            <a:r>
              <a:rPr lang="en-GB" sz="2000" dirty="0">
                <a:effectLst/>
              </a:rPr>
              <a:t>Frame errors: errors in which an entire frame of data is transmitted incorrectly</a:t>
            </a:r>
          </a:p>
          <a:p>
            <a:pPr lvl="1"/>
            <a:r>
              <a:rPr lang="en-GB" sz="2000" dirty="0">
                <a:effectLst/>
              </a:rPr>
              <a:t>Symbol errors: errors in which one or more symbols (a group of bits) are transmitted incorrectly</a:t>
            </a:r>
          </a:p>
        </p:txBody>
      </p:sp>
      <p:sp>
        <p:nvSpPr>
          <p:cNvPr id="4" name="Slide Number Placeholder 3">
            <a:extLst>
              <a:ext uri="{FF2B5EF4-FFF2-40B4-BE49-F238E27FC236}">
                <a16:creationId xmlns:a16="http://schemas.microsoft.com/office/drawing/2014/main" id="{720ACA87-F1D6-4DEA-9846-EF75DFBC7A66}"/>
              </a:ext>
            </a:extLst>
          </p:cNvPr>
          <p:cNvSpPr>
            <a:spLocks noGrp="1"/>
          </p:cNvSpPr>
          <p:nvPr>
            <p:ph type="sldNum" sz="quarter" idx="10"/>
          </p:nvPr>
        </p:nvSpPr>
        <p:spPr/>
        <p:txBody>
          <a:bodyPr/>
          <a:lstStyle/>
          <a:p>
            <a:pPr>
              <a:defRPr/>
            </a:pPr>
            <a:fld id="{96F73DE3-3A65-4B9F-8731-A260C37A483E}" type="slidenum">
              <a:rPr lang="en-US" smtClean="0"/>
              <a:pPr>
                <a:defRPr/>
              </a:pPr>
              <a:t>2</a:t>
            </a:fld>
            <a:endParaRPr lang="en-US" dirty="0"/>
          </a:p>
        </p:txBody>
      </p:sp>
    </p:spTree>
    <p:extLst>
      <p:ext uri="{BB962C8B-B14F-4D97-AF65-F5344CB8AC3E}">
        <p14:creationId xmlns:p14="http://schemas.microsoft.com/office/powerpoint/2010/main" val="2278125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64B59-9B6C-4A31-A2C2-36F0F382A1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95181F-F04A-4199-B67C-18D0708E5E4F}"/>
              </a:ext>
            </a:extLst>
          </p:cNvPr>
          <p:cNvSpPr>
            <a:spLocks noGrp="1"/>
          </p:cNvSpPr>
          <p:nvPr>
            <p:ph idx="1"/>
          </p:nvPr>
        </p:nvSpPr>
        <p:spPr/>
        <p:txBody>
          <a:bodyPr/>
          <a:lstStyle/>
          <a:p>
            <a:pPr marL="0" indent="0">
              <a:buNone/>
            </a:pPr>
            <a:r>
              <a:rPr lang="en-US" dirty="0"/>
              <a:t> </a:t>
            </a:r>
            <a:r>
              <a:rPr lang="en-US" dirty="0" err="1"/>
              <a:t>erfc</a:t>
            </a:r>
            <a:r>
              <a:rPr lang="en-US" dirty="0"/>
              <a:t>(z) = 1-erf(z)</a:t>
            </a:r>
          </a:p>
        </p:txBody>
      </p:sp>
      <p:sp>
        <p:nvSpPr>
          <p:cNvPr id="4" name="Slide Number Placeholder 3">
            <a:extLst>
              <a:ext uri="{FF2B5EF4-FFF2-40B4-BE49-F238E27FC236}">
                <a16:creationId xmlns:a16="http://schemas.microsoft.com/office/drawing/2014/main" id="{4A7948B3-7A4C-4C1B-8766-55A8BC106743}"/>
              </a:ext>
            </a:extLst>
          </p:cNvPr>
          <p:cNvSpPr>
            <a:spLocks noGrp="1"/>
          </p:cNvSpPr>
          <p:nvPr>
            <p:ph type="sldNum" sz="quarter" idx="10"/>
          </p:nvPr>
        </p:nvSpPr>
        <p:spPr/>
        <p:txBody>
          <a:bodyPr/>
          <a:lstStyle/>
          <a:p>
            <a:pPr>
              <a:defRPr/>
            </a:pPr>
            <a:fld id="{96F73DE3-3A65-4B9F-8731-A260C37A483E}" type="slidenum">
              <a:rPr lang="en-US" smtClean="0"/>
              <a:pPr>
                <a:defRPr/>
              </a:pPr>
              <a:t>20</a:t>
            </a:fld>
            <a:endParaRPr lang="en-US" dirty="0"/>
          </a:p>
        </p:txBody>
      </p:sp>
    </p:spTree>
    <p:extLst>
      <p:ext uri="{BB962C8B-B14F-4D97-AF65-F5344CB8AC3E}">
        <p14:creationId xmlns:p14="http://schemas.microsoft.com/office/powerpoint/2010/main" val="4143115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21</a:t>
            </a:fld>
            <a:endParaRPr lang="en-US" dirty="0"/>
          </a:p>
        </p:txBody>
      </p:sp>
      <p:pic>
        <p:nvPicPr>
          <p:cNvPr id="5" name="Picture 4"/>
          <p:cNvPicPr>
            <a:picLocks noChangeAspect="1"/>
          </p:cNvPicPr>
          <p:nvPr/>
        </p:nvPicPr>
        <p:blipFill>
          <a:blip r:embed="rId2"/>
          <a:stretch>
            <a:fillRect/>
          </a:stretch>
        </p:blipFill>
        <p:spPr>
          <a:xfrm>
            <a:off x="457200" y="0"/>
            <a:ext cx="7010400" cy="6758274"/>
          </a:xfrm>
          <a:prstGeom prst="rect">
            <a:avLst/>
          </a:prstGeom>
        </p:spPr>
      </p:pic>
      <p:sp>
        <p:nvSpPr>
          <p:cNvPr id="6" name="Rectangle 5">
            <a:extLst>
              <a:ext uri="{FF2B5EF4-FFF2-40B4-BE49-F238E27FC236}">
                <a16:creationId xmlns:a16="http://schemas.microsoft.com/office/drawing/2014/main" id="{80DEE4AF-B2A4-43DA-A378-E717AACF97DC}"/>
              </a:ext>
            </a:extLst>
          </p:cNvPr>
          <p:cNvSpPr/>
          <p:nvPr/>
        </p:nvSpPr>
        <p:spPr>
          <a:xfrm rot="16974552">
            <a:off x="6572121" y="2643210"/>
            <a:ext cx="3236784" cy="369332"/>
          </a:xfrm>
          <a:prstGeom prst="rect">
            <a:avLst/>
          </a:prstGeom>
        </p:spPr>
        <p:txBody>
          <a:bodyPr wrap="none">
            <a:spAutoFit/>
          </a:bodyPr>
          <a:lstStyle/>
          <a:p>
            <a:r>
              <a:rPr lang="en-US" altLang="en-US" dirty="0"/>
              <a:t>Complementary error function</a:t>
            </a:r>
            <a:endParaRPr lang="en-US" dirty="0"/>
          </a:p>
        </p:txBody>
      </p:sp>
    </p:spTree>
    <p:extLst>
      <p:ext uri="{BB962C8B-B14F-4D97-AF65-F5344CB8AC3E}">
        <p14:creationId xmlns:p14="http://schemas.microsoft.com/office/powerpoint/2010/main" val="1565728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45B672-6FD1-4CAB-A542-320AE3319645}"/>
              </a:ext>
            </a:extLst>
          </p:cNvPr>
          <p:cNvSpPr>
            <a:spLocks noGrp="1"/>
          </p:cNvSpPr>
          <p:nvPr>
            <p:ph type="sldNum" sz="quarter" idx="10"/>
          </p:nvPr>
        </p:nvSpPr>
        <p:spPr/>
        <p:txBody>
          <a:bodyPr/>
          <a:lstStyle/>
          <a:p>
            <a:pPr>
              <a:defRPr/>
            </a:pPr>
            <a:fld id="{96F73DE3-3A65-4B9F-8731-A260C37A483E}" type="slidenum">
              <a:rPr lang="en-US" smtClean="0"/>
              <a:pPr>
                <a:defRPr/>
              </a:pPr>
              <a:t>22</a:t>
            </a:fld>
            <a:endParaRPr lang="en-US" dirty="0"/>
          </a:p>
        </p:txBody>
      </p:sp>
      <p:pic>
        <p:nvPicPr>
          <p:cNvPr id="5" name="Picture 4">
            <a:extLst>
              <a:ext uri="{FF2B5EF4-FFF2-40B4-BE49-F238E27FC236}">
                <a16:creationId xmlns:a16="http://schemas.microsoft.com/office/drawing/2014/main" id="{20F8E4EB-F17D-49BD-ACB6-2642F58AFB93}"/>
              </a:ext>
            </a:extLst>
          </p:cNvPr>
          <p:cNvPicPr>
            <a:picLocks noChangeAspect="1"/>
          </p:cNvPicPr>
          <p:nvPr/>
        </p:nvPicPr>
        <p:blipFill>
          <a:blip r:embed="rId2"/>
          <a:stretch>
            <a:fillRect/>
          </a:stretch>
        </p:blipFill>
        <p:spPr>
          <a:xfrm>
            <a:off x="1808056" y="0"/>
            <a:ext cx="5527888" cy="6858000"/>
          </a:xfrm>
          <a:prstGeom prst="rect">
            <a:avLst/>
          </a:prstGeom>
        </p:spPr>
      </p:pic>
      <p:sp>
        <p:nvSpPr>
          <p:cNvPr id="6" name="Rectangle 5">
            <a:extLst>
              <a:ext uri="{FF2B5EF4-FFF2-40B4-BE49-F238E27FC236}">
                <a16:creationId xmlns:a16="http://schemas.microsoft.com/office/drawing/2014/main" id="{12B2C797-1932-4E6E-867E-39A384EA0BCB}"/>
              </a:ext>
            </a:extLst>
          </p:cNvPr>
          <p:cNvSpPr/>
          <p:nvPr/>
        </p:nvSpPr>
        <p:spPr>
          <a:xfrm rot="16974552">
            <a:off x="7418507" y="2643210"/>
            <a:ext cx="1544012" cy="369332"/>
          </a:xfrm>
          <a:prstGeom prst="rect">
            <a:avLst/>
          </a:prstGeom>
        </p:spPr>
        <p:txBody>
          <a:bodyPr wrap="none">
            <a:spAutoFit/>
          </a:bodyPr>
          <a:lstStyle/>
          <a:p>
            <a:r>
              <a:rPr lang="en-US" altLang="en-US" dirty="0"/>
              <a:t>error function</a:t>
            </a:r>
            <a:endParaRPr lang="en-US" dirty="0"/>
          </a:p>
        </p:txBody>
      </p:sp>
    </p:spTree>
    <p:extLst>
      <p:ext uri="{BB962C8B-B14F-4D97-AF65-F5344CB8AC3E}">
        <p14:creationId xmlns:p14="http://schemas.microsoft.com/office/powerpoint/2010/main" val="3490295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effectLst/>
                  </a:rPr>
                  <a:t>Average probability of error in terms of </a:t>
                </a:r>
                <a14:m>
                  <m:oMath xmlns:m="http://schemas.openxmlformats.org/officeDocument/2006/math">
                    <m:r>
                      <m:rPr>
                        <m:sty m:val="p"/>
                      </m:rPr>
                      <a:rPr lang="en-US" i="1" dirty="0" smtClean="0">
                        <a:effectLst/>
                        <a:latin typeface="Cambria Math" panose="02040503050406030204" pitchFamily="18" charset="0"/>
                      </a:rPr>
                      <m:t>erfc</m:t>
                    </m:r>
                    <m:r>
                      <a:rPr lang="en-US" i="1" dirty="0" smtClean="0">
                        <a:effectLst/>
                        <a:latin typeface="Cambria Math" panose="02040503050406030204" pitchFamily="18" charset="0"/>
                      </a:rPr>
                      <m:t>⁡(</m:t>
                    </m:r>
                    <m:r>
                      <a:rPr lang="en-US" i="1" dirty="0" smtClean="0">
                        <a:effectLst/>
                        <a:latin typeface="Cambria Math" panose="02040503050406030204" pitchFamily="18" charset="0"/>
                      </a:rPr>
                      <m:t>𝑧</m:t>
                    </m:r>
                    <m:r>
                      <a:rPr lang="en-US" i="1" dirty="0" smtClean="0">
                        <a:effectLst/>
                        <a:latin typeface="Cambria Math" panose="02040503050406030204" pitchFamily="18" charset="0"/>
                      </a:rPr>
                      <m:t>)</m:t>
                    </m:r>
                  </m:oMath>
                </a14:m>
                <a:endParaRPr lang="en-US" dirty="0">
                  <a:effectLst/>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23936" r="-593" b="-372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100638"/>
              </a:xfrm>
            </p:spPr>
            <p:txBody>
              <a:bodyPr/>
              <a:lstStyle/>
              <a:p>
                <a:r>
                  <a:rPr lang="en-US" sz="3100" dirty="0">
                    <a:effectLst/>
                  </a:rPr>
                  <a:t>By letting </a:t>
                </a:r>
                <a14:m>
                  <m:oMath xmlns:m="http://schemas.openxmlformats.org/officeDocument/2006/math">
                    <m:r>
                      <a:rPr lang="en-US" sz="3100" i="1">
                        <a:effectLst/>
                        <a:latin typeface="Cambria Math"/>
                      </a:rPr>
                      <m:t>𝑧</m:t>
                    </m:r>
                    <m:r>
                      <a:rPr lang="en-US" sz="3100" i="1">
                        <a:effectLst/>
                        <a:latin typeface="Cambria Math"/>
                      </a:rPr>
                      <m:t>=</m:t>
                    </m:r>
                    <m:f>
                      <m:fPr>
                        <m:ctrlPr>
                          <a:rPr lang="en-US" sz="3100" i="1">
                            <a:effectLst/>
                            <a:latin typeface="Cambria Math" panose="02040503050406030204" pitchFamily="18" charset="0"/>
                          </a:rPr>
                        </m:ctrlPr>
                      </m:fPr>
                      <m:num>
                        <m:r>
                          <a:rPr lang="en-US" sz="3100" i="1">
                            <a:effectLst/>
                            <a:latin typeface="Cambria Math"/>
                          </a:rPr>
                          <m:t>𝑦</m:t>
                        </m:r>
                        <m:r>
                          <a:rPr lang="en-US" sz="3100" i="1">
                            <a:effectLst/>
                            <a:latin typeface="Cambria Math"/>
                          </a:rPr>
                          <m:t>+</m:t>
                        </m:r>
                        <m:r>
                          <a:rPr lang="en-US" sz="3100" i="1">
                            <a:effectLst/>
                            <a:latin typeface="Cambria Math"/>
                          </a:rPr>
                          <m:t>𝐴</m:t>
                        </m:r>
                      </m:num>
                      <m:den>
                        <m:rad>
                          <m:radPr>
                            <m:degHide m:val="on"/>
                            <m:ctrlPr>
                              <a:rPr lang="en-US" sz="3100" i="1">
                                <a:effectLst/>
                                <a:latin typeface="Cambria Math" panose="02040503050406030204" pitchFamily="18" charset="0"/>
                              </a:rPr>
                            </m:ctrlPr>
                          </m:radPr>
                          <m:deg/>
                          <m:e>
                            <m:sSub>
                              <m:sSubPr>
                                <m:ctrlPr>
                                  <a:rPr lang="en-US" sz="3100" i="1">
                                    <a:effectLst/>
                                    <a:latin typeface="Cambria Math" panose="02040503050406030204" pitchFamily="18" charset="0"/>
                                  </a:rPr>
                                </m:ctrlPr>
                              </m:sSubPr>
                              <m:e>
                                <m:r>
                                  <a:rPr lang="en-US" sz="3100" i="1">
                                    <a:effectLst/>
                                    <a:latin typeface="Cambria Math"/>
                                  </a:rPr>
                                  <m:t>𝑁</m:t>
                                </m:r>
                              </m:e>
                              <m:sub>
                                <m:r>
                                  <a:rPr lang="en-US" sz="3100" i="1">
                                    <a:effectLst/>
                                    <a:latin typeface="Cambria Math"/>
                                  </a:rPr>
                                  <m:t>0</m:t>
                                </m:r>
                              </m:sub>
                            </m:sSub>
                            <m:r>
                              <a:rPr lang="en-US" sz="3100" i="1">
                                <a:effectLst/>
                                <a:latin typeface="Cambria Math"/>
                              </a:rPr>
                              <m:t>/</m:t>
                            </m:r>
                            <m:sSub>
                              <m:sSubPr>
                                <m:ctrlPr>
                                  <a:rPr lang="en-US" sz="3100" i="1">
                                    <a:effectLst/>
                                    <a:latin typeface="Cambria Math" panose="02040503050406030204" pitchFamily="18" charset="0"/>
                                  </a:rPr>
                                </m:ctrlPr>
                              </m:sSubPr>
                              <m:e>
                                <m:r>
                                  <a:rPr lang="en-US" sz="3100" i="1">
                                    <a:effectLst/>
                                    <a:latin typeface="Cambria Math"/>
                                  </a:rPr>
                                  <m:t>𝑇</m:t>
                                </m:r>
                              </m:e>
                              <m:sub>
                                <m:r>
                                  <a:rPr lang="en-US" sz="3100" i="1">
                                    <a:effectLst/>
                                    <a:latin typeface="Cambria Math"/>
                                  </a:rPr>
                                  <m:t>𝑏</m:t>
                                </m:r>
                              </m:sub>
                            </m:sSub>
                          </m:e>
                        </m:rad>
                      </m:den>
                    </m:f>
                  </m:oMath>
                </a14:m>
                <a:r>
                  <a:rPr lang="en-US" sz="3100" dirty="0">
                    <a:effectLst/>
                  </a:rPr>
                  <a:t>, </a:t>
                </a:r>
                <a14:m>
                  <m:oMath xmlns:m="http://schemas.openxmlformats.org/officeDocument/2006/math">
                    <m:r>
                      <a:rPr lang="en-US" sz="3100" i="1" dirty="0">
                        <a:effectLst/>
                        <a:latin typeface="Cambria Math"/>
                      </a:rPr>
                      <m:t>𝑑𝑦</m:t>
                    </m:r>
                    <m:r>
                      <a:rPr lang="en-US" sz="3100" i="1" dirty="0">
                        <a:effectLst/>
                        <a:latin typeface="Cambria Math"/>
                      </a:rPr>
                      <m:t>=</m:t>
                    </m:r>
                    <m:rad>
                      <m:radPr>
                        <m:degHide m:val="on"/>
                        <m:ctrlPr>
                          <a:rPr lang="en-US" sz="3100" i="1">
                            <a:effectLst/>
                            <a:latin typeface="Cambria Math" panose="02040503050406030204" pitchFamily="18" charset="0"/>
                          </a:rPr>
                        </m:ctrlPr>
                      </m:radPr>
                      <m:deg/>
                      <m:e>
                        <m:sSub>
                          <m:sSubPr>
                            <m:ctrlPr>
                              <a:rPr lang="en-US" sz="3100" i="1">
                                <a:effectLst/>
                                <a:latin typeface="Cambria Math" panose="02040503050406030204" pitchFamily="18" charset="0"/>
                              </a:rPr>
                            </m:ctrlPr>
                          </m:sSubPr>
                          <m:e>
                            <m:r>
                              <a:rPr lang="en-US" sz="3100" i="1">
                                <a:effectLst/>
                                <a:latin typeface="Cambria Math"/>
                              </a:rPr>
                              <m:t>𝑁</m:t>
                            </m:r>
                          </m:e>
                          <m:sub>
                            <m:r>
                              <a:rPr lang="en-US" sz="3100" i="1">
                                <a:effectLst/>
                                <a:latin typeface="Cambria Math"/>
                              </a:rPr>
                              <m:t>0</m:t>
                            </m:r>
                          </m:sub>
                        </m:sSub>
                        <m:r>
                          <a:rPr lang="en-US" sz="3100" i="1">
                            <a:effectLst/>
                            <a:latin typeface="Cambria Math"/>
                          </a:rPr>
                          <m:t>/</m:t>
                        </m:r>
                        <m:sSub>
                          <m:sSubPr>
                            <m:ctrlPr>
                              <a:rPr lang="en-US" sz="3100" i="1">
                                <a:effectLst/>
                                <a:latin typeface="Cambria Math" panose="02040503050406030204" pitchFamily="18" charset="0"/>
                              </a:rPr>
                            </m:ctrlPr>
                          </m:sSubPr>
                          <m:e>
                            <m:r>
                              <a:rPr lang="en-US" sz="3100" i="1">
                                <a:effectLst/>
                                <a:latin typeface="Cambria Math"/>
                              </a:rPr>
                              <m:t>𝑇</m:t>
                            </m:r>
                          </m:e>
                          <m:sub>
                            <m:r>
                              <a:rPr lang="en-US" sz="3100" i="1">
                                <a:effectLst/>
                                <a:latin typeface="Cambria Math"/>
                              </a:rPr>
                              <m:t>𝑏</m:t>
                            </m:r>
                          </m:sub>
                        </m:sSub>
                      </m:e>
                    </m:rad>
                    <m:r>
                      <a:rPr lang="en-US" sz="3100" i="1">
                        <a:effectLst/>
                        <a:latin typeface="Cambria Math"/>
                      </a:rPr>
                      <m:t> </m:t>
                    </m:r>
                    <m:r>
                      <a:rPr lang="en-US" sz="3100" i="1">
                        <a:effectLst/>
                        <a:latin typeface="Cambria Math"/>
                      </a:rPr>
                      <m:t>𝑑𝑧</m:t>
                    </m:r>
                  </m:oMath>
                </a14:m>
                <a:r>
                  <a:rPr lang="en-US" sz="3100" dirty="0">
                    <a:effectLst/>
                  </a:rPr>
                  <a:t>, </a:t>
                </a:r>
                <a14:m>
                  <m:oMath xmlns:m="http://schemas.openxmlformats.org/officeDocument/2006/math">
                    <m:r>
                      <a:rPr lang="en-US" sz="3100" i="1" dirty="0">
                        <a:effectLst/>
                        <a:latin typeface="Cambria Math"/>
                      </a:rPr>
                      <m:t>𝑝</m:t>
                    </m:r>
                    <m:r>
                      <a:rPr lang="en-US" sz="3100" i="1" baseline="-25000" dirty="0">
                        <a:effectLst/>
                        <a:latin typeface="Cambria Math"/>
                      </a:rPr>
                      <m:t>10</m:t>
                    </m:r>
                  </m:oMath>
                </a14:m>
                <a:r>
                  <a:rPr lang="en-US" sz="3100" dirty="0">
                    <a:effectLst/>
                  </a:rPr>
                  <a:t> becames </a:t>
                </a:r>
              </a:p>
              <a:p>
                <a:pPr marL="0" indent="0">
                  <a:buNone/>
                </a:pPr>
                <a14:m>
                  <m:oMathPara xmlns:m="http://schemas.openxmlformats.org/officeDocument/2006/math">
                    <m:oMathParaPr>
                      <m:jc m:val="centerGroup"/>
                    </m:oMathParaPr>
                    <m:oMath xmlns:m="http://schemas.openxmlformats.org/officeDocument/2006/math">
                      <m:sSub>
                        <m:sSubPr>
                          <m:ctrlPr>
                            <a:rPr lang="en-US" sz="3100" i="1" smtClean="0">
                              <a:effectLst/>
                              <a:latin typeface="Cambria Math" panose="02040503050406030204" pitchFamily="18" charset="0"/>
                            </a:rPr>
                          </m:ctrlPr>
                        </m:sSubPr>
                        <m:e>
                          <m:r>
                            <a:rPr lang="en-US" sz="3100" b="0" i="1" smtClean="0">
                              <a:effectLst/>
                              <a:latin typeface="Cambria Math"/>
                            </a:rPr>
                            <m:t>𝑝</m:t>
                          </m:r>
                        </m:e>
                        <m:sub>
                          <m:r>
                            <a:rPr lang="en-US" sz="3100" b="0" i="1" smtClean="0">
                              <a:effectLst/>
                              <a:latin typeface="Cambria Math"/>
                            </a:rPr>
                            <m:t>10</m:t>
                          </m:r>
                        </m:sub>
                      </m:sSub>
                      <m:r>
                        <a:rPr lang="en-US" sz="3100" b="0" i="1" smtClean="0">
                          <a:effectLst/>
                          <a:latin typeface="Cambria Math"/>
                        </a:rPr>
                        <m:t>=</m:t>
                      </m:r>
                      <m:f>
                        <m:fPr>
                          <m:ctrlPr>
                            <a:rPr lang="en-US" sz="3100" b="0" i="1" smtClean="0">
                              <a:effectLst/>
                              <a:latin typeface="Cambria Math" panose="02040503050406030204" pitchFamily="18" charset="0"/>
                            </a:rPr>
                          </m:ctrlPr>
                        </m:fPr>
                        <m:num>
                          <m:r>
                            <a:rPr lang="en-US" sz="3100" b="0" i="1" smtClean="0">
                              <a:effectLst/>
                              <a:latin typeface="Cambria Math"/>
                            </a:rPr>
                            <m:t>1</m:t>
                          </m:r>
                        </m:num>
                        <m:den>
                          <m:rad>
                            <m:radPr>
                              <m:degHide m:val="on"/>
                              <m:ctrlPr>
                                <a:rPr lang="en-US" sz="3100" b="0" i="1" smtClean="0">
                                  <a:effectLst/>
                                  <a:latin typeface="Cambria Math" panose="02040503050406030204" pitchFamily="18" charset="0"/>
                                </a:rPr>
                              </m:ctrlPr>
                            </m:radPr>
                            <m:deg/>
                            <m:e>
                              <m:r>
                                <a:rPr lang="en-US" sz="3100" b="0" i="1" smtClean="0">
                                  <a:effectLst/>
                                  <a:latin typeface="Cambria Math"/>
                                  <a:ea typeface="Cambria Math"/>
                                </a:rPr>
                                <m:t>𝜋</m:t>
                              </m:r>
                            </m:e>
                          </m:rad>
                        </m:den>
                      </m:f>
                      <m:nary>
                        <m:naryPr>
                          <m:limLoc m:val="undOvr"/>
                          <m:ctrlPr>
                            <a:rPr lang="en-US" sz="3100" b="0" i="1" smtClean="0">
                              <a:effectLst/>
                              <a:latin typeface="Cambria Math" panose="02040503050406030204" pitchFamily="18" charset="0"/>
                            </a:rPr>
                          </m:ctrlPr>
                        </m:naryPr>
                        <m:sub>
                          <m:r>
                            <m:rPr>
                              <m:brk/>
                            </m:rPr>
                            <a:rPr lang="en-US" sz="3100" b="0" i="1" smtClean="0">
                              <a:effectLst/>
                              <a:latin typeface="Cambria Math" panose="02040503050406030204" pitchFamily="18" charset="0"/>
                            </a:rPr>
                            <m:t>𝑧</m:t>
                          </m:r>
                          <m:r>
                            <a:rPr lang="en-US" sz="3100" b="0" i="1" smtClean="0">
                              <a:effectLst/>
                              <a:latin typeface="Cambria Math" panose="02040503050406030204" pitchFamily="18" charset="0"/>
                            </a:rPr>
                            <m:t>=</m:t>
                          </m:r>
                          <m:d>
                            <m:dPr>
                              <m:ctrlPr>
                                <a:rPr lang="en-US" sz="3100" b="0" i="1" smtClean="0">
                                  <a:effectLst/>
                                  <a:latin typeface="Cambria Math" panose="02040503050406030204" pitchFamily="18" charset="0"/>
                                </a:rPr>
                              </m:ctrlPr>
                            </m:dPr>
                            <m:e>
                              <m:f>
                                <m:fPr>
                                  <m:ctrlPr>
                                    <a:rPr lang="en-US" sz="3100" b="0" i="1" smtClean="0">
                                      <a:effectLst/>
                                      <a:latin typeface="Cambria Math" panose="02040503050406030204" pitchFamily="18" charset="0"/>
                                    </a:rPr>
                                  </m:ctrlPr>
                                </m:fPr>
                                <m:num>
                                  <m:r>
                                    <a:rPr lang="en-US" sz="3100" i="1">
                                      <a:effectLst/>
                                      <a:latin typeface="Cambria Math"/>
                                    </a:rPr>
                                    <m:t>𝐴</m:t>
                                  </m:r>
                                  <m:r>
                                    <a:rPr lang="en-US" sz="3100" i="1">
                                      <a:effectLst/>
                                      <a:latin typeface="Cambria Math"/>
                                    </a:rPr>
                                    <m:t>+</m:t>
                                  </m:r>
                                  <m:r>
                                    <a:rPr lang="en-US" sz="3100" i="1">
                                      <a:effectLst/>
                                      <a:latin typeface="Cambria Math"/>
                                      <a:ea typeface="Cambria Math"/>
                                    </a:rPr>
                                    <m:t>𝜆</m:t>
                                  </m:r>
                                </m:num>
                                <m:den>
                                  <m:rad>
                                    <m:radPr>
                                      <m:degHide m:val="on"/>
                                      <m:ctrlPr>
                                        <a:rPr lang="en-US" sz="3100" b="0" i="1" smtClean="0">
                                          <a:effectLst/>
                                          <a:latin typeface="Cambria Math" panose="02040503050406030204" pitchFamily="18" charset="0"/>
                                        </a:rPr>
                                      </m:ctrlPr>
                                    </m:radPr>
                                    <m:deg/>
                                    <m:e>
                                      <m:sSub>
                                        <m:sSubPr>
                                          <m:ctrlPr>
                                            <a:rPr lang="en-US" sz="3100" b="0" i="1" smtClean="0">
                                              <a:effectLst/>
                                              <a:latin typeface="Cambria Math" panose="02040503050406030204" pitchFamily="18" charset="0"/>
                                            </a:rPr>
                                          </m:ctrlPr>
                                        </m:sSubPr>
                                        <m:e>
                                          <m:r>
                                            <a:rPr lang="en-US" sz="3100" b="0" i="1" smtClean="0">
                                              <a:effectLst/>
                                              <a:latin typeface="Cambria Math"/>
                                            </a:rPr>
                                            <m:t>𝑁</m:t>
                                          </m:r>
                                        </m:e>
                                        <m:sub>
                                          <m:r>
                                            <a:rPr lang="en-US" sz="3100" b="0" i="1" smtClean="0">
                                              <a:effectLst/>
                                              <a:latin typeface="Cambria Math"/>
                                            </a:rPr>
                                            <m:t>0</m:t>
                                          </m:r>
                                        </m:sub>
                                      </m:sSub>
                                      <m:r>
                                        <a:rPr lang="en-US" sz="3100" b="0" i="1" smtClean="0">
                                          <a:effectLst/>
                                          <a:latin typeface="Cambria Math"/>
                                        </a:rPr>
                                        <m:t>/</m:t>
                                      </m:r>
                                      <m:sSub>
                                        <m:sSubPr>
                                          <m:ctrlPr>
                                            <a:rPr lang="en-US" sz="3100" b="0" i="1" smtClean="0">
                                              <a:effectLst/>
                                              <a:latin typeface="Cambria Math" panose="02040503050406030204" pitchFamily="18" charset="0"/>
                                            </a:rPr>
                                          </m:ctrlPr>
                                        </m:sSubPr>
                                        <m:e>
                                          <m:r>
                                            <a:rPr lang="en-US" sz="3100" b="0" i="1" smtClean="0">
                                              <a:effectLst/>
                                              <a:latin typeface="Cambria Math"/>
                                            </a:rPr>
                                            <m:t>𝑇</m:t>
                                          </m:r>
                                        </m:e>
                                        <m:sub>
                                          <m:r>
                                            <a:rPr lang="en-US" sz="3100" b="0" i="1" smtClean="0">
                                              <a:effectLst/>
                                              <a:latin typeface="Cambria Math"/>
                                            </a:rPr>
                                            <m:t>𝑏</m:t>
                                          </m:r>
                                        </m:sub>
                                      </m:sSub>
                                    </m:e>
                                  </m:rad>
                                </m:den>
                              </m:f>
                            </m:e>
                          </m:d>
                        </m:sub>
                        <m:sup>
                          <m:r>
                            <a:rPr lang="en-US" sz="3100" b="0" i="1" smtClean="0">
                              <a:effectLst/>
                              <a:latin typeface="Cambria Math" panose="02040503050406030204" pitchFamily="18" charset="0"/>
                            </a:rPr>
                            <m:t>𝑧</m:t>
                          </m:r>
                          <m:r>
                            <a:rPr lang="en-US" sz="3100" b="0" i="1" smtClean="0">
                              <a:effectLst/>
                              <a:latin typeface="Cambria Math" panose="02040503050406030204" pitchFamily="18" charset="0"/>
                            </a:rPr>
                            <m:t>=∞</m:t>
                          </m:r>
                        </m:sup>
                        <m:e>
                          <m:sSup>
                            <m:sSupPr>
                              <m:ctrlPr>
                                <a:rPr lang="en-US" sz="3100" b="0" i="1" smtClean="0">
                                  <a:effectLst/>
                                  <a:latin typeface="Cambria Math" panose="02040503050406030204" pitchFamily="18" charset="0"/>
                                </a:rPr>
                              </m:ctrlPr>
                            </m:sSupPr>
                            <m:e>
                              <m:r>
                                <a:rPr lang="en-US" sz="3100" b="0" i="1" smtClean="0">
                                  <a:effectLst/>
                                  <a:latin typeface="Cambria Math"/>
                                </a:rPr>
                                <m:t>𝑒</m:t>
                              </m:r>
                            </m:e>
                            <m:sup>
                              <m:r>
                                <a:rPr lang="en-US" sz="3100" b="0" i="1" smtClean="0">
                                  <a:effectLst/>
                                  <a:latin typeface="Cambria Math"/>
                                </a:rPr>
                                <m:t>−</m:t>
                              </m:r>
                              <m:r>
                                <a:rPr lang="en-US" sz="3100" b="0" i="1" smtClean="0">
                                  <a:effectLst/>
                                  <a:latin typeface="Cambria Math"/>
                                </a:rPr>
                                <m:t>𝑧</m:t>
                              </m:r>
                              <m:r>
                                <a:rPr lang="en-US" sz="3100" b="0" i="1" baseline="30000" smtClean="0">
                                  <a:effectLst/>
                                  <a:latin typeface="Cambria Math"/>
                                </a:rPr>
                                <m:t>2</m:t>
                              </m:r>
                            </m:sup>
                          </m:sSup>
                        </m:e>
                      </m:nary>
                      <m:r>
                        <a:rPr lang="en-US" sz="3100" b="0" i="1" smtClean="0">
                          <a:effectLst/>
                          <a:latin typeface="Cambria Math"/>
                        </a:rPr>
                        <m:t>𝑑𝑧</m:t>
                      </m:r>
                    </m:oMath>
                  </m:oMathPara>
                </a14:m>
                <a:endParaRPr lang="en-US" sz="3100" dirty="0">
                  <a:effectLst/>
                </a:endParaRPr>
              </a:p>
              <a:p>
                <a:pPr marL="0" indent="0">
                  <a:buNone/>
                </a:pPr>
                <a:endParaRPr lang="en-US" sz="3100" dirty="0">
                  <a:effectLst/>
                </a:endParaRPr>
              </a:p>
              <a:p>
                <a:pPr marL="0" indent="0">
                  <a:buNone/>
                </a:pPr>
                <a14:m>
                  <m:oMathPara xmlns:m="http://schemas.openxmlformats.org/officeDocument/2006/math">
                    <m:oMathParaPr>
                      <m:jc m:val="centerGroup"/>
                    </m:oMathParaPr>
                    <m:oMath xmlns:m="http://schemas.openxmlformats.org/officeDocument/2006/math">
                      <m:sSub>
                        <m:sSubPr>
                          <m:ctrlPr>
                            <a:rPr lang="en-US" sz="3100" i="1" smtClean="0">
                              <a:effectLst/>
                              <a:latin typeface="Cambria Math" panose="02040503050406030204" pitchFamily="18" charset="0"/>
                            </a:rPr>
                          </m:ctrlPr>
                        </m:sSubPr>
                        <m:e>
                          <m:r>
                            <a:rPr lang="en-US" sz="3100" b="0" i="1" smtClean="0">
                              <a:effectLst/>
                              <a:latin typeface="Cambria Math"/>
                            </a:rPr>
                            <m:t>𝑝</m:t>
                          </m:r>
                        </m:e>
                        <m:sub>
                          <m:r>
                            <a:rPr lang="en-US" sz="3100" b="0" i="1" smtClean="0">
                              <a:effectLst/>
                              <a:latin typeface="Cambria Math"/>
                            </a:rPr>
                            <m:t>10</m:t>
                          </m:r>
                        </m:sub>
                      </m:sSub>
                      <m:r>
                        <a:rPr lang="en-US" sz="3100" b="0" i="1" smtClean="0">
                          <a:effectLst/>
                          <a:latin typeface="Cambria Math"/>
                        </a:rPr>
                        <m:t>=</m:t>
                      </m:r>
                      <m:f>
                        <m:fPr>
                          <m:ctrlPr>
                            <a:rPr lang="en-US" sz="3100" b="0" i="1" smtClean="0">
                              <a:effectLst/>
                              <a:latin typeface="Cambria Math" panose="02040503050406030204" pitchFamily="18" charset="0"/>
                            </a:rPr>
                          </m:ctrlPr>
                        </m:fPr>
                        <m:num>
                          <m:r>
                            <a:rPr lang="en-US" sz="3100" b="0" i="1" smtClean="0">
                              <a:effectLst/>
                              <a:latin typeface="Cambria Math"/>
                            </a:rPr>
                            <m:t>1</m:t>
                          </m:r>
                        </m:num>
                        <m:den>
                          <m:r>
                            <a:rPr lang="en-US" sz="3100" b="0" i="1" smtClean="0">
                              <a:effectLst/>
                              <a:latin typeface="Cambria Math"/>
                            </a:rPr>
                            <m:t>2</m:t>
                          </m:r>
                        </m:den>
                      </m:f>
                      <m:r>
                        <a:rPr lang="en-US" sz="3100" b="0" i="1" smtClean="0">
                          <a:effectLst/>
                          <a:latin typeface="Cambria Math"/>
                        </a:rPr>
                        <m:t>𝑒𝑟𝑓𝑐</m:t>
                      </m:r>
                      <m:d>
                        <m:dPr>
                          <m:ctrlPr>
                            <a:rPr lang="en-US" sz="3100" b="0" i="1" smtClean="0">
                              <a:effectLst/>
                              <a:latin typeface="Cambria Math" panose="02040503050406030204" pitchFamily="18" charset="0"/>
                            </a:rPr>
                          </m:ctrlPr>
                        </m:dPr>
                        <m:e>
                          <m:f>
                            <m:fPr>
                              <m:ctrlPr>
                                <a:rPr lang="en-US" sz="3100" b="0" i="1" smtClean="0">
                                  <a:effectLst/>
                                  <a:latin typeface="Cambria Math" panose="02040503050406030204" pitchFamily="18" charset="0"/>
                                </a:rPr>
                              </m:ctrlPr>
                            </m:fPr>
                            <m:num>
                              <m:r>
                                <a:rPr lang="en-US" sz="3100" b="0" i="1" smtClean="0">
                                  <a:effectLst/>
                                  <a:latin typeface="Cambria Math"/>
                                </a:rPr>
                                <m:t>𝐴</m:t>
                              </m:r>
                              <m:r>
                                <a:rPr lang="en-US" sz="3100" b="0" i="1" smtClean="0">
                                  <a:effectLst/>
                                  <a:latin typeface="Cambria Math"/>
                                </a:rPr>
                                <m:t>+</m:t>
                              </m:r>
                              <m:r>
                                <a:rPr lang="en-US" sz="3100" b="0" i="1" smtClean="0">
                                  <a:effectLst/>
                                  <a:latin typeface="Cambria Math"/>
                                  <a:ea typeface="Cambria Math"/>
                                </a:rPr>
                                <m:t>𝜆</m:t>
                              </m:r>
                            </m:num>
                            <m:den>
                              <m:rad>
                                <m:radPr>
                                  <m:degHide m:val="on"/>
                                  <m:ctrlPr>
                                    <a:rPr lang="en-US" sz="3100" i="1">
                                      <a:effectLst/>
                                      <a:latin typeface="Cambria Math" panose="02040503050406030204" pitchFamily="18" charset="0"/>
                                    </a:rPr>
                                  </m:ctrlPr>
                                </m:radPr>
                                <m:deg/>
                                <m:e>
                                  <m:sSub>
                                    <m:sSubPr>
                                      <m:ctrlPr>
                                        <a:rPr lang="en-US" sz="3100" i="1">
                                          <a:effectLst/>
                                          <a:latin typeface="Cambria Math" panose="02040503050406030204" pitchFamily="18" charset="0"/>
                                        </a:rPr>
                                      </m:ctrlPr>
                                    </m:sSubPr>
                                    <m:e>
                                      <m:r>
                                        <a:rPr lang="en-US" sz="3100" i="1">
                                          <a:effectLst/>
                                          <a:latin typeface="Cambria Math"/>
                                        </a:rPr>
                                        <m:t>𝑁</m:t>
                                      </m:r>
                                    </m:e>
                                    <m:sub>
                                      <m:r>
                                        <a:rPr lang="en-US" sz="3100" i="1">
                                          <a:effectLst/>
                                          <a:latin typeface="Cambria Math"/>
                                        </a:rPr>
                                        <m:t>0</m:t>
                                      </m:r>
                                    </m:sub>
                                  </m:sSub>
                                  <m:r>
                                    <a:rPr lang="en-US" sz="3100" i="1">
                                      <a:effectLst/>
                                      <a:latin typeface="Cambria Math"/>
                                    </a:rPr>
                                    <m:t>/</m:t>
                                  </m:r>
                                  <m:sSub>
                                    <m:sSubPr>
                                      <m:ctrlPr>
                                        <a:rPr lang="en-US" sz="3100" i="1">
                                          <a:effectLst/>
                                          <a:latin typeface="Cambria Math" panose="02040503050406030204" pitchFamily="18" charset="0"/>
                                        </a:rPr>
                                      </m:ctrlPr>
                                    </m:sSubPr>
                                    <m:e>
                                      <m:r>
                                        <a:rPr lang="en-US" sz="3100" i="1">
                                          <a:effectLst/>
                                          <a:latin typeface="Cambria Math"/>
                                        </a:rPr>
                                        <m:t>𝑇</m:t>
                                      </m:r>
                                    </m:e>
                                    <m:sub>
                                      <m:r>
                                        <a:rPr lang="en-US" sz="3100" i="1">
                                          <a:effectLst/>
                                          <a:latin typeface="Cambria Math"/>
                                        </a:rPr>
                                        <m:t>𝑏</m:t>
                                      </m:r>
                                    </m:sub>
                                  </m:sSub>
                                </m:e>
                              </m:rad>
                            </m:den>
                          </m:f>
                        </m:e>
                      </m:d>
                    </m:oMath>
                  </m:oMathPara>
                </a14:m>
                <a:endParaRPr lang="en-US" sz="3100" dirty="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00638"/>
              </a:xfrm>
              <a:blipFill>
                <a:blip r:embed="rId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23</a:t>
            </a:fld>
            <a:endParaRPr lang="en-US" dirty="0"/>
          </a:p>
        </p:txBody>
      </p:sp>
    </p:spTree>
    <p:extLst>
      <p:ext uri="{BB962C8B-B14F-4D97-AF65-F5344CB8AC3E}">
        <p14:creationId xmlns:p14="http://schemas.microsoft.com/office/powerpoint/2010/main" val="3809837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pPr algn="l"/>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01</m:t>
                        </m:r>
                      </m:sub>
                    </m:sSub>
                  </m:oMath>
                </a14:m>
                <a:r>
                  <a:rPr lang="en-US" sz="2400" dirty="0">
                    <a:effectLst/>
                  </a:rPr>
                  <a:t>:</a:t>
                </a:r>
                <a:r>
                  <a:rPr lang="en-US" sz="2800" dirty="0">
                    <a:effectLst/>
                  </a:rPr>
                  <a:t> If symbol 1 is transmitted but 0 is received</a:t>
                </a:r>
                <a:r>
                  <a:rPr lang="en-US" dirty="0">
                    <a:effectLst/>
                  </a:rPr>
                  <a:t>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533900"/>
              </a:xfrm>
            </p:spPr>
            <p:txBody>
              <a:bodyPr/>
              <a:lstStyle/>
              <a:p>
                <a:pPr marL="0" indent="0" algn="just">
                  <a:buNone/>
                </a:pPr>
                <a:r>
                  <a:rPr lang="en-US" dirty="0">
                    <a:effectLst/>
                  </a:rPr>
                  <a:t>2) the conditional probability density function of Y, given that symbol 1 was sent is given as</a:t>
                </a:r>
              </a:p>
              <a:p>
                <a:pPr marL="0" indent="0" algn="ctr">
                  <a:buNone/>
                </a:pPr>
                <a14:m>
                  <m:oMathPara xmlns:m="http://schemas.openxmlformats.org/officeDocument/2006/math">
                    <m:oMathParaPr>
                      <m:jc m:val="centerGroup"/>
                    </m:oMathParaPr>
                    <m:oMath xmlns:m="http://schemas.openxmlformats.org/officeDocument/2006/math">
                      <m:sSub>
                        <m:sSubPr>
                          <m:ctrlPr>
                            <a:rPr lang="en-US" i="1">
                              <a:effectLst/>
                              <a:latin typeface="Cambria Math" panose="02040503050406030204" pitchFamily="18" charset="0"/>
                            </a:rPr>
                          </m:ctrlPr>
                        </m:sSubPr>
                        <m:e>
                          <m:r>
                            <a:rPr lang="en-US" i="1">
                              <a:effectLst/>
                              <a:latin typeface="Cambria Math"/>
                            </a:rPr>
                            <m:t>𝑓</m:t>
                          </m:r>
                        </m:e>
                        <m:sub>
                          <m:r>
                            <a:rPr lang="en-US" i="1">
                              <a:effectLst/>
                              <a:latin typeface="Cambria Math"/>
                            </a:rPr>
                            <m:t>𝑌</m:t>
                          </m:r>
                        </m:sub>
                      </m:sSub>
                      <m:d>
                        <m:dPr>
                          <m:ctrlPr>
                            <a:rPr lang="en-US" i="1">
                              <a:effectLst/>
                              <a:latin typeface="Cambria Math" panose="02040503050406030204" pitchFamily="18" charset="0"/>
                            </a:rPr>
                          </m:ctrlPr>
                        </m:dPr>
                        <m:e>
                          <m:r>
                            <a:rPr lang="en-US" i="1">
                              <a:effectLst/>
                              <a:latin typeface="Cambria Math"/>
                            </a:rPr>
                            <m:t>𝑦</m:t>
                          </m:r>
                        </m:e>
                        <m:e>
                          <m:r>
                            <a:rPr lang="en-US" b="0" i="1" smtClean="0">
                              <a:effectLst/>
                              <a:latin typeface="Cambria Math"/>
                            </a:rPr>
                            <m:t>1</m:t>
                          </m:r>
                        </m:e>
                      </m:d>
                      <m:r>
                        <a:rPr lang="en-US" i="1">
                          <a:effectLst/>
                          <a:latin typeface="Cambria Math"/>
                        </a:rPr>
                        <m:t>=</m:t>
                      </m:r>
                      <m:f>
                        <m:fPr>
                          <m:ctrlPr>
                            <a:rPr lang="en-US" i="1">
                              <a:effectLst/>
                              <a:latin typeface="Cambria Math" panose="02040503050406030204" pitchFamily="18" charset="0"/>
                            </a:rPr>
                          </m:ctrlPr>
                        </m:fPr>
                        <m:num>
                          <m:r>
                            <a:rPr lang="en-US" i="1">
                              <a:effectLst/>
                              <a:latin typeface="Cambria Math"/>
                            </a:rPr>
                            <m:t>1</m:t>
                          </m:r>
                        </m:num>
                        <m:den>
                          <m:rad>
                            <m:radPr>
                              <m:degHide m:val="on"/>
                              <m:ctrlPr>
                                <a:rPr lang="en-US" i="1">
                                  <a:effectLst/>
                                  <a:latin typeface="Cambria Math" panose="02040503050406030204" pitchFamily="18" charset="0"/>
                                </a:rPr>
                              </m:ctrlPr>
                            </m:radPr>
                            <m:deg/>
                            <m:e>
                              <m:r>
                                <a:rPr lang="en-US" i="1">
                                  <a:effectLst/>
                                  <a:latin typeface="Cambria Math"/>
                                  <a:ea typeface="Cambria Math"/>
                                </a:rPr>
                                <m:t>𝜋</m:t>
                              </m:r>
                              <m:sSub>
                                <m:sSubPr>
                                  <m:ctrlPr>
                                    <a:rPr lang="en-US" i="1">
                                      <a:effectLst/>
                                      <a:latin typeface="Cambria Math" panose="02040503050406030204" pitchFamily="18" charset="0"/>
                                      <a:ea typeface="Cambria Math"/>
                                    </a:rPr>
                                  </m:ctrlPr>
                                </m:sSubPr>
                                <m:e>
                                  <m:r>
                                    <a:rPr lang="en-US" i="1">
                                      <a:effectLst/>
                                      <a:latin typeface="Cambria Math"/>
                                      <a:ea typeface="Cambria Math"/>
                                    </a:rPr>
                                    <m:t>𝑁</m:t>
                                  </m:r>
                                </m:e>
                                <m:sub>
                                  <m:r>
                                    <a:rPr lang="en-US" i="1">
                                      <a:effectLst/>
                                      <a:latin typeface="Cambria Math"/>
                                      <a:ea typeface="Cambria Math"/>
                                    </a:rPr>
                                    <m:t>0</m:t>
                                  </m:r>
                                </m:sub>
                              </m:sSub>
                              <m:r>
                                <a:rPr lang="en-US" i="1">
                                  <a:effectLst/>
                                  <a:latin typeface="Cambria Math"/>
                                  <a:ea typeface="Cambria Math"/>
                                </a:rPr>
                                <m:t>/</m:t>
                              </m:r>
                              <m:sSub>
                                <m:sSubPr>
                                  <m:ctrlPr>
                                    <a:rPr lang="en-US" i="1">
                                      <a:effectLst/>
                                      <a:latin typeface="Cambria Math" panose="02040503050406030204" pitchFamily="18" charset="0"/>
                                      <a:ea typeface="Cambria Math"/>
                                    </a:rPr>
                                  </m:ctrlPr>
                                </m:sSubPr>
                                <m:e>
                                  <m:r>
                                    <a:rPr lang="en-US" i="1">
                                      <a:effectLst/>
                                      <a:latin typeface="Cambria Math"/>
                                      <a:ea typeface="Cambria Math"/>
                                    </a:rPr>
                                    <m:t>𝑇</m:t>
                                  </m:r>
                                </m:e>
                                <m:sub>
                                  <m:r>
                                    <a:rPr lang="en-US" i="1">
                                      <a:effectLst/>
                                      <a:latin typeface="Cambria Math"/>
                                      <a:ea typeface="Cambria Math"/>
                                    </a:rPr>
                                    <m:t>𝑏</m:t>
                                  </m:r>
                                </m:sub>
                              </m:sSub>
                            </m:e>
                          </m:rad>
                        </m:den>
                      </m:f>
                      <m:sSup>
                        <m:sSupPr>
                          <m:ctrlPr>
                            <a:rPr lang="en-US" i="1">
                              <a:effectLst/>
                              <a:latin typeface="Cambria Math" panose="02040503050406030204" pitchFamily="18" charset="0"/>
                            </a:rPr>
                          </m:ctrlPr>
                        </m:sSupPr>
                        <m:e>
                          <m:r>
                            <a:rPr lang="en-US" i="1">
                              <a:effectLst/>
                              <a:latin typeface="Cambria Math"/>
                            </a:rPr>
                            <m:t>𝑒</m:t>
                          </m:r>
                        </m:e>
                        <m:sup>
                          <m:d>
                            <m:dPr>
                              <m:ctrlPr>
                                <a:rPr lang="en-US" i="1">
                                  <a:effectLst/>
                                  <a:latin typeface="Cambria Math" panose="02040503050406030204" pitchFamily="18" charset="0"/>
                                </a:rPr>
                              </m:ctrlPr>
                            </m:dPr>
                            <m:e>
                              <m:r>
                                <a:rPr lang="en-US" i="1">
                                  <a:effectLst/>
                                  <a:latin typeface="Cambria Math"/>
                                </a:rPr>
                                <m:t>−</m:t>
                              </m:r>
                              <m:f>
                                <m:fPr>
                                  <m:ctrlPr>
                                    <a:rPr lang="en-US" i="1">
                                      <a:effectLst/>
                                      <a:latin typeface="Cambria Math" panose="02040503050406030204" pitchFamily="18" charset="0"/>
                                    </a:rPr>
                                  </m:ctrlPr>
                                </m:fPr>
                                <m:num>
                                  <m:sSup>
                                    <m:sSupPr>
                                      <m:ctrlPr>
                                        <a:rPr lang="en-US" i="1">
                                          <a:effectLst/>
                                          <a:latin typeface="Cambria Math" panose="02040503050406030204" pitchFamily="18" charset="0"/>
                                        </a:rPr>
                                      </m:ctrlPr>
                                    </m:sSupPr>
                                    <m:e>
                                      <m:d>
                                        <m:dPr>
                                          <m:ctrlPr>
                                            <a:rPr lang="en-US" i="1">
                                              <a:effectLst/>
                                              <a:latin typeface="Cambria Math" panose="02040503050406030204" pitchFamily="18" charset="0"/>
                                            </a:rPr>
                                          </m:ctrlPr>
                                        </m:dPr>
                                        <m:e>
                                          <m:r>
                                            <a:rPr lang="en-US" i="1">
                                              <a:effectLst/>
                                              <a:latin typeface="Cambria Math"/>
                                            </a:rPr>
                                            <m:t>𝑦</m:t>
                                          </m:r>
                                          <m:r>
                                            <a:rPr lang="en-US" b="0" i="1" smtClean="0">
                                              <a:effectLst/>
                                              <a:latin typeface="Cambria Math"/>
                                            </a:rPr>
                                            <m:t>−</m:t>
                                          </m:r>
                                          <m:r>
                                            <a:rPr lang="en-US" i="1">
                                              <a:effectLst/>
                                              <a:latin typeface="Cambria Math"/>
                                            </a:rPr>
                                            <m:t>𝐴</m:t>
                                          </m:r>
                                        </m:e>
                                      </m:d>
                                    </m:e>
                                    <m:sup>
                                      <m:r>
                                        <a:rPr lang="en-US" i="1">
                                          <a:effectLst/>
                                          <a:latin typeface="Cambria Math"/>
                                        </a:rPr>
                                        <m:t>2</m:t>
                                      </m:r>
                                    </m:sup>
                                  </m:sSup>
                                </m:num>
                                <m:den>
                                  <m:f>
                                    <m:fPr>
                                      <m:type m:val="lin"/>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i="1">
                                              <a:effectLst/>
                                              <a:latin typeface="Cambria Math"/>
                                            </a:rPr>
                                            <m:t>𝑁</m:t>
                                          </m:r>
                                        </m:e>
                                        <m:sub>
                                          <m:r>
                                            <a:rPr lang="en-US" i="1">
                                              <a:effectLst/>
                                              <a:latin typeface="Cambria Math"/>
                                            </a:rPr>
                                            <m:t>0</m:t>
                                          </m:r>
                                        </m:sub>
                                      </m:sSub>
                                    </m:num>
                                    <m:den>
                                      <m:sSub>
                                        <m:sSubPr>
                                          <m:ctrlPr>
                                            <a:rPr lang="en-US" i="1">
                                              <a:effectLst/>
                                              <a:latin typeface="Cambria Math" panose="02040503050406030204" pitchFamily="18" charset="0"/>
                                            </a:rPr>
                                          </m:ctrlPr>
                                        </m:sSubPr>
                                        <m:e>
                                          <m:r>
                                            <a:rPr lang="en-US" i="1">
                                              <a:effectLst/>
                                              <a:latin typeface="Cambria Math"/>
                                            </a:rPr>
                                            <m:t>𝑇</m:t>
                                          </m:r>
                                        </m:e>
                                        <m:sub>
                                          <m:r>
                                            <a:rPr lang="en-US" i="1">
                                              <a:effectLst/>
                                              <a:latin typeface="Cambria Math"/>
                                            </a:rPr>
                                            <m:t>𝑏</m:t>
                                          </m:r>
                                        </m:sub>
                                      </m:sSub>
                                    </m:den>
                                  </m:f>
                                </m:den>
                              </m:f>
                            </m:e>
                          </m:d>
                        </m:sup>
                      </m:sSup>
                    </m:oMath>
                  </m:oMathPara>
                </a14:m>
                <a:endParaRPr lang="en-US" dirty="0">
                  <a:effectLst/>
                </a:endParaRPr>
              </a:p>
              <a:p>
                <a:pPr marL="0" indent="0" algn="just">
                  <a:buNone/>
                </a:pPr>
                <a:r>
                  <a:rPr lang="en-US" dirty="0">
                    <a:effectLst/>
                  </a:rPr>
                  <a:t>Which is plotted in the next slide</a:t>
                </a:r>
              </a:p>
              <a:p>
                <a:pPr marL="0" indent="0" algn="just">
                  <a:buNone/>
                </a:pPr>
                <a:endParaRPr lang="en-US" dirty="0">
                  <a:effectLst/>
                </a:endParaRPr>
              </a:p>
              <a:p>
                <a:pPr marL="0" indent="0" algn="just">
                  <a:buNone/>
                </a:pPr>
                <a:r>
                  <a:rPr lang="en-US" sz="2400" dirty="0">
                    <a:effectLst/>
                  </a:rPr>
                  <a:t>(this can be found by using the same procedure as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b="0" i="1" smtClean="0">
                            <a:latin typeface="Cambria Math" panose="02040503050406030204" pitchFamily="18" charset="0"/>
                          </a:rPr>
                          <m:t>10</m:t>
                        </m:r>
                      </m:sub>
                    </m:sSub>
                  </m:oMath>
                </a14:m>
                <a:r>
                  <a:rPr lang="en-US" sz="2400" dirty="0">
                    <a:effectLst/>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533900"/>
              </a:xfrm>
              <a:blipFill>
                <a:blip r:embed="rId3"/>
                <a:stretch>
                  <a:fillRect l="-1852" t="-1750" r="-1852" b="-2557"/>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24</a:t>
            </a:fld>
            <a:endParaRPr lang="en-US" dirty="0"/>
          </a:p>
        </p:txBody>
      </p:sp>
    </p:spTree>
    <p:extLst>
      <p:ext uri="{BB962C8B-B14F-4D97-AF65-F5344CB8AC3E}">
        <p14:creationId xmlns:p14="http://schemas.microsoft.com/office/powerpoint/2010/main" val="3642203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effectLst/>
                  </a:rPr>
                  <a:t>Propability density function </a:t>
                </a:r>
                <a14:m>
                  <m:oMath xmlns:m="http://schemas.openxmlformats.org/officeDocument/2006/math">
                    <m:sSub>
                      <m:sSubPr>
                        <m:ctrlPr>
                          <a:rPr lang="en-US" b="0" i="1" smtClean="0">
                            <a:effectLst/>
                            <a:latin typeface="Cambria Math" panose="02040503050406030204" pitchFamily="18" charset="0"/>
                          </a:rPr>
                        </m:ctrlPr>
                      </m:sSubPr>
                      <m:e>
                        <m:r>
                          <a:rPr lang="en-US" b="0" i="1" smtClean="0">
                            <a:effectLst/>
                            <a:latin typeface="Cambria Math" panose="02040503050406030204" pitchFamily="18" charset="0"/>
                          </a:rPr>
                          <m:t>𝑓</m:t>
                        </m:r>
                      </m:e>
                      <m:sub>
                        <m:r>
                          <a:rPr lang="en-US" b="0" i="1" smtClean="0">
                            <a:effectLst/>
                            <a:latin typeface="Cambria Math" panose="02040503050406030204" pitchFamily="18" charset="0"/>
                          </a:rPr>
                          <m:t>𝑌</m:t>
                        </m:r>
                      </m:sub>
                    </m:sSub>
                    <m:r>
                      <a:rPr lang="en-US" b="0" i="1" smtClean="0">
                        <a:effectLst/>
                        <a:latin typeface="Cambria Math" panose="02040503050406030204" pitchFamily="18" charset="0"/>
                      </a:rPr>
                      <m:t>(</m:t>
                    </m:r>
                    <m:r>
                      <a:rPr lang="en-US" b="0" i="1" smtClean="0">
                        <a:effectLst/>
                        <a:latin typeface="Cambria Math" panose="02040503050406030204" pitchFamily="18" charset="0"/>
                      </a:rPr>
                      <m:t>𝑌</m:t>
                    </m:r>
                    <m:r>
                      <a:rPr lang="en-US" b="0" i="1" smtClean="0">
                        <a:effectLst/>
                        <a:latin typeface="Cambria Math" panose="02040503050406030204" pitchFamily="18" charset="0"/>
                      </a:rPr>
                      <m:t>|1)</m:t>
                    </m:r>
                  </m:oMath>
                </a14:m>
                <a:endParaRPr lang="en-US" dirty="0">
                  <a:effectLst/>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t="-23936" b="-85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dirty="0">
                    <a:effectLst/>
                  </a:rPr>
                  <a:t>The probability density function </a:t>
                </a:r>
                <a14:m>
                  <m:oMath xmlns:m="http://schemas.openxmlformats.org/officeDocument/2006/math">
                    <m:sSub>
                      <m:sSubPr>
                        <m:ctrlPr>
                          <a:rPr lang="en-US" b="0" i="1" dirty="0" smtClean="0">
                            <a:effectLst/>
                            <a:latin typeface="Cambria Math" panose="02040503050406030204" pitchFamily="18" charset="0"/>
                          </a:rPr>
                        </m:ctrlPr>
                      </m:sSubPr>
                      <m:e>
                        <m:r>
                          <a:rPr lang="en-US" i="1" dirty="0" smtClean="0">
                            <a:effectLst/>
                            <a:latin typeface="Cambria Math"/>
                          </a:rPr>
                          <m:t>𝑓</m:t>
                        </m:r>
                      </m:e>
                      <m:sub>
                        <m:r>
                          <a:rPr lang="en-US" b="0" i="1" dirty="0" smtClean="0">
                            <a:effectLst/>
                            <a:latin typeface="Cambria Math" panose="02040503050406030204" pitchFamily="18" charset="0"/>
                          </a:rPr>
                          <m:t>𝑌</m:t>
                        </m:r>
                      </m:sub>
                    </m:sSub>
                    <m:r>
                      <a:rPr lang="en-US" i="1" dirty="0" smtClean="0">
                        <a:effectLst/>
                        <a:latin typeface="Cambria Math"/>
                      </a:rPr>
                      <m:t>(</m:t>
                    </m:r>
                    <m:r>
                      <a:rPr lang="en-US" i="1" dirty="0" smtClean="0">
                        <a:effectLst/>
                        <a:latin typeface="Cambria Math"/>
                      </a:rPr>
                      <m:t>𝑌</m:t>
                    </m:r>
                    <m:r>
                      <a:rPr lang="en-US" i="1" dirty="0" smtClean="0">
                        <a:effectLst/>
                        <a:latin typeface="Cambria Math"/>
                      </a:rPr>
                      <m:t>|1)</m:t>
                    </m:r>
                  </m:oMath>
                </a14:m>
                <a:r>
                  <a:rPr lang="en-US" dirty="0">
                    <a:effectLst/>
                  </a:rPr>
                  <a:t> is plotted as shown below </a:t>
                </a:r>
              </a:p>
              <a:p>
                <a:pPr algn="just"/>
                <a:endParaRPr lang="en-US" dirty="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t="-1750" r="-1852"/>
                </a:stretch>
              </a:blipFill>
            </p:spPr>
            <p:txBody>
              <a:bodyPr/>
              <a:lstStyle/>
              <a:p>
                <a:r>
                  <a:rPr lang="en-GB">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25</a:t>
            </a:fld>
            <a:endParaRPr lang="en-US"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276600"/>
            <a:ext cx="5471920" cy="297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025501"/>
      </p:ext>
    </p:extLst>
  </p:cSld>
  <p:clrMapOvr>
    <a:overrideClrMapping bg1="dk2" tx1="lt1" bg2="dk1"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01</m:t>
                          </m:r>
                        </m:sub>
                      </m:sSub>
                    </m:oMath>
                  </m:oMathPara>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17638"/>
                <a:ext cx="8229600" cy="4826000"/>
              </a:xfrm>
            </p:spPr>
            <p:txBody>
              <a:bodyPr/>
              <a:lstStyle/>
              <a:p>
                <a:pPr algn="just"/>
                <a:r>
                  <a:rPr lang="en-US" dirty="0">
                    <a:effectLst/>
                  </a:rPr>
                  <a:t>The probability of error that symbol 1 is sent, but the received bit is mistakenly read as 0, is given by</a:t>
                </a:r>
              </a:p>
              <a:p>
                <a:pPr marL="0" indent="0">
                  <a:buNone/>
                </a:pPr>
                <a14:m>
                  <m:oMathPara xmlns:m="http://schemas.openxmlformats.org/officeDocument/2006/math">
                    <m:oMathParaPr>
                      <m:jc m:val="centerGroup"/>
                    </m:oMathParaPr>
                    <m:oMath xmlns:m="http://schemas.openxmlformats.org/officeDocument/2006/math">
                      <m:sSub>
                        <m:sSubPr>
                          <m:ctrlPr>
                            <a:rPr lang="en-US" i="1">
                              <a:effectLst/>
                              <a:latin typeface="Cambria Math" panose="02040503050406030204" pitchFamily="18" charset="0"/>
                            </a:rPr>
                          </m:ctrlPr>
                        </m:sSubPr>
                        <m:e>
                          <m:r>
                            <a:rPr lang="en-US" i="1">
                              <a:effectLst/>
                              <a:latin typeface="Cambria Math"/>
                            </a:rPr>
                            <m:t>𝑝</m:t>
                          </m:r>
                        </m:e>
                        <m:sub>
                          <m:r>
                            <a:rPr lang="en-US" i="1">
                              <a:effectLst/>
                              <a:latin typeface="Cambria Math"/>
                            </a:rPr>
                            <m:t>0</m:t>
                          </m:r>
                          <m:r>
                            <a:rPr lang="en-US" b="0" i="1" smtClean="0">
                              <a:effectLst/>
                              <a:latin typeface="Cambria Math"/>
                            </a:rPr>
                            <m:t>1</m:t>
                          </m:r>
                        </m:sub>
                      </m:sSub>
                      <m:r>
                        <a:rPr lang="en-US" i="1">
                          <a:effectLst/>
                          <a:latin typeface="Cambria Math"/>
                        </a:rPr>
                        <m:t>=</m:t>
                      </m:r>
                      <m:nary>
                        <m:naryPr>
                          <m:limLoc m:val="undOvr"/>
                          <m:ctrlPr>
                            <a:rPr lang="en-US" i="1">
                              <a:effectLst/>
                              <a:latin typeface="Cambria Math" panose="02040503050406030204" pitchFamily="18" charset="0"/>
                            </a:rPr>
                          </m:ctrlPr>
                        </m:naryPr>
                        <m:sub>
                          <m:r>
                            <m:rPr>
                              <m:brk/>
                            </m:rPr>
                            <a:rPr lang="en-US" b="0" i="1" smtClean="0">
                              <a:effectLst/>
                              <a:latin typeface="Cambria Math" panose="02040503050406030204" pitchFamily="18" charset="0"/>
                            </a:rPr>
                            <m:t>𝑦</m:t>
                          </m:r>
                          <m:r>
                            <a:rPr lang="en-US" b="0" i="1" smtClean="0">
                              <a:effectLst/>
                              <a:latin typeface="Cambria Math" panose="02040503050406030204" pitchFamily="18" charset="0"/>
                            </a:rPr>
                            <m:t>=</m:t>
                          </m:r>
                          <m:r>
                            <a:rPr lang="en-US" b="0" i="1" smtClean="0">
                              <a:effectLst/>
                              <a:latin typeface="Cambria Math"/>
                              <a:ea typeface="Cambria Math"/>
                            </a:rPr>
                            <m:t>−∞</m:t>
                          </m:r>
                        </m:sub>
                        <m:sup>
                          <m:r>
                            <a:rPr lang="en-US" b="0" i="1" smtClean="0">
                              <a:effectLst/>
                              <a:latin typeface="Cambria Math" panose="02040503050406030204" pitchFamily="18" charset="0"/>
                              <a:ea typeface="Cambria Math"/>
                            </a:rPr>
                            <m:t>𝑦</m:t>
                          </m:r>
                          <m:r>
                            <a:rPr lang="en-US" b="0" i="1" smtClean="0">
                              <a:effectLst/>
                              <a:latin typeface="Cambria Math" panose="02040503050406030204" pitchFamily="18" charset="0"/>
                              <a:ea typeface="Cambria Math"/>
                            </a:rPr>
                            <m:t>=</m:t>
                          </m:r>
                          <m:r>
                            <a:rPr lang="en-US" b="0" i="1" smtClean="0">
                              <a:effectLst/>
                              <a:latin typeface="Cambria Math"/>
                              <a:ea typeface="Cambria Math"/>
                            </a:rPr>
                            <m:t>𝜆</m:t>
                          </m:r>
                        </m:sup>
                        <m:e>
                          <m:sSub>
                            <m:sSubPr>
                              <m:ctrlPr>
                                <a:rPr lang="en-US" i="1">
                                  <a:effectLst/>
                                  <a:latin typeface="Cambria Math" panose="02040503050406030204" pitchFamily="18" charset="0"/>
                                </a:rPr>
                              </m:ctrlPr>
                            </m:sSubPr>
                            <m:e>
                              <m:r>
                                <a:rPr lang="en-US" i="1">
                                  <a:effectLst/>
                                  <a:latin typeface="Cambria Math"/>
                                </a:rPr>
                                <m:t>𝑓</m:t>
                              </m:r>
                            </m:e>
                            <m:sub>
                              <m:r>
                                <a:rPr lang="en-US" i="1">
                                  <a:effectLst/>
                                  <a:latin typeface="Cambria Math"/>
                                </a:rPr>
                                <m:t>𝑦</m:t>
                              </m:r>
                            </m:sub>
                          </m:sSub>
                          <m:d>
                            <m:dPr>
                              <m:ctrlPr>
                                <a:rPr lang="en-US" i="1">
                                  <a:effectLst/>
                                  <a:latin typeface="Cambria Math" panose="02040503050406030204" pitchFamily="18" charset="0"/>
                                </a:rPr>
                              </m:ctrlPr>
                            </m:dPr>
                            <m:e>
                              <m:r>
                                <a:rPr lang="en-US" i="1">
                                  <a:effectLst/>
                                  <a:latin typeface="Cambria Math"/>
                                </a:rPr>
                                <m:t>𝑦</m:t>
                              </m:r>
                            </m:e>
                            <m:e>
                              <m:r>
                                <a:rPr lang="en-US" b="0" i="1" smtClean="0">
                                  <a:effectLst/>
                                  <a:latin typeface="Cambria Math"/>
                                </a:rPr>
                                <m:t>1</m:t>
                              </m:r>
                            </m:e>
                          </m:d>
                          <m:r>
                            <a:rPr lang="en-US" i="1">
                              <a:effectLst/>
                              <a:latin typeface="Cambria Math"/>
                            </a:rPr>
                            <m:t>𝑑𝑦</m:t>
                          </m:r>
                        </m:e>
                      </m:nary>
                    </m:oMath>
                  </m:oMathPara>
                </a14:m>
                <a:endParaRPr lang="en-US" dirty="0">
                  <a:effectLst/>
                </a:endParaRPr>
              </a:p>
              <a:p>
                <a:pPr marL="0" indent="0">
                  <a:buNone/>
                </a:pPr>
                <a14:m>
                  <m:oMathPara xmlns:m="http://schemas.openxmlformats.org/officeDocument/2006/math">
                    <m:oMathParaPr>
                      <m:jc m:val="centerGroup"/>
                    </m:oMathParaPr>
                    <m:oMath xmlns:m="http://schemas.openxmlformats.org/officeDocument/2006/math">
                      <m:sSub>
                        <m:sSubPr>
                          <m:ctrlPr>
                            <a:rPr lang="en-US" i="1">
                              <a:effectLst/>
                              <a:latin typeface="Cambria Math" panose="02040503050406030204" pitchFamily="18" charset="0"/>
                            </a:rPr>
                          </m:ctrlPr>
                        </m:sSubPr>
                        <m:e>
                          <m:r>
                            <a:rPr lang="en-US" i="1">
                              <a:effectLst/>
                              <a:latin typeface="Cambria Math"/>
                            </a:rPr>
                            <m:t>𝑝</m:t>
                          </m:r>
                        </m:e>
                        <m:sub>
                          <m:r>
                            <a:rPr lang="en-US" i="1">
                              <a:effectLst/>
                              <a:latin typeface="Cambria Math"/>
                            </a:rPr>
                            <m:t>0</m:t>
                          </m:r>
                          <m:r>
                            <a:rPr lang="en-US" b="0" i="1" smtClean="0">
                              <a:effectLst/>
                              <a:latin typeface="Cambria Math" panose="02040503050406030204" pitchFamily="18" charset="0"/>
                            </a:rPr>
                            <m:t>1</m:t>
                          </m:r>
                        </m:sub>
                      </m:sSub>
                      <m:r>
                        <a:rPr lang="en-US" i="1">
                          <a:effectLst/>
                          <a:latin typeface="Cambria Math"/>
                        </a:rPr>
                        <m:t>=</m:t>
                      </m:r>
                      <m:f>
                        <m:fPr>
                          <m:ctrlPr>
                            <a:rPr lang="en-US" i="1">
                              <a:effectLst/>
                              <a:latin typeface="Cambria Math" panose="02040503050406030204" pitchFamily="18" charset="0"/>
                            </a:rPr>
                          </m:ctrlPr>
                        </m:fPr>
                        <m:num>
                          <m:r>
                            <a:rPr lang="en-US" i="1">
                              <a:effectLst/>
                              <a:latin typeface="Cambria Math"/>
                            </a:rPr>
                            <m:t>1</m:t>
                          </m:r>
                        </m:num>
                        <m:den>
                          <m:rad>
                            <m:radPr>
                              <m:degHide m:val="on"/>
                              <m:ctrlPr>
                                <a:rPr lang="en-US" i="1">
                                  <a:effectLst/>
                                  <a:latin typeface="Cambria Math" panose="02040503050406030204" pitchFamily="18" charset="0"/>
                                </a:rPr>
                              </m:ctrlPr>
                            </m:radPr>
                            <m:deg/>
                            <m:e>
                              <m:r>
                                <a:rPr lang="en-US" i="1">
                                  <a:effectLst/>
                                  <a:latin typeface="Cambria Math"/>
                                  <a:ea typeface="Cambria Math"/>
                                </a:rPr>
                                <m:t>𝜋</m:t>
                              </m:r>
                              <m:sSub>
                                <m:sSubPr>
                                  <m:ctrlPr>
                                    <a:rPr lang="en-US" i="1">
                                      <a:effectLst/>
                                      <a:latin typeface="Cambria Math" panose="02040503050406030204" pitchFamily="18" charset="0"/>
                                      <a:ea typeface="Cambria Math"/>
                                    </a:rPr>
                                  </m:ctrlPr>
                                </m:sSubPr>
                                <m:e>
                                  <m:r>
                                    <a:rPr lang="en-US" i="1">
                                      <a:effectLst/>
                                      <a:latin typeface="Cambria Math"/>
                                      <a:ea typeface="Cambria Math"/>
                                    </a:rPr>
                                    <m:t>𝑁</m:t>
                                  </m:r>
                                </m:e>
                                <m:sub>
                                  <m:r>
                                    <a:rPr lang="en-US" i="1">
                                      <a:effectLst/>
                                      <a:latin typeface="Cambria Math"/>
                                      <a:ea typeface="Cambria Math"/>
                                    </a:rPr>
                                    <m:t>0</m:t>
                                  </m:r>
                                </m:sub>
                              </m:sSub>
                              <m:r>
                                <a:rPr lang="en-US" i="1">
                                  <a:effectLst/>
                                  <a:latin typeface="Cambria Math"/>
                                  <a:ea typeface="Cambria Math"/>
                                </a:rPr>
                                <m:t>/</m:t>
                              </m:r>
                              <m:sSub>
                                <m:sSubPr>
                                  <m:ctrlPr>
                                    <a:rPr lang="en-US" i="1">
                                      <a:effectLst/>
                                      <a:latin typeface="Cambria Math" panose="02040503050406030204" pitchFamily="18" charset="0"/>
                                      <a:ea typeface="Cambria Math"/>
                                    </a:rPr>
                                  </m:ctrlPr>
                                </m:sSubPr>
                                <m:e>
                                  <m:r>
                                    <a:rPr lang="en-US" i="1">
                                      <a:effectLst/>
                                      <a:latin typeface="Cambria Math"/>
                                      <a:ea typeface="Cambria Math"/>
                                    </a:rPr>
                                    <m:t>𝑇</m:t>
                                  </m:r>
                                </m:e>
                                <m:sub>
                                  <m:r>
                                    <a:rPr lang="en-US" i="1">
                                      <a:effectLst/>
                                      <a:latin typeface="Cambria Math"/>
                                      <a:ea typeface="Cambria Math"/>
                                    </a:rPr>
                                    <m:t>𝑏</m:t>
                                  </m:r>
                                </m:sub>
                              </m:sSub>
                            </m:e>
                          </m:rad>
                        </m:den>
                      </m:f>
                      <m:nary>
                        <m:naryPr>
                          <m:limLoc m:val="undOvr"/>
                          <m:ctrlPr>
                            <a:rPr lang="en-US" i="1">
                              <a:effectLst/>
                              <a:latin typeface="Cambria Math" panose="02040503050406030204" pitchFamily="18" charset="0"/>
                            </a:rPr>
                          </m:ctrlPr>
                        </m:naryPr>
                        <m:sub>
                          <m:r>
                            <m:rPr>
                              <m:brk/>
                            </m:rPr>
                            <a:rPr lang="en-US" b="0" i="1" smtClean="0">
                              <a:effectLst/>
                              <a:latin typeface="Cambria Math" panose="02040503050406030204" pitchFamily="18" charset="0"/>
                            </a:rPr>
                            <m:t>𝑦</m:t>
                          </m:r>
                          <m:r>
                            <a:rPr lang="en-US" b="0" i="1" smtClean="0">
                              <a:effectLst/>
                              <a:latin typeface="Cambria Math" panose="02040503050406030204" pitchFamily="18" charset="0"/>
                            </a:rPr>
                            <m:t>=</m:t>
                          </m:r>
                          <m:r>
                            <a:rPr lang="en-US" b="0" i="1" smtClean="0">
                              <a:effectLst/>
                              <a:latin typeface="Cambria Math"/>
                              <a:ea typeface="Cambria Math"/>
                            </a:rPr>
                            <m:t>−∞</m:t>
                          </m:r>
                        </m:sub>
                        <m:sup>
                          <m:r>
                            <a:rPr lang="en-US" b="0" i="1" smtClean="0">
                              <a:effectLst/>
                              <a:latin typeface="Cambria Math" panose="02040503050406030204" pitchFamily="18" charset="0"/>
                              <a:ea typeface="Cambria Math"/>
                            </a:rPr>
                            <m:t>𝑦</m:t>
                          </m:r>
                          <m:r>
                            <a:rPr lang="en-US" b="0" i="1" smtClean="0">
                              <a:effectLst/>
                              <a:latin typeface="Cambria Math" panose="02040503050406030204" pitchFamily="18" charset="0"/>
                              <a:ea typeface="Cambria Math"/>
                            </a:rPr>
                            <m:t>=</m:t>
                          </m:r>
                          <m:r>
                            <a:rPr lang="en-US" b="0" i="1" smtClean="0">
                              <a:effectLst/>
                              <a:latin typeface="Cambria Math"/>
                              <a:ea typeface="Cambria Math"/>
                            </a:rPr>
                            <m:t>𝜆</m:t>
                          </m:r>
                        </m:sup>
                        <m:e>
                          <m:sSup>
                            <m:sSupPr>
                              <m:ctrlPr>
                                <a:rPr lang="en-US" i="1">
                                  <a:effectLst/>
                                  <a:latin typeface="Cambria Math" panose="02040503050406030204" pitchFamily="18" charset="0"/>
                                </a:rPr>
                              </m:ctrlPr>
                            </m:sSupPr>
                            <m:e>
                              <m:r>
                                <a:rPr lang="en-US" i="1">
                                  <a:effectLst/>
                                  <a:latin typeface="Cambria Math"/>
                                </a:rPr>
                                <m:t>𝑒</m:t>
                              </m:r>
                            </m:e>
                            <m:sup>
                              <m:d>
                                <m:dPr>
                                  <m:ctrlPr>
                                    <a:rPr lang="en-US" i="1">
                                      <a:effectLst/>
                                      <a:latin typeface="Cambria Math" panose="02040503050406030204" pitchFamily="18" charset="0"/>
                                    </a:rPr>
                                  </m:ctrlPr>
                                </m:dPr>
                                <m:e>
                                  <m:r>
                                    <a:rPr lang="en-US" i="1">
                                      <a:effectLst/>
                                      <a:latin typeface="Cambria Math"/>
                                    </a:rPr>
                                    <m:t>−</m:t>
                                  </m:r>
                                  <m:f>
                                    <m:fPr>
                                      <m:ctrlPr>
                                        <a:rPr lang="en-US" i="1">
                                          <a:effectLst/>
                                          <a:latin typeface="Cambria Math" panose="02040503050406030204" pitchFamily="18" charset="0"/>
                                        </a:rPr>
                                      </m:ctrlPr>
                                    </m:fPr>
                                    <m:num>
                                      <m:d>
                                        <m:dPr>
                                          <m:ctrlPr>
                                            <a:rPr lang="en-US" i="1">
                                              <a:effectLst/>
                                              <a:latin typeface="Cambria Math" panose="02040503050406030204" pitchFamily="18" charset="0"/>
                                            </a:rPr>
                                          </m:ctrlPr>
                                        </m:dPr>
                                        <m:e>
                                          <m:r>
                                            <a:rPr lang="en-US" i="1">
                                              <a:effectLst/>
                                              <a:latin typeface="Cambria Math"/>
                                            </a:rPr>
                                            <m:t>𝑦</m:t>
                                          </m:r>
                                          <m:r>
                                            <a:rPr lang="en-US" b="0" i="1" smtClean="0">
                                              <a:effectLst/>
                                              <a:latin typeface="Cambria Math"/>
                                            </a:rPr>
                                            <m:t>−</m:t>
                                          </m:r>
                                          <m:r>
                                            <a:rPr lang="en-US" i="1">
                                              <a:effectLst/>
                                              <a:latin typeface="Cambria Math"/>
                                            </a:rPr>
                                            <m:t>𝐴</m:t>
                                          </m:r>
                                        </m:e>
                                      </m:d>
                                      <m:r>
                                        <a:rPr lang="en-US" i="1" baseline="30000">
                                          <a:effectLst/>
                                          <a:latin typeface="Cambria Math"/>
                                        </a:rPr>
                                        <m:t>2</m:t>
                                      </m:r>
                                    </m:num>
                                    <m:den>
                                      <m:sSub>
                                        <m:sSubPr>
                                          <m:ctrlPr>
                                            <a:rPr lang="en-US" i="1">
                                              <a:effectLst/>
                                              <a:latin typeface="Cambria Math" panose="02040503050406030204" pitchFamily="18" charset="0"/>
                                              <a:ea typeface="Cambria Math"/>
                                            </a:rPr>
                                          </m:ctrlPr>
                                        </m:sSubPr>
                                        <m:e>
                                          <m:r>
                                            <a:rPr lang="en-US" i="1">
                                              <a:effectLst/>
                                              <a:latin typeface="Cambria Math"/>
                                              <a:ea typeface="Cambria Math"/>
                                            </a:rPr>
                                            <m:t>𝑁</m:t>
                                          </m:r>
                                        </m:e>
                                        <m:sub>
                                          <m:r>
                                            <a:rPr lang="en-US" i="1">
                                              <a:effectLst/>
                                              <a:latin typeface="Cambria Math"/>
                                              <a:ea typeface="Cambria Math"/>
                                            </a:rPr>
                                            <m:t>0</m:t>
                                          </m:r>
                                        </m:sub>
                                      </m:sSub>
                                      <m:r>
                                        <a:rPr lang="en-US" i="1">
                                          <a:effectLst/>
                                          <a:latin typeface="Cambria Math"/>
                                          <a:ea typeface="Cambria Math"/>
                                        </a:rPr>
                                        <m:t>/</m:t>
                                      </m:r>
                                      <m:sSub>
                                        <m:sSubPr>
                                          <m:ctrlPr>
                                            <a:rPr lang="en-US" i="1">
                                              <a:effectLst/>
                                              <a:latin typeface="Cambria Math" panose="02040503050406030204" pitchFamily="18" charset="0"/>
                                              <a:ea typeface="Cambria Math"/>
                                            </a:rPr>
                                          </m:ctrlPr>
                                        </m:sSubPr>
                                        <m:e>
                                          <m:r>
                                            <a:rPr lang="en-US" i="1">
                                              <a:effectLst/>
                                              <a:latin typeface="Cambria Math"/>
                                              <a:ea typeface="Cambria Math"/>
                                            </a:rPr>
                                            <m:t>𝑇</m:t>
                                          </m:r>
                                        </m:e>
                                        <m:sub>
                                          <m:r>
                                            <a:rPr lang="en-US" i="1">
                                              <a:effectLst/>
                                              <a:latin typeface="Cambria Math"/>
                                              <a:ea typeface="Cambria Math"/>
                                            </a:rPr>
                                            <m:t>𝑏</m:t>
                                          </m:r>
                                        </m:sub>
                                      </m:sSub>
                                    </m:den>
                                  </m:f>
                                </m:e>
                              </m:d>
                            </m:sup>
                          </m:sSup>
                          <m:r>
                            <a:rPr lang="en-US" i="1">
                              <a:effectLst/>
                              <a:latin typeface="Cambria Math"/>
                            </a:rPr>
                            <m:t>𝑑𝑦</m:t>
                          </m:r>
                        </m:e>
                      </m:nary>
                    </m:oMath>
                  </m:oMathPara>
                </a14:m>
                <a:endParaRPr lang="en-US" dirty="0">
                  <a:effectLst/>
                </a:endParaRPr>
              </a:p>
              <a:p>
                <a:pPr marL="0" indent="0">
                  <a:buNone/>
                </a:pPr>
                <a:endParaRPr lang="en-US" dirty="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17638"/>
                <a:ext cx="8229600" cy="4826000"/>
              </a:xfrm>
              <a:blipFill>
                <a:blip r:embed="rId3"/>
                <a:stretch>
                  <a:fillRect t="-1643" r="-1852"/>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26</a:t>
            </a:fld>
            <a:endParaRPr lang="en-US" dirty="0"/>
          </a:p>
        </p:txBody>
      </p:sp>
    </p:spTree>
    <p:extLst>
      <p:ext uri="{BB962C8B-B14F-4D97-AF65-F5344CB8AC3E}">
        <p14:creationId xmlns:p14="http://schemas.microsoft.com/office/powerpoint/2010/main" val="588971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01</m:t>
                          </m:r>
                        </m:sub>
                      </m:sSub>
                    </m:oMath>
                  </m:oMathPara>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610600" cy="4533900"/>
              </a:xfrm>
            </p:spPr>
            <p:txBody>
              <a:bodyPr/>
              <a:lstStyle/>
              <a:p>
                <a:r>
                  <a:rPr lang="en-US" sz="2600" dirty="0">
                    <a:effectLst/>
                  </a:rPr>
                  <a:t>By letting </a:t>
                </a:r>
                <a14:m>
                  <m:oMath xmlns:m="http://schemas.openxmlformats.org/officeDocument/2006/math">
                    <m:r>
                      <a:rPr lang="en-US" sz="2600" i="1">
                        <a:effectLst/>
                        <a:latin typeface="Cambria Math"/>
                      </a:rPr>
                      <m:t>𝑧</m:t>
                    </m:r>
                    <m:r>
                      <a:rPr lang="en-US" sz="2600" i="1">
                        <a:effectLst/>
                        <a:latin typeface="Cambria Math"/>
                      </a:rPr>
                      <m:t>=</m:t>
                    </m:r>
                    <m:f>
                      <m:fPr>
                        <m:ctrlPr>
                          <a:rPr lang="en-US" sz="2600" i="1">
                            <a:effectLst/>
                            <a:latin typeface="Cambria Math" panose="02040503050406030204" pitchFamily="18" charset="0"/>
                          </a:rPr>
                        </m:ctrlPr>
                      </m:fPr>
                      <m:num>
                        <m:r>
                          <a:rPr lang="en-US" sz="2600" b="0" i="1" smtClean="0">
                            <a:effectLst/>
                            <a:latin typeface="Cambria Math"/>
                          </a:rPr>
                          <m:t>𝐴</m:t>
                        </m:r>
                        <m:r>
                          <a:rPr lang="en-US" sz="2600" b="0" i="1" smtClean="0">
                            <a:effectLst/>
                            <a:latin typeface="Cambria Math"/>
                          </a:rPr>
                          <m:t>−</m:t>
                        </m:r>
                        <m:r>
                          <a:rPr lang="en-US" sz="2600" i="1">
                            <a:effectLst/>
                            <a:latin typeface="Cambria Math"/>
                          </a:rPr>
                          <m:t>𝑦</m:t>
                        </m:r>
                      </m:num>
                      <m:den>
                        <m:rad>
                          <m:radPr>
                            <m:degHide m:val="on"/>
                            <m:ctrlPr>
                              <a:rPr lang="en-US" sz="2600" i="1">
                                <a:effectLst/>
                                <a:latin typeface="Cambria Math" panose="02040503050406030204" pitchFamily="18" charset="0"/>
                              </a:rPr>
                            </m:ctrlPr>
                          </m:radPr>
                          <m:deg/>
                          <m:e>
                            <m:sSub>
                              <m:sSubPr>
                                <m:ctrlPr>
                                  <a:rPr lang="en-US" sz="2600" i="1">
                                    <a:effectLst/>
                                    <a:latin typeface="Cambria Math" panose="02040503050406030204" pitchFamily="18" charset="0"/>
                                  </a:rPr>
                                </m:ctrlPr>
                              </m:sSubPr>
                              <m:e>
                                <m:r>
                                  <a:rPr lang="en-US" sz="2600" i="1">
                                    <a:effectLst/>
                                    <a:latin typeface="Cambria Math"/>
                                  </a:rPr>
                                  <m:t>𝑁</m:t>
                                </m:r>
                              </m:e>
                              <m:sub>
                                <m:r>
                                  <a:rPr lang="en-US" sz="2600" i="1">
                                    <a:effectLst/>
                                    <a:latin typeface="Cambria Math"/>
                                  </a:rPr>
                                  <m:t>0</m:t>
                                </m:r>
                              </m:sub>
                            </m:sSub>
                            <m:r>
                              <a:rPr lang="en-US" sz="2600" i="1">
                                <a:effectLst/>
                                <a:latin typeface="Cambria Math"/>
                              </a:rPr>
                              <m:t>/</m:t>
                            </m:r>
                            <m:sSub>
                              <m:sSubPr>
                                <m:ctrlPr>
                                  <a:rPr lang="en-US" sz="2600" i="1">
                                    <a:effectLst/>
                                    <a:latin typeface="Cambria Math" panose="02040503050406030204" pitchFamily="18" charset="0"/>
                                  </a:rPr>
                                </m:ctrlPr>
                              </m:sSubPr>
                              <m:e>
                                <m:r>
                                  <a:rPr lang="en-US" sz="2600" i="1">
                                    <a:effectLst/>
                                    <a:latin typeface="Cambria Math"/>
                                  </a:rPr>
                                  <m:t>𝑇</m:t>
                                </m:r>
                              </m:e>
                              <m:sub>
                                <m:r>
                                  <a:rPr lang="en-US" sz="2600" i="1">
                                    <a:effectLst/>
                                    <a:latin typeface="Cambria Math"/>
                                  </a:rPr>
                                  <m:t>𝑏</m:t>
                                </m:r>
                              </m:sub>
                            </m:sSub>
                          </m:e>
                        </m:rad>
                      </m:den>
                    </m:f>
                  </m:oMath>
                </a14:m>
                <a:r>
                  <a:rPr lang="en-US" sz="2600" dirty="0">
                    <a:effectLst/>
                  </a:rPr>
                  <a:t>, </a:t>
                </a:r>
                <a14:m>
                  <m:oMath xmlns:m="http://schemas.openxmlformats.org/officeDocument/2006/math">
                    <m:r>
                      <a:rPr lang="en-US" sz="2600" i="1" dirty="0">
                        <a:effectLst/>
                        <a:latin typeface="Cambria Math"/>
                      </a:rPr>
                      <m:t>𝑑𝑦</m:t>
                    </m:r>
                    <m:r>
                      <a:rPr lang="en-US" sz="2600" i="1" dirty="0">
                        <a:effectLst/>
                        <a:latin typeface="Cambria Math"/>
                      </a:rPr>
                      <m:t>=−</m:t>
                    </m:r>
                    <m:rad>
                      <m:radPr>
                        <m:degHide m:val="on"/>
                        <m:ctrlPr>
                          <a:rPr lang="en-US" sz="2600" i="1">
                            <a:effectLst/>
                            <a:latin typeface="Cambria Math" panose="02040503050406030204" pitchFamily="18" charset="0"/>
                          </a:rPr>
                        </m:ctrlPr>
                      </m:radPr>
                      <m:deg/>
                      <m:e>
                        <m:sSub>
                          <m:sSubPr>
                            <m:ctrlPr>
                              <a:rPr lang="en-US" sz="2600" i="1">
                                <a:effectLst/>
                                <a:latin typeface="Cambria Math" panose="02040503050406030204" pitchFamily="18" charset="0"/>
                              </a:rPr>
                            </m:ctrlPr>
                          </m:sSubPr>
                          <m:e>
                            <m:r>
                              <a:rPr lang="en-US" sz="2600" i="1">
                                <a:effectLst/>
                                <a:latin typeface="Cambria Math"/>
                              </a:rPr>
                              <m:t>𝑁</m:t>
                            </m:r>
                          </m:e>
                          <m:sub>
                            <m:r>
                              <a:rPr lang="en-US" sz="2600" i="1">
                                <a:effectLst/>
                                <a:latin typeface="Cambria Math"/>
                              </a:rPr>
                              <m:t>0</m:t>
                            </m:r>
                          </m:sub>
                        </m:sSub>
                        <m:r>
                          <a:rPr lang="en-US" sz="2600" i="1">
                            <a:effectLst/>
                            <a:latin typeface="Cambria Math"/>
                          </a:rPr>
                          <m:t>/</m:t>
                        </m:r>
                        <m:sSub>
                          <m:sSubPr>
                            <m:ctrlPr>
                              <a:rPr lang="en-US" sz="2600" i="1">
                                <a:effectLst/>
                                <a:latin typeface="Cambria Math" panose="02040503050406030204" pitchFamily="18" charset="0"/>
                              </a:rPr>
                            </m:ctrlPr>
                          </m:sSubPr>
                          <m:e>
                            <m:r>
                              <a:rPr lang="en-US" sz="2600" i="1">
                                <a:effectLst/>
                                <a:latin typeface="Cambria Math"/>
                              </a:rPr>
                              <m:t>𝑇</m:t>
                            </m:r>
                          </m:e>
                          <m:sub>
                            <m:r>
                              <a:rPr lang="en-US" sz="2600" i="1">
                                <a:effectLst/>
                                <a:latin typeface="Cambria Math"/>
                              </a:rPr>
                              <m:t>𝑏</m:t>
                            </m:r>
                          </m:sub>
                        </m:sSub>
                      </m:e>
                    </m:rad>
                    <m:r>
                      <a:rPr lang="en-US" sz="2600" i="1">
                        <a:effectLst/>
                        <a:latin typeface="Cambria Math"/>
                      </a:rPr>
                      <m:t> </m:t>
                    </m:r>
                    <m:r>
                      <a:rPr lang="en-US" sz="2600" i="1">
                        <a:effectLst/>
                        <a:latin typeface="Cambria Math"/>
                      </a:rPr>
                      <m:t>𝑑𝑧</m:t>
                    </m:r>
                  </m:oMath>
                </a14:m>
                <a:r>
                  <a:rPr lang="en-US" sz="2600" dirty="0">
                    <a:effectLst/>
                  </a:rPr>
                  <a:t>, </a:t>
                </a:r>
                <a14:m>
                  <m:oMath xmlns:m="http://schemas.openxmlformats.org/officeDocument/2006/math">
                    <m:r>
                      <a:rPr lang="en-US" sz="2600" i="1" dirty="0">
                        <a:effectLst/>
                        <a:latin typeface="Cambria Math"/>
                      </a:rPr>
                      <m:t>𝑝</m:t>
                    </m:r>
                    <m:r>
                      <a:rPr lang="en-US" sz="2600" i="1" baseline="-25000" dirty="0">
                        <a:effectLst/>
                        <a:latin typeface="Cambria Math"/>
                      </a:rPr>
                      <m:t>0</m:t>
                    </m:r>
                    <m:r>
                      <a:rPr lang="en-US" sz="2600" b="0" i="1" baseline="-25000" dirty="0" smtClean="0">
                        <a:effectLst/>
                        <a:latin typeface="Cambria Math" panose="02040503050406030204" pitchFamily="18" charset="0"/>
                      </a:rPr>
                      <m:t>1</m:t>
                    </m:r>
                  </m:oMath>
                </a14:m>
                <a:r>
                  <a:rPr lang="en-US" sz="2600" dirty="0">
                    <a:effectLst/>
                  </a:rPr>
                  <a:t> becames </a:t>
                </a:r>
              </a:p>
              <a:p>
                <a:pPr marL="0" indent="0">
                  <a:buNone/>
                </a:pPr>
                <a14:m>
                  <m:oMathPara xmlns:m="http://schemas.openxmlformats.org/officeDocument/2006/math">
                    <m:oMathParaPr>
                      <m:jc m:val="centerGroup"/>
                    </m:oMathParaPr>
                    <m:oMath xmlns:m="http://schemas.openxmlformats.org/officeDocument/2006/math">
                      <m:sSub>
                        <m:sSubPr>
                          <m:ctrlPr>
                            <a:rPr lang="en-US" sz="2600" i="1" smtClean="0">
                              <a:effectLst/>
                              <a:latin typeface="Cambria Math" panose="02040503050406030204" pitchFamily="18" charset="0"/>
                            </a:rPr>
                          </m:ctrlPr>
                        </m:sSubPr>
                        <m:e>
                          <m:r>
                            <a:rPr lang="en-US" sz="2600" b="0" i="1" smtClean="0">
                              <a:effectLst/>
                              <a:latin typeface="Cambria Math"/>
                            </a:rPr>
                            <m:t>𝑝</m:t>
                          </m:r>
                        </m:e>
                        <m:sub>
                          <m:r>
                            <a:rPr lang="en-US" sz="2600" b="0" i="1" smtClean="0">
                              <a:effectLst/>
                              <a:latin typeface="Cambria Math" panose="02040503050406030204" pitchFamily="18" charset="0"/>
                            </a:rPr>
                            <m:t>01</m:t>
                          </m:r>
                        </m:sub>
                      </m:sSub>
                      <m:r>
                        <a:rPr lang="en-US" sz="2600" b="0" i="1" smtClean="0">
                          <a:effectLst/>
                          <a:latin typeface="Cambria Math"/>
                        </a:rPr>
                        <m:t>=−</m:t>
                      </m:r>
                      <m:f>
                        <m:fPr>
                          <m:ctrlPr>
                            <a:rPr lang="en-US" sz="2600" b="0" i="1" smtClean="0">
                              <a:effectLst/>
                              <a:latin typeface="Cambria Math" panose="02040503050406030204" pitchFamily="18" charset="0"/>
                            </a:rPr>
                          </m:ctrlPr>
                        </m:fPr>
                        <m:num>
                          <m:r>
                            <a:rPr lang="en-US" sz="2600" b="0" i="1" smtClean="0">
                              <a:effectLst/>
                              <a:latin typeface="Cambria Math"/>
                            </a:rPr>
                            <m:t>1</m:t>
                          </m:r>
                        </m:num>
                        <m:den>
                          <m:rad>
                            <m:radPr>
                              <m:degHide m:val="on"/>
                              <m:ctrlPr>
                                <a:rPr lang="en-US" sz="2600" b="0" i="1" smtClean="0">
                                  <a:effectLst/>
                                  <a:latin typeface="Cambria Math" panose="02040503050406030204" pitchFamily="18" charset="0"/>
                                </a:rPr>
                              </m:ctrlPr>
                            </m:radPr>
                            <m:deg/>
                            <m:e>
                              <m:r>
                                <a:rPr lang="en-US" sz="2600" b="0" i="1" smtClean="0">
                                  <a:effectLst/>
                                  <a:latin typeface="Cambria Math"/>
                                  <a:ea typeface="Cambria Math"/>
                                </a:rPr>
                                <m:t>𝜋</m:t>
                              </m:r>
                            </m:e>
                          </m:rad>
                        </m:den>
                      </m:f>
                      <m:nary>
                        <m:naryPr>
                          <m:limLoc m:val="undOvr"/>
                          <m:ctrlPr>
                            <a:rPr lang="en-US" sz="2600" b="0" i="1" smtClean="0">
                              <a:effectLst/>
                              <a:latin typeface="Cambria Math" panose="02040503050406030204" pitchFamily="18" charset="0"/>
                            </a:rPr>
                          </m:ctrlPr>
                        </m:naryPr>
                        <m:sub>
                          <m:r>
                            <m:rPr>
                              <m:brk/>
                            </m:rPr>
                            <a:rPr lang="en-US" sz="2600" b="0" i="1" smtClean="0">
                              <a:effectLst/>
                              <a:latin typeface="Cambria Math" panose="02040503050406030204" pitchFamily="18" charset="0"/>
                            </a:rPr>
                            <m:t>𝑧</m:t>
                          </m:r>
                          <m:r>
                            <a:rPr lang="en-US" sz="2600" b="0" i="1" smtClean="0">
                              <a:effectLst/>
                              <a:latin typeface="Cambria Math" panose="02040503050406030204" pitchFamily="18" charset="0"/>
                            </a:rPr>
                            <m:t>=</m:t>
                          </m:r>
                          <m:r>
                            <a:rPr lang="en-US" sz="2600" b="0" i="1" smtClean="0">
                              <a:effectLst/>
                              <a:latin typeface="Cambria Math"/>
                            </a:rPr>
                            <m:t>∞</m:t>
                          </m:r>
                        </m:sub>
                        <m:sup>
                          <m:r>
                            <a:rPr lang="en-US" sz="2600" b="0" i="1" smtClean="0">
                              <a:effectLst/>
                              <a:latin typeface="Cambria Math" panose="02040503050406030204" pitchFamily="18" charset="0"/>
                            </a:rPr>
                            <m:t>𝑧</m:t>
                          </m:r>
                          <m:r>
                            <a:rPr lang="en-US" sz="2600" b="0" i="1" smtClean="0">
                              <a:effectLst/>
                              <a:latin typeface="Cambria Math" panose="02040503050406030204" pitchFamily="18" charset="0"/>
                            </a:rPr>
                            <m:t>=</m:t>
                          </m:r>
                          <m:f>
                            <m:fPr>
                              <m:ctrlPr>
                                <a:rPr lang="en-US" sz="2600" i="1">
                                  <a:effectLst/>
                                  <a:latin typeface="Cambria Math" panose="02040503050406030204" pitchFamily="18" charset="0"/>
                                </a:rPr>
                              </m:ctrlPr>
                            </m:fPr>
                            <m:num>
                              <m:r>
                                <a:rPr lang="en-US" sz="2600" i="1">
                                  <a:effectLst/>
                                  <a:latin typeface="Cambria Math"/>
                                </a:rPr>
                                <m:t>𝐴</m:t>
                              </m:r>
                              <m:r>
                                <a:rPr lang="en-US" sz="2600" b="0" i="1" smtClean="0">
                                  <a:effectLst/>
                                  <a:latin typeface="Cambria Math"/>
                                </a:rPr>
                                <m:t>−</m:t>
                              </m:r>
                              <m:r>
                                <a:rPr lang="en-US" sz="2600" i="1">
                                  <a:effectLst/>
                                  <a:latin typeface="Cambria Math"/>
                                  <a:ea typeface="Cambria Math"/>
                                </a:rPr>
                                <m:t>𝜆</m:t>
                              </m:r>
                            </m:num>
                            <m:den>
                              <m:rad>
                                <m:radPr>
                                  <m:degHide m:val="on"/>
                                  <m:ctrlPr>
                                    <a:rPr lang="en-US" sz="2600" i="1">
                                      <a:effectLst/>
                                      <a:latin typeface="Cambria Math" panose="02040503050406030204" pitchFamily="18" charset="0"/>
                                    </a:rPr>
                                  </m:ctrlPr>
                                </m:radPr>
                                <m:deg/>
                                <m:e>
                                  <m:sSub>
                                    <m:sSubPr>
                                      <m:ctrlPr>
                                        <a:rPr lang="en-US" sz="2600" i="1">
                                          <a:effectLst/>
                                          <a:latin typeface="Cambria Math" panose="02040503050406030204" pitchFamily="18" charset="0"/>
                                        </a:rPr>
                                      </m:ctrlPr>
                                    </m:sSubPr>
                                    <m:e>
                                      <m:r>
                                        <a:rPr lang="en-US" sz="2600" i="1">
                                          <a:effectLst/>
                                          <a:latin typeface="Cambria Math"/>
                                        </a:rPr>
                                        <m:t>𝑁</m:t>
                                      </m:r>
                                    </m:e>
                                    <m:sub>
                                      <m:r>
                                        <a:rPr lang="en-US" sz="2600" i="1">
                                          <a:effectLst/>
                                          <a:latin typeface="Cambria Math"/>
                                        </a:rPr>
                                        <m:t>0</m:t>
                                      </m:r>
                                    </m:sub>
                                  </m:sSub>
                                  <m:r>
                                    <a:rPr lang="en-US" sz="2600" b="0" i="1" smtClean="0">
                                      <a:effectLst/>
                                      <a:latin typeface="Cambria Math"/>
                                    </a:rPr>
                                    <m:t>/</m:t>
                                  </m:r>
                                  <m:sSub>
                                    <m:sSubPr>
                                      <m:ctrlPr>
                                        <a:rPr lang="en-US" sz="2600" b="0" i="1" smtClean="0">
                                          <a:effectLst/>
                                          <a:latin typeface="Cambria Math" panose="02040503050406030204" pitchFamily="18" charset="0"/>
                                        </a:rPr>
                                      </m:ctrlPr>
                                    </m:sSubPr>
                                    <m:e>
                                      <m:r>
                                        <a:rPr lang="en-US" sz="2600" b="0" i="1" smtClean="0">
                                          <a:effectLst/>
                                          <a:latin typeface="Cambria Math"/>
                                        </a:rPr>
                                        <m:t>𝑇</m:t>
                                      </m:r>
                                    </m:e>
                                    <m:sub>
                                      <m:r>
                                        <a:rPr lang="en-US" sz="2600" b="0" i="1" smtClean="0">
                                          <a:effectLst/>
                                          <a:latin typeface="Cambria Math"/>
                                        </a:rPr>
                                        <m:t>𝑏</m:t>
                                      </m:r>
                                    </m:sub>
                                  </m:sSub>
                                </m:e>
                              </m:rad>
                            </m:den>
                          </m:f>
                        </m:sup>
                        <m:e>
                          <m:sSup>
                            <m:sSupPr>
                              <m:ctrlPr>
                                <a:rPr lang="en-US" sz="2600" b="0" i="1" smtClean="0">
                                  <a:effectLst/>
                                  <a:latin typeface="Cambria Math" panose="02040503050406030204" pitchFamily="18" charset="0"/>
                                </a:rPr>
                              </m:ctrlPr>
                            </m:sSupPr>
                            <m:e>
                              <m:r>
                                <a:rPr lang="en-US" sz="2600" b="0" i="1" smtClean="0">
                                  <a:effectLst/>
                                  <a:latin typeface="Cambria Math"/>
                                </a:rPr>
                                <m:t>𝑒</m:t>
                              </m:r>
                            </m:e>
                            <m:sup>
                              <m:r>
                                <a:rPr lang="en-US" sz="2600" b="0" i="1" smtClean="0">
                                  <a:effectLst/>
                                  <a:latin typeface="Cambria Math"/>
                                </a:rPr>
                                <m:t>−</m:t>
                              </m:r>
                              <m:r>
                                <a:rPr lang="en-US" sz="2600" b="0" i="1" smtClean="0">
                                  <a:effectLst/>
                                  <a:latin typeface="Cambria Math"/>
                                </a:rPr>
                                <m:t>𝑧</m:t>
                              </m:r>
                              <m:r>
                                <a:rPr lang="en-US" sz="2600" b="0" i="1" baseline="30000" smtClean="0">
                                  <a:effectLst/>
                                  <a:latin typeface="Cambria Math"/>
                                </a:rPr>
                                <m:t>2</m:t>
                              </m:r>
                            </m:sup>
                          </m:sSup>
                        </m:e>
                      </m:nary>
                      <m:r>
                        <a:rPr lang="en-US" sz="2600" b="0" i="1" smtClean="0">
                          <a:effectLst/>
                          <a:latin typeface="Cambria Math"/>
                        </a:rPr>
                        <m:t>𝑑𝑧</m:t>
                      </m:r>
                      <m:r>
                        <a:rPr lang="en-US" sz="2600" i="1">
                          <a:effectLst/>
                          <a:latin typeface="Cambria Math"/>
                        </a:rPr>
                        <m:t>=</m:t>
                      </m:r>
                      <m:f>
                        <m:fPr>
                          <m:ctrlPr>
                            <a:rPr lang="en-US" sz="2600" i="1">
                              <a:effectLst/>
                              <a:latin typeface="Cambria Math" panose="02040503050406030204" pitchFamily="18" charset="0"/>
                            </a:rPr>
                          </m:ctrlPr>
                        </m:fPr>
                        <m:num>
                          <m:r>
                            <a:rPr lang="en-US" sz="2600" i="1">
                              <a:effectLst/>
                              <a:latin typeface="Cambria Math"/>
                            </a:rPr>
                            <m:t>1</m:t>
                          </m:r>
                        </m:num>
                        <m:den>
                          <m:rad>
                            <m:radPr>
                              <m:degHide m:val="on"/>
                              <m:ctrlPr>
                                <a:rPr lang="en-US" sz="2600" i="1">
                                  <a:effectLst/>
                                  <a:latin typeface="Cambria Math" panose="02040503050406030204" pitchFamily="18" charset="0"/>
                                </a:rPr>
                              </m:ctrlPr>
                            </m:radPr>
                            <m:deg/>
                            <m:e>
                              <m:r>
                                <a:rPr lang="en-US" sz="2600" i="1">
                                  <a:effectLst/>
                                  <a:latin typeface="Cambria Math"/>
                                  <a:ea typeface="Cambria Math"/>
                                </a:rPr>
                                <m:t>𝜋</m:t>
                              </m:r>
                            </m:e>
                          </m:rad>
                        </m:den>
                      </m:f>
                      <m:nary>
                        <m:naryPr>
                          <m:limLoc m:val="undOvr"/>
                          <m:ctrlPr>
                            <a:rPr lang="en-US" sz="2600" i="1">
                              <a:effectLst/>
                              <a:latin typeface="Cambria Math" panose="02040503050406030204" pitchFamily="18" charset="0"/>
                            </a:rPr>
                          </m:ctrlPr>
                        </m:naryPr>
                        <m:sub>
                          <m:r>
                            <m:rPr>
                              <m:brk/>
                            </m:rPr>
                            <a:rPr lang="en-US" sz="2600" b="0" i="1" smtClean="0">
                              <a:effectLst/>
                              <a:latin typeface="Cambria Math" panose="02040503050406030204" pitchFamily="18" charset="0"/>
                            </a:rPr>
                            <m:t>𝑧</m:t>
                          </m:r>
                          <m:r>
                            <a:rPr lang="en-US" sz="2600" b="0" i="1" smtClean="0">
                              <a:effectLst/>
                              <a:latin typeface="Cambria Math" panose="02040503050406030204" pitchFamily="18" charset="0"/>
                            </a:rPr>
                            <m:t>=</m:t>
                          </m:r>
                          <m:f>
                            <m:fPr>
                              <m:ctrlPr>
                                <a:rPr lang="en-US" sz="2600" i="1">
                                  <a:effectLst/>
                                  <a:latin typeface="Cambria Math" panose="02040503050406030204" pitchFamily="18" charset="0"/>
                                </a:rPr>
                              </m:ctrlPr>
                            </m:fPr>
                            <m:num>
                              <m:r>
                                <a:rPr lang="en-US" sz="2600" i="1">
                                  <a:effectLst/>
                                  <a:latin typeface="Cambria Math"/>
                                </a:rPr>
                                <m:t>𝐴</m:t>
                              </m:r>
                              <m:r>
                                <a:rPr lang="en-US" sz="2600" i="1">
                                  <a:effectLst/>
                                  <a:latin typeface="Cambria Math"/>
                                </a:rPr>
                                <m:t>−</m:t>
                              </m:r>
                              <m:r>
                                <a:rPr lang="en-US" sz="2600" i="1">
                                  <a:effectLst/>
                                  <a:latin typeface="Cambria Math"/>
                                  <a:ea typeface="Cambria Math"/>
                                </a:rPr>
                                <m:t>𝜆</m:t>
                              </m:r>
                            </m:num>
                            <m:den>
                              <m:rad>
                                <m:radPr>
                                  <m:degHide m:val="on"/>
                                  <m:ctrlPr>
                                    <a:rPr lang="en-US" sz="2600" i="1">
                                      <a:effectLst/>
                                      <a:latin typeface="Cambria Math" panose="02040503050406030204" pitchFamily="18" charset="0"/>
                                    </a:rPr>
                                  </m:ctrlPr>
                                </m:radPr>
                                <m:deg/>
                                <m:e>
                                  <m:sSub>
                                    <m:sSubPr>
                                      <m:ctrlPr>
                                        <a:rPr lang="en-US" sz="2600" i="1">
                                          <a:effectLst/>
                                          <a:latin typeface="Cambria Math" panose="02040503050406030204" pitchFamily="18" charset="0"/>
                                        </a:rPr>
                                      </m:ctrlPr>
                                    </m:sSubPr>
                                    <m:e>
                                      <m:r>
                                        <a:rPr lang="en-US" sz="2600" i="1">
                                          <a:effectLst/>
                                          <a:latin typeface="Cambria Math"/>
                                        </a:rPr>
                                        <m:t>𝑁</m:t>
                                      </m:r>
                                    </m:e>
                                    <m:sub>
                                      <m:r>
                                        <a:rPr lang="en-US" sz="2600" i="1">
                                          <a:effectLst/>
                                          <a:latin typeface="Cambria Math"/>
                                        </a:rPr>
                                        <m:t>0</m:t>
                                      </m:r>
                                    </m:sub>
                                  </m:sSub>
                                  <m:r>
                                    <a:rPr lang="en-US" sz="2600" i="1">
                                      <a:effectLst/>
                                      <a:latin typeface="Cambria Math"/>
                                    </a:rPr>
                                    <m:t>/</m:t>
                                  </m:r>
                                  <m:sSub>
                                    <m:sSubPr>
                                      <m:ctrlPr>
                                        <a:rPr lang="en-US" sz="2600" i="1">
                                          <a:effectLst/>
                                          <a:latin typeface="Cambria Math" panose="02040503050406030204" pitchFamily="18" charset="0"/>
                                        </a:rPr>
                                      </m:ctrlPr>
                                    </m:sSubPr>
                                    <m:e>
                                      <m:r>
                                        <a:rPr lang="en-US" sz="2600" i="1">
                                          <a:effectLst/>
                                          <a:latin typeface="Cambria Math"/>
                                        </a:rPr>
                                        <m:t>𝑇</m:t>
                                      </m:r>
                                    </m:e>
                                    <m:sub>
                                      <m:r>
                                        <a:rPr lang="en-US" sz="2600" i="1">
                                          <a:effectLst/>
                                          <a:latin typeface="Cambria Math"/>
                                        </a:rPr>
                                        <m:t>𝑏</m:t>
                                      </m:r>
                                    </m:sub>
                                  </m:sSub>
                                </m:e>
                              </m:rad>
                            </m:den>
                          </m:f>
                        </m:sub>
                        <m:sup>
                          <m:r>
                            <a:rPr lang="en-US" sz="2600" b="0" i="1" smtClean="0">
                              <a:effectLst/>
                              <a:latin typeface="Cambria Math" panose="02040503050406030204" pitchFamily="18" charset="0"/>
                            </a:rPr>
                            <m:t>𝑧</m:t>
                          </m:r>
                          <m:r>
                            <a:rPr lang="en-US" sz="2600" b="0" i="1" smtClean="0">
                              <a:effectLst/>
                              <a:latin typeface="Cambria Math" panose="02040503050406030204" pitchFamily="18" charset="0"/>
                            </a:rPr>
                            <m:t>=∞</m:t>
                          </m:r>
                        </m:sup>
                        <m:e>
                          <m:sSup>
                            <m:sSupPr>
                              <m:ctrlPr>
                                <a:rPr lang="en-US" sz="2600" i="1">
                                  <a:effectLst/>
                                  <a:latin typeface="Cambria Math" panose="02040503050406030204" pitchFamily="18" charset="0"/>
                                </a:rPr>
                              </m:ctrlPr>
                            </m:sSupPr>
                            <m:e>
                              <m:r>
                                <a:rPr lang="en-US" sz="2600" i="1">
                                  <a:effectLst/>
                                  <a:latin typeface="Cambria Math"/>
                                </a:rPr>
                                <m:t>𝑒</m:t>
                              </m:r>
                            </m:e>
                            <m:sup>
                              <m:r>
                                <a:rPr lang="en-US" sz="2600" i="1">
                                  <a:effectLst/>
                                  <a:latin typeface="Cambria Math"/>
                                </a:rPr>
                                <m:t>−</m:t>
                              </m:r>
                              <m:r>
                                <a:rPr lang="en-US" sz="2600" i="1">
                                  <a:effectLst/>
                                  <a:latin typeface="Cambria Math"/>
                                </a:rPr>
                                <m:t>𝑧</m:t>
                              </m:r>
                              <m:r>
                                <a:rPr lang="en-US" sz="2600" i="1" baseline="30000">
                                  <a:effectLst/>
                                  <a:latin typeface="Cambria Math"/>
                                </a:rPr>
                                <m:t>2</m:t>
                              </m:r>
                            </m:sup>
                          </m:sSup>
                        </m:e>
                      </m:nary>
                      <m:r>
                        <a:rPr lang="en-US" sz="2600" i="1">
                          <a:effectLst/>
                          <a:latin typeface="Cambria Math"/>
                        </a:rPr>
                        <m:t>𝑑𝑧</m:t>
                      </m:r>
                    </m:oMath>
                  </m:oMathPara>
                </a14:m>
                <a:endParaRPr lang="en-US" sz="2600" dirty="0">
                  <a:effectLst/>
                </a:endParaRPr>
              </a:p>
              <a:p>
                <a:pPr marL="0" indent="0">
                  <a:buNone/>
                </a:pPr>
                <a14:m>
                  <m:oMathPara xmlns:m="http://schemas.openxmlformats.org/officeDocument/2006/math">
                    <m:oMathParaPr>
                      <m:jc m:val="centerGroup"/>
                    </m:oMathParaPr>
                    <m:oMath xmlns:m="http://schemas.openxmlformats.org/officeDocument/2006/math">
                      <m:sSub>
                        <m:sSubPr>
                          <m:ctrlPr>
                            <a:rPr lang="en-US" sz="2600" i="1" smtClean="0">
                              <a:effectLst/>
                              <a:latin typeface="Cambria Math" panose="02040503050406030204" pitchFamily="18" charset="0"/>
                            </a:rPr>
                          </m:ctrlPr>
                        </m:sSubPr>
                        <m:e>
                          <m:r>
                            <a:rPr lang="en-US" sz="2600" b="0" i="1" smtClean="0">
                              <a:effectLst/>
                              <a:latin typeface="Cambria Math"/>
                            </a:rPr>
                            <m:t>𝑝</m:t>
                          </m:r>
                        </m:e>
                        <m:sub>
                          <m:r>
                            <a:rPr lang="en-US" sz="2600" b="0" i="1" smtClean="0">
                              <a:effectLst/>
                              <a:latin typeface="Cambria Math" panose="02040503050406030204" pitchFamily="18" charset="0"/>
                            </a:rPr>
                            <m:t>01</m:t>
                          </m:r>
                        </m:sub>
                      </m:sSub>
                      <m:r>
                        <a:rPr lang="en-US" sz="2600" b="0" i="1" smtClean="0">
                          <a:effectLst/>
                          <a:latin typeface="Cambria Math"/>
                        </a:rPr>
                        <m:t>=</m:t>
                      </m:r>
                      <m:f>
                        <m:fPr>
                          <m:ctrlPr>
                            <a:rPr lang="en-US" sz="2600" b="0" i="1" smtClean="0">
                              <a:effectLst/>
                              <a:latin typeface="Cambria Math" panose="02040503050406030204" pitchFamily="18" charset="0"/>
                            </a:rPr>
                          </m:ctrlPr>
                        </m:fPr>
                        <m:num>
                          <m:r>
                            <a:rPr lang="en-US" sz="2600" b="0" i="1" smtClean="0">
                              <a:effectLst/>
                              <a:latin typeface="Cambria Math"/>
                            </a:rPr>
                            <m:t>1</m:t>
                          </m:r>
                        </m:num>
                        <m:den>
                          <m:r>
                            <a:rPr lang="en-US" sz="2600" b="0" i="1" smtClean="0">
                              <a:effectLst/>
                              <a:latin typeface="Cambria Math"/>
                            </a:rPr>
                            <m:t>2</m:t>
                          </m:r>
                        </m:den>
                      </m:f>
                      <m:r>
                        <a:rPr lang="en-US" sz="2600" b="0" i="1" smtClean="0">
                          <a:effectLst/>
                          <a:latin typeface="Cambria Math"/>
                        </a:rPr>
                        <m:t>𝑒𝑟𝑓𝑐</m:t>
                      </m:r>
                      <m:d>
                        <m:dPr>
                          <m:ctrlPr>
                            <a:rPr lang="en-US" sz="2600" b="0" i="1" smtClean="0">
                              <a:effectLst/>
                              <a:latin typeface="Cambria Math" panose="02040503050406030204" pitchFamily="18" charset="0"/>
                            </a:rPr>
                          </m:ctrlPr>
                        </m:dPr>
                        <m:e>
                          <m:f>
                            <m:fPr>
                              <m:ctrlPr>
                                <a:rPr lang="en-US" sz="2600" b="0" i="1" smtClean="0">
                                  <a:effectLst/>
                                  <a:latin typeface="Cambria Math" panose="02040503050406030204" pitchFamily="18" charset="0"/>
                                </a:rPr>
                              </m:ctrlPr>
                            </m:fPr>
                            <m:num>
                              <m:r>
                                <a:rPr lang="en-US" sz="2600" b="0" i="1" smtClean="0">
                                  <a:effectLst/>
                                  <a:latin typeface="Cambria Math"/>
                                </a:rPr>
                                <m:t>𝐴</m:t>
                              </m:r>
                              <m:r>
                                <a:rPr lang="en-US" sz="2600" b="0" i="1" smtClean="0">
                                  <a:effectLst/>
                                  <a:latin typeface="Cambria Math"/>
                                </a:rPr>
                                <m:t>−</m:t>
                              </m:r>
                              <m:r>
                                <a:rPr lang="en-US" sz="2600" b="0" i="1" smtClean="0">
                                  <a:effectLst/>
                                  <a:latin typeface="Cambria Math"/>
                                  <a:ea typeface="Cambria Math"/>
                                </a:rPr>
                                <m:t>𝜆</m:t>
                              </m:r>
                            </m:num>
                            <m:den>
                              <m:rad>
                                <m:radPr>
                                  <m:degHide m:val="on"/>
                                  <m:ctrlPr>
                                    <a:rPr lang="en-US" sz="2600" i="1">
                                      <a:effectLst/>
                                      <a:latin typeface="Cambria Math" panose="02040503050406030204" pitchFamily="18" charset="0"/>
                                    </a:rPr>
                                  </m:ctrlPr>
                                </m:radPr>
                                <m:deg/>
                                <m:e>
                                  <m:sSub>
                                    <m:sSubPr>
                                      <m:ctrlPr>
                                        <a:rPr lang="en-US" sz="2600" i="1">
                                          <a:effectLst/>
                                          <a:latin typeface="Cambria Math" panose="02040503050406030204" pitchFamily="18" charset="0"/>
                                        </a:rPr>
                                      </m:ctrlPr>
                                    </m:sSubPr>
                                    <m:e>
                                      <m:r>
                                        <a:rPr lang="en-US" sz="2600" i="1">
                                          <a:effectLst/>
                                          <a:latin typeface="Cambria Math"/>
                                        </a:rPr>
                                        <m:t>𝑁</m:t>
                                      </m:r>
                                    </m:e>
                                    <m:sub>
                                      <m:r>
                                        <a:rPr lang="en-US" sz="2600" i="1">
                                          <a:effectLst/>
                                          <a:latin typeface="Cambria Math"/>
                                        </a:rPr>
                                        <m:t>0</m:t>
                                      </m:r>
                                    </m:sub>
                                  </m:sSub>
                                  <m:r>
                                    <a:rPr lang="en-US" sz="2600" i="1">
                                      <a:effectLst/>
                                      <a:latin typeface="Cambria Math"/>
                                    </a:rPr>
                                    <m:t>/</m:t>
                                  </m:r>
                                  <m:sSub>
                                    <m:sSubPr>
                                      <m:ctrlPr>
                                        <a:rPr lang="en-US" sz="2600" i="1">
                                          <a:effectLst/>
                                          <a:latin typeface="Cambria Math" panose="02040503050406030204" pitchFamily="18" charset="0"/>
                                        </a:rPr>
                                      </m:ctrlPr>
                                    </m:sSubPr>
                                    <m:e>
                                      <m:r>
                                        <a:rPr lang="en-US" sz="2600" i="1">
                                          <a:effectLst/>
                                          <a:latin typeface="Cambria Math"/>
                                        </a:rPr>
                                        <m:t>𝑇</m:t>
                                      </m:r>
                                    </m:e>
                                    <m:sub>
                                      <m:r>
                                        <a:rPr lang="en-US" sz="2600" i="1">
                                          <a:effectLst/>
                                          <a:latin typeface="Cambria Math"/>
                                        </a:rPr>
                                        <m:t>𝑏</m:t>
                                      </m:r>
                                    </m:sub>
                                  </m:sSub>
                                </m:e>
                              </m:rad>
                            </m:den>
                          </m:f>
                        </m:e>
                      </m:d>
                    </m:oMath>
                  </m:oMathPara>
                </a14:m>
                <a:endParaRPr lang="en-US" sz="2600" dirty="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610600" cy="4533900"/>
              </a:xfrm>
              <a:blipFill>
                <a:blip r:embed="rId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27</a:t>
            </a:fld>
            <a:endParaRPr lang="en-US" dirty="0"/>
          </a:p>
        </p:txBody>
      </p:sp>
    </p:spTree>
    <p:extLst>
      <p:ext uri="{BB962C8B-B14F-4D97-AF65-F5344CB8AC3E}">
        <p14:creationId xmlns:p14="http://schemas.microsoft.com/office/powerpoint/2010/main" val="3832516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Expression for the average probability of error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458200" cy="5100638"/>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a:rPr>
                            <m:t>𝑝</m:t>
                          </m:r>
                        </m:e>
                        <m:sub>
                          <m:r>
                            <a:rPr lang="en-US" sz="2800" i="1">
                              <a:latin typeface="Cambria Math"/>
                            </a:rPr>
                            <m:t>0</m:t>
                          </m:r>
                          <m:r>
                            <a:rPr lang="en-US" sz="2800" b="0" i="1" smtClean="0">
                              <a:latin typeface="Cambria Math" panose="02040503050406030204" pitchFamily="18" charset="0"/>
                            </a:rPr>
                            <m:t>1</m:t>
                          </m:r>
                        </m:sub>
                      </m:sSub>
                      <m:r>
                        <a:rPr lang="en-US" sz="2800" i="1">
                          <a:latin typeface="Cambria Math"/>
                        </a:rPr>
                        <m:t>=</m:t>
                      </m:r>
                      <m:f>
                        <m:fPr>
                          <m:ctrlPr>
                            <a:rPr lang="en-US" sz="2800" i="1" smtClean="0">
                              <a:latin typeface="Cambria Math" panose="02040503050406030204" pitchFamily="18" charset="0"/>
                            </a:rPr>
                          </m:ctrlPr>
                        </m:fPr>
                        <m:num>
                          <m:r>
                            <a:rPr lang="en-US" sz="2800" b="0" i="1" smtClean="0">
                              <a:latin typeface="Cambria Math"/>
                            </a:rPr>
                            <m:t>1</m:t>
                          </m:r>
                        </m:num>
                        <m:den>
                          <m:r>
                            <a:rPr lang="en-US" sz="2800" b="0" i="1" smtClean="0">
                              <a:latin typeface="Cambria Math"/>
                            </a:rPr>
                            <m:t>2</m:t>
                          </m:r>
                        </m:den>
                      </m:f>
                      <m:r>
                        <a:rPr lang="en-US" sz="2800" i="1">
                          <a:latin typeface="Cambria Math"/>
                        </a:rPr>
                        <m:t>𝑒𝑟𝑓𝑐</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a:rPr>
                                <m:t>𝐴</m:t>
                              </m:r>
                              <m:r>
                                <a:rPr lang="en-US" sz="2800" b="0" i="1" smtClean="0">
                                  <a:latin typeface="Cambria Math"/>
                                </a:rPr>
                                <m:t>−</m:t>
                              </m:r>
                              <m:r>
                                <a:rPr lang="en-US" sz="2800" i="1">
                                  <a:latin typeface="Cambria Math"/>
                                  <a:ea typeface="Cambria Math"/>
                                </a:rPr>
                                <m:t>𝜆</m:t>
                              </m:r>
                            </m:num>
                            <m:den>
                              <m:rad>
                                <m:radPr>
                                  <m:degHide m:val="on"/>
                                  <m:ctrlPr>
                                    <a:rPr lang="en-US" sz="2800" i="1">
                                      <a:latin typeface="Cambria Math" panose="02040503050406030204" pitchFamily="18" charset="0"/>
                                    </a:rPr>
                                  </m:ctrlPr>
                                </m:radPr>
                                <m:deg/>
                                <m:e>
                                  <m:sSub>
                                    <m:sSubPr>
                                      <m:ctrlPr>
                                        <a:rPr lang="en-US" sz="2800" i="1">
                                          <a:latin typeface="Cambria Math" panose="02040503050406030204" pitchFamily="18" charset="0"/>
                                        </a:rPr>
                                      </m:ctrlPr>
                                    </m:sSubPr>
                                    <m:e>
                                      <m:r>
                                        <a:rPr lang="en-US" sz="2800" i="1">
                                          <a:latin typeface="Cambria Math"/>
                                        </a:rPr>
                                        <m:t>𝑁</m:t>
                                      </m:r>
                                    </m:e>
                                    <m:sub>
                                      <m:r>
                                        <a:rPr lang="en-US" sz="2800" i="1">
                                          <a:latin typeface="Cambria Math"/>
                                        </a:rPr>
                                        <m:t>0</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𝑇</m:t>
                                      </m:r>
                                    </m:e>
                                    <m:sub>
                                      <m:r>
                                        <a:rPr lang="en-US" sz="2800" i="1">
                                          <a:latin typeface="Cambria Math"/>
                                        </a:rPr>
                                        <m:t>𝑏</m:t>
                                      </m:r>
                                    </m:sub>
                                  </m:sSub>
                                </m:e>
                              </m:rad>
                            </m:den>
                          </m:f>
                        </m:e>
                      </m:d>
                    </m:oMath>
                  </m:oMathPara>
                </a14:m>
                <a:endParaRPr lang="en-US" dirty="0"/>
              </a:p>
              <a:p>
                <a:pPr marL="0" indent="0">
                  <a:buNone/>
                </a:pPr>
                <a:r>
                  <a:rPr lang="en-US" dirty="0">
                    <a:effectLst/>
                  </a:rPr>
                  <a:t>The average probability of error </a:t>
                </a:r>
                <a14:m>
                  <m:oMath xmlns:m="http://schemas.openxmlformats.org/officeDocument/2006/math">
                    <m:sSub>
                      <m:sSubPr>
                        <m:ctrlPr>
                          <a:rPr lang="en-US" i="1" dirty="0" smtClean="0">
                            <a:effectLst/>
                            <a:latin typeface="Cambria Math" panose="02040503050406030204" pitchFamily="18" charset="0"/>
                          </a:rPr>
                        </m:ctrlPr>
                      </m:sSubPr>
                      <m:e>
                        <m:r>
                          <a:rPr lang="en-US" b="0" i="1" dirty="0" smtClean="0">
                            <a:effectLst/>
                            <a:latin typeface="Cambria Math"/>
                          </a:rPr>
                          <m:t>𝑃</m:t>
                        </m:r>
                      </m:e>
                      <m:sub>
                        <m:r>
                          <a:rPr lang="en-US" b="0" i="1" dirty="0" smtClean="0">
                            <a:effectLst/>
                            <a:latin typeface="Cambria Math"/>
                          </a:rPr>
                          <m:t>𝑒</m:t>
                        </m:r>
                      </m:sub>
                    </m:sSub>
                    <m:r>
                      <a:rPr lang="en-US" i="1" dirty="0" smtClean="0">
                        <a:effectLst/>
                        <a:latin typeface="Cambria Math"/>
                      </a:rPr>
                      <m:t> </m:t>
                    </m:r>
                  </m:oMath>
                </a14:m>
                <a:r>
                  <a:rPr lang="en-US" dirty="0">
                    <a:effectLst/>
                  </a:rPr>
                  <a:t>is given by </a:t>
                </a:r>
              </a:p>
              <a:p>
                <a:pPr marL="0" indent="0">
                  <a:buNone/>
                </a:pPr>
                <a:endParaRPr lang="en-US" dirty="0">
                  <a:effectLst/>
                </a:endParaRPr>
              </a:p>
              <a:p>
                <a:pPr marL="0" indent="0">
                  <a:buNone/>
                </a:pPr>
                <a14:m>
                  <m:oMathPara xmlns:m="http://schemas.openxmlformats.org/officeDocument/2006/math">
                    <m:oMathParaPr>
                      <m:jc m:val="centerGroup"/>
                    </m:oMathParaPr>
                    <m:oMath xmlns:m="http://schemas.openxmlformats.org/officeDocument/2006/math">
                      <m:sSub>
                        <m:sSubPr>
                          <m:ctrlPr>
                            <a:rPr lang="en-US" b="1" i="1" smtClean="0">
                              <a:effectLst/>
                              <a:latin typeface="Cambria Math" panose="02040503050406030204" pitchFamily="18" charset="0"/>
                            </a:rPr>
                          </m:ctrlPr>
                        </m:sSubPr>
                        <m:e>
                          <m:r>
                            <a:rPr lang="en-US" b="1" i="1" smtClean="0">
                              <a:effectLst/>
                              <a:latin typeface="Cambria Math"/>
                            </a:rPr>
                            <m:t>𝑷</m:t>
                          </m:r>
                        </m:e>
                        <m:sub>
                          <m:r>
                            <a:rPr lang="en-US" b="1" i="1" smtClean="0">
                              <a:effectLst/>
                              <a:latin typeface="Cambria Math"/>
                            </a:rPr>
                            <m:t>𝒆</m:t>
                          </m:r>
                        </m:sub>
                      </m:sSub>
                      <m:r>
                        <a:rPr lang="en-US" b="1" i="1" smtClean="0">
                          <a:effectLst/>
                          <a:latin typeface="Cambria Math"/>
                        </a:rPr>
                        <m:t>=</m:t>
                      </m:r>
                      <m:sSub>
                        <m:sSubPr>
                          <m:ctrlPr>
                            <a:rPr lang="en-US" b="1" i="1" smtClean="0">
                              <a:effectLst/>
                              <a:latin typeface="Cambria Math" panose="02040503050406030204" pitchFamily="18" charset="0"/>
                            </a:rPr>
                          </m:ctrlPr>
                        </m:sSubPr>
                        <m:e>
                          <m:r>
                            <a:rPr lang="en-US" b="1" i="1" smtClean="0">
                              <a:effectLst/>
                              <a:latin typeface="Cambria Math"/>
                            </a:rPr>
                            <m:t>𝑷</m:t>
                          </m:r>
                        </m:e>
                        <m:sub>
                          <m:r>
                            <a:rPr lang="en-US" b="1" i="1" smtClean="0">
                              <a:effectLst/>
                              <a:latin typeface="Cambria Math"/>
                            </a:rPr>
                            <m:t>𝟎</m:t>
                          </m:r>
                        </m:sub>
                      </m:sSub>
                      <m:sSub>
                        <m:sSubPr>
                          <m:ctrlPr>
                            <a:rPr lang="en-US" b="1" i="1" smtClean="0">
                              <a:effectLst/>
                              <a:latin typeface="Cambria Math" panose="02040503050406030204" pitchFamily="18" charset="0"/>
                            </a:rPr>
                          </m:ctrlPr>
                        </m:sSubPr>
                        <m:e>
                          <m:r>
                            <a:rPr lang="en-US" b="1" i="1" smtClean="0">
                              <a:effectLst/>
                              <a:latin typeface="Cambria Math"/>
                            </a:rPr>
                            <m:t>𝑷</m:t>
                          </m:r>
                        </m:e>
                        <m:sub>
                          <m:r>
                            <a:rPr lang="en-US" b="1" i="1" smtClean="0">
                              <a:effectLst/>
                              <a:latin typeface="Cambria Math"/>
                            </a:rPr>
                            <m:t>𝟏𝟎</m:t>
                          </m:r>
                        </m:sub>
                      </m:sSub>
                      <m:r>
                        <a:rPr lang="en-US" b="1" i="1" smtClean="0">
                          <a:effectLst/>
                          <a:latin typeface="Cambria Math"/>
                        </a:rPr>
                        <m:t>+</m:t>
                      </m:r>
                      <m:sSub>
                        <m:sSubPr>
                          <m:ctrlPr>
                            <a:rPr lang="en-US" b="1" i="1" smtClean="0">
                              <a:effectLst/>
                              <a:latin typeface="Cambria Math" panose="02040503050406030204" pitchFamily="18" charset="0"/>
                            </a:rPr>
                          </m:ctrlPr>
                        </m:sSubPr>
                        <m:e>
                          <m:r>
                            <a:rPr lang="en-US" b="1" i="1" smtClean="0">
                              <a:effectLst/>
                              <a:latin typeface="Cambria Math"/>
                            </a:rPr>
                            <m:t>𝑷</m:t>
                          </m:r>
                        </m:e>
                        <m:sub>
                          <m:r>
                            <a:rPr lang="en-US" b="1" i="1" smtClean="0">
                              <a:effectLst/>
                              <a:latin typeface="Cambria Math"/>
                            </a:rPr>
                            <m:t>𝟏</m:t>
                          </m:r>
                        </m:sub>
                      </m:sSub>
                      <m:sSub>
                        <m:sSubPr>
                          <m:ctrlPr>
                            <a:rPr lang="en-US" b="1" i="1" smtClean="0">
                              <a:effectLst/>
                              <a:latin typeface="Cambria Math" panose="02040503050406030204" pitchFamily="18" charset="0"/>
                            </a:rPr>
                          </m:ctrlPr>
                        </m:sSubPr>
                        <m:e>
                          <m:r>
                            <a:rPr lang="en-US" b="1" i="1" smtClean="0">
                              <a:effectLst/>
                              <a:latin typeface="Cambria Math"/>
                            </a:rPr>
                            <m:t>𝑷</m:t>
                          </m:r>
                        </m:e>
                        <m:sub>
                          <m:r>
                            <a:rPr lang="en-US" b="1" i="1" smtClean="0">
                              <a:effectLst/>
                              <a:latin typeface="Cambria Math"/>
                            </a:rPr>
                            <m:t>𝟎𝟏</m:t>
                          </m:r>
                        </m:sub>
                      </m:sSub>
                    </m:oMath>
                  </m:oMathPara>
                </a14:m>
                <a:endParaRPr lang="en-US" b="1" dirty="0">
                  <a:effectLst/>
                </a:endParaRPr>
              </a:p>
              <a:p>
                <a:pPr marL="0" indent="0">
                  <a:buNone/>
                </a:pPr>
                <a:endParaRPr lang="en-US" b="0" dirty="0">
                  <a:effectLst/>
                </a:endParaRPr>
              </a:p>
              <a:p>
                <a:pPr marL="0" indent="0">
                  <a:buNone/>
                </a:pPr>
                <a14:m>
                  <m:oMathPara xmlns:m="http://schemas.openxmlformats.org/officeDocument/2006/math">
                    <m:oMathParaPr>
                      <m:jc m:val="centerGroup"/>
                    </m:oMathParaPr>
                    <m:oMath xmlns:m="http://schemas.openxmlformats.org/officeDocument/2006/math">
                      <m:sSub>
                        <m:sSubPr>
                          <m:ctrlPr>
                            <a:rPr lang="en-US" i="1">
                              <a:effectLst/>
                              <a:latin typeface="Cambria Math" panose="02040503050406030204" pitchFamily="18" charset="0"/>
                            </a:rPr>
                          </m:ctrlPr>
                        </m:sSubPr>
                        <m:e>
                          <m:r>
                            <a:rPr lang="en-US" i="1">
                              <a:effectLst/>
                              <a:latin typeface="Cambria Math"/>
                            </a:rPr>
                            <m:t>𝑃</m:t>
                          </m:r>
                        </m:e>
                        <m:sub>
                          <m:r>
                            <a:rPr lang="en-US" i="1">
                              <a:effectLst/>
                              <a:latin typeface="Cambria Math"/>
                            </a:rPr>
                            <m:t>𝑒</m:t>
                          </m:r>
                        </m:sub>
                      </m:sSub>
                      <m:r>
                        <a:rPr lang="en-US" i="1">
                          <a:effectLst/>
                          <a:latin typeface="Cambria Math"/>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i="1">
                                  <a:effectLst/>
                                  <a:latin typeface="Cambria Math"/>
                                </a:rPr>
                                <m:t>𝑃</m:t>
                              </m:r>
                            </m:e>
                            <m:sub>
                              <m:r>
                                <a:rPr lang="en-US" i="1">
                                  <a:effectLst/>
                                  <a:latin typeface="Cambria Math"/>
                                </a:rPr>
                                <m:t>0</m:t>
                              </m:r>
                            </m:sub>
                          </m:sSub>
                        </m:num>
                        <m:den>
                          <m:r>
                            <a:rPr lang="en-US" i="1">
                              <a:effectLst/>
                              <a:latin typeface="Cambria Math"/>
                            </a:rPr>
                            <m:t>2</m:t>
                          </m:r>
                        </m:den>
                      </m:f>
                      <m:r>
                        <a:rPr lang="en-US" i="1">
                          <a:effectLst/>
                          <a:latin typeface="Cambria Math"/>
                        </a:rPr>
                        <m:t>𝑒𝑟𝑓𝑐</m:t>
                      </m:r>
                      <m:d>
                        <m:dPr>
                          <m:ctrlPr>
                            <a:rPr lang="en-US" i="1">
                              <a:effectLst/>
                              <a:latin typeface="Cambria Math" panose="02040503050406030204" pitchFamily="18" charset="0"/>
                            </a:rPr>
                          </m:ctrlPr>
                        </m:dPr>
                        <m:e>
                          <m:f>
                            <m:fPr>
                              <m:ctrlPr>
                                <a:rPr lang="en-US" i="1">
                                  <a:effectLst/>
                                  <a:latin typeface="Cambria Math" panose="02040503050406030204" pitchFamily="18" charset="0"/>
                                </a:rPr>
                              </m:ctrlPr>
                            </m:fPr>
                            <m:num>
                              <m:r>
                                <a:rPr lang="en-US" i="1">
                                  <a:effectLst/>
                                  <a:latin typeface="Cambria Math"/>
                                </a:rPr>
                                <m:t>𝐴</m:t>
                              </m:r>
                              <m:r>
                                <a:rPr lang="en-US" i="1">
                                  <a:effectLst/>
                                  <a:latin typeface="Cambria Math"/>
                                </a:rPr>
                                <m:t>+</m:t>
                              </m:r>
                              <m:r>
                                <a:rPr lang="en-US" i="1">
                                  <a:effectLst/>
                                  <a:latin typeface="Cambria Math"/>
                                  <a:ea typeface="Cambria Math"/>
                                </a:rPr>
                                <m:t>𝜆</m:t>
                              </m:r>
                            </m:num>
                            <m:den>
                              <m:rad>
                                <m:radPr>
                                  <m:degHide m:val="on"/>
                                  <m:ctrlPr>
                                    <a:rPr lang="en-US" i="1">
                                      <a:effectLst/>
                                      <a:latin typeface="Cambria Math" panose="02040503050406030204" pitchFamily="18" charset="0"/>
                                    </a:rPr>
                                  </m:ctrlPr>
                                </m:radPr>
                                <m:deg/>
                                <m:e>
                                  <m:sSub>
                                    <m:sSubPr>
                                      <m:ctrlPr>
                                        <a:rPr lang="en-US" i="1">
                                          <a:effectLst/>
                                          <a:latin typeface="Cambria Math" panose="02040503050406030204" pitchFamily="18" charset="0"/>
                                        </a:rPr>
                                      </m:ctrlPr>
                                    </m:sSubPr>
                                    <m:e>
                                      <m:r>
                                        <a:rPr lang="en-US" i="1">
                                          <a:effectLst/>
                                          <a:latin typeface="Cambria Math"/>
                                        </a:rPr>
                                        <m:t>𝑁</m:t>
                                      </m:r>
                                    </m:e>
                                    <m:sub>
                                      <m:r>
                                        <a:rPr lang="en-US" i="1">
                                          <a:effectLst/>
                                          <a:latin typeface="Cambria Math"/>
                                        </a:rPr>
                                        <m:t>0</m:t>
                                      </m:r>
                                    </m:sub>
                                  </m:sSub>
                                  <m:r>
                                    <a:rPr lang="en-US" i="1">
                                      <a:effectLst/>
                                      <a:latin typeface="Cambria Math"/>
                                    </a:rPr>
                                    <m:t>/</m:t>
                                  </m:r>
                                  <m:sSub>
                                    <m:sSubPr>
                                      <m:ctrlPr>
                                        <a:rPr lang="en-US" i="1">
                                          <a:effectLst/>
                                          <a:latin typeface="Cambria Math" panose="02040503050406030204" pitchFamily="18" charset="0"/>
                                        </a:rPr>
                                      </m:ctrlPr>
                                    </m:sSubPr>
                                    <m:e>
                                      <m:r>
                                        <a:rPr lang="en-US" i="1">
                                          <a:effectLst/>
                                          <a:latin typeface="Cambria Math"/>
                                        </a:rPr>
                                        <m:t>𝑇</m:t>
                                      </m:r>
                                    </m:e>
                                    <m:sub>
                                      <m:r>
                                        <a:rPr lang="en-US" i="1">
                                          <a:effectLst/>
                                          <a:latin typeface="Cambria Math"/>
                                        </a:rPr>
                                        <m:t>𝑏</m:t>
                                      </m:r>
                                    </m:sub>
                                  </m:sSub>
                                </m:e>
                              </m:rad>
                            </m:den>
                          </m:f>
                        </m:e>
                      </m:d>
                      <m:r>
                        <a:rPr lang="en-US" i="1">
                          <a:effectLst/>
                          <a:latin typeface="Cambria Math"/>
                        </a:rPr>
                        <m:t>+</m:t>
                      </m:r>
                      <m:f>
                        <m:fPr>
                          <m:ctrlPr>
                            <a:rPr lang="en-US" i="1" smtClean="0">
                              <a:effectLst/>
                              <a:latin typeface="Cambria Math" panose="02040503050406030204" pitchFamily="18" charset="0"/>
                            </a:rPr>
                          </m:ctrlPr>
                        </m:fPr>
                        <m:num>
                          <m:sSub>
                            <m:sSubPr>
                              <m:ctrlPr>
                                <a:rPr lang="en-US" i="1" smtClean="0">
                                  <a:effectLst/>
                                  <a:latin typeface="Cambria Math" panose="02040503050406030204" pitchFamily="18" charset="0"/>
                                </a:rPr>
                              </m:ctrlPr>
                            </m:sSubPr>
                            <m:e>
                              <m:r>
                                <a:rPr lang="en-US" b="0" i="1" smtClean="0">
                                  <a:effectLst/>
                                  <a:latin typeface="Cambria Math"/>
                                </a:rPr>
                                <m:t>𝑃</m:t>
                              </m:r>
                            </m:e>
                            <m:sub>
                              <m:r>
                                <a:rPr lang="en-US" b="0" i="1" smtClean="0">
                                  <a:effectLst/>
                                  <a:latin typeface="Cambria Math"/>
                                </a:rPr>
                                <m:t>1</m:t>
                              </m:r>
                            </m:sub>
                          </m:sSub>
                        </m:num>
                        <m:den>
                          <m:r>
                            <a:rPr lang="en-US" b="0" i="1" smtClean="0">
                              <a:effectLst/>
                              <a:latin typeface="Cambria Math"/>
                            </a:rPr>
                            <m:t>2</m:t>
                          </m:r>
                        </m:den>
                      </m:f>
                      <m:r>
                        <a:rPr lang="en-US" i="1">
                          <a:effectLst/>
                          <a:latin typeface="Cambria Math"/>
                        </a:rPr>
                        <m:t>𝑒𝑟𝑓𝑐</m:t>
                      </m:r>
                      <m:d>
                        <m:dPr>
                          <m:ctrlPr>
                            <a:rPr lang="en-US" i="1">
                              <a:effectLst/>
                              <a:latin typeface="Cambria Math" panose="02040503050406030204" pitchFamily="18" charset="0"/>
                            </a:rPr>
                          </m:ctrlPr>
                        </m:dPr>
                        <m:e>
                          <m:f>
                            <m:fPr>
                              <m:ctrlPr>
                                <a:rPr lang="en-US" i="1">
                                  <a:effectLst/>
                                  <a:latin typeface="Cambria Math" panose="02040503050406030204" pitchFamily="18" charset="0"/>
                                </a:rPr>
                              </m:ctrlPr>
                            </m:fPr>
                            <m:num>
                              <m:r>
                                <a:rPr lang="en-US" i="1">
                                  <a:effectLst/>
                                  <a:latin typeface="Cambria Math"/>
                                </a:rPr>
                                <m:t>𝐴</m:t>
                              </m:r>
                              <m:r>
                                <a:rPr lang="en-US" b="0" i="1" smtClean="0">
                                  <a:effectLst/>
                                  <a:latin typeface="Cambria Math"/>
                                </a:rPr>
                                <m:t>−</m:t>
                              </m:r>
                              <m:r>
                                <a:rPr lang="en-US" i="1">
                                  <a:effectLst/>
                                  <a:latin typeface="Cambria Math"/>
                                  <a:ea typeface="Cambria Math"/>
                                </a:rPr>
                                <m:t>𝜆</m:t>
                              </m:r>
                            </m:num>
                            <m:den>
                              <m:rad>
                                <m:radPr>
                                  <m:degHide m:val="on"/>
                                  <m:ctrlPr>
                                    <a:rPr lang="en-US" i="1">
                                      <a:effectLst/>
                                      <a:latin typeface="Cambria Math" panose="02040503050406030204" pitchFamily="18" charset="0"/>
                                    </a:rPr>
                                  </m:ctrlPr>
                                </m:radPr>
                                <m:deg/>
                                <m:e>
                                  <m:sSub>
                                    <m:sSubPr>
                                      <m:ctrlPr>
                                        <a:rPr lang="en-US" i="1">
                                          <a:effectLst/>
                                          <a:latin typeface="Cambria Math" panose="02040503050406030204" pitchFamily="18" charset="0"/>
                                        </a:rPr>
                                      </m:ctrlPr>
                                    </m:sSubPr>
                                    <m:e>
                                      <m:r>
                                        <a:rPr lang="en-US" i="1">
                                          <a:effectLst/>
                                          <a:latin typeface="Cambria Math"/>
                                        </a:rPr>
                                        <m:t>𝑁</m:t>
                                      </m:r>
                                    </m:e>
                                    <m:sub>
                                      <m:r>
                                        <a:rPr lang="en-US" i="1">
                                          <a:effectLst/>
                                          <a:latin typeface="Cambria Math"/>
                                        </a:rPr>
                                        <m:t>0</m:t>
                                      </m:r>
                                    </m:sub>
                                  </m:sSub>
                                  <m:r>
                                    <a:rPr lang="en-US" i="1">
                                      <a:effectLst/>
                                      <a:latin typeface="Cambria Math"/>
                                    </a:rPr>
                                    <m:t>/</m:t>
                                  </m:r>
                                  <m:sSub>
                                    <m:sSubPr>
                                      <m:ctrlPr>
                                        <a:rPr lang="en-US" i="1">
                                          <a:effectLst/>
                                          <a:latin typeface="Cambria Math" panose="02040503050406030204" pitchFamily="18" charset="0"/>
                                        </a:rPr>
                                      </m:ctrlPr>
                                    </m:sSubPr>
                                    <m:e>
                                      <m:r>
                                        <a:rPr lang="en-US" i="1">
                                          <a:effectLst/>
                                          <a:latin typeface="Cambria Math"/>
                                        </a:rPr>
                                        <m:t>𝑇</m:t>
                                      </m:r>
                                    </m:e>
                                    <m:sub>
                                      <m:r>
                                        <a:rPr lang="en-US" i="1">
                                          <a:effectLst/>
                                          <a:latin typeface="Cambria Math"/>
                                        </a:rPr>
                                        <m:t>𝑏</m:t>
                                      </m:r>
                                    </m:sub>
                                  </m:sSub>
                                </m:e>
                              </m:rad>
                            </m:den>
                          </m:f>
                        </m:e>
                      </m:d>
                    </m:oMath>
                  </m:oMathPara>
                </a14:m>
                <a:endParaRPr lang="en-US" dirty="0">
                  <a:effectLst/>
                </a:endParaRPr>
              </a:p>
              <a:p>
                <a:endParaRPr lang="en-US" b="0" dirty="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458200" cy="5100638"/>
              </a:xfrm>
              <a:blipFill>
                <a:blip r:embed="rId2"/>
                <a:stretch>
                  <a:fillRect l="-1801" r="-1513"/>
                </a:stretch>
              </a:blipFill>
            </p:spPr>
            <p:txBody>
              <a:bodyPr/>
              <a:lstStyle/>
              <a:p>
                <a:r>
                  <a:rPr lang="en-GB">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28</a:t>
            </a:fld>
            <a:endParaRPr lang="en-US" dirty="0"/>
          </a:p>
        </p:txBody>
      </p:sp>
    </p:spTree>
    <p:extLst>
      <p:ext uri="{BB962C8B-B14F-4D97-AF65-F5344CB8AC3E}">
        <p14:creationId xmlns:p14="http://schemas.microsoft.com/office/powerpoint/2010/main" val="3187895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effectLst/>
                  </a:rPr>
                  <a:t>Optimum threshold </a:t>
                </a:r>
                <a14:m>
                  <m:oMath xmlns:m="http://schemas.openxmlformats.org/officeDocument/2006/math">
                    <m:sSub>
                      <m:sSubPr>
                        <m:ctrlPr>
                          <a:rPr lang="en-US" b="0" i="1" smtClean="0">
                            <a:effectLst/>
                            <a:latin typeface="Cambria Math" panose="02040503050406030204" pitchFamily="18" charset="0"/>
                          </a:rPr>
                        </m:ctrlPr>
                      </m:sSubPr>
                      <m:e>
                        <m:r>
                          <a:rPr lang="en-US" b="0" i="1" smtClean="0">
                            <a:effectLst/>
                            <a:latin typeface="Cambria Math" panose="02040503050406030204" pitchFamily="18" charset="0"/>
                          </a:rPr>
                          <m:t>𝜆</m:t>
                        </m:r>
                      </m:e>
                      <m:sub>
                        <m:r>
                          <a:rPr lang="en-US" b="0" i="1" smtClean="0">
                            <a:effectLst/>
                            <a:latin typeface="Cambria Math" panose="02040503050406030204" pitchFamily="18" charset="0"/>
                          </a:rPr>
                          <m:t>𝑜𝑝𝑡</m:t>
                        </m:r>
                      </m:sub>
                    </m:sSub>
                  </m:oMath>
                </a14:m>
                <a:endParaRPr lang="en-US" dirty="0">
                  <a:effectLst/>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53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dirty="0">
                    <a:effectLst/>
                  </a:rPr>
                  <a:t>In order to find the value of </a:t>
                </a:r>
                <a14:m>
                  <m:oMath xmlns:m="http://schemas.openxmlformats.org/officeDocument/2006/math">
                    <m:sSub>
                      <m:sSubPr>
                        <m:ctrlPr>
                          <a:rPr lang="en-US" b="0" i="1" dirty="0" smtClean="0">
                            <a:effectLst/>
                            <a:latin typeface="Cambria Math" panose="02040503050406030204" pitchFamily="18" charset="0"/>
                          </a:rPr>
                        </m:ctrlPr>
                      </m:sSubPr>
                      <m:e>
                        <m:r>
                          <a:rPr lang="el-GR" i="1" dirty="0" smtClean="0">
                            <a:effectLst/>
                            <a:latin typeface="Cambria Math"/>
                          </a:rPr>
                          <m:t>𝜆</m:t>
                        </m:r>
                      </m:e>
                      <m:sub>
                        <m:r>
                          <a:rPr lang="en-US" b="0" i="1" dirty="0" smtClean="0">
                            <a:effectLst/>
                            <a:latin typeface="Cambria Math" panose="02040503050406030204" pitchFamily="18" charset="0"/>
                          </a:rPr>
                          <m:t>𝑜𝑝𝑡</m:t>
                        </m:r>
                      </m:sub>
                    </m:sSub>
                  </m:oMath>
                </a14:m>
                <a:r>
                  <a:rPr lang="en-US" dirty="0">
                    <a:effectLst/>
                  </a:rPr>
                  <a:t> which </a:t>
                </a:r>
                <a:r>
                  <a:rPr lang="en-US" b="1" dirty="0">
                    <a:effectLst/>
                  </a:rPr>
                  <a:t>minimizes the average probability </a:t>
                </a:r>
                <a:r>
                  <a:rPr lang="en-US" dirty="0">
                    <a:effectLst/>
                  </a:rPr>
                  <a:t>of error we need to derive </a:t>
                </a:r>
                <a14:m>
                  <m:oMath xmlns:m="http://schemas.openxmlformats.org/officeDocument/2006/math">
                    <m:sSub>
                      <m:sSubPr>
                        <m:ctrlPr>
                          <a:rPr lang="en-US" i="1" dirty="0" smtClean="0">
                            <a:effectLst/>
                            <a:latin typeface="Cambria Math" panose="02040503050406030204" pitchFamily="18" charset="0"/>
                          </a:rPr>
                        </m:ctrlPr>
                      </m:sSubPr>
                      <m:e>
                        <m:r>
                          <a:rPr lang="en-US" b="0" i="1" dirty="0" smtClean="0">
                            <a:effectLst/>
                            <a:latin typeface="Cambria Math"/>
                          </a:rPr>
                          <m:t>𝑃</m:t>
                        </m:r>
                      </m:e>
                      <m:sub>
                        <m:r>
                          <a:rPr lang="en-US" b="0" i="1" dirty="0" smtClean="0">
                            <a:effectLst/>
                            <a:latin typeface="Cambria Math"/>
                          </a:rPr>
                          <m:t>𝑒</m:t>
                        </m:r>
                      </m:sub>
                    </m:sSub>
                  </m:oMath>
                </a14:m>
                <a:r>
                  <a:rPr lang="en-US" dirty="0">
                    <a:effectLst/>
                  </a:rPr>
                  <a:t> with respect to </a:t>
                </a:r>
                <a14:m>
                  <m:oMath xmlns:m="http://schemas.openxmlformats.org/officeDocument/2006/math">
                    <m:r>
                      <a:rPr lang="el-GR" i="1" dirty="0">
                        <a:effectLst/>
                        <a:latin typeface="Cambria Math"/>
                      </a:rPr>
                      <m:t>𝜆</m:t>
                    </m:r>
                  </m:oMath>
                </a14:m>
                <a:r>
                  <a:rPr lang="en-US" dirty="0">
                    <a:effectLst/>
                  </a:rPr>
                  <a:t> and then equate to zero as</a:t>
                </a:r>
              </a:p>
              <a:p>
                <a:pPr marL="0" indent="0" algn="just">
                  <a:buNone/>
                </a:pPr>
                <a14:m>
                  <m:oMathPara xmlns:m="http://schemas.openxmlformats.org/officeDocument/2006/math">
                    <m:oMathParaPr>
                      <m:jc m:val="centerGroup"/>
                    </m:oMathParaPr>
                    <m:oMath xmlns:m="http://schemas.openxmlformats.org/officeDocument/2006/math">
                      <m:f>
                        <m:fPr>
                          <m:ctrlPr>
                            <a:rPr lang="en-US" i="1">
                              <a:effectLst/>
                              <a:latin typeface="Cambria Math" panose="02040503050406030204" pitchFamily="18" charset="0"/>
                            </a:rPr>
                          </m:ctrlPr>
                        </m:fPr>
                        <m:num>
                          <m:r>
                            <a:rPr lang="en-US" i="1">
                              <a:effectLst/>
                              <a:latin typeface="Cambria Math"/>
                            </a:rPr>
                            <m:t>𝜕</m:t>
                          </m:r>
                          <m:sSub>
                            <m:sSubPr>
                              <m:ctrlPr>
                                <a:rPr lang="en-US" i="1">
                                  <a:effectLst/>
                                  <a:latin typeface="Cambria Math" panose="02040503050406030204" pitchFamily="18" charset="0"/>
                                </a:rPr>
                              </m:ctrlPr>
                            </m:sSubPr>
                            <m:e>
                              <m:r>
                                <a:rPr lang="en-US" i="1">
                                  <a:effectLst/>
                                  <a:latin typeface="Cambria Math"/>
                                </a:rPr>
                                <m:t>𝑃</m:t>
                              </m:r>
                            </m:e>
                            <m:sub>
                              <m:r>
                                <a:rPr lang="en-US" i="1">
                                  <a:effectLst/>
                                  <a:latin typeface="Cambria Math"/>
                                </a:rPr>
                                <m:t>𝑒</m:t>
                              </m:r>
                            </m:sub>
                          </m:sSub>
                        </m:num>
                        <m:den>
                          <m:r>
                            <a:rPr lang="en-US" i="1">
                              <a:effectLst/>
                              <a:latin typeface="Cambria Math"/>
                            </a:rPr>
                            <m:t>𝜕</m:t>
                          </m:r>
                          <m:r>
                            <a:rPr lang="en-US" i="1">
                              <a:effectLst/>
                              <a:latin typeface="Cambria Math"/>
                              <a:ea typeface="Cambria Math"/>
                            </a:rPr>
                            <m:t>𝜆</m:t>
                          </m:r>
                        </m:den>
                      </m:f>
                      <m:r>
                        <a:rPr lang="en-US" i="1">
                          <a:effectLst/>
                          <a:latin typeface="Cambria Math"/>
                        </a:rPr>
                        <m:t>=0</m:t>
                      </m:r>
                    </m:oMath>
                  </m:oMathPara>
                </a14:m>
                <a:endParaRPr lang="en-US" dirty="0">
                  <a:effectLst/>
                </a:endParaRPr>
              </a:p>
              <a:p>
                <a:pPr algn="just"/>
                <a:r>
                  <a:rPr lang="en-US" dirty="0">
                    <a:effectLst/>
                  </a:rPr>
                  <a:t>From math's point of view (Leibniz’s rule)</a:t>
                </a:r>
              </a:p>
              <a:p>
                <a:pPr marL="0" indent="0" algn="just">
                  <a:buNone/>
                </a:pPr>
                <a14:m>
                  <m:oMathPara xmlns:m="http://schemas.openxmlformats.org/officeDocument/2006/math">
                    <m:oMathParaPr>
                      <m:jc m:val="centerGroup"/>
                    </m:oMathParaPr>
                    <m:oMath xmlns:m="http://schemas.openxmlformats.org/officeDocument/2006/math">
                      <m:f>
                        <m:fPr>
                          <m:ctrlPr>
                            <a:rPr lang="en-US" i="1">
                              <a:effectLst/>
                              <a:latin typeface="Cambria Math" panose="02040503050406030204" pitchFamily="18" charset="0"/>
                            </a:rPr>
                          </m:ctrlPr>
                        </m:fPr>
                        <m:num>
                          <m:r>
                            <a:rPr lang="en-US" i="1">
                              <a:effectLst/>
                              <a:latin typeface="Cambria Math"/>
                            </a:rPr>
                            <m:t>𝜕</m:t>
                          </m:r>
                          <m:r>
                            <m:rPr>
                              <m:sty m:val="p"/>
                            </m:rPr>
                            <a:rPr lang="en-US" b="0" i="0" smtClean="0">
                              <a:effectLst/>
                              <a:latin typeface="Cambria Math"/>
                            </a:rPr>
                            <m:t>erfc</m:t>
                          </m:r>
                          <m:r>
                            <a:rPr lang="en-US" b="0" i="1" smtClean="0">
                              <a:effectLst/>
                              <a:latin typeface="Cambria Math"/>
                            </a:rPr>
                            <m:t>⁡(</m:t>
                          </m:r>
                          <m:r>
                            <a:rPr lang="en-US" b="0" i="1" smtClean="0">
                              <a:effectLst/>
                              <a:latin typeface="Cambria Math"/>
                            </a:rPr>
                            <m:t>𝑢</m:t>
                          </m:r>
                          <m:r>
                            <a:rPr lang="en-US" b="0" i="1" smtClean="0">
                              <a:effectLst/>
                              <a:latin typeface="Cambria Math"/>
                            </a:rPr>
                            <m:t>)</m:t>
                          </m:r>
                        </m:num>
                        <m:den>
                          <m:r>
                            <a:rPr lang="en-US" i="1">
                              <a:effectLst/>
                              <a:latin typeface="Cambria Math"/>
                            </a:rPr>
                            <m:t>𝜕</m:t>
                          </m:r>
                          <m:r>
                            <a:rPr lang="en-US" b="0" i="1" smtClean="0">
                              <a:effectLst/>
                              <a:latin typeface="Cambria Math"/>
                              <a:ea typeface="Cambria Math"/>
                            </a:rPr>
                            <m:t>𝑢</m:t>
                          </m:r>
                        </m:den>
                      </m:f>
                      <m:r>
                        <a:rPr lang="en-US" i="1">
                          <a:effectLst/>
                          <a:latin typeface="Cambria Math"/>
                        </a:rPr>
                        <m:t>=</m:t>
                      </m:r>
                      <m:r>
                        <a:rPr lang="en-US" b="0" i="1" smtClean="0">
                          <a:effectLst/>
                          <a:latin typeface="Cambria Math"/>
                        </a:rPr>
                        <m:t>−</m:t>
                      </m:r>
                      <m:f>
                        <m:fPr>
                          <m:ctrlPr>
                            <a:rPr lang="en-US" b="0" i="1" smtClean="0">
                              <a:effectLst/>
                              <a:latin typeface="Cambria Math" panose="02040503050406030204" pitchFamily="18" charset="0"/>
                            </a:rPr>
                          </m:ctrlPr>
                        </m:fPr>
                        <m:num>
                          <m:r>
                            <a:rPr lang="en-US" b="0" i="1" smtClean="0">
                              <a:effectLst/>
                              <a:latin typeface="Cambria Math"/>
                            </a:rPr>
                            <m:t>1</m:t>
                          </m:r>
                        </m:num>
                        <m:den>
                          <m:rad>
                            <m:radPr>
                              <m:degHide m:val="on"/>
                              <m:ctrlPr>
                                <a:rPr lang="en-US" b="0" i="1" smtClean="0">
                                  <a:effectLst/>
                                  <a:latin typeface="Cambria Math" panose="02040503050406030204" pitchFamily="18" charset="0"/>
                                </a:rPr>
                              </m:ctrlPr>
                            </m:radPr>
                            <m:deg/>
                            <m:e>
                              <m:r>
                                <a:rPr lang="en-US" b="0" i="1" smtClean="0">
                                  <a:effectLst/>
                                  <a:latin typeface="Cambria Math"/>
                                  <a:ea typeface="Cambria Math"/>
                                </a:rPr>
                                <m:t>𝜋</m:t>
                              </m:r>
                            </m:e>
                          </m:rad>
                        </m:den>
                      </m:f>
                      <m:sSup>
                        <m:sSupPr>
                          <m:ctrlPr>
                            <a:rPr lang="en-US" b="0" i="1" smtClean="0">
                              <a:effectLst/>
                              <a:latin typeface="Cambria Math" panose="02040503050406030204" pitchFamily="18" charset="0"/>
                            </a:rPr>
                          </m:ctrlPr>
                        </m:sSupPr>
                        <m:e>
                          <m:r>
                            <a:rPr lang="en-US" b="0" i="1" smtClean="0">
                              <a:effectLst/>
                              <a:latin typeface="Cambria Math"/>
                            </a:rPr>
                            <m:t>𝑒</m:t>
                          </m:r>
                        </m:e>
                        <m:sup>
                          <m:r>
                            <a:rPr lang="en-US" b="0" i="1" smtClean="0">
                              <a:effectLst/>
                              <a:latin typeface="Cambria Math"/>
                            </a:rPr>
                            <m:t>−</m:t>
                          </m:r>
                          <m:r>
                            <a:rPr lang="en-US" b="0" i="1" smtClean="0">
                              <a:effectLst/>
                              <a:latin typeface="Cambria Math"/>
                            </a:rPr>
                            <m:t>𝑢</m:t>
                          </m:r>
                          <m:r>
                            <a:rPr lang="en-US" b="0" i="1" baseline="30000" smtClean="0">
                              <a:effectLst/>
                              <a:latin typeface="Cambria Math"/>
                            </a:rPr>
                            <m:t>2</m:t>
                          </m:r>
                        </m:sup>
                      </m:sSup>
                    </m:oMath>
                  </m:oMathPara>
                </a14:m>
                <a:endParaRPr lang="en-US" b="0" baseline="30000" dirty="0">
                  <a:effectLst/>
                </a:endParaRPr>
              </a:p>
              <a:p>
                <a:pPr marL="0" indent="0" algn="just">
                  <a:buNone/>
                </a:pPr>
                <a:endParaRPr lang="en-US" dirty="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884" r="-1852" b="-1077"/>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29</a:t>
            </a:fld>
            <a:endParaRPr lang="en-US" dirty="0"/>
          </a:p>
        </p:txBody>
      </p:sp>
    </p:spTree>
    <p:extLst>
      <p:ext uri="{BB962C8B-B14F-4D97-AF65-F5344CB8AC3E}">
        <p14:creationId xmlns:p14="http://schemas.microsoft.com/office/powerpoint/2010/main" val="421387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440C-F9F2-4587-8796-B1A87162F9DE}"/>
              </a:ext>
            </a:extLst>
          </p:cNvPr>
          <p:cNvSpPr>
            <a:spLocks noGrp="1"/>
          </p:cNvSpPr>
          <p:nvPr>
            <p:ph type="title"/>
          </p:nvPr>
        </p:nvSpPr>
        <p:spPr>
          <a:xfrm>
            <a:off x="457200" y="274638"/>
            <a:ext cx="8229600" cy="639762"/>
          </a:xfrm>
        </p:spPr>
        <p:txBody>
          <a:bodyPr/>
          <a:lstStyle/>
          <a:p>
            <a:endParaRPr lang="en-US" dirty="0"/>
          </a:p>
        </p:txBody>
      </p:sp>
      <p:sp>
        <p:nvSpPr>
          <p:cNvPr id="3" name="Content Placeholder 2">
            <a:extLst>
              <a:ext uri="{FF2B5EF4-FFF2-40B4-BE49-F238E27FC236}">
                <a16:creationId xmlns:a16="http://schemas.microsoft.com/office/drawing/2014/main" id="{D5DA9C80-57A2-4FBB-88B7-0B352AE8A174}"/>
              </a:ext>
            </a:extLst>
          </p:cNvPr>
          <p:cNvSpPr>
            <a:spLocks noGrp="1"/>
          </p:cNvSpPr>
          <p:nvPr>
            <p:ph idx="1"/>
          </p:nvPr>
        </p:nvSpPr>
        <p:spPr>
          <a:xfrm>
            <a:off x="457200" y="1143000"/>
            <a:ext cx="8229600" cy="5557838"/>
          </a:xfrm>
        </p:spPr>
        <p:txBody>
          <a:bodyPr/>
          <a:lstStyle/>
          <a:p>
            <a:pPr marL="457200" indent="-457200">
              <a:buFont typeface="+mj-lt"/>
              <a:buAutoNum type="arabicParenR"/>
            </a:pPr>
            <a:r>
              <a:rPr lang="en-GB" sz="2000" dirty="0">
                <a:effectLst/>
              </a:rPr>
              <a:t>The error rate of a digital communication system can be affected by various factors, such as;</a:t>
            </a:r>
          </a:p>
          <a:p>
            <a:pPr marL="971550" lvl="2" indent="-171450">
              <a:buFont typeface="Arial" panose="020B0604020202020204" pitchFamily="34" charset="0"/>
              <a:buChar char="•"/>
            </a:pPr>
            <a:r>
              <a:rPr lang="en-GB" sz="1800" dirty="0">
                <a:effectLst/>
              </a:rPr>
              <a:t>the SNR of the received signal, </a:t>
            </a:r>
          </a:p>
          <a:p>
            <a:pPr marL="971550" lvl="2" indent="-171450">
              <a:buFont typeface="Arial" panose="020B0604020202020204" pitchFamily="34" charset="0"/>
              <a:buChar char="•"/>
            </a:pPr>
            <a:r>
              <a:rPr lang="en-GB" sz="1800" dirty="0">
                <a:effectLst/>
              </a:rPr>
              <a:t>the transmission rate, and </a:t>
            </a:r>
          </a:p>
          <a:p>
            <a:pPr marL="971550" lvl="2" indent="-171450">
              <a:buFont typeface="Arial" panose="020B0604020202020204" pitchFamily="34" charset="0"/>
              <a:buChar char="•"/>
            </a:pPr>
            <a:r>
              <a:rPr lang="en-GB" sz="1800" dirty="0">
                <a:effectLst/>
              </a:rPr>
              <a:t>the modulation scheme. </a:t>
            </a:r>
          </a:p>
          <a:p>
            <a:pPr marL="457200" indent="-457200">
              <a:buFont typeface="+mj-lt"/>
              <a:buAutoNum type="arabicParenR"/>
            </a:pPr>
            <a:r>
              <a:rPr lang="en-GB" sz="2000" dirty="0">
                <a:effectLst/>
              </a:rPr>
              <a:t>In general, higher SNR and lower transmission rates tend to result in lower error rates, while lower SNR and higher transmission rates tend to result in higher error rates.</a:t>
            </a:r>
          </a:p>
          <a:p>
            <a:pPr marL="457200" indent="-457200">
              <a:buFont typeface="+mj-lt"/>
              <a:buAutoNum type="arabicParenR"/>
            </a:pPr>
            <a:r>
              <a:rPr lang="en-GB" sz="2000" dirty="0">
                <a:effectLst/>
              </a:rPr>
              <a:t>To improve the error rate of a digital communication system, various error correction and detection techniques can be used, such as parity check, cyclic redundancy check (CRC), and forward error correction (FEC). </a:t>
            </a:r>
          </a:p>
          <a:p>
            <a:pPr marL="457200" indent="-457200">
              <a:buFont typeface="+mj-lt"/>
              <a:buAutoNum type="arabicParenR"/>
            </a:pPr>
            <a:r>
              <a:rPr lang="en-GB" sz="2000" dirty="0">
                <a:effectLst/>
              </a:rPr>
              <a:t>These techniques add redundant information to the transmitted data, which can be used to detect and correct errors that occur during transmission.</a:t>
            </a:r>
          </a:p>
        </p:txBody>
      </p:sp>
      <p:sp>
        <p:nvSpPr>
          <p:cNvPr id="4" name="Slide Number Placeholder 3">
            <a:extLst>
              <a:ext uri="{FF2B5EF4-FFF2-40B4-BE49-F238E27FC236}">
                <a16:creationId xmlns:a16="http://schemas.microsoft.com/office/drawing/2014/main" id="{8F085498-05C0-4E6A-AF8D-8990ECCBBEB1}"/>
              </a:ext>
            </a:extLst>
          </p:cNvPr>
          <p:cNvSpPr>
            <a:spLocks noGrp="1"/>
          </p:cNvSpPr>
          <p:nvPr>
            <p:ph type="sldNum" sz="quarter" idx="10"/>
          </p:nvPr>
        </p:nvSpPr>
        <p:spPr/>
        <p:txBody>
          <a:bodyPr/>
          <a:lstStyle/>
          <a:p>
            <a:pPr>
              <a:defRPr/>
            </a:pPr>
            <a:fld id="{96F73DE3-3A65-4B9F-8731-A260C37A483E}" type="slidenum">
              <a:rPr lang="en-US" smtClean="0"/>
              <a:pPr>
                <a:defRPr/>
              </a:pPr>
              <a:t>3</a:t>
            </a:fld>
            <a:endParaRPr lang="en-US" dirty="0"/>
          </a:p>
        </p:txBody>
      </p:sp>
    </p:spTree>
    <p:extLst>
      <p:ext uri="{BB962C8B-B14F-4D97-AF65-F5344CB8AC3E}">
        <p14:creationId xmlns:p14="http://schemas.microsoft.com/office/powerpoint/2010/main" val="2583175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3600" dirty="0">
                    <a:effectLst/>
                  </a:rPr>
                  <a:t>Optimum value of the threshold </a:t>
                </a:r>
                <a14:m>
                  <m:oMath xmlns:m="http://schemas.openxmlformats.org/officeDocument/2006/math">
                    <m:r>
                      <a:rPr lang="en-US" sz="3600" i="1" smtClean="0">
                        <a:effectLst/>
                        <a:latin typeface="Cambria Math"/>
                        <a:ea typeface="Cambria Math"/>
                      </a:rPr>
                      <m:t>𝜆</m:t>
                    </m:r>
                  </m:oMath>
                </a14:m>
                <a:r>
                  <a:rPr lang="en-US" sz="3600" dirty="0">
                    <a:effectLst/>
                  </a:rPr>
                  <a:t> value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630" r="-3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953000"/>
              </a:xfrm>
            </p:spPr>
            <p:txBody>
              <a:bodyPr/>
              <a:lstStyle/>
              <a:p>
                <a:pPr algn="just"/>
                <a:r>
                  <a:rPr lang="en-US" sz="3000" dirty="0">
                    <a:effectLst/>
                  </a:rPr>
                  <a:t>If we apply the previous rule to </a:t>
                </a:r>
                <a14:m>
                  <m:oMath xmlns:m="http://schemas.openxmlformats.org/officeDocument/2006/math">
                    <m:sSub>
                      <m:sSubPr>
                        <m:ctrlPr>
                          <a:rPr lang="en-US" sz="3000" i="1" smtClean="0">
                            <a:effectLst/>
                            <a:latin typeface="Cambria Math" panose="02040503050406030204" pitchFamily="18" charset="0"/>
                          </a:rPr>
                        </m:ctrlPr>
                      </m:sSubPr>
                      <m:e>
                        <m:r>
                          <a:rPr lang="en-US" sz="3000" b="0" i="1" smtClean="0">
                            <a:effectLst/>
                            <a:latin typeface="Cambria Math"/>
                          </a:rPr>
                          <m:t>𝑃</m:t>
                        </m:r>
                      </m:e>
                      <m:sub>
                        <m:r>
                          <a:rPr lang="en-US" sz="3000" b="0" i="1" smtClean="0">
                            <a:effectLst/>
                            <a:latin typeface="Cambria Math"/>
                          </a:rPr>
                          <m:t>𝑒</m:t>
                        </m:r>
                      </m:sub>
                    </m:sSub>
                  </m:oMath>
                </a14:m>
                <a:r>
                  <a:rPr lang="en-US" sz="3000" dirty="0">
                    <a:effectLst/>
                  </a:rPr>
                  <a:t>, then we may have the following equations</a:t>
                </a:r>
              </a:p>
              <a:p>
                <a:pPr marL="0" indent="0" algn="just">
                  <a:buNone/>
                </a:pPr>
                <a14:m>
                  <m:oMathPara xmlns:m="http://schemas.openxmlformats.org/officeDocument/2006/math">
                    <m:oMathParaPr>
                      <m:jc m:val="center"/>
                    </m:oMathParaPr>
                    <m:oMath xmlns:m="http://schemas.openxmlformats.org/officeDocument/2006/math">
                      <m:f>
                        <m:fPr>
                          <m:ctrlPr>
                            <a:rPr lang="en-US" sz="2400" i="1">
                              <a:effectLst/>
                              <a:latin typeface="Cambria Math" panose="02040503050406030204" pitchFamily="18" charset="0"/>
                            </a:rPr>
                          </m:ctrlPr>
                        </m:fPr>
                        <m:num>
                          <m:r>
                            <a:rPr lang="en-US" sz="2400" i="1">
                              <a:effectLst/>
                              <a:latin typeface="Cambria Math"/>
                            </a:rPr>
                            <m:t>𝜕</m:t>
                          </m:r>
                          <m:sSub>
                            <m:sSubPr>
                              <m:ctrlPr>
                                <a:rPr lang="en-US" sz="2400" i="1">
                                  <a:effectLst/>
                                  <a:latin typeface="Cambria Math" panose="02040503050406030204" pitchFamily="18" charset="0"/>
                                </a:rPr>
                              </m:ctrlPr>
                            </m:sSubPr>
                            <m:e>
                              <m:r>
                                <a:rPr lang="en-US" sz="2400" i="1">
                                  <a:effectLst/>
                                  <a:latin typeface="Cambria Math"/>
                                </a:rPr>
                                <m:t>𝑃</m:t>
                              </m:r>
                            </m:e>
                            <m:sub>
                              <m:r>
                                <a:rPr lang="en-US" sz="2400" i="1">
                                  <a:effectLst/>
                                  <a:latin typeface="Cambria Math"/>
                                </a:rPr>
                                <m:t>𝑒</m:t>
                              </m:r>
                            </m:sub>
                          </m:sSub>
                        </m:num>
                        <m:den>
                          <m:r>
                            <a:rPr lang="en-US" sz="2400" i="1">
                              <a:effectLst/>
                              <a:latin typeface="Cambria Math"/>
                            </a:rPr>
                            <m:t>𝜕</m:t>
                          </m:r>
                          <m:r>
                            <a:rPr lang="en-US" sz="2400" i="1">
                              <a:effectLst/>
                              <a:latin typeface="Cambria Math"/>
                              <a:ea typeface="Cambria Math"/>
                            </a:rPr>
                            <m:t>𝜆</m:t>
                          </m:r>
                        </m:den>
                      </m:f>
                      <m:r>
                        <a:rPr lang="en-US" sz="2400" i="1">
                          <a:effectLst/>
                          <a:latin typeface="Cambria Math"/>
                        </a:rPr>
                        <m:t>=−</m:t>
                      </m:r>
                      <m:f>
                        <m:fPr>
                          <m:ctrlPr>
                            <a:rPr lang="en-US" sz="2400" i="1">
                              <a:effectLst/>
                              <a:latin typeface="Cambria Math" panose="02040503050406030204" pitchFamily="18" charset="0"/>
                            </a:rPr>
                          </m:ctrlPr>
                        </m:fPr>
                        <m:num>
                          <m:r>
                            <a:rPr lang="en-US" sz="2400" i="1">
                              <a:effectLst/>
                              <a:latin typeface="Cambria Math"/>
                            </a:rPr>
                            <m:t>1</m:t>
                          </m:r>
                        </m:num>
                        <m:den>
                          <m:rad>
                            <m:radPr>
                              <m:degHide m:val="on"/>
                              <m:ctrlPr>
                                <a:rPr lang="en-US" sz="2400" i="1">
                                  <a:effectLst/>
                                  <a:latin typeface="Cambria Math" panose="02040503050406030204" pitchFamily="18" charset="0"/>
                                </a:rPr>
                              </m:ctrlPr>
                            </m:radPr>
                            <m:deg/>
                            <m:e>
                              <m:r>
                                <a:rPr lang="en-US" sz="2400" i="1">
                                  <a:effectLst/>
                                  <a:latin typeface="Cambria Math"/>
                                  <a:ea typeface="Cambria Math"/>
                                </a:rPr>
                                <m:t>𝜋</m:t>
                              </m:r>
                              <m:f>
                                <m:fPr>
                                  <m:type m:val="lin"/>
                                  <m:ctrlPr>
                                    <a:rPr lang="en-US" sz="2400" i="1">
                                      <a:effectLst/>
                                      <a:latin typeface="Cambria Math" panose="02040503050406030204" pitchFamily="18" charset="0"/>
                                      <a:ea typeface="Cambria Math"/>
                                    </a:rPr>
                                  </m:ctrlPr>
                                </m:fPr>
                                <m:num>
                                  <m:sSub>
                                    <m:sSubPr>
                                      <m:ctrlPr>
                                        <a:rPr lang="en-US" sz="2400" i="1">
                                          <a:effectLst/>
                                          <a:latin typeface="Cambria Math" panose="02040503050406030204" pitchFamily="18" charset="0"/>
                                          <a:ea typeface="Cambria Math"/>
                                        </a:rPr>
                                      </m:ctrlPr>
                                    </m:sSubPr>
                                    <m:e>
                                      <m:r>
                                        <a:rPr lang="en-US" sz="2400" i="1">
                                          <a:effectLst/>
                                          <a:latin typeface="Cambria Math"/>
                                          <a:ea typeface="Cambria Math"/>
                                        </a:rPr>
                                        <m:t>𝑁</m:t>
                                      </m:r>
                                    </m:e>
                                    <m:sub>
                                      <m:r>
                                        <a:rPr lang="en-US" sz="2400" i="1">
                                          <a:effectLst/>
                                          <a:latin typeface="Cambria Math"/>
                                          <a:ea typeface="Cambria Math"/>
                                        </a:rPr>
                                        <m:t>0</m:t>
                                      </m:r>
                                    </m:sub>
                                  </m:sSub>
                                </m:num>
                                <m:den>
                                  <m:sSub>
                                    <m:sSubPr>
                                      <m:ctrlPr>
                                        <a:rPr lang="en-US" sz="2400" i="1">
                                          <a:effectLst/>
                                          <a:latin typeface="Cambria Math" panose="02040503050406030204" pitchFamily="18" charset="0"/>
                                          <a:ea typeface="Cambria Math"/>
                                        </a:rPr>
                                      </m:ctrlPr>
                                    </m:sSubPr>
                                    <m:e>
                                      <m:r>
                                        <a:rPr lang="en-US" sz="2400" i="1">
                                          <a:effectLst/>
                                          <a:latin typeface="Cambria Math"/>
                                          <a:ea typeface="Cambria Math"/>
                                        </a:rPr>
                                        <m:t>𝑇</m:t>
                                      </m:r>
                                    </m:e>
                                    <m:sub>
                                      <m:r>
                                        <a:rPr lang="en-US" sz="2400" i="1">
                                          <a:effectLst/>
                                          <a:latin typeface="Cambria Math"/>
                                          <a:ea typeface="Cambria Math"/>
                                        </a:rPr>
                                        <m:t>𝑏</m:t>
                                      </m:r>
                                    </m:sub>
                                  </m:sSub>
                                </m:den>
                              </m:f>
                            </m:e>
                          </m:rad>
                        </m:den>
                      </m:f>
                      <m:f>
                        <m:fPr>
                          <m:ctrlPr>
                            <a:rPr lang="en-US" sz="2400" i="1">
                              <a:effectLst/>
                              <a:latin typeface="Cambria Math" panose="02040503050406030204" pitchFamily="18" charset="0"/>
                            </a:rPr>
                          </m:ctrlPr>
                        </m:fPr>
                        <m:num>
                          <m:sSub>
                            <m:sSubPr>
                              <m:ctrlPr>
                                <a:rPr lang="en-US" sz="2400" i="1">
                                  <a:effectLst/>
                                  <a:latin typeface="Cambria Math" panose="02040503050406030204" pitchFamily="18" charset="0"/>
                                </a:rPr>
                              </m:ctrlPr>
                            </m:sSubPr>
                            <m:e>
                              <m:r>
                                <a:rPr lang="en-US" sz="2400" i="1">
                                  <a:effectLst/>
                                  <a:latin typeface="Cambria Math"/>
                                </a:rPr>
                                <m:t>𝑝</m:t>
                              </m:r>
                            </m:e>
                            <m:sub>
                              <m:r>
                                <a:rPr lang="en-US" sz="2400" i="1">
                                  <a:effectLst/>
                                  <a:latin typeface="Cambria Math"/>
                                </a:rPr>
                                <m:t>0</m:t>
                              </m:r>
                            </m:sub>
                          </m:sSub>
                        </m:num>
                        <m:den>
                          <m:r>
                            <a:rPr lang="en-US" sz="2400" i="1">
                              <a:effectLst/>
                              <a:latin typeface="Cambria Math"/>
                            </a:rPr>
                            <m:t>2</m:t>
                          </m:r>
                        </m:den>
                      </m:f>
                      <m:sSup>
                        <m:sSupPr>
                          <m:ctrlPr>
                            <a:rPr lang="en-US" sz="2400" i="1" smtClean="0">
                              <a:effectLst/>
                              <a:latin typeface="Cambria Math" panose="02040503050406030204" pitchFamily="18" charset="0"/>
                            </a:rPr>
                          </m:ctrlPr>
                        </m:sSupPr>
                        <m:e>
                          <m:r>
                            <a:rPr lang="en-US" sz="2400" b="0" i="1" smtClean="0">
                              <a:effectLst/>
                              <a:latin typeface="Cambria Math"/>
                            </a:rPr>
                            <m:t>𝑒</m:t>
                          </m:r>
                        </m:e>
                        <m:sup>
                          <m:r>
                            <a:rPr lang="en-US" sz="2400" b="0" i="1" smtClean="0">
                              <a:effectLst/>
                              <a:latin typeface="Cambria Math"/>
                            </a:rPr>
                            <m:t>−</m:t>
                          </m:r>
                          <m:f>
                            <m:fPr>
                              <m:ctrlPr>
                                <a:rPr lang="en-US" sz="2400" i="1">
                                  <a:effectLst/>
                                  <a:latin typeface="Cambria Math" panose="02040503050406030204" pitchFamily="18" charset="0"/>
                                </a:rPr>
                              </m:ctrlPr>
                            </m:fPr>
                            <m:num>
                              <m:r>
                                <a:rPr lang="en-US" sz="2400" i="1">
                                  <a:effectLst/>
                                  <a:latin typeface="Cambria Math"/>
                                </a:rPr>
                                <m:t>(</m:t>
                              </m:r>
                              <m:sSup>
                                <m:sSupPr>
                                  <m:ctrlPr>
                                    <a:rPr lang="en-US" sz="2400" i="1">
                                      <a:effectLst/>
                                      <a:latin typeface="Cambria Math" panose="02040503050406030204" pitchFamily="18" charset="0"/>
                                    </a:rPr>
                                  </m:ctrlPr>
                                </m:sSupPr>
                                <m:e>
                                  <m:r>
                                    <a:rPr lang="en-US" sz="2400" i="1">
                                      <a:effectLst/>
                                      <a:latin typeface="Cambria Math"/>
                                    </a:rPr>
                                    <m:t>𝐴</m:t>
                                  </m:r>
                                  <m:r>
                                    <a:rPr lang="en-US" sz="2400" i="1">
                                      <a:effectLst/>
                                      <a:latin typeface="Cambria Math"/>
                                    </a:rPr>
                                    <m:t>+</m:t>
                                  </m:r>
                                  <m:r>
                                    <a:rPr lang="en-US" sz="2400" i="1">
                                      <a:effectLst/>
                                      <a:latin typeface="Cambria Math"/>
                                      <a:ea typeface="Cambria Math"/>
                                    </a:rPr>
                                    <m:t>𝜆</m:t>
                                  </m:r>
                                  <m:r>
                                    <a:rPr lang="en-US" sz="2400" i="1">
                                      <a:effectLst/>
                                      <a:latin typeface="Cambria Math"/>
                                      <a:ea typeface="Cambria Math"/>
                                    </a:rPr>
                                    <m:t>)</m:t>
                                  </m:r>
                                </m:e>
                                <m:sup>
                                  <m:r>
                                    <a:rPr lang="en-US" sz="2400" i="1">
                                      <a:effectLst/>
                                      <a:latin typeface="Cambria Math"/>
                                    </a:rPr>
                                    <m:t>2</m:t>
                                  </m:r>
                                </m:sup>
                              </m:sSup>
                            </m:num>
                            <m:den>
                              <m:f>
                                <m:fPr>
                                  <m:type m:val="lin"/>
                                  <m:ctrlPr>
                                    <a:rPr lang="en-US" sz="2400" i="1">
                                      <a:effectLst/>
                                      <a:latin typeface="Cambria Math" panose="02040503050406030204" pitchFamily="18" charset="0"/>
                                    </a:rPr>
                                  </m:ctrlPr>
                                </m:fPr>
                                <m:num>
                                  <m:sSub>
                                    <m:sSubPr>
                                      <m:ctrlPr>
                                        <a:rPr lang="en-US" sz="2400" i="1">
                                          <a:effectLst/>
                                          <a:latin typeface="Cambria Math" panose="02040503050406030204" pitchFamily="18" charset="0"/>
                                        </a:rPr>
                                      </m:ctrlPr>
                                    </m:sSubPr>
                                    <m:e>
                                      <m:r>
                                        <a:rPr lang="en-US" sz="2400" i="1">
                                          <a:effectLst/>
                                          <a:latin typeface="Cambria Math"/>
                                        </a:rPr>
                                        <m:t>𝑁</m:t>
                                      </m:r>
                                    </m:e>
                                    <m:sub>
                                      <m:r>
                                        <a:rPr lang="en-US" sz="2400" i="1">
                                          <a:effectLst/>
                                          <a:latin typeface="Cambria Math"/>
                                        </a:rPr>
                                        <m:t>0</m:t>
                                      </m:r>
                                    </m:sub>
                                  </m:sSub>
                                </m:num>
                                <m:den>
                                  <m:sSub>
                                    <m:sSubPr>
                                      <m:ctrlPr>
                                        <a:rPr lang="en-US" sz="2400" i="1">
                                          <a:effectLst/>
                                          <a:latin typeface="Cambria Math" panose="02040503050406030204" pitchFamily="18" charset="0"/>
                                        </a:rPr>
                                      </m:ctrlPr>
                                    </m:sSubPr>
                                    <m:e>
                                      <m:r>
                                        <a:rPr lang="en-US" sz="2400" i="1">
                                          <a:effectLst/>
                                          <a:latin typeface="Cambria Math"/>
                                        </a:rPr>
                                        <m:t>𝑇</m:t>
                                      </m:r>
                                    </m:e>
                                    <m:sub>
                                      <m:r>
                                        <a:rPr lang="en-US" sz="2400" i="1">
                                          <a:effectLst/>
                                          <a:latin typeface="Cambria Math"/>
                                        </a:rPr>
                                        <m:t>𝑏</m:t>
                                      </m:r>
                                    </m:sub>
                                  </m:sSub>
                                </m:den>
                              </m:f>
                            </m:den>
                          </m:f>
                        </m:sup>
                      </m:sSup>
                      <m:r>
                        <a:rPr lang="en-US" sz="2400" b="0" i="1" smtClean="0">
                          <a:effectLst/>
                          <a:latin typeface="Cambria Math"/>
                        </a:rPr>
                        <m:t>+</m:t>
                      </m:r>
                      <m:f>
                        <m:fPr>
                          <m:ctrlPr>
                            <a:rPr lang="en-US" sz="2400" i="1">
                              <a:effectLst/>
                              <a:latin typeface="Cambria Math" panose="02040503050406030204" pitchFamily="18" charset="0"/>
                            </a:rPr>
                          </m:ctrlPr>
                        </m:fPr>
                        <m:num>
                          <m:r>
                            <a:rPr lang="en-US" sz="2400" i="1">
                              <a:effectLst/>
                              <a:latin typeface="Cambria Math"/>
                            </a:rPr>
                            <m:t>1</m:t>
                          </m:r>
                        </m:num>
                        <m:den>
                          <m:rad>
                            <m:radPr>
                              <m:degHide m:val="on"/>
                              <m:ctrlPr>
                                <a:rPr lang="en-US" sz="2400" i="1">
                                  <a:effectLst/>
                                  <a:latin typeface="Cambria Math" panose="02040503050406030204" pitchFamily="18" charset="0"/>
                                </a:rPr>
                              </m:ctrlPr>
                            </m:radPr>
                            <m:deg/>
                            <m:e>
                              <m:r>
                                <a:rPr lang="en-US" sz="2400" i="1">
                                  <a:effectLst/>
                                  <a:latin typeface="Cambria Math"/>
                                  <a:ea typeface="Cambria Math"/>
                                </a:rPr>
                                <m:t>𝜋</m:t>
                              </m:r>
                              <m:f>
                                <m:fPr>
                                  <m:type m:val="lin"/>
                                  <m:ctrlPr>
                                    <a:rPr lang="en-US" sz="2400" i="1">
                                      <a:effectLst/>
                                      <a:latin typeface="Cambria Math" panose="02040503050406030204" pitchFamily="18" charset="0"/>
                                      <a:ea typeface="Cambria Math"/>
                                    </a:rPr>
                                  </m:ctrlPr>
                                </m:fPr>
                                <m:num>
                                  <m:sSub>
                                    <m:sSubPr>
                                      <m:ctrlPr>
                                        <a:rPr lang="en-US" sz="2400" i="1">
                                          <a:effectLst/>
                                          <a:latin typeface="Cambria Math" panose="02040503050406030204" pitchFamily="18" charset="0"/>
                                          <a:ea typeface="Cambria Math"/>
                                        </a:rPr>
                                      </m:ctrlPr>
                                    </m:sSubPr>
                                    <m:e>
                                      <m:r>
                                        <a:rPr lang="en-US" sz="2400" i="1">
                                          <a:effectLst/>
                                          <a:latin typeface="Cambria Math"/>
                                          <a:ea typeface="Cambria Math"/>
                                        </a:rPr>
                                        <m:t>𝑁</m:t>
                                      </m:r>
                                    </m:e>
                                    <m:sub>
                                      <m:r>
                                        <a:rPr lang="en-US" sz="2400" i="1">
                                          <a:effectLst/>
                                          <a:latin typeface="Cambria Math"/>
                                          <a:ea typeface="Cambria Math"/>
                                        </a:rPr>
                                        <m:t>0</m:t>
                                      </m:r>
                                    </m:sub>
                                  </m:sSub>
                                </m:num>
                                <m:den>
                                  <m:sSub>
                                    <m:sSubPr>
                                      <m:ctrlPr>
                                        <a:rPr lang="en-US" sz="2400" i="1">
                                          <a:effectLst/>
                                          <a:latin typeface="Cambria Math" panose="02040503050406030204" pitchFamily="18" charset="0"/>
                                          <a:ea typeface="Cambria Math"/>
                                        </a:rPr>
                                      </m:ctrlPr>
                                    </m:sSubPr>
                                    <m:e>
                                      <m:r>
                                        <a:rPr lang="en-US" sz="2400" i="1">
                                          <a:effectLst/>
                                          <a:latin typeface="Cambria Math"/>
                                          <a:ea typeface="Cambria Math"/>
                                        </a:rPr>
                                        <m:t>𝑇</m:t>
                                      </m:r>
                                    </m:e>
                                    <m:sub>
                                      <m:r>
                                        <a:rPr lang="en-US" sz="2400" i="1">
                                          <a:effectLst/>
                                          <a:latin typeface="Cambria Math"/>
                                          <a:ea typeface="Cambria Math"/>
                                        </a:rPr>
                                        <m:t>𝑏</m:t>
                                      </m:r>
                                    </m:sub>
                                  </m:sSub>
                                </m:den>
                              </m:f>
                            </m:e>
                          </m:rad>
                        </m:den>
                      </m:f>
                      <m:f>
                        <m:fPr>
                          <m:ctrlPr>
                            <a:rPr lang="en-US" sz="2400" i="1">
                              <a:effectLst/>
                              <a:latin typeface="Cambria Math" panose="02040503050406030204" pitchFamily="18" charset="0"/>
                            </a:rPr>
                          </m:ctrlPr>
                        </m:fPr>
                        <m:num>
                          <m:sSub>
                            <m:sSubPr>
                              <m:ctrlPr>
                                <a:rPr lang="en-US" sz="2400" i="1">
                                  <a:effectLst/>
                                  <a:latin typeface="Cambria Math" panose="02040503050406030204" pitchFamily="18" charset="0"/>
                                </a:rPr>
                              </m:ctrlPr>
                            </m:sSubPr>
                            <m:e>
                              <m:r>
                                <a:rPr lang="en-US" sz="2400" i="1">
                                  <a:effectLst/>
                                  <a:latin typeface="Cambria Math"/>
                                </a:rPr>
                                <m:t>𝑝</m:t>
                              </m:r>
                            </m:e>
                            <m:sub>
                              <m:r>
                                <a:rPr lang="en-US" sz="2400" b="0" i="1" smtClean="0">
                                  <a:effectLst/>
                                  <a:latin typeface="Cambria Math"/>
                                </a:rPr>
                                <m:t>1</m:t>
                              </m:r>
                            </m:sub>
                          </m:sSub>
                        </m:num>
                        <m:den>
                          <m:r>
                            <a:rPr lang="en-US" sz="2400" i="1">
                              <a:effectLst/>
                              <a:latin typeface="Cambria Math"/>
                            </a:rPr>
                            <m:t>2</m:t>
                          </m:r>
                        </m:den>
                      </m:f>
                      <m:sSup>
                        <m:sSupPr>
                          <m:ctrlPr>
                            <a:rPr lang="en-US" sz="2400" i="1">
                              <a:effectLst/>
                              <a:latin typeface="Cambria Math" panose="02040503050406030204" pitchFamily="18" charset="0"/>
                            </a:rPr>
                          </m:ctrlPr>
                        </m:sSupPr>
                        <m:e>
                          <m:r>
                            <a:rPr lang="en-US" sz="2400" i="1">
                              <a:effectLst/>
                              <a:latin typeface="Cambria Math"/>
                            </a:rPr>
                            <m:t>𝑒</m:t>
                          </m:r>
                        </m:e>
                        <m:sup>
                          <m:r>
                            <a:rPr lang="en-US" sz="2400" b="0" i="1" smtClean="0">
                              <a:effectLst/>
                              <a:latin typeface="Cambria Math"/>
                            </a:rPr>
                            <m:t>−</m:t>
                          </m:r>
                          <m:f>
                            <m:fPr>
                              <m:ctrlPr>
                                <a:rPr lang="en-US" sz="2400" i="1">
                                  <a:effectLst/>
                                  <a:latin typeface="Cambria Math" panose="02040503050406030204" pitchFamily="18" charset="0"/>
                                </a:rPr>
                              </m:ctrlPr>
                            </m:fPr>
                            <m:num>
                              <m:r>
                                <a:rPr lang="en-US" sz="2400" i="1">
                                  <a:effectLst/>
                                  <a:latin typeface="Cambria Math"/>
                                </a:rPr>
                                <m:t>(</m:t>
                              </m:r>
                              <m:sSup>
                                <m:sSupPr>
                                  <m:ctrlPr>
                                    <a:rPr lang="en-US" sz="2400" i="1">
                                      <a:effectLst/>
                                      <a:latin typeface="Cambria Math" panose="02040503050406030204" pitchFamily="18" charset="0"/>
                                    </a:rPr>
                                  </m:ctrlPr>
                                </m:sSupPr>
                                <m:e>
                                  <m:r>
                                    <a:rPr lang="en-US" sz="2400" i="1">
                                      <a:effectLst/>
                                      <a:latin typeface="Cambria Math"/>
                                    </a:rPr>
                                    <m:t>𝐴</m:t>
                                  </m:r>
                                  <m:r>
                                    <a:rPr lang="en-US" sz="2400" i="1">
                                      <a:effectLst/>
                                      <a:latin typeface="Cambria Math"/>
                                    </a:rPr>
                                    <m:t>−</m:t>
                                  </m:r>
                                  <m:r>
                                    <a:rPr lang="en-US" sz="2400" i="1">
                                      <a:effectLst/>
                                      <a:latin typeface="Cambria Math"/>
                                      <a:ea typeface="Cambria Math"/>
                                    </a:rPr>
                                    <m:t>𝜆</m:t>
                                  </m:r>
                                  <m:r>
                                    <a:rPr lang="en-US" sz="2400" i="1">
                                      <a:effectLst/>
                                      <a:latin typeface="Cambria Math"/>
                                      <a:ea typeface="Cambria Math"/>
                                    </a:rPr>
                                    <m:t>)</m:t>
                                  </m:r>
                                </m:e>
                                <m:sup>
                                  <m:r>
                                    <a:rPr lang="en-US" sz="2400" i="1">
                                      <a:effectLst/>
                                      <a:latin typeface="Cambria Math"/>
                                    </a:rPr>
                                    <m:t>2</m:t>
                                  </m:r>
                                </m:sup>
                              </m:sSup>
                            </m:num>
                            <m:den>
                              <m:f>
                                <m:fPr>
                                  <m:type m:val="lin"/>
                                  <m:ctrlPr>
                                    <a:rPr lang="en-US" sz="2400" i="1">
                                      <a:effectLst/>
                                      <a:latin typeface="Cambria Math" panose="02040503050406030204" pitchFamily="18" charset="0"/>
                                    </a:rPr>
                                  </m:ctrlPr>
                                </m:fPr>
                                <m:num>
                                  <m:sSub>
                                    <m:sSubPr>
                                      <m:ctrlPr>
                                        <a:rPr lang="en-US" sz="2400" i="1">
                                          <a:effectLst/>
                                          <a:latin typeface="Cambria Math" panose="02040503050406030204" pitchFamily="18" charset="0"/>
                                        </a:rPr>
                                      </m:ctrlPr>
                                    </m:sSubPr>
                                    <m:e>
                                      <m:r>
                                        <a:rPr lang="en-US" sz="2400" i="1">
                                          <a:effectLst/>
                                          <a:latin typeface="Cambria Math"/>
                                        </a:rPr>
                                        <m:t>𝑁</m:t>
                                      </m:r>
                                    </m:e>
                                    <m:sub>
                                      <m:r>
                                        <a:rPr lang="en-US" sz="2400" i="1">
                                          <a:effectLst/>
                                          <a:latin typeface="Cambria Math"/>
                                        </a:rPr>
                                        <m:t>0</m:t>
                                      </m:r>
                                    </m:sub>
                                  </m:sSub>
                                </m:num>
                                <m:den>
                                  <m:sSub>
                                    <m:sSubPr>
                                      <m:ctrlPr>
                                        <a:rPr lang="en-US" sz="2400" i="1">
                                          <a:effectLst/>
                                          <a:latin typeface="Cambria Math" panose="02040503050406030204" pitchFamily="18" charset="0"/>
                                        </a:rPr>
                                      </m:ctrlPr>
                                    </m:sSubPr>
                                    <m:e>
                                      <m:r>
                                        <a:rPr lang="en-US" sz="2400" i="1">
                                          <a:effectLst/>
                                          <a:latin typeface="Cambria Math"/>
                                        </a:rPr>
                                        <m:t>𝑇</m:t>
                                      </m:r>
                                    </m:e>
                                    <m:sub>
                                      <m:r>
                                        <a:rPr lang="en-US" sz="2400" i="1">
                                          <a:effectLst/>
                                          <a:latin typeface="Cambria Math"/>
                                        </a:rPr>
                                        <m:t>𝑏</m:t>
                                      </m:r>
                                    </m:sub>
                                  </m:sSub>
                                </m:den>
                              </m:f>
                            </m:den>
                          </m:f>
                        </m:sup>
                      </m:sSup>
                      <m:r>
                        <a:rPr lang="en-US" sz="2400" b="0" i="1" smtClean="0">
                          <a:effectLst/>
                          <a:latin typeface="Cambria Math"/>
                        </a:rPr>
                        <m:t>=</m:t>
                      </m:r>
                      <m:r>
                        <a:rPr lang="en-US" sz="2400" b="0" i="1" smtClean="0">
                          <a:effectLst/>
                          <a:latin typeface="Cambria Math"/>
                        </a:rPr>
                        <m:t>0</m:t>
                      </m:r>
                    </m:oMath>
                  </m:oMathPara>
                </a14:m>
                <a:endParaRPr lang="en-US" sz="2400" dirty="0">
                  <a:effectLst/>
                </a:endParaRPr>
              </a:p>
              <a:p>
                <a:pPr algn="just"/>
                <a:r>
                  <a:rPr lang="en-US" sz="3000" dirty="0">
                    <a:effectLst/>
                  </a:rPr>
                  <a:t>By solving the previous equation we may have </a:t>
                </a:r>
              </a:p>
              <a:p>
                <a:pPr marL="0" indent="0" algn="just">
                  <a:buNone/>
                </a:pPr>
                <a14:m>
                  <m:oMathPara xmlns:m="http://schemas.openxmlformats.org/officeDocument/2006/math">
                    <m:oMathParaPr>
                      <m:jc m:val="centerGroup"/>
                    </m:oMathParaPr>
                    <m:oMath xmlns:m="http://schemas.openxmlformats.org/officeDocument/2006/math">
                      <m:f>
                        <m:fPr>
                          <m:ctrlPr>
                            <a:rPr lang="en-US" sz="2400" i="1" smtClean="0">
                              <a:effectLst/>
                              <a:latin typeface="Cambria Math" panose="02040503050406030204" pitchFamily="18" charset="0"/>
                            </a:rPr>
                          </m:ctrlPr>
                        </m:fPr>
                        <m:num>
                          <m:sSub>
                            <m:sSubPr>
                              <m:ctrlPr>
                                <a:rPr lang="en-US" sz="2400" i="1" smtClean="0">
                                  <a:effectLst/>
                                  <a:latin typeface="Cambria Math" panose="02040503050406030204" pitchFamily="18" charset="0"/>
                                </a:rPr>
                              </m:ctrlPr>
                            </m:sSubPr>
                            <m:e>
                              <m:r>
                                <a:rPr lang="en-US" sz="2400" b="0" i="1" smtClean="0">
                                  <a:effectLst/>
                                  <a:latin typeface="Cambria Math"/>
                                </a:rPr>
                                <m:t>𝑝</m:t>
                              </m:r>
                            </m:e>
                            <m:sub>
                              <m:r>
                                <a:rPr lang="en-US" sz="2400" b="0" i="1" smtClean="0">
                                  <a:effectLst/>
                                  <a:latin typeface="Cambria Math"/>
                                </a:rPr>
                                <m:t>0</m:t>
                              </m:r>
                            </m:sub>
                          </m:sSub>
                        </m:num>
                        <m:den>
                          <m:sSub>
                            <m:sSubPr>
                              <m:ctrlPr>
                                <a:rPr lang="en-US" sz="2400" i="1" smtClean="0">
                                  <a:effectLst/>
                                  <a:latin typeface="Cambria Math" panose="02040503050406030204" pitchFamily="18" charset="0"/>
                                </a:rPr>
                              </m:ctrlPr>
                            </m:sSubPr>
                            <m:e>
                              <m:r>
                                <a:rPr lang="en-US" sz="2400" b="0" i="1" smtClean="0">
                                  <a:effectLst/>
                                  <a:latin typeface="Cambria Math"/>
                                </a:rPr>
                                <m:t>𝑝</m:t>
                              </m:r>
                            </m:e>
                            <m:sub>
                              <m:r>
                                <a:rPr lang="en-US" sz="2400" b="0" i="1" smtClean="0">
                                  <a:effectLst/>
                                  <a:latin typeface="Cambria Math"/>
                                </a:rPr>
                                <m:t>1</m:t>
                              </m:r>
                            </m:sub>
                          </m:sSub>
                        </m:den>
                      </m:f>
                      <m:r>
                        <a:rPr lang="en-US" sz="2400" b="0" i="0" smtClean="0">
                          <a:effectLst/>
                          <a:latin typeface="Cambria Math"/>
                        </a:rPr>
                        <m:t>=</m:t>
                      </m:r>
                      <m:f>
                        <m:fPr>
                          <m:ctrlPr>
                            <a:rPr lang="en-US" sz="2400" b="0" i="1" smtClean="0">
                              <a:effectLst/>
                              <a:latin typeface="Cambria Math" panose="02040503050406030204" pitchFamily="18" charset="0"/>
                            </a:rPr>
                          </m:ctrlPr>
                        </m:fPr>
                        <m:num>
                          <m:sSup>
                            <m:sSupPr>
                              <m:ctrlPr>
                                <a:rPr lang="en-US" sz="2400" b="0" i="1" smtClean="0">
                                  <a:effectLst/>
                                  <a:latin typeface="Cambria Math" panose="02040503050406030204" pitchFamily="18" charset="0"/>
                                </a:rPr>
                              </m:ctrlPr>
                            </m:sSupPr>
                            <m:e>
                              <m:f>
                                <m:fPr>
                                  <m:ctrlPr>
                                    <a:rPr lang="en-US" sz="2400" i="1">
                                      <a:effectLst/>
                                      <a:latin typeface="Cambria Math" panose="02040503050406030204" pitchFamily="18" charset="0"/>
                                    </a:rPr>
                                  </m:ctrlPr>
                                </m:fPr>
                                <m:num>
                                  <m:r>
                                    <a:rPr lang="en-US" sz="2400" i="1">
                                      <a:effectLst/>
                                      <a:latin typeface="Cambria Math"/>
                                    </a:rPr>
                                    <m:t>1</m:t>
                                  </m:r>
                                </m:num>
                                <m:den>
                                  <m:rad>
                                    <m:radPr>
                                      <m:degHide m:val="on"/>
                                      <m:ctrlPr>
                                        <a:rPr lang="en-US" sz="2400" i="1">
                                          <a:effectLst/>
                                          <a:latin typeface="Cambria Math" panose="02040503050406030204" pitchFamily="18" charset="0"/>
                                        </a:rPr>
                                      </m:ctrlPr>
                                    </m:radPr>
                                    <m:deg/>
                                    <m:e>
                                      <m:r>
                                        <a:rPr lang="en-US" sz="2400" i="1">
                                          <a:effectLst/>
                                          <a:latin typeface="Cambria Math"/>
                                          <a:ea typeface="Cambria Math"/>
                                        </a:rPr>
                                        <m:t>𝜋</m:t>
                                      </m:r>
                                      <m:f>
                                        <m:fPr>
                                          <m:type m:val="lin"/>
                                          <m:ctrlPr>
                                            <a:rPr lang="en-US" sz="2400" i="1">
                                              <a:effectLst/>
                                              <a:latin typeface="Cambria Math" panose="02040503050406030204" pitchFamily="18" charset="0"/>
                                              <a:ea typeface="Cambria Math"/>
                                            </a:rPr>
                                          </m:ctrlPr>
                                        </m:fPr>
                                        <m:num>
                                          <m:sSub>
                                            <m:sSubPr>
                                              <m:ctrlPr>
                                                <a:rPr lang="en-US" sz="2400" i="1">
                                                  <a:effectLst/>
                                                  <a:latin typeface="Cambria Math" panose="02040503050406030204" pitchFamily="18" charset="0"/>
                                                  <a:ea typeface="Cambria Math"/>
                                                </a:rPr>
                                              </m:ctrlPr>
                                            </m:sSubPr>
                                            <m:e>
                                              <m:r>
                                                <a:rPr lang="en-US" sz="2400" i="1">
                                                  <a:effectLst/>
                                                  <a:latin typeface="Cambria Math"/>
                                                  <a:ea typeface="Cambria Math"/>
                                                </a:rPr>
                                                <m:t>𝑁</m:t>
                                              </m:r>
                                            </m:e>
                                            <m:sub>
                                              <m:r>
                                                <a:rPr lang="en-US" sz="2400" i="1">
                                                  <a:effectLst/>
                                                  <a:latin typeface="Cambria Math"/>
                                                  <a:ea typeface="Cambria Math"/>
                                                </a:rPr>
                                                <m:t>0</m:t>
                                              </m:r>
                                            </m:sub>
                                          </m:sSub>
                                        </m:num>
                                        <m:den>
                                          <m:sSub>
                                            <m:sSubPr>
                                              <m:ctrlPr>
                                                <a:rPr lang="en-US" sz="2400" i="1">
                                                  <a:effectLst/>
                                                  <a:latin typeface="Cambria Math" panose="02040503050406030204" pitchFamily="18" charset="0"/>
                                                  <a:ea typeface="Cambria Math"/>
                                                </a:rPr>
                                              </m:ctrlPr>
                                            </m:sSubPr>
                                            <m:e>
                                              <m:r>
                                                <a:rPr lang="en-US" sz="2400" i="1">
                                                  <a:effectLst/>
                                                  <a:latin typeface="Cambria Math"/>
                                                  <a:ea typeface="Cambria Math"/>
                                                </a:rPr>
                                                <m:t>𝑇</m:t>
                                              </m:r>
                                            </m:e>
                                            <m:sub>
                                              <m:r>
                                                <a:rPr lang="en-US" sz="2400" i="1">
                                                  <a:effectLst/>
                                                  <a:latin typeface="Cambria Math"/>
                                                  <a:ea typeface="Cambria Math"/>
                                                </a:rPr>
                                                <m:t>𝑏</m:t>
                                              </m:r>
                                            </m:sub>
                                          </m:sSub>
                                        </m:den>
                                      </m:f>
                                    </m:e>
                                  </m:rad>
                                </m:den>
                              </m:f>
                              <m:r>
                                <a:rPr lang="en-US" sz="2400" b="0" i="1" smtClean="0">
                                  <a:effectLst/>
                                  <a:latin typeface="Cambria Math"/>
                                </a:rPr>
                                <m:t>𝑒</m:t>
                              </m:r>
                            </m:e>
                            <m:sup>
                              <m:r>
                                <a:rPr lang="en-US" sz="2400" b="0" i="1" smtClean="0">
                                  <a:effectLst/>
                                  <a:latin typeface="Cambria Math"/>
                                </a:rPr>
                                <m:t>−</m:t>
                              </m:r>
                              <m:f>
                                <m:fPr>
                                  <m:ctrlPr>
                                    <a:rPr lang="en-US" sz="2400" i="1">
                                      <a:effectLst/>
                                      <a:latin typeface="Cambria Math" panose="02040503050406030204" pitchFamily="18" charset="0"/>
                                    </a:rPr>
                                  </m:ctrlPr>
                                </m:fPr>
                                <m:num>
                                  <m:r>
                                    <a:rPr lang="en-US" sz="2400" i="1">
                                      <a:effectLst/>
                                      <a:latin typeface="Cambria Math"/>
                                    </a:rPr>
                                    <m:t>(</m:t>
                                  </m:r>
                                  <m:sSup>
                                    <m:sSupPr>
                                      <m:ctrlPr>
                                        <a:rPr lang="en-US" sz="2400" i="1">
                                          <a:effectLst/>
                                          <a:latin typeface="Cambria Math" panose="02040503050406030204" pitchFamily="18" charset="0"/>
                                        </a:rPr>
                                      </m:ctrlPr>
                                    </m:sSupPr>
                                    <m:e>
                                      <m:r>
                                        <a:rPr lang="en-US" sz="2400" i="1">
                                          <a:effectLst/>
                                          <a:latin typeface="Cambria Math"/>
                                        </a:rPr>
                                        <m:t>𝐴</m:t>
                                      </m:r>
                                      <m:r>
                                        <a:rPr lang="en-US" sz="2400" i="1">
                                          <a:effectLst/>
                                          <a:latin typeface="Cambria Math"/>
                                        </a:rPr>
                                        <m:t>−</m:t>
                                      </m:r>
                                      <m:r>
                                        <a:rPr lang="en-US" sz="2400" i="1">
                                          <a:effectLst/>
                                          <a:latin typeface="Cambria Math"/>
                                          <a:ea typeface="Cambria Math"/>
                                        </a:rPr>
                                        <m:t>𝜆</m:t>
                                      </m:r>
                                      <m:r>
                                        <a:rPr lang="en-US" sz="2400" i="1">
                                          <a:effectLst/>
                                          <a:latin typeface="Cambria Math"/>
                                          <a:ea typeface="Cambria Math"/>
                                        </a:rPr>
                                        <m:t>)</m:t>
                                      </m:r>
                                    </m:e>
                                    <m:sup>
                                      <m:r>
                                        <a:rPr lang="en-US" sz="2400" i="1">
                                          <a:effectLst/>
                                          <a:latin typeface="Cambria Math"/>
                                        </a:rPr>
                                        <m:t>2</m:t>
                                      </m:r>
                                    </m:sup>
                                  </m:sSup>
                                </m:num>
                                <m:den>
                                  <m:f>
                                    <m:fPr>
                                      <m:type m:val="lin"/>
                                      <m:ctrlPr>
                                        <a:rPr lang="en-US" sz="2400" i="1">
                                          <a:effectLst/>
                                          <a:latin typeface="Cambria Math" panose="02040503050406030204" pitchFamily="18" charset="0"/>
                                        </a:rPr>
                                      </m:ctrlPr>
                                    </m:fPr>
                                    <m:num>
                                      <m:sSub>
                                        <m:sSubPr>
                                          <m:ctrlPr>
                                            <a:rPr lang="en-US" sz="2400" i="1">
                                              <a:effectLst/>
                                              <a:latin typeface="Cambria Math" panose="02040503050406030204" pitchFamily="18" charset="0"/>
                                            </a:rPr>
                                          </m:ctrlPr>
                                        </m:sSubPr>
                                        <m:e>
                                          <m:r>
                                            <a:rPr lang="en-US" sz="2400" i="1">
                                              <a:effectLst/>
                                              <a:latin typeface="Cambria Math"/>
                                            </a:rPr>
                                            <m:t>𝑁</m:t>
                                          </m:r>
                                        </m:e>
                                        <m:sub>
                                          <m:r>
                                            <a:rPr lang="en-US" sz="2400" i="1">
                                              <a:effectLst/>
                                              <a:latin typeface="Cambria Math"/>
                                            </a:rPr>
                                            <m:t>0</m:t>
                                          </m:r>
                                        </m:sub>
                                      </m:sSub>
                                    </m:num>
                                    <m:den>
                                      <m:sSub>
                                        <m:sSubPr>
                                          <m:ctrlPr>
                                            <a:rPr lang="en-US" sz="2400" i="1">
                                              <a:effectLst/>
                                              <a:latin typeface="Cambria Math" panose="02040503050406030204" pitchFamily="18" charset="0"/>
                                            </a:rPr>
                                          </m:ctrlPr>
                                        </m:sSubPr>
                                        <m:e>
                                          <m:r>
                                            <a:rPr lang="en-US" sz="2400" i="1">
                                              <a:effectLst/>
                                              <a:latin typeface="Cambria Math"/>
                                            </a:rPr>
                                            <m:t>𝑇</m:t>
                                          </m:r>
                                        </m:e>
                                        <m:sub>
                                          <m:r>
                                            <a:rPr lang="en-US" sz="2400" i="1">
                                              <a:effectLst/>
                                              <a:latin typeface="Cambria Math"/>
                                            </a:rPr>
                                            <m:t>𝑏</m:t>
                                          </m:r>
                                        </m:sub>
                                      </m:sSub>
                                    </m:den>
                                  </m:f>
                                </m:den>
                              </m:f>
                            </m:sup>
                          </m:sSup>
                        </m:num>
                        <m:den>
                          <m:sSup>
                            <m:sSupPr>
                              <m:ctrlPr>
                                <a:rPr lang="en-US" sz="2400" b="0" i="1" smtClean="0">
                                  <a:effectLst/>
                                  <a:latin typeface="Cambria Math" panose="02040503050406030204" pitchFamily="18" charset="0"/>
                                </a:rPr>
                              </m:ctrlPr>
                            </m:sSupPr>
                            <m:e>
                              <m:f>
                                <m:fPr>
                                  <m:ctrlPr>
                                    <a:rPr lang="en-US" sz="2400" i="1">
                                      <a:effectLst/>
                                      <a:latin typeface="Cambria Math" panose="02040503050406030204" pitchFamily="18" charset="0"/>
                                    </a:rPr>
                                  </m:ctrlPr>
                                </m:fPr>
                                <m:num>
                                  <m:r>
                                    <a:rPr lang="en-US" sz="2400" i="1">
                                      <a:effectLst/>
                                      <a:latin typeface="Cambria Math"/>
                                    </a:rPr>
                                    <m:t>1</m:t>
                                  </m:r>
                                </m:num>
                                <m:den>
                                  <m:rad>
                                    <m:radPr>
                                      <m:degHide m:val="on"/>
                                      <m:ctrlPr>
                                        <a:rPr lang="en-US" sz="2400" i="1">
                                          <a:effectLst/>
                                          <a:latin typeface="Cambria Math" panose="02040503050406030204" pitchFamily="18" charset="0"/>
                                        </a:rPr>
                                      </m:ctrlPr>
                                    </m:radPr>
                                    <m:deg/>
                                    <m:e>
                                      <m:r>
                                        <a:rPr lang="en-US" sz="2400" i="1">
                                          <a:effectLst/>
                                          <a:latin typeface="Cambria Math"/>
                                          <a:ea typeface="Cambria Math"/>
                                        </a:rPr>
                                        <m:t>𝜋</m:t>
                                      </m:r>
                                      <m:f>
                                        <m:fPr>
                                          <m:type m:val="lin"/>
                                          <m:ctrlPr>
                                            <a:rPr lang="en-US" sz="2400" i="1">
                                              <a:effectLst/>
                                              <a:latin typeface="Cambria Math" panose="02040503050406030204" pitchFamily="18" charset="0"/>
                                              <a:ea typeface="Cambria Math"/>
                                            </a:rPr>
                                          </m:ctrlPr>
                                        </m:fPr>
                                        <m:num>
                                          <m:sSub>
                                            <m:sSubPr>
                                              <m:ctrlPr>
                                                <a:rPr lang="en-US" sz="2400" i="1">
                                                  <a:effectLst/>
                                                  <a:latin typeface="Cambria Math" panose="02040503050406030204" pitchFamily="18" charset="0"/>
                                                  <a:ea typeface="Cambria Math"/>
                                                </a:rPr>
                                              </m:ctrlPr>
                                            </m:sSubPr>
                                            <m:e>
                                              <m:r>
                                                <a:rPr lang="en-US" sz="2400" i="1">
                                                  <a:effectLst/>
                                                  <a:latin typeface="Cambria Math"/>
                                                  <a:ea typeface="Cambria Math"/>
                                                </a:rPr>
                                                <m:t>𝑁</m:t>
                                              </m:r>
                                            </m:e>
                                            <m:sub>
                                              <m:r>
                                                <a:rPr lang="en-US" sz="2400" i="1">
                                                  <a:effectLst/>
                                                  <a:latin typeface="Cambria Math"/>
                                                  <a:ea typeface="Cambria Math"/>
                                                </a:rPr>
                                                <m:t>0</m:t>
                                              </m:r>
                                            </m:sub>
                                          </m:sSub>
                                        </m:num>
                                        <m:den>
                                          <m:sSub>
                                            <m:sSubPr>
                                              <m:ctrlPr>
                                                <a:rPr lang="en-US" sz="2400" i="1">
                                                  <a:effectLst/>
                                                  <a:latin typeface="Cambria Math" panose="02040503050406030204" pitchFamily="18" charset="0"/>
                                                  <a:ea typeface="Cambria Math"/>
                                                </a:rPr>
                                              </m:ctrlPr>
                                            </m:sSubPr>
                                            <m:e>
                                              <m:r>
                                                <a:rPr lang="en-US" sz="2400" i="1">
                                                  <a:effectLst/>
                                                  <a:latin typeface="Cambria Math"/>
                                                  <a:ea typeface="Cambria Math"/>
                                                </a:rPr>
                                                <m:t>𝑇</m:t>
                                              </m:r>
                                            </m:e>
                                            <m:sub>
                                              <m:r>
                                                <a:rPr lang="en-US" sz="2400" i="1">
                                                  <a:effectLst/>
                                                  <a:latin typeface="Cambria Math"/>
                                                  <a:ea typeface="Cambria Math"/>
                                                </a:rPr>
                                                <m:t>𝑏</m:t>
                                              </m:r>
                                            </m:sub>
                                          </m:sSub>
                                        </m:den>
                                      </m:f>
                                    </m:e>
                                  </m:rad>
                                </m:den>
                              </m:f>
                              <m:r>
                                <a:rPr lang="en-US" sz="2400" b="0" i="1" smtClean="0">
                                  <a:effectLst/>
                                  <a:latin typeface="Cambria Math"/>
                                </a:rPr>
                                <m:t>𝑒</m:t>
                              </m:r>
                            </m:e>
                            <m:sup>
                              <m:r>
                                <a:rPr lang="en-US" sz="2400" b="0" i="1" smtClean="0">
                                  <a:effectLst/>
                                  <a:latin typeface="Cambria Math"/>
                                </a:rPr>
                                <m:t>−</m:t>
                              </m:r>
                              <m:f>
                                <m:fPr>
                                  <m:ctrlPr>
                                    <a:rPr lang="en-US" sz="2400" i="1">
                                      <a:effectLst/>
                                      <a:latin typeface="Cambria Math" panose="02040503050406030204" pitchFamily="18" charset="0"/>
                                    </a:rPr>
                                  </m:ctrlPr>
                                </m:fPr>
                                <m:num>
                                  <m:r>
                                    <a:rPr lang="en-US" sz="2400" i="1">
                                      <a:effectLst/>
                                      <a:latin typeface="Cambria Math"/>
                                    </a:rPr>
                                    <m:t>(</m:t>
                                  </m:r>
                                  <m:sSup>
                                    <m:sSupPr>
                                      <m:ctrlPr>
                                        <a:rPr lang="en-US" sz="2400" i="1">
                                          <a:effectLst/>
                                          <a:latin typeface="Cambria Math" panose="02040503050406030204" pitchFamily="18" charset="0"/>
                                        </a:rPr>
                                      </m:ctrlPr>
                                    </m:sSupPr>
                                    <m:e>
                                      <m:r>
                                        <a:rPr lang="en-US" sz="2400" i="1">
                                          <a:effectLst/>
                                          <a:latin typeface="Cambria Math"/>
                                        </a:rPr>
                                        <m:t>𝐴</m:t>
                                      </m:r>
                                      <m:r>
                                        <a:rPr lang="en-US" sz="2400" b="0" i="1" smtClean="0">
                                          <a:effectLst/>
                                          <a:latin typeface="Cambria Math"/>
                                        </a:rPr>
                                        <m:t>+</m:t>
                                      </m:r>
                                      <m:r>
                                        <a:rPr lang="en-US" sz="2400" i="1">
                                          <a:effectLst/>
                                          <a:latin typeface="Cambria Math"/>
                                          <a:ea typeface="Cambria Math"/>
                                        </a:rPr>
                                        <m:t>𝜆</m:t>
                                      </m:r>
                                      <m:r>
                                        <a:rPr lang="en-US" sz="2400" i="1">
                                          <a:effectLst/>
                                          <a:latin typeface="Cambria Math"/>
                                          <a:ea typeface="Cambria Math"/>
                                        </a:rPr>
                                        <m:t>)</m:t>
                                      </m:r>
                                    </m:e>
                                    <m:sup>
                                      <m:r>
                                        <a:rPr lang="en-US" sz="2400" i="1">
                                          <a:effectLst/>
                                          <a:latin typeface="Cambria Math"/>
                                        </a:rPr>
                                        <m:t>2</m:t>
                                      </m:r>
                                    </m:sup>
                                  </m:sSup>
                                </m:num>
                                <m:den>
                                  <m:f>
                                    <m:fPr>
                                      <m:type m:val="lin"/>
                                      <m:ctrlPr>
                                        <a:rPr lang="en-US" sz="2400" i="1">
                                          <a:effectLst/>
                                          <a:latin typeface="Cambria Math" panose="02040503050406030204" pitchFamily="18" charset="0"/>
                                        </a:rPr>
                                      </m:ctrlPr>
                                    </m:fPr>
                                    <m:num>
                                      <m:sSub>
                                        <m:sSubPr>
                                          <m:ctrlPr>
                                            <a:rPr lang="en-US" sz="2400" i="1">
                                              <a:effectLst/>
                                              <a:latin typeface="Cambria Math" panose="02040503050406030204" pitchFamily="18" charset="0"/>
                                            </a:rPr>
                                          </m:ctrlPr>
                                        </m:sSubPr>
                                        <m:e>
                                          <m:r>
                                            <a:rPr lang="en-US" sz="2400" i="1">
                                              <a:effectLst/>
                                              <a:latin typeface="Cambria Math"/>
                                            </a:rPr>
                                            <m:t>𝑁</m:t>
                                          </m:r>
                                        </m:e>
                                        <m:sub>
                                          <m:r>
                                            <a:rPr lang="en-US" sz="2400" i="1">
                                              <a:effectLst/>
                                              <a:latin typeface="Cambria Math"/>
                                            </a:rPr>
                                            <m:t>0</m:t>
                                          </m:r>
                                        </m:sub>
                                      </m:sSub>
                                    </m:num>
                                    <m:den>
                                      <m:sSub>
                                        <m:sSubPr>
                                          <m:ctrlPr>
                                            <a:rPr lang="en-US" sz="2400" i="1">
                                              <a:effectLst/>
                                              <a:latin typeface="Cambria Math" panose="02040503050406030204" pitchFamily="18" charset="0"/>
                                            </a:rPr>
                                          </m:ctrlPr>
                                        </m:sSubPr>
                                        <m:e>
                                          <m:r>
                                            <a:rPr lang="en-US" sz="2400" i="1">
                                              <a:effectLst/>
                                              <a:latin typeface="Cambria Math"/>
                                            </a:rPr>
                                            <m:t>𝑇</m:t>
                                          </m:r>
                                        </m:e>
                                        <m:sub>
                                          <m:r>
                                            <a:rPr lang="en-US" sz="2400" i="1">
                                              <a:effectLst/>
                                              <a:latin typeface="Cambria Math"/>
                                            </a:rPr>
                                            <m:t>𝑏</m:t>
                                          </m:r>
                                        </m:sub>
                                      </m:sSub>
                                    </m:den>
                                  </m:f>
                                </m:den>
                              </m:f>
                            </m:sup>
                          </m:sSup>
                        </m:den>
                      </m:f>
                      <m:r>
                        <a:rPr lang="en-US" sz="2400" b="0" i="1" smtClean="0">
                          <a:effectLst/>
                          <a:latin typeface="Cambria Math"/>
                        </a:rPr>
                        <m:t>=</m:t>
                      </m:r>
                      <m:f>
                        <m:fPr>
                          <m:ctrlPr>
                            <a:rPr lang="en-US" sz="2400" b="0" i="1" smtClean="0">
                              <a:effectLst/>
                              <a:latin typeface="Cambria Math" panose="02040503050406030204" pitchFamily="18" charset="0"/>
                            </a:rPr>
                          </m:ctrlPr>
                        </m:fPr>
                        <m:num>
                          <m:sSub>
                            <m:sSubPr>
                              <m:ctrlPr>
                                <a:rPr lang="en-US" sz="2400" b="0" i="1" smtClean="0">
                                  <a:effectLst/>
                                  <a:latin typeface="Cambria Math" panose="02040503050406030204" pitchFamily="18" charset="0"/>
                                </a:rPr>
                              </m:ctrlPr>
                            </m:sSubPr>
                            <m:e>
                              <m:r>
                                <a:rPr lang="en-US" sz="2400" b="0" i="1" smtClean="0">
                                  <a:effectLst/>
                                  <a:latin typeface="Cambria Math"/>
                                </a:rPr>
                                <m:t>𝑓</m:t>
                              </m:r>
                            </m:e>
                            <m:sub>
                              <m:r>
                                <a:rPr lang="en-US" sz="2400" b="0" i="1" smtClean="0">
                                  <a:effectLst/>
                                  <a:latin typeface="Cambria Math"/>
                                </a:rPr>
                                <m:t>𝑦</m:t>
                              </m:r>
                            </m:sub>
                          </m:sSub>
                          <m:r>
                            <a:rPr lang="en-US" sz="2400" b="0" i="1" smtClean="0">
                              <a:effectLst/>
                              <a:latin typeface="Cambria Math"/>
                            </a:rPr>
                            <m:t>(</m:t>
                          </m:r>
                          <m:r>
                            <a:rPr lang="en-US" sz="2400" b="0" i="1" smtClean="0">
                              <a:effectLst/>
                              <a:latin typeface="Cambria Math"/>
                            </a:rPr>
                            <m:t>𝑦</m:t>
                          </m:r>
                          <m:r>
                            <a:rPr lang="en-US" sz="2400" b="0" i="1" smtClean="0">
                              <a:effectLst/>
                              <a:latin typeface="Cambria Math"/>
                            </a:rPr>
                            <m:t>|</m:t>
                          </m:r>
                          <m:r>
                            <a:rPr lang="en-US" sz="2400" b="0" i="1" smtClean="0">
                              <a:effectLst/>
                              <a:latin typeface="Cambria Math"/>
                            </a:rPr>
                            <m:t>1</m:t>
                          </m:r>
                          <m:r>
                            <a:rPr lang="en-US" sz="2400" b="0" i="1" smtClean="0">
                              <a:effectLst/>
                              <a:latin typeface="Cambria Math"/>
                            </a:rPr>
                            <m:t>)</m:t>
                          </m:r>
                        </m:num>
                        <m:den>
                          <m:sSub>
                            <m:sSubPr>
                              <m:ctrlPr>
                                <a:rPr lang="en-US" sz="2400" b="0" i="1" smtClean="0">
                                  <a:effectLst/>
                                  <a:latin typeface="Cambria Math" panose="02040503050406030204" pitchFamily="18" charset="0"/>
                                </a:rPr>
                              </m:ctrlPr>
                            </m:sSubPr>
                            <m:e>
                              <m:r>
                                <a:rPr lang="en-US" sz="2400" b="0" i="1" smtClean="0">
                                  <a:effectLst/>
                                  <a:latin typeface="Cambria Math"/>
                                </a:rPr>
                                <m:t>𝑓</m:t>
                              </m:r>
                            </m:e>
                            <m:sub>
                              <m:r>
                                <a:rPr lang="en-US" sz="2400" b="0" i="1" smtClean="0">
                                  <a:effectLst/>
                                  <a:latin typeface="Cambria Math"/>
                                </a:rPr>
                                <m:t>𝑦</m:t>
                              </m:r>
                            </m:sub>
                          </m:sSub>
                          <m:r>
                            <a:rPr lang="en-US" sz="2400" b="0" i="1" smtClean="0">
                              <a:effectLst/>
                              <a:latin typeface="Cambria Math"/>
                            </a:rPr>
                            <m:t>(</m:t>
                          </m:r>
                          <m:r>
                            <a:rPr lang="en-US" sz="2400" b="0" i="1" smtClean="0">
                              <a:effectLst/>
                              <a:latin typeface="Cambria Math"/>
                            </a:rPr>
                            <m:t>𝑦</m:t>
                          </m:r>
                          <m:r>
                            <a:rPr lang="en-US" sz="2400" b="0" i="1" smtClean="0">
                              <a:effectLst/>
                              <a:latin typeface="Cambria Math"/>
                            </a:rPr>
                            <m:t>|</m:t>
                          </m:r>
                          <m:r>
                            <a:rPr lang="en-US" sz="2400" b="0" i="1" smtClean="0">
                              <a:effectLst/>
                              <a:latin typeface="Cambria Math"/>
                            </a:rPr>
                            <m:t>0</m:t>
                          </m:r>
                          <m:r>
                            <a:rPr lang="en-US" sz="2400" b="0" i="1" smtClean="0">
                              <a:effectLst/>
                              <a:latin typeface="Cambria Math"/>
                            </a:rPr>
                            <m:t>)</m:t>
                          </m:r>
                        </m:den>
                      </m:f>
                    </m:oMath>
                  </m:oMathPara>
                </a14:m>
                <a:endParaRPr lang="en-US" sz="2400" dirty="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53000"/>
              </a:xfrm>
              <a:blipFill>
                <a:blip r:embed="rId3"/>
                <a:stretch>
                  <a:fillRect t="-1601" r="-1704"/>
                </a:stretch>
              </a:blipFill>
            </p:spPr>
            <p:txBody>
              <a:bodyPr/>
              <a:lstStyle/>
              <a:p>
                <a:r>
                  <a:rPr lang="en-GB">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30</a:t>
            </a:fld>
            <a:endParaRPr lang="en-US" dirty="0"/>
          </a:p>
        </p:txBody>
      </p:sp>
    </p:spTree>
    <p:extLst>
      <p:ext uri="{BB962C8B-B14F-4D97-AF65-F5344CB8AC3E}">
        <p14:creationId xmlns:p14="http://schemas.microsoft.com/office/powerpoint/2010/main" val="2698036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Optimum value of the threshold 𝜆 value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effectLst/>
                  </a:rPr>
                  <a:t>From the previous equation, we may have the following expression for the optimum threshold point</a:t>
                </a:r>
              </a:p>
              <a:p>
                <a:pPr marL="0" indent="0">
                  <a:buNone/>
                </a:pPr>
                <a14:m>
                  <m:oMathPara xmlns:m="http://schemas.openxmlformats.org/officeDocument/2006/math">
                    <m:oMathParaPr>
                      <m:jc m:val="centerGroup"/>
                    </m:oMathParaPr>
                    <m:oMath xmlns:m="http://schemas.openxmlformats.org/officeDocument/2006/math">
                      <m:sSub>
                        <m:sSubPr>
                          <m:ctrlPr>
                            <a:rPr lang="en-US" i="1">
                              <a:effectLst/>
                              <a:latin typeface="Cambria Math" panose="02040503050406030204" pitchFamily="18" charset="0"/>
                              <a:ea typeface="Cambria Math"/>
                            </a:rPr>
                          </m:ctrlPr>
                        </m:sSubPr>
                        <m:e>
                          <m:r>
                            <a:rPr lang="en-US" i="1">
                              <a:effectLst/>
                              <a:latin typeface="Cambria Math"/>
                              <a:ea typeface="Cambria Math"/>
                            </a:rPr>
                            <m:t>𝜆</m:t>
                          </m:r>
                        </m:e>
                        <m:sub>
                          <m:r>
                            <a:rPr lang="en-US" i="1">
                              <a:effectLst/>
                              <a:latin typeface="Cambria Math"/>
                              <a:ea typeface="Cambria Math"/>
                            </a:rPr>
                            <m:t>𝑜𝑝𝑡</m:t>
                          </m:r>
                        </m:sub>
                      </m:sSub>
                      <m:r>
                        <a:rPr lang="en-US" i="1">
                          <a:effectLst/>
                          <a:latin typeface="Cambria Math"/>
                          <a:ea typeface="Cambria Math"/>
                        </a:rPr>
                        <m:t>=</m:t>
                      </m:r>
                      <m:f>
                        <m:fPr>
                          <m:ctrlPr>
                            <a:rPr lang="en-US" i="1">
                              <a:effectLst/>
                              <a:latin typeface="Cambria Math" panose="02040503050406030204" pitchFamily="18" charset="0"/>
                              <a:ea typeface="Cambria Math"/>
                            </a:rPr>
                          </m:ctrlPr>
                        </m:fPr>
                        <m:num>
                          <m:sSub>
                            <m:sSubPr>
                              <m:ctrlPr>
                                <a:rPr lang="en-US" i="1">
                                  <a:effectLst/>
                                  <a:latin typeface="Cambria Math" panose="02040503050406030204" pitchFamily="18" charset="0"/>
                                  <a:ea typeface="Cambria Math"/>
                                </a:rPr>
                              </m:ctrlPr>
                            </m:sSubPr>
                            <m:e>
                              <m:r>
                                <a:rPr lang="en-US" i="1">
                                  <a:effectLst/>
                                  <a:latin typeface="Cambria Math"/>
                                  <a:ea typeface="Cambria Math"/>
                                </a:rPr>
                                <m:t>𝑁</m:t>
                              </m:r>
                            </m:e>
                            <m:sub>
                              <m:r>
                                <a:rPr lang="en-US" i="1">
                                  <a:effectLst/>
                                  <a:latin typeface="Cambria Math"/>
                                  <a:ea typeface="Cambria Math"/>
                                </a:rPr>
                                <m:t>0</m:t>
                              </m:r>
                            </m:sub>
                          </m:sSub>
                        </m:num>
                        <m:den>
                          <m:sSub>
                            <m:sSubPr>
                              <m:ctrlPr>
                                <a:rPr lang="en-US" i="1">
                                  <a:effectLst/>
                                  <a:latin typeface="Cambria Math" panose="02040503050406030204" pitchFamily="18" charset="0"/>
                                  <a:ea typeface="Cambria Math"/>
                                </a:rPr>
                              </m:ctrlPr>
                            </m:sSubPr>
                            <m:e>
                              <m:r>
                                <a:rPr lang="en-US" i="1">
                                  <a:effectLst/>
                                  <a:latin typeface="Cambria Math"/>
                                  <a:ea typeface="Cambria Math"/>
                                </a:rPr>
                                <m:t>4</m:t>
                              </m:r>
                              <m:r>
                                <a:rPr lang="en-US" b="0" i="1" smtClean="0">
                                  <a:effectLst/>
                                  <a:latin typeface="Cambria Math"/>
                                  <a:ea typeface="Cambria Math"/>
                                </a:rPr>
                                <m:t>𝐴</m:t>
                              </m:r>
                              <m:r>
                                <a:rPr lang="en-US" i="1">
                                  <a:effectLst/>
                                  <a:latin typeface="Cambria Math"/>
                                  <a:ea typeface="Cambria Math"/>
                                </a:rPr>
                                <m:t>𝑇</m:t>
                              </m:r>
                            </m:e>
                            <m:sub>
                              <m:r>
                                <a:rPr lang="en-US" i="1">
                                  <a:effectLst/>
                                  <a:latin typeface="Cambria Math"/>
                                  <a:ea typeface="Cambria Math"/>
                                </a:rPr>
                                <m:t>𝑏</m:t>
                              </m:r>
                            </m:sub>
                          </m:sSub>
                        </m:den>
                      </m:f>
                      <m:r>
                        <a:rPr lang="en-US" i="1">
                          <a:effectLst/>
                          <a:latin typeface="Cambria Math"/>
                          <a:ea typeface="Cambria Math"/>
                        </a:rPr>
                        <m:t>𝑙𝑛</m:t>
                      </m:r>
                      <m:d>
                        <m:dPr>
                          <m:ctrlPr>
                            <a:rPr lang="en-US" i="1">
                              <a:effectLst/>
                              <a:latin typeface="Cambria Math" panose="02040503050406030204" pitchFamily="18" charset="0"/>
                              <a:ea typeface="Cambria Math"/>
                            </a:rPr>
                          </m:ctrlPr>
                        </m:dPr>
                        <m:e>
                          <m:f>
                            <m:fPr>
                              <m:ctrlPr>
                                <a:rPr lang="en-US" i="1">
                                  <a:effectLst/>
                                  <a:latin typeface="Cambria Math" panose="02040503050406030204" pitchFamily="18" charset="0"/>
                                  <a:ea typeface="Cambria Math"/>
                                </a:rPr>
                              </m:ctrlPr>
                            </m:fPr>
                            <m:num>
                              <m:sSub>
                                <m:sSubPr>
                                  <m:ctrlPr>
                                    <a:rPr lang="en-US" i="1">
                                      <a:effectLst/>
                                      <a:latin typeface="Cambria Math" panose="02040503050406030204" pitchFamily="18" charset="0"/>
                                      <a:ea typeface="Cambria Math"/>
                                    </a:rPr>
                                  </m:ctrlPr>
                                </m:sSubPr>
                                <m:e>
                                  <m:r>
                                    <a:rPr lang="en-US" i="1">
                                      <a:effectLst/>
                                      <a:latin typeface="Cambria Math"/>
                                      <a:ea typeface="Cambria Math"/>
                                    </a:rPr>
                                    <m:t>𝑝</m:t>
                                  </m:r>
                                </m:e>
                                <m:sub>
                                  <m:r>
                                    <a:rPr lang="en-US" i="1">
                                      <a:effectLst/>
                                      <a:latin typeface="Cambria Math"/>
                                      <a:ea typeface="Cambria Math"/>
                                    </a:rPr>
                                    <m:t>0</m:t>
                                  </m:r>
                                </m:sub>
                              </m:sSub>
                            </m:num>
                            <m:den>
                              <m:sSub>
                                <m:sSubPr>
                                  <m:ctrlPr>
                                    <a:rPr lang="en-US" i="1">
                                      <a:effectLst/>
                                      <a:latin typeface="Cambria Math" panose="02040503050406030204" pitchFamily="18" charset="0"/>
                                      <a:ea typeface="Cambria Math"/>
                                    </a:rPr>
                                  </m:ctrlPr>
                                </m:sSubPr>
                                <m:e>
                                  <m:r>
                                    <a:rPr lang="en-US" i="1">
                                      <a:effectLst/>
                                      <a:latin typeface="Cambria Math"/>
                                      <a:ea typeface="Cambria Math"/>
                                    </a:rPr>
                                    <m:t>𝑝</m:t>
                                  </m:r>
                                </m:e>
                                <m:sub>
                                  <m:r>
                                    <a:rPr lang="en-US" i="1">
                                      <a:effectLst/>
                                      <a:latin typeface="Cambria Math"/>
                                      <a:ea typeface="Cambria Math"/>
                                    </a:rPr>
                                    <m:t>1</m:t>
                                  </m:r>
                                </m:sub>
                              </m:sSub>
                            </m:den>
                          </m:f>
                        </m:e>
                      </m:d>
                    </m:oMath>
                  </m:oMathPara>
                </a14:m>
                <a:endParaRPr lang="en-US" dirty="0">
                  <a:effectLst/>
                </a:endParaRPr>
              </a:p>
              <a:p>
                <a:r>
                  <a:rPr lang="en-US" dirty="0">
                    <a:effectLst/>
                  </a:rPr>
                  <a:t>If both symbols 0 and 1 occurs equally in the bit stream, then </a:t>
                </a:r>
                <a14:m>
                  <m:oMath xmlns:m="http://schemas.openxmlformats.org/officeDocument/2006/math">
                    <m:sSub>
                      <m:sSubPr>
                        <m:ctrlPr>
                          <a:rPr lang="en-US" i="1" smtClean="0">
                            <a:effectLst/>
                            <a:latin typeface="Cambria Math" panose="02040503050406030204" pitchFamily="18" charset="0"/>
                          </a:rPr>
                        </m:ctrlPr>
                      </m:sSubPr>
                      <m:e>
                        <m:r>
                          <a:rPr lang="en-US" b="0" i="1" smtClean="0">
                            <a:effectLst/>
                            <a:latin typeface="Cambria Math"/>
                          </a:rPr>
                          <m:t>𝑝</m:t>
                        </m:r>
                      </m:e>
                      <m:sub>
                        <m:r>
                          <a:rPr lang="en-US" b="0" i="1" smtClean="0">
                            <a:effectLst/>
                            <a:latin typeface="Cambria Math"/>
                          </a:rPr>
                          <m:t>0</m:t>
                        </m:r>
                      </m:sub>
                    </m:sSub>
                    <m:r>
                      <a:rPr lang="en-US" b="0" i="1" smtClean="0">
                        <a:effectLst/>
                        <a:latin typeface="Cambria Math"/>
                      </a:rPr>
                      <m:t>=</m:t>
                    </m:r>
                    <m:sSub>
                      <m:sSubPr>
                        <m:ctrlPr>
                          <a:rPr lang="en-US" b="0" i="1" smtClean="0">
                            <a:effectLst/>
                            <a:latin typeface="Cambria Math" panose="02040503050406030204" pitchFamily="18" charset="0"/>
                          </a:rPr>
                        </m:ctrlPr>
                      </m:sSubPr>
                      <m:e>
                        <m:r>
                          <a:rPr lang="en-US" b="0" i="1" smtClean="0">
                            <a:effectLst/>
                            <a:latin typeface="Cambria Math"/>
                          </a:rPr>
                          <m:t>𝑝</m:t>
                        </m:r>
                      </m:e>
                      <m:sub>
                        <m:r>
                          <a:rPr lang="en-US" b="0" i="1" smtClean="0">
                            <a:effectLst/>
                            <a:latin typeface="Cambria Math"/>
                          </a:rPr>
                          <m:t>1</m:t>
                        </m:r>
                      </m:sub>
                    </m:sSub>
                    <m:r>
                      <a:rPr lang="en-US" b="0" i="1" smtClean="0">
                        <a:effectLst/>
                        <a:latin typeface="Cambria Math"/>
                      </a:rPr>
                      <m:t>=</m:t>
                    </m:r>
                    <m:f>
                      <m:fPr>
                        <m:ctrlPr>
                          <a:rPr lang="en-US" b="0" i="1" smtClean="0">
                            <a:effectLst/>
                            <a:latin typeface="Cambria Math" panose="02040503050406030204" pitchFamily="18" charset="0"/>
                          </a:rPr>
                        </m:ctrlPr>
                      </m:fPr>
                      <m:num>
                        <m:r>
                          <a:rPr lang="en-US" b="0" i="1" smtClean="0">
                            <a:effectLst/>
                            <a:latin typeface="Cambria Math"/>
                          </a:rPr>
                          <m:t>1</m:t>
                        </m:r>
                      </m:num>
                      <m:den>
                        <m:r>
                          <a:rPr lang="en-US" b="0" i="1" smtClean="0">
                            <a:effectLst/>
                            <a:latin typeface="Cambria Math"/>
                          </a:rPr>
                          <m:t>2</m:t>
                        </m:r>
                      </m:den>
                    </m:f>
                  </m:oMath>
                </a14:m>
                <a:r>
                  <a:rPr lang="en-US" dirty="0">
                    <a:effectLst/>
                  </a:rPr>
                  <a:t>, then</a:t>
                </a:r>
              </a:p>
              <a:p>
                <a:pPr marL="0" indent="0">
                  <a:buNone/>
                </a:pPr>
                <a:r>
                  <a:rPr lang="en-US" dirty="0">
                    <a:effectLst/>
                  </a:rPr>
                  <a:t>Next slide…..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750" r="-1407" b="-3903"/>
                </a:stretch>
              </a:blipFill>
            </p:spPr>
            <p:txBody>
              <a:bodyPr/>
              <a:lstStyle/>
              <a:p>
                <a:r>
                  <a:rPr lang="en-GB">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31</a:t>
            </a:fld>
            <a:endParaRPr lang="en-US" dirty="0"/>
          </a:p>
        </p:txBody>
      </p:sp>
    </p:spTree>
    <p:extLst>
      <p:ext uri="{BB962C8B-B14F-4D97-AF65-F5344CB8AC3E}">
        <p14:creationId xmlns:p14="http://schemas.microsoft.com/office/powerpoint/2010/main" val="2371076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162"/>
            <a:ext cx="8229600" cy="808235"/>
          </a:xfrm>
        </p:spPr>
        <p:txBody>
          <a:bodyPr/>
          <a:lstStyle/>
          <a:p>
            <a:r>
              <a:rPr lang="en-US" sz="3600" dirty="0"/>
              <a:t>Optimum value of the threshold 𝜆 value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38338"/>
                <a:ext cx="8229600" cy="4533900"/>
              </a:xfrm>
            </p:spPr>
            <p:txBody>
              <a:bodyPr/>
              <a:lstStyle/>
              <a:p>
                <a:pPr marL="1314450" lvl="2" indent="-514350">
                  <a:buFont typeface="+mj-lt"/>
                  <a:buAutoNum type="arabicPeriod"/>
                </a:pPr>
                <a14:m>
                  <m:oMath xmlns:m="http://schemas.openxmlformats.org/officeDocument/2006/math">
                    <m:sSub>
                      <m:sSubPr>
                        <m:ctrlPr>
                          <a:rPr lang="en-US" i="1">
                            <a:effectLst/>
                            <a:latin typeface="Cambria Math" panose="02040503050406030204" pitchFamily="18" charset="0"/>
                            <a:ea typeface="Cambria Math"/>
                          </a:rPr>
                        </m:ctrlPr>
                      </m:sSubPr>
                      <m:e>
                        <m:r>
                          <a:rPr lang="en-US" i="1">
                            <a:effectLst/>
                            <a:latin typeface="Cambria Math"/>
                            <a:ea typeface="Cambria Math"/>
                          </a:rPr>
                          <m:t>𝜆</m:t>
                        </m:r>
                      </m:e>
                      <m:sub>
                        <m:r>
                          <a:rPr lang="en-US" i="1">
                            <a:effectLst/>
                            <a:latin typeface="Cambria Math"/>
                            <a:ea typeface="Cambria Math"/>
                          </a:rPr>
                          <m:t>𝑜𝑝𝑡</m:t>
                        </m:r>
                      </m:sub>
                    </m:sSub>
                    <m:r>
                      <a:rPr lang="en-US" i="1">
                        <a:effectLst/>
                        <a:latin typeface="Cambria Math"/>
                        <a:ea typeface="Cambria Math"/>
                      </a:rPr>
                      <m:t>=0</m:t>
                    </m:r>
                  </m:oMath>
                </a14:m>
                <a:endParaRPr lang="en-US" sz="2400" i="1" dirty="0">
                  <a:effectLst/>
                  <a:latin typeface="Cambria Math" panose="02040503050406030204" pitchFamily="18" charset="0"/>
                  <a:ea typeface="Cambria Math"/>
                </a:endParaRPr>
              </a:p>
              <a:p>
                <a:pPr marL="1371600" lvl="4" indent="-457200">
                  <a:buFont typeface="+mj-lt"/>
                  <a:buAutoNum type="arabicPeriod" startAt="2"/>
                </a:pPr>
                <a14:m>
                  <m:oMath xmlns:m="http://schemas.openxmlformats.org/officeDocument/2006/math">
                    <m:sSub>
                      <m:sSubPr>
                        <m:ctrlPr>
                          <a:rPr lang="en-US" sz="2400" i="1" smtClean="0">
                            <a:effectLst/>
                            <a:latin typeface="Cambria Math" panose="02040503050406030204" pitchFamily="18" charset="0"/>
                            <a:ea typeface="Cambria Math"/>
                          </a:rPr>
                        </m:ctrlPr>
                      </m:sSubPr>
                      <m:e>
                        <m:r>
                          <a:rPr lang="en-US" sz="2400" b="0" i="1" smtClean="0">
                            <a:effectLst/>
                            <a:latin typeface="Cambria Math"/>
                            <a:ea typeface="Cambria Math"/>
                          </a:rPr>
                          <m:t>𝑃</m:t>
                        </m:r>
                      </m:e>
                      <m:sub>
                        <m:r>
                          <a:rPr lang="en-US" sz="2400" b="0" i="1" smtClean="0">
                            <a:effectLst/>
                            <a:latin typeface="Cambria Math"/>
                            <a:ea typeface="Cambria Math"/>
                          </a:rPr>
                          <m:t>𝑒</m:t>
                        </m:r>
                      </m:sub>
                    </m:sSub>
                    <m:r>
                      <a:rPr lang="en-US" sz="2400" i="1">
                        <a:effectLst/>
                        <a:latin typeface="Cambria Math"/>
                        <a:ea typeface="Cambria Math"/>
                      </a:rPr>
                      <m:t>=</m:t>
                    </m:r>
                    <m:f>
                      <m:fPr>
                        <m:ctrlPr>
                          <a:rPr lang="en-US" sz="2400" i="1" smtClean="0">
                            <a:effectLst/>
                            <a:latin typeface="Cambria Math" panose="02040503050406030204" pitchFamily="18" charset="0"/>
                            <a:ea typeface="Cambria Math"/>
                          </a:rPr>
                        </m:ctrlPr>
                      </m:fPr>
                      <m:num>
                        <m:r>
                          <a:rPr lang="en-US" sz="2400" b="0" i="1" smtClean="0">
                            <a:effectLst/>
                            <a:latin typeface="Cambria Math"/>
                            <a:ea typeface="Cambria Math"/>
                          </a:rPr>
                          <m:t>1</m:t>
                        </m:r>
                      </m:num>
                      <m:den>
                        <m:r>
                          <a:rPr lang="en-US" sz="2400" b="0" i="1" smtClean="0">
                            <a:effectLst/>
                            <a:latin typeface="Cambria Math"/>
                            <a:ea typeface="Cambria Math"/>
                          </a:rPr>
                          <m:t>2</m:t>
                        </m:r>
                      </m:den>
                    </m:f>
                    <m:r>
                      <a:rPr lang="en-US" sz="2400" i="1">
                        <a:effectLst/>
                        <a:latin typeface="Cambria Math"/>
                      </a:rPr>
                      <m:t>𝑒𝑟𝑓𝑐</m:t>
                    </m:r>
                    <m:d>
                      <m:dPr>
                        <m:ctrlPr>
                          <a:rPr lang="en-US" sz="2400" i="1">
                            <a:effectLst/>
                            <a:latin typeface="Cambria Math" panose="02040503050406030204" pitchFamily="18" charset="0"/>
                          </a:rPr>
                        </m:ctrlPr>
                      </m:dPr>
                      <m:e>
                        <m:f>
                          <m:fPr>
                            <m:ctrlPr>
                              <a:rPr lang="en-US" sz="2400" i="1">
                                <a:effectLst/>
                                <a:latin typeface="Cambria Math" panose="02040503050406030204" pitchFamily="18" charset="0"/>
                              </a:rPr>
                            </m:ctrlPr>
                          </m:fPr>
                          <m:num>
                            <m:r>
                              <a:rPr lang="en-US" sz="2400" i="1">
                                <a:effectLst/>
                                <a:latin typeface="Cambria Math"/>
                              </a:rPr>
                              <m:t>𝐴</m:t>
                            </m:r>
                          </m:num>
                          <m:den>
                            <m:rad>
                              <m:radPr>
                                <m:degHide m:val="on"/>
                                <m:ctrlPr>
                                  <a:rPr lang="en-US" sz="2400" i="1">
                                    <a:effectLst/>
                                    <a:latin typeface="Cambria Math" panose="02040503050406030204" pitchFamily="18" charset="0"/>
                                  </a:rPr>
                                </m:ctrlPr>
                              </m:radPr>
                              <m:deg/>
                              <m:e>
                                <m:sSub>
                                  <m:sSubPr>
                                    <m:ctrlPr>
                                      <a:rPr lang="en-US" sz="2400" i="1">
                                        <a:effectLst/>
                                        <a:latin typeface="Cambria Math" panose="02040503050406030204" pitchFamily="18" charset="0"/>
                                      </a:rPr>
                                    </m:ctrlPr>
                                  </m:sSubPr>
                                  <m:e>
                                    <m:r>
                                      <a:rPr lang="en-US" sz="2400" i="1">
                                        <a:effectLst/>
                                        <a:latin typeface="Cambria Math"/>
                                      </a:rPr>
                                      <m:t>𝑁</m:t>
                                    </m:r>
                                  </m:e>
                                  <m:sub>
                                    <m:r>
                                      <a:rPr lang="en-US" sz="2400" i="1">
                                        <a:effectLst/>
                                        <a:latin typeface="Cambria Math"/>
                                      </a:rPr>
                                      <m:t>0</m:t>
                                    </m:r>
                                  </m:sub>
                                </m:sSub>
                                <m:r>
                                  <a:rPr lang="en-US" sz="2400" i="1">
                                    <a:effectLst/>
                                    <a:latin typeface="Cambria Math"/>
                                  </a:rPr>
                                  <m:t>/</m:t>
                                </m:r>
                                <m:sSub>
                                  <m:sSubPr>
                                    <m:ctrlPr>
                                      <a:rPr lang="en-US" sz="2400" i="1">
                                        <a:effectLst/>
                                        <a:latin typeface="Cambria Math" panose="02040503050406030204" pitchFamily="18" charset="0"/>
                                      </a:rPr>
                                    </m:ctrlPr>
                                  </m:sSubPr>
                                  <m:e>
                                    <m:r>
                                      <a:rPr lang="en-US" sz="2400" i="1">
                                        <a:effectLst/>
                                        <a:latin typeface="Cambria Math"/>
                                      </a:rPr>
                                      <m:t>𝑇</m:t>
                                    </m:r>
                                  </m:e>
                                  <m:sub>
                                    <m:r>
                                      <a:rPr lang="en-US" sz="2400" i="1">
                                        <a:effectLst/>
                                        <a:latin typeface="Cambria Math"/>
                                      </a:rPr>
                                      <m:t>𝑏</m:t>
                                    </m:r>
                                  </m:sub>
                                </m:sSub>
                              </m:e>
                            </m:rad>
                          </m:den>
                        </m:f>
                      </m:e>
                    </m:d>
                  </m:oMath>
                </a14:m>
                <a:endParaRPr lang="en-US" sz="2400" i="1" dirty="0">
                  <a:effectLst/>
                  <a:latin typeface="Cambria Math"/>
                </a:endParaRPr>
              </a:p>
              <a:p>
                <a:pPr marL="914400" lvl="4" indent="0">
                  <a:buNone/>
                </a:pPr>
                <a14:m>
                  <m:oMathPara xmlns:m="http://schemas.openxmlformats.org/officeDocument/2006/math">
                    <m:oMathParaPr>
                      <m:jc m:val="centerGroup"/>
                    </m:oMathParaPr>
                    <m:oMath xmlns:m="http://schemas.openxmlformats.org/officeDocument/2006/math">
                      <m:r>
                        <a:rPr lang="en-US" sz="2400" b="0" i="0" smtClean="0">
                          <a:effectLst/>
                          <a:latin typeface="Cambria Math"/>
                        </a:rPr>
                        <m:t>=</m:t>
                      </m:r>
                      <m:f>
                        <m:fPr>
                          <m:ctrlPr>
                            <a:rPr lang="en-US" sz="2400" i="1">
                              <a:effectLst/>
                              <a:latin typeface="Cambria Math" panose="02040503050406030204" pitchFamily="18" charset="0"/>
                              <a:ea typeface="Cambria Math"/>
                            </a:rPr>
                          </m:ctrlPr>
                        </m:fPr>
                        <m:num>
                          <m:r>
                            <a:rPr lang="en-US" sz="2400" i="1">
                              <a:effectLst/>
                              <a:latin typeface="Cambria Math"/>
                              <a:ea typeface="Cambria Math"/>
                            </a:rPr>
                            <m:t>1</m:t>
                          </m:r>
                        </m:num>
                        <m:den>
                          <m:r>
                            <a:rPr lang="en-US" sz="2400" i="1">
                              <a:effectLst/>
                              <a:latin typeface="Cambria Math"/>
                              <a:ea typeface="Cambria Math"/>
                            </a:rPr>
                            <m:t>2</m:t>
                          </m:r>
                        </m:den>
                      </m:f>
                      <m:r>
                        <a:rPr lang="en-US" sz="2400" i="1">
                          <a:effectLst/>
                          <a:latin typeface="Cambria Math"/>
                        </a:rPr>
                        <m:t>𝑒𝑟𝑓𝑐</m:t>
                      </m:r>
                      <m:d>
                        <m:dPr>
                          <m:ctrlPr>
                            <a:rPr lang="en-US" sz="2400" i="1">
                              <a:effectLst/>
                              <a:latin typeface="Cambria Math" panose="02040503050406030204" pitchFamily="18" charset="0"/>
                            </a:rPr>
                          </m:ctrlPr>
                        </m:dPr>
                        <m:e>
                          <m:rad>
                            <m:radPr>
                              <m:degHide m:val="on"/>
                              <m:ctrlPr>
                                <a:rPr lang="en-US" sz="2400" i="1" smtClean="0">
                                  <a:effectLst/>
                                  <a:latin typeface="Cambria Math" panose="02040503050406030204" pitchFamily="18" charset="0"/>
                                </a:rPr>
                              </m:ctrlPr>
                            </m:radPr>
                            <m:deg/>
                            <m:e>
                              <m:f>
                                <m:fPr>
                                  <m:ctrlPr>
                                    <a:rPr lang="en-US" sz="2400" i="1" smtClean="0">
                                      <a:effectLst/>
                                      <a:latin typeface="Cambria Math" panose="02040503050406030204" pitchFamily="18" charset="0"/>
                                    </a:rPr>
                                  </m:ctrlPr>
                                </m:fPr>
                                <m:num>
                                  <m:sSup>
                                    <m:sSupPr>
                                      <m:ctrlPr>
                                        <a:rPr lang="en-US" sz="2400" i="1" smtClean="0">
                                          <a:effectLst/>
                                          <a:latin typeface="Cambria Math" panose="02040503050406030204" pitchFamily="18" charset="0"/>
                                        </a:rPr>
                                      </m:ctrlPr>
                                    </m:sSupPr>
                                    <m:e>
                                      <m:r>
                                        <a:rPr lang="en-US" sz="2400" b="0" i="1" smtClean="0">
                                          <a:effectLst/>
                                          <a:latin typeface="Cambria Math"/>
                                        </a:rPr>
                                        <m:t>𝐴</m:t>
                                      </m:r>
                                    </m:e>
                                    <m:sup>
                                      <m:r>
                                        <a:rPr lang="en-US" sz="2400" b="0" i="1" smtClean="0">
                                          <a:effectLst/>
                                          <a:latin typeface="Cambria Math"/>
                                        </a:rPr>
                                        <m:t>2</m:t>
                                      </m:r>
                                    </m:sup>
                                  </m:sSup>
                                </m:num>
                                <m:den>
                                  <m:sSub>
                                    <m:sSubPr>
                                      <m:ctrlPr>
                                        <a:rPr lang="en-US" sz="2400" i="1">
                                          <a:effectLst/>
                                          <a:latin typeface="Cambria Math" panose="02040503050406030204" pitchFamily="18" charset="0"/>
                                        </a:rPr>
                                      </m:ctrlPr>
                                    </m:sSubPr>
                                    <m:e>
                                      <m:r>
                                        <a:rPr lang="en-US" sz="2400" i="1">
                                          <a:effectLst/>
                                          <a:latin typeface="Cambria Math"/>
                                        </a:rPr>
                                        <m:t>𝑁</m:t>
                                      </m:r>
                                    </m:e>
                                    <m:sub>
                                      <m:r>
                                        <a:rPr lang="en-US" sz="2400" i="1">
                                          <a:effectLst/>
                                          <a:latin typeface="Cambria Math"/>
                                        </a:rPr>
                                        <m:t>0</m:t>
                                      </m:r>
                                    </m:sub>
                                  </m:sSub>
                                  <m:r>
                                    <a:rPr lang="en-US" sz="2400" i="1">
                                      <a:effectLst/>
                                      <a:latin typeface="Cambria Math"/>
                                    </a:rPr>
                                    <m:t>/</m:t>
                                  </m:r>
                                  <m:sSub>
                                    <m:sSubPr>
                                      <m:ctrlPr>
                                        <a:rPr lang="en-US" sz="2400" i="1">
                                          <a:effectLst/>
                                          <a:latin typeface="Cambria Math" panose="02040503050406030204" pitchFamily="18" charset="0"/>
                                        </a:rPr>
                                      </m:ctrlPr>
                                    </m:sSubPr>
                                    <m:e>
                                      <m:r>
                                        <a:rPr lang="en-US" sz="2400" i="1">
                                          <a:effectLst/>
                                          <a:latin typeface="Cambria Math"/>
                                        </a:rPr>
                                        <m:t>𝑇</m:t>
                                      </m:r>
                                    </m:e>
                                    <m:sub>
                                      <m:r>
                                        <a:rPr lang="en-US" sz="2400" i="1">
                                          <a:effectLst/>
                                          <a:latin typeface="Cambria Math"/>
                                        </a:rPr>
                                        <m:t>𝑏</m:t>
                                      </m:r>
                                    </m:sub>
                                  </m:sSub>
                                </m:den>
                              </m:f>
                            </m:e>
                          </m:rad>
                        </m:e>
                      </m:d>
                    </m:oMath>
                  </m:oMathPara>
                </a14:m>
                <a:endParaRPr lang="en-US" sz="2400" i="1" dirty="0">
                  <a:effectLst/>
                  <a:latin typeface="Cambria Math"/>
                </a:endParaRPr>
              </a:p>
              <a:p>
                <a:pPr marL="914400" lvl="4" indent="0">
                  <a:buNone/>
                </a:pPr>
                <a14:m>
                  <m:oMathPara xmlns:m="http://schemas.openxmlformats.org/officeDocument/2006/math">
                    <m:oMathParaPr>
                      <m:jc m:val="centerGroup"/>
                    </m:oMathParaPr>
                    <m:oMath xmlns:m="http://schemas.openxmlformats.org/officeDocument/2006/math">
                      <m:r>
                        <a:rPr lang="en-US" sz="2400" b="0" i="1" smtClean="0">
                          <a:effectLst/>
                          <a:latin typeface="Cambria Math"/>
                          <a:ea typeface="Cambria Math"/>
                        </a:rPr>
                        <m:t>=</m:t>
                      </m:r>
                      <m:f>
                        <m:fPr>
                          <m:ctrlPr>
                            <a:rPr lang="en-US" sz="2400" i="1">
                              <a:effectLst/>
                              <a:latin typeface="Cambria Math" panose="02040503050406030204" pitchFamily="18" charset="0"/>
                              <a:ea typeface="Cambria Math"/>
                            </a:rPr>
                          </m:ctrlPr>
                        </m:fPr>
                        <m:num>
                          <m:r>
                            <a:rPr lang="en-US" sz="2400" i="1">
                              <a:effectLst/>
                              <a:latin typeface="Cambria Math"/>
                              <a:ea typeface="Cambria Math"/>
                            </a:rPr>
                            <m:t>1</m:t>
                          </m:r>
                        </m:num>
                        <m:den>
                          <m:r>
                            <a:rPr lang="en-US" sz="2400" i="1">
                              <a:effectLst/>
                              <a:latin typeface="Cambria Math"/>
                              <a:ea typeface="Cambria Math"/>
                            </a:rPr>
                            <m:t>2</m:t>
                          </m:r>
                        </m:den>
                      </m:f>
                      <m:r>
                        <a:rPr lang="en-US" sz="2400" i="1">
                          <a:effectLst/>
                          <a:latin typeface="Cambria Math"/>
                        </a:rPr>
                        <m:t>𝑒𝑟𝑓𝑐</m:t>
                      </m:r>
                      <m:d>
                        <m:dPr>
                          <m:ctrlPr>
                            <a:rPr lang="en-US" sz="2400" i="1">
                              <a:effectLst/>
                              <a:latin typeface="Cambria Math" panose="02040503050406030204" pitchFamily="18" charset="0"/>
                            </a:rPr>
                          </m:ctrlPr>
                        </m:dPr>
                        <m:e>
                          <m:rad>
                            <m:radPr>
                              <m:degHide m:val="on"/>
                              <m:ctrlPr>
                                <a:rPr lang="en-US" sz="2400" i="1">
                                  <a:effectLst/>
                                  <a:latin typeface="Cambria Math" panose="02040503050406030204" pitchFamily="18" charset="0"/>
                                </a:rPr>
                              </m:ctrlPr>
                            </m:radPr>
                            <m:deg/>
                            <m:e>
                              <m:f>
                                <m:fPr>
                                  <m:ctrlPr>
                                    <a:rPr lang="en-US" sz="2400" i="1">
                                      <a:effectLst/>
                                      <a:latin typeface="Cambria Math" panose="02040503050406030204" pitchFamily="18" charset="0"/>
                                    </a:rPr>
                                  </m:ctrlPr>
                                </m:fPr>
                                <m:num>
                                  <m:sSup>
                                    <m:sSupPr>
                                      <m:ctrlPr>
                                        <a:rPr lang="en-US" sz="2400" i="1">
                                          <a:effectLst/>
                                          <a:latin typeface="Cambria Math" panose="02040503050406030204" pitchFamily="18" charset="0"/>
                                        </a:rPr>
                                      </m:ctrlPr>
                                    </m:sSupPr>
                                    <m:e>
                                      <m:r>
                                        <a:rPr lang="en-US" sz="2400" i="1">
                                          <a:effectLst/>
                                          <a:latin typeface="Cambria Math"/>
                                        </a:rPr>
                                        <m:t>𝐴</m:t>
                                      </m:r>
                                    </m:e>
                                    <m:sup>
                                      <m:r>
                                        <a:rPr lang="en-US" sz="2400" i="1">
                                          <a:effectLst/>
                                          <a:latin typeface="Cambria Math"/>
                                        </a:rPr>
                                        <m:t>2</m:t>
                                      </m:r>
                                    </m:sup>
                                  </m:sSup>
                                  <m:sSub>
                                    <m:sSubPr>
                                      <m:ctrlPr>
                                        <a:rPr lang="en-US" sz="2400" i="1">
                                          <a:effectLst/>
                                          <a:latin typeface="Cambria Math" panose="02040503050406030204" pitchFamily="18" charset="0"/>
                                        </a:rPr>
                                      </m:ctrlPr>
                                    </m:sSubPr>
                                    <m:e>
                                      <m:r>
                                        <a:rPr lang="en-US" sz="2400" i="1">
                                          <a:effectLst/>
                                          <a:latin typeface="Cambria Math"/>
                                        </a:rPr>
                                        <m:t>𝑇</m:t>
                                      </m:r>
                                    </m:e>
                                    <m:sub>
                                      <m:r>
                                        <a:rPr lang="en-US" sz="2400" i="1">
                                          <a:effectLst/>
                                          <a:latin typeface="Cambria Math"/>
                                        </a:rPr>
                                        <m:t>𝑏</m:t>
                                      </m:r>
                                    </m:sub>
                                  </m:sSub>
                                </m:num>
                                <m:den>
                                  <m:sSub>
                                    <m:sSubPr>
                                      <m:ctrlPr>
                                        <a:rPr lang="en-US" sz="2400" i="1">
                                          <a:effectLst/>
                                          <a:latin typeface="Cambria Math" panose="02040503050406030204" pitchFamily="18" charset="0"/>
                                        </a:rPr>
                                      </m:ctrlPr>
                                    </m:sSubPr>
                                    <m:e>
                                      <m:r>
                                        <a:rPr lang="en-US" sz="2400" i="1">
                                          <a:effectLst/>
                                          <a:latin typeface="Cambria Math"/>
                                        </a:rPr>
                                        <m:t>𝑁</m:t>
                                      </m:r>
                                    </m:e>
                                    <m:sub>
                                      <m:r>
                                        <a:rPr lang="en-US" sz="2400" i="1">
                                          <a:effectLst/>
                                          <a:latin typeface="Cambria Math"/>
                                        </a:rPr>
                                        <m:t>0</m:t>
                                      </m:r>
                                    </m:sub>
                                  </m:sSub>
                                </m:den>
                              </m:f>
                            </m:e>
                          </m:rad>
                        </m:e>
                      </m:d>
                    </m:oMath>
                  </m:oMathPara>
                </a14:m>
                <a:endParaRPr lang="en-US" sz="2400" i="1" dirty="0">
                  <a:effectLst/>
                  <a:latin typeface="Cambria Math"/>
                </a:endParaRPr>
              </a:p>
              <a:p>
                <a:pPr marL="914400" lvl="4" indent="0">
                  <a:buNone/>
                </a:pPr>
                <a14:m>
                  <m:oMathPara xmlns:m="http://schemas.openxmlformats.org/officeDocument/2006/math">
                    <m:oMathParaPr>
                      <m:jc m:val="centerGroup"/>
                    </m:oMathParaPr>
                    <m:oMath xmlns:m="http://schemas.openxmlformats.org/officeDocument/2006/math">
                      <m:r>
                        <a:rPr lang="en-US" sz="2400" b="1">
                          <a:effectLst/>
                          <a:latin typeface="Cambria Math"/>
                        </a:rPr>
                        <m:t>=</m:t>
                      </m:r>
                      <m:f>
                        <m:fPr>
                          <m:ctrlPr>
                            <a:rPr lang="en-US" sz="2400" b="1" i="1">
                              <a:effectLst/>
                              <a:latin typeface="Cambria Math" panose="02040503050406030204" pitchFamily="18" charset="0"/>
                              <a:ea typeface="Cambria Math"/>
                            </a:rPr>
                          </m:ctrlPr>
                        </m:fPr>
                        <m:num>
                          <m:r>
                            <a:rPr lang="en-US" sz="2400" b="1" i="1">
                              <a:effectLst/>
                              <a:latin typeface="Cambria Math"/>
                              <a:ea typeface="Cambria Math"/>
                            </a:rPr>
                            <m:t>𝟏</m:t>
                          </m:r>
                        </m:num>
                        <m:den>
                          <m:r>
                            <a:rPr lang="en-US" sz="2400" b="1" i="1">
                              <a:effectLst/>
                              <a:latin typeface="Cambria Math"/>
                              <a:ea typeface="Cambria Math"/>
                            </a:rPr>
                            <m:t>𝟐</m:t>
                          </m:r>
                        </m:den>
                      </m:f>
                      <m:r>
                        <a:rPr lang="en-US" sz="2400" b="1" i="1">
                          <a:effectLst/>
                          <a:latin typeface="Cambria Math"/>
                        </a:rPr>
                        <m:t>𝒆𝒓𝒇𝒄</m:t>
                      </m:r>
                      <m:d>
                        <m:dPr>
                          <m:ctrlPr>
                            <a:rPr lang="en-US" sz="2400" b="1" i="1">
                              <a:effectLst/>
                              <a:latin typeface="Cambria Math" panose="02040503050406030204" pitchFamily="18" charset="0"/>
                            </a:rPr>
                          </m:ctrlPr>
                        </m:dPr>
                        <m:e>
                          <m:rad>
                            <m:radPr>
                              <m:degHide m:val="on"/>
                              <m:ctrlPr>
                                <a:rPr lang="en-US" sz="2400" b="1" i="1">
                                  <a:effectLst/>
                                  <a:latin typeface="Cambria Math" panose="02040503050406030204" pitchFamily="18" charset="0"/>
                                </a:rPr>
                              </m:ctrlPr>
                            </m:radPr>
                            <m:deg/>
                            <m:e>
                              <m:f>
                                <m:fPr>
                                  <m:ctrlPr>
                                    <a:rPr lang="en-US" sz="2400" b="1" i="1">
                                      <a:effectLst/>
                                      <a:latin typeface="Cambria Math" panose="02040503050406030204" pitchFamily="18" charset="0"/>
                                    </a:rPr>
                                  </m:ctrlPr>
                                </m:fPr>
                                <m:num>
                                  <m:sSub>
                                    <m:sSubPr>
                                      <m:ctrlPr>
                                        <a:rPr lang="en-US" sz="2400" b="1" i="1">
                                          <a:effectLst/>
                                          <a:latin typeface="Cambria Math" panose="02040503050406030204" pitchFamily="18" charset="0"/>
                                        </a:rPr>
                                      </m:ctrlPr>
                                    </m:sSubPr>
                                    <m:e>
                                      <m:r>
                                        <a:rPr lang="en-US" sz="2400" b="1" i="1" smtClean="0">
                                          <a:effectLst/>
                                          <a:latin typeface="Cambria Math"/>
                                        </a:rPr>
                                        <m:t>𝑬</m:t>
                                      </m:r>
                                    </m:e>
                                    <m:sub>
                                      <m:r>
                                        <a:rPr lang="en-US" sz="2400" b="1" i="1">
                                          <a:effectLst/>
                                          <a:latin typeface="Cambria Math"/>
                                        </a:rPr>
                                        <m:t>𝒃</m:t>
                                      </m:r>
                                    </m:sub>
                                  </m:sSub>
                                </m:num>
                                <m:den>
                                  <m:sSub>
                                    <m:sSubPr>
                                      <m:ctrlPr>
                                        <a:rPr lang="en-US" sz="2400" b="1" i="1">
                                          <a:effectLst/>
                                          <a:latin typeface="Cambria Math" panose="02040503050406030204" pitchFamily="18" charset="0"/>
                                        </a:rPr>
                                      </m:ctrlPr>
                                    </m:sSubPr>
                                    <m:e>
                                      <m:r>
                                        <a:rPr lang="en-US" sz="2400" b="1" i="1">
                                          <a:effectLst/>
                                          <a:latin typeface="Cambria Math"/>
                                        </a:rPr>
                                        <m:t>𝑵</m:t>
                                      </m:r>
                                    </m:e>
                                    <m:sub>
                                      <m:r>
                                        <a:rPr lang="en-US" sz="2400" b="1" i="1">
                                          <a:effectLst/>
                                          <a:latin typeface="Cambria Math"/>
                                        </a:rPr>
                                        <m:t>𝟎</m:t>
                                      </m:r>
                                    </m:sub>
                                  </m:sSub>
                                </m:den>
                              </m:f>
                            </m:e>
                          </m:rad>
                        </m:e>
                      </m:d>
                    </m:oMath>
                  </m:oMathPara>
                </a14:m>
                <a:endParaRPr lang="en-US" sz="2400" b="1" dirty="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38338"/>
                <a:ext cx="8229600" cy="4533900"/>
              </a:xfrm>
              <a:blipFill>
                <a:blip r:embed="rId2"/>
                <a:stretch>
                  <a:fillRect t="-1075" b="-5242"/>
                </a:stretch>
              </a:blipFill>
            </p:spPr>
            <p:txBody>
              <a:bodyPr/>
              <a:lstStyle/>
              <a:p>
                <a:r>
                  <a:rPr lang="en-GB">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32</a:t>
            </a:fld>
            <a:endParaRPr 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6EDE022-5247-4778-AD94-18FE3CD616BF}"/>
                  </a:ext>
                </a:extLst>
              </p:cNvPr>
              <p:cNvSpPr/>
              <p:nvPr/>
            </p:nvSpPr>
            <p:spPr>
              <a:xfrm>
                <a:off x="2057400" y="766762"/>
                <a:ext cx="6145465" cy="10468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𝑃</m:t>
                          </m:r>
                        </m:e>
                        <m:sub>
                          <m:r>
                            <a:rPr lang="en-US" sz="2400" i="1">
                              <a:latin typeface="Cambria Math"/>
                            </a:rPr>
                            <m:t>𝑒</m:t>
                          </m:r>
                        </m:sub>
                      </m:sSub>
                      <m:r>
                        <a:rPr lang="en-US" sz="2400" i="1">
                          <a:latin typeface="Cambria Math"/>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𝑃</m:t>
                              </m:r>
                            </m:e>
                            <m:sub>
                              <m:r>
                                <a:rPr lang="en-US" sz="2400" i="1">
                                  <a:latin typeface="Cambria Math"/>
                                </a:rPr>
                                <m:t>0</m:t>
                              </m:r>
                            </m:sub>
                          </m:sSub>
                        </m:num>
                        <m:den>
                          <m:r>
                            <a:rPr lang="en-US" sz="2400" i="1">
                              <a:latin typeface="Cambria Math"/>
                            </a:rPr>
                            <m:t>2</m:t>
                          </m:r>
                        </m:den>
                      </m:f>
                      <m:r>
                        <a:rPr lang="en-US" sz="2400" i="1">
                          <a:latin typeface="Cambria Math"/>
                        </a:rPr>
                        <m:t>𝑒𝑟𝑓𝑐</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a:rPr>
                                <m:t>𝐴</m:t>
                              </m:r>
                              <m:r>
                                <a:rPr lang="en-US" sz="2400" i="1">
                                  <a:latin typeface="Cambria Math"/>
                                </a:rPr>
                                <m:t>+</m:t>
                              </m:r>
                              <m:r>
                                <a:rPr lang="en-US" sz="2400" i="1">
                                  <a:latin typeface="Cambria Math"/>
                                  <a:ea typeface="Cambria Math"/>
                                </a:rPr>
                                <m:t>𝜆</m:t>
                              </m:r>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a:rPr>
                                        <m:t>𝑁</m:t>
                                      </m:r>
                                    </m:e>
                                    <m:sub>
                                      <m:r>
                                        <a:rPr lang="en-US" sz="2400" i="1">
                                          <a:latin typeface="Cambria Math"/>
                                        </a:rPr>
                                        <m:t>0</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𝑏</m:t>
                                      </m:r>
                                    </m:sub>
                                  </m:sSub>
                                </m:e>
                              </m:rad>
                            </m:den>
                          </m:f>
                        </m:e>
                      </m:d>
                      <m:r>
                        <a:rPr lang="en-US" sz="2400" i="1">
                          <a:latin typeface="Cambria Math"/>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𝑃</m:t>
                              </m:r>
                            </m:e>
                            <m:sub>
                              <m:r>
                                <a:rPr lang="en-US" sz="2400" i="1">
                                  <a:latin typeface="Cambria Math"/>
                                </a:rPr>
                                <m:t>1</m:t>
                              </m:r>
                            </m:sub>
                          </m:sSub>
                        </m:num>
                        <m:den>
                          <m:r>
                            <a:rPr lang="en-US" sz="2400" i="1">
                              <a:latin typeface="Cambria Math"/>
                            </a:rPr>
                            <m:t>2</m:t>
                          </m:r>
                        </m:den>
                      </m:f>
                      <m:r>
                        <a:rPr lang="en-US" sz="2400" i="1">
                          <a:latin typeface="Cambria Math"/>
                        </a:rPr>
                        <m:t>𝑒𝑟𝑓𝑐</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a:rPr>
                                <m:t>𝐴</m:t>
                              </m:r>
                              <m:r>
                                <a:rPr lang="en-US" sz="2400" i="1">
                                  <a:latin typeface="Cambria Math"/>
                                </a:rPr>
                                <m:t>−</m:t>
                              </m:r>
                              <m:r>
                                <a:rPr lang="en-US" sz="2400" i="1">
                                  <a:latin typeface="Cambria Math"/>
                                  <a:ea typeface="Cambria Math"/>
                                </a:rPr>
                                <m:t>𝜆</m:t>
                              </m:r>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a:rPr>
                                        <m:t>𝑁</m:t>
                                      </m:r>
                                    </m:e>
                                    <m:sub>
                                      <m:r>
                                        <a:rPr lang="en-US" sz="2400" i="1">
                                          <a:latin typeface="Cambria Math"/>
                                        </a:rPr>
                                        <m:t>0</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𝑏</m:t>
                                      </m:r>
                                    </m:sub>
                                  </m:sSub>
                                </m:e>
                              </m:rad>
                            </m:den>
                          </m:f>
                        </m:e>
                      </m:d>
                    </m:oMath>
                  </m:oMathPara>
                </a14:m>
                <a:endParaRPr lang="en-GB" sz="2400" dirty="0"/>
              </a:p>
            </p:txBody>
          </p:sp>
        </mc:Choice>
        <mc:Fallback xmlns="">
          <p:sp>
            <p:nvSpPr>
              <p:cNvPr id="5" name="Rectangle 4">
                <a:extLst>
                  <a:ext uri="{FF2B5EF4-FFF2-40B4-BE49-F238E27FC236}">
                    <a16:creationId xmlns:a16="http://schemas.microsoft.com/office/drawing/2014/main" id="{B6EDE022-5247-4778-AD94-18FE3CD616BF}"/>
                  </a:ext>
                </a:extLst>
              </p:cNvPr>
              <p:cNvSpPr>
                <a:spLocks noRot="1" noChangeAspect="1" noMove="1" noResize="1" noEditPoints="1" noAdjustHandles="1" noChangeArrowheads="1" noChangeShapeType="1" noTextEdit="1"/>
              </p:cNvSpPr>
              <p:nvPr/>
            </p:nvSpPr>
            <p:spPr>
              <a:xfrm>
                <a:off x="2057400" y="766762"/>
                <a:ext cx="6145465" cy="104689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75098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4000" dirty="0">
                    <a:effectLst/>
                  </a:rPr>
                  <a:t>Average probability of error </a:t>
                </a:r>
                <a:r>
                  <a:rPr lang="en-US" sz="4000" dirty="0" err="1">
                    <a:effectLst/>
                  </a:rPr>
                  <a:t>vs</a:t>
                </a:r>
                <a:r>
                  <a:rPr lang="en-US" sz="4000" dirty="0">
                    <a:effectLst/>
                  </a:rPr>
                  <a:t> </a:t>
                </a:r>
                <a14:m>
                  <m:oMath xmlns:m="http://schemas.openxmlformats.org/officeDocument/2006/math">
                    <m:f>
                      <m:fPr>
                        <m:ctrlPr>
                          <a:rPr lang="en-US" sz="4000" b="0" i="1" smtClean="0">
                            <a:effectLst/>
                            <a:latin typeface="Cambria Math" panose="02040503050406030204" pitchFamily="18" charset="0"/>
                          </a:rPr>
                        </m:ctrlPr>
                      </m:fPr>
                      <m:num>
                        <m:sSub>
                          <m:sSubPr>
                            <m:ctrlPr>
                              <a:rPr lang="en-US" sz="4000" i="1" smtClean="0">
                                <a:effectLst/>
                                <a:latin typeface="Cambria Math" panose="02040503050406030204" pitchFamily="18" charset="0"/>
                              </a:rPr>
                            </m:ctrlPr>
                          </m:sSubPr>
                          <m:e>
                            <m:r>
                              <a:rPr lang="en-US" sz="4000" b="0" i="1" smtClean="0">
                                <a:effectLst/>
                                <a:latin typeface="Cambria Math"/>
                              </a:rPr>
                              <m:t>𝐸</m:t>
                            </m:r>
                          </m:e>
                          <m:sub>
                            <m:r>
                              <a:rPr lang="en-US" sz="4000" b="0" i="1" smtClean="0">
                                <a:effectLst/>
                                <a:latin typeface="Cambria Math"/>
                              </a:rPr>
                              <m:t>𝑏</m:t>
                            </m:r>
                          </m:sub>
                        </m:sSub>
                      </m:num>
                      <m:den>
                        <m:sSub>
                          <m:sSubPr>
                            <m:ctrlPr>
                              <a:rPr lang="en-US" sz="4000" b="0" i="1" smtClean="0">
                                <a:effectLst/>
                                <a:latin typeface="Cambria Math" panose="02040503050406030204" pitchFamily="18" charset="0"/>
                              </a:rPr>
                            </m:ctrlPr>
                          </m:sSubPr>
                          <m:e>
                            <m:r>
                              <a:rPr lang="en-US" sz="4000" b="0" i="1" smtClean="0">
                                <a:effectLst/>
                                <a:latin typeface="Cambria Math"/>
                              </a:rPr>
                              <m:t>𝑁</m:t>
                            </m:r>
                          </m:e>
                          <m:sub>
                            <m:r>
                              <a:rPr lang="en-US" sz="4000" b="0" i="1" smtClean="0">
                                <a:effectLst/>
                                <a:latin typeface="Cambria Math"/>
                              </a:rPr>
                              <m:t>0</m:t>
                            </m:r>
                          </m:sub>
                        </m:sSub>
                      </m:den>
                    </m:f>
                  </m:oMath>
                </a14:m>
                <a:endParaRPr lang="en-US" sz="4000" dirty="0">
                  <a:effectLst/>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GB">
                    <a:noFill/>
                  </a:rPr>
                  <a:t> </a:t>
                </a:r>
              </a:p>
            </p:txBody>
          </p:sp>
        </mc:Fallback>
      </mc:AlternateContent>
      <p:sp>
        <p:nvSpPr>
          <p:cNvPr id="3" name="Content Placeholder 2"/>
          <p:cNvSpPr>
            <a:spLocks noGrp="1"/>
          </p:cNvSpPr>
          <p:nvPr>
            <p:ph idx="1"/>
          </p:nvPr>
        </p:nvSpPr>
        <p:spPr>
          <a:xfrm>
            <a:off x="533400" y="1371600"/>
            <a:ext cx="8229600" cy="1828800"/>
          </a:xfrm>
        </p:spPr>
        <p:txBody>
          <a:bodyPr/>
          <a:lstStyle/>
          <a:p>
            <a:r>
              <a:rPr lang="en-US" dirty="0">
                <a:effectLst/>
              </a:rPr>
              <a:t>A plot of the average probability of error as a function of the signal to noise energy is shown below</a:t>
            </a:r>
          </a:p>
          <a:p>
            <a:endParaRPr lang="en-US" dirty="0">
              <a:effectLst/>
            </a:endParaRPr>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33</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628461"/>
            <a:ext cx="4144963"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964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m:rPr>
                        <m:sty m:val="p"/>
                      </m:rPr>
                      <a:rPr lang="en-US" i="1" dirty="0" smtClean="0">
                        <a:effectLst/>
                        <a:latin typeface="Cambria Math" panose="02040503050406030204" pitchFamily="18" charset="0"/>
                      </a:rPr>
                      <m:t>Erfc</m:t>
                    </m:r>
                  </m:oMath>
                </a14:m>
                <a:r>
                  <a:rPr lang="en-US" dirty="0">
                    <a:effectLst/>
                  </a:rPr>
                  <a:t> approximation for large values of </a:t>
                </a:r>
                <a14:m>
                  <m:oMath xmlns:m="http://schemas.openxmlformats.org/officeDocument/2006/math">
                    <m:sSub>
                      <m:sSubPr>
                        <m:ctrlPr>
                          <a:rPr lang="en-US" b="0" i="1" smtClean="0">
                            <a:effectLst/>
                            <a:latin typeface="Cambria Math" panose="02040503050406030204" pitchFamily="18" charset="0"/>
                          </a:rPr>
                        </m:ctrlPr>
                      </m:sSubPr>
                      <m:e>
                        <m:r>
                          <a:rPr lang="en-US" b="0" i="1" smtClean="0">
                            <a:effectLst/>
                            <a:latin typeface="Cambria Math" panose="02040503050406030204" pitchFamily="18" charset="0"/>
                          </a:rPr>
                          <m:t>𝐸</m:t>
                        </m:r>
                      </m:e>
                      <m:sub>
                        <m:r>
                          <a:rPr lang="en-US" b="0" i="1" smtClean="0">
                            <a:effectLst/>
                            <a:latin typeface="Cambria Math" panose="02040503050406030204" pitchFamily="18" charset="0"/>
                          </a:rPr>
                          <m:t>𝑏</m:t>
                        </m:r>
                      </m:sub>
                    </m:sSub>
                    <m:r>
                      <a:rPr lang="en-US" b="0" i="1" smtClean="0">
                        <a:effectLst/>
                        <a:latin typeface="Cambria Math" panose="02040503050406030204" pitchFamily="18" charset="0"/>
                      </a:rPr>
                      <m:t>/</m:t>
                    </m:r>
                    <m:sSub>
                      <m:sSubPr>
                        <m:ctrlPr>
                          <a:rPr lang="en-US" b="0" i="1" smtClean="0">
                            <a:effectLst/>
                            <a:latin typeface="Cambria Math" panose="02040503050406030204" pitchFamily="18" charset="0"/>
                          </a:rPr>
                        </m:ctrlPr>
                      </m:sSubPr>
                      <m:e>
                        <m:r>
                          <a:rPr lang="en-US" b="0" i="1" smtClean="0">
                            <a:effectLst/>
                            <a:latin typeface="Cambria Math" panose="02040503050406030204" pitchFamily="18" charset="0"/>
                          </a:rPr>
                          <m:t>𝑁</m:t>
                        </m:r>
                      </m:e>
                      <m:sub>
                        <m:r>
                          <a:rPr lang="en-US" b="0" i="1" smtClean="0">
                            <a:effectLst/>
                            <a:latin typeface="Cambria Math" panose="02040503050406030204" pitchFamily="18" charset="0"/>
                          </a:rPr>
                          <m:t>0</m:t>
                        </m:r>
                      </m:sub>
                    </m:sSub>
                  </m:oMath>
                </a14:m>
                <a:endParaRPr lang="en-US" dirty="0">
                  <a:effectLst/>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23936" b="-37234"/>
                </a:stretch>
              </a:blipFill>
            </p:spPr>
            <p:txBody>
              <a:bodyPr/>
              <a:lstStyle/>
              <a:p>
                <a:r>
                  <a:rPr lang="en-GB">
                    <a:noFill/>
                  </a:rPr>
                  <a:t> </a:t>
                </a:r>
              </a:p>
            </p:txBody>
          </p:sp>
        </mc:Fallback>
      </mc:AlternateContent>
      <p:sp>
        <p:nvSpPr>
          <p:cNvPr id="3" name="Content Placeholder 2"/>
          <p:cNvSpPr>
            <a:spLocks noGrp="1"/>
          </p:cNvSpPr>
          <p:nvPr>
            <p:ph idx="1"/>
          </p:nvPr>
        </p:nvSpPr>
        <p:spPr/>
        <p:txBody>
          <a:bodyPr/>
          <a:lstStyle/>
          <a:p>
            <a:pPr algn="just"/>
            <a:r>
              <a:rPr lang="en-US" dirty="0">
                <a:effectLst/>
              </a:rPr>
              <a:t>As it can be seen from the previous figure, the average probability of error decreases exponential as the signal to noise energy is increased</a:t>
            </a:r>
          </a:p>
          <a:p>
            <a:pPr algn="just"/>
            <a:r>
              <a:rPr lang="en-US" dirty="0">
                <a:effectLst/>
              </a:rPr>
              <a:t>For large values of the signal to noise energy the complementary error function can be approximated as </a:t>
            </a:r>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34</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243513"/>
            <a:ext cx="28194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378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probability of error for different line codes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sz="2800" dirty="0">
                    <a:effectLst/>
                  </a:rPr>
                  <a:t>The expression for the average probability of error depends on the line code used</a:t>
                </a:r>
              </a:p>
              <a:p>
                <a:pPr algn="just"/>
                <a:r>
                  <a:rPr lang="en-US" sz="2800" dirty="0">
                    <a:effectLst/>
                  </a:rPr>
                  <a:t>For the </a:t>
                </a:r>
                <a:r>
                  <a:rPr lang="en-US" sz="2800" b="1" u="sng" dirty="0">
                    <a:effectLst/>
                  </a:rPr>
                  <a:t>unipolar NRZ</a:t>
                </a:r>
                <a:r>
                  <a:rPr lang="en-US" sz="2800" dirty="0">
                    <a:effectLst/>
                  </a:rPr>
                  <a:t>, the average probability of error is given by</a:t>
                </a:r>
              </a:p>
              <a:p>
                <a:pPr marL="0" indent="0" algn="just">
                  <a:buNone/>
                </a:pPr>
                <a14:m>
                  <m:oMathPara xmlns:m="http://schemas.openxmlformats.org/officeDocument/2006/math">
                    <m:oMathParaPr>
                      <m:jc m:val="centerGroup"/>
                    </m:oMathParaPr>
                    <m:oMath xmlns:m="http://schemas.openxmlformats.org/officeDocument/2006/math">
                      <m:sSub>
                        <m:sSubPr>
                          <m:ctrlPr>
                            <a:rPr lang="en-US" sz="2800" b="0" i="1" smtClean="0">
                              <a:effectLst/>
                              <a:latin typeface="Cambria Math" panose="02040503050406030204" pitchFamily="18" charset="0"/>
                            </a:rPr>
                          </m:ctrlPr>
                        </m:sSubPr>
                        <m:e>
                          <m:r>
                            <a:rPr lang="en-US" sz="2800" b="0" i="1" smtClean="0">
                              <a:effectLst/>
                              <a:latin typeface="Cambria Math" panose="02040503050406030204" pitchFamily="18" charset="0"/>
                            </a:rPr>
                            <m:t>𝑃</m:t>
                          </m:r>
                        </m:e>
                        <m:sub>
                          <m:r>
                            <a:rPr lang="en-US" sz="2800" b="0" i="1" smtClean="0">
                              <a:effectLst/>
                              <a:latin typeface="Cambria Math" panose="02040503050406030204" pitchFamily="18" charset="0"/>
                            </a:rPr>
                            <m:t>𝑒</m:t>
                          </m:r>
                        </m:sub>
                      </m:sSub>
                      <m:r>
                        <a:rPr lang="en-US" sz="2800" b="0" i="1" smtClean="0">
                          <a:effectLst/>
                          <a:latin typeface="Cambria Math" panose="02040503050406030204" pitchFamily="18" charset="0"/>
                        </a:rPr>
                        <m:t>=</m:t>
                      </m:r>
                      <m:f>
                        <m:fPr>
                          <m:ctrlPr>
                            <a:rPr lang="en-US" sz="2800" b="0" i="1" smtClean="0">
                              <a:effectLst/>
                              <a:latin typeface="Cambria Math" panose="02040503050406030204" pitchFamily="18" charset="0"/>
                            </a:rPr>
                          </m:ctrlPr>
                        </m:fPr>
                        <m:num>
                          <m:r>
                            <a:rPr lang="en-US" sz="2800" b="0" i="1" smtClean="0">
                              <a:effectLst/>
                              <a:latin typeface="Cambria Math" panose="02040503050406030204" pitchFamily="18" charset="0"/>
                            </a:rPr>
                            <m:t>1</m:t>
                          </m:r>
                        </m:num>
                        <m:den>
                          <m:r>
                            <a:rPr lang="en-US" sz="2800" b="0" i="1" smtClean="0">
                              <a:effectLst/>
                              <a:latin typeface="Cambria Math" panose="02040503050406030204" pitchFamily="18" charset="0"/>
                            </a:rPr>
                            <m:t>2</m:t>
                          </m:r>
                        </m:den>
                      </m:f>
                      <m:func>
                        <m:funcPr>
                          <m:ctrlPr>
                            <a:rPr lang="en-US" sz="2800" b="0" i="1" smtClean="0">
                              <a:effectLst/>
                              <a:latin typeface="Cambria Math" panose="02040503050406030204" pitchFamily="18" charset="0"/>
                            </a:rPr>
                          </m:ctrlPr>
                        </m:funcPr>
                        <m:fName>
                          <m:r>
                            <m:rPr>
                              <m:sty m:val="p"/>
                            </m:rPr>
                            <a:rPr lang="en-US" sz="2800" b="0" i="0" smtClean="0">
                              <a:effectLst/>
                              <a:latin typeface="Cambria Math" panose="02040503050406030204" pitchFamily="18" charset="0"/>
                            </a:rPr>
                            <m:t>erfc</m:t>
                          </m:r>
                        </m:fName>
                        <m:e>
                          <m:d>
                            <m:dPr>
                              <m:ctrlPr>
                                <a:rPr lang="en-US" sz="2800" b="0" i="1" smtClean="0">
                                  <a:effectLst/>
                                  <a:latin typeface="Cambria Math" panose="02040503050406030204" pitchFamily="18" charset="0"/>
                                </a:rPr>
                              </m:ctrlPr>
                            </m:dPr>
                            <m:e>
                              <m:f>
                                <m:fPr>
                                  <m:ctrlPr>
                                    <a:rPr lang="en-US" sz="2800" b="0" i="1" smtClean="0">
                                      <a:effectLst/>
                                      <a:latin typeface="Cambria Math" panose="02040503050406030204" pitchFamily="18" charset="0"/>
                                    </a:rPr>
                                  </m:ctrlPr>
                                </m:fPr>
                                <m:num>
                                  <m:r>
                                    <a:rPr lang="en-US" sz="2800" b="0" i="1" smtClean="0">
                                      <a:effectLst/>
                                      <a:latin typeface="Cambria Math" panose="02040503050406030204" pitchFamily="18" charset="0"/>
                                    </a:rPr>
                                    <m:t>1</m:t>
                                  </m:r>
                                </m:num>
                                <m:den>
                                  <m:r>
                                    <a:rPr lang="en-US" sz="2800" b="0" i="1" smtClean="0">
                                      <a:effectLst/>
                                      <a:latin typeface="Cambria Math" panose="02040503050406030204" pitchFamily="18" charset="0"/>
                                    </a:rPr>
                                    <m:t>2</m:t>
                                  </m:r>
                                </m:den>
                              </m:f>
                              <m:rad>
                                <m:radPr>
                                  <m:degHide m:val="on"/>
                                  <m:ctrlPr>
                                    <a:rPr lang="en-US" sz="2800" b="0" i="1" smtClean="0">
                                      <a:effectLst/>
                                      <a:latin typeface="Cambria Math" panose="02040503050406030204" pitchFamily="18" charset="0"/>
                                    </a:rPr>
                                  </m:ctrlPr>
                                </m:radPr>
                                <m:deg/>
                                <m:e>
                                  <m:f>
                                    <m:fPr>
                                      <m:ctrlPr>
                                        <a:rPr lang="en-US" sz="2800" b="0" i="1" smtClean="0">
                                          <a:effectLst/>
                                          <a:latin typeface="Cambria Math" panose="02040503050406030204" pitchFamily="18" charset="0"/>
                                        </a:rPr>
                                      </m:ctrlPr>
                                    </m:fPr>
                                    <m:num>
                                      <m:sSup>
                                        <m:sSupPr>
                                          <m:ctrlPr>
                                            <a:rPr lang="en-US" sz="2800" b="0" i="1" smtClean="0">
                                              <a:effectLst/>
                                              <a:latin typeface="Cambria Math" panose="02040503050406030204" pitchFamily="18" charset="0"/>
                                            </a:rPr>
                                          </m:ctrlPr>
                                        </m:sSupPr>
                                        <m:e>
                                          <m:r>
                                            <a:rPr lang="en-US" sz="2800" b="0" i="1" smtClean="0">
                                              <a:effectLst/>
                                              <a:latin typeface="Cambria Math" panose="02040503050406030204" pitchFamily="18" charset="0"/>
                                            </a:rPr>
                                            <m:t>𝐴</m:t>
                                          </m:r>
                                        </m:e>
                                        <m:sup>
                                          <m:r>
                                            <a:rPr lang="en-US" sz="2800" b="0" i="1" smtClean="0">
                                              <a:effectLst/>
                                              <a:latin typeface="Cambria Math" panose="02040503050406030204" pitchFamily="18" charset="0"/>
                                            </a:rPr>
                                            <m:t>2</m:t>
                                          </m:r>
                                        </m:sup>
                                      </m:sSup>
                                      <m:sSub>
                                        <m:sSubPr>
                                          <m:ctrlPr>
                                            <a:rPr lang="en-US" sz="2800" b="0" i="1" smtClean="0">
                                              <a:effectLst/>
                                              <a:latin typeface="Cambria Math" panose="02040503050406030204" pitchFamily="18" charset="0"/>
                                            </a:rPr>
                                          </m:ctrlPr>
                                        </m:sSubPr>
                                        <m:e>
                                          <m:r>
                                            <a:rPr lang="en-US" sz="2800" b="0" i="1" smtClean="0">
                                              <a:effectLst/>
                                              <a:latin typeface="Cambria Math" panose="02040503050406030204" pitchFamily="18" charset="0"/>
                                            </a:rPr>
                                            <m:t>𝑇</m:t>
                                          </m:r>
                                        </m:e>
                                        <m:sub>
                                          <m:r>
                                            <a:rPr lang="en-US" sz="2800" b="0" i="1" smtClean="0">
                                              <a:effectLst/>
                                              <a:latin typeface="Cambria Math" panose="02040503050406030204" pitchFamily="18" charset="0"/>
                                            </a:rPr>
                                            <m:t>𝑏</m:t>
                                          </m:r>
                                        </m:sub>
                                      </m:sSub>
                                    </m:num>
                                    <m:den>
                                      <m:sSub>
                                        <m:sSubPr>
                                          <m:ctrlPr>
                                            <a:rPr lang="en-US" sz="2800" b="0" i="1" smtClean="0">
                                              <a:effectLst/>
                                              <a:latin typeface="Cambria Math" panose="02040503050406030204" pitchFamily="18" charset="0"/>
                                            </a:rPr>
                                          </m:ctrlPr>
                                        </m:sSubPr>
                                        <m:e>
                                          <m:r>
                                            <a:rPr lang="en-US" sz="2800" b="0" i="1" smtClean="0">
                                              <a:effectLst/>
                                              <a:latin typeface="Cambria Math" panose="02040503050406030204" pitchFamily="18" charset="0"/>
                                            </a:rPr>
                                            <m:t>𝑁</m:t>
                                          </m:r>
                                        </m:e>
                                        <m:sub>
                                          <m:r>
                                            <a:rPr lang="en-US" sz="2800" b="0" i="1" smtClean="0">
                                              <a:effectLst/>
                                              <a:latin typeface="Cambria Math" panose="02040503050406030204" pitchFamily="18" charset="0"/>
                                            </a:rPr>
                                            <m:t>0</m:t>
                                          </m:r>
                                        </m:sub>
                                      </m:sSub>
                                    </m:den>
                                  </m:f>
                                </m:e>
                              </m:rad>
                            </m:e>
                          </m:d>
                        </m:e>
                      </m:func>
                    </m:oMath>
                  </m:oMathPara>
                </a14:m>
                <a:endParaRPr lang="en-US" sz="2800" dirty="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480" r="-1481"/>
                </a:stretch>
              </a:blipFill>
            </p:spPr>
            <p:txBody>
              <a:bodyPr/>
              <a:lstStyle/>
              <a:p>
                <a:r>
                  <a:rPr lang="en-GB">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35</a:t>
            </a:fld>
            <a:endParaRPr lang="en-US" dirty="0"/>
          </a:p>
        </p:txBody>
      </p:sp>
      <p:pic>
        <p:nvPicPr>
          <p:cNvPr id="4098" name="Picture 2" descr="Koding">
            <a:extLst>
              <a:ext uri="{FF2B5EF4-FFF2-40B4-BE49-F238E27FC236}">
                <a16:creationId xmlns:a16="http://schemas.microsoft.com/office/drawing/2014/main" id="{2ED2086A-AEC7-47AD-8681-575FE3A329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14875"/>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177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probability of error for different line codes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800600"/>
              </a:xfrm>
            </p:spPr>
            <p:txBody>
              <a:bodyPr/>
              <a:lstStyle/>
              <a:p>
                <a:pPr algn="just"/>
                <a:r>
                  <a:rPr lang="en-US" sz="2800" dirty="0">
                    <a:effectLst/>
                  </a:rPr>
                  <a:t>For the </a:t>
                </a:r>
                <a:r>
                  <a:rPr lang="en-US" sz="2800" b="1" u="sng" dirty="0">
                    <a:effectLst/>
                  </a:rPr>
                  <a:t>unipolar RZ</a:t>
                </a:r>
                <a:r>
                  <a:rPr lang="en-US" sz="2800" dirty="0">
                    <a:effectLst/>
                  </a:rPr>
                  <a:t>, the average probability of error is given by</a:t>
                </a:r>
              </a:p>
              <a:p>
                <a:pPr marL="0" indent="0" algn="just">
                  <a:buNone/>
                </a:pPr>
                <a14:m>
                  <m:oMathPara xmlns:m="http://schemas.openxmlformats.org/officeDocument/2006/math">
                    <m:oMathParaPr>
                      <m:jc m:val="centerGroup"/>
                    </m:oMathParaPr>
                    <m:oMath xmlns:m="http://schemas.openxmlformats.org/officeDocument/2006/math">
                      <m:sSub>
                        <m:sSubPr>
                          <m:ctrlPr>
                            <a:rPr lang="en-US" sz="2800" b="0" i="1" smtClean="0">
                              <a:effectLst/>
                              <a:latin typeface="Cambria Math" panose="02040503050406030204" pitchFamily="18" charset="0"/>
                            </a:rPr>
                          </m:ctrlPr>
                        </m:sSubPr>
                        <m:e>
                          <m:r>
                            <a:rPr lang="en-US" sz="2800" b="0" i="1" smtClean="0">
                              <a:effectLst/>
                              <a:latin typeface="Cambria Math" panose="02040503050406030204" pitchFamily="18" charset="0"/>
                            </a:rPr>
                            <m:t>𝑃</m:t>
                          </m:r>
                        </m:e>
                        <m:sub>
                          <m:r>
                            <a:rPr lang="en-US" sz="2800" b="0" i="1" smtClean="0">
                              <a:effectLst/>
                              <a:latin typeface="Cambria Math" panose="02040503050406030204" pitchFamily="18" charset="0"/>
                            </a:rPr>
                            <m:t>𝑒</m:t>
                          </m:r>
                        </m:sub>
                      </m:sSub>
                      <m:r>
                        <a:rPr lang="en-US" sz="2800" b="0" i="1" smtClean="0">
                          <a:effectLst/>
                          <a:latin typeface="Cambria Math" panose="02040503050406030204" pitchFamily="18" charset="0"/>
                        </a:rPr>
                        <m:t>=</m:t>
                      </m:r>
                      <m:f>
                        <m:fPr>
                          <m:ctrlPr>
                            <a:rPr lang="en-US" sz="2800" b="0" i="1" smtClean="0">
                              <a:effectLst/>
                              <a:latin typeface="Cambria Math" panose="02040503050406030204" pitchFamily="18" charset="0"/>
                            </a:rPr>
                          </m:ctrlPr>
                        </m:fPr>
                        <m:num>
                          <m:r>
                            <a:rPr lang="en-US" sz="2800" b="0" i="1" smtClean="0">
                              <a:effectLst/>
                              <a:latin typeface="Cambria Math" panose="02040503050406030204" pitchFamily="18" charset="0"/>
                            </a:rPr>
                            <m:t>1</m:t>
                          </m:r>
                        </m:num>
                        <m:den>
                          <m:r>
                            <a:rPr lang="en-US" sz="2800" b="0" i="1" smtClean="0">
                              <a:effectLst/>
                              <a:latin typeface="Cambria Math" panose="02040503050406030204" pitchFamily="18" charset="0"/>
                            </a:rPr>
                            <m:t>2</m:t>
                          </m:r>
                        </m:den>
                      </m:f>
                      <m:func>
                        <m:funcPr>
                          <m:ctrlPr>
                            <a:rPr lang="en-US" sz="2800" b="0" i="1" smtClean="0">
                              <a:effectLst/>
                              <a:latin typeface="Cambria Math" panose="02040503050406030204" pitchFamily="18" charset="0"/>
                            </a:rPr>
                          </m:ctrlPr>
                        </m:funcPr>
                        <m:fName>
                          <m:r>
                            <m:rPr>
                              <m:sty m:val="p"/>
                            </m:rPr>
                            <a:rPr lang="en-US" sz="2800" b="0" i="0" smtClean="0">
                              <a:effectLst/>
                              <a:latin typeface="Cambria Math" panose="02040503050406030204" pitchFamily="18" charset="0"/>
                            </a:rPr>
                            <m:t>erfc</m:t>
                          </m:r>
                        </m:fName>
                        <m:e>
                          <m:d>
                            <m:dPr>
                              <m:ctrlPr>
                                <a:rPr lang="en-US" sz="2800" b="0" i="1" smtClean="0">
                                  <a:effectLst/>
                                  <a:latin typeface="Cambria Math" panose="02040503050406030204" pitchFamily="18" charset="0"/>
                                </a:rPr>
                              </m:ctrlPr>
                            </m:dPr>
                            <m:e>
                              <m:f>
                                <m:fPr>
                                  <m:ctrlPr>
                                    <a:rPr lang="en-US" sz="2800" b="0" i="1" smtClean="0">
                                      <a:effectLst/>
                                      <a:latin typeface="Cambria Math" panose="02040503050406030204" pitchFamily="18" charset="0"/>
                                    </a:rPr>
                                  </m:ctrlPr>
                                </m:fPr>
                                <m:num>
                                  <m:r>
                                    <a:rPr lang="en-US" sz="2800" b="0" i="1" smtClean="0">
                                      <a:effectLst/>
                                      <a:latin typeface="Cambria Math" panose="02040503050406030204" pitchFamily="18" charset="0"/>
                                    </a:rPr>
                                    <m:t>1</m:t>
                                  </m:r>
                                </m:num>
                                <m:den>
                                  <m:r>
                                    <a:rPr lang="en-US" sz="2800" b="0" i="1" smtClean="0">
                                      <a:effectLst/>
                                      <a:latin typeface="Cambria Math" panose="02040503050406030204" pitchFamily="18" charset="0"/>
                                    </a:rPr>
                                    <m:t>2</m:t>
                                  </m:r>
                                </m:den>
                              </m:f>
                              <m:rad>
                                <m:radPr>
                                  <m:degHide m:val="on"/>
                                  <m:ctrlPr>
                                    <a:rPr lang="en-US" sz="2800" b="0" i="1" smtClean="0">
                                      <a:effectLst/>
                                      <a:latin typeface="Cambria Math" panose="02040503050406030204" pitchFamily="18" charset="0"/>
                                    </a:rPr>
                                  </m:ctrlPr>
                                </m:radPr>
                                <m:deg/>
                                <m:e>
                                  <m:f>
                                    <m:fPr>
                                      <m:ctrlPr>
                                        <a:rPr lang="en-US" sz="2800" b="0" i="1" smtClean="0">
                                          <a:effectLst/>
                                          <a:latin typeface="Cambria Math" panose="02040503050406030204" pitchFamily="18" charset="0"/>
                                        </a:rPr>
                                      </m:ctrlPr>
                                    </m:fPr>
                                    <m:num>
                                      <m:sSup>
                                        <m:sSupPr>
                                          <m:ctrlPr>
                                            <a:rPr lang="en-US" sz="2800" b="0" i="1" smtClean="0">
                                              <a:effectLst/>
                                              <a:latin typeface="Cambria Math" panose="02040503050406030204" pitchFamily="18" charset="0"/>
                                            </a:rPr>
                                          </m:ctrlPr>
                                        </m:sSupPr>
                                        <m:e>
                                          <m:r>
                                            <a:rPr lang="en-US" sz="2800" b="0" i="1" smtClean="0">
                                              <a:effectLst/>
                                              <a:latin typeface="Cambria Math" panose="02040503050406030204" pitchFamily="18" charset="0"/>
                                            </a:rPr>
                                            <m:t>𝐴</m:t>
                                          </m:r>
                                        </m:e>
                                        <m:sup>
                                          <m:r>
                                            <a:rPr lang="en-US" sz="2800" b="0" i="1" smtClean="0">
                                              <a:effectLst/>
                                              <a:latin typeface="Cambria Math" panose="02040503050406030204" pitchFamily="18" charset="0"/>
                                            </a:rPr>
                                            <m:t>2</m:t>
                                          </m:r>
                                        </m:sup>
                                      </m:sSup>
                                      <m:sSub>
                                        <m:sSubPr>
                                          <m:ctrlPr>
                                            <a:rPr lang="en-US" sz="2800" b="0" i="1" smtClean="0">
                                              <a:effectLst/>
                                              <a:latin typeface="Cambria Math" panose="02040503050406030204" pitchFamily="18" charset="0"/>
                                            </a:rPr>
                                          </m:ctrlPr>
                                        </m:sSubPr>
                                        <m:e>
                                          <m:r>
                                            <a:rPr lang="en-US" sz="2800" b="0" i="1" smtClean="0">
                                              <a:effectLst/>
                                              <a:latin typeface="Cambria Math" panose="02040503050406030204" pitchFamily="18" charset="0"/>
                                            </a:rPr>
                                            <m:t>𝑇</m:t>
                                          </m:r>
                                        </m:e>
                                        <m:sub>
                                          <m:r>
                                            <a:rPr lang="en-US" sz="2800" b="0" i="1" smtClean="0">
                                              <a:effectLst/>
                                              <a:latin typeface="Cambria Math" panose="02040503050406030204" pitchFamily="18" charset="0"/>
                                            </a:rPr>
                                            <m:t>𝑏</m:t>
                                          </m:r>
                                        </m:sub>
                                      </m:sSub>
                                    </m:num>
                                    <m:den>
                                      <m:r>
                                        <a:rPr lang="en-US" sz="2800" b="0" i="1" smtClean="0">
                                          <a:effectLst/>
                                          <a:latin typeface="Cambria Math" panose="02040503050406030204" pitchFamily="18" charset="0"/>
                                        </a:rPr>
                                        <m:t>2</m:t>
                                      </m:r>
                                      <m:sSub>
                                        <m:sSubPr>
                                          <m:ctrlPr>
                                            <a:rPr lang="en-US" sz="2800" b="0" i="1" smtClean="0">
                                              <a:effectLst/>
                                              <a:latin typeface="Cambria Math" panose="02040503050406030204" pitchFamily="18" charset="0"/>
                                            </a:rPr>
                                          </m:ctrlPr>
                                        </m:sSubPr>
                                        <m:e>
                                          <m:r>
                                            <a:rPr lang="en-US" sz="2800" b="0" i="1" smtClean="0">
                                              <a:effectLst/>
                                              <a:latin typeface="Cambria Math" panose="02040503050406030204" pitchFamily="18" charset="0"/>
                                            </a:rPr>
                                            <m:t>𝑁</m:t>
                                          </m:r>
                                        </m:e>
                                        <m:sub>
                                          <m:r>
                                            <a:rPr lang="en-US" sz="2800" b="0" i="1" smtClean="0">
                                              <a:effectLst/>
                                              <a:latin typeface="Cambria Math" panose="02040503050406030204" pitchFamily="18" charset="0"/>
                                            </a:rPr>
                                            <m:t>0</m:t>
                                          </m:r>
                                        </m:sub>
                                      </m:sSub>
                                    </m:den>
                                  </m:f>
                                </m:e>
                              </m:rad>
                            </m:e>
                          </m:d>
                        </m:e>
                      </m:func>
                    </m:oMath>
                  </m:oMathPara>
                </a14:m>
                <a:endParaRPr lang="en-US" sz="2800" dirty="0">
                  <a:effectLst/>
                </a:endParaRPr>
              </a:p>
              <a:p>
                <a:pPr algn="just"/>
                <a:r>
                  <a:rPr lang="en-US" sz="2800" dirty="0">
                    <a:effectLst/>
                  </a:rPr>
                  <a:t>The average probability of error for </a:t>
                </a:r>
                <a:r>
                  <a:rPr lang="en-US" sz="2800" b="1" u="sng" dirty="0">
                    <a:effectLst/>
                  </a:rPr>
                  <a:t>bipolar NRZ </a:t>
                </a:r>
                <a:r>
                  <a:rPr lang="en-US" sz="2800" dirty="0">
                    <a:effectLst/>
                  </a:rPr>
                  <a:t>is given by </a:t>
                </a:r>
              </a:p>
              <a:p>
                <a:pPr marL="0" indent="0" algn="just">
                  <a:buNone/>
                </a:pPr>
                <a14:m>
                  <m:oMathPara xmlns:m="http://schemas.openxmlformats.org/officeDocument/2006/math">
                    <m:oMathParaPr>
                      <m:jc m:val="centerGroup"/>
                    </m:oMathParaPr>
                    <m:oMath xmlns:m="http://schemas.openxmlformats.org/officeDocument/2006/math">
                      <m:sSub>
                        <m:sSubPr>
                          <m:ctrlPr>
                            <a:rPr lang="en-US" sz="2800" b="0" i="1" smtClean="0">
                              <a:effectLst/>
                              <a:latin typeface="Cambria Math" panose="02040503050406030204" pitchFamily="18" charset="0"/>
                            </a:rPr>
                          </m:ctrlPr>
                        </m:sSubPr>
                        <m:e>
                          <m:r>
                            <a:rPr lang="en-US" sz="2800" b="0" i="1" smtClean="0">
                              <a:effectLst/>
                              <a:latin typeface="Cambria Math" panose="02040503050406030204" pitchFamily="18" charset="0"/>
                            </a:rPr>
                            <m:t>𝑃</m:t>
                          </m:r>
                        </m:e>
                        <m:sub>
                          <m:r>
                            <a:rPr lang="en-US" sz="2800" b="0" i="1" smtClean="0">
                              <a:effectLst/>
                              <a:latin typeface="Cambria Math" panose="02040503050406030204" pitchFamily="18" charset="0"/>
                            </a:rPr>
                            <m:t>𝑒</m:t>
                          </m:r>
                        </m:sub>
                      </m:sSub>
                      <m:r>
                        <a:rPr lang="en-US" sz="2800" b="0" i="1" smtClean="0">
                          <a:effectLst/>
                          <a:latin typeface="Cambria Math" panose="02040503050406030204" pitchFamily="18" charset="0"/>
                        </a:rPr>
                        <m:t>=</m:t>
                      </m:r>
                      <m:f>
                        <m:fPr>
                          <m:ctrlPr>
                            <a:rPr lang="en-US" sz="2800" b="0" i="1" smtClean="0">
                              <a:effectLst/>
                              <a:latin typeface="Cambria Math" panose="02040503050406030204" pitchFamily="18" charset="0"/>
                            </a:rPr>
                          </m:ctrlPr>
                        </m:fPr>
                        <m:num>
                          <m:r>
                            <a:rPr lang="en-US" sz="2800" b="0" i="1" smtClean="0">
                              <a:effectLst/>
                              <a:latin typeface="Cambria Math" panose="02040503050406030204" pitchFamily="18" charset="0"/>
                            </a:rPr>
                            <m:t>3</m:t>
                          </m:r>
                        </m:num>
                        <m:den>
                          <m:r>
                            <a:rPr lang="en-US" sz="2800" b="0" i="1" smtClean="0">
                              <a:effectLst/>
                              <a:latin typeface="Cambria Math" panose="02040503050406030204" pitchFamily="18" charset="0"/>
                            </a:rPr>
                            <m:t>4</m:t>
                          </m:r>
                        </m:den>
                      </m:f>
                      <m:func>
                        <m:funcPr>
                          <m:ctrlPr>
                            <a:rPr lang="en-US" sz="2800" b="0" i="1" smtClean="0">
                              <a:effectLst/>
                              <a:latin typeface="Cambria Math" panose="02040503050406030204" pitchFamily="18" charset="0"/>
                            </a:rPr>
                          </m:ctrlPr>
                        </m:funcPr>
                        <m:fName>
                          <m:r>
                            <m:rPr>
                              <m:sty m:val="p"/>
                            </m:rPr>
                            <a:rPr lang="en-US" sz="2800" b="0" i="0" smtClean="0">
                              <a:effectLst/>
                              <a:latin typeface="Cambria Math" panose="02040503050406030204" pitchFamily="18" charset="0"/>
                            </a:rPr>
                            <m:t>erfc</m:t>
                          </m:r>
                        </m:fName>
                        <m:e>
                          <m:d>
                            <m:dPr>
                              <m:ctrlPr>
                                <a:rPr lang="en-US" sz="2800" b="0" i="1" smtClean="0">
                                  <a:effectLst/>
                                  <a:latin typeface="Cambria Math" panose="02040503050406030204" pitchFamily="18" charset="0"/>
                                </a:rPr>
                              </m:ctrlPr>
                            </m:dPr>
                            <m:e>
                              <m:f>
                                <m:fPr>
                                  <m:ctrlPr>
                                    <a:rPr lang="en-US" sz="2800" b="0" i="1" smtClean="0">
                                      <a:effectLst/>
                                      <a:latin typeface="Cambria Math" panose="02040503050406030204" pitchFamily="18" charset="0"/>
                                    </a:rPr>
                                  </m:ctrlPr>
                                </m:fPr>
                                <m:num>
                                  <m:r>
                                    <a:rPr lang="en-US" sz="2800" b="0" i="1" smtClean="0">
                                      <a:effectLst/>
                                      <a:latin typeface="Cambria Math" panose="02040503050406030204" pitchFamily="18" charset="0"/>
                                    </a:rPr>
                                    <m:t>1</m:t>
                                  </m:r>
                                </m:num>
                                <m:den>
                                  <m:r>
                                    <a:rPr lang="en-US" sz="2800" b="0" i="1" smtClean="0">
                                      <a:effectLst/>
                                      <a:latin typeface="Cambria Math" panose="02040503050406030204" pitchFamily="18" charset="0"/>
                                    </a:rPr>
                                    <m:t>2</m:t>
                                  </m:r>
                                </m:den>
                              </m:f>
                              <m:rad>
                                <m:radPr>
                                  <m:degHide m:val="on"/>
                                  <m:ctrlPr>
                                    <a:rPr lang="en-US" sz="2800" b="0" i="1" smtClean="0">
                                      <a:effectLst/>
                                      <a:latin typeface="Cambria Math" panose="02040503050406030204" pitchFamily="18" charset="0"/>
                                    </a:rPr>
                                  </m:ctrlPr>
                                </m:radPr>
                                <m:deg/>
                                <m:e>
                                  <m:f>
                                    <m:fPr>
                                      <m:ctrlPr>
                                        <a:rPr lang="en-US" sz="2800" b="0" i="1" smtClean="0">
                                          <a:effectLst/>
                                          <a:latin typeface="Cambria Math" panose="02040503050406030204" pitchFamily="18" charset="0"/>
                                        </a:rPr>
                                      </m:ctrlPr>
                                    </m:fPr>
                                    <m:num>
                                      <m:sSup>
                                        <m:sSupPr>
                                          <m:ctrlPr>
                                            <a:rPr lang="en-US" sz="2800" b="0" i="1" smtClean="0">
                                              <a:effectLst/>
                                              <a:latin typeface="Cambria Math" panose="02040503050406030204" pitchFamily="18" charset="0"/>
                                            </a:rPr>
                                          </m:ctrlPr>
                                        </m:sSupPr>
                                        <m:e>
                                          <m:r>
                                            <a:rPr lang="en-US" sz="2800" b="0" i="1" smtClean="0">
                                              <a:effectLst/>
                                              <a:latin typeface="Cambria Math" panose="02040503050406030204" pitchFamily="18" charset="0"/>
                                            </a:rPr>
                                            <m:t>𝐴</m:t>
                                          </m:r>
                                        </m:e>
                                        <m:sup>
                                          <m:r>
                                            <a:rPr lang="en-US" sz="2800" b="0" i="1" smtClean="0">
                                              <a:effectLst/>
                                              <a:latin typeface="Cambria Math" panose="02040503050406030204" pitchFamily="18" charset="0"/>
                                            </a:rPr>
                                            <m:t>2</m:t>
                                          </m:r>
                                        </m:sup>
                                      </m:sSup>
                                      <m:sSub>
                                        <m:sSubPr>
                                          <m:ctrlPr>
                                            <a:rPr lang="en-US" sz="2800" b="0" i="1" smtClean="0">
                                              <a:effectLst/>
                                              <a:latin typeface="Cambria Math" panose="02040503050406030204" pitchFamily="18" charset="0"/>
                                            </a:rPr>
                                          </m:ctrlPr>
                                        </m:sSubPr>
                                        <m:e>
                                          <m:r>
                                            <a:rPr lang="en-US" sz="2800" b="0" i="1" smtClean="0">
                                              <a:effectLst/>
                                              <a:latin typeface="Cambria Math" panose="02040503050406030204" pitchFamily="18" charset="0"/>
                                            </a:rPr>
                                            <m:t>𝑇</m:t>
                                          </m:r>
                                        </m:e>
                                        <m:sub>
                                          <m:r>
                                            <a:rPr lang="en-US" sz="2800" b="0" i="1" smtClean="0">
                                              <a:effectLst/>
                                              <a:latin typeface="Cambria Math" panose="02040503050406030204" pitchFamily="18" charset="0"/>
                                            </a:rPr>
                                            <m:t>𝑏</m:t>
                                          </m:r>
                                        </m:sub>
                                      </m:sSub>
                                    </m:num>
                                    <m:den>
                                      <m:sSub>
                                        <m:sSubPr>
                                          <m:ctrlPr>
                                            <a:rPr lang="en-US" sz="2800" b="0" i="1" smtClean="0">
                                              <a:effectLst/>
                                              <a:latin typeface="Cambria Math" panose="02040503050406030204" pitchFamily="18" charset="0"/>
                                            </a:rPr>
                                          </m:ctrlPr>
                                        </m:sSubPr>
                                        <m:e>
                                          <m:r>
                                            <a:rPr lang="en-US" sz="2800" b="0" i="1" smtClean="0">
                                              <a:effectLst/>
                                              <a:latin typeface="Cambria Math" panose="02040503050406030204" pitchFamily="18" charset="0"/>
                                            </a:rPr>
                                            <m:t>𝑁</m:t>
                                          </m:r>
                                        </m:e>
                                        <m:sub>
                                          <m:r>
                                            <a:rPr lang="en-US" sz="2800" b="0" i="1" smtClean="0">
                                              <a:effectLst/>
                                              <a:latin typeface="Cambria Math" panose="02040503050406030204" pitchFamily="18" charset="0"/>
                                            </a:rPr>
                                            <m:t>0</m:t>
                                          </m:r>
                                        </m:sub>
                                      </m:sSub>
                                    </m:den>
                                  </m:f>
                                </m:e>
                              </m:rad>
                            </m:e>
                          </m:d>
                        </m:e>
                      </m:func>
                      <m:r>
                        <a:rPr lang="en-US" sz="2800" b="0" i="1" smtClean="0">
                          <a:effectLst/>
                          <a:latin typeface="Cambria Math" panose="02040503050406030204" pitchFamily="18" charset="0"/>
                        </a:rPr>
                        <m:t>−</m:t>
                      </m:r>
                      <m:f>
                        <m:fPr>
                          <m:ctrlPr>
                            <a:rPr lang="en-US" sz="2800" b="0" i="1" smtClean="0">
                              <a:effectLst/>
                              <a:latin typeface="Cambria Math" panose="02040503050406030204" pitchFamily="18" charset="0"/>
                            </a:rPr>
                          </m:ctrlPr>
                        </m:fPr>
                        <m:num>
                          <m:r>
                            <a:rPr lang="en-US" sz="2800" b="0" i="1" smtClean="0">
                              <a:effectLst/>
                              <a:latin typeface="Cambria Math" panose="02040503050406030204" pitchFamily="18" charset="0"/>
                            </a:rPr>
                            <m:t>1</m:t>
                          </m:r>
                        </m:num>
                        <m:den>
                          <m:r>
                            <a:rPr lang="en-US" sz="2800" b="0" i="1" smtClean="0">
                              <a:effectLst/>
                              <a:latin typeface="Cambria Math" panose="02040503050406030204" pitchFamily="18" charset="0"/>
                            </a:rPr>
                            <m:t>4</m:t>
                          </m:r>
                        </m:den>
                      </m:f>
                      <m:func>
                        <m:funcPr>
                          <m:ctrlPr>
                            <a:rPr lang="en-US" sz="2800" b="0" i="1" smtClean="0">
                              <a:effectLst/>
                              <a:latin typeface="Cambria Math" panose="02040503050406030204" pitchFamily="18" charset="0"/>
                            </a:rPr>
                          </m:ctrlPr>
                        </m:funcPr>
                        <m:fName>
                          <m:r>
                            <m:rPr>
                              <m:sty m:val="p"/>
                            </m:rPr>
                            <a:rPr lang="en-US" sz="2800" b="0" i="0" smtClean="0">
                              <a:effectLst/>
                              <a:latin typeface="Cambria Math" panose="02040503050406030204" pitchFamily="18" charset="0"/>
                            </a:rPr>
                            <m:t>erfc</m:t>
                          </m:r>
                        </m:fName>
                        <m:e>
                          <m:d>
                            <m:dPr>
                              <m:ctrlPr>
                                <a:rPr lang="en-US" sz="2800" b="0" i="1" smtClean="0">
                                  <a:effectLst/>
                                  <a:latin typeface="Cambria Math" panose="02040503050406030204" pitchFamily="18" charset="0"/>
                                </a:rPr>
                              </m:ctrlPr>
                            </m:dPr>
                            <m:e>
                              <m:f>
                                <m:fPr>
                                  <m:ctrlPr>
                                    <a:rPr lang="en-US" sz="2800" b="0" i="1" smtClean="0">
                                      <a:effectLst/>
                                      <a:latin typeface="Cambria Math" panose="02040503050406030204" pitchFamily="18" charset="0"/>
                                    </a:rPr>
                                  </m:ctrlPr>
                                </m:fPr>
                                <m:num>
                                  <m:r>
                                    <a:rPr lang="en-US" sz="2800" b="0" i="1" smtClean="0">
                                      <a:effectLst/>
                                      <a:latin typeface="Cambria Math" panose="02040503050406030204" pitchFamily="18" charset="0"/>
                                    </a:rPr>
                                    <m:t>3</m:t>
                                  </m:r>
                                </m:num>
                                <m:den>
                                  <m:r>
                                    <a:rPr lang="en-US" sz="2800" b="0" i="1" smtClean="0">
                                      <a:effectLst/>
                                      <a:latin typeface="Cambria Math" panose="02040503050406030204" pitchFamily="18" charset="0"/>
                                    </a:rPr>
                                    <m:t>4</m:t>
                                  </m:r>
                                </m:den>
                              </m:f>
                              <m:rad>
                                <m:radPr>
                                  <m:degHide m:val="on"/>
                                  <m:ctrlPr>
                                    <a:rPr lang="en-US" sz="2800" b="0" i="1" smtClean="0">
                                      <a:effectLst/>
                                      <a:latin typeface="Cambria Math" panose="02040503050406030204" pitchFamily="18" charset="0"/>
                                    </a:rPr>
                                  </m:ctrlPr>
                                </m:radPr>
                                <m:deg/>
                                <m:e>
                                  <m:f>
                                    <m:fPr>
                                      <m:ctrlPr>
                                        <a:rPr lang="en-US" sz="2800" b="0" i="1" smtClean="0">
                                          <a:effectLst/>
                                          <a:latin typeface="Cambria Math" panose="02040503050406030204" pitchFamily="18" charset="0"/>
                                        </a:rPr>
                                      </m:ctrlPr>
                                    </m:fPr>
                                    <m:num>
                                      <m:sSub>
                                        <m:sSubPr>
                                          <m:ctrlPr>
                                            <a:rPr lang="en-US" sz="2800" b="0" i="1" smtClean="0">
                                              <a:effectLst/>
                                              <a:latin typeface="Cambria Math" panose="02040503050406030204" pitchFamily="18" charset="0"/>
                                            </a:rPr>
                                          </m:ctrlPr>
                                        </m:sSubPr>
                                        <m:e>
                                          <m:r>
                                            <a:rPr lang="en-US" sz="2800" b="0" i="1" smtClean="0">
                                              <a:effectLst/>
                                              <a:latin typeface="Cambria Math" panose="02040503050406030204" pitchFamily="18" charset="0"/>
                                            </a:rPr>
                                            <m:t>𝐸</m:t>
                                          </m:r>
                                        </m:e>
                                        <m:sub>
                                          <m:r>
                                            <a:rPr lang="en-US" sz="2800" b="0" i="1" smtClean="0">
                                              <a:effectLst/>
                                              <a:latin typeface="Cambria Math" panose="02040503050406030204" pitchFamily="18" charset="0"/>
                                            </a:rPr>
                                            <m:t>𝑏</m:t>
                                          </m:r>
                                        </m:sub>
                                      </m:sSub>
                                    </m:num>
                                    <m:den>
                                      <m:sSub>
                                        <m:sSubPr>
                                          <m:ctrlPr>
                                            <a:rPr lang="en-US" sz="2800" b="0" i="1" smtClean="0">
                                              <a:effectLst/>
                                              <a:latin typeface="Cambria Math" panose="02040503050406030204" pitchFamily="18" charset="0"/>
                                            </a:rPr>
                                          </m:ctrlPr>
                                        </m:sSubPr>
                                        <m:e>
                                          <m:r>
                                            <a:rPr lang="en-US" sz="2800" b="0" i="1" smtClean="0">
                                              <a:effectLst/>
                                              <a:latin typeface="Cambria Math" panose="02040503050406030204" pitchFamily="18" charset="0"/>
                                            </a:rPr>
                                            <m:t>𝑁</m:t>
                                          </m:r>
                                        </m:e>
                                        <m:sub>
                                          <m:r>
                                            <a:rPr lang="en-US" sz="2800" b="0" i="1" smtClean="0">
                                              <a:effectLst/>
                                              <a:latin typeface="Cambria Math" panose="02040503050406030204" pitchFamily="18" charset="0"/>
                                            </a:rPr>
                                            <m:t>0</m:t>
                                          </m:r>
                                        </m:sub>
                                      </m:sSub>
                                    </m:den>
                                  </m:f>
                                </m:e>
                              </m:rad>
                            </m:e>
                          </m:d>
                        </m:e>
                      </m:func>
                    </m:oMath>
                  </m:oMathPara>
                </a14:m>
                <a:endParaRPr lang="en-US" sz="2800" dirty="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00600"/>
              </a:xfrm>
              <a:blipFill>
                <a:blip r:embed="rId2"/>
                <a:stretch>
                  <a:fillRect t="-1398" r="-1481"/>
                </a:stretch>
              </a:blipFill>
            </p:spPr>
            <p:txBody>
              <a:bodyPr/>
              <a:lstStyle/>
              <a:p>
                <a:r>
                  <a:rPr lang="en-GB">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36</a:t>
            </a:fld>
            <a:endParaRPr lang="en-US" dirty="0"/>
          </a:p>
        </p:txBody>
      </p:sp>
    </p:spTree>
    <p:extLst>
      <p:ext uri="{BB962C8B-B14F-4D97-AF65-F5344CB8AC3E}">
        <p14:creationId xmlns:p14="http://schemas.microsoft.com/office/powerpoint/2010/main" val="3976965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3C75-B7CF-445A-8BA5-2DD05F9CF864}"/>
              </a:ext>
            </a:extLst>
          </p:cNvPr>
          <p:cNvSpPr>
            <a:spLocks noGrp="1"/>
          </p:cNvSpPr>
          <p:nvPr>
            <p:ph type="title"/>
          </p:nvPr>
        </p:nvSpPr>
        <p:spPr/>
        <p:txBody>
          <a:bodyPr/>
          <a:lstStyle/>
          <a:p>
            <a:r>
              <a:rPr lang="en-US" dirty="0"/>
              <a:t>Check this item??</a:t>
            </a:r>
          </a:p>
        </p:txBody>
      </p:sp>
      <p:sp>
        <p:nvSpPr>
          <p:cNvPr id="3" name="Content Placeholder 2">
            <a:extLst>
              <a:ext uri="{FF2B5EF4-FFF2-40B4-BE49-F238E27FC236}">
                <a16:creationId xmlns:a16="http://schemas.microsoft.com/office/drawing/2014/main" id="{4ACACB4A-6678-4DB0-A4E4-D8DF1DC35B93}"/>
              </a:ext>
            </a:extLst>
          </p:cNvPr>
          <p:cNvSpPr>
            <a:spLocks noGrp="1"/>
          </p:cNvSpPr>
          <p:nvPr>
            <p:ph idx="1"/>
          </p:nvPr>
        </p:nvSpPr>
        <p:spPr/>
        <p:txBody>
          <a:bodyPr/>
          <a:lstStyle/>
          <a:p>
            <a:pPr marL="0" indent="0">
              <a:buNone/>
            </a:pPr>
            <a:r>
              <a:rPr lang="en-GB" b="1" dirty="0">
                <a:effectLst/>
              </a:rPr>
              <a:t>Q)</a:t>
            </a:r>
            <a:r>
              <a:rPr lang="en-GB" dirty="0">
                <a:effectLst/>
              </a:rPr>
              <a:t> Which has higher error probability performance? Explanation:</a:t>
            </a:r>
          </a:p>
          <a:p>
            <a:pPr marL="0" indent="0">
              <a:buNone/>
            </a:pPr>
            <a:r>
              <a:rPr lang="en-GB" b="1" dirty="0">
                <a:effectLst/>
              </a:rPr>
              <a:t>A)</a:t>
            </a:r>
            <a:r>
              <a:rPr lang="en-GB" dirty="0">
                <a:effectLst/>
              </a:rPr>
              <a:t> Bipolar base-band signalling has high error probability performance than the others. (to be reviewed)</a:t>
            </a:r>
            <a:endParaRPr lang="en-US" dirty="0"/>
          </a:p>
        </p:txBody>
      </p:sp>
      <p:sp>
        <p:nvSpPr>
          <p:cNvPr id="4" name="Slide Number Placeholder 3">
            <a:extLst>
              <a:ext uri="{FF2B5EF4-FFF2-40B4-BE49-F238E27FC236}">
                <a16:creationId xmlns:a16="http://schemas.microsoft.com/office/drawing/2014/main" id="{0AAB7455-884B-433E-9583-A5A4D7B87E37}"/>
              </a:ext>
            </a:extLst>
          </p:cNvPr>
          <p:cNvSpPr>
            <a:spLocks noGrp="1"/>
          </p:cNvSpPr>
          <p:nvPr>
            <p:ph type="sldNum" sz="quarter" idx="10"/>
          </p:nvPr>
        </p:nvSpPr>
        <p:spPr/>
        <p:txBody>
          <a:bodyPr/>
          <a:lstStyle/>
          <a:p>
            <a:pPr>
              <a:defRPr/>
            </a:pPr>
            <a:fld id="{96F73DE3-3A65-4B9F-8731-A260C37A483E}" type="slidenum">
              <a:rPr lang="en-US" smtClean="0"/>
              <a:pPr>
                <a:defRPr/>
              </a:pPr>
              <a:t>37</a:t>
            </a:fld>
            <a:endParaRPr lang="en-US" dirty="0"/>
          </a:p>
        </p:txBody>
      </p:sp>
    </p:spTree>
    <p:extLst>
      <p:ext uri="{BB962C8B-B14F-4D97-AF65-F5344CB8AC3E}">
        <p14:creationId xmlns:p14="http://schemas.microsoft.com/office/powerpoint/2010/main" val="231133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55FFB-B199-4E4D-8FAA-8D33AA9B30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DF6F62-EF97-496E-9285-366150FAAB1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5266611-5128-42AB-A6E4-482BC26FE314}"/>
              </a:ext>
            </a:extLst>
          </p:cNvPr>
          <p:cNvSpPr>
            <a:spLocks noGrp="1"/>
          </p:cNvSpPr>
          <p:nvPr>
            <p:ph type="sldNum" sz="quarter" idx="10"/>
          </p:nvPr>
        </p:nvSpPr>
        <p:spPr/>
        <p:txBody>
          <a:bodyPr/>
          <a:lstStyle/>
          <a:p>
            <a:pPr>
              <a:defRPr/>
            </a:pPr>
            <a:fld id="{96F73DE3-3A65-4B9F-8731-A260C37A483E}" type="slidenum">
              <a:rPr lang="en-US" smtClean="0"/>
              <a:pPr>
                <a:defRPr/>
              </a:pPr>
              <a:t>38</a:t>
            </a:fld>
            <a:endParaRPr lang="en-US" dirty="0"/>
          </a:p>
        </p:txBody>
      </p:sp>
      <p:pic>
        <p:nvPicPr>
          <p:cNvPr id="5" name="Picture 3">
            <a:extLst>
              <a:ext uri="{FF2B5EF4-FFF2-40B4-BE49-F238E27FC236}">
                <a16:creationId xmlns:a16="http://schemas.microsoft.com/office/drawing/2014/main" id="{263629E8-771E-4D65-A752-4F0697769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214"/>
          <a:stretch>
            <a:fillRect/>
          </a:stretch>
        </p:blipFill>
        <p:spPr bwMode="auto">
          <a:xfrm>
            <a:off x="0" y="0"/>
            <a:ext cx="91440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061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9B1BF-3629-4D53-A0F0-A6C96AFDCF5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7503155-9E64-4D05-A3C5-5E123FAACA90}"/>
              </a:ext>
            </a:extLst>
          </p:cNvPr>
          <p:cNvPicPr>
            <a:picLocks noGrp="1" noChangeAspect="1"/>
          </p:cNvPicPr>
          <p:nvPr>
            <p:ph idx="1"/>
          </p:nvPr>
        </p:nvPicPr>
        <p:blipFill>
          <a:blip r:embed="rId2"/>
          <a:stretch>
            <a:fillRect/>
          </a:stretch>
        </p:blipFill>
        <p:spPr>
          <a:xfrm>
            <a:off x="0" y="76200"/>
            <a:ext cx="9144000" cy="6750997"/>
          </a:xfrm>
          <a:prstGeom prst="rect">
            <a:avLst/>
          </a:prstGeom>
        </p:spPr>
      </p:pic>
      <p:sp>
        <p:nvSpPr>
          <p:cNvPr id="4" name="Slide Number Placeholder 3">
            <a:extLst>
              <a:ext uri="{FF2B5EF4-FFF2-40B4-BE49-F238E27FC236}">
                <a16:creationId xmlns:a16="http://schemas.microsoft.com/office/drawing/2014/main" id="{BD9E9CF7-8817-4A52-BDFB-66716B48C7C2}"/>
              </a:ext>
            </a:extLst>
          </p:cNvPr>
          <p:cNvSpPr>
            <a:spLocks noGrp="1"/>
          </p:cNvSpPr>
          <p:nvPr>
            <p:ph type="sldNum" sz="quarter" idx="10"/>
          </p:nvPr>
        </p:nvSpPr>
        <p:spPr/>
        <p:txBody>
          <a:bodyPr/>
          <a:lstStyle/>
          <a:p>
            <a:pPr>
              <a:defRPr/>
            </a:pPr>
            <a:fld id="{96F73DE3-3A65-4B9F-8731-A260C37A483E}" type="slidenum">
              <a:rPr lang="en-US" smtClean="0"/>
              <a:pPr>
                <a:defRPr/>
              </a:pPr>
              <a:t>39</a:t>
            </a:fld>
            <a:endParaRPr lang="en-US" dirty="0"/>
          </a:p>
        </p:txBody>
      </p:sp>
    </p:spTree>
    <p:extLst>
      <p:ext uri="{BB962C8B-B14F-4D97-AF65-F5344CB8AC3E}">
        <p14:creationId xmlns:p14="http://schemas.microsoft.com/office/powerpoint/2010/main" val="2875333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2BE0A5-844F-45FD-B09E-9B9DE817A7D9}"/>
              </a:ext>
            </a:extLst>
          </p:cNvPr>
          <p:cNvSpPr>
            <a:spLocks noGrp="1"/>
          </p:cNvSpPr>
          <p:nvPr>
            <p:ph type="sldNum" sz="quarter" idx="10"/>
          </p:nvPr>
        </p:nvSpPr>
        <p:spPr/>
        <p:txBody>
          <a:bodyPr/>
          <a:lstStyle/>
          <a:p>
            <a:pPr>
              <a:defRPr/>
            </a:pPr>
            <a:fld id="{96F73DE3-3A65-4B9F-8731-A260C37A483E}" type="slidenum">
              <a:rPr lang="en-US" smtClean="0"/>
              <a:pPr>
                <a:defRPr/>
              </a:pPr>
              <a:t>4</a:t>
            </a:fld>
            <a:endParaRPr lang="en-US" dirty="0"/>
          </a:p>
        </p:txBody>
      </p:sp>
      <p:pic>
        <p:nvPicPr>
          <p:cNvPr id="5" name="Picture 4">
            <a:extLst>
              <a:ext uri="{FF2B5EF4-FFF2-40B4-BE49-F238E27FC236}">
                <a16:creationId xmlns:a16="http://schemas.microsoft.com/office/drawing/2014/main" id="{0E6F095B-7F58-4158-9BB1-F0B37DA12D67}"/>
              </a:ext>
            </a:extLst>
          </p:cNvPr>
          <p:cNvPicPr>
            <a:picLocks noChangeAspect="1"/>
          </p:cNvPicPr>
          <p:nvPr/>
        </p:nvPicPr>
        <p:blipFill>
          <a:blip r:embed="rId2"/>
          <a:stretch>
            <a:fillRect/>
          </a:stretch>
        </p:blipFill>
        <p:spPr>
          <a:xfrm>
            <a:off x="36136" y="1981200"/>
            <a:ext cx="9067800" cy="4347760"/>
          </a:xfrm>
          <a:prstGeom prst="rect">
            <a:avLst/>
          </a:prstGeom>
        </p:spPr>
      </p:pic>
    </p:spTree>
    <p:extLst>
      <p:ext uri="{BB962C8B-B14F-4D97-AF65-F5344CB8AC3E}">
        <p14:creationId xmlns:p14="http://schemas.microsoft.com/office/powerpoint/2010/main" val="106751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75" y="138045"/>
            <a:ext cx="8229600" cy="898593"/>
          </a:xfrm>
        </p:spPr>
        <p:txBody>
          <a:bodyPr/>
          <a:lstStyle/>
          <a:p>
            <a:r>
              <a:rPr lang="en-US" dirty="0"/>
              <a:t>Example1</a:t>
            </a:r>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40</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34" y="1109066"/>
            <a:ext cx="8931665" cy="1038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1"/>
            <a:ext cx="9144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93450" y="2349982"/>
            <a:ext cx="2133600" cy="584775"/>
          </a:xfrm>
          <a:prstGeom prst="rect">
            <a:avLst/>
          </a:prstGeom>
          <a:noFill/>
        </p:spPr>
        <p:txBody>
          <a:bodyPr wrap="square" rtlCol="0">
            <a:spAutoFit/>
          </a:bodyPr>
          <a:lstStyle/>
          <a:p>
            <a:r>
              <a:rPr lang="en-US" sz="3200" i="1" u="sng" dirty="0">
                <a:solidFill>
                  <a:srgbClr val="00B050"/>
                </a:solidFill>
                <a:latin typeface="Tahoma" panose="020B0604030504040204" pitchFamily="34" charset="0"/>
                <a:ea typeface="Tahoma" panose="020B0604030504040204" pitchFamily="34" charset="0"/>
                <a:cs typeface="Tahoma" panose="020B0604030504040204" pitchFamily="34" charset="0"/>
              </a:rPr>
              <a:t>Solution</a:t>
            </a:r>
          </a:p>
        </p:txBody>
      </p:sp>
    </p:spTree>
    <p:extLst>
      <p:ext uri="{BB962C8B-B14F-4D97-AF65-F5344CB8AC3E}">
        <p14:creationId xmlns:p14="http://schemas.microsoft.com/office/powerpoint/2010/main" val="919535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469"/>
            <a:ext cx="8229600" cy="774698"/>
          </a:xfrm>
        </p:spPr>
        <p:txBody>
          <a:bodyPr/>
          <a:lstStyle/>
          <a:p>
            <a:r>
              <a:rPr lang="en-US" dirty="0"/>
              <a:t>Example1 (solution)</a:t>
            </a:r>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41</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75711"/>
            <a:ext cx="9144000" cy="588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6228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a:gsLst>
            <a:gs pos="63711">
              <a:srgbClr val="434365"/>
            </a:gs>
            <a:gs pos="65000">
              <a:srgbClr val="4D4D74">
                <a:lumMod val="100000"/>
              </a:srgbClr>
            </a:gs>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AE541-F693-48BC-8F12-4F2173D06F12}"/>
              </a:ext>
            </a:extLst>
          </p:cNvPr>
          <p:cNvSpPr>
            <a:spLocks noGrp="1"/>
          </p:cNvSpPr>
          <p:nvPr>
            <p:ph type="title"/>
          </p:nvPr>
        </p:nvSpPr>
        <p:spPr>
          <a:xfrm>
            <a:off x="457200" y="157161"/>
            <a:ext cx="8229600" cy="638831"/>
          </a:xfrm>
        </p:spPr>
        <p:txBody>
          <a:bodyPr/>
          <a:lstStyle/>
          <a:p>
            <a:r>
              <a:rPr lang="en-US" altLang="en-US" sz="4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 eye diagram</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A073B27-7062-4AC1-B8C5-BFBB9D59170C}"/>
              </a:ext>
            </a:extLst>
          </p:cNvPr>
          <p:cNvSpPr>
            <a:spLocks noGrp="1"/>
          </p:cNvSpPr>
          <p:nvPr>
            <p:ph type="sldNum" sz="quarter" idx="10"/>
          </p:nvPr>
        </p:nvSpPr>
        <p:spPr/>
        <p:txBody>
          <a:bodyPr/>
          <a:lstStyle/>
          <a:p>
            <a:pPr>
              <a:defRPr/>
            </a:pPr>
            <a:fld id="{96F73DE3-3A65-4B9F-8731-A260C37A483E}" type="slidenum">
              <a:rPr lang="en-US" smtClean="0"/>
              <a:pPr>
                <a:defRPr/>
              </a:pPr>
              <a:t>42</a:t>
            </a:fld>
            <a:endParaRPr lang="en-US" dirty="0"/>
          </a:p>
        </p:txBody>
      </p:sp>
      <p:sp>
        <p:nvSpPr>
          <p:cNvPr id="5" name="Rectangle 1">
            <a:extLst>
              <a:ext uri="{FF2B5EF4-FFF2-40B4-BE49-F238E27FC236}">
                <a16:creationId xmlns:a16="http://schemas.microsoft.com/office/drawing/2014/main" id="{C560FD17-32FD-48CE-869D-914A98B65BDD}"/>
              </a:ext>
            </a:extLst>
          </p:cNvPr>
          <p:cNvSpPr>
            <a:spLocks noGrp="1" noChangeArrowheads="1"/>
          </p:cNvSpPr>
          <p:nvPr>
            <p:ph idx="1"/>
          </p:nvPr>
        </p:nvSpPr>
        <p:spPr bwMode="auto">
          <a:xfrm>
            <a:off x="76200" y="795992"/>
            <a:ext cx="8991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spcBef>
                <a:spcPct val="0"/>
              </a:spcBef>
              <a:buClrTx/>
              <a:buFont typeface="Arial" panose="020B0604020202020204" pitchFamily="34" charset="0"/>
              <a:buChar char="•"/>
            </a:pPr>
            <a:r>
              <a:rPr kumimoji="0" lang="en-US" altLang="en-US" sz="2200" b="0" i="0" u="none" strike="noStrike" cap="none" normalizeH="0" baseline="0" dirty="0" smtClean="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is </a:t>
            </a:r>
            <a:r>
              <a:rPr kumimoji="0" lang="en-US" altLang="en-US" sz="2200" b="0" i="0" u="none" strike="noStrike" cap="none" normalizeH="0" baseline="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a graphical representation of the signal integrity of a digital communication system. </a:t>
            </a:r>
          </a:p>
          <a:p>
            <a:pPr lvl="0">
              <a:spcBef>
                <a:spcPct val="0"/>
              </a:spcBef>
              <a:buClrTx/>
              <a:buFont typeface="Arial" panose="020B0604020202020204" pitchFamily="34" charset="0"/>
              <a:buChar char="•"/>
            </a:pPr>
            <a:r>
              <a:rPr kumimoji="0" lang="en-US" altLang="en-US" sz="2200" b="0" i="0" u="none" strike="noStrike" cap="none" normalizeH="0" baseline="0" dirty="0" smtClean="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a </a:t>
            </a:r>
            <a:r>
              <a:rPr kumimoji="0" lang="en-US" altLang="en-US" sz="2200" b="0" i="0" u="none" strike="noStrike" cap="none" normalizeH="0" baseline="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useful tool for analyzing the performance of a communication system and identifying potential issues with the signal.</a:t>
            </a:r>
          </a:p>
          <a:p>
            <a:pPr lvl="0">
              <a:spcBef>
                <a:spcPct val="0"/>
              </a:spcBef>
              <a:buClrTx/>
              <a:buFont typeface="Arial" panose="020B0604020202020204" pitchFamily="34" charset="0"/>
              <a:buChar char="•"/>
            </a:pPr>
            <a:r>
              <a:rPr kumimoji="0" lang="en-US" altLang="en-US" sz="2200" b="0" i="0" u="none" strike="noStrike" cap="none" normalizeH="0" baseline="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To create an eye diagram, a continuous stream of digital data is transmitted over a communication channel and then sampled at regular intervals. </a:t>
            </a:r>
          </a:p>
          <a:p>
            <a:pPr lvl="0">
              <a:spcBef>
                <a:spcPct val="0"/>
              </a:spcBef>
              <a:buClrTx/>
              <a:buFont typeface="Arial" panose="020B0604020202020204" pitchFamily="34" charset="0"/>
              <a:buChar char="•"/>
            </a:pPr>
            <a:r>
              <a:rPr kumimoji="0" lang="en-US" altLang="en-US" sz="2200" b="0" i="0" u="none" strike="noStrike" cap="none" normalizeH="0" baseline="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The resulting samples are plotted on a graph with the x-axis representing time and the y-axis representing the signal level. </a:t>
            </a:r>
            <a:r>
              <a:rPr kumimoji="0" lang="en-US" altLang="en-US" sz="2200" b="1" i="0" u="sng" strike="noStrike" cap="none" normalizeH="0" baseline="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The resulting plot is called an eye diagram.</a:t>
            </a:r>
          </a:p>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An ideal eye diagram will have a clear and symmetrical "eye" shape, with the signal level remaining within a certain range around the center line. </a:t>
            </a:r>
          </a:p>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This indicates that the signal is stable and free from noise and other disturbances. </a:t>
            </a:r>
          </a:p>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On the other hand, if the eye diagram is distorted or has a poor "eye" shape, it may indicate that the signal is noisy or distorted, which can lead to errors in the transmitted data.</a:t>
            </a:r>
          </a:p>
        </p:txBody>
      </p:sp>
    </p:spTree>
    <p:extLst>
      <p:ext uri="{BB962C8B-B14F-4D97-AF65-F5344CB8AC3E}">
        <p14:creationId xmlns:p14="http://schemas.microsoft.com/office/powerpoint/2010/main" val="2921484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AE541-F693-48BC-8F12-4F2173D06F12}"/>
              </a:ext>
            </a:extLst>
          </p:cNvPr>
          <p:cNvSpPr>
            <a:spLocks noGrp="1"/>
          </p:cNvSpPr>
          <p:nvPr>
            <p:ph type="title"/>
          </p:nvPr>
        </p:nvSpPr>
        <p:spPr>
          <a:xfrm>
            <a:off x="457200" y="157162"/>
            <a:ext cx="8229600" cy="604838"/>
          </a:xfrm>
        </p:spPr>
        <p:txBody>
          <a:bodyPr/>
          <a:lstStyle/>
          <a:p>
            <a:r>
              <a:rPr lang="en-US" altLang="en-US" sz="3600" b="1" dirty="0">
                <a:solidFill>
                  <a:schemeClr val="tx1"/>
                </a:solidFill>
                <a:effectLst/>
                <a:latin typeface="Söhne"/>
              </a:rPr>
              <a:t>An eye diagram</a:t>
            </a:r>
            <a:endParaRPr lang="en-US" sz="3600" b="1" dirty="0"/>
          </a:p>
        </p:txBody>
      </p:sp>
      <p:sp>
        <p:nvSpPr>
          <p:cNvPr id="4" name="Slide Number Placeholder 3">
            <a:extLst>
              <a:ext uri="{FF2B5EF4-FFF2-40B4-BE49-F238E27FC236}">
                <a16:creationId xmlns:a16="http://schemas.microsoft.com/office/drawing/2014/main" id="{1A073B27-7062-4AC1-B8C5-BFBB9D59170C}"/>
              </a:ext>
            </a:extLst>
          </p:cNvPr>
          <p:cNvSpPr>
            <a:spLocks noGrp="1"/>
          </p:cNvSpPr>
          <p:nvPr>
            <p:ph type="sldNum" sz="quarter" idx="10"/>
          </p:nvPr>
        </p:nvSpPr>
        <p:spPr/>
        <p:txBody>
          <a:bodyPr/>
          <a:lstStyle/>
          <a:p>
            <a:pPr>
              <a:defRPr/>
            </a:pPr>
            <a:fld id="{96F73DE3-3A65-4B9F-8731-A260C37A483E}" type="slidenum">
              <a:rPr lang="en-US" smtClean="0"/>
              <a:pPr>
                <a:defRPr/>
              </a:pPr>
              <a:t>43</a:t>
            </a:fld>
            <a:endParaRPr lang="en-US" dirty="0"/>
          </a:p>
        </p:txBody>
      </p:sp>
      <p:sp>
        <p:nvSpPr>
          <p:cNvPr id="5" name="Rectangle 1">
            <a:extLst>
              <a:ext uri="{FF2B5EF4-FFF2-40B4-BE49-F238E27FC236}">
                <a16:creationId xmlns:a16="http://schemas.microsoft.com/office/drawing/2014/main" id="{C560FD17-32FD-48CE-869D-914A98B65BDD}"/>
              </a:ext>
            </a:extLst>
          </p:cNvPr>
          <p:cNvSpPr>
            <a:spLocks noGrp="1" noChangeArrowheads="1"/>
          </p:cNvSpPr>
          <p:nvPr>
            <p:ph idx="1"/>
          </p:nvPr>
        </p:nvSpPr>
        <p:spPr bwMode="auto">
          <a:xfrm>
            <a:off x="457200" y="1145471"/>
            <a:ext cx="8229600"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Eye diagrams are commonly used in the design and testing of digital communication systems to ensure that the signals are of high quality and free from noise and other distortions.</a:t>
            </a:r>
          </a:p>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They are particularly useful for analyzing high-speed digital communication systems, where small variations in the signal can have a significant impact on the performance of the system.</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300" b="1" i="0" u="sng" strike="noStrike" cap="none" normalizeH="0" baseline="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In summary</a:t>
            </a:r>
          </a:p>
          <a:p>
            <a:pPr marL="457200" marR="0" lvl="0"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US" altLang="en-US"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 eye diagram is a graphical representation of the signal integrity of a digital communication system. </a:t>
            </a:r>
          </a:p>
          <a:p>
            <a:pPr marL="457200" marR="0" lvl="0"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US" altLang="en-US"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It is used to analyze the performance of the system and identify potential issues with the signal, such as noise and distortion. </a:t>
            </a:r>
          </a:p>
          <a:p>
            <a:pPr marL="457200" marR="0" lvl="0"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US" altLang="en-US"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Eye diagrams are commonly used in the design and testing of digital communication systems to ensure that the signals are of high quality.</a:t>
            </a:r>
          </a:p>
        </p:txBody>
      </p:sp>
    </p:spTree>
    <p:extLst>
      <p:ext uri="{BB962C8B-B14F-4D97-AF65-F5344CB8AC3E}">
        <p14:creationId xmlns:p14="http://schemas.microsoft.com/office/powerpoint/2010/main" val="2968225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3B0F2BC1-1D91-47F6-A55A-8F1A0839B151}"/>
              </a:ext>
            </a:extLst>
          </p:cNvPr>
          <p:cNvSpPr>
            <a:spLocks noGrp="1" noChangeArrowheads="1"/>
          </p:cNvSpPr>
          <p:nvPr>
            <p:ph type="title"/>
          </p:nvPr>
        </p:nvSpPr>
        <p:spPr>
          <a:xfrm>
            <a:off x="457200" y="274638"/>
            <a:ext cx="8229600" cy="792162"/>
          </a:xfrm>
        </p:spPr>
        <p:txBody>
          <a:bodyPr/>
          <a:lstStyle/>
          <a:p>
            <a:r>
              <a:rPr lang="en-US" altLang="en-US" dirty="0">
                <a:effectLst/>
              </a:rPr>
              <a:t>Eye Diagram</a:t>
            </a:r>
          </a:p>
        </p:txBody>
      </p:sp>
      <p:sp>
        <p:nvSpPr>
          <p:cNvPr id="34820" name="Rectangle 3">
            <a:extLst>
              <a:ext uri="{FF2B5EF4-FFF2-40B4-BE49-F238E27FC236}">
                <a16:creationId xmlns:a16="http://schemas.microsoft.com/office/drawing/2014/main" id="{C94CB5BE-E1B2-44D1-ADD0-79E7056C96E8}"/>
              </a:ext>
            </a:extLst>
          </p:cNvPr>
          <p:cNvSpPr>
            <a:spLocks noGrp="1" noChangeArrowheads="1"/>
          </p:cNvSpPr>
          <p:nvPr>
            <p:ph type="body" idx="1"/>
          </p:nvPr>
        </p:nvSpPr>
        <p:spPr>
          <a:xfrm>
            <a:off x="457200" y="990600"/>
            <a:ext cx="8305800" cy="5181600"/>
          </a:xfrm>
        </p:spPr>
        <p:txBody>
          <a:bodyPr/>
          <a:lstStyle/>
          <a:p>
            <a:r>
              <a:rPr lang="en-US" altLang="en-US" sz="3600" dirty="0"/>
              <a:t>Eye diagram is empirical measure of signal quality</a:t>
            </a:r>
          </a:p>
          <a:p>
            <a:pPr>
              <a:spcBef>
                <a:spcPct val="80000"/>
              </a:spcBef>
            </a:pPr>
            <a:r>
              <a:rPr lang="en-US" altLang="en-US" sz="3600" dirty="0"/>
              <a:t>The more open the eye, the better the reception</a:t>
            </a:r>
          </a:p>
        </p:txBody>
      </p:sp>
      <p:pic>
        <p:nvPicPr>
          <p:cNvPr id="34823" name="Picture 6">
            <a:extLst>
              <a:ext uri="{FF2B5EF4-FFF2-40B4-BE49-F238E27FC236}">
                <a16:creationId xmlns:a16="http://schemas.microsoft.com/office/drawing/2014/main" id="{3F0D4622-8F25-4D2C-99AA-5BB0D6488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669723"/>
            <a:ext cx="4114800" cy="31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48438"/>
          </a:xfrm>
        </p:spPr>
        <p:txBody>
          <a:bodyPr/>
          <a:lstStyle/>
          <a:p>
            <a:pPr marL="0" indent="0">
              <a:buNone/>
            </a:pPr>
            <a:r>
              <a:rPr lang="en-GB" sz="2600" b="1" dirty="0">
                <a:effectLst/>
                <a:latin typeface="Tahoma" panose="020B0604030504040204" pitchFamily="34" charset="0"/>
                <a:ea typeface="Tahoma" panose="020B0604030504040204" pitchFamily="34" charset="0"/>
                <a:cs typeface="Tahoma" panose="020B0604030504040204" pitchFamily="34" charset="0"/>
              </a:rPr>
              <a:t>Interpretation</a:t>
            </a:r>
            <a:r>
              <a:rPr lang="en-GB" sz="2600" dirty="0">
                <a:effectLst/>
                <a:latin typeface="Tahoma" panose="020B0604030504040204" pitchFamily="34" charset="0"/>
                <a:ea typeface="Tahoma" panose="020B0604030504040204" pitchFamily="34" charset="0"/>
                <a:cs typeface="Tahoma" panose="020B0604030504040204" pitchFamily="34" charset="0"/>
              </a:rPr>
              <a:t>:</a:t>
            </a:r>
          </a:p>
          <a:p>
            <a:r>
              <a:rPr lang="en-GB" sz="2600" b="1" dirty="0">
                <a:effectLst/>
                <a:latin typeface="Tahoma" panose="020B0604030504040204" pitchFamily="34" charset="0"/>
                <a:ea typeface="Tahoma" panose="020B0604030504040204" pitchFamily="34" charset="0"/>
                <a:cs typeface="Tahoma" panose="020B0604030504040204" pitchFamily="34" charset="0"/>
              </a:rPr>
              <a:t>Eye Width</a:t>
            </a:r>
            <a:r>
              <a:rPr lang="en-GB" sz="2600" dirty="0">
                <a:effectLst/>
                <a:latin typeface="Tahoma" panose="020B0604030504040204" pitchFamily="34" charset="0"/>
                <a:ea typeface="Tahoma" panose="020B0604030504040204" pitchFamily="34" charset="0"/>
                <a:cs typeface="Tahoma" panose="020B0604030504040204" pitchFamily="34" charset="0"/>
              </a:rPr>
              <a:t>: The horizontal width of the eye opening represents the timing jitter of the signal. A wider eye opening indicates lower jitter and better timing stability.</a:t>
            </a:r>
          </a:p>
          <a:p>
            <a:r>
              <a:rPr lang="en-GB" sz="2600" b="1" dirty="0">
                <a:effectLst/>
                <a:latin typeface="Tahoma" panose="020B0604030504040204" pitchFamily="34" charset="0"/>
                <a:ea typeface="Tahoma" panose="020B0604030504040204" pitchFamily="34" charset="0"/>
                <a:cs typeface="Tahoma" panose="020B0604030504040204" pitchFamily="34" charset="0"/>
              </a:rPr>
              <a:t>Eye Height</a:t>
            </a:r>
            <a:r>
              <a:rPr lang="en-GB" sz="2600" dirty="0">
                <a:effectLst/>
                <a:latin typeface="Tahoma" panose="020B0604030504040204" pitchFamily="34" charset="0"/>
                <a:ea typeface="Tahoma" panose="020B0604030504040204" pitchFamily="34" charset="0"/>
                <a:cs typeface="Tahoma" panose="020B0604030504040204" pitchFamily="34" charset="0"/>
              </a:rPr>
              <a:t>: The vertical height of the eye opening represents the voltage margin between different signal levels. A larger eye height indicates better signal-to-noise ratio and less distortion.</a:t>
            </a:r>
          </a:p>
          <a:p>
            <a:r>
              <a:rPr lang="en-GB" sz="2600" b="1" dirty="0">
                <a:effectLst/>
                <a:latin typeface="Tahoma" panose="020B0604030504040204" pitchFamily="34" charset="0"/>
                <a:ea typeface="Tahoma" panose="020B0604030504040204" pitchFamily="34" charset="0"/>
                <a:cs typeface="Tahoma" panose="020B0604030504040204" pitchFamily="34" charset="0"/>
              </a:rPr>
              <a:t>Eye Closure</a:t>
            </a:r>
            <a:r>
              <a:rPr lang="en-GB" sz="2600" dirty="0">
                <a:effectLst/>
                <a:latin typeface="Tahoma" panose="020B0604030504040204" pitchFamily="34" charset="0"/>
                <a:ea typeface="Tahoma" panose="020B0604030504040204" pitchFamily="34" charset="0"/>
                <a:cs typeface="Tahoma" panose="020B0604030504040204" pitchFamily="34" charset="0"/>
              </a:rPr>
              <a:t>: The extent of overlap or closure of the eye opening indicates the presence of noise, </a:t>
            </a:r>
            <a:r>
              <a:rPr lang="en-GB" sz="2600" dirty="0" err="1">
                <a:effectLst/>
                <a:latin typeface="Tahoma" panose="020B0604030504040204" pitchFamily="34" charset="0"/>
                <a:ea typeface="Tahoma" panose="020B0604030504040204" pitchFamily="34" charset="0"/>
                <a:cs typeface="Tahoma" panose="020B0604030504040204" pitchFamily="34" charset="0"/>
              </a:rPr>
              <a:t>intersymbol</a:t>
            </a:r>
            <a:r>
              <a:rPr lang="en-GB" sz="2600" dirty="0">
                <a:effectLst/>
                <a:latin typeface="Tahoma" panose="020B0604030504040204" pitchFamily="34" charset="0"/>
                <a:ea typeface="Tahoma" panose="020B0604030504040204" pitchFamily="34" charset="0"/>
                <a:cs typeface="Tahoma" panose="020B0604030504040204" pitchFamily="34" charset="0"/>
              </a:rPr>
              <a:t> interference (ISI), or distortion in the signal. Higher closure implies higher levels of noise or distortion, which can degrade signal integrity and increase the bit error rate (BER</a:t>
            </a:r>
            <a:r>
              <a:rPr lang="en-GB" sz="2600" dirty="0" smtClean="0">
                <a:effectLst/>
                <a:latin typeface="Tahoma" panose="020B0604030504040204" pitchFamily="34" charset="0"/>
                <a:ea typeface="Tahoma" panose="020B0604030504040204" pitchFamily="34" charset="0"/>
                <a:cs typeface="Tahoma" panose="020B0604030504040204" pitchFamily="34" charset="0"/>
              </a:rPr>
              <a:t>).</a:t>
            </a:r>
            <a:endParaRPr lang="en-GB" sz="260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45</a:t>
            </a:fld>
            <a:endParaRPr lang="en-US" dirty="0"/>
          </a:p>
        </p:txBody>
      </p:sp>
    </p:spTree>
    <p:extLst>
      <p:ext uri="{BB962C8B-B14F-4D97-AF65-F5344CB8AC3E}">
        <p14:creationId xmlns:p14="http://schemas.microsoft.com/office/powerpoint/2010/main" val="326728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92AEA81-5076-4147-AF4C-A9C048F2FA5A}"/>
              </a:ext>
            </a:extLst>
          </p:cNvPr>
          <p:cNvSpPr>
            <a:spLocks noGrp="1" noChangeArrowheads="1"/>
          </p:cNvSpPr>
          <p:nvPr>
            <p:ph type="title" idx="4294967295"/>
          </p:nvPr>
        </p:nvSpPr>
        <p:spPr>
          <a:xfrm>
            <a:off x="304800" y="152400"/>
            <a:ext cx="8610600" cy="1524000"/>
          </a:xfrm>
        </p:spPr>
        <p:txBody>
          <a:bodyPr/>
          <a:lstStyle/>
          <a:p>
            <a:pPr algn="l"/>
            <a:r>
              <a:rPr lang="en-US" altLang="en-US" sz="3200" dirty="0">
                <a:solidFill>
                  <a:schemeClr val="tx1"/>
                </a:solidFill>
              </a:rPr>
              <a:t>                            Eye Pattern </a:t>
            </a:r>
            <a:br>
              <a:rPr lang="en-US" altLang="en-US" sz="3200" dirty="0">
                <a:solidFill>
                  <a:schemeClr val="tx1"/>
                </a:solidFill>
              </a:rPr>
            </a:br>
            <a:r>
              <a:rPr lang="en-US" altLang="en-US" sz="3200" dirty="0">
                <a:solidFill>
                  <a:schemeClr val="tx1"/>
                </a:solidFill>
              </a:rPr>
              <a:t>-</a:t>
            </a:r>
            <a:r>
              <a:rPr lang="en-US" altLang="en-US" sz="2000" dirty="0">
                <a:solidFill>
                  <a:schemeClr val="tx1"/>
                </a:solidFill>
              </a:rPr>
              <a:t>Seen in oscilloscope</a:t>
            </a:r>
            <a:br>
              <a:rPr lang="en-US" altLang="en-US" sz="2000" dirty="0">
                <a:solidFill>
                  <a:schemeClr val="tx1"/>
                </a:solidFill>
              </a:rPr>
            </a:br>
            <a:r>
              <a:rPr lang="en-US" altLang="en-US" sz="2000" dirty="0">
                <a:solidFill>
                  <a:schemeClr val="tx1"/>
                </a:solidFill>
              </a:rPr>
              <a:t>-The Cleaner, the better</a:t>
            </a:r>
            <a:br>
              <a:rPr lang="en-US" altLang="en-US" sz="2000" dirty="0">
                <a:solidFill>
                  <a:schemeClr val="tx1"/>
                </a:solidFill>
              </a:rPr>
            </a:br>
            <a:r>
              <a:rPr lang="en-US" altLang="en-US" sz="2000" dirty="0">
                <a:solidFill>
                  <a:schemeClr val="tx1"/>
                </a:solidFill>
              </a:rPr>
              <a:t>-Good indication of transmission quality</a:t>
            </a:r>
          </a:p>
        </p:txBody>
      </p:sp>
      <p:pic>
        <p:nvPicPr>
          <p:cNvPr id="50179" name="Picture 3" descr="AABRMPO0">
            <a:extLst>
              <a:ext uri="{FF2B5EF4-FFF2-40B4-BE49-F238E27FC236}">
                <a16:creationId xmlns:a16="http://schemas.microsoft.com/office/drawing/2014/main" id="{402123F4-C8FC-4D8D-AE4C-CC42F919D0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0638" y="1753459"/>
            <a:ext cx="6583362" cy="51045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BF5CBA-45ED-47FD-AACB-1BD55531D988}"/>
              </a:ext>
            </a:extLst>
          </p:cNvPr>
          <p:cNvSpPr>
            <a:spLocks noGrp="1"/>
          </p:cNvSpPr>
          <p:nvPr>
            <p:ph type="sldNum" sz="quarter" idx="10"/>
          </p:nvPr>
        </p:nvSpPr>
        <p:spPr/>
        <p:txBody>
          <a:bodyPr/>
          <a:lstStyle/>
          <a:p>
            <a:pPr>
              <a:defRPr/>
            </a:pPr>
            <a:fld id="{D83AE563-0F30-4375-8E33-7912D87D9B34}" type="slidenum">
              <a:rPr lang="en-US" smtClean="0"/>
              <a:pPr>
                <a:defRPr/>
              </a:pPr>
              <a:t>47</a:t>
            </a:fld>
            <a:endParaRPr lang="en-US" dirty="0"/>
          </a:p>
        </p:txBody>
      </p:sp>
      <p:sp>
        <p:nvSpPr>
          <p:cNvPr id="3" name="Rectangle 1">
            <a:extLst>
              <a:ext uri="{FF2B5EF4-FFF2-40B4-BE49-F238E27FC236}">
                <a16:creationId xmlns:a16="http://schemas.microsoft.com/office/drawing/2014/main" id="{2B82784A-FE54-4A5B-A6C8-7ED93408AC83}"/>
              </a:ext>
            </a:extLst>
          </p:cNvPr>
          <p:cNvSpPr>
            <a:spLocks noChangeArrowheads="1"/>
          </p:cNvSpPr>
          <p:nvPr/>
        </p:nvSpPr>
        <p:spPr bwMode="auto">
          <a:xfrm rot="10800000" flipV="1">
            <a:off x="152400" y="380318"/>
            <a:ext cx="84582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Söhne"/>
              </a:rPr>
              <a:t>what is eye diagram, when and why do we use 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Söhne"/>
              </a:rPr>
              <a:t>An eye diagram is a graphical representation of the voltage versus time of a digital signal, used to visualize the signal's quality and integrity. It is often used to analyze the performance of a communication system, particularly in high-speed digital circuits.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Söhne"/>
              </a:rPr>
              <a:t>An eye diagram is created by superimposing a series of oscilloscope traces of a digital signal, with each trace representing a single-bit period. The resulting pattern, resembling an eye, allows engineers to quickly assess the signal's quality and identify any potential issues, such as jitter, noise, or signal distortion.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Söhne"/>
              </a:rPr>
              <a:t>Eye diagrams are used in a variety of applications, including testing and debugging high-speed communication systems, analyzing the performance of data links and networks, and verifying compliance with industry standards. They are an essential tool for ensuring the reliable and efficient transmission of data in modern digital systems.</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86963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6F176D-CC82-4CE8-80E8-93D4B5675B64}"/>
              </a:ext>
            </a:extLst>
          </p:cNvPr>
          <p:cNvSpPr>
            <a:spLocks noGrp="1"/>
          </p:cNvSpPr>
          <p:nvPr>
            <p:ph type="sldNum" sz="quarter" idx="10"/>
          </p:nvPr>
        </p:nvSpPr>
        <p:spPr/>
        <p:txBody>
          <a:bodyPr/>
          <a:lstStyle/>
          <a:p>
            <a:pPr>
              <a:defRPr/>
            </a:pPr>
            <a:fld id="{D83AE563-0F30-4375-8E33-7912D87D9B34}" type="slidenum">
              <a:rPr lang="en-US" smtClean="0"/>
              <a:pPr>
                <a:defRPr/>
              </a:pPr>
              <a:t>48</a:t>
            </a:fld>
            <a:endParaRPr lang="en-US" dirty="0"/>
          </a:p>
        </p:txBody>
      </p:sp>
      <p:sp>
        <p:nvSpPr>
          <p:cNvPr id="3" name="Rectangle 1">
            <a:extLst>
              <a:ext uri="{FF2B5EF4-FFF2-40B4-BE49-F238E27FC236}">
                <a16:creationId xmlns:a16="http://schemas.microsoft.com/office/drawing/2014/main" id="{BE5A4FF7-69C7-4736-B166-A65D198182C4}"/>
              </a:ext>
            </a:extLst>
          </p:cNvPr>
          <p:cNvSpPr>
            <a:spLocks noChangeArrowheads="1"/>
          </p:cNvSpPr>
          <p:nvPr/>
        </p:nvSpPr>
        <p:spPr bwMode="auto">
          <a:xfrm rot="10800000" flipV="1">
            <a:off x="990600" y="2686113"/>
            <a:ext cx="594360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Söhne"/>
              </a:rPr>
              <a:t>The End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1475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9198-D3BE-4481-BED2-D265F79C4884}"/>
              </a:ext>
            </a:extLst>
          </p:cNvPr>
          <p:cNvSpPr>
            <a:spLocks noGrp="1"/>
          </p:cNvSpPr>
          <p:nvPr>
            <p:ph type="title"/>
          </p:nvPr>
        </p:nvSpPr>
        <p:spPr/>
        <p:txBody>
          <a:bodyPr/>
          <a:lstStyle/>
          <a:p>
            <a:r>
              <a:rPr lang="en-US" dirty="0"/>
              <a:t>Decision Theory </a:t>
            </a:r>
            <a:r>
              <a:rPr lang="en-US" sz="3200" dirty="0">
                <a:solidFill>
                  <a:srgbClr val="FFFF00"/>
                </a:solidFill>
              </a:rPr>
              <a:t>(notation ??)</a:t>
            </a:r>
            <a:endParaRPr lang="en-US" dirty="0">
              <a:solidFill>
                <a:srgbClr val="FFFF00"/>
              </a:solidFill>
            </a:endParaRPr>
          </a:p>
        </p:txBody>
      </p:sp>
      <p:sp>
        <p:nvSpPr>
          <p:cNvPr id="4" name="Slide Number Placeholder 3">
            <a:extLst>
              <a:ext uri="{FF2B5EF4-FFF2-40B4-BE49-F238E27FC236}">
                <a16:creationId xmlns:a16="http://schemas.microsoft.com/office/drawing/2014/main" id="{67370BDE-AE44-4CC9-A7D7-1074FC5E996F}"/>
              </a:ext>
            </a:extLst>
          </p:cNvPr>
          <p:cNvSpPr>
            <a:spLocks noGrp="1"/>
          </p:cNvSpPr>
          <p:nvPr>
            <p:ph type="sldNum" sz="quarter" idx="10"/>
          </p:nvPr>
        </p:nvSpPr>
        <p:spPr/>
        <p:txBody>
          <a:bodyPr/>
          <a:lstStyle/>
          <a:p>
            <a:pPr>
              <a:defRPr/>
            </a:pPr>
            <a:fld id="{96F73DE3-3A65-4B9F-8731-A260C37A483E}" type="slidenum">
              <a:rPr lang="en-US" smtClean="0"/>
              <a:pPr>
                <a:defRPr/>
              </a:pPr>
              <a:t>5</a:t>
            </a:fld>
            <a:endParaRPr lang="en-US" dirty="0"/>
          </a:p>
        </p:txBody>
      </p:sp>
      <p:pic>
        <p:nvPicPr>
          <p:cNvPr id="5" name="Content Placeholder 4">
            <a:extLst>
              <a:ext uri="{FF2B5EF4-FFF2-40B4-BE49-F238E27FC236}">
                <a16:creationId xmlns:a16="http://schemas.microsoft.com/office/drawing/2014/main" id="{5B0959E4-4FC0-43BC-BECD-799ADC619297}"/>
              </a:ext>
            </a:extLst>
          </p:cNvPr>
          <p:cNvPicPr>
            <a:picLocks noGrp="1" noChangeAspect="1"/>
          </p:cNvPicPr>
          <p:nvPr>
            <p:ph idx="1"/>
          </p:nvPr>
        </p:nvPicPr>
        <p:blipFill>
          <a:blip r:embed="rId2"/>
          <a:stretch>
            <a:fillRect/>
          </a:stretch>
        </p:blipFill>
        <p:spPr>
          <a:xfrm>
            <a:off x="56190" y="1905000"/>
            <a:ext cx="9031619" cy="3886200"/>
          </a:xfrm>
          <a:prstGeom prst="rect">
            <a:avLst/>
          </a:prstGeom>
        </p:spPr>
      </p:pic>
    </p:spTree>
    <p:extLst>
      <p:ext uri="{BB962C8B-B14F-4D97-AF65-F5344CB8AC3E}">
        <p14:creationId xmlns:p14="http://schemas.microsoft.com/office/powerpoint/2010/main" val="2669738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rate due to noise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dirty="0">
                    <a:effectLst/>
                    <a:latin typeface="Times New Roman" panose="02020603050405020304" pitchFamily="18" charset="0"/>
                    <a:cs typeface="Times New Roman" panose="02020603050405020304" pitchFamily="18" charset="0"/>
                  </a:rPr>
                  <a:t>Probability of Error expression to be derived</a:t>
                </a:r>
              </a:p>
              <a:p>
                <a:pPr algn="just"/>
                <a:r>
                  <a:rPr lang="en-US" b="1" u="sng" dirty="0">
                    <a:effectLst/>
                    <a:latin typeface="Times New Roman" panose="02020603050405020304" pitchFamily="18" charset="0"/>
                    <a:cs typeface="Times New Roman" panose="02020603050405020304" pitchFamily="18" charset="0"/>
                  </a:rPr>
                  <a:t>PCM polar NRZ </a:t>
                </a:r>
                <a:r>
                  <a:rPr lang="en-US" dirty="0">
                    <a:effectLst/>
                    <a:latin typeface="Times New Roman" panose="02020603050405020304" pitchFamily="18" charset="0"/>
                    <a:cs typeface="Times New Roman" panose="02020603050405020304" pitchFamily="18" charset="0"/>
                  </a:rPr>
                  <a:t>signaling is our reference for analysis.</a:t>
                </a:r>
              </a:p>
              <a:p>
                <a:pPr algn="just"/>
                <a:r>
                  <a:rPr lang="en-US" dirty="0">
                    <a:effectLst/>
                    <a:latin typeface="Times New Roman" panose="02020603050405020304" pitchFamily="18" charset="0"/>
                    <a:cs typeface="Times New Roman" panose="02020603050405020304" pitchFamily="18" charset="0"/>
                  </a:rPr>
                  <a:t>The channel noise is modeled as Additive White Gaussian Noise </a:t>
                </a:r>
                <a14:m>
                  <m:oMath xmlns:m="http://schemas.openxmlformats.org/officeDocument/2006/math">
                    <m:r>
                      <a:rPr lang="en-US" b="0" i="1" smtClean="0">
                        <a:effectLst/>
                        <a:latin typeface="Cambria Math"/>
                      </a:rPr>
                      <m:t>𝑤</m:t>
                    </m:r>
                    <m:r>
                      <a:rPr lang="en-US" b="0" i="1" smtClean="0">
                        <a:effectLst/>
                        <a:latin typeface="Cambria Math"/>
                      </a:rPr>
                      <m:t>(</m:t>
                    </m:r>
                    <m:r>
                      <a:rPr lang="en-US" b="0" i="1" smtClean="0">
                        <a:effectLst/>
                        <a:latin typeface="Cambria Math"/>
                      </a:rPr>
                      <m:t>𝑡</m:t>
                    </m:r>
                    <m:r>
                      <a:rPr lang="en-US" b="0" i="1" smtClean="0">
                        <a:effectLst/>
                        <a:latin typeface="Cambria Math"/>
                      </a:rPr>
                      <m:t>)</m:t>
                    </m:r>
                  </m:oMath>
                </a14:m>
                <a:r>
                  <a:rPr lang="en-US" dirty="0">
                    <a:effectLst/>
                    <a:latin typeface="Times New Roman" panose="02020603050405020304" pitchFamily="18" charset="0"/>
                    <a:cs typeface="Times New Roman" panose="02020603050405020304" pitchFamily="18" charset="0"/>
                  </a:rPr>
                  <a:t> of zero mean and power spectral density </a:t>
                </a:r>
                <a14:m>
                  <m:oMath xmlns:m="http://schemas.openxmlformats.org/officeDocument/2006/math">
                    <m:f>
                      <m:fPr>
                        <m:ctrlPr>
                          <a:rPr lang="en-US" i="1" smtClean="0">
                            <a:effectLst/>
                            <a:latin typeface="Cambria Math" panose="02040503050406030204" pitchFamily="18" charset="0"/>
                          </a:rPr>
                        </m:ctrlPr>
                      </m:fPr>
                      <m:num>
                        <m:sSub>
                          <m:sSubPr>
                            <m:ctrlPr>
                              <a:rPr lang="en-US" i="1" smtClean="0">
                                <a:effectLst/>
                                <a:latin typeface="Cambria Math" panose="02040503050406030204" pitchFamily="18" charset="0"/>
                              </a:rPr>
                            </m:ctrlPr>
                          </m:sSubPr>
                          <m:e>
                            <m:r>
                              <a:rPr lang="en-US" b="0" i="1" smtClean="0">
                                <a:effectLst/>
                                <a:latin typeface="Cambria Math"/>
                              </a:rPr>
                              <m:t>𝑁</m:t>
                            </m:r>
                          </m:e>
                          <m:sub>
                            <m:r>
                              <a:rPr lang="en-US" b="0" i="1" smtClean="0">
                                <a:effectLst/>
                                <a:latin typeface="Cambria Math"/>
                              </a:rPr>
                              <m:t>0</m:t>
                            </m:r>
                          </m:sub>
                        </m:sSub>
                      </m:num>
                      <m:den>
                        <m:r>
                          <a:rPr lang="en-US" b="0" i="1" smtClean="0">
                            <a:effectLst/>
                            <a:latin typeface="Cambria Math"/>
                          </a:rPr>
                          <m:t>2</m:t>
                        </m:r>
                      </m:den>
                    </m:f>
                  </m:oMath>
                </a14:m>
                <a:endParaRPr lang="en-US" dirty="0">
                  <a:effectLst/>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884" r="-1852"/>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6</a:t>
            </a:fld>
            <a:endParaRPr lang="en-US" dirty="0"/>
          </a:p>
        </p:txBody>
      </p:sp>
      <p:pic>
        <p:nvPicPr>
          <p:cNvPr id="1026" name="Picture 2" descr="Non-return-to-zero - Wikipedia">
            <a:extLst>
              <a:ext uri="{FF2B5EF4-FFF2-40B4-BE49-F238E27FC236}">
                <a16:creationId xmlns:a16="http://schemas.microsoft.com/office/drawing/2014/main" id="{1B258A0D-1031-4E3B-983B-6233187AE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8" y="4950987"/>
            <a:ext cx="3804501" cy="1902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5339"/>
          </a:xfrm>
        </p:spPr>
        <p:txBody>
          <a:bodyPr/>
          <a:lstStyle/>
          <a:p>
            <a:r>
              <a:rPr lang="en-US" dirty="0"/>
              <a:t>Selected Fourier transform</a:t>
            </a:r>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7</a:t>
            </a:fld>
            <a:endParaRPr lang="en-US" dirty="0"/>
          </a:p>
        </p:txBody>
      </p:sp>
      <p:pic>
        <p:nvPicPr>
          <p:cNvPr id="7" name="Content Placeholder 6"/>
          <p:cNvPicPr>
            <a:picLocks noGrp="1" noChangeAspect="1"/>
          </p:cNvPicPr>
          <p:nvPr>
            <p:ph idx="1"/>
          </p:nvPr>
        </p:nvPicPr>
        <p:blipFill>
          <a:blip r:embed="rId2"/>
          <a:stretch>
            <a:fillRect/>
          </a:stretch>
        </p:blipFill>
        <p:spPr>
          <a:xfrm>
            <a:off x="1752600" y="1149783"/>
            <a:ext cx="5410200" cy="5634070"/>
          </a:xfrm>
          <a:prstGeom prst="rect">
            <a:avLst/>
          </a:prstGeom>
        </p:spPr>
      </p:pic>
    </p:spTree>
    <p:extLst>
      <p:ext uri="{BB962C8B-B14F-4D97-AF65-F5344CB8AC3E}">
        <p14:creationId xmlns:p14="http://schemas.microsoft.com/office/powerpoint/2010/main" val="4060989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Bit Error Rate (BER)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dirty="0">
                    <a:effectLst/>
                  </a:rPr>
                  <a:t>The receiver of the communication system can be modeled as shown below</a:t>
                </a:r>
              </a:p>
              <a:p>
                <a:pPr algn="just"/>
                <a:endParaRPr lang="en-US" dirty="0">
                  <a:effectLst/>
                </a:endParaRPr>
              </a:p>
              <a:p>
                <a:pPr algn="just"/>
                <a:endParaRPr lang="en-US" dirty="0">
                  <a:effectLst/>
                </a:endParaRPr>
              </a:p>
              <a:p>
                <a:pPr algn="just"/>
                <a:endParaRPr lang="en-US" dirty="0">
                  <a:effectLst/>
                </a:endParaRPr>
              </a:p>
              <a:p>
                <a:pPr algn="just"/>
                <a:endParaRPr lang="en-US" dirty="0">
                  <a:effectLst/>
                </a:endParaRPr>
              </a:p>
              <a:p>
                <a:pPr algn="just"/>
                <a:r>
                  <a:rPr lang="en-US" dirty="0">
                    <a:effectLst/>
                  </a:rPr>
                  <a:t>The signaling interval will be </a:t>
                </a:r>
                <a14:m>
                  <m:oMath xmlns:m="http://schemas.openxmlformats.org/officeDocument/2006/math">
                    <m:r>
                      <a:rPr lang="en-US" b="0" i="1" smtClean="0">
                        <a:effectLst/>
                        <a:latin typeface="Cambria Math"/>
                      </a:rPr>
                      <m:t>0</m:t>
                    </m:r>
                    <m:r>
                      <a:rPr lang="en-US" b="0" i="1" smtClean="0">
                        <a:effectLst/>
                        <a:latin typeface="Cambria Math"/>
                        <a:ea typeface="Cambria Math"/>
                      </a:rPr>
                      <m:t>≤</m:t>
                    </m:r>
                    <m:r>
                      <a:rPr lang="en-US" b="0" i="1" smtClean="0">
                        <a:effectLst/>
                        <a:latin typeface="Cambria Math"/>
                        <a:ea typeface="Cambria Math"/>
                      </a:rPr>
                      <m:t>𝑡</m:t>
                    </m:r>
                    <m:r>
                      <a:rPr lang="en-US" b="0" i="1" smtClean="0">
                        <a:effectLst/>
                        <a:latin typeface="Cambria Math"/>
                        <a:ea typeface="Cambria Math"/>
                      </a:rPr>
                      <m:t>≤</m:t>
                    </m:r>
                    <m:sSub>
                      <m:sSubPr>
                        <m:ctrlPr>
                          <a:rPr lang="en-US" b="0" i="1" smtClean="0">
                            <a:effectLst/>
                            <a:latin typeface="Cambria Math" panose="02040503050406030204" pitchFamily="18" charset="0"/>
                            <a:ea typeface="Cambria Math"/>
                          </a:rPr>
                        </m:ctrlPr>
                      </m:sSubPr>
                      <m:e>
                        <m:r>
                          <a:rPr lang="en-US" b="0" i="1" smtClean="0">
                            <a:effectLst/>
                            <a:latin typeface="Cambria Math"/>
                            <a:ea typeface="Cambria Math"/>
                          </a:rPr>
                          <m:t>𝑇</m:t>
                        </m:r>
                      </m:e>
                      <m:sub>
                        <m:r>
                          <a:rPr lang="en-US" b="0" i="1" smtClean="0">
                            <a:effectLst/>
                            <a:latin typeface="Cambria Math"/>
                            <a:ea typeface="Cambria Math"/>
                          </a:rPr>
                          <m:t>𝑏</m:t>
                        </m:r>
                      </m:sub>
                    </m:sSub>
                  </m:oMath>
                </a14:m>
                <a:r>
                  <a:rPr lang="en-US" dirty="0">
                    <a:effectLst/>
                  </a:rPr>
                  <a:t>, where </a:t>
                </a:r>
                <a14:m>
                  <m:oMath xmlns:m="http://schemas.openxmlformats.org/officeDocument/2006/math">
                    <m:sSub>
                      <m:sSubPr>
                        <m:ctrlPr>
                          <a:rPr lang="en-US" i="1" smtClean="0">
                            <a:effectLst/>
                            <a:latin typeface="Cambria Math" panose="02040503050406030204" pitchFamily="18" charset="0"/>
                          </a:rPr>
                        </m:ctrlPr>
                      </m:sSubPr>
                      <m:e>
                        <m:r>
                          <a:rPr lang="en-US" b="0" i="1" smtClean="0">
                            <a:effectLst/>
                            <a:latin typeface="Cambria Math"/>
                          </a:rPr>
                          <m:t>𝑇</m:t>
                        </m:r>
                      </m:e>
                      <m:sub>
                        <m:r>
                          <a:rPr lang="en-US" b="0" i="1" smtClean="0">
                            <a:effectLst/>
                            <a:latin typeface="Cambria Math"/>
                          </a:rPr>
                          <m:t>𝑏</m:t>
                        </m:r>
                      </m:sub>
                    </m:sSub>
                  </m:oMath>
                </a14:m>
                <a:r>
                  <a:rPr lang="en-US" dirty="0">
                    <a:effectLst/>
                  </a:rPr>
                  <a:t> is the bit duration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750" r="-1852" b="-3230"/>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799" y="2814571"/>
            <a:ext cx="7010401" cy="168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4600" y="2754868"/>
            <a:ext cx="838200" cy="369332"/>
          </a:xfrm>
          <a:prstGeom prst="rect">
            <a:avLst/>
          </a:prstGeom>
          <a:noFill/>
        </p:spPr>
        <p:txBody>
          <a:bodyPr wrap="square" rtlCol="0">
            <a:spAutoFit/>
          </a:bodyPr>
          <a:lstStyle/>
          <a:p>
            <a:pPr algn="ctr"/>
            <a:r>
              <a:rPr lang="en-US" dirty="0">
                <a:solidFill>
                  <a:schemeClr val="tx2">
                    <a:lumMod val="10000"/>
                  </a:schemeClr>
                </a:solidFill>
              </a:rPr>
              <a:t>x(t)</a:t>
            </a:r>
          </a:p>
        </p:txBody>
      </p:sp>
      <p:sp>
        <p:nvSpPr>
          <p:cNvPr id="7" name="TextBox 6"/>
          <p:cNvSpPr txBox="1"/>
          <p:nvPr/>
        </p:nvSpPr>
        <p:spPr>
          <a:xfrm>
            <a:off x="4038600" y="2743200"/>
            <a:ext cx="838200" cy="369332"/>
          </a:xfrm>
          <a:prstGeom prst="rect">
            <a:avLst/>
          </a:prstGeom>
          <a:noFill/>
        </p:spPr>
        <p:txBody>
          <a:bodyPr wrap="square" rtlCol="0">
            <a:spAutoFit/>
          </a:bodyPr>
          <a:lstStyle/>
          <a:p>
            <a:pPr algn="ctr"/>
            <a:r>
              <a:rPr lang="en-US" dirty="0">
                <a:solidFill>
                  <a:schemeClr val="tx2">
                    <a:lumMod val="10000"/>
                  </a:schemeClr>
                </a:solidFill>
              </a:rPr>
              <a:t>y(t)</a:t>
            </a:r>
          </a:p>
        </p:txBody>
      </p:sp>
      <p:sp>
        <p:nvSpPr>
          <p:cNvPr id="8" name="TextBox 7"/>
          <p:cNvSpPr txBox="1"/>
          <p:nvPr/>
        </p:nvSpPr>
        <p:spPr>
          <a:xfrm>
            <a:off x="4953000" y="2831068"/>
            <a:ext cx="838200" cy="369332"/>
          </a:xfrm>
          <a:prstGeom prst="rect">
            <a:avLst/>
          </a:prstGeom>
          <a:noFill/>
        </p:spPr>
        <p:txBody>
          <a:bodyPr wrap="square" rtlCol="0">
            <a:spAutoFit/>
          </a:bodyPr>
          <a:lstStyle/>
          <a:p>
            <a:pPr algn="ctr"/>
            <a:r>
              <a:rPr lang="en-US" dirty="0">
                <a:solidFill>
                  <a:schemeClr val="tx2">
                    <a:lumMod val="10000"/>
                  </a:schemeClr>
                </a:solidFill>
              </a:rPr>
              <a:t>Y</a:t>
            </a:r>
          </a:p>
        </p:txBody>
      </p:sp>
    </p:spTree>
    <p:extLst>
      <p:ext uri="{BB962C8B-B14F-4D97-AF65-F5344CB8AC3E}">
        <p14:creationId xmlns:p14="http://schemas.microsoft.com/office/powerpoint/2010/main" val="3121487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49618-1DC2-418F-B483-4A868B53997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9875AAF-C605-4D79-B402-871D2206E2A9}"/>
              </a:ext>
            </a:extLst>
          </p:cNvPr>
          <p:cNvPicPr>
            <a:picLocks noGrp="1" noChangeAspect="1"/>
          </p:cNvPicPr>
          <p:nvPr>
            <p:ph idx="1"/>
          </p:nvPr>
        </p:nvPicPr>
        <p:blipFill>
          <a:blip r:embed="rId2"/>
          <a:stretch>
            <a:fillRect/>
          </a:stretch>
        </p:blipFill>
        <p:spPr>
          <a:xfrm>
            <a:off x="990600" y="2834269"/>
            <a:ext cx="6777439" cy="1992738"/>
          </a:xfrm>
          <a:prstGeom prst="rect">
            <a:avLst/>
          </a:prstGeom>
        </p:spPr>
      </p:pic>
      <p:sp>
        <p:nvSpPr>
          <p:cNvPr id="4" name="Slide Number Placeholder 3">
            <a:extLst>
              <a:ext uri="{FF2B5EF4-FFF2-40B4-BE49-F238E27FC236}">
                <a16:creationId xmlns:a16="http://schemas.microsoft.com/office/drawing/2014/main" id="{250C3244-3876-4CE1-8B58-448E0DDD2D5A}"/>
              </a:ext>
            </a:extLst>
          </p:cNvPr>
          <p:cNvSpPr>
            <a:spLocks noGrp="1"/>
          </p:cNvSpPr>
          <p:nvPr>
            <p:ph type="sldNum" sz="quarter" idx="10"/>
          </p:nvPr>
        </p:nvSpPr>
        <p:spPr/>
        <p:txBody>
          <a:bodyPr/>
          <a:lstStyle/>
          <a:p>
            <a:pPr>
              <a:defRPr/>
            </a:pPr>
            <a:fld id="{96F73DE3-3A65-4B9F-8731-A260C37A483E}" type="slidenum">
              <a:rPr lang="en-US" smtClean="0"/>
              <a:pPr>
                <a:defRPr/>
              </a:pPr>
              <a:t>9</a:t>
            </a:fld>
            <a:endParaRPr lang="en-US" dirty="0"/>
          </a:p>
        </p:txBody>
      </p:sp>
      <p:pic>
        <p:nvPicPr>
          <p:cNvPr id="2050" name="Picture 2" descr="Non-return-to-zero - Wikipedia">
            <a:extLst>
              <a:ext uri="{FF2B5EF4-FFF2-40B4-BE49-F238E27FC236}">
                <a16:creationId xmlns:a16="http://schemas.microsoft.com/office/drawing/2014/main" id="{BFB1849D-DACC-41CA-96D0-2FBFD4525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34038"/>
            <a:ext cx="24384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860887"/>
      </p:ext>
    </p:extLst>
  </p:cSld>
  <p:clrMapOvr>
    <a:masterClrMapping/>
  </p:clrMapOvr>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themeOverride>
</file>

<file path=docProps/app.xml><?xml version="1.0" encoding="utf-8"?>
<Properties xmlns="http://schemas.openxmlformats.org/officeDocument/2006/extended-properties" xmlns:vt="http://schemas.openxmlformats.org/officeDocument/2006/docPropsVTypes">
  <Template/>
  <TotalTime>11490</TotalTime>
  <Words>1573</Words>
  <Application>Microsoft Office PowerPoint</Application>
  <PresentationFormat>On-screen Show (4:3)</PresentationFormat>
  <Paragraphs>238</Paragraphs>
  <Slides>48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Cambria Math</vt:lpstr>
      <vt:lpstr>굴림</vt:lpstr>
      <vt:lpstr>Söhne</vt:lpstr>
      <vt:lpstr>Tahoma</vt:lpstr>
      <vt:lpstr>Times New Roman</vt:lpstr>
      <vt:lpstr>Wingdings</vt:lpstr>
      <vt:lpstr>Digital Dots</vt:lpstr>
      <vt:lpstr>PowerPoint Presentation</vt:lpstr>
      <vt:lpstr>PowerPoint Presentation</vt:lpstr>
      <vt:lpstr>PowerPoint Presentation</vt:lpstr>
      <vt:lpstr>PowerPoint Presentation</vt:lpstr>
      <vt:lpstr>Decision Theory (notation ??)</vt:lpstr>
      <vt:lpstr>Error rate due to noise</vt:lpstr>
      <vt:lpstr>Selected Fourier transform</vt:lpstr>
      <vt:lpstr>Bit Error Rate (BER)</vt:lpstr>
      <vt:lpstr>PowerPoint Presentation</vt:lpstr>
      <vt:lpstr>Bit error rate</vt:lpstr>
      <vt:lpstr>Receiver model</vt:lpstr>
      <vt:lpstr>Possible errors</vt:lpstr>
      <vt:lpstr>Average probability of error calculations</vt:lpstr>
      <vt:lpstr>Average probability of error calculations</vt:lpstr>
      <vt:lpstr>Average probability of error calculations</vt:lpstr>
      <vt:lpstr>Average probability of error calculations</vt:lpstr>
      <vt:lpstr>Average probability calculations</vt:lpstr>
      <vt:lpstr>Complementary error function erfc⁡(z)</vt:lpstr>
      <vt:lpstr>Q Function</vt:lpstr>
      <vt:lpstr>PowerPoint Presentation</vt:lpstr>
      <vt:lpstr>PowerPoint Presentation</vt:lpstr>
      <vt:lpstr>PowerPoint Presentation</vt:lpstr>
      <vt:lpstr>Average probability of error in terms of erfc⁡(z)</vt:lpstr>
      <vt:lpstr>P_01: If symbol 1 is transmitted but 0 is received </vt:lpstr>
      <vt:lpstr>Propability density function f_Y (Y|1)</vt:lpstr>
      <vt:lpstr>P_01</vt:lpstr>
      <vt:lpstr>P_01</vt:lpstr>
      <vt:lpstr>Expression for the average probability of error</vt:lpstr>
      <vt:lpstr>Optimum threshold λ_opt</vt:lpstr>
      <vt:lpstr>Optimum value of the threshold λ value </vt:lpstr>
      <vt:lpstr>Optimum value of the threshold 𝜆 value </vt:lpstr>
      <vt:lpstr>Optimum value of the threshold 𝜆 value </vt:lpstr>
      <vt:lpstr>Average probability of error vs E_b/N_0 </vt:lpstr>
      <vt:lpstr>Erfc approximation for large values of E_b/N_0</vt:lpstr>
      <vt:lpstr>Average probability of error for different line codes</vt:lpstr>
      <vt:lpstr>Average probability of error for different line codes</vt:lpstr>
      <vt:lpstr>Check this item??</vt:lpstr>
      <vt:lpstr>PowerPoint Presentation</vt:lpstr>
      <vt:lpstr>PowerPoint Presentation</vt:lpstr>
      <vt:lpstr>Example1</vt:lpstr>
      <vt:lpstr>Example1 (solution)</vt:lpstr>
      <vt:lpstr>An eye diagram</vt:lpstr>
      <vt:lpstr>An eye diagram</vt:lpstr>
      <vt:lpstr>Eye Diagram</vt:lpstr>
      <vt:lpstr>PowerPoint Presentation</vt:lpstr>
      <vt:lpstr>                            Eye Pattern  -Seen in oscilloscope -The Cleaner, the better -Good indication of transmission quality</vt:lpstr>
      <vt:lpstr>PowerPoint Presentation</vt:lpstr>
      <vt:lpstr>PowerPoint Presentation</vt:lpstr>
    </vt:vector>
  </TitlesOfParts>
  <Company>SweetHaven Publishing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L. Heiserman</dc:creator>
  <cp:lastModifiedBy>Allam</cp:lastModifiedBy>
  <cp:revision>443</cp:revision>
  <dcterms:created xsi:type="dcterms:W3CDTF">2004-08-13T16:35:55Z</dcterms:created>
  <dcterms:modified xsi:type="dcterms:W3CDTF">2024-02-29T12:54:48Z</dcterms:modified>
</cp:coreProperties>
</file>