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28"/>
  </p:notesMasterIdLst>
  <p:handoutMasterIdLst>
    <p:handoutMasterId r:id="rId129"/>
  </p:handoutMasterIdLst>
  <p:sldIdLst>
    <p:sldId id="394" r:id="rId2"/>
    <p:sldId id="389" r:id="rId3"/>
    <p:sldId id="390" r:id="rId4"/>
    <p:sldId id="398" r:id="rId5"/>
    <p:sldId id="400" r:id="rId6"/>
    <p:sldId id="399" r:id="rId7"/>
    <p:sldId id="401" r:id="rId8"/>
    <p:sldId id="407" r:id="rId9"/>
    <p:sldId id="408" r:id="rId10"/>
    <p:sldId id="402" r:id="rId11"/>
    <p:sldId id="403" r:id="rId12"/>
    <p:sldId id="404" r:id="rId13"/>
    <p:sldId id="405" r:id="rId14"/>
    <p:sldId id="406" r:id="rId15"/>
    <p:sldId id="409" r:id="rId16"/>
    <p:sldId id="410" r:id="rId17"/>
    <p:sldId id="411" r:id="rId18"/>
    <p:sldId id="412" r:id="rId19"/>
    <p:sldId id="532" r:id="rId20"/>
    <p:sldId id="422" r:id="rId21"/>
    <p:sldId id="428" r:id="rId22"/>
    <p:sldId id="424" r:id="rId23"/>
    <p:sldId id="429" r:id="rId24"/>
    <p:sldId id="430" r:id="rId25"/>
    <p:sldId id="425" r:id="rId26"/>
    <p:sldId id="426" r:id="rId27"/>
    <p:sldId id="427" r:id="rId28"/>
    <p:sldId id="432" r:id="rId29"/>
    <p:sldId id="434" r:id="rId30"/>
    <p:sldId id="435" r:id="rId31"/>
    <p:sldId id="436" r:id="rId32"/>
    <p:sldId id="437" r:id="rId33"/>
    <p:sldId id="438" r:id="rId34"/>
    <p:sldId id="439" r:id="rId35"/>
    <p:sldId id="533" r:id="rId36"/>
    <p:sldId id="440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3" r:id="rId69"/>
    <p:sldId id="474" r:id="rId70"/>
    <p:sldId id="475" r:id="rId71"/>
    <p:sldId id="476" r:id="rId72"/>
    <p:sldId id="477" r:id="rId73"/>
    <p:sldId id="478" r:id="rId74"/>
    <p:sldId id="479" r:id="rId75"/>
    <p:sldId id="480" r:id="rId76"/>
    <p:sldId id="481" r:id="rId77"/>
    <p:sldId id="482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99" r:id="rId95"/>
    <p:sldId id="500" r:id="rId96"/>
    <p:sldId id="501" r:id="rId97"/>
    <p:sldId id="502" r:id="rId98"/>
    <p:sldId id="503" r:id="rId99"/>
    <p:sldId id="504" r:id="rId100"/>
    <p:sldId id="505" r:id="rId101"/>
    <p:sldId id="506" r:id="rId102"/>
    <p:sldId id="507" r:id="rId103"/>
    <p:sldId id="508" r:id="rId104"/>
    <p:sldId id="509" r:id="rId105"/>
    <p:sldId id="510" r:id="rId106"/>
    <p:sldId id="511" r:id="rId107"/>
    <p:sldId id="512" r:id="rId108"/>
    <p:sldId id="513" r:id="rId109"/>
    <p:sldId id="514" r:id="rId110"/>
    <p:sldId id="515" r:id="rId111"/>
    <p:sldId id="516" r:id="rId112"/>
    <p:sldId id="517" r:id="rId113"/>
    <p:sldId id="518" r:id="rId114"/>
    <p:sldId id="519" r:id="rId115"/>
    <p:sldId id="520" r:id="rId116"/>
    <p:sldId id="521" r:id="rId117"/>
    <p:sldId id="522" r:id="rId118"/>
    <p:sldId id="523" r:id="rId119"/>
    <p:sldId id="524" r:id="rId120"/>
    <p:sldId id="525" r:id="rId121"/>
    <p:sldId id="526" r:id="rId122"/>
    <p:sldId id="527" r:id="rId123"/>
    <p:sldId id="528" r:id="rId124"/>
    <p:sldId id="529" r:id="rId125"/>
    <p:sldId id="530" r:id="rId126"/>
    <p:sldId id="531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DFE"/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7" autoAdjust="0"/>
    <p:restoredTop sz="99237" autoAdjust="0"/>
  </p:normalViewPr>
  <p:slideViewPr>
    <p:cSldViewPr>
      <p:cViewPr varScale="1">
        <p:scale>
          <a:sx n="82" d="100"/>
          <a:sy n="82" d="100"/>
        </p:scale>
        <p:origin x="10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png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AA57-EA4C-425D-B85B-021D74F952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51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3AC4-EB78-4317-83D3-65910D09EB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28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286E-E52A-4E0F-93D2-EEC326E789B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66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4722-5D0A-4335-92C4-CC48B328C9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26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2280-0547-4E0D-9B5A-64F5717405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6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24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5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26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28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3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3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3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3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36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38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3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4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41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42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44.w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45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47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48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5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51.wm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8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3.emf"/><Relationship Id="rId4" Type="http://schemas.openxmlformats.org/officeDocument/2006/relationships/image" Target="../media/image6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7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9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2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4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2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97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9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01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0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4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6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0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4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84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88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8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1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20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phase shift keying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coherent phase shift keying different phase modulation schemes will be covered i.e. binary PSK, quadrature phase shift keying and M-</a:t>
            </a:r>
            <a:r>
              <a:rPr lang="en-US" dirty="0" err="1"/>
              <a:t>ary</a:t>
            </a:r>
            <a:r>
              <a:rPr lang="en-US" dirty="0"/>
              <a:t> PSK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8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To calculate the probability of error that symbol 0 was sent and the receiver detect 1 mistakenly in the presence of AWGN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30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, we need to find the conditional probability density of the random variable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en-US" sz="30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/>
                  <a:t>, given that symbol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/>
                  <a:t>, was transmitted as shown below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4648200"/>
            <a:ext cx="4724401" cy="14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Probability of error of MSK system is equal to BPSK and QPSK</a:t>
            </a:r>
          </a:p>
          <a:p>
            <a:pPr eaLnBrk="1" hangingPunct="1"/>
            <a:r>
              <a:rPr lang="en-US" sz="2800"/>
              <a:t>This due to the fact that MSK observes the signal for two symbol intervals whereas FSK only observes for single signal interval.  </a:t>
            </a:r>
          </a:p>
          <a:p>
            <a:pPr eaLnBrk="1" hangingPunct="1"/>
            <a:r>
              <a:rPr lang="en-US" sz="2800"/>
              <a:t>Bandwidth of MSK system is 50% larger than QPSK.</a:t>
            </a:r>
          </a:p>
          <a:p>
            <a:pPr eaLnBrk="1" hangingPunct="1">
              <a:buFont typeface="Wingdings" pitchFamily="2" charset="2"/>
              <a:buNone/>
            </a:pPr>
            <a:endParaRPr lang="th-TH" sz="2800"/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4213" name="Object 4"/>
          <p:cNvGraphicFramePr>
            <a:graphicFrameLocks noChangeAspect="1"/>
          </p:cNvGraphicFramePr>
          <p:nvPr/>
        </p:nvGraphicFramePr>
        <p:xfrm>
          <a:off x="2268538" y="4724400"/>
          <a:ext cx="38036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3" imgW="2133600" imgH="635000" progId="Equation.3">
                  <p:embed/>
                </p:oleObj>
              </mc:Choice>
              <mc:Fallback>
                <p:oleObj name="Equation" r:id="rId3" imgW="21336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38036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8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Noncoherent implies that phase information is not available to the receiver.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As a result, zero phase of the receiver can mean any phase of the transmitter.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Any modulation techniques that transmits information through the phase cannot be used in noncoherent receivers.</a:t>
            </a:r>
          </a:p>
          <a:p>
            <a:pPr eaLnBrk="1" hangingPunct="1">
              <a:lnSpc>
                <a:spcPct val="90000"/>
              </a:lnSpc>
            </a:pPr>
            <a:endParaRPr lang="th-TH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23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 flipV="1">
            <a:off x="2197100" y="1628775"/>
            <a:ext cx="0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180975" y="3357563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3205163" y="3425825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cos(2</a:t>
            </a:r>
            <a:r>
              <a:rPr lang="en-US" sz="2400">
                <a:sym typeface="Symbol" pitchFamily="18" charset="2"/>
              </a:rPr>
              <a:t>ft)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828675" y="148272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sin(2</a:t>
            </a:r>
            <a:r>
              <a:rPr lang="en-US" sz="2400">
                <a:sym typeface="Symbol" pitchFamily="18" charset="2"/>
              </a:rPr>
              <a:t>ft)</a:t>
            </a: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476375" y="5229225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Receiver</a:t>
            </a:r>
            <a:endParaRPr lang="th-TH" sz="2400"/>
          </a:p>
        </p:txBody>
      </p:sp>
      <p:grpSp>
        <p:nvGrpSpPr>
          <p:cNvPr id="207893" name="Group 21"/>
          <p:cNvGrpSpPr>
            <a:grpSpLocks/>
          </p:cNvGrpSpPr>
          <p:nvPr/>
        </p:nvGrpSpPr>
        <p:grpSpPr bwMode="auto">
          <a:xfrm>
            <a:off x="4932363" y="1485900"/>
            <a:ext cx="3743325" cy="4416425"/>
            <a:chOff x="3107" y="936"/>
            <a:chExt cx="2358" cy="2782"/>
          </a:xfrm>
        </p:grpSpPr>
        <p:sp>
          <p:nvSpPr>
            <p:cNvPr id="96266" name="Line 15"/>
            <p:cNvSpPr>
              <a:spLocks noChangeShapeType="1"/>
            </p:cNvSpPr>
            <p:nvPr/>
          </p:nvSpPr>
          <p:spPr bwMode="auto">
            <a:xfrm flipV="1">
              <a:off x="3152" y="1480"/>
              <a:ext cx="1678" cy="14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16"/>
            <p:cNvSpPr>
              <a:spLocks noChangeShapeType="1"/>
            </p:cNvSpPr>
            <p:nvPr/>
          </p:nvSpPr>
          <p:spPr bwMode="auto">
            <a:xfrm flipH="1" flipV="1">
              <a:off x="3243" y="1162"/>
              <a:ext cx="1678" cy="19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Text Box 17"/>
            <p:cNvSpPr txBox="1">
              <a:spLocks noChangeArrowheads="1"/>
            </p:cNvSpPr>
            <p:nvPr/>
          </p:nvSpPr>
          <p:spPr bwMode="auto">
            <a:xfrm>
              <a:off x="4604" y="1117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cos(2</a:t>
              </a:r>
              <a:r>
                <a:rPr lang="en-US" sz="2400">
                  <a:sym typeface="Symbol" pitchFamily="18" charset="2"/>
                </a:rPr>
                <a:t>ft)</a:t>
              </a:r>
            </a:p>
          </p:txBody>
        </p:sp>
        <p:sp>
          <p:nvSpPr>
            <p:cNvPr id="96269" name="Text Box 18"/>
            <p:cNvSpPr txBox="1">
              <a:spLocks noChangeArrowheads="1"/>
            </p:cNvSpPr>
            <p:nvPr/>
          </p:nvSpPr>
          <p:spPr bwMode="auto">
            <a:xfrm>
              <a:off x="3107" y="936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sin(2</a:t>
              </a:r>
              <a:r>
                <a:rPr lang="en-US" sz="2400">
                  <a:sym typeface="Symbol" pitchFamily="18" charset="2"/>
                </a:rPr>
                <a:t>ft)</a:t>
              </a:r>
            </a:p>
          </p:txBody>
        </p:sp>
        <p:sp>
          <p:nvSpPr>
            <p:cNvPr id="96270" name="Text Box 19"/>
            <p:cNvSpPr txBox="1">
              <a:spLocks noChangeArrowheads="1"/>
            </p:cNvSpPr>
            <p:nvPr/>
          </p:nvSpPr>
          <p:spPr bwMode="auto">
            <a:xfrm>
              <a:off x="3742" y="3430"/>
              <a:ext cx="10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Transmitter</a:t>
              </a:r>
              <a:endParaRPr lang="th-TH" sz="2400"/>
            </a:p>
          </p:txBody>
        </p:sp>
      </p:grpSp>
      <p:sp>
        <p:nvSpPr>
          <p:cNvPr id="207892" name="AutoShape 20"/>
          <p:cNvSpPr>
            <a:spLocks noChangeArrowheads="1"/>
          </p:cNvSpPr>
          <p:nvPr/>
        </p:nvSpPr>
        <p:spPr bwMode="auto">
          <a:xfrm>
            <a:off x="4500563" y="2924175"/>
            <a:ext cx="1008062" cy="792163"/>
          </a:xfrm>
          <a:prstGeom prst="rightArrow">
            <a:avLst>
              <a:gd name="adj1" fmla="val 50000"/>
              <a:gd name="adj2" fmla="val 3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It is impossible to draw the signal constellation since we do not know where the axes are. </a:t>
            </a:r>
          </a:p>
          <a:p>
            <a:pPr eaLnBrk="1" hangingPunct="1"/>
            <a:r>
              <a:rPr lang="en-US" sz="2800"/>
              <a:t>However, we can still determine the distance of the each signal constellation from the origin.</a:t>
            </a:r>
          </a:p>
          <a:p>
            <a:pPr eaLnBrk="1" hangingPunct="1"/>
            <a:r>
              <a:rPr lang="en-US" sz="2800"/>
              <a:t>As a result, the modulation techniques that put information in the amplitude can be detected. </a:t>
            </a:r>
          </a:p>
          <a:p>
            <a:pPr eaLnBrk="1" hangingPunct="1"/>
            <a:r>
              <a:rPr lang="en-US" sz="2800"/>
              <a:t>FSK uses the amplitude of signals in two different frequencies. Hence non-coherent receivers can be employed. </a:t>
            </a:r>
          </a:p>
          <a:p>
            <a:pPr eaLnBrk="1" hangingPunct="1"/>
            <a:endParaRPr lang="th-TH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933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Consider the BFSK system where two frequencies f</a:t>
            </a:r>
            <a:r>
              <a:rPr lang="en-US" sz="2800" baseline="-25000"/>
              <a:t>1</a:t>
            </a:r>
            <a:r>
              <a:rPr lang="en-US" sz="2800"/>
              <a:t> and f</a:t>
            </a:r>
            <a:r>
              <a:rPr lang="en-US" sz="2800" baseline="-25000"/>
              <a:t>2</a:t>
            </a:r>
            <a:r>
              <a:rPr lang="en-US" sz="2800"/>
              <a:t> are used to represented two “1” and “0”. </a:t>
            </a:r>
          </a:p>
          <a:p>
            <a:pPr eaLnBrk="1" hangingPunct="1"/>
            <a:r>
              <a:rPr lang="en-US" sz="2800"/>
              <a:t>The transmitted signal is given by  </a:t>
            </a:r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Problem is </a:t>
            </a:r>
            <a:r>
              <a:rPr lang="en-US" sz="2800">
                <a:sym typeface="Symbol" pitchFamily="18" charset="2"/>
              </a:rPr>
              <a:t>that  is unknown to the receiver. For the coherent receiver,  is precisely known by receiver. 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09" name="Object 4"/>
          <p:cNvGraphicFramePr>
            <a:graphicFrameLocks noChangeAspect="1"/>
          </p:cNvGraphicFramePr>
          <p:nvPr/>
        </p:nvGraphicFramePr>
        <p:xfrm>
          <a:off x="1395413" y="3476625"/>
          <a:ext cx="55657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2781300" imgH="444500" progId="Equation.3">
                  <p:embed/>
                </p:oleObj>
              </mc:Choice>
              <mc:Fallback>
                <p:oleObj name="Equation" r:id="rId3" imgW="278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476625"/>
                        <a:ext cx="55657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24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Furthermore, we have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To get rid of the phase information (</a:t>
            </a:r>
            <a:r>
              <a:rPr lang="en-US" sz="2800">
                <a:sym typeface="Symbol" pitchFamily="18" charset="2"/>
              </a:rPr>
              <a:t>), we use the amplitude</a:t>
            </a:r>
            <a:r>
              <a:rPr lang="en-US" sz="2800"/>
              <a:t> </a:t>
            </a:r>
            <a:endParaRPr lang="th-TH" sz="2800"/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1258888" y="2222500"/>
          <a:ext cx="483711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Equation" r:id="rId3" imgW="3213100" imgH="1117600" progId="Equation.3">
                  <p:embed/>
                </p:oleObj>
              </mc:Choice>
              <mc:Fallback>
                <p:oleObj name="Equation" r:id="rId3" imgW="3213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22500"/>
                        <a:ext cx="483711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5" name="Object 6"/>
          <p:cNvGraphicFramePr>
            <a:graphicFrameLocks noChangeAspect="1"/>
          </p:cNvGraphicFramePr>
          <p:nvPr/>
        </p:nvGraphicFramePr>
        <p:xfrm>
          <a:off x="2051050" y="5229225"/>
          <a:ext cx="4505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5" imgW="2984500" imgH="317500" progId="Equation.3">
                  <p:embed/>
                </p:oleObj>
              </mc:Choice>
              <mc:Fallback>
                <p:oleObj name="Equation" r:id="rId5" imgW="2984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229225"/>
                        <a:ext cx="4505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297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Where</a:t>
            </a:r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r>
              <a:rPr lang="en-US" sz="2800"/>
              <a:t>The amplitude of the received signal</a:t>
            </a:r>
            <a:endParaRPr lang="th-TH" sz="2800"/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57" name="Object 4"/>
          <p:cNvGraphicFramePr>
            <a:graphicFrameLocks noChangeAspect="1"/>
          </p:cNvGraphicFramePr>
          <p:nvPr/>
        </p:nvGraphicFramePr>
        <p:xfrm>
          <a:off x="1908175" y="2060575"/>
          <a:ext cx="43116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Equation" r:id="rId3" imgW="2374900" imgH="508000" progId="Equation.3">
                  <p:embed/>
                </p:oleObj>
              </mc:Choice>
              <mc:Fallback>
                <p:oleObj name="Equation" r:id="rId3" imgW="2374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0575"/>
                        <a:ext cx="43116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59" name="Object 6"/>
          <p:cNvGraphicFramePr>
            <a:graphicFrameLocks noChangeAspect="1"/>
          </p:cNvGraphicFramePr>
          <p:nvPr/>
        </p:nvGraphicFramePr>
        <p:xfrm>
          <a:off x="1835150" y="2874963"/>
          <a:ext cx="4484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Equation" r:id="rId5" imgW="2476500" imgH="508000" progId="Equation.3">
                  <p:embed/>
                </p:oleObj>
              </mc:Choice>
              <mc:Fallback>
                <p:oleObj name="Equation" r:id="rId5" imgW="2476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874963"/>
                        <a:ext cx="44846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61" name="Object 8"/>
          <p:cNvGraphicFramePr>
            <a:graphicFrameLocks noChangeAspect="1"/>
          </p:cNvGraphicFramePr>
          <p:nvPr/>
        </p:nvGraphicFramePr>
        <p:xfrm>
          <a:off x="1354138" y="4508500"/>
          <a:ext cx="60325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Equation" r:id="rId7" imgW="3365500" imgH="711200" progId="Equation.3">
                  <p:embed/>
                </p:oleObj>
              </mc:Choice>
              <mc:Fallback>
                <p:oleObj name="Equation" r:id="rId7" imgW="3365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508500"/>
                        <a:ext cx="603250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560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Quadrature Receiver using correlators</a:t>
            </a:r>
            <a:endParaRPr lang="th-TH" sz="3800"/>
          </a:p>
        </p:txBody>
      </p:sp>
      <p:graphicFrame>
        <p:nvGraphicFramePr>
          <p:cNvPr id="10137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84313"/>
          <a:ext cx="8567738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Bitmap Image" r:id="rId3" imgW="4990476" imgH="2314286" progId="Paint.Picture">
                  <p:embed/>
                </p:oleObj>
              </mc:Choice>
              <mc:Fallback>
                <p:oleObj name="Bitmap Image" r:id="rId3" imgW="4990476" imgH="2314286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567738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40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Quadrature Receiver using Matched Filter</a:t>
            </a:r>
            <a:endParaRPr lang="th-TH" sz="3800"/>
          </a:p>
        </p:txBody>
      </p:sp>
      <p:graphicFrame>
        <p:nvGraphicFramePr>
          <p:cNvPr id="10240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1565275"/>
          <a:ext cx="8424862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Bitmap Image" r:id="rId3" imgW="4982270" imgH="2123810" progId="Paint.Picture">
                  <p:embed/>
                </p:oleObj>
              </mc:Choice>
              <mc:Fallback>
                <p:oleObj name="Bitmap Image" r:id="rId3" imgW="4982270" imgH="2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65275"/>
                        <a:ext cx="8424862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810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Decision rule: Let            if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 i="1" baseline="-25000">
                <a:latin typeface="Times New Roman" pitchFamily="18" charset="0"/>
              </a:rPr>
              <a:t>i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&gt;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 i="1" baseline="-25000">
                <a:latin typeface="Times New Roman" pitchFamily="18" charset="0"/>
              </a:rPr>
              <a:t>k</a:t>
            </a:r>
            <a:r>
              <a:rPr lang="en-US" sz="2800" i="1" baseline="-25000"/>
              <a:t> </a:t>
            </a:r>
            <a:r>
              <a:rPr lang="en-US" sz="2800"/>
              <a:t>for all </a:t>
            </a:r>
            <a:r>
              <a:rPr lang="en-US" sz="2800" i="1">
                <a:latin typeface="Times New Roman" pitchFamily="18" charset="0"/>
              </a:rPr>
              <a:t>k</a:t>
            </a:r>
            <a:r>
              <a:rPr lang="en-US" sz="2800" i="1"/>
              <a:t>. </a:t>
            </a:r>
            <a:r>
              <a:rPr lang="en-US" sz="2800"/>
              <a:t>For examples, decide            if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&gt;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 i="1" baseline="-25000"/>
              <a:t> </a:t>
            </a:r>
          </a:p>
          <a:p>
            <a:pPr eaLnBrk="1" hangingPunct="1"/>
            <a:endParaRPr lang="en-US" sz="2800" i="1"/>
          </a:p>
          <a:p>
            <a:pPr eaLnBrk="1" hangingPunct="1"/>
            <a:r>
              <a:rPr lang="en-US" sz="2800"/>
              <a:t>This decision rule suggests that if the envelop (amplitude) of the received signal described in term of </a:t>
            </a:r>
            <a:r>
              <a:rPr lang="en-US" sz="2800">
                <a:latin typeface="Times New Roman" pitchFamily="18" charset="0"/>
              </a:rPr>
              <a:t>cos(2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800">
                <a:sym typeface="Symbol" pitchFamily="18" charset="2"/>
              </a:rPr>
              <a:t> is greater than the envelop of the received signal described in term of </a:t>
            </a:r>
            <a:r>
              <a:rPr lang="en-US" sz="2800">
                <a:latin typeface="Times New Roman" pitchFamily="18" charset="0"/>
              </a:rPr>
              <a:t>cos(2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),</a:t>
            </a:r>
            <a:r>
              <a:rPr lang="en-US" sz="2800">
                <a:sym typeface="Symbol" pitchFamily="18" charset="2"/>
              </a:rPr>
              <a:t> we say 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) was sent. </a:t>
            </a:r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429" name="Object 4"/>
          <p:cNvGraphicFramePr>
            <a:graphicFrameLocks noChangeAspect="1"/>
          </p:cNvGraphicFramePr>
          <p:nvPr/>
        </p:nvGraphicFramePr>
        <p:xfrm>
          <a:off x="3924300" y="1676400"/>
          <a:ext cx="935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Equation" r:id="rId3" imgW="469900" imgH="228600" progId="Equation.3">
                  <p:embed/>
                </p:oleObj>
              </mc:Choice>
              <mc:Fallback>
                <p:oleObj name="Equation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76400"/>
                        <a:ext cx="9350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431" name="Object 6"/>
          <p:cNvGraphicFramePr>
            <a:graphicFrameLocks noChangeAspect="1"/>
          </p:cNvGraphicFramePr>
          <p:nvPr/>
        </p:nvGraphicFramePr>
        <p:xfrm>
          <a:off x="3924300" y="2063750"/>
          <a:ext cx="914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Equation" r:id="rId5" imgW="469696" imgH="215806" progId="Equation.3">
                  <p:embed/>
                </p:oleObj>
              </mc:Choice>
              <mc:Fallback>
                <p:oleObj name="Equation" r:id="rId5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63750"/>
                        <a:ext cx="914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2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conditional probability of the receiver deciding in favor of symbol 1, given that symbol zero was transmitted is given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40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Noncoherent Matched Filter</a:t>
            </a:r>
            <a:endParaRPr lang="th-TH"/>
          </a:p>
        </p:txBody>
      </p:sp>
      <p:graphicFrame>
        <p:nvGraphicFramePr>
          <p:cNvPr id="104451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50825" y="2133600"/>
          <a:ext cx="85693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Bitmap Image" r:id="rId3" imgW="4915586" imgH="1152381" progId="Paint.Picture">
                  <p:embed/>
                </p:oleObj>
              </mc:Choice>
              <mc:Fallback>
                <p:oleObj name="Bitmap Image" r:id="rId3" imgW="4915586" imgH="11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85693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679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Consider the output of matched filter of </a:t>
            </a:r>
            <a:r>
              <a:rPr lang="en-US">
                <a:latin typeface="Times New Roman" pitchFamily="18" charset="0"/>
              </a:rPr>
              <a:t>cos(2</a:t>
            </a:r>
            <a:r>
              <a:rPr lang="en-US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>
                <a:latin typeface="Times New Roman" pitchFamily="18" charset="0"/>
                <a:sym typeface="Symbol" pitchFamily="18" charset="2"/>
              </a:rPr>
              <a:t>).</a:t>
            </a:r>
            <a:r>
              <a:rPr lang="en-US">
                <a:sym typeface="Symbol" pitchFamily="18" charset="2"/>
              </a:rPr>
              <a:t> </a:t>
            </a:r>
            <a:endParaRPr lang="th-TH">
              <a:sym typeface="Symbol" pitchFamily="18" charset="2"/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7" name="Object 4"/>
          <p:cNvGraphicFramePr>
            <a:graphicFrameLocks noChangeAspect="1"/>
          </p:cNvGraphicFramePr>
          <p:nvPr/>
        </p:nvGraphicFramePr>
        <p:xfrm>
          <a:off x="1547813" y="2636838"/>
          <a:ext cx="64341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3" imgW="3543300" imgH="508000" progId="Equation.3">
                  <p:embed/>
                </p:oleObj>
              </mc:Choice>
              <mc:Fallback>
                <p:oleObj name="Equation" r:id="rId3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36838"/>
                        <a:ext cx="643413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9" name="Object 6"/>
          <p:cNvGraphicFramePr>
            <a:graphicFrameLocks noChangeAspect="1"/>
          </p:cNvGraphicFramePr>
          <p:nvPr/>
        </p:nvGraphicFramePr>
        <p:xfrm>
          <a:off x="1763713" y="4221163"/>
          <a:ext cx="461010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5" imgW="2565400" imgH="1206500" progId="Equation.3">
                  <p:embed/>
                </p:oleObj>
              </mc:Choice>
              <mc:Fallback>
                <p:oleObj name="Equation" r:id="rId5" imgW="25654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221163"/>
                        <a:ext cx="461010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3779838" y="3500438"/>
            <a:ext cx="1008062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5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Envelope at t=T is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Which is exactly the same as in correlator receiver </a:t>
            </a:r>
            <a:endParaRPr lang="th-TH"/>
          </a:p>
        </p:txBody>
      </p:sp>
      <p:sp>
        <p:nvSpPr>
          <p:cNvPr id="106500" name="Rectangle 7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01" name="Object 6"/>
          <p:cNvGraphicFramePr>
            <a:graphicFrameLocks noChangeAspect="1"/>
          </p:cNvGraphicFramePr>
          <p:nvPr/>
        </p:nvGraphicFramePr>
        <p:xfrm>
          <a:off x="971550" y="2420938"/>
          <a:ext cx="7143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3" imgW="3568700" imgH="711200" progId="Equation.3">
                  <p:embed/>
                </p:oleObj>
              </mc:Choice>
              <mc:Fallback>
                <p:oleObj name="Equation" r:id="rId3" imgW="3568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71437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20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/>
              <a:t>Generalized binary receiver for noncoherent orthogonal modulation. </a:t>
            </a:r>
            <a:endParaRPr lang="th-TH" sz="2500"/>
          </a:p>
        </p:txBody>
      </p:sp>
      <p:graphicFrame>
        <p:nvGraphicFramePr>
          <p:cNvPr id="10752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1557338"/>
          <a:ext cx="79248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Bitmap Image" r:id="rId3" imgW="5106113" imgH="2800741" progId="Paint.Picture">
                  <p:embed/>
                </p:oleObj>
              </mc:Choice>
              <mc:Fallback>
                <p:oleObj name="Bitmap Image" r:id="rId3" imgW="5106113" imgH="280074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79248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36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/>
              <a:t>Quadrature receiver equivalent to either one of the two matched filters in part</a:t>
            </a:r>
            <a:endParaRPr lang="th-TH" sz="2500"/>
          </a:p>
        </p:txBody>
      </p:sp>
      <p:graphicFrame>
        <p:nvGraphicFramePr>
          <p:cNvPr id="10854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27163"/>
          <a:ext cx="84963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Bitmap Image" r:id="rId3" imgW="5125165" imgH="2771429" progId="Paint.Picture">
                  <p:embed/>
                </p:oleObj>
              </mc:Choice>
              <mc:Fallback>
                <p:oleObj name="Bitmap Image" r:id="rId3" imgW="5125165" imgH="277142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27163"/>
                        <a:ext cx="8496300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159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Noncoherent Orthogonal Modulation</a:t>
            </a:r>
            <a:endParaRPr lang="th-TH" sz="38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Probability of Errors</a:t>
            </a:r>
            <a:endParaRPr lang="th-TH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573" name="Object 4"/>
          <p:cNvGraphicFramePr>
            <a:graphicFrameLocks noChangeAspect="1"/>
          </p:cNvGraphicFramePr>
          <p:nvPr/>
        </p:nvGraphicFramePr>
        <p:xfrm>
          <a:off x="2627313" y="2565400"/>
          <a:ext cx="25050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3" imgW="1269449" imgH="482391" progId="Equation.3">
                  <p:embed/>
                </p:oleObj>
              </mc:Choice>
              <mc:Fallback>
                <p:oleObj name="Equation" r:id="rId3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65400"/>
                        <a:ext cx="25050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2396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Noncoherent: BFSK</a:t>
            </a:r>
            <a:endParaRPr lang="th-TH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For BFSK, we have</a:t>
            </a:r>
            <a:endParaRPr lang="th-TH" sz="2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0597" name="Object 4"/>
          <p:cNvGraphicFramePr>
            <a:graphicFrameLocks noChangeAspect="1"/>
          </p:cNvGraphicFramePr>
          <p:nvPr/>
        </p:nvGraphicFramePr>
        <p:xfrm>
          <a:off x="2051050" y="2924175"/>
          <a:ext cx="47466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3" imgW="2349500" imgH="736600" progId="Equation.3">
                  <p:embed/>
                </p:oleObj>
              </mc:Choice>
              <mc:Fallback>
                <p:oleObj name="Equation" r:id="rId3" imgW="23495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924175"/>
                        <a:ext cx="47466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051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Noncoherent: BFSK</a:t>
            </a:r>
            <a:endParaRPr lang="th-TH"/>
          </a:p>
        </p:txBody>
      </p:sp>
      <p:pic>
        <p:nvPicPr>
          <p:cNvPr id="1116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6815137" cy="441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83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Noncoherent: BFSK</a:t>
            </a:r>
            <a:endParaRPr lang="th-TH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Probability of Errors</a:t>
            </a:r>
            <a:endParaRPr lang="th-TH"/>
          </a:p>
          <a:p>
            <a:pPr eaLnBrk="1" hangingPunct="1"/>
            <a:endParaRPr lang="th-TH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45" name="Object 4"/>
          <p:cNvGraphicFramePr>
            <a:graphicFrameLocks noChangeAspect="1"/>
          </p:cNvGraphicFramePr>
          <p:nvPr/>
        </p:nvGraphicFramePr>
        <p:xfrm>
          <a:off x="2627313" y="2540000"/>
          <a:ext cx="25050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3" imgW="1269449" imgH="482391" progId="Equation.3">
                  <p:embed/>
                </p:oleObj>
              </mc:Choice>
              <mc:Fallback>
                <p:oleObj name="Equation" r:id="rId3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40000"/>
                        <a:ext cx="25050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512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</a:t>
            </a:r>
            <a:endParaRPr lang="th-TH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Differential PSK</a:t>
            </a:r>
          </a:p>
          <a:p>
            <a:pPr lvl="1" eaLnBrk="1" hangingPunct="1"/>
            <a:r>
              <a:rPr lang="en-US"/>
              <a:t>Instead of finding the phase of the signal on the interval </a:t>
            </a:r>
            <a:r>
              <a:rPr lang="en-US">
                <a:latin typeface="Times New Roman" pitchFamily="18" charset="0"/>
              </a:rPr>
              <a:t>0&lt;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i="1" baseline="-25000">
                <a:latin typeface="Times New Roman" pitchFamily="18" charset="0"/>
                <a:sym typeface="Symbol" pitchFamily="18" charset="2"/>
              </a:rPr>
              <a:t>b.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sym typeface="Symbol" pitchFamily="18" charset="2"/>
              </a:rPr>
              <a:t>This receiver determines the phase difference between adjacent time intervals. </a:t>
            </a:r>
          </a:p>
          <a:p>
            <a:pPr lvl="1"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If “1” is sent, the phase will remain the same</a:t>
            </a:r>
          </a:p>
          <a:p>
            <a:pPr lvl="1"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If “0” is sent, the phase will change 180 degree.</a:t>
            </a:r>
            <a:endParaRPr lang="en-US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4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letting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the above integral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baseline="-25000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/>
                  <a:t> can be rewritten as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133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4410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</a:t>
            </a:r>
            <a:endParaRPr lang="th-TH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Or we have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and</a:t>
            </a:r>
            <a:endParaRPr lang="th-TH" sz="2800"/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3" name="Object 4"/>
          <p:cNvGraphicFramePr>
            <a:graphicFrameLocks noChangeAspect="1"/>
          </p:cNvGraphicFramePr>
          <p:nvPr/>
        </p:nvGraphicFramePr>
        <p:xfrm>
          <a:off x="2228850" y="2060575"/>
          <a:ext cx="4570413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Equation" r:id="rId3" imgW="2552700" imgH="1016000" progId="Equation.3">
                  <p:embed/>
                </p:oleObj>
              </mc:Choice>
              <mc:Fallback>
                <p:oleObj name="Equation" r:id="rId3" imgW="25527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060575"/>
                        <a:ext cx="4570413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5" name="Object 6"/>
          <p:cNvGraphicFramePr>
            <a:graphicFrameLocks noChangeAspect="1"/>
          </p:cNvGraphicFramePr>
          <p:nvPr/>
        </p:nvGraphicFramePr>
        <p:xfrm>
          <a:off x="2157413" y="4292600"/>
          <a:ext cx="5078412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5" imgW="2819400" imgH="1016000" progId="Equation.3">
                  <p:embed/>
                </p:oleObj>
              </mc:Choice>
              <mc:Fallback>
                <p:oleObj name="Equation" r:id="rId5" imgW="28194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292600"/>
                        <a:ext cx="5078412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749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</a:t>
            </a:r>
            <a:endParaRPr lang="th-TH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In this case, we have</a:t>
            </a:r>
            <a:r>
              <a:rPr lang="th-TH" sz="2800"/>
              <a:t>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 sz="2800">
                <a:latin typeface="Times New Roman" pitchFamily="18" charset="0"/>
              </a:rPr>
              <a:t>=2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 sz="2800" i="1" baseline="-25000">
                <a:latin typeface="Times New Roman" pitchFamily="18" charset="0"/>
              </a:rPr>
              <a:t>b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and </a:t>
            </a:r>
            <a:r>
              <a:rPr lang="en-US" sz="2800" i="1">
                <a:latin typeface="Times New Roman" pitchFamily="18" charset="0"/>
              </a:rPr>
              <a:t>E</a:t>
            </a:r>
            <a:r>
              <a:rPr lang="en-US" sz="2800">
                <a:latin typeface="Times New Roman" pitchFamily="18" charset="0"/>
              </a:rPr>
              <a:t>=2</a:t>
            </a:r>
            <a:r>
              <a:rPr lang="en-US" sz="2800" i="1">
                <a:latin typeface="Times New Roman" pitchFamily="18" charset="0"/>
              </a:rPr>
              <a:t>E</a:t>
            </a:r>
            <a:r>
              <a:rPr lang="en-US" sz="2800" i="1" baseline="-25000">
                <a:latin typeface="Times New Roman" pitchFamily="18" charset="0"/>
              </a:rPr>
              <a:t>b</a:t>
            </a:r>
            <a:endParaRPr lang="en-US" sz="2800" i="1">
              <a:latin typeface="Times New Roman" pitchFamily="18" charset="0"/>
            </a:endParaRPr>
          </a:p>
          <a:p>
            <a:pPr eaLnBrk="1" hangingPunct="1"/>
            <a:r>
              <a:rPr lang="en-US" sz="2800">
                <a:latin typeface="Times New Roman" pitchFamily="18" charset="0"/>
              </a:rPr>
              <a:t>Hence, the probability of error is given by</a:t>
            </a:r>
          </a:p>
          <a:p>
            <a:pPr eaLnBrk="1" hangingPunct="1"/>
            <a:endParaRPr lang="th-TH" sz="2800">
              <a:latin typeface="Times New Roman" pitchFamily="18" charset="0"/>
            </a:endParaRP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7" name="Object 4"/>
          <p:cNvGraphicFramePr>
            <a:graphicFrameLocks noChangeAspect="1"/>
          </p:cNvGraphicFramePr>
          <p:nvPr/>
        </p:nvGraphicFramePr>
        <p:xfrm>
          <a:off x="2555875" y="2852738"/>
          <a:ext cx="23542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Equation" r:id="rId3" imgW="1193800" imgH="482600" progId="Equation.3">
                  <p:embed/>
                </p:oleObj>
              </mc:Choice>
              <mc:Fallback>
                <p:oleObj name="Equation" r:id="rId3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52738"/>
                        <a:ext cx="235426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96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DPSK: Transmitter</a:t>
            </a:r>
            <a:endParaRPr lang="th-TH"/>
          </a:p>
        </p:txBody>
      </p:sp>
      <p:graphicFrame>
        <p:nvGraphicFramePr>
          <p:cNvPr id="11673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2997200"/>
          <a:ext cx="9937750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Bitmap Image" r:id="rId3" imgW="6542857" imgH="1800476" progId="Paint.Picture">
                  <p:embed/>
                </p:oleObj>
              </mc:Choice>
              <mc:Fallback>
                <p:oleObj name="Bitmap Image" r:id="rId3" imgW="6542857" imgH="1800476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9937750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6741" name="Object 6"/>
          <p:cNvGraphicFramePr>
            <a:graphicFrameLocks noChangeAspect="1"/>
          </p:cNvGraphicFramePr>
          <p:nvPr/>
        </p:nvGraphicFramePr>
        <p:xfrm>
          <a:off x="1908175" y="1557338"/>
          <a:ext cx="2951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Equation" r:id="rId5" imgW="1459866" imgH="241195" progId="Equation.3">
                  <p:embed/>
                </p:oleObj>
              </mc:Choice>
              <mc:Fallback>
                <p:oleObj name="Equation" r:id="rId5" imgW="145986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557338"/>
                        <a:ext cx="2951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AutoShape 8"/>
          <p:cNvSpPr>
            <a:spLocks noChangeArrowheads="1"/>
          </p:cNvSpPr>
          <p:nvPr/>
        </p:nvSpPr>
        <p:spPr bwMode="auto">
          <a:xfrm>
            <a:off x="2627313" y="2205038"/>
            <a:ext cx="792162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4800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</a:t>
            </a:r>
            <a:endParaRPr lang="th-TH"/>
          </a:p>
        </p:txBody>
      </p:sp>
      <p:graphicFrame>
        <p:nvGraphicFramePr>
          <p:cNvPr id="240760" name="Group 120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04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{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b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{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Differential encoded {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Transmitted Phase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761" name="Rectangle 121"/>
          <p:cNvSpPr>
            <a:spLocks noChangeArrowheads="1"/>
          </p:cNvSpPr>
          <p:nvPr/>
        </p:nvSpPr>
        <p:spPr bwMode="auto">
          <a:xfrm>
            <a:off x="3924300" y="40767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2" name="Rectangle 122"/>
          <p:cNvSpPr>
            <a:spLocks noChangeArrowheads="1"/>
          </p:cNvSpPr>
          <p:nvPr/>
        </p:nvSpPr>
        <p:spPr bwMode="auto">
          <a:xfrm>
            <a:off x="3924300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3" name="Rectangle 123"/>
          <p:cNvSpPr>
            <a:spLocks noChangeArrowheads="1"/>
          </p:cNvSpPr>
          <p:nvPr/>
        </p:nvSpPr>
        <p:spPr bwMode="auto">
          <a:xfrm>
            <a:off x="4427538" y="292417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4" name="Rectangle 124"/>
          <p:cNvSpPr>
            <a:spLocks noChangeArrowheads="1"/>
          </p:cNvSpPr>
          <p:nvPr/>
        </p:nvSpPr>
        <p:spPr bwMode="auto">
          <a:xfrm>
            <a:off x="4427538" y="40052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5" name="Rectangle 125"/>
          <p:cNvSpPr>
            <a:spLocks noChangeArrowheads="1"/>
          </p:cNvSpPr>
          <p:nvPr/>
        </p:nvSpPr>
        <p:spPr bwMode="auto">
          <a:xfrm>
            <a:off x="4427538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6" name="Rectangle 126"/>
          <p:cNvSpPr>
            <a:spLocks noChangeArrowheads="1"/>
          </p:cNvSpPr>
          <p:nvPr/>
        </p:nvSpPr>
        <p:spPr bwMode="auto">
          <a:xfrm>
            <a:off x="4932363" y="29972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7" name="Rectangle 127"/>
          <p:cNvSpPr>
            <a:spLocks noChangeArrowheads="1"/>
          </p:cNvSpPr>
          <p:nvPr/>
        </p:nvSpPr>
        <p:spPr bwMode="auto">
          <a:xfrm>
            <a:off x="4932363" y="40052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8" name="Rectangle 128"/>
          <p:cNvSpPr>
            <a:spLocks noChangeArrowheads="1"/>
          </p:cNvSpPr>
          <p:nvPr/>
        </p:nvSpPr>
        <p:spPr bwMode="auto">
          <a:xfrm>
            <a:off x="493236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9" name="Rectangle 129"/>
          <p:cNvSpPr>
            <a:spLocks noChangeArrowheads="1"/>
          </p:cNvSpPr>
          <p:nvPr/>
        </p:nvSpPr>
        <p:spPr bwMode="auto">
          <a:xfrm>
            <a:off x="5435600" y="306863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0" name="Rectangle 130"/>
          <p:cNvSpPr>
            <a:spLocks noChangeArrowheads="1"/>
          </p:cNvSpPr>
          <p:nvPr/>
        </p:nvSpPr>
        <p:spPr bwMode="auto">
          <a:xfrm>
            <a:off x="5435600" y="414972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1" name="Rectangle 131"/>
          <p:cNvSpPr>
            <a:spLocks noChangeArrowheads="1"/>
          </p:cNvSpPr>
          <p:nvPr/>
        </p:nvSpPr>
        <p:spPr bwMode="auto">
          <a:xfrm>
            <a:off x="5508625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2" name="Rectangle 132"/>
          <p:cNvSpPr>
            <a:spLocks noChangeArrowheads="1"/>
          </p:cNvSpPr>
          <p:nvPr/>
        </p:nvSpPr>
        <p:spPr bwMode="auto">
          <a:xfrm>
            <a:off x="6011863" y="29972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3" name="Rectangle 133"/>
          <p:cNvSpPr>
            <a:spLocks noChangeArrowheads="1"/>
          </p:cNvSpPr>
          <p:nvPr/>
        </p:nvSpPr>
        <p:spPr bwMode="auto">
          <a:xfrm>
            <a:off x="6011863" y="40767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4" name="Rectangle 134"/>
          <p:cNvSpPr>
            <a:spLocks noChangeArrowheads="1"/>
          </p:cNvSpPr>
          <p:nvPr/>
        </p:nvSpPr>
        <p:spPr bwMode="auto">
          <a:xfrm>
            <a:off x="601186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5" name="Rectangle 135"/>
          <p:cNvSpPr>
            <a:spLocks noChangeArrowheads="1"/>
          </p:cNvSpPr>
          <p:nvPr/>
        </p:nvSpPr>
        <p:spPr bwMode="auto">
          <a:xfrm>
            <a:off x="6588125" y="29972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6" name="Rectangle 136"/>
          <p:cNvSpPr>
            <a:spLocks noChangeArrowheads="1"/>
          </p:cNvSpPr>
          <p:nvPr/>
        </p:nvSpPr>
        <p:spPr bwMode="auto">
          <a:xfrm>
            <a:off x="6516688" y="40767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7" name="Rectangle 137"/>
          <p:cNvSpPr>
            <a:spLocks noChangeArrowheads="1"/>
          </p:cNvSpPr>
          <p:nvPr/>
        </p:nvSpPr>
        <p:spPr bwMode="auto">
          <a:xfrm>
            <a:off x="6516688" y="50847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8" name="Rectangle 138"/>
          <p:cNvSpPr>
            <a:spLocks noChangeArrowheads="1"/>
          </p:cNvSpPr>
          <p:nvPr/>
        </p:nvSpPr>
        <p:spPr bwMode="auto">
          <a:xfrm>
            <a:off x="7019925" y="2924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9" name="Rectangle 139"/>
          <p:cNvSpPr>
            <a:spLocks noChangeArrowheads="1"/>
          </p:cNvSpPr>
          <p:nvPr/>
        </p:nvSpPr>
        <p:spPr bwMode="auto">
          <a:xfrm>
            <a:off x="7092950" y="40767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0" name="Rectangle 140"/>
          <p:cNvSpPr>
            <a:spLocks noChangeArrowheads="1"/>
          </p:cNvSpPr>
          <p:nvPr/>
        </p:nvSpPr>
        <p:spPr bwMode="auto">
          <a:xfrm>
            <a:off x="7092950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1" name="Rectangle 141"/>
          <p:cNvSpPr>
            <a:spLocks noChangeArrowheads="1"/>
          </p:cNvSpPr>
          <p:nvPr/>
        </p:nvSpPr>
        <p:spPr bwMode="auto">
          <a:xfrm>
            <a:off x="7596188" y="292417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2" name="Rectangle 142"/>
          <p:cNvSpPr>
            <a:spLocks noChangeArrowheads="1"/>
          </p:cNvSpPr>
          <p:nvPr/>
        </p:nvSpPr>
        <p:spPr bwMode="auto">
          <a:xfrm>
            <a:off x="7596188" y="41497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3" name="Rectangle 143"/>
          <p:cNvSpPr>
            <a:spLocks noChangeArrowheads="1"/>
          </p:cNvSpPr>
          <p:nvPr/>
        </p:nvSpPr>
        <p:spPr bwMode="auto">
          <a:xfrm>
            <a:off x="7596188" y="53006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4" name="Rectangle 144"/>
          <p:cNvSpPr>
            <a:spLocks noChangeArrowheads="1"/>
          </p:cNvSpPr>
          <p:nvPr/>
        </p:nvSpPr>
        <p:spPr bwMode="auto">
          <a:xfrm>
            <a:off x="8172450" y="2924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5" name="Rectangle 145"/>
          <p:cNvSpPr>
            <a:spLocks noChangeArrowheads="1"/>
          </p:cNvSpPr>
          <p:nvPr/>
        </p:nvSpPr>
        <p:spPr bwMode="auto">
          <a:xfrm>
            <a:off x="8172450" y="414972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6" name="Rectangle 146"/>
          <p:cNvSpPr>
            <a:spLocks noChangeArrowheads="1"/>
          </p:cNvSpPr>
          <p:nvPr/>
        </p:nvSpPr>
        <p:spPr bwMode="auto">
          <a:xfrm>
            <a:off x="810101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123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3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0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0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40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0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0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4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4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4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4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40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0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4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40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61" grpId="0" animBg="1"/>
      <p:bldP spid="240762" grpId="0" animBg="1"/>
      <p:bldP spid="240763" grpId="0" animBg="1"/>
      <p:bldP spid="240764" grpId="0" animBg="1"/>
      <p:bldP spid="240765" grpId="0" animBg="1"/>
      <p:bldP spid="240766" grpId="0" animBg="1"/>
      <p:bldP spid="240767" grpId="0" animBg="1"/>
      <p:bldP spid="240768" grpId="0" animBg="1"/>
      <p:bldP spid="240769" grpId="0" animBg="1"/>
      <p:bldP spid="240770" grpId="0" animBg="1"/>
      <p:bldP spid="240771" grpId="0" animBg="1"/>
      <p:bldP spid="240772" grpId="0" animBg="1"/>
      <p:bldP spid="240773" grpId="0" animBg="1"/>
      <p:bldP spid="240774" grpId="0" animBg="1"/>
      <p:bldP spid="240775" grpId="0" animBg="1"/>
      <p:bldP spid="240776" grpId="0" animBg="1"/>
      <p:bldP spid="240777" grpId="0" animBg="1"/>
      <p:bldP spid="240778" grpId="0" animBg="1"/>
      <p:bldP spid="240779" grpId="0" animBg="1"/>
      <p:bldP spid="240780" grpId="0" animBg="1"/>
      <p:bldP spid="240781" grpId="0" animBg="1"/>
      <p:bldP spid="240782" grpId="0" animBg="1"/>
      <p:bldP spid="240783" grpId="0" animBg="1"/>
      <p:bldP spid="240784" grpId="0" animBg="1"/>
      <p:bldP spid="240785" grpId="0" animBg="1"/>
      <p:bldP spid="24078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DPSK: Receiver</a:t>
            </a:r>
            <a:endParaRPr lang="th-TH"/>
          </a:p>
        </p:txBody>
      </p:sp>
      <p:graphicFrame>
        <p:nvGraphicFramePr>
          <p:cNvPr id="11878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850" y="1390650"/>
          <a:ext cx="8353425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Bitmap Image" r:id="rId3" imgW="6563641" imgH="3753374" progId="Paint.Picture">
                  <p:embed/>
                </p:oleObj>
              </mc:Choice>
              <mc:Fallback>
                <p:oleObj name="Bitmap Image" r:id="rId3" imgW="6563641" imgH="3753374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90650"/>
                        <a:ext cx="8353425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44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DPSK: Receiver</a:t>
            </a:r>
            <a:endParaRPr lang="th-TH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From the block diagram, we have that the decision rule as</a:t>
            </a:r>
            <a:endParaRPr lang="th-TH" sz="2800"/>
          </a:p>
          <a:p>
            <a:pPr eaLnBrk="1" hangingPunct="1">
              <a:lnSpc>
                <a:spcPct val="80000"/>
              </a:lnSpc>
            </a:pPr>
            <a:endParaRPr lang="th-TH" sz="2800"/>
          </a:p>
          <a:p>
            <a:pPr eaLnBrk="1" hangingPunct="1">
              <a:lnSpc>
                <a:spcPct val="80000"/>
              </a:lnSpc>
            </a:pPr>
            <a:endParaRPr lang="th-TH" sz="2800"/>
          </a:p>
          <a:p>
            <a:pPr eaLnBrk="1" hangingPunct="1">
              <a:lnSpc>
                <a:spcPct val="80000"/>
              </a:lnSpc>
            </a:pPr>
            <a:endParaRPr lang="th-TH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If the phase of signal is unchanged (send “1”) the sign (“+” or “-”) of both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 i="1" baseline="-25000">
                <a:latin typeface="Times New Roman" pitchFamily="18" charset="0"/>
              </a:rPr>
              <a:t>i </a:t>
            </a:r>
            <a:r>
              <a:rPr lang="en-US" sz="2800"/>
              <a:t>and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 i="1" baseline="-25000">
                <a:latin typeface="Times New Roman" pitchFamily="18" charset="0"/>
              </a:rPr>
              <a:t>Q</a:t>
            </a:r>
            <a:r>
              <a:rPr lang="en-US" sz="2800">
                <a:latin typeface="Times New Roman" pitchFamily="18" charset="0"/>
              </a:rPr>
              <a:t> should </a:t>
            </a:r>
            <a:r>
              <a:rPr lang="en-US" sz="2800" u="sng">
                <a:latin typeface="Times New Roman" pitchFamily="18" charset="0"/>
              </a:rPr>
              <a:t>not</a:t>
            </a:r>
            <a:r>
              <a:rPr lang="en-US" sz="2800">
                <a:latin typeface="Times New Roman" pitchFamily="18" charset="0"/>
              </a:rPr>
              <a:t> change. Hence, the</a:t>
            </a:r>
            <a:r>
              <a:rPr lang="en-US" sz="2800"/>
              <a:t>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>
                <a:latin typeface="Times New Roman" pitchFamily="18" charset="0"/>
              </a:rPr>
              <a:t>(</a:t>
            </a:r>
            <a:r>
              <a:rPr lang="en-US" sz="2800" b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) should be positive.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If the phase of signal is unchanged (send “0”) the sign (“+” or “-1”) of both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 i="1" baseline="-25000">
                <a:latin typeface="Times New Roman" pitchFamily="18" charset="0"/>
              </a:rPr>
              <a:t>i </a:t>
            </a:r>
            <a:r>
              <a:rPr lang="en-US" sz="2800"/>
              <a:t>and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 i="1" baseline="-25000">
                <a:latin typeface="Times New Roman" pitchFamily="18" charset="0"/>
              </a:rPr>
              <a:t>Q</a:t>
            </a:r>
            <a:r>
              <a:rPr lang="en-US" sz="2800">
                <a:latin typeface="Times New Roman" pitchFamily="18" charset="0"/>
              </a:rPr>
              <a:t> should change. Hence, the</a:t>
            </a:r>
            <a:r>
              <a:rPr lang="en-US" sz="2800"/>
              <a:t> </a:t>
            </a:r>
            <a:r>
              <a:rPr lang="en-US" sz="2800" i="1">
                <a:latin typeface="Times New Roman" pitchFamily="18" charset="0"/>
              </a:rPr>
              <a:t>l</a:t>
            </a:r>
            <a:r>
              <a:rPr lang="en-US" sz="2800">
                <a:latin typeface="Times New Roman" pitchFamily="18" charset="0"/>
              </a:rPr>
              <a:t>(</a:t>
            </a:r>
            <a:r>
              <a:rPr lang="en-US" sz="2800" b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) should be negative.</a:t>
            </a:r>
          </a:p>
          <a:p>
            <a:pPr eaLnBrk="1" hangingPunct="1">
              <a:lnSpc>
                <a:spcPct val="80000"/>
              </a:lnSpc>
            </a:pPr>
            <a:endParaRPr lang="th-TH" sz="2800">
              <a:latin typeface="Times New Roman" pitchFamily="18" charset="0"/>
            </a:endParaRP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9813" name="Object 4"/>
          <p:cNvGraphicFramePr>
            <a:graphicFrameLocks noChangeAspect="1"/>
          </p:cNvGraphicFramePr>
          <p:nvPr/>
        </p:nvGraphicFramePr>
        <p:xfrm>
          <a:off x="1995488" y="2224088"/>
          <a:ext cx="32972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Equation" r:id="rId3" imgW="1841500" imgH="749300" progId="Equation.3">
                  <p:embed/>
                </p:oleObj>
              </mc:Choice>
              <mc:Fallback>
                <p:oleObj name="Equation" r:id="rId3" imgW="18415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224088"/>
                        <a:ext cx="329723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093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Signal-space diagram of received DPSK signal.</a:t>
            </a:r>
            <a:endParaRPr lang="th-TH" sz="3400"/>
          </a:p>
        </p:txBody>
      </p:sp>
      <p:pic>
        <p:nvPicPr>
          <p:cNvPr id="1208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6697662" cy="522763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1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In similar manner we can find probability of error that symbol 1 was sent and the receiver detect 0 mistakenly</a:t>
            </a:r>
          </a:p>
          <a:p>
            <a:r>
              <a:rPr lang="en-US" sz="3000" dirty="0"/>
              <a:t>The average probability as we did in the baseband can be computed as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This average probability is equivalent to the bit error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4114800"/>
            <a:ext cx="2638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BPSK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generate a binary PSK signal we need to present the binary sequence in polar form</a:t>
                </a:r>
              </a:p>
              <a:p>
                <a:r>
                  <a:rPr lang="en-US" dirty="0"/>
                  <a:t>The amplitude of logic 1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         whereas the amplitude of logic 0 is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This signal transmission encoding is performed by using polar NRZ encoder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BPSK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resulting binary wave and the carrier (basis function) are applied to product modulator as shown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1" y="3200400"/>
            <a:ext cx="7277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BPSK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To detect the original binary sequence we apply the received noisy PSK signal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)=</m:t>
                    </m:r>
                    <m:r>
                      <a:rPr lang="en-US" sz="3000" b="0" i="1" dirty="0" smtClean="0">
                        <a:latin typeface="Cambria Math"/>
                      </a:rPr>
                      <m:t>𝑠</m:t>
                    </m:r>
                    <m:r>
                      <a:rPr lang="en-US" sz="3000" i="1" dirty="0">
                        <a:latin typeface="Cambria Math"/>
                      </a:rPr>
                      <m:t> 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)+</m:t>
                    </m:r>
                    <m:r>
                      <a:rPr lang="en-US" sz="3000" b="0" i="1" dirty="0" smtClean="0">
                        <a:latin typeface="Cambria Math"/>
                      </a:rPr>
                      <m:t>𝑛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3000" dirty="0"/>
                  <a:t>to a correlator followed by a decision device as shown below</a:t>
                </a:r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dirty="0"/>
                  <a:t>The </a:t>
                </a:r>
                <a:r>
                  <a:rPr lang="en-US" sz="3000" dirty="0" err="1"/>
                  <a:t>correlator</a:t>
                </a:r>
                <a:r>
                  <a:rPr lang="en-US" sz="3000" dirty="0"/>
                  <a:t> works as a matched filter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5310"/>
            <a:ext cx="5438774" cy="1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0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binary PSK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 spectral density of the binary PSK signal can be found as described for the bipolar NRZ signaling (see problem 3.11 (a) </a:t>
            </a:r>
            <a:r>
              <a:rPr lang="en-US" dirty="0" err="1"/>
              <a:t>Haykin</a:t>
            </a:r>
            <a:r>
              <a:rPr lang="en-US" dirty="0"/>
              <a:t>)</a:t>
            </a:r>
          </a:p>
          <a:p>
            <a:r>
              <a:rPr lang="en-US" dirty="0"/>
              <a:t>This assumption is valid because the BPSK is generated by using bipolar NRZ signaling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binary PSK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 spectral density can be found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542794"/>
            <a:ext cx="2667000" cy="9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80947"/>
            <a:ext cx="3657599" cy="35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6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the BPSK modulation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500" dirty="0"/>
                  <a:t>Since the BPSK modulation is similar to DSB_SC modulation, the bandwidth required for the transmission of BPSK signal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latin typeface="Cambria Math"/>
                        </a:rPr>
                        <m:t>𝐵𝑊</m:t>
                      </m:r>
                      <m:r>
                        <a:rPr lang="en-US" sz="2500" b="0" i="1" dirty="0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5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500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  <a:p>
                <a:pPr algn="just"/>
                <a:r>
                  <a:rPr lang="en-US" sz="25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50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500" dirty="0"/>
                  <a:t> is the maximum frequency content of the BPSK signal</a:t>
                </a:r>
              </a:p>
              <a:p>
                <a:pPr algn="just"/>
                <a:r>
                  <a:rPr lang="en-US" sz="2500" dirty="0"/>
                  <a:t>If the bandwidth is defined as the null to null for the </a:t>
                </a:r>
                <a:r>
                  <a:rPr lang="en-US" sz="2500" dirty="0" err="1"/>
                  <a:t>sinc</a:t>
                </a:r>
                <a:r>
                  <a:rPr lang="en-US" sz="2500" dirty="0"/>
                  <a:t> function in slide 18,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500" dirty="0"/>
                  <a:t>, therefore the bandwidth for the BPSK is given by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𝐵𝑊</m:t>
                      </m:r>
                      <m:r>
                        <a:rPr lang="en-US" sz="25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Phase shift keying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In a coherent PSK system the pair of 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are used to represent binary logics 1 and 0 respectively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370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9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phase shift keying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In quadrature phase shift keying 4 symbols are sent as indicated by the equation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𝑜𝑠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6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𝑒𝑙𝑠𝑒𝑤h𝑒𝑟𝑒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algn="just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=1, 2, 3, 4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/>
                  <a:t> is the transmitted signal energy per symbol,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the symbol duration</a:t>
                </a:r>
              </a:p>
              <a:p>
                <a:pPr algn="just"/>
                <a:r>
                  <a:rPr lang="en-US" sz="2800" dirty="0"/>
                  <a:t>The carrier frequency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/>
                  <a:t> for some fixed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8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If we expand the QPSK equation using the trigonometric identities we got the following equation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we can write in vector format as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03012"/>
              </p:ext>
            </p:extLst>
          </p:nvPr>
        </p:nvGraphicFramePr>
        <p:xfrm>
          <a:off x="1219200" y="2984500"/>
          <a:ext cx="67802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3" imgW="4559040" imgH="914400" progId="Equation.3">
                  <p:embed/>
                </p:oleObj>
              </mc:Choice>
              <mc:Fallback>
                <p:oleObj name="Equation" r:id="rId3" imgW="455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84500"/>
                        <a:ext cx="6780213" cy="1358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06758"/>
              </p:ext>
            </p:extLst>
          </p:nvPr>
        </p:nvGraphicFramePr>
        <p:xfrm>
          <a:off x="3048000" y="4800600"/>
          <a:ext cx="2743200" cy="139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5" imgW="1549080" imgH="787320" progId="Equation.3">
                  <p:embed/>
                </p:oleObj>
              </mc:Choice>
              <mc:Fallback>
                <p:oleObj name="Equation" r:id="rId5" imgW="1549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2743200" cy="139473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361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There are four message points defined by</a:t>
                </a:r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According to this equation , a QPSK has a two-dimensional signal constellation (i.e.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 or two basis functions)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876800" cy="14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08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message points for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117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121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125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127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33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Rectangle 135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37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Rectangle 141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3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145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05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Rectangle 207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Rectangle 209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Rectangle 213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Rectangle 215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" name="Rectangle 217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" name="Rectangle 223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Rectangle 225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Rectangle 229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" name="Rectangle 231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" name="Rectangle 233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9" name="Group 3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660209"/>
              </p:ext>
            </p:extLst>
          </p:nvPr>
        </p:nvGraphicFramePr>
        <p:xfrm>
          <a:off x="1066800" y="1747280"/>
          <a:ext cx="6934200" cy="4272520"/>
        </p:xfrm>
        <a:graphic>
          <a:graphicData uri="http://schemas.openxmlformats.org/drawingml/2006/table">
            <a:tbl>
              <a:tblPr/>
              <a:tblGrid>
                <a:gridCol w="94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</a:t>
                      </a:r>
                      <a:endParaRPr kumimoji="0" lang="th-TH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Input Dibit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of QPSK signaling 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Coordinate of Message point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i2</a:t>
                      </a:r>
                      <a:endParaRPr kumimoji="0" lang="th-TH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Object 3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15579"/>
              </p:ext>
            </p:extLst>
          </p:nvPr>
        </p:nvGraphicFramePr>
        <p:xfrm>
          <a:off x="4191000" y="3728480"/>
          <a:ext cx="6191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Equation" r:id="rId3" imgW="317087" imgH="177569" progId="Equation.3">
                  <p:embed/>
                </p:oleObj>
              </mc:Choice>
              <mc:Fallback>
                <p:oleObj name="Equation" r:id="rId3" imgW="317087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28480"/>
                        <a:ext cx="6191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67407"/>
              </p:ext>
            </p:extLst>
          </p:nvPr>
        </p:nvGraphicFramePr>
        <p:xfrm>
          <a:off x="4038600" y="4287280"/>
          <a:ext cx="74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87280"/>
                        <a:ext cx="749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372212"/>
              </p:ext>
            </p:extLst>
          </p:nvPr>
        </p:nvGraphicFramePr>
        <p:xfrm>
          <a:off x="4087627" y="4871480"/>
          <a:ext cx="71297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Equation" r:id="rId7" imgW="380670" imgH="177646" progId="Equation.3">
                  <p:embed/>
                </p:oleObj>
              </mc:Choice>
              <mc:Fallback>
                <p:oleObj name="Equation" r:id="rId7" imgW="3806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627" y="4871480"/>
                        <a:ext cx="712973" cy="338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17684"/>
              </p:ext>
            </p:extLst>
          </p:nvPr>
        </p:nvGraphicFramePr>
        <p:xfrm>
          <a:off x="4008438" y="5557280"/>
          <a:ext cx="7921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Equation" r:id="rId9" imgW="393359" imgH="177646" progId="Equation.3">
                  <p:embed/>
                </p:oleObj>
              </mc:Choice>
              <mc:Fallback>
                <p:oleObj name="Equation" r:id="rId9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557280"/>
                        <a:ext cx="7921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260991"/>
              </p:ext>
            </p:extLst>
          </p:nvPr>
        </p:nvGraphicFramePr>
        <p:xfrm>
          <a:off x="5486400" y="3652280"/>
          <a:ext cx="838200" cy="44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Equation" r:id="rId11" imgW="431613" imgH="228501" progId="Equation.3">
                  <p:embed/>
                </p:oleObj>
              </mc:Choice>
              <mc:Fallback>
                <p:oleObj name="Equation" r:id="rId11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2280"/>
                        <a:ext cx="838200" cy="4477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81449"/>
              </p:ext>
            </p:extLst>
          </p:nvPr>
        </p:nvGraphicFramePr>
        <p:xfrm>
          <a:off x="5562600" y="5554105"/>
          <a:ext cx="7191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9" name="Equation" r:id="rId13" imgW="431613" imgH="228501" progId="Equation.3">
                  <p:embed/>
                </p:oleObj>
              </mc:Choice>
              <mc:Fallback>
                <p:oleObj name="Equation" r:id="rId13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54105"/>
                        <a:ext cx="7191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03605"/>
              </p:ext>
            </p:extLst>
          </p:nvPr>
        </p:nvGraphicFramePr>
        <p:xfrm>
          <a:off x="6977062" y="4947680"/>
          <a:ext cx="7191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Equation" r:id="rId14" imgW="431613" imgH="228501" progId="Equation.3">
                  <p:embed/>
                </p:oleObj>
              </mc:Choice>
              <mc:Fallback>
                <p:oleObj name="Equation" r:id="rId14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2" y="4947680"/>
                        <a:ext cx="7191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14565"/>
              </p:ext>
            </p:extLst>
          </p:nvPr>
        </p:nvGraphicFramePr>
        <p:xfrm>
          <a:off x="6934200" y="5481080"/>
          <a:ext cx="720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Equation" r:id="rId15" imgW="431613" imgH="228501" progId="Equation.3">
                  <p:embed/>
                </p:oleObj>
              </mc:Choice>
              <mc:Fallback>
                <p:oleObj name="Equation" r:id="rId15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81080"/>
                        <a:ext cx="7207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06443"/>
              </p:ext>
            </p:extLst>
          </p:nvPr>
        </p:nvGraphicFramePr>
        <p:xfrm>
          <a:off x="6858000" y="3652280"/>
          <a:ext cx="936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16" imgW="545863" imgH="228501" progId="Equation.3">
                  <p:embed/>
                </p:oleObj>
              </mc:Choice>
              <mc:Fallback>
                <p:oleObj name="Equation" r:id="rId16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52280"/>
                        <a:ext cx="9366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9406"/>
              </p:ext>
            </p:extLst>
          </p:nvPr>
        </p:nvGraphicFramePr>
        <p:xfrm>
          <a:off x="6781800" y="4338080"/>
          <a:ext cx="10080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" name="Equation" r:id="rId18" imgW="545863" imgH="228501" progId="Equation.3">
                  <p:embed/>
                </p:oleObj>
              </mc:Choice>
              <mc:Fallback>
                <p:oleObj name="Equation" r:id="rId18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38080"/>
                        <a:ext cx="10080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32311"/>
              </p:ext>
            </p:extLst>
          </p:nvPr>
        </p:nvGraphicFramePr>
        <p:xfrm>
          <a:off x="5410200" y="4261880"/>
          <a:ext cx="8998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" name="Equation" r:id="rId19" imgW="545863" imgH="228501" progId="Equation.3">
                  <p:embed/>
                </p:oleObj>
              </mc:Choice>
              <mc:Fallback>
                <p:oleObj name="Equation" r:id="rId19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61880"/>
                        <a:ext cx="899863" cy="379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26746"/>
              </p:ext>
            </p:extLst>
          </p:nvPr>
        </p:nvGraphicFramePr>
        <p:xfrm>
          <a:off x="5381534" y="4871480"/>
          <a:ext cx="973229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Equation" r:id="rId20" imgW="545863" imgH="228501" progId="Equation.3">
                  <p:embed/>
                </p:oleObj>
              </mc:Choice>
              <mc:Fallback>
                <p:oleObj name="Equation" r:id="rId20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34" y="4871480"/>
                        <a:ext cx="973229" cy="409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38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48188" y="1903412"/>
            <a:ext cx="19050" cy="335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57363" y="3633787"/>
            <a:ext cx="570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08525" y="190341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th-TH" sz="2400">
              <a:sym typeface="Symbol" pitchFamily="18" charset="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77137" y="3475037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sz="2400" dirty="0">
                <a:sym typeface="Symbol" pitchFamily="18" charset="2"/>
              </a:rPr>
              <a:t></a:t>
            </a:r>
            <a:r>
              <a:rPr lang="en-US" sz="2400" baseline="-25000" dirty="0">
                <a:sym typeface="Symbol" pitchFamily="18" charset="2"/>
              </a:rPr>
              <a:t>1</a:t>
            </a:r>
            <a:endParaRPr lang="th-TH" sz="2400" dirty="0">
              <a:sym typeface="Symbol" pitchFamily="18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24225" y="2551112"/>
            <a:ext cx="2374900" cy="23050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68913" y="2479675"/>
            <a:ext cx="663575" cy="555625"/>
            <a:chOff x="3152" y="1991"/>
            <a:chExt cx="418" cy="35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4</a:t>
              </a:r>
              <a:endParaRPr lang="th-TH" b="1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68913" y="4064000"/>
            <a:ext cx="663575" cy="555625"/>
            <a:chOff x="3152" y="1991"/>
            <a:chExt cx="418" cy="35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1</a:t>
              </a:r>
              <a:endParaRPr lang="th-TH" b="1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11563" y="2408237"/>
            <a:ext cx="663575" cy="555625"/>
            <a:chOff x="3152" y="1991"/>
            <a:chExt cx="418" cy="35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3</a:t>
              </a:r>
              <a:endParaRPr lang="th-TH" b="1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611563" y="4064000"/>
            <a:ext cx="663575" cy="555625"/>
            <a:chOff x="3152" y="1991"/>
            <a:chExt cx="418" cy="350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2</a:t>
              </a:r>
              <a:endParaRPr lang="th-TH" b="1"/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92738" y="4732337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(10)</a:t>
            </a:r>
            <a:endParaRPr lang="th-TH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324225" y="4783137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(00)</a:t>
            </a:r>
            <a:endParaRPr lang="th-TH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963863" y="2551112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(01)</a:t>
            </a:r>
            <a:endParaRPr lang="th-TH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916613" y="2551112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(11)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66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 with decision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constellation diagram may appear as shown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2230438" y="2730501"/>
            <a:ext cx="2232025" cy="18002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2230438" y="4530726"/>
            <a:ext cx="2232025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4462463" y="2730501"/>
            <a:ext cx="2232025" cy="1800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4462462" y="2514600"/>
            <a:ext cx="1587" cy="3641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1654175" y="4530726"/>
            <a:ext cx="543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473574" y="2133600"/>
            <a:ext cx="500062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th-TH" sz="2400" i="1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</a:t>
            </a:r>
            <a:r>
              <a:rPr lang="en-US" sz="2400" i="1" baseline="-250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2</a:t>
            </a:r>
            <a:endParaRPr lang="th-TH" sz="2400" i="1" dirty="0">
              <a:solidFill>
                <a:schemeClr val="tx2">
                  <a:lumMod val="10000"/>
                </a:schemeClr>
              </a:solidFill>
              <a:sym typeface="Symbol" pitchFamily="18" charset="2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086600" y="4289426"/>
            <a:ext cx="5000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th-TH" sz="2400" i="1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</a:t>
            </a:r>
            <a:r>
              <a:rPr lang="en-US" sz="2400" i="1" baseline="-250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1</a:t>
            </a:r>
            <a:endParaRPr lang="th-TH" sz="2400" i="1" dirty="0">
              <a:solidFill>
                <a:schemeClr val="tx2">
                  <a:lumMod val="10000"/>
                </a:schemeClr>
              </a:solidFill>
              <a:sym typeface="Symbol" pitchFamily="18" charset="2"/>
            </a:endParaRP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221038" y="3449638"/>
            <a:ext cx="2374900" cy="23050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165725" y="3378201"/>
            <a:ext cx="663575" cy="555625"/>
            <a:chOff x="3152" y="1991"/>
            <a:chExt cx="418" cy="350"/>
          </a:xfrm>
          <a:solidFill>
            <a:schemeClr val="tx2">
              <a:lumMod val="10000"/>
            </a:schemeClr>
          </a:solidFill>
        </p:grpSpPr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rgbClr val="E2FD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65725" y="5151443"/>
            <a:ext cx="739775" cy="366713"/>
            <a:chOff x="3152" y="2110"/>
            <a:chExt cx="466" cy="231"/>
          </a:xfrm>
          <a:solidFill>
            <a:schemeClr val="tx2">
              <a:lumMod val="10000"/>
            </a:schemeClr>
          </a:solidFill>
        </p:grpSpPr>
        <p:sp>
          <p:nvSpPr>
            <p:cNvPr id="19" name="Oval 37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369" y="2110"/>
              <a:ext cx="24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3454400" y="3378201"/>
            <a:ext cx="663575" cy="555625"/>
            <a:chOff x="3152" y="1991"/>
            <a:chExt cx="418" cy="350"/>
          </a:xfrm>
          <a:solidFill>
            <a:schemeClr val="tx2">
              <a:lumMod val="10000"/>
            </a:schemeClr>
          </a:solidFill>
        </p:grpSpPr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  <a:endParaRPr lang="th-TH" b="1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3454400" y="4962526"/>
            <a:ext cx="663575" cy="555625"/>
            <a:chOff x="3152" y="1991"/>
            <a:chExt cx="418" cy="350"/>
          </a:xfrm>
          <a:solidFill>
            <a:schemeClr val="accent2">
              <a:lumMod val="50000"/>
            </a:schemeClr>
          </a:solidFill>
        </p:grpSpPr>
        <p:sp>
          <p:nvSpPr>
            <p:cNvPr id="25" name="Oval 43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5399088" y="5465763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221038" y="5681663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(00)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2860675" y="3449638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813425" y="3449638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(11)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5975350" y="2873376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4678363" y="4746626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th-TH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806700" y="2873376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2590800" y="5249863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>
            <a:off x="5254624" y="3810001"/>
            <a:ext cx="1" cy="1584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>
            <a:off x="3527425" y="3810001"/>
            <a:ext cx="1727198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Line 61"/>
          <p:cNvSpPr>
            <a:spLocks noChangeShapeType="1"/>
          </p:cNvSpPr>
          <p:nvPr/>
        </p:nvSpPr>
        <p:spPr bwMode="auto">
          <a:xfrm>
            <a:off x="3527425" y="381000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3527426" y="5394326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95049"/>
              </p:ext>
            </p:extLst>
          </p:nvPr>
        </p:nvGraphicFramePr>
        <p:xfrm>
          <a:off x="5327650" y="4602163"/>
          <a:ext cx="7191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3" imgW="431613" imgH="228501" progId="Equation.3">
                  <p:embed/>
                </p:oleObj>
              </mc:Choice>
              <mc:Fallback>
                <p:oleObj name="Equation" r:id="rId3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602163"/>
                        <a:ext cx="7191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77607"/>
              </p:ext>
            </p:extLst>
          </p:nvPr>
        </p:nvGraphicFramePr>
        <p:xfrm>
          <a:off x="4535488" y="3954463"/>
          <a:ext cx="7191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5" imgW="431613" imgH="228501" progId="Equation.3">
                  <p:embed/>
                </p:oleObj>
              </mc:Choice>
              <mc:Fallback>
                <p:oleObj name="Equation" r:id="rId5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954463"/>
                        <a:ext cx="7191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77008"/>
              </p:ext>
            </p:extLst>
          </p:nvPr>
        </p:nvGraphicFramePr>
        <p:xfrm>
          <a:off x="2662238" y="4602163"/>
          <a:ext cx="7207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6" imgW="545863" imgH="228501" progId="Equation.3">
                  <p:embed/>
                </p:oleObj>
              </mc:Choice>
              <mc:Fallback>
                <p:oleObj name="Equation" r:id="rId6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4602163"/>
                        <a:ext cx="7207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58841"/>
              </p:ext>
            </p:extLst>
          </p:nvPr>
        </p:nvGraphicFramePr>
        <p:xfrm>
          <a:off x="4535488" y="5538788"/>
          <a:ext cx="9350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8" imgW="545863" imgH="228501" progId="Equation.3">
                  <p:embed/>
                </p:oleObj>
              </mc:Choice>
              <mc:Fallback>
                <p:oleObj name="Equation" r:id="rId8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5538788"/>
                        <a:ext cx="9350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6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QPSK waveform resulting from the input binary sequence 01101000</a:t>
            </a:r>
          </a:p>
          <a:p>
            <a:r>
              <a:rPr lang="en-US" dirty="0"/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38425"/>
            <a:ext cx="4540676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1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coherent QPSK, the received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=1, 2, 3, 4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sample function of AWGN with zero mean and power spectral density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4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decision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received signal point associated with the observation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falls inside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the receiver decide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was transmitted</a:t>
                </a:r>
              </a:p>
              <a:p>
                <a:r>
                  <a:rPr lang="en-US" dirty="0"/>
                  <a:t>Similarly the receiver decides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was transmitted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falls in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same rule is applied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treat QPSK as the combination of 2 independent BPSK over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the first bit is transmitted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the second bit is transmitted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Probability of error for each channel is given by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98698"/>
              </p:ext>
            </p:extLst>
          </p:nvPr>
        </p:nvGraphicFramePr>
        <p:xfrm>
          <a:off x="2743200" y="4800600"/>
          <a:ext cx="38862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2362200" imgH="533400" progId="Equation.3">
                  <p:embed/>
                </p:oleObj>
              </mc:Choice>
              <mc:Fallback>
                <p:oleObj name="Equation" r:id="rId4" imgW="23622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3886200" cy="877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90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Phase shift keying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3100" dirty="0"/>
                  <a:t>Where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0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1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100" dirty="0"/>
                  <a:t> is the transmitted signal energy per bit</a:t>
                </a:r>
              </a:p>
              <a:p>
                <a:pPr algn="just"/>
                <a:r>
                  <a:rPr lang="en-US" sz="3100" dirty="0"/>
                  <a:t>The carrier frequency is selected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100" dirty="0"/>
                  <a:t> so that each bit contains an integral number of cycles</a:t>
                </a:r>
              </a:p>
              <a:p>
                <a:pPr algn="just"/>
                <a:r>
                  <a:rPr lang="en-US" sz="3100" dirty="0"/>
                  <a:t>From the pair of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100" b="0" i="1" smtClean="0">
                        <a:latin typeface="Cambria Math"/>
                      </a:rPr>
                      <m:t>(</m:t>
                    </m:r>
                    <m:r>
                      <a:rPr lang="en-US" sz="3100" b="0" i="1" smtClean="0">
                        <a:latin typeface="Cambria Math"/>
                      </a:rPr>
                      <m:t>𝑡</m:t>
                    </m:r>
                    <m:r>
                      <a:rPr lang="en-US" sz="3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we can see only one basis function (carrier) is needed to represent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20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symbol is to be received correctly both bits must be received correctly </a:t>
            </a:r>
          </a:p>
          <a:p>
            <a:r>
              <a:rPr lang="en-US" dirty="0"/>
              <a:t>Hence, the average probability of correct decision is given by</a:t>
            </a:r>
          </a:p>
          <a:p>
            <a:r>
              <a:rPr lang="en-US" dirty="0"/>
              <a:t>Which gives the probability of errors equal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24036"/>
              </p:ext>
            </p:extLst>
          </p:nvPr>
        </p:nvGraphicFramePr>
        <p:xfrm>
          <a:off x="4572001" y="3215793"/>
          <a:ext cx="1676400" cy="54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" imgW="863225" imgH="279279" progId="Equation.3">
                  <p:embed/>
                </p:oleObj>
              </mc:Choice>
              <mc:Fallback>
                <p:oleObj name="Equation" r:id="rId3" imgW="863225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215793"/>
                        <a:ext cx="1676400" cy="5418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49816"/>
              </p:ext>
            </p:extLst>
          </p:nvPr>
        </p:nvGraphicFramePr>
        <p:xfrm>
          <a:off x="1676400" y="4343400"/>
          <a:ext cx="4879975" cy="177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2870200" imgH="1041400" progId="Equation.3">
                  <p:embed/>
                </p:oleObj>
              </mc:Choice>
              <mc:Fallback>
                <p:oleObj name="Equation" r:id="rId5" imgW="2870200" imgH="1041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4879975" cy="17705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30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90000"/>
                  </a:lnSpc>
                </a:pPr>
                <a:r>
                  <a:rPr lang="en-US" dirty="0"/>
                  <a:t>Since one symbol of QPSK consists of two bits,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 = 2</m:t>
                    </m:r>
                    <m:r>
                      <a:rPr lang="en-US" i="1" dirty="0" smtClean="0">
                        <a:latin typeface="Cambria Math"/>
                      </a:rPr>
                      <m:t>𝐸𝑏</m:t>
                    </m:r>
                  </m:oMath>
                </a14:m>
                <a:endParaRPr lang="en-US" i="1" dirty="0"/>
              </a:p>
              <a:p>
                <a:pPr algn="just">
                  <a:lnSpc>
                    <a:spcPct val="90000"/>
                  </a:lnSpc>
                </a:pPr>
                <a:r>
                  <a:rPr lang="en-US" dirty="0"/>
                  <a:t>The above probability is the error probability per symbol </a:t>
                </a:r>
              </a:p>
              <a:p>
                <a:pPr algn="just">
                  <a:lnSpc>
                    <a:spcPct val="90000"/>
                  </a:lnSpc>
                </a:pPr>
                <a:r>
                  <a:rPr lang="en-US" dirty="0"/>
                  <a:t>With gray encoding the average probability of error per bit</a:t>
                </a:r>
              </a:p>
              <a:p>
                <a:pPr algn="just">
                  <a:lnSpc>
                    <a:spcPct val="90000"/>
                  </a:lnSpc>
                </a:pPr>
                <a:endParaRPr lang="en-US" dirty="0"/>
              </a:p>
              <a:p>
                <a:pPr algn="just">
                  <a:lnSpc>
                    <a:spcPct val="90000"/>
                  </a:lnSpc>
                </a:pPr>
                <a:endParaRPr lang="en-US" dirty="0"/>
              </a:p>
              <a:p>
                <a:pPr algn="just">
                  <a:lnSpc>
                    <a:spcPct val="90000"/>
                  </a:lnSpc>
                </a:pPr>
                <a:r>
                  <a:rPr lang="en-US" dirty="0"/>
                  <a:t>Which is exactly the same as BPSK</a:t>
                </a:r>
              </a:p>
              <a:p>
                <a:pPr algn="just">
                  <a:lnSpc>
                    <a:spcPct val="90000"/>
                  </a:lnSpc>
                </a:pPr>
                <a:endParaRPr lang="th-TH" i="1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3096" r="-2370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07099"/>
              </p:ext>
            </p:extLst>
          </p:nvPr>
        </p:nvGraphicFramePr>
        <p:xfrm>
          <a:off x="5334000" y="2057400"/>
          <a:ext cx="2057400" cy="5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4" imgW="1790640" imgH="507960" progId="Equation.3">
                  <p:embed/>
                </p:oleObj>
              </mc:Choice>
              <mc:Fallback>
                <p:oleObj name="Equation" r:id="rId4" imgW="179064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57400"/>
                        <a:ext cx="2057400" cy="584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804072"/>
              </p:ext>
            </p:extLst>
          </p:nvPr>
        </p:nvGraphicFramePr>
        <p:xfrm>
          <a:off x="1828800" y="4572000"/>
          <a:ext cx="5475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6" imgW="2806560" imgH="507960" progId="Equation.3">
                  <p:embed/>
                </p:oleObj>
              </mc:Choice>
              <mc:Fallback>
                <p:oleObj name="Equation" r:id="rId6" imgW="28065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475288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7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 summery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We can state that a coherent QPSK system achieves the same average probability of bit error as a coherent PSK system for the same bit rate and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but uses only half the channel bandwidth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60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detection of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95438"/>
            <a:ext cx="4367075" cy="4381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557338"/>
            <a:ext cx="25193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sz="2400" dirty="0"/>
              <a:t>Block diagrams of (</a:t>
            </a:r>
            <a:r>
              <a:rPr lang="en-US" sz="2400" i="1" dirty="0"/>
              <a:t>a</a:t>
            </a:r>
            <a:r>
              <a:rPr lang="en-US" sz="2400" dirty="0"/>
              <a:t>) QPSK transmitter and (</a:t>
            </a:r>
            <a:r>
              <a:rPr lang="en-US" sz="2400" i="1" dirty="0"/>
              <a:t>b</a:t>
            </a:r>
            <a:r>
              <a:rPr lang="en-US" sz="2400" dirty="0"/>
              <a:t>) coherent QPSK receiver.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54168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680" y="1946910"/>
            <a:ext cx="5120640" cy="384048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60630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QPSK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bandwidth of a QPSK modulated signal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M is 4, then the bandwidth QPSK signal is given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</m:func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48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3563938" y="1844675"/>
            <a:ext cx="19050" cy="335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773113" y="3573463"/>
            <a:ext cx="7123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24275" y="184467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th-TH" sz="2400">
              <a:sym typeface="Symbol" pitchFamily="18" charset="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92950" y="373062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1</a:t>
            </a:r>
            <a:endParaRPr lang="th-TH" sz="2400">
              <a:sym typeface="Symbol" pitchFamily="18" charset="2"/>
            </a:endParaRP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4284663" y="2420938"/>
            <a:ext cx="663575" cy="555625"/>
            <a:chOff x="3152" y="1991"/>
            <a:chExt cx="418" cy="350"/>
          </a:xfrm>
        </p:grpSpPr>
        <p:sp>
          <p:nvSpPr>
            <p:cNvPr id="27681" name="Oval 9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Text Box 10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4</a:t>
              </a:r>
              <a:endParaRPr lang="th-TH" b="1"/>
            </a:p>
          </p:txBody>
        </p:sp>
      </p:grpSp>
      <p:grpSp>
        <p:nvGrpSpPr>
          <p:cNvPr id="27656" name="Group 11"/>
          <p:cNvGrpSpPr>
            <a:grpSpLocks/>
          </p:cNvGrpSpPr>
          <p:nvPr/>
        </p:nvGrpSpPr>
        <p:grpSpPr bwMode="auto">
          <a:xfrm>
            <a:off x="4211638" y="3952875"/>
            <a:ext cx="663575" cy="555625"/>
            <a:chOff x="3152" y="1991"/>
            <a:chExt cx="418" cy="350"/>
          </a:xfrm>
        </p:grpSpPr>
        <p:sp>
          <p:nvSpPr>
            <p:cNvPr id="27679" name="Oval 12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Text Box 13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1</a:t>
              </a:r>
              <a:endParaRPr lang="th-TH" b="1"/>
            </a:p>
          </p:txBody>
        </p:sp>
      </p:grpSp>
      <p:grpSp>
        <p:nvGrpSpPr>
          <p:cNvPr id="27657" name="Group 14"/>
          <p:cNvGrpSpPr>
            <a:grpSpLocks/>
          </p:cNvGrpSpPr>
          <p:nvPr/>
        </p:nvGrpSpPr>
        <p:grpSpPr bwMode="auto">
          <a:xfrm>
            <a:off x="2555875" y="2420938"/>
            <a:ext cx="663575" cy="555625"/>
            <a:chOff x="3152" y="1991"/>
            <a:chExt cx="418" cy="350"/>
          </a:xfrm>
        </p:grpSpPr>
        <p:sp>
          <p:nvSpPr>
            <p:cNvPr id="27677" name="Oval 15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16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3</a:t>
              </a:r>
              <a:endParaRPr lang="th-TH" b="1"/>
            </a:p>
          </p:txBody>
        </p:sp>
      </p:grpSp>
      <p:grpSp>
        <p:nvGrpSpPr>
          <p:cNvPr id="27658" name="Group 17"/>
          <p:cNvGrpSpPr>
            <a:grpSpLocks/>
          </p:cNvGrpSpPr>
          <p:nvPr/>
        </p:nvGrpSpPr>
        <p:grpSpPr bwMode="auto">
          <a:xfrm>
            <a:off x="2540000" y="3952875"/>
            <a:ext cx="663575" cy="555625"/>
            <a:chOff x="3152" y="1991"/>
            <a:chExt cx="418" cy="350"/>
          </a:xfrm>
        </p:grpSpPr>
        <p:sp>
          <p:nvSpPr>
            <p:cNvPr id="27675" name="Oval 18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Text Box 19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2</a:t>
              </a:r>
              <a:endParaRPr lang="th-TH" b="1"/>
            </a:p>
          </p:txBody>
        </p:sp>
      </p:grp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4408488" y="46736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(10)</a:t>
            </a:r>
            <a:endParaRPr lang="th-TH"/>
          </a:p>
        </p:txBody>
      </p:sp>
      <p:sp>
        <p:nvSpPr>
          <p:cNvPr id="27660" name="Text Box 21"/>
          <p:cNvSpPr txBox="1">
            <a:spLocks noChangeArrowheads="1"/>
          </p:cNvSpPr>
          <p:nvPr/>
        </p:nvSpPr>
        <p:spPr bwMode="auto">
          <a:xfrm>
            <a:off x="2339975" y="47244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(00)</a:t>
            </a:r>
            <a:endParaRPr lang="th-TH"/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1979613" y="24923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(01)</a:t>
            </a:r>
            <a:endParaRPr lang="th-TH"/>
          </a:p>
        </p:txBody>
      </p:sp>
      <p:sp>
        <p:nvSpPr>
          <p:cNvPr id="27662" name="Text Box 23"/>
          <p:cNvSpPr txBox="1">
            <a:spLocks noChangeArrowheads="1"/>
          </p:cNvSpPr>
          <p:nvPr/>
        </p:nvSpPr>
        <p:spPr bwMode="auto">
          <a:xfrm>
            <a:off x="4932363" y="24923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(11)</a:t>
            </a:r>
            <a:endParaRPr lang="th-TH"/>
          </a:p>
        </p:txBody>
      </p:sp>
      <p:sp>
        <p:nvSpPr>
          <p:cNvPr id="27663" name="Line 24"/>
          <p:cNvSpPr>
            <a:spLocks noChangeShapeType="1"/>
          </p:cNvSpPr>
          <p:nvPr/>
        </p:nvSpPr>
        <p:spPr bwMode="auto">
          <a:xfrm flipH="1">
            <a:off x="2771775" y="28527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5"/>
          <p:cNvSpPr txBox="1">
            <a:spLocks noChangeArrowheads="1"/>
          </p:cNvSpPr>
          <p:nvPr/>
        </p:nvSpPr>
        <p:spPr bwMode="auto">
          <a:xfrm>
            <a:off x="4192588" y="1479550"/>
            <a:ext cx="295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/>
              <a:t>90 degree shift in phase</a:t>
            </a:r>
            <a:r>
              <a:rPr lang="en-US"/>
              <a:t> </a:t>
            </a:r>
            <a:endParaRPr lang="th-TH"/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4140200" y="5373688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/>
              <a:t>180 degree shift in phase</a:t>
            </a:r>
            <a:r>
              <a:rPr lang="en-US"/>
              <a:t> </a:t>
            </a:r>
            <a:endParaRPr lang="th-TH"/>
          </a:p>
        </p:txBody>
      </p:sp>
      <p:sp>
        <p:nvSpPr>
          <p:cNvPr id="27666" name="Line 27"/>
          <p:cNvSpPr>
            <a:spLocks noChangeShapeType="1"/>
          </p:cNvSpPr>
          <p:nvPr/>
        </p:nvSpPr>
        <p:spPr bwMode="auto">
          <a:xfrm flipV="1">
            <a:off x="2771775" y="2924175"/>
            <a:ext cx="1512888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28"/>
          <p:cNvSpPr>
            <a:spLocks noChangeShapeType="1"/>
          </p:cNvSpPr>
          <p:nvPr/>
        </p:nvSpPr>
        <p:spPr bwMode="auto">
          <a:xfrm flipH="1">
            <a:off x="3779838" y="1989138"/>
            <a:ext cx="7921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0"/>
          <p:cNvSpPr>
            <a:spLocks noChangeShapeType="1"/>
          </p:cNvSpPr>
          <p:nvPr/>
        </p:nvSpPr>
        <p:spPr bwMode="auto">
          <a:xfrm flipH="1" flipV="1">
            <a:off x="3924300" y="3357563"/>
            <a:ext cx="4318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31"/>
          <p:cNvSpPr>
            <a:spLocks noChangeShapeType="1"/>
          </p:cNvSpPr>
          <p:nvPr/>
        </p:nvSpPr>
        <p:spPr bwMode="auto">
          <a:xfrm>
            <a:off x="2627313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32"/>
          <p:cNvSpPr>
            <a:spLocks noChangeShapeType="1"/>
          </p:cNvSpPr>
          <p:nvPr/>
        </p:nvSpPr>
        <p:spPr bwMode="auto">
          <a:xfrm flipH="1">
            <a:off x="2771775" y="44370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33"/>
          <p:cNvSpPr>
            <a:spLocks noChangeShapeType="1"/>
          </p:cNvSpPr>
          <p:nvPr/>
        </p:nvSpPr>
        <p:spPr bwMode="auto">
          <a:xfrm>
            <a:off x="4356100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34"/>
          <p:cNvSpPr>
            <a:spLocks noChangeShapeType="1"/>
          </p:cNvSpPr>
          <p:nvPr/>
        </p:nvSpPr>
        <p:spPr bwMode="auto">
          <a:xfrm>
            <a:off x="2771775" y="2997200"/>
            <a:ext cx="1512888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35"/>
          <p:cNvSpPr>
            <a:spLocks noChangeShapeType="1"/>
          </p:cNvSpPr>
          <p:nvPr/>
        </p:nvSpPr>
        <p:spPr bwMode="auto">
          <a:xfrm flipH="1" flipV="1">
            <a:off x="3779838" y="4005263"/>
            <a:ext cx="4318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36"/>
          <p:cNvSpPr>
            <a:spLocks noChangeShapeType="1"/>
          </p:cNvSpPr>
          <p:nvPr/>
        </p:nvSpPr>
        <p:spPr bwMode="auto">
          <a:xfrm flipH="1">
            <a:off x="4500563" y="1916113"/>
            <a:ext cx="10080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0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/>
              <a:t>Whenever both bits are changed simultaneously, 180 degree phase-shift occurs.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/>
              <a:t>At 180 phase-shift, the amplitude of the transmitted signal changes very rapidly costing amplitude fluctuation.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/>
              <a:t>This signal may be distorted when is passed through a filter or nonlinear amplifier in the communication path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34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064500" cy="1836737"/>
          </a:xfrm>
          <a:noFill/>
        </p:spPr>
      </p:pic>
      <p:pic>
        <p:nvPicPr>
          <p:cNvPr id="3072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8497888" cy="2054225"/>
          </a:xfrm>
          <a:noFill/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400425" y="34480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Original Signal</a:t>
            </a:r>
            <a:endParaRPr lang="th-TH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4140200" y="580548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Filtered signal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00A1C-394A-4E30-AF85-A776BEE8687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83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/>
              <a:t>To solve the amplitude fluctuation problem, we propose the offset QPSK.</a:t>
            </a:r>
          </a:p>
          <a:p>
            <a:pPr algn="just" eaLnBrk="1" hangingPunct="1"/>
            <a:r>
              <a:rPr lang="en-US" dirty="0"/>
              <a:t>Offset QPSK delay the data in quadrature component by T/2 seconds (half of symbol).</a:t>
            </a:r>
          </a:p>
          <a:p>
            <a:pPr algn="just" eaLnBrk="1" hangingPunct="1"/>
            <a:r>
              <a:rPr lang="en-US" dirty="0"/>
              <a:t>Now, no way that both bits can change at the same time.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Phase shift keying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basis function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)=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cos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⁡(2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Now we can rewrite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:r>
                  <a:rPr lang="en-US" dirty="0"/>
                  <a:t>on the interval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0≤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29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the offset QPSK, the phase of the signal can change by </a:t>
            </a:r>
            <a:r>
              <a:rPr lang="en-US" dirty="0">
                <a:sym typeface="Symbol" pitchFamily="18" charset="2"/>
              </a:rPr>
              <a:t>90 or 0 degree only while in the QPSK </a:t>
            </a:r>
            <a:r>
              <a:rPr lang="en-US" dirty="0"/>
              <a:t>the phase of the signal can change by </a:t>
            </a:r>
            <a:r>
              <a:rPr lang="en-US" dirty="0">
                <a:sym typeface="Symbol" pitchFamily="18" charset="2"/>
              </a:rPr>
              <a:t>180 90 or 0 degree.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7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7" y="3718719"/>
            <a:ext cx="8208963" cy="2798762"/>
          </a:xfrm>
          <a:noFill/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82738"/>
            <a:ext cx="8208963" cy="2133600"/>
          </a:xfrm>
          <a:noFill/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987675" y="1341438"/>
            <a:ext cx="0" cy="3455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572000" y="1412875"/>
            <a:ext cx="0" cy="3384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6156325" y="1341438"/>
            <a:ext cx="0" cy="33829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2105025" y="1720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636963" y="1773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221288" y="184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6713538" y="1720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2105025" y="2439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3687763" y="23685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5272088" y="2439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784975" y="23685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2032000" y="32321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01</a:t>
            </a:r>
            <a:endParaRPr lang="th-TH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563938" y="3141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5272088" y="32321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6784975" y="3160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00</a:t>
            </a:r>
            <a:endParaRPr lang="th-TH"/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87363" y="1484313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Inphase </a:t>
            </a:r>
          </a:p>
          <a:p>
            <a:pPr eaLnBrk="1" hangingPunct="1"/>
            <a:r>
              <a:rPr lang="en-US"/>
              <a:t>QPSK</a:t>
            </a:r>
            <a:endParaRPr lang="th-TH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612775" y="2349500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Q phase </a:t>
            </a:r>
          </a:p>
          <a:p>
            <a:pPr eaLnBrk="1" hangingPunct="1"/>
            <a:r>
              <a:rPr lang="en-US"/>
              <a:t>QPSK</a:t>
            </a:r>
            <a:endParaRPr lang="th-TH"/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39750" y="314166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 QPSK</a:t>
            </a:r>
            <a:endParaRPr lang="th-TH"/>
          </a:p>
        </p:txBody>
      </p:sp>
      <p:sp>
        <p:nvSpPr>
          <p:cNvPr id="33815" name="Text Box 33"/>
          <p:cNvSpPr txBox="1">
            <a:spLocks noChangeArrowheads="1"/>
          </p:cNvSpPr>
          <p:nvPr/>
        </p:nvSpPr>
        <p:spPr bwMode="auto">
          <a:xfrm>
            <a:off x="21240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16" name="Text Box 34"/>
          <p:cNvSpPr txBox="1">
            <a:spLocks noChangeArrowheads="1"/>
          </p:cNvSpPr>
          <p:nvPr/>
        </p:nvSpPr>
        <p:spPr bwMode="auto">
          <a:xfrm>
            <a:off x="3760788" y="409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17" name="Text Box 35"/>
          <p:cNvSpPr txBox="1">
            <a:spLocks noChangeArrowheads="1"/>
          </p:cNvSpPr>
          <p:nvPr/>
        </p:nvSpPr>
        <p:spPr bwMode="auto">
          <a:xfrm>
            <a:off x="5200650" y="409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18" name="Text Box 36"/>
          <p:cNvSpPr txBox="1">
            <a:spLocks noChangeArrowheads="1"/>
          </p:cNvSpPr>
          <p:nvPr/>
        </p:nvSpPr>
        <p:spPr bwMode="auto">
          <a:xfrm>
            <a:off x="6856413" y="4024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19" name="Line 37"/>
          <p:cNvSpPr>
            <a:spLocks noChangeShapeType="1"/>
          </p:cNvSpPr>
          <p:nvPr/>
        </p:nvSpPr>
        <p:spPr bwMode="auto">
          <a:xfrm>
            <a:off x="3779838" y="4652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39"/>
          <p:cNvSpPr>
            <a:spLocks noChangeShapeType="1"/>
          </p:cNvSpPr>
          <p:nvPr/>
        </p:nvSpPr>
        <p:spPr bwMode="auto">
          <a:xfrm>
            <a:off x="2197100" y="45815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40"/>
          <p:cNvSpPr>
            <a:spLocks noChangeShapeType="1"/>
          </p:cNvSpPr>
          <p:nvPr/>
        </p:nvSpPr>
        <p:spPr bwMode="auto">
          <a:xfrm>
            <a:off x="5364163" y="4652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41"/>
          <p:cNvSpPr>
            <a:spLocks noChangeShapeType="1"/>
          </p:cNvSpPr>
          <p:nvPr/>
        </p:nvSpPr>
        <p:spPr bwMode="auto">
          <a:xfrm>
            <a:off x="6948488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4163" y="488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24" name="Text Box 43"/>
          <p:cNvSpPr txBox="1">
            <a:spLocks noChangeArrowheads="1"/>
          </p:cNvSpPr>
          <p:nvPr/>
        </p:nvSpPr>
        <p:spPr bwMode="auto">
          <a:xfrm>
            <a:off x="4408488" y="4960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25" name="Text Box 44"/>
          <p:cNvSpPr txBox="1">
            <a:spLocks noChangeArrowheads="1"/>
          </p:cNvSpPr>
          <p:nvPr/>
        </p:nvSpPr>
        <p:spPr bwMode="auto">
          <a:xfrm>
            <a:off x="5992813" y="488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26" name="Text Box 45"/>
          <p:cNvSpPr txBox="1">
            <a:spLocks noChangeArrowheads="1"/>
          </p:cNvSpPr>
          <p:nvPr/>
        </p:nvSpPr>
        <p:spPr bwMode="auto">
          <a:xfrm>
            <a:off x="2824163" y="58245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01</a:t>
            </a:r>
            <a:endParaRPr lang="th-TH"/>
          </a:p>
        </p:txBody>
      </p:sp>
      <p:sp>
        <p:nvSpPr>
          <p:cNvPr id="33827" name="Text Box 46"/>
          <p:cNvSpPr txBox="1">
            <a:spLocks noChangeArrowheads="1"/>
          </p:cNvSpPr>
          <p:nvPr/>
        </p:nvSpPr>
        <p:spPr bwMode="auto">
          <a:xfrm>
            <a:off x="4408488" y="57531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28" name="Text Box 47"/>
          <p:cNvSpPr txBox="1">
            <a:spLocks noChangeArrowheads="1"/>
          </p:cNvSpPr>
          <p:nvPr/>
        </p:nvSpPr>
        <p:spPr bwMode="auto">
          <a:xfrm>
            <a:off x="5992813" y="5681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29" name="Text Box 48"/>
          <p:cNvSpPr txBox="1">
            <a:spLocks noChangeArrowheads="1"/>
          </p:cNvSpPr>
          <p:nvPr/>
        </p:nvSpPr>
        <p:spPr bwMode="auto">
          <a:xfrm>
            <a:off x="7288213" y="58245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00</a:t>
            </a:r>
            <a:endParaRPr lang="th-TH"/>
          </a:p>
        </p:txBody>
      </p:sp>
      <p:sp>
        <p:nvSpPr>
          <p:cNvPr id="33830" name="Text Box 49"/>
          <p:cNvSpPr txBox="1">
            <a:spLocks noChangeArrowheads="1"/>
          </p:cNvSpPr>
          <p:nvPr/>
        </p:nvSpPr>
        <p:spPr bwMode="auto">
          <a:xfrm>
            <a:off x="0" y="4005263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Inphase </a:t>
            </a:r>
          </a:p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33831" name="Text Box 50"/>
          <p:cNvSpPr txBox="1">
            <a:spLocks noChangeArrowheads="1"/>
          </p:cNvSpPr>
          <p:nvPr/>
        </p:nvSpPr>
        <p:spPr bwMode="auto">
          <a:xfrm>
            <a:off x="0" y="4797425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/>
              <a:t>Q phase </a:t>
            </a:r>
          </a:p>
          <a:p>
            <a:pPr eaLnBrk="1" hangingPunct="1"/>
            <a:r>
              <a:rPr lang="en-US" dirty="0"/>
              <a:t>Offset QPSK</a:t>
            </a:r>
            <a:endParaRPr lang="th-TH" dirty="0"/>
          </a:p>
        </p:txBody>
      </p:sp>
      <p:sp>
        <p:nvSpPr>
          <p:cNvPr id="33832" name="Text Box 51"/>
          <p:cNvSpPr txBox="1">
            <a:spLocks noChangeArrowheads="1"/>
          </p:cNvSpPr>
          <p:nvPr/>
        </p:nvSpPr>
        <p:spPr bwMode="auto">
          <a:xfrm>
            <a:off x="0" y="57340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 Offset QPSK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AA57-EA4C-425D-B85B-021D74F9522C}" type="slidenum">
              <a:rPr lang="en-US" smtClean="0"/>
              <a:pPr>
                <a:defRPr/>
              </a:pPr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207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621588" cy="38766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7008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Possible paths for switching between the</a:t>
            </a:r>
          </a:p>
          <a:p>
            <a:pPr eaLnBrk="1" hangingPunct="1"/>
            <a:r>
              <a:rPr lang="en-US" sz="2400"/>
              <a:t> message points in (</a:t>
            </a:r>
            <a:r>
              <a:rPr lang="en-US" sz="2400" i="1"/>
              <a:t>a</a:t>
            </a:r>
            <a:r>
              <a:rPr lang="en-US" sz="2400"/>
              <a:t>) QPSK and (</a:t>
            </a:r>
            <a:r>
              <a:rPr lang="en-US" sz="2400" i="1"/>
              <a:t>b</a:t>
            </a:r>
            <a:r>
              <a:rPr lang="en-US" sz="2400"/>
              <a:t>) offset QPSK.</a:t>
            </a:r>
            <a:endParaRPr lang="th-TH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Bandwidths of the offset QPSK and the regular QPSK is the same.</a:t>
            </a:r>
          </a:p>
          <a:p>
            <a:pPr eaLnBrk="1" hangingPunct="1"/>
            <a:r>
              <a:rPr lang="en-US" dirty="0"/>
              <a:t>From signal constellation we have that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Which is exactly the same as the regular QPSK. </a:t>
            </a:r>
            <a:endParaRPr lang="th-TH" dirty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08137204"/>
              </p:ext>
            </p:extLst>
          </p:nvPr>
        </p:nvGraphicFramePr>
        <p:xfrm>
          <a:off x="2916238" y="3284538"/>
          <a:ext cx="23955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1168400" imgH="508000" progId="Equation.3">
                  <p:embed/>
                </p:oleObj>
              </mc:Choice>
              <mc:Fallback>
                <p:oleObj name="Equation" r:id="rId3" imgW="1168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84538"/>
                        <a:ext cx="2395537" cy="1041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07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Try to reduce amplitude fluctuation by switching between 2 signal constellation </a:t>
            </a:r>
            <a:endParaRPr lang="th-TH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781300"/>
            <a:ext cx="6985000" cy="34559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5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809875" cy="4419600"/>
          </a:xfrm>
        </p:spPr>
        <p:txBody>
          <a:bodyPr/>
          <a:lstStyle/>
          <a:p>
            <a:pPr eaLnBrk="1" hangingPunct="1"/>
            <a:r>
              <a:rPr lang="en-US" sz="2400"/>
              <a:t>As the result, the phase of the signal can be changed in order of </a:t>
            </a:r>
            <a:r>
              <a:rPr lang="en-US" sz="2400">
                <a:sym typeface="Symbol" pitchFamily="18" charset="2"/>
              </a:rPr>
              <a:t>/4 or 3/4 </a:t>
            </a:r>
          </a:p>
        </p:txBody>
      </p:sp>
      <p:pic>
        <p:nvPicPr>
          <p:cNvPr id="378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360488"/>
            <a:ext cx="5254625" cy="49403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721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Since the phase of the next will be varied in order of </a:t>
            </a:r>
            <a:r>
              <a:rPr lang="en-US" sz="2800">
                <a:sym typeface="Symbol" pitchFamily="18" charset="2"/>
              </a:rPr>
              <a:t>/4 and 3/4, we can designed the differential </a:t>
            </a:r>
            <a:r>
              <a:rPr lang="th-TH" sz="2800">
                <a:sym typeface="Symbol" pitchFamily="18" charset="2"/>
              </a:rPr>
              <a:t></a:t>
            </a:r>
            <a:r>
              <a:rPr lang="en-US" sz="2800">
                <a:sym typeface="Symbol" pitchFamily="18" charset="2"/>
              </a:rPr>
              <a:t>/4-shifted QPSK as given below</a:t>
            </a:r>
            <a:endParaRPr lang="th-TH" sz="2800">
              <a:sym typeface="Symbol" pitchFamily="18" charset="2"/>
            </a:endParaRPr>
          </a:p>
        </p:txBody>
      </p:sp>
      <p:graphicFrame>
        <p:nvGraphicFramePr>
          <p:cNvPr id="106535" name="Group 39"/>
          <p:cNvGraphicFramePr>
            <a:graphicFrameLocks noGrp="1"/>
          </p:cNvGraphicFramePr>
          <p:nvPr>
            <p:ph sz="half" idx="2"/>
          </p:nvPr>
        </p:nvGraphicFramePr>
        <p:xfrm>
          <a:off x="609600" y="3141663"/>
          <a:ext cx="7924800" cy="2865438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Gray-Encoded Input Data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Change in radians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+/4 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+3/4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11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-3/4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 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0169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QPSK:00101001</a:t>
            </a:r>
            <a:endParaRPr lang="th-TH">
              <a:sym typeface="Symbol" pitchFamily="18" charset="2"/>
            </a:endParaRPr>
          </a:p>
        </p:txBody>
      </p:sp>
      <p:graphicFrame>
        <p:nvGraphicFramePr>
          <p:cNvPr id="117813" name="Group 5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479986"/>
        </p:xfrm>
        <a:graphic>
          <a:graphicData uri="http://schemas.openxmlformats.org/drawingml/2006/table">
            <a:tbl>
              <a:tblPr/>
              <a:tblGrid>
                <a:gridCol w="12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Step 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Initial phase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Input Dibit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change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Transmitted phase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3/4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3/4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186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pic>
        <p:nvPicPr>
          <p:cNvPr id="409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8569325" cy="4835525"/>
          </a:xfrm>
          <a:noFill/>
        </p:spPr>
      </p:pic>
      <p:sp>
        <p:nvSpPr>
          <p:cNvPr id="40964" name="Line 9"/>
          <p:cNvSpPr>
            <a:spLocks noChangeShapeType="1"/>
          </p:cNvSpPr>
          <p:nvPr/>
        </p:nvSpPr>
        <p:spPr bwMode="auto">
          <a:xfrm>
            <a:off x="2843213" y="1557338"/>
            <a:ext cx="0" cy="47513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4284663" y="1341438"/>
            <a:ext cx="0" cy="52562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5795963" y="1268413"/>
            <a:ext cx="0" cy="52562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1908175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01</a:t>
            </a:r>
            <a:endParaRPr lang="th-TH" sz="2400"/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3348038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10</a:t>
            </a:r>
            <a:endParaRPr lang="th-TH" sz="2400"/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4932363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10</a:t>
            </a:r>
            <a:endParaRPr lang="th-TH" sz="2400"/>
          </a:p>
        </p:txBody>
      </p:sp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6300788" y="14128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01</a:t>
            </a:r>
            <a:endParaRPr lang="th-TH" sz="2400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>
            <a:off x="3563938" y="3068638"/>
            <a:ext cx="0" cy="17287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>
            <a:off x="5076825" y="3213100"/>
            <a:ext cx="0" cy="1728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6516688" y="3213100"/>
            <a:ext cx="0" cy="1728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6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Since we only measure the phase different between adjacent symbols, no phase information is necessary. Hence, non-coherent receiver can be used. 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0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constellation for binary Phase shift keying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3900"/>
              </a:xfrm>
            </p:spPr>
            <p:txBody>
              <a:bodyPr/>
              <a:lstStyle/>
              <a:p>
                <a:pPr algn="just"/>
                <a:r>
                  <a:rPr lang="en-US" sz="3000" dirty="0"/>
                  <a:t>In order to draw the constellation diagram we need to find the projection of each transmitted symbol  on the basis function</a:t>
                </a:r>
              </a:p>
              <a:p>
                <a:pPr algn="just"/>
                <a:r>
                  <a:rPr lang="en-US" sz="3000" dirty="0"/>
                  <a:t>The projection of the logic (1);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;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𝑑𝑡</m:t>
                    </m:r>
                    <m:r>
                      <a:rPr lang="en-US" sz="3000" b="0" i="1" smtClean="0">
                        <a:latin typeface="Cambria Math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The projection of the second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(</m:t>
                    </m:r>
                    <m:r>
                      <a:rPr lang="en-US" sz="3000" i="1">
                        <a:latin typeface="Cambria Math"/>
                      </a:rPr>
                      <m:t>𝑡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 on the basis function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𝑑𝑡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3900"/>
              </a:xfrm>
              <a:blipFill rotWithShape="1">
                <a:blip r:embed="rId2"/>
                <a:stretch>
                  <a:fillRect t="-201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Block diagram of the </a:t>
            </a:r>
            <a:r>
              <a:rPr lang="en-US" sz="3400" i="1">
                <a:latin typeface="Symbol" pitchFamily="18" charset="2"/>
              </a:rPr>
              <a:t>p</a:t>
            </a:r>
            <a:r>
              <a:rPr lang="en-US" sz="3400"/>
              <a:t>/4-shifted DQPSK detector.</a:t>
            </a:r>
            <a:endParaRPr lang="th-TH" sz="340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20938"/>
            <a:ext cx="8496300" cy="22780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65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/4-shifted QPSK</a:t>
            </a:r>
            <a:endParaRPr lang="th-TH">
              <a:sym typeface="Symbol" pitchFamily="18" charset="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241675" cy="4276725"/>
          </a:xfrm>
        </p:spPr>
        <p:txBody>
          <a:bodyPr/>
          <a:lstStyle/>
          <a:p>
            <a:pPr eaLnBrk="1" hangingPunct="1"/>
            <a:r>
              <a:rPr lang="en-US" sz="2400"/>
              <a:t>Illustrating the possibility of phase angles wrapping around the positive real axis.</a:t>
            </a:r>
            <a:endParaRPr lang="th-TH" sz="2400"/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464050" cy="43735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388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At a moment, there are M possible symbol values being sent for M different phase values,</a:t>
            </a:r>
            <a:endParaRPr lang="th-TH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33403"/>
              </p:ext>
            </p:extLst>
          </p:nvPr>
        </p:nvGraphicFramePr>
        <p:xfrm>
          <a:off x="3635375" y="2708275"/>
          <a:ext cx="2016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1091726" imgH="228501" progId="Equation.3">
                  <p:embed/>
                </p:oleObj>
              </mc:Choice>
              <mc:Fallback>
                <p:oleObj name="Equation" r:id="rId3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08275"/>
                        <a:ext cx="2016125" cy="419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67815"/>
              </p:ext>
            </p:extLst>
          </p:nvPr>
        </p:nvGraphicFramePr>
        <p:xfrm>
          <a:off x="1187450" y="3573463"/>
          <a:ext cx="63373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3289300" imgH="457200" progId="Equation.3">
                  <p:embed/>
                </p:oleObj>
              </mc:Choice>
              <mc:Fallback>
                <p:oleObj name="Equation" r:id="rId5" imgW="328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73463"/>
                        <a:ext cx="6337300" cy="881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65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572000" cy="4419600"/>
          </a:xfrm>
        </p:spPr>
        <p:txBody>
          <a:bodyPr/>
          <a:lstStyle/>
          <a:p>
            <a:pPr eaLnBrk="1" hangingPunct="1"/>
            <a:r>
              <a:rPr lang="en-US" sz="2400" dirty="0"/>
              <a:t>Signal-space diagram for </a:t>
            </a:r>
            <a:r>
              <a:rPr lang="en-US" sz="2400" dirty="0" err="1"/>
              <a:t>octa</a:t>
            </a:r>
            <a:r>
              <a:rPr lang="en-US" sz="2400" dirty="0"/>
              <a:t> phase-shift keying (i.e.,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</a:t>
            </a:r>
            <a:r>
              <a:rPr lang="en-US" sz="2400" dirty="0"/>
              <a:t> 8). The decision boundaries are shown as dashed lines.</a:t>
            </a:r>
          </a:p>
          <a:p>
            <a:pPr eaLnBrk="1" hangingPunct="1"/>
            <a:r>
              <a:rPr lang="en-US" sz="2400" dirty="0"/>
              <a:t>Signal-space diagram illustrating the application of the union bound for </a:t>
            </a:r>
            <a:r>
              <a:rPr lang="en-US" sz="2400" dirty="0" err="1"/>
              <a:t>octa</a:t>
            </a:r>
            <a:r>
              <a:rPr lang="en-US" sz="2400" dirty="0"/>
              <a:t> phase shift keying.</a:t>
            </a:r>
            <a:endParaRPr lang="th-TH" sz="24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2481455" cy="47355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378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Probability of errors</a:t>
            </a:r>
            <a:endParaRPr lang="th-TH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85059"/>
              </p:ext>
            </p:extLst>
          </p:nvPr>
        </p:nvGraphicFramePr>
        <p:xfrm>
          <a:off x="1979613" y="2565400"/>
          <a:ext cx="39385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3" imgW="1879600" imgH="254000" progId="Equation.3">
                  <p:embed/>
                </p:oleObj>
              </mc:Choice>
              <mc:Fallback>
                <p:oleObj name="Equation" r:id="rId3" imgW="1879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65400"/>
                        <a:ext cx="3938587" cy="5381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AutoShape 10"/>
          <p:cNvSpPr>
            <a:spLocks noChangeArrowheads="1"/>
          </p:cNvSpPr>
          <p:nvPr/>
        </p:nvSpPr>
        <p:spPr bwMode="auto">
          <a:xfrm>
            <a:off x="3276600" y="3284538"/>
            <a:ext cx="1295400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77421"/>
              </p:ext>
            </p:extLst>
          </p:nvPr>
        </p:nvGraphicFramePr>
        <p:xfrm>
          <a:off x="1652588" y="4221163"/>
          <a:ext cx="50482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5" imgW="2374900" imgH="508000" progId="Equation.3">
                  <p:embed/>
                </p:oleObj>
              </mc:Choice>
              <mc:Fallback>
                <p:oleObj name="Equation" r:id="rId5" imgW="2374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4221163"/>
                        <a:ext cx="5048250" cy="1074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60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M-ary PSK</a:t>
            </a:r>
            <a:endParaRPr lang="th-TH"/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697662" cy="5354637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5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 Spectra (M-array)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M=2, we have</a:t>
            </a:r>
            <a:endParaRPr lang="th-TH" dirty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38922"/>
              </p:ext>
            </p:extLst>
          </p:nvPr>
        </p:nvGraphicFramePr>
        <p:xfrm>
          <a:off x="900113" y="2230438"/>
          <a:ext cx="65500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2692400" imgH="558800" progId="Equation.3">
                  <p:embed/>
                </p:oleObj>
              </mc:Choice>
              <mc:Fallback>
                <p:oleObj name="Equation" r:id="rId3" imgW="2692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30438"/>
                        <a:ext cx="6550025" cy="1343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031"/>
              </p:ext>
            </p:extLst>
          </p:nvPr>
        </p:nvGraphicFramePr>
        <p:xfrm>
          <a:off x="1619250" y="4797425"/>
          <a:ext cx="46815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5" imgW="1803400" imgH="279400" progId="Equation.3">
                  <p:embed/>
                </p:oleObj>
              </mc:Choice>
              <mc:Fallback>
                <p:oleObj name="Equation" r:id="rId5" imgW="1803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4681538" cy="717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7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402263" cy="1181100"/>
          </a:xfrm>
        </p:spPr>
        <p:txBody>
          <a:bodyPr/>
          <a:lstStyle/>
          <a:p>
            <a:pPr eaLnBrk="1" hangingPunct="1"/>
            <a:r>
              <a:rPr lang="en-US" sz="2400"/>
              <a:t>Power spectra of </a:t>
            </a:r>
            <a:r>
              <a:rPr lang="en-US" sz="2400" i="1"/>
              <a:t>M</a:t>
            </a:r>
            <a:r>
              <a:rPr lang="en-US" sz="2400"/>
              <a:t>-ary PSK signals for M </a:t>
            </a:r>
            <a:r>
              <a:rPr lang="en-US" sz="2400">
                <a:sym typeface="Symbol" pitchFamily="18" charset="2"/>
              </a:rPr>
              <a:t></a:t>
            </a:r>
            <a:r>
              <a:rPr lang="en-US" sz="2400"/>
              <a:t> 2, 4, 8.</a:t>
            </a:r>
            <a:endParaRPr lang="th-TH" sz="240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93963"/>
            <a:ext cx="6526184" cy="36703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467600" y="5486400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sz="2400" i="1" baseline="-25000" dirty="0" err="1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f</a:t>
            </a:r>
            <a:endParaRPr lang="th-TH" sz="2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907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M-array PSK</a:t>
            </a:r>
            <a:endParaRPr lang="th-T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Bandwidth efficiency:</a:t>
            </a:r>
          </a:p>
          <a:p>
            <a:pPr lvl="1" eaLnBrk="1" hangingPunct="1"/>
            <a:r>
              <a:rPr lang="en-US" sz="2400"/>
              <a:t>We only consider the bandwidth of the main lobe (or null-to-null bandwidth) </a:t>
            </a:r>
            <a:endParaRPr lang="th-TH" sz="2400"/>
          </a:p>
          <a:p>
            <a:pPr lvl="1" eaLnBrk="1" hangingPunct="1"/>
            <a:endParaRPr lang="th-TH" sz="2400"/>
          </a:p>
          <a:p>
            <a:pPr lvl="1" eaLnBrk="1" hangingPunct="1"/>
            <a:endParaRPr lang="th-TH" sz="2400"/>
          </a:p>
          <a:p>
            <a:pPr lvl="1" eaLnBrk="1" hangingPunct="1"/>
            <a:endParaRPr lang="th-TH" sz="2400"/>
          </a:p>
          <a:p>
            <a:pPr lvl="1" eaLnBrk="1" hangingPunct="1"/>
            <a:r>
              <a:rPr lang="en-US" sz="2400"/>
              <a:t>Bandwidth efficiency of M-ary PSK is given by</a:t>
            </a:r>
            <a:endParaRPr lang="th-TH" sz="240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76350"/>
              </p:ext>
            </p:extLst>
          </p:nvPr>
        </p:nvGraphicFramePr>
        <p:xfrm>
          <a:off x="1835150" y="2997200"/>
          <a:ext cx="38385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3" imgW="1905000" imgH="444500" progId="Equation.3">
                  <p:embed/>
                </p:oleObj>
              </mc:Choice>
              <mc:Fallback>
                <p:oleObj name="Equation" r:id="rId3" imgW="1905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997200"/>
                        <a:ext cx="3838575" cy="889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49429"/>
              </p:ext>
            </p:extLst>
          </p:nvPr>
        </p:nvGraphicFramePr>
        <p:xfrm>
          <a:off x="1763713" y="4868863"/>
          <a:ext cx="45196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5" imgW="2286000" imgH="444500" progId="Equation.3">
                  <p:embed/>
                </p:oleObj>
              </mc:Choice>
              <mc:Fallback>
                <p:oleObj name="Equation" r:id="rId5" imgW="2286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68863"/>
                        <a:ext cx="4519612" cy="885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72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M-ary QAM</a:t>
            </a:r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sz="3100" dirty="0"/>
                  <a:t>QAM = Quadrature Amplitude Modulation</a:t>
                </a:r>
              </a:p>
              <a:p>
                <a:pPr eaLnBrk="1" hangingPunct="1"/>
                <a:r>
                  <a:rPr lang="en-US" sz="3100" dirty="0"/>
                  <a:t>Both Amplitude and phase of carrier change according to the transmitted symbol, </a:t>
                </a:r>
                <a:r>
                  <a:rPr lang="en-US" sz="3100" i="1" dirty="0"/>
                  <a:t>m</a:t>
                </a:r>
                <a:r>
                  <a:rPr lang="en-US" sz="3100" i="1" baseline="-25000" dirty="0"/>
                  <a:t>i</a:t>
                </a:r>
                <a:r>
                  <a:rPr lang="en-US" sz="3100" dirty="0"/>
                  <a:t> </a:t>
                </a:r>
                <a:endParaRPr lang="th-TH" sz="3100" dirty="0"/>
              </a:p>
              <a:p>
                <a:pPr eaLnBrk="1" hangingPunct="1"/>
                <a:endParaRPr lang="th-TH" sz="3100" dirty="0"/>
              </a:p>
              <a:p>
                <a:pPr eaLnBrk="1" hangingPunct="1"/>
                <a:endParaRPr lang="th-TH" sz="3100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3100" dirty="0"/>
                  <a:t>	where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/>
                      </a:rPr>
                      <m:t>𝑎</m:t>
                    </m:r>
                    <m:r>
                      <a:rPr lang="en-US" sz="3100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/>
                      </a:rPr>
                      <m:t>𝑏</m:t>
                    </m:r>
                    <m:r>
                      <a:rPr lang="en-US" sz="3100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100" i="1" dirty="0"/>
                  <a:t> </a:t>
                </a:r>
                <a:r>
                  <a:rPr lang="en-US" sz="3100" dirty="0"/>
                  <a:t>are integers,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1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100" dirty="0"/>
                  <a:t> is the energy of the signal with the lowest amplitude</a:t>
                </a:r>
                <a:endParaRPr lang="th-TH" sz="3100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884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93319"/>
              </p:ext>
            </p:extLst>
          </p:nvPr>
        </p:nvGraphicFramePr>
        <p:xfrm>
          <a:off x="954881" y="3352800"/>
          <a:ext cx="72342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4" imgW="3657600" imgH="444500" progId="Equation.3">
                  <p:embed/>
                </p:oleObj>
              </mc:Choice>
              <mc:Fallback>
                <p:oleObj name="Equation" r:id="rId4" imgW="3657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81" y="3352800"/>
                        <a:ext cx="7234238" cy="885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constellation for binary Phase shift keying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plot the transmitted symbols for BPSK we may got the following constellation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6324600" cy="2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M-ary QAM</a:t>
            </a:r>
            <a:endParaRPr lang="th-TH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Again, we have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as the basis functions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There are two QAM constellations, square constellation and rectangular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th-TH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1600200"/>
            <a:ext cx="72755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 sz="260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39725"/>
              </p:ext>
            </p:extLst>
          </p:nvPr>
        </p:nvGraphicFramePr>
        <p:xfrm>
          <a:off x="1674813" y="2133600"/>
          <a:ext cx="38306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3" imgW="1917360" imgH="444240" progId="Equation.3">
                  <p:embed/>
                </p:oleObj>
              </mc:Choice>
              <mc:Fallback>
                <p:oleObj name="Equation" r:id="rId3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133600"/>
                        <a:ext cx="3830637" cy="887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51289"/>
              </p:ext>
            </p:extLst>
          </p:nvPr>
        </p:nvGraphicFramePr>
        <p:xfrm>
          <a:off x="1562100" y="3048000"/>
          <a:ext cx="38290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5" imgW="1917360" imgH="444240" progId="Equation.3">
                  <p:embed/>
                </p:oleObj>
              </mc:Choice>
              <mc:Fallback>
                <p:oleObj name="Equation" r:id="rId5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048000"/>
                        <a:ext cx="3829050" cy="887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0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QAM square Constellation</a:t>
            </a:r>
            <a:br>
              <a:rPr lang="en-US" dirty="0"/>
            </a:br>
            <a:endParaRPr lang="th-TH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QAM square constellation can be plot as illustrated by the following procedure</a:t>
            </a:r>
          </a:p>
          <a:p>
            <a:pPr lvl="1" eaLnBrk="1" hangingPunct="1"/>
            <a:r>
              <a:rPr lang="en-US" sz="2400" dirty="0"/>
              <a:t>Having even number of bits per symbol, denoted by 2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/>
              <a:t>M=</a:t>
            </a:r>
            <a:r>
              <a:rPr lang="en-US" sz="2400" i="1" dirty="0"/>
              <a:t>L</a:t>
            </a:r>
            <a:r>
              <a:rPr lang="en-US" sz="2400" dirty="0"/>
              <a:t> x </a:t>
            </a:r>
            <a:r>
              <a:rPr lang="en-US" sz="2400" i="1" dirty="0"/>
              <a:t>L</a:t>
            </a:r>
            <a:r>
              <a:rPr lang="en-US" sz="2400" dirty="0"/>
              <a:t> possible values</a:t>
            </a:r>
          </a:p>
          <a:p>
            <a:pPr lvl="1" eaLnBrk="1" hangingPunct="1"/>
            <a:r>
              <a:rPr lang="en-US" sz="2400" dirty="0"/>
              <a:t>Denoting   </a:t>
            </a:r>
            <a:endParaRPr lang="th-TH" sz="2400" i="1" dirty="0"/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58534"/>
              </p:ext>
            </p:extLst>
          </p:nvPr>
        </p:nvGraphicFramePr>
        <p:xfrm>
          <a:off x="2590800" y="3845930"/>
          <a:ext cx="10953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3" imgW="571252" imgH="215806" progId="Equation.3">
                  <p:embed/>
                </p:oleObj>
              </mc:Choice>
              <mc:Fallback>
                <p:oleObj name="Equation" r:id="rId3" imgW="57125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45930"/>
                        <a:ext cx="1095375" cy="407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83" y="4422976"/>
            <a:ext cx="7478839" cy="12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0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16-QAM</a:t>
            </a:r>
            <a:endParaRPr lang="th-TH"/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36837"/>
              </p:ext>
            </p:extLst>
          </p:nvPr>
        </p:nvGraphicFramePr>
        <p:xfrm>
          <a:off x="1403350" y="2492375"/>
          <a:ext cx="6096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3" imgW="2768600" imgH="914400" progId="Equation.3">
                  <p:embed/>
                </p:oleObj>
              </mc:Choice>
              <mc:Fallback>
                <p:oleObj name="Equation" r:id="rId3" imgW="2768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492375"/>
                        <a:ext cx="6096000" cy="2012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98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44354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547813" y="59499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16-QAM</a:t>
            </a:r>
            <a:endParaRPr lang="th-TH"/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6084888" y="54451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/>
              <a:t>L-</a:t>
            </a:r>
            <a:r>
              <a:rPr lang="en-US" dirty="0" err="1"/>
              <a:t>ary</a:t>
            </a:r>
            <a:r>
              <a:rPr lang="en-US" dirty="0"/>
              <a:t>, 4-PAM</a:t>
            </a:r>
            <a:endParaRPr lang="th-TH" dirty="0"/>
          </a:p>
        </p:txBody>
      </p:sp>
      <p:sp>
        <p:nvSpPr>
          <p:cNvPr id="56325" name="Line 8"/>
          <p:cNvSpPr>
            <a:spLocks noChangeShapeType="1"/>
          </p:cNvSpPr>
          <p:nvPr/>
        </p:nvSpPr>
        <p:spPr bwMode="auto">
          <a:xfrm flipV="1">
            <a:off x="6877050" y="3933825"/>
            <a:ext cx="21590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9"/>
          <p:cNvSpPr>
            <a:spLocks noChangeShapeType="1"/>
          </p:cNvSpPr>
          <p:nvPr/>
        </p:nvSpPr>
        <p:spPr bwMode="auto">
          <a:xfrm flipV="1">
            <a:off x="2268538" y="5229225"/>
            <a:ext cx="142875" cy="647700"/>
          </a:xfrm>
          <a:prstGeom prst="line">
            <a:avLst/>
          </a:prstGeom>
          <a:noFill/>
          <a:ln w="9525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5912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16-QAM</a:t>
            </a:r>
            <a:endParaRPr lang="th-TH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Calculation of Probability of errors</a:t>
            </a:r>
          </a:p>
          <a:p>
            <a:pPr lvl="1" eaLnBrk="1" hangingPunct="1"/>
            <a:r>
              <a:rPr lang="en-US"/>
              <a:t>Since both basis functions are orthogonal, we can treat the 16-QAM as combination of two 4-ary PAM systems.</a:t>
            </a:r>
          </a:p>
          <a:p>
            <a:pPr lvl="1" eaLnBrk="1" hangingPunct="1"/>
            <a:r>
              <a:rPr lang="en-US"/>
              <a:t>For each system, the probability of error is given by  </a:t>
            </a:r>
            <a:endParaRPr lang="th-TH"/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60540"/>
              </p:ext>
            </p:extLst>
          </p:nvPr>
        </p:nvGraphicFramePr>
        <p:xfrm>
          <a:off x="1908175" y="4572000"/>
          <a:ext cx="5327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3149600" imgH="533400" progId="Equation.3">
                  <p:embed/>
                </p:oleObj>
              </mc:Choice>
              <mc:Fallback>
                <p:oleObj name="Equation" r:id="rId3" imgW="3149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72000"/>
                        <a:ext cx="5327650" cy="901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3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16-QAM</a:t>
            </a:r>
            <a:endParaRPr lang="th-TH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A symbol will be received correctly if data transmitted on both 4-ary PAM systems are received correctly.</a:t>
            </a:r>
            <a:r>
              <a:rPr lang="th-TH"/>
              <a:t> </a:t>
            </a:r>
            <a:r>
              <a:rPr lang="en-US"/>
              <a:t>Hence, we have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Probability of symbol error is given by</a:t>
            </a:r>
            <a:endParaRPr lang="th-TH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43791"/>
              </p:ext>
            </p:extLst>
          </p:nvPr>
        </p:nvGraphicFramePr>
        <p:xfrm>
          <a:off x="2843213" y="3068638"/>
          <a:ext cx="28463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3" imgW="1409700" imgH="279400" progId="Equation.3">
                  <p:embed/>
                </p:oleObj>
              </mc:Choice>
              <mc:Fallback>
                <p:oleObj name="Equation" r:id="rId3" imgW="1409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68638"/>
                        <a:ext cx="2846387" cy="557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71579"/>
              </p:ext>
            </p:extLst>
          </p:nvPr>
        </p:nvGraphicFramePr>
        <p:xfrm>
          <a:off x="2133600" y="4648200"/>
          <a:ext cx="52212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5" imgW="2641600" imgH="558800" progId="Equation.3">
                  <p:embed/>
                </p:oleObj>
              </mc:Choice>
              <mc:Fallback>
                <p:oleObj name="Equation" r:id="rId5" imgW="2641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5221288" cy="1112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69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16-QAM</a:t>
            </a:r>
            <a:endParaRPr lang="th-TH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Hence, we have</a:t>
            </a:r>
            <a:endParaRPr lang="th-TH"/>
          </a:p>
          <a:p>
            <a:pPr lvl="1" eaLnBrk="1" hangingPunct="1"/>
            <a:endParaRPr lang="th-TH"/>
          </a:p>
          <a:p>
            <a:pPr lvl="1" eaLnBrk="1" hangingPunct="1"/>
            <a:endParaRPr lang="th-TH"/>
          </a:p>
          <a:p>
            <a:pPr lvl="1" eaLnBrk="1" hangingPunct="1"/>
            <a:r>
              <a:rPr lang="en-US"/>
              <a:t>But because average energy is given by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We have</a:t>
            </a:r>
            <a:endParaRPr lang="th-TH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01250"/>
              </p:ext>
            </p:extLst>
          </p:nvPr>
        </p:nvGraphicFramePr>
        <p:xfrm>
          <a:off x="1835150" y="2133600"/>
          <a:ext cx="47069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3" imgW="2336800" imgH="508000" progId="Equation.3">
                  <p:embed/>
                </p:oleObj>
              </mc:Choice>
              <mc:Fallback>
                <p:oleObj name="Equation" r:id="rId3" imgW="2336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133600"/>
                        <a:ext cx="4706938" cy="1017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00537"/>
              </p:ext>
            </p:extLst>
          </p:nvPr>
        </p:nvGraphicFramePr>
        <p:xfrm>
          <a:off x="2124075" y="3716338"/>
          <a:ext cx="51435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5" imgW="2603500" imgH="482600" progId="Equation.3">
                  <p:embed/>
                </p:oleObj>
              </mc:Choice>
              <mc:Fallback>
                <p:oleObj name="Equation" r:id="rId5" imgW="260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716338"/>
                        <a:ext cx="5143500" cy="960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30876"/>
              </p:ext>
            </p:extLst>
          </p:nvPr>
        </p:nvGraphicFramePr>
        <p:xfrm>
          <a:off x="1692275" y="5157788"/>
          <a:ext cx="5765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7" imgW="2857500" imgH="508000" progId="Equation.3">
                  <p:embed/>
                </p:oleObj>
              </mc:Choice>
              <mc:Fallback>
                <p:oleObj name="Equation" r:id="rId7" imgW="2857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5765800" cy="1019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7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Coherent FSK</a:t>
            </a:r>
            <a:endParaRPr lang="th-TH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FSK = frequency shift keying</a:t>
            </a:r>
          </a:p>
          <a:p>
            <a:pPr eaLnBrk="1" hangingPunct="1"/>
            <a:r>
              <a:rPr lang="en-US"/>
              <a:t>Coherent = receiver have information on where the zero phase of carrier. </a:t>
            </a:r>
          </a:p>
          <a:p>
            <a:pPr eaLnBrk="1" hangingPunct="1"/>
            <a:r>
              <a:rPr lang="en-US"/>
              <a:t>We can treat it as non-linear modulation since information is put into the frequency.  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35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FSK</a:t>
            </a:r>
            <a:endParaRPr lang="th-TH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Transmitted signals are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where</a:t>
            </a:r>
            <a:endParaRPr lang="th-TH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/>
        </p:nvGraphicFramePr>
        <p:xfrm>
          <a:off x="1979613" y="2349500"/>
          <a:ext cx="48037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3" imgW="2400300" imgH="736600" progId="Equation.3">
                  <p:embed/>
                </p:oleObj>
              </mc:Choice>
              <mc:Fallback>
                <p:oleObj name="Equation" r:id="rId3" imgW="2400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49500"/>
                        <a:ext cx="4803775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2339975" y="4724400"/>
          <a:ext cx="25447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5" imgW="1282700" imgH="444500" progId="Equation.3">
                  <p:embed/>
                </p:oleObj>
              </mc:Choice>
              <mc:Fallback>
                <p:oleObj name="Equation" r:id="rId5" imgW="1282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724400"/>
                        <a:ext cx="25447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14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FSK</a:t>
            </a:r>
            <a:endParaRPr lang="th-TH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</a:t>
            </a:r>
            <a:r>
              <a:rPr lang="en-US" baseline="-25000"/>
              <a:t>1</a:t>
            </a:r>
            <a:r>
              <a:rPr lang="en-US"/>
              <a:t>(t) represented symbol “1”.</a:t>
            </a:r>
          </a:p>
          <a:p>
            <a:pPr eaLnBrk="1" hangingPunct="1"/>
            <a:r>
              <a:rPr lang="en-US"/>
              <a:t>S</a:t>
            </a:r>
            <a:r>
              <a:rPr lang="en-US" baseline="-25000"/>
              <a:t>2</a:t>
            </a:r>
            <a:r>
              <a:rPr lang="en-US"/>
              <a:t>(t) represented symbol “0”.</a:t>
            </a:r>
            <a:endParaRPr lang="th-TH"/>
          </a:p>
          <a:p>
            <a:pPr eaLnBrk="1" hangingPunct="1"/>
            <a:r>
              <a:rPr lang="en-US"/>
              <a:t>This FSK is also known as Sunde’s FSK.</a:t>
            </a:r>
          </a:p>
          <a:p>
            <a:pPr eaLnBrk="1" hangingPunct="1"/>
            <a:r>
              <a:rPr lang="en-US"/>
              <a:t>It is continuous phase frequency-shift keying (CPFSK).</a:t>
            </a:r>
          </a:p>
          <a:p>
            <a:pPr eaLnBrk="1" hangingPunct="1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2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probability of BPSK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order to compute the error probability of BPSK we partition the constellation diagram of the BPSK (see slide 6) into two regions</a:t>
                </a:r>
              </a:p>
              <a:p>
                <a:pPr algn="just"/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received symbol falls in region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𝑍</m:t>
                    </m:r>
                    <m:r>
                      <a:rPr lang="en-US" sz="3000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 receiver decides in favor of symbol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000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</m:oMath>
                </a14:m>
                <a:r>
                  <a:rPr lang="en-US" sz="3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(logic 1) was received</a:t>
                </a:r>
              </a:p>
              <a:p>
                <a:pPr algn="just"/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received symbol falls in region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𝑍</m:t>
                    </m:r>
                    <m:r>
                      <a:rPr lang="en-US" sz="3000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 receiver decides in favor of symbol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sz="3000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r>
                  <a:rPr lang="en-US" sz="3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(logic 0) was received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222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FSK</a:t>
            </a:r>
            <a:endParaRPr lang="th-TH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There are two basis functions written as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As a result, the signal vectors are </a:t>
            </a:r>
            <a:endParaRPr lang="th-TH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2339975" y="2205038"/>
          <a:ext cx="465296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3" imgW="2324100" imgH="736600" progId="Equation.3">
                  <p:embed/>
                </p:oleObj>
              </mc:Choice>
              <mc:Fallback>
                <p:oleObj name="Equation" r:id="rId3" imgW="23241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05038"/>
                        <a:ext cx="4652963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2484438" y="4941888"/>
          <a:ext cx="38433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5" imgW="1905000" imgH="508000" progId="Equation.3">
                  <p:embed/>
                </p:oleObj>
              </mc:Choice>
              <mc:Fallback>
                <p:oleObj name="Equation" r:id="rId5" imgW="1905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41888"/>
                        <a:ext cx="384333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98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63865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0934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BFSK</a:t>
            </a:r>
            <a:endParaRPr lang="th-TH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From the figure, we have </a:t>
            </a:r>
          </a:p>
          <a:p>
            <a:pPr eaLnBrk="1" hangingPunct="1"/>
            <a:r>
              <a:rPr lang="en-US"/>
              <a:t>In case of Pr(0)=Pr(1), the probability of error is given by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We observe that at a given value of P</a:t>
            </a:r>
            <a:r>
              <a:rPr lang="en-US" baseline="-25000"/>
              <a:t>e</a:t>
            </a:r>
            <a:r>
              <a:rPr lang="en-US"/>
              <a:t>, the BFSK system requires twice as much power as the BPSK system.   </a:t>
            </a:r>
            <a:endParaRPr lang="th-TH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5724525" y="1597025"/>
          <a:ext cx="16303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3" imgW="812447" imgH="266584" progId="Equation.3">
                  <p:embed/>
                </p:oleObj>
              </mc:Choice>
              <mc:Fallback>
                <p:oleObj name="Equation" r:id="rId3" imgW="81244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97025"/>
                        <a:ext cx="16303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2843213" y="3357563"/>
          <a:ext cx="26130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5" imgW="1295400" imgH="508000" progId="Equation.3">
                  <p:embed/>
                </p:oleObj>
              </mc:Choice>
              <mc:Fallback>
                <p:oleObj name="Equation" r:id="rId5" imgW="1295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57563"/>
                        <a:ext cx="26130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58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2916238" y="1341438"/>
            <a:ext cx="2713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800"/>
              <a:t>TRANSMITTER</a:t>
            </a:r>
            <a:endParaRPr lang="th-TH" sz="2800"/>
          </a:p>
        </p:txBody>
      </p:sp>
      <p:graphicFrame>
        <p:nvGraphicFramePr>
          <p:cNvPr id="66563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1773238"/>
          <a:ext cx="8339138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Bitmap Image" r:id="rId3" imgW="9371429" imgH="5068007" progId="Paint.Picture">
                  <p:embed/>
                </p:oleObj>
              </mc:Choice>
              <mc:Fallback>
                <p:oleObj name="Bitmap Image" r:id="rId3" imgW="9371429" imgH="50680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8339138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451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 txBox="1">
            <a:spLocks noChangeArrowheads="1"/>
          </p:cNvSpPr>
          <p:nvPr/>
        </p:nvSpPr>
        <p:spPr bwMode="auto">
          <a:xfrm>
            <a:off x="2987675" y="5661025"/>
            <a:ext cx="200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800"/>
              <a:t>RECEIVER</a:t>
            </a:r>
            <a:endParaRPr lang="th-TH" sz="2800"/>
          </a:p>
        </p:txBody>
      </p:sp>
      <p:graphicFrame>
        <p:nvGraphicFramePr>
          <p:cNvPr id="67587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1760538"/>
          <a:ext cx="8734425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Bitmap Image" r:id="rId3" imgW="9561905" imgH="3761905" progId="Paint.Picture">
                  <p:embed/>
                </p:oleObj>
              </mc:Choice>
              <mc:Fallback>
                <p:oleObj name="Bitmap Image" r:id="rId3" imgW="9561905" imgH="3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0538"/>
                        <a:ext cx="8734425" cy="343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689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Spectral density of BFSK</a:t>
            </a:r>
            <a:endParaRPr lang="th-TH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Consider the Sunde’s FSK where f</a:t>
            </a:r>
            <a:r>
              <a:rPr lang="en-US" sz="2400" baseline="-25000"/>
              <a:t>1</a:t>
            </a:r>
            <a:r>
              <a:rPr lang="en-US" sz="2400"/>
              <a:t> and f</a:t>
            </a:r>
            <a:r>
              <a:rPr lang="en-US" sz="2400" baseline="-25000"/>
              <a:t>2</a:t>
            </a:r>
            <a:r>
              <a:rPr lang="en-US" sz="2400"/>
              <a:t> are different by 1/T</a:t>
            </a:r>
            <a:r>
              <a:rPr lang="en-US" sz="2400" baseline="-25000"/>
              <a:t>b</a:t>
            </a:r>
            <a:r>
              <a:rPr lang="en-US" sz="2400"/>
              <a:t>. We can write</a:t>
            </a:r>
            <a:endParaRPr lang="th-TH" sz="2400"/>
          </a:p>
          <a:p>
            <a:pPr eaLnBrk="1" hangingPunct="1"/>
            <a:endParaRPr lang="th-TH" sz="2400"/>
          </a:p>
          <a:p>
            <a:pPr eaLnBrk="1" hangingPunct="1"/>
            <a:endParaRPr lang="th-TH" sz="2400"/>
          </a:p>
          <a:p>
            <a:pPr eaLnBrk="1" hangingPunct="1"/>
            <a:endParaRPr lang="th-TH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We observe that in-phase component does not depend on m</a:t>
            </a:r>
            <a:r>
              <a:rPr lang="en-US" sz="2400" baseline="-25000"/>
              <a:t>i</a:t>
            </a:r>
            <a:r>
              <a:rPr lang="en-US" sz="2400"/>
              <a:t> since </a:t>
            </a:r>
            <a:endParaRPr lang="th-TH" sz="2400"/>
          </a:p>
          <a:p>
            <a:pPr eaLnBrk="1" hangingPunct="1"/>
            <a:endParaRPr lang="th-TH" sz="240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3" name="Object 4"/>
          <p:cNvGraphicFramePr>
            <a:graphicFrameLocks noChangeAspect="1"/>
          </p:cNvGraphicFramePr>
          <p:nvPr/>
        </p:nvGraphicFramePr>
        <p:xfrm>
          <a:off x="1187450" y="2492375"/>
          <a:ext cx="5988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3" imgW="3987800" imgH="990600" progId="Equation.3">
                  <p:embed/>
                </p:oleObj>
              </mc:Choice>
              <mc:Fallback>
                <p:oleObj name="Equation" r:id="rId3" imgW="39878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598805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5" name="Object 6"/>
          <p:cNvGraphicFramePr>
            <a:graphicFrameLocks noChangeAspect="1"/>
          </p:cNvGraphicFramePr>
          <p:nvPr/>
        </p:nvGraphicFramePr>
        <p:xfrm>
          <a:off x="1979613" y="5084763"/>
          <a:ext cx="3332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5" imgW="2235200" imgH="482600" progId="Equation.3">
                  <p:embed/>
                </p:oleObj>
              </mc:Choice>
              <mc:Fallback>
                <p:oleObj name="Equation" r:id="rId5" imgW="2235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84763"/>
                        <a:ext cx="3332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88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Spectral density of BFSK</a:t>
            </a:r>
            <a:endParaRPr lang="th-TH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We have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For the quadrature component</a:t>
            </a:r>
            <a:endParaRPr lang="th-TH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7" name="Object 4"/>
          <p:cNvGraphicFramePr>
            <a:graphicFrameLocks noChangeAspect="1"/>
          </p:cNvGraphicFramePr>
          <p:nvPr/>
        </p:nvGraphicFramePr>
        <p:xfrm>
          <a:off x="1116013" y="2205038"/>
          <a:ext cx="63928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3" imgW="4216400" imgH="584200" progId="Equation.3">
                  <p:embed/>
                </p:oleObj>
              </mc:Choice>
              <mc:Fallback>
                <p:oleObj name="Equation" r:id="rId3" imgW="4216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05038"/>
                        <a:ext cx="6392862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3995738" y="1484313"/>
            <a:ext cx="2698750" cy="1730375"/>
            <a:chOff x="2517" y="935"/>
            <a:chExt cx="1700" cy="1090"/>
          </a:xfrm>
        </p:grpSpPr>
        <p:sp>
          <p:nvSpPr>
            <p:cNvPr id="69644" name="Oval 6"/>
            <p:cNvSpPr>
              <a:spLocks noChangeArrowheads="1"/>
            </p:cNvSpPr>
            <p:nvPr/>
          </p:nvSpPr>
          <p:spPr bwMode="auto">
            <a:xfrm>
              <a:off x="2699" y="1480"/>
              <a:ext cx="363" cy="5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Text Box 7"/>
            <p:cNvSpPr txBox="1">
              <a:spLocks noChangeArrowheads="1"/>
            </p:cNvSpPr>
            <p:nvPr/>
          </p:nvSpPr>
          <p:spPr bwMode="auto">
            <a:xfrm>
              <a:off x="2517" y="935"/>
              <a:ext cx="1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/>
                <a:t>Half of the symbol power</a:t>
              </a:r>
              <a:endParaRPr lang="th-TH"/>
            </a:p>
          </p:txBody>
        </p:sp>
        <p:sp>
          <p:nvSpPr>
            <p:cNvPr id="69646" name="Line 8"/>
            <p:cNvSpPr>
              <a:spLocks noChangeShapeType="1"/>
            </p:cNvSpPr>
            <p:nvPr/>
          </p:nvSpPr>
          <p:spPr bwMode="auto">
            <a:xfrm flipH="1">
              <a:off x="2971" y="120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Rectangle 1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827088" y="4797425"/>
          <a:ext cx="2212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5" imgW="1485900" imgH="482600" progId="Equation.3">
                  <p:embed/>
                </p:oleObj>
              </mc:Choice>
              <mc:Fallback>
                <p:oleObj name="Equation" r:id="rId5" imgW="1485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97425"/>
                        <a:ext cx="2212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13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5724525" y="4724400"/>
          <a:ext cx="24907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7" imgW="1663700" imgH="596900" progId="Equation.3">
                  <p:embed/>
                </p:oleObj>
              </mc:Choice>
              <mc:Fallback>
                <p:oleObj name="Equation" r:id="rId7" imgW="1663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724400"/>
                        <a:ext cx="24907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3419475" y="4724400"/>
            <a:ext cx="2160588" cy="720725"/>
          </a:xfrm>
          <a:prstGeom prst="rightArrow">
            <a:avLst>
              <a:gd name="adj1" fmla="val 50000"/>
              <a:gd name="adj2" fmla="val 7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1628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Spectral density of BFSK</a:t>
            </a:r>
            <a:endParaRPr lang="th-TH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3886200" cy="4419600"/>
          </a:xfrm>
        </p:spPr>
        <p:txBody>
          <a:bodyPr/>
          <a:lstStyle/>
          <a:p>
            <a:pPr eaLnBrk="1" hangingPunct="1"/>
            <a:r>
              <a:rPr lang="en-US" sz="2800"/>
              <a:t>Finally, we obtain </a:t>
            </a:r>
            <a:endParaRPr lang="th-TH" sz="2800"/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4356100" y="1477963"/>
          <a:ext cx="3425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3" imgW="1726451" imgH="253890" progId="Equation.3">
                  <p:embed/>
                </p:oleObj>
              </mc:Choice>
              <mc:Fallback>
                <p:oleObj name="Equation" r:id="rId3" imgW="17264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477963"/>
                        <a:ext cx="34258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33575"/>
            <a:ext cx="5256213" cy="49244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355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Phase Tree of BFSK</a:t>
            </a:r>
            <a:endParaRPr lang="th-TH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FSK signal is given by</a:t>
            </a:r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endParaRPr lang="th-TH" sz="2800"/>
          </a:p>
          <a:p>
            <a:pPr eaLnBrk="1" hangingPunct="1"/>
            <a:r>
              <a:rPr lang="en-US" sz="2800"/>
              <a:t>At t = 0, we have</a:t>
            </a:r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phase of Signal is zero. </a:t>
            </a:r>
            <a:endParaRPr lang="th-TH"/>
          </a:p>
        </p:txBody>
      </p:sp>
      <p:sp>
        <p:nvSpPr>
          <p:cNvPr id="71684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5" name="Object 7"/>
          <p:cNvGraphicFramePr>
            <a:graphicFrameLocks noChangeAspect="1"/>
          </p:cNvGraphicFramePr>
          <p:nvPr/>
        </p:nvGraphicFramePr>
        <p:xfrm>
          <a:off x="2195513" y="2205038"/>
          <a:ext cx="2724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3" imgW="1828800" imgH="482600" progId="Equation.3">
                  <p:embed/>
                </p:oleObj>
              </mc:Choice>
              <mc:Fallback>
                <p:oleObj name="Equation" r:id="rId3" imgW="1828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05038"/>
                        <a:ext cx="2724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7" name="Object 11"/>
          <p:cNvGraphicFramePr>
            <a:graphicFrameLocks noChangeAspect="1"/>
          </p:cNvGraphicFramePr>
          <p:nvPr/>
        </p:nvGraphicFramePr>
        <p:xfrm>
          <a:off x="1600200" y="3860800"/>
          <a:ext cx="42783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5" imgW="2870200" imgH="482600" progId="Equation.3">
                  <p:embed/>
                </p:oleObj>
              </mc:Choice>
              <mc:Fallback>
                <p:oleObj name="Equation" r:id="rId5" imgW="2870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60800"/>
                        <a:ext cx="42783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8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Phase Tree of BFSK</a:t>
            </a:r>
            <a:endParaRPr lang="th-TH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At t = T</a:t>
            </a:r>
            <a:r>
              <a:rPr lang="en-US" sz="2800" baseline="-25000"/>
              <a:t>b</a:t>
            </a:r>
            <a:r>
              <a:rPr lang="en-US" sz="2800"/>
              <a:t>, we have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We observe that phase changes by </a:t>
            </a:r>
            <a:r>
              <a:rPr lang="en-US" sz="2800">
                <a:sym typeface="Symbol" pitchFamily="18" charset="2"/>
              </a:rPr>
              <a:t> after one symbol (T</a:t>
            </a:r>
            <a:r>
              <a:rPr lang="en-US" sz="2800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 seconds). - for symbol “1” and + for symbol “0” </a:t>
            </a:r>
          </a:p>
          <a:p>
            <a:pPr eaLnBrk="1" hangingPunct="1"/>
            <a:endParaRPr lang="en-US" sz="2800">
              <a:sym typeface="Symbol" pitchFamily="18" charset="2"/>
            </a:endParaRPr>
          </a:p>
          <a:p>
            <a:pPr eaLnBrk="1" hangingPunct="1"/>
            <a:r>
              <a:rPr lang="en-US" sz="2800">
                <a:sym typeface="Symbol" pitchFamily="18" charset="2"/>
              </a:rPr>
              <a:t>We can draw the phase trellis as 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09" name="Object 4"/>
          <p:cNvGraphicFramePr>
            <a:graphicFrameLocks noChangeAspect="1"/>
          </p:cNvGraphicFramePr>
          <p:nvPr/>
        </p:nvGraphicFramePr>
        <p:xfrm>
          <a:off x="1692275" y="2276475"/>
          <a:ext cx="48085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3" imgW="3225800" imgH="482600" progId="Equation.3">
                  <p:embed/>
                </p:oleObj>
              </mc:Choice>
              <mc:Fallback>
                <p:oleObj name="Equation" r:id="rId3" imgW="322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76475"/>
                        <a:ext cx="48085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9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BPSK-Receiver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receiver in the pass band can be modeled as shown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received signal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709175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60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7632700" cy="6264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752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Minimum-Shift keying (MSK)</a:t>
            </a:r>
            <a:endParaRPr lang="th-TH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MSK tries to shift the phase after one symbol to just half of </a:t>
            </a:r>
            <a:r>
              <a:rPr lang="en-US" dirty="0" err="1"/>
              <a:t>Sunde’s</a:t>
            </a:r>
            <a:r>
              <a:rPr lang="en-US" dirty="0"/>
              <a:t> FSK system. The transmitted signal is given by</a:t>
            </a:r>
            <a:endParaRPr lang="th-TH" dirty="0"/>
          </a:p>
          <a:p>
            <a:pPr eaLnBrk="1" hangingPunct="1"/>
            <a:endParaRPr lang="th-TH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653145"/>
              </p:ext>
            </p:extLst>
          </p:nvPr>
        </p:nvGraphicFramePr>
        <p:xfrm>
          <a:off x="438150" y="3205163"/>
          <a:ext cx="82677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3" imgW="4165600" imgH="1016000" progId="Equation.3">
                  <p:embed/>
                </p:oleObj>
              </mc:Choice>
              <mc:Fallback>
                <p:oleObj name="Equation" r:id="rId3" imgW="41656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205163"/>
                        <a:ext cx="8267700" cy="2025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8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Where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Observe that</a:t>
            </a:r>
            <a:endParaRPr lang="th-TH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1" name="Object 4"/>
          <p:cNvGraphicFramePr>
            <a:graphicFrameLocks noChangeAspect="1"/>
          </p:cNvGraphicFramePr>
          <p:nvPr/>
        </p:nvGraphicFramePr>
        <p:xfrm>
          <a:off x="2771775" y="1989138"/>
          <a:ext cx="2173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3" imgW="1079032" imgH="431613" progId="Equation.3">
                  <p:embed/>
                </p:oleObj>
              </mc:Choice>
              <mc:Fallback>
                <p:oleObj name="Equation" r:id="rId3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89138"/>
                        <a:ext cx="21732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1979613" y="3429000"/>
          <a:ext cx="47037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29000"/>
                        <a:ext cx="47037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AutoShape 10"/>
          <p:cNvSpPr>
            <a:spLocks noChangeArrowheads="1"/>
          </p:cNvSpPr>
          <p:nvPr/>
        </p:nvSpPr>
        <p:spPr bwMode="auto">
          <a:xfrm>
            <a:off x="3563938" y="4365625"/>
            <a:ext cx="1223962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3203575" y="5378450"/>
          <a:ext cx="20939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7" imgW="1040948" imgH="393529" progId="Equation.3">
                  <p:embed/>
                </p:oleObj>
              </mc:Choice>
              <mc:Fallback>
                <p:oleObj name="Equation" r:id="rId7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78450"/>
                        <a:ext cx="20939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208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1" dirty="0"/>
              <a:t>h</a:t>
            </a:r>
            <a:r>
              <a:rPr lang="en-US" sz="2800" dirty="0"/>
              <a:t> = </a:t>
            </a:r>
            <a:r>
              <a:rPr lang="en-US" sz="2800" i="1" dirty="0"/>
              <a:t>T</a:t>
            </a:r>
            <a:r>
              <a:rPr lang="en-US" sz="2800" i="1" baseline="-25000" dirty="0"/>
              <a:t>b</a:t>
            </a:r>
            <a:r>
              <a:rPr lang="en-US" sz="2800" dirty="0"/>
              <a:t>(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-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) is called “deviation ratio.”</a:t>
            </a:r>
          </a:p>
          <a:p>
            <a:pPr eaLnBrk="1" hangingPunct="1"/>
            <a:r>
              <a:rPr lang="en-US" sz="2800" dirty="0"/>
              <a:t>For </a:t>
            </a:r>
            <a:r>
              <a:rPr lang="en-US" sz="2800" dirty="0" err="1"/>
              <a:t>Sunde’s</a:t>
            </a:r>
            <a:r>
              <a:rPr lang="en-US" sz="2800" dirty="0"/>
              <a:t> FSK, </a:t>
            </a:r>
            <a:r>
              <a:rPr lang="en-US" sz="2800" i="1" dirty="0"/>
              <a:t>h</a:t>
            </a:r>
            <a:r>
              <a:rPr lang="en-US" sz="2800" dirty="0"/>
              <a:t> = 1.</a:t>
            </a:r>
          </a:p>
          <a:p>
            <a:pPr eaLnBrk="1" hangingPunct="1"/>
            <a:r>
              <a:rPr lang="en-US" sz="2800" dirty="0"/>
              <a:t>For MSK, </a:t>
            </a:r>
            <a:r>
              <a:rPr lang="en-US" sz="2800" i="1" dirty="0"/>
              <a:t>h</a:t>
            </a:r>
            <a:r>
              <a:rPr lang="en-US" sz="2800" dirty="0"/>
              <a:t> = 0.5.</a:t>
            </a:r>
          </a:p>
          <a:p>
            <a:pPr eaLnBrk="1" hangingPunct="1"/>
            <a:r>
              <a:rPr lang="en-US" sz="2800" i="1" dirty="0"/>
              <a:t>h</a:t>
            </a:r>
            <a:r>
              <a:rPr lang="en-US" sz="2800" dirty="0"/>
              <a:t> cannot be any smaller because the </a:t>
            </a:r>
            <a:r>
              <a:rPr lang="en-US" sz="2800" dirty="0" err="1"/>
              <a:t>orthogonality</a:t>
            </a:r>
            <a:r>
              <a:rPr lang="en-US" sz="2800" dirty="0"/>
              <a:t> between cos(2</a:t>
            </a:r>
            <a:r>
              <a:rPr lang="en-US" sz="2800" dirty="0">
                <a:sym typeface="Symbol" pitchFamily="18" charset="2"/>
              </a:rPr>
              <a:t></a:t>
            </a:r>
            <a:r>
              <a:rPr lang="en-US" sz="2800" i="1" dirty="0">
                <a:sym typeface="Symbol" pitchFamily="18" charset="2"/>
              </a:rPr>
              <a:t>f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dirty="0">
                <a:sym typeface="Symbol" pitchFamily="18" charset="2"/>
              </a:rPr>
              <a:t>) and </a:t>
            </a:r>
            <a:r>
              <a:rPr lang="en-US" sz="2800" dirty="0"/>
              <a:t>cos(2</a:t>
            </a:r>
            <a:r>
              <a:rPr lang="en-US" sz="2800" dirty="0">
                <a:sym typeface="Symbol" pitchFamily="18" charset="2"/>
              </a:rPr>
              <a:t></a:t>
            </a:r>
            <a:r>
              <a:rPr lang="en-US" sz="2800" i="1" dirty="0">
                <a:sym typeface="Symbol" pitchFamily="18" charset="2"/>
              </a:rPr>
              <a:t>f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dirty="0">
                <a:sym typeface="Symbol" pitchFamily="18" charset="2"/>
              </a:rPr>
              <a:t>) is still held for </a:t>
            </a:r>
            <a:r>
              <a:rPr lang="en-US" sz="2800" i="1" dirty="0">
                <a:sym typeface="Symbol" pitchFamily="18" charset="2"/>
              </a:rPr>
              <a:t>h</a:t>
            </a:r>
            <a:r>
              <a:rPr lang="en-US" sz="2800" dirty="0">
                <a:sym typeface="Symbol" pitchFamily="18" charset="2"/>
              </a:rPr>
              <a:t> &lt; 0.5.</a:t>
            </a:r>
          </a:p>
          <a:p>
            <a:pPr eaLnBrk="1" hangingPunct="1"/>
            <a:r>
              <a:rPr lang="en-US" sz="2800" dirty="0" err="1">
                <a:sym typeface="Symbol" pitchFamily="18" charset="2"/>
              </a:rPr>
              <a:t>Orthogonality</a:t>
            </a:r>
            <a:r>
              <a:rPr lang="en-US" sz="2800" dirty="0">
                <a:sym typeface="Symbol" pitchFamily="18" charset="2"/>
              </a:rPr>
              <a:t> guarantees that both signal will not interfere each other in detection process.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99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965200"/>
          </a:xfrm>
        </p:spPr>
        <p:txBody>
          <a:bodyPr/>
          <a:lstStyle/>
          <a:p>
            <a:pPr eaLnBrk="1" hangingPunct="1"/>
            <a:r>
              <a:rPr lang="en-US" sz="2800"/>
              <a:t>Phase trellis diagram for MSK signal 1101000</a:t>
            </a:r>
            <a:endParaRPr lang="th-TH" sz="2800"/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276475"/>
            <a:ext cx="8353425" cy="42179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84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0401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Signal </a:t>
            </a:r>
            <a:r>
              <a:rPr lang="en-US" i="1"/>
              <a:t>s</a:t>
            </a:r>
            <a:r>
              <a:rPr lang="en-US"/>
              <a:t>(t) of MSK can be decomposed into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where</a:t>
            </a:r>
            <a:endParaRPr lang="th-TH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88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403218"/>
              </p:ext>
            </p:extLst>
          </p:nvPr>
        </p:nvGraphicFramePr>
        <p:xfrm>
          <a:off x="1547813" y="2708275"/>
          <a:ext cx="6048375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3" imgW="3695700" imgH="1231900" progId="Equation.3">
                  <p:embed/>
                </p:oleObj>
              </mc:Choice>
              <mc:Fallback>
                <p:oleObj name="Equation" r:id="rId3" imgW="36957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08275"/>
                        <a:ext cx="6048375" cy="2014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88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57477"/>
              </p:ext>
            </p:extLst>
          </p:nvPr>
        </p:nvGraphicFramePr>
        <p:xfrm>
          <a:off x="2268538" y="5300663"/>
          <a:ext cx="38163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5" imgW="1905000" imgH="431800" progId="Equation.3">
                  <p:embed/>
                </p:oleObj>
              </mc:Choice>
              <mc:Fallback>
                <p:oleObj name="Equation" r:id="rId5" imgW="190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300663"/>
                        <a:ext cx="3816350" cy="858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87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graphicFrame>
        <p:nvGraphicFramePr>
          <p:cNvPr id="199707" name="Group 27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67342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Symbol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(0)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)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07364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ym typeface="Symbol" pitchFamily="18" charset="2"/>
              </a:rPr>
              <a:t>For the interval –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&lt; 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>
                <a:sym typeface="Symbol" pitchFamily="18" charset="2"/>
              </a:rPr>
              <a:t>  0, we have</a:t>
            </a:r>
          </a:p>
          <a:p>
            <a:pPr eaLnBrk="1" hangingPunct="1"/>
            <a:endParaRPr lang="en-US" sz="2800">
              <a:sym typeface="Symbol" pitchFamily="18" charset="2"/>
            </a:endParaRPr>
          </a:p>
          <a:p>
            <a:pPr eaLnBrk="1" hangingPunct="1"/>
            <a:endParaRPr lang="en-US" sz="2800">
              <a:sym typeface="Symbol" pitchFamily="18" charset="2"/>
            </a:endParaRPr>
          </a:p>
          <a:p>
            <a:pPr eaLnBrk="1" hangingPunct="1"/>
            <a:r>
              <a:rPr lang="en-US" sz="2800">
                <a:sym typeface="Symbol" pitchFamily="18" charset="2"/>
              </a:rPr>
              <a:t>Let’s note here that the  for the interval           -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&lt;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>
                <a:sym typeface="Symbol" pitchFamily="18" charset="2"/>
              </a:rPr>
              <a:t> 0 and 0&lt; 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>
                <a:sym typeface="Symbol" pitchFamily="18" charset="2"/>
              </a:rPr>
              <a:t>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 i="1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may not be the same.</a:t>
            </a:r>
          </a:p>
          <a:p>
            <a:pPr eaLnBrk="1" hangingPunct="1"/>
            <a:r>
              <a:rPr lang="en-US" sz="2800">
                <a:sym typeface="Symbol" pitchFamily="18" charset="2"/>
              </a:rPr>
              <a:t>We know that </a:t>
            </a:r>
            <a:endParaRPr lang="en-US" sz="2800" i="1" baseline="-25000">
              <a:sym typeface="Symbol" pitchFamily="18" charset="2"/>
            </a:endParaRPr>
          </a:p>
        </p:txBody>
      </p:sp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1" name="Object 6"/>
          <p:cNvGraphicFramePr>
            <a:graphicFrameLocks noChangeAspect="1"/>
          </p:cNvGraphicFramePr>
          <p:nvPr/>
        </p:nvGraphicFramePr>
        <p:xfrm>
          <a:off x="2124075" y="2276475"/>
          <a:ext cx="4073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3" imgW="2019300" imgH="431800" progId="Equation.3">
                  <p:embed/>
                </p:oleObj>
              </mc:Choice>
              <mc:Fallback>
                <p:oleObj name="Equation" r:id="rId3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76475"/>
                        <a:ext cx="40735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3" name="Object 8"/>
          <p:cNvGraphicFramePr>
            <a:graphicFrameLocks noChangeAspect="1"/>
          </p:cNvGraphicFramePr>
          <p:nvPr/>
        </p:nvGraphicFramePr>
        <p:xfrm>
          <a:off x="900113" y="5013325"/>
          <a:ext cx="72199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5" imgW="3619500" imgH="482600" progId="Equation.3">
                  <p:embed/>
                </p:oleObj>
              </mc:Choice>
              <mc:Fallback>
                <p:oleObj name="Equation" r:id="rId5" imgW="3619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13325"/>
                        <a:ext cx="72199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67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Since </a:t>
            </a:r>
            <a:r>
              <a:rPr lang="en-US" sz="2800" dirty="0">
                <a:sym typeface="Symbol" pitchFamily="18" charset="2"/>
              </a:rPr>
              <a:t>(0) can be either 0 or  depending on the past history. We have</a:t>
            </a:r>
          </a:p>
          <a:p>
            <a:pPr eaLnBrk="1" hangingPunct="1"/>
            <a:endParaRPr lang="en-US" sz="2800" dirty="0">
              <a:sym typeface="Symbol" pitchFamily="18" charset="2"/>
            </a:endParaRPr>
          </a:p>
          <a:p>
            <a:pPr eaLnBrk="1" hangingPunct="1"/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sym typeface="Symbol" pitchFamily="18" charset="2"/>
              </a:rPr>
              <a:t>“+” for (0) = 0 and “-” for (0) = </a:t>
            </a:r>
          </a:p>
          <a:p>
            <a:pPr eaLnBrk="1" hangingPunct="1"/>
            <a:r>
              <a:rPr lang="en-US" sz="2800" dirty="0">
                <a:sym typeface="Symbol" pitchFamily="18" charset="2"/>
              </a:rPr>
              <a:t>Hence, we have</a:t>
            </a: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40095"/>
              </p:ext>
            </p:extLst>
          </p:nvPr>
        </p:nvGraphicFramePr>
        <p:xfrm>
          <a:off x="1116013" y="2565400"/>
          <a:ext cx="63881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3" imgW="3225800" imgH="482600" progId="Equation.3">
                  <p:embed/>
                </p:oleObj>
              </mc:Choice>
              <mc:Fallback>
                <p:oleObj name="Equation" r:id="rId3" imgW="322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6388100" cy="960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36770"/>
              </p:ext>
            </p:extLst>
          </p:nvPr>
        </p:nvGraphicFramePr>
        <p:xfrm>
          <a:off x="1331913" y="4941888"/>
          <a:ext cx="50673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5" imgW="2565400" imgH="482600" progId="Equation.3">
                  <p:embed/>
                </p:oleObj>
              </mc:Choice>
              <mc:Fallback>
                <p:oleObj name="Equation" r:id="rId5" imgW="256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5067300" cy="960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82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Similarly we can write 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for </a:t>
            </a:r>
            <a:r>
              <a:rPr lang="en-US" sz="2800">
                <a:sym typeface="Symbol" pitchFamily="18" charset="2"/>
              </a:rPr>
              <a:t>0&lt; 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>
                <a:sym typeface="Symbol" pitchFamily="18" charset="2"/>
              </a:rPr>
              <a:t>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 and 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 &lt; 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>
                <a:sym typeface="Symbol" pitchFamily="18" charset="2"/>
              </a:rPr>
              <a:t>2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 i="1">
                <a:sym typeface="Symbol" pitchFamily="18" charset="2"/>
              </a:rPr>
              <a:t>. </a:t>
            </a:r>
            <a:r>
              <a:rPr lang="en-US" sz="2800">
                <a:sym typeface="Symbol" pitchFamily="18" charset="2"/>
              </a:rPr>
              <a:t>Note the “+” and “-” may be different between these intervals.</a:t>
            </a:r>
          </a:p>
          <a:p>
            <a:pPr eaLnBrk="1" hangingPunct="1"/>
            <a:r>
              <a:rPr lang="en-US" sz="2800">
                <a:sym typeface="Symbol" pitchFamily="18" charset="2"/>
              </a:rPr>
              <a:t>Furthermore, we have that </a:t>
            </a:r>
            <a:r>
              <a:rPr lang="en-US" i="1"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T</a:t>
            </a:r>
            <a:r>
              <a:rPr lang="en-US" i="1" baseline="-25000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) can be /2 depending on the past history.  </a:t>
            </a:r>
            <a:endParaRPr lang="th-TH">
              <a:sym typeface="Symbol" pitchFamily="18" charset="2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49" name="Object 4"/>
          <p:cNvGraphicFramePr>
            <a:graphicFrameLocks noChangeAspect="1"/>
          </p:cNvGraphicFramePr>
          <p:nvPr/>
        </p:nvGraphicFramePr>
        <p:xfrm>
          <a:off x="2268538" y="2276475"/>
          <a:ext cx="32972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3" imgW="1625600" imgH="431800" progId="Equation.3">
                  <p:embed/>
                </p:oleObj>
              </mc:Choice>
              <mc:Fallback>
                <p:oleObj name="Equation" r:id="rId3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76475"/>
                        <a:ext cx="3297237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3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observable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(symbol zero was sent and the detected sample was read in zone 1)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046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Hence, we have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sz="2800">
                <a:sym typeface="Symbol" pitchFamily="18" charset="2"/>
              </a:rPr>
              <a:t>we have that </a:t>
            </a:r>
            <a:r>
              <a:rPr lang="en-US" i="1"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T</a:t>
            </a:r>
            <a:r>
              <a:rPr lang="en-US" i="1" baseline="-25000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) can be /2 depending on the past history.</a:t>
            </a:r>
            <a:r>
              <a:rPr lang="en-US"/>
              <a:t> </a:t>
            </a:r>
            <a:endParaRPr lang="th-TH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973" name="Object 4"/>
          <p:cNvGraphicFramePr>
            <a:graphicFrameLocks noChangeAspect="1"/>
          </p:cNvGraphicFramePr>
          <p:nvPr/>
        </p:nvGraphicFramePr>
        <p:xfrm>
          <a:off x="900113" y="2420938"/>
          <a:ext cx="71040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3" imgW="4737100" imgH="990600" progId="Equation.3">
                  <p:embed/>
                </p:oleObj>
              </mc:Choice>
              <mc:Fallback>
                <p:oleObj name="Equation" r:id="rId3" imgW="47371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20938"/>
                        <a:ext cx="71040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975" name="Object 6"/>
          <p:cNvGraphicFramePr>
            <a:graphicFrameLocks noChangeAspect="1"/>
          </p:cNvGraphicFramePr>
          <p:nvPr/>
        </p:nvGraphicFramePr>
        <p:xfrm>
          <a:off x="1258888" y="5300663"/>
          <a:ext cx="5106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5" imgW="3429000" imgH="482600" progId="Equation.3">
                  <p:embed/>
                </p:oleObj>
              </mc:Choice>
              <mc:Fallback>
                <p:oleObj name="Equation" r:id="rId5" imgW="342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00663"/>
                        <a:ext cx="5106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43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ym typeface="Symbol" pitchFamily="18" charset="2"/>
              </a:rPr>
              <a:t>Hence, we have</a:t>
            </a:r>
            <a:endParaRPr lang="th-TH" sz="2800">
              <a:sym typeface="Symbol" pitchFamily="18" charset="2"/>
            </a:endParaRPr>
          </a:p>
          <a:p>
            <a:pPr eaLnBrk="1" hangingPunct="1"/>
            <a:endParaRPr lang="th-TH" sz="2800">
              <a:sym typeface="Symbol" pitchFamily="18" charset="2"/>
            </a:endParaRPr>
          </a:p>
          <a:p>
            <a:pPr eaLnBrk="1" hangingPunct="1"/>
            <a:endParaRPr lang="th-TH" sz="2800">
              <a:sym typeface="Symbol" pitchFamily="18" charset="2"/>
            </a:endParaRPr>
          </a:p>
          <a:p>
            <a:pPr eaLnBrk="1" hangingPunct="1"/>
            <a:r>
              <a:rPr lang="en-US" sz="2800">
                <a:sym typeface="Symbol" pitchFamily="18" charset="2"/>
              </a:rPr>
              <a:t>“+” for (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) = +/2 and “-” for (</a:t>
            </a:r>
            <a:r>
              <a:rPr lang="en-US" sz="2800" i="1">
                <a:sym typeface="Symbol" pitchFamily="18" charset="2"/>
              </a:rPr>
              <a:t>T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2800">
                <a:sym typeface="Symbol" pitchFamily="18" charset="2"/>
              </a:rPr>
              <a:t>) = -/2 </a:t>
            </a:r>
          </a:p>
          <a:p>
            <a:pPr eaLnBrk="1" hangingPunct="1"/>
            <a:r>
              <a:rPr lang="en-US" sz="2800"/>
              <a:t>The basis functions change to</a:t>
            </a:r>
            <a:endParaRPr lang="en-US" sz="2800">
              <a:sym typeface="Symbol" pitchFamily="18" charset="2"/>
            </a:endParaRPr>
          </a:p>
          <a:p>
            <a:pPr eaLnBrk="1" hangingPunct="1"/>
            <a:endParaRPr lang="th-TH" sz="2800">
              <a:sym typeface="Symbol" pitchFamily="18" charset="2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4997" name="Object 4"/>
          <p:cNvGraphicFramePr>
            <a:graphicFrameLocks noChangeAspect="1"/>
          </p:cNvGraphicFramePr>
          <p:nvPr/>
        </p:nvGraphicFramePr>
        <p:xfrm>
          <a:off x="1763713" y="2205038"/>
          <a:ext cx="4422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Equation" r:id="rId3" imgW="2476500" imgH="482600" progId="Equation.3">
                  <p:embed/>
                </p:oleObj>
              </mc:Choice>
              <mc:Fallback>
                <p:oleObj name="Equation" r:id="rId3" imgW="2476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05038"/>
                        <a:ext cx="44227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4999" name="Object 6"/>
          <p:cNvGraphicFramePr>
            <a:graphicFrameLocks noChangeAspect="1"/>
          </p:cNvGraphicFramePr>
          <p:nvPr/>
        </p:nvGraphicFramePr>
        <p:xfrm>
          <a:off x="1547813" y="4149725"/>
          <a:ext cx="49879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Equation" r:id="rId5" imgW="2794000" imgH="482600" progId="Equation.3">
                  <p:embed/>
                </p:oleObj>
              </mc:Choice>
              <mc:Fallback>
                <p:oleObj name="Equation" r:id="rId5" imgW="279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149725"/>
                        <a:ext cx="49879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001" name="Object 8"/>
          <p:cNvGraphicFramePr>
            <a:graphicFrameLocks noChangeAspect="1"/>
          </p:cNvGraphicFramePr>
          <p:nvPr/>
        </p:nvGraphicFramePr>
        <p:xfrm>
          <a:off x="1619250" y="5229225"/>
          <a:ext cx="49657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Equation" r:id="rId7" imgW="2768600" imgH="482600" progId="Equation.3">
                  <p:embed/>
                </p:oleObj>
              </mc:Choice>
              <mc:Fallback>
                <p:oleObj name="Equation" r:id="rId7" imgW="2768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29225"/>
                        <a:ext cx="49657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675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We write MSK signal as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Where                     and </a:t>
            </a:r>
            <a:endParaRPr lang="th-TH" sz="2800"/>
          </a:p>
          <a:p>
            <a:pPr eaLnBrk="1" hangingPunct="1"/>
            <a:endParaRPr lang="th-TH" sz="2800"/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1" name="Object 6"/>
          <p:cNvGraphicFramePr>
            <a:graphicFrameLocks noChangeAspect="1"/>
          </p:cNvGraphicFramePr>
          <p:nvPr/>
        </p:nvGraphicFramePr>
        <p:xfrm>
          <a:off x="904875" y="2189163"/>
          <a:ext cx="75072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3" imgW="5003800" imgH="1498600" progId="Equation.3">
                  <p:embed/>
                </p:oleObj>
              </mc:Choice>
              <mc:Fallback>
                <p:oleObj name="Equation" r:id="rId3" imgW="50038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189163"/>
                        <a:ext cx="750728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Rectangle 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3" name="Object 8"/>
          <p:cNvGraphicFramePr>
            <a:graphicFrameLocks noChangeAspect="1"/>
          </p:cNvGraphicFramePr>
          <p:nvPr/>
        </p:nvGraphicFramePr>
        <p:xfrm>
          <a:off x="2195513" y="4757738"/>
          <a:ext cx="17700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5" imgW="1180588" imgH="266584" progId="Equation.3">
                  <p:embed/>
                </p:oleObj>
              </mc:Choice>
              <mc:Fallback>
                <p:oleObj name="Equation" r:id="rId5" imgW="11805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57738"/>
                        <a:ext cx="17700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Rectangle 1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5" name="Object 10"/>
          <p:cNvGraphicFramePr>
            <a:graphicFrameLocks noChangeAspect="1"/>
          </p:cNvGraphicFramePr>
          <p:nvPr/>
        </p:nvGraphicFramePr>
        <p:xfrm>
          <a:off x="4932363" y="4724400"/>
          <a:ext cx="20399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7" imgW="1358310" imgH="266584" progId="Equation.3">
                  <p:embed/>
                </p:oleObj>
              </mc:Choice>
              <mc:Fallback>
                <p:oleObj name="Equation" r:id="rId7" imgW="135831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724400"/>
                        <a:ext cx="20399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822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graphicFrame>
        <p:nvGraphicFramePr>
          <p:cNvPr id="193651" name="Group 115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67342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Symbol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(0)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)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079" name="Rectangle 10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0" name="Object 99"/>
          <p:cNvGraphicFramePr>
            <a:graphicFrameLocks noChangeAspect="1"/>
          </p:cNvGraphicFramePr>
          <p:nvPr/>
        </p:nvGraphicFramePr>
        <p:xfrm>
          <a:off x="4211638" y="2636838"/>
          <a:ext cx="6842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Equation" r:id="rId3" imgW="342603" imgH="266469" progId="Equation.3">
                  <p:embed/>
                </p:oleObj>
              </mc:Choice>
              <mc:Fallback>
                <p:oleObj name="Equation" r:id="rId3" imgW="34260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636838"/>
                        <a:ext cx="6842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1" name="Rectangle 10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2" name="Object 101"/>
          <p:cNvGraphicFramePr>
            <a:graphicFrameLocks noChangeAspect="1"/>
          </p:cNvGraphicFramePr>
          <p:nvPr/>
        </p:nvGraphicFramePr>
        <p:xfrm>
          <a:off x="4248150" y="4437063"/>
          <a:ext cx="684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Equation" r:id="rId5" imgW="342603" imgH="266469" progId="Equation.3">
                  <p:embed/>
                </p:oleObj>
              </mc:Choice>
              <mc:Fallback>
                <p:oleObj name="Equation" r:id="rId5" imgW="34260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37063"/>
                        <a:ext cx="684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3" name="Rectangle 10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4" name="Object 103"/>
          <p:cNvGraphicFramePr>
            <a:graphicFrameLocks noChangeAspect="1"/>
          </p:cNvGraphicFramePr>
          <p:nvPr/>
        </p:nvGraphicFramePr>
        <p:xfrm>
          <a:off x="7380288" y="3500438"/>
          <a:ext cx="6842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4" name="Equation" r:id="rId7" imgW="342603" imgH="266469" progId="Equation.3">
                  <p:embed/>
                </p:oleObj>
              </mc:Choice>
              <mc:Fallback>
                <p:oleObj name="Equation" r:id="rId7" imgW="34260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500438"/>
                        <a:ext cx="6842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5" name="Rectangle 10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6" name="Object 105"/>
          <p:cNvGraphicFramePr>
            <a:graphicFrameLocks noChangeAspect="1"/>
          </p:cNvGraphicFramePr>
          <p:nvPr/>
        </p:nvGraphicFramePr>
        <p:xfrm>
          <a:off x="7451725" y="5373688"/>
          <a:ext cx="684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" name="Equation" r:id="rId8" imgW="342603" imgH="266469" progId="Equation.3">
                  <p:embed/>
                </p:oleObj>
              </mc:Choice>
              <mc:Fallback>
                <p:oleObj name="Equation" r:id="rId8" imgW="34260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373688"/>
                        <a:ext cx="684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7" name="Rectangle 10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8" name="Object 107"/>
          <p:cNvGraphicFramePr>
            <a:graphicFrameLocks noChangeAspect="1"/>
          </p:cNvGraphicFramePr>
          <p:nvPr/>
        </p:nvGraphicFramePr>
        <p:xfrm>
          <a:off x="3995738" y="3500438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" name="Equation" r:id="rId9" imgW="457002" imgH="266584" progId="Equation.3">
                  <p:embed/>
                </p:oleObj>
              </mc:Choice>
              <mc:Fallback>
                <p:oleObj name="Equation" r:id="rId9" imgW="45700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00438"/>
                        <a:ext cx="91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89" name="Rectangle 1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0" name="Object 109"/>
          <p:cNvGraphicFramePr>
            <a:graphicFrameLocks noChangeAspect="1"/>
          </p:cNvGraphicFramePr>
          <p:nvPr/>
        </p:nvGraphicFramePr>
        <p:xfrm>
          <a:off x="4067175" y="5445125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" name="Equation" r:id="rId11" imgW="457002" imgH="266584" progId="Equation.3">
                  <p:embed/>
                </p:oleObj>
              </mc:Choice>
              <mc:Fallback>
                <p:oleObj name="Equation" r:id="rId11" imgW="45700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445125"/>
                        <a:ext cx="91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91" name="Rectangle 1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2" name="Object 111"/>
          <p:cNvGraphicFramePr>
            <a:graphicFrameLocks noChangeAspect="1"/>
          </p:cNvGraphicFramePr>
          <p:nvPr/>
        </p:nvGraphicFramePr>
        <p:xfrm>
          <a:off x="7092950" y="2636838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8" name="Equation" r:id="rId12" imgW="457002" imgH="266584" progId="Equation.3">
                  <p:embed/>
                </p:oleObj>
              </mc:Choice>
              <mc:Fallback>
                <p:oleObj name="Equation" r:id="rId12" imgW="45700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36838"/>
                        <a:ext cx="91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93" name="Rectangle 1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4" name="Object 113"/>
          <p:cNvGraphicFramePr>
            <a:graphicFrameLocks noChangeAspect="1"/>
          </p:cNvGraphicFramePr>
          <p:nvPr/>
        </p:nvGraphicFramePr>
        <p:xfrm>
          <a:off x="7092950" y="4437063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9" name="Equation" r:id="rId13" imgW="457002" imgH="266584" progId="Equation.3">
                  <p:embed/>
                </p:oleObj>
              </mc:Choice>
              <mc:Fallback>
                <p:oleObj name="Equation" r:id="rId13" imgW="45700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437063"/>
                        <a:ext cx="91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93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6487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186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5867400" y="34290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4" imgW="1219200" imgH="508000" progId="Equation.3">
                  <p:embed/>
                </p:oleObj>
              </mc:Choice>
              <mc:Fallback>
                <p:oleObj name="Equation" r:id="rId4" imgW="1219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246221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344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12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484438" y="758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1116013" y="765175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Phase:</a:t>
            </a:r>
            <a:endParaRPr lang="th-TH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2965450" y="755650"/>
            <a:ext cx="500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3492500" y="762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</a:t>
            </a:r>
          </a:p>
        </p:txBody>
      </p:sp>
      <p:sp>
        <p:nvSpPr>
          <p:cNvPr id="89095" name="Text Box 11"/>
          <p:cNvSpPr txBox="1">
            <a:spLocks noChangeArrowheads="1"/>
          </p:cNvSpPr>
          <p:nvPr/>
        </p:nvSpPr>
        <p:spPr bwMode="auto">
          <a:xfrm>
            <a:off x="4500563" y="7651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</a:t>
            </a: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4859338" y="765175"/>
            <a:ext cx="500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435600" y="768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0</a:t>
            </a: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5940425" y="7651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-/2</a:t>
            </a:r>
          </a:p>
        </p:txBody>
      </p:sp>
      <p:sp>
        <p:nvSpPr>
          <p:cNvPr id="89099" name="Rectangle 15"/>
          <p:cNvSpPr>
            <a:spLocks noChangeArrowheads="1"/>
          </p:cNvSpPr>
          <p:nvPr/>
        </p:nvSpPr>
        <p:spPr bwMode="auto">
          <a:xfrm>
            <a:off x="4284663" y="836613"/>
            <a:ext cx="287337" cy="360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Text Box 10"/>
          <p:cNvSpPr txBox="1">
            <a:spLocks noChangeArrowheads="1"/>
          </p:cNvSpPr>
          <p:nvPr/>
        </p:nvSpPr>
        <p:spPr bwMode="auto">
          <a:xfrm>
            <a:off x="3924300" y="765175"/>
            <a:ext cx="500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101" name="Rectangle 16"/>
          <p:cNvSpPr>
            <a:spLocks noChangeArrowheads="1"/>
          </p:cNvSpPr>
          <p:nvPr/>
        </p:nvSpPr>
        <p:spPr bwMode="auto">
          <a:xfrm>
            <a:off x="4284663" y="2997200"/>
            <a:ext cx="287337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Rectangle 17"/>
          <p:cNvSpPr>
            <a:spLocks noChangeArrowheads="1"/>
          </p:cNvSpPr>
          <p:nvPr/>
        </p:nvSpPr>
        <p:spPr bwMode="auto">
          <a:xfrm>
            <a:off x="4284663" y="4797425"/>
            <a:ext cx="287337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251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MSK</a:t>
            </a:r>
            <a:endParaRPr lang="th-TH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 observe that MSK is in fact the QPSK having              the pulse shape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Block diagrams for transmitter and receiver are given in the next two slides.</a:t>
            </a:r>
            <a:endParaRPr lang="th-TH" dirty="0"/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03985"/>
              </p:ext>
            </p:extLst>
          </p:nvPr>
        </p:nvGraphicFramePr>
        <p:xfrm>
          <a:off x="2209800" y="1905000"/>
          <a:ext cx="128111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3" imgW="647419" imgH="482391" progId="Equation.3">
                  <p:embed/>
                </p:oleObj>
              </mc:Choice>
              <mc:Fallback>
                <p:oleObj name="Equation" r:id="rId3" imgW="64741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128111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45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6"/>
          <p:cNvGraphicFramePr>
            <a:graphicFrameLocks noGrp="1" noChangeAspect="1"/>
          </p:cNvGraphicFramePr>
          <p:nvPr>
            <p:ph/>
          </p:nvPr>
        </p:nvGraphicFramePr>
        <p:xfrm>
          <a:off x="395288" y="1628775"/>
          <a:ext cx="8339137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Bitmap Image" r:id="rId3" imgW="8914286" imgH="3591426" progId="Paint.Picture">
                  <p:embed/>
                </p:oleObj>
              </mc:Choice>
              <mc:Fallback>
                <p:oleObj name="Bitmap Image" r:id="rId3" imgW="8914286" imgH="3591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339137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97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0422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1700213"/>
          <a:ext cx="8208963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Bitmap Image" r:id="rId3" imgW="8923810" imgH="4896533" progId="Paint.Picture">
                  <p:embed/>
                </p:oleObj>
              </mc:Choice>
              <mc:Fallback>
                <p:oleObj name="Bitmap Image" r:id="rId3" imgW="8923810" imgH="48965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213"/>
                        <a:ext cx="8208963" cy="450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333375"/>
          <a:ext cx="20161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5" imgW="1155199" imgH="545863" progId="Equation.3">
                  <p:embed/>
                </p:oleObj>
              </mc:Choice>
              <mc:Fallback>
                <p:oleObj name="Equation" r:id="rId5" imgW="1155199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3375"/>
                        <a:ext cx="2016125" cy="952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1116013" y="5445125"/>
          <a:ext cx="23939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Equation" r:id="rId7" imgW="1206500" imgH="520700" progId="Equation.3">
                  <p:embed/>
                </p:oleObj>
              </mc:Choice>
              <mc:Fallback>
                <p:oleObj name="Equation" r:id="rId7" imgW="1206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445125"/>
                        <a:ext cx="239395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419475" y="549275"/>
            <a:ext cx="5762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3348038" y="4508500"/>
            <a:ext cx="7191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00A1C-394A-4E30-AF85-A776BEE8687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3" grpId="0" animBg="1"/>
      <p:bldP spid="20276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0"/>
            <a:ext cx="8388350" cy="67056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9402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9355</TotalTime>
  <Words>3724</Words>
  <Application>Microsoft Office PowerPoint</Application>
  <PresentationFormat>On-screen Show (4:3)</PresentationFormat>
  <Paragraphs>771</Paragraphs>
  <Slides>126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126</vt:i4>
      </vt:variant>
    </vt:vector>
  </HeadingPairs>
  <TitlesOfParts>
    <vt:vector size="136" baseType="lpstr">
      <vt:lpstr>Angsana New</vt:lpstr>
      <vt:lpstr>Arial</vt:lpstr>
      <vt:lpstr>Cambria Math</vt:lpstr>
      <vt:lpstr>Symbol</vt:lpstr>
      <vt:lpstr>Times New Roman</vt:lpstr>
      <vt:lpstr>Wingdings</vt:lpstr>
      <vt:lpstr>Digital Dots</vt:lpstr>
      <vt:lpstr>Equation</vt:lpstr>
      <vt:lpstr>Bitmap Image</vt:lpstr>
      <vt:lpstr>Microsoft Equation 3.0</vt:lpstr>
      <vt:lpstr>Coherent phase shift keying</vt:lpstr>
      <vt:lpstr>Binary Phase shift keying</vt:lpstr>
      <vt:lpstr>Binary Phase shift keying</vt:lpstr>
      <vt:lpstr>Binary Phase shift keying</vt:lpstr>
      <vt:lpstr>Signal constellation for binary Phase shift keying</vt:lpstr>
      <vt:lpstr>Signal constellation for binary Phase shift keying</vt:lpstr>
      <vt:lpstr>Error probability of BPSK</vt:lpstr>
      <vt:lpstr>Error probability of BPSK-Receiver model</vt:lpstr>
      <vt:lpstr>Error probability of BPSK</vt:lpstr>
      <vt:lpstr>Error probability of BPSK</vt:lpstr>
      <vt:lpstr>Error probability of BPSK</vt:lpstr>
      <vt:lpstr>Error probability of BPSK</vt:lpstr>
      <vt:lpstr>Error probability of error</vt:lpstr>
      <vt:lpstr>Generation of BPSK signals</vt:lpstr>
      <vt:lpstr>Generation of BPSK signals</vt:lpstr>
      <vt:lpstr>Detection of BPSK signals</vt:lpstr>
      <vt:lpstr>Power spectra of binary PSK signals</vt:lpstr>
      <vt:lpstr>Power spectra of binary PSK signals</vt:lpstr>
      <vt:lpstr>Bandwidth of the BPSK modulation scheme</vt:lpstr>
      <vt:lpstr>Quadrature phase shift keying QPSK</vt:lpstr>
      <vt:lpstr>Signal space diagram of QPSK</vt:lpstr>
      <vt:lpstr>Signal space diagram of QPSK</vt:lpstr>
      <vt:lpstr>Detailed message points for QPSK</vt:lpstr>
      <vt:lpstr>Signal space diagram of QPSK</vt:lpstr>
      <vt:lpstr>Signal space diagram of QPSK with decision zones</vt:lpstr>
      <vt:lpstr>Example</vt:lpstr>
      <vt:lpstr>Error probability of QPSK</vt:lpstr>
      <vt:lpstr>Error probability decision rule</vt:lpstr>
      <vt:lpstr>Error probability of QPSK</vt:lpstr>
      <vt:lpstr>Error probability of QPSK</vt:lpstr>
      <vt:lpstr>Error probability of QPSK</vt:lpstr>
      <vt:lpstr>Error probability of QPSK summery</vt:lpstr>
      <vt:lpstr>Generation and detection of QPSK</vt:lpstr>
      <vt:lpstr>Power spectra of QPSK</vt:lpstr>
      <vt:lpstr>Bandwidth of QPSK</vt:lpstr>
      <vt:lpstr>OFFSET QPSK</vt:lpstr>
      <vt:lpstr>OFFSET QPSK</vt:lpstr>
      <vt:lpstr>OFFSET QPSK</vt:lpstr>
      <vt:lpstr>OFFSET QPSK</vt:lpstr>
      <vt:lpstr>OFFSET QPSK</vt:lpstr>
      <vt:lpstr>OFFSET QPSK</vt:lpstr>
      <vt:lpstr>Offset QPSK</vt:lpstr>
      <vt:lpstr>OFFSET QPSK</vt:lpstr>
      <vt:lpstr>/4-shifted QPSK</vt:lpstr>
      <vt:lpstr>/4-shifted QPSK</vt:lpstr>
      <vt:lpstr>/4-shifted QPSK</vt:lpstr>
      <vt:lpstr>/4-shifted QPSK:00101001</vt:lpstr>
      <vt:lpstr>/4-shifted QPSK</vt:lpstr>
      <vt:lpstr>/4-shifted QPSK</vt:lpstr>
      <vt:lpstr>Block diagram of the p/4-shifted DQPSK detector.</vt:lpstr>
      <vt:lpstr>/4-shifted QPSK</vt:lpstr>
      <vt:lpstr>M-array PSK</vt:lpstr>
      <vt:lpstr>M-array PSK</vt:lpstr>
      <vt:lpstr>M-array PSK</vt:lpstr>
      <vt:lpstr>M-ary PSK</vt:lpstr>
      <vt:lpstr>M-array PSK</vt:lpstr>
      <vt:lpstr>M-array PSK</vt:lpstr>
      <vt:lpstr>M-array PSK</vt:lpstr>
      <vt:lpstr>M-ary QAM</vt:lpstr>
      <vt:lpstr>M-ary QAM</vt:lpstr>
      <vt:lpstr>QAM square Constellation </vt:lpstr>
      <vt:lpstr>16-QAM</vt:lpstr>
      <vt:lpstr>PowerPoint Presentation</vt:lpstr>
      <vt:lpstr>16-QAM</vt:lpstr>
      <vt:lpstr>16-QAM</vt:lpstr>
      <vt:lpstr>16-QAM</vt:lpstr>
      <vt:lpstr>Coherent FSK</vt:lpstr>
      <vt:lpstr>Binary FSK</vt:lpstr>
      <vt:lpstr>Binary FSK</vt:lpstr>
      <vt:lpstr>Binary FSK</vt:lpstr>
      <vt:lpstr>PowerPoint Presentation</vt:lpstr>
      <vt:lpstr>BFSK</vt:lpstr>
      <vt:lpstr>PowerPoint Presentation</vt:lpstr>
      <vt:lpstr>PowerPoint Presentation</vt:lpstr>
      <vt:lpstr>Power Spectral density of BFSK</vt:lpstr>
      <vt:lpstr>Power Spectral density of BFSK</vt:lpstr>
      <vt:lpstr>Power Spectral density of BFSK</vt:lpstr>
      <vt:lpstr>Phase Tree of BFSK</vt:lpstr>
      <vt:lpstr>Phase Tree of BFSK</vt:lpstr>
      <vt:lpstr>PowerPoint Presentation</vt:lpstr>
      <vt:lpstr>Minimum-Shift keying (MSK)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PowerPoint Presentation</vt:lpstr>
      <vt:lpstr>PowerPoint Presentation</vt:lpstr>
      <vt:lpstr>MSK</vt:lpstr>
      <vt:lpstr>PowerPoint Presentation</vt:lpstr>
      <vt:lpstr>PowerPoint Presentation</vt:lpstr>
      <vt:lpstr>PowerPoint Presentation</vt:lpstr>
      <vt:lpstr>MSK</vt:lpstr>
      <vt:lpstr>Noncoherent Orthogonal Modulation</vt:lpstr>
      <vt:lpstr>Noncoherent Orthogonal Modulation</vt:lpstr>
      <vt:lpstr>Noncoherent Orthogonal Modulation</vt:lpstr>
      <vt:lpstr>Noncoherent Orthogonal Modulation</vt:lpstr>
      <vt:lpstr>Noncoherent Orthogonal Modulation</vt:lpstr>
      <vt:lpstr>Noncoherent Orthogonal Modulation</vt:lpstr>
      <vt:lpstr>Quadrature Receiver using correlators</vt:lpstr>
      <vt:lpstr>Quadrature Receiver using Matched Filter</vt:lpstr>
      <vt:lpstr>Noncoherent Orthogonal Modulation</vt:lpstr>
      <vt:lpstr>Noncoherent Matched Filter</vt:lpstr>
      <vt:lpstr>Noncoherent Orthogonal Modulation</vt:lpstr>
      <vt:lpstr>Noncoherent Orthogonal Modulation</vt:lpstr>
      <vt:lpstr>Generalized binary receiver for noncoherent orthogonal modulation. </vt:lpstr>
      <vt:lpstr>Quadrature receiver equivalent to either one of the two matched filters in part</vt:lpstr>
      <vt:lpstr>Noncoherent Orthogonal Modulation</vt:lpstr>
      <vt:lpstr>Noncoherent: BFSK</vt:lpstr>
      <vt:lpstr>Noncoherent: BFSK</vt:lpstr>
      <vt:lpstr>Noncoherent: BFSK</vt:lpstr>
      <vt:lpstr>DPSK</vt:lpstr>
      <vt:lpstr>DPSK</vt:lpstr>
      <vt:lpstr>DPSK</vt:lpstr>
      <vt:lpstr>DPSK: Transmitter</vt:lpstr>
      <vt:lpstr>DPSK</vt:lpstr>
      <vt:lpstr>DPSK: Receiver</vt:lpstr>
      <vt:lpstr>DPSK: Receiver</vt:lpstr>
      <vt:lpstr>Signal-space diagram of received DPSK signal.</vt:lpstr>
    </vt:vector>
  </TitlesOfParts>
  <Company>SweetHaven Publishing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fmohammed@najah.edu</cp:lastModifiedBy>
  <cp:revision>514</cp:revision>
  <dcterms:created xsi:type="dcterms:W3CDTF">2004-08-13T16:35:55Z</dcterms:created>
  <dcterms:modified xsi:type="dcterms:W3CDTF">2017-05-22T08:34:24Z</dcterms:modified>
</cp:coreProperties>
</file>