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482" r:id="rId2"/>
    <p:sldId id="473" r:id="rId3"/>
    <p:sldId id="472" r:id="rId4"/>
    <p:sldId id="475" r:id="rId5"/>
    <p:sldId id="448" r:id="rId6"/>
    <p:sldId id="449" r:id="rId7"/>
    <p:sldId id="451" r:id="rId8"/>
    <p:sldId id="450" r:id="rId9"/>
    <p:sldId id="452" r:id="rId10"/>
    <p:sldId id="453" r:id="rId11"/>
    <p:sldId id="454" r:id="rId12"/>
    <p:sldId id="455" r:id="rId13"/>
    <p:sldId id="456" r:id="rId14"/>
    <p:sldId id="457" r:id="rId15"/>
    <p:sldId id="460" r:id="rId16"/>
    <p:sldId id="461" r:id="rId17"/>
    <p:sldId id="463" r:id="rId18"/>
    <p:sldId id="464" r:id="rId19"/>
    <p:sldId id="478" r:id="rId20"/>
    <p:sldId id="465" r:id="rId21"/>
    <p:sldId id="466" r:id="rId22"/>
    <p:sldId id="467" r:id="rId23"/>
    <p:sldId id="468" r:id="rId24"/>
    <p:sldId id="471" r:id="rId25"/>
    <p:sldId id="469" r:id="rId26"/>
    <p:sldId id="470" r:id="rId27"/>
    <p:sldId id="479" r:id="rId28"/>
  </p:sldIdLst>
  <p:sldSz cx="9144000" cy="6858000" type="screen4x3"/>
  <p:notesSz cx="6807200" cy="99393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4081">
          <p15:clr>
            <a:srgbClr val="A4A3A4"/>
          </p15:clr>
        </p15:guide>
        <p15:guide id="2" pos="295">
          <p15:clr>
            <a:srgbClr val="A4A3A4"/>
          </p15:clr>
        </p15:guide>
      </p15:sldGuideLst>
    </p:ext>
    <p:ext uri="{2D200454-40CA-4A62-9FC3-DE9A4176ACB9}">
      <p15:notesGuideLst xmlns=""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800080"/>
    <a:srgbClr val="000000"/>
    <a:srgbClr val="5F5F5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9016" autoAdjust="0"/>
    <p:restoredTop sz="79408" autoAdjust="0"/>
  </p:normalViewPr>
  <p:slideViewPr>
    <p:cSldViewPr>
      <p:cViewPr varScale="1">
        <p:scale>
          <a:sx n="73" d="100"/>
          <a:sy n="73" d="100"/>
        </p:scale>
        <p:origin x="-1554" y="-102"/>
      </p:cViewPr>
      <p:guideLst>
        <p:guide orient="horz" pos="4081"/>
        <p:guide pos="29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3131"/>
        <p:guide pos="214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3"/>
            <a:ext cx="3260208" cy="664349"/>
          </a:xfrm>
          <a:prstGeom prst="rect">
            <a:avLst/>
          </a:prstGeom>
          <a:noFill/>
          <a:ln w="9525">
            <a:noFill/>
            <a:miter lim="800000"/>
            <a:headEnd/>
            <a:tailEnd/>
          </a:ln>
          <a:effectLst/>
        </p:spPr>
        <p:txBody>
          <a:bodyPr vert="horz" wrap="square" lIns="361719" tIns="361719" rIns="91877" bIns="45938" numCol="1" anchor="t" anchorCtr="0" compatLnSpc="1">
            <a:prstTxWarp prst="textNoShape">
              <a:avLst/>
            </a:prstTxWarp>
          </a:bodyPr>
          <a:lstStyle>
            <a:lvl1pPr>
              <a:defRPr sz="800"/>
            </a:lvl1pPr>
          </a:lstStyle>
          <a:p>
            <a:endParaRPr lang="en-AU"/>
          </a:p>
        </p:txBody>
      </p:sp>
      <p:sp>
        <p:nvSpPr>
          <p:cNvPr id="45059" name="Rectangle 3"/>
          <p:cNvSpPr>
            <a:spLocks noGrp="1" noChangeArrowheads="1"/>
          </p:cNvSpPr>
          <p:nvPr>
            <p:ph type="dt" sz="quarter" idx="1"/>
          </p:nvPr>
        </p:nvSpPr>
        <p:spPr bwMode="auto">
          <a:xfrm>
            <a:off x="3855840" y="3"/>
            <a:ext cx="2949787" cy="664349"/>
          </a:xfrm>
          <a:prstGeom prst="rect">
            <a:avLst/>
          </a:prstGeom>
          <a:noFill/>
          <a:ln w="9525">
            <a:noFill/>
            <a:miter lim="800000"/>
            <a:headEnd/>
            <a:tailEnd/>
          </a:ln>
          <a:effectLst/>
        </p:spPr>
        <p:txBody>
          <a:bodyPr vert="horz" wrap="square" lIns="0" tIns="361719" rIns="361719" bIns="45938" numCol="1" anchor="t" anchorCtr="0" compatLnSpc="1">
            <a:prstTxWarp prst="textNoShape">
              <a:avLst/>
            </a:prstTxWarp>
          </a:bodyPr>
          <a:lstStyle>
            <a:lvl1pPr algn="r">
              <a:defRPr sz="800"/>
            </a:lvl1pPr>
          </a:lstStyle>
          <a:p>
            <a:r>
              <a:rPr lang="en-AU" smtClean="0"/>
              <a:t>30.07.2010</a:t>
            </a:r>
            <a:endParaRPr lang="en-AU"/>
          </a:p>
        </p:txBody>
      </p:sp>
      <p:sp>
        <p:nvSpPr>
          <p:cNvPr id="45060" name="Rectangle 4"/>
          <p:cNvSpPr>
            <a:spLocks noGrp="1" noChangeArrowheads="1"/>
          </p:cNvSpPr>
          <p:nvPr>
            <p:ph type="ftr" sz="quarter" idx="2"/>
          </p:nvPr>
        </p:nvSpPr>
        <p:spPr bwMode="auto">
          <a:xfrm>
            <a:off x="1" y="9440648"/>
            <a:ext cx="2949787"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a:p>
        </p:txBody>
      </p:sp>
      <p:sp>
        <p:nvSpPr>
          <p:cNvPr id="45061" name="Rectangle 5"/>
          <p:cNvSpPr>
            <a:spLocks noGrp="1" noChangeArrowheads="1"/>
          </p:cNvSpPr>
          <p:nvPr>
            <p:ph type="sldNum" sz="quarter" idx="3"/>
          </p:nvPr>
        </p:nvSpPr>
        <p:spPr bwMode="auto">
          <a:xfrm>
            <a:off x="5798726" y="9440648"/>
            <a:ext cx="1006899"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F35B41F6-5276-4A72-A2FD-9F5C106C2B31}" type="slidenum">
              <a:rPr lang="en-AU"/>
              <a:pPr/>
              <a:t>‹#›</a:t>
            </a:fld>
            <a:endParaRPr lang="en-AU"/>
          </a:p>
        </p:txBody>
      </p:sp>
      <p:sp>
        <p:nvSpPr>
          <p:cNvPr id="45062" name="Text Box 6"/>
          <p:cNvSpPr txBox="1">
            <a:spLocks noChangeArrowheads="1"/>
          </p:cNvSpPr>
          <p:nvPr/>
        </p:nvSpPr>
        <p:spPr bwMode="auto">
          <a:xfrm>
            <a:off x="3403602" y="9352643"/>
            <a:ext cx="2322641"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 xmlns:p14="http://schemas.microsoft.com/office/powerpoint/2010/main" val="27655378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2"/>
            <a:ext cx="2949787" cy="496967"/>
          </a:xfrm>
          <a:prstGeom prst="rect">
            <a:avLst/>
          </a:prstGeom>
          <a:noFill/>
          <a:ln w="9525">
            <a:noFill/>
            <a:miter lim="800000"/>
            <a:headEnd/>
            <a:tailEnd/>
          </a:ln>
          <a:effectLst/>
        </p:spPr>
        <p:txBody>
          <a:bodyPr vert="horz" wrap="square" lIns="361719" tIns="361719" rIns="0" bIns="0" numCol="1" anchor="t" anchorCtr="0" compatLnSpc="1">
            <a:prstTxWarp prst="textNoShape">
              <a:avLst/>
            </a:prstTxWarp>
          </a:bodyPr>
          <a:lstStyle>
            <a:lvl1pPr>
              <a:defRPr sz="800"/>
            </a:lvl1pPr>
          </a:lstStyle>
          <a:p>
            <a:endParaRPr lang="en-AU"/>
          </a:p>
        </p:txBody>
      </p:sp>
      <p:sp>
        <p:nvSpPr>
          <p:cNvPr id="7171" name="Rectangle 3"/>
          <p:cNvSpPr>
            <a:spLocks noGrp="1" noChangeArrowheads="1"/>
          </p:cNvSpPr>
          <p:nvPr>
            <p:ph type="dt" idx="1"/>
          </p:nvPr>
        </p:nvSpPr>
        <p:spPr bwMode="auto">
          <a:xfrm>
            <a:off x="3855840" y="2"/>
            <a:ext cx="2949787" cy="496967"/>
          </a:xfrm>
          <a:prstGeom prst="rect">
            <a:avLst/>
          </a:prstGeom>
          <a:noFill/>
          <a:ln w="9525">
            <a:noFill/>
            <a:miter lim="800000"/>
            <a:headEnd/>
            <a:tailEnd/>
          </a:ln>
          <a:effectLst/>
        </p:spPr>
        <p:txBody>
          <a:bodyPr vert="horz" wrap="square" lIns="0" tIns="361719" rIns="361719" bIns="0" numCol="1" anchor="t" anchorCtr="0" compatLnSpc="1">
            <a:prstTxWarp prst="textNoShape">
              <a:avLst/>
            </a:prstTxWarp>
          </a:bodyPr>
          <a:lstStyle>
            <a:lvl1pPr algn="r">
              <a:defRPr sz="800"/>
            </a:lvl1pPr>
          </a:lstStyle>
          <a:p>
            <a:r>
              <a:rPr lang="en-AU" smtClean="0"/>
              <a:t>30.07.2010</a:t>
            </a:r>
            <a:endParaRPr lang="en-AU"/>
          </a:p>
        </p:txBody>
      </p:sp>
      <p:sp>
        <p:nvSpPr>
          <p:cNvPr id="7172" name="Rectangle 4"/>
          <p:cNvSpPr>
            <a:spLocks noGrp="1" noRot="1" noChangeAspect="1" noChangeArrowheads="1" noTextEdit="1"/>
          </p:cNvSpPr>
          <p:nvPr>
            <p:ph type="sldImg" idx="2"/>
          </p:nvPr>
        </p:nvSpPr>
        <p:spPr bwMode="auto">
          <a:xfrm>
            <a:off x="919163" y="746125"/>
            <a:ext cx="4968875" cy="372745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0721" y="4721186"/>
            <a:ext cx="5445760" cy="4472702"/>
          </a:xfrm>
          <a:prstGeom prst="rect">
            <a:avLst/>
          </a:prstGeom>
          <a:noFill/>
          <a:ln w="9525">
            <a:noFill/>
            <a:miter lim="800000"/>
            <a:headEnd/>
            <a:tailEnd/>
          </a:ln>
          <a:effectLst/>
        </p:spPr>
        <p:txBody>
          <a:bodyPr vert="horz" wrap="square" lIns="91877" tIns="45938" rIns="91877" bIns="45938"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7174" name="Rectangle 6"/>
          <p:cNvSpPr>
            <a:spLocks noGrp="1" noChangeArrowheads="1"/>
          </p:cNvSpPr>
          <p:nvPr>
            <p:ph type="ftr" sz="quarter" idx="4"/>
          </p:nvPr>
        </p:nvSpPr>
        <p:spPr bwMode="auto">
          <a:xfrm>
            <a:off x="1" y="9440648"/>
            <a:ext cx="2949787" cy="496967"/>
          </a:xfrm>
          <a:prstGeom prst="rect">
            <a:avLst/>
          </a:prstGeom>
          <a:noFill/>
          <a:ln w="9525">
            <a:noFill/>
            <a:miter lim="800000"/>
            <a:headEnd/>
            <a:tailEnd/>
          </a:ln>
          <a:effectLst/>
        </p:spPr>
        <p:txBody>
          <a:bodyPr vert="horz" wrap="square" lIns="361719" tIns="0" rIns="0" bIns="361719" numCol="1" anchor="b" anchorCtr="0" compatLnSpc="1">
            <a:prstTxWarp prst="textNoShape">
              <a:avLst/>
            </a:prstTxWarp>
          </a:bodyPr>
          <a:lstStyle>
            <a:lvl1pPr>
              <a:defRPr sz="600"/>
            </a:lvl1pPr>
          </a:lstStyle>
          <a:p>
            <a:endParaRPr lang="en-AU"/>
          </a:p>
        </p:txBody>
      </p:sp>
      <p:sp>
        <p:nvSpPr>
          <p:cNvPr id="7175" name="Rectangle 7"/>
          <p:cNvSpPr>
            <a:spLocks noGrp="1" noChangeArrowheads="1"/>
          </p:cNvSpPr>
          <p:nvPr>
            <p:ph type="sldNum" sz="quarter" idx="5"/>
          </p:nvPr>
        </p:nvSpPr>
        <p:spPr bwMode="auto">
          <a:xfrm>
            <a:off x="5798726" y="9440648"/>
            <a:ext cx="1006899" cy="496967"/>
          </a:xfrm>
          <a:prstGeom prst="rect">
            <a:avLst/>
          </a:prstGeom>
          <a:noFill/>
          <a:ln w="9525">
            <a:noFill/>
            <a:miter lim="800000"/>
            <a:headEnd/>
            <a:tailEnd/>
          </a:ln>
          <a:effectLst/>
        </p:spPr>
        <p:txBody>
          <a:bodyPr vert="horz" wrap="square" lIns="0" tIns="0" rIns="361719" bIns="361719" numCol="1" anchor="b" anchorCtr="0" compatLnSpc="1">
            <a:prstTxWarp prst="textNoShape">
              <a:avLst/>
            </a:prstTxWarp>
          </a:bodyPr>
          <a:lstStyle>
            <a:lvl1pPr algn="r">
              <a:defRPr sz="800"/>
            </a:lvl1pPr>
          </a:lstStyle>
          <a:p>
            <a:fld id="{DC5FF6EA-A62B-4D93-8360-A7E544C10F94}" type="slidenum">
              <a:rPr lang="en-AU"/>
              <a:pPr/>
              <a:t>‹#›</a:t>
            </a:fld>
            <a:endParaRPr lang="en-AU"/>
          </a:p>
        </p:txBody>
      </p:sp>
      <p:sp>
        <p:nvSpPr>
          <p:cNvPr id="7176" name="Text Box 8"/>
          <p:cNvSpPr txBox="1">
            <a:spLocks noChangeArrowheads="1"/>
          </p:cNvSpPr>
          <p:nvPr/>
        </p:nvSpPr>
        <p:spPr bwMode="auto">
          <a:xfrm>
            <a:off x="3403602" y="9352643"/>
            <a:ext cx="2322641" cy="234679"/>
          </a:xfrm>
          <a:prstGeom prst="rect">
            <a:avLst/>
          </a:prstGeom>
          <a:noFill/>
          <a:ln w="9525">
            <a:noFill/>
            <a:miter lim="800000"/>
            <a:headEnd/>
            <a:tailEnd/>
          </a:ln>
          <a:effectLst/>
        </p:spPr>
        <p:txBody>
          <a:bodyPr wrap="none" lIns="0" tIns="0" rIns="0" bIns="0"/>
          <a:lstStyle/>
          <a:p>
            <a:r>
              <a:rPr lang="en-US" sz="600" dirty="0">
                <a:solidFill>
                  <a:srgbClr val="000000"/>
                </a:solidFill>
              </a:rPr>
              <a:t>Curtin University is a trademark of Curtin University of Technology</a:t>
            </a:r>
          </a:p>
          <a:p>
            <a:r>
              <a:rPr lang="en-US" sz="600" dirty="0">
                <a:solidFill>
                  <a:srgbClr val="000000"/>
                </a:solidFill>
              </a:rPr>
              <a:t>CRICOS Provider Code 00301J</a:t>
            </a:r>
            <a:endParaRPr lang="en-AU" sz="600" dirty="0">
              <a:solidFill>
                <a:srgbClr val="000000"/>
              </a:solidFill>
            </a:endParaRPr>
          </a:p>
        </p:txBody>
      </p:sp>
    </p:spTree>
    <p:extLst>
      <p:ext uri="{BB962C8B-B14F-4D97-AF65-F5344CB8AC3E}">
        <p14:creationId xmlns="" xmlns:p14="http://schemas.microsoft.com/office/powerpoint/2010/main" val="1261927890"/>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920750" y="746125"/>
            <a:ext cx="4967288" cy="3725863"/>
          </a:xfrm>
          <a:ln/>
        </p:spPr>
      </p:sp>
      <p:sp>
        <p:nvSpPr>
          <p:cNvPr id="51203" name="Rectangle 3"/>
          <p:cNvSpPr>
            <a:spLocks noGrp="1" noChangeArrowheads="1"/>
          </p:cNvSpPr>
          <p:nvPr>
            <p:ph type="body" idx="1"/>
          </p:nvPr>
        </p:nvSpPr>
        <p:spPr>
          <a:xfrm>
            <a:off x="908265" y="4720547"/>
            <a:ext cx="4990672" cy="4473022"/>
          </a:xfrm>
          <a:noFill/>
          <a:ln/>
        </p:spPr>
        <p:txBody>
          <a:bodyPr/>
          <a:lstStyle/>
          <a:p>
            <a:r>
              <a:rPr lang="en-US" smtClean="0"/>
              <a:t>So why is there some resistance to working in teams? – old school managers may prefer autocratic, pecking order, ‘who’s in charge’ style of management with strong leadership</a:t>
            </a:r>
          </a:p>
          <a:p>
            <a:endParaRPr lang="en-US" smtClean="0"/>
          </a:p>
          <a:p>
            <a:r>
              <a:rPr lang="en-US" smtClean="0"/>
              <a:t>A lot of these issues are overcome by planning in the forming stage</a:t>
            </a:r>
          </a:p>
          <a:p>
            <a:endParaRPr lang="en-US" smtClean="0"/>
          </a:p>
          <a:p>
            <a:r>
              <a:rPr lang="en-US" smtClean="0"/>
              <a:t>Who makes a good team player?</a:t>
            </a:r>
          </a:p>
          <a:p>
            <a:pPr>
              <a:buFontTx/>
              <a:buChar char="-"/>
            </a:pPr>
            <a:r>
              <a:rPr lang="en-US" smtClean="0"/>
              <a:t>Consider other’s viewpoints</a:t>
            </a:r>
          </a:p>
          <a:p>
            <a:pPr>
              <a:buFontTx/>
              <a:buChar char="-"/>
            </a:pPr>
            <a:r>
              <a:rPr lang="en-US" smtClean="0"/>
              <a:t>Understand the role they play (and others play) in the team</a:t>
            </a:r>
          </a:p>
          <a:p>
            <a:pPr>
              <a:buFontTx/>
              <a:buChar char="-"/>
            </a:pPr>
            <a:r>
              <a:rPr lang="en-US" smtClean="0"/>
              <a:t>Contributes ideas and solutions</a:t>
            </a:r>
          </a:p>
          <a:p>
            <a:pPr>
              <a:buFontTx/>
              <a:buChar char="-"/>
            </a:pPr>
            <a:r>
              <a:rPr lang="en-US" smtClean="0"/>
              <a:t>Recognise and respect differences in others</a:t>
            </a:r>
          </a:p>
          <a:p>
            <a:pPr>
              <a:buFontTx/>
              <a:buChar char="-"/>
            </a:pPr>
            <a:r>
              <a:rPr lang="en-US" smtClean="0"/>
              <a:t>Value ideas and contributions from others</a:t>
            </a:r>
          </a:p>
          <a:p>
            <a:pPr>
              <a:buFontTx/>
              <a:buChar char="-"/>
            </a:pPr>
            <a:r>
              <a:rPr lang="en-US" smtClean="0"/>
              <a:t>Listen and share information</a:t>
            </a:r>
          </a:p>
          <a:p>
            <a:pPr>
              <a:buFontTx/>
              <a:buChar char="-"/>
            </a:pPr>
            <a:r>
              <a:rPr lang="en-US" smtClean="0"/>
              <a:t>Ask questions and get clarification</a:t>
            </a:r>
          </a:p>
          <a:p>
            <a:pPr>
              <a:buFontTx/>
              <a:buChar char="-"/>
            </a:pPr>
            <a:r>
              <a:rPr lang="en-US" smtClean="0"/>
              <a:t>Keep commitments</a:t>
            </a:r>
          </a:p>
          <a:p>
            <a:pPr>
              <a:buFontTx/>
              <a:buChar char="-"/>
            </a:pPr>
            <a:r>
              <a:rPr lang="en-US" smtClean="0"/>
              <a:t>Participate fully</a:t>
            </a:r>
          </a:p>
          <a:p>
            <a:pPr>
              <a:buFontTx/>
              <a:buChar char="-"/>
            </a:pPr>
            <a:r>
              <a:rPr lang="en-US" smtClean="0"/>
              <a:t>Care about team and its outcomes</a:t>
            </a:r>
          </a:p>
          <a:p>
            <a:pPr>
              <a:buFontTx/>
              <a:buChar char="-"/>
            </a:pPr>
            <a:r>
              <a:rPr lang="en-US" smtClean="0"/>
              <a:t>Be flexible</a:t>
            </a:r>
          </a:p>
          <a:p>
            <a:pPr>
              <a:buFontTx/>
              <a:buChar char="-"/>
            </a:pPr>
            <a:r>
              <a:rPr lang="en-US" smtClean="0"/>
              <a:t>Enjoy spending time with team members</a:t>
            </a:r>
          </a:p>
          <a:p>
            <a:pPr>
              <a:buFontTx/>
              <a:buChar char="-"/>
            </a:pPr>
            <a:endParaRPr lang="en-US" smtClean="0"/>
          </a:p>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920750" y="746125"/>
            <a:ext cx="4967288" cy="3725863"/>
          </a:xfrm>
          <a:ln/>
        </p:spPr>
      </p:sp>
      <p:sp>
        <p:nvSpPr>
          <p:cNvPr id="53251" name="Rectangle 3"/>
          <p:cNvSpPr>
            <a:spLocks noGrp="1" noChangeArrowheads="1"/>
          </p:cNvSpPr>
          <p:nvPr>
            <p:ph type="body" idx="1"/>
          </p:nvPr>
        </p:nvSpPr>
        <p:spPr>
          <a:xfrm>
            <a:off x="908265" y="4720547"/>
            <a:ext cx="4990672" cy="4473022"/>
          </a:xfrm>
          <a:noFill/>
          <a:ln/>
        </p:spPr>
        <p:txBody>
          <a:bodyPr/>
          <a:lstStyle/>
          <a:p>
            <a:r>
              <a:rPr lang="en-US" b="1" smtClean="0"/>
              <a:t>Goal Alignment</a:t>
            </a:r>
            <a:r>
              <a:rPr lang="en-US" smtClean="0"/>
              <a:t> </a:t>
            </a:r>
          </a:p>
          <a:p>
            <a:r>
              <a:rPr lang="en-US" smtClean="0"/>
              <a:t>Clear vision</a:t>
            </a:r>
          </a:p>
          <a:p>
            <a:r>
              <a:rPr lang="en-US" smtClean="0"/>
              <a:t>Alignment with organization vision, mission, priorities</a:t>
            </a:r>
          </a:p>
          <a:p>
            <a:r>
              <a:rPr lang="en-US" smtClean="0"/>
              <a:t>Team bigger than the individual… No “I” in team</a:t>
            </a:r>
          </a:p>
          <a:p>
            <a:r>
              <a:rPr lang="en-US" smtClean="0"/>
              <a:t>Regular discussion on goals/direction</a:t>
            </a:r>
          </a:p>
          <a:p>
            <a:endParaRPr lang="en-US" smtClean="0"/>
          </a:p>
          <a:p>
            <a:r>
              <a:rPr lang="en-US" b="1" smtClean="0"/>
              <a:t>Structural Clarity</a:t>
            </a:r>
          </a:p>
          <a:p>
            <a:r>
              <a:rPr lang="en-US" smtClean="0"/>
              <a:t>Clear governance structure</a:t>
            </a:r>
          </a:p>
          <a:p>
            <a:r>
              <a:rPr lang="en-US" smtClean="0"/>
              <a:t>Use a RASCI-Responsibility, accountability, support, consulted, informed</a:t>
            </a:r>
          </a:p>
          <a:p>
            <a:r>
              <a:rPr lang="en-US" smtClean="0"/>
              <a:t>Transparent document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920750" y="746125"/>
            <a:ext cx="4967288" cy="3725863"/>
          </a:xfrm>
          <a:ln/>
        </p:spPr>
      </p:sp>
      <p:sp>
        <p:nvSpPr>
          <p:cNvPr id="54275" name="Rectangle 3"/>
          <p:cNvSpPr>
            <a:spLocks noGrp="1" noChangeArrowheads="1"/>
          </p:cNvSpPr>
          <p:nvPr>
            <p:ph type="body" idx="1"/>
          </p:nvPr>
        </p:nvSpPr>
        <p:spPr>
          <a:xfrm>
            <a:off x="908265" y="4720547"/>
            <a:ext cx="4990672" cy="4473022"/>
          </a:xfrm>
          <a:noFill/>
          <a:ln/>
        </p:spPr>
        <p:txBody>
          <a:bodyPr/>
          <a:lstStyle/>
          <a:p>
            <a:r>
              <a:rPr lang="en-US" smtClean="0"/>
              <a:t>Change agility</a:t>
            </a:r>
          </a:p>
          <a:p>
            <a:r>
              <a:rPr lang="en-US" smtClean="0"/>
              <a:t>Push boundaries</a:t>
            </a:r>
          </a:p>
          <a:p>
            <a:r>
              <a:rPr lang="en-US" smtClean="0"/>
              <a:t>Lead and manage change</a:t>
            </a:r>
          </a:p>
          <a:p>
            <a:r>
              <a:rPr lang="en-US" smtClean="0"/>
              <a:t>Deal/resolve with issues/problems ASAP</a:t>
            </a:r>
          </a:p>
          <a:p>
            <a:r>
              <a:rPr lang="en-US" smtClean="0"/>
              <a:t>Empower staff to be creative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920750" y="746125"/>
            <a:ext cx="4967288" cy="3725863"/>
          </a:xfrm>
          <a:ln/>
        </p:spPr>
      </p:sp>
      <p:sp>
        <p:nvSpPr>
          <p:cNvPr id="57347" name="Rectangle 3"/>
          <p:cNvSpPr>
            <a:spLocks noGrp="1" noChangeArrowheads="1"/>
          </p:cNvSpPr>
          <p:nvPr>
            <p:ph type="body" idx="1"/>
          </p:nvPr>
        </p:nvSpPr>
        <p:spPr>
          <a:xfrm>
            <a:off x="908265" y="4720547"/>
            <a:ext cx="4990672" cy="4473022"/>
          </a:xfrm>
          <a:noFill/>
          <a:ln/>
        </p:spPr>
        <p:txBody>
          <a:bodyPr/>
          <a:lstStyle/>
          <a:p>
            <a:pPr>
              <a:lnSpc>
                <a:spcPct val="80000"/>
              </a:lnSpc>
            </a:pPr>
            <a:r>
              <a:rPr lang="en-US" sz="1000" dirty="0" smtClean="0"/>
              <a:t>Effectiveness moves from form&gt;storm &gt;norm &gt;perform</a:t>
            </a:r>
          </a:p>
          <a:p>
            <a:pPr>
              <a:lnSpc>
                <a:spcPct val="80000"/>
              </a:lnSpc>
            </a:pPr>
            <a:endParaRPr lang="en-US" sz="1000" dirty="0" smtClean="0"/>
          </a:p>
          <a:p>
            <a:pPr>
              <a:lnSpc>
                <a:spcPct val="80000"/>
              </a:lnSpc>
            </a:pPr>
            <a:r>
              <a:rPr lang="en-US" sz="1000" b="1" dirty="0" smtClean="0"/>
              <a:t>Form</a:t>
            </a:r>
          </a:p>
          <a:p>
            <a:pPr>
              <a:lnSpc>
                <a:spcPct val="80000"/>
              </a:lnSpc>
            </a:pPr>
            <a:r>
              <a:rPr lang="en-US" sz="1000" dirty="0" smtClean="0"/>
              <a:t>Who should be on team?</a:t>
            </a:r>
          </a:p>
          <a:p>
            <a:pPr>
              <a:lnSpc>
                <a:spcPct val="80000"/>
              </a:lnSpc>
            </a:pPr>
            <a:r>
              <a:rPr lang="en-US" sz="1000" dirty="0" smtClean="0"/>
              <a:t>What scope?</a:t>
            </a:r>
          </a:p>
          <a:p>
            <a:pPr>
              <a:lnSpc>
                <a:spcPct val="80000"/>
              </a:lnSpc>
            </a:pPr>
            <a:r>
              <a:rPr lang="en-US" sz="1000" dirty="0" smtClean="0"/>
              <a:t>What is the aim/vision?</a:t>
            </a:r>
          </a:p>
          <a:p>
            <a:pPr>
              <a:lnSpc>
                <a:spcPct val="80000"/>
              </a:lnSpc>
            </a:pPr>
            <a:r>
              <a:rPr lang="en-US" sz="1000" dirty="0" smtClean="0"/>
              <a:t>Who is the leader?</a:t>
            </a:r>
          </a:p>
          <a:p>
            <a:pPr>
              <a:lnSpc>
                <a:spcPct val="80000"/>
              </a:lnSpc>
            </a:pPr>
            <a:r>
              <a:rPr lang="en-US" sz="1000" dirty="0" smtClean="0"/>
              <a:t>Team/individual purpose-why am I here? What role? What responsibility</a:t>
            </a:r>
          </a:p>
          <a:p>
            <a:pPr>
              <a:lnSpc>
                <a:spcPct val="80000"/>
              </a:lnSpc>
            </a:pPr>
            <a:r>
              <a:rPr lang="en-US" sz="1000" dirty="0" smtClean="0"/>
              <a:t>How will we interact?</a:t>
            </a:r>
          </a:p>
          <a:p>
            <a:pPr>
              <a:lnSpc>
                <a:spcPct val="80000"/>
              </a:lnSpc>
            </a:pPr>
            <a:endParaRPr lang="en-US" sz="1000" dirty="0" smtClean="0"/>
          </a:p>
          <a:p>
            <a:pPr>
              <a:lnSpc>
                <a:spcPct val="80000"/>
              </a:lnSpc>
            </a:pPr>
            <a:r>
              <a:rPr lang="en-US" sz="1000" dirty="0" smtClean="0"/>
              <a:t>Building blocks for success</a:t>
            </a:r>
          </a:p>
          <a:p>
            <a:pPr>
              <a:lnSpc>
                <a:spcPct val="80000"/>
              </a:lnSpc>
            </a:pPr>
            <a:endParaRPr lang="en-US" sz="1000" dirty="0" smtClean="0"/>
          </a:p>
          <a:p>
            <a:pPr>
              <a:lnSpc>
                <a:spcPct val="80000"/>
              </a:lnSpc>
            </a:pPr>
            <a:r>
              <a:rPr lang="en-US" sz="1000" b="1" dirty="0" smtClean="0"/>
              <a:t>Storm</a:t>
            </a:r>
            <a:r>
              <a:rPr lang="en-US" sz="1000" dirty="0" smtClean="0"/>
              <a:t>-dealing with issues</a:t>
            </a:r>
          </a:p>
          <a:p>
            <a:pPr>
              <a:lnSpc>
                <a:spcPct val="80000"/>
              </a:lnSpc>
            </a:pPr>
            <a:r>
              <a:rPr lang="en-US" sz="1000" dirty="0" smtClean="0"/>
              <a:t>Conflict resolution</a:t>
            </a:r>
          </a:p>
          <a:p>
            <a:pPr>
              <a:lnSpc>
                <a:spcPct val="80000"/>
              </a:lnSpc>
            </a:pPr>
            <a:r>
              <a:rPr lang="en-US" sz="1000" dirty="0" smtClean="0"/>
              <a:t>How to deal with ground rules violations</a:t>
            </a:r>
          </a:p>
          <a:p>
            <a:pPr>
              <a:lnSpc>
                <a:spcPct val="80000"/>
              </a:lnSpc>
            </a:pPr>
            <a:r>
              <a:rPr lang="en-US" sz="1000" dirty="0" smtClean="0"/>
              <a:t>How do individuals feel about structure/plan/purpose</a:t>
            </a:r>
          </a:p>
          <a:p>
            <a:pPr>
              <a:lnSpc>
                <a:spcPct val="80000"/>
              </a:lnSpc>
            </a:pPr>
            <a:endParaRPr lang="en-US" sz="1000" dirty="0" smtClean="0"/>
          </a:p>
          <a:p>
            <a:pPr>
              <a:lnSpc>
                <a:spcPct val="80000"/>
              </a:lnSpc>
            </a:pPr>
            <a:r>
              <a:rPr lang="en-US" sz="1000" b="1" dirty="0" smtClean="0"/>
              <a:t>Norm</a:t>
            </a:r>
          </a:p>
          <a:p>
            <a:pPr>
              <a:lnSpc>
                <a:spcPct val="80000"/>
              </a:lnSpc>
            </a:pPr>
            <a:r>
              <a:rPr lang="en-US" sz="1000" dirty="0" smtClean="0"/>
              <a:t>effective work, achieving goals</a:t>
            </a:r>
          </a:p>
          <a:p>
            <a:pPr>
              <a:lnSpc>
                <a:spcPct val="80000"/>
              </a:lnSpc>
            </a:pPr>
            <a:r>
              <a:rPr lang="en-US" sz="1000" dirty="0" smtClean="0"/>
              <a:t>Unified purpose</a:t>
            </a:r>
          </a:p>
          <a:p>
            <a:pPr>
              <a:lnSpc>
                <a:spcPct val="80000"/>
              </a:lnSpc>
            </a:pPr>
            <a:r>
              <a:rPr lang="en-US" sz="1000" dirty="0" smtClean="0"/>
              <a:t>Code of conduct or rules of engagement-these are </a:t>
            </a:r>
            <a:r>
              <a:rPr lang="en-US" sz="1000" dirty="0" err="1" smtClean="0"/>
              <a:t>honoured</a:t>
            </a:r>
            <a:endParaRPr lang="en-US" sz="1000" dirty="0" smtClean="0"/>
          </a:p>
          <a:p>
            <a:pPr>
              <a:lnSpc>
                <a:spcPct val="80000"/>
              </a:lnSpc>
            </a:pPr>
            <a:r>
              <a:rPr lang="en-US" sz="1000" dirty="0" smtClean="0"/>
              <a:t>Effective procedures</a:t>
            </a:r>
          </a:p>
          <a:p>
            <a:pPr>
              <a:lnSpc>
                <a:spcPct val="80000"/>
              </a:lnSpc>
            </a:pPr>
            <a:r>
              <a:rPr lang="en-US" sz="1000" dirty="0" smtClean="0"/>
              <a:t>Productivity embedded</a:t>
            </a:r>
          </a:p>
          <a:p>
            <a:pPr>
              <a:lnSpc>
                <a:spcPct val="80000"/>
              </a:lnSpc>
            </a:pPr>
            <a:endParaRPr lang="en-US" sz="1000" dirty="0" smtClean="0"/>
          </a:p>
          <a:p>
            <a:pPr>
              <a:lnSpc>
                <a:spcPct val="80000"/>
              </a:lnSpc>
            </a:pPr>
            <a:r>
              <a:rPr lang="en-US" sz="1000" b="1" dirty="0" smtClean="0"/>
              <a:t>Perform</a:t>
            </a:r>
          </a:p>
          <a:p>
            <a:pPr>
              <a:lnSpc>
                <a:spcPct val="80000"/>
              </a:lnSpc>
            </a:pPr>
            <a:r>
              <a:rPr lang="en-US" sz="1000" dirty="0" smtClean="0"/>
              <a:t>High energy, creativity</a:t>
            </a:r>
          </a:p>
          <a:p>
            <a:pPr>
              <a:lnSpc>
                <a:spcPct val="80000"/>
              </a:lnSpc>
            </a:pPr>
            <a:r>
              <a:rPr lang="en-US" sz="1000" dirty="0" smtClean="0"/>
              <a:t>Progress, fun, trust, friendship</a:t>
            </a:r>
          </a:p>
          <a:p>
            <a:pPr>
              <a:lnSpc>
                <a:spcPct val="80000"/>
              </a:lnSpc>
            </a:pPr>
            <a:r>
              <a:rPr lang="en-US" sz="1000" dirty="0" smtClean="0"/>
              <a:t>Effective, efficient team…</a:t>
            </a:r>
          </a:p>
          <a:p>
            <a:pPr>
              <a:lnSpc>
                <a:spcPct val="80000"/>
              </a:lnSpc>
            </a:pPr>
            <a:r>
              <a:rPr lang="en-US" sz="1000" dirty="0" smtClean="0"/>
              <a:t>Results….</a:t>
            </a:r>
          </a:p>
          <a:p>
            <a:pPr>
              <a:lnSpc>
                <a:spcPct val="80000"/>
              </a:lnSpc>
            </a:pPr>
            <a:endParaRPr lang="en-US" sz="1000"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920750" y="746125"/>
            <a:ext cx="4967288" cy="3725863"/>
          </a:xfrm>
          <a:ln/>
        </p:spPr>
      </p:sp>
      <p:sp>
        <p:nvSpPr>
          <p:cNvPr id="48131" name="Rectangle 3"/>
          <p:cNvSpPr>
            <a:spLocks noGrp="1" noChangeArrowheads="1"/>
          </p:cNvSpPr>
          <p:nvPr>
            <p:ph type="body" idx="1"/>
          </p:nvPr>
        </p:nvSpPr>
        <p:spPr>
          <a:xfrm>
            <a:off x="908265" y="4720547"/>
            <a:ext cx="4990672" cy="4473022"/>
          </a:xfrm>
          <a:noFill/>
          <a:ln/>
        </p:spPr>
        <p:txBody>
          <a:bodyPr/>
          <a:lstStyle/>
          <a:p>
            <a:r>
              <a:rPr lang="en-US" dirty="0" smtClean="0"/>
              <a:t>Complex-member of multiple team-steering committees, exec team, surgical vs. medical, divisional</a:t>
            </a:r>
          </a:p>
          <a:p>
            <a:r>
              <a:rPr lang="en-US" dirty="0" smtClean="0"/>
              <a:t>e.g. A/H manager-dept head, part of allied health committee (group vs. professions demands), exec team, part of professional body (private and public demands)</a:t>
            </a:r>
          </a:p>
          <a:p>
            <a:r>
              <a:rPr lang="en-US" dirty="0" smtClean="0"/>
              <a:t>Competing Demand-3% cut whilst all staff are important</a:t>
            </a:r>
          </a:p>
          <a:p>
            <a:endParaRPr lang="en-US" dirty="0" smtClean="0"/>
          </a:p>
          <a:p>
            <a:r>
              <a:rPr lang="en-US" dirty="0" smtClean="0"/>
              <a:t>Negotiation</a:t>
            </a:r>
          </a:p>
          <a:p>
            <a:r>
              <a:rPr lang="en-US" dirty="0" smtClean="0"/>
              <a:t>Discussion between parties with competing ideas</a:t>
            </a:r>
          </a:p>
          <a:p>
            <a:r>
              <a:rPr lang="en-US" dirty="0" smtClean="0"/>
              <a:t>Concern for relationship vs. concern for outcome</a:t>
            </a:r>
          </a:p>
          <a:p>
            <a:r>
              <a:rPr lang="en-US" dirty="0" smtClean="0"/>
              <a:t>“When you don’t have the power to force a certain outcome or behavior, you seek to negotiate in order to influence that outcome or behavior”</a:t>
            </a:r>
          </a:p>
          <a:p>
            <a:r>
              <a:rPr lang="en-US" dirty="0" smtClean="0"/>
              <a:t>Competing-fight</a:t>
            </a:r>
          </a:p>
          <a:p>
            <a:r>
              <a:rPr lang="en-US" dirty="0" smtClean="0"/>
              <a:t>Avoid-passive</a:t>
            </a:r>
          </a:p>
          <a:p>
            <a:r>
              <a:rPr lang="en-US" dirty="0" smtClean="0"/>
              <a:t>Accommodate</a:t>
            </a:r>
          </a:p>
          <a:p>
            <a:r>
              <a:rPr lang="en-US" dirty="0" smtClean="0"/>
              <a:t>Compromise-partially satisfy your needs-middle ground-both make sacrifice</a:t>
            </a:r>
          </a:p>
          <a:p>
            <a:r>
              <a:rPr lang="en-US" dirty="0" smtClean="0"/>
              <a:t>Collaborating (win/win)- problem solve together</a:t>
            </a:r>
          </a:p>
          <a:p>
            <a:endParaRPr lang="en-US" dirty="0" smtClean="0"/>
          </a:p>
          <a:p>
            <a:r>
              <a:rPr lang="en-US" dirty="0" smtClean="0"/>
              <a:t>Negotiation important in leadership and in teams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920750" y="746125"/>
            <a:ext cx="4967288" cy="3725863"/>
          </a:xfrm>
          <a:ln/>
        </p:spPr>
      </p:sp>
      <p:sp>
        <p:nvSpPr>
          <p:cNvPr id="60419" name="Rectangle 3"/>
          <p:cNvSpPr>
            <a:spLocks noGrp="1" noChangeArrowheads="1"/>
          </p:cNvSpPr>
          <p:nvPr>
            <p:ph type="body" idx="1"/>
          </p:nvPr>
        </p:nvSpPr>
        <p:spPr>
          <a:xfrm>
            <a:off x="908265" y="4720547"/>
            <a:ext cx="4990672" cy="4473022"/>
          </a:xfrm>
          <a:noFill/>
          <a:ln/>
        </p:spPr>
        <p:txBody>
          <a:bodyPr/>
          <a:lstStyle/>
          <a:p>
            <a:r>
              <a:rPr lang="en-US" b="1" smtClean="0"/>
              <a:t>Social loafing = one consequence of larger teams</a:t>
            </a:r>
          </a:p>
          <a:p>
            <a:r>
              <a:rPr lang="en-US" smtClean="0"/>
              <a:t>Decreased effort of individual members in a group when size of group increases (Tubbs 2001).  Some members’ performance becomes mediocre because they assume others will pick up the slack.  Or they feel other members are not extending equal efforts towards accomplishing tasks</a:t>
            </a:r>
          </a:p>
          <a:p>
            <a:r>
              <a:rPr lang="en-US" smtClean="0"/>
              <a:t>When an individual’s direct contribution is identified and the person held directly accountable is rewarded for behavior, social loafing is eliminated.</a:t>
            </a:r>
          </a:p>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920750" y="746125"/>
            <a:ext cx="4967288" cy="3725863"/>
          </a:xfrm>
          <a:ln/>
        </p:spPr>
      </p:sp>
      <p:sp>
        <p:nvSpPr>
          <p:cNvPr id="61443" name="Rectangle 3"/>
          <p:cNvSpPr>
            <a:spLocks noGrp="1" noChangeArrowheads="1"/>
          </p:cNvSpPr>
          <p:nvPr>
            <p:ph type="body" idx="1"/>
          </p:nvPr>
        </p:nvSpPr>
        <p:spPr>
          <a:xfrm>
            <a:off x="908265" y="4720547"/>
            <a:ext cx="4990672" cy="4473022"/>
          </a:xfrm>
          <a:noFill/>
          <a:ln/>
        </p:spPr>
        <p:txBody>
          <a:bodyPr/>
          <a:lstStyle/>
          <a:p>
            <a:r>
              <a:rPr lang="en-US" smtClean="0"/>
              <a:t>Stability matters because:</a:t>
            </a:r>
          </a:p>
          <a:p>
            <a:pPr>
              <a:buFontTx/>
              <a:buChar char="•"/>
            </a:pPr>
            <a:r>
              <a:rPr lang="en-US" smtClean="0"/>
              <a:t>Trust built up</a:t>
            </a:r>
          </a:p>
          <a:p>
            <a:pPr>
              <a:buFontTx/>
              <a:buChar char="•"/>
            </a:pPr>
            <a:r>
              <a:rPr lang="en-US" smtClean="0"/>
              <a:t>Strengths and weaknesses of team members known</a:t>
            </a:r>
          </a:p>
          <a:p>
            <a:pPr>
              <a:buFontTx/>
              <a:buChar char="•"/>
            </a:pPr>
            <a:r>
              <a:rPr lang="en-US" smtClean="0"/>
              <a:t>Good for patient experience – with longer term care</a:t>
            </a:r>
          </a:p>
          <a:p>
            <a:pPr>
              <a:buFontTx/>
              <a:buChar char="•"/>
            </a:pPr>
            <a:r>
              <a:rPr lang="en-US" smtClean="0"/>
              <a:t>Less reinventing the wheel, more collective experience to draw on</a:t>
            </a:r>
          </a:p>
          <a:p>
            <a:pPr>
              <a:buFontTx/>
              <a:buChar char="•"/>
            </a:pPr>
            <a:r>
              <a:rPr lang="en-US" smtClean="0"/>
              <a:t>More chance of becoming high performing rather than just maintaining status quo</a:t>
            </a:r>
          </a:p>
          <a:p>
            <a:pPr>
              <a:buFontTx/>
              <a:buChar char="•"/>
            </a:pPr>
            <a:endParaRPr lang="en-US" smtClean="0"/>
          </a:p>
          <a:p>
            <a:r>
              <a:rPr lang="en-AU" smtClean="0"/>
              <a:t>Important ramifications for interpersonal dynamics and performance of the team</a:t>
            </a:r>
          </a:p>
          <a:p>
            <a:r>
              <a:rPr lang="en-AU" smtClean="0"/>
              <a:t>One reason for team failure is member turnover.  May be related to voluntary attrition or actions of management</a:t>
            </a:r>
          </a:p>
          <a:p>
            <a:endParaRPr lang="en-US" smtClean="0"/>
          </a:p>
          <a:p>
            <a:pPr>
              <a:buFontTx/>
              <a:buChar char="•"/>
            </a:pPr>
            <a:endParaRPr lang="en-US" smtClean="0"/>
          </a:p>
          <a:p>
            <a:pPr>
              <a:buFontTx/>
              <a:buChar char="•"/>
            </a:pPr>
            <a:endParaRPr lang="en-US" smtClean="0"/>
          </a:p>
          <a:p>
            <a:endParaRPr lang="en-US" smtClean="0"/>
          </a:p>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920750" y="746125"/>
            <a:ext cx="4967288" cy="3725863"/>
          </a:xfrm>
          <a:ln/>
        </p:spPr>
      </p:sp>
      <p:sp>
        <p:nvSpPr>
          <p:cNvPr id="62467" name="Rectangle 3"/>
          <p:cNvSpPr>
            <a:spLocks noGrp="1" noChangeArrowheads="1"/>
          </p:cNvSpPr>
          <p:nvPr>
            <p:ph type="body" idx="1"/>
          </p:nvPr>
        </p:nvSpPr>
        <p:spPr>
          <a:xfrm>
            <a:off x="908265" y="4720547"/>
            <a:ext cx="4990672" cy="4473022"/>
          </a:xfrm>
          <a:noFill/>
          <a:ln/>
        </p:spPr>
        <p:txBody>
          <a:bodyPr/>
          <a:lstStyle/>
          <a:p>
            <a:r>
              <a:rPr lang="en-US" smtClean="0"/>
              <a:t>encourage an environment of openness and honesty and trust</a:t>
            </a:r>
          </a:p>
          <a:p>
            <a:endParaRPr lang="en-US" smtClean="0"/>
          </a:p>
          <a:p>
            <a:r>
              <a:rPr lang="en-US" smtClean="0"/>
              <a:t>Poor communication has severe consequences in healthcare:</a:t>
            </a:r>
          </a:p>
          <a:p>
            <a:endParaRPr lang="en-US" smtClean="0"/>
          </a:p>
          <a:p>
            <a:r>
              <a:rPr lang="en-US" smtClean="0"/>
              <a:t>Patient gets wrong diagnosis/treatment</a:t>
            </a:r>
          </a:p>
          <a:p>
            <a:r>
              <a:rPr lang="en-US" smtClean="0"/>
              <a:t>Team members rely on other team members when they shouldn’t or assume tasks will be done when this has not been confirmed</a:t>
            </a:r>
          </a:p>
          <a:p>
            <a:r>
              <a:rPr lang="en-US" smtClean="0"/>
              <a:t>People interpret actions/words incorrectly</a:t>
            </a:r>
          </a:p>
          <a:p>
            <a:r>
              <a:rPr lang="en-US" smtClean="0"/>
              <a:t>Instructions are not implemented accurately </a:t>
            </a:r>
          </a:p>
          <a:p>
            <a:endParaRPr lang="en-US" smtClean="0"/>
          </a:p>
          <a:p>
            <a:r>
              <a:rPr lang="en-US" smtClean="0"/>
              <a:t>Many reasons for poor communication exist, some can be controlled others cannot be must be managed</a:t>
            </a:r>
          </a:p>
          <a:p>
            <a:endParaRPr lang="en-US" smtClean="0"/>
          </a:p>
          <a:p>
            <a:r>
              <a:rPr lang="en-US" smtClean="0"/>
              <a:t>e.g. One nurse assumes medications given while the other nurse think the other nurse gave… too busy, not dosucmented…</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920750" y="746125"/>
            <a:ext cx="4967288" cy="3725863"/>
          </a:xfrm>
          <a:ln/>
        </p:spPr>
      </p:sp>
      <p:sp>
        <p:nvSpPr>
          <p:cNvPr id="63491" name="Rectangle 3"/>
          <p:cNvSpPr>
            <a:spLocks noGrp="1" noChangeArrowheads="1"/>
          </p:cNvSpPr>
          <p:nvPr>
            <p:ph type="body" idx="1"/>
          </p:nvPr>
        </p:nvSpPr>
        <p:spPr>
          <a:xfrm>
            <a:off x="908265" y="4720547"/>
            <a:ext cx="4990672" cy="4473022"/>
          </a:xfrm>
          <a:noFill/>
          <a:ln/>
        </p:spPr>
        <p:txBody>
          <a:bodyPr/>
          <a:lstStyle/>
          <a:p>
            <a:r>
              <a:rPr lang="en-US" smtClean="0"/>
              <a:t>Biech listed 10 characteristics of successful teams:</a:t>
            </a:r>
          </a:p>
          <a:p>
            <a:endParaRPr lang="en-US" smtClean="0"/>
          </a:p>
          <a:p>
            <a:r>
              <a:rPr lang="en-US" smtClean="0"/>
              <a:t>Clear goals – everyone understands function and purpose of team</a:t>
            </a:r>
          </a:p>
          <a:p>
            <a:r>
              <a:rPr lang="en-US" smtClean="0"/>
              <a:t>Defined roles – team members understand why they are on the team; clear individual and team-based goal setting</a:t>
            </a:r>
          </a:p>
          <a:p>
            <a:r>
              <a:rPr lang="en-US" smtClean="0"/>
              <a:t>Open and clear communication – most important! Requires effective listening skills</a:t>
            </a:r>
          </a:p>
          <a:p>
            <a:r>
              <a:rPr lang="en-US" smtClean="0"/>
              <a:t>Effective decision-making – critical, team must be in agreement with decision and reach agreement through building consensus</a:t>
            </a:r>
          </a:p>
          <a:p>
            <a:r>
              <a:rPr lang="en-US" smtClean="0"/>
              <a:t>Balanced participation – all members fully engaged in efforts of team.  Team leaders view themselves as mentor/coach not authoritarian</a:t>
            </a:r>
          </a:p>
          <a:p>
            <a:r>
              <a:rPr lang="en-US" smtClean="0"/>
              <a:t>Valued diversity – recognition of each member’s expertise, variety of knowledge and skills valued</a:t>
            </a:r>
          </a:p>
          <a:p>
            <a:r>
              <a:rPr lang="en-US" smtClean="0"/>
              <a:t>Managed conflict – members feel safe to state their point of view without fear of reprisal, able to openly discuss ideas and decide on common goals</a:t>
            </a:r>
          </a:p>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03444-4B97-4700-A6F6-35614C44874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920750" y="746125"/>
            <a:ext cx="4967288" cy="3725863"/>
          </a:xfrm>
          <a:ln/>
        </p:spPr>
      </p:sp>
      <p:sp>
        <p:nvSpPr>
          <p:cNvPr id="46083" name="Rectangle 3"/>
          <p:cNvSpPr>
            <a:spLocks noGrp="1" noChangeArrowheads="1"/>
          </p:cNvSpPr>
          <p:nvPr>
            <p:ph type="body" idx="1"/>
          </p:nvPr>
        </p:nvSpPr>
        <p:spPr>
          <a:xfrm>
            <a:off x="908265" y="4720547"/>
            <a:ext cx="4990672" cy="4473022"/>
          </a:xfrm>
          <a:noFill/>
          <a:ln/>
        </p:spPr>
        <p:txBody>
          <a:bodyPr/>
          <a:lstStyle/>
          <a:p>
            <a:pPr>
              <a:lnSpc>
                <a:spcPct val="80000"/>
              </a:lnSpc>
            </a:pPr>
            <a:r>
              <a:rPr lang="en-AU" sz="900" b="1" u="sng" dirty="0" smtClean="0"/>
              <a:t>Service teams </a:t>
            </a:r>
          </a:p>
          <a:p>
            <a:pPr>
              <a:lnSpc>
                <a:spcPct val="80000"/>
              </a:lnSpc>
            </a:pPr>
            <a:r>
              <a:rPr lang="en-AU" sz="800" dirty="0" smtClean="0"/>
              <a:t>Services provided commonly cross departmental boundaries, e.g. catering, building maintenance, equipment maintenance</a:t>
            </a:r>
          </a:p>
          <a:p>
            <a:pPr>
              <a:lnSpc>
                <a:spcPct val="80000"/>
              </a:lnSpc>
            </a:pPr>
            <a:r>
              <a:rPr lang="en-US" sz="800" dirty="0" smtClean="0"/>
              <a:t>Services may be outsourced to sub-contractors</a:t>
            </a:r>
            <a:endParaRPr lang="en-AU" sz="800" dirty="0" smtClean="0"/>
          </a:p>
          <a:p>
            <a:pPr>
              <a:lnSpc>
                <a:spcPct val="80000"/>
              </a:lnSpc>
            </a:pPr>
            <a:r>
              <a:rPr lang="en-AU" sz="800" b="1" u="sng" dirty="0" smtClean="0"/>
              <a:t>Advisory teams</a:t>
            </a:r>
          </a:p>
          <a:p>
            <a:pPr>
              <a:lnSpc>
                <a:spcPct val="80000"/>
              </a:lnSpc>
            </a:pPr>
            <a:r>
              <a:rPr lang="en-AU" sz="800" dirty="0" smtClean="0"/>
              <a:t>Groups who advise others in areas of special knowledge </a:t>
            </a:r>
            <a:r>
              <a:rPr lang="en-AU" sz="800" dirty="0" err="1" smtClean="0"/>
              <a:t>e.g</a:t>
            </a:r>
            <a:r>
              <a:rPr lang="en-AU" sz="800" dirty="0" smtClean="0"/>
              <a:t> ethics</a:t>
            </a:r>
          </a:p>
          <a:p>
            <a:pPr>
              <a:lnSpc>
                <a:spcPct val="80000"/>
              </a:lnSpc>
            </a:pPr>
            <a:r>
              <a:rPr lang="en-AU" sz="800" dirty="0" smtClean="0"/>
              <a:t>Investigate and advise on specific issues</a:t>
            </a:r>
          </a:p>
          <a:p>
            <a:pPr>
              <a:lnSpc>
                <a:spcPct val="80000"/>
              </a:lnSpc>
            </a:pPr>
            <a:r>
              <a:rPr lang="en-AU" sz="800" dirty="0" smtClean="0"/>
              <a:t>Membership in addition to the job </a:t>
            </a:r>
            <a:r>
              <a:rPr lang="en-US" sz="800" dirty="0" smtClean="0"/>
              <a:t>e.g. special committees, e.g. quality, research, ethics, accreditation, standards</a:t>
            </a:r>
          </a:p>
          <a:p>
            <a:pPr>
              <a:lnSpc>
                <a:spcPct val="80000"/>
              </a:lnSpc>
            </a:pPr>
            <a:r>
              <a:rPr lang="en-US" sz="800" dirty="0" smtClean="0"/>
              <a:t>Outputs: advice, suggestions, recommendations</a:t>
            </a:r>
          </a:p>
          <a:p>
            <a:pPr>
              <a:lnSpc>
                <a:spcPct val="80000"/>
              </a:lnSpc>
            </a:pPr>
            <a:r>
              <a:rPr lang="en-AU" sz="800" b="1" u="sng" dirty="0" smtClean="0"/>
              <a:t>Management teams</a:t>
            </a:r>
          </a:p>
          <a:p>
            <a:pPr>
              <a:lnSpc>
                <a:spcPct val="80000"/>
              </a:lnSpc>
            </a:pPr>
            <a:r>
              <a:rPr lang="en-AU" sz="800" dirty="0" smtClean="0"/>
              <a:t>A manager and subordinates </a:t>
            </a:r>
          </a:p>
          <a:p>
            <a:pPr>
              <a:lnSpc>
                <a:spcPct val="80000"/>
              </a:lnSpc>
            </a:pPr>
            <a:r>
              <a:rPr lang="en-AU" sz="800" dirty="0" smtClean="0"/>
              <a:t>At various organisational levels</a:t>
            </a:r>
          </a:p>
          <a:p>
            <a:pPr>
              <a:lnSpc>
                <a:spcPct val="80000"/>
              </a:lnSpc>
            </a:pPr>
            <a:r>
              <a:rPr lang="en-AU" sz="800" dirty="0" smtClean="0"/>
              <a:t>Make decisions about operations</a:t>
            </a:r>
          </a:p>
          <a:p>
            <a:pPr>
              <a:lnSpc>
                <a:spcPct val="80000"/>
              </a:lnSpc>
            </a:pPr>
            <a:r>
              <a:rPr lang="en-US" sz="800" dirty="0" smtClean="0"/>
              <a:t>Departmental management, executive teams, steering committees. </a:t>
            </a:r>
          </a:p>
          <a:p>
            <a:pPr>
              <a:lnSpc>
                <a:spcPct val="80000"/>
              </a:lnSpc>
            </a:pPr>
            <a:endParaRPr lang="en-US" sz="800" dirty="0" smtClean="0"/>
          </a:p>
          <a:p>
            <a:pPr>
              <a:lnSpc>
                <a:spcPct val="80000"/>
              </a:lnSpc>
            </a:pPr>
            <a:r>
              <a:rPr lang="en-US" sz="800" dirty="0" smtClean="0"/>
              <a:t>e.g. Program Board</a:t>
            </a:r>
          </a:p>
          <a:p>
            <a:pPr>
              <a:lnSpc>
                <a:spcPct val="80000"/>
              </a:lnSpc>
            </a:pPr>
            <a:r>
              <a:rPr lang="en-AU" sz="800" b="1" u="sng" dirty="0" smtClean="0"/>
              <a:t>Project teams</a:t>
            </a:r>
          </a:p>
          <a:p>
            <a:pPr>
              <a:lnSpc>
                <a:spcPct val="80000"/>
              </a:lnSpc>
            </a:pPr>
            <a:r>
              <a:rPr lang="en-AU" sz="800" dirty="0" smtClean="0"/>
              <a:t>Usually people from different work units</a:t>
            </a:r>
          </a:p>
          <a:p>
            <a:pPr>
              <a:lnSpc>
                <a:spcPct val="80000"/>
              </a:lnSpc>
            </a:pPr>
            <a:r>
              <a:rPr lang="en-AU" sz="800" dirty="0" smtClean="0"/>
              <a:t>Time limited by project duration</a:t>
            </a:r>
          </a:p>
          <a:p>
            <a:pPr>
              <a:lnSpc>
                <a:spcPct val="80000"/>
              </a:lnSpc>
            </a:pPr>
            <a:r>
              <a:rPr lang="en-AU" sz="800" dirty="0" smtClean="0"/>
              <a:t>Membership often released from usual job for the duration of the project </a:t>
            </a:r>
            <a:r>
              <a:rPr lang="en-US" sz="800" dirty="0" smtClean="0"/>
              <a:t>e.g. research and evaluation, taskforces, marketing, planning teams.  </a:t>
            </a:r>
          </a:p>
          <a:p>
            <a:pPr>
              <a:lnSpc>
                <a:spcPct val="80000"/>
              </a:lnSpc>
            </a:pPr>
            <a:endParaRPr lang="en-US" sz="800" dirty="0" smtClean="0"/>
          </a:p>
          <a:p>
            <a:pPr>
              <a:lnSpc>
                <a:spcPct val="80000"/>
              </a:lnSpc>
            </a:pPr>
            <a:r>
              <a:rPr lang="en-US" sz="800" dirty="0" smtClean="0"/>
              <a:t>Four Hour Rule</a:t>
            </a:r>
          </a:p>
          <a:p>
            <a:pPr>
              <a:lnSpc>
                <a:spcPct val="80000"/>
              </a:lnSpc>
            </a:pPr>
            <a:endParaRPr lang="en-US" sz="800" dirty="0" smtClean="0"/>
          </a:p>
          <a:p>
            <a:pPr>
              <a:lnSpc>
                <a:spcPct val="80000"/>
              </a:lnSpc>
            </a:pPr>
            <a:r>
              <a:rPr lang="en-AU" sz="800" b="1" u="sng" dirty="0" smtClean="0"/>
              <a:t>Production Teams</a:t>
            </a:r>
          </a:p>
          <a:p>
            <a:pPr>
              <a:lnSpc>
                <a:spcPct val="80000"/>
              </a:lnSpc>
            </a:pPr>
            <a:r>
              <a:rPr lang="en-AU" sz="800" dirty="0" smtClean="0"/>
              <a:t>Patient visits brief but intensive and repetitive</a:t>
            </a:r>
          </a:p>
          <a:p>
            <a:pPr>
              <a:lnSpc>
                <a:spcPct val="80000"/>
              </a:lnSpc>
            </a:pPr>
            <a:r>
              <a:rPr lang="en-AU" sz="800" dirty="0" smtClean="0"/>
              <a:t>Membership of team is usually quite stable and may be uni disciplinary or multidisciplinary</a:t>
            </a:r>
          </a:p>
          <a:p>
            <a:pPr>
              <a:lnSpc>
                <a:spcPct val="80000"/>
              </a:lnSpc>
            </a:pPr>
            <a:r>
              <a:rPr lang="en-US" sz="800" dirty="0" smtClean="0"/>
              <a:t>Provide services to customers e.g. blood collection team</a:t>
            </a:r>
          </a:p>
          <a:p>
            <a:pPr>
              <a:lnSpc>
                <a:spcPct val="80000"/>
              </a:lnSpc>
            </a:pPr>
            <a:r>
              <a:rPr lang="en-AU" sz="800" b="1" u="sng" dirty="0" smtClean="0"/>
              <a:t>Action Teams</a:t>
            </a:r>
          </a:p>
          <a:p>
            <a:pPr>
              <a:lnSpc>
                <a:spcPct val="80000"/>
              </a:lnSpc>
            </a:pPr>
            <a:r>
              <a:rPr lang="en-AU" sz="800" dirty="0" smtClean="0"/>
              <a:t>Characterised by brief, intensive work cycles repeated on a daily or occasional basis under similar conditions</a:t>
            </a:r>
          </a:p>
          <a:p>
            <a:pPr>
              <a:lnSpc>
                <a:spcPct val="80000"/>
              </a:lnSpc>
            </a:pPr>
            <a:r>
              <a:rPr lang="en-US" sz="800" dirty="0" err="1" smtClean="0"/>
              <a:t>Uni</a:t>
            </a:r>
            <a:r>
              <a:rPr lang="en-US" sz="800" dirty="0" smtClean="0"/>
              <a:t>-disciplinary or multi-disciplinary e.g. surgical, paramedic, negotiation.  </a:t>
            </a:r>
          </a:p>
          <a:p>
            <a:pPr>
              <a:lnSpc>
                <a:spcPct val="80000"/>
              </a:lnSpc>
            </a:pPr>
            <a:r>
              <a:rPr lang="en-US" sz="800" dirty="0" smtClean="0"/>
              <a:t>Outputs: operations, settlement of a dispute. </a:t>
            </a:r>
          </a:p>
          <a:p>
            <a:pPr>
              <a:lnSpc>
                <a:spcPct val="80000"/>
              </a:lnSpc>
            </a:pPr>
            <a:r>
              <a:rPr lang="en-US" sz="800" dirty="0" smtClean="0"/>
              <a:t>State Health Operation Centre</a:t>
            </a:r>
          </a:p>
          <a:p>
            <a:pPr>
              <a:lnSpc>
                <a:spcPct val="80000"/>
              </a:lnSpc>
            </a:pPr>
            <a:endParaRPr lang="en-AU" sz="800" dirty="0" smtClean="0"/>
          </a:p>
          <a:p>
            <a:pPr>
              <a:lnSpc>
                <a:spcPct val="80000"/>
              </a:lnSpc>
            </a:pPr>
            <a:r>
              <a:rPr lang="en-AU" sz="800" dirty="0" smtClean="0"/>
              <a:t>Virtual Team/Group:</a:t>
            </a:r>
          </a:p>
          <a:p>
            <a:pPr>
              <a:lnSpc>
                <a:spcPct val="80000"/>
              </a:lnSpc>
            </a:pPr>
            <a:r>
              <a:rPr lang="en-AU" sz="800" dirty="0" smtClean="0"/>
              <a:t>New type of team emerging</a:t>
            </a:r>
          </a:p>
          <a:p>
            <a:pPr>
              <a:lnSpc>
                <a:spcPct val="80000"/>
              </a:lnSpc>
            </a:pPr>
            <a:r>
              <a:rPr lang="en-AU" sz="800" dirty="0" smtClean="0"/>
              <a:t>Works across space, time and</a:t>
            </a:r>
            <a:r>
              <a:rPr lang="en-AU" sz="800" baseline="0" dirty="0" smtClean="0"/>
              <a:t> organisational boundaries</a:t>
            </a:r>
          </a:p>
          <a:p>
            <a:pPr>
              <a:lnSpc>
                <a:spcPct val="80000"/>
              </a:lnSpc>
            </a:pPr>
            <a:r>
              <a:rPr lang="en-AU" sz="800" baseline="0" dirty="0" smtClean="0"/>
              <a:t>Members located anywhere in the world</a:t>
            </a:r>
          </a:p>
          <a:p>
            <a:pPr>
              <a:lnSpc>
                <a:spcPct val="80000"/>
              </a:lnSpc>
            </a:pPr>
            <a:r>
              <a:rPr lang="en-AU" sz="800" baseline="0" dirty="0" smtClean="0"/>
              <a:t>Members rarely meet face to face</a:t>
            </a:r>
          </a:p>
          <a:p>
            <a:pPr>
              <a:lnSpc>
                <a:spcPct val="80000"/>
              </a:lnSpc>
            </a:pPr>
            <a:r>
              <a:rPr lang="en-AU" sz="800" baseline="0" dirty="0" smtClean="0"/>
              <a:t>Maybe temporary or permanent</a:t>
            </a:r>
          </a:p>
          <a:p>
            <a:pPr>
              <a:lnSpc>
                <a:spcPct val="80000"/>
              </a:lnSpc>
            </a:pPr>
            <a:r>
              <a:rPr lang="en-AU" sz="800" baseline="0" dirty="0" smtClean="0"/>
              <a:t>Currently member of working group with members from the Wheatbelt and </a:t>
            </a:r>
            <a:r>
              <a:rPr lang="en-AU" sz="800" baseline="0" dirty="0" err="1" smtClean="0"/>
              <a:t>Pibara</a:t>
            </a:r>
            <a:r>
              <a:rPr lang="en-AU" sz="800" baseline="0" dirty="0" smtClean="0"/>
              <a:t>!</a:t>
            </a:r>
          </a:p>
          <a:p>
            <a:pPr>
              <a:lnSpc>
                <a:spcPct val="80000"/>
              </a:lnSpc>
            </a:pPr>
            <a:r>
              <a:rPr lang="en-AU" sz="800" b="1" u="sng" baseline="0" dirty="0" smtClean="0"/>
              <a:t>Working groups</a:t>
            </a:r>
            <a:endParaRPr lang="en-US" sz="800" b="1" u="sng" dirty="0" smtClean="0"/>
          </a:p>
          <a:p>
            <a:pPr>
              <a:lnSpc>
                <a:spcPct val="80000"/>
              </a:lnSpc>
            </a:pPr>
            <a:r>
              <a:rPr lang="en-AU" sz="800" dirty="0" smtClean="0"/>
              <a:t>Increasingly popular in projects more so around health reform, </a:t>
            </a:r>
          </a:p>
          <a:p>
            <a:pPr>
              <a:lnSpc>
                <a:spcPct val="80000"/>
              </a:lnSpc>
            </a:pPr>
            <a:r>
              <a:rPr lang="en-AU" sz="800" dirty="0" smtClean="0"/>
              <a:t>Members</a:t>
            </a:r>
            <a:r>
              <a:rPr lang="en-AU" sz="800" baseline="0" dirty="0" smtClean="0"/>
              <a:t> are key enablers / stakeholder in a given project</a:t>
            </a:r>
          </a:p>
          <a:p>
            <a:pPr>
              <a:lnSpc>
                <a:spcPct val="80000"/>
              </a:lnSpc>
            </a:pPr>
            <a:r>
              <a:rPr lang="en-AU" sz="800" baseline="0" dirty="0" smtClean="0"/>
              <a:t>Share responsibility and action on project deliverables</a:t>
            </a:r>
          </a:p>
          <a:p>
            <a:pPr>
              <a:lnSpc>
                <a:spcPct val="80000"/>
              </a:lnSpc>
            </a:pPr>
            <a:r>
              <a:rPr lang="en-AU" sz="800" baseline="0" dirty="0" smtClean="0"/>
              <a:t>Bring their required skill set or relevant experience to a given project</a:t>
            </a: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AU" sz="800" dirty="0" smtClean="0"/>
          </a:p>
          <a:p>
            <a:pPr>
              <a:lnSpc>
                <a:spcPct val="80000"/>
              </a:lnSpc>
            </a:pPr>
            <a:endParaRPr lang="en-US" sz="80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920750" y="746125"/>
            <a:ext cx="4967288" cy="3725863"/>
          </a:xfrm>
          <a:ln/>
        </p:spPr>
      </p:sp>
      <p:sp>
        <p:nvSpPr>
          <p:cNvPr id="48131" name="Rectangle 3"/>
          <p:cNvSpPr>
            <a:spLocks noGrp="1" noChangeArrowheads="1"/>
          </p:cNvSpPr>
          <p:nvPr>
            <p:ph type="body" idx="1"/>
          </p:nvPr>
        </p:nvSpPr>
        <p:spPr>
          <a:xfrm>
            <a:off x="908265" y="4720547"/>
            <a:ext cx="4990672" cy="4473022"/>
          </a:xfrm>
          <a:noFill/>
          <a:ln/>
        </p:spPr>
        <p:txBody>
          <a:bodyPr/>
          <a:lstStyle/>
          <a:p>
            <a:r>
              <a:rPr lang="en-US" smtClean="0"/>
              <a:t>Complex-member of multiple team-steering committees, exec team, surgical vs. medical, divisional</a:t>
            </a:r>
          </a:p>
          <a:p>
            <a:r>
              <a:rPr lang="en-US" smtClean="0"/>
              <a:t>e.g. A/H manager-dept head, part of allied health committee (group vs. professions demands), exec team, part of professional body (private and public demands)</a:t>
            </a:r>
          </a:p>
          <a:p>
            <a:r>
              <a:rPr lang="en-US" smtClean="0"/>
              <a:t>Competing Demand-3% cut whilst all staff are important</a:t>
            </a:r>
          </a:p>
          <a:p>
            <a:endParaRPr lang="en-US" smtClean="0"/>
          </a:p>
          <a:p>
            <a:r>
              <a:rPr lang="en-US" smtClean="0"/>
              <a:t>Negotiation</a:t>
            </a:r>
          </a:p>
          <a:p>
            <a:r>
              <a:rPr lang="en-US" smtClean="0"/>
              <a:t>Discussion between parties with competing ideas</a:t>
            </a:r>
          </a:p>
          <a:p>
            <a:r>
              <a:rPr lang="en-US" smtClean="0"/>
              <a:t>Concern for relationship vs. concern for outcome</a:t>
            </a:r>
          </a:p>
          <a:p>
            <a:r>
              <a:rPr lang="en-US" smtClean="0"/>
              <a:t>“When you don’t have the power to force a certain outcome or behavior, you seek to negotiate in order to influence that outcome or behavior”</a:t>
            </a:r>
          </a:p>
          <a:p>
            <a:r>
              <a:rPr lang="en-US" smtClean="0"/>
              <a:t>Competing-fight</a:t>
            </a:r>
          </a:p>
          <a:p>
            <a:r>
              <a:rPr lang="en-US" smtClean="0"/>
              <a:t>Avoid-passive</a:t>
            </a:r>
          </a:p>
          <a:p>
            <a:r>
              <a:rPr lang="en-US" smtClean="0"/>
              <a:t>Accommodate</a:t>
            </a:r>
          </a:p>
          <a:p>
            <a:r>
              <a:rPr lang="en-US" smtClean="0"/>
              <a:t>Compromise-partially satisfy your needs-middle ground-both make sacrifice</a:t>
            </a:r>
          </a:p>
          <a:p>
            <a:r>
              <a:rPr lang="en-US" smtClean="0"/>
              <a:t>Collaborating (win/win)- problem solve together</a:t>
            </a:r>
          </a:p>
          <a:p>
            <a:endParaRPr lang="en-US" smtClean="0"/>
          </a:p>
          <a:p>
            <a:r>
              <a:rPr lang="en-US" smtClean="0"/>
              <a:t>Negotiation important in leadership and in teams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920750" y="746125"/>
            <a:ext cx="4967288" cy="3725863"/>
          </a:xfrm>
          <a:ln/>
        </p:spPr>
      </p:sp>
      <p:sp>
        <p:nvSpPr>
          <p:cNvPr id="50179" name="Rectangle 3"/>
          <p:cNvSpPr>
            <a:spLocks noGrp="1" noChangeArrowheads="1"/>
          </p:cNvSpPr>
          <p:nvPr>
            <p:ph type="body" idx="1"/>
          </p:nvPr>
        </p:nvSpPr>
        <p:spPr>
          <a:xfrm>
            <a:off x="908265" y="4720547"/>
            <a:ext cx="4990672" cy="4473022"/>
          </a:xfrm>
          <a:noFill/>
          <a:ln/>
        </p:spPr>
        <p:txBody>
          <a:bodyPr/>
          <a:lstStyle/>
          <a:p>
            <a:pPr>
              <a:lnSpc>
                <a:spcPct val="80000"/>
              </a:lnSpc>
            </a:pPr>
            <a:r>
              <a:rPr lang="en-US" sz="800" dirty="0" smtClean="0"/>
              <a:t>Look at the advantages and disadvantages of health care teams though looking at MDT</a:t>
            </a:r>
          </a:p>
          <a:p>
            <a:pPr>
              <a:lnSpc>
                <a:spcPct val="80000"/>
              </a:lnSpc>
            </a:pPr>
            <a:r>
              <a:rPr lang="en-US" sz="800" b="1" dirty="0" err="1" smtClean="0"/>
              <a:t>Intradis</a:t>
            </a:r>
            <a:r>
              <a:rPr lang="en-US" sz="800" b="1" dirty="0" smtClean="0"/>
              <a:t>/Trans </a:t>
            </a:r>
            <a:r>
              <a:rPr lang="en-US" sz="800" b="1" dirty="0" err="1" smtClean="0"/>
              <a:t>Dis</a:t>
            </a:r>
            <a:endParaRPr lang="en-US" sz="800" b="1" dirty="0" smtClean="0"/>
          </a:p>
          <a:p>
            <a:pPr>
              <a:lnSpc>
                <a:spcPct val="80000"/>
              </a:lnSpc>
            </a:pPr>
            <a:r>
              <a:rPr lang="en-AU" sz="800" dirty="0" smtClean="0"/>
              <a:t>Teams of health professions that cover greater scope than there specific training encompasses</a:t>
            </a:r>
          </a:p>
          <a:p>
            <a:pPr>
              <a:lnSpc>
                <a:spcPct val="80000"/>
              </a:lnSpc>
            </a:pPr>
            <a:r>
              <a:rPr lang="en-AU" sz="800" dirty="0" smtClean="0"/>
              <a:t>Benefits</a:t>
            </a:r>
          </a:p>
          <a:p>
            <a:pPr lvl="1">
              <a:lnSpc>
                <a:spcPct val="80000"/>
              </a:lnSpc>
              <a:buFont typeface="Wingdings" pitchFamily="2" charset="2"/>
              <a:buNone/>
            </a:pPr>
            <a:r>
              <a:rPr lang="en-AU" sz="800" dirty="0" smtClean="0"/>
              <a:t>Broadening scope for practitioners</a:t>
            </a:r>
          </a:p>
          <a:p>
            <a:pPr lvl="1">
              <a:lnSpc>
                <a:spcPct val="80000"/>
              </a:lnSpc>
              <a:buFont typeface="Wingdings" pitchFamily="2" charset="2"/>
              <a:buNone/>
            </a:pPr>
            <a:r>
              <a:rPr lang="en-AU" sz="800" dirty="0" smtClean="0"/>
              <a:t>Learning opportunities</a:t>
            </a:r>
          </a:p>
          <a:p>
            <a:pPr lvl="1">
              <a:lnSpc>
                <a:spcPct val="80000"/>
              </a:lnSpc>
              <a:buFont typeface="Wingdings" pitchFamily="2" charset="2"/>
              <a:buNone/>
            </a:pPr>
            <a:r>
              <a:rPr lang="en-AU" sz="800" dirty="0" smtClean="0"/>
              <a:t>Single coordination of care</a:t>
            </a:r>
          </a:p>
          <a:p>
            <a:pPr lvl="1">
              <a:lnSpc>
                <a:spcPct val="80000"/>
              </a:lnSpc>
              <a:buFont typeface="Wingdings" pitchFamily="2" charset="2"/>
              <a:buNone/>
            </a:pPr>
            <a:r>
              <a:rPr lang="en-AU" sz="800" dirty="0" smtClean="0"/>
              <a:t>Reduced duplication and overlap</a:t>
            </a:r>
          </a:p>
          <a:p>
            <a:pPr>
              <a:lnSpc>
                <a:spcPct val="80000"/>
              </a:lnSpc>
            </a:pPr>
            <a:r>
              <a:rPr lang="en-AU" sz="800" dirty="0" smtClean="0"/>
              <a:t>e.g. ED Care Coordination Teams-Allied Health/Nursing</a:t>
            </a:r>
          </a:p>
          <a:p>
            <a:pPr>
              <a:lnSpc>
                <a:spcPct val="80000"/>
              </a:lnSpc>
            </a:pPr>
            <a:endParaRPr lang="en-US" sz="800" dirty="0" smtClean="0"/>
          </a:p>
          <a:p>
            <a:pPr>
              <a:lnSpc>
                <a:spcPct val="80000"/>
              </a:lnSpc>
            </a:pPr>
            <a:endParaRPr lang="en-US" sz="800" dirty="0" smtClean="0"/>
          </a:p>
          <a:p>
            <a:pPr>
              <a:lnSpc>
                <a:spcPct val="80000"/>
              </a:lnSpc>
            </a:pPr>
            <a:r>
              <a:rPr lang="en-GB" sz="800" dirty="0" smtClean="0"/>
              <a:t>Consider different skills of</a:t>
            </a:r>
          </a:p>
          <a:p>
            <a:pPr lvl="1">
              <a:lnSpc>
                <a:spcPct val="80000"/>
              </a:lnSpc>
            </a:pPr>
            <a:r>
              <a:rPr lang="en-GB" sz="800" dirty="0" smtClean="0"/>
              <a:t>Medical</a:t>
            </a:r>
          </a:p>
          <a:p>
            <a:pPr lvl="1">
              <a:lnSpc>
                <a:spcPct val="80000"/>
              </a:lnSpc>
            </a:pPr>
            <a:r>
              <a:rPr lang="en-GB" sz="800" dirty="0" smtClean="0"/>
              <a:t>Nursing</a:t>
            </a:r>
          </a:p>
          <a:p>
            <a:pPr lvl="1">
              <a:lnSpc>
                <a:spcPct val="80000"/>
              </a:lnSpc>
            </a:pPr>
            <a:r>
              <a:rPr lang="en-GB" sz="800" dirty="0" smtClean="0"/>
              <a:t>Physiotherapists</a:t>
            </a:r>
          </a:p>
          <a:p>
            <a:pPr lvl="1">
              <a:lnSpc>
                <a:spcPct val="80000"/>
              </a:lnSpc>
            </a:pPr>
            <a:r>
              <a:rPr lang="en-GB" sz="800" dirty="0" smtClean="0"/>
              <a:t>Pharmacists</a:t>
            </a:r>
          </a:p>
          <a:p>
            <a:pPr lvl="1">
              <a:lnSpc>
                <a:spcPct val="80000"/>
              </a:lnSpc>
            </a:pPr>
            <a:r>
              <a:rPr lang="en-GB" sz="800" dirty="0" smtClean="0"/>
              <a:t>Social workers</a:t>
            </a:r>
          </a:p>
          <a:p>
            <a:pPr lvl="1">
              <a:lnSpc>
                <a:spcPct val="80000"/>
              </a:lnSpc>
            </a:pPr>
            <a:r>
              <a:rPr lang="en-GB" sz="800" dirty="0" smtClean="0"/>
              <a:t>OTs</a:t>
            </a:r>
          </a:p>
          <a:p>
            <a:pPr lvl="1">
              <a:lnSpc>
                <a:spcPct val="80000"/>
              </a:lnSpc>
            </a:pPr>
            <a:r>
              <a:rPr lang="en-GB" sz="800" dirty="0" smtClean="0"/>
              <a:t>psychiatrists</a:t>
            </a:r>
          </a:p>
          <a:p>
            <a:pPr lvl="1">
              <a:lnSpc>
                <a:spcPct val="80000"/>
              </a:lnSpc>
            </a:pPr>
            <a:r>
              <a:rPr lang="en-GB" sz="800" dirty="0" smtClean="0"/>
              <a:t>Voluntary sector</a:t>
            </a:r>
          </a:p>
          <a:p>
            <a:pPr>
              <a:lnSpc>
                <a:spcPct val="80000"/>
              </a:lnSpc>
            </a:pPr>
            <a:endParaRPr lang="en-US" sz="800" dirty="0" smtClean="0"/>
          </a:p>
          <a:p>
            <a:pPr>
              <a:lnSpc>
                <a:spcPct val="80000"/>
              </a:lnSpc>
            </a:pPr>
            <a:endParaRPr lang="en-US" sz="800" dirty="0" smtClean="0"/>
          </a:p>
          <a:p>
            <a:pPr>
              <a:lnSpc>
                <a:spcPct val="80000"/>
              </a:lnSpc>
            </a:pPr>
            <a:r>
              <a:rPr lang="en-GB" sz="800" dirty="0" smtClean="0"/>
              <a:t>Important to:</a:t>
            </a:r>
          </a:p>
          <a:p>
            <a:pPr>
              <a:lnSpc>
                <a:spcPct val="80000"/>
              </a:lnSpc>
            </a:pPr>
            <a:r>
              <a:rPr lang="en-GB" sz="800" dirty="0" smtClean="0"/>
              <a:t>Understanding and respect for competencies of other team members</a:t>
            </a:r>
          </a:p>
          <a:p>
            <a:pPr>
              <a:lnSpc>
                <a:spcPct val="80000"/>
              </a:lnSpc>
            </a:pPr>
            <a:r>
              <a:rPr lang="en-GB" sz="800" dirty="0" smtClean="0"/>
              <a:t>Learn from other disciplines and respect their different views and perspectives</a:t>
            </a:r>
          </a:p>
          <a:p>
            <a:pPr>
              <a:lnSpc>
                <a:spcPct val="80000"/>
              </a:lnSpc>
            </a:pPr>
            <a:r>
              <a:rPr lang="en-GB" sz="800" dirty="0" smtClean="0"/>
              <a:t>Individual team members may need to reassess exclusive claims to specialist knowledge and authority </a:t>
            </a:r>
          </a:p>
          <a:p>
            <a:pPr>
              <a:lnSpc>
                <a:spcPct val="80000"/>
              </a:lnSpc>
            </a:pPr>
            <a:r>
              <a:rPr lang="en-GB" sz="800" dirty="0" smtClean="0"/>
              <a:t>Team development training</a:t>
            </a:r>
          </a:p>
          <a:p>
            <a:pPr>
              <a:lnSpc>
                <a:spcPct val="80000"/>
              </a:lnSpc>
            </a:pPr>
            <a:r>
              <a:rPr lang="en-GB" sz="800" dirty="0" smtClean="0"/>
              <a:t>Integrated management systems</a:t>
            </a:r>
          </a:p>
          <a:p>
            <a:pPr>
              <a:lnSpc>
                <a:spcPct val="80000"/>
              </a:lnSpc>
            </a:pPr>
            <a:endParaRPr lang="en-GB" sz="800" dirty="0" smtClean="0"/>
          </a:p>
          <a:p>
            <a:pPr>
              <a:lnSpc>
                <a:spcPct val="80000"/>
              </a:lnSpc>
            </a:pPr>
            <a:r>
              <a:rPr lang="en-US" sz="800" b="1" dirty="0" smtClean="0"/>
              <a:t>EFFECT</a:t>
            </a:r>
          </a:p>
          <a:p>
            <a:pPr>
              <a:lnSpc>
                <a:spcPct val="80000"/>
              </a:lnSpc>
            </a:pPr>
            <a:r>
              <a:rPr lang="en-US" sz="800" dirty="0" smtClean="0"/>
              <a:t>Today’s diseases (cancer, diabetes, arthritis, mental illness, </a:t>
            </a:r>
            <a:r>
              <a:rPr lang="en-US" sz="800" dirty="0" err="1" smtClean="0"/>
              <a:t>musculo</a:t>
            </a:r>
            <a:r>
              <a:rPr lang="en-US" sz="800" dirty="0" smtClean="0"/>
              <a:t>-skeletal) are bio-psycho-social and need input from different disciplines</a:t>
            </a:r>
          </a:p>
          <a:p>
            <a:pPr>
              <a:lnSpc>
                <a:spcPct val="80000"/>
              </a:lnSpc>
            </a:pPr>
            <a:r>
              <a:rPr lang="en-US" sz="800" dirty="0" smtClean="0"/>
              <a:t>A serial approach to treatment is long-winded, difficult to integrate, frustrating for patient, inefficient</a:t>
            </a:r>
            <a:endParaRPr lang="en-US" sz="800" b="1" dirty="0" smtClean="0"/>
          </a:p>
          <a:p>
            <a:pPr>
              <a:lnSpc>
                <a:spcPct val="80000"/>
              </a:lnSpc>
            </a:pPr>
            <a:r>
              <a:rPr lang="en-US" sz="800" dirty="0" smtClean="0"/>
              <a:t>Teams are seen as a way to ‘do more with less’ or ‘to work smarter’ with the same resources</a:t>
            </a:r>
            <a:endParaRPr lang="en-GB" sz="800" dirty="0" smtClean="0"/>
          </a:p>
          <a:p>
            <a:pPr>
              <a:lnSpc>
                <a:spcPct val="80000"/>
              </a:lnSpc>
            </a:pPr>
            <a:endParaRPr lang="en-GB" sz="800" dirty="0" smtClean="0"/>
          </a:p>
          <a:p>
            <a:pPr>
              <a:lnSpc>
                <a:spcPct val="80000"/>
              </a:lnSpc>
            </a:pPr>
            <a:endParaRPr lang="en-GB" sz="800" dirty="0" smtClean="0"/>
          </a:p>
          <a:p>
            <a:pPr lvl="1">
              <a:lnSpc>
                <a:spcPct val="80000"/>
              </a:lnSpc>
            </a:pPr>
            <a:endParaRPr lang="en-GB" sz="800" dirty="0" smtClean="0"/>
          </a:p>
          <a:p>
            <a:pPr lvl="1">
              <a:lnSpc>
                <a:spcPct val="80000"/>
              </a:lnSpc>
            </a:pPr>
            <a:endParaRPr lang="en-US" sz="8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ne-line title">
    <p:spTree>
      <p:nvGrpSpPr>
        <p:cNvPr id="1" name=""/>
        <p:cNvGrpSpPr/>
        <p:nvPr/>
      </p:nvGrpSpPr>
      <p:grpSpPr>
        <a:xfrm>
          <a:off x="0" y="0"/>
          <a:ext cx="0" cy="0"/>
          <a:chOff x="0" y="0"/>
          <a:chExt cx="0" cy="0"/>
        </a:xfrm>
      </p:grpSpPr>
      <p:sp>
        <p:nvSpPr>
          <p:cNvPr id="10252" name="Text Box 1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0243"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dirty="0"/>
          </a:p>
        </p:txBody>
      </p:sp>
      <p:sp>
        <p:nvSpPr>
          <p:cNvPr id="10246" name="Text Box 6"/>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10242" name="Rectangle 2"/>
          <p:cNvSpPr>
            <a:spLocks noGrp="1" noChangeArrowheads="1"/>
          </p:cNvSpPr>
          <p:nvPr>
            <p:ph type="ctrTitle"/>
          </p:nvPr>
        </p:nvSpPr>
        <p:spPr>
          <a:xfrm>
            <a:off x="0" y="321468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6" name="Date Placeholder 5"/>
          <p:cNvSpPr>
            <a:spLocks noGrp="1"/>
          </p:cNvSpPr>
          <p:nvPr>
            <p:ph type="dt" sz="half" idx="10"/>
          </p:nvPr>
        </p:nvSpPr>
        <p:spPr>
          <a:xfrm>
            <a:off x="5214942" y="4000504"/>
            <a:ext cx="1428760" cy="345600"/>
          </a:xfrm>
          <a:prstGeom prst="rect">
            <a:avLst/>
          </a:prstGeo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3" name="Footer Placeholder 2"/>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1"/>
            <a:ext cx="5111750" cy="565628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1"/>
            <a:ext cx="3008313" cy="44942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49055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0388"/>
            <a:ext cx="2057400" cy="538956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560388"/>
            <a:ext cx="6019800" cy="5389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ne-line title, transparent">
    <p:spTree>
      <p:nvGrpSpPr>
        <p:cNvPr id="1" name=""/>
        <p:cNvGrpSpPr/>
        <p:nvPr/>
      </p:nvGrpSpPr>
      <p:grpSpPr>
        <a:xfrm>
          <a:off x="0" y="0"/>
          <a:ext cx="0" cy="0"/>
          <a:chOff x="0" y="0"/>
          <a:chExt cx="0" cy="0"/>
        </a:xfrm>
      </p:grpSpPr>
      <p:pic>
        <p:nvPicPr>
          <p:cNvPr id="44038" name="Picture 6" descr="curtinPowerPointBGTitl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44034" name="Text Box 2"/>
          <p:cNvSpPr txBox="1">
            <a:spLocks noChangeArrowheads="1"/>
          </p:cNvSpPr>
          <p:nvPr userDrawn="1"/>
        </p:nvSpPr>
        <p:spPr bwMode="auto">
          <a:xfrm>
            <a:off x="0" y="4000504"/>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44035" name="Rectangle 3"/>
          <p:cNvSpPr>
            <a:spLocks noGrp="1" noChangeArrowheads="1"/>
          </p:cNvSpPr>
          <p:nvPr>
            <p:ph type="subTitle" idx="1"/>
          </p:nvPr>
        </p:nvSpPr>
        <p:spPr>
          <a:xfrm>
            <a:off x="0" y="4000504"/>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44036"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44037" name="Rectangle 5"/>
          <p:cNvSpPr>
            <a:spLocks noGrp="1" noChangeArrowheads="1"/>
          </p:cNvSpPr>
          <p:nvPr>
            <p:ph type="ctrTitle"/>
          </p:nvPr>
        </p:nvSpPr>
        <p:spPr>
          <a:xfrm>
            <a:off x="0" y="321468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7" name="Date Placeholder 5"/>
          <p:cNvSpPr>
            <a:spLocks noGrp="1"/>
          </p:cNvSpPr>
          <p:nvPr>
            <p:ph type="dt" sz="half" idx="10"/>
          </p:nvPr>
        </p:nvSpPr>
        <p:spPr>
          <a:xfrm>
            <a:off x="5214942" y="4000504"/>
            <a:ext cx="1428760" cy="345600"/>
          </a:xfrm>
          <a:prstGeom prst="rect">
            <a:avLst/>
          </a:prstGeo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wo-line title">
    <p:spTree>
      <p:nvGrpSpPr>
        <p:cNvPr id="1" name=""/>
        <p:cNvGrpSpPr/>
        <p:nvPr/>
      </p:nvGrpSpPr>
      <p:grpSpPr>
        <a:xfrm>
          <a:off x="0" y="0"/>
          <a:ext cx="0" cy="0"/>
          <a:chOff x="0" y="0"/>
          <a:chExt cx="0" cy="0"/>
        </a:xfrm>
      </p:grpSpPr>
      <p:sp>
        <p:nvSpPr>
          <p:cNvPr id="36866"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36867"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36868" name="Text Box 4"/>
          <p:cNvSpPr txBox="1">
            <a:spLocks noChangeArrowheads="1"/>
          </p:cNvSpPr>
          <p:nvPr userDrawn="1"/>
        </p:nvSpPr>
        <p:spPr bwMode="auto">
          <a:xfrm>
            <a:off x="468313" y="6302375"/>
            <a:ext cx="2808287" cy="215900"/>
          </a:xfrm>
          <a:prstGeom prst="rect">
            <a:avLst/>
          </a:prstGeom>
          <a:noFill/>
          <a:ln w="9525">
            <a:noFill/>
            <a:miter lim="800000"/>
            <a:headEnd/>
            <a:tailEnd/>
          </a:ln>
          <a:effectLst/>
        </p:spPr>
        <p:txBody>
          <a:bodyPr wrap="none" lIns="0" tIns="0" rIns="0" bIns="0"/>
          <a:lstStyle/>
          <a:p>
            <a:r>
              <a:rPr lang="en-US" sz="600">
                <a:solidFill>
                  <a:schemeClr val="bg2"/>
                </a:solidFill>
              </a:rPr>
              <a:t>Curtin University is a trademark of Curtin University of Technology</a:t>
            </a:r>
          </a:p>
          <a:p>
            <a:r>
              <a:rPr lang="en-US" sz="600">
                <a:solidFill>
                  <a:schemeClr val="bg2"/>
                </a:solidFill>
              </a:rPr>
              <a:t>CRICOS Provider Code 00301J</a:t>
            </a:r>
            <a:endParaRPr lang="en-AU" sz="600">
              <a:solidFill>
                <a:schemeClr val="bg2"/>
              </a:solidFill>
            </a:endParaRPr>
          </a:p>
        </p:txBody>
      </p:sp>
      <p:sp>
        <p:nvSpPr>
          <p:cNvPr id="36869" name="Rectangle 5"/>
          <p:cNvSpPr>
            <a:spLocks noGrp="1" noChangeArrowheads="1"/>
          </p:cNvSpPr>
          <p:nvPr>
            <p:ph type="ctrTitle"/>
          </p:nvPr>
        </p:nvSpPr>
        <p:spPr>
          <a:xfrm>
            <a:off x="0" y="2857496"/>
            <a:ext cx="5760000" cy="786163"/>
          </a:xfrm>
          <a:solidFill>
            <a:schemeClr val="accent1"/>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36870" name="Rectangle 6"/>
          <p:cNvSpPr>
            <a:spLocks noChangeArrowheads="1"/>
          </p:cNvSpPr>
          <p:nvPr userDrawn="1"/>
        </p:nvSpPr>
        <p:spPr bwMode="auto">
          <a:xfrm>
            <a:off x="0" y="3643314"/>
            <a:ext cx="6334854" cy="786163"/>
          </a:xfrm>
          <a:prstGeom prst="rect">
            <a:avLst/>
          </a:prstGeom>
          <a:solidFill>
            <a:schemeClr val="accent1"/>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
        <p:nvSpPr>
          <p:cNvPr id="7" name="Date Placeholder 5"/>
          <p:cNvSpPr>
            <a:spLocks noGrp="1"/>
          </p:cNvSpPr>
          <p:nvPr>
            <p:ph type="dt" sz="half" idx="10"/>
          </p:nvPr>
        </p:nvSpPr>
        <p:spPr>
          <a:xfrm>
            <a:off x="5214942" y="4429132"/>
            <a:ext cx="1428760" cy="345600"/>
          </a:xfrm>
          <a:prstGeom prst="rect">
            <a:avLst/>
          </a:prstGeom>
        </p:spPr>
        <p:txBody>
          <a:bodyPr rIns="180000" anchor="ctr" anchorCtr="0"/>
          <a:lstStyle>
            <a:lvl1pPr algn="r">
              <a:defRPr sz="1600">
                <a:solidFill>
                  <a:schemeClr val="accent1"/>
                </a:solidFill>
              </a:defRPr>
            </a:lvl1pPr>
          </a:lstStyle>
          <a:p>
            <a:r>
              <a:rPr lang="en-US" smtClean="0"/>
              <a:t>30.07.2010</a:t>
            </a:r>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line title, transparent">
    <p:spTree>
      <p:nvGrpSpPr>
        <p:cNvPr id="1" name=""/>
        <p:cNvGrpSpPr/>
        <p:nvPr/>
      </p:nvGrpSpPr>
      <p:grpSpPr>
        <a:xfrm>
          <a:off x="0" y="0"/>
          <a:ext cx="0" cy="0"/>
          <a:chOff x="0" y="0"/>
          <a:chExt cx="0" cy="0"/>
        </a:xfrm>
      </p:grpSpPr>
      <p:sp>
        <p:nvSpPr>
          <p:cNvPr id="14" name="Text Box 2"/>
          <p:cNvSpPr txBox="1">
            <a:spLocks noChangeArrowheads="1"/>
          </p:cNvSpPr>
          <p:nvPr userDrawn="1"/>
        </p:nvSpPr>
        <p:spPr bwMode="auto">
          <a:xfrm>
            <a:off x="0" y="4429132"/>
            <a:ext cx="6624638" cy="346075"/>
          </a:xfrm>
          <a:prstGeom prst="rect">
            <a:avLst/>
          </a:prstGeom>
          <a:solidFill>
            <a:srgbClr val="000000"/>
          </a:solidFill>
          <a:ln w="9525">
            <a:noFill/>
            <a:miter lim="800000"/>
            <a:headEnd/>
            <a:tailEnd/>
          </a:ln>
          <a:effectLst/>
        </p:spPr>
        <p:txBody>
          <a:bodyPr wrap="none" lIns="0" tIns="0" rIns="180000" bIns="0" anchor="ctr"/>
          <a:lstStyle/>
          <a:p>
            <a:pPr algn="r">
              <a:spcBef>
                <a:spcPct val="50000"/>
              </a:spcBef>
            </a:pPr>
            <a:endParaRPr lang="en-AU" sz="1600" dirty="0">
              <a:solidFill>
                <a:schemeClr val="accent1"/>
              </a:solidFill>
            </a:endParaRPr>
          </a:p>
        </p:txBody>
      </p:sp>
      <p:sp>
        <p:nvSpPr>
          <p:cNvPr id="15" name="Rectangle 3"/>
          <p:cNvSpPr>
            <a:spLocks noGrp="1" noChangeArrowheads="1"/>
          </p:cNvSpPr>
          <p:nvPr>
            <p:ph type="subTitle" idx="1"/>
          </p:nvPr>
        </p:nvSpPr>
        <p:spPr>
          <a:xfrm>
            <a:off x="0" y="4429132"/>
            <a:ext cx="5211763" cy="346075"/>
          </a:xfrm>
        </p:spPr>
        <p:txBody>
          <a:bodyPr wrap="none" lIns="432000" rIns="108000" anchor="ctr"/>
          <a:lstStyle>
            <a:lvl1pPr marL="0" indent="0">
              <a:lnSpc>
                <a:spcPct val="100000"/>
              </a:lnSpc>
              <a:spcBef>
                <a:spcPct val="50000"/>
              </a:spcBef>
              <a:buFont typeface="Wingdings" pitchFamily="2" charset="2"/>
              <a:buNone/>
              <a:defRPr sz="1600" b="1">
                <a:solidFill>
                  <a:schemeClr val="bg1"/>
                </a:solidFill>
              </a:defRPr>
            </a:lvl1pPr>
          </a:lstStyle>
          <a:p>
            <a:r>
              <a:rPr lang="en-US" smtClean="0"/>
              <a:t>Click to edit Master subtitle style</a:t>
            </a:r>
            <a:endParaRPr lang="en-AU"/>
          </a:p>
        </p:txBody>
      </p:sp>
      <p:sp>
        <p:nvSpPr>
          <p:cNvPr id="16" name="Rectangle 5"/>
          <p:cNvSpPr>
            <a:spLocks noGrp="1" noChangeArrowheads="1"/>
          </p:cNvSpPr>
          <p:nvPr>
            <p:ph type="ctrTitle"/>
          </p:nvPr>
        </p:nvSpPr>
        <p:spPr>
          <a:xfrm>
            <a:off x="0" y="2857496"/>
            <a:ext cx="5760000" cy="786163"/>
          </a:xfrm>
          <a:solidFill>
            <a:schemeClr val="accent1">
              <a:alpha val="80000"/>
            </a:schemeClr>
          </a:solidFill>
        </p:spPr>
        <p:txBody>
          <a:bodyPr wrap="none" lIns="432000" tIns="108000" rIns="252000" anchor="b">
            <a:spAutoFit/>
          </a:bodyPr>
          <a:lstStyle>
            <a:lvl1pPr>
              <a:lnSpc>
                <a:spcPct val="100000"/>
              </a:lnSpc>
              <a:defRPr sz="4400">
                <a:solidFill>
                  <a:schemeClr val="bg1"/>
                </a:solidFill>
              </a:defRPr>
            </a:lvl1pPr>
          </a:lstStyle>
          <a:p>
            <a:r>
              <a:rPr lang="en-US" smtClean="0"/>
              <a:t>Click to edit Master title style</a:t>
            </a:r>
            <a:endParaRPr lang="en-AU" dirty="0"/>
          </a:p>
        </p:txBody>
      </p:sp>
      <p:sp>
        <p:nvSpPr>
          <p:cNvPr id="17" name="Rectangle 6"/>
          <p:cNvSpPr>
            <a:spLocks noChangeArrowheads="1"/>
          </p:cNvSpPr>
          <p:nvPr userDrawn="1"/>
        </p:nvSpPr>
        <p:spPr bwMode="auto">
          <a:xfrm>
            <a:off x="0" y="3643314"/>
            <a:ext cx="6334854" cy="786163"/>
          </a:xfrm>
          <a:prstGeom prst="rect">
            <a:avLst/>
          </a:prstGeom>
          <a:solidFill>
            <a:schemeClr val="accent1">
              <a:alpha val="80000"/>
            </a:schemeClr>
          </a:solidFill>
          <a:ln w="9525">
            <a:noFill/>
            <a:miter lim="800000"/>
            <a:headEnd/>
            <a:tailEnd/>
          </a:ln>
          <a:effectLst/>
        </p:spPr>
        <p:txBody>
          <a:bodyPr wrap="none" lIns="432000" tIns="108000" rIns="252000" bIns="0" anchor="b">
            <a:spAutoFit/>
          </a:bodyPr>
          <a:lstStyle/>
          <a:p>
            <a:pPr>
              <a:lnSpc>
                <a:spcPct val="100000"/>
              </a:lnSpc>
            </a:pPr>
            <a:r>
              <a:rPr lang="en-AU" sz="4400" dirty="0" smtClean="0">
                <a:solidFill>
                  <a:schemeClr val="bg1"/>
                </a:solidFill>
              </a:rPr>
              <a:t>CHANGE IN MASTER</a:t>
            </a:r>
            <a:endParaRPr lang="en-AU" sz="4400" dirty="0">
              <a:solidFill>
                <a:schemeClr val="bg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5" name="Footer Placeholder 4"/>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6" name="Footer Placeholder 5"/>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75445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8" name="Footer Placeholder 7"/>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022725" y="6078538"/>
            <a:ext cx="2133600" cy="215900"/>
          </a:xfrm>
          <a:prstGeom prst="rect">
            <a:avLst/>
          </a:prstGeom>
        </p:spPr>
        <p:txBody>
          <a:bodyPr/>
          <a:lstStyle>
            <a:lvl1pPr>
              <a:defRPr/>
            </a:lvl1pPr>
          </a:lstStyle>
          <a:p>
            <a:r>
              <a:rPr lang="en-US" smtClean="0"/>
              <a:t>30.07.2010</a:t>
            </a:r>
            <a:endParaRPr lang="en-AU"/>
          </a:p>
        </p:txBody>
      </p:sp>
      <p:sp>
        <p:nvSpPr>
          <p:cNvPr id="4" name="Footer Placeholder 3"/>
          <p:cNvSpPr>
            <a:spLocks noGrp="1"/>
          </p:cNvSpPr>
          <p:nvPr>
            <p:ph type="ftr" sz="quarter" idx="11"/>
          </p:nvPr>
        </p:nvSpPr>
        <p:spPr>
          <a:xfrm>
            <a:off x="468313" y="6078538"/>
            <a:ext cx="3455987" cy="215900"/>
          </a:xfrm>
          <a:prstGeom prst="rect">
            <a:avLst/>
          </a:prstGeom>
        </p:spPr>
        <p:txBody>
          <a:bodyPr/>
          <a:lstStyle>
            <a:lvl1pPr>
              <a:defRPr/>
            </a:lvl1pPr>
          </a:lstStyle>
          <a:p>
            <a:r>
              <a:rPr lang="en-AU" smtClean="0"/>
              <a:t>Footer text - slideshow title</a:t>
            </a:r>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560388"/>
            <a:ext cx="8207375" cy="9969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457200" y="1600200"/>
            <a:ext cx="8229600" cy="4349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Lst>
  <p:hf sldNum="0" hdr="0"/>
  <p:txStyles>
    <p:titleStyle>
      <a:lvl1pPr algn="l" rtl="0" eaLnBrk="1" fontAlgn="base" hangingPunct="1">
        <a:spcBef>
          <a:spcPct val="0"/>
        </a:spcBef>
        <a:spcAft>
          <a:spcPct val="0"/>
        </a:spcAft>
        <a:defRPr sz="3200">
          <a:solidFill>
            <a:srgbClr val="5F5F5F"/>
          </a:solidFill>
          <a:latin typeface="+mj-lt"/>
          <a:ea typeface="+mj-ea"/>
          <a:cs typeface="+mj-cs"/>
        </a:defRPr>
      </a:lvl1pPr>
      <a:lvl2pPr algn="l" rtl="0" eaLnBrk="1" fontAlgn="base" hangingPunct="1">
        <a:spcBef>
          <a:spcPct val="0"/>
        </a:spcBef>
        <a:spcAft>
          <a:spcPct val="0"/>
        </a:spcAft>
        <a:defRPr sz="3200">
          <a:solidFill>
            <a:srgbClr val="5F5F5F"/>
          </a:solidFill>
          <a:latin typeface="Arial" charset="0"/>
        </a:defRPr>
      </a:lvl2pPr>
      <a:lvl3pPr algn="l" rtl="0" eaLnBrk="1" fontAlgn="base" hangingPunct="1">
        <a:spcBef>
          <a:spcPct val="0"/>
        </a:spcBef>
        <a:spcAft>
          <a:spcPct val="0"/>
        </a:spcAft>
        <a:defRPr sz="3200">
          <a:solidFill>
            <a:srgbClr val="5F5F5F"/>
          </a:solidFill>
          <a:latin typeface="Arial" charset="0"/>
        </a:defRPr>
      </a:lvl3pPr>
      <a:lvl4pPr algn="l" rtl="0" eaLnBrk="1" fontAlgn="base" hangingPunct="1">
        <a:spcBef>
          <a:spcPct val="0"/>
        </a:spcBef>
        <a:spcAft>
          <a:spcPct val="0"/>
        </a:spcAft>
        <a:defRPr sz="3200">
          <a:solidFill>
            <a:srgbClr val="5F5F5F"/>
          </a:solidFill>
          <a:latin typeface="Arial" charset="0"/>
        </a:defRPr>
      </a:lvl4pPr>
      <a:lvl5pPr algn="l" rtl="0" eaLnBrk="1" fontAlgn="base" hangingPunct="1">
        <a:spcBef>
          <a:spcPct val="0"/>
        </a:spcBef>
        <a:spcAft>
          <a:spcPct val="0"/>
        </a:spcAft>
        <a:defRPr sz="3200">
          <a:solidFill>
            <a:srgbClr val="5F5F5F"/>
          </a:solidFill>
          <a:latin typeface="Arial" charset="0"/>
        </a:defRPr>
      </a:lvl5pPr>
      <a:lvl6pPr marL="457200" algn="l" rtl="0" eaLnBrk="1" fontAlgn="base" hangingPunct="1">
        <a:spcBef>
          <a:spcPct val="0"/>
        </a:spcBef>
        <a:spcAft>
          <a:spcPct val="0"/>
        </a:spcAft>
        <a:defRPr sz="3200">
          <a:solidFill>
            <a:srgbClr val="5F5F5F"/>
          </a:solidFill>
          <a:latin typeface="Arial" charset="0"/>
        </a:defRPr>
      </a:lvl6pPr>
      <a:lvl7pPr marL="914400" algn="l" rtl="0" eaLnBrk="1" fontAlgn="base" hangingPunct="1">
        <a:spcBef>
          <a:spcPct val="0"/>
        </a:spcBef>
        <a:spcAft>
          <a:spcPct val="0"/>
        </a:spcAft>
        <a:defRPr sz="3200">
          <a:solidFill>
            <a:srgbClr val="5F5F5F"/>
          </a:solidFill>
          <a:latin typeface="Arial" charset="0"/>
        </a:defRPr>
      </a:lvl7pPr>
      <a:lvl8pPr marL="1371600" algn="l" rtl="0" eaLnBrk="1" fontAlgn="base" hangingPunct="1">
        <a:spcBef>
          <a:spcPct val="0"/>
        </a:spcBef>
        <a:spcAft>
          <a:spcPct val="0"/>
        </a:spcAft>
        <a:defRPr sz="3200">
          <a:solidFill>
            <a:srgbClr val="5F5F5F"/>
          </a:solidFill>
          <a:latin typeface="Arial" charset="0"/>
        </a:defRPr>
      </a:lvl8pPr>
      <a:lvl9pPr marL="1828800" algn="l" rtl="0" eaLnBrk="1" fontAlgn="base" hangingPunct="1">
        <a:spcBef>
          <a:spcPct val="0"/>
        </a:spcBef>
        <a:spcAft>
          <a:spcPct val="0"/>
        </a:spcAft>
        <a:defRPr sz="3200">
          <a:solidFill>
            <a:srgbClr val="5F5F5F"/>
          </a:solidFill>
          <a:latin typeface="Arial" charset="0"/>
        </a:defRPr>
      </a:lvl9pPr>
    </p:titleStyle>
    <p:bodyStyle>
      <a:lvl1pPr marL="266700" indent="-266700" algn="l" rtl="0" eaLnBrk="1" fontAlgn="base" hangingPunct="1">
        <a:lnSpc>
          <a:spcPct val="110000"/>
        </a:lnSpc>
        <a:spcBef>
          <a:spcPct val="30000"/>
        </a:spcBef>
        <a:spcAft>
          <a:spcPct val="0"/>
        </a:spcAft>
        <a:buClr>
          <a:schemeClr val="accent1"/>
        </a:buClr>
        <a:buFont typeface="Wingdings" pitchFamily="2" charset="2"/>
        <a:buChar char="§"/>
        <a:defRPr sz="2400">
          <a:solidFill>
            <a:schemeClr val="tx1"/>
          </a:solidFill>
          <a:latin typeface="+mn-lt"/>
          <a:ea typeface="+mn-ea"/>
          <a:cs typeface="+mn-cs"/>
        </a:defRPr>
      </a:lvl1pPr>
      <a:lvl2pPr marL="538163" algn="l" rtl="0" eaLnBrk="1" fontAlgn="base" hangingPunct="1">
        <a:lnSpc>
          <a:spcPct val="110000"/>
        </a:lnSpc>
        <a:spcBef>
          <a:spcPct val="20000"/>
        </a:spcBef>
        <a:spcAft>
          <a:spcPct val="0"/>
        </a:spcAft>
        <a:defRPr>
          <a:solidFill>
            <a:schemeClr val="tx1"/>
          </a:solidFill>
          <a:latin typeface="+mn-lt"/>
        </a:defRPr>
      </a:lvl2pPr>
      <a:lvl3pPr marL="985838" algn="l" rtl="0" eaLnBrk="1" fontAlgn="base" hangingPunct="1">
        <a:lnSpc>
          <a:spcPct val="110000"/>
        </a:lnSpc>
        <a:spcBef>
          <a:spcPct val="20000"/>
        </a:spcBef>
        <a:spcAft>
          <a:spcPct val="0"/>
        </a:spcAft>
        <a:defRPr>
          <a:solidFill>
            <a:schemeClr val="tx1"/>
          </a:solidFill>
          <a:latin typeface="+mn-lt"/>
        </a:defRPr>
      </a:lvl3pPr>
      <a:lvl4pPr marL="1435100" indent="-1588" algn="l" rtl="0" eaLnBrk="1" fontAlgn="base" hangingPunct="1">
        <a:lnSpc>
          <a:spcPct val="110000"/>
        </a:lnSpc>
        <a:spcBef>
          <a:spcPct val="20000"/>
        </a:spcBef>
        <a:spcAft>
          <a:spcPct val="0"/>
        </a:spcAft>
        <a:defRPr>
          <a:solidFill>
            <a:schemeClr val="tx1"/>
          </a:solidFill>
          <a:latin typeface="+mn-lt"/>
        </a:defRPr>
      </a:lvl4pPr>
      <a:lvl5pPr marL="1790700" algn="l" rtl="0" eaLnBrk="1" fontAlgn="base" hangingPunct="1">
        <a:lnSpc>
          <a:spcPct val="110000"/>
        </a:lnSpc>
        <a:spcBef>
          <a:spcPct val="20000"/>
        </a:spcBef>
        <a:spcAft>
          <a:spcPct val="0"/>
        </a:spcAft>
        <a:defRPr>
          <a:solidFill>
            <a:schemeClr val="tx1"/>
          </a:solidFill>
          <a:latin typeface="+mn-lt"/>
        </a:defRPr>
      </a:lvl5pPr>
      <a:lvl6pPr marL="2247900" algn="l" rtl="0" eaLnBrk="1" fontAlgn="base" hangingPunct="1">
        <a:lnSpc>
          <a:spcPct val="110000"/>
        </a:lnSpc>
        <a:spcBef>
          <a:spcPct val="20000"/>
        </a:spcBef>
        <a:spcAft>
          <a:spcPct val="0"/>
        </a:spcAft>
        <a:defRPr>
          <a:solidFill>
            <a:schemeClr val="tx1"/>
          </a:solidFill>
          <a:latin typeface="+mn-lt"/>
        </a:defRPr>
      </a:lvl6pPr>
      <a:lvl7pPr marL="2705100" algn="l" rtl="0" eaLnBrk="1" fontAlgn="base" hangingPunct="1">
        <a:lnSpc>
          <a:spcPct val="110000"/>
        </a:lnSpc>
        <a:spcBef>
          <a:spcPct val="20000"/>
        </a:spcBef>
        <a:spcAft>
          <a:spcPct val="0"/>
        </a:spcAft>
        <a:defRPr>
          <a:solidFill>
            <a:schemeClr val="tx1"/>
          </a:solidFill>
          <a:latin typeface="+mn-lt"/>
        </a:defRPr>
      </a:lvl7pPr>
      <a:lvl8pPr marL="3162300" algn="l" rtl="0" eaLnBrk="1" fontAlgn="base" hangingPunct="1">
        <a:lnSpc>
          <a:spcPct val="110000"/>
        </a:lnSpc>
        <a:spcBef>
          <a:spcPct val="20000"/>
        </a:spcBef>
        <a:spcAft>
          <a:spcPct val="0"/>
        </a:spcAft>
        <a:defRPr>
          <a:solidFill>
            <a:schemeClr val="tx1"/>
          </a:solidFill>
          <a:latin typeface="+mn-lt"/>
        </a:defRPr>
      </a:lvl8pPr>
      <a:lvl9pPr marL="3619500" algn="l" rtl="0" eaLnBrk="1" fontAlgn="base" hangingPunct="1">
        <a:lnSpc>
          <a:spcPct val="110000"/>
        </a:lnSpc>
        <a:spcBef>
          <a:spcPct val="2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hyperlink" Target="http://www.cartoonstock.com/cartoonview.asp?catref=bven218" TargetMode="External"/><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au/url?url=http://www.ideachampions.com/weblogs/archives/2011/02/one_of_the_reas.shtml&amp;rct=j&amp;frm=1&amp;q=&amp;esrc=s&amp;sa=U&amp;ei=V4P1U67ULoq78gWm_YHIBQ&amp;ved=0CDQQ9QEwDw&amp;usg=AFQjCNHzcZ_mZ0coYFwTfgF5XjgSeCFUU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www.cartoonstock.com/cartoonview.asp?catref=aton96"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gle.com.au/url?url=https://www.dur.ac.uk/wolfson.institute/sig/&amp;rct=j&amp;frm=1&amp;q=&amp;esrc=s&amp;sa=U&amp;ei=4YP1U-XBI8Tt8AXopoCIDg&amp;ved=0CCYQ9QEwCA&amp;usg=AFQjCNHZIHSA3F770wbxOeee9qJTMES5LQ"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com.au/url?url=https://www.dur.ac.uk/wolfson.institute/sig/&amp;rct=j&amp;frm=1&amp;q=&amp;esrc=s&amp;sa=U&amp;ei=4YP1U-XBI8Tt8AXopoCIDg&amp;ved=0CCYQ9QEwCA&amp;usg=AFQjCNHZIHSA3F770wbxOeee9qJTMES5LQ"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5000"/>
            <a:ext cx="8207375" cy="996950"/>
          </a:xfrm>
        </p:spPr>
        <p:txBody>
          <a:bodyPr/>
          <a:lstStyle/>
          <a:p>
            <a:r>
              <a:rPr lang="it-IT" b="1" dirty="0" smtClean="0">
                <a:solidFill>
                  <a:srgbClr val="FF0000"/>
                </a:solidFill>
              </a:rPr>
              <a:t>Teamwork: Managing teams and groups </a:t>
            </a:r>
            <a:endParaRPr lang="en-US" b="1" dirty="0">
              <a:solidFill>
                <a:srgbClr val="FF0000"/>
              </a:solidFill>
            </a:endParaRPr>
          </a:p>
        </p:txBody>
      </p:sp>
      <p:sp>
        <p:nvSpPr>
          <p:cNvPr id="3" name="Content Placeholder 2"/>
          <p:cNvSpPr>
            <a:spLocks noGrp="1"/>
          </p:cNvSpPr>
          <p:nvPr>
            <p:ph idx="1"/>
          </p:nvPr>
        </p:nvSpPr>
        <p:spPr>
          <a:xfrm>
            <a:off x="457200" y="5257800"/>
            <a:ext cx="8229600" cy="692150"/>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76200"/>
            <a:ext cx="8207375" cy="996950"/>
          </a:xfrm>
        </p:spPr>
        <p:txBody>
          <a:bodyPr/>
          <a:lstStyle/>
          <a:p>
            <a:r>
              <a:rPr lang="en-GB" sz="3000" dirty="0" smtClean="0">
                <a:solidFill>
                  <a:srgbClr val="7030A0"/>
                </a:solidFill>
              </a:rPr>
              <a:t>Multi-disciplinary Teams – becoming more popular in the delivery of holistic health care</a:t>
            </a:r>
            <a:endParaRPr lang="en-US" sz="3000" dirty="0" smtClean="0">
              <a:solidFill>
                <a:srgbClr val="7030A0"/>
              </a:solidFill>
            </a:endParaRPr>
          </a:p>
        </p:txBody>
      </p:sp>
      <p:sp>
        <p:nvSpPr>
          <p:cNvPr id="15363" name="Rectangle 3"/>
          <p:cNvSpPr>
            <a:spLocks noGrp="1" noChangeArrowheads="1"/>
          </p:cNvSpPr>
          <p:nvPr>
            <p:ph idx="1"/>
          </p:nvPr>
        </p:nvSpPr>
        <p:spPr>
          <a:xfrm>
            <a:off x="457200" y="1143000"/>
            <a:ext cx="8229600" cy="4349750"/>
          </a:xfrm>
        </p:spPr>
        <p:txBody>
          <a:bodyPr/>
          <a:lstStyle/>
          <a:p>
            <a:pPr>
              <a:buFont typeface="Arial" charset="0"/>
              <a:buNone/>
            </a:pPr>
            <a:r>
              <a:rPr lang="en-GB" dirty="0" smtClean="0"/>
              <a:t>Benefit:</a:t>
            </a:r>
          </a:p>
          <a:p>
            <a:pPr lvl="1">
              <a:buClr>
                <a:schemeClr val="accent1"/>
              </a:buClr>
              <a:buFont typeface="Wingdings" pitchFamily="2" charset="2"/>
              <a:buChar char="§"/>
            </a:pPr>
            <a:r>
              <a:rPr lang="en-GB" sz="2400" dirty="0" smtClean="0"/>
              <a:t>More eyes and ears</a:t>
            </a:r>
          </a:p>
          <a:p>
            <a:pPr lvl="1">
              <a:buClr>
                <a:schemeClr val="accent1"/>
              </a:buClr>
              <a:buFont typeface="Wingdings" pitchFamily="2" charset="2"/>
              <a:buChar char="§"/>
            </a:pPr>
            <a:r>
              <a:rPr lang="en-GB" sz="2400" dirty="0" smtClean="0"/>
              <a:t>Insights of different bodies of knowledge</a:t>
            </a:r>
          </a:p>
          <a:p>
            <a:pPr lvl="1">
              <a:buClr>
                <a:schemeClr val="accent1"/>
              </a:buClr>
              <a:buFont typeface="Wingdings" pitchFamily="2" charset="2"/>
              <a:buChar char="§"/>
            </a:pPr>
            <a:r>
              <a:rPr lang="en-GB" sz="2400" dirty="0" smtClean="0"/>
              <a:t>Comprehensive, holistic view of patients needs</a:t>
            </a:r>
          </a:p>
          <a:p>
            <a:pPr lvl="1">
              <a:buClr>
                <a:schemeClr val="accent1"/>
              </a:buClr>
              <a:buFont typeface="Wingdings" pitchFamily="2" charset="2"/>
              <a:buChar char="§"/>
            </a:pPr>
            <a:r>
              <a:rPr lang="en-GB" sz="2400" dirty="0" smtClean="0"/>
              <a:t>Wider range of skills</a:t>
            </a:r>
          </a:p>
          <a:p>
            <a:pPr lvl="1">
              <a:buClr>
                <a:schemeClr val="accent1"/>
              </a:buClr>
              <a:buFont typeface="Wingdings" pitchFamily="2" charset="2"/>
              <a:buChar char="§"/>
            </a:pPr>
            <a:r>
              <a:rPr lang="en-GB" sz="2400" dirty="0" smtClean="0"/>
              <a:t>Increased range and quality of services available </a:t>
            </a:r>
          </a:p>
          <a:p>
            <a:pPr lvl="1">
              <a:buClr>
                <a:schemeClr val="accent1"/>
              </a:buClr>
              <a:buFont typeface="Wingdings" pitchFamily="2" charset="2"/>
              <a:buChar char="§"/>
            </a:pPr>
            <a:r>
              <a:rPr lang="en-AU" sz="2400" dirty="0" smtClean="0"/>
              <a:t>Enables a bio-psycho-social approach to chronic disease and complex health care</a:t>
            </a:r>
          </a:p>
          <a:p>
            <a:pPr>
              <a:buFont typeface="Arial" charset="0"/>
              <a:buNone/>
            </a:pPr>
            <a:r>
              <a:rPr lang="en-GB" dirty="0" smtClean="0"/>
              <a:t>Effect:</a:t>
            </a:r>
          </a:p>
          <a:p>
            <a:pPr lvl="1">
              <a:buClr>
                <a:schemeClr val="accent1"/>
              </a:buClr>
              <a:buFont typeface="Wingdings" pitchFamily="2" charset="2"/>
              <a:buChar char="§"/>
            </a:pPr>
            <a:r>
              <a:rPr lang="en-GB" sz="2400" dirty="0" smtClean="0"/>
              <a:t>Improved health and patient outcomes </a:t>
            </a:r>
          </a:p>
          <a:p>
            <a:pPr lvl="1">
              <a:buClr>
                <a:schemeClr val="accent1"/>
              </a:buClr>
              <a:buFont typeface="Wingdings" pitchFamily="2" charset="2"/>
              <a:buChar char="§"/>
            </a:pPr>
            <a:r>
              <a:rPr lang="en-GB" sz="2400" dirty="0" smtClean="0"/>
              <a:t>Continuum of care</a:t>
            </a:r>
          </a:p>
          <a:p>
            <a:pPr lvl="1">
              <a:buClr>
                <a:schemeClr val="accent1"/>
              </a:buClr>
              <a:buFont typeface="Wingdings" pitchFamily="2" charset="2"/>
              <a:buChar char="§"/>
            </a:pPr>
            <a:r>
              <a:rPr lang="en-AU" sz="2400" dirty="0" smtClean="0"/>
              <a:t>Increased productivity and efficiency</a:t>
            </a:r>
            <a:endParaRPr lang="en-GB" sz="2400" dirty="0" smtClean="0"/>
          </a:p>
          <a:p>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smtClean="0">
                <a:solidFill>
                  <a:srgbClr val="7030A0"/>
                </a:solidFill>
              </a:rPr>
              <a:t>Multi-disciplinary Teams</a:t>
            </a:r>
            <a:endParaRPr lang="en-US" dirty="0" smtClean="0">
              <a:solidFill>
                <a:srgbClr val="7030A0"/>
              </a:solidFill>
            </a:endParaRPr>
          </a:p>
        </p:txBody>
      </p:sp>
      <p:sp>
        <p:nvSpPr>
          <p:cNvPr id="16387" name="Rectangle 3"/>
          <p:cNvSpPr>
            <a:spLocks noGrp="1" noChangeArrowheads="1"/>
          </p:cNvSpPr>
          <p:nvPr>
            <p:ph idx="1"/>
          </p:nvPr>
        </p:nvSpPr>
        <p:spPr/>
        <p:txBody>
          <a:bodyPr/>
          <a:lstStyle/>
          <a:p>
            <a:pPr>
              <a:buFont typeface="Arial" charset="0"/>
              <a:buNone/>
            </a:pPr>
            <a:r>
              <a:rPr lang="en-GB" sz="2600" dirty="0" smtClean="0"/>
              <a:t>Challenges:</a:t>
            </a:r>
            <a:endParaRPr lang="en-GB" sz="2600" dirty="0" smtClean="0"/>
          </a:p>
          <a:p>
            <a:pPr lvl="1">
              <a:buFont typeface="Wingdings" pitchFamily="2" charset="2"/>
              <a:buChar char="Ø"/>
            </a:pPr>
            <a:r>
              <a:rPr lang="en-GB" sz="2600" dirty="0" smtClean="0"/>
              <a:t>Management structures</a:t>
            </a:r>
          </a:p>
          <a:p>
            <a:pPr lvl="1">
              <a:buFont typeface="Wingdings" pitchFamily="2" charset="2"/>
              <a:buChar char="Ø"/>
            </a:pPr>
            <a:r>
              <a:rPr lang="en-GB" sz="2600" dirty="0" smtClean="0"/>
              <a:t>Breaking down professional silos</a:t>
            </a:r>
          </a:p>
          <a:p>
            <a:pPr lvl="1">
              <a:buFont typeface="Wingdings" pitchFamily="2" charset="2"/>
              <a:buChar char="Ø"/>
            </a:pPr>
            <a:r>
              <a:rPr lang="en-GB" sz="2600" dirty="0" smtClean="0"/>
              <a:t>Training and preparation </a:t>
            </a:r>
          </a:p>
          <a:p>
            <a:pPr lvl="1">
              <a:buFont typeface="Wingdings" pitchFamily="2" charset="2"/>
              <a:buChar char="Ø"/>
            </a:pPr>
            <a:r>
              <a:rPr lang="en-GB" sz="2600" dirty="0" smtClean="0"/>
              <a:t>Information sharing and communication</a:t>
            </a:r>
          </a:p>
          <a:p>
            <a:pPr lvl="1">
              <a:buFont typeface="Wingdings" pitchFamily="2" charset="2"/>
              <a:buChar char="Ø"/>
            </a:pPr>
            <a:r>
              <a:rPr lang="en-US" sz="2600" dirty="0" smtClean="0"/>
              <a:t>Not all teams are great teams</a:t>
            </a:r>
          </a:p>
          <a:p>
            <a:pPr lvl="1">
              <a:buFont typeface="Wingdings" pitchFamily="2" charset="2"/>
              <a:buChar char="Ø"/>
            </a:pPr>
            <a:r>
              <a:rPr lang="en-US" sz="2600" dirty="0" smtClean="0"/>
              <a:t>Not everyone is a team player</a:t>
            </a:r>
          </a:p>
          <a:p>
            <a:pPr lvl="1">
              <a:buFont typeface="Wingdings" pitchFamily="2" charset="2"/>
              <a:buChar char="Ø"/>
            </a:pPr>
            <a:r>
              <a:rPr lang="en-US" sz="2600" dirty="0" smtClean="0"/>
              <a:t>Individual and group resistance to team goals</a:t>
            </a:r>
          </a:p>
          <a:p>
            <a:pPr lvl="1">
              <a:buFont typeface="Wingdings" pitchFamily="2" charset="2"/>
              <a:buChar char="Ø"/>
            </a:pPr>
            <a:r>
              <a:rPr lang="en-US" sz="2600" dirty="0" smtClean="0"/>
              <a:t>Intra- and inter-team conflicts</a:t>
            </a:r>
          </a:p>
          <a:p>
            <a:pPr lvl="1">
              <a:buFont typeface="Wingdings" pitchFamily="2" charset="2"/>
              <a:buChar char="Ø"/>
            </a:pPr>
            <a:r>
              <a:rPr lang="en-US" sz="2600" dirty="0" smtClean="0"/>
              <a:t>Developing high performing teams takes time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15616" y="548680"/>
            <a:ext cx="8207375" cy="720080"/>
          </a:xfrm>
        </p:spPr>
        <p:txBody>
          <a:bodyPr/>
          <a:lstStyle/>
          <a:p>
            <a:r>
              <a:rPr lang="en-US" sz="2800" b="1" u="sng" dirty="0" smtClean="0">
                <a:solidFill>
                  <a:srgbClr val="7030A0"/>
                </a:solidFill>
              </a:rPr>
              <a:t>Factors leading to High Performing Teams</a:t>
            </a:r>
          </a:p>
        </p:txBody>
      </p:sp>
      <p:sp>
        <p:nvSpPr>
          <p:cNvPr id="17411" name="AutoShape 3"/>
          <p:cNvSpPr>
            <a:spLocks noChangeArrowheads="1"/>
          </p:cNvSpPr>
          <p:nvPr/>
        </p:nvSpPr>
        <p:spPr bwMode="auto">
          <a:xfrm>
            <a:off x="2339975" y="1412875"/>
            <a:ext cx="4464050" cy="536575"/>
          </a:xfrm>
          <a:prstGeom prst="flowChartAlternateProcess">
            <a:avLst/>
          </a:prstGeom>
          <a:solidFill>
            <a:schemeClr val="accent2">
              <a:lumMod val="20000"/>
              <a:lumOff val="80000"/>
            </a:schemeClr>
          </a:solidFill>
          <a:ln w="76200">
            <a:solidFill>
              <a:schemeClr val="tx1"/>
            </a:solidFill>
            <a:miter lim="800000"/>
            <a:headEnd/>
            <a:tailEnd/>
          </a:ln>
        </p:spPr>
        <p:txBody>
          <a:bodyPr wrap="none" anchor="ctr"/>
          <a:lstStyle/>
          <a:p>
            <a:pPr algn="ctr" eaLnBrk="0" hangingPunct="0"/>
            <a:r>
              <a:rPr lang="en-US" sz="3200" dirty="0">
                <a:ea typeface="ＭＳ Ｐゴシック" pitchFamily="34" charset="-128"/>
              </a:rPr>
              <a:t>Extraordinary Results</a:t>
            </a:r>
          </a:p>
        </p:txBody>
      </p:sp>
      <p:sp>
        <p:nvSpPr>
          <p:cNvPr id="17412" name="Rectangle 4"/>
          <p:cNvSpPr>
            <a:spLocks noChangeArrowheads="1"/>
          </p:cNvSpPr>
          <p:nvPr/>
        </p:nvSpPr>
        <p:spPr bwMode="auto">
          <a:xfrm>
            <a:off x="2339975" y="2276475"/>
            <a:ext cx="4321175" cy="719138"/>
          </a:xfrm>
          <a:prstGeom prst="rect">
            <a:avLst/>
          </a:prstGeom>
          <a:solidFill>
            <a:srgbClr val="FFC000"/>
          </a:solidFill>
          <a:ln w="9525">
            <a:solidFill>
              <a:schemeClr val="tx1"/>
            </a:solidFill>
            <a:miter lim="800000"/>
            <a:headEnd/>
            <a:tailEnd/>
          </a:ln>
        </p:spPr>
        <p:txBody>
          <a:bodyPr wrap="none" anchor="ctr"/>
          <a:lstStyle/>
          <a:p>
            <a:pPr algn="ctr" eaLnBrk="0" hangingPunct="0"/>
            <a:r>
              <a:rPr lang="en-US" sz="3200" dirty="0">
                <a:ea typeface="ＭＳ Ｐゴシック" pitchFamily="34" charset="-128"/>
              </a:rPr>
              <a:t>Coordinated Action</a:t>
            </a:r>
          </a:p>
          <a:p>
            <a:pPr algn="ctr" eaLnBrk="0" hangingPunct="0"/>
            <a:r>
              <a:rPr lang="en-US" sz="2000" dirty="0">
                <a:solidFill>
                  <a:srgbClr val="FF0000"/>
                </a:solidFill>
                <a:ea typeface="ＭＳ Ｐゴシック" pitchFamily="34" charset="-128"/>
              </a:rPr>
              <a:t>Driven by clear accountabilities</a:t>
            </a:r>
          </a:p>
        </p:txBody>
      </p:sp>
      <p:sp>
        <p:nvSpPr>
          <p:cNvPr id="17413" name="AutoShape 5"/>
          <p:cNvSpPr>
            <a:spLocks noChangeArrowheads="1"/>
          </p:cNvSpPr>
          <p:nvPr/>
        </p:nvSpPr>
        <p:spPr bwMode="auto">
          <a:xfrm>
            <a:off x="2339975" y="3284538"/>
            <a:ext cx="4319588" cy="719137"/>
          </a:xfrm>
          <a:prstGeom prst="flowChartProcess">
            <a:avLst/>
          </a:prstGeom>
          <a:solidFill>
            <a:srgbClr val="FFC000"/>
          </a:solidFill>
          <a:ln w="9525">
            <a:solidFill>
              <a:schemeClr val="tx1"/>
            </a:solidFill>
            <a:miter lim="800000"/>
            <a:headEnd/>
            <a:tailEnd/>
          </a:ln>
        </p:spPr>
        <p:txBody>
          <a:bodyPr wrap="none" anchor="ctr"/>
          <a:lstStyle/>
          <a:p>
            <a:pPr algn="ctr" eaLnBrk="0" hangingPunct="0"/>
            <a:r>
              <a:rPr lang="en-US" sz="3200" dirty="0">
                <a:ea typeface="ＭＳ Ｐゴシック" pitchFamily="34" charset="-128"/>
              </a:rPr>
              <a:t>Generating Possibilities</a:t>
            </a:r>
          </a:p>
          <a:p>
            <a:pPr algn="ctr" eaLnBrk="0" hangingPunct="0"/>
            <a:r>
              <a:rPr lang="en-US" sz="2000" dirty="0">
                <a:solidFill>
                  <a:srgbClr val="FF0000"/>
                </a:solidFill>
                <a:ea typeface="ＭＳ Ｐゴシック" pitchFamily="34" charset="-128"/>
              </a:rPr>
              <a:t>Leading to unique opportunities</a:t>
            </a:r>
          </a:p>
        </p:txBody>
      </p:sp>
      <p:sp>
        <p:nvSpPr>
          <p:cNvPr id="17414" name="AutoShape 6"/>
          <p:cNvSpPr>
            <a:spLocks noChangeArrowheads="1"/>
          </p:cNvSpPr>
          <p:nvPr/>
        </p:nvSpPr>
        <p:spPr bwMode="auto">
          <a:xfrm>
            <a:off x="179512" y="4221088"/>
            <a:ext cx="8785225" cy="792163"/>
          </a:xfrm>
          <a:prstGeom prst="flowChartProcess">
            <a:avLst/>
          </a:prstGeom>
          <a:solidFill>
            <a:srgbClr val="FFC000"/>
          </a:solidFill>
          <a:ln w="9525">
            <a:solidFill>
              <a:schemeClr val="tx1"/>
            </a:solidFill>
            <a:miter lim="800000"/>
            <a:headEnd/>
            <a:tailEnd/>
          </a:ln>
        </p:spPr>
        <p:txBody>
          <a:bodyPr wrap="none" anchor="ctr"/>
          <a:lstStyle/>
          <a:p>
            <a:pPr algn="ctr" eaLnBrk="0" hangingPunct="0"/>
            <a:r>
              <a:rPr lang="en-US" sz="3200" dirty="0">
                <a:ea typeface="ＭＳ Ｐゴシック" pitchFamily="34" charset="-128"/>
              </a:rPr>
              <a:t>Strong relationships and constructive behaviors</a:t>
            </a:r>
          </a:p>
          <a:p>
            <a:pPr algn="ctr" eaLnBrk="0" hangingPunct="0"/>
            <a:r>
              <a:rPr lang="en-US" sz="2000" dirty="0">
                <a:solidFill>
                  <a:srgbClr val="FF0000"/>
                </a:solidFill>
                <a:ea typeface="ＭＳ Ｐゴシック" pitchFamily="34" charset="-128"/>
              </a:rPr>
              <a:t>Built on mutual respect, trust, support</a:t>
            </a:r>
          </a:p>
        </p:txBody>
      </p:sp>
      <p:sp>
        <p:nvSpPr>
          <p:cNvPr id="17415" name="AutoShape 7"/>
          <p:cNvSpPr>
            <a:spLocks noChangeArrowheads="1"/>
          </p:cNvSpPr>
          <p:nvPr/>
        </p:nvSpPr>
        <p:spPr bwMode="auto">
          <a:xfrm>
            <a:off x="1524000" y="5229200"/>
            <a:ext cx="6096000" cy="792163"/>
          </a:xfrm>
          <a:prstGeom prst="flowChartProcess">
            <a:avLst/>
          </a:prstGeom>
          <a:solidFill>
            <a:srgbClr val="FFC000"/>
          </a:solidFill>
          <a:ln w="9525">
            <a:solidFill>
              <a:schemeClr val="tx1"/>
            </a:solidFill>
            <a:miter lim="800000"/>
            <a:headEnd/>
            <a:tailEnd/>
          </a:ln>
        </p:spPr>
        <p:txBody>
          <a:bodyPr wrap="none" anchor="ctr"/>
          <a:lstStyle/>
          <a:p>
            <a:pPr algn="ctr" eaLnBrk="0" hangingPunct="0"/>
            <a:r>
              <a:rPr lang="en-US" sz="3200" dirty="0">
                <a:ea typeface="ＭＳ Ｐゴシック" pitchFamily="34" charset="-128"/>
              </a:rPr>
              <a:t>Clear vision and high ambition</a:t>
            </a:r>
          </a:p>
          <a:p>
            <a:pPr algn="ctr" eaLnBrk="0" hangingPunct="0"/>
            <a:r>
              <a:rPr lang="en-US" sz="2000" dirty="0">
                <a:solidFill>
                  <a:srgbClr val="FF0000"/>
                </a:solidFill>
                <a:ea typeface="ＭＳ Ｐゴシック" pitchFamily="34" charset="-128"/>
              </a:rPr>
              <a:t>Committed to each other and high performance team</a:t>
            </a:r>
          </a:p>
        </p:txBody>
      </p:sp>
      <p:sp>
        <p:nvSpPr>
          <p:cNvPr id="17416" name="Line 8"/>
          <p:cNvSpPr>
            <a:spLocks noChangeShapeType="1"/>
          </p:cNvSpPr>
          <p:nvPr/>
        </p:nvSpPr>
        <p:spPr bwMode="auto">
          <a:xfrm flipV="1">
            <a:off x="4572000" y="5013176"/>
            <a:ext cx="0" cy="215900"/>
          </a:xfrm>
          <a:prstGeom prst="line">
            <a:avLst/>
          </a:prstGeom>
          <a:noFill/>
          <a:ln w="9525">
            <a:solidFill>
              <a:schemeClr val="tx1"/>
            </a:solidFill>
            <a:round/>
            <a:headEnd/>
            <a:tailEnd type="triangle" w="med" len="med"/>
          </a:ln>
        </p:spPr>
        <p:txBody>
          <a:bodyPr/>
          <a:lstStyle/>
          <a:p>
            <a:endParaRPr lang="en-AU"/>
          </a:p>
        </p:txBody>
      </p:sp>
      <p:sp>
        <p:nvSpPr>
          <p:cNvPr id="17417" name="Line 9"/>
          <p:cNvSpPr>
            <a:spLocks noChangeShapeType="1"/>
          </p:cNvSpPr>
          <p:nvPr/>
        </p:nvSpPr>
        <p:spPr bwMode="auto">
          <a:xfrm flipV="1">
            <a:off x="4572000" y="4005263"/>
            <a:ext cx="0" cy="215900"/>
          </a:xfrm>
          <a:prstGeom prst="line">
            <a:avLst/>
          </a:prstGeom>
          <a:noFill/>
          <a:ln w="9525">
            <a:solidFill>
              <a:schemeClr val="tx1"/>
            </a:solidFill>
            <a:round/>
            <a:headEnd/>
            <a:tailEnd type="triangle" w="med" len="med"/>
          </a:ln>
        </p:spPr>
        <p:txBody>
          <a:bodyPr/>
          <a:lstStyle/>
          <a:p>
            <a:endParaRPr lang="en-AU"/>
          </a:p>
        </p:txBody>
      </p:sp>
      <p:sp>
        <p:nvSpPr>
          <p:cNvPr id="17418" name="Line 10"/>
          <p:cNvSpPr>
            <a:spLocks noChangeShapeType="1"/>
          </p:cNvSpPr>
          <p:nvPr/>
        </p:nvSpPr>
        <p:spPr bwMode="auto">
          <a:xfrm flipV="1">
            <a:off x="4572000" y="2997200"/>
            <a:ext cx="0" cy="215900"/>
          </a:xfrm>
          <a:prstGeom prst="line">
            <a:avLst/>
          </a:prstGeom>
          <a:noFill/>
          <a:ln w="9525">
            <a:solidFill>
              <a:schemeClr val="tx1"/>
            </a:solidFill>
            <a:round/>
            <a:headEnd/>
            <a:tailEnd type="triangle" w="med" len="med"/>
          </a:ln>
        </p:spPr>
        <p:txBody>
          <a:bodyPr/>
          <a:lstStyle/>
          <a:p>
            <a:endParaRPr lang="en-AU"/>
          </a:p>
        </p:txBody>
      </p:sp>
      <p:sp>
        <p:nvSpPr>
          <p:cNvPr id="17419" name="Line 11"/>
          <p:cNvSpPr>
            <a:spLocks noChangeShapeType="1"/>
          </p:cNvSpPr>
          <p:nvPr/>
        </p:nvSpPr>
        <p:spPr bwMode="auto">
          <a:xfrm flipV="1">
            <a:off x="4572000" y="1989138"/>
            <a:ext cx="0" cy="215900"/>
          </a:xfrm>
          <a:prstGeom prst="line">
            <a:avLst/>
          </a:prstGeom>
          <a:noFill/>
          <a:ln w="9525">
            <a:solidFill>
              <a:schemeClr val="tx1"/>
            </a:solidFill>
            <a:round/>
            <a:headEnd/>
            <a:tailEnd type="triangle" w="med" len="med"/>
          </a:ln>
        </p:spPr>
        <p:txBody>
          <a:bodyPr/>
          <a:lstStyle/>
          <a:p>
            <a:endParaRPr lang="en-AU"/>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8207375" cy="996950"/>
          </a:xfrm>
        </p:spPr>
        <p:txBody>
          <a:bodyPr/>
          <a:lstStyle/>
          <a:p>
            <a:r>
              <a:rPr lang="en-US" dirty="0" smtClean="0">
                <a:solidFill>
                  <a:srgbClr val="7030A0"/>
                </a:solidFill>
              </a:rPr>
              <a:t>Keys to being a High </a:t>
            </a:r>
            <a:r>
              <a:rPr lang="en-US" dirty="0" smtClean="0">
                <a:solidFill>
                  <a:srgbClr val="7030A0"/>
                </a:solidFill>
              </a:rPr>
              <a:t>Performing </a:t>
            </a:r>
            <a:r>
              <a:rPr lang="en-US" dirty="0" smtClean="0">
                <a:solidFill>
                  <a:srgbClr val="7030A0"/>
                </a:solidFill>
              </a:rPr>
              <a:t>Team</a:t>
            </a:r>
          </a:p>
        </p:txBody>
      </p:sp>
      <p:sp>
        <p:nvSpPr>
          <p:cNvPr id="18435" name="Rectangle 3"/>
          <p:cNvSpPr>
            <a:spLocks noGrp="1" noChangeArrowheads="1"/>
          </p:cNvSpPr>
          <p:nvPr>
            <p:ph idx="1"/>
          </p:nvPr>
        </p:nvSpPr>
        <p:spPr>
          <a:xfrm>
            <a:off x="457200" y="914400"/>
            <a:ext cx="8229600" cy="5035550"/>
          </a:xfrm>
        </p:spPr>
        <p:txBody>
          <a:bodyPr/>
          <a:lstStyle/>
          <a:p>
            <a:pPr>
              <a:buFont typeface="Arial" charset="0"/>
              <a:buNone/>
            </a:pPr>
            <a:r>
              <a:rPr lang="en-US" dirty="0" smtClean="0">
                <a:solidFill>
                  <a:srgbClr val="7030A0"/>
                </a:solidFill>
              </a:rPr>
              <a:t>1. Goal Alignment</a:t>
            </a:r>
          </a:p>
          <a:p>
            <a:r>
              <a:rPr lang="en-US" b="0" dirty="0" smtClean="0"/>
              <a:t>Visible and clear vision and goals</a:t>
            </a:r>
          </a:p>
          <a:p>
            <a:r>
              <a:rPr lang="en-US" b="0" dirty="0" smtClean="0"/>
              <a:t>Alignment and engagement with </a:t>
            </a:r>
            <a:r>
              <a:rPr lang="en-US" b="0" dirty="0" err="1" smtClean="0"/>
              <a:t>organisation’s</a:t>
            </a:r>
            <a:r>
              <a:rPr lang="en-US" b="0" dirty="0" smtClean="0"/>
              <a:t> focus</a:t>
            </a:r>
          </a:p>
          <a:p>
            <a:r>
              <a:rPr lang="en-US" b="0" dirty="0" smtClean="0"/>
              <a:t>Team objectives supersedes individual agendas</a:t>
            </a:r>
          </a:p>
          <a:p>
            <a:r>
              <a:rPr lang="en-US" b="0" dirty="0" smtClean="0"/>
              <a:t>Requires regular evaluation and adjustment</a:t>
            </a:r>
          </a:p>
          <a:p>
            <a:endParaRPr lang="en-US" b="0" dirty="0" smtClean="0"/>
          </a:p>
          <a:p>
            <a:pPr>
              <a:buFont typeface="Arial" charset="0"/>
              <a:buNone/>
            </a:pPr>
            <a:r>
              <a:rPr lang="en-US" dirty="0" smtClean="0"/>
              <a:t>2</a:t>
            </a:r>
            <a:r>
              <a:rPr lang="en-US" dirty="0" smtClean="0">
                <a:solidFill>
                  <a:srgbClr val="7030A0"/>
                </a:solidFill>
              </a:rPr>
              <a:t>. Structural Clarity</a:t>
            </a:r>
          </a:p>
          <a:p>
            <a:r>
              <a:rPr lang="en-US" b="0" dirty="0" smtClean="0"/>
              <a:t>Clear roles and responsibilities</a:t>
            </a:r>
          </a:p>
          <a:p>
            <a:r>
              <a:rPr lang="en-US" b="0" dirty="0" smtClean="0"/>
              <a:t>Clear accountability </a:t>
            </a:r>
          </a:p>
          <a:p>
            <a:r>
              <a:rPr lang="en-US" b="0" dirty="0" smtClean="0"/>
              <a:t>RASCI - Responsibility, accountability, support, consulted, informed</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a:r>
              <a:rPr lang="en-US" dirty="0" smtClean="0">
                <a:solidFill>
                  <a:srgbClr val="7030A0"/>
                </a:solidFill>
              </a:rPr>
              <a:t>Keys to being a High Performing Team</a:t>
            </a:r>
            <a:endParaRPr lang="en-US" dirty="0" smtClean="0"/>
          </a:p>
        </p:txBody>
      </p:sp>
      <p:sp>
        <p:nvSpPr>
          <p:cNvPr id="19459" name="Rectangle 3"/>
          <p:cNvSpPr>
            <a:spLocks noGrp="1" noChangeArrowheads="1"/>
          </p:cNvSpPr>
          <p:nvPr>
            <p:ph idx="1"/>
          </p:nvPr>
        </p:nvSpPr>
        <p:spPr>
          <a:xfrm>
            <a:off x="457200" y="1212850"/>
            <a:ext cx="8229600" cy="4349750"/>
          </a:xfrm>
        </p:spPr>
        <p:txBody>
          <a:bodyPr/>
          <a:lstStyle/>
          <a:p>
            <a:pPr>
              <a:buFont typeface="Arial" charset="0"/>
              <a:buNone/>
            </a:pPr>
            <a:r>
              <a:rPr lang="en-US" sz="2500" dirty="0" smtClean="0">
                <a:solidFill>
                  <a:srgbClr val="7030A0"/>
                </a:solidFill>
              </a:rPr>
              <a:t>3. Constructive Behaviors</a:t>
            </a:r>
          </a:p>
          <a:p>
            <a:r>
              <a:rPr lang="en-US" sz="2500" b="0" dirty="0" smtClean="0"/>
              <a:t>Team pride</a:t>
            </a:r>
          </a:p>
          <a:p>
            <a:r>
              <a:rPr lang="en-US" sz="2500" b="0" dirty="0" smtClean="0"/>
              <a:t>Trust</a:t>
            </a:r>
          </a:p>
          <a:p>
            <a:r>
              <a:rPr lang="en-US" sz="2500" b="0" dirty="0" smtClean="0"/>
              <a:t>Open communication</a:t>
            </a:r>
          </a:p>
          <a:p>
            <a:r>
              <a:rPr lang="en-US" sz="2500" b="0" dirty="0" smtClean="0"/>
              <a:t>Support</a:t>
            </a:r>
          </a:p>
          <a:p>
            <a:r>
              <a:rPr lang="en-US" sz="2500" b="0" dirty="0" smtClean="0"/>
              <a:t>Celebrate success</a:t>
            </a:r>
          </a:p>
          <a:p>
            <a:pPr>
              <a:buFont typeface="Arial" charset="0"/>
              <a:buNone/>
            </a:pPr>
            <a:endParaRPr lang="en-US" sz="2500" b="0" dirty="0" smtClean="0"/>
          </a:p>
          <a:p>
            <a:pPr>
              <a:buFont typeface="Arial" charset="0"/>
              <a:buNone/>
            </a:pPr>
            <a:r>
              <a:rPr lang="en-US" sz="2500" dirty="0" smtClean="0">
                <a:solidFill>
                  <a:srgbClr val="7030A0"/>
                </a:solidFill>
              </a:rPr>
              <a:t>4. Change Agility</a:t>
            </a:r>
          </a:p>
          <a:p>
            <a:r>
              <a:rPr lang="en-US" sz="2500" b="0" dirty="0" smtClean="0"/>
              <a:t>Dynamic</a:t>
            </a:r>
          </a:p>
          <a:p>
            <a:r>
              <a:rPr lang="en-US" sz="2500" b="0" dirty="0" smtClean="0"/>
              <a:t>Proactive to change</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en-US" sz="3200" b="1" dirty="0" err="1" smtClean="0">
                <a:solidFill>
                  <a:srgbClr val="FF0000"/>
                </a:solidFill>
                <a:effectLst>
                  <a:outerShdw blurRad="38100" dist="38100" dir="2700000" algn="tl">
                    <a:srgbClr val="000000">
                      <a:alpha val="43137"/>
                    </a:srgbClr>
                  </a:outerShdw>
                </a:effectLst>
              </a:rPr>
              <a:t>Tuckman’s</a:t>
            </a:r>
            <a:r>
              <a:rPr lang="en-US" sz="3200" b="1" dirty="0" smtClean="0">
                <a:solidFill>
                  <a:srgbClr val="FF0000"/>
                </a:solidFill>
                <a:effectLst>
                  <a:outerShdw blurRad="38100" dist="38100" dir="2700000" algn="tl">
                    <a:srgbClr val="000000">
                      <a:alpha val="43137"/>
                    </a:srgbClr>
                  </a:outerShdw>
                </a:effectLst>
              </a:rPr>
              <a:t> Stages of Group (Team) Development</a:t>
            </a:r>
          </a:p>
        </p:txBody>
      </p:sp>
      <p:sp>
        <p:nvSpPr>
          <p:cNvPr id="22532" name="Oval 4"/>
          <p:cNvSpPr>
            <a:spLocks noChangeArrowheads="1"/>
          </p:cNvSpPr>
          <p:nvPr/>
        </p:nvSpPr>
        <p:spPr bwMode="auto">
          <a:xfrm>
            <a:off x="1908175" y="2133600"/>
            <a:ext cx="5329238" cy="3816350"/>
          </a:xfrm>
          <a:prstGeom prst="ellipse">
            <a:avLst/>
          </a:prstGeom>
          <a:solidFill>
            <a:schemeClr val="accent1"/>
          </a:solidFill>
          <a:ln w="9525">
            <a:solidFill>
              <a:schemeClr val="tx1"/>
            </a:solidFill>
            <a:round/>
            <a:headEnd/>
            <a:tailEnd/>
          </a:ln>
        </p:spPr>
        <p:txBody>
          <a:bodyPr wrap="none" anchor="ctr"/>
          <a:lstStyle/>
          <a:p>
            <a:pPr algn="ctr" eaLnBrk="0" hangingPunct="0"/>
            <a:endParaRPr lang="en-AU" sz="3200">
              <a:ea typeface="ＭＳ Ｐゴシック" pitchFamily="34" charset="-128"/>
            </a:endParaRPr>
          </a:p>
        </p:txBody>
      </p:sp>
      <p:sp>
        <p:nvSpPr>
          <p:cNvPr id="22533" name="Line 5"/>
          <p:cNvSpPr>
            <a:spLocks noChangeShapeType="1"/>
          </p:cNvSpPr>
          <p:nvPr/>
        </p:nvSpPr>
        <p:spPr bwMode="auto">
          <a:xfrm>
            <a:off x="1908175" y="3933825"/>
            <a:ext cx="5327650" cy="0"/>
          </a:xfrm>
          <a:prstGeom prst="line">
            <a:avLst/>
          </a:prstGeom>
          <a:noFill/>
          <a:ln w="9525">
            <a:solidFill>
              <a:schemeClr val="tx1"/>
            </a:solidFill>
            <a:round/>
            <a:headEnd/>
            <a:tailEnd/>
          </a:ln>
        </p:spPr>
        <p:txBody>
          <a:bodyPr/>
          <a:lstStyle/>
          <a:p>
            <a:endParaRPr lang="en-AU"/>
          </a:p>
        </p:txBody>
      </p:sp>
      <p:sp>
        <p:nvSpPr>
          <p:cNvPr id="22534" name="Line 6"/>
          <p:cNvSpPr>
            <a:spLocks noChangeShapeType="1"/>
          </p:cNvSpPr>
          <p:nvPr/>
        </p:nvSpPr>
        <p:spPr bwMode="auto">
          <a:xfrm>
            <a:off x="4572000" y="2133600"/>
            <a:ext cx="0" cy="3816350"/>
          </a:xfrm>
          <a:prstGeom prst="line">
            <a:avLst/>
          </a:prstGeom>
          <a:noFill/>
          <a:ln w="9525">
            <a:solidFill>
              <a:schemeClr val="tx1"/>
            </a:solidFill>
            <a:round/>
            <a:headEnd/>
            <a:tailEnd/>
          </a:ln>
        </p:spPr>
        <p:txBody>
          <a:bodyPr/>
          <a:lstStyle/>
          <a:p>
            <a:endParaRPr lang="en-AU"/>
          </a:p>
        </p:txBody>
      </p:sp>
      <p:sp>
        <p:nvSpPr>
          <p:cNvPr id="22535" name="AutoShape 7"/>
          <p:cNvSpPr>
            <a:spLocks noChangeArrowheads="1"/>
          </p:cNvSpPr>
          <p:nvPr/>
        </p:nvSpPr>
        <p:spPr bwMode="auto">
          <a:xfrm>
            <a:off x="1547813" y="2060575"/>
            <a:ext cx="936625" cy="609600"/>
          </a:xfrm>
          <a:prstGeom prst="flowChartProcess">
            <a:avLst/>
          </a:prstGeom>
          <a:solidFill>
            <a:srgbClr val="CCFF33"/>
          </a:solidFill>
          <a:ln w="9525">
            <a:solidFill>
              <a:schemeClr val="tx1"/>
            </a:solidFill>
            <a:miter lim="800000"/>
            <a:headEnd/>
            <a:tailEnd/>
          </a:ln>
        </p:spPr>
        <p:txBody>
          <a:bodyPr wrap="none" anchor="ctr"/>
          <a:lstStyle/>
          <a:p>
            <a:pPr algn="ctr" eaLnBrk="0" hangingPunct="0"/>
            <a:r>
              <a:rPr lang="en-US" sz="3200">
                <a:ea typeface="ＭＳ Ｐゴシック" pitchFamily="34" charset="-128"/>
              </a:rPr>
              <a:t>Form</a:t>
            </a:r>
          </a:p>
        </p:txBody>
      </p:sp>
      <p:sp>
        <p:nvSpPr>
          <p:cNvPr id="22536" name="AutoShape 8"/>
          <p:cNvSpPr>
            <a:spLocks noChangeArrowheads="1"/>
          </p:cNvSpPr>
          <p:nvPr/>
        </p:nvSpPr>
        <p:spPr bwMode="auto">
          <a:xfrm>
            <a:off x="6732588" y="2133600"/>
            <a:ext cx="1079500" cy="609600"/>
          </a:xfrm>
          <a:prstGeom prst="flowChartProcess">
            <a:avLst/>
          </a:prstGeom>
          <a:solidFill>
            <a:srgbClr val="CCFF33"/>
          </a:solidFill>
          <a:ln w="9525">
            <a:solidFill>
              <a:schemeClr val="tx1"/>
            </a:solidFill>
            <a:miter lim="800000"/>
            <a:headEnd/>
            <a:tailEnd/>
          </a:ln>
        </p:spPr>
        <p:txBody>
          <a:bodyPr wrap="none" anchor="ctr"/>
          <a:lstStyle/>
          <a:p>
            <a:pPr algn="ctr" eaLnBrk="0" hangingPunct="0"/>
            <a:r>
              <a:rPr lang="en-US" sz="3200">
                <a:ea typeface="ＭＳ Ｐゴシック" pitchFamily="34" charset="-128"/>
              </a:rPr>
              <a:t>Storm</a:t>
            </a:r>
          </a:p>
        </p:txBody>
      </p:sp>
      <p:sp>
        <p:nvSpPr>
          <p:cNvPr id="22537" name="AutoShape 9"/>
          <p:cNvSpPr>
            <a:spLocks noChangeArrowheads="1"/>
          </p:cNvSpPr>
          <p:nvPr/>
        </p:nvSpPr>
        <p:spPr bwMode="auto">
          <a:xfrm>
            <a:off x="827088" y="5157788"/>
            <a:ext cx="1490662" cy="647700"/>
          </a:xfrm>
          <a:prstGeom prst="flowChartProcess">
            <a:avLst/>
          </a:prstGeom>
          <a:solidFill>
            <a:srgbClr val="CCFF33"/>
          </a:solidFill>
          <a:ln w="9525">
            <a:solidFill>
              <a:schemeClr val="tx1"/>
            </a:solidFill>
            <a:miter lim="800000"/>
            <a:headEnd/>
            <a:tailEnd/>
          </a:ln>
        </p:spPr>
        <p:txBody>
          <a:bodyPr wrap="none" anchor="ctr"/>
          <a:lstStyle/>
          <a:p>
            <a:pPr algn="ctr" eaLnBrk="0" hangingPunct="0"/>
            <a:r>
              <a:rPr lang="en-US" sz="3200">
                <a:ea typeface="ＭＳ Ｐゴシック" pitchFamily="34" charset="-128"/>
              </a:rPr>
              <a:t>Perform</a:t>
            </a:r>
          </a:p>
        </p:txBody>
      </p:sp>
      <p:sp>
        <p:nvSpPr>
          <p:cNvPr id="22538" name="AutoShape 10"/>
          <p:cNvSpPr>
            <a:spLocks noChangeArrowheads="1"/>
          </p:cNvSpPr>
          <p:nvPr/>
        </p:nvSpPr>
        <p:spPr bwMode="auto">
          <a:xfrm>
            <a:off x="6804025" y="5229225"/>
            <a:ext cx="1008063" cy="647700"/>
          </a:xfrm>
          <a:prstGeom prst="flowChartProcess">
            <a:avLst/>
          </a:prstGeom>
          <a:solidFill>
            <a:srgbClr val="CCFF33"/>
          </a:solidFill>
          <a:ln w="9525">
            <a:solidFill>
              <a:schemeClr val="tx1"/>
            </a:solidFill>
            <a:miter lim="800000"/>
            <a:headEnd/>
            <a:tailEnd/>
          </a:ln>
        </p:spPr>
        <p:txBody>
          <a:bodyPr wrap="none" anchor="ctr"/>
          <a:lstStyle/>
          <a:p>
            <a:pPr algn="ctr" eaLnBrk="0" hangingPunct="0"/>
            <a:r>
              <a:rPr lang="en-US" sz="3200">
                <a:ea typeface="ＭＳ Ｐゴシック" pitchFamily="34" charset="-128"/>
              </a:rPr>
              <a:t>Norm</a:t>
            </a:r>
          </a:p>
        </p:txBody>
      </p:sp>
      <p:sp>
        <p:nvSpPr>
          <p:cNvPr id="22539" name="AutoShape 11"/>
          <p:cNvSpPr>
            <a:spLocks noChangeArrowheads="1"/>
          </p:cNvSpPr>
          <p:nvPr/>
        </p:nvSpPr>
        <p:spPr bwMode="auto">
          <a:xfrm>
            <a:off x="5292725" y="2781300"/>
            <a:ext cx="914400" cy="914400"/>
          </a:xfrm>
          <a:prstGeom prst="lightningBolt">
            <a:avLst/>
          </a:prstGeom>
          <a:solidFill>
            <a:srgbClr val="FFFFFF"/>
          </a:solidFill>
          <a:ln w="9525">
            <a:solidFill>
              <a:schemeClr val="tx1"/>
            </a:solidFill>
            <a:miter lim="800000"/>
            <a:headEnd/>
            <a:tailEnd/>
          </a:ln>
        </p:spPr>
        <p:txBody>
          <a:bodyPr wrap="none" anchor="ctr"/>
          <a:lstStyle/>
          <a:p>
            <a:endParaRPr lang="en-AU"/>
          </a:p>
        </p:txBody>
      </p:sp>
      <p:sp>
        <p:nvSpPr>
          <p:cNvPr id="22540" name="AutoShape 12"/>
          <p:cNvSpPr>
            <a:spLocks noChangeArrowheads="1"/>
          </p:cNvSpPr>
          <p:nvPr/>
        </p:nvSpPr>
        <p:spPr bwMode="auto">
          <a:xfrm>
            <a:off x="3203575" y="2565400"/>
            <a:ext cx="914400" cy="647700"/>
          </a:xfrm>
          <a:prstGeom prst="cloudCallout">
            <a:avLst>
              <a:gd name="adj1" fmla="val -43750"/>
              <a:gd name="adj2" fmla="val 129657"/>
            </a:avLst>
          </a:prstGeom>
          <a:solidFill>
            <a:srgbClr val="C0C0C0"/>
          </a:solidFill>
          <a:ln w="9525">
            <a:solidFill>
              <a:schemeClr val="tx1"/>
            </a:solidFill>
            <a:round/>
            <a:headEnd/>
            <a:tailEnd/>
          </a:ln>
        </p:spPr>
        <p:txBody>
          <a:bodyPr/>
          <a:lstStyle/>
          <a:p>
            <a:pPr algn="ctr" eaLnBrk="0" hangingPunct="0"/>
            <a:endParaRPr lang="en-AU" sz="3200">
              <a:ea typeface="ＭＳ Ｐゴシック" pitchFamily="34" charset="-128"/>
            </a:endParaRPr>
          </a:p>
        </p:txBody>
      </p:sp>
      <p:sp>
        <p:nvSpPr>
          <p:cNvPr id="22541" name="AutoShape 13"/>
          <p:cNvSpPr>
            <a:spLocks noChangeArrowheads="1"/>
          </p:cNvSpPr>
          <p:nvPr/>
        </p:nvSpPr>
        <p:spPr bwMode="auto">
          <a:xfrm>
            <a:off x="3132138" y="4437063"/>
            <a:ext cx="914400" cy="914400"/>
          </a:xfrm>
          <a:prstGeom prst="smileyFace">
            <a:avLst>
              <a:gd name="adj" fmla="val 4653"/>
            </a:avLst>
          </a:prstGeom>
          <a:solidFill>
            <a:srgbClr val="FFCC99"/>
          </a:solidFill>
          <a:ln w="9525">
            <a:solidFill>
              <a:schemeClr val="tx1"/>
            </a:solidFill>
            <a:round/>
            <a:headEnd/>
            <a:tailEnd/>
          </a:ln>
        </p:spPr>
        <p:txBody>
          <a:bodyPr wrap="none" anchor="ctr"/>
          <a:lstStyle/>
          <a:p>
            <a:endParaRPr lang="en-AU"/>
          </a:p>
        </p:txBody>
      </p:sp>
      <p:sp>
        <p:nvSpPr>
          <p:cNvPr id="22542" name="AutoShape 14"/>
          <p:cNvSpPr>
            <a:spLocks noChangeArrowheads="1"/>
          </p:cNvSpPr>
          <p:nvPr/>
        </p:nvSpPr>
        <p:spPr bwMode="auto">
          <a:xfrm>
            <a:off x="5219700" y="4508500"/>
            <a:ext cx="914400" cy="914400"/>
          </a:xfrm>
          <a:prstGeom prst="sun">
            <a:avLst>
              <a:gd name="adj" fmla="val 25000"/>
            </a:avLst>
          </a:prstGeom>
          <a:solidFill>
            <a:srgbClr val="FFFF00"/>
          </a:solidFill>
          <a:ln w="9525">
            <a:solidFill>
              <a:schemeClr val="tx1"/>
            </a:solidFill>
            <a:miter lim="800000"/>
            <a:headEnd/>
            <a:tailEnd/>
          </a:ln>
        </p:spPr>
        <p:txBody>
          <a:bodyPr wrap="none" anchor="ctr"/>
          <a:lstStyle/>
          <a:p>
            <a:endParaRPr lang="en-AU"/>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solidFill>
                  <a:srgbClr val="7030A0"/>
                </a:solidFill>
              </a:rPr>
              <a:t>Stages of Team / Group Development</a:t>
            </a:r>
          </a:p>
        </p:txBody>
      </p:sp>
      <p:sp>
        <p:nvSpPr>
          <p:cNvPr id="23555" name="Rectangle 3"/>
          <p:cNvSpPr>
            <a:spLocks noGrp="1" noChangeArrowheads="1"/>
          </p:cNvSpPr>
          <p:nvPr>
            <p:ph idx="1"/>
          </p:nvPr>
        </p:nvSpPr>
        <p:spPr/>
        <p:txBody>
          <a:bodyPr/>
          <a:lstStyle/>
          <a:p>
            <a:r>
              <a:rPr lang="en-US" sz="2600" b="0" dirty="0" smtClean="0"/>
              <a:t>Not always as simple as F,S,N and P…</a:t>
            </a:r>
          </a:p>
          <a:p>
            <a:r>
              <a:rPr lang="en-US" sz="2600" b="0" dirty="0" smtClean="0"/>
              <a:t>No always a linear pathway</a:t>
            </a:r>
          </a:p>
          <a:p>
            <a:r>
              <a:rPr lang="en-AU" sz="2600" b="0" dirty="0" smtClean="0"/>
              <a:t>Cycles, steps and regression</a:t>
            </a:r>
            <a:endParaRPr lang="en-US" sz="2600" b="0" dirty="0" smtClean="0"/>
          </a:p>
          <a:p>
            <a:r>
              <a:rPr lang="en-US" sz="2600" b="0" dirty="0" smtClean="0"/>
              <a:t>Not every team at same point in an </a:t>
            </a:r>
            <a:r>
              <a:rPr lang="en-US" sz="2600" b="0" dirty="0" err="1" smtClean="0"/>
              <a:t>organisation</a:t>
            </a:r>
            <a:endParaRPr lang="en-US" sz="2600" b="0" dirty="0" smtClean="0"/>
          </a:p>
          <a:p>
            <a:r>
              <a:rPr lang="en-US" sz="2600" b="0" dirty="0" smtClean="0"/>
              <a:t>Not every team member at same stage as team or each other</a:t>
            </a:r>
          </a:p>
          <a:p>
            <a:endParaRPr lang="en-US" sz="2600" b="0" dirty="0" smtClean="0"/>
          </a:p>
          <a:p>
            <a:r>
              <a:rPr lang="en-US" sz="2600" b="0" dirty="0" smtClean="0"/>
              <a:t>Also possibly a stage of mourning…</a:t>
            </a:r>
          </a:p>
          <a:p>
            <a:pPr>
              <a:buFont typeface="Arial" charset="0"/>
              <a:buNone/>
            </a:pPr>
            <a:endParaRPr lang="en-US" sz="2600" b="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04" name="AutoShape 4"/>
          <p:cNvSpPr>
            <a:spLocks noChangeArrowheads="1"/>
          </p:cNvSpPr>
          <p:nvPr/>
        </p:nvSpPr>
        <p:spPr bwMode="auto">
          <a:xfrm>
            <a:off x="1043608" y="188640"/>
            <a:ext cx="3578225" cy="345729"/>
          </a:xfrm>
          <a:prstGeom prst="roundRect">
            <a:avLst>
              <a:gd name="adj" fmla="val 12366"/>
            </a:avLst>
          </a:prstGeom>
          <a:noFill/>
          <a:ln w="47625" cmpd="thickThin">
            <a:solidFill>
              <a:schemeClr val="tx1"/>
            </a:solidFill>
            <a:round/>
            <a:headEnd/>
            <a:tailEnd/>
          </a:ln>
          <a:effectLst>
            <a:outerShdw dist="17961" dir="2700000" algn="ctr" rotWithShape="0">
              <a:schemeClr val="tx1"/>
            </a:outerShdw>
          </a:effectLst>
        </p:spPr>
        <p:txBody>
          <a:bodyPr lIns="92075" tIns="46038" rIns="92075" bIns="46038">
            <a:spAutoFit/>
          </a:bodyPr>
          <a:lstStyle/>
          <a:p>
            <a:pPr eaLnBrk="0" hangingPunct="0">
              <a:defRPr/>
            </a:pPr>
            <a:r>
              <a:rPr lang="en-US" sz="1500" b="1">
                <a:solidFill>
                  <a:schemeClr val="accent2"/>
                </a:solidFill>
                <a:ea typeface="ＭＳ Ｐゴシック" pitchFamily="34" charset="-128"/>
              </a:rPr>
              <a:t>TEAM-ROLE CONTRIBUTION</a:t>
            </a:r>
          </a:p>
        </p:txBody>
      </p:sp>
      <p:sp>
        <p:nvSpPr>
          <p:cNvPr id="204805" name="AutoShape 5"/>
          <p:cNvSpPr>
            <a:spLocks noChangeArrowheads="1"/>
          </p:cNvSpPr>
          <p:nvPr/>
        </p:nvSpPr>
        <p:spPr bwMode="auto">
          <a:xfrm>
            <a:off x="5364088" y="188640"/>
            <a:ext cx="3609975" cy="348860"/>
          </a:xfrm>
          <a:prstGeom prst="roundRect">
            <a:avLst>
              <a:gd name="adj" fmla="val 12486"/>
            </a:avLst>
          </a:prstGeom>
          <a:noFill/>
          <a:ln w="47625" cmpd="thickThin">
            <a:solidFill>
              <a:schemeClr val="tx1"/>
            </a:solidFill>
            <a:round/>
            <a:headEnd/>
            <a:tailEnd/>
          </a:ln>
          <a:effectLst>
            <a:outerShdw dist="17961" dir="2700000" algn="ctr" rotWithShape="0">
              <a:schemeClr val="tx1"/>
            </a:outerShdw>
          </a:effectLst>
        </p:spPr>
        <p:txBody>
          <a:bodyPr lIns="92075" tIns="46038" rIns="92075" bIns="46038">
            <a:spAutoFit/>
          </a:bodyPr>
          <a:lstStyle/>
          <a:p>
            <a:pPr eaLnBrk="0" hangingPunct="0">
              <a:defRPr/>
            </a:pPr>
            <a:r>
              <a:rPr lang="en-US" sz="1500" b="1">
                <a:solidFill>
                  <a:srgbClr val="FF0000"/>
                </a:solidFill>
                <a:ea typeface="ＭＳ Ｐゴシック" pitchFamily="34" charset="-128"/>
              </a:rPr>
              <a:t>ALLOWABLE WEAKNESSES</a:t>
            </a:r>
          </a:p>
        </p:txBody>
      </p:sp>
      <p:grpSp>
        <p:nvGrpSpPr>
          <p:cNvPr id="2" name="Group 6"/>
          <p:cNvGrpSpPr>
            <a:grpSpLocks/>
          </p:cNvGrpSpPr>
          <p:nvPr/>
        </p:nvGrpSpPr>
        <p:grpSpPr bwMode="auto">
          <a:xfrm>
            <a:off x="395536" y="764705"/>
            <a:ext cx="8835635" cy="554038"/>
            <a:chOff x="402" y="661"/>
            <a:chExt cx="5880" cy="349"/>
          </a:xfrm>
        </p:grpSpPr>
        <p:sp>
          <p:nvSpPr>
            <p:cNvPr id="25840" name="Rectangle 7"/>
            <p:cNvSpPr>
              <a:spLocks noChangeArrowheads="1"/>
            </p:cNvSpPr>
            <p:nvPr/>
          </p:nvSpPr>
          <p:spPr bwMode="auto">
            <a:xfrm>
              <a:off x="874" y="661"/>
              <a:ext cx="2327"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a:ea typeface="ＭＳ Ｐゴシック" pitchFamily="34" charset="-128"/>
                </a:rPr>
                <a:t>PLANT:</a:t>
              </a:r>
              <a:endParaRPr lang="en-US" sz="1500" b="1" i="1">
                <a:solidFill>
                  <a:srgbClr val="00CC00"/>
                </a:solidFill>
                <a:ea typeface="ＭＳ Ｐゴシック" pitchFamily="34" charset="-128"/>
              </a:endParaRPr>
            </a:p>
            <a:p>
              <a:pPr eaLnBrk="0" hangingPunct="0"/>
              <a:r>
                <a:rPr lang="en-US" sz="1500" b="1">
                  <a:solidFill>
                    <a:srgbClr val="008A00"/>
                  </a:solidFill>
                  <a:ea typeface="ＭＳ Ｐゴシック" pitchFamily="34" charset="-128"/>
                </a:rPr>
                <a:t>Creative,  Solves  difficult  problems</a:t>
              </a:r>
            </a:p>
          </p:txBody>
        </p:sp>
        <p:sp>
          <p:nvSpPr>
            <p:cNvPr id="25841" name="Rectangle 8"/>
            <p:cNvSpPr>
              <a:spLocks noChangeArrowheads="1"/>
            </p:cNvSpPr>
            <p:nvPr/>
          </p:nvSpPr>
          <p:spPr bwMode="auto">
            <a:xfrm>
              <a:off x="3863" y="795"/>
              <a:ext cx="2419"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dirty="0">
                  <a:solidFill>
                    <a:srgbClr val="FF0000"/>
                  </a:solidFill>
                  <a:ea typeface="ＭＳ Ｐゴシック" pitchFamily="34" charset="-128"/>
                </a:rPr>
                <a:t>Loses  touch  with  everyday  realities</a:t>
              </a:r>
            </a:p>
          </p:txBody>
        </p:sp>
        <p:grpSp>
          <p:nvGrpSpPr>
            <p:cNvPr id="3" name="Group 9"/>
            <p:cNvGrpSpPr>
              <a:grpSpLocks/>
            </p:cNvGrpSpPr>
            <p:nvPr/>
          </p:nvGrpSpPr>
          <p:grpSpPr bwMode="auto">
            <a:xfrm>
              <a:off x="402" y="672"/>
              <a:ext cx="249" cy="268"/>
              <a:chOff x="4244" y="250"/>
              <a:chExt cx="249" cy="268"/>
            </a:xfrm>
          </p:grpSpPr>
          <p:sp>
            <p:nvSpPr>
              <p:cNvPr id="25843" name="Rectangle 10"/>
              <p:cNvSpPr>
                <a:spLocks noChangeArrowheads="1"/>
              </p:cNvSpPr>
              <p:nvPr/>
            </p:nvSpPr>
            <p:spPr bwMode="auto">
              <a:xfrm>
                <a:off x="4349" y="349"/>
                <a:ext cx="54" cy="27"/>
              </a:xfrm>
              <a:prstGeom prst="rect">
                <a:avLst/>
              </a:prstGeom>
              <a:solidFill>
                <a:srgbClr val="FFFF00"/>
              </a:solidFill>
              <a:ln w="9525">
                <a:noFill/>
                <a:miter lim="800000"/>
                <a:headEnd/>
                <a:tailEnd/>
              </a:ln>
            </p:spPr>
            <p:txBody>
              <a:bodyPr/>
              <a:lstStyle/>
              <a:p>
                <a:endParaRPr lang="en-AU" sz="1500"/>
              </a:p>
            </p:txBody>
          </p:sp>
          <p:sp>
            <p:nvSpPr>
              <p:cNvPr id="25844" name="Rectangle 11"/>
              <p:cNvSpPr>
                <a:spLocks noChangeArrowheads="1"/>
              </p:cNvSpPr>
              <p:nvPr/>
            </p:nvSpPr>
            <p:spPr bwMode="auto">
              <a:xfrm>
                <a:off x="4349" y="349"/>
                <a:ext cx="54" cy="27"/>
              </a:xfrm>
              <a:prstGeom prst="rect">
                <a:avLst/>
              </a:prstGeom>
              <a:noFill/>
              <a:ln w="0">
                <a:solidFill>
                  <a:srgbClr val="000000"/>
                </a:solidFill>
                <a:miter lim="800000"/>
                <a:headEnd/>
                <a:tailEnd/>
              </a:ln>
            </p:spPr>
            <p:txBody>
              <a:bodyPr/>
              <a:lstStyle/>
              <a:p>
                <a:endParaRPr lang="en-AU" sz="1500"/>
              </a:p>
            </p:txBody>
          </p:sp>
          <p:sp>
            <p:nvSpPr>
              <p:cNvPr id="25845" name="Rectangle 12"/>
              <p:cNvSpPr>
                <a:spLocks noChangeArrowheads="1"/>
              </p:cNvSpPr>
              <p:nvPr/>
            </p:nvSpPr>
            <p:spPr bwMode="auto">
              <a:xfrm>
                <a:off x="4349" y="349"/>
                <a:ext cx="54" cy="27"/>
              </a:xfrm>
              <a:prstGeom prst="rect">
                <a:avLst/>
              </a:prstGeom>
              <a:noFill/>
              <a:ln w="0">
                <a:solidFill>
                  <a:srgbClr val="000000"/>
                </a:solidFill>
                <a:miter lim="800000"/>
                <a:headEnd/>
                <a:tailEnd/>
              </a:ln>
            </p:spPr>
            <p:txBody>
              <a:bodyPr/>
              <a:lstStyle/>
              <a:p>
                <a:endParaRPr lang="en-AU" sz="1500"/>
              </a:p>
            </p:txBody>
          </p:sp>
          <p:sp>
            <p:nvSpPr>
              <p:cNvPr id="25846" name="Freeform 13"/>
              <p:cNvSpPr>
                <a:spLocks/>
              </p:cNvSpPr>
              <p:nvPr/>
            </p:nvSpPr>
            <p:spPr bwMode="auto">
              <a:xfrm>
                <a:off x="4293" y="291"/>
                <a:ext cx="150" cy="227"/>
              </a:xfrm>
              <a:custGeom>
                <a:avLst/>
                <a:gdLst>
                  <a:gd name="T0" fmla="*/ 104 w 300"/>
                  <a:gd name="T1" fmla="*/ 454 h 454"/>
                  <a:gd name="T2" fmla="*/ 102 w 300"/>
                  <a:gd name="T3" fmla="*/ 422 h 454"/>
                  <a:gd name="T4" fmla="*/ 89 w 300"/>
                  <a:gd name="T5" fmla="*/ 419 h 454"/>
                  <a:gd name="T6" fmla="*/ 86 w 300"/>
                  <a:gd name="T7" fmla="*/ 409 h 454"/>
                  <a:gd name="T8" fmla="*/ 102 w 300"/>
                  <a:gd name="T9" fmla="*/ 405 h 454"/>
                  <a:gd name="T10" fmla="*/ 102 w 300"/>
                  <a:gd name="T11" fmla="*/ 389 h 454"/>
                  <a:gd name="T12" fmla="*/ 90 w 300"/>
                  <a:gd name="T13" fmla="*/ 371 h 454"/>
                  <a:gd name="T14" fmla="*/ 89 w 300"/>
                  <a:gd name="T15" fmla="*/ 347 h 454"/>
                  <a:gd name="T16" fmla="*/ 77 w 300"/>
                  <a:gd name="T17" fmla="*/ 340 h 454"/>
                  <a:gd name="T18" fmla="*/ 63 w 300"/>
                  <a:gd name="T19" fmla="*/ 280 h 454"/>
                  <a:gd name="T20" fmla="*/ 60 w 300"/>
                  <a:gd name="T21" fmla="*/ 269 h 454"/>
                  <a:gd name="T22" fmla="*/ 53 w 300"/>
                  <a:gd name="T23" fmla="*/ 256 h 454"/>
                  <a:gd name="T24" fmla="*/ 41 w 300"/>
                  <a:gd name="T25" fmla="*/ 243 h 454"/>
                  <a:gd name="T26" fmla="*/ 30 w 300"/>
                  <a:gd name="T27" fmla="*/ 229 h 454"/>
                  <a:gd name="T28" fmla="*/ 18 w 300"/>
                  <a:gd name="T29" fmla="*/ 211 h 454"/>
                  <a:gd name="T30" fmla="*/ 8 w 300"/>
                  <a:gd name="T31" fmla="*/ 192 h 454"/>
                  <a:gd name="T32" fmla="*/ 2 w 300"/>
                  <a:gd name="T33" fmla="*/ 169 h 454"/>
                  <a:gd name="T34" fmla="*/ 0 w 300"/>
                  <a:gd name="T35" fmla="*/ 145 h 454"/>
                  <a:gd name="T36" fmla="*/ 3 w 300"/>
                  <a:gd name="T37" fmla="*/ 113 h 454"/>
                  <a:gd name="T38" fmla="*/ 11 w 300"/>
                  <a:gd name="T39" fmla="*/ 84 h 454"/>
                  <a:gd name="T40" fmla="*/ 26 w 300"/>
                  <a:gd name="T41" fmla="*/ 60 h 454"/>
                  <a:gd name="T42" fmla="*/ 42 w 300"/>
                  <a:gd name="T43" fmla="*/ 40 h 454"/>
                  <a:gd name="T44" fmla="*/ 65 w 300"/>
                  <a:gd name="T45" fmla="*/ 23 h 454"/>
                  <a:gd name="T46" fmla="*/ 89 w 300"/>
                  <a:gd name="T47" fmla="*/ 11 h 454"/>
                  <a:gd name="T48" fmla="*/ 114 w 300"/>
                  <a:gd name="T49" fmla="*/ 3 h 454"/>
                  <a:gd name="T50" fmla="*/ 141 w 300"/>
                  <a:gd name="T51" fmla="*/ 0 h 454"/>
                  <a:gd name="T52" fmla="*/ 168 w 300"/>
                  <a:gd name="T53" fmla="*/ 1 h 454"/>
                  <a:gd name="T54" fmla="*/ 195 w 300"/>
                  <a:gd name="T55" fmla="*/ 7 h 454"/>
                  <a:gd name="T56" fmla="*/ 221 w 300"/>
                  <a:gd name="T57" fmla="*/ 18 h 454"/>
                  <a:gd name="T58" fmla="*/ 245 w 300"/>
                  <a:gd name="T59" fmla="*/ 34 h 454"/>
                  <a:gd name="T60" fmla="*/ 264 w 300"/>
                  <a:gd name="T61" fmla="*/ 56 h 454"/>
                  <a:gd name="T62" fmla="*/ 281 w 300"/>
                  <a:gd name="T63" fmla="*/ 83 h 454"/>
                  <a:gd name="T64" fmla="*/ 293 w 300"/>
                  <a:gd name="T65" fmla="*/ 114 h 454"/>
                  <a:gd name="T66" fmla="*/ 300 w 300"/>
                  <a:gd name="T67" fmla="*/ 153 h 454"/>
                  <a:gd name="T68" fmla="*/ 296 w 300"/>
                  <a:gd name="T69" fmla="*/ 179 h 454"/>
                  <a:gd name="T70" fmla="*/ 288 w 300"/>
                  <a:gd name="T71" fmla="*/ 200 h 454"/>
                  <a:gd name="T72" fmla="*/ 276 w 300"/>
                  <a:gd name="T73" fmla="*/ 218 h 454"/>
                  <a:gd name="T74" fmla="*/ 264 w 300"/>
                  <a:gd name="T75" fmla="*/ 234 h 454"/>
                  <a:gd name="T76" fmla="*/ 252 w 300"/>
                  <a:gd name="T77" fmla="*/ 249 h 454"/>
                  <a:gd name="T78" fmla="*/ 240 w 300"/>
                  <a:gd name="T79" fmla="*/ 265 h 454"/>
                  <a:gd name="T80" fmla="*/ 231 w 300"/>
                  <a:gd name="T81" fmla="*/ 281 h 454"/>
                  <a:gd name="T82" fmla="*/ 225 w 300"/>
                  <a:gd name="T83" fmla="*/ 300 h 454"/>
                  <a:gd name="T84" fmla="*/ 224 w 300"/>
                  <a:gd name="T85" fmla="*/ 306 h 454"/>
                  <a:gd name="T86" fmla="*/ 222 w 300"/>
                  <a:gd name="T87" fmla="*/ 310 h 454"/>
                  <a:gd name="T88" fmla="*/ 221 w 300"/>
                  <a:gd name="T89" fmla="*/ 316 h 454"/>
                  <a:gd name="T90" fmla="*/ 221 w 300"/>
                  <a:gd name="T91" fmla="*/ 321 h 454"/>
                  <a:gd name="T92" fmla="*/ 219 w 300"/>
                  <a:gd name="T93" fmla="*/ 328 h 454"/>
                  <a:gd name="T94" fmla="*/ 218 w 300"/>
                  <a:gd name="T95" fmla="*/ 334 h 454"/>
                  <a:gd name="T96" fmla="*/ 218 w 300"/>
                  <a:gd name="T97" fmla="*/ 340 h 454"/>
                  <a:gd name="T98" fmla="*/ 216 w 300"/>
                  <a:gd name="T99" fmla="*/ 346 h 454"/>
                  <a:gd name="T100" fmla="*/ 207 w 300"/>
                  <a:gd name="T101" fmla="*/ 371 h 454"/>
                  <a:gd name="T102" fmla="*/ 197 w 300"/>
                  <a:gd name="T103" fmla="*/ 389 h 454"/>
                  <a:gd name="T104" fmla="*/ 192 w 300"/>
                  <a:gd name="T105" fmla="*/ 407 h 454"/>
                  <a:gd name="T106" fmla="*/ 207 w 300"/>
                  <a:gd name="T107" fmla="*/ 409 h 454"/>
                  <a:gd name="T108" fmla="*/ 207 w 300"/>
                  <a:gd name="T109" fmla="*/ 422 h 454"/>
                  <a:gd name="T110" fmla="*/ 192 w 300"/>
                  <a:gd name="T111" fmla="*/ 422 h 454"/>
                  <a:gd name="T112" fmla="*/ 188 w 300"/>
                  <a:gd name="T113" fmla="*/ 454 h 454"/>
                  <a:gd name="T114" fmla="*/ 104 w 300"/>
                  <a:gd name="T115" fmla="*/ 454 h 4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0"/>
                  <a:gd name="T175" fmla="*/ 0 h 454"/>
                  <a:gd name="T176" fmla="*/ 300 w 300"/>
                  <a:gd name="T177" fmla="*/ 454 h 45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0" h="454">
                    <a:moveTo>
                      <a:pt x="104" y="454"/>
                    </a:moveTo>
                    <a:lnTo>
                      <a:pt x="102" y="422"/>
                    </a:lnTo>
                    <a:lnTo>
                      <a:pt x="89" y="419"/>
                    </a:lnTo>
                    <a:lnTo>
                      <a:pt x="86" y="409"/>
                    </a:lnTo>
                    <a:lnTo>
                      <a:pt x="102" y="405"/>
                    </a:lnTo>
                    <a:lnTo>
                      <a:pt x="102" y="389"/>
                    </a:lnTo>
                    <a:lnTo>
                      <a:pt x="90" y="371"/>
                    </a:lnTo>
                    <a:lnTo>
                      <a:pt x="89" y="347"/>
                    </a:lnTo>
                    <a:lnTo>
                      <a:pt x="77" y="340"/>
                    </a:lnTo>
                    <a:lnTo>
                      <a:pt x="63" y="280"/>
                    </a:lnTo>
                    <a:lnTo>
                      <a:pt x="60" y="269"/>
                    </a:lnTo>
                    <a:lnTo>
                      <a:pt x="53" y="256"/>
                    </a:lnTo>
                    <a:lnTo>
                      <a:pt x="41" y="243"/>
                    </a:lnTo>
                    <a:lnTo>
                      <a:pt x="30" y="229"/>
                    </a:lnTo>
                    <a:lnTo>
                      <a:pt x="18" y="211"/>
                    </a:lnTo>
                    <a:lnTo>
                      <a:pt x="8" y="192"/>
                    </a:lnTo>
                    <a:lnTo>
                      <a:pt x="2" y="169"/>
                    </a:lnTo>
                    <a:lnTo>
                      <a:pt x="0" y="145"/>
                    </a:lnTo>
                    <a:lnTo>
                      <a:pt x="3" y="113"/>
                    </a:lnTo>
                    <a:lnTo>
                      <a:pt x="11" y="84"/>
                    </a:lnTo>
                    <a:lnTo>
                      <a:pt x="26" y="60"/>
                    </a:lnTo>
                    <a:lnTo>
                      <a:pt x="42" y="40"/>
                    </a:lnTo>
                    <a:lnTo>
                      <a:pt x="65" y="23"/>
                    </a:lnTo>
                    <a:lnTo>
                      <a:pt x="89" y="11"/>
                    </a:lnTo>
                    <a:lnTo>
                      <a:pt x="114" y="3"/>
                    </a:lnTo>
                    <a:lnTo>
                      <a:pt x="141" y="0"/>
                    </a:lnTo>
                    <a:lnTo>
                      <a:pt x="168" y="1"/>
                    </a:lnTo>
                    <a:lnTo>
                      <a:pt x="195" y="7"/>
                    </a:lnTo>
                    <a:lnTo>
                      <a:pt x="221" y="18"/>
                    </a:lnTo>
                    <a:lnTo>
                      <a:pt x="245" y="34"/>
                    </a:lnTo>
                    <a:lnTo>
                      <a:pt x="264" y="56"/>
                    </a:lnTo>
                    <a:lnTo>
                      <a:pt x="281" y="83"/>
                    </a:lnTo>
                    <a:lnTo>
                      <a:pt x="293" y="114"/>
                    </a:lnTo>
                    <a:lnTo>
                      <a:pt x="300" y="153"/>
                    </a:lnTo>
                    <a:lnTo>
                      <a:pt x="296" y="179"/>
                    </a:lnTo>
                    <a:lnTo>
                      <a:pt x="288" y="200"/>
                    </a:lnTo>
                    <a:lnTo>
                      <a:pt x="276" y="218"/>
                    </a:lnTo>
                    <a:lnTo>
                      <a:pt x="264" y="234"/>
                    </a:lnTo>
                    <a:lnTo>
                      <a:pt x="252" y="249"/>
                    </a:lnTo>
                    <a:lnTo>
                      <a:pt x="240" y="265"/>
                    </a:lnTo>
                    <a:lnTo>
                      <a:pt x="231" y="281"/>
                    </a:lnTo>
                    <a:lnTo>
                      <a:pt x="225" y="300"/>
                    </a:lnTo>
                    <a:lnTo>
                      <a:pt x="224" y="306"/>
                    </a:lnTo>
                    <a:lnTo>
                      <a:pt x="222" y="310"/>
                    </a:lnTo>
                    <a:lnTo>
                      <a:pt x="221" y="316"/>
                    </a:lnTo>
                    <a:lnTo>
                      <a:pt x="221" y="321"/>
                    </a:lnTo>
                    <a:lnTo>
                      <a:pt x="219" y="328"/>
                    </a:lnTo>
                    <a:lnTo>
                      <a:pt x="218" y="334"/>
                    </a:lnTo>
                    <a:lnTo>
                      <a:pt x="218" y="340"/>
                    </a:lnTo>
                    <a:lnTo>
                      <a:pt x="216" y="346"/>
                    </a:lnTo>
                    <a:lnTo>
                      <a:pt x="207" y="371"/>
                    </a:lnTo>
                    <a:lnTo>
                      <a:pt x="197" y="389"/>
                    </a:lnTo>
                    <a:lnTo>
                      <a:pt x="192" y="407"/>
                    </a:lnTo>
                    <a:lnTo>
                      <a:pt x="207" y="409"/>
                    </a:lnTo>
                    <a:lnTo>
                      <a:pt x="207" y="422"/>
                    </a:lnTo>
                    <a:lnTo>
                      <a:pt x="192" y="422"/>
                    </a:lnTo>
                    <a:lnTo>
                      <a:pt x="188" y="454"/>
                    </a:lnTo>
                    <a:lnTo>
                      <a:pt x="104" y="454"/>
                    </a:lnTo>
                    <a:close/>
                  </a:path>
                </a:pathLst>
              </a:custGeom>
              <a:solidFill>
                <a:srgbClr val="FFFFFF"/>
              </a:solidFill>
              <a:ln w="9525">
                <a:noFill/>
                <a:round/>
                <a:headEnd/>
                <a:tailEnd/>
              </a:ln>
            </p:spPr>
            <p:txBody>
              <a:bodyPr/>
              <a:lstStyle/>
              <a:p>
                <a:endParaRPr lang="en-AU" sz="1500"/>
              </a:p>
            </p:txBody>
          </p:sp>
          <p:sp>
            <p:nvSpPr>
              <p:cNvPr id="25847" name="Freeform 14"/>
              <p:cNvSpPr>
                <a:spLocks/>
              </p:cNvSpPr>
              <p:nvPr/>
            </p:nvSpPr>
            <p:spPr bwMode="auto">
              <a:xfrm>
                <a:off x="4293" y="291"/>
                <a:ext cx="150" cy="227"/>
              </a:xfrm>
              <a:custGeom>
                <a:avLst/>
                <a:gdLst>
                  <a:gd name="T0" fmla="*/ 104 w 300"/>
                  <a:gd name="T1" fmla="*/ 454 h 454"/>
                  <a:gd name="T2" fmla="*/ 102 w 300"/>
                  <a:gd name="T3" fmla="*/ 422 h 454"/>
                  <a:gd name="T4" fmla="*/ 89 w 300"/>
                  <a:gd name="T5" fmla="*/ 419 h 454"/>
                  <a:gd name="T6" fmla="*/ 86 w 300"/>
                  <a:gd name="T7" fmla="*/ 409 h 454"/>
                  <a:gd name="T8" fmla="*/ 102 w 300"/>
                  <a:gd name="T9" fmla="*/ 405 h 454"/>
                  <a:gd name="T10" fmla="*/ 102 w 300"/>
                  <a:gd name="T11" fmla="*/ 389 h 454"/>
                  <a:gd name="T12" fmla="*/ 90 w 300"/>
                  <a:gd name="T13" fmla="*/ 371 h 454"/>
                  <a:gd name="T14" fmla="*/ 89 w 300"/>
                  <a:gd name="T15" fmla="*/ 347 h 454"/>
                  <a:gd name="T16" fmla="*/ 77 w 300"/>
                  <a:gd name="T17" fmla="*/ 340 h 454"/>
                  <a:gd name="T18" fmla="*/ 63 w 300"/>
                  <a:gd name="T19" fmla="*/ 280 h 454"/>
                  <a:gd name="T20" fmla="*/ 63 w 300"/>
                  <a:gd name="T21" fmla="*/ 280 h 454"/>
                  <a:gd name="T22" fmla="*/ 60 w 300"/>
                  <a:gd name="T23" fmla="*/ 269 h 454"/>
                  <a:gd name="T24" fmla="*/ 53 w 300"/>
                  <a:gd name="T25" fmla="*/ 256 h 454"/>
                  <a:gd name="T26" fmla="*/ 41 w 300"/>
                  <a:gd name="T27" fmla="*/ 243 h 454"/>
                  <a:gd name="T28" fmla="*/ 30 w 300"/>
                  <a:gd name="T29" fmla="*/ 229 h 454"/>
                  <a:gd name="T30" fmla="*/ 18 w 300"/>
                  <a:gd name="T31" fmla="*/ 211 h 454"/>
                  <a:gd name="T32" fmla="*/ 8 w 300"/>
                  <a:gd name="T33" fmla="*/ 192 h 454"/>
                  <a:gd name="T34" fmla="*/ 2 w 300"/>
                  <a:gd name="T35" fmla="*/ 169 h 454"/>
                  <a:gd name="T36" fmla="*/ 0 w 300"/>
                  <a:gd name="T37" fmla="*/ 145 h 454"/>
                  <a:gd name="T38" fmla="*/ 0 w 300"/>
                  <a:gd name="T39" fmla="*/ 145 h 454"/>
                  <a:gd name="T40" fmla="*/ 3 w 300"/>
                  <a:gd name="T41" fmla="*/ 113 h 454"/>
                  <a:gd name="T42" fmla="*/ 11 w 300"/>
                  <a:gd name="T43" fmla="*/ 84 h 454"/>
                  <a:gd name="T44" fmla="*/ 26 w 300"/>
                  <a:gd name="T45" fmla="*/ 60 h 454"/>
                  <a:gd name="T46" fmla="*/ 42 w 300"/>
                  <a:gd name="T47" fmla="*/ 40 h 454"/>
                  <a:gd name="T48" fmla="*/ 65 w 300"/>
                  <a:gd name="T49" fmla="*/ 23 h 454"/>
                  <a:gd name="T50" fmla="*/ 89 w 300"/>
                  <a:gd name="T51" fmla="*/ 11 h 454"/>
                  <a:gd name="T52" fmla="*/ 114 w 300"/>
                  <a:gd name="T53" fmla="*/ 3 h 454"/>
                  <a:gd name="T54" fmla="*/ 141 w 300"/>
                  <a:gd name="T55" fmla="*/ 0 h 454"/>
                  <a:gd name="T56" fmla="*/ 168 w 300"/>
                  <a:gd name="T57" fmla="*/ 1 h 454"/>
                  <a:gd name="T58" fmla="*/ 195 w 300"/>
                  <a:gd name="T59" fmla="*/ 7 h 454"/>
                  <a:gd name="T60" fmla="*/ 221 w 300"/>
                  <a:gd name="T61" fmla="*/ 18 h 454"/>
                  <a:gd name="T62" fmla="*/ 245 w 300"/>
                  <a:gd name="T63" fmla="*/ 34 h 454"/>
                  <a:gd name="T64" fmla="*/ 264 w 300"/>
                  <a:gd name="T65" fmla="*/ 56 h 454"/>
                  <a:gd name="T66" fmla="*/ 281 w 300"/>
                  <a:gd name="T67" fmla="*/ 83 h 454"/>
                  <a:gd name="T68" fmla="*/ 293 w 300"/>
                  <a:gd name="T69" fmla="*/ 114 h 454"/>
                  <a:gd name="T70" fmla="*/ 300 w 300"/>
                  <a:gd name="T71" fmla="*/ 153 h 454"/>
                  <a:gd name="T72" fmla="*/ 300 w 300"/>
                  <a:gd name="T73" fmla="*/ 153 h 454"/>
                  <a:gd name="T74" fmla="*/ 296 w 300"/>
                  <a:gd name="T75" fmla="*/ 179 h 454"/>
                  <a:gd name="T76" fmla="*/ 288 w 300"/>
                  <a:gd name="T77" fmla="*/ 200 h 454"/>
                  <a:gd name="T78" fmla="*/ 276 w 300"/>
                  <a:gd name="T79" fmla="*/ 218 h 454"/>
                  <a:gd name="T80" fmla="*/ 264 w 300"/>
                  <a:gd name="T81" fmla="*/ 234 h 454"/>
                  <a:gd name="T82" fmla="*/ 252 w 300"/>
                  <a:gd name="T83" fmla="*/ 249 h 454"/>
                  <a:gd name="T84" fmla="*/ 240 w 300"/>
                  <a:gd name="T85" fmla="*/ 265 h 454"/>
                  <a:gd name="T86" fmla="*/ 231 w 300"/>
                  <a:gd name="T87" fmla="*/ 281 h 454"/>
                  <a:gd name="T88" fmla="*/ 225 w 300"/>
                  <a:gd name="T89" fmla="*/ 300 h 454"/>
                  <a:gd name="T90" fmla="*/ 225 w 300"/>
                  <a:gd name="T91" fmla="*/ 300 h 454"/>
                  <a:gd name="T92" fmla="*/ 224 w 300"/>
                  <a:gd name="T93" fmla="*/ 306 h 454"/>
                  <a:gd name="T94" fmla="*/ 222 w 300"/>
                  <a:gd name="T95" fmla="*/ 310 h 454"/>
                  <a:gd name="T96" fmla="*/ 221 w 300"/>
                  <a:gd name="T97" fmla="*/ 316 h 454"/>
                  <a:gd name="T98" fmla="*/ 221 w 300"/>
                  <a:gd name="T99" fmla="*/ 321 h 454"/>
                  <a:gd name="T100" fmla="*/ 219 w 300"/>
                  <a:gd name="T101" fmla="*/ 328 h 454"/>
                  <a:gd name="T102" fmla="*/ 218 w 300"/>
                  <a:gd name="T103" fmla="*/ 334 h 454"/>
                  <a:gd name="T104" fmla="*/ 218 w 300"/>
                  <a:gd name="T105" fmla="*/ 340 h 454"/>
                  <a:gd name="T106" fmla="*/ 216 w 300"/>
                  <a:gd name="T107" fmla="*/ 346 h 454"/>
                  <a:gd name="T108" fmla="*/ 207 w 300"/>
                  <a:gd name="T109" fmla="*/ 371 h 454"/>
                  <a:gd name="T110" fmla="*/ 197 w 300"/>
                  <a:gd name="T111" fmla="*/ 389 h 454"/>
                  <a:gd name="T112" fmla="*/ 192 w 300"/>
                  <a:gd name="T113" fmla="*/ 407 h 454"/>
                  <a:gd name="T114" fmla="*/ 207 w 300"/>
                  <a:gd name="T115" fmla="*/ 409 h 454"/>
                  <a:gd name="T116" fmla="*/ 207 w 300"/>
                  <a:gd name="T117" fmla="*/ 422 h 454"/>
                  <a:gd name="T118" fmla="*/ 192 w 300"/>
                  <a:gd name="T119" fmla="*/ 422 h 454"/>
                  <a:gd name="T120" fmla="*/ 188 w 300"/>
                  <a:gd name="T121" fmla="*/ 454 h 454"/>
                  <a:gd name="T122" fmla="*/ 104 w 300"/>
                  <a:gd name="T123" fmla="*/ 454 h 45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00"/>
                  <a:gd name="T187" fmla="*/ 0 h 454"/>
                  <a:gd name="T188" fmla="*/ 300 w 300"/>
                  <a:gd name="T189" fmla="*/ 454 h 45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00" h="454">
                    <a:moveTo>
                      <a:pt x="104" y="454"/>
                    </a:moveTo>
                    <a:lnTo>
                      <a:pt x="102" y="422"/>
                    </a:lnTo>
                    <a:lnTo>
                      <a:pt x="89" y="419"/>
                    </a:lnTo>
                    <a:lnTo>
                      <a:pt x="86" y="409"/>
                    </a:lnTo>
                    <a:lnTo>
                      <a:pt x="102" y="405"/>
                    </a:lnTo>
                    <a:lnTo>
                      <a:pt x="102" y="389"/>
                    </a:lnTo>
                    <a:lnTo>
                      <a:pt x="90" y="371"/>
                    </a:lnTo>
                    <a:lnTo>
                      <a:pt x="89" y="347"/>
                    </a:lnTo>
                    <a:lnTo>
                      <a:pt x="77" y="340"/>
                    </a:lnTo>
                    <a:lnTo>
                      <a:pt x="63" y="280"/>
                    </a:lnTo>
                    <a:lnTo>
                      <a:pt x="60" y="269"/>
                    </a:lnTo>
                    <a:lnTo>
                      <a:pt x="53" y="256"/>
                    </a:lnTo>
                    <a:lnTo>
                      <a:pt x="41" y="243"/>
                    </a:lnTo>
                    <a:lnTo>
                      <a:pt x="30" y="229"/>
                    </a:lnTo>
                    <a:lnTo>
                      <a:pt x="18" y="211"/>
                    </a:lnTo>
                    <a:lnTo>
                      <a:pt x="8" y="192"/>
                    </a:lnTo>
                    <a:lnTo>
                      <a:pt x="2" y="169"/>
                    </a:lnTo>
                    <a:lnTo>
                      <a:pt x="0" y="145"/>
                    </a:lnTo>
                    <a:lnTo>
                      <a:pt x="3" y="113"/>
                    </a:lnTo>
                    <a:lnTo>
                      <a:pt x="11" y="84"/>
                    </a:lnTo>
                    <a:lnTo>
                      <a:pt x="26" y="60"/>
                    </a:lnTo>
                    <a:lnTo>
                      <a:pt x="42" y="40"/>
                    </a:lnTo>
                    <a:lnTo>
                      <a:pt x="65" y="23"/>
                    </a:lnTo>
                    <a:lnTo>
                      <a:pt x="89" y="11"/>
                    </a:lnTo>
                    <a:lnTo>
                      <a:pt x="114" y="3"/>
                    </a:lnTo>
                    <a:lnTo>
                      <a:pt x="141" y="0"/>
                    </a:lnTo>
                    <a:lnTo>
                      <a:pt x="168" y="1"/>
                    </a:lnTo>
                    <a:lnTo>
                      <a:pt x="195" y="7"/>
                    </a:lnTo>
                    <a:lnTo>
                      <a:pt x="221" y="18"/>
                    </a:lnTo>
                    <a:lnTo>
                      <a:pt x="245" y="34"/>
                    </a:lnTo>
                    <a:lnTo>
                      <a:pt x="264" y="56"/>
                    </a:lnTo>
                    <a:lnTo>
                      <a:pt x="281" y="83"/>
                    </a:lnTo>
                    <a:lnTo>
                      <a:pt x="293" y="114"/>
                    </a:lnTo>
                    <a:lnTo>
                      <a:pt x="300" y="153"/>
                    </a:lnTo>
                    <a:lnTo>
                      <a:pt x="296" y="179"/>
                    </a:lnTo>
                    <a:lnTo>
                      <a:pt x="288" y="200"/>
                    </a:lnTo>
                    <a:lnTo>
                      <a:pt x="276" y="218"/>
                    </a:lnTo>
                    <a:lnTo>
                      <a:pt x="264" y="234"/>
                    </a:lnTo>
                    <a:lnTo>
                      <a:pt x="252" y="249"/>
                    </a:lnTo>
                    <a:lnTo>
                      <a:pt x="240" y="265"/>
                    </a:lnTo>
                    <a:lnTo>
                      <a:pt x="231" y="281"/>
                    </a:lnTo>
                    <a:lnTo>
                      <a:pt x="225" y="300"/>
                    </a:lnTo>
                    <a:lnTo>
                      <a:pt x="224" y="306"/>
                    </a:lnTo>
                    <a:lnTo>
                      <a:pt x="222" y="310"/>
                    </a:lnTo>
                    <a:lnTo>
                      <a:pt x="221" y="316"/>
                    </a:lnTo>
                    <a:lnTo>
                      <a:pt x="221" y="321"/>
                    </a:lnTo>
                    <a:lnTo>
                      <a:pt x="219" y="328"/>
                    </a:lnTo>
                    <a:lnTo>
                      <a:pt x="218" y="334"/>
                    </a:lnTo>
                    <a:lnTo>
                      <a:pt x="218" y="340"/>
                    </a:lnTo>
                    <a:lnTo>
                      <a:pt x="216" y="346"/>
                    </a:lnTo>
                    <a:lnTo>
                      <a:pt x="207" y="371"/>
                    </a:lnTo>
                    <a:lnTo>
                      <a:pt x="197" y="389"/>
                    </a:lnTo>
                    <a:lnTo>
                      <a:pt x="192" y="407"/>
                    </a:lnTo>
                    <a:lnTo>
                      <a:pt x="207" y="409"/>
                    </a:lnTo>
                    <a:lnTo>
                      <a:pt x="207" y="422"/>
                    </a:lnTo>
                    <a:lnTo>
                      <a:pt x="192" y="422"/>
                    </a:lnTo>
                    <a:lnTo>
                      <a:pt x="188" y="454"/>
                    </a:lnTo>
                    <a:lnTo>
                      <a:pt x="104" y="454"/>
                    </a:lnTo>
                  </a:path>
                </a:pathLst>
              </a:custGeom>
              <a:noFill/>
              <a:ln w="0">
                <a:solidFill>
                  <a:srgbClr val="000000"/>
                </a:solidFill>
                <a:prstDash val="solid"/>
                <a:round/>
                <a:headEnd/>
                <a:tailEnd/>
              </a:ln>
            </p:spPr>
            <p:txBody>
              <a:bodyPr/>
              <a:lstStyle/>
              <a:p>
                <a:endParaRPr lang="en-AU" sz="1500"/>
              </a:p>
            </p:txBody>
          </p:sp>
          <p:sp>
            <p:nvSpPr>
              <p:cNvPr id="25848" name="Freeform 15"/>
              <p:cNvSpPr>
                <a:spLocks/>
              </p:cNvSpPr>
              <p:nvPr/>
            </p:nvSpPr>
            <p:spPr bwMode="auto">
              <a:xfrm>
                <a:off x="4298" y="296"/>
                <a:ext cx="139" cy="186"/>
              </a:xfrm>
              <a:custGeom>
                <a:avLst/>
                <a:gdLst>
                  <a:gd name="T0" fmla="*/ 104 w 279"/>
                  <a:gd name="T1" fmla="*/ 371 h 373"/>
                  <a:gd name="T2" fmla="*/ 90 w 279"/>
                  <a:gd name="T3" fmla="*/ 363 h 373"/>
                  <a:gd name="T4" fmla="*/ 89 w 279"/>
                  <a:gd name="T5" fmla="*/ 345 h 373"/>
                  <a:gd name="T6" fmla="*/ 188 w 279"/>
                  <a:gd name="T7" fmla="*/ 338 h 373"/>
                  <a:gd name="T8" fmla="*/ 188 w 279"/>
                  <a:gd name="T9" fmla="*/ 333 h 373"/>
                  <a:gd name="T10" fmla="*/ 170 w 279"/>
                  <a:gd name="T11" fmla="*/ 333 h 373"/>
                  <a:gd name="T12" fmla="*/ 168 w 279"/>
                  <a:gd name="T13" fmla="*/ 231 h 373"/>
                  <a:gd name="T14" fmla="*/ 212 w 279"/>
                  <a:gd name="T15" fmla="*/ 148 h 373"/>
                  <a:gd name="T16" fmla="*/ 198 w 279"/>
                  <a:gd name="T17" fmla="*/ 145 h 373"/>
                  <a:gd name="T18" fmla="*/ 161 w 279"/>
                  <a:gd name="T19" fmla="*/ 225 h 373"/>
                  <a:gd name="T20" fmla="*/ 135 w 279"/>
                  <a:gd name="T21" fmla="*/ 225 h 373"/>
                  <a:gd name="T22" fmla="*/ 101 w 279"/>
                  <a:gd name="T23" fmla="*/ 136 h 373"/>
                  <a:gd name="T24" fmla="*/ 81 w 279"/>
                  <a:gd name="T25" fmla="*/ 136 h 373"/>
                  <a:gd name="T26" fmla="*/ 122 w 279"/>
                  <a:gd name="T27" fmla="*/ 229 h 373"/>
                  <a:gd name="T28" fmla="*/ 119 w 279"/>
                  <a:gd name="T29" fmla="*/ 331 h 373"/>
                  <a:gd name="T30" fmla="*/ 80 w 279"/>
                  <a:gd name="T31" fmla="*/ 331 h 373"/>
                  <a:gd name="T32" fmla="*/ 78 w 279"/>
                  <a:gd name="T33" fmla="*/ 320 h 373"/>
                  <a:gd name="T34" fmla="*/ 77 w 279"/>
                  <a:gd name="T35" fmla="*/ 309 h 373"/>
                  <a:gd name="T36" fmla="*/ 74 w 279"/>
                  <a:gd name="T37" fmla="*/ 300 h 373"/>
                  <a:gd name="T38" fmla="*/ 72 w 279"/>
                  <a:gd name="T39" fmla="*/ 291 h 373"/>
                  <a:gd name="T40" fmla="*/ 71 w 279"/>
                  <a:gd name="T41" fmla="*/ 282 h 373"/>
                  <a:gd name="T42" fmla="*/ 68 w 279"/>
                  <a:gd name="T43" fmla="*/ 274 h 373"/>
                  <a:gd name="T44" fmla="*/ 65 w 279"/>
                  <a:gd name="T45" fmla="*/ 265 h 373"/>
                  <a:gd name="T46" fmla="*/ 62 w 279"/>
                  <a:gd name="T47" fmla="*/ 256 h 373"/>
                  <a:gd name="T48" fmla="*/ 54 w 279"/>
                  <a:gd name="T49" fmla="*/ 243 h 373"/>
                  <a:gd name="T50" fmla="*/ 45 w 279"/>
                  <a:gd name="T51" fmla="*/ 229 h 373"/>
                  <a:gd name="T52" fmla="*/ 36 w 279"/>
                  <a:gd name="T53" fmla="*/ 217 h 373"/>
                  <a:gd name="T54" fmla="*/ 26 w 279"/>
                  <a:gd name="T55" fmla="*/ 205 h 373"/>
                  <a:gd name="T56" fmla="*/ 17 w 279"/>
                  <a:gd name="T57" fmla="*/ 191 h 373"/>
                  <a:gd name="T58" fmla="*/ 9 w 279"/>
                  <a:gd name="T59" fmla="*/ 174 h 373"/>
                  <a:gd name="T60" fmla="*/ 3 w 279"/>
                  <a:gd name="T61" fmla="*/ 156 h 373"/>
                  <a:gd name="T62" fmla="*/ 0 w 279"/>
                  <a:gd name="T63" fmla="*/ 136 h 373"/>
                  <a:gd name="T64" fmla="*/ 5 w 279"/>
                  <a:gd name="T65" fmla="*/ 105 h 373"/>
                  <a:gd name="T66" fmla="*/ 15 w 279"/>
                  <a:gd name="T67" fmla="*/ 79 h 373"/>
                  <a:gd name="T68" fmla="*/ 29 w 279"/>
                  <a:gd name="T69" fmla="*/ 57 h 373"/>
                  <a:gd name="T70" fmla="*/ 45 w 279"/>
                  <a:gd name="T71" fmla="*/ 38 h 373"/>
                  <a:gd name="T72" fmla="*/ 66 w 279"/>
                  <a:gd name="T73" fmla="*/ 23 h 373"/>
                  <a:gd name="T74" fmla="*/ 89 w 279"/>
                  <a:gd name="T75" fmla="*/ 10 h 373"/>
                  <a:gd name="T76" fmla="*/ 111 w 279"/>
                  <a:gd name="T77" fmla="*/ 3 h 373"/>
                  <a:gd name="T78" fmla="*/ 137 w 279"/>
                  <a:gd name="T79" fmla="*/ 0 h 373"/>
                  <a:gd name="T80" fmla="*/ 161 w 279"/>
                  <a:gd name="T81" fmla="*/ 2 h 373"/>
                  <a:gd name="T82" fmla="*/ 185 w 279"/>
                  <a:gd name="T83" fmla="*/ 7 h 373"/>
                  <a:gd name="T84" fmla="*/ 207 w 279"/>
                  <a:gd name="T85" fmla="*/ 17 h 373"/>
                  <a:gd name="T86" fmla="*/ 228 w 279"/>
                  <a:gd name="T87" fmla="*/ 32 h 373"/>
                  <a:gd name="T88" fmla="*/ 246 w 279"/>
                  <a:gd name="T89" fmla="*/ 53 h 373"/>
                  <a:gd name="T90" fmla="*/ 261 w 279"/>
                  <a:gd name="T91" fmla="*/ 78 h 373"/>
                  <a:gd name="T92" fmla="*/ 273 w 279"/>
                  <a:gd name="T93" fmla="*/ 108 h 373"/>
                  <a:gd name="T94" fmla="*/ 279 w 279"/>
                  <a:gd name="T95" fmla="*/ 144 h 373"/>
                  <a:gd name="T96" fmla="*/ 279 w 279"/>
                  <a:gd name="T97" fmla="*/ 162 h 373"/>
                  <a:gd name="T98" fmla="*/ 273 w 279"/>
                  <a:gd name="T99" fmla="*/ 178 h 373"/>
                  <a:gd name="T100" fmla="*/ 264 w 279"/>
                  <a:gd name="T101" fmla="*/ 195 h 373"/>
                  <a:gd name="T102" fmla="*/ 252 w 279"/>
                  <a:gd name="T103" fmla="*/ 210 h 373"/>
                  <a:gd name="T104" fmla="*/ 240 w 279"/>
                  <a:gd name="T105" fmla="*/ 224 h 373"/>
                  <a:gd name="T106" fmla="*/ 228 w 279"/>
                  <a:gd name="T107" fmla="*/ 238 h 373"/>
                  <a:gd name="T108" fmla="*/ 219 w 279"/>
                  <a:gd name="T109" fmla="*/ 253 h 373"/>
                  <a:gd name="T110" fmla="*/ 212 w 279"/>
                  <a:gd name="T111" fmla="*/ 268 h 373"/>
                  <a:gd name="T112" fmla="*/ 198 w 279"/>
                  <a:gd name="T113" fmla="*/ 311 h 373"/>
                  <a:gd name="T114" fmla="*/ 197 w 279"/>
                  <a:gd name="T115" fmla="*/ 333 h 373"/>
                  <a:gd name="T116" fmla="*/ 188 w 279"/>
                  <a:gd name="T117" fmla="*/ 363 h 373"/>
                  <a:gd name="T118" fmla="*/ 182 w 279"/>
                  <a:gd name="T119" fmla="*/ 373 h 373"/>
                  <a:gd name="T120" fmla="*/ 182 w 279"/>
                  <a:gd name="T121" fmla="*/ 373 h 373"/>
                  <a:gd name="T122" fmla="*/ 182 w 279"/>
                  <a:gd name="T123" fmla="*/ 373 h 373"/>
                  <a:gd name="T124" fmla="*/ 104 w 279"/>
                  <a:gd name="T125" fmla="*/ 371 h 37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79"/>
                  <a:gd name="T190" fmla="*/ 0 h 373"/>
                  <a:gd name="T191" fmla="*/ 279 w 279"/>
                  <a:gd name="T192" fmla="*/ 373 h 37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79" h="373">
                    <a:moveTo>
                      <a:pt x="104" y="371"/>
                    </a:moveTo>
                    <a:lnTo>
                      <a:pt x="90" y="363"/>
                    </a:lnTo>
                    <a:lnTo>
                      <a:pt x="89" y="345"/>
                    </a:lnTo>
                    <a:lnTo>
                      <a:pt x="188" y="338"/>
                    </a:lnTo>
                    <a:lnTo>
                      <a:pt x="188" y="333"/>
                    </a:lnTo>
                    <a:lnTo>
                      <a:pt x="170" y="333"/>
                    </a:lnTo>
                    <a:lnTo>
                      <a:pt x="168" y="231"/>
                    </a:lnTo>
                    <a:lnTo>
                      <a:pt x="212" y="148"/>
                    </a:lnTo>
                    <a:lnTo>
                      <a:pt x="198" y="145"/>
                    </a:lnTo>
                    <a:lnTo>
                      <a:pt x="161" y="225"/>
                    </a:lnTo>
                    <a:lnTo>
                      <a:pt x="135" y="225"/>
                    </a:lnTo>
                    <a:lnTo>
                      <a:pt x="101" y="136"/>
                    </a:lnTo>
                    <a:lnTo>
                      <a:pt x="81" y="136"/>
                    </a:lnTo>
                    <a:lnTo>
                      <a:pt x="122" y="229"/>
                    </a:lnTo>
                    <a:lnTo>
                      <a:pt x="119" y="331"/>
                    </a:lnTo>
                    <a:lnTo>
                      <a:pt x="80" y="331"/>
                    </a:lnTo>
                    <a:lnTo>
                      <a:pt x="78" y="320"/>
                    </a:lnTo>
                    <a:lnTo>
                      <a:pt x="77" y="309"/>
                    </a:lnTo>
                    <a:lnTo>
                      <a:pt x="74" y="300"/>
                    </a:lnTo>
                    <a:lnTo>
                      <a:pt x="72" y="291"/>
                    </a:lnTo>
                    <a:lnTo>
                      <a:pt x="71" y="282"/>
                    </a:lnTo>
                    <a:lnTo>
                      <a:pt x="68" y="274"/>
                    </a:lnTo>
                    <a:lnTo>
                      <a:pt x="65" y="265"/>
                    </a:lnTo>
                    <a:lnTo>
                      <a:pt x="62" y="256"/>
                    </a:lnTo>
                    <a:lnTo>
                      <a:pt x="54" y="243"/>
                    </a:lnTo>
                    <a:lnTo>
                      <a:pt x="45" y="229"/>
                    </a:lnTo>
                    <a:lnTo>
                      <a:pt x="36" y="217"/>
                    </a:lnTo>
                    <a:lnTo>
                      <a:pt x="26" y="205"/>
                    </a:lnTo>
                    <a:lnTo>
                      <a:pt x="17" y="191"/>
                    </a:lnTo>
                    <a:lnTo>
                      <a:pt x="9" y="174"/>
                    </a:lnTo>
                    <a:lnTo>
                      <a:pt x="3" y="156"/>
                    </a:lnTo>
                    <a:lnTo>
                      <a:pt x="0" y="136"/>
                    </a:lnTo>
                    <a:lnTo>
                      <a:pt x="5" y="105"/>
                    </a:lnTo>
                    <a:lnTo>
                      <a:pt x="15" y="79"/>
                    </a:lnTo>
                    <a:lnTo>
                      <a:pt x="29" y="57"/>
                    </a:lnTo>
                    <a:lnTo>
                      <a:pt x="45" y="38"/>
                    </a:lnTo>
                    <a:lnTo>
                      <a:pt x="66" y="23"/>
                    </a:lnTo>
                    <a:lnTo>
                      <a:pt x="89" y="10"/>
                    </a:lnTo>
                    <a:lnTo>
                      <a:pt x="111" y="3"/>
                    </a:lnTo>
                    <a:lnTo>
                      <a:pt x="137" y="0"/>
                    </a:lnTo>
                    <a:lnTo>
                      <a:pt x="161" y="2"/>
                    </a:lnTo>
                    <a:lnTo>
                      <a:pt x="185" y="7"/>
                    </a:lnTo>
                    <a:lnTo>
                      <a:pt x="207" y="17"/>
                    </a:lnTo>
                    <a:lnTo>
                      <a:pt x="228" y="32"/>
                    </a:lnTo>
                    <a:lnTo>
                      <a:pt x="246" y="53"/>
                    </a:lnTo>
                    <a:lnTo>
                      <a:pt x="261" y="78"/>
                    </a:lnTo>
                    <a:lnTo>
                      <a:pt x="273" y="108"/>
                    </a:lnTo>
                    <a:lnTo>
                      <a:pt x="279" y="144"/>
                    </a:lnTo>
                    <a:lnTo>
                      <a:pt x="279" y="162"/>
                    </a:lnTo>
                    <a:lnTo>
                      <a:pt x="273" y="178"/>
                    </a:lnTo>
                    <a:lnTo>
                      <a:pt x="264" y="195"/>
                    </a:lnTo>
                    <a:lnTo>
                      <a:pt x="252" y="210"/>
                    </a:lnTo>
                    <a:lnTo>
                      <a:pt x="240" y="224"/>
                    </a:lnTo>
                    <a:lnTo>
                      <a:pt x="228" y="238"/>
                    </a:lnTo>
                    <a:lnTo>
                      <a:pt x="219" y="253"/>
                    </a:lnTo>
                    <a:lnTo>
                      <a:pt x="212" y="268"/>
                    </a:lnTo>
                    <a:lnTo>
                      <a:pt x="198" y="311"/>
                    </a:lnTo>
                    <a:lnTo>
                      <a:pt x="197" y="333"/>
                    </a:lnTo>
                    <a:lnTo>
                      <a:pt x="188" y="363"/>
                    </a:lnTo>
                    <a:lnTo>
                      <a:pt x="182" y="373"/>
                    </a:lnTo>
                    <a:lnTo>
                      <a:pt x="104" y="371"/>
                    </a:lnTo>
                    <a:close/>
                  </a:path>
                </a:pathLst>
              </a:custGeom>
              <a:solidFill>
                <a:srgbClr val="FFFF00"/>
              </a:solidFill>
              <a:ln w="9525">
                <a:noFill/>
                <a:round/>
                <a:headEnd/>
                <a:tailEnd/>
              </a:ln>
            </p:spPr>
            <p:txBody>
              <a:bodyPr/>
              <a:lstStyle/>
              <a:p>
                <a:endParaRPr lang="en-AU" sz="1500"/>
              </a:p>
            </p:txBody>
          </p:sp>
          <p:sp>
            <p:nvSpPr>
              <p:cNvPr id="25849" name="Freeform 16"/>
              <p:cNvSpPr>
                <a:spLocks/>
              </p:cNvSpPr>
              <p:nvPr/>
            </p:nvSpPr>
            <p:spPr bwMode="auto">
              <a:xfrm>
                <a:off x="4298" y="296"/>
                <a:ext cx="139" cy="186"/>
              </a:xfrm>
              <a:custGeom>
                <a:avLst/>
                <a:gdLst>
                  <a:gd name="T0" fmla="*/ 90 w 279"/>
                  <a:gd name="T1" fmla="*/ 363 h 373"/>
                  <a:gd name="T2" fmla="*/ 188 w 279"/>
                  <a:gd name="T3" fmla="*/ 338 h 373"/>
                  <a:gd name="T4" fmla="*/ 170 w 279"/>
                  <a:gd name="T5" fmla="*/ 333 h 373"/>
                  <a:gd name="T6" fmla="*/ 212 w 279"/>
                  <a:gd name="T7" fmla="*/ 148 h 373"/>
                  <a:gd name="T8" fmla="*/ 161 w 279"/>
                  <a:gd name="T9" fmla="*/ 225 h 373"/>
                  <a:gd name="T10" fmla="*/ 101 w 279"/>
                  <a:gd name="T11" fmla="*/ 136 h 373"/>
                  <a:gd name="T12" fmla="*/ 122 w 279"/>
                  <a:gd name="T13" fmla="*/ 229 h 373"/>
                  <a:gd name="T14" fmla="*/ 80 w 279"/>
                  <a:gd name="T15" fmla="*/ 331 h 373"/>
                  <a:gd name="T16" fmla="*/ 78 w 279"/>
                  <a:gd name="T17" fmla="*/ 320 h 373"/>
                  <a:gd name="T18" fmla="*/ 74 w 279"/>
                  <a:gd name="T19" fmla="*/ 300 h 373"/>
                  <a:gd name="T20" fmla="*/ 71 w 279"/>
                  <a:gd name="T21" fmla="*/ 282 h 373"/>
                  <a:gd name="T22" fmla="*/ 65 w 279"/>
                  <a:gd name="T23" fmla="*/ 265 h 373"/>
                  <a:gd name="T24" fmla="*/ 62 w 279"/>
                  <a:gd name="T25" fmla="*/ 256 h 373"/>
                  <a:gd name="T26" fmla="*/ 45 w 279"/>
                  <a:gd name="T27" fmla="*/ 229 h 373"/>
                  <a:gd name="T28" fmla="*/ 26 w 279"/>
                  <a:gd name="T29" fmla="*/ 205 h 373"/>
                  <a:gd name="T30" fmla="*/ 9 w 279"/>
                  <a:gd name="T31" fmla="*/ 174 h 373"/>
                  <a:gd name="T32" fmla="*/ 0 w 279"/>
                  <a:gd name="T33" fmla="*/ 136 h 373"/>
                  <a:gd name="T34" fmla="*/ 5 w 279"/>
                  <a:gd name="T35" fmla="*/ 105 h 373"/>
                  <a:gd name="T36" fmla="*/ 29 w 279"/>
                  <a:gd name="T37" fmla="*/ 57 h 373"/>
                  <a:gd name="T38" fmla="*/ 66 w 279"/>
                  <a:gd name="T39" fmla="*/ 23 h 373"/>
                  <a:gd name="T40" fmla="*/ 111 w 279"/>
                  <a:gd name="T41" fmla="*/ 3 h 373"/>
                  <a:gd name="T42" fmla="*/ 161 w 279"/>
                  <a:gd name="T43" fmla="*/ 2 h 373"/>
                  <a:gd name="T44" fmla="*/ 207 w 279"/>
                  <a:gd name="T45" fmla="*/ 17 h 373"/>
                  <a:gd name="T46" fmla="*/ 246 w 279"/>
                  <a:gd name="T47" fmla="*/ 53 h 373"/>
                  <a:gd name="T48" fmla="*/ 273 w 279"/>
                  <a:gd name="T49" fmla="*/ 108 h 373"/>
                  <a:gd name="T50" fmla="*/ 279 w 279"/>
                  <a:gd name="T51" fmla="*/ 144 h 373"/>
                  <a:gd name="T52" fmla="*/ 273 w 279"/>
                  <a:gd name="T53" fmla="*/ 178 h 373"/>
                  <a:gd name="T54" fmla="*/ 252 w 279"/>
                  <a:gd name="T55" fmla="*/ 210 h 373"/>
                  <a:gd name="T56" fmla="*/ 228 w 279"/>
                  <a:gd name="T57" fmla="*/ 238 h 373"/>
                  <a:gd name="T58" fmla="*/ 212 w 279"/>
                  <a:gd name="T59" fmla="*/ 268 h 373"/>
                  <a:gd name="T60" fmla="*/ 197 w 279"/>
                  <a:gd name="T61" fmla="*/ 333 h 373"/>
                  <a:gd name="T62" fmla="*/ 182 w 279"/>
                  <a:gd name="T63" fmla="*/ 373 h 373"/>
                  <a:gd name="T64" fmla="*/ 182 w 279"/>
                  <a:gd name="T65" fmla="*/ 373 h 3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9"/>
                  <a:gd name="T100" fmla="*/ 0 h 373"/>
                  <a:gd name="T101" fmla="*/ 279 w 279"/>
                  <a:gd name="T102" fmla="*/ 373 h 3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9" h="373">
                    <a:moveTo>
                      <a:pt x="104" y="371"/>
                    </a:moveTo>
                    <a:lnTo>
                      <a:pt x="90" y="363"/>
                    </a:lnTo>
                    <a:lnTo>
                      <a:pt x="89" y="345"/>
                    </a:lnTo>
                    <a:lnTo>
                      <a:pt x="188" y="338"/>
                    </a:lnTo>
                    <a:lnTo>
                      <a:pt x="188" y="333"/>
                    </a:lnTo>
                    <a:lnTo>
                      <a:pt x="170" y="333"/>
                    </a:lnTo>
                    <a:lnTo>
                      <a:pt x="168" y="231"/>
                    </a:lnTo>
                    <a:lnTo>
                      <a:pt x="212" y="148"/>
                    </a:lnTo>
                    <a:lnTo>
                      <a:pt x="198" y="145"/>
                    </a:lnTo>
                    <a:lnTo>
                      <a:pt x="161" y="225"/>
                    </a:lnTo>
                    <a:lnTo>
                      <a:pt x="135" y="225"/>
                    </a:lnTo>
                    <a:lnTo>
                      <a:pt x="101" y="136"/>
                    </a:lnTo>
                    <a:lnTo>
                      <a:pt x="81" y="136"/>
                    </a:lnTo>
                    <a:lnTo>
                      <a:pt x="122" y="229"/>
                    </a:lnTo>
                    <a:lnTo>
                      <a:pt x="119" y="331"/>
                    </a:lnTo>
                    <a:lnTo>
                      <a:pt x="80" y="331"/>
                    </a:lnTo>
                    <a:lnTo>
                      <a:pt x="78" y="320"/>
                    </a:lnTo>
                    <a:lnTo>
                      <a:pt x="77" y="309"/>
                    </a:lnTo>
                    <a:lnTo>
                      <a:pt x="74" y="300"/>
                    </a:lnTo>
                    <a:lnTo>
                      <a:pt x="72" y="291"/>
                    </a:lnTo>
                    <a:lnTo>
                      <a:pt x="71" y="282"/>
                    </a:lnTo>
                    <a:lnTo>
                      <a:pt x="68" y="274"/>
                    </a:lnTo>
                    <a:lnTo>
                      <a:pt x="65" y="265"/>
                    </a:lnTo>
                    <a:lnTo>
                      <a:pt x="62" y="256"/>
                    </a:lnTo>
                    <a:lnTo>
                      <a:pt x="54" y="243"/>
                    </a:lnTo>
                    <a:lnTo>
                      <a:pt x="45" y="229"/>
                    </a:lnTo>
                    <a:lnTo>
                      <a:pt x="36" y="217"/>
                    </a:lnTo>
                    <a:lnTo>
                      <a:pt x="26" y="205"/>
                    </a:lnTo>
                    <a:lnTo>
                      <a:pt x="17" y="191"/>
                    </a:lnTo>
                    <a:lnTo>
                      <a:pt x="9" y="174"/>
                    </a:lnTo>
                    <a:lnTo>
                      <a:pt x="3" y="156"/>
                    </a:lnTo>
                    <a:lnTo>
                      <a:pt x="0" y="136"/>
                    </a:lnTo>
                    <a:lnTo>
                      <a:pt x="5" y="105"/>
                    </a:lnTo>
                    <a:lnTo>
                      <a:pt x="15" y="79"/>
                    </a:lnTo>
                    <a:lnTo>
                      <a:pt x="29" y="57"/>
                    </a:lnTo>
                    <a:lnTo>
                      <a:pt x="45" y="38"/>
                    </a:lnTo>
                    <a:lnTo>
                      <a:pt x="66" y="23"/>
                    </a:lnTo>
                    <a:lnTo>
                      <a:pt x="89" y="10"/>
                    </a:lnTo>
                    <a:lnTo>
                      <a:pt x="111" y="3"/>
                    </a:lnTo>
                    <a:lnTo>
                      <a:pt x="137" y="0"/>
                    </a:lnTo>
                    <a:lnTo>
                      <a:pt x="161" y="2"/>
                    </a:lnTo>
                    <a:lnTo>
                      <a:pt x="185" y="7"/>
                    </a:lnTo>
                    <a:lnTo>
                      <a:pt x="207" y="17"/>
                    </a:lnTo>
                    <a:lnTo>
                      <a:pt x="228" y="32"/>
                    </a:lnTo>
                    <a:lnTo>
                      <a:pt x="246" y="53"/>
                    </a:lnTo>
                    <a:lnTo>
                      <a:pt x="261" y="78"/>
                    </a:lnTo>
                    <a:lnTo>
                      <a:pt x="273" y="108"/>
                    </a:lnTo>
                    <a:lnTo>
                      <a:pt x="279" y="144"/>
                    </a:lnTo>
                    <a:lnTo>
                      <a:pt x="279" y="162"/>
                    </a:lnTo>
                    <a:lnTo>
                      <a:pt x="273" y="178"/>
                    </a:lnTo>
                    <a:lnTo>
                      <a:pt x="264" y="195"/>
                    </a:lnTo>
                    <a:lnTo>
                      <a:pt x="252" y="210"/>
                    </a:lnTo>
                    <a:lnTo>
                      <a:pt x="240" y="224"/>
                    </a:lnTo>
                    <a:lnTo>
                      <a:pt x="228" y="238"/>
                    </a:lnTo>
                    <a:lnTo>
                      <a:pt x="219" y="253"/>
                    </a:lnTo>
                    <a:lnTo>
                      <a:pt x="212" y="268"/>
                    </a:lnTo>
                    <a:lnTo>
                      <a:pt x="198" y="311"/>
                    </a:lnTo>
                    <a:lnTo>
                      <a:pt x="197" y="333"/>
                    </a:lnTo>
                    <a:lnTo>
                      <a:pt x="188" y="363"/>
                    </a:lnTo>
                    <a:lnTo>
                      <a:pt x="182" y="373"/>
                    </a:lnTo>
                    <a:lnTo>
                      <a:pt x="104" y="371"/>
                    </a:lnTo>
                  </a:path>
                </a:pathLst>
              </a:custGeom>
              <a:noFill/>
              <a:ln w="0">
                <a:solidFill>
                  <a:srgbClr val="000000"/>
                </a:solidFill>
                <a:prstDash val="solid"/>
                <a:round/>
                <a:headEnd/>
                <a:tailEnd/>
              </a:ln>
            </p:spPr>
            <p:txBody>
              <a:bodyPr/>
              <a:lstStyle/>
              <a:p>
                <a:endParaRPr lang="en-AU" sz="1500"/>
              </a:p>
            </p:txBody>
          </p:sp>
          <p:sp>
            <p:nvSpPr>
              <p:cNvPr id="25850" name="Freeform 17"/>
              <p:cNvSpPr>
                <a:spLocks/>
              </p:cNvSpPr>
              <p:nvPr/>
            </p:nvSpPr>
            <p:spPr bwMode="auto">
              <a:xfrm>
                <a:off x="4263" y="405"/>
                <a:ext cx="20" cy="11"/>
              </a:xfrm>
              <a:custGeom>
                <a:avLst/>
                <a:gdLst>
                  <a:gd name="T0" fmla="*/ 29 w 41"/>
                  <a:gd name="T1" fmla="*/ 0 h 22"/>
                  <a:gd name="T2" fmla="*/ 41 w 41"/>
                  <a:gd name="T3" fmla="*/ 0 h 22"/>
                  <a:gd name="T4" fmla="*/ 3 w 41"/>
                  <a:gd name="T5" fmla="*/ 22 h 22"/>
                  <a:gd name="T6" fmla="*/ 0 w 41"/>
                  <a:gd name="T7" fmla="*/ 17 h 22"/>
                  <a:gd name="T8" fmla="*/ 29 w 41"/>
                  <a:gd name="T9" fmla="*/ 0 h 22"/>
                  <a:gd name="T10" fmla="*/ 0 60000 65536"/>
                  <a:gd name="T11" fmla="*/ 0 60000 65536"/>
                  <a:gd name="T12" fmla="*/ 0 60000 65536"/>
                  <a:gd name="T13" fmla="*/ 0 60000 65536"/>
                  <a:gd name="T14" fmla="*/ 0 60000 65536"/>
                  <a:gd name="T15" fmla="*/ 0 w 41"/>
                  <a:gd name="T16" fmla="*/ 0 h 22"/>
                  <a:gd name="T17" fmla="*/ 41 w 41"/>
                  <a:gd name="T18" fmla="*/ 22 h 22"/>
                </a:gdLst>
                <a:ahLst/>
                <a:cxnLst>
                  <a:cxn ang="T10">
                    <a:pos x="T0" y="T1"/>
                  </a:cxn>
                  <a:cxn ang="T11">
                    <a:pos x="T2" y="T3"/>
                  </a:cxn>
                  <a:cxn ang="T12">
                    <a:pos x="T4" y="T5"/>
                  </a:cxn>
                  <a:cxn ang="T13">
                    <a:pos x="T6" y="T7"/>
                  </a:cxn>
                  <a:cxn ang="T14">
                    <a:pos x="T8" y="T9"/>
                  </a:cxn>
                </a:cxnLst>
                <a:rect l="T15" t="T16" r="T17" b="T18"/>
                <a:pathLst>
                  <a:path w="41" h="22">
                    <a:moveTo>
                      <a:pt x="29" y="0"/>
                    </a:moveTo>
                    <a:lnTo>
                      <a:pt x="41" y="0"/>
                    </a:lnTo>
                    <a:lnTo>
                      <a:pt x="3" y="22"/>
                    </a:lnTo>
                    <a:lnTo>
                      <a:pt x="0" y="17"/>
                    </a:lnTo>
                    <a:lnTo>
                      <a:pt x="29" y="0"/>
                    </a:lnTo>
                    <a:close/>
                  </a:path>
                </a:pathLst>
              </a:custGeom>
              <a:solidFill>
                <a:srgbClr val="FFFF00"/>
              </a:solidFill>
              <a:ln w="9525">
                <a:noFill/>
                <a:round/>
                <a:headEnd/>
                <a:tailEnd/>
              </a:ln>
            </p:spPr>
            <p:txBody>
              <a:bodyPr/>
              <a:lstStyle/>
              <a:p>
                <a:endParaRPr lang="en-AU" sz="1500"/>
              </a:p>
            </p:txBody>
          </p:sp>
          <p:sp>
            <p:nvSpPr>
              <p:cNvPr id="25851" name="Freeform 18"/>
              <p:cNvSpPr>
                <a:spLocks/>
              </p:cNvSpPr>
              <p:nvPr/>
            </p:nvSpPr>
            <p:spPr bwMode="auto">
              <a:xfrm>
                <a:off x="4263" y="405"/>
                <a:ext cx="20" cy="11"/>
              </a:xfrm>
              <a:custGeom>
                <a:avLst/>
                <a:gdLst>
                  <a:gd name="T0" fmla="*/ 29 w 41"/>
                  <a:gd name="T1" fmla="*/ 0 h 22"/>
                  <a:gd name="T2" fmla="*/ 41 w 41"/>
                  <a:gd name="T3" fmla="*/ 0 h 22"/>
                  <a:gd name="T4" fmla="*/ 3 w 41"/>
                  <a:gd name="T5" fmla="*/ 22 h 22"/>
                  <a:gd name="T6" fmla="*/ 0 w 41"/>
                  <a:gd name="T7" fmla="*/ 17 h 22"/>
                  <a:gd name="T8" fmla="*/ 29 w 41"/>
                  <a:gd name="T9" fmla="*/ 0 h 22"/>
                  <a:gd name="T10" fmla="*/ 0 60000 65536"/>
                  <a:gd name="T11" fmla="*/ 0 60000 65536"/>
                  <a:gd name="T12" fmla="*/ 0 60000 65536"/>
                  <a:gd name="T13" fmla="*/ 0 60000 65536"/>
                  <a:gd name="T14" fmla="*/ 0 60000 65536"/>
                  <a:gd name="T15" fmla="*/ 0 w 41"/>
                  <a:gd name="T16" fmla="*/ 0 h 22"/>
                  <a:gd name="T17" fmla="*/ 41 w 41"/>
                  <a:gd name="T18" fmla="*/ 22 h 22"/>
                </a:gdLst>
                <a:ahLst/>
                <a:cxnLst>
                  <a:cxn ang="T10">
                    <a:pos x="T0" y="T1"/>
                  </a:cxn>
                  <a:cxn ang="T11">
                    <a:pos x="T2" y="T3"/>
                  </a:cxn>
                  <a:cxn ang="T12">
                    <a:pos x="T4" y="T5"/>
                  </a:cxn>
                  <a:cxn ang="T13">
                    <a:pos x="T6" y="T7"/>
                  </a:cxn>
                  <a:cxn ang="T14">
                    <a:pos x="T8" y="T9"/>
                  </a:cxn>
                </a:cxnLst>
                <a:rect l="T15" t="T16" r="T17" b="T18"/>
                <a:pathLst>
                  <a:path w="41" h="22">
                    <a:moveTo>
                      <a:pt x="29" y="0"/>
                    </a:moveTo>
                    <a:lnTo>
                      <a:pt x="41" y="0"/>
                    </a:lnTo>
                    <a:lnTo>
                      <a:pt x="3" y="22"/>
                    </a:lnTo>
                    <a:lnTo>
                      <a:pt x="0" y="17"/>
                    </a:lnTo>
                    <a:lnTo>
                      <a:pt x="29" y="0"/>
                    </a:lnTo>
                  </a:path>
                </a:pathLst>
              </a:custGeom>
              <a:noFill/>
              <a:ln w="0">
                <a:solidFill>
                  <a:srgbClr val="000000"/>
                </a:solidFill>
                <a:prstDash val="solid"/>
                <a:round/>
                <a:headEnd/>
                <a:tailEnd/>
              </a:ln>
            </p:spPr>
            <p:txBody>
              <a:bodyPr/>
              <a:lstStyle/>
              <a:p>
                <a:endParaRPr lang="en-AU" sz="1500"/>
              </a:p>
            </p:txBody>
          </p:sp>
          <p:sp>
            <p:nvSpPr>
              <p:cNvPr id="25852" name="Freeform 19"/>
              <p:cNvSpPr>
                <a:spLocks/>
              </p:cNvSpPr>
              <p:nvPr/>
            </p:nvSpPr>
            <p:spPr bwMode="auto">
              <a:xfrm>
                <a:off x="4449" y="410"/>
                <a:ext cx="19" cy="11"/>
              </a:xfrm>
              <a:custGeom>
                <a:avLst/>
                <a:gdLst>
                  <a:gd name="T0" fmla="*/ 0 w 38"/>
                  <a:gd name="T1" fmla="*/ 0 h 22"/>
                  <a:gd name="T2" fmla="*/ 11 w 38"/>
                  <a:gd name="T3" fmla="*/ 0 h 22"/>
                  <a:gd name="T4" fmla="*/ 24 w 38"/>
                  <a:gd name="T5" fmla="*/ 5 h 22"/>
                  <a:gd name="T6" fmla="*/ 38 w 38"/>
                  <a:gd name="T7" fmla="*/ 18 h 22"/>
                  <a:gd name="T8" fmla="*/ 30 w 38"/>
                  <a:gd name="T9" fmla="*/ 22 h 22"/>
                  <a:gd name="T10" fmla="*/ 0 w 38"/>
                  <a:gd name="T11" fmla="*/ 0 h 22"/>
                  <a:gd name="T12" fmla="*/ 0 60000 65536"/>
                  <a:gd name="T13" fmla="*/ 0 60000 65536"/>
                  <a:gd name="T14" fmla="*/ 0 60000 65536"/>
                  <a:gd name="T15" fmla="*/ 0 60000 65536"/>
                  <a:gd name="T16" fmla="*/ 0 60000 65536"/>
                  <a:gd name="T17" fmla="*/ 0 60000 65536"/>
                  <a:gd name="T18" fmla="*/ 0 w 38"/>
                  <a:gd name="T19" fmla="*/ 0 h 22"/>
                  <a:gd name="T20" fmla="*/ 38 w 3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38" h="22">
                    <a:moveTo>
                      <a:pt x="0" y="0"/>
                    </a:moveTo>
                    <a:lnTo>
                      <a:pt x="11" y="0"/>
                    </a:lnTo>
                    <a:lnTo>
                      <a:pt x="24" y="5"/>
                    </a:lnTo>
                    <a:lnTo>
                      <a:pt x="38" y="18"/>
                    </a:lnTo>
                    <a:lnTo>
                      <a:pt x="30" y="22"/>
                    </a:lnTo>
                    <a:lnTo>
                      <a:pt x="0" y="0"/>
                    </a:lnTo>
                    <a:close/>
                  </a:path>
                </a:pathLst>
              </a:custGeom>
              <a:solidFill>
                <a:srgbClr val="FFFF00"/>
              </a:solidFill>
              <a:ln w="9525">
                <a:noFill/>
                <a:round/>
                <a:headEnd/>
                <a:tailEnd/>
              </a:ln>
            </p:spPr>
            <p:txBody>
              <a:bodyPr/>
              <a:lstStyle/>
              <a:p>
                <a:endParaRPr lang="en-AU" sz="1500"/>
              </a:p>
            </p:txBody>
          </p:sp>
          <p:sp>
            <p:nvSpPr>
              <p:cNvPr id="25853" name="Freeform 20"/>
              <p:cNvSpPr>
                <a:spLocks/>
              </p:cNvSpPr>
              <p:nvPr/>
            </p:nvSpPr>
            <p:spPr bwMode="auto">
              <a:xfrm>
                <a:off x="4449" y="410"/>
                <a:ext cx="19" cy="11"/>
              </a:xfrm>
              <a:custGeom>
                <a:avLst/>
                <a:gdLst>
                  <a:gd name="T0" fmla="*/ 0 w 38"/>
                  <a:gd name="T1" fmla="*/ 0 h 22"/>
                  <a:gd name="T2" fmla="*/ 11 w 38"/>
                  <a:gd name="T3" fmla="*/ 0 h 22"/>
                  <a:gd name="T4" fmla="*/ 24 w 38"/>
                  <a:gd name="T5" fmla="*/ 5 h 22"/>
                  <a:gd name="T6" fmla="*/ 38 w 38"/>
                  <a:gd name="T7" fmla="*/ 18 h 22"/>
                  <a:gd name="T8" fmla="*/ 30 w 38"/>
                  <a:gd name="T9" fmla="*/ 22 h 22"/>
                  <a:gd name="T10" fmla="*/ 0 w 38"/>
                  <a:gd name="T11" fmla="*/ 0 h 22"/>
                  <a:gd name="T12" fmla="*/ 0 60000 65536"/>
                  <a:gd name="T13" fmla="*/ 0 60000 65536"/>
                  <a:gd name="T14" fmla="*/ 0 60000 65536"/>
                  <a:gd name="T15" fmla="*/ 0 60000 65536"/>
                  <a:gd name="T16" fmla="*/ 0 60000 65536"/>
                  <a:gd name="T17" fmla="*/ 0 60000 65536"/>
                  <a:gd name="T18" fmla="*/ 0 w 38"/>
                  <a:gd name="T19" fmla="*/ 0 h 22"/>
                  <a:gd name="T20" fmla="*/ 38 w 3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38" h="22">
                    <a:moveTo>
                      <a:pt x="0" y="0"/>
                    </a:moveTo>
                    <a:lnTo>
                      <a:pt x="11" y="0"/>
                    </a:lnTo>
                    <a:lnTo>
                      <a:pt x="24" y="5"/>
                    </a:lnTo>
                    <a:lnTo>
                      <a:pt x="38" y="18"/>
                    </a:lnTo>
                    <a:lnTo>
                      <a:pt x="30" y="22"/>
                    </a:lnTo>
                    <a:lnTo>
                      <a:pt x="0" y="0"/>
                    </a:lnTo>
                  </a:path>
                </a:pathLst>
              </a:custGeom>
              <a:noFill/>
              <a:ln w="0">
                <a:solidFill>
                  <a:srgbClr val="000000"/>
                </a:solidFill>
                <a:prstDash val="solid"/>
                <a:round/>
                <a:headEnd/>
                <a:tailEnd/>
              </a:ln>
            </p:spPr>
            <p:txBody>
              <a:bodyPr/>
              <a:lstStyle/>
              <a:p>
                <a:endParaRPr lang="en-AU" sz="1500"/>
              </a:p>
            </p:txBody>
          </p:sp>
          <p:sp>
            <p:nvSpPr>
              <p:cNvPr id="25854" name="Freeform 21"/>
              <p:cNvSpPr>
                <a:spLocks/>
              </p:cNvSpPr>
              <p:nvPr/>
            </p:nvSpPr>
            <p:spPr bwMode="auto">
              <a:xfrm>
                <a:off x="4247" y="374"/>
                <a:ext cx="27" cy="7"/>
              </a:xfrm>
              <a:custGeom>
                <a:avLst/>
                <a:gdLst>
                  <a:gd name="T0" fmla="*/ 0 w 56"/>
                  <a:gd name="T1" fmla="*/ 10 h 15"/>
                  <a:gd name="T2" fmla="*/ 56 w 56"/>
                  <a:gd name="T3" fmla="*/ 0 h 15"/>
                  <a:gd name="T4" fmla="*/ 56 w 56"/>
                  <a:gd name="T5" fmla="*/ 0 h 15"/>
                  <a:gd name="T6" fmla="*/ 56 w 56"/>
                  <a:gd name="T7" fmla="*/ 0 h 15"/>
                  <a:gd name="T8" fmla="*/ 56 w 56"/>
                  <a:gd name="T9" fmla="*/ 4 h 15"/>
                  <a:gd name="T10" fmla="*/ 0 w 56"/>
                  <a:gd name="T11" fmla="*/ 15 h 15"/>
                  <a:gd name="T12" fmla="*/ 0 w 56"/>
                  <a:gd name="T13" fmla="*/ 10 h 15"/>
                  <a:gd name="T14" fmla="*/ 0 60000 65536"/>
                  <a:gd name="T15" fmla="*/ 0 60000 65536"/>
                  <a:gd name="T16" fmla="*/ 0 60000 65536"/>
                  <a:gd name="T17" fmla="*/ 0 60000 65536"/>
                  <a:gd name="T18" fmla="*/ 0 60000 65536"/>
                  <a:gd name="T19" fmla="*/ 0 60000 65536"/>
                  <a:gd name="T20" fmla="*/ 0 60000 65536"/>
                  <a:gd name="T21" fmla="*/ 0 w 56"/>
                  <a:gd name="T22" fmla="*/ 0 h 15"/>
                  <a:gd name="T23" fmla="*/ 56 w 56"/>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15">
                    <a:moveTo>
                      <a:pt x="0" y="10"/>
                    </a:moveTo>
                    <a:lnTo>
                      <a:pt x="56" y="0"/>
                    </a:lnTo>
                    <a:lnTo>
                      <a:pt x="56" y="4"/>
                    </a:lnTo>
                    <a:lnTo>
                      <a:pt x="0" y="15"/>
                    </a:lnTo>
                    <a:lnTo>
                      <a:pt x="0" y="10"/>
                    </a:lnTo>
                    <a:close/>
                  </a:path>
                </a:pathLst>
              </a:custGeom>
              <a:solidFill>
                <a:srgbClr val="FFFF00"/>
              </a:solidFill>
              <a:ln w="9525">
                <a:noFill/>
                <a:round/>
                <a:headEnd/>
                <a:tailEnd/>
              </a:ln>
            </p:spPr>
            <p:txBody>
              <a:bodyPr/>
              <a:lstStyle/>
              <a:p>
                <a:endParaRPr lang="en-AU" sz="1500"/>
              </a:p>
            </p:txBody>
          </p:sp>
          <p:sp>
            <p:nvSpPr>
              <p:cNvPr id="25855" name="Freeform 22"/>
              <p:cNvSpPr>
                <a:spLocks/>
              </p:cNvSpPr>
              <p:nvPr/>
            </p:nvSpPr>
            <p:spPr bwMode="auto">
              <a:xfrm>
                <a:off x="4247" y="374"/>
                <a:ext cx="27" cy="7"/>
              </a:xfrm>
              <a:custGeom>
                <a:avLst/>
                <a:gdLst>
                  <a:gd name="T0" fmla="*/ 0 w 56"/>
                  <a:gd name="T1" fmla="*/ 10 h 15"/>
                  <a:gd name="T2" fmla="*/ 56 w 56"/>
                  <a:gd name="T3" fmla="*/ 0 h 15"/>
                  <a:gd name="T4" fmla="*/ 56 w 56"/>
                  <a:gd name="T5" fmla="*/ 0 h 15"/>
                  <a:gd name="T6" fmla="*/ 56 w 56"/>
                  <a:gd name="T7" fmla="*/ 0 h 15"/>
                  <a:gd name="T8" fmla="*/ 56 w 56"/>
                  <a:gd name="T9" fmla="*/ 4 h 15"/>
                  <a:gd name="T10" fmla="*/ 0 w 56"/>
                  <a:gd name="T11" fmla="*/ 15 h 15"/>
                  <a:gd name="T12" fmla="*/ 0 w 56"/>
                  <a:gd name="T13" fmla="*/ 10 h 15"/>
                  <a:gd name="T14" fmla="*/ 0 60000 65536"/>
                  <a:gd name="T15" fmla="*/ 0 60000 65536"/>
                  <a:gd name="T16" fmla="*/ 0 60000 65536"/>
                  <a:gd name="T17" fmla="*/ 0 60000 65536"/>
                  <a:gd name="T18" fmla="*/ 0 60000 65536"/>
                  <a:gd name="T19" fmla="*/ 0 60000 65536"/>
                  <a:gd name="T20" fmla="*/ 0 60000 65536"/>
                  <a:gd name="T21" fmla="*/ 0 w 56"/>
                  <a:gd name="T22" fmla="*/ 0 h 15"/>
                  <a:gd name="T23" fmla="*/ 56 w 56"/>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15">
                    <a:moveTo>
                      <a:pt x="0" y="10"/>
                    </a:moveTo>
                    <a:lnTo>
                      <a:pt x="56" y="0"/>
                    </a:lnTo>
                    <a:lnTo>
                      <a:pt x="56" y="4"/>
                    </a:lnTo>
                    <a:lnTo>
                      <a:pt x="0" y="15"/>
                    </a:lnTo>
                    <a:lnTo>
                      <a:pt x="0" y="10"/>
                    </a:lnTo>
                  </a:path>
                </a:pathLst>
              </a:custGeom>
              <a:noFill/>
              <a:ln w="0">
                <a:solidFill>
                  <a:srgbClr val="000000"/>
                </a:solidFill>
                <a:prstDash val="solid"/>
                <a:round/>
                <a:headEnd/>
                <a:tailEnd/>
              </a:ln>
            </p:spPr>
            <p:txBody>
              <a:bodyPr/>
              <a:lstStyle/>
              <a:p>
                <a:endParaRPr lang="en-AU" sz="1500"/>
              </a:p>
            </p:txBody>
          </p:sp>
          <p:sp>
            <p:nvSpPr>
              <p:cNvPr id="25856" name="Freeform 23"/>
              <p:cNvSpPr>
                <a:spLocks/>
              </p:cNvSpPr>
              <p:nvPr/>
            </p:nvSpPr>
            <p:spPr bwMode="auto">
              <a:xfrm>
                <a:off x="4460" y="374"/>
                <a:ext cx="33" cy="8"/>
              </a:xfrm>
              <a:custGeom>
                <a:avLst/>
                <a:gdLst>
                  <a:gd name="T0" fmla="*/ 0 w 66"/>
                  <a:gd name="T1" fmla="*/ 4 h 17"/>
                  <a:gd name="T2" fmla="*/ 6 w 66"/>
                  <a:gd name="T3" fmla="*/ 0 h 17"/>
                  <a:gd name="T4" fmla="*/ 66 w 66"/>
                  <a:gd name="T5" fmla="*/ 13 h 17"/>
                  <a:gd name="T6" fmla="*/ 53 w 66"/>
                  <a:gd name="T7" fmla="*/ 17 h 17"/>
                  <a:gd name="T8" fmla="*/ 0 w 66"/>
                  <a:gd name="T9" fmla="*/ 4 h 17"/>
                  <a:gd name="T10" fmla="*/ 0 60000 65536"/>
                  <a:gd name="T11" fmla="*/ 0 60000 65536"/>
                  <a:gd name="T12" fmla="*/ 0 60000 65536"/>
                  <a:gd name="T13" fmla="*/ 0 60000 65536"/>
                  <a:gd name="T14" fmla="*/ 0 60000 65536"/>
                  <a:gd name="T15" fmla="*/ 0 w 66"/>
                  <a:gd name="T16" fmla="*/ 0 h 17"/>
                  <a:gd name="T17" fmla="*/ 66 w 66"/>
                  <a:gd name="T18" fmla="*/ 17 h 17"/>
                </a:gdLst>
                <a:ahLst/>
                <a:cxnLst>
                  <a:cxn ang="T10">
                    <a:pos x="T0" y="T1"/>
                  </a:cxn>
                  <a:cxn ang="T11">
                    <a:pos x="T2" y="T3"/>
                  </a:cxn>
                  <a:cxn ang="T12">
                    <a:pos x="T4" y="T5"/>
                  </a:cxn>
                  <a:cxn ang="T13">
                    <a:pos x="T6" y="T7"/>
                  </a:cxn>
                  <a:cxn ang="T14">
                    <a:pos x="T8" y="T9"/>
                  </a:cxn>
                </a:cxnLst>
                <a:rect l="T15" t="T16" r="T17" b="T18"/>
                <a:pathLst>
                  <a:path w="66" h="17">
                    <a:moveTo>
                      <a:pt x="0" y="4"/>
                    </a:moveTo>
                    <a:lnTo>
                      <a:pt x="6" y="0"/>
                    </a:lnTo>
                    <a:lnTo>
                      <a:pt x="66" y="13"/>
                    </a:lnTo>
                    <a:lnTo>
                      <a:pt x="53" y="17"/>
                    </a:lnTo>
                    <a:lnTo>
                      <a:pt x="0" y="4"/>
                    </a:lnTo>
                    <a:close/>
                  </a:path>
                </a:pathLst>
              </a:custGeom>
              <a:solidFill>
                <a:srgbClr val="FFFF00"/>
              </a:solidFill>
              <a:ln w="9525">
                <a:noFill/>
                <a:round/>
                <a:headEnd/>
                <a:tailEnd/>
              </a:ln>
            </p:spPr>
            <p:txBody>
              <a:bodyPr/>
              <a:lstStyle/>
              <a:p>
                <a:endParaRPr lang="en-AU" sz="1500"/>
              </a:p>
            </p:txBody>
          </p:sp>
          <p:sp>
            <p:nvSpPr>
              <p:cNvPr id="25857" name="Freeform 24"/>
              <p:cNvSpPr>
                <a:spLocks/>
              </p:cNvSpPr>
              <p:nvPr/>
            </p:nvSpPr>
            <p:spPr bwMode="auto">
              <a:xfrm>
                <a:off x="4460" y="374"/>
                <a:ext cx="33" cy="8"/>
              </a:xfrm>
              <a:custGeom>
                <a:avLst/>
                <a:gdLst>
                  <a:gd name="T0" fmla="*/ 0 w 66"/>
                  <a:gd name="T1" fmla="*/ 4 h 17"/>
                  <a:gd name="T2" fmla="*/ 6 w 66"/>
                  <a:gd name="T3" fmla="*/ 0 h 17"/>
                  <a:gd name="T4" fmla="*/ 66 w 66"/>
                  <a:gd name="T5" fmla="*/ 13 h 17"/>
                  <a:gd name="T6" fmla="*/ 53 w 66"/>
                  <a:gd name="T7" fmla="*/ 17 h 17"/>
                  <a:gd name="T8" fmla="*/ 0 w 66"/>
                  <a:gd name="T9" fmla="*/ 4 h 17"/>
                  <a:gd name="T10" fmla="*/ 0 60000 65536"/>
                  <a:gd name="T11" fmla="*/ 0 60000 65536"/>
                  <a:gd name="T12" fmla="*/ 0 60000 65536"/>
                  <a:gd name="T13" fmla="*/ 0 60000 65536"/>
                  <a:gd name="T14" fmla="*/ 0 60000 65536"/>
                  <a:gd name="T15" fmla="*/ 0 w 66"/>
                  <a:gd name="T16" fmla="*/ 0 h 17"/>
                  <a:gd name="T17" fmla="*/ 66 w 66"/>
                  <a:gd name="T18" fmla="*/ 17 h 17"/>
                </a:gdLst>
                <a:ahLst/>
                <a:cxnLst>
                  <a:cxn ang="T10">
                    <a:pos x="T0" y="T1"/>
                  </a:cxn>
                  <a:cxn ang="T11">
                    <a:pos x="T2" y="T3"/>
                  </a:cxn>
                  <a:cxn ang="T12">
                    <a:pos x="T4" y="T5"/>
                  </a:cxn>
                  <a:cxn ang="T13">
                    <a:pos x="T6" y="T7"/>
                  </a:cxn>
                  <a:cxn ang="T14">
                    <a:pos x="T8" y="T9"/>
                  </a:cxn>
                </a:cxnLst>
                <a:rect l="T15" t="T16" r="T17" b="T18"/>
                <a:pathLst>
                  <a:path w="66" h="17">
                    <a:moveTo>
                      <a:pt x="0" y="4"/>
                    </a:moveTo>
                    <a:lnTo>
                      <a:pt x="6" y="0"/>
                    </a:lnTo>
                    <a:lnTo>
                      <a:pt x="66" y="13"/>
                    </a:lnTo>
                    <a:lnTo>
                      <a:pt x="53" y="17"/>
                    </a:lnTo>
                    <a:lnTo>
                      <a:pt x="0" y="4"/>
                    </a:lnTo>
                  </a:path>
                </a:pathLst>
              </a:custGeom>
              <a:noFill/>
              <a:ln w="0">
                <a:solidFill>
                  <a:srgbClr val="000000"/>
                </a:solidFill>
                <a:prstDash val="solid"/>
                <a:round/>
                <a:headEnd/>
                <a:tailEnd/>
              </a:ln>
            </p:spPr>
            <p:txBody>
              <a:bodyPr/>
              <a:lstStyle/>
              <a:p>
                <a:endParaRPr lang="en-AU" sz="1500"/>
              </a:p>
            </p:txBody>
          </p:sp>
          <p:sp>
            <p:nvSpPr>
              <p:cNvPr id="25858" name="Freeform 25"/>
              <p:cNvSpPr>
                <a:spLocks/>
              </p:cNvSpPr>
              <p:nvPr/>
            </p:nvSpPr>
            <p:spPr bwMode="auto">
              <a:xfrm>
                <a:off x="4338" y="344"/>
                <a:ext cx="72" cy="26"/>
              </a:xfrm>
              <a:custGeom>
                <a:avLst/>
                <a:gdLst>
                  <a:gd name="T0" fmla="*/ 131 w 144"/>
                  <a:gd name="T1" fmla="*/ 51 h 51"/>
                  <a:gd name="T2" fmla="*/ 0 w 144"/>
                  <a:gd name="T3" fmla="*/ 39 h 51"/>
                  <a:gd name="T4" fmla="*/ 5 w 144"/>
                  <a:gd name="T5" fmla="*/ 26 h 51"/>
                  <a:gd name="T6" fmla="*/ 14 w 144"/>
                  <a:gd name="T7" fmla="*/ 3 h 51"/>
                  <a:gd name="T8" fmla="*/ 27 w 144"/>
                  <a:gd name="T9" fmla="*/ 3 h 51"/>
                  <a:gd name="T10" fmla="*/ 27 w 144"/>
                  <a:gd name="T11" fmla="*/ 25 h 51"/>
                  <a:gd name="T12" fmla="*/ 54 w 144"/>
                  <a:gd name="T13" fmla="*/ 26 h 51"/>
                  <a:gd name="T14" fmla="*/ 56 w 144"/>
                  <a:gd name="T15" fmla="*/ 0 h 51"/>
                  <a:gd name="T16" fmla="*/ 74 w 144"/>
                  <a:gd name="T17" fmla="*/ 3 h 51"/>
                  <a:gd name="T18" fmla="*/ 78 w 144"/>
                  <a:gd name="T19" fmla="*/ 26 h 51"/>
                  <a:gd name="T20" fmla="*/ 93 w 144"/>
                  <a:gd name="T21" fmla="*/ 26 h 51"/>
                  <a:gd name="T22" fmla="*/ 102 w 144"/>
                  <a:gd name="T23" fmla="*/ 3 h 51"/>
                  <a:gd name="T24" fmla="*/ 102 w 144"/>
                  <a:gd name="T25" fmla="*/ 3 h 51"/>
                  <a:gd name="T26" fmla="*/ 117 w 144"/>
                  <a:gd name="T27" fmla="*/ 3 h 51"/>
                  <a:gd name="T28" fmla="*/ 117 w 144"/>
                  <a:gd name="T29" fmla="*/ 3 h 51"/>
                  <a:gd name="T30" fmla="*/ 117 w 144"/>
                  <a:gd name="T31" fmla="*/ 39 h 51"/>
                  <a:gd name="T32" fmla="*/ 117 w 144"/>
                  <a:gd name="T33" fmla="*/ 39 h 51"/>
                  <a:gd name="T34" fmla="*/ 129 w 144"/>
                  <a:gd name="T35" fmla="*/ 26 h 51"/>
                  <a:gd name="T36" fmla="*/ 131 w 144"/>
                  <a:gd name="T37" fmla="*/ 14 h 51"/>
                  <a:gd name="T38" fmla="*/ 144 w 144"/>
                  <a:gd name="T39" fmla="*/ 14 h 51"/>
                  <a:gd name="T40" fmla="*/ 144 w 144"/>
                  <a:gd name="T41" fmla="*/ 26 h 51"/>
                  <a:gd name="T42" fmla="*/ 131 w 144"/>
                  <a:gd name="T43" fmla="*/ 51 h 51"/>
                  <a:gd name="T44" fmla="*/ 131 w 144"/>
                  <a:gd name="T45" fmla="*/ 51 h 51"/>
                  <a:gd name="T46" fmla="*/ 131 w 144"/>
                  <a:gd name="T47" fmla="*/ 51 h 51"/>
                  <a:gd name="T48" fmla="*/ 131 w 144"/>
                  <a:gd name="T49" fmla="*/ 51 h 51"/>
                  <a:gd name="T50" fmla="*/ 131 w 144"/>
                  <a:gd name="T51" fmla="*/ 51 h 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4"/>
                  <a:gd name="T79" fmla="*/ 0 h 51"/>
                  <a:gd name="T80" fmla="*/ 144 w 144"/>
                  <a:gd name="T81" fmla="*/ 51 h 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4" h="51">
                    <a:moveTo>
                      <a:pt x="131" y="51"/>
                    </a:moveTo>
                    <a:lnTo>
                      <a:pt x="0" y="39"/>
                    </a:lnTo>
                    <a:lnTo>
                      <a:pt x="5" y="26"/>
                    </a:lnTo>
                    <a:lnTo>
                      <a:pt x="14" y="3"/>
                    </a:lnTo>
                    <a:lnTo>
                      <a:pt x="27" y="3"/>
                    </a:lnTo>
                    <a:lnTo>
                      <a:pt x="27" y="25"/>
                    </a:lnTo>
                    <a:lnTo>
                      <a:pt x="54" y="26"/>
                    </a:lnTo>
                    <a:lnTo>
                      <a:pt x="56" y="0"/>
                    </a:lnTo>
                    <a:lnTo>
                      <a:pt x="74" y="3"/>
                    </a:lnTo>
                    <a:lnTo>
                      <a:pt x="78" y="26"/>
                    </a:lnTo>
                    <a:lnTo>
                      <a:pt x="93" y="26"/>
                    </a:lnTo>
                    <a:lnTo>
                      <a:pt x="102" y="3"/>
                    </a:lnTo>
                    <a:lnTo>
                      <a:pt x="117" y="3"/>
                    </a:lnTo>
                    <a:lnTo>
                      <a:pt x="117" y="39"/>
                    </a:lnTo>
                    <a:lnTo>
                      <a:pt x="129" y="26"/>
                    </a:lnTo>
                    <a:lnTo>
                      <a:pt x="131" y="14"/>
                    </a:lnTo>
                    <a:lnTo>
                      <a:pt x="144" y="14"/>
                    </a:lnTo>
                    <a:lnTo>
                      <a:pt x="144" y="26"/>
                    </a:lnTo>
                    <a:lnTo>
                      <a:pt x="131" y="51"/>
                    </a:lnTo>
                    <a:close/>
                  </a:path>
                </a:pathLst>
              </a:custGeom>
              <a:solidFill>
                <a:srgbClr val="FFFFFF"/>
              </a:solidFill>
              <a:ln w="9525">
                <a:noFill/>
                <a:round/>
                <a:headEnd/>
                <a:tailEnd/>
              </a:ln>
            </p:spPr>
            <p:txBody>
              <a:bodyPr/>
              <a:lstStyle/>
              <a:p>
                <a:endParaRPr lang="en-AU" sz="1500"/>
              </a:p>
            </p:txBody>
          </p:sp>
          <p:sp>
            <p:nvSpPr>
              <p:cNvPr id="25859" name="Freeform 26"/>
              <p:cNvSpPr>
                <a:spLocks/>
              </p:cNvSpPr>
              <p:nvPr/>
            </p:nvSpPr>
            <p:spPr bwMode="auto">
              <a:xfrm>
                <a:off x="4338" y="344"/>
                <a:ext cx="72" cy="26"/>
              </a:xfrm>
              <a:custGeom>
                <a:avLst/>
                <a:gdLst>
                  <a:gd name="T0" fmla="*/ 131 w 144"/>
                  <a:gd name="T1" fmla="*/ 51 h 51"/>
                  <a:gd name="T2" fmla="*/ 0 w 144"/>
                  <a:gd name="T3" fmla="*/ 39 h 51"/>
                  <a:gd name="T4" fmla="*/ 5 w 144"/>
                  <a:gd name="T5" fmla="*/ 26 h 51"/>
                  <a:gd name="T6" fmla="*/ 14 w 144"/>
                  <a:gd name="T7" fmla="*/ 3 h 51"/>
                  <a:gd name="T8" fmla="*/ 27 w 144"/>
                  <a:gd name="T9" fmla="*/ 3 h 51"/>
                  <a:gd name="T10" fmla="*/ 27 w 144"/>
                  <a:gd name="T11" fmla="*/ 25 h 51"/>
                  <a:gd name="T12" fmla="*/ 54 w 144"/>
                  <a:gd name="T13" fmla="*/ 26 h 51"/>
                  <a:gd name="T14" fmla="*/ 56 w 144"/>
                  <a:gd name="T15" fmla="*/ 0 h 51"/>
                  <a:gd name="T16" fmla="*/ 74 w 144"/>
                  <a:gd name="T17" fmla="*/ 3 h 51"/>
                  <a:gd name="T18" fmla="*/ 78 w 144"/>
                  <a:gd name="T19" fmla="*/ 26 h 51"/>
                  <a:gd name="T20" fmla="*/ 93 w 144"/>
                  <a:gd name="T21" fmla="*/ 26 h 51"/>
                  <a:gd name="T22" fmla="*/ 102 w 144"/>
                  <a:gd name="T23" fmla="*/ 3 h 51"/>
                  <a:gd name="T24" fmla="*/ 102 w 144"/>
                  <a:gd name="T25" fmla="*/ 3 h 51"/>
                  <a:gd name="T26" fmla="*/ 117 w 144"/>
                  <a:gd name="T27" fmla="*/ 3 h 51"/>
                  <a:gd name="T28" fmla="*/ 117 w 144"/>
                  <a:gd name="T29" fmla="*/ 3 h 51"/>
                  <a:gd name="T30" fmla="*/ 117 w 144"/>
                  <a:gd name="T31" fmla="*/ 39 h 51"/>
                  <a:gd name="T32" fmla="*/ 117 w 144"/>
                  <a:gd name="T33" fmla="*/ 39 h 51"/>
                  <a:gd name="T34" fmla="*/ 129 w 144"/>
                  <a:gd name="T35" fmla="*/ 26 h 51"/>
                  <a:gd name="T36" fmla="*/ 131 w 144"/>
                  <a:gd name="T37" fmla="*/ 14 h 51"/>
                  <a:gd name="T38" fmla="*/ 144 w 144"/>
                  <a:gd name="T39" fmla="*/ 14 h 51"/>
                  <a:gd name="T40" fmla="*/ 144 w 144"/>
                  <a:gd name="T41" fmla="*/ 26 h 51"/>
                  <a:gd name="T42" fmla="*/ 131 w 144"/>
                  <a:gd name="T43" fmla="*/ 51 h 51"/>
                  <a:gd name="T44" fmla="*/ 131 w 144"/>
                  <a:gd name="T45" fmla="*/ 51 h 51"/>
                  <a:gd name="T46" fmla="*/ 131 w 144"/>
                  <a:gd name="T47" fmla="*/ 51 h 51"/>
                  <a:gd name="T48" fmla="*/ 131 w 144"/>
                  <a:gd name="T49" fmla="*/ 51 h 51"/>
                  <a:gd name="T50" fmla="*/ 131 w 144"/>
                  <a:gd name="T51" fmla="*/ 51 h 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4"/>
                  <a:gd name="T79" fmla="*/ 0 h 51"/>
                  <a:gd name="T80" fmla="*/ 144 w 144"/>
                  <a:gd name="T81" fmla="*/ 51 h 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4" h="51">
                    <a:moveTo>
                      <a:pt x="131" y="51"/>
                    </a:moveTo>
                    <a:lnTo>
                      <a:pt x="0" y="39"/>
                    </a:lnTo>
                    <a:lnTo>
                      <a:pt x="5" y="26"/>
                    </a:lnTo>
                    <a:lnTo>
                      <a:pt x="14" y="3"/>
                    </a:lnTo>
                    <a:lnTo>
                      <a:pt x="27" y="3"/>
                    </a:lnTo>
                    <a:lnTo>
                      <a:pt x="27" y="25"/>
                    </a:lnTo>
                    <a:lnTo>
                      <a:pt x="54" y="26"/>
                    </a:lnTo>
                    <a:lnTo>
                      <a:pt x="56" y="0"/>
                    </a:lnTo>
                    <a:lnTo>
                      <a:pt x="74" y="3"/>
                    </a:lnTo>
                    <a:lnTo>
                      <a:pt x="78" y="26"/>
                    </a:lnTo>
                    <a:lnTo>
                      <a:pt x="93" y="26"/>
                    </a:lnTo>
                    <a:lnTo>
                      <a:pt x="102" y="3"/>
                    </a:lnTo>
                    <a:lnTo>
                      <a:pt x="117" y="3"/>
                    </a:lnTo>
                    <a:lnTo>
                      <a:pt x="117" y="39"/>
                    </a:lnTo>
                    <a:lnTo>
                      <a:pt x="129" y="26"/>
                    </a:lnTo>
                    <a:lnTo>
                      <a:pt x="131" y="14"/>
                    </a:lnTo>
                    <a:lnTo>
                      <a:pt x="144" y="14"/>
                    </a:lnTo>
                    <a:lnTo>
                      <a:pt x="144" y="26"/>
                    </a:lnTo>
                    <a:lnTo>
                      <a:pt x="131" y="51"/>
                    </a:lnTo>
                  </a:path>
                </a:pathLst>
              </a:custGeom>
              <a:noFill/>
              <a:ln w="0">
                <a:solidFill>
                  <a:srgbClr val="000000"/>
                </a:solidFill>
                <a:prstDash val="solid"/>
                <a:round/>
                <a:headEnd/>
                <a:tailEnd/>
              </a:ln>
            </p:spPr>
            <p:txBody>
              <a:bodyPr/>
              <a:lstStyle/>
              <a:p>
                <a:endParaRPr lang="en-AU" sz="1500"/>
              </a:p>
            </p:txBody>
          </p:sp>
          <p:sp>
            <p:nvSpPr>
              <p:cNvPr id="25860" name="Freeform 27"/>
              <p:cNvSpPr>
                <a:spLocks/>
              </p:cNvSpPr>
              <p:nvPr/>
            </p:nvSpPr>
            <p:spPr bwMode="auto">
              <a:xfrm>
                <a:off x="4244" y="334"/>
                <a:ext cx="32" cy="7"/>
              </a:xfrm>
              <a:custGeom>
                <a:avLst/>
                <a:gdLst>
                  <a:gd name="T0" fmla="*/ 3 w 65"/>
                  <a:gd name="T1" fmla="*/ 6 h 15"/>
                  <a:gd name="T2" fmla="*/ 0 w 65"/>
                  <a:gd name="T3" fmla="*/ 6 h 15"/>
                  <a:gd name="T4" fmla="*/ 5 w 65"/>
                  <a:gd name="T5" fmla="*/ 0 h 15"/>
                  <a:gd name="T6" fmla="*/ 65 w 65"/>
                  <a:gd name="T7" fmla="*/ 7 h 15"/>
                  <a:gd name="T8" fmla="*/ 63 w 65"/>
                  <a:gd name="T9" fmla="*/ 15 h 15"/>
                  <a:gd name="T10" fmla="*/ 3 w 65"/>
                  <a:gd name="T11" fmla="*/ 6 h 15"/>
                  <a:gd name="T12" fmla="*/ 0 60000 65536"/>
                  <a:gd name="T13" fmla="*/ 0 60000 65536"/>
                  <a:gd name="T14" fmla="*/ 0 60000 65536"/>
                  <a:gd name="T15" fmla="*/ 0 60000 65536"/>
                  <a:gd name="T16" fmla="*/ 0 60000 65536"/>
                  <a:gd name="T17" fmla="*/ 0 60000 65536"/>
                  <a:gd name="T18" fmla="*/ 0 w 65"/>
                  <a:gd name="T19" fmla="*/ 0 h 15"/>
                  <a:gd name="T20" fmla="*/ 65 w 6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5" h="15">
                    <a:moveTo>
                      <a:pt x="3" y="6"/>
                    </a:moveTo>
                    <a:lnTo>
                      <a:pt x="0" y="6"/>
                    </a:lnTo>
                    <a:lnTo>
                      <a:pt x="5" y="0"/>
                    </a:lnTo>
                    <a:lnTo>
                      <a:pt x="65" y="7"/>
                    </a:lnTo>
                    <a:lnTo>
                      <a:pt x="63" y="15"/>
                    </a:lnTo>
                    <a:lnTo>
                      <a:pt x="3" y="6"/>
                    </a:lnTo>
                    <a:close/>
                  </a:path>
                </a:pathLst>
              </a:custGeom>
              <a:solidFill>
                <a:srgbClr val="FFFF00"/>
              </a:solidFill>
              <a:ln w="9525">
                <a:noFill/>
                <a:round/>
                <a:headEnd/>
                <a:tailEnd/>
              </a:ln>
            </p:spPr>
            <p:txBody>
              <a:bodyPr/>
              <a:lstStyle/>
              <a:p>
                <a:endParaRPr lang="en-AU" sz="1500"/>
              </a:p>
            </p:txBody>
          </p:sp>
          <p:sp>
            <p:nvSpPr>
              <p:cNvPr id="25861" name="Freeform 28"/>
              <p:cNvSpPr>
                <a:spLocks/>
              </p:cNvSpPr>
              <p:nvPr/>
            </p:nvSpPr>
            <p:spPr bwMode="auto">
              <a:xfrm>
                <a:off x="4244" y="334"/>
                <a:ext cx="32" cy="7"/>
              </a:xfrm>
              <a:custGeom>
                <a:avLst/>
                <a:gdLst>
                  <a:gd name="T0" fmla="*/ 3 w 65"/>
                  <a:gd name="T1" fmla="*/ 6 h 15"/>
                  <a:gd name="T2" fmla="*/ 0 w 65"/>
                  <a:gd name="T3" fmla="*/ 6 h 15"/>
                  <a:gd name="T4" fmla="*/ 5 w 65"/>
                  <a:gd name="T5" fmla="*/ 0 h 15"/>
                  <a:gd name="T6" fmla="*/ 65 w 65"/>
                  <a:gd name="T7" fmla="*/ 7 h 15"/>
                  <a:gd name="T8" fmla="*/ 63 w 65"/>
                  <a:gd name="T9" fmla="*/ 15 h 15"/>
                  <a:gd name="T10" fmla="*/ 3 w 65"/>
                  <a:gd name="T11" fmla="*/ 6 h 15"/>
                  <a:gd name="T12" fmla="*/ 0 60000 65536"/>
                  <a:gd name="T13" fmla="*/ 0 60000 65536"/>
                  <a:gd name="T14" fmla="*/ 0 60000 65536"/>
                  <a:gd name="T15" fmla="*/ 0 60000 65536"/>
                  <a:gd name="T16" fmla="*/ 0 60000 65536"/>
                  <a:gd name="T17" fmla="*/ 0 60000 65536"/>
                  <a:gd name="T18" fmla="*/ 0 w 65"/>
                  <a:gd name="T19" fmla="*/ 0 h 15"/>
                  <a:gd name="T20" fmla="*/ 65 w 6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5" h="15">
                    <a:moveTo>
                      <a:pt x="3" y="6"/>
                    </a:moveTo>
                    <a:lnTo>
                      <a:pt x="0" y="6"/>
                    </a:lnTo>
                    <a:lnTo>
                      <a:pt x="5" y="0"/>
                    </a:lnTo>
                    <a:lnTo>
                      <a:pt x="65" y="7"/>
                    </a:lnTo>
                    <a:lnTo>
                      <a:pt x="63" y="15"/>
                    </a:lnTo>
                    <a:lnTo>
                      <a:pt x="3" y="6"/>
                    </a:lnTo>
                  </a:path>
                </a:pathLst>
              </a:custGeom>
              <a:noFill/>
              <a:ln w="0">
                <a:solidFill>
                  <a:srgbClr val="000000"/>
                </a:solidFill>
                <a:prstDash val="solid"/>
                <a:round/>
                <a:headEnd/>
                <a:tailEnd/>
              </a:ln>
            </p:spPr>
            <p:txBody>
              <a:bodyPr/>
              <a:lstStyle/>
              <a:p>
                <a:endParaRPr lang="en-AU" sz="1500"/>
              </a:p>
            </p:txBody>
          </p:sp>
          <p:sp>
            <p:nvSpPr>
              <p:cNvPr id="25862" name="Freeform 29"/>
              <p:cNvSpPr>
                <a:spLocks/>
              </p:cNvSpPr>
              <p:nvPr/>
            </p:nvSpPr>
            <p:spPr bwMode="auto">
              <a:xfrm>
                <a:off x="4459" y="329"/>
                <a:ext cx="32" cy="17"/>
              </a:xfrm>
              <a:custGeom>
                <a:avLst/>
                <a:gdLst>
                  <a:gd name="T0" fmla="*/ 0 w 64"/>
                  <a:gd name="T1" fmla="*/ 34 h 34"/>
                  <a:gd name="T2" fmla="*/ 0 w 64"/>
                  <a:gd name="T3" fmla="*/ 26 h 34"/>
                  <a:gd name="T4" fmla="*/ 0 w 64"/>
                  <a:gd name="T5" fmla="*/ 26 h 34"/>
                  <a:gd name="T6" fmla="*/ 0 w 64"/>
                  <a:gd name="T7" fmla="*/ 26 h 34"/>
                  <a:gd name="T8" fmla="*/ 0 w 64"/>
                  <a:gd name="T9" fmla="*/ 26 h 34"/>
                  <a:gd name="T10" fmla="*/ 0 w 64"/>
                  <a:gd name="T11" fmla="*/ 26 h 34"/>
                  <a:gd name="T12" fmla="*/ 64 w 64"/>
                  <a:gd name="T13" fmla="*/ 0 h 34"/>
                  <a:gd name="T14" fmla="*/ 64 w 64"/>
                  <a:gd name="T15" fmla="*/ 0 h 34"/>
                  <a:gd name="T16" fmla="*/ 64 w 64"/>
                  <a:gd name="T17" fmla="*/ 5 h 34"/>
                  <a:gd name="T18" fmla="*/ 51 w 64"/>
                  <a:gd name="T19" fmla="*/ 12 h 34"/>
                  <a:gd name="T20" fmla="*/ 24 w 64"/>
                  <a:gd name="T21" fmla="*/ 24 h 34"/>
                  <a:gd name="T22" fmla="*/ 0 w 64"/>
                  <a:gd name="T23" fmla="*/ 34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4"/>
                  <a:gd name="T38" fmla="*/ 64 w 64"/>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4">
                    <a:moveTo>
                      <a:pt x="0" y="34"/>
                    </a:moveTo>
                    <a:lnTo>
                      <a:pt x="0" y="26"/>
                    </a:lnTo>
                    <a:lnTo>
                      <a:pt x="64" y="0"/>
                    </a:lnTo>
                    <a:lnTo>
                      <a:pt x="64" y="5"/>
                    </a:lnTo>
                    <a:lnTo>
                      <a:pt x="51" y="12"/>
                    </a:lnTo>
                    <a:lnTo>
                      <a:pt x="24" y="24"/>
                    </a:lnTo>
                    <a:lnTo>
                      <a:pt x="0" y="34"/>
                    </a:lnTo>
                    <a:close/>
                  </a:path>
                </a:pathLst>
              </a:custGeom>
              <a:solidFill>
                <a:srgbClr val="FFFF00"/>
              </a:solidFill>
              <a:ln w="9525">
                <a:noFill/>
                <a:round/>
                <a:headEnd/>
                <a:tailEnd/>
              </a:ln>
            </p:spPr>
            <p:txBody>
              <a:bodyPr/>
              <a:lstStyle/>
              <a:p>
                <a:endParaRPr lang="en-AU" sz="1500"/>
              </a:p>
            </p:txBody>
          </p:sp>
          <p:sp>
            <p:nvSpPr>
              <p:cNvPr id="25863" name="Freeform 30"/>
              <p:cNvSpPr>
                <a:spLocks/>
              </p:cNvSpPr>
              <p:nvPr/>
            </p:nvSpPr>
            <p:spPr bwMode="auto">
              <a:xfrm>
                <a:off x="4459" y="329"/>
                <a:ext cx="32" cy="17"/>
              </a:xfrm>
              <a:custGeom>
                <a:avLst/>
                <a:gdLst>
                  <a:gd name="T0" fmla="*/ 0 w 64"/>
                  <a:gd name="T1" fmla="*/ 34 h 34"/>
                  <a:gd name="T2" fmla="*/ 0 w 64"/>
                  <a:gd name="T3" fmla="*/ 26 h 34"/>
                  <a:gd name="T4" fmla="*/ 0 w 64"/>
                  <a:gd name="T5" fmla="*/ 26 h 34"/>
                  <a:gd name="T6" fmla="*/ 0 w 64"/>
                  <a:gd name="T7" fmla="*/ 26 h 34"/>
                  <a:gd name="T8" fmla="*/ 0 w 64"/>
                  <a:gd name="T9" fmla="*/ 26 h 34"/>
                  <a:gd name="T10" fmla="*/ 0 w 64"/>
                  <a:gd name="T11" fmla="*/ 26 h 34"/>
                  <a:gd name="T12" fmla="*/ 64 w 64"/>
                  <a:gd name="T13" fmla="*/ 0 h 34"/>
                  <a:gd name="T14" fmla="*/ 64 w 64"/>
                  <a:gd name="T15" fmla="*/ 0 h 34"/>
                  <a:gd name="T16" fmla="*/ 64 w 64"/>
                  <a:gd name="T17" fmla="*/ 5 h 34"/>
                  <a:gd name="T18" fmla="*/ 51 w 64"/>
                  <a:gd name="T19" fmla="*/ 12 h 34"/>
                  <a:gd name="T20" fmla="*/ 24 w 64"/>
                  <a:gd name="T21" fmla="*/ 24 h 34"/>
                  <a:gd name="T22" fmla="*/ 0 w 64"/>
                  <a:gd name="T23" fmla="*/ 34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4"/>
                  <a:gd name="T38" fmla="*/ 64 w 64"/>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4">
                    <a:moveTo>
                      <a:pt x="0" y="34"/>
                    </a:moveTo>
                    <a:lnTo>
                      <a:pt x="0" y="26"/>
                    </a:lnTo>
                    <a:lnTo>
                      <a:pt x="64" y="0"/>
                    </a:lnTo>
                    <a:lnTo>
                      <a:pt x="64" y="5"/>
                    </a:lnTo>
                    <a:lnTo>
                      <a:pt x="51" y="12"/>
                    </a:lnTo>
                    <a:lnTo>
                      <a:pt x="24" y="24"/>
                    </a:lnTo>
                    <a:lnTo>
                      <a:pt x="0" y="34"/>
                    </a:lnTo>
                  </a:path>
                </a:pathLst>
              </a:custGeom>
              <a:noFill/>
              <a:ln w="0">
                <a:solidFill>
                  <a:srgbClr val="000000"/>
                </a:solidFill>
                <a:prstDash val="solid"/>
                <a:round/>
                <a:headEnd/>
                <a:tailEnd/>
              </a:ln>
            </p:spPr>
            <p:txBody>
              <a:bodyPr/>
              <a:lstStyle/>
              <a:p>
                <a:endParaRPr lang="en-AU" sz="1500"/>
              </a:p>
            </p:txBody>
          </p:sp>
          <p:sp>
            <p:nvSpPr>
              <p:cNvPr id="25864" name="Freeform 31"/>
              <p:cNvSpPr>
                <a:spLocks/>
              </p:cNvSpPr>
              <p:nvPr/>
            </p:nvSpPr>
            <p:spPr bwMode="auto">
              <a:xfrm>
                <a:off x="4266" y="292"/>
                <a:ext cx="21" cy="19"/>
              </a:xfrm>
              <a:custGeom>
                <a:avLst/>
                <a:gdLst>
                  <a:gd name="T0" fmla="*/ 38 w 42"/>
                  <a:gd name="T1" fmla="*/ 37 h 39"/>
                  <a:gd name="T2" fmla="*/ 0 w 42"/>
                  <a:gd name="T3" fmla="*/ 6 h 39"/>
                  <a:gd name="T4" fmla="*/ 0 w 42"/>
                  <a:gd name="T5" fmla="*/ 6 h 39"/>
                  <a:gd name="T6" fmla="*/ 2 w 42"/>
                  <a:gd name="T7" fmla="*/ 3 h 39"/>
                  <a:gd name="T8" fmla="*/ 2 w 42"/>
                  <a:gd name="T9" fmla="*/ 3 h 39"/>
                  <a:gd name="T10" fmla="*/ 3 w 42"/>
                  <a:gd name="T11" fmla="*/ 0 h 39"/>
                  <a:gd name="T12" fmla="*/ 42 w 42"/>
                  <a:gd name="T13" fmla="*/ 33 h 39"/>
                  <a:gd name="T14" fmla="*/ 42 w 42"/>
                  <a:gd name="T15" fmla="*/ 33 h 39"/>
                  <a:gd name="T16" fmla="*/ 41 w 42"/>
                  <a:gd name="T17" fmla="*/ 35 h 39"/>
                  <a:gd name="T18" fmla="*/ 39 w 42"/>
                  <a:gd name="T19" fmla="*/ 39 h 39"/>
                  <a:gd name="T20" fmla="*/ 38 w 42"/>
                  <a:gd name="T21" fmla="*/ 37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9"/>
                  <a:gd name="T35" fmla="*/ 42 w 42"/>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9">
                    <a:moveTo>
                      <a:pt x="38" y="37"/>
                    </a:moveTo>
                    <a:lnTo>
                      <a:pt x="0" y="6"/>
                    </a:lnTo>
                    <a:lnTo>
                      <a:pt x="2" y="3"/>
                    </a:lnTo>
                    <a:lnTo>
                      <a:pt x="3" y="0"/>
                    </a:lnTo>
                    <a:lnTo>
                      <a:pt x="42" y="33"/>
                    </a:lnTo>
                    <a:lnTo>
                      <a:pt x="41" y="35"/>
                    </a:lnTo>
                    <a:lnTo>
                      <a:pt x="39" y="39"/>
                    </a:lnTo>
                    <a:lnTo>
                      <a:pt x="38" y="37"/>
                    </a:lnTo>
                    <a:close/>
                  </a:path>
                </a:pathLst>
              </a:custGeom>
              <a:solidFill>
                <a:srgbClr val="FFFF00"/>
              </a:solidFill>
              <a:ln w="9525">
                <a:noFill/>
                <a:round/>
                <a:headEnd/>
                <a:tailEnd/>
              </a:ln>
            </p:spPr>
            <p:txBody>
              <a:bodyPr/>
              <a:lstStyle/>
              <a:p>
                <a:endParaRPr lang="en-AU" sz="1500"/>
              </a:p>
            </p:txBody>
          </p:sp>
          <p:sp>
            <p:nvSpPr>
              <p:cNvPr id="25865" name="Freeform 32"/>
              <p:cNvSpPr>
                <a:spLocks/>
              </p:cNvSpPr>
              <p:nvPr/>
            </p:nvSpPr>
            <p:spPr bwMode="auto">
              <a:xfrm>
                <a:off x="4266" y="292"/>
                <a:ext cx="21" cy="19"/>
              </a:xfrm>
              <a:custGeom>
                <a:avLst/>
                <a:gdLst>
                  <a:gd name="T0" fmla="*/ 38 w 42"/>
                  <a:gd name="T1" fmla="*/ 37 h 39"/>
                  <a:gd name="T2" fmla="*/ 0 w 42"/>
                  <a:gd name="T3" fmla="*/ 6 h 39"/>
                  <a:gd name="T4" fmla="*/ 0 w 42"/>
                  <a:gd name="T5" fmla="*/ 6 h 39"/>
                  <a:gd name="T6" fmla="*/ 2 w 42"/>
                  <a:gd name="T7" fmla="*/ 3 h 39"/>
                  <a:gd name="T8" fmla="*/ 2 w 42"/>
                  <a:gd name="T9" fmla="*/ 3 h 39"/>
                  <a:gd name="T10" fmla="*/ 3 w 42"/>
                  <a:gd name="T11" fmla="*/ 0 h 39"/>
                  <a:gd name="T12" fmla="*/ 42 w 42"/>
                  <a:gd name="T13" fmla="*/ 33 h 39"/>
                  <a:gd name="T14" fmla="*/ 42 w 42"/>
                  <a:gd name="T15" fmla="*/ 33 h 39"/>
                  <a:gd name="T16" fmla="*/ 41 w 42"/>
                  <a:gd name="T17" fmla="*/ 35 h 39"/>
                  <a:gd name="T18" fmla="*/ 39 w 42"/>
                  <a:gd name="T19" fmla="*/ 39 h 39"/>
                  <a:gd name="T20" fmla="*/ 38 w 42"/>
                  <a:gd name="T21" fmla="*/ 37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9"/>
                  <a:gd name="T35" fmla="*/ 42 w 42"/>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9">
                    <a:moveTo>
                      <a:pt x="38" y="37"/>
                    </a:moveTo>
                    <a:lnTo>
                      <a:pt x="0" y="6"/>
                    </a:lnTo>
                    <a:lnTo>
                      <a:pt x="2" y="3"/>
                    </a:lnTo>
                    <a:lnTo>
                      <a:pt x="3" y="0"/>
                    </a:lnTo>
                    <a:lnTo>
                      <a:pt x="42" y="33"/>
                    </a:lnTo>
                    <a:lnTo>
                      <a:pt x="41" y="35"/>
                    </a:lnTo>
                    <a:lnTo>
                      <a:pt x="39" y="39"/>
                    </a:lnTo>
                    <a:lnTo>
                      <a:pt x="38" y="37"/>
                    </a:lnTo>
                  </a:path>
                </a:pathLst>
              </a:custGeom>
              <a:noFill/>
              <a:ln w="0">
                <a:solidFill>
                  <a:srgbClr val="000000"/>
                </a:solidFill>
                <a:prstDash val="solid"/>
                <a:round/>
                <a:headEnd/>
                <a:tailEnd/>
              </a:ln>
            </p:spPr>
            <p:txBody>
              <a:bodyPr/>
              <a:lstStyle/>
              <a:p>
                <a:endParaRPr lang="en-AU" sz="1500"/>
              </a:p>
            </p:txBody>
          </p:sp>
          <p:sp>
            <p:nvSpPr>
              <p:cNvPr id="25866" name="Freeform 33"/>
              <p:cNvSpPr>
                <a:spLocks/>
              </p:cNvSpPr>
              <p:nvPr/>
            </p:nvSpPr>
            <p:spPr bwMode="auto">
              <a:xfrm>
                <a:off x="4441" y="290"/>
                <a:ext cx="29" cy="23"/>
              </a:xfrm>
              <a:custGeom>
                <a:avLst/>
                <a:gdLst>
                  <a:gd name="T0" fmla="*/ 7 w 58"/>
                  <a:gd name="T1" fmla="*/ 47 h 47"/>
                  <a:gd name="T2" fmla="*/ 7 w 58"/>
                  <a:gd name="T3" fmla="*/ 47 h 47"/>
                  <a:gd name="T4" fmla="*/ 0 w 58"/>
                  <a:gd name="T5" fmla="*/ 43 h 47"/>
                  <a:gd name="T6" fmla="*/ 34 w 58"/>
                  <a:gd name="T7" fmla="*/ 14 h 47"/>
                  <a:gd name="T8" fmla="*/ 51 w 58"/>
                  <a:gd name="T9" fmla="*/ 0 h 47"/>
                  <a:gd name="T10" fmla="*/ 55 w 58"/>
                  <a:gd name="T11" fmla="*/ 3 h 47"/>
                  <a:gd name="T12" fmla="*/ 58 w 58"/>
                  <a:gd name="T13" fmla="*/ 3 h 47"/>
                  <a:gd name="T14" fmla="*/ 7 w 58"/>
                  <a:gd name="T15" fmla="*/ 47 h 47"/>
                  <a:gd name="T16" fmla="*/ 7 w 58"/>
                  <a:gd name="T17" fmla="*/ 47 h 47"/>
                  <a:gd name="T18" fmla="*/ 7 w 58"/>
                  <a:gd name="T19" fmla="*/ 47 h 47"/>
                  <a:gd name="T20" fmla="*/ 7 w 58"/>
                  <a:gd name="T21" fmla="*/ 47 h 47"/>
                  <a:gd name="T22" fmla="*/ 7 w 58"/>
                  <a:gd name="T23" fmla="*/ 47 h 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8"/>
                  <a:gd name="T37" fmla="*/ 0 h 47"/>
                  <a:gd name="T38" fmla="*/ 58 w 58"/>
                  <a:gd name="T39" fmla="*/ 47 h 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8" h="47">
                    <a:moveTo>
                      <a:pt x="7" y="47"/>
                    </a:moveTo>
                    <a:lnTo>
                      <a:pt x="7" y="47"/>
                    </a:lnTo>
                    <a:lnTo>
                      <a:pt x="0" y="43"/>
                    </a:lnTo>
                    <a:lnTo>
                      <a:pt x="34" y="14"/>
                    </a:lnTo>
                    <a:lnTo>
                      <a:pt x="51" y="0"/>
                    </a:lnTo>
                    <a:lnTo>
                      <a:pt x="55" y="3"/>
                    </a:lnTo>
                    <a:lnTo>
                      <a:pt x="58" y="3"/>
                    </a:lnTo>
                    <a:lnTo>
                      <a:pt x="7" y="47"/>
                    </a:lnTo>
                    <a:close/>
                  </a:path>
                </a:pathLst>
              </a:custGeom>
              <a:solidFill>
                <a:srgbClr val="FFFF00"/>
              </a:solidFill>
              <a:ln w="9525">
                <a:noFill/>
                <a:round/>
                <a:headEnd/>
                <a:tailEnd/>
              </a:ln>
            </p:spPr>
            <p:txBody>
              <a:bodyPr/>
              <a:lstStyle/>
              <a:p>
                <a:endParaRPr lang="en-AU" sz="1500"/>
              </a:p>
            </p:txBody>
          </p:sp>
          <p:sp>
            <p:nvSpPr>
              <p:cNvPr id="25867" name="Freeform 34"/>
              <p:cNvSpPr>
                <a:spLocks/>
              </p:cNvSpPr>
              <p:nvPr/>
            </p:nvSpPr>
            <p:spPr bwMode="auto">
              <a:xfrm>
                <a:off x="4441" y="290"/>
                <a:ext cx="29" cy="23"/>
              </a:xfrm>
              <a:custGeom>
                <a:avLst/>
                <a:gdLst>
                  <a:gd name="T0" fmla="*/ 7 w 58"/>
                  <a:gd name="T1" fmla="*/ 47 h 47"/>
                  <a:gd name="T2" fmla="*/ 7 w 58"/>
                  <a:gd name="T3" fmla="*/ 47 h 47"/>
                  <a:gd name="T4" fmla="*/ 0 w 58"/>
                  <a:gd name="T5" fmla="*/ 43 h 47"/>
                  <a:gd name="T6" fmla="*/ 34 w 58"/>
                  <a:gd name="T7" fmla="*/ 14 h 47"/>
                  <a:gd name="T8" fmla="*/ 51 w 58"/>
                  <a:gd name="T9" fmla="*/ 0 h 47"/>
                  <a:gd name="T10" fmla="*/ 55 w 58"/>
                  <a:gd name="T11" fmla="*/ 3 h 47"/>
                  <a:gd name="T12" fmla="*/ 58 w 58"/>
                  <a:gd name="T13" fmla="*/ 3 h 47"/>
                  <a:gd name="T14" fmla="*/ 7 w 58"/>
                  <a:gd name="T15" fmla="*/ 47 h 47"/>
                  <a:gd name="T16" fmla="*/ 7 w 58"/>
                  <a:gd name="T17" fmla="*/ 47 h 47"/>
                  <a:gd name="T18" fmla="*/ 7 w 58"/>
                  <a:gd name="T19" fmla="*/ 47 h 47"/>
                  <a:gd name="T20" fmla="*/ 7 w 58"/>
                  <a:gd name="T21" fmla="*/ 47 h 47"/>
                  <a:gd name="T22" fmla="*/ 7 w 58"/>
                  <a:gd name="T23" fmla="*/ 47 h 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8"/>
                  <a:gd name="T37" fmla="*/ 0 h 47"/>
                  <a:gd name="T38" fmla="*/ 58 w 58"/>
                  <a:gd name="T39" fmla="*/ 47 h 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8" h="47">
                    <a:moveTo>
                      <a:pt x="7" y="47"/>
                    </a:moveTo>
                    <a:lnTo>
                      <a:pt x="7" y="47"/>
                    </a:lnTo>
                    <a:lnTo>
                      <a:pt x="0" y="43"/>
                    </a:lnTo>
                    <a:lnTo>
                      <a:pt x="34" y="14"/>
                    </a:lnTo>
                    <a:lnTo>
                      <a:pt x="51" y="0"/>
                    </a:lnTo>
                    <a:lnTo>
                      <a:pt x="55" y="3"/>
                    </a:lnTo>
                    <a:lnTo>
                      <a:pt x="58" y="3"/>
                    </a:lnTo>
                    <a:lnTo>
                      <a:pt x="7" y="47"/>
                    </a:lnTo>
                  </a:path>
                </a:pathLst>
              </a:custGeom>
              <a:noFill/>
              <a:ln w="0">
                <a:solidFill>
                  <a:srgbClr val="000000"/>
                </a:solidFill>
                <a:prstDash val="solid"/>
                <a:round/>
                <a:headEnd/>
                <a:tailEnd/>
              </a:ln>
            </p:spPr>
            <p:txBody>
              <a:bodyPr/>
              <a:lstStyle/>
              <a:p>
                <a:endParaRPr lang="en-AU" sz="1500"/>
              </a:p>
            </p:txBody>
          </p:sp>
          <p:sp>
            <p:nvSpPr>
              <p:cNvPr id="25868" name="Freeform 35"/>
              <p:cNvSpPr>
                <a:spLocks/>
              </p:cNvSpPr>
              <p:nvPr/>
            </p:nvSpPr>
            <p:spPr bwMode="auto">
              <a:xfrm>
                <a:off x="4301" y="264"/>
                <a:ext cx="15" cy="23"/>
              </a:xfrm>
              <a:custGeom>
                <a:avLst/>
                <a:gdLst>
                  <a:gd name="T0" fmla="*/ 26 w 32"/>
                  <a:gd name="T1" fmla="*/ 37 h 46"/>
                  <a:gd name="T2" fmla="*/ 0 w 32"/>
                  <a:gd name="T3" fmla="*/ 6 h 46"/>
                  <a:gd name="T4" fmla="*/ 5 w 32"/>
                  <a:gd name="T5" fmla="*/ 0 h 46"/>
                  <a:gd name="T6" fmla="*/ 5 w 32"/>
                  <a:gd name="T7" fmla="*/ 0 h 46"/>
                  <a:gd name="T8" fmla="*/ 32 w 32"/>
                  <a:gd name="T9" fmla="*/ 34 h 46"/>
                  <a:gd name="T10" fmla="*/ 32 w 32"/>
                  <a:gd name="T11" fmla="*/ 43 h 46"/>
                  <a:gd name="T12" fmla="*/ 30 w 32"/>
                  <a:gd name="T13" fmla="*/ 46 h 46"/>
                  <a:gd name="T14" fmla="*/ 26 w 32"/>
                  <a:gd name="T15" fmla="*/ 37 h 46"/>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46"/>
                  <a:gd name="T26" fmla="*/ 32 w 32"/>
                  <a:gd name="T27" fmla="*/ 46 h 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46">
                    <a:moveTo>
                      <a:pt x="26" y="37"/>
                    </a:moveTo>
                    <a:lnTo>
                      <a:pt x="0" y="6"/>
                    </a:lnTo>
                    <a:lnTo>
                      <a:pt x="5" y="0"/>
                    </a:lnTo>
                    <a:lnTo>
                      <a:pt x="32" y="34"/>
                    </a:lnTo>
                    <a:lnTo>
                      <a:pt x="32" y="43"/>
                    </a:lnTo>
                    <a:lnTo>
                      <a:pt x="30" y="46"/>
                    </a:lnTo>
                    <a:lnTo>
                      <a:pt x="26" y="37"/>
                    </a:lnTo>
                    <a:close/>
                  </a:path>
                </a:pathLst>
              </a:custGeom>
              <a:solidFill>
                <a:srgbClr val="FFFF00"/>
              </a:solidFill>
              <a:ln w="9525">
                <a:noFill/>
                <a:round/>
                <a:headEnd/>
                <a:tailEnd/>
              </a:ln>
            </p:spPr>
            <p:txBody>
              <a:bodyPr/>
              <a:lstStyle/>
              <a:p>
                <a:endParaRPr lang="en-AU" sz="1500"/>
              </a:p>
            </p:txBody>
          </p:sp>
          <p:sp>
            <p:nvSpPr>
              <p:cNvPr id="25869" name="Freeform 36"/>
              <p:cNvSpPr>
                <a:spLocks/>
              </p:cNvSpPr>
              <p:nvPr/>
            </p:nvSpPr>
            <p:spPr bwMode="auto">
              <a:xfrm>
                <a:off x="4301" y="264"/>
                <a:ext cx="15" cy="23"/>
              </a:xfrm>
              <a:custGeom>
                <a:avLst/>
                <a:gdLst>
                  <a:gd name="T0" fmla="*/ 26 w 32"/>
                  <a:gd name="T1" fmla="*/ 37 h 46"/>
                  <a:gd name="T2" fmla="*/ 0 w 32"/>
                  <a:gd name="T3" fmla="*/ 6 h 46"/>
                  <a:gd name="T4" fmla="*/ 5 w 32"/>
                  <a:gd name="T5" fmla="*/ 0 h 46"/>
                  <a:gd name="T6" fmla="*/ 5 w 32"/>
                  <a:gd name="T7" fmla="*/ 0 h 46"/>
                  <a:gd name="T8" fmla="*/ 32 w 32"/>
                  <a:gd name="T9" fmla="*/ 34 h 46"/>
                  <a:gd name="T10" fmla="*/ 32 w 32"/>
                  <a:gd name="T11" fmla="*/ 43 h 46"/>
                  <a:gd name="T12" fmla="*/ 30 w 32"/>
                  <a:gd name="T13" fmla="*/ 46 h 46"/>
                  <a:gd name="T14" fmla="*/ 26 w 32"/>
                  <a:gd name="T15" fmla="*/ 37 h 46"/>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46"/>
                  <a:gd name="T26" fmla="*/ 32 w 32"/>
                  <a:gd name="T27" fmla="*/ 46 h 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46">
                    <a:moveTo>
                      <a:pt x="26" y="37"/>
                    </a:moveTo>
                    <a:lnTo>
                      <a:pt x="0" y="6"/>
                    </a:lnTo>
                    <a:lnTo>
                      <a:pt x="5" y="0"/>
                    </a:lnTo>
                    <a:lnTo>
                      <a:pt x="32" y="34"/>
                    </a:lnTo>
                    <a:lnTo>
                      <a:pt x="32" y="43"/>
                    </a:lnTo>
                    <a:lnTo>
                      <a:pt x="30" y="46"/>
                    </a:lnTo>
                    <a:lnTo>
                      <a:pt x="26" y="37"/>
                    </a:lnTo>
                  </a:path>
                </a:pathLst>
              </a:custGeom>
              <a:noFill/>
              <a:ln w="0">
                <a:solidFill>
                  <a:srgbClr val="000000"/>
                </a:solidFill>
                <a:prstDash val="solid"/>
                <a:round/>
                <a:headEnd/>
                <a:tailEnd/>
              </a:ln>
            </p:spPr>
            <p:txBody>
              <a:bodyPr/>
              <a:lstStyle/>
              <a:p>
                <a:endParaRPr lang="en-AU" sz="1500"/>
              </a:p>
            </p:txBody>
          </p:sp>
          <p:sp>
            <p:nvSpPr>
              <p:cNvPr id="25870" name="Freeform 37"/>
              <p:cNvSpPr>
                <a:spLocks/>
              </p:cNvSpPr>
              <p:nvPr/>
            </p:nvSpPr>
            <p:spPr bwMode="auto">
              <a:xfrm>
                <a:off x="4412" y="266"/>
                <a:ext cx="18" cy="21"/>
              </a:xfrm>
              <a:custGeom>
                <a:avLst/>
                <a:gdLst>
                  <a:gd name="T0" fmla="*/ 0 w 34"/>
                  <a:gd name="T1" fmla="*/ 40 h 42"/>
                  <a:gd name="T2" fmla="*/ 22 w 34"/>
                  <a:gd name="T3" fmla="*/ 8 h 42"/>
                  <a:gd name="T4" fmla="*/ 28 w 34"/>
                  <a:gd name="T5" fmla="*/ 0 h 42"/>
                  <a:gd name="T6" fmla="*/ 34 w 34"/>
                  <a:gd name="T7" fmla="*/ 2 h 42"/>
                  <a:gd name="T8" fmla="*/ 9 w 34"/>
                  <a:gd name="T9" fmla="*/ 42 h 42"/>
                  <a:gd name="T10" fmla="*/ 9 w 34"/>
                  <a:gd name="T11" fmla="*/ 42 h 42"/>
                  <a:gd name="T12" fmla="*/ 0 w 34"/>
                  <a:gd name="T13" fmla="*/ 40 h 42"/>
                  <a:gd name="T14" fmla="*/ 0 60000 65536"/>
                  <a:gd name="T15" fmla="*/ 0 60000 65536"/>
                  <a:gd name="T16" fmla="*/ 0 60000 65536"/>
                  <a:gd name="T17" fmla="*/ 0 60000 65536"/>
                  <a:gd name="T18" fmla="*/ 0 60000 65536"/>
                  <a:gd name="T19" fmla="*/ 0 60000 65536"/>
                  <a:gd name="T20" fmla="*/ 0 60000 65536"/>
                  <a:gd name="T21" fmla="*/ 0 w 34"/>
                  <a:gd name="T22" fmla="*/ 0 h 42"/>
                  <a:gd name="T23" fmla="*/ 34 w 3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42">
                    <a:moveTo>
                      <a:pt x="0" y="40"/>
                    </a:moveTo>
                    <a:lnTo>
                      <a:pt x="22" y="8"/>
                    </a:lnTo>
                    <a:lnTo>
                      <a:pt x="28" y="0"/>
                    </a:lnTo>
                    <a:lnTo>
                      <a:pt x="34" y="2"/>
                    </a:lnTo>
                    <a:lnTo>
                      <a:pt x="9" y="42"/>
                    </a:lnTo>
                    <a:lnTo>
                      <a:pt x="0" y="40"/>
                    </a:lnTo>
                    <a:close/>
                  </a:path>
                </a:pathLst>
              </a:custGeom>
              <a:solidFill>
                <a:srgbClr val="FFFF00"/>
              </a:solidFill>
              <a:ln w="9525">
                <a:noFill/>
                <a:round/>
                <a:headEnd/>
                <a:tailEnd/>
              </a:ln>
            </p:spPr>
            <p:txBody>
              <a:bodyPr/>
              <a:lstStyle/>
              <a:p>
                <a:endParaRPr lang="en-AU" sz="1500"/>
              </a:p>
            </p:txBody>
          </p:sp>
          <p:sp>
            <p:nvSpPr>
              <p:cNvPr id="25871" name="Freeform 38"/>
              <p:cNvSpPr>
                <a:spLocks/>
              </p:cNvSpPr>
              <p:nvPr/>
            </p:nvSpPr>
            <p:spPr bwMode="auto">
              <a:xfrm>
                <a:off x="4412" y="266"/>
                <a:ext cx="18" cy="21"/>
              </a:xfrm>
              <a:custGeom>
                <a:avLst/>
                <a:gdLst>
                  <a:gd name="T0" fmla="*/ 0 w 34"/>
                  <a:gd name="T1" fmla="*/ 40 h 42"/>
                  <a:gd name="T2" fmla="*/ 22 w 34"/>
                  <a:gd name="T3" fmla="*/ 8 h 42"/>
                  <a:gd name="T4" fmla="*/ 28 w 34"/>
                  <a:gd name="T5" fmla="*/ 0 h 42"/>
                  <a:gd name="T6" fmla="*/ 34 w 34"/>
                  <a:gd name="T7" fmla="*/ 2 h 42"/>
                  <a:gd name="T8" fmla="*/ 9 w 34"/>
                  <a:gd name="T9" fmla="*/ 42 h 42"/>
                  <a:gd name="T10" fmla="*/ 9 w 34"/>
                  <a:gd name="T11" fmla="*/ 42 h 42"/>
                  <a:gd name="T12" fmla="*/ 0 w 34"/>
                  <a:gd name="T13" fmla="*/ 40 h 42"/>
                  <a:gd name="T14" fmla="*/ 0 60000 65536"/>
                  <a:gd name="T15" fmla="*/ 0 60000 65536"/>
                  <a:gd name="T16" fmla="*/ 0 60000 65536"/>
                  <a:gd name="T17" fmla="*/ 0 60000 65536"/>
                  <a:gd name="T18" fmla="*/ 0 60000 65536"/>
                  <a:gd name="T19" fmla="*/ 0 60000 65536"/>
                  <a:gd name="T20" fmla="*/ 0 60000 65536"/>
                  <a:gd name="T21" fmla="*/ 0 w 34"/>
                  <a:gd name="T22" fmla="*/ 0 h 42"/>
                  <a:gd name="T23" fmla="*/ 34 w 3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42">
                    <a:moveTo>
                      <a:pt x="0" y="40"/>
                    </a:moveTo>
                    <a:lnTo>
                      <a:pt x="22" y="8"/>
                    </a:lnTo>
                    <a:lnTo>
                      <a:pt x="28" y="0"/>
                    </a:lnTo>
                    <a:lnTo>
                      <a:pt x="34" y="2"/>
                    </a:lnTo>
                    <a:lnTo>
                      <a:pt x="9" y="42"/>
                    </a:lnTo>
                    <a:lnTo>
                      <a:pt x="0" y="40"/>
                    </a:lnTo>
                  </a:path>
                </a:pathLst>
              </a:custGeom>
              <a:noFill/>
              <a:ln w="0">
                <a:solidFill>
                  <a:srgbClr val="000000"/>
                </a:solidFill>
                <a:prstDash val="solid"/>
                <a:round/>
                <a:headEnd/>
                <a:tailEnd/>
              </a:ln>
            </p:spPr>
            <p:txBody>
              <a:bodyPr/>
              <a:lstStyle/>
              <a:p>
                <a:endParaRPr lang="en-AU" sz="1500"/>
              </a:p>
            </p:txBody>
          </p:sp>
          <p:sp>
            <p:nvSpPr>
              <p:cNvPr id="25872" name="Freeform 39"/>
              <p:cNvSpPr>
                <a:spLocks/>
              </p:cNvSpPr>
              <p:nvPr/>
            </p:nvSpPr>
            <p:spPr bwMode="auto">
              <a:xfrm>
                <a:off x="4367" y="250"/>
                <a:ext cx="3" cy="26"/>
              </a:xfrm>
              <a:custGeom>
                <a:avLst/>
                <a:gdLst>
                  <a:gd name="T0" fmla="*/ 0 w 6"/>
                  <a:gd name="T1" fmla="*/ 0 h 53"/>
                  <a:gd name="T2" fmla="*/ 6 w 6"/>
                  <a:gd name="T3" fmla="*/ 2 h 53"/>
                  <a:gd name="T4" fmla="*/ 6 w 6"/>
                  <a:gd name="T5" fmla="*/ 2 h 53"/>
                  <a:gd name="T6" fmla="*/ 6 w 6"/>
                  <a:gd name="T7" fmla="*/ 51 h 53"/>
                  <a:gd name="T8" fmla="*/ 2 w 6"/>
                  <a:gd name="T9" fmla="*/ 53 h 53"/>
                  <a:gd name="T10" fmla="*/ 0 w 6"/>
                  <a:gd name="T11" fmla="*/ 0 h 53"/>
                  <a:gd name="T12" fmla="*/ 0 60000 65536"/>
                  <a:gd name="T13" fmla="*/ 0 60000 65536"/>
                  <a:gd name="T14" fmla="*/ 0 60000 65536"/>
                  <a:gd name="T15" fmla="*/ 0 60000 65536"/>
                  <a:gd name="T16" fmla="*/ 0 60000 65536"/>
                  <a:gd name="T17" fmla="*/ 0 60000 65536"/>
                  <a:gd name="T18" fmla="*/ 0 w 6"/>
                  <a:gd name="T19" fmla="*/ 0 h 53"/>
                  <a:gd name="T20" fmla="*/ 6 w 6"/>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6" h="53">
                    <a:moveTo>
                      <a:pt x="0" y="0"/>
                    </a:moveTo>
                    <a:lnTo>
                      <a:pt x="6" y="2"/>
                    </a:lnTo>
                    <a:lnTo>
                      <a:pt x="6" y="51"/>
                    </a:lnTo>
                    <a:lnTo>
                      <a:pt x="2" y="53"/>
                    </a:lnTo>
                    <a:lnTo>
                      <a:pt x="0" y="0"/>
                    </a:lnTo>
                    <a:close/>
                  </a:path>
                </a:pathLst>
              </a:custGeom>
              <a:solidFill>
                <a:srgbClr val="FFFF00"/>
              </a:solidFill>
              <a:ln w="9525">
                <a:noFill/>
                <a:round/>
                <a:headEnd/>
                <a:tailEnd/>
              </a:ln>
            </p:spPr>
            <p:txBody>
              <a:bodyPr/>
              <a:lstStyle/>
              <a:p>
                <a:endParaRPr lang="en-AU" sz="1500"/>
              </a:p>
            </p:txBody>
          </p:sp>
          <p:sp>
            <p:nvSpPr>
              <p:cNvPr id="25873" name="Freeform 40"/>
              <p:cNvSpPr>
                <a:spLocks/>
              </p:cNvSpPr>
              <p:nvPr/>
            </p:nvSpPr>
            <p:spPr bwMode="auto">
              <a:xfrm>
                <a:off x="4367" y="250"/>
                <a:ext cx="3" cy="26"/>
              </a:xfrm>
              <a:custGeom>
                <a:avLst/>
                <a:gdLst>
                  <a:gd name="T0" fmla="*/ 0 w 6"/>
                  <a:gd name="T1" fmla="*/ 0 h 53"/>
                  <a:gd name="T2" fmla="*/ 6 w 6"/>
                  <a:gd name="T3" fmla="*/ 2 h 53"/>
                  <a:gd name="T4" fmla="*/ 6 w 6"/>
                  <a:gd name="T5" fmla="*/ 2 h 53"/>
                  <a:gd name="T6" fmla="*/ 6 w 6"/>
                  <a:gd name="T7" fmla="*/ 51 h 53"/>
                  <a:gd name="T8" fmla="*/ 2 w 6"/>
                  <a:gd name="T9" fmla="*/ 53 h 53"/>
                  <a:gd name="T10" fmla="*/ 0 w 6"/>
                  <a:gd name="T11" fmla="*/ 0 h 53"/>
                  <a:gd name="T12" fmla="*/ 0 60000 65536"/>
                  <a:gd name="T13" fmla="*/ 0 60000 65536"/>
                  <a:gd name="T14" fmla="*/ 0 60000 65536"/>
                  <a:gd name="T15" fmla="*/ 0 60000 65536"/>
                  <a:gd name="T16" fmla="*/ 0 60000 65536"/>
                  <a:gd name="T17" fmla="*/ 0 60000 65536"/>
                  <a:gd name="T18" fmla="*/ 0 w 6"/>
                  <a:gd name="T19" fmla="*/ 0 h 53"/>
                  <a:gd name="T20" fmla="*/ 6 w 6"/>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6" h="53">
                    <a:moveTo>
                      <a:pt x="0" y="0"/>
                    </a:moveTo>
                    <a:lnTo>
                      <a:pt x="6" y="2"/>
                    </a:lnTo>
                    <a:lnTo>
                      <a:pt x="6" y="51"/>
                    </a:lnTo>
                    <a:lnTo>
                      <a:pt x="2" y="53"/>
                    </a:lnTo>
                    <a:lnTo>
                      <a:pt x="0" y="0"/>
                    </a:lnTo>
                  </a:path>
                </a:pathLst>
              </a:custGeom>
              <a:noFill/>
              <a:ln w="0">
                <a:solidFill>
                  <a:srgbClr val="000000"/>
                </a:solidFill>
                <a:prstDash val="solid"/>
                <a:round/>
                <a:headEnd/>
                <a:tailEnd/>
              </a:ln>
            </p:spPr>
            <p:txBody>
              <a:bodyPr/>
              <a:lstStyle/>
              <a:p>
                <a:endParaRPr lang="en-AU" sz="1500"/>
              </a:p>
            </p:txBody>
          </p:sp>
          <p:sp>
            <p:nvSpPr>
              <p:cNvPr id="25874" name="Rectangle 41"/>
              <p:cNvSpPr>
                <a:spLocks noChangeArrowheads="1"/>
              </p:cNvSpPr>
              <p:nvPr/>
            </p:nvSpPr>
            <p:spPr bwMode="auto">
              <a:xfrm>
                <a:off x="4363" y="412"/>
                <a:ext cx="14" cy="49"/>
              </a:xfrm>
              <a:prstGeom prst="rect">
                <a:avLst/>
              </a:prstGeom>
              <a:solidFill>
                <a:srgbClr val="B2B2B2"/>
              </a:solidFill>
              <a:ln w="9525">
                <a:noFill/>
                <a:miter lim="800000"/>
                <a:headEnd/>
                <a:tailEnd/>
              </a:ln>
            </p:spPr>
            <p:txBody>
              <a:bodyPr/>
              <a:lstStyle/>
              <a:p>
                <a:endParaRPr lang="en-AU" sz="1500"/>
              </a:p>
            </p:txBody>
          </p:sp>
          <p:sp>
            <p:nvSpPr>
              <p:cNvPr id="25875" name="Rectangle 42"/>
              <p:cNvSpPr>
                <a:spLocks noChangeArrowheads="1"/>
              </p:cNvSpPr>
              <p:nvPr/>
            </p:nvSpPr>
            <p:spPr bwMode="auto">
              <a:xfrm>
                <a:off x="4363" y="412"/>
                <a:ext cx="14" cy="49"/>
              </a:xfrm>
              <a:prstGeom prst="rect">
                <a:avLst/>
              </a:prstGeom>
              <a:noFill/>
              <a:ln w="0">
                <a:solidFill>
                  <a:srgbClr val="000000"/>
                </a:solidFill>
                <a:miter lim="800000"/>
                <a:headEnd/>
                <a:tailEnd/>
              </a:ln>
            </p:spPr>
            <p:txBody>
              <a:bodyPr/>
              <a:lstStyle/>
              <a:p>
                <a:endParaRPr lang="en-AU" sz="1500"/>
              </a:p>
            </p:txBody>
          </p:sp>
          <p:sp>
            <p:nvSpPr>
              <p:cNvPr id="25876" name="Rectangle 43"/>
              <p:cNvSpPr>
                <a:spLocks noChangeArrowheads="1"/>
              </p:cNvSpPr>
              <p:nvPr/>
            </p:nvSpPr>
            <p:spPr bwMode="auto">
              <a:xfrm>
                <a:off x="4352" y="488"/>
                <a:ext cx="30" cy="24"/>
              </a:xfrm>
              <a:prstGeom prst="rect">
                <a:avLst/>
              </a:prstGeom>
              <a:solidFill>
                <a:srgbClr val="7F7F7F"/>
              </a:solidFill>
              <a:ln w="9525">
                <a:noFill/>
                <a:miter lim="800000"/>
                <a:headEnd/>
                <a:tailEnd/>
              </a:ln>
            </p:spPr>
            <p:txBody>
              <a:bodyPr/>
              <a:lstStyle/>
              <a:p>
                <a:endParaRPr lang="en-AU" sz="1500"/>
              </a:p>
            </p:txBody>
          </p:sp>
          <p:sp>
            <p:nvSpPr>
              <p:cNvPr id="25877" name="Rectangle 44"/>
              <p:cNvSpPr>
                <a:spLocks noChangeArrowheads="1"/>
              </p:cNvSpPr>
              <p:nvPr/>
            </p:nvSpPr>
            <p:spPr bwMode="auto">
              <a:xfrm>
                <a:off x="4352" y="488"/>
                <a:ext cx="30" cy="24"/>
              </a:xfrm>
              <a:prstGeom prst="rect">
                <a:avLst/>
              </a:prstGeom>
              <a:noFill/>
              <a:ln w="0">
                <a:solidFill>
                  <a:srgbClr val="000000"/>
                </a:solidFill>
                <a:miter lim="800000"/>
                <a:headEnd/>
                <a:tailEnd/>
              </a:ln>
            </p:spPr>
            <p:txBody>
              <a:bodyPr/>
              <a:lstStyle/>
              <a:p>
                <a:endParaRPr lang="en-AU" sz="1500"/>
              </a:p>
            </p:txBody>
          </p:sp>
        </p:grpSp>
      </p:grpSp>
      <p:grpSp>
        <p:nvGrpSpPr>
          <p:cNvPr id="4" name="Group 45"/>
          <p:cNvGrpSpPr>
            <a:grpSpLocks/>
          </p:cNvGrpSpPr>
          <p:nvPr/>
        </p:nvGrpSpPr>
        <p:grpSpPr bwMode="auto">
          <a:xfrm>
            <a:off x="539552" y="4293100"/>
            <a:ext cx="7707869" cy="554038"/>
            <a:chOff x="424" y="3005"/>
            <a:chExt cx="5195" cy="349"/>
          </a:xfrm>
        </p:grpSpPr>
        <p:sp>
          <p:nvSpPr>
            <p:cNvPr id="25782" name="Rectangle 46"/>
            <p:cNvSpPr>
              <a:spLocks noChangeArrowheads="1"/>
            </p:cNvSpPr>
            <p:nvPr/>
          </p:nvSpPr>
          <p:spPr bwMode="auto">
            <a:xfrm>
              <a:off x="874" y="3005"/>
              <a:ext cx="1751"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a:ea typeface="ＭＳ Ｐゴシック" pitchFamily="34" charset="-128"/>
                </a:rPr>
                <a:t>MONITOR  EVALUATOR:</a:t>
              </a:r>
              <a:endParaRPr lang="en-US" sz="1500" b="1" i="1">
                <a:solidFill>
                  <a:srgbClr val="00CC00"/>
                </a:solidFill>
                <a:ea typeface="ＭＳ Ｐゴシック" pitchFamily="34" charset="-128"/>
              </a:endParaRPr>
            </a:p>
            <a:p>
              <a:pPr eaLnBrk="0" hangingPunct="0"/>
              <a:r>
                <a:rPr lang="en-US" sz="1500" b="1">
                  <a:solidFill>
                    <a:srgbClr val="008A00"/>
                  </a:solidFill>
                  <a:ea typeface="ＭＳ Ｐゴシック" pitchFamily="34" charset="-128"/>
                </a:rPr>
                <a:t>Discerning  and  Objective</a:t>
              </a:r>
            </a:p>
          </p:txBody>
        </p:sp>
        <p:sp>
          <p:nvSpPr>
            <p:cNvPr id="25783" name="Rectangle 47"/>
            <p:cNvSpPr>
              <a:spLocks noChangeArrowheads="1"/>
            </p:cNvSpPr>
            <p:nvPr/>
          </p:nvSpPr>
          <p:spPr bwMode="auto">
            <a:xfrm>
              <a:off x="3863" y="3139"/>
              <a:ext cx="1756"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Uninspiring,  Slow-moving</a:t>
              </a:r>
            </a:p>
          </p:txBody>
        </p:sp>
        <p:grpSp>
          <p:nvGrpSpPr>
            <p:cNvPr id="5" name="Group 48"/>
            <p:cNvGrpSpPr>
              <a:grpSpLocks/>
            </p:cNvGrpSpPr>
            <p:nvPr/>
          </p:nvGrpSpPr>
          <p:grpSpPr bwMode="auto">
            <a:xfrm>
              <a:off x="424" y="3072"/>
              <a:ext cx="206" cy="160"/>
              <a:chOff x="5301" y="687"/>
              <a:chExt cx="206" cy="160"/>
            </a:xfrm>
          </p:grpSpPr>
          <p:sp>
            <p:nvSpPr>
              <p:cNvPr id="25785" name="Freeform 49"/>
              <p:cNvSpPr>
                <a:spLocks/>
              </p:cNvSpPr>
              <p:nvPr/>
            </p:nvSpPr>
            <p:spPr bwMode="auto">
              <a:xfrm>
                <a:off x="5301" y="707"/>
                <a:ext cx="206" cy="140"/>
              </a:xfrm>
              <a:custGeom>
                <a:avLst/>
                <a:gdLst>
                  <a:gd name="T0" fmla="*/ 0 w 411"/>
                  <a:gd name="T1" fmla="*/ 179 h 279"/>
                  <a:gd name="T2" fmla="*/ 22 w 411"/>
                  <a:gd name="T3" fmla="*/ 147 h 279"/>
                  <a:gd name="T4" fmla="*/ 45 w 411"/>
                  <a:gd name="T5" fmla="*/ 116 h 279"/>
                  <a:gd name="T6" fmla="*/ 71 w 411"/>
                  <a:gd name="T7" fmla="*/ 89 h 279"/>
                  <a:gd name="T8" fmla="*/ 98 w 411"/>
                  <a:gd name="T9" fmla="*/ 64 h 279"/>
                  <a:gd name="T10" fmla="*/ 127 w 411"/>
                  <a:gd name="T11" fmla="*/ 43 h 279"/>
                  <a:gd name="T12" fmla="*/ 157 w 411"/>
                  <a:gd name="T13" fmla="*/ 25 h 279"/>
                  <a:gd name="T14" fmla="*/ 186 w 411"/>
                  <a:gd name="T15" fmla="*/ 12 h 279"/>
                  <a:gd name="T16" fmla="*/ 216 w 411"/>
                  <a:gd name="T17" fmla="*/ 4 h 279"/>
                  <a:gd name="T18" fmla="*/ 245 w 411"/>
                  <a:gd name="T19" fmla="*/ 0 h 279"/>
                  <a:gd name="T20" fmla="*/ 273 w 411"/>
                  <a:gd name="T21" fmla="*/ 3 h 279"/>
                  <a:gd name="T22" fmla="*/ 302 w 411"/>
                  <a:gd name="T23" fmla="*/ 11 h 279"/>
                  <a:gd name="T24" fmla="*/ 328 w 411"/>
                  <a:gd name="T25" fmla="*/ 25 h 279"/>
                  <a:gd name="T26" fmla="*/ 352 w 411"/>
                  <a:gd name="T27" fmla="*/ 48 h 279"/>
                  <a:gd name="T28" fmla="*/ 375 w 411"/>
                  <a:gd name="T29" fmla="*/ 76 h 279"/>
                  <a:gd name="T30" fmla="*/ 394 w 411"/>
                  <a:gd name="T31" fmla="*/ 114 h 279"/>
                  <a:gd name="T32" fmla="*/ 411 w 411"/>
                  <a:gd name="T33" fmla="*/ 159 h 279"/>
                  <a:gd name="T34" fmla="*/ 383 w 411"/>
                  <a:gd name="T35" fmla="*/ 191 h 279"/>
                  <a:gd name="T36" fmla="*/ 356 w 411"/>
                  <a:gd name="T37" fmla="*/ 217 h 279"/>
                  <a:gd name="T38" fmla="*/ 328 w 411"/>
                  <a:gd name="T39" fmla="*/ 239 h 279"/>
                  <a:gd name="T40" fmla="*/ 300 w 411"/>
                  <a:gd name="T41" fmla="*/ 255 h 279"/>
                  <a:gd name="T42" fmla="*/ 272 w 411"/>
                  <a:gd name="T43" fmla="*/ 267 h 279"/>
                  <a:gd name="T44" fmla="*/ 244 w 411"/>
                  <a:gd name="T45" fmla="*/ 274 h 279"/>
                  <a:gd name="T46" fmla="*/ 217 w 411"/>
                  <a:gd name="T47" fmla="*/ 279 h 279"/>
                  <a:gd name="T48" fmla="*/ 191 w 411"/>
                  <a:gd name="T49" fmla="*/ 279 h 279"/>
                  <a:gd name="T50" fmla="*/ 164 w 411"/>
                  <a:gd name="T51" fmla="*/ 276 h 279"/>
                  <a:gd name="T52" fmla="*/ 139 w 411"/>
                  <a:gd name="T53" fmla="*/ 268 h 279"/>
                  <a:gd name="T54" fmla="*/ 113 w 411"/>
                  <a:gd name="T55" fmla="*/ 260 h 279"/>
                  <a:gd name="T56" fmla="*/ 88 w 411"/>
                  <a:gd name="T57" fmla="*/ 248 h 279"/>
                  <a:gd name="T58" fmla="*/ 65 w 411"/>
                  <a:gd name="T59" fmla="*/ 234 h 279"/>
                  <a:gd name="T60" fmla="*/ 42 w 411"/>
                  <a:gd name="T61" fmla="*/ 217 h 279"/>
                  <a:gd name="T62" fmla="*/ 21 w 411"/>
                  <a:gd name="T63" fmla="*/ 200 h 279"/>
                  <a:gd name="T64" fmla="*/ 0 w 411"/>
                  <a:gd name="T65" fmla="*/ 179 h 2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11"/>
                  <a:gd name="T100" fmla="*/ 0 h 279"/>
                  <a:gd name="T101" fmla="*/ 411 w 411"/>
                  <a:gd name="T102" fmla="*/ 279 h 2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11" h="279">
                    <a:moveTo>
                      <a:pt x="0" y="179"/>
                    </a:moveTo>
                    <a:lnTo>
                      <a:pt x="22" y="147"/>
                    </a:lnTo>
                    <a:lnTo>
                      <a:pt x="45" y="116"/>
                    </a:lnTo>
                    <a:lnTo>
                      <a:pt x="71" y="89"/>
                    </a:lnTo>
                    <a:lnTo>
                      <a:pt x="98" y="64"/>
                    </a:lnTo>
                    <a:lnTo>
                      <a:pt x="127" y="43"/>
                    </a:lnTo>
                    <a:lnTo>
                      <a:pt x="157" y="25"/>
                    </a:lnTo>
                    <a:lnTo>
                      <a:pt x="186" y="12"/>
                    </a:lnTo>
                    <a:lnTo>
                      <a:pt x="216" y="4"/>
                    </a:lnTo>
                    <a:lnTo>
                      <a:pt x="245" y="0"/>
                    </a:lnTo>
                    <a:lnTo>
                      <a:pt x="273" y="3"/>
                    </a:lnTo>
                    <a:lnTo>
                      <a:pt x="302" y="11"/>
                    </a:lnTo>
                    <a:lnTo>
                      <a:pt x="328" y="25"/>
                    </a:lnTo>
                    <a:lnTo>
                      <a:pt x="352" y="48"/>
                    </a:lnTo>
                    <a:lnTo>
                      <a:pt x="375" y="76"/>
                    </a:lnTo>
                    <a:lnTo>
                      <a:pt x="394" y="114"/>
                    </a:lnTo>
                    <a:lnTo>
                      <a:pt x="411" y="159"/>
                    </a:lnTo>
                    <a:lnTo>
                      <a:pt x="383" y="191"/>
                    </a:lnTo>
                    <a:lnTo>
                      <a:pt x="356" y="217"/>
                    </a:lnTo>
                    <a:lnTo>
                      <a:pt x="328" y="239"/>
                    </a:lnTo>
                    <a:lnTo>
                      <a:pt x="300" y="255"/>
                    </a:lnTo>
                    <a:lnTo>
                      <a:pt x="272" y="267"/>
                    </a:lnTo>
                    <a:lnTo>
                      <a:pt x="244" y="274"/>
                    </a:lnTo>
                    <a:lnTo>
                      <a:pt x="217" y="279"/>
                    </a:lnTo>
                    <a:lnTo>
                      <a:pt x="191" y="279"/>
                    </a:lnTo>
                    <a:lnTo>
                      <a:pt x="164" y="276"/>
                    </a:lnTo>
                    <a:lnTo>
                      <a:pt x="139" y="268"/>
                    </a:lnTo>
                    <a:lnTo>
                      <a:pt x="113" y="260"/>
                    </a:lnTo>
                    <a:lnTo>
                      <a:pt x="88" y="248"/>
                    </a:lnTo>
                    <a:lnTo>
                      <a:pt x="65" y="234"/>
                    </a:lnTo>
                    <a:lnTo>
                      <a:pt x="42" y="217"/>
                    </a:lnTo>
                    <a:lnTo>
                      <a:pt x="21" y="200"/>
                    </a:lnTo>
                    <a:lnTo>
                      <a:pt x="0" y="179"/>
                    </a:lnTo>
                    <a:close/>
                  </a:path>
                </a:pathLst>
              </a:custGeom>
              <a:solidFill>
                <a:srgbClr val="999999"/>
              </a:solidFill>
              <a:ln w="9525">
                <a:noFill/>
                <a:round/>
                <a:headEnd/>
                <a:tailEnd/>
              </a:ln>
            </p:spPr>
            <p:txBody>
              <a:bodyPr/>
              <a:lstStyle/>
              <a:p>
                <a:endParaRPr lang="en-AU" sz="1500"/>
              </a:p>
            </p:txBody>
          </p:sp>
          <p:sp>
            <p:nvSpPr>
              <p:cNvPr id="25786" name="Freeform 50"/>
              <p:cNvSpPr>
                <a:spLocks/>
              </p:cNvSpPr>
              <p:nvPr/>
            </p:nvSpPr>
            <p:spPr bwMode="auto">
              <a:xfrm>
                <a:off x="5301" y="707"/>
                <a:ext cx="206" cy="140"/>
              </a:xfrm>
              <a:custGeom>
                <a:avLst/>
                <a:gdLst>
                  <a:gd name="T0" fmla="*/ 0 w 411"/>
                  <a:gd name="T1" fmla="*/ 179 h 279"/>
                  <a:gd name="T2" fmla="*/ 0 w 411"/>
                  <a:gd name="T3" fmla="*/ 179 h 279"/>
                  <a:gd name="T4" fmla="*/ 22 w 411"/>
                  <a:gd name="T5" fmla="*/ 147 h 279"/>
                  <a:gd name="T6" fmla="*/ 45 w 411"/>
                  <a:gd name="T7" fmla="*/ 116 h 279"/>
                  <a:gd name="T8" fmla="*/ 71 w 411"/>
                  <a:gd name="T9" fmla="*/ 89 h 279"/>
                  <a:gd name="T10" fmla="*/ 98 w 411"/>
                  <a:gd name="T11" fmla="*/ 64 h 279"/>
                  <a:gd name="T12" fmla="*/ 127 w 411"/>
                  <a:gd name="T13" fmla="*/ 43 h 279"/>
                  <a:gd name="T14" fmla="*/ 157 w 411"/>
                  <a:gd name="T15" fmla="*/ 25 h 279"/>
                  <a:gd name="T16" fmla="*/ 186 w 411"/>
                  <a:gd name="T17" fmla="*/ 12 h 279"/>
                  <a:gd name="T18" fmla="*/ 216 w 411"/>
                  <a:gd name="T19" fmla="*/ 4 h 279"/>
                  <a:gd name="T20" fmla="*/ 245 w 411"/>
                  <a:gd name="T21" fmla="*/ 0 h 279"/>
                  <a:gd name="T22" fmla="*/ 273 w 411"/>
                  <a:gd name="T23" fmla="*/ 3 h 279"/>
                  <a:gd name="T24" fmla="*/ 302 w 411"/>
                  <a:gd name="T25" fmla="*/ 11 h 279"/>
                  <a:gd name="T26" fmla="*/ 328 w 411"/>
                  <a:gd name="T27" fmla="*/ 25 h 279"/>
                  <a:gd name="T28" fmla="*/ 352 w 411"/>
                  <a:gd name="T29" fmla="*/ 48 h 279"/>
                  <a:gd name="T30" fmla="*/ 375 w 411"/>
                  <a:gd name="T31" fmla="*/ 76 h 279"/>
                  <a:gd name="T32" fmla="*/ 394 w 411"/>
                  <a:gd name="T33" fmla="*/ 114 h 279"/>
                  <a:gd name="T34" fmla="*/ 411 w 411"/>
                  <a:gd name="T35" fmla="*/ 159 h 279"/>
                  <a:gd name="T36" fmla="*/ 411 w 411"/>
                  <a:gd name="T37" fmla="*/ 159 h 279"/>
                  <a:gd name="T38" fmla="*/ 383 w 411"/>
                  <a:gd name="T39" fmla="*/ 191 h 279"/>
                  <a:gd name="T40" fmla="*/ 356 w 411"/>
                  <a:gd name="T41" fmla="*/ 217 h 279"/>
                  <a:gd name="T42" fmla="*/ 328 w 411"/>
                  <a:gd name="T43" fmla="*/ 239 h 279"/>
                  <a:gd name="T44" fmla="*/ 300 w 411"/>
                  <a:gd name="T45" fmla="*/ 255 h 279"/>
                  <a:gd name="T46" fmla="*/ 272 w 411"/>
                  <a:gd name="T47" fmla="*/ 267 h 279"/>
                  <a:gd name="T48" fmla="*/ 244 w 411"/>
                  <a:gd name="T49" fmla="*/ 274 h 279"/>
                  <a:gd name="T50" fmla="*/ 217 w 411"/>
                  <a:gd name="T51" fmla="*/ 279 h 279"/>
                  <a:gd name="T52" fmla="*/ 191 w 411"/>
                  <a:gd name="T53" fmla="*/ 279 h 279"/>
                  <a:gd name="T54" fmla="*/ 164 w 411"/>
                  <a:gd name="T55" fmla="*/ 276 h 279"/>
                  <a:gd name="T56" fmla="*/ 139 w 411"/>
                  <a:gd name="T57" fmla="*/ 268 h 279"/>
                  <a:gd name="T58" fmla="*/ 113 w 411"/>
                  <a:gd name="T59" fmla="*/ 260 h 279"/>
                  <a:gd name="T60" fmla="*/ 88 w 411"/>
                  <a:gd name="T61" fmla="*/ 248 h 279"/>
                  <a:gd name="T62" fmla="*/ 65 w 411"/>
                  <a:gd name="T63" fmla="*/ 234 h 279"/>
                  <a:gd name="T64" fmla="*/ 42 w 411"/>
                  <a:gd name="T65" fmla="*/ 217 h 279"/>
                  <a:gd name="T66" fmla="*/ 21 w 411"/>
                  <a:gd name="T67" fmla="*/ 200 h 279"/>
                  <a:gd name="T68" fmla="*/ 0 w 411"/>
                  <a:gd name="T69" fmla="*/ 179 h 2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11"/>
                  <a:gd name="T106" fmla="*/ 0 h 279"/>
                  <a:gd name="T107" fmla="*/ 411 w 411"/>
                  <a:gd name="T108" fmla="*/ 279 h 2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11" h="279">
                    <a:moveTo>
                      <a:pt x="0" y="179"/>
                    </a:moveTo>
                    <a:lnTo>
                      <a:pt x="0" y="179"/>
                    </a:lnTo>
                    <a:lnTo>
                      <a:pt x="22" y="147"/>
                    </a:lnTo>
                    <a:lnTo>
                      <a:pt x="45" y="116"/>
                    </a:lnTo>
                    <a:lnTo>
                      <a:pt x="71" y="89"/>
                    </a:lnTo>
                    <a:lnTo>
                      <a:pt x="98" y="64"/>
                    </a:lnTo>
                    <a:lnTo>
                      <a:pt x="127" y="43"/>
                    </a:lnTo>
                    <a:lnTo>
                      <a:pt x="157" y="25"/>
                    </a:lnTo>
                    <a:lnTo>
                      <a:pt x="186" y="12"/>
                    </a:lnTo>
                    <a:lnTo>
                      <a:pt x="216" y="4"/>
                    </a:lnTo>
                    <a:lnTo>
                      <a:pt x="245" y="0"/>
                    </a:lnTo>
                    <a:lnTo>
                      <a:pt x="273" y="3"/>
                    </a:lnTo>
                    <a:lnTo>
                      <a:pt x="302" y="11"/>
                    </a:lnTo>
                    <a:lnTo>
                      <a:pt x="328" y="25"/>
                    </a:lnTo>
                    <a:lnTo>
                      <a:pt x="352" y="48"/>
                    </a:lnTo>
                    <a:lnTo>
                      <a:pt x="375" y="76"/>
                    </a:lnTo>
                    <a:lnTo>
                      <a:pt x="394" y="114"/>
                    </a:lnTo>
                    <a:lnTo>
                      <a:pt x="411" y="159"/>
                    </a:lnTo>
                    <a:lnTo>
                      <a:pt x="383" y="191"/>
                    </a:lnTo>
                    <a:lnTo>
                      <a:pt x="356" y="217"/>
                    </a:lnTo>
                    <a:lnTo>
                      <a:pt x="328" y="239"/>
                    </a:lnTo>
                    <a:lnTo>
                      <a:pt x="300" y="255"/>
                    </a:lnTo>
                    <a:lnTo>
                      <a:pt x="272" y="267"/>
                    </a:lnTo>
                    <a:lnTo>
                      <a:pt x="244" y="274"/>
                    </a:lnTo>
                    <a:lnTo>
                      <a:pt x="217" y="279"/>
                    </a:lnTo>
                    <a:lnTo>
                      <a:pt x="191" y="279"/>
                    </a:lnTo>
                    <a:lnTo>
                      <a:pt x="164" y="276"/>
                    </a:lnTo>
                    <a:lnTo>
                      <a:pt x="139" y="268"/>
                    </a:lnTo>
                    <a:lnTo>
                      <a:pt x="113" y="260"/>
                    </a:lnTo>
                    <a:lnTo>
                      <a:pt x="88" y="248"/>
                    </a:lnTo>
                    <a:lnTo>
                      <a:pt x="65" y="234"/>
                    </a:lnTo>
                    <a:lnTo>
                      <a:pt x="42" y="217"/>
                    </a:lnTo>
                    <a:lnTo>
                      <a:pt x="21" y="200"/>
                    </a:lnTo>
                    <a:lnTo>
                      <a:pt x="0" y="179"/>
                    </a:lnTo>
                  </a:path>
                </a:pathLst>
              </a:custGeom>
              <a:noFill/>
              <a:ln w="0">
                <a:solidFill>
                  <a:srgbClr val="000000"/>
                </a:solidFill>
                <a:prstDash val="solid"/>
                <a:round/>
                <a:headEnd/>
                <a:tailEnd/>
              </a:ln>
            </p:spPr>
            <p:txBody>
              <a:bodyPr/>
              <a:lstStyle/>
              <a:p>
                <a:endParaRPr lang="en-AU" sz="1500"/>
              </a:p>
            </p:txBody>
          </p:sp>
          <p:sp>
            <p:nvSpPr>
              <p:cNvPr id="25787" name="Freeform 51"/>
              <p:cNvSpPr>
                <a:spLocks/>
              </p:cNvSpPr>
              <p:nvPr/>
            </p:nvSpPr>
            <p:spPr bwMode="auto">
              <a:xfrm>
                <a:off x="5303" y="720"/>
                <a:ext cx="197" cy="110"/>
              </a:xfrm>
              <a:custGeom>
                <a:avLst/>
                <a:gdLst>
                  <a:gd name="T0" fmla="*/ 0 w 393"/>
                  <a:gd name="T1" fmla="*/ 152 h 221"/>
                  <a:gd name="T2" fmla="*/ 29 w 393"/>
                  <a:gd name="T3" fmla="*/ 118 h 221"/>
                  <a:gd name="T4" fmla="*/ 59 w 393"/>
                  <a:gd name="T5" fmla="*/ 88 h 221"/>
                  <a:gd name="T6" fmla="*/ 87 w 393"/>
                  <a:gd name="T7" fmla="*/ 63 h 221"/>
                  <a:gd name="T8" fmla="*/ 117 w 393"/>
                  <a:gd name="T9" fmla="*/ 42 h 221"/>
                  <a:gd name="T10" fmla="*/ 145 w 393"/>
                  <a:gd name="T11" fmla="*/ 25 h 221"/>
                  <a:gd name="T12" fmla="*/ 172 w 393"/>
                  <a:gd name="T13" fmla="*/ 12 h 221"/>
                  <a:gd name="T14" fmla="*/ 198 w 393"/>
                  <a:gd name="T15" fmla="*/ 4 h 221"/>
                  <a:gd name="T16" fmla="*/ 224 w 393"/>
                  <a:gd name="T17" fmla="*/ 0 h 221"/>
                  <a:gd name="T18" fmla="*/ 249 w 393"/>
                  <a:gd name="T19" fmla="*/ 0 h 221"/>
                  <a:gd name="T20" fmla="*/ 273 w 393"/>
                  <a:gd name="T21" fmla="*/ 5 h 221"/>
                  <a:gd name="T22" fmla="*/ 296 w 393"/>
                  <a:gd name="T23" fmla="*/ 14 h 221"/>
                  <a:gd name="T24" fmla="*/ 318 w 393"/>
                  <a:gd name="T25" fmla="*/ 29 h 221"/>
                  <a:gd name="T26" fmla="*/ 339 w 393"/>
                  <a:gd name="T27" fmla="*/ 46 h 221"/>
                  <a:gd name="T28" fmla="*/ 358 w 393"/>
                  <a:gd name="T29" fmla="*/ 70 h 221"/>
                  <a:gd name="T30" fmla="*/ 376 w 393"/>
                  <a:gd name="T31" fmla="*/ 97 h 221"/>
                  <a:gd name="T32" fmla="*/ 393 w 393"/>
                  <a:gd name="T33" fmla="*/ 129 h 221"/>
                  <a:gd name="T34" fmla="*/ 383 w 393"/>
                  <a:gd name="T35" fmla="*/ 140 h 221"/>
                  <a:gd name="T36" fmla="*/ 371 w 393"/>
                  <a:gd name="T37" fmla="*/ 152 h 221"/>
                  <a:gd name="T38" fmla="*/ 357 w 393"/>
                  <a:gd name="T39" fmla="*/ 164 h 221"/>
                  <a:gd name="T40" fmla="*/ 341 w 393"/>
                  <a:gd name="T41" fmla="*/ 176 h 221"/>
                  <a:gd name="T42" fmla="*/ 323 w 393"/>
                  <a:gd name="T43" fmla="*/ 188 h 221"/>
                  <a:gd name="T44" fmla="*/ 302 w 393"/>
                  <a:gd name="T45" fmla="*/ 198 h 221"/>
                  <a:gd name="T46" fmla="*/ 279 w 393"/>
                  <a:gd name="T47" fmla="*/ 207 h 221"/>
                  <a:gd name="T48" fmla="*/ 255 w 393"/>
                  <a:gd name="T49" fmla="*/ 214 h 221"/>
                  <a:gd name="T50" fmla="*/ 229 w 393"/>
                  <a:gd name="T51" fmla="*/ 218 h 221"/>
                  <a:gd name="T52" fmla="*/ 201 w 393"/>
                  <a:gd name="T53" fmla="*/ 221 h 221"/>
                  <a:gd name="T54" fmla="*/ 172 w 393"/>
                  <a:gd name="T55" fmla="*/ 220 h 221"/>
                  <a:gd name="T56" fmla="*/ 141 w 393"/>
                  <a:gd name="T57" fmla="*/ 215 h 221"/>
                  <a:gd name="T58" fmla="*/ 107 w 393"/>
                  <a:gd name="T59" fmla="*/ 207 h 221"/>
                  <a:gd name="T60" fmla="*/ 73 w 393"/>
                  <a:gd name="T61" fmla="*/ 194 h 221"/>
                  <a:gd name="T62" fmla="*/ 37 w 393"/>
                  <a:gd name="T63" fmla="*/ 176 h 221"/>
                  <a:gd name="T64" fmla="*/ 0 w 393"/>
                  <a:gd name="T65" fmla="*/ 152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3"/>
                  <a:gd name="T100" fmla="*/ 0 h 221"/>
                  <a:gd name="T101" fmla="*/ 393 w 393"/>
                  <a:gd name="T102" fmla="*/ 221 h 2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3" h="221">
                    <a:moveTo>
                      <a:pt x="0" y="152"/>
                    </a:moveTo>
                    <a:lnTo>
                      <a:pt x="29" y="118"/>
                    </a:lnTo>
                    <a:lnTo>
                      <a:pt x="59" y="88"/>
                    </a:lnTo>
                    <a:lnTo>
                      <a:pt x="87" y="63"/>
                    </a:lnTo>
                    <a:lnTo>
                      <a:pt x="117" y="42"/>
                    </a:lnTo>
                    <a:lnTo>
                      <a:pt x="145" y="25"/>
                    </a:lnTo>
                    <a:lnTo>
                      <a:pt x="172" y="12"/>
                    </a:lnTo>
                    <a:lnTo>
                      <a:pt x="198" y="4"/>
                    </a:lnTo>
                    <a:lnTo>
                      <a:pt x="224" y="0"/>
                    </a:lnTo>
                    <a:lnTo>
                      <a:pt x="249" y="0"/>
                    </a:lnTo>
                    <a:lnTo>
                      <a:pt x="273" y="5"/>
                    </a:lnTo>
                    <a:lnTo>
                      <a:pt x="296" y="14"/>
                    </a:lnTo>
                    <a:lnTo>
                      <a:pt x="318" y="29"/>
                    </a:lnTo>
                    <a:lnTo>
                      <a:pt x="339" y="46"/>
                    </a:lnTo>
                    <a:lnTo>
                      <a:pt x="358" y="70"/>
                    </a:lnTo>
                    <a:lnTo>
                      <a:pt x="376" y="97"/>
                    </a:lnTo>
                    <a:lnTo>
                      <a:pt x="393" y="129"/>
                    </a:lnTo>
                    <a:lnTo>
                      <a:pt x="383" y="140"/>
                    </a:lnTo>
                    <a:lnTo>
                      <a:pt x="371" y="152"/>
                    </a:lnTo>
                    <a:lnTo>
                      <a:pt x="357" y="164"/>
                    </a:lnTo>
                    <a:lnTo>
                      <a:pt x="341" y="176"/>
                    </a:lnTo>
                    <a:lnTo>
                      <a:pt x="323" y="188"/>
                    </a:lnTo>
                    <a:lnTo>
                      <a:pt x="302" y="198"/>
                    </a:lnTo>
                    <a:lnTo>
                      <a:pt x="279" y="207"/>
                    </a:lnTo>
                    <a:lnTo>
                      <a:pt x="255" y="214"/>
                    </a:lnTo>
                    <a:lnTo>
                      <a:pt x="229" y="218"/>
                    </a:lnTo>
                    <a:lnTo>
                      <a:pt x="201" y="221"/>
                    </a:lnTo>
                    <a:lnTo>
                      <a:pt x="172" y="220"/>
                    </a:lnTo>
                    <a:lnTo>
                      <a:pt x="141" y="215"/>
                    </a:lnTo>
                    <a:lnTo>
                      <a:pt x="107" y="207"/>
                    </a:lnTo>
                    <a:lnTo>
                      <a:pt x="73" y="194"/>
                    </a:lnTo>
                    <a:lnTo>
                      <a:pt x="37" y="176"/>
                    </a:lnTo>
                    <a:lnTo>
                      <a:pt x="0" y="152"/>
                    </a:lnTo>
                    <a:close/>
                  </a:path>
                </a:pathLst>
              </a:custGeom>
              <a:solidFill>
                <a:srgbClr val="000000"/>
              </a:solidFill>
              <a:ln w="9525">
                <a:noFill/>
                <a:round/>
                <a:headEnd/>
                <a:tailEnd/>
              </a:ln>
            </p:spPr>
            <p:txBody>
              <a:bodyPr/>
              <a:lstStyle/>
              <a:p>
                <a:endParaRPr lang="en-AU" sz="1500"/>
              </a:p>
            </p:txBody>
          </p:sp>
          <p:sp>
            <p:nvSpPr>
              <p:cNvPr id="25788" name="Freeform 52"/>
              <p:cNvSpPr>
                <a:spLocks/>
              </p:cNvSpPr>
              <p:nvPr/>
            </p:nvSpPr>
            <p:spPr bwMode="auto">
              <a:xfrm>
                <a:off x="5303" y="720"/>
                <a:ext cx="197" cy="110"/>
              </a:xfrm>
              <a:custGeom>
                <a:avLst/>
                <a:gdLst>
                  <a:gd name="T0" fmla="*/ 0 w 393"/>
                  <a:gd name="T1" fmla="*/ 152 h 221"/>
                  <a:gd name="T2" fmla="*/ 0 w 393"/>
                  <a:gd name="T3" fmla="*/ 152 h 221"/>
                  <a:gd name="T4" fmla="*/ 29 w 393"/>
                  <a:gd name="T5" fmla="*/ 118 h 221"/>
                  <a:gd name="T6" fmla="*/ 59 w 393"/>
                  <a:gd name="T7" fmla="*/ 88 h 221"/>
                  <a:gd name="T8" fmla="*/ 87 w 393"/>
                  <a:gd name="T9" fmla="*/ 63 h 221"/>
                  <a:gd name="T10" fmla="*/ 117 w 393"/>
                  <a:gd name="T11" fmla="*/ 42 h 221"/>
                  <a:gd name="T12" fmla="*/ 145 w 393"/>
                  <a:gd name="T13" fmla="*/ 25 h 221"/>
                  <a:gd name="T14" fmla="*/ 172 w 393"/>
                  <a:gd name="T15" fmla="*/ 12 h 221"/>
                  <a:gd name="T16" fmla="*/ 198 w 393"/>
                  <a:gd name="T17" fmla="*/ 4 h 221"/>
                  <a:gd name="T18" fmla="*/ 224 w 393"/>
                  <a:gd name="T19" fmla="*/ 0 h 221"/>
                  <a:gd name="T20" fmla="*/ 249 w 393"/>
                  <a:gd name="T21" fmla="*/ 0 h 221"/>
                  <a:gd name="T22" fmla="*/ 273 w 393"/>
                  <a:gd name="T23" fmla="*/ 5 h 221"/>
                  <a:gd name="T24" fmla="*/ 296 w 393"/>
                  <a:gd name="T25" fmla="*/ 14 h 221"/>
                  <a:gd name="T26" fmla="*/ 318 w 393"/>
                  <a:gd name="T27" fmla="*/ 29 h 221"/>
                  <a:gd name="T28" fmla="*/ 339 w 393"/>
                  <a:gd name="T29" fmla="*/ 46 h 221"/>
                  <a:gd name="T30" fmla="*/ 358 w 393"/>
                  <a:gd name="T31" fmla="*/ 70 h 221"/>
                  <a:gd name="T32" fmla="*/ 376 w 393"/>
                  <a:gd name="T33" fmla="*/ 97 h 221"/>
                  <a:gd name="T34" fmla="*/ 393 w 393"/>
                  <a:gd name="T35" fmla="*/ 129 h 221"/>
                  <a:gd name="T36" fmla="*/ 393 w 393"/>
                  <a:gd name="T37" fmla="*/ 129 h 221"/>
                  <a:gd name="T38" fmla="*/ 383 w 393"/>
                  <a:gd name="T39" fmla="*/ 140 h 221"/>
                  <a:gd name="T40" fmla="*/ 371 w 393"/>
                  <a:gd name="T41" fmla="*/ 152 h 221"/>
                  <a:gd name="T42" fmla="*/ 357 w 393"/>
                  <a:gd name="T43" fmla="*/ 164 h 221"/>
                  <a:gd name="T44" fmla="*/ 341 w 393"/>
                  <a:gd name="T45" fmla="*/ 176 h 221"/>
                  <a:gd name="T46" fmla="*/ 323 w 393"/>
                  <a:gd name="T47" fmla="*/ 188 h 221"/>
                  <a:gd name="T48" fmla="*/ 302 w 393"/>
                  <a:gd name="T49" fmla="*/ 198 h 221"/>
                  <a:gd name="T50" fmla="*/ 279 w 393"/>
                  <a:gd name="T51" fmla="*/ 207 h 221"/>
                  <a:gd name="T52" fmla="*/ 255 w 393"/>
                  <a:gd name="T53" fmla="*/ 214 h 221"/>
                  <a:gd name="T54" fmla="*/ 229 w 393"/>
                  <a:gd name="T55" fmla="*/ 218 h 221"/>
                  <a:gd name="T56" fmla="*/ 201 w 393"/>
                  <a:gd name="T57" fmla="*/ 221 h 221"/>
                  <a:gd name="T58" fmla="*/ 172 w 393"/>
                  <a:gd name="T59" fmla="*/ 220 h 221"/>
                  <a:gd name="T60" fmla="*/ 141 w 393"/>
                  <a:gd name="T61" fmla="*/ 215 h 221"/>
                  <a:gd name="T62" fmla="*/ 107 w 393"/>
                  <a:gd name="T63" fmla="*/ 207 h 221"/>
                  <a:gd name="T64" fmla="*/ 73 w 393"/>
                  <a:gd name="T65" fmla="*/ 194 h 221"/>
                  <a:gd name="T66" fmla="*/ 37 w 393"/>
                  <a:gd name="T67" fmla="*/ 176 h 221"/>
                  <a:gd name="T68" fmla="*/ 0 w 393"/>
                  <a:gd name="T69" fmla="*/ 152 h 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93"/>
                  <a:gd name="T106" fmla="*/ 0 h 221"/>
                  <a:gd name="T107" fmla="*/ 393 w 393"/>
                  <a:gd name="T108" fmla="*/ 221 h 22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93" h="221">
                    <a:moveTo>
                      <a:pt x="0" y="152"/>
                    </a:moveTo>
                    <a:lnTo>
                      <a:pt x="0" y="152"/>
                    </a:lnTo>
                    <a:lnTo>
                      <a:pt x="29" y="118"/>
                    </a:lnTo>
                    <a:lnTo>
                      <a:pt x="59" y="88"/>
                    </a:lnTo>
                    <a:lnTo>
                      <a:pt x="87" y="63"/>
                    </a:lnTo>
                    <a:lnTo>
                      <a:pt x="117" y="42"/>
                    </a:lnTo>
                    <a:lnTo>
                      <a:pt x="145" y="25"/>
                    </a:lnTo>
                    <a:lnTo>
                      <a:pt x="172" y="12"/>
                    </a:lnTo>
                    <a:lnTo>
                      <a:pt x="198" y="4"/>
                    </a:lnTo>
                    <a:lnTo>
                      <a:pt x="224" y="0"/>
                    </a:lnTo>
                    <a:lnTo>
                      <a:pt x="249" y="0"/>
                    </a:lnTo>
                    <a:lnTo>
                      <a:pt x="273" y="5"/>
                    </a:lnTo>
                    <a:lnTo>
                      <a:pt x="296" y="14"/>
                    </a:lnTo>
                    <a:lnTo>
                      <a:pt x="318" y="29"/>
                    </a:lnTo>
                    <a:lnTo>
                      <a:pt x="339" y="46"/>
                    </a:lnTo>
                    <a:lnTo>
                      <a:pt x="358" y="70"/>
                    </a:lnTo>
                    <a:lnTo>
                      <a:pt x="376" y="97"/>
                    </a:lnTo>
                    <a:lnTo>
                      <a:pt x="393" y="129"/>
                    </a:lnTo>
                    <a:lnTo>
                      <a:pt x="383" y="140"/>
                    </a:lnTo>
                    <a:lnTo>
                      <a:pt x="371" y="152"/>
                    </a:lnTo>
                    <a:lnTo>
                      <a:pt x="357" y="164"/>
                    </a:lnTo>
                    <a:lnTo>
                      <a:pt x="341" y="176"/>
                    </a:lnTo>
                    <a:lnTo>
                      <a:pt x="323" y="188"/>
                    </a:lnTo>
                    <a:lnTo>
                      <a:pt x="302" y="198"/>
                    </a:lnTo>
                    <a:lnTo>
                      <a:pt x="279" y="207"/>
                    </a:lnTo>
                    <a:lnTo>
                      <a:pt x="255" y="214"/>
                    </a:lnTo>
                    <a:lnTo>
                      <a:pt x="229" y="218"/>
                    </a:lnTo>
                    <a:lnTo>
                      <a:pt x="201" y="221"/>
                    </a:lnTo>
                    <a:lnTo>
                      <a:pt x="172" y="220"/>
                    </a:lnTo>
                    <a:lnTo>
                      <a:pt x="141" y="215"/>
                    </a:lnTo>
                    <a:lnTo>
                      <a:pt x="107" y="207"/>
                    </a:lnTo>
                    <a:lnTo>
                      <a:pt x="73" y="194"/>
                    </a:lnTo>
                    <a:lnTo>
                      <a:pt x="37" y="176"/>
                    </a:lnTo>
                    <a:lnTo>
                      <a:pt x="0" y="152"/>
                    </a:lnTo>
                  </a:path>
                </a:pathLst>
              </a:custGeom>
              <a:noFill/>
              <a:ln w="0">
                <a:solidFill>
                  <a:srgbClr val="000000"/>
                </a:solidFill>
                <a:prstDash val="solid"/>
                <a:round/>
                <a:headEnd/>
                <a:tailEnd/>
              </a:ln>
            </p:spPr>
            <p:txBody>
              <a:bodyPr/>
              <a:lstStyle/>
              <a:p>
                <a:endParaRPr lang="en-AU" sz="1500"/>
              </a:p>
            </p:txBody>
          </p:sp>
          <p:sp>
            <p:nvSpPr>
              <p:cNvPr id="25789" name="Freeform 53"/>
              <p:cNvSpPr>
                <a:spLocks/>
              </p:cNvSpPr>
              <p:nvPr/>
            </p:nvSpPr>
            <p:spPr bwMode="auto">
              <a:xfrm>
                <a:off x="5309" y="739"/>
                <a:ext cx="188" cy="81"/>
              </a:xfrm>
              <a:custGeom>
                <a:avLst/>
                <a:gdLst>
                  <a:gd name="T0" fmla="*/ 0 w 375"/>
                  <a:gd name="T1" fmla="*/ 114 h 163"/>
                  <a:gd name="T2" fmla="*/ 25 w 375"/>
                  <a:gd name="T3" fmla="*/ 87 h 163"/>
                  <a:gd name="T4" fmla="*/ 50 w 375"/>
                  <a:gd name="T5" fmla="*/ 64 h 163"/>
                  <a:gd name="T6" fmla="*/ 76 w 375"/>
                  <a:gd name="T7" fmla="*/ 44 h 163"/>
                  <a:gd name="T8" fmla="*/ 103 w 375"/>
                  <a:gd name="T9" fmla="*/ 29 h 163"/>
                  <a:gd name="T10" fmla="*/ 129 w 375"/>
                  <a:gd name="T11" fmla="*/ 17 h 163"/>
                  <a:gd name="T12" fmla="*/ 155 w 375"/>
                  <a:gd name="T13" fmla="*/ 7 h 163"/>
                  <a:gd name="T14" fmla="*/ 181 w 375"/>
                  <a:gd name="T15" fmla="*/ 2 h 163"/>
                  <a:gd name="T16" fmla="*/ 207 w 375"/>
                  <a:gd name="T17" fmla="*/ 0 h 163"/>
                  <a:gd name="T18" fmla="*/ 232 w 375"/>
                  <a:gd name="T19" fmla="*/ 1 h 163"/>
                  <a:gd name="T20" fmla="*/ 256 w 375"/>
                  <a:gd name="T21" fmla="*/ 6 h 163"/>
                  <a:gd name="T22" fmla="*/ 280 w 375"/>
                  <a:gd name="T23" fmla="*/ 13 h 163"/>
                  <a:gd name="T24" fmla="*/ 302 w 375"/>
                  <a:gd name="T25" fmla="*/ 23 h 163"/>
                  <a:gd name="T26" fmla="*/ 323 w 375"/>
                  <a:gd name="T27" fmla="*/ 36 h 163"/>
                  <a:gd name="T28" fmla="*/ 342 w 375"/>
                  <a:gd name="T29" fmla="*/ 52 h 163"/>
                  <a:gd name="T30" fmla="*/ 359 w 375"/>
                  <a:gd name="T31" fmla="*/ 70 h 163"/>
                  <a:gd name="T32" fmla="*/ 375 w 375"/>
                  <a:gd name="T33" fmla="*/ 91 h 163"/>
                  <a:gd name="T34" fmla="*/ 352 w 375"/>
                  <a:gd name="T35" fmla="*/ 112 h 163"/>
                  <a:gd name="T36" fmla="*/ 330 w 375"/>
                  <a:gd name="T37" fmla="*/ 128 h 163"/>
                  <a:gd name="T38" fmla="*/ 308 w 375"/>
                  <a:gd name="T39" fmla="*/ 140 h 163"/>
                  <a:gd name="T40" fmla="*/ 288 w 375"/>
                  <a:gd name="T41" fmla="*/ 151 h 163"/>
                  <a:gd name="T42" fmla="*/ 266 w 375"/>
                  <a:gd name="T43" fmla="*/ 157 h 163"/>
                  <a:gd name="T44" fmla="*/ 246 w 375"/>
                  <a:gd name="T45" fmla="*/ 160 h 163"/>
                  <a:gd name="T46" fmla="*/ 226 w 375"/>
                  <a:gd name="T47" fmla="*/ 163 h 163"/>
                  <a:gd name="T48" fmla="*/ 205 w 375"/>
                  <a:gd name="T49" fmla="*/ 161 h 163"/>
                  <a:gd name="T50" fmla="*/ 184 w 375"/>
                  <a:gd name="T51" fmla="*/ 159 h 163"/>
                  <a:gd name="T52" fmla="*/ 162 w 375"/>
                  <a:gd name="T53" fmla="*/ 156 h 163"/>
                  <a:gd name="T54" fmla="*/ 139 w 375"/>
                  <a:gd name="T55" fmla="*/ 151 h 163"/>
                  <a:gd name="T56" fmla="*/ 115 w 375"/>
                  <a:gd name="T57" fmla="*/ 144 h 163"/>
                  <a:gd name="T58" fmla="*/ 88 w 375"/>
                  <a:gd name="T59" fmla="*/ 137 h 163"/>
                  <a:gd name="T60" fmla="*/ 61 w 375"/>
                  <a:gd name="T61" fmla="*/ 129 h 163"/>
                  <a:gd name="T62" fmla="*/ 31 w 375"/>
                  <a:gd name="T63" fmla="*/ 121 h 163"/>
                  <a:gd name="T64" fmla="*/ 0 w 375"/>
                  <a:gd name="T65" fmla="*/ 114 h 1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5"/>
                  <a:gd name="T100" fmla="*/ 0 h 163"/>
                  <a:gd name="T101" fmla="*/ 375 w 375"/>
                  <a:gd name="T102" fmla="*/ 163 h 1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5" h="163">
                    <a:moveTo>
                      <a:pt x="0" y="114"/>
                    </a:moveTo>
                    <a:lnTo>
                      <a:pt x="25" y="87"/>
                    </a:lnTo>
                    <a:lnTo>
                      <a:pt x="50" y="64"/>
                    </a:lnTo>
                    <a:lnTo>
                      <a:pt x="76" y="44"/>
                    </a:lnTo>
                    <a:lnTo>
                      <a:pt x="103" y="29"/>
                    </a:lnTo>
                    <a:lnTo>
                      <a:pt x="129" y="17"/>
                    </a:lnTo>
                    <a:lnTo>
                      <a:pt x="155" y="7"/>
                    </a:lnTo>
                    <a:lnTo>
                      <a:pt x="181" y="2"/>
                    </a:lnTo>
                    <a:lnTo>
                      <a:pt x="207" y="0"/>
                    </a:lnTo>
                    <a:lnTo>
                      <a:pt x="232" y="1"/>
                    </a:lnTo>
                    <a:lnTo>
                      <a:pt x="256" y="6"/>
                    </a:lnTo>
                    <a:lnTo>
                      <a:pt x="280" y="13"/>
                    </a:lnTo>
                    <a:lnTo>
                      <a:pt x="302" y="23"/>
                    </a:lnTo>
                    <a:lnTo>
                      <a:pt x="323" y="36"/>
                    </a:lnTo>
                    <a:lnTo>
                      <a:pt x="342" y="52"/>
                    </a:lnTo>
                    <a:lnTo>
                      <a:pt x="359" y="70"/>
                    </a:lnTo>
                    <a:lnTo>
                      <a:pt x="375" y="91"/>
                    </a:lnTo>
                    <a:lnTo>
                      <a:pt x="352" y="112"/>
                    </a:lnTo>
                    <a:lnTo>
                      <a:pt x="330" y="128"/>
                    </a:lnTo>
                    <a:lnTo>
                      <a:pt x="308" y="140"/>
                    </a:lnTo>
                    <a:lnTo>
                      <a:pt x="288" y="151"/>
                    </a:lnTo>
                    <a:lnTo>
                      <a:pt x="266" y="157"/>
                    </a:lnTo>
                    <a:lnTo>
                      <a:pt x="246" y="160"/>
                    </a:lnTo>
                    <a:lnTo>
                      <a:pt x="226" y="163"/>
                    </a:lnTo>
                    <a:lnTo>
                      <a:pt x="205" y="161"/>
                    </a:lnTo>
                    <a:lnTo>
                      <a:pt x="184" y="159"/>
                    </a:lnTo>
                    <a:lnTo>
                      <a:pt x="162" y="156"/>
                    </a:lnTo>
                    <a:lnTo>
                      <a:pt x="139" y="151"/>
                    </a:lnTo>
                    <a:lnTo>
                      <a:pt x="115" y="144"/>
                    </a:lnTo>
                    <a:lnTo>
                      <a:pt x="88" y="137"/>
                    </a:lnTo>
                    <a:lnTo>
                      <a:pt x="61" y="129"/>
                    </a:lnTo>
                    <a:lnTo>
                      <a:pt x="31" y="121"/>
                    </a:lnTo>
                    <a:lnTo>
                      <a:pt x="0" y="114"/>
                    </a:lnTo>
                    <a:close/>
                  </a:path>
                </a:pathLst>
              </a:custGeom>
              <a:solidFill>
                <a:srgbClr val="FFFFFF"/>
              </a:solidFill>
              <a:ln w="9525">
                <a:noFill/>
                <a:round/>
                <a:headEnd/>
                <a:tailEnd/>
              </a:ln>
            </p:spPr>
            <p:txBody>
              <a:bodyPr/>
              <a:lstStyle/>
              <a:p>
                <a:endParaRPr lang="en-AU" sz="1500"/>
              </a:p>
            </p:txBody>
          </p:sp>
          <p:sp>
            <p:nvSpPr>
              <p:cNvPr id="25790" name="Freeform 54"/>
              <p:cNvSpPr>
                <a:spLocks/>
              </p:cNvSpPr>
              <p:nvPr/>
            </p:nvSpPr>
            <p:spPr bwMode="auto">
              <a:xfrm>
                <a:off x="5342" y="742"/>
                <a:ext cx="58" cy="58"/>
              </a:xfrm>
              <a:custGeom>
                <a:avLst/>
                <a:gdLst>
                  <a:gd name="T0" fmla="*/ 0 w 117"/>
                  <a:gd name="T1" fmla="*/ 44 h 117"/>
                  <a:gd name="T2" fmla="*/ 4 w 117"/>
                  <a:gd name="T3" fmla="*/ 67 h 117"/>
                  <a:gd name="T4" fmla="*/ 11 w 117"/>
                  <a:gd name="T5" fmla="*/ 84 h 117"/>
                  <a:gd name="T6" fmla="*/ 20 w 117"/>
                  <a:gd name="T7" fmla="*/ 98 h 117"/>
                  <a:gd name="T8" fmla="*/ 31 w 117"/>
                  <a:gd name="T9" fmla="*/ 107 h 117"/>
                  <a:gd name="T10" fmla="*/ 44 w 117"/>
                  <a:gd name="T11" fmla="*/ 113 h 117"/>
                  <a:gd name="T12" fmla="*/ 56 w 117"/>
                  <a:gd name="T13" fmla="*/ 117 h 117"/>
                  <a:gd name="T14" fmla="*/ 69 w 117"/>
                  <a:gd name="T15" fmla="*/ 115 h 117"/>
                  <a:gd name="T16" fmla="*/ 81 w 117"/>
                  <a:gd name="T17" fmla="*/ 112 h 117"/>
                  <a:gd name="T18" fmla="*/ 92 w 117"/>
                  <a:gd name="T19" fmla="*/ 106 h 117"/>
                  <a:gd name="T20" fmla="*/ 102 w 117"/>
                  <a:gd name="T21" fmla="*/ 96 h 117"/>
                  <a:gd name="T22" fmla="*/ 110 w 117"/>
                  <a:gd name="T23" fmla="*/ 86 h 117"/>
                  <a:gd name="T24" fmla="*/ 115 w 117"/>
                  <a:gd name="T25" fmla="*/ 71 h 117"/>
                  <a:gd name="T26" fmla="*/ 117 w 117"/>
                  <a:gd name="T27" fmla="*/ 56 h 117"/>
                  <a:gd name="T28" fmla="*/ 116 w 117"/>
                  <a:gd name="T29" fmla="*/ 39 h 117"/>
                  <a:gd name="T30" fmla="*/ 111 w 117"/>
                  <a:gd name="T31" fmla="*/ 20 h 117"/>
                  <a:gd name="T32" fmla="*/ 101 w 117"/>
                  <a:gd name="T33" fmla="*/ 0 h 117"/>
                  <a:gd name="T34" fmla="*/ 88 w 117"/>
                  <a:gd name="T35" fmla="*/ 3 h 117"/>
                  <a:gd name="T36" fmla="*/ 77 w 117"/>
                  <a:gd name="T37" fmla="*/ 5 h 117"/>
                  <a:gd name="T38" fmla="*/ 66 w 117"/>
                  <a:gd name="T39" fmla="*/ 9 h 117"/>
                  <a:gd name="T40" fmla="*/ 56 w 117"/>
                  <a:gd name="T41" fmla="*/ 12 h 117"/>
                  <a:gd name="T42" fmla="*/ 44 w 117"/>
                  <a:gd name="T43" fmla="*/ 18 h 117"/>
                  <a:gd name="T44" fmla="*/ 31 w 117"/>
                  <a:gd name="T45" fmla="*/ 25 h 117"/>
                  <a:gd name="T46" fmla="*/ 17 w 117"/>
                  <a:gd name="T47" fmla="*/ 33 h 117"/>
                  <a:gd name="T48" fmla="*/ 0 w 117"/>
                  <a:gd name="T49" fmla="*/ 44 h 1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7"/>
                  <a:gd name="T76" fmla="*/ 0 h 117"/>
                  <a:gd name="T77" fmla="*/ 117 w 117"/>
                  <a:gd name="T78" fmla="*/ 117 h 1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7" h="117">
                    <a:moveTo>
                      <a:pt x="0" y="44"/>
                    </a:moveTo>
                    <a:lnTo>
                      <a:pt x="4" y="67"/>
                    </a:lnTo>
                    <a:lnTo>
                      <a:pt x="11" y="84"/>
                    </a:lnTo>
                    <a:lnTo>
                      <a:pt x="20" y="98"/>
                    </a:lnTo>
                    <a:lnTo>
                      <a:pt x="31" y="107"/>
                    </a:lnTo>
                    <a:lnTo>
                      <a:pt x="44" y="113"/>
                    </a:lnTo>
                    <a:lnTo>
                      <a:pt x="56" y="117"/>
                    </a:lnTo>
                    <a:lnTo>
                      <a:pt x="69" y="115"/>
                    </a:lnTo>
                    <a:lnTo>
                      <a:pt x="81" y="112"/>
                    </a:lnTo>
                    <a:lnTo>
                      <a:pt x="92" y="106"/>
                    </a:lnTo>
                    <a:lnTo>
                      <a:pt x="102" y="96"/>
                    </a:lnTo>
                    <a:lnTo>
                      <a:pt x="110" y="86"/>
                    </a:lnTo>
                    <a:lnTo>
                      <a:pt x="115" y="71"/>
                    </a:lnTo>
                    <a:lnTo>
                      <a:pt x="117" y="56"/>
                    </a:lnTo>
                    <a:lnTo>
                      <a:pt x="116" y="39"/>
                    </a:lnTo>
                    <a:lnTo>
                      <a:pt x="111" y="20"/>
                    </a:lnTo>
                    <a:lnTo>
                      <a:pt x="101" y="0"/>
                    </a:lnTo>
                    <a:lnTo>
                      <a:pt x="88" y="3"/>
                    </a:lnTo>
                    <a:lnTo>
                      <a:pt x="77" y="5"/>
                    </a:lnTo>
                    <a:lnTo>
                      <a:pt x="66" y="9"/>
                    </a:lnTo>
                    <a:lnTo>
                      <a:pt x="56" y="12"/>
                    </a:lnTo>
                    <a:lnTo>
                      <a:pt x="44" y="18"/>
                    </a:lnTo>
                    <a:lnTo>
                      <a:pt x="31" y="25"/>
                    </a:lnTo>
                    <a:lnTo>
                      <a:pt x="17" y="33"/>
                    </a:lnTo>
                    <a:lnTo>
                      <a:pt x="0" y="44"/>
                    </a:lnTo>
                    <a:close/>
                  </a:path>
                </a:pathLst>
              </a:custGeom>
              <a:solidFill>
                <a:srgbClr val="E5E5E5"/>
              </a:solidFill>
              <a:ln w="9525">
                <a:noFill/>
                <a:round/>
                <a:headEnd/>
                <a:tailEnd/>
              </a:ln>
            </p:spPr>
            <p:txBody>
              <a:bodyPr/>
              <a:lstStyle/>
              <a:p>
                <a:endParaRPr lang="en-AU" sz="1500"/>
              </a:p>
            </p:txBody>
          </p:sp>
          <p:sp>
            <p:nvSpPr>
              <p:cNvPr id="25791" name="Freeform 55"/>
              <p:cNvSpPr>
                <a:spLocks/>
              </p:cNvSpPr>
              <p:nvPr/>
            </p:nvSpPr>
            <p:spPr bwMode="auto">
              <a:xfrm>
                <a:off x="5342" y="742"/>
                <a:ext cx="58" cy="58"/>
              </a:xfrm>
              <a:custGeom>
                <a:avLst/>
                <a:gdLst>
                  <a:gd name="T0" fmla="*/ 0 w 117"/>
                  <a:gd name="T1" fmla="*/ 44 h 117"/>
                  <a:gd name="T2" fmla="*/ 0 w 117"/>
                  <a:gd name="T3" fmla="*/ 44 h 117"/>
                  <a:gd name="T4" fmla="*/ 4 w 117"/>
                  <a:gd name="T5" fmla="*/ 67 h 117"/>
                  <a:gd name="T6" fmla="*/ 11 w 117"/>
                  <a:gd name="T7" fmla="*/ 84 h 117"/>
                  <a:gd name="T8" fmla="*/ 20 w 117"/>
                  <a:gd name="T9" fmla="*/ 98 h 117"/>
                  <a:gd name="T10" fmla="*/ 31 w 117"/>
                  <a:gd name="T11" fmla="*/ 107 h 117"/>
                  <a:gd name="T12" fmla="*/ 44 w 117"/>
                  <a:gd name="T13" fmla="*/ 113 h 117"/>
                  <a:gd name="T14" fmla="*/ 56 w 117"/>
                  <a:gd name="T15" fmla="*/ 117 h 117"/>
                  <a:gd name="T16" fmla="*/ 69 w 117"/>
                  <a:gd name="T17" fmla="*/ 115 h 117"/>
                  <a:gd name="T18" fmla="*/ 81 w 117"/>
                  <a:gd name="T19" fmla="*/ 112 h 117"/>
                  <a:gd name="T20" fmla="*/ 92 w 117"/>
                  <a:gd name="T21" fmla="*/ 106 h 117"/>
                  <a:gd name="T22" fmla="*/ 102 w 117"/>
                  <a:gd name="T23" fmla="*/ 96 h 117"/>
                  <a:gd name="T24" fmla="*/ 110 w 117"/>
                  <a:gd name="T25" fmla="*/ 86 h 117"/>
                  <a:gd name="T26" fmla="*/ 115 w 117"/>
                  <a:gd name="T27" fmla="*/ 71 h 117"/>
                  <a:gd name="T28" fmla="*/ 117 w 117"/>
                  <a:gd name="T29" fmla="*/ 56 h 117"/>
                  <a:gd name="T30" fmla="*/ 116 w 117"/>
                  <a:gd name="T31" fmla="*/ 39 h 117"/>
                  <a:gd name="T32" fmla="*/ 111 w 117"/>
                  <a:gd name="T33" fmla="*/ 20 h 117"/>
                  <a:gd name="T34" fmla="*/ 101 w 117"/>
                  <a:gd name="T35" fmla="*/ 0 h 117"/>
                  <a:gd name="T36" fmla="*/ 101 w 117"/>
                  <a:gd name="T37" fmla="*/ 0 h 117"/>
                  <a:gd name="T38" fmla="*/ 88 w 117"/>
                  <a:gd name="T39" fmla="*/ 3 h 117"/>
                  <a:gd name="T40" fmla="*/ 77 w 117"/>
                  <a:gd name="T41" fmla="*/ 5 h 117"/>
                  <a:gd name="T42" fmla="*/ 66 w 117"/>
                  <a:gd name="T43" fmla="*/ 9 h 117"/>
                  <a:gd name="T44" fmla="*/ 56 w 117"/>
                  <a:gd name="T45" fmla="*/ 12 h 117"/>
                  <a:gd name="T46" fmla="*/ 44 w 117"/>
                  <a:gd name="T47" fmla="*/ 18 h 117"/>
                  <a:gd name="T48" fmla="*/ 31 w 117"/>
                  <a:gd name="T49" fmla="*/ 25 h 117"/>
                  <a:gd name="T50" fmla="*/ 17 w 117"/>
                  <a:gd name="T51" fmla="*/ 33 h 117"/>
                  <a:gd name="T52" fmla="*/ 0 w 117"/>
                  <a:gd name="T53" fmla="*/ 44 h 1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17"/>
                  <a:gd name="T82" fmla="*/ 0 h 117"/>
                  <a:gd name="T83" fmla="*/ 117 w 117"/>
                  <a:gd name="T84" fmla="*/ 117 h 1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17" h="117">
                    <a:moveTo>
                      <a:pt x="0" y="44"/>
                    </a:moveTo>
                    <a:lnTo>
                      <a:pt x="0" y="44"/>
                    </a:lnTo>
                    <a:lnTo>
                      <a:pt x="4" y="67"/>
                    </a:lnTo>
                    <a:lnTo>
                      <a:pt x="11" y="84"/>
                    </a:lnTo>
                    <a:lnTo>
                      <a:pt x="20" y="98"/>
                    </a:lnTo>
                    <a:lnTo>
                      <a:pt x="31" y="107"/>
                    </a:lnTo>
                    <a:lnTo>
                      <a:pt x="44" y="113"/>
                    </a:lnTo>
                    <a:lnTo>
                      <a:pt x="56" y="117"/>
                    </a:lnTo>
                    <a:lnTo>
                      <a:pt x="69" y="115"/>
                    </a:lnTo>
                    <a:lnTo>
                      <a:pt x="81" y="112"/>
                    </a:lnTo>
                    <a:lnTo>
                      <a:pt x="92" y="106"/>
                    </a:lnTo>
                    <a:lnTo>
                      <a:pt x="102" y="96"/>
                    </a:lnTo>
                    <a:lnTo>
                      <a:pt x="110" y="86"/>
                    </a:lnTo>
                    <a:lnTo>
                      <a:pt x="115" y="71"/>
                    </a:lnTo>
                    <a:lnTo>
                      <a:pt x="117" y="56"/>
                    </a:lnTo>
                    <a:lnTo>
                      <a:pt x="116" y="39"/>
                    </a:lnTo>
                    <a:lnTo>
                      <a:pt x="111" y="20"/>
                    </a:lnTo>
                    <a:lnTo>
                      <a:pt x="101" y="0"/>
                    </a:lnTo>
                    <a:lnTo>
                      <a:pt x="88" y="3"/>
                    </a:lnTo>
                    <a:lnTo>
                      <a:pt x="77" y="5"/>
                    </a:lnTo>
                    <a:lnTo>
                      <a:pt x="66" y="9"/>
                    </a:lnTo>
                    <a:lnTo>
                      <a:pt x="56" y="12"/>
                    </a:lnTo>
                    <a:lnTo>
                      <a:pt x="44" y="18"/>
                    </a:lnTo>
                    <a:lnTo>
                      <a:pt x="31" y="25"/>
                    </a:lnTo>
                    <a:lnTo>
                      <a:pt x="17" y="33"/>
                    </a:lnTo>
                    <a:lnTo>
                      <a:pt x="0" y="44"/>
                    </a:lnTo>
                  </a:path>
                </a:pathLst>
              </a:custGeom>
              <a:noFill/>
              <a:ln w="0">
                <a:solidFill>
                  <a:srgbClr val="000000"/>
                </a:solidFill>
                <a:prstDash val="solid"/>
                <a:round/>
                <a:headEnd/>
                <a:tailEnd/>
              </a:ln>
            </p:spPr>
            <p:txBody>
              <a:bodyPr/>
              <a:lstStyle/>
              <a:p>
                <a:endParaRPr lang="en-AU" sz="1500"/>
              </a:p>
            </p:txBody>
          </p:sp>
          <p:sp>
            <p:nvSpPr>
              <p:cNvPr id="25792" name="Freeform 56"/>
              <p:cNvSpPr>
                <a:spLocks/>
              </p:cNvSpPr>
              <p:nvPr/>
            </p:nvSpPr>
            <p:spPr bwMode="auto">
              <a:xfrm>
                <a:off x="5320" y="687"/>
                <a:ext cx="135" cy="85"/>
              </a:xfrm>
              <a:custGeom>
                <a:avLst/>
                <a:gdLst>
                  <a:gd name="T0" fmla="*/ 0 w 270"/>
                  <a:gd name="T1" fmla="*/ 169 h 169"/>
                  <a:gd name="T2" fmla="*/ 19 w 270"/>
                  <a:gd name="T3" fmla="*/ 128 h 169"/>
                  <a:gd name="T4" fmla="*/ 29 w 270"/>
                  <a:gd name="T5" fmla="*/ 109 h 169"/>
                  <a:gd name="T6" fmla="*/ 43 w 270"/>
                  <a:gd name="T7" fmla="*/ 93 h 169"/>
                  <a:gd name="T8" fmla="*/ 55 w 270"/>
                  <a:gd name="T9" fmla="*/ 75 h 169"/>
                  <a:gd name="T10" fmla="*/ 73 w 270"/>
                  <a:gd name="T11" fmla="*/ 58 h 169"/>
                  <a:gd name="T12" fmla="*/ 91 w 270"/>
                  <a:gd name="T13" fmla="*/ 38 h 169"/>
                  <a:gd name="T14" fmla="*/ 107 w 270"/>
                  <a:gd name="T15" fmla="*/ 30 h 169"/>
                  <a:gd name="T16" fmla="*/ 126 w 270"/>
                  <a:gd name="T17" fmla="*/ 19 h 169"/>
                  <a:gd name="T18" fmla="*/ 146 w 270"/>
                  <a:gd name="T19" fmla="*/ 9 h 169"/>
                  <a:gd name="T20" fmla="*/ 161 w 270"/>
                  <a:gd name="T21" fmla="*/ 4 h 169"/>
                  <a:gd name="T22" fmla="*/ 182 w 270"/>
                  <a:gd name="T23" fmla="*/ 0 h 169"/>
                  <a:gd name="T24" fmla="*/ 200 w 270"/>
                  <a:gd name="T25" fmla="*/ 0 h 169"/>
                  <a:gd name="T26" fmla="*/ 218 w 270"/>
                  <a:gd name="T27" fmla="*/ 4 h 169"/>
                  <a:gd name="T28" fmla="*/ 235 w 270"/>
                  <a:gd name="T29" fmla="*/ 12 h 169"/>
                  <a:gd name="T30" fmla="*/ 252 w 270"/>
                  <a:gd name="T31" fmla="*/ 20 h 169"/>
                  <a:gd name="T32" fmla="*/ 270 w 270"/>
                  <a:gd name="T33" fmla="*/ 34 h 169"/>
                  <a:gd name="T34" fmla="*/ 252 w 270"/>
                  <a:gd name="T35" fmla="*/ 24 h 169"/>
                  <a:gd name="T36" fmla="*/ 232 w 270"/>
                  <a:gd name="T37" fmla="*/ 23 h 169"/>
                  <a:gd name="T38" fmla="*/ 214 w 270"/>
                  <a:gd name="T39" fmla="*/ 20 h 169"/>
                  <a:gd name="T40" fmla="*/ 197 w 270"/>
                  <a:gd name="T41" fmla="*/ 19 h 169"/>
                  <a:gd name="T42" fmla="*/ 178 w 270"/>
                  <a:gd name="T43" fmla="*/ 24 h 169"/>
                  <a:gd name="T44" fmla="*/ 159 w 270"/>
                  <a:gd name="T45" fmla="*/ 27 h 169"/>
                  <a:gd name="T46" fmla="*/ 145 w 270"/>
                  <a:gd name="T47" fmla="*/ 33 h 169"/>
                  <a:gd name="T48" fmla="*/ 128 w 270"/>
                  <a:gd name="T49" fmla="*/ 42 h 169"/>
                  <a:gd name="T50" fmla="*/ 111 w 270"/>
                  <a:gd name="T51" fmla="*/ 56 h 169"/>
                  <a:gd name="T52" fmla="*/ 95 w 270"/>
                  <a:gd name="T53" fmla="*/ 66 h 169"/>
                  <a:gd name="T54" fmla="*/ 79 w 270"/>
                  <a:gd name="T55" fmla="*/ 80 h 169"/>
                  <a:gd name="T56" fmla="*/ 63 w 270"/>
                  <a:gd name="T57" fmla="*/ 90 h 169"/>
                  <a:gd name="T58" fmla="*/ 48 w 270"/>
                  <a:gd name="T59" fmla="*/ 106 h 169"/>
                  <a:gd name="T60" fmla="*/ 35 w 270"/>
                  <a:gd name="T61" fmla="*/ 119 h 169"/>
                  <a:gd name="T62" fmla="*/ 23 w 270"/>
                  <a:gd name="T63" fmla="*/ 134 h 169"/>
                  <a:gd name="T64" fmla="*/ 0 w 270"/>
                  <a:gd name="T65" fmla="*/ 169 h 1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169"/>
                  <a:gd name="T101" fmla="*/ 270 w 270"/>
                  <a:gd name="T102" fmla="*/ 169 h 1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169">
                    <a:moveTo>
                      <a:pt x="0" y="169"/>
                    </a:moveTo>
                    <a:lnTo>
                      <a:pt x="19" y="128"/>
                    </a:lnTo>
                    <a:lnTo>
                      <a:pt x="29" y="109"/>
                    </a:lnTo>
                    <a:lnTo>
                      <a:pt x="43" y="93"/>
                    </a:lnTo>
                    <a:lnTo>
                      <a:pt x="55" y="75"/>
                    </a:lnTo>
                    <a:lnTo>
                      <a:pt x="73" y="58"/>
                    </a:lnTo>
                    <a:lnTo>
                      <a:pt x="91" y="38"/>
                    </a:lnTo>
                    <a:lnTo>
                      <a:pt x="107" y="30"/>
                    </a:lnTo>
                    <a:lnTo>
                      <a:pt x="126" y="19"/>
                    </a:lnTo>
                    <a:lnTo>
                      <a:pt x="146" y="9"/>
                    </a:lnTo>
                    <a:lnTo>
                      <a:pt x="161" y="4"/>
                    </a:lnTo>
                    <a:lnTo>
                      <a:pt x="182" y="0"/>
                    </a:lnTo>
                    <a:lnTo>
                      <a:pt x="200" y="0"/>
                    </a:lnTo>
                    <a:lnTo>
                      <a:pt x="218" y="4"/>
                    </a:lnTo>
                    <a:lnTo>
                      <a:pt x="235" y="12"/>
                    </a:lnTo>
                    <a:lnTo>
                      <a:pt x="252" y="20"/>
                    </a:lnTo>
                    <a:lnTo>
                      <a:pt x="270" y="34"/>
                    </a:lnTo>
                    <a:lnTo>
                      <a:pt x="252" y="24"/>
                    </a:lnTo>
                    <a:lnTo>
                      <a:pt x="232" y="23"/>
                    </a:lnTo>
                    <a:lnTo>
                      <a:pt x="214" y="20"/>
                    </a:lnTo>
                    <a:lnTo>
                      <a:pt x="197" y="19"/>
                    </a:lnTo>
                    <a:lnTo>
                      <a:pt x="178" y="24"/>
                    </a:lnTo>
                    <a:lnTo>
                      <a:pt x="159" y="27"/>
                    </a:lnTo>
                    <a:lnTo>
                      <a:pt x="145" y="33"/>
                    </a:lnTo>
                    <a:lnTo>
                      <a:pt x="128" y="42"/>
                    </a:lnTo>
                    <a:lnTo>
                      <a:pt x="111" y="56"/>
                    </a:lnTo>
                    <a:lnTo>
                      <a:pt x="95" y="66"/>
                    </a:lnTo>
                    <a:lnTo>
                      <a:pt x="79" y="80"/>
                    </a:lnTo>
                    <a:lnTo>
                      <a:pt x="63" y="90"/>
                    </a:lnTo>
                    <a:lnTo>
                      <a:pt x="48" y="106"/>
                    </a:lnTo>
                    <a:lnTo>
                      <a:pt x="35" y="119"/>
                    </a:lnTo>
                    <a:lnTo>
                      <a:pt x="23" y="134"/>
                    </a:lnTo>
                    <a:lnTo>
                      <a:pt x="0" y="169"/>
                    </a:lnTo>
                    <a:close/>
                  </a:path>
                </a:pathLst>
              </a:custGeom>
              <a:solidFill>
                <a:srgbClr val="000000"/>
              </a:solidFill>
              <a:ln w="9525">
                <a:noFill/>
                <a:round/>
                <a:headEnd/>
                <a:tailEnd/>
              </a:ln>
            </p:spPr>
            <p:txBody>
              <a:bodyPr/>
              <a:lstStyle/>
              <a:p>
                <a:endParaRPr lang="en-AU" sz="1500"/>
              </a:p>
            </p:txBody>
          </p:sp>
          <p:sp>
            <p:nvSpPr>
              <p:cNvPr id="25793" name="Freeform 57"/>
              <p:cNvSpPr>
                <a:spLocks/>
              </p:cNvSpPr>
              <p:nvPr/>
            </p:nvSpPr>
            <p:spPr bwMode="auto">
              <a:xfrm>
                <a:off x="5320" y="687"/>
                <a:ext cx="135" cy="85"/>
              </a:xfrm>
              <a:custGeom>
                <a:avLst/>
                <a:gdLst>
                  <a:gd name="T0" fmla="*/ 0 w 270"/>
                  <a:gd name="T1" fmla="*/ 169 h 169"/>
                  <a:gd name="T2" fmla="*/ 19 w 270"/>
                  <a:gd name="T3" fmla="*/ 128 h 169"/>
                  <a:gd name="T4" fmla="*/ 29 w 270"/>
                  <a:gd name="T5" fmla="*/ 109 h 169"/>
                  <a:gd name="T6" fmla="*/ 43 w 270"/>
                  <a:gd name="T7" fmla="*/ 93 h 169"/>
                  <a:gd name="T8" fmla="*/ 55 w 270"/>
                  <a:gd name="T9" fmla="*/ 75 h 169"/>
                  <a:gd name="T10" fmla="*/ 73 w 270"/>
                  <a:gd name="T11" fmla="*/ 58 h 169"/>
                  <a:gd name="T12" fmla="*/ 91 w 270"/>
                  <a:gd name="T13" fmla="*/ 38 h 169"/>
                  <a:gd name="T14" fmla="*/ 107 w 270"/>
                  <a:gd name="T15" fmla="*/ 30 h 169"/>
                  <a:gd name="T16" fmla="*/ 126 w 270"/>
                  <a:gd name="T17" fmla="*/ 19 h 169"/>
                  <a:gd name="T18" fmla="*/ 146 w 270"/>
                  <a:gd name="T19" fmla="*/ 9 h 169"/>
                  <a:gd name="T20" fmla="*/ 161 w 270"/>
                  <a:gd name="T21" fmla="*/ 4 h 169"/>
                  <a:gd name="T22" fmla="*/ 182 w 270"/>
                  <a:gd name="T23" fmla="*/ 0 h 169"/>
                  <a:gd name="T24" fmla="*/ 200 w 270"/>
                  <a:gd name="T25" fmla="*/ 0 h 169"/>
                  <a:gd name="T26" fmla="*/ 218 w 270"/>
                  <a:gd name="T27" fmla="*/ 4 h 169"/>
                  <a:gd name="T28" fmla="*/ 235 w 270"/>
                  <a:gd name="T29" fmla="*/ 12 h 169"/>
                  <a:gd name="T30" fmla="*/ 252 w 270"/>
                  <a:gd name="T31" fmla="*/ 20 h 169"/>
                  <a:gd name="T32" fmla="*/ 270 w 270"/>
                  <a:gd name="T33" fmla="*/ 34 h 169"/>
                  <a:gd name="T34" fmla="*/ 252 w 270"/>
                  <a:gd name="T35" fmla="*/ 24 h 169"/>
                  <a:gd name="T36" fmla="*/ 232 w 270"/>
                  <a:gd name="T37" fmla="*/ 23 h 169"/>
                  <a:gd name="T38" fmla="*/ 214 w 270"/>
                  <a:gd name="T39" fmla="*/ 20 h 169"/>
                  <a:gd name="T40" fmla="*/ 197 w 270"/>
                  <a:gd name="T41" fmla="*/ 19 h 169"/>
                  <a:gd name="T42" fmla="*/ 178 w 270"/>
                  <a:gd name="T43" fmla="*/ 24 h 169"/>
                  <a:gd name="T44" fmla="*/ 159 w 270"/>
                  <a:gd name="T45" fmla="*/ 27 h 169"/>
                  <a:gd name="T46" fmla="*/ 145 w 270"/>
                  <a:gd name="T47" fmla="*/ 33 h 169"/>
                  <a:gd name="T48" fmla="*/ 128 w 270"/>
                  <a:gd name="T49" fmla="*/ 42 h 169"/>
                  <a:gd name="T50" fmla="*/ 111 w 270"/>
                  <a:gd name="T51" fmla="*/ 56 h 169"/>
                  <a:gd name="T52" fmla="*/ 95 w 270"/>
                  <a:gd name="T53" fmla="*/ 66 h 169"/>
                  <a:gd name="T54" fmla="*/ 79 w 270"/>
                  <a:gd name="T55" fmla="*/ 80 h 169"/>
                  <a:gd name="T56" fmla="*/ 63 w 270"/>
                  <a:gd name="T57" fmla="*/ 90 h 169"/>
                  <a:gd name="T58" fmla="*/ 48 w 270"/>
                  <a:gd name="T59" fmla="*/ 106 h 169"/>
                  <a:gd name="T60" fmla="*/ 35 w 270"/>
                  <a:gd name="T61" fmla="*/ 119 h 169"/>
                  <a:gd name="T62" fmla="*/ 23 w 270"/>
                  <a:gd name="T63" fmla="*/ 134 h 169"/>
                  <a:gd name="T64" fmla="*/ 0 w 270"/>
                  <a:gd name="T65" fmla="*/ 169 h 1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169"/>
                  <a:gd name="T101" fmla="*/ 270 w 270"/>
                  <a:gd name="T102" fmla="*/ 169 h 1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169">
                    <a:moveTo>
                      <a:pt x="0" y="169"/>
                    </a:moveTo>
                    <a:lnTo>
                      <a:pt x="19" y="128"/>
                    </a:lnTo>
                    <a:lnTo>
                      <a:pt x="29" y="109"/>
                    </a:lnTo>
                    <a:lnTo>
                      <a:pt x="43" y="93"/>
                    </a:lnTo>
                    <a:lnTo>
                      <a:pt x="55" y="75"/>
                    </a:lnTo>
                    <a:lnTo>
                      <a:pt x="73" y="58"/>
                    </a:lnTo>
                    <a:lnTo>
                      <a:pt x="91" y="38"/>
                    </a:lnTo>
                    <a:lnTo>
                      <a:pt x="107" y="30"/>
                    </a:lnTo>
                    <a:lnTo>
                      <a:pt x="126" y="19"/>
                    </a:lnTo>
                    <a:lnTo>
                      <a:pt x="146" y="9"/>
                    </a:lnTo>
                    <a:lnTo>
                      <a:pt x="161" y="4"/>
                    </a:lnTo>
                    <a:lnTo>
                      <a:pt x="182" y="0"/>
                    </a:lnTo>
                    <a:lnTo>
                      <a:pt x="200" y="0"/>
                    </a:lnTo>
                    <a:lnTo>
                      <a:pt x="218" y="4"/>
                    </a:lnTo>
                    <a:lnTo>
                      <a:pt x="235" y="12"/>
                    </a:lnTo>
                    <a:lnTo>
                      <a:pt x="252" y="20"/>
                    </a:lnTo>
                    <a:lnTo>
                      <a:pt x="270" y="34"/>
                    </a:lnTo>
                    <a:lnTo>
                      <a:pt x="252" y="24"/>
                    </a:lnTo>
                    <a:lnTo>
                      <a:pt x="232" y="23"/>
                    </a:lnTo>
                    <a:lnTo>
                      <a:pt x="214" y="20"/>
                    </a:lnTo>
                    <a:lnTo>
                      <a:pt x="197" y="19"/>
                    </a:lnTo>
                    <a:lnTo>
                      <a:pt x="178" y="24"/>
                    </a:lnTo>
                    <a:lnTo>
                      <a:pt x="159" y="27"/>
                    </a:lnTo>
                    <a:lnTo>
                      <a:pt x="145" y="33"/>
                    </a:lnTo>
                    <a:lnTo>
                      <a:pt x="128" y="42"/>
                    </a:lnTo>
                    <a:lnTo>
                      <a:pt x="111" y="56"/>
                    </a:lnTo>
                    <a:lnTo>
                      <a:pt x="95" y="66"/>
                    </a:lnTo>
                    <a:lnTo>
                      <a:pt x="79" y="80"/>
                    </a:lnTo>
                    <a:lnTo>
                      <a:pt x="63" y="90"/>
                    </a:lnTo>
                    <a:lnTo>
                      <a:pt x="48" y="106"/>
                    </a:lnTo>
                    <a:lnTo>
                      <a:pt x="35" y="119"/>
                    </a:lnTo>
                    <a:lnTo>
                      <a:pt x="23" y="134"/>
                    </a:lnTo>
                    <a:lnTo>
                      <a:pt x="0" y="169"/>
                    </a:lnTo>
                  </a:path>
                </a:pathLst>
              </a:custGeom>
              <a:noFill/>
              <a:ln w="0">
                <a:solidFill>
                  <a:srgbClr val="000000"/>
                </a:solidFill>
                <a:prstDash val="solid"/>
                <a:round/>
                <a:headEnd/>
                <a:tailEnd/>
              </a:ln>
            </p:spPr>
            <p:txBody>
              <a:bodyPr/>
              <a:lstStyle/>
              <a:p>
                <a:endParaRPr lang="en-AU" sz="1500"/>
              </a:p>
            </p:txBody>
          </p:sp>
          <p:sp>
            <p:nvSpPr>
              <p:cNvPr id="25794" name="Freeform 58"/>
              <p:cNvSpPr>
                <a:spLocks/>
              </p:cNvSpPr>
              <p:nvPr/>
            </p:nvSpPr>
            <p:spPr bwMode="auto">
              <a:xfrm>
                <a:off x="5361" y="759"/>
                <a:ext cx="24" cy="26"/>
              </a:xfrm>
              <a:custGeom>
                <a:avLst/>
                <a:gdLst>
                  <a:gd name="T0" fmla="*/ 23 w 47"/>
                  <a:gd name="T1" fmla="*/ 0 h 52"/>
                  <a:gd name="T2" fmla="*/ 32 w 47"/>
                  <a:gd name="T3" fmla="*/ 2 h 52"/>
                  <a:gd name="T4" fmla="*/ 40 w 47"/>
                  <a:gd name="T5" fmla="*/ 7 h 52"/>
                  <a:gd name="T6" fmla="*/ 45 w 47"/>
                  <a:gd name="T7" fmla="*/ 15 h 52"/>
                  <a:gd name="T8" fmla="*/ 47 w 47"/>
                  <a:gd name="T9" fmla="*/ 26 h 52"/>
                  <a:gd name="T10" fmla="*/ 45 w 47"/>
                  <a:gd name="T11" fmla="*/ 35 h 52"/>
                  <a:gd name="T12" fmla="*/ 40 w 47"/>
                  <a:gd name="T13" fmla="*/ 44 h 52"/>
                  <a:gd name="T14" fmla="*/ 32 w 47"/>
                  <a:gd name="T15" fmla="*/ 49 h 52"/>
                  <a:gd name="T16" fmla="*/ 23 w 47"/>
                  <a:gd name="T17" fmla="*/ 52 h 52"/>
                  <a:gd name="T18" fmla="*/ 14 w 47"/>
                  <a:gd name="T19" fmla="*/ 49 h 52"/>
                  <a:gd name="T20" fmla="*/ 7 w 47"/>
                  <a:gd name="T21" fmla="*/ 44 h 52"/>
                  <a:gd name="T22" fmla="*/ 2 w 47"/>
                  <a:gd name="T23" fmla="*/ 35 h 52"/>
                  <a:gd name="T24" fmla="*/ 0 w 47"/>
                  <a:gd name="T25" fmla="*/ 26 h 52"/>
                  <a:gd name="T26" fmla="*/ 2 w 47"/>
                  <a:gd name="T27" fmla="*/ 15 h 52"/>
                  <a:gd name="T28" fmla="*/ 7 w 47"/>
                  <a:gd name="T29" fmla="*/ 7 h 52"/>
                  <a:gd name="T30" fmla="*/ 14 w 47"/>
                  <a:gd name="T31" fmla="*/ 2 h 52"/>
                  <a:gd name="T32" fmla="*/ 23 w 47"/>
                  <a:gd name="T33" fmla="*/ 0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52"/>
                  <a:gd name="T53" fmla="*/ 47 w 47"/>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52">
                    <a:moveTo>
                      <a:pt x="23" y="0"/>
                    </a:moveTo>
                    <a:lnTo>
                      <a:pt x="32" y="2"/>
                    </a:lnTo>
                    <a:lnTo>
                      <a:pt x="40" y="7"/>
                    </a:lnTo>
                    <a:lnTo>
                      <a:pt x="45" y="15"/>
                    </a:lnTo>
                    <a:lnTo>
                      <a:pt x="47" y="26"/>
                    </a:lnTo>
                    <a:lnTo>
                      <a:pt x="45" y="35"/>
                    </a:lnTo>
                    <a:lnTo>
                      <a:pt x="40" y="44"/>
                    </a:lnTo>
                    <a:lnTo>
                      <a:pt x="32" y="49"/>
                    </a:lnTo>
                    <a:lnTo>
                      <a:pt x="23" y="52"/>
                    </a:lnTo>
                    <a:lnTo>
                      <a:pt x="14" y="49"/>
                    </a:lnTo>
                    <a:lnTo>
                      <a:pt x="7" y="44"/>
                    </a:lnTo>
                    <a:lnTo>
                      <a:pt x="2" y="35"/>
                    </a:lnTo>
                    <a:lnTo>
                      <a:pt x="0" y="26"/>
                    </a:lnTo>
                    <a:lnTo>
                      <a:pt x="2" y="15"/>
                    </a:lnTo>
                    <a:lnTo>
                      <a:pt x="7" y="7"/>
                    </a:lnTo>
                    <a:lnTo>
                      <a:pt x="14" y="2"/>
                    </a:lnTo>
                    <a:lnTo>
                      <a:pt x="23" y="0"/>
                    </a:lnTo>
                    <a:close/>
                  </a:path>
                </a:pathLst>
              </a:custGeom>
              <a:solidFill>
                <a:srgbClr val="000000"/>
              </a:solidFill>
              <a:ln w="9525">
                <a:noFill/>
                <a:round/>
                <a:headEnd/>
                <a:tailEnd/>
              </a:ln>
            </p:spPr>
            <p:txBody>
              <a:bodyPr/>
              <a:lstStyle/>
              <a:p>
                <a:endParaRPr lang="en-AU" sz="1500"/>
              </a:p>
            </p:txBody>
          </p:sp>
          <p:sp>
            <p:nvSpPr>
              <p:cNvPr id="25795" name="Freeform 59"/>
              <p:cNvSpPr>
                <a:spLocks/>
              </p:cNvSpPr>
              <p:nvPr/>
            </p:nvSpPr>
            <p:spPr bwMode="auto">
              <a:xfrm>
                <a:off x="5361" y="759"/>
                <a:ext cx="24" cy="26"/>
              </a:xfrm>
              <a:custGeom>
                <a:avLst/>
                <a:gdLst>
                  <a:gd name="T0" fmla="*/ 23 w 47"/>
                  <a:gd name="T1" fmla="*/ 0 h 52"/>
                  <a:gd name="T2" fmla="*/ 23 w 47"/>
                  <a:gd name="T3" fmla="*/ 0 h 52"/>
                  <a:gd name="T4" fmla="*/ 32 w 47"/>
                  <a:gd name="T5" fmla="*/ 2 h 52"/>
                  <a:gd name="T6" fmla="*/ 40 w 47"/>
                  <a:gd name="T7" fmla="*/ 7 h 52"/>
                  <a:gd name="T8" fmla="*/ 45 w 47"/>
                  <a:gd name="T9" fmla="*/ 15 h 52"/>
                  <a:gd name="T10" fmla="*/ 47 w 47"/>
                  <a:gd name="T11" fmla="*/ 26 h 52"/>
                  <a:gd name="T12" fmla="*/ 47 w 47"/>
                  <a:gd name="T13" fmla="*/ 26 h 52"/>
                  <a:gd name="T14" fmla="*/ 45 w 47"/>
                  <a:gd name="T15" fmla="*/ 35 h 52"/>
                  <a:gd name="T16" fmla="*/ 40 w 47"/>
                  <a:gd name="T17" fmla="*/ 44 h 52"/>
                  <a:gd name="T18" fmla="*/ 32 w 47"/>
                  <a:gd name="T19" fmla="*/ 49 h 52"/>
                  <a:gd name="T20" fmla="*/ 23 w 47"/>
                  <a:gd name="T21" fmla="*/ 52 h 52"/>
                  <a:gd name="T22" fmla="*/ 23 w 47"/>
                  <a:gd name="T23" fmla="*/ 52 h 52"/>
                  <a:gd name="T24" fmla="*/ 14 w 47"/>
                  <a:gd name="T25" fmla="*/ 49 h 52"/>
                  <a:gd name="T26" fmla="*/ 7 w 47"/>
                  <a:gd name="T27" fmla="*/ 44 h 52"/>
                  <a:gd name="T28" fmla="*/ 2 w 47"/>
                  <a:gd name="T29" fmla="*/ 35 h 52"/>
                  <a:gd name="T30" fmla="*/ 0 w 47"/>
                  <a:gd name="T31" fmla="*/ 26 h 52"/>
                  <a:gd name="T32" fmla="*/ 0 w 47"/>
                  <a:gd name="T33" fmla="*/ 26 h 52"/>
                  <a:gd name="T34" fmla="*/ 2 w 47"/>
                  <a:gd name="T35" fmla="*/ 15 h 52"/>
                  <a:gd name="T36" fmla="*/ 7 w 47"/>
                  <a:gd name="T37" fmla="*/ 7 h 52"/>
                  <a:gd name="T38" fmla="*/ 14 w 47"/>
                  <a:gd name="T39" fmla="*/ 2 h 52"/>
                  <a:gd name="T40" fmla="*/ 23 w 47"/>
                  <a:gd name="T41" fmla="*/ 0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7"/>
                  <a:gd name="T64" fmla="*/ 0 h 52"/>
                  <a:gd name="T65" fmla="*/ 47 w 47"/>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7" h="52">
                    <a:moveTo>
                      <a:pt x="23" y="0"/>
                    </a:moveTo>
                    <a:lnTo>
                      <a:pt x="23" y="0"/>
                    </a:lnTo>
                    <a:lnTo>
                      <a:pt x="32" y="2"/>
                    </a:lnTo>
                    <a:lnTo>
                      <a:pt x="40" y="7"/>
                    </a:lnTo>
                    <a:lnTo>
                      <a:pt x="45" y="15"/>
                    </a:lnTo>
                    <a:lnTo>
                      <a:pt x="47" y="26"/>
                    </a:lnTo>
                    <a:lnTo>
                      <a:pt x="45" y="35"/>
                    </a:lnTo>
                    <a:lnTo>
                      <a:pt x="40" y="44"/>
                    </a:lnTo>
                    <a:lnTo>
                      <a:pt x="32" y="49"/>
                    </a:lnTo>
                    <a:lnTo>
                      <a:pt x="23" y="52"/>
                    </a:lnTo>
                    <a:lnTo>
                      <a:pt x="14" y="49"/>
                    </a:lnTo>
                    <a:lnTo>
                      <a:pt x="7" y="44"/>
                    </a:lnTo>
                    <a:lnTo>
                      <a:pt x="2" y="35"/>
                    </a:lnTo>
                    <a:lnTo>
                      <a:pt x="0" y="26"/>
                    </a:lnTo>
                    <a:lnTo>
                      <a:pt x="2" y="15"/>
                    </a:lnTo>
                    <a:lnTo>
                      <a:pt x="7" y="7"/>
                    </a:lnTo>
                    <a:lnTo>
                      <a:pt x="14" y="2"/>
                    </a:lnTo>
                    <a:lnTo>
                      <a:pt x="23" y="0"/>
                    </a:lnTo>
                  </a:path>
                </a:pathLst>
              </a:custGeom>
              <a:noFill/>
              <a:ln w="0">
                <a:solidFill>
                  <a:srgbClr val="000000"/>
                </a:solidFill>
                <a:prstDash val="solid"/>
                <a:round/>
                <a:headEnd/>
                <a:tailEnd/>
              </a:ln>
            </p:spPr>
            <p:txBody>
              <a:bodyPr/>
              <a:lstStyle/>
              <a:p>
                <a:endParaRPr lang="en-AU" sz="1500"/>
              </a:p>
            </p:txBody>
          </p:sp>
          <p:sp>
            <p:nvSpPr>
              <p:cNvPr id="25796" name="Freeform 60"/>
              <p:cNvSpPr>
                <a:spLocks/>
              </p:cNvSpPr>
              <p:nvPr/>
            </p:nvSpPr>
            <p:spPr bwMode="auto">
              <a:xfrm>
                <a:off x="5454" y="811"/>
                <a:ext cx="6" cy="3"/>
              </a:xfrm>
              <a:custGeom>
                <a:avLst/>
                <a:gdLst>
                  <a:gd name="T0" fmla="*/ 3 w 12"/>
                  <a:gd name="T1" fmla="*/ 0 h 6"/>
                  <a:gd name="T2" fmla="*/ 2 w 12"/>
                  <a:gd name="T3" fmla="*/ 1 h 6"/>
                  <a:gd name="T4" fmla="*/ 2 w 12"/>
                  <a:gd name="T5" fmla="*/ 2 h 6"/>
                  <a:gd name="T6" fmla="*/ 1 w 12"/>
                  <a:gd name="T7" fmla="*/ 5 h 6"/>
                  <a:gd name="T8" fmla="*/ 0 w 12"/>
                  <a:gd name="T9" fmla="*/ 6 h 6"/>
                  <a:gd name="T10" fmla="*/ 3 w 12"/>
                  <a:gd name="T11" fmla="*/ 5 h 6"/>
                  <a:gd name="T12" fmla="*/ 6 w 12"/>
                  <a:gd name="T13" fmla="*/ 2 h 6"/>
                  <a:gd name="T14" fmla="*/ 9 w 12"/>
                  <a:gd name="T15" fmla="*/ 1 h 6"/>
                  <a:gd name="T16" fmla="*/ 12 w 12"/>
                  <a:gd name="T17" fmla="*/ 0 h 6"/>
                  <a:gd name="T18" fmla="*/ 3 w 12"/>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6"/>
                  <a:gd name="T32" fmla="*/ 12 w 12"/>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6">
                    <a:moveTo>
                      <a:pt x="3" y="0"/>
                    </a:moveTo>
                    <a:lnTo>
                      <a:pt x="2" y="1"/>
                    </a:lnTo>
                    <a:lnTo>
                      <a:pt x="2" y="2"/>
                    </a:lnTo>
                    <a:lnTo>
                      <a:pt x="1" y="5"/>
                    </a:lnTo>
                    <a:lnTo>
                      <a:pt x="0" y="6"/>
                    </a:lnTo>
                    <a:lnTo>
                      <a:pt x="3" y="5"/>
                    </a:lnTo>
                    <a:lnTo>
                      <a:pt x="6" y="2"/>
                    </a:lnTo>
                    <a:lnTo>
                      <a:pt x="9" y="1"/>
                    </a:lnTo>
                    <a:lnTo>
                      <a:pt x="12" y="0"/>
                    </a:lnTo>
                    <a:lnTo>
                      <a:pt x="3" y="0"/>
                    </a:lnTo>
                    <a:close/>
                  </a:path>
                </a:pathLst>
              </a:custGeom>
              <a:solidFill>
                <a:srgbClr val="FFCCCC"/>
              </a:solidFill>
              <a:ln w="9525">
                <a:noFill/>
                <a:round/>
                <a:headEnd/>
                <a:tailEnd/>
              </a:ln>
            </p:spPr>
            <p:txBody>
              <a:bodyPr/>
              <a:lstStyle/>
              <a:p>
                <a:endParaRPr lang="en-AU" sz="1500"/>
              </a:p>
            </p:txBody>
          </p:sp>
          <p:sp>
            <p:nvSpPr>
              <p:cNvPr id="25797" name="Freeform 61"/>
              <p:cNvSpPr>
                <a:spLocks/>
              </p:cNvSpPr>
              <p:nvPr/>
            </p:nvSpPr>
            <p:spPr bwMode="auto">
              <a:xfrm>
                <a:off x="5456" y="808"/>
                <a:ext cx="9" cy="3"/>
              </a:xfrm>
              <a:custGeom>
                <a:avLst/>
                <a:gdLst>
                  <a:gd name="T0" fmla="*/ 0 w 19"/>
                  <a:gd name="T1" fmla="*/ 6 h 6"/>
                  <a:gd name="T2" fmla="*/ 1 w 19"/>
                  <a:gd name="T3" fmla="*/ 5 h 6"/>
                  <a:gd name="T4" fmla="*/ 2 w 19"/>
                  <a:gd name="T5" fmla="*/ 2 h 6"/>
                  <a:gd name="T6" fmla="*/ 2 w 19"/>
                  <a:gd name="T7" fmla="*/ 1 h 6"/>
                  <a:gd name="T8" fmla="*/ 3 w 19"/>
                  <a:gd name="T9" fmla="*/ 0 h 6"/>
                  <a:gd name="T10" fmla="*/ 19 w 19"/>
                  <a:gd name="T11" fmla="*/ 0 h 6"/>
                  <a:gd name="T12" fmla="*/ 17 w 19"/>
                  <a:gd name="T13" fmla="*/ 1 h 6"/>
                  <a:gd name="T14" fmla="*/ 14 w 19"/>
                  <a:gd name="T15" fmla="*/ 2 h 6"/>
                  <a:gd name="T16" fmla="*/ 12 w 19"/>
                  <a:gd name="T17" fmla="*/ 5 h 6"/>
                  <a:gd name="T18" fmla="*/ 9 w 19"/>
                  <a:gd name="T19" fmla="*/ 6 h 6"/>
                  <a:gd name="T20" fmla="*/ 0 w 19"/>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6"/>
                  <a:gd name="T35" fmla="*/ 19 w 19"/>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6">
                    <a:moveTo>
                      <a:pt x="0" y="6"/>
                    </a:moveTo>
                    <a:lnTo>
                      <a:pt x="1" y="5"/>
                    </a:lnTo>
                    <a:lnTo>
                      <a:pt x="2" y="2"/>
                    </a:lnTo>
                    <a:lnTo>
                      <a:pt x="2" y="1"/>
                    </a:lnTo>
                    <a:lnTo>
                      <a:pt x="3" y="0"/>
                    </a:lnTo>
                    <a:lnTo>
                      <a:pt x="19" y="0"/>
                    </a:lnTo>
                    <a:lnTo>
                      <a:pt x="17" y="1"/>
                    </a:lnTo>
                    <a:lnTo>
                      <a:pt x="14" y="2"/>
                    </a:lnTo>
                    <a:lnTo>
                      <a:pt x="12" y="5"/>
                    </a:lnTo>
                    <a:lnTo>
                      <a:pt x="9" y="6"/>
                    </a:lnTo>
                    <a:lnTo>
                      <a:pt x="0" y="6"/>
                    </a:lnTo>
                    <a:close/>
                  </a:path>
                </a:pathLst>
              </a:custGeom>
              <a:solidFill>
                <a:srgbClr val="FFCECE"/>
              </a:solidFill>
              <a:ln w="9525">
                <a:noFill/>
                <a:round/>
                <a:headEnd/>
                <a:tailEnd/>
              </a:ln>
            </p:spPr>
            <p:txBody>
              <a:bodyPr/>
              <a:lstStyle/>
              <a:p>
                <a:endParaRPr lang="en-AU" sz="1500"/>
              </a:p>
            </p:txBody>
          </p:sp>
          <p:sp>
            <p:nvSpPr>
              <p:cNvPr id="25798" name="Freeform 62"/>
              <p:cNvSpPr>
                <a:spLocks/>
              </p:cNvSpPr>
              <p:nvPr/>
            </p:nvSpPr>
            <p:spPr bwMode="auto">
              <a:xfrm>
                <a:off x="5457" y="804"/>
                <a:ext cx="15" cy="4"/>
              </a:xfrm>
              <a:custGeom>
                <a:avLst/>
                <a:gdLst>
                  <a:gd name="T0" fmla="*/ 0 w 29"/>
                  <a:gd name="T1" fmla="*/ 7 h 7"/>
                  <a:gd name="T2" fmla="*/ 1 w 29"/>
                  <a:gd name="T3" fmla="*/ 5 h 7"/>
                  <a:gd name="T4" fmla="*/ 2 w 29"/>
                  <a:gd name="T5" fmla="*/ 3 h 7"/>
                  <a:gd name="T6" fmla="*/ 2 w 29"/>
                  <a:gd name="T7" fmla="*/ 1 h 7"/>
                  <a:gd name="T8" fmla="*/ 3 w 29"/>
                  <a:gd name="T9" fmla="*/ 0 h 7"/>
                  <a:gd name="T10" fmla="*/ 29 w 29"/>
                  <a:gd name="T11" fmla="*/ 0 h 7"/>
                  <a:gd name="T12" fmla="*/ 26 w 29"/>
                  <a:gd name="T13" fmla="*/ 1 h 7"/>
                  <a:gd name="T14" fmla="*/ 23 w 29"/>
                  <a:gd name="T15" fmla="*/ 3 h 7"/>
                  <a:gd name="T16" fmla="*/ 20 w 29"/>
                  <a:gd name="T17" fmla="*/ 5 h 7"/>
                  <a:gd name="T18" fmla="*/ 16 w 29"/>
                  <a:gd name="T19" fmla="*/ 7 h 7"/>
                  <a:gd name="T20" fmla="*/ 0 w 29"/>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
                  <a:gd name="T34" fmla="*/ 0 h 7"/>
                  <a:gd name="T35" fmla="*/ 29 w 2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 h="7">
                    <a:moveTo>
                      <a:pt x="0" y="7"/>
                    </a:moveTo>
                    <a:lnTo>
                      <a:pt x="1" y="5"/>
                    </a:lnTo>
                    <a:lnTo>
                      <a:pt x="2" y="3"/>
                    </a:lnTo>
                    <a:lnTo>
                      <a:pt x="2" y="1"/>
                    </a:lnTo>
                    <a:lnTo>
                      <a:pt x="3" y="0"/>
                    </a:lnTo>
                    <a:lnTo>
                      <a:pt x="29" y="0"/>
                    </a:lnTo>
                    <a:lnTo>
                      <a:pt x="26" y="1"/>
                    </a:lnTo>
                    <a:lnTo>
                      <a:pt x="23" y="3"/>
                    </a:lnTo>
                    <a:lnTo>
                      <a:pt x="20" y="5"/>
                    </a:lnTo>
                    <a:lnTo>
                      <a:pt x="16" y="7"/>
                    </a:lnTo>
                    <a:lnTo>
                      <a:pt x="0" y="7"/>
                    </a:lnTo>
                    <a:close/>
                  </a:path>
                </a:pathLst>
              </a:custGeom>
              <a:solidFill>
                <a:srgbClr val="FFD1D1"/>
              </a:solidFill>
              <a:ln w="9525">
                <a:noFill/>
                <a:round/>
                <a:headEnd/>
                <a:tailEnd/>
              </a:ln>
            </p:spPr>
            <p:txBody>
              <a:bodyPr/>
              <a:lstStyle/>
              <a:p>
                <a:endParaRPr lang="en-AU" sz="1500"/>
              </a:p>
            </p:txBody>
          </p:sp>
          <p:sp>
            <p:nvSpPr>
              <p:cNvPr id="25799" name="Freeform 63"/>
              <p:cNvSpPr>
                <a:spLocks/>
              </p:cNvSpPr>
              <p:nvPr/>
            </p:nvSpPr>
            <p:spPr bwMode="auto">
              <a:xfrm>
                <a:off x="5459" y="801"/>
                <a:ext cx="18" cy="3"/>
              </a:xfrm>
              <a:custGeom>
                <a:avLst/>
                <a:gdLst>
                  <a:gd name="T0" fmla="*/ 0 w 37"/>
                  <a:gd name="T1" fmla="*/ 7 h 7"/>
                  <a:gd name="T2" fmla="*/ 1 w 37"/>
                  <a:gd name="T3" fmla="*/ 4 h 7"/>
                  <a:gd name="T4" fmla="*/ 2 w 37"/>
                  <a:gd name="T5" fmla="*/ 3 h 7"/>
                  <a:gd name="T6" fmla="*/ 2 w 37"/>
                  <a:gd name="T7" fmla="*/ 1 h 7"/>
                  <a:gd name="T8" fmla="*/ 3 w 37"/>
                  <a:gd name="T9" fmla="*/ 0 h 7"/>
                  <a:gd name="T10" fmla="*/ 37 w 37"/>
                  <a:gd name="T11" fmla="*/ 0 h 7"/>
                  <a:gd name="T12" fmla="*/ 35 w 37"/>
                  <a:gd name="T13" fmla="*/ 1 h 7"/>
                  <a:gd name="T14" fmla="*/ 32 w 37"/>
                  <a:gd name="T15" fmla="*/ 3 h 7"/>
                  <a:gd name="T16" fmla="*/ 29 w 37"/>
                  <a:gd name="T17" fmla="*/ 4 h 7"/>
                  <a:gd name="T18" fmla="*/ 26 w 37"/>
                  <a:gd name="T19" fmla="*/ 7 h 7"/>
                  <a:gd name="T20" fmla="*/ 0 w 37"/>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
                  <a:gd name="T34" fmla="*/ 0 h 7"/>
                  <a:gd name="T35" fmla="*/ 37 w 3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 h="7">
                    <a:moveTo>
                      <a:pt x="0" y="7"/>
                    </a:moveTo>
                    <a:lnTo>
                      <a:pt x="1" y="4"/>
                    </a:lnTo>
                    <a:lnTo>
                      <a:pt x="2" y="3"/>
                    </a:lnTo>
                    <a:lnTo>
                      <a:pt x="2" y="1"/>
                    </a:lnTo>
                    <a:lnTo>
                      <a:pt x="3" y="0"/>
                    </a:lnTo>
                    <a:lnTo>
                      <a:pt x="37" y="0"/>
                    </a:lnTo>
                    <a:lnTo>
                      <a:pt x="35" y="1"/>
                    </a:lnTo>
                    <a:lnTo>
                      <a:pt x="32" y="3"/>
                    </a:lnTo>
                    <a:lnTo>
                      <a:pt x="29" y="4"/>
                    </a:lnTo>
                    <a:lnTo>
                      <a:pt x="26" y="7"/>
                    </a:lnTo>
                    <a:lnTo>
                      <a:pt x="0" y="7"/>
                    </a:lnTo>
                    <a:close/>
                  </a:path>
                </a:pathLst>
              </a:custGeom>
              <a:solidFill>
                <a:srgbClr val="FFD4D4"/>
              </a:solidFill>
              <a:ln w="9525">
                <a:noFill/>
                <a:round/>
                <a:headEnd/>
                <a:tailEnd/>
              </a:ln>
            </p:spPr>
            <p:txBody>
              <a:bodyPr/>
              <a:lstStyle/>
              <a:p>
                <a:endParaRPr lang="en-AU" sz="1500"/>
              </a:p>
            </p:txBody>
          </p:sp>
          <p:sp>
            <p:nvSpPr>
              <p:cNvPr id="25800" name="Freeform 64"/>
              <p:cNvSpPr>
                <a:spLocks/>
              </p:cNvSpPr>
              <p:nvPr/>
            </p:nvSpPr>
            <p:spPr bwMode="auto">
              <a:xfrm>
                <a:off x="5460" y="798"/>
                <a:ext cx="22" cy="3"/>
              </a:xfrm>
              <a:custGeom>
                <a:avLst/>
                <a:gdLst>
                  <a:gd name="T0" fmla="*/ 0 w 43"/>
                  <a:gd name="T1" fmla="*/ 6 h 6"/>
                  <a:gd name="T2" fmla="*/ 1 w 43"/>
                  <a:gd name="T3" fmla="*/ 5 h 6"/>
                  <a:gd name="T4" fmla="*/ 2 w 43"/>
                  <a:gd name="T5" fmla="*/ 2 h 6"/>
                  <a:gd name="T6" fmla="*/ 2 w 43"/>
                  <a:gd name="T7" fmla="*/ 1 h 6"/>
                  <a:gd name="T8" fmla="*/ 3 w 43"/>
                  <a:gd name="T9" fmla="*/ 0 h 6"/>
                  <a:gd name="T10" fmla="*/ 43 w 43"/>
                  <a:gd name="T11" fmla="*/ 0 h 6"/>
                  <a:gd name="T12" fmla="*/ 41 w 43"/>
                  <a:gd name="T13" fmla="*/ 1 h 6"/>
                  <a:gd name="T14" fmla="*/ 39 w 43"/>
                  <a:gd name="T15" fmla="*/ 3 h 6"/>
                  <a:gd name="T16" fmla="*/ 36 w 43"/>
                  <a:gd name="T17" fmla="*/ 5 h 6"/>
                  <a:gd name="T18" fmla="*/ 34 w 43"/>
                  <a:gd name="T19" fmla="*/ 6 h 6"/>
                  <a:gd name="T20" fmla="*/ 0 w 43"/>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6"/>
                  <a:gd name="T35" fmla="*/ 43 w 4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6">
                    <a:moveTo>
                      <a:pt x="0" y="6"/>
                    </a:moveTo>
                    <a:lnTo>
                      <a:pt x="1" y="5"/>
                    </a:lnTo>
                    <a:lnTo>
                      <a:pt x="2" y="2"/>
                    </a:lnTo>
                    <a:lnTo>
                      <a:pt x="2" y="1"/>
                    </a:lnTo>
                    <a:lnTo>
                      <a:pt x="3" y="0"/>
                    </a:lnTo>
                    <a:lnTo>
                      <a:pt x="43" y="0"/>
                    </a:lnTo>
                    <a:lnTo>
                      <a:pt x="41" y="1"/>
                    </a:lnTo>
                    <a:lnTo>
                      <a:pt x="39" y="3"/>
                    </a:lnTo>
                    <a:lnTo>
                      <a:pt x="36" y="5"/>
                    </a:lnTo>
                    <a:lnTo>
                      <a:pt x="34" y="6"/>
                    </a:lnTo>
                    <a:lnTo>
                      <a:pt x="0" y="6"/>
                    </a:lnTo>
                    <a:close/>
                  </a:path>
                </a:pathLst>
              </a:custGeom>
              <a:solidFill>
                <a:srgbClr val="FFD6D6"/>
              </a:solidFill>
              <a:ln w="9525">
                <a:noFill/>
                <a:round/>
                <a:headEnd/>
                <a:tailEnd/>
              </a:ln>
            </p:spPr>
            <p:txBody>
              <a:bodyPr/>
              <a:lstStyle/>
              <a:p>
                <a:endParaRPr lang="en-AU" sz="1500"/>
              </a:p>
            </p:txBody>
          </p:sp>
          <p:sp>
            <p:nvSpPr>
              <p:cNvPr id="25801" name="Freeform 65"/>
              <p:cNvSpPr>
                <a:spLocks/>
              </p:cNvSpPr>
              <p:nvPr/>
            </p:nvSpPr>
            <p:spPr bwMode="auto">
              <a:xfrm>
                <a:off x="5462" y="794"/>
                <a:ext cx="23" cy="4"/>
              </a:xfrm>
              <a:custGeom>
                <a:avLst/>
                <a:gdLst>
                  <a:gd name="T0" fmla="*/ 0 w 47"/>
                  <a:gd name="T1" fmla="*/ 7 h 7"/>
                  <a:gd name="T2" fmla="*/ 1 w 47"/>
                  <a:gd name="T3" fmla="*/ 4 h 7"/>
                  <a:gd name="T4" fmla="*/ 1 w 47"/>
                  <a:gd name="T5" fmla="*/ 3 h 7"/>
                  <a:gd name="T6" fmla="*/ 2 w 47"/>
                  <a:gd name="T7" fmla="*/ 1 h 7"/>
                  <a:gd name="T8" fmla="*/ 2 w 47"/>
                  <a:gd name="T9" fmla="*/ 0 h 7"/>
                  <a:gd name="T10" fmla="*/ 47 w 47"/>
                  <a:gd name="T11" fmla="*/ 0 h 7"/>
                  <a:gd name="T12" fmla="*/ 45 w 47"/>
                  <a:gd name="T13" fmla="*/ 1 h 7"/>
                  <a:gd name="T14" fmla="*/ 43 w 47"/>
                  <a:gd name="T15" fmla="*/ 3 h 7"/>
                  <a:gd name="T16" fmla="*/ 42 w 47"/>
                  <a:gd name="T17" fmla="*/ 4 h 7"/>
                  <a:gd name="T18" fmla="*/ 40 w 47"/>
                  <a:gd name="T19" fmla="*/ 7 h 7"/>
                  <a:gd name="T20" fmla="*/ 0 w 47"/>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7"/>
                  <a:gd name="T35" fmla="*/ 47 w 4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7">
                    <a:moveTo>
                      <a:pt x="0" y="7"/>
                    </a:moveTo>
                    <a:lnTo>
                      <a:pt x="1" y="4"/>
                    </a:lnTo>
                    <a:lnTo>
                      <a:pt x="1" y="3"/>
                    </a:lnTo>
                    <a:lnTo>
                      <a:pt x="2" y="1"/>
                    </a:lnTo>
                    <a:lnTo>
                      <a:pt x="2" y="0"/>
                    </a:lnTo>
                    <a:lnTo>
                      <a:pt x="47" y="0"/>
                    </a:lnTo>
                    <a:lnTo>
                      <a:pt x="45" y="1"/>
                    </a:lnTo>
                    <a:lnTo>
                      <a:pt x="43" y="3"/>
                    </a:lnTo>
                    <a:lnTo>
                      <a:pt x="42" y="4"/>
                    </a:lnTo>
                    <a:lnTo>
                      <a:pt x="40" y="7"/>
                    </a:lnTo>
                    <a:lnTo>
                      <a:pt x="0" y="7"/>
                    </a:lnTo>
                    <a:close/>
                  </a:path>
                </a:pathLst>
              </a:custGeom>
              <a:solidFill>
                <a:srgbClr val="FFD9D9"/>
              </a:solidFill>
              <a:ln w="9525">
                <a:noFill/>
                <a:round/>
                <a:headEnd/>
                <a:tailEnd/>
              </a:ln>
            </p:spPr>
            <p:txBody>
              <a:bodyPr/>
              <a:lstStyle/>
              <a:p>
                <a:endParaRPr lang="en-AU" sz="1500"/>
              </a:p>
            </p:txBody>
          </p:sp>
          <p:sp>
            <p:nvSpPr>
              <p:cNvPr id="25802" name="Freeform 66"/>
              <p:cNvSpPr>
                <a:spLocks/>
              </p:cNvSpPr>
              <p:nvPr/>
            </p:nvSpPr>
            <p:spPr bwMode="auto">
              <a:xfrm>
                <a:off x="5463" y="791"/>
                <a:ext cx="27" cy="3"/>
              </a:xfrm>
              <a:custGeom>
                <a:avLst/>
                <a:gdLst>
                  <a:gd name="T0" fmla="*/ 0 w 53"/>
                  <a:gd name="T1" fmla="*/ 7 h 7"/>
                  <a:gd name="T2" fmla="*/ 1 w 53"/>
                  <a:gd name="T3" fmla="*/ 4 h 7"/>
                  <a:gd name="T4" fmla="*/ 2 w 53"/>
                  <a:gd name="T5" fmla="*/ 3 h 7"/>
                  <a:gd name="T6" fmla="*/ 2 w 53"/>
                  <a:gd name="T7" fmla="*/ 1 h 7"/>
                  <a:gd name="T8" fmla="*/ 3 w 53"/>
                  <a:gd name="T9" fmla="*/ 0 h 7"/>
                  <a:gd name="T10" fmla="*/ 53 w 53"/>
                  <a:gd name="T11" fmla="*/ 1 h 7"/>
                  <a:gd name="T12" fmla="*/ 51 w 53"/>
                  <a:gd name="T13" fmla="*/ 2 h 7"/>
                  <a:gd name="T14" fmla="*/ 49 w 53"/>
                  <a:gd name="T15" fmla="*/ 4 h 7"/>
                  <a:gd name="T16" fmla="*/ 47 w 53"/>
                  <a:gd name="T17" fmla="*/ 5 h 7"/>
                  <a:gd name="T18" fmla="*/ 45 w 53"/>
                  <a:gd name="T19" fmla="*/ 7 h 7"/>
                  <a:gd name="T20" fmla="*/ 0 w 53"/>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7"/>
                  <a:gd name="T35" fmla="*/ 53 w 53"/>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7">
                    <a:moveTo>
                      <a:pt x="0" y="7"/>
                    </a:moveTo>
                    <a:lnTo>
                      <a:pt x="1" y="4"/>
                    </a:lnTo>
                    <a:lnTo>
                      <a:pt x="2" y="3"/>
                    </a:lnTo>
                    <a:lnTo>
                      <a:pt x="2" y="1"/>
                    </a:lnTo>
                    <a:lnTo>
                      <a:pt x="3" y="0"/>
                    </a:lnTo>
                    <a:lnTo>
                      <a:pt x="53" y="1"/>
                    </a:lnTo>
                    <a:lnTo>
                      <a:pt x="51" y="2"/>
                    </a:lnTo>
                    <a:lnTo>
                      <a:pt x="49" y="4"/>
                    </a:lnTo>
                    <a:lnTo>
                      <a:pt x="47" y="5"/>
                    </a:lnTo>
                    <a:lnTo>
                      <a:pt x="45" y="7"/>
                    </a:lnTo>
                    <a:lnTo>
                      <a:pt x="0" y="7"/>
                    </a:lnTo>
                    <a:close/>
                  </a:path>
                </a:pathLst>
              </a:custGeom>
              <a:solidFill>
                <a:srgbClr val="FFDCDC"/>
              </a:solidFill>
              <a:ln w="9525">
                <a:noFill/>
                <a:round/>
                <a:headEnd/>
                <a:tailEnd/>
              </a:ln>
            </p:spPr>
            <p:txBody>
              <a:bodyPr/>
              <a:lstStyle/>
              <a:p>
                <a:endParaRPr lang="en-AU" sz="1500"/>
              </a:p>
            </p:txBody>
          </p:sp>
          <p:sp>
            <p:nvSpPr>
              <p:cNvPr id="25803" name="Freeform 67"/>
              <p:cNvSpPr>
                <a:spLocks/>
              </p:cNvSpPr>
              <p:nvPr/>
            </p:nvSpPr>
            <p:spPr bwMode="auto">
              <a:xfrm>
                <a:off x="5464" y="788"/>
                <a:ext cx="29" cy="3"/>
              </a:xfrm>
              <a:custGeom>
                <a:avLst/>
                <a:gdLst>
                  <a:gd name="T0" fmla="*/ 0 w 57"/>
                  <a:gd name="T1" fmla="*/ 6 h 7"/>
                  <a:gd name="T2" fmla="*/ 1 w 57"/>
                  <a:gd name="T3" fmla="*/ 4 h 7"/>
                  <a:gd name="T4" fmla="*/ 1 w 57"/>
                  <a:gd name="T5" fmla="*/ 2 h 7"/>
                  <a:gd name="T6" fmla="*/ 1 w 57"/>
                  <a:gd name="T7" fmla="*/ 1 h 7"/>
                  <a:gd name="T8" fmla="*/ 2 w 57"/>
                  <a:gd name="T9" fmla="*/ 0 h 7"/>
                  <a:gd name="T10" fmla="*/ 57 w 57"/>
                  <a:gd name="T11" fmla="*/ 0 h 7"/>
                  <a:gd name="T12" fmla="*/ 55 w 57"/>
                  <a:gd name="T13" fmla="*/ 1 h 7"/>
                  <a:gd name="T14" fmla="*/ 53 w 57"/>
                  <a:gd name="T15" fmla="*/ 3 h 7"/>
                  <a:gd name="T16" fmla="*/ 52 w 57"/>
                  <a:gd name="T17" fmla="*/ 4 h 7"/>
                  <a:gd name="T18" fmla="*/ 50 w 57"/>
                  <a:gd name="T19" fmla="*/ 7 h 7"/>
                  <a:gd name="T20" fmla="*/ 0 w 57"/>
                  <a:gd name="T21" fmla="*/ 6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7"/>
                  <a:gd name="T35" fmla="*/ 57 w 5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7">
                    <a:moveTo>
                      <a:pt x="0" y="6"/>
                    </a:moveTo>
                    <a:lnTo>
                      <a:pt x="1" y="4"/>
                    </a:lnTo>
                    <a:lnTo>
                      <a:pt x="1" y="2"/>
                    </a:lnTo>
                    <a:lnTo>
                      <a:pt x="1" y="1"/>
                    </a:lnTo>
                    <a:lnTo>
                      <a:pt x="2" y="0"/>
                    </a:lnTo>
                    <a:lnTo>
                      <a:pt x="57" y="0"/>
                    </a:lnTo>
                    <a:lnTo>
                      <a:pt x="55" y="1"/>
                    </a:lnTo>
                    <a:lnTo>
                      <a:pt x="53" y="3"/>
                    </a:lnTo>
                    <a:lnTo>
                      <a:pt x="52" y="4"/>
                    </a:lnTo>
                    <a:lnTo>
                      <a:pt x="50" y="7"/>
                    </a:lnTo>
                    <a:lnTo>
                      <a:pt x="0" y="6"/>
                    </a:lnTo>
                    <a:close/>
                  </a:path>
                </a:pathLst>
              </a:custGeom>
              <a:solidFill>
                <a:srgbClr val="FFDEDE"/>
              </a:solidFill>
              <a:ln w="9525">
                <a:noFill/>
                <a:round/>
                <a:headEnd/>
                <a:tailEnd/>
              </a:ln>
            </p:spPr>
            <p:txBody>
              <a:bodyPr/>
              <a:lstStyle/>
              <a:p>
                <a:endParaRPr lang="en-AU" sz="1500"/>
              </a:p>
            </p:txBody>
          </p:sp>
          <p:sp>
            <p:nvSpPr>
              <p:cNvPr id="25804" name="Freeform 68"/>
              <p:cNvSpPr>
                <a:spLocks/>
              </p:cNvSpPr>
              <p:nvPr/>
            </p:nvSpPr>
            <p:spPr bwMode="auto">
              <a:xfrm>
                <a:off x="5465" y="784"/>
                <a:ext cx="29" cy="4"/>
              </a:xfrm>
              <a:custGeom>
                <a:avLst/>
                <a:gdLst>
                  <a:gd name="T0" fmla="*/ 0 w 56"/>
                  <a:gd name="T1" fmla="*/ 8 h 8"/>
                  <a:gd name="T2" fmla="*/ 0 w 56"/>
                  <a:gd name="T3" fmla="*/ 5 h 8"/>
                  <a:gd name="T4" fmla="*/ 1 w 56"/>
                  <a:gd name="T5" fmla="*/ 4 h 8"/>
                  <a:gd name="T6" fmla="*/ 1 w 56"/>
                  <a:gd name="T7" fmla="*/ 2 h 8"/>
                  <a:gd name="T8" fmla="*/ 1 w 56"/>
                  <a:gd name="T9" fmla="*/ 0 h 8"/>
                  <a:gd name="T10" fmla="*/ 56 w 56"/>
                  <a:gd name="T11" fmla="*/ 0 h 8"/>
                  <a:gd name="T12" fmla="*/ 56 w 56"/>
                  <a:gd name="T13" fmla="*/ 2 h 8"/>
                  <a:gd name="T14" fmla="*/ 56 w 56"/>
                  <a:gd name="T15" fmla="*/ 4 h 8"/>
                  <a:gd name="T16" fmla="*/ 55 w 56"/>
                  <a:gd name="T17" fmla="*/ 5 h 8"/>
                  <a:gd name="T18" fmla="*/ 55 w 56"/>
                  <a:gd name="T19" fmla="*/ 8 h 8"/>
                  <a:gd name="T20" fmla="*/ 55 w 56"/>
                  <a:gd name="T21" fmla="*/ 8 h 8"/>
                  <a:gd name="T22" fmla="*/ 55 w 56"/>
                  <a:gd name="T23" fmla="*/ 8 h 8"/>
                  <a:gd name="T24" fmla="*/ 55 w 56"/>
                  <a:gd name="T25" fmla="*/ 8 h 8"/>
                  <a:gd name="T26" fmla="*/ 55 w 56"/>
                  <a:gd name="T27" fmla="*/ 8 h 8"/>
                  <a:gd name="T28" fmla="*/ 0 w 56"/>
                  <a:gd name="T29" fmla="*/ 8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8"/>
                  <a:gd name="T47" fmla="*/ 56 w 5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8">
                    <a:moveTo>
                      <a:pt x="0" y="8"/>
                    </a:moveTo>
                    <a:lnTo>
                      <a:pt x="0" y="5"/>
                    </a:lnTo>
                    <a:lnTo>
                      <a:pt x="1" y="4"/>
                    </a:lnTo>
                    <a:lnTo>
                      <a:pt x="1" y="2"/>
                    </a:lnTo>
                    <a:lnTo>
                      <a:pt x="1" y="0"/>
                    </a:lnTo>
                    <a:lnTo>
                      <a:pt x="56" y="0"/>
                    </a:lnTo>
                    <a:lnTo>
                      <a:pt x="56" y="2"/>
                    </a:lnTo>
                    <a:lnTo>
                      <a:pt x="56" y="4"/>
                    </a:lnTo>
                    <a:lnTo>
                      <a:pt x="55" y="5"/>
                    </a:lnTo>
                    <a:lnTo>
                      <a:pt x="55" y="8"/>
                    </a:lnTo>
                    <a:lnTo>
                      <a:pt x="0" y="8"/>
                    </a:lnTo>
                    <a:close/>
                  </a:path>
                </a:pathLst>
              </a:custGeom>
              <a:solidFill>
                <a:srgbClr val="FFE1E1"/>
              </a:solidFill>
              <a:ln w="9525">
                <a:noFill/>
                <a:round/>
                <a:headEnd/>
                <a:tailEnd/>
              </a:ln>
            </p:spPr>
            <p:txBody>
              <a:bodyPr/>
              <a:lstStyle/>
              <a:p>
                <a:endParaRPr lang="en-AU" sz="1500"/>
              </a:p>
            </p:txBody>
          </p:sp>
          <p:sp>
            <p:nvSpPr>
              <p:cNvPr id="25805" name="Freeform 69"/>
              <p:cNvSpPr>
                <a:spLocks/>
              </p:cNvSpPr>
              <p:nvPr/>
            </p:nvSpPr>
            <p:spPr bwMode="auto">
              <a:xfrm>
                <a:off x="5466" y="781"/>
                <a:ext cx="28" cy="3"/>
              </a:xfrm>
              <a:custGeom>
                <a:avLst/>
                <a:gdLst>
                  <a:gd name="T0" fmla="*/ 0 w 56"/>
                  <a:gd name="T1" fmla="*/ 7 h 7"/>
                  <a:gd name="T2" fmla="*/ 0 w 56"/>
                  <a:gd name="T3" fmla="*/ 5 h 7"/>
                  <a:gd name="T4" fmla="*/ 0 w 56"/>
                  <a:gd name="T5" fmla="*/ 4 h 7"/>
                  <a:gd name="T6" fmla="*/ 0 w 56"/>
                  <a:gd name="T7" fmla="*/ 2 h 7"/>
                  <a:gd name="T8" fmla="*/ 0 w 56"/>
                  <a:gd name="T9" fmla="*/ 0 h 7"/>
                  <a:gd name="T10" fmla="*/ 56 w 56"/>
                  <a:gd name="T11" fmla="*/ 0 h 7"/>
                  <a:gd name="T12" fmla="*/ 56 w 56"/>
                  <a:gd name="T13" fmla="*/ 2 h 7"/>
                  <a:gd name="T14" fmla="*/ 56 w 56"/>
                  <a:gd name="T15" fmla="*/ 4 h 7"/>
                  <a:gd name="T16" fmla="*/ 56 w 56"/>
                  <a:gd name="T17" fmla="*/ 5 h 7"/>
                  <a:gd name="T18" fmla="*/ 55 w 56"/>
                  <a:gd name="T19" fmla="*/ 7 h 7"/>
                  <a:gd name="T20" fmla="*/ 0 w 56"/>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
                  <a:gd name="T35" fmla="*/ 56 w 56"/>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
                    <a:moveTo>
                      <a:pt x="0" y="7"/>
                    </a:moveTo>
                    <a:lnTo>
                      <a:pt x="0" y="5"/>
                    </a:lnTo>
                    <a:lnTo>
                      <a:pt x="0" y="4"/>
                    </a:lnTo>
                    <a:lnTo>
                      <a:pt x="0" y="2"/>
                    </a:lnTo>
                    <a:lnTo>
                      <a:pt x="0" y="0"/>
                    </a:lnTo>
                    <a:lnTo>
                      <a:pt x="56" y="0"/>
                    </a:lnTo>
                    <a:lnTo>
                      <a:pt x="56" y="2"/>
                    </a:lnTo>
                    <a:lnTo>
                      <a:pt x="56" y="4"/>
                    </a:lnTo>
                    <a:lnTo>
                      <a:pt x="56" y="5"/>
                    </a:lnTo>
                    <a:lnTo>
                      <a:pt x="55" y="7"/>
                    </a:lnTo>
                    <a:lnTo>
                      <a:pt x="0" y="7"/>
                    </a:lnTo>
                    <a:close/>
                  </a:path>
                </a:pathLst>
              </a:custGeom>
              <a:solidFill>
                <a:srgbClr val="FFE4E4"/>
              </a:solidFill>
              <a:ln w="9525">
                <a:noFill/>
                <a:round/>
                <a:headEnd/>
                <a:tailEnd/>
              </a:ln>
            </p:spPr>
            <p:txBody>
              <a:bodyPr/>
              <a:lstStyle/>
              <a:p>
                <a:endParaRPr lang="en-AU" sz="1500"/>
              </a:p>
            </p:txBody>
          </p:sp>
          <p:sp>
            <p:nvSpPr>
              <p:cNvPr id="25806" name="Freeform 70"/>
              <p:cNvSpPr>
                <a:spLocks/>
              </p:cNvSpPr>
              <p:nvPr/>
            </p:nvSpPr>
            <p:spPr bwMode="auto">
              <a:xfrm>
                <a:off x="5466" y="778"/>
                <a:ext cx="28" cy="3"/>
              </a:xfrm>
              <a:custGeom>
                <a:avLst/>
                <a:gdLst>
                  <a:gd name="T0" fmla="*/ 0 w 56"/>
                  <a:gd name="T1" fmla="*/ 6 h 6"/>
                  <a:gd name="T2" fmla="*/ 1 w 56"/>
                  <a:gd name="T3" fmla="*/ 5 h 6"/>
                  <a:gd name="T4" fmla="*/ 1 w 56"/>
                  <a:gd name="T5" fmla="*/ 3 h 6"/>
                  <a:gd name="T6" fmla="*/ 1 w 56"/>
                  <a:gd name="T7" fmla="*/ 2 h 6"/>
                  <a:gd name="T8" fmla="*/ 0 w 56"/>
                  <a:gd name="T9" fmla="*/ 0 h 6"/>
                  <a:gd name="T10" fmla="*/ 54 w 56"/>
                  <a:gd name="T11" fmla="*/ 0 h 6"/>
                  <a:gd name="T12" fmla="*/ 55 w 56"/>
                  <a:gd name="T13" fmla="*/ 2 h 6"/>
                  <a:gd name="T14" fmla="*/ 55 w 56"/>
                  <a:gd name="T15" fmla="*/ 3 h 6"/>
                  <a:gd name="T16" fmla="*/ 56 w 56"/>
                  <a:gd name="T17" fmla="*/ 5 h 6"/>
                  <a:gd name="T18" fmla="*/ 56 w 56"/>
                  <a:gd name="T19" fmla="*/ 6 h 6"/>
                  <a:gd name="T20" fmla="*/ 0 w 56"/>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
                  <a:gd name="T35" fmla="*/ 56 w 56"/>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
                    <a:moveTo>
                      <a:pt x="0" y="6"/>
                    </a:moveTo>
                    <a:lnTo>
                      <a:pt x="1" y="5"/>
                    </a:lnTo>
                    <a:lnTo>
                      <a:pt x="1" y="3"/>
                    </a:lnTo>
                    <a:lnTo>
                      <a:pt x="1" y="2"/>
                    </a:lnTo>
                    <a:lnTo>
                      <a:pt x="0" y="0"/>
                    </a:lnTo>
                    <a:lnTo>
                      <a:pt x="54" y="0"/>
                    </a:lnTo>
                    <a:lnTo>
                      <a:pt x="55" y="2"/>
                    </a:lnTo>
                    <a:lnTo>
                      <a:pt x="55" y="3"/>
                    </a:lnTo>
                    <a:lnTo>
                      <a:pt x="56" y="5"/>
                    </a:lnTo>
                    <a:lnTo>
                      <a:pt x="56" y="6"/>
                    </a:lnTo>
                    <a:lnTo>
                      <a:pt x="0" y="6"/>
                    </a:lnTo>
                    <a:close/>
                  </a:path>
                </a:pathLst>
              </a:custGeom>
              <a:solidFill>
                <a:srgbClr val="FFE6E6"/>
              </a:solidFill>
              <a:ln w="9525">
                <a:noFill/>
                <a:round/>
                <a:headEnd/>
                <a:tailEnd/>
              </a:ln>
            </p:spPr>
            <p:txBody>
              <a:bodyPr/>
              <a:lstStyle/>
              <a:p>
                <a:endParaRPr lang="en-AU" sz="1500"/>
              </a:p>
            </p:txBody>
          </p:sp>
          <p:sp>
            <p:nvSpPr>
              <p:cNvPr id="25807" name="Freeform 71"/>
              <p:cNvSpPr>
                <a:spLocks/>
              </p:cNvSpPr>
              <p:nvPr/>
            </p:nvSpPr>
            <p:spPr bwMode="auto">
              <a:xfrm>
                <a:off x="5466" y="774"/>
                <a:ext cx="27" cy="4"/>
              </a:xfrm>
              <a:custGeom>
                <a:avLst/>
                <a:gdLst>
                  <a:gd name="T0" fmla="*/ 0 w 54"/>
                  <a:gd name="T1" fmla="*/ 7 h 7"/>
                  <a:gd name="T2" fmla="*/ 0 w 54"/>
                  <a:gd name="T3" fmla="*/ 5 h 7"/>
                  <a:gd name="T4" fmla="*/ 0 w 54"/>
                  <a:gd name="T5" fmla="*/ 4 h 7"/>
                  <a:gd name="T6" fmla="*/ 0 w 54"/>
                  <a:gd name="T7" fmla="*/ 1 h 7"/>
                  <a:gd name="T8" fmla="*/ 0 w 54"/>
                  <a:gd name="T9" fmla="*/ 0 h 7"/>
                  <a:gd name="T10" fmla="*/ 50 w 54"/>
                  <a:gd name="T11" fmla="*/ 0 h 7"/>
                  <a:gd name="T12" fmla="*/ 50 w 54"/>
                  <a:gd name="T13" fmla="*/ 1 h 7"/>
                  <a:gd name="T14" fmla="*/ 51 w 54"/>
                  <a:gd name="T15" fmla="*/ 1 h 7"/>
                  <a:gd name="T16" fmla="*/ 51 w 54"/>
                  <a:gd name="T17" fmla="*/ 3 h 7"/>
                  <a:gd name="T18" fmla="*/ 52 w 54"/>
                  <a:gd name="T19" fmla="*/ 4 h 7"/>
                  <a:gd name="T20" fmla="*/ 53 w 54"/>
                  <a:gd name="T21" fmla="*/ 5 h 7"/>
                  <a:gd name="T22" fmla="*/ 53 w 54"/>
                  <a:gd name="T23" fmla="*/ 5 h 7"/>
                  <a:gd name="T24" fmla="*/ 54 w 54"/>
                  <a:gd name="T25" fmla="*/ 6 h 7"/>
                  <a:gd name="T26" fmla="*/ 54 w 54"/>
                  <a:gd name="T27" fmla="*/ 7 h 7"/>
                  <a:gd name="T28" fmla="*/ 0 w 54"/>
                  <a:gd name="T29" fmla="*/ 7 h 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7"/>
                  <a:gd name="T47" fmla="*/ 54 w 54"/>
                  <a:gd name="T48" fmla="*/ 7 h 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7">
                    <a:moveTo>
                      <a:pt x="0" y="7"/>
                    </a:moveTo>
                    <a:lnTo>
                      <a:pt x="0" y="5"/>
                    </a:lnTo>
                    <a:lnTo>
                      <a:pt x="0" y="4"/>
                    </a:lnTo>
                    <a:lnTo>
                      <a:pt x="0" y="1"/>
                    </a:lnTo>
                    <a:lnTo>
                      <a:pt x="0" y="0"/>
                    </a:lnTo>
                    <a:lnTo>
                      <a:pt x="50" y="0"/>
                    </a:lnTo>
                    <a:lnTo>
                      <a:pt x="50" y="1"/>
                    </a:lnTo>
                    <a:lnTo>
                      <a:pt x="51" y="1"/>
                    </a:lnTo>
                    <a:lnTo>
                      <a:pt x="51" y="3"/>
                    </a:lnTo>
                    <a:lnTo>
                      <a:pt x="52" y="4"/>
                    </a:lnTo>
                    <a:lnTo>
                      <a:pt x="53" y="5"/>
                    </a:lnTo>
                    <a:lnTo>
                      <a:pt x="54" y="6"/>
                    </a:lnTo>
                    <a:lnTo>
                      <a:pt x="54" y="7"/>
                    </a:lnTo>
                    <a:lnTo>
                      <a:pt x="0" y="7"/>
                    </a:lnTo>
                    <a:close/>
                  </a:path>
                </a:pathLst>
              </a:custGeom>
              <a:solidFill>
                <a:srgbClr val="FFE9E9"/>
              </a:solidFill>
              <a:ln w="9525">
                <a:noFill/>
                <a:round/>
                <a:headEnd/>
                <a:tailEnd/>
              </a:ln>
            </p:spPr>
            <p:txBody>
              <a:bodyPr/>
              <a:lstStyle/>
              <a:p>
                <a:endParaRPr lang="en-AU" sz="1500"/>
              </a:p>
            </p:txBody>
          </p:sp>
          <p:sp>
            <p:nvSpPr>
              <p:cNvPr id="25808" name="Freeform 72"/>
              <p:cNvSpPr>
                <a:spLocks/>
              </p:cNvSpPr>
              <p:nvPr/>
            </p:nvSpPr>
            <p:spPr bwMode="auto">
              <a:xfrm>
                <a:off x="5465" y="771"/>
                <a:ext cx="26" cy="3"/>
              </a:xfrm>
              <a:custGeom>
                <a:avLst/>
                <a:gdLst>
                  <a:gd name="T0" fmla="*/ 2 w 52"/>
                  <a:gd name="T1" fmla="*/ 7 h 7"/>
                  <a:gd name="T2" fmla="*/ 1 w 52"/>
                  <a:gd name="T3" fmla="*/ 5 h 7"/>
                  <a:gd name="T4" fmla="*/ 1 w 52"/>
                  <a:gd name="T5" fmla="*/ 4 h 7"/>
                  <a:gd name="T6" fmla="*/ 1 w 52"/>
                  <a:gd name="T7" fmla="*/ 1 h 7"/>
                  <a:gd name="T8" fmla="*/ 0 w 52"/>
                  <a:gd name="T9" fmla="*/ 0 h 7"/>
                  <a:gd name="T10" fmla="*/ 46 w 52"/>
                  <a:gd name="T11" fmla="*/ 0 h 7"/>
                  <a:gd name="T12" fmla="*/ 48 w 52"/>
                  <a:gd name="T13" fmla="*/ 1 h 7"/>
                  <a:gd name="T14" fmla="*/ 49 w 52"/>
                  <a:gd name="T15" fmla="*/ 4 h 7"/>
                  <a:gd name="T16" fmla="*/ 51 w 52"/>
                  <a:gd name="T17" fmla="*/ 5 h 7"/>
                  <a:gd name="T18" fmla="*/ 52 w 52"/>
                  <a:gd name="T19" fmla="*/ 7 h 7"/>
                  <a:gd name="T20" fmla="*/ 2 w 52"/>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7"/>
                  <a:gd name="T35" fmla="*/ 52 w 52"/>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7">
                    <a:moveTo>
                      <a:pt x="2" y="7"/>
                    </a:moveTo>
                    <a:lnTo>
                      <a:pt x="1" y="5"/>
                    </a:lnTo>
                    <a:lnTo>
                      <a:pt x="1" y="4"/>
                    </a:lnTo>
                    <a:lnTo>
                      <a:pt x="1" y="1"/>
                    </a:lnTo>
                    <a:lnTo>
                      <a:pt x="0" y="0"/>
                    </a:lnTo>
                    <a:lnTo>
                      <a:pt x="46" y="0"/>
                    </a:lnTo>
                    <a:lnTo>
                      <a:pt x="48" y="1"/>
                    </a:lnTo>
                    <a:lnTo>
                      <a:pt x="49" y="4"/>
                    </a:lnTo>
                    <a:lnTo>
                      <a:pt x="51" y="5"/>
                    </a:lnTo>
                    <a:lnTo>
                      <a:pt x="52" y="7"/>
                    </a:lnTo>
                    <a:lnTo>
                      <a:pt x="2" y="7"/>
                    </a:lnTo>
                    <a:close/>
                  </a:path>
                </a:pathLst>
              </a:custGeom>
              <a:solidFill>
                <a:srgbClr val="FFECEC"/>
              </a:solidFill>
              <a:ln w="9525">
                <a:noFill/>
                <a:round/>
                <a:headEnd/>
                <a:tailEnd/>
              </a:ln>
            </p:spPr>
            <p:txBody>
              <a:bodyPr/>
              <a:lstStyle/>
              <a:p>
                <a:endParaRPr lang="en-AU" sz="1500"/>
              </a:p>
            </p:txBody>
          </p:sp>
          <p:sp>
            <p:nvSpPr>
              <p:cNvPr id="25809" name="Freeform 73"/>
              <p:cNvSpPr>
                <a:spLocks/>
              </p:cNvSpPr>
              <p:nvPr/>
            </p:nvSpPr>
            <p:spPr bwMode="auto">
              <a:xfrm>
                <a:off x="5464" y="768"/>
                <a:ext cx="24" cy="3"/>
              </a:xfrm>
              <a:custGeom>
                <a:avLst/>
                <a:gdLst>
                  <a:gd name="T0" fmla="*/ 1 w 47"/>
                  <a:gd name="T1" fmla="*/ 6 h 6"/>
                  <a:gd name="T2" fmla="*/ 1 w 47"/>
                  <a:gd name="T3" fmla="*/ 5 h 6"/>
                  <a:gd name="T4" fmla="*/ 1 w 47"/>
                  <a:gd name="T5" fmla="*/ 4 h 6"/>
                  <a:gd name="T6" fmla="*/ 0 w 47"/>
                  <a:gd name="T7" fmla="*/ 1 h 6"/>
                  <a:gd name="T8" fmla="*/ 0 w 47"/>
                  <a:gd name="T9" fmla="*/ 0 h 6"/>
                  <a:gd name="T10" fmla="*/ 42 w 47"/>
                  <a:gd name="T11" fmla="*/ 0 h 6"/>
                  <a:gd name="T12" fmla="*/ 43 w 47"/>
                  <a:gd name="T13" fmla="*/ 1 h 6"/>
                  <a:gd name="T14" fmla="*/ 45 w 47"/>
                  <a:gd name="T15" fmla="*/ 4 h 6"/>
                  <a:gd name="T16" fmla="*/ 46 w 47"/>
                  <a:gd name="T17" fmla="*/ 5 h 6"/>
                  <a:gd name="T18" fmla="*/ 47 w 47"/>
                  <a:gd name="T19" fmla="*/ 6 h 6"/>
                  <a:gd name="T20" fmla="*/ 1 w 47"/>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6"/>
                  <a:gd name="T35" fmla="*/ 47 w 47"/>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6">
                    <a:moveTo>
                      <a:pt x="1" y="6"/>
                    </a:moveTo>
                    <a:lnTo>
                      <a:pt x="1" y="5"/>
                    </a:lnTo>
                    <a:lnTo>
                      <a:pt x="1" y="4"/>
                    </a:lnTo>
                    <a:lnTo>
                      <a:pt x="0" y="1"/>
                    </a:lnTo>
                    <a:lnTo>
                      <a:pt x="0" y="0"/>
                    </a:lnTo>
                    <a:lnTo>
                      <a:pt x="42" y="0"/>
                    </a:lnTo>
                    <a:lnTo>
                      <a:pt x="43" y="1"/>
                    </a:lnTo>
                    <a:lnTo>
                      <a:pt x="45" y="4"/>
                    </a:lnTo>
                    <a:lnTo>
                      <a:pt x="46" y="5"/>
                    </a:lnTo>
                    <a:lnTo>
                      <a:pt x="47" y="6"/>
                    </a:lnTo>
                    <a:lnTo>
                      <a:pt x="1" y="6"/>
                    </a:lnTo>
                    <a:close/>
                  </a:path>
                </a:pathLst>
              </a:custGeom>
              <a:solidFill>
                <a:srgbClr val="FFEEEE"/>
              </a:solidFill>
              <a:ln w="9525">
                <a:noFill/>
                <a:round/>
                <a:headEnd/>
                <a:tailEnd/>
              </a:ln>
            </p:spPr>
            <p:txBody>
              <a:bodyPr/>
              <a:lstStyle/>
              <a:p>
                <a:endParaRPr lang="en-AU" sz="1500"/>
              </a:p>
            </p:txBody>
          </p:sp>
          <p:sp>
            <p:nvSpPr>
              <p:cNvPr id="25810" name="Freeform 74"/>
              <p:cNvSpPr>
                <a:spLocks/>
              </p:cNvSpPr>
              <p:nvPr/>
            </p:nvSpPr>
            <p:spPr bwMode="auto">
              <a:xfrm>
                <a:off x="5463" y="764"/>
                <a:ext cx="22" cy="4"/>
              </a:xfrm>
              <a:custGeom>
                <a:avLst/>
                <a:gdLst>
                  <a:gd name="T0" fmla="*/ 3 w 45"/>
                  <a:gd name="T1" fmla="*/ 7 h 7"/>
                  <a:gd name="T2" fmla="*/ 2 w 45"/>
                  <a:gd name="T3" fmla="*/ 5 h 7"/>
                  <a:gd name="T4" fmla="*/ 2 w 45"/>
                  <a:gd name="T5" fmla="*/ 4 h 7"/>
                  <a:gd name="T6" fmla="*/ 1 w 45"/>
                  <a:gd name="T7" fmla="*/ 1 h 7"/>
                  <a:gd name="T8" fmla="*/ 0 w 45"/>
                  <a:gd name="T9" fmla="*/ 0 h 7"/>
                  <a:gd name="T10" fmla="*/ 37 w 45"/>
                  <a:gd name="T11" fmla="*/ 0 h 7"/>
                  <a:gd name="T12" fmla="*/ 39 w 45"/>
                  <a:gd name="T13" fmla="*/ 1 h 7"/>
                  <a:gd name="T14" fmla="*/ 41 w 45"/>
                  <a:gd name="T15" fmla="*/ 4 h 7"/>
                  <a:gd name="T16" fmla="*/ 43 w 45"/>
                  <a:gd name="T17" fmla="*/ 5 h 7"/>
                  <a:gd name="T18" fmla="*/ 45 w 45"/>
                  <a:gd name="T19" fmla="*/ 7 h 7"/>
                  <a:gd name="T20" fmla="*/ 3 w 45"/>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7"/>
                  <a:gd name="T35" fmla="*/ 45 w 45"/>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7">
                    <a:moveTo>
                      <a:pt x="3" y="7"/>
                    </a:moveTo>
                    <a:lnTo>
                      <a:pt x="2" y="5"/>
                    </a:lnTo>
                    <a:lnTo>
                      <a:pt x="2" y="4"/>
                    </a:lnTo>
                    <a:lnTo>
                      <a:pt x="1" y="1"/>
                    </a:lnTo>
                    <a:lnTo>
                      <a:pt x="0" y="0"/>
                    </a:lnTo>
                    <a:lnTo>
                      <a:pt x="37" y="0"/>
                    </a:lnTo>
                    <a:lnTo>
                      <a:pt x="39" y="1"/>
                    </a:lnTo>
                    <a:lnTo>
                      <a:pt x="41" y="4"/>
                    </a:lnTo>
                    <a:lnTo>
                      <a:pt x="43" y="5"/>
                    </a:lnTo>
                    <a:lnTo>
                      <a:pt x="45" y="7"/>
                    </a:lnTo>
                    <a:lnTo>
                      <a:pt x="3" y="7"/>
                    </a:lnTo>
                    <a:close/>
                  </a:path>
                </a:pathLst>
              </a:custGeom>
              <a:solidFill>
                <a:srgbClr val="FFF1F1"/>
              </a:solidFill>
              <a:ln w="9525">
                <a:noFill/>
                <a:round/>
                <a:headEnd/>
                <a:tailEnd/>
              </a:ln>
            </p:spPr>
            <p:txBody>
              <a:bodyPr/>
              <a:lstStyle/>
              <a:p>
                <a:endParaRPr lang="en-AU" sz="1500"/>
              </a:p>
            </p:txBody>
          </p:sp>
          <p:sp>
            <p:nvSpPr>
              <p:cNvPr id="25811" name="Freeform 75"/>
              <p:cNvSpPr>
                <a:spLocks/>
              </p:cNvSpPr>
              <p:nvPr/>
            </p:nvSpPr>
            <p:spPr bwMode="auto">
              <a:xfrm>
                <a:off x="5461" y="760"/>
                <a:ext cx="20" cy="4"/>
              </a:xfrm>
              <a:custGeom>
                <a:avLst/>
                <a:gdLst>
                  <a:gd name="T0" fmla="*/ 3 w 40"/>
                  <a:gd name="T1" fmla="*/ 7 h 7"/>
                  <a:gd name="T2" fmla="*/ 2 w 40"/>
                  <a:gd name="T3" fmla="*/ 5 h 7"/>
                  <a:gd name="T4" fmla="*/ 2 w 40"/>
                  <a:gd name="T5" fmla="*/ 4 h 7"/>
                  <a:gd name="T6" fmla="*/ 1 w 40"/>
                  <a:gd name="T7" fmla="*/ 1 h 7"/>
                  <a:gd name="T8" fmla="*/ 0 w 40"/>
                  <a:gd name="T9" fmla="*/ 0 h 7"/>
                  <a:gd name="T10" fmla="*/ 32 w 40"/>
                  <a:gd name="T11" fmla="*/ 0 h 7"/>
                  <a:gd name="T12" fmla="*/ 34 w 40"/>
                  <a:gd name="T13" fmla="*/ 1 h 7"/>
                  <a:gd name="T14" fmla="*/ 36 w 40"/>
                  <a:gd name="T15" fmla="*/ 4 h 7"/>
                  <a:gd name="T16" fmla="*/ 38 w 40"/>
                  <a:gd name="T17" fmla="*/ 5 h 7"/>
                  <a:gd name="T18" fmla="*/ 40 w 40"/>
                  <a:gd name="T19" fmla="*/ 7 h 7"/>
                  <a:gd name="T20" fmla="*/ 3 w 40"/>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
                  <a:gd name="T34" fmla="*/ 0 h 7"/>
                  <a:gd name="T35" fmla="*/ 40 w 40"/>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 h="7">
                    <a:moveTo>
                      <a:pt x="3" y="7"/>
                    </a:moveTo>
                    <a:lnTo>
                      <a:pt x="2" y="5"/>
                    </a:lnTo>
                    <a:lnTo>
                      <a:pt x="2" y="4"/>
                    </a:lnTo>
                    <a:lnTo>
                      <a:pt x="1" y="1"/>
                    </a:lnTo>
                    <a:lnTo>
                      <a:pt x="0" y="0"/>
                    </a:lnTo>
                    <a:lnTo>
                      <a:pt x="32" y="0"/>
                    </a:lnTo>
                    <a:lnTo>
                      <a:pt x="34" y="1"/>
                    </a:lnTo>
                    <a:lnTo>
                      <a:pt x="36" y="4"/>
                    </a:lnTo>
                    <a:lnTo>
                      <a:pt x="38" y="5"/>
                    </a:lnTo>
                    <a:lnTo>
                      <a:pt x="40" y="7"/>
                    </a:lnTo>
                    <a:lnTo>
                      <a:pt x="3" y="7"/>
                    </a:lnTo>
                    <a:close/>
                  </a:path>
                </a:pathLst>
              </a:custGeom>
              <a:solidFill>
                <a:srgbClr val="FFF4F4"/>
              </a:solidFill>
              <a:ln w="9525">
                <a:noFill/>
                <a:round/>
                <a:headEnd/>
                <a:tailEnd/>
              </a:ln>
            </p:spPr>
            <p:txBody>
              <a:bodyPr/>
              <a:lstStyle/>
              <a:p>
                <a:endParaRPr lang="en-AU" sz="1500"/>
              </a:p>
            </p:txBody>
          </p:sp>
          <p:sp>
            <p:nvSpPr>
              <p:cNvPr id="25812" name="Freeform 76"/>
              <p:cNvSpPr>
                <a:spLocks/>
              </p:cNvSpPr>
              <p:nvPr/>
            </p:nvSpPr>
            <p:spPr bwMode="auto">
              <a:xfrm>
                <a:off x="5460" y="758"/>
                <a:ext cx="17" cy="2"/>
              </a:xfrm>
              <a:custGeom>
                <a:avLst/>
                <a:gdLst>
                  <a:gd name="T0" fmla="*/ 2 w 34"/>
                  <a:gd name="T1" fmla="*/ 6 h 6"/>
                  <a:gd name="T2" fmla="*/ 1 w 34"/>
                  <a:gd name="T3" fmla="*/ 5 h 6"/>
                  <a:gd name="T4" fmla="*/ 1 w 34"/>
                  <a:gd name="T5" fmla="*/ 2 h 6"/>
                  <a:gd name="T6" fmla="*/ 0 w 34"/>
                  <a:gd name="T7" fmla="*/ 1 h 6"/>
                  <a:gd name="T8" fmla="*/ 0 w 34"/>
                  <a:gd name="T9" fmla="*/ 0 h 6"/>
                  <a:gd name="T10" fmla="*/ 27 w 34"/>
                  <a:gd name="T11" fmla="*/ 0 h 6"/>
                  <a:gd name="T12" fmla="*/ 29 w 34"/>
                  <a:gd name="T13" fmla="*/ 1 h 6"/>
                  <a:gd name="T14" fmla="*/ 31 w 34"/>
                  <a:gd name="T15" fmla="*/ 2 h 6"/>
                  <a:gd name="T16" fmla="*/ 32 w 34"/>
                  <a:gd name="T17" fmla="*/ 5 h 6"/>
                  <a:gd name="T18" fmla="*/ 34 w 34"/>
                  <a:gd name="T19" fmla="*/ 6 h 6"/>
                  <a:gd name="T20" fmla="*/ 2 w 34"/>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
                  <a:gd name="T34" fmla="*/ 0 h 6"/>
                  <a:gd name="T35" fmla="*/ 34 w 34"/>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 h="6">
                    <a:moveTo>
                      <a:pt x="2" y="6"/>
                    </a:moveTo>
                    <a:lnTo>
                      <a:pt x="1" y="5"/>
                    </a:lnTo>
                    <a:lnTo>
                      <a:pt x="1" y="2"/>
                    </a:lnTo>
                    <a:lnTo>
                      <a:pt x="0" y="1"/>
                    </a:lnTo>
                    <a:lnTo>
                      <a:pt x="0" y="0"/>
                    </a:lnTo>
                    <a:lnTo>
                      <a:pt x="27" y="0"/>
                    </a:lnTo>
                    <a:lnTo>
                      <a:pt x="29" y="1"/>
                    </a:lnTo>
                    <a:lnTo>
                      <a:pt x="31" y="2"/>
                    </a:lnTo>
                    <a:lnTo>
                      <a:pt x="32" y="5"/>
                    </a:lnTo>
                    <a:lnTo>
                      <a:pt x="34" y="6"/>
                    </a:lnTo>
                    <a:lnTo>
                      <a:pt x="2" y="6"/>
                    </a:lnTo>
                    <a:close/>
                  </a:path>
                </a:pathLst>
              </a:custGeom>
              <a:solidFill>
                <a:srgbClr val="FFF6F6"/>
              </a:solidFill>
              <a:ln w="9525">
                <a:noFill/>
                <a:round/>
                <a:headEnd/>
                <a:tailEnd/>
              </a:ln>
            </p:spPr>
            <p:txBody>
              <a:bodyPr/>
              <a:lstStyle/>
              <a:p>
                <a:endParaRPr lang="en-AU" sz="1500"/>
              </a:p>
            </p:txBody>
          </p:sp>
          <p:sp>
            <p:nvSpPr>
              <p:cNvPr id="25813" name="Freeform 77"/>
              <p:cNvSpPr>
                <a:spLocks/>
              </p:cNvSpPr>
              <p:nvPr/>
            </p:nvSpPr>
            <p:spPr bwMode="auto">
              <a:xfrm>
                <a:off x="5458" y="754"/>
                <a:ext cx="16" cy="4"/>
              </a:xfrm>
              <a:custGeom>
                <a:avLst/>
                <a:gdLst>
                  <a:gd name="T0" fmla="*/ 4 w 31"/>
                  <a:gd name="T1" fmla="*/ 7 h 7"/>
                  <a:gd name="T2" fmla="*/ 3 w 31"/>
                  <a:gd name="T3" fmla="*/ 5 h 7"/>
                  <a:gd name="T4" fmla="*/ 2 w 31"/>
                  <a:gd name="T5" fmla="*/ 3 h 7"/>
                  <a:gd name="T6" fmla="*/ 1 w 31"/>
                  <a:gd name="T7" fmla="*/ 1 h 7"/>
                  <a:gd name="T8" fmla="*/ 0 w 31"/>
                  <a:gd name="T9" fmla="*/ 0 h 7"/>
                  <a:gd name="T10" fmla="*/ 21 w 31"/>
                  <a:gd name="T11" fmla="*/ 0 h 7"/>
                  <a:gd name="T12" fmla="*/ 23 w 31"/>
                  <a:gd name="T13" fmla="*/ 1 h 7"/>
                  <a:gd name="T14" fmla="*/ 26 w 31"/>
                  <a:gd name="T15" fmla="*/ 3 h 7"/>
                  <a:gd name="T16" fmla="*/ 29 w 31"/>
                  <a:gd name="T17" fmla="*/ 5 h 7"/>
                  <a:gd name="T18" fmla="*/ 31 w 31"/>
                  <a:gd name="T19" fmla="*/ 7 h 7"/>
                  <a:gd name="T20" fmla="*/ 4 w 31"/>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1"/>
                  <a:gd name="T34" fmla="*/ 0 h 7"/>
                  <a:gd name="T35" fmla="*/ 31 w 31"/>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1" h="7">
                    <a:moveTo>
                      <a:pt x="4" y="7"/>
                    </a:moveTo>
                    <a:lnTo>
                      <a:pt x="3" y="5"/>
                    </a:lnTo>
                    <a:lnTo>
                      <a:pt x="2" y="3"/>
                    </a:lnTo>
                    <a:lnTo>
                      <a:pt x="1" y="1"/>
                    </a:lnTo>
                    <a:lnTo>
                      <a:pt x="0" y="0"/>
                    </a:lnTo>
                    <a:lnTo>
                      <a:pt x="21" y="0"/>
                    </a:lnTo>
                    <a:lnTo>
                      <a:pt x="23" y="1"/>
                    </a:lnTo>
                    <a:lnTo>
                      <a:pt x="26" y="3"/>
                    </a:lnTo>
                    <a:lnTo>
                      <a:pt x="29" y="5"/>
                    </a:lnTo>
                    <a:lnTo>
                      <a:pt x="31" y="7"/>
                    </a:lnTo>
                    <a:lnTo>
                      <a:pt x="4" y="7"/>
                    </a:lnTo>
                    <a:close/>
                  </a:path>
                </a:pathLst>
              </a:custGeom>
              <a:solidFill>
                <a:srgbClr val="FFF9F9"/>
              </a:solidFill>
              <a:ln w="9525">
                <a:noFill/>
                <a:round/>
                <a:headEnd/>
                <a:tailEnd/>
              </a:ln>
            </p:spPr>
            <p:txBody>
              <a:bodyPr/>
              <a:lstStyle/>
              <a:p>
                <a:endParaRPr lang="en-AU" sz="1500"/>
              </a:p>
            </p:txBody>
          </p:sp>
          <p:sp>
            <p:nvSpPr>
              <p:cNvPr id="25814" name="Freeform 78"/>
              <p:cNvSpPr>
                <a:spLocks/>
              </p:cNvSpPr>
              <p:nvPr/>
            </p:nvSpPr>
            <p:spPr bwMode="auto">
              <a:xfrm>
                <a:off x="5457" y="750"/>
                <a:ext cx="12" cy="4"/>
              </a:xfrm>
              <a:custGeom>
                <a:avLst/>
                <a:gdLst>
                  <a:gd name="T0" fmla="*/ 3 w 24"/>
                  <a:gd name="T1" fmla="*/ 7 h 7"/>
                  <a:gd name="T2" fmla="*/ 2 w 24"/>
                  <a:gd name="T3" fmla="*/ 5 h 7"/>
                  <a:gd name="T4" fmla="*/ 2 w 24"/>
                  <a:gd name="T5" fmla="*/ 3 h 7"/>
                  <a:gd name="T6" fmla="*/ 1 w 24"/>
                  <a:gd name="T7" fmla="*/ 1 h 7"/>
                  <a:gd name="T8" fmla="*/ 0 w 24"/>
                  <a:gd name="T9" fmla="*/ 0 h 7"/>
                  <a:gd name="T10" fmla="*/ 11 w 24"/>
                  <a:gd name="T11" fmla="*/ 0 h 7"/>
                  <a:gd name="T12" fmla="*/ 15 w 24"/>
                  <a:gd name="T13" fmla="*/ 1 h 7"/>
                  <a:gd name="T14" fmla="*/ 18 w 24"/>
                  <a:gd name="T15" fmla="*/ 3 h 7"/>
                  <a:gd name="T16" fmla="*/ 21 w 24"/>
                  <a:gd name="T17" fmla="*/ 5 h 7"/>
                  <a:gd name="T18" fmla="*/ 24 w 24"/>
                  <a:gd name="T19" fmla="*/ 7 h 7"/>
                  <a:gd name="T20" fmla="*/ 3 w 24"/>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7"/>
                  <a:gd name="T35" fmla="*/ 24 w 24"/>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7">
                    <a:moveTo>
                      <a:pt x="3" y="7"/>
                    </a:moveTo>
                    <a:lnTo>
                      <a:pt x="2" y="5"/>
                    </a:lnTo>
                    <a:lnTo>
                      <a:pt x="2" y="3"/>
                    </a:lnTo>
                    <a:lnTo>
                      <a:pt x="1" y="1"/>
                    </a:lnTo>
                    <a:lnTo>
                      <a:pt x="0" y="0"/>
                    </a:lnTo>
                    <a:lnTo>
                      <a:pt x="11" y="0"/>
                    </a:lnTo>
                    <a:lnTo>
                      <a:pt x="15" y="1"/>
                    </a:lnTo>
                    <a:lnTo>
                      <a:pt x="18" y="3"/>
                    </a:lnTo>
                    <a:lnTo>
                      <a:pt x="21" y="5"/>
                    </a:lnTo>
                    <a:lnTo>
                      <a:pt x="24" y="7"/>
                    </a:lnTo>
                    <a:lnTo>
                      <a:pt x="3" y="7"/>
                    </a:lnTo>
                    <a:close/>
                  </a:path>
                </a:pathLst>
              </a:custGeom>
              <a:solidFill>
                <a:srgbClr val="FFFCFC"/>
              </a:solidFill>
              <a:ln w="9525">
                <a:noFill/>
                <a:round/>
                <a:headEnd/>
                <a:tailEnd/>
              </a:ln>
            </p:spPr>
            <p:txBody>
              <a:bodyPr/>
              <a:lstStyle/>
              <a:p>
                <a:endParaRPr lang="en-AU" sz="1500"/>
              </a:p>
            </p:txBody>
          </p:sp>
          <p:sp>
            <p:nvSpPr>
              <p:cNvPr id="25815" name="Freeform 79"/>
              <p:cNvSpPr>
                <a:spLocks/>
              </p:cNvSpPr>
              <p:nvPr/>
            </p:nvSpPr>
            <p:spPr bwMode="auto">
              <a:xfrm>
                <a:off x="5455" y="747"/>
                <a:ext cx="7" cy="3"/>
              </a:xfrm>
              <a:custGeom>
                <a:avLst/>
                <a:gdLst>
                  <a:gd name="T0" fmla="*/ 3 w 14"/>
                  <a:gd name="T1" fmla="*/ 6 h 6"/>
                  <a:gd name="T2" fmla="*/ 2 w 14"/>
                  <a:gd name="T3" fmla="*/ 5 h 6"/>
                  <a:gd name="T4" fmla="*/ 2 w 14"/>
                  <a:gd name="T5" fmla="*/ 3 h 6"/>
                  <a:gd name="T6" fmla="*/ 1 w 14"/>
                  <a:gd name="T7" fmla="*/ 1 h 6"/>
                  <a:gd name="T8" fmla="*/ 0 w 14"/>
                  <a:gd name="T9" fmla="*/ 0 h 6"/>
                  <a:gd name="T10" fmla="*/ 4 w 14"/>
                  <a:gd name="T11" fmla="*/ 1 h 6"/>
                  <a:gd name="T12" fmla="*/ 7 w 14"/>
                  <a:gd name="T13" fmla="*/ 2 h 6"/>
                  <a:gd name="T14" fmla="*/ 11 w 14"/>
                  <a:gd name="T15" fmla="*/ 5 h 6"/>
                  <a:gd name="T16" fmla="*/ 14 w 14"/>
                  <a:gd name="T17" fmla="*/ 6 h 6"/>
                  <a:gd name="T18" fmla="*/ 3 w 14"/>
                  <a:gd name="T19" fmla="*/ 6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6"/>
                  <a:gd name="T32" fmla="*/ 14 w 1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6">
                    <a:moveTo>
                      <a:pt x="3" y="6"/>
                    </a:moveTo>
                    <a:lnTo>
                      <a:pt x="2" y="5"/>
                    </a:lnTo>
                    <a:lnTo>
                      <a:pt x="2" y="3"/>
                    </a:lnTo>
                    <a:lnTo>
                      <a:pt x="1" y="1"/>
                    </a:lnTo>
                    <a:lnTo>
                      <a:pt x="0" y="0"/>
                    </a:lnTo>
                    <a:lnTo>
                      <a:pt x="4" y="1"/>
                    </a:lnTo>
                    <a:lnTo>
                      <a:pt x="7" y="2"/>
                    </a:lnTo>
                    <a:lnTo>
                      <a:pt x="11" y="5"/>
                    </a:lnTo>
                    <a:lnTo>
                      <a:pt x="14" y="6"/>
                    </a:lnTo>
                    <a:lnTo>
                      <a:pt x="3" y="6"/>
                    </a:lnTo>
                    <a:close/>
                  </a:path>
                </a:pathLst>
              </a:custGeom>
              <a:solidFill>
                <a:srgbClr val="FFFFFF"/>
              </a:solidFill>
              <a:ln w="9525">
                <a:noFill/>
                <a:round/>
                <a:headEnd/>
                <a:tailEnd/>
              </a:ln>
            </p:spPr>
            <p:txBody>
              <a:bodyPr/>
              <a:lstStyle/>
              <a:p>
                <a:endParaRPr lang="en-AU" sz="1500"/>
              </a:p>
            </p:txBody>
          </p:sp>
          <p:sp>
            <p:nvSpPr>
              <p:cNvPr id="25816" name="Freeform 80"/>
              <p:cNvSpPr>
                <a:spLocks/>
              </p:cNvSpPr>
              <p:nvPr/>
            </p:nvSpPr>
            <p:spPr bwMode="auto">
              <a:xfrm>
                <a:off x="5454" y="747"/>
                <a:ext cx="40" cy="67"/>
              </a:xfrm>
              <a:custGeom>
                <a:avLst/>
                <a:gdLst>
                  <a:gd name="T0" fmla="*/ 77 w 79"/>
                  <a:gd name="T1" fmla="*/ 81 h 133"/>
                  <a:gd name="T2" fmla="*/ 77 w 79"/>
                  <a:gd name="T3" fmla="*/ 81 h 133"/>
                  <a:gd name="T4" fmla="*/ 78 w 79"/>
                  <a:gd name="T5" fmla="*/ 76 h 133"/>
                  <a:gd name="T6" fmla="*/ 79 w 79"/>
                  <a:gd name="T7" fmla="*/ 70 h 133"/>
                  <a:gd name="T8" fmla="*/ 78 w 79"/>
                  <a:gd name="T9" fmla="*/ 64 h 133"/>
                  <a:gd name="T10" fmla="*/ 75 w 79"/>
                  <a:gd name="T11" fmla="*/ 57 h 133"/>
                  <a:gd name="T12" fmla="*/ 75 w 79"/>
                  <a:gd name="T13" fmla="*/ 57 h 133"/>
                  <a:gd name="T14" fmla="*/ 70 w 79"/>
                  <a:gd name="T15" fmla="*/ 50 h 133"/>
                  <a:gd name="T16" fmla="*/ 63 w 79"/>
                  <a:gd name="T17" fmla="*/ 41 h 133"/>
                  <a:gd name="T18" fmla="*/ 55 w 79"/>
                  <a:gd name="T19" fmla="*/ 34 h 133"/>
                  <a:gd name="T20" fmla="*/ 46 w 79"/>
                  <a:gd name="T21" fmla="*/ 26 h 133"/>
                  <a:gd name="T22" fmla="*/ 36 w 79"/>
                  <a:gd name="T23" fmla="*/ 18 h 133"/>
                  <a:gd name="T24" fmla="*/ 25 w 79"/>
                  <a:gd name="T25" fmla="*/ 11 h 133"/>
                  <a:gd name="T26" fmla="*/ 14 w 79"/>
                  <a:gd name="T27" fmla="*/ 5 h 133"/>
                  <a:gd name="T28" fmla="*/ 2 w 79"/>
                  <a:gd name="T29" fmla="*/ 0 h 133"/>
                  <a:gd name="T30" fmla="*/ 2 w 79"/>
                  <a:gd name="T31" fmla="*/ 0 h 133"/>
                  <a:gd name="T32" fmla="*/ 12 w 79"/>
                  <a:gd name="T33" fmla="*/ 20 h 133"/>
                  <a:gd name="T34" fmla="*/ 18 w 79"/>
                  <a:gd name="T35" fmla="*/ 37 h 133"/>
                  <a:gd name="T36" fmla="*/ 22 w 79"/>
                  <a:gd name="T37" fmla="*/ 51 h 133"/>
                  <a:gd name="T38" fmla="*/ 24 w 79"/>
                  <a:gd name="T39" fmla="*/ 65 h 133"/>
                  <a:gd name="T40" fmla="*/ 22 w 79"/>
                  <a:gd name="T41" fmla="*/ 79 h 133"/>
                  <a:gd name="T42" fmla="*/ 17 w 79"/>
                  <a:gd name="T43" fmla="*/ 94 h 133"/>
                  <a:gd name="T44" fmla="*/ 10 w 79"/>
                  <a:gd name="T45" fmla="*/ 111 h 133"/>
                  <a:gd name="T46" fmla="*/ 0 w 79"/>
                  <a:gd name="T47" fmla="*/ 133 h 133"/>
                  <a:gd name="T48" fmla="*/ 0 w 79"/>
                  <a:gd name="T49" fmla="*/ 133 h 133"/>
                  <a:gd name="T50" fmla="*/ 16 w 79"/>
                  <a:gd name="T51" fmla="*/ 124 h 133"/>
                  <a:gd name="T52" fmla="*/ 28 w 79"/>
                  <a:gd name="T53" fmla="*/ 117 h 133"/>
                  <a:gd name="T54" fmla="*/ 37 w 79"/>
                  <a:gd name="T55" fmla="*/ 113 h 133"/>
                  <a:gd name="T56" fmla="*/ 44 w 79"/>
                  <a:gd name="T57" fmla="*/ 108 h 133"/>
                  <a:gd name="T58" fmla="*/ 51 w 79"/>
                  <a:gd name="T59" fmla="*/ 104 h 133"/>
                  <a:gd name="T60" fmla="*/ 58 w 79"/>
                  <a:gd name="T61" fmla="*/ 98 h 133"/>
                  <a:gd name="T62" fmla="*/ 66 w 79"/>
                  <a:gd name="T63" fmla="*/ 90 h 133"/>
                  <a:gd name="T64" fmla="*/ 77 w 79"/>
                  <a:gd name="T65" fmla="*/ 81 h 1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133"/>
                  <a:gd name="T101" fmla="*/ 79 w 79"/>
                  <a:gd name="T102" fmla="*/ 133 h 1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133">
                    <a:moveTo>
                      <a:pt x="77" y="81"/>
                    </a:moveTo>
                    <a:lnTo>
                      <a:pt x="77" y="81"/>
                    </a:lnTo>
                    <a:lnTo>
                      <a:pt x="78" y="76"/>
                    </a:lnTo>
                    <a:lnTo>
                      <a:pt x="79" y="70"/>
                    </a:lnTo>
                    <a:lnTo>
                      <a:pt x="78" y="64"/>
                    </a:lnTo>
                    <a:lnTo>
                      <a:pt x="75" y="57"/>
                    </a:lnTo>
                    <a:lnTo>
                      <a:pt x="70" y="50"/>
                    </a:lnTo>
                    <a:lnTo>
                      <a:pt x="63" y="41"/>
                    </a:lnTo>
                    <a:lnTo>
                      <a:pt x="55" y="34"/>
                    </a:lnTo>
                    <a:lnTo>
                      <a:pt x="46" y="26"/>
                    </a:lnTo>
                    <a:lnTo>
                      <a:pt x="36" y="18"/>
                    </a:lnTo>
                    <a:lnTo>
                      <a:pt x="25" y="11"/>
                    </a:lnTo>
                    <a:lnTo>
                      <a:pt x="14" y="5"/>
                    </a:lnTo>
                    <a:lnTo>
                      <a:pt x="2" y="0"/>
                    </a:lnTo>
                    <a:lnTo>
                      <a:pt x="12" y="20"/>
                    </a:lnTo>
                    <a:lnTo>
                      <a:pt x="18" y="37"/>
                    </a:lnTo>
                    <a:lnTo>
                      <a:pt x="22" y="51"/>
                    </a:lnTo>
                    <a:lnTo>
                      <a:pt x="24" y="65"/>
                    </a:lnTo>
                    <a:lnTo>
                      <a:pt x="22" y="79"/>
                    </a:lnTo>
                    <a:lnTo>
                      <a:pt x="17" y="94"/>
                    </a:lnTo>
                    <a:lnTo>
                      <a:pt x="10" y="111"/>
                    </a:lnTo>
                    <a:lnTo>
                      <a:pt x="0" y="133"/>
                    </a:lnTo>
                    <a:lnTo>
                      <a:pt x="16" y="124"/>
                    </a:lnTo>
                    <a:lnTo>
                      <a:pt x="28" y="117"/>
                    </a:lnTo>
                    <a:lnTo>
                      <a:pt x="37" y="113"/>
                    </a:lnTo>
                    <a:lnTo>
                      <a:pt x="44" y="108"/>
                    </a:lnTo>
                    <a:lnTo>
                      <a:pt x="51" y="104"/>
                    </a:lnTo>
                    <a:lnTo>
                      <a:pt x="58" y="98"/>
                    </a:lnTo>
                    <a:lnTo>
                      <a:pt x="66" y="90"/>
                    </a:lnTo>
                    <a:lnTo>
                      <a:pt x="77" y="81"/>
                    </a:lnTo>
                  </a:path>
                </a:pathLst>
              </a:custGeom>
              <a:noFill/>
              <a:ln w="0">
                <a:solidFill>
                  <a:srgbClr val="000000"/>
                </a:solidFill>
                <a:prstDash val="solid"/>
                <a:round/>
                <a:headEnd/>
                <a:tailEnd/>
              </a:ln>
            </p:spPr>
            <p:txBody>
              <a:bodyPr/>
              <a:lstStyle/>
              <a:p>
                <a:endParaRPr lang="en-AU" sz="1500"/>
              </a:p>
            </p:txBody>
          </p:sp>
          <p:sp>
            <p:nvSpPr>
              <p:cNvPr id="25817" name="Freeform 81"/>
              <p:cNvSpPr>
                <a:spLocks/>
              </p:cNvSpPr>
              <p:nvPr/>
            </p:nvSpPr>
            <p:spPr bwMode="auto">
              <a:xfrm>
                <a:off x="5322" y="798"/>
                <a:ext cx="1" cy="1"/>
              </a:xfrm>
              <a:custGeom>
                <a:avLst/>
                <a:gdLst>
                  <a:gd name="T0" fmla="*/ 0 w 3"/>
                  <a:gd name="T1" fmla="*/ 0 h 1"/>
                  <a:gd name="T2" fmla="*/ 1 w 3"/>
                  <a:gd name="T3" fmla="*/ 0 h 1"/>
                  <a:gd name="T4" fmla="*/ 2 w 3"/>
                  <a:gd name="T5" fmla="*/ 0 h 1"/>
                  <a:gd name="T6" fmla="*/ 2 w 3"/>
                  <a:gd name="T7" fmla="*/ 1 h 1"/>
                  <a:gd name="T8" fmla="*/ 3 w 3"/>
                  <a:gd name="T9" fmla="*/ 1 h 1"/>
                  <a:gd name="T10" fmla="*/ 3 w 3"/>
                  <a:gd name="T11" fmla="*/ 1 h 1"/>
                  <a:gd name="T12" fmla="*/ 3 w 3"/>
                  <a:gd name="T13" fmla="*/ 1 h 1"/>
                  <a:gd name="T14" fmla="*/ 2 w 3"/>
                  <a:gd name="T15" fmla="*/ 1 h 1"/>
                  <a:gd name="T16" fmla="*/ 2 w 3"/>
                  <a:gd name="T17" fmla="*/ 0 h 1"/>
                  <a:gd name="T18" fmla="*/ 0 w 3"/>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1"/>
                  <a:gd name="T32" fmla="*/ 3 w 3"/>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1">
                    <a:moveTo>
                      <a:pt x="0" y="0"/>
                    </a:moveTo>
                    <a:lnTo>
                      <a:pt x="1" y="0"/>
                    </a:lnTo>
                    <a:lnTo>
                      <a:pt x="2" y="0"/>
                    </a:lnTo>
                    <a:lnTo>
                      <a:pt x="2" y="1"/>
                    </a:lnTo>
                    <a:lnTo>
                      <a:pt x="3" y="1"/>
                    </a:lnTo>
                    <a:lnTo>
                      <a:pt x="2" y="1"/>
                    </a:lnTo>
                    <a:lnTo>
                      <a:pt x="2" y="0"/>
                    </a:lnTo>
                    <a:lnTo>
                      <a:pt x="0" y="0"/>
                    </a:lnTo>
                    <a:close/>
                  </a:path>
                </a:pathLst>
              </a:custGeom>
              <a:solidFill>
                <a:srgbClr val="FFCCCC"/>
              </a:solidFill>
              <a:ln w="9525">
                <a:noFill/>
                <a:round/>
                <a:headEnd/>
                <a:tailEnd/>
              </a:ln>
            </p:spPr>
            <p:txBody>
              <a:bodyPr/>
              <a:lstStyle/>
              <a:p>
                <a:endParaRPr lang="en-AU" sz="1500"/>
              </a:p>
            </p:txBody>
          </p:sp>
          <p:sp>
            <p:nvSpPr>
              <p:cNvPr id="25818" name="Freeform 82"/>
              <p:cNvSpPr>
                <a:spLocks/>
              </p:cNvSpPr>
              <p:nvPr/>
            </p:nvSpPr>
            <p:spPr bwMode="auto">
              <a:xfrm>
                <a:off x="5320" y="798"/>
                <a:ext cx="3" cy="1"/>
              </a:xfrm>
              <a:custGeom>
                <a:avLst/>
                <a:gdLst>
                  <a:gd name="T0" fmla="*/ 3 w 5"/>
                  <a:gd name="T1" fmla="*/ 1 h 1"/>
                  <a:gd name="T2" fmla="*/ 2 w 5"/>
                  <a:gd name="T3" fmla="*/ 1 h 1"/>
                  <a:gd name="T4" fmla="*/ 2 w 5"/>
                  <a:gd name="T5" fmla="*/ 1 h 1"/>
                  <a:gd name="T6" fmla="*/ 1 w 5"/>
                  <a:gd name="T7" fmla="*/ 1 h 1"/>
                  <a:gd name="T8" fmla="*/ 0 w 5"/>
                  <a:gd name="T9" fmla="*/ 0 h 1"/>
                  <a:gd name="T10" fmla="*/ 4 w 5"/>
                  <a:gd name="T11" fmla="*/ 0 h 1"/>
                  <a:gd name="T12" fmla="*/ 4 w 5"/>
                  <a:gd name="T13" fmla="*/ 1 h 1"/>
                  <a:gd name="T14" fmla="*/ 5 w 5"/>
                  <a:gd name="T15" fmla="*/ 1 h 1"/>
                  <a:gd name="T16" fmla="*/ 5 w 5"/>
                  <a:gd name="T17" fmla="*/ 1 h 1"/>
                  <a:gd name="T18" fmla="*/ 5 w 5"/>
                  <a:gd name="T19" fmla="*/ 1 h 1"/>
                  <a:gd name="T20" fmla="*/ 3 w 5"/>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
                  <a:gd name="T34" fmla="*/ 0 h 1"/>
                  <a:gd name="T35" fmla="*/ 5 w 5"/>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 h="1">
                    <a:moveTo>
                      <a:pt x="3" y="1"/>
                    </a:moveTo>
                    <a:lnTo>
                      <a:pt x="2" y="1"/>
                    </a:lnTo>
                    <a:lnTo>
                      <a:pt x="1" y="1"/>
                    </a:lnTo>
                    <a:lnTo>
                      <a:pt x="0" y="0"/>
                    </a:lnTo>
                    <a:lnTo>
                      <a:pt x="4" y="0"/>
                    </a:lnTo>
                    <a:lnTo>
                      <a:pt x="4" y="1"/>
                    </a:lnTo>
                    <a:lnTo>
                      <a:pt x="5" y="1"/>
                    </a:lnTo>
                    <a:lnTo>
                      <a:pt x="3" y="1"/>
                    </a:lnTo>
                    <a:close/>
                  </a:path>
                </a:pathLst>
              </a:custGeom>
              <a:solidFill>
                <a:srgbClr val="FFCECE"/>
              </a:solidFill>
              <a:ln w="9525">
                <a:noFill/>
                <a:round/>
                <a:headEnd/>
                <a:tailEnd/>
              </a:ln>
            </p:spPr>
            <p:txBody>
              <a:bodyPr/>
              <a:lstStyle/>
              <a:p>
                <a:endParaRPr lang="en-AU" sz="1500"/>
              </a:p>
            </p:txBody>
          </p:sp>
          <p:sp>
            <p:nvSpPr>
              <p:cNvPr id="25819" name="Freeform 83"/>
              <p:cNvSpPr>
                <a:spLocks/>
              </p:cNvSpPr>
              <p:nvPr/>
            </p:nvSpPr>
            <p:spPr bwMode="auto">
              <a:xfrm>
                <a:off x="5316" y="797"/>
                <a:ext cx="6" cy="1"/>
              </a:xfrm>
              <a:custGeom>
                <a:avLst/>
                <a:gdLst>
                  <a:gd name="T0" fmla="*/ 7 w 11"/>
                  <a:gd name="T1" fmla="*/ 1 h 1"/>
                  <a:gd name="T2" fmla="*/ 5 w 11"/>
                  <a:gd name="T3" fmla="*/ 1 h 1"/>
                  <a:gd name="T4" fmla="*/ 3 w 11"/>
                  <a:gd name="T5" fmla="*/ 0 h 1"/>
                  <a:gd name="T6" fmla="*/ 2 w 11"/>
                  <a:gd name="T7" fmla="*/ 0 h 1"/>
                  <a:gd name="T8" fmla="*/ 0 w 11"/>
                  <a:gd name="T9" fmla="*/ 0 h 1"/>
                  <a:gd name="T10" fmla="*/ 10 w 11"/>
                  <a:gd name="T11" fmla="*/ 0 h 1"/>
                  <a:gd name="T12" fmla="*/ 10 w 11"/>
                  <a:gd name="T13" fmla="*/ 1 h 1"/>
                  <a:gd name="T14" fmla="*/ 10 w 11"/>
                  <a:gd name="T15" fmla="*/ 1 h 1"/>
                  <a:gd name="T16" fmla="*/ 10 w 11"/>
                  <a:gd name="T17" fmla="*/ 1 h 1"/>
                  <a:gd name="T18" fmla="*/ 11 w 11"/>
                  <a:gd name="T19" fmla="*/ 1 h 1"/>
                  <a:gd name="T20" fmla="*/ 7 w 11"/>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
                  <a:gd name="T35" fmla="*/ 11 w 11"/>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
                    <a:moveTo>
                      <a:pt x="7" y="1"/>
                    </a:moveTo>
                    <a:lnTo>
                      <a:pt x="5" y="1"/>
                    </a:lnTo>
                    <a:lnTo>
                      <a:pt x="3" y="0"/>
                    </a:lnTo>
                    <a:lnTo>
                      <a:pt x="2" y="0"/>
                    </a:lnTo>
                    <a:lnTo>
                      <a:pt x="0" y="0"/>
                    </a:lnTo>
                    <a:lnTo>
                      <a:pt x="10" y="0"/>
                    </a:lnTo>
                    <a:lnTo>
                      <a:pt x="10" y="1"/>
                    </a:lnTo>
                    <a:lnTo>
                      <a:pt x="11" y="1"/>
                    </a:lnTo>
                    <a:lnTo>
                      <a:pt x="7" y="1"/>
                    </a:lnTo>
                    <a:close/>
                  </a:path>
                </a:pathLst>
              </a:custGeom>
              <a:solidFill>
                <a:srgbClr val="FFD1D1"/>
              </a:solidFill>
              <a:ln w="9525">
                <a:noFill/>
                <a:round/>
                <a:headEnd/>
                <a:tailEnd/>
              </a:ln>
            </p:spPr>
            <p:txBody>
              <a:bodyPr/>
              <a:lstStyle/>
              <a:p>
                <a:endParaRPr lang="en-AU" sz="1500"/>
              </a:p>
            </p:txBody>
          </p:sp>
          <p:sp>
            <p:nvSpPr>
              <p:cNvPr id="25820" name="Freeform 84"/>
              <p:cNvSpPr>
                <a:spLocks/>
              </p:cNvSpPr>
              <p:nvPr/>
            </p:nvSpPr>
            <p:spPr bwMode="auto">
              <a:xfrm>
                <a:off x="5314" y="797"/>
                <a:ext cx="8" cy="1"/>
              </a:xfrm>
              <a:custGeom>
                <a:avLst/>
                <a:gdLst>
                  <a:gd name="T0" fmla="*/ 4 w 14"/>
                  <a:gd name="T1" fmla="*/ 2 h 2"/>
                  <a:gd name="T2" fmla="*/ 3 w 14"/>
                  <a:gd name="T3" fmla="*/ 2 h 2"/>
                  <a:gd name="T4" fmla="*/ 2 w 14"/>
                  <a:gd name="T5" fmla="*/ 0 h 2"/>
                  <a:gd name="T6" fmla="*/ 1 w 14"/>
                  <a:gd name="T7" fmla="*/ 0 h 2"/>
                  <a:gd name="T8" fmla="*/ 0 w 14"/>
                  <a:gd name="T9" fmla="*/ 0 h 2"/>
                  <a:gd name="T10" fmla="*/ 13 w 14"/>
                  <a:gd name="T11" fmla="*/ 0 h 2"/>
                  <a:gd name="T12" fmla="*/ 13 w 14"/>
                  <a:gd name="T13" fmla="*/ 2 h 2"/>
                  <a:gd name="T14" fmla="*/ 13 w 14"/>
                  <a:gd name="T15" fmla="*/ 2 h 2"/>
                  <a:gd name="T16" fmla="*/ 13 w 14"/>
                  <a:gd name="T17" fmla="*/ 2 h 2"/>
                  <a:gd name="T18" fmla="*/ 14 w 14"/>
                  <a:gd name="T19" fmla="*/ 2 h 2"/>
                  <a:gd name="T20" fmla="*/ 4 w 14"/>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2"/>
                  <a:gd name="T35" fmla="*/ 14 w 14"/>
                  <a:gd name="T36" fmla="*/ 2 h 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2">
                    <a:moveTo>
                      <a:pt x="4" y="2"/>
                    </a:moveTo>
                    <a:lnTo>
                      <a:pt x="3" y="2"/>
                    </a:lnTo>
                    <a:lnTo>
                      <a:pt x="2" y="0"/>
                    </a:lnTo>
                    <a:lnTo>
                      <a:pt x="1" y="0"/>
                    </a:lnTo>
                    <a:lnTo>
                      <a:pt x="0" y="0"/>
                    </a:lnTo>
                    <a:lnTo>
                      <a:pt x="13" y="0"/>
                    </a:lnTo>
                    <a:lnTo>
                      <a:pt x="13" y="2"/>
                    </a:lnTo>
                    <a:lnTo>
                      <a:pt x="14" y="2"/>
                    </a:lnTo>
                    <a:lnTo>
                      <a:pt x="4" y="2"/>
                    </a:lnTo>
                    <a:close/>
                  </a:path>
                </a:pathLst>
              </a:custGeom>
              <a:solidFill>
                <a:srgbClr val="FFD4D4"/>
              </a:solidFill>
              <a:ln w="9525">
                <a:noFill/>
                <a:round/>
                <a:headEnd/>
                <a:tailEnd/>
              </a:ln>
            </p:spPr>
            <p:txBody>
              <a:bodyPr/>
              <a:lstStyle/>
              <a:p>
                <a:endParaRPr lang="en-AU" sz="1500"/>
              </a:p>
            </p:txBody>
          </p:sp>
          <p:sp>
            <p:nvSpPr>
              <p:cNvPr id="25821" name="Freeform 85"/>
              <p:cNvSpPr>
                <a:spLocks/>
              </p:cNvSpPr>
              <p:nvPr/>
            </p:nvSpPr>
            <p:spPr bwMode="auto">
              <a:xfrm>
                <a:off x="5313" y="796"/>
                <a:ext cx="8" cy="1"/>
              </a:xfrm>
              <a:custGeom>
                <a:avLst/>
                <a:gdLst>
                  <a:gd name="T0" fmla="*/ 3 w 16"/>
                  <a:gd name="T1" fmla="*/ 1 h 1"/>
                  <a:gd name="T2" fmla="*/ 2 w 16"/>
                  <a:gd name="T3" fmla="*/ 1 h 1"/>
                  <a:gd name="T4" fmla="*/ 2 w 16"/>
                  <a:gd name="T5" fmla="*/ 1 h 1"/>
                  <a:gd name="T6" fmla="*/ 1 w 16"/>
                  <a:gd name="T7" fmla="*/ 1 h 1"/>
                  <a:gd name="T8" fmla="*/ 0 w 16"/>
                  <a:gd name="T9" fmla="*/ 0 h 1"/>
                  <a:gd name="T10" fmla="*/ 15 w 16"/>
                  <a:gd name="T11" fmla="*/ 0 h 1"/>
                  <a:gd name="T12" fmla="*/ 15 w 16"/>
                  <a:gd name="T13" fmla="*/ 1 h 1"/>
                  <a:gd name="T14" fmla="*/ 16 w 16"/>
                  <a:gd name="T15" fmla="*/ 1 h 1"/>
                  <a:gd name="T16" fmla="*/ 16 w 16"/>
                  <a:gd name="T17" fmla="*/ 1 h 1"/>
                  <a:gd name="T18" fmla="*/ 16 w 16"/>
                  <a:gd name="T19" fmla="*/ 1 h 1"/>
                  <a:gd name="T20" fmla="*/ 3 w 16"/>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
                  <a:gd name="T35" fmla="*/ 16 w 1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
                    <a:moveTo>
                      <a:pt x="3" y="1"/>
                    </a:moveTo>
                    <a:lnTo>
                      <a:pt x="2" y="1"/>
                    </a:lnTo>
                    <a:lnTo>
                      <a:pt x="1" y="1"/>
                    </a:lnTo>
                    <a:lnTo>
                      <a:pt x="0" y="0"/>
                    </a:lnTo>
                    <a:lnTo>
                      <a:pt x="15" y="0"/>
                    </a:lnTo>
                    <a:lnTo>
                      <a:pt x="15" y="1"/>
                    </a:lnTo>
                    <a:lnTo>
                      <a:pt x="16" y="1"/>
                    </a:lnTo>
                    <a:lnTo>
                      <a:pt x="3" y="1"/>
                    </a:lnTo>
                    <a:close/>
                  </a:path>
                </a:pathLst>
              </a:custGeom>
              <a:solidFill>
                <a:srgbClr val="FFD6D6"/>
              </a:solidFill>
              <a:ln w="9525">
                <a:noFill/>
                <a:round/>
                <a:headEnd/>
                <a:tailEnd/>
              </a:ln>
            </p:spPr>
            <p:txBody>
              <a:bodyPr/>
              <a:lstStyle/>
              <a:p>
                <a:endParaRPr lang="en-AU" sz="1500"/>
              </a:p>
            </p:txBody>
          </p:sp>
          <p:sp>
            <p:nvSpPr>
              <p:cNvPr id="25822" name="Freeform 86"/>
              <p:cNvSpPr>
                <a:spLocks/>
              </p:cNvSpPr>
              <p:nvPr/>
            </p:nvSpPr>
            <p:spPr bwMode="auto">
              <a:xfrm>
                <a:off x="5309" y="795"/>
                <a:ext cx="12" cy="1"/>
              </a:xfrm>
              <a:custGeom>
                <a:avLst/>
                <a:gdLst>
                  <a:gd name="T0" fmla="*/ 7 w 22"/>
                  <a:gd name="T1" fmla="*/ 2 h 2"/>
                  <a:gd name="T2" fmla="*/ 5 w 22"/>
                  <a:gd name="T3" fmla="*/ 2 h 2"/>
                  <a:gd name="T4" fmla="*/ 4 w 22"/>
                  <a:gd name="T5" fmla="*/ 1 h 2"/>
                  <a:gd name="T6" fmla="*/ 2 w 22"/>
                  <a:gd name="T7" fmla="*/ 1 h 2"/>
                  <a:gd name="T8" fmla="*/ 0 w 22"/>
                  <a:gd name="T9" fmla="*/ 1 h 2"/>
                  <a:gd name="T10" fmla="*/ 1 w 22"/>
                  <a:gd name="T11" fmla="*/ 0 h 2"/>
                  <a:gd name="T12" fmla="*/ 21 w 22"/>
                  <a:gd name="T13" fmla="*/ 0 h 2"/>
                  <a:gd name="T14" fmla="*/ 21 w 22"/>
                  <a:gd name="T15" fmla="*/ 1 h 2"/>
                  <a:gd name="T16" fmla="*/ 22 w 22"/>
                  <a:gd name="T17" fmla="*/ 1 h 2"/>
                  <a:gd name="T18" fmla="*/ 22 w 22"/>
                  <a:gd name="T19" fmla="*/ 2 h 2"/>
                  <a:gd name="T20" fmla="*/ 22 w 22"/>
                  <a:gd name="T21" fmla="*/ 2 h 2"/>
                  <a:gd name="T22" fmla="*/ 7 w 22"/>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2"/>
                  <a:gd name="T38" fmla="*/ 22 w 22"/>
                  <a:gd name="T39" fmla="*/ 2 h 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2">
                    <a:moveTo>
                      <a:pt x="7" y="2"/>
                    </a:moveTo>
                    <a:lnTo>
                      <a:pt x="5" y="2"/>
                    </a:lnTo>
                    <a:lnTo>
                      <a:pt x="4" y="1"/>
                    </a:lnTo>
                    <a:lnTo>
                      <a:pt x="2" y="1"/>
                    </a:lnTo>
                    <a:lnTo>
                      <a:pt x="0" y="1"/>
                    </a:lnTo>
                    <a:lnTo>
                      <a:pt x="1" y="0"/>
                    </a:lnTo>
                    <a:lnTo>
                      <a:pt x="21" y="0"/>
                    </a:lnTo>
                    <a:lnTo>
                      <a:pt x="21" y="1"/>
                    </a:lnTo>
                    <a:lnTo>
                      <a:pt x="22" y="1"/>
                    </a:lnTo>
                    <a:lnTo>
                      <a:pt x="22" y="2"/>
                    </a:lnTo>
                    <a:lnTo>
                      <a:pt x="7" y="2"/>
                    </a:lnTo>
                    <a:close/>
                  </a:path>
                </a:pathLst>
              </a:custGeom>
              <a:solidFill>
                <a:srgbClr val="FFD9D9"/>
              </a:solidFill>
              <a:ln w="9525">
                <a:noFill/>
                <a:round/>
                <a:headEnd/>
                <a:tailEnd/>
              </a:ln>
            </p:spPr>
            <p:txBody>
              <a:bodyPr/>
              <a:lstStyle/>
              <a:p>
                <a:endParaRPr lang="en-AU" sz="1500"/>
              </a:p>
            </p:txBody>
          </p:sp>
          <p:sp>
            <p:nvSpPr>
              <p:cNvPr id="25823" name="Freeform 87"/>
              <p:cNvSpPr>
                <a:spLocks/>
              </p:cNvSpPr>
              <p:nvPr/>
            </p:nvSpPr>
            <p:spPr bwMode="auto">
              <a:xfrm>
                <a:off x="5310" y="794"/>
                <a:ext cx="10" cy="1"/>
              </a:xfrm>
              <a:custGeom>
                <a:avLst/>
                <a:gdLst>
                  <a:gd name="T0" fmla="*/ 0 w 20"/>
                  <a:gd name="T1" fmla="*/ 1 h 1"/>
                  <a:gd name="T2" fmla="*/ 1 w 20"/>
                  <a:gd name="T3" fmla="*/ 0 h 1"/>
                  <a:gd name="T4" fmla="*/ 19 w 20"/>
                  <a:gd name="T5" fmla="*/ 0 h 1"/>
                  <a:gd name="T6" fmla="*/ 19 w 20"/>
                  <a:gd name="T7" fmla="*/ 0 h 1"/>
                  <a:gd name="T8" fmla="*/ 20 w 20"/>
                  <a:gd name="T9" fmla="*/ 0 h 1"/>
                  <a:gd name="T10" fmla="*/ 20 w 20"/>
                  <a:gd name="T11" fmla="*/ 1 h 1"/>
                  <a:gd name="T12" fmla="*/ 20 w 20"/>
                  <a:gd name="T13" fmla="*/ 1 h 1"/>
                  <a:gd name="T14" fmla="*/ 0 w 20"/>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20"/>
                  <a:gd name="T25" fmla="*/ 0 h 1"/>
                  <a:gd name="T26" fmla="*/ 20 w 20"/>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 h="1">
                    <a:moveTo>
                      <a:pt x="0" y="1"/>
                    </a:moveTo>
                    <a:lnTo>
                      <a:pt x="1" y="0"/>
                    </a:lnTo>
                    <a:lnTo>
                      <a:pt x="19" y="0"/>
                    </a:lnTo>
                    <a:lnTo>
                      <a:pt x="20" y="0"/>
                    </a:lnTo>
                    <a:lnTo>
                      <a:pt x="20" y="1"/>
                    </a:lnTo>
                    <a:lnTo>
                      <a:pt x="0" y="1"/>
                    </a:lnTo>
                    <a:close/>
                  </a:path>
                </a:pathLst>
              </a:custGeom>
              <a:solidFill>
                <a:srgbClr val="FFDCDC"/>
              </a:solidFill>
              <a:ln w="9525">
                <a:noFill/>
                <a:round/>
                <a:headEnd/>
                <a:tailEnd/>
              </a:ln>
            </p:spPr>
            <p:txBody>
              <a:bodyPr/>
              <a:lstStyle/>
              <a:p>
                <a:endParaRPr lang="en-AU" sz="1500"/>
              </a:p>
            </p:txBody>
          </p:sp>
          <p:sp>
            <p:nvSpPr>
              <p:cNvPr id="25824" name="Freeform 88"/>
              <p:cNvSpPr>
                <a:spLocks/>
              </p:cNvSpPr>
              <p:nvPr/>
            </p:nvSpPr>
            <p:spPr bwMode="auto">
              <a:xfrm>
                <a:off x="5310" y="794"/>
                <a:ext cx="10" cy="1"/>
              </a:xfrm>
              <a:custGeom>
                <a:avLst/>
                <a:gdLst>
                  <a:gd name="T0" fmla="*/ 0 w 18"/>
                  <a:gd name="T1" fmla="*/ 2 h 2"/>
                  <a:gd name="T2" fmla="*/ 1 w 18"/>
                  <a:gd name="T3" fmla="*/ 0 h 2"/>
                  <a:gd name="T4" fmla="*/ 18 w 18"/>
                  <a:gd name="T5" fmla="*/ 0 h 2"/>
                  <a:gd name="T6" fmla="*/ 18 w 18"/>
                  <a:gd name="T7" fmla="*/ 0 h 2"/>
                  <a:gd name="T8" fmla="*/ 18 w 18"/>
                  <a:gd name="T9" fmla="*/ 0 h 2"/>
                  <a:gd name="T10" fmla="*/ 18 w 18"/>
                  <a:gd name="T11" fmla="*/ 0 h 2"/>
                  <a:gd name="T12" fmla="*/ 18 w 18"/>
                  <a:gd name="T13" fmla="*/ 2 h 2"/>
                  <a:gd name="T14" fmla="*/ 0 w 18"/>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2"/>
                  <a:gd name="T26" fmla="*/ 18 w 1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2">
                    <a:moveTo>
                      <a:pt x="0" y="2"/>
                    </a:moveTo>
                    <a:lnTo>
                      <a:pt x="1" y="0"/>
                    </a:lnTo>
                    <a:lnTo>
                      <a:pt x="18" y="0"/>
                    </a:lnTo>
                    <a:lnTo>
                      <a:pt x="18" y="2"/>
                    </a:lnTo>
                    <a:lnTo>
                      <a:pt x="0" y="2"/>
                    </a:lnTo>
                    <a:close/>
                  </a:path>
                </a:pathLst>
              </a:custGeom>
              <a:solidFill>
                <a:srgbClr val="FFDEDE"/>
              </a:solidFill>
              <a:ln w="9525">
                <a:noFill/>
                <a:round/>
                <a:headEnd/>
                <a:tailEnd/>
              </a:ln>
            </p:spPr>
            <p:txBody>
              <a:bodyPr/>
              <a:lstStyle/>
              <a:p>
                <a:endParaRPr lang="en-AU" sz="1500"/>
              </a:p>
            </p:txBody>
          </p:sp>
          <p:sp>
            <p:nvSpPr>
              <p:cNvPr id="25825" name="Freeform 89"/>
              <p:cNvSpPr>
                <a:spLocks/>
              </p:cNvSpPr>
              <p:nvPr/>
            </p:nvSpPr>
            <p:spPr bwMode="auto">
              <a:xfrm>
                <a:off x="5311" y="793"/>
                <a:ext cx="9" cy="1"/>
              </a:xfrm>
              <a:custGeom>
                <a:avLst/>
                <a:gdLst>
                  <a:gd name="T0" fmla="*/ 0 w 17"/>
                  <a:gd name="T1" fmla="*/ 1 h 1"/>
                  <a:gd name="T2" fmla="*/ 1 w 17"/>
                  <a:gd name="T3" fmla="*/ 0 h 1"/>
                  <a:gd name="T4" fmla="*/ 16 w 17"/>
                  <a:gd name="T5" fmla="*/ 0 h 1"/>
                  <a:gd name="T6" fmla="*/ 17 w 17"/>
                  <a:gd name="T7" fmla="*/ 0 h 1"/>
                  <a:gd name="T8" fmla="*/ 17 w 17"/>
                  <a:gd name="T9" fmla="*/ 0 h 1"/>
                  <a:gd name="T10" fmla="*/ 17 w 17"/>
                  <a:gd name="T11" fmla="*/ 1 h 1"/>
                  <a:gd name="T12" fmla="*/ 17 w 17"/>
                  <a:gd name="T13" fmla="*/ 1 h 1"/>
                  <a:gd name="T14" fmla="*/ 0 w 17"/>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
                  <a:gd name="T26" fmla="*/ 17 w 17"/>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
                    <a:moveTo>
                      <a:pt x="0" y="1"/>
                    </a:moveTo>
                    <a:lnTo>
                      <a:pt x="1" y="0"/>
                    </a:lnTo>
                    <a:lnTo>
                      <a:pt x="16" y="0"/>
                    </a:lnTo>
                    <a:lnTo>
                      <a:pt x="17" y="0"/>
                    </a:lnTo>
                    <a:lnTo>
                      <a:pt x="17" y="1"/>
                    </a:lnTo>
                    <a:lnTo>
                      <a:pt x="0" y="1"/>
                    </a:lnTo>
                    <a:close/>
                  </a:path>
                </a:pathLst>
              </a:custGeom>
              <a:solidFill>
                <a:srgbClr val="FFE1E1"/>
              </a:solidFill>
              <a:ln w="9525">
                <a:noFill/>
                <a:round/>
                <a:headEnd/>
                <a:tailEnd/>
              </a:ln>
            </p:spPr>
            <p:txBody>
              <a:bodyPr/>
              <a:lstStyle/>
              <a:p>
                <a:endParaRPr lang="en-AU" sz="1500"/>
              </a:p>
            </p:txBody>
          </p:sp>
          <p:sp>
            <p:nvSpPr>
              <p:cNvPr id="25826" name="Freeform 90"/>
              <p:cNvSpPr>
                <a:spLocks/>
              </p:cNvSpPr>
              <p:nvPr/>
            </p:nvSpPr>
            <p:spPr bwMode="auto">
              <a:xfrm>
                <a:off x="5311" y="792"/>
                <a:ext cx="8" cy="1"/>
              </a:xfrm>
              <a:custGeom>
                <a:avLst/>
                <a:gdLst>
                  <a:gd name="T0" fmla="*/ 0 w 15"/>
                  <a:gd name="T1" fmla="*/ 2 h 2"/>
                  <a:gd name="T2" fmla="*/ 3 w 15"/>
                  <a:gd name="T3" fmla="*/ 0 h 2"/>
                  <a:gd name="T4" fmla="*/ 15 w 15"/>
                  <a:gd name="T5" fmla="*/ 0 h 2"/>
                  <a:gd name="T6" fmla="*/ 15 w 15"/>
                  <a:gd name="T7" fmla="*/ 1 h 2"/>
                  <a:gd name="T8" fmla="*/ 15 w 15"/>
                  <a:gd name="T9" fmla="*/ 1 h 2"/>
                  <a:gd name="T10" fmla="*/ 15 w 15"/>
                  <a:gd name="T11" fmla="*/ 1 h 2"/>
                  <a:gd name="T12" fmla="*/ 15 w 15"/>
                  <a:gd name="T13" fmla="*/ 2 h 2"/>
                  <a:gd name="T14" fmla="*/ 0 w 15"/>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2"/>
                  <a:gd name="T26" fmla="*/ 15 w 1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2">
                    <a:moveTo>
                      <a:pt x="0" y="2"/>
                    </a:moveTo>
                    <a:lnTo>
                      <a:pt x="3" y="0"/>
                    </a:lnTo>
                    <a:lnTo>
                      <a:pt x="15" y="0"/>
                    </a:lnTo>
                    <a:lnTo>
                      <a:pt x="15" y="1"/>
                    </a:lnTo>
                    <a:lnTo>
                      <a:pt x="15" y="2"/>
                    </a:lnTo>
                    <a:lnTo>
                      <a:pt x="0" y="2"/>
                    </a:lnTo>
                    <a:close/>
                  </a:path>
                </a:pathLst>
              </a:custGeom>
              <a:solidFill>
                <a:srgbClr val="FFE4E4"/>
              </a:solidFill>
              <a:ln w="9525">
                <a:noFill/>
                <a:round/>
                <a:headEnd/>
                <a:tailEnd/>
              </a:ln>
            </p:spPr>
            <p:txBody>
              <a:bodyPr/>
              <a:lstStyle/>
              <a:p>
                <a:endParaRPr lang="en-AU" sz="1500"/>
              </a:p>
            </p:txBody>
          </p:sp>
          <p:sp>
            <p:nvSpPr>
              <p:cNvPr id="25827" name="Freeform 91"/>
              <p:cNvSpPr>
                <a:spLocks/>
              </p:cNvSpPr>
              <p:nvPr/>
            </p:nvSpPr>
            <p:spPr bwMode="auto">
              <a:xfrm>
                <a:off x="5313" y="791"/>
                <a:ext cx="6" cy="1"/>
              </a:xfrm>
              <a:custGeom>
                <a:avLst/>
                <a:gdLst>
                  <a:gd name="T0" fmla="*/ 0 w 12"/>
                  <a:gd name="T1" fmla="*/ 1 h 1"/>
                  <a:gd name="T2" fmla="*/ 1 w 12"/>
                  <a:gd name="T3" fmla="*/ 0 h 1"/>
                  <a:gd name="T4" fmla="*/ 12 w 12"/>
                  <a:gd name="T5" fmla="*/ 0 h 1"/>
                  <a:gd name="T6" fmla="*/ 12 w 12"/>
                  <a:gd name="T7" fmla="*/ 0 h 1"/>
                  <a:gd name="T8" fmla="*/ 12 w 12"/>
                  <a:gd name="T9" fmla="*/ 0 h 1"/>
                  <a:gd name="T10" fmla="*/ 12 w 12"/>
                  <a:gd name="T11" fmla="*/ 0 h 1"/>
                  <a:gd name="T12" fmla="*/ 12 w 12"/>
                  <a:gd name="T13" fmla="*/ 1 h 1"/>
                  <a:gd name="T14" fmla="*/ 0 w 12"/>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
                  <a:gd name="T26" fmla="*/ 12 w 12"/>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
                    <a:moveTo>
                      <a:pt x="0" y="1"/>
                    </a:moveTo>
                    <a:lnTo>
                      <a:pt x="1" y="0"/>
                    </a:lnTo>
                    <a:lnTo>
                      <a:pt x="12" y="0"/>
                    </a:lnTo>
                    <a:lnTo>
                      <a:pt x="12" y="1"/>
                    </a:lnTo>
                    <a:lnTo>
                      <a:pt x="0" y="1"/>
                    </a:lnTo>
                    <a:close/>
                  </a:path>
                </a:pathLst>
              </a:custGeom>
              <a:solidFill>
                <a:srgbClr val="FFE6E6"/>
              </a:solidFill>
              <a:ln w="9525">
                <a:noFill/>
                <a:round/>
                <a:headEnd/>
                <a:tailEnd/>
              </a:ln>
            </p:spPr>
            <p:txBody>
              <a:bodyPr/>
              <a:lstStyle/>
              <a:p>
                <a:endParaRPr lang="en-AU" sz="1500"/>
              </a:p>
            </p:txBody>
          </p:sp>
          <p:sp>
            <p:nvSpPr>
              <p:cNvPr id="25828" name="Freeform 92"/>
              <p:cNvSpPr>
                <a:spLocks/>
              </p:cNvSpPr>
              <p:nvPr/>
            </p:nvSpPr>
            <p:spPr bwMode="auto">
              <a:xfrm>
                <a:off x="5313" y="791"/>
                <a:ext cx="6" cy="1"/>
              </a:xfrm>
              <a:custGeom>
                <a:avLst/>
                <a:gdLst>
                  <a:gd name="T0" fmla="*/ 0 w 11"/>
                  <a:gd name="T1" fmla="*/ 1 h 1"/>
                  <a:gd name="T2" fmla="*/ 1 w 11"/>
                  <a:gd name="T3" fmla="*/ 0 h 1"/>
                  <a:gd name="T4" fmla="*/ 11 w 11"/>
                  <a:gd name="T5" fmla="*/ 0 h 1"/>
                  <a:gd name="T6" fmla="*/ 11 w 11"/>
                  <a:gd name="T7" fmla="*/ 0 h 1"/>
                  <a:gd name="T8" fmla="*/ 11 w 11"/>
                  <a:gd name="T9" fmla="*/ 0 h 1"/>
                  <a:gd name="T10" fmla="*/ 11 w 11"/>
                  <a:gd name="T11" fmla="*/ 0 h 1"/>
                  <a:gd name="T12" fmla="*/ 11 w 11"/>
                  <a:gd name="T13" fmla="*/ 1 h 1"/>
                  <a:gd name="T14" fmla="*/ 0 w 1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
                  <a:gd name="T26" fmla="*/ 11 w 1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
                    <a:moveTo>
                      <a:pt x="0" y="1"/>
                    </a:moveTo>
                    <a:lnTo>
                      <a:pt x="1" y="0"/>
                    </a:lnTo>
                    <a:lnTo>
                      <a:pt x="11" y="0"/>
                    </a:lnTo>
                    <a:lnTo>
                      <a:pt x="11" y="1"/>
                    </a:lnTo>
                    <a:lnTo>
                      <a:pt x="0" y="1"/>
                    </a:lnTo>
                    <a:close/>
                  </a:path>
                </a:pathLst>
              </a:custGeom>
              <a:solidFill>
                <a:srgbClr val="FFE9E9"/>
              </a:solidFill>
              <a:ln w="9525">
                <a:noFill/>
                <a:round/>
                <a:headEnd/>
                <a:tailEnd/>
              </a:ln>
            </p:spPr>
            <p:txBody>
              <a:bodyPr/>
              <a:lstStyle/>
              <a:p>
                <a:endParaRPr lang="en-AU" sz="1500"/>
              </a:p>
            </p:txBody>
          </p:sp>
          <p:sp>
            <p:nvSpPr>
              <p:cNvPr id="25829" name="Freeform 93"/>
              <p:cNvSpPr>
                <a:spLocks/>
              </p:cNvSpPr>
              <p:nvPr/>
            </p:nvSpPr>
            <p:spPr bwMode="auto">
              <a:xfrm>
                <a:off x="5314" y="790"/>
                <a:ext cx="5" cy="1"/>
              </a:xfrm>
              <a:custGeom>
                <a:avLst/>
                <a:gdLst>
                  <a:gd name="T0" fmla="*/ 0 w 10"/>
                  <a:gd name="T1" fmla="*/ 2 h 2"/>
                  <a:gd name="T2" fmla="*/ 1 w 10"/>
                  <a:gd name="T3" fmla="*/ 0 h 2"/>
                  <a:gd name="T4" fmla="*/ 9 w 10"/>
                  <a:gd name="T5" fmla="*/ 0 h 2"/>
                  <a:gd name="T6" fmla="*/ 9 w 10"/>
                  <a:gd name="T7" fmla="*/ 0 h 2"/>
                  <a:gd name="T8" fmla="*/ 9 w 10"/>
                  <a:gd name="T9" fmla="*/ 0 h 2"/>
                  <a:gd name="T10" fmla="*/ 9 w 10"/>
                  <a:gd name="T11" fmla="*/ 0 h 2"/>
                  <a:gd name="T12" fmla="*/ 10 w 10"/>
                  <a:gd name="T13" fmla="*/ 2 h 2"/>
                  <a:gd name="T14" fmla="*/ 0 w 10"/>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2"/>
                  <a:gd name="T26" fmla="*/ 10 w 10"/>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2">
                    <a:moveTo>
                      <a:pt x="0" y="2"/>
                    </a:moveTo>
                    <a:lnTo>
                      <a:pt x="1" y="0"/>
                    </a:lnTo>
                    <a:lnTo>
                      <a:pt x="9" y="0"/>
                    </a:lnTo>
                    <a:lnTo>
                      <a:pt x="10" y="2"/>
                    </a:lnTo>
                    <a:lnTo>
                      <a:pt x="0" y="2"/>
                    </a:lnTo>
                    <a:close/>
                  </a:path>
                </a:pathLst>
              </a:custGeom>
              <a:solidFill>
                <a:srgbClr val="FFECEC"/>
              </a:solidFill>
              <a:ln w="9525">
                <a:noFill/>
                <a:round/>
                <a:headEnd/>
                <a:tailEnd/>
              </a:ln>
            </p:spPr>
            <p:txBody>
              <a:bodyPr/>
              <a:lstStyle/>
              <a:p>
                <a:endParaRPr lang="en-AU" sz="1500"/>
              </a:p>
            </p:txBody>
          </p:sp>
          <p:sp>
            <p:nvSpPr>
              <p:cNvPr id="25830" name="Freeform 94"/>
              <p:cNvSpPr>
                <a:spLocks/>
              </p:cNvSpPr>
              <p:nvPr/>
            </p:nvSpPr>
            <p:spPr bwMode="auto">
              <a:xfrm>
                <a:off x="5314" y="790"/>
                <a:ext cx="5" cy="1"/>
              </a:xfrm>
              <a:custGeom>
                <a:avLst/>
                <a:gdLst>
                  <a:gd name="T0" fmla="*/ 0 w 8"/>
                  <a:gd name="T1" fmla="*/ 1 h 1"/>
                  <a:gd name="T2" fmla="*/ 1 w 8"/>
                  <a:gd name="T3" fmla="*/ 0 h 1"/>
                  <a:gd name="T4" fmla="*/ 8 w 8"/>
                  <a:gd name="T5" fmla="*/ 0 h 1"/>
                  <a:gd name="T6" fmla="*/ 8 w 8"/>
                  <a:gd name="T7" fmla="*/ 0 h 1"/>
                  <a:gd name="T8" fmla="*/ 8 w 8"/>
                  <a:gd name="T9" fmla="*/ 0 h 1"/>
                  <a:gd name="T10" fmla="*/ 8 w 8"/>
                  <a:gd name="T11" fmla="*/ 0 h 1"/>
                  <a:gd name="T12" fmla="*/ 8 w 8"/>
                  <a:gd name="T13" fmla="*/ 1 h 1"/>
                  <a:gd name="T14" fmla="*/ 0 w 8"/>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
                  <a:gd name="T26" fmla="*/ 8 w 8"/>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
                    <a:moveTo>
                      <a:pt x="0" y="1"/>
                    </a:moveTo>
                    <a:lnTo>
                      <a:pt x="1" y="0"/>
                    </a:lnTo>
                    <a:lnTo>
                      <a:pt x="8" y="0"/>
                    </a:lnTo>
                    <a:lnTo>
                      <a:pt x="8" y="1"/>
                    </a:lnTo>
                    <a:lnTo>
                      <a:pt x="0" y="1"/>
                    </a:lnTo>
                    <a:close/>
                  </a:path>
                </a:pathLst>
              </a:custGeom>
              <a:solidFill>
                <a:srgbClr val="FFEEEE"/>
              </a:solidFill>
              <a:ln w="9525">
                <a:noFill/>
                <a:round/>
                <a:headEnd/>
                <a:tailEnd/>
              </a:ln>
            </p:spPr>
            <p:txBody>
              <a:bodyPr/>
              <a:lstStyle/>
              <a:p>
                <a:endParaRPr lang="en-AU" sz="1500"/>
              </a:p>
            </p:txBody>
          </p:sp>
          <p:sp>
            <p:nvSpPr>
              <p:cNvPr id="25831" name="Freeform 95"/>
              <p:cNvSpPr>
                <a:spLocks/>
              </p:cNvSpPr>
              <p:nvPr/>
            </p:nvSpPr>
            <p:spPr bwMode="auto">
              <a:xfrm>
                <a:off x="5315" y="788"/>
                <a:ext cx="4" cy="2"/>
              </a:xfrm>
              <a:custGeom>
                <a:avLst/>
                <a:gdLst>
                  <a:gd name="T0" fmla="*/ 0 w 8"/>
                  <a:gd name="T1" fmla="*/ 2 h 2"/>
                  <a:gd name="T2" fmla="*/ 2 w 8"/>
                  <a:gd name="T3" fmla="*/ 0 h 2"/>
                  <a:gd name="T4" fmla="*/ 8 w 8"/>
                  <a:gd name="T5" fmla="*/ 0 h 2"/>
                  <a:gd name="T6" fmla="*/ 7 w 8"/>
                  <a:gd name="T7" fmla="*/ 0 h 2"/>
                  <a:gd name="T8" fmla="*/ 7 w 8"/>
                  <a:gd name="T9" fmla="*/ 1 h 2"/>
                  <a:gd name="T10" fmla="*/ 7 w 8"/>
                  <a:gd name="T11" fmla="*/ 1 h 2"/>
                  <a:gd name="T12" fmla="*/ 7 w 8"/>
                  <a:gd name="T13" fmla="*/ 2 h 2"/>
                  <a:gd name="T14" fmla="*/ 0 w 8"/>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2"/>
                  <a:gd name="T26" fmla="*/ 8 w 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2">
                    <a:moveTo>
                      <a:pt x="0" y="2"/>
                    </a:moveTo>
                    <a:lnTo>
                      <a:pt x="2" y="0"/>
                    </a:lnTo>
                    <a:lnTo>
                      <a:pt x="8" y="0"/>
                    </a:lnTo>
                    <a:lnTo>
                      <a:pt x="7" y="0"/>
                    </a:lnTo>
                    <a:lnTo>
                      <a:pt x="7" y="1"/>
                    </a:lnTo>
                    <a:lnTo>
                      <a:pt x="7" y="2"/>
                    </a:lnTo>
                    <a:lnTo>
                      <a:pt x="0" y="2"/>
                    </a:lnTo>
                    <a:close/>
                  </a:path>
                </a:pathLst>
              </a:custGeom>
              <a:solidFill>
                <a:srgbClr val="FFF1F1"/>
              </a:solidFill>
              <a:ln w="9525">
                <a:noFill/>
                <a:round/>
                <a:headEnd/>
                <a:tailEnd/>
              </a:ln>
            </p:spPr>
            <p:txBody>
              <a:bodyPr/>
              <a:lstStyle/>
              <a:p>
                <a:endParaRPr lang="en-AU" sz="1500"/>
              </a:p>
            </p:txBody>
          </p:sp>
          <p:sp>
            <p:nvSpPr>
              <p:cNvPr id="25832" name="Freeform 96"/>
              <p:cNvSpPr>
                <a:spLocks/>
              </p:cNvSpPr>
              <p:nvPr/>
            </p:nvSpPr>
            <p:spPr bwMode="auto">
              <a:xfrm>
                <a:off x="5316" y="788"/>
                <a:ext cx="3" cy="1"/>
              </a:xfrm>
              <a:custGeom>
                <a:avLst/>
                <a:gdLst>
                  <a:gd name="T0" fmla="*/ 0 w 6"/>
                  <a:gd name="T1" fmla="*/ 1 h 1"/>
                  <a:gd name="T2" fmla="*/ 1 w 6"/>
                  <a:gd name="T3" fmla="*/ 0 h 1"/>
                  <a:gd name="T4" fmla="*/ 6 w 6"/>
                  <a:gd name="T5" fmla="*/ 0 h 1"/>
                  <a:gd name="T6" fmla="*/ 6 w 6"/>
                  <a:gd name="T7" fmla="*/ 0 h 1"/>
                  <a:gd name="T8" fmla="*/ 6 w 6"/>
                  <a:gd name="T9" fmla="*/ 0 h 1"/>
                  <a:gd name="T10" fmla="*/ 6 w 6"/>
                  <a:gd name="T11" fmla="*/ 0 h 1"/>
                  <a:gd name="T12" fmla="*/ 6 w 6"/>
                  <a:gd name="T13" fmla="*/ 1 h 1"/>
                  <a:gd name="T14" fmla="*/ 0 w 6"/>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
                  <a:gd name="T26" fmla="*/ 6 w 6"/>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
                    <a:moveTo>
                      <a:pt x="0" y="1"/>
                    </a:moveTo>
                    <a:lnTo>
                      <a:pt x="1" y="0"/>
                    </a:lnTo>
                    <a:lnTo>
                      <a:pt x="6" y="0"/>
                    </a:lnTo>
                    <a:lnTo>
                      <a:pt x="6" y="1"/>
                    </a:lnTo>
                    <a:lnTo>
                      <a:pt x="0" y="1"/>
                    </a:lnTo>
                    <a:close/>
                  </a:path>
                </a:pathLst>
              </a:custGeom>
              <a:solidFill>
                <a:srgbClr val="FFF4F4"/>
              </a:solidFill>
              <a:ln w="9525">
                <a:noFill/>
                <a:round/>
                <a:headEnd/>
                <a:tailEnd/>
              </a:ln>
            </p:spPr>
            <p:txBody>
              <a:bodyPr/>
              <a:lstStyle/>
              <a:p>
                <a:endParaRPr lang="en-AU" sz="1500"/>
              </a:p>
            </p:txBody>
          </p:sp>
          <p:sp>
            <p:nvSpPr>
              <p:cNvPr id="25833" name="Freeform 97"/>
              <p:cNvSpPr>
                <a:spLocks/>
              </p:cNvSpPr>
              <p:nvPr/>
            </p:nvSpPr>
            <p:spPr bwMode="auto">
              <a:xfrm>
                <a:off x="5316" y="787"/>
                <a:ext cx="3" cy="1"/>
              </a:xfrm>
              <a:custGeom>
                <a:avLst/>
                <a:gdLst>
                  <a:gd name="T0" fmla="*/ 0 w 5"/>
                  <a:gd name="T1" fmla="*/ 2 h 2"/>
                  <a:gd name="T2" fmla="*/ 2 w 5"/>
                  <a:gd name="T3" fmla="*/ 0 h 2"/>
                  <a:gd name="T4" fmla="*/ 5 w 5"/>
                  <a:gd name="T5" fmla="*/ 0 h 2"/>
                  <a:gd name="T6" fmla="*/ 5 w 5"/>
                  <a:gd name="T7" fmla="*/ 0 h 2"/>
                  <a:gd name="T8" fmla="*/ 5 w 5"/>
                  <a:gd name="T9" fmla="*/ 0 h 2"/>
                  <a:gd name="T10" fmla="*/ 5 w 5"/>
                  <a:gd name="T11" fmla="*/ 2 h 2"/>
                  <a:gd name="T12" fmla="*/ 5 w 5"/>
                  <a:gd name="T13" fmla="*/ 2 h 2"/>
                  <a:gd name="T14" fmla="*/ 0 w 5"/>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0" y="2"/>
                    </a:moveTo>
                    <a:lnTo>
                      <a:pt x="2" y="0"/>
                    </a:lnTo>
                    <a:lnTo>
                      <a:pt x="5" y="0"/>
                    </a:lnTo>
                    <a:lnTo>
                      <a:pt x="5" y="2"/>
                    </a:lnTo>
                    <a:lnTo>
                      <a:pt x="0" y="2"/>
                    </a:lnTo>
                    <a:close/>
                  </a:path>
                </a:pathLst>
              </a:custGeom>
              <a:solidFill>
                <a:srgbClr val="FFF6F6"/>
              </a:solidFill>
              <a:ln w="9525">
                <a:noFill/>
                <a:round/>
                <a:headEnd/>
                <a:tailEnd/>
              </a:ln>
            </p:spPr>
            <p:txBody>
              <a:bodyPr/>
              <a:lstStyle/>
              <a:p>
                <a:endParaRPr lang="en-AU" sz="1500"/>
              </a:p>
            </p:txBody>
          </p:sp>
          <p:sp>
            <p:nvSpPr>
              <p:cNvPr id="25834" name="Freeform 98"/>
              <p:cNvSpPr>
                <a:spLocks/>
              </p:cNvSpPr>
              <p:nvPr/>
            </p:nvSpPr>
            <p:spPr bwMode="auto">
              <a:xfrm>
                <a:off x="5318" y="787"/>
                <a:ext cx="1" cy="1"/>
              </a:xfrm>
              <a:custGeom>
                <a:avLst/>
                <a:gdLst>
                  <a:gd name="T0" fmla="*/ 0 w 3"/>
                  <a:gd name="T1" fmla="*/ 1 h 1"/>
                  <a:gd name="T2" fmla="*/ 1 w 3"/>
                  <a:gd name="T3" fmla="*/ 0 h 1"/>
                  <a:gd name="T4" fmla="*/ 3 w 3"/>
                  <a:gd name="T5" fmla="*/ 0 h 1"/>
                  <a:gd name="T6" fmla="*/ 3 w 3"/>
                  <a:gd name="T7" fmla="*/ 0 h 1"/>
                  <a:gd name="T8" fmla="*/ 3 w 3"/>
                  <a:gd name="T9" fmla="*/ 0 h 1"/>
                  <a:gd name="T10" fmla="*/ 3 w 3"/>
                  <a:gd name="T11" fmla="*/ 1 h 1"/>
                  <a:gd name="T12" fmla="*/ 3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1" y="0"/>
                    </a:lnTo>
                    <a:lnTo>
                      <a:pt x="3" y="0"/>
                    </a:lnTo>
                    <a:lnTo>
                      <a:pt x="3" y="1"/>
                    </a:lnTo>
                    <a:lnTo>
                      <a:pt x="0" y="1"/>
                    </a:lnTo>
                    <a:close/>
                  </a:path>
                </a:pathLst>
              </a:custGeom>
              <a:solidFill>
                <a:srgbClr val="FFF9F9"/>
              </a:solidFill>
              <a:ln w="9525">
                <a:noFill/>
                <a:round/>
                <a:headEnd/>
                <a:tailEnd/>
              </a:ln>
            </p:spPr>
            <p:txBody>
              <a:bodyPr/>
              <a:lstStyle/>
              <a:p>
                <a:endParaRPr lang="en-AU" sz="1500"/>
              </a:p>
            </p:txBody>
          </p:sp>
          <p:sp>
            <p:nvSpPr>
              <p:cNvPr id="25835" name="Freeform 99"/>
              <p:cNvSpPr>
                <a:spLocks/>
              </p:cNvSpPr>
              <p:nvPr/>
            </p:nvSpPr>
            <p:spPr bwMode="auto">
              <a:xfrm>
                <a:off x="5318" y="785"/>
                <a:ext cx="2" cy="2"/>
              </a:xfrm>
              <a:custGeom>
                <a:avLst/>
                <a:gdLst>
                  <a:gd name="T0" fmla="*/ 0 w 3"/>
                  <a:gd name="T1" fmla="*/ 2 h 2"/>
                  <a:gd name="T2" fmla="*/ 2 w 3"/>
                  <a:gd name="T3" fmla="*/ 0 h 2"/>
                  <a:gd name="T4" fmla="*/ 3 w 3"/>
                  <a:gd name="T5" fmla="*/ 0 h 2"/>
                  <a:gd name="T6" fmla="*/ 2 w 3"/>
                  <a:gd name="T7" fmla="*/ 1 h 2"/>
                  <a:gd name="T8" fmla="*/ 2 w 3"/>
                  <a:gd name="T9" fmla="*/ 1 h 2"/>
                  <a:gd name="T10" fmla="*/ 2 w 3"/>
                  <a:gd name="T11" fmla="*/ 1 h 2"/>
                  <a:gd name="T12" fmla="*/ 2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2" y="0"/>
                    </a:lnTo>
                    <a:lnTo>
                      <a:pt x="3" y="0"/>
                    </a:lnTo>
                    <a:lnTo>
                      <a:pt x="2" y="1"/>
                    </a:lnTo>
                    <a:lnTo>
                      <a:pt x="2" y="2"/>
                    </a:lnTo>
                    <a:lnTo>
                      <a:pt x="0" y="2"/>
                    </a:lnTo>
                    <a:close/>
                  </a:path>
                </a:pathLst>
              </a:custGeom>
              <a:solidFill>
                <a:srgbClr val="FFFCFC"/>
              </a:solidFill>
              <a:ln w="9525">
                <a:noFill/>
                <a:round/>
                <a:headEnd/>
                <a:tailEnd/>
              </a:ln>
            </p:spPr>
            <p:txBody>
              <a:bodyPr/>
              <a:lstStyle/>
              <a:p>
                <a:endParaRPr lang="en-AU" sz="1500"/>
              </a:p>
            </p:txBody>
          </p:sp>
          <p:sp>
            <p:nvSpPr>
              <p:cNvPr id="25836" name="Freeform 100"/>
              <p:cNvSpPr>
                <a:spLocks/>
              </p:cNvSpPr>
              <p:nvPr/>
            </p:nvSpPr>
            <p:spPr bwMode="auto">
              <a:xfrm>
                <a:off x="5319" y="785"/>
                <a:ext cx="1" cy="1"/>
              </a:xfrm>
              <a:custGeom>
                <a:avLst/>
                <a:gdLst>
                  <a:gd name="T0" fmla="*/ 0 w 1"/>
                  <a:gd name="T1" fmla="*/ 1 h 1"/>
                  <a:gd name="T2" fmla="*/ 1 w 1"/>
                  <a:gd name="T3" fmla="*/ 0 h 1"/>
                  <a:gd name="T4" fmla="*/ 1 w 1"/>
                  <a:gd name="T5" fmla="*/ 0 h 1"/>
                  <a:gd name="T6" fmla="*/ 1 w 1"/>
                  <a:gd name="T7" fmla="*/ 0 h 1"/>
                  <a:gd name="T8" fmla="*/ 1 w 1"/>
                  <a:gd name="T9" fmla="*/ 1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1" y="0"/>
                    </a:lnTo>
                    <a:lnTo>
                      <a:pt x="1" y="1"/>
                    </a:lnTo>
                    <a:lnTo>
                      <a:pt x="0" y="1"/>
                    </a:lnTo>
                    <a:close/>
                  </a:path>
                </a:pathLst>
              </a:custGeom>
              <a:solidFill>
                <a:srgbClr val="FFFFFF"/>
              </a:solidFill>
              <a:ln w="9525">
                <a:noFill/>
                <a:round/>
                <a:headEnd/>
                <a:tailEnd/>
              </a:ln>
            </p:spPr>
            <p:txBody>
              <a:bodyPr/>
              <a:lstStyle/>
              <a:p>
                <a:endParaRPr lang="en-AU" sz="1500"/>
              </a:p>
            </p:txBody>
          </p:sp>
          <p:sp>
            <p:nvSpPr>
              <p:cNvPr id="25837" name="Freeform 101"/>
              <p:cNvSpPr>
                <a:spLocks/>
              </p:cNvSpPr>
              <p:nvPr/>
            </p:nvSpPr>
            <p:spPr bwMode="auto">
              <a:xfrm>
                <a:off x="5309" y="785"/>
                <a:ext cx="14" cy="14"/>
              </a:xfrm>
              <a:custGeom>
                <a:avLst/>
                <a:gdLst>
                  <a:gd name="T0" fmla="*/ 20 w 27"/>
                  <a:gd name="T1" fmla="*/ 0 h 28"/>
                  <a:gd name="T2" fmla="*/ 20 w 27"/>
                  <a:gd name="T3" fmla="*/ 0 h 28"/>
                  <a:gd name="T4" fmla="*/ 18 w 27"/>
                  <a:gd name="T5" fmla="*/ 10 h 28"/>
                  <a:gd name="T6" fmla="*/ 20 w 27"/>
                  <a:gd name="T7" fmla="*/ 19 h 28"/>
                  <a:gd name="T8" fmla="*/ 24 w 27"/>
                  <a:gd name="T9" fmla="*/ 25 h 28"/>
                  <a:gd name="T10" fmla="*/ 27 w 27"/>
                  <a:gd name="T11" fmla="*/ 28 h 28"/>
                  <a:gd name="T12" fmla="*/ 27 w 27"/>
                  <a:gd name="T13" fmla="*/ 28 h 28"/>
                  <a:gd name="T14" fmla="*/ 21 w 27"/>
                  <a:gd name="T15" fmla="*/ 26 h 28"/>
                  <a:gd name="T16" fmla="*/ 14 w 27"/>
                  <a:gd name="T17" fmla="*/ 25 h 28"/>
                  <a:gd name="T18" fmla="*/ 7 w 27"/>
                  <a:gd name="T19" fmla="*/ 22 h 28"/>
                  <a:gd name="T20" fmla="*/ 0 w 27"/>
                  <a:gd name="T21" fmla="*/ 21 h 28"/>
                  <a:gd name="T22" fmla="*/ 20 w 27"/>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28"/>
                  <a:gd name="T38" fmla="*/ 27 w 27"/>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28">
                    <a:moveTo>
                      <a:pt x="20" y="0"/>
                    </a:moveTo>
                    <a:lnTo>
                      <a:pt x="20" y="0"/>
                    </a:lnTo>
                    <a:lnTo>
                      <a:pt x="18" y="10"/>
                    </a:lnTo>
                    <a:lnTo>
                      <a:pt x="20" y="19"/>
                    </a:lnTo>
                    <a:lnTo>
                      <a:pt x="24" y="25"/>
                    </a:lnTo>
                    <a:lnTo>
                      <a:pt x="27" y="28"/>
                    </a:lnTo>
                    <a:lnTo>
                      <a:pt x="21" y="26"/>
                    </a:lnTo>
                    <a:lnTo>
                      <a:pt x="14" y="25"/>
                    </a:lnTo>
                    <a:lnTo>
                      <a:pt x="7" y="22"/>
                    </a:lnTo>
                    <a:lnTo>
                      <a:pt x="0" y="21"/>
                    </a:lnTo>
                    <a:lnTo>
                      <a:pt x="20" y="0"/>
                    </a:lnTo>
                  </a:path>
                </a:pathLst>
              </a:custGeom>
              <a:noFill/>
              <a:ln w="0">
                <a:solidFill>
                  <a:srgbClr val="000000"/>
                </a:solidFill>
                <a:prstDash val="solid"/>
                <a:round/>
                <a:headEnd/>
                <a:tailEnd/>
              </a:ln>
            </p:spPr>
            <p:txBody>
              <a:bodyPr/>
              <a:lstStyle/>
              <a:p>
                <a:endParaRPr lang="en-AU" sz="1500"/>
              </a:p>
            </p:txBody>
          </p:sp>
          <p:sp>
            <p:nvSpPr>
              <p:cNvPr id="25838" name="Freeform 102"/>
              <p:cNvSpPr>
                <a:spLocks/>
              </p:cNvSpPr>
              <p:nvPr/>
            </p:nvSpPr>
            <p:spPr bwMode="auto">
              <a:xfrm>
                <a:off x="5372" y="768"/>
                <a:ext cx="10" cy="14"/>
              </a:xfrm>
              <a:custGeom>
                <a:avLst/>
                <a:gdLst>
                  <a:gd name="T0" fmla="*/ 0 w 20"/>
                  <a:gd name="T1" fmla="*/ 0 h 28"/>
                  <a:gd name="T2" fmla="*/ 20 w 20"/>
                  <a:gd name="T3" fmla="*/ 17 h 28"/>
                  <a:gd name="T4" fmla="*/ 16 w 20"/>
                  <a:gd name="T5" fmla="*/ 28 h 28"/>
                  <a:gd name="T6" fmla="*/ 0 w 20"/>
                  <a:gd name="T7" fmla="*/ 8 h 28"/>
                  <a:gd name="T8" fmla="*/ 0 w 20"/>
                  <a:gd name="T9" fmla="*/ 0 h 28"/>
                  <a:gd name="T10" fmla="*/ 0 60000 65536"/>
                  <a:gd name="T11" fmla="*/ 0 60000 65536"/>
                  <a:gd name="T12" fmla="*/ 0 60000 65536"/>
                  <a:gd name="T13" fmla="*/ 0 60000 65536"/>
                  <a:gd name="T14" fmla="*/ 0 60000 65536"/>
                  <a:gd name="T15" fmla="*/ 0 w 20"/>
                  <a:gd name="T16" fmla="*/ 0 h 28"/>
                  <a:gd name="T17" fmla="*/ 20 w 20"/>
                  <a:gd name="T18" fmla="*/ 28 h 28"/>
                </a:gdLst>
                <a:ahLst/>
                <a:cxnLst>
                  <a:cxn ang="T10">
                    <a:pos x="T0" y="T1"/>
                  </a:cxn>
                  <a:cxn ang="T11">
                    <a:pos x="T2" y="T3"/>
                  </a:cxn>
                  <a:cxn ang="T12">
                    <a:pos x="T4" y="T5"/>
                  </a:cxn>
                  <a:cxn ang="T13">
                    <a:pos x="T6" y="T7"/>
                  </a:cxn>
                  <a:cxn ang="T14">
                    <a:pos x="T8" y="T9"/>
                  </a:cxn>
                </a:cxnLst>
                <a:rect l="T15" t="T16" r="T17" b="T18"/>
                <a:pathLst>
                  <a:path w="20" h="28">
                    <a:moveTo>
                      <a:pt x="0" y="0"/>
                    </a:moveTo>
                    <a:lnTo>
                      <a:pt x="20" y="17"/>
                    </a:lnTo>
                    <a:lnTo>
                      <a:pt x="16" y="28"/>
                    </a:lnTo>
                    <a:lnTo>
                      <a:pt x="0" y="8"/>
                    </a:lnTo>
                    <a:lnTo>
                      <a:pt x="0" y="0"/>
                    </a:lnTo>
                    <a:close/>
                  </a:path>
                </a:pathLst>
              </a:custGeom>
              <a:solidFill>
                <a:srgbClr val="FFFFFF"/>
              </a:solidFill>
              <a:ln w="9525">
                <a:noFill/>
                <a:round/>
                <a:headEnd/>
                <a:tailEnd/>
              </a:ln>
            </p:spPr>
            <p:txBody>
              <a:bodyPr/>
              <a:lstStyle/>
              <a:p>
                <a:endParaRPr lang="en-AU" sz="1500"/>
              </a:p>
            </p:txBody>
          </p:sp>
          <p:sp>
            <p:nvSpPr>
              <p:cNvPr id="25839" name="Freeform 103"/>
              <p:cNvSpPr>
                <a:spLocks/>
              </p:cNvSpPr>
              <p:nvPr/>
            </p:nvSpPr>
            <p:spPr bwMode="auto">
              <a:xfrm>
                <a:off x="5372" y="768"/>
                <a:ext cx="10" cy="14"/>
              </a:xfrm>
              <a:custGeom>
                <a:avLst/>
                <a:gdLst>
                  <a:gd name="T0" fmla="*/ 0 w 20"/>
                  <a:gd name="T1" fmla="*/ 0 h 28"/>
                  <a:gd name="T2" fmla="*/ 20 w 20"/>
                  <a:gd name="T3" fmla="*/ 17 h 28"/>
                  <a:gd name="T4" fmla="*/ 16 w 20"/>
                  <a:gd name="T5" fmla="*/ 28 h 28"/>
                  <a:gd name="T6" fmla="*/ 0 w 20"/>
                  <a:gd name="T7" fmla="*/ 8 h 28"/>
                  <a:gd name="T8" fmla="*/ 0 w 20"/>
                  <a:gd name="T9" fmla="*/ 0 h 28"/>
                  <a:gd name="T10" fmla="*/ 0 60000 65536"/>
                  <a:gd name="T11" fmla="*/ 0 60000 65536"/>
                  <a:gd name="T12" fmla="*/ 0 60000 65536"/>
                  <a:gd name="T13" fmla="*/ 0 60000 65536"/>
                  <a:gd name="T14" fmla="*/ 0 60000 65536"/>
                  <a:gd name="T15" fmla="*/ 0 w 20"/>
                  <a:gd name="T16" fmla="*/ 0 h 28"/>
                  <a:gd name="T17" fmla="*/ 20 w 20"/>
                  <a:gd name="T18" fmla="*/ 28 h 28"/>
                </a:gdLst>
                <a:ahLst/>
                <a:cxnLst>
                  <a:cxn ang="T10">
                    <a:pos x="T0" y="T1"/>
                  </a:cxn>
                  <a:cxn ang="T11">
                    <a:pos x="T2" y="T3"/>
                  </a:cxn>
                  <a:cxn ang="T12">
                    <a:pos x="T4" y="T5"/>
                  </a:cxn>
                  <a:cxn ang="T13">
                    <a:pos x="T6" y="T7"/>
                  </a:cxn>
                  <a:cxn ang="T14">
                    <a:pos x="T8" y="T9"/>
                  </a:cxn>
                </a:cxnLst>
                <a:rect l="T15" t="T16" r="T17" b="T18"/>
                <a:pathLst>
                  <a:path w="20" h="28">
                    <a:moveTo>
                      <a:pt x="0" y="0"/>
                    </a:moveTo>
                    <a:lnTo>
                      <a:pt x="20" y="17"/>
                    </a:lnTo>
                    <a:lnTo>
                      <a:pt x="16" y="28"/>
                    </a:lnTo>
                    <a:lnTo>
                      <a:pt x="0" y="8"/>
                    </a:lnTo>
                    <a:lnTo>
                      <a:pt x="0" y="0"/>
                    </a:lnTo>
                  </a:path>
                </a:pathLst>
              </a:custGeom>
              <a:noFill/>
              <a:ln w="0">
                <a:solidFill>
                  <a:srgbClr val="000000"/>
                </a:solidFill>
                <a:prstDash val="solid"/>
                <a:round/>
                <a:headEnd/>
                <a:tailEnd/>
              </a:ln>
            </p:spPr>
            <p:txBody>
              <a:bodyPr/>
              <a:lstStyle/>
              <a:p>
                <a:endParaRPr lang="en-AU" sz="1500"/>
              </a:p>
            </p:txBody>
          </p:sp>
        </p:grpSp>
      </p:grpSp>
      <p:grpSp>
        <p:nvGrpSpPr>
          <p:cNvPr id="6" name="Group 104"/>
          <p:cNvGrpSpPr>
            <a:grpSpLocks/>
          </p:cNvGrpSpPr>
          <p:nvPr/>
        </p:nvGrpSpPr>
        <p:grpSpPr bwMode="auto">
          <a:xfrm>
            <a:off x="467544" y="1916834"/>
            <a:ext cx="6521936" cy="584201"/>
            <a:chOff x="434" y="1392"/>
            <a:chExt cx="4324" cy="368"/>
          </a:xfrm>
        </p:grpSpPr>
        <p:sp>
          <p:nvSpPr>
            <p:cNvPr id="25728" name="Rectangle 105"/>
            <p:cNvSpPr>
              <a:spLocks noChangeArrowheads="1"/>
            </p:cNvSpPr>
            <p:nvPr/>
          </p:nvSpPr>
          <p:spPr bwMode="auto">
            <a:xfrm>
              <a:off x="874" y="1411"/>
              <a:ext cx="2422"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dirty="0">
                  <a:ea typeface="ＭＳ Ｐゴシック" pitchFamily="34" charset="-128"/>
                </a:rPr>
                <a:t>CO-ORDINATOR:</a:t>
              </a:r>
              <a:endParaRPr lang="en-US" sz="1500" b="1" i="1" dirty="0">
                <a:solidFill>
                  <a:srgbClr val="00CC00"/>
                </a:solidFill>
                <a:ea typeface="ＭＳ Ｐゴシック" pitchFamily="34" charset="-128"/>
              </a:endParaRPr>
            </a:p>
            <a:p>
              <a:pPr eaLnBrk="0" hangingPunct="0"/>
              <a:r>
                <a:rPr lang="en-US" sz="1500" b="1" dirty="0">
                  <a:solidFill>
                    <a:srgbClr val="008A00"/>
                  </a:solidFill>
                  <a:ea typeface="ＭＳ Ｐゴシック" pitchFamily="34" charset="-128"/>
                </a:rPr>
                <a:t>Makes  good  use  of  group  activities</a:t>
              </a:r>
            </a:p>
          </p:txBody>
        </p:sp>
        <p:sp>
          <p:nvSpPr>
            <p:cNvPr id="25729" name="Rectangle 106"/>
            <p:cNvSpPr>
              <a:spLocks noChangeArrowheads="1"/>
            </p:cNvSpPr>
            <p:nvPr/>
          </p:nvSpPr>
          <p:spPr bwMode="auto">
            <a:xfrm>
              <a:off x="3863" y="1545"/>
              <a:ext cx="895"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Manipulative</a:t>
              </a:r>
            </a:p>
          </p:txBody>
        </p:sp>
        <p:grpSp>
          <p:nvGrpSpPr>
            <p:cNvPr id="7" name="Group 107"/>
            <p:cNvGrpSpPr>
              <a:grpSpLocks/>
            </p:cNvGrpSpPr>
            <p:nvPr/>
          </p:nvGrpSpPr>
          <p:grpSpPr bwMode="auto">
            <a:xfrm>
              <a:off x="434" y="1392"/>
              <a:ext cx="185" cy="325"/>
              <a:chOff x="6272" y="1050"/>
              <a:chExt cx="185" cy="325"/>
            </a:xfrm>
          </p:grpSpPr>
          <p:sp>
            <p:nvSpPr>
              <p:cNvPr id="25731" name="Freeform 108"/>
              <p:cNvSpPr>
                <a:spLocks/>
              </p:cNvSpPr>
              <p:nvPr/>
            </p:nvSpPr>
            <p:spPr bwMode="auto">
              <a:xfrm>
                <a:off x="6438" y="1136"/>
                <a:ext cx="13" cy="6"/>
              </a:xfrm>
              <a:custGeom>
                <a:avLst/>
                <a:gdLst>
                  <a:gd name="T0" fmla="*/ 0 w 25"/>
                  <a:gd name="T1" fmla="*/ 5 h 13"/>
                  <a:gd name="T2" fmla="*/ 2 w 25"/>
                  <a:gd name="T3" fmla="*/ 0 h 13"/>
                  <a:gd name="T4" fmla="*/ 25 w 25"/>
                  <a:gd name="T5" fmla="*/ 6 h 13"/>
                  <a:gd name="T6" fmla="*/ 20 w 25"/>
                  <a:gd name="T7" fmla="*/ 13 h 13"/>
                  <a:gd name="T8" fmla="*/ 0 w 25"/>
                  <a:gd name="T9" fmla="*/ 5 h 13"/>
                  <a:gd name="T10" fmla="*/ 0 60000 65536"/>
                  <a:gd name="T11" fmla="*/ 0 60000 65536"/>
                  <a:gd name="T12" fmla="*/ 0 60000 65536"/>
                  <a:gd name="T13" fmla="*/ 0 60000 65536"/>
                  <a:gd name="T14" fmla="*/ 0 60000 65536"/>
                  <a:gd name="T15" fmla="*/ 0 w 25"/>
                  <a:gd name="T16" fmla="*/ 0 h 13"/>
                  <a:gd name="T17" fmla="*/ 25 w 25"/>
                  <a:gd name="T18" fmla="*/ 13 h 13"/>
                </a:gdLst>
                <a:ahLst/>
                <a:cxnLst>
                  <a:cxn ang="T10">
                    <a:pos x="T0" y="T1"/>
                  </a:cxn>
                  <a:cxn ang="T11">
                    <a:pos x="T2" y="T3"/>
                  </a:cxn>
                  <a:cxn ang="T12">
                    <a:pos x="T4" y="T5"/>
                  </a:cxn>
                  <a:cxn ang="T13">
                    <a:pos x="T6" y="T7"/>
                  </a:cxn>
                  <a:cxn ang="T14">
                    <a:pos x="T8" y="T9"/>
                  </a:cxn>
                </a:cxnLst>
                <a:rect l="T15" t="T16" r="T17" b="T18"/>
                <a:pathLst>
                  <a:path w="25" h="13">
                    <a:moveTo>
                      <a:pt x="0" y="5"/>
                    </a:moveTo>
                    <a:lnTo>
                      <a:pt x="2" y="0"/>
                    </a:lnTo>
                    <a:lnTo>
                      <a:pt x="25" y="6"/>
                    </a:lnTo>
                    <a:lnTo>
                      <a:pt x="20" y="13"/>
                    </a:lnTo>
                    <a:lnTo>
                      <a:pt x="0" y="5"/>
                    </a:lnTo>
                    <a:close/>
                  </a:path>
                </a:pathLst>
              </a:custGeom>
              <a:solidFill>
                <a:srgbClr val="FFFFFF"/>
              </a:solidFill>
              <a:ln w="9525">
                <a:noFill/>
                <a:round/>
                <a:headEnd/>
                <a:tailEnd/>
              </a:ln>
            </p:spPr>
            <p:txBody>
              <a:bodyPr/>
              <a:lstStyle/>
              <a:p>
                <a:endParaRPr lang="en-AU" sz="1500"/>
              </a:p>
            </p:txBody>
          </p:sp>
          <p:sp>
            <p:nvSpPr>
              <p:cNvPr id="25732" name="Freeform 109"/>
              <p:cNvSpPr>
                <a:spLocks/>
              </p:cNvSpPr>
              <p:nvPr/>
            </p:nvSpPr>
            <p:spPr bwMode="auto">
              <a:xfrm>
                <a:off x="6438" y="1136"/>
                <a:ext cx="13" cy="6"/>
              </a:xfrm>
              <a:custGeom>
                <a:avLst/>
                <a:gdLst>
                  <a:gd name="T0" fmla="*/ 0 w 25"/>
                  <a:gd name="T1" fmla="*/ 5 h 13"/>
                  <a:gd name="T2" fmla="*/ 2 w 25"/>
                  <a:gd name="T3" fmla="*/ 0 h 13"/>
                  <a:gd name="T4" fmla="*/ 25 w 25"/>
                  <a:gd name="T5" fmla="*/ 6 h 13"/>
                  <a:gd name="T6" fmla="*/ 20 w 25"/>
                  <a:gd name="T7" fmla="*/ 13 h 13"/>
                  <a:gd name="T8" fmla="*/ 0 w 25"/>
                  <a:gd name="T9" fmla="*/ 5 h 13"/>
                  <a:gd name="T10" fmla="*/ 0 60000 65536"/>
                  <a:gd name="T11" fmla="*/ 0 60000 65536"/>
                  <a:gd name="T12" fmla="*/ 0 60000 65536"/>
                  <a:gd name="T13" fmla="*/ 0 60000 65536"/>
                  <a:gd name="T14" fmla="*/ 0 60000 65536"/>
                  <a:gd name="T15" fmla="*/ 0 w 25"/>
                  <a:gd name="T16" fmla="*/ 0 h 13"/>
                  <a:gd name="T17" fmla="*/ 25 w 25"/>
                  <a:gd name="T18" fmla="*/ 13 h 13"/>
                </a:gdLst>
                <a:ahLst/>
                <a:cxnLst>
                  <a:cxn ang="T10">
                    <a:pos x="T0" y="T1"/>
                  </a:cxn>
                  <a:cxn ang="T11">
                    <a:pos x="T2" y="T3"/>
                  </a:cxn>
                  <a:cxn ang="T12">
                    <a:pos x="T4" y="T5"/>
                  </a:cxn>
                  <a:cxn ang="T13">
                    <a:pos x="T6" y="T7"/>
                  </a:cxn>
                  <a:cxn ang="T14">
                    <a:pos x="T8" y="T9"/>
                  </a:cxn>
                </a:cxnLst>
                <a:rect l="T15" t="T16" r="T17" b="T18"/>
                <a:pathLst>
                  <a:path w="25" h="13">
                    <a:moveTo>
                      <a:pt x="0" y="5"/>
                    </a:moveTo>
                    <a:lnTo>
                      <a:pt x="2" y="0"/>
                    </a:lnTo>
                    <a:lnTo>
                      <a:pt x="25" y="6"/>
                    </a:lnTo>
                    <a:lnTo>
                      <a:pt x="20" y="13"/>
                    </a:lnTo>
                    <a:lnTo>
                      <a:pt x="0" y="5"/>
                    </a:lnTo>
                  </a:path>
                </a:pathLst>
              </a:custGeom>
              <a:noFill/>
              <a:ln w="0">
                <a:solidFill>
                  <a:srgbClr val="000000"/>
                </a:solidFill>
                <a:prstDash val="solid"/>
                <a:round/>
                <a:headEnd/>
                <a:tailEnd/>
              </a:ln>
            </p:spPr>
            <p:txBody>
              <a:bodyPr/>
              <a:lstStyle/>
              <a:p>
                <a:endParaRPr lang="en-AU" sz="1500"/>
              </a:p>
            </p:txBody>
          </p:sp>
          <p:sp>
            <p:nvSpPr>
              <p:cNvPr id="25733" name="Freeform 110"/>
              <p:cNvSpPr>
                <a:spLocks/>
              </p:cNvSpPr>
              <p:nvPr/>
            </p:nvSpPr>
            <p:spPr bwMode="auto">
              <a:xfrm>
                <a:off x="6275" y="1128"/>
                <a:ext cx="176" cy="247"/>
              </a:xfrm>
              <a:custGeom>
                <a:avLst/>
                <a:gdLst>
                  <a:gd name="T0" fmla="*/ 23 w 351"/>
                  <a:gd name="T1" fmla="*/ 0 h 495"/>
                  <a:gd name="T2" fmla="*/ 40 w 351"/>
                  <a:gd name="T3" fmla="*/ 29 h 495"/>
                  <a:gd name="T4" fmla="*/ 60 w 351"/>
                  <a:gd name="T5" fmla="*/ 55 h 495"/>
                  <a:gd name="T6" fmla="*/ 113 w 351"/>
                  <a:gd name="T7" fmla="*/ 66 h 495"/>
                  <a:gd name="T8" fmla="*/ 183 w 351"/>
                  <a:gd name="T9" fmla="*/ 60 h 495"/>
                  <a:gd name="T10" fmla="*/ 205 w 351"/>
                  <a:gd name="T11" fmla="*/ 69 h 495"/>
                  <a:gd name="T12" fmla="*/ 285 w 351"/>
                  <a:gd name="T13" fmla="*/ 66 h 495"/>
                  <a:gd name="T14" fmla="*/ 302 w 351"/>
                  <a:gd name="T15" fmla="*/ 44 h 495"/>
                  <a:gd name="T16" fmla="*/ 322 w 351"/>
                  <a:gd name="T17" fmla="*/ 13 h 495"/>
                  <a:gd name="T18" fmla="*/ 341 w 351"/>
                  <a:gd name="T19" fmla="*/ 25 h 495"/>
                  <a:gd name="T20" fmla="*/ 339 w 351"/>
                  <a:gd name="T21" fmla="*/ 51 h 495"/>
                  <a:gd name="T22" fmla="*/ 315 w 351"/>
                  <a:gd name="T23" fmla="*/ 92 h 495"/>
                  <a:gd name="T24" fmla="*/ 292 w 351"/>
                  <a:gd name="T25" fmla="*/ 119 h 495"/>
                  <a:gd name="T26" fmla="*/ 273 w 351"/>
                  <a:gd name="T27" fmla="*/ 127 h 495"/>
                  <a:gd name="T28" fmla="*/ 247 w 351"/>
                  <a:gd name="T29" fmla="*/ 126 h 495"/>
                  <a:gd name="T30" fmla="*/ 212 w 351"/>
                  <a:gd name="T31" fmla="*/ 129 h 495"/>
                  <a:gd name="T32" fmla="*/ 208 w 351"/>
                  <a:gd name="T33" fmla="*/ 171 h 495"/>
                  <a:gd name="T34" fmla="*/ 197 w 351"/>
                  <a:gd name="T35" fmla="*/ 214 h 495"/>
                  <a:gd name="T36" fmla="*/ 206 w 351"/>
                  <a:gd name="T37" fmla="*/ 274 h 495"/>
                  <a:gd name="T38" fmla="*/ 206 w 351"/>
                  <a:gd name="T39" fmla="*/ 353 h 495"/>
                  <a:gd name="T40" fmla="*/ 194 w 351"/>
                  <a:gd name="T41" fmla="*/ 400 h 495"/>
                  <a:gd name="T42" fmla="*/ 184 w 351"/>
                  <a:gd name="T43" fmla="*/ 474 h 495"/>
                  <a:gd name="T44" fmla="*/ 205 w 351"/>
                  <a:gd name="T45" fmla="*/ 485 h 495"/>
                  <a:gd name="T46" fmla="*/ 195 w 351"/>
                  <a:gd name="T47" fmla="*/ 494 h 495"/>
                  <a:gd name="T48" fmla="*/ 171 w 351"/>
                  <a:gd name="T49" fmla="*/ 481 h 495"/>
                  <a:gd name="T50" fmla="*/ 147 w 351"/>
                  <a:gd name="T51" fmla="*/ 376 h 495"/>
                  <a:gd name="T52" fmla="*/ 125 w 351"/>
                  <a:gd name="T53" fmla="*/ 482 h 495"/>
                  <a:gd name="T54" fmla="*/ 101 w 351"/>
                  <a:gd name="T55" fmla="*/ 494 h 495"/>
                  <a:gd name="T56" fmla="*/ 88 w 351"/>
                  <a:gd name="T57" fmla="*/ 492 h 495"/>
                  <a:gd name="T58" fmla="*/ 93 w 351"/>
                  <a:gd name="T59" fmla="*/ 486 h 495"/>
                  <a:gd name="T60" fmla="*/ 103 w 351"/>
                  <a:gd name="T61" fmla="*/ 340 h 495"/>
                  <a:gd name="T62" fmla="*/ 100 w 351"/>
                  <a:gd name="T63" fmla="*/ 364 h 495"/>
                  <a:gd name="T64" fmla="*/ 95 w 351"/>
                  <a:gd name="T65" fmla="*/ 388 h 495"/>
                  <a:gd name="T66" fmla="*/ 80 w 351"/>
                  <a:gd name="T67" fmla="*/ 349 h 495"/>
                  <a:gd name="T68" fmla="*/ 82 w 351"/>
                  <a:gd name="T69" fmla="*/ 282 h 495"/>
                  <a:gd name="T70" fmla="*/ 101 w 351"/>
                  <a:gd name="T71" fmla="*/ 228 h 495"/>
                  <a:gd name="T72" fmla="*/ 94 w 351"/>
                  <a:gd name="T73" fmla="*/ 179 h 495"/>
                  <a:gd name="T74" fmla="*/ 88 w 351"/>
                  <a:gd name="T75" fmla="*/ 139 h 495"/>
                  <a:gd name="T76" fmla="*/ 80 w 351"/>
                  <a:gd name="T77" fmla="*/ 121 h 495"/>
                  <a:gd name="T78" fmla="*/ 58 w 351"/>
                  <a:gd name="T79" fmla="*/ 113 h 495"/>
                  <a:gd name="T80" fmla="*/ 29 w 351"/>
                  <a:gd name="T81" fmla="*/ 78 h 495"/>
                  <a:gd name="T82" fmla="*/ 9 w 351"/>
                  <a:gd name="T83" fmla="*/ 37 h 495"/>
                  <a:gd name="T84" fmla="*/ 3 w 351"/>
                  <a:gd name="T85" fmla="*/ 6 h 495"/>
                  <a:gd name="T86" fmla="*/ 23 w 351"/>
                  <a:gd name="T87" fmla="*/ 0 h 4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51"/>
                  <a:gd name="T133" fmla="*/ 0 h 495"/>
                  <a:gd name="T134" fmla="*/ 351 w 351"/>
                  <a:gd name="T135" fmla="*/ 495 h 4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51" h="495">
                    <a:moveTo>
                      <a:pt x="23" y="0"/>
                    </a:moveTo>
                    <a:lnTo>
                      <a:pt x="23" y="0"/>
                    </a:lnTo>
                    <a:lnTo>
                      <a:pt x="29" y="10"/>
                    </a:lnTo>
                    <a:lnTo>
                      <a:pt x="34" y="20"/>
                    </a:lnTo>
                    <a:lnTo>
                      <a:pt x="40" y="29"/>
                    </a:lnTo>
                    <a:lnTo>
                      <a:pt x="46" y="37"/>
                    </a:lnTo>
                    <a:lnTo>
                      <a:pt x="52" y="46"/>
                    </a:lnTo>
                    <a:lnTo>
                      <a:pt x="60" y="55"/>
                    </a:lnTo>
                    <a:lnTo>
                      <a:pt x="69" y="64"/>
                    </a:lnTo>
                    <a:lnTo>
                      <a:pt x="81" y="73"/>
                    </a:lnTo>
                    <a:lnTo>
                      <a:pt x="113" y="66"/>
                    </a:lnTo>
                    <a:lnTo>
                      <a:pt x="125" y="59"/>
                    </a:lnTo>
                    <a:lnTo>
                      <a:pt x="179" y="59"/>
                    </a:lnTo>
                    <a:lnTo>
                      <a:pt x="183" y="60"/>
                    </a:lnTo>
                    <a:lnTo>
                      <a:pt x="189" y="63"/>
                    </a:lnTo>
                    <a:lnTo>
                      <a:pt x="196" y="65"/>
                    </a:lnTo>
                    <a:lnTo>
                      <a:pt x="205" y="69"/>
                    </a:lnTo>
                    <a:lnTo>
                      <a:pt x="271" y="83"/>
                    </a:lnTo>
                    <a:lnTo>
                      <a:pt x="279" y="74"/>
                    </a:lnTo>
                    <a:lnTo>
                      <a:pt x="285" y="66"/>
                    </a:lnTo>
                    <a:lnTo>
                      <a:pt x="291" y="59"/>
                    </a:lnTo>
                    <a:lnTo>
                      <a:pt x="297" y="51"/>
                    </a:lnTo>
                    <a:lnTo>
                      <a:pt x="302" y="44"/>
                    </a:lnTo>
                    <a:lnTo>
                      <a:pt x="308" y="35"/>
                    </a:lnTo>
                    <a:lnTo>
                      <a:pt x="315" y="25"/>
                    </a:lnTo>
                    <a:lnTo>
                      <a:pt x="322" y="13"/>
                    </a:lnTo>
                    <a:lnTo>
                      <a:pt x="328" y="20"/>
                    </a:lnTo>
                    <a:lnTo>
                      <a:pt x="334" y="23"/>
                    </a:lnTo>
                    <a:lnTo>
                      <a:pt x="341" y="25"/>
                    </a:lnTo>
                    <a:lnTo>
                      <a:pt x="351" y="25"/>
                    </a:lnTo>
                    <a:lnTo>
                      <a:pt x="345" y="37"/>
                    </a:lnTo>
                    <a:lnTo>
                      <a:pt x="339" y="51"/>
                    </a:lnTo>
                    <a:lnTo>
                      <a:pt x="331" y="65"/>
                    </a:lnTo>
                    <a:lnTo>
                      <a:pt x="323" y="79"/>
                    </a:lnTo>
                    <a:lnTo>
                      <a:pt x="315" y="92"/>
                    </a:lnTo>
                    <a:lnTo>
                      <a:pt x="308" y="103"/>
                    </a:lnTo>
                    <a:lnTo>
                      <a:pt x="299" y="112"/>
                    </a:lnTo>
                    <a:lnTo>
                      <a:pt x="292" y="119"/>
                    </a:lnTo>
                    <a:lnTo>
                      <a:pt x="285" y="123"/>
                    </a:lnTo>
                    <a:lnTo>
                      <a:pt x="279" y="126"/>
                    </a:lnTo>
                    <a:lnTo>
                      <a:pt x="273" y="127"/>
                    </a:lnTo>
                    <a:lnTo>
                      <a:pt x="267" y="128"/>
                    </a:lnTo>
                    <a:lnTo>
                      <a:pt x="257" y="127"/>
                    </a:lnTo>
                    <a:lnTo>
                      <a:pt x="247" y="126"/>
                    </a:lnTo>
                    <a:lnTo>
                      <a:pt x="231" y="123"/>
                    </a:lnTo>
                    <a:lnTo>
                      <a:pt x="211" y="119"/>
                    </a:lnTo>
                    <a:lnTo>
                      <a:pt x="212" y="129"/>
                    </a:lnTo>
                    <a:lnTo>
                      <a:pt x="211" y="142"/>
                    </a:lnTo>
                    <a:lnTo>
                      <a:pt x="209" y="156"/>
                    </a:lnTo>
                    <a:lnTo>
                      <a:pt x="208" y="171"/>
                    </a:lnTo>
                    <a:lnTo>
                      <a:pt x="205" y="186"/>
                    </a:lnTo>
                    <a:lnTo>
                      <a:pt x="201" y="201"/>
                    </a:lnTo>
                    <a:lnTo>
                      <a:pt x="197" y="214"/>
                    </a:lnTo>
                    <a:lnTo>
                      <a:pt x="194" y="225"/>
                    </a:lnTo>
                    <a:lnTo>
                      <a:pt x="201" y="248"/>
                    </a:lnTo>
                    <a:lnTo>
                      <a:pt x="206" y="274"/>
                    </a:lnTo>
                    <a:lnTo>
                      <a:pt x="208" y="301"/>
                    </a:lnTo>
                    <a:lnTo>
                      <a:pt x="208" y="327"/>
                    </a:lnTo>
                    <a:lnTo>
                      <a:pt x="206" y="353"/>
                    </a:lnTo>
                    <a:lnTo>
                      <a:pt x="202" y="374"/>
                    </a:lnTo>
                    <a:lnTo>
                      <a:pt x="199" y="390"/>
                    </a:lnTo>
                    <a:lnTo>
                      <a:pt x="194" y="400"/>
                    </a:lnTo>
                    <a:lnTo>
                      <a:pt x="182" y="336"/>
                    </a:lnTo>
                    <a:lnTo>
                      <a:pt x="183" y="471"/>
                    </a:lnTo>
                    <a:lnTo>
                      <a:pt x="184" y="474"/>
                    </a:lnTo>
                    <a:lnTo>
                      <a:pt x="189" y="477"/>
                    </a:lnTo>
                    <a:lnTo>
                      <a:pt x="196" y="481"/>
                    </a:lnTo>
                    <a:lnTo>
                      <a:pt x="205" y="485"/>
                    </a:lnTo>
                    <a:lnTo>
                      <a:pt x="203" y="490"/>
                    </a:lnTo>
                    <a:lnTo>
                      <a:pt x="200" y="492"/>
                    </a:lnTo>
                    <a:lnTo>
                      <a:pt x="195" y="494"/>
                    </a:lnTo>
                    <a:lnTo>
                      <a:pt x="194" y="495"/>
                    </a:lnTo>
                    <a:lnTo>
                      <a:pt x="182" y="491"/>
                    </a:lnTo>
                    <a:lnTo>
                      <a:pt x="171" y="481"/>
                    </a:lnTo>
                    <a:lnTo>
                      <a:pt x="171" y="486"/>
                    </a:lnTo>
                    <a:lnTo>
                      <a:pt x="157" y="485"/>
                    </a:lnTo>
                    <a:lnTo>
                      <a:pt x="147" y="376"/>
                    </a:lnTo>
                    <a:lnTo>
                      <a:pt x="146" y="486"/>
                    </a:lnTo>
                    <a:lnTo>
                      <a:pt x="125" y="487"/>
                    </a:lnTo>
                    <a:lnTo>
                      <a:pt x="125" y="482"/>
                    </a:lnTo>
                    <a:lnTo>
                      <a:pt x="113" y="491"/>
                    </a:lnTo>
                    <a:lnTo>
                      <a:pt x="106" y="494"/>
                    </a:lnTo>
                    <a:lnTo>
                      <a:pt x="101" y="494"/>
                    </a:lnTo>
                    <a:lnTo>
                      <a:pt x="98" y="495"/>
                    </a:lnTo>
                    <a:lnTo>
                      <a:pt x="92" y="494"/>
                    </a:lnTo>
                    <a:lnTo>
                      <a:pt x="88" y="492"/>
                    </a:lnTo>
                    <a:lnTo>
                      <a:pt x="89" y="491"/>
                    </a:lnTo>
                    <a:lnTo>
                      <a:pt x="92" y="489"/>
                    </a:lnTo>
                    <a:lnTo>
                      <a:pt x="93" y="486"/>
                    </a:lnTo>
                    <a:lnTo>
                      <a:pt x="123" y="471"/>
                    </a:lnTo>
                    <a:lnTo>
                      <a:pt x="103" y="335"/>
                    </a:lnTo>
                    <a:lnTo>
                      <a:pt x="103" y="340"/>
                    </a:lnTo>
                    <a:lnTo>
                      <a:pt x="101" y="346"/>
                    </a:lnTo>
                    <a:lnTo>
                      <a:pt x="101" y="355"/>
                    </a:lnTo>
                    <a:lnTo>
                      <a:pt x="100" y="364"/>
                    </a:lnTo>
                    <a:lnTo>
                      <a:pt x="99" y="373"/>
                    </a:lnTo>
                    <a:lnTo>
                      <a:pt x="97" y="382"/>
                    </a:lnTo>
                    <a:lnTo>
                      <a:pt x="95" y="388"/>
                    </a:lnTo>
                    <a:lnTo>
                      <a:pt x="93" y="394"/>
                    </a:lnTo>
                    <a:lnTo>
                      <a:pt x="85" y="371"/>
                    </a:lnTo>
                    <a:lnTo>
                      <a:pt x="80" y="349"/>
                    </a:lnTo>
                    <a:lnTo>
                      <a:pt x="78" y="326"/>
                    </a:lnTo>
                    <a:lnTo>
                      <a:pt x="80" y="303"/>
                    </a:lnTo>
                    <a:lnTo>
                      <a:pt x="82" y="282"/>
                    </a:lnTo>
                    <a:lnTo>
                      <a:pt x="88" y="262"/>
                    </a:lnTo>
                    <a:lnTo>
                      <a:pt x="94" y="243"/>
                    </a:lnTo>
                    <a:lnTo>
                      <a:pt x="101" y="228"/>
                    </a:lnTo>
                    <a:lnTo>
                      <a:pt x="99" y="210"/>
                    </a:lnTo>
                    <a:lnTo>
                      <a:pt x="97" y="194"/>
                    </a:lnTo>
                    <a:lnTo>
                      <a:pt x="94" y="179"/>
                    </a:lnTo>
                    <a:lnTo>
                      <a:pt x="92" y="163"/>
                    </a:lnTo>
                    <a:lnTo>
                      <a:pt x="89" y="151"/>
                    </a:lnTo>
                    <a:lnTo>
                      <a:pt x="88" y="139"/>
                    </a:lnTo>
                    <a:lnTo>
                      <a:pt x="87" y="129"/>
                    </a:lnTo>
                    <a:lnTo>
                      <a:pt x="87" y="122"/>
                    </a:lnTo>
                    <a:lnTo>
                      <a:pt x="80" y="121"/>
                    </a:lnTo>
                    <a:lnTo>
                      <a:pt x="74" y="118"/>
                    </a:lnTo>
                    <a:lnTo>
                      <a:pt x="66" y="116"/>
                    </a:lnTo>
                    <a:lnTo>
                      <a:pt x="58" y="113"/>
                    </a:lnTo>
                    <a:lnTo>
                      <a:pt x="47" y="102"/>
                    </a:lnTo>
                    <a:lnTo>
                      <a:pt x="38" y="90"/>
                    </a:lnTo>
                    <a:lnTo>
                      <a:pt x="29" y="78"/>
                    </a:lnTo>
                    <a:lnTo>
                      <a:pt x="22" y="65"/>
                    </a:lnTo>
                    <a:lnTo>
                      <a:pt x="15" y="51"/>
                    </a:lnTo>
                    <a:lnTo>
                      <a:pt x="9" y="37"/>
                    </a:lnTo>
                    <a:lnTo>
                      <a:pt x="4" y="23"/>
                    </a:lnTo>
                    <a:lnTo>
                      <a:pt x="0" y="10"/>
                    </a:lnTo>
                    <a:lnTo>
                      <a:pt x="3" y="6"/>
                    </a:lnTo>
                    <a:lnTo>
                      <a:pt x="6" y="2"/>
                    </a:lnTo>
                    <a:lnTo>
                      <a:pt x="14" y="0"/>
                    </a:lnTo>
                    <a:lnTo>
                      <a:pt x="23" y="0"/>
                    </a:lnTo>
                    <a:close/>
                  </a:path>
                </a:pathLst>
              </a:custGeom>
              <a:solidFill>
                <a:srgbClr val="00FFFF"/>
              </a:solidFill>
              <a:ln w="9525">
                <a:noFill/>
                <a:round/>
                <a:headEnd/>
                <a:tailEnd/>
              </a:ln>
            </p:spPr>
            <p:txBody>
              <a:bodyPr/>
              <a:lstStyle/>
              <a:p>
                <a:endParaRPr lang="en-AU" sz="1500"/>
              </a:p>
            </p:txBody>
          </p:sp>
          <p:sp>
            <p:nvSpPr>
              <p:cNvPr id="25734" name="Freeform 111"/>
              <p:cNvSpPr>
                <a:spLocks/>
              </p:cNvSpPr>
              <p:nvPr/>
            </p:nvSpPr>
            <p:spPr bwMode="auto">
              <a:xfrm>
                <a:off x="6275" y="1128"/>
                <a:ext cx="176" cy="247"/>
              </a:xfrm>
              <a:custGeom>
                <a:avLst/>
                <a:gdLst>
                  <a:gd name="T0" fmla="*/ 23 w 351"/>
                  <a:gd name="T1" fmla="*/ 0 h 495"/>
                  <a:gd name="T2" fmla="*/ 34 w 351"/>
                  <a:gd name="T3" fmla="*/ 20 h 495"/>
                  <a:gd name="T4" fmla="*/ 52 w 351"/>
                  <a:gd name="T5" fmla="*/ 46 h 495"/>
                  <a:gd name="T6" fmla="*/ 81 w 351"/>
                  <a:gd name="T7" fmla="*/ 73 h 495"/>
                  <a:gd name="T8" fmla="*/ 179 w 351"/>
                  <a:gd name="T9" fmla="*/ 59 h 495"/>
                  <a:gd name="T10" fmla="*/ 189 w 351"/>
                  <a:gd name="T11" fmla="*/ 63 h 495"/>
                  <a:gd name="T12" fmla="*/ 271 w 351"/>
                  <a:gd name="T13" fmla="*/ 83 h 495"/>
                  <a:gd name="T14" fmla="*/ 285 w 351"/>
                  <a:gd name="T15" fmla="*/ 66 h 495"/>
                  <a:gd name="T16" fmla="*/ 302 w 351"/>
                  <a:gd name="T17" fmla="*/ 44 h 495"/>
                  <a:gd name="T18" fmla="*/ 322 w 351"/>
                  <a:gd name="T19" fmla="*/ 13 h 495"/>
                  <a:gd name="T20" fmla="*/ 334 w 351"/>
                  <a:gd name="T21" fmla="*/ 23 h 495"/>
                  <a:gd name="T22" fmla="*/ 351 w 351"/>
                  <a:gd name="T23" fmla="*/ 25 h 495"/>
                  <a:gd name="T24" fmla="*/ 331 w 351"/>
                  <a:gd name="T25" fmla="*/ 65 h 495"/>
                  <a:gd name="T26" fmla="*/ 308 w 351"/>
                  <a:gd name="T27" fmla="*/ 103 h 495"/>
                  <a:gd name="T28" fmla="*/ 292 w 351"/>
                  <a:gd name="T29" fmla="*/ 119 h 495"/>
                  <a:gd name="T30" fmla="*/ 273 w 351"/>
                  <a:gd name="T31" fmla="*/ 127 h 495"/>
                  <a:gd name="T32" fmla="*/ 247 w 351"/>
                  <a:gd name="T33" fmla="*/ 126 h 495"/>
                  <a:gd name="T34" fmla="*/ 211 w 351"/>
                  <a:gd name="T35" fmla="*/ 119 h 495"/>
                  <a:gd name="T36" fmla="*/ 209 w 351"/>
                  <a:gd name="T37" fmla="*/ 156 h 495"/>
                  <a:gd name="T38" fmla="*/ 201 w 351"/>
                  <a:gd name="T39" fmla="*/ 201 h 495"/>
                  <a:gd name="T40" fmla="*/ 194 w 351"/>
                  <a:gd name="T41" fmla="*/ 225 h 495"/>
                  <a:gd name="T42" fmla="*/ 208 w 351"/>
                  <a:gd name="T43" fmla="*/ 301 h 495"/>
                  <a:gd name="T44" fmla="*/ 202 w 351"/>
                  <a:gd name="T45" fmla="*/ 374 h 495"/>
                  <a:gd name="T46" fmla="*/ 182 w 351"/>
                  <a:gd name="T47" fmla="*/ 336 h 495"/>
                  <a:gd name="T48" fmla="*/ 184 w 351"/>
                  <a:gd name="T49" fmla="*/ 474 h 495"/>
                  <a:gd name="T50" fmla="*/ 205 w 351"/>
                  <a:gd name="T51" fmla="*/ 485 h 495"/>
                  <a:gd name="T52" fmla="*/ 200 w 351"/>
                  <a:gd name="T53" fmla="*/ 492 h 495"/>
                  <a:gd name="T54" fmla="*/ 182 w 351"/>
                  <a:gd name="T55" fmla="*/ 491 h 495"/>
                  <a:gd name="T56" fmla="*/ 157 w 351"/>
                  <a:gd name="T57" fmla="*/ 485 h 495"/>
                  <a:gd name="T58" fmla="*/ 125 w 351"/>
                  <a:gd name="T59" fmla="*/ 487 h 495"/>
                  <a:gd name="T60" fmla="*/ 113 w 351"/>
                  <a:gd name="T61" fmla="*/ 491 h 495"/>
                  <a:gd name="T62" fmla="*/ 98 w 351"/>
                  <a:gd name="T63" fmla="*/ 495 h 495"/>
                  <a:gd name="T64" fmla="*/ 88 w 351"/>
                  <a:gd name="T65" fmla="*/ 492 h 495"/>
                  <a:gd name="T66" fmla="*/ 93 w 351"/>
                  <a:gd name="T67" fmla="*/ 486 h 495"/>
                  <a:gd name="T68" fmla="*/ 103 w 351"/>
                  <a:gd name="T69" fmla="*/ 335 h 495"/>
                  <a:gd name="T70" fmla="*/ 101 w 351"/>
                  <a:gd name="T71" fmla="*/ 355 h 495"/>
                  <a:gd name="T72" fmla="*/ 97 w 351"/>
                  <a:gd name="T73" fmla="*/ 382 h 495"/>
                  <a:gd name="T74" fmla="*/ 93 w 351"/>
                  <a:gd name="T75" fmla="*/ 394 h 495"/>
                  <a:gd name="T76" fmla="*/ 78 w 351"/>
                  <a:gd name="T77" fmla="*/ 326 h 495"/>
                  <a:gd name="T78" fmla="*/ 88 w 351"/>
                  <a:gd name="T79" fmla="*/ 262 h 495"/>
                  <a:gd name="T80" fmla="*/ 101 w 351"/>
                  <a:gd name="T81" fmla="*/ 228 h 495"/>
                  <a:gd name="T82" fmla="*/ 94 w 351"/>
                  <a:gd name="T83" fmla="*/ 179 h 495"/>
                  <a:gd name="T84" fmla="*/ 88 w 351"/>
                  <a:gd name="T85" fmla="*/ 139 h 495"/>
                  <a:gd name="T86" fmla="*/ 87 w 351"/>
                  <a:gd name="T87" fmla="*/ 122 h 495"/>
                  <a:gd name="T88" fmla="*/ 66 w 351"/>
                  <a:gd name="T89" fmla="*/ 116 h 495"/>
                  <a:gd name="T90" fmla="*/ 47 w 351"/>
                  <a:gd name="T91" fmla="*/ 102 h 495"/>
                  <a:gd name="T92" fmla="*/ 22 w 351"/>
                  <a:gd name="T93" fmla="*/ 65 h 495"/>
                  <a:gd name="T94" fmla="*/ 4 w 351"/>
                  <a:gd name="T95" fmla="*/ 23 h 495"/>
                  <a:gd name="T96" fmla="*/ 3 w 351"/>
                  <a:gd name="T97" fmla="*/ 6 h 495"/>
                  <a:gd name="T98" fmla="*/ 23 w 351"/>
                  <a:gd name="T99" fmla="*/ 0 h 49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51"/>
                  <a:gd name="T151" fmla="*/ 0 h 495"/>
                  <a:gd name="T152" fmla="*/ 351 w 351"/>
                  <a:gd name="T153" fmla="*/ 495 h 49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51" h="495">
                    <a:moveTo>
                      <a:pt x="23" y="0"/>
                    </a:moveTo>
                    <a:lnTo>
                      <a:pt x="23" y="0"/>
                    </a:lnTo>
                    <a:lnTo>
                      <a:pt x="29" y="10"/>
                    </a:lnTo>
                    <a:lnTo>
                      <a:pt x="34" y="20"/>
                    </a:lnTo>
                    <a:lnTo>
                      <a:pt x="40" y="29"/>
                    </a:lnTo>
                    <a:lnTo>
                      <a:pt x="46" y="37"/>
                    </a:lnTo>
                    <a:lnTo>
                      <a:pt x="52" y="46"/>
                    </a:lnTo>
                    <a:lnTo>
                      <a:pt x="60" y="55"/>
                    </a:lnTo>
                    <a:lnTo>
                      <a:pt x="69" y="64"/>
                    </a:lnTo>
                    <a:lnTo>
                      <a:pt x="81" y="73"/>
                    </a:lnTo>
                    <a:lnTo>
                      <a:pt x="113" y="66"/>
                    </a:lnTo>
                    <a:lnTo>
                      <a:pt x="125" y="59"/>
                    </a:lnTo>
                    <a:lnTo>
                      <a:pt x="179" y="59"/>
                    </a:lnTo>
                    <a:lnTo>
                      <a:pt x="183" y="60"/>
                    </a:lnTo>
                    <a:lnTo>
                      <a:pt x="189" y="63"/>
                    </a:lnTo>
                    <a:lnTo>
                      <a:pt x="196" y="65"/>
                    </a:lnTo>
                    <a:lnTo>
                      <a:pt x="205" y="69"/>
                    </a:lnTo>
                    <a:lnTo>
                      <a:pt x="271" y="83"/>
                    </a:lnTo>
                    <a:lnTo>
                      <a:pt x="279" y="74"/>
                    </a:lnTo>
                    <a:lnTo>
                      <a:pt x="285" y="66"/>
                    </a:lnTo>
                    <a:lnTo>
                      <a:pt x="291" y="59"/>
                    </a:lnTo>
                    <a:lnTo>
                      <a:pt x="297" y="51"/>
                    </a:lnTo>
                    <a:lnTo>
                      <a:pt x="302" y="44"/>
                    </a:lnTo>
                    <a:lnTo>
                      <a:pt x="308" y="35"/>
                    </a:lnTo>
                    <a:lnTo>
                      <a:pt x="315" y="25"/>
                    </a:lnTo>
                    <a:lnTo>
                      <a:pt x="322" y="13"/>
                    </a:lnTo>
                    <a:lnTo>
                      <a:pt x="328" y="20"/>
                    </a:lnTo>
                    <a:lnTo>
                      <a:pt x="334" y="23"/>
                    </a:lnTo>
                    <a:lnTo>
                      <a:pt x="341" y="25"/>
                    </a:lnTo>
                    <a:lnTo>
                      <a:pt x="351" y="25"/>
                    </a:lnTo>
                    <a:lnTo>
                      <a:pt x="345" y="37"/>
                    </a:lnTo>
                    <a:lnTo>
                      <a:pt x="339" y="51"/>
                    </a:lnTo>
                    <a:lnTo>
                      <a:pt x="331" y="65"/>
                    </a:lnTo>
                    <a:lnTo>
                      <a:pt x="323" y="79"/>
                    </a:lnTo>
                    <a:lnTo>
                      <a:pt x="315" y="92"/>
                    </a:lnTo>
                    <a:lnTo>
                      <a:pt x="308" y="103"/>
                    </a:lnTo>
                    <a:lnTo>
                      <a:pt x="299" y="112"/>
                    </a:lnTo>
                    <a:lnTo>
                      <a:pt x="292" y="119"/>
                    </a:lnTo>
                    <a:lnTo>
                      <a:pt x="285" y="123"/>
                    </a:lnTo>
                    <a:lnTo>
                      <a:pt x="279" y="126"/>
                    </a:lnTo>
                    <a:lnTo>
                      <a:pt x="273" y="127"/>
                    </a:lnTo>
                    <a:lnTo>
                      <a:pt x="267" y="128"/>
                    </a:lnTo>
                    <a:lnTo>
                      <a:pt x="257" y="127"/>
                    </a:lnTo>
                    <a:lnTo>
                      <a:pt x="247" y="126"/>
                    </a:lnTo>
                    <a:lnTo>
                      <a:pt x="231" y="123"/>
                    </a:lnTo>
                    <a:lnTo>
                      <a:pt x="211" y="119"/>
                    </a:lnTo>
                    <a:lnTo>
                      <a:pt x="212" y="129"/>
                    </a:lnTo>
                    <a:lnTo>
                      <a:pt x="211" y="142"/>
                    </a:lnTo>
                    <a:lnTo>
                      <a:pt x="209" y="156"/>
                    </a:lnTo>
                    <a:lnTo>
                      <a:pt x="208" y="171"/>
                    </a:lnTo>
                    <a:lnTo>
                      <a:pt x="205" y="186"/>
                    </a:lnTo>
                    <a:lnTo>
                      <a:pt x="201" y="201"/>
                    </a:lnTo>
                    <a:lnTo>
                      <a:pt x="197" y="214"/>
                    </a:lnTo>
                    <a:lnTo>
                      <a:pt x="194" y="225"/>
                    </a:lnTo>
                    <a:lnTo>
                      <a:pt x="201" y="248"/>
                    </a:lnTo>
                    <a:lnTo>
                      <a:pt x="206" y="274"/>
                    </a:lnTo>
                    <a:lnTo>
                      <a:pt x="208" y="301"/>
                    </a:lnTo>
                    <a:lnTo>
                      <a:pt x="208" y="327"/>
                    </a:lnTo>
                    <a:lnTo>
                      <a:pt x="206" y="353"/>
                    </a:lnTo>
                    <a:lnTo>
                      <a:pt x="202" y="374"/>
                    </a:lnTo>
                    <a:lnTo>
                      <a:pt x="199" y="390"/>
                    </a:lnTo>
                    <a:lnTo>
                      <a:pt x="194" y="400"/>
                    </a:lnTo>
                    <a:lnTo>
                      <a:pt x="182" y="336"/>
                    </a:lnTo>
                    <a:lnTo>
                      <a:pt x="183" y="471"/>
                    </a:lnTo>
                    <a:lnTo>
                      <a:pt x="184" y="474"/>
                    </a:lnTo>
                    <a:lnTo>
                      <a:pt x="189" y="477"/>
                    </a:lnTo>
                    <a:lnTo>
                      <a:pt x="196" y="481"/>
                    </a:lnTo>
                    <a:lnTo>
                      <a:pt x="205" y="485"/>
                    </a:lnTo>
                    <a:lnTo>
                      <a:pt x="203" y="490"/>
                    </a:lnTo>
                    <a:lnTo>
                      <a:pt x="200" y="492"/>
                    </a:lnTo>
                    <a:lnTo>
                      <a:pt x="195" y="494"/>
                    </a:lnTo>
                    <a:lnTo>
                      <a:pt x="194" y="495"/>
                    </a:lnTo>
                    <a:lnTo>
                      <a:pt x="182" y="491"/>
                    </a:lnTo>
                    <a:lnTo>
                      <a:pt x="171" y="481"/>
                    </a:lnTo>
                    <a:lnTo>
                      <a:pt x="171" y="486"/>
                    </a:lnTo>
                    <a:lnTo>
                      <a:pt x="157" y="485"/>
                    </a:lnTo>
                    <a:lnTo>
                      <a:pt x="147" y="376"/>
                    </a:lnTo>
                    <a:lnTo>
                      <a:pt x="146" y="486"/>
                    </a:lnTo>
                    <a:lnTo>
                      <a:pt x="125" y="487"/>
                    </a:lnTo>
                    <a:lnTo>
                      <a:pt x="125" y="482"/>
                    </a:lnTo>
                    <a:lnTo>
                      <a:pt x="113" y="491"/>
                    </a:lnTo>
                    <a:lnTo>
                      <a:pt x="106" y="494"/>
                    </a:lnTo>
                    <a:lnTo>
                      <a:pt x="101" y="494"/>
                    </a:lnTo>
                    <a:lnTo>
                      <a:pt x="98" y="495"/>
                    </a:lnTo>
                    <a:lnTo>
                      <a:pt x="92" y="494"/>
                    </a:lnTo>
                    <a:lnTo>
                      <a:pt x="88" y="492"/>
                    </a:lnTo>
                    <a:lnTo>
                      <a:pt x="89" y="491"/>
                    </a:lnTo>
                    <a:lnTo>
                      <a:pt x="92" y="489"/>
                    </a:lnTo>
                    <a:lnTo>
                      <a:pt x="93" y="486"/>
                    </a:lnTo>
                    <a:lnTo>
                      <a:pt x="123" y="471"/>
                    </a:lnTo>
                    <a:lnTo>
                      <a:pt x="103" y="335"/>
                    </a:lnTo>
                    <a:lnTo>
                      <a:pt x="103" y="340"/>
                    </a:lnTo>
                    <a:lnTo>
                      <a:pt x="101" y="346"/>
                    </a:lnTo>
                    <a:lnTo>
                      <a:pt x="101" y="355"/>
                    </a:lnTo>
                    <a:lnTo>
                      <a:pt x="100" y="364"/>
                    </a:lnTo>
                    <a:lnTo>
                      <a:pt x="99" y="373"/>
                    </a:lnTo>
                    <a:lnTo>
                      <a:pt x="97" y="382"/>
                    </a:lnTo>
                    <a:lnTo>
                      <a:pt x="95" y="388"/>
                    </a:lnTo>
                    <a:lnTo>
                      <a:pt x="93" y="394"/>
                    </a:lnTo>
                    <a:lnTo>
                      <a:pt x="85" y="371"/>
                    </a:lnTo>
                    <a:lnTo>
                      <a:pt x="80" y="349"/>
                    </a:lnTo>
                    <a:lnTo>
                      <a:pt x="78" y="326"/>
                    </a:lnTo>
                    <a:lnTo>
                      <a:pt x="80" y="303"/>
                    </a:lnTo>
                    <a:lnTo>
                      <a:pt x="82" y="282"/>
                    </a:lnTo>
                    <a:lnTo>
                      <a:pt x="88" y="262"/>
                    </a:lnTo>
                    <a:lnTo>
                      <a:pt x="94" y="243"/>
                    </a:lnTo>
                    <a:lnTo>
                      <a:pt x="101" y="228"/>
                    </a:lnTo>
                    <a:lnTo>
                      <a:pt x="99" y="210"/>
                    </a:lnTo>
                    <a:lnTo>
                      <a:pt x="97" y="194"/>
                    </a:lnTo>
                    <a:lnTo>
                      <a:pt x="94" y="179"/>
                    </a:lnTo>
                    <a:lnTo>
                      <a:pt x="92" y="163"/>
                    </a:lnTo>
                    <a:lnTo>
                      <a:pt x="89" y="151"/>
                    </a:lnTo>
                    <a:lnTo>
                      <a:pt x="88" y="139"/>
                    </a:lnTo>
                    <a:lnTo>
                      <a:pt x="87" y="129"/>
                    </a:lnTo>
                    <a:lnTo>
                      <a:pt x="87" y="122"/>
                    </a:lnTo>
                    <a:lnTo>
                      <a:pt x="80" y="121"/>
                    </a:lnTo>
                    <a:lnTo>
                      <a:pt x="74" y="118"/>
                    </a:lnTo>
                    <a:lnTo>
                      <a:pt x="66" y="116"/>
                    </a:lnTo>
                    <a:lnTo>
                      <a:pt x="58" y="113"/>
                    </a:lnTo>
                    <a:lnTo>
                      <a:pt x="47" y="102"/>
                    </a:lnTo>
                    <a:lnTo>
                      <a:pt x="38" y="90"/>
                    </a:lnTo>
                    <a:lnTo>
                      <a:pt x="29" y="78"/>
                    </a:lnTo>
                    <a:lnTo>
                      <a:pt x="22" y="65"/>
                    </a:lnTo>
                    <a:lnTo>
                      <a:pt x="15" y="51"/>
                    </a:lnTo>
                    <a:lnTo>
                      <a:pt x="9" y="37"/>
                    </a:lnTo>
                    <a:lnTo>
                      <a:pt x="4" y="23"/>
                    </a:lnTo>
                    <a:lnTo>
                      <a:pt x="0" y="10"/>
                    </a:lnTo>
                    <a:lnTo>
                      <a:pt x="3" y="6"/>
                    </a:lnTo>
                    <a:lnTo>
                      <a:pt x="6" y="2"/>
                    </a:lnTo>
                    <a:lnTo>
                      <a:pt x="14" y="0"/>
                    </a:lnTo>
                    <a:lnTo>
                      <a:pt x="23" y="0"/>
                    </a:lnTo>
                  </a:path>
                </a:pathLst>
              </a:custGeom>
              <a:noFill/>
              <a:ln w="0">
                <a:solidFill>
                  <a:srgbClr val="000000"/>
                </a:solidFill>
                <a:prstDash val="solid"/>
                <a:round/>
                <a:headEnd/>
                <a:tailEnd/>
              </a:ln>
            </p:spPr>
            <p:txBody>
              <a:bodyPr/>
              <a:lstStyle/>
              <a:p>
                <a:endParaRPr lang="en-AU" sz="1500"/>
              </a:p>
            </p:txBody>
          </p:sp>
          <p:sp>
            <p:nvSpPr>
              <p:cNvPr id="25735" name="Freeform 112"/>
              <p:cNvSpPr>
                <a:spLocks/>
              </p:cNvSpPr>
              <p:nvPr/>
            </p:nvSpPr>
            <p:spPr bwMode="auto">
              <a:xfrm>
                <a:off x="6275" y="1111"/>
                <a:ext cx="3" cy="10"/>
              </a:xfrm>
              <a:custGeom>
                <a:avLst/>
                <a:gdLst>
                  <a:gd name="T0" fmla="*/ 4 w 6"/>
                  <a:gd name="T1" fmla="*/ 0 h 19"/>
                  <a:gd name="T2" fmla="*/ 4 w 6"/>
                  <a:gd name="T3" fmla="*/ 5 h 19"/>
                  <a:gd name="T4" fmla="*/ 5 w 6"/>
                  <a:gd name="T5" fmla="*/ 9 h 19"/>
                  <a:gd name="T6" fmla="*/ 6 w 6"/>
                  <a:gd name="T7" fmla="*/ 12 h 19"/>
                  <a:gd name="T8" fmla="*/ 6 w 6"/>
                  <a:gd name="T9" fmla="*/ 19 h 19"/>
                  <a:gd name="T10" fmla="*/ 4 w 6"/>
                  <a:gd name="T11" fmla="*/ 15 h 19"/>
                  <a:gd name="T12" fmla="*/ 2 w 6"/>
                  <a:gd name="T13" fmla="*/ 12 h 19"/>
                  <a:gd name="T14" fmla="*/ 2 w 6"/>
                  <a:gd name="T15" fmla="*/ 10 h 19"/>
                  <a:gd name="T16" fmla="*/ 0 w 6"/>
                  <a:gd name="T17" fmla="*/ 7 h 19"/>
                  <a:gd name="T18" fmla="*/ 4 w 6"/>
                  <a:gd name="T19" fmla="*/ 0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9"/>
                  <a:gd name="T32" fmla="*/ 6 w 6"/>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9">
                    <a:moveTo>
                      <a:pt x="4" y="0"/>
                    </a:moveTo>
                    <a:lnTo>
                      <a:pt x="4" y="5"/>
                    </a:lnTo>
                    <a:lnTo>
                      <a:pt x="5" y="9"/>
                    </a:lnTo>
                    <a:lnTo>
                      <a:pt x="6" y="12"/>
                    </a:lnTo>
                    <a:lnTo>
                      <a:pt x="6" y="19"/>
                    </a:lnTo>
                    <a:lnTo>
                      <a:pt x="4" y="15"/>
                    </a:lnTo>
                    <a:lnTo>
                      <a:pt x="2" y="12"/>
                    </a:lnTo>
                    <a:lnTo>
                      <a:pt x="2" y="10"/>
                    </a:lnTo>
                    <a:lnTo>
                      <a:pt x="0" y="7"/>
                    </a:lnTo>
                    <a:lnTo>
                      <a:pt x="4" y="0"/>
                    </a:lnTo>
                    <a:close/>
                  </a:path>
                </a:pathLst>
              </a:custGeom>
              <a:solidFill>
                <a:srgbClr val="000000"/>
              </a:solidFill>
              <a:ln w="9525">
                <a:noFill/>
                <a:round/>
                <a:headEnd/>
                <a:tailEnd/>
              </a:ln>
            </p:spPr>
            <p:txBody>
              <a:bodyPr/>
              <a:lstStyle/>
              <a:p>
                <a:endParaRPr lang="en-AU" sz="1500"/>
              </a:p>
            </p:txBody>
          </p:sp>
          <p:sp>
            <p:nvSpPr>
              <p:cNvPr id="25736" name="Freeform 113"/>
              <p:cNvSpPr>
                <a:spLocks/>
              </p:cNvSpPr>
              <p:nvPr/>
            </p:nvSpPr>
            <p:spPr bwMode="auto">
              <a:xfrm>
                <a:off x="6275" y="1111"/>
                <a:ext cx="3" cy="10"/>
              </a:xfrm>
              <a:custGeom>
                <a:avLst/>
                <a:gdLst>
                  <a:gd name="T0" fmla="*/ 4 w 6"/>
                  <a:gd name="T1" fmla="*/ 0 h 19"/>
                  <a:gd name="T2" fmla="*/ 4 w 6"/>
                  <a:gd name="T3" fmla="*/ 0 h 19"/>
                  <a:gd name="T4" fmla="*/ 4 w 6"/>
                  <a:gd name="T5" fmla="*/ 5 h 19"/>
                  <a:gd name="T6" fmla="*/ 5 w 6"/>
                  <a:gd name="T7" fmla="*/ 9 h 19"/>
                  <a:gd name="T8" fmla="*/ 6 w 6"/>
                  <a:gd name="T9" fmla="*/ 12 h 19"/>
                  <a:gd name="T10" fmla="*/ 6 w 6"/>
                  <a:gd name="T11" fmla="*/ 19 h 19"/>
                  <a:gd name="T12" fmla="*/ 6 w 6"/>
                  <a:gd name="T13" fmla="*/ 19 h 19"/>
                  <a:gd name="T14" fmla="*/ 4 w 6"/>
                  <a:gd name="T15" fmla="*/ 15 h 19"/>
                  <a:gd name="T16" fmla="*/ 2 w 6"/>
                  <a:gd name="T17" fmla="*/ 12 h 19"/>
                  <a:gd name="T18" fmla="*/ 2 w 6"/>
                  <a:gd name="T19" fmla="*/ 10 h 19"/>
                  <a:gd name="T20" fmla="*/ 0 w 6"/>
                  <a:gd name="T21" fmla="*/ 7 h 19"/>
                  <a:gd name="T22" fmla="*/ 4 w 6"/>
                  <a:gd name="T23" fmla="*/ 0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19"/>
                  <a:gd name="T38" fmla="*/ 6 w 6"/>
                  <a:gd name="T39" fmla="*/ 19 h 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19">
                    <a:moveTo>
                      <a:pt x="4" y="0"/>
                    </a:moveTo>
                    <a:lnTo>
                      <a:pt x="4" y="0"/>
                    </a:lnTo>
                    <a:lnTo>
                      <a:pt x="4" y="5"/>
                    </a:lnTo>
                    <a:lnTo>
                      <a:pt x="5" y="9"/>
                    </a:lnTo>
                    <a:lnTo>
                      <a:pt x="6" y="12"/>
                    </a:lnTo>
                    <a:lnTo>
                      <a:pt x="6" y="19"/>
                    </a:lnTo>
                    <a:lnTo>
                      <a:pt x="4" y="15"/>
                    </a:lnTo>
                    <a:lnTo>
                      <a:pt x="2" y="12"/>
                    </a:lnTo>
                    <a:lnTo>
                      <a:pt x="2" y="10"/>
                    </a:lnTo>
                    <a:lnTo>
                      <a:pt x="0" y="7"/>
                    </a:lnTo>
                    <a:lnTo>
                      <a:pt x="4" y="0"/>
                    </a:lnTo>
                  </a:path>
                </a:pathLst>
              </a:custGeom>
              <a:noFill/>
              <a:ln w="0">
                <a:solidFill>
                  <a:srgbClr val="000000"/>
                </a:solidFill>
                <a:prstDash val="solid"/>
                <a:round/>
                <a:headEnd/>
                <a:tailEnd/>
              </a:ln>
            </p:spPr>
            <p:txBody>
              <a:bodyPr/>
              <a:lstStyle/>
              <a:p>
                <a:endParaRPr lang="en-AU" sz="1500"/>
              </a:p>
            </p:txBody>
          </p:sp>
          <p:sp>
            <p:nvSpPr>
              <p:cNvPr id="25737" name="Freeform 114"/>
              <p:cNvSpPr>
                <a:spLocks/>
              </p:cNvSpPr>
              <p:nvPr/>
            </p:nvSpPr>
            <p:spPr bwMode="auto">
              <a:xfrm>
                <a:off x="6338" y="1179"/>
                <a:ext cx="28" cy="46"/>
              </a:xfrm>
              <a:custGeom>
                <a:avLst/>
                <a:gdLst>
                  <a:gd name="T0" fmla="*/ 28 w 58"/>
                  <a:gd name="T1" fmla="*/ 0 h 93"/>
                  <a:gd name="T2" fmla="*/ 32 w 58"/>
                  <a:gd name="T3" fmla="*/ 0 h 93"/>
                  <a:gd name="T4" fmla="*/ 40 w 58"/>
                  <a:gd name="T5" fmla="*/ 0 h 93"/>
                  <a:gd name="T6" fmla="*/ 48 w 58"/>
                  <a:gd name="T7" fmla="*/ 2 h 93"/>
                  <a:gd name="T8" fmla="*/ 54 w 58"/>
                  <a:gd name="T9" fmla="*/ 7 h 93"/>
                  <a:gd name="T10" fmla="*/ 57 w 58"/>
                  <a:gd name="T11" fmla="*/ 15 h 93"/>
                  <a:gd name="T12" fmla="*/ 58 w 58"/>
                  <a:gd name="T13" fmla="*/ 24 h 93"/>
                  <a:gd name="T14" fmla="*/ 58 w 58"/>
                  <a:gd name="T15" fmla="*/ 34 h 93"/>
                  <a:gd name="T16" fmla="*/ 58 w 58"/>
                  <a:gd name="T17" fmla="*/ 44 h 93"/>
                  <a:gd name="T18" fmla="*/ 58 w 58"/>
                  <a:gd name="T19" fmla="*/ 54 h 93"/>
                  <a:gd name="T20" fmla="*/ 57 w 58"/>
                  <a:gd name="T21" fmla="*/ 64 h 93"/>
                  <a:gd name="T22" fmla="*/ 54 w 58"/>
                  <a:gd name="T23" fmla="*/ 73 h 93"/>
                  <a:gd name="T24" fmla="*/ 53 w 58"/>
                  <a:gd name="T25" fmla="*/ 80 h 93"/>
                  <a:gd name="T26" fmla="*/ 51 w 58"/>
                  <a:gd name="T27" fmla="*/ 83 h 93"/>
                  <a:gd name="T28" fmla="*/ 45 w 58"/>
                  <a:gd name="T29" fmla="*/ 87 h 93"/>
                  <a:gd name="T30" fmla="*/ 38 w 58"/>
                  <a:gd name="T31" fmla="*/ 90 h 93"/>
                  <a:gd name="T32" fmla="*/ 28 w 58"/>
                  <a:gd name="T33" fmla="*/ 93 h 93"/>
                  <a:gd name="T34" fmla="*/ 20 w 58"/>
                  <a:gd name="T35" fmla="*/ 92 h 93"/>
                  <a:gd name="T36" fmla="*/ 12 w 58"/>
                  <a:gd name="T37" fmla="*/ 88 h 93"/>
                  <a:gd name="T38" fmla="*/ 8 w 58"/>
                  <a:gd name="T39" fmla="*/ 82 h 93"/>
                  <a:gd name="T40" fmla="*/ 5 w 58"/>
                  <a:gd name="T41" fmla="*/ 75 h 93"/>
                  <a:gd name="T42" fmla="*/ 4 w 58"/>
                  <a:gd name="T43" fmla="*/ 69 h 93"/>
                  <a:gd name="T44" fmla="*/ 3 w 58"/>
                  <a:gd name="T45" fmla="*/ 61 h 93"/>
                  <a:gd name="T46" fmla="*/ 2 w 58"/>
                  <a:gd name="T47" fmla="*/ 54 h 93"/>
                  <a:gd name="T48" fmla="*/ 0 w 58"/>
                  <a:gd name="T49" fmla="*/ 45 h 93"/>
                  <a:gd name="T50" fmla="*/ 0 w 58"/>
                  <a:gd name="T51" fmla="*/ 36 h 93"/>
                  <a:gd name="T52" fmla="*/ 0 w 58"/>
                  <a:gd name="T53" fmla="*/ 26 h 93"/>
                  <a:gd name="T54" fmla="*/ 3 w 58"/>
                  <a:gd name="T55" fmla="*/ 16 h 93"/>
                  <a:gd name="T56" fmla="*/ 5 w 58"/>
                  <a:gd name="T57" fmla="*/ 3 h 93"/>
                  <a:gd name="T58" fmla="*/ 9 w 58"/>
                  <a:gd name="T59" fmla="*/ 1 h 93"/>
                  <a:gd name="T60" fmla="*/ 15 w 58"/>
                  <a:gd name="T61" fmla="*/ 0 h 93"/>
                  <a:gd name="T62" fmla="*/ 22 w 58"/>
                  <a:gd name="T63" fmla="*/ 0 h 93"/>
                  <a:gd name="T64" fmla="*/ 28 w 58"/>
                  <a:gd name="T65" fmla="*/ 0 h 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
                  <a:gd name="T100" fmla="*/ 0 h 93"/>
                  <a:gd name="T101" fmla="*/ 58 w 58"/>
                  <a:gd name="T102" fmla="*/ 93 h 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 h="93">
                    <a:moveTo>
                      <a:pt x="28" y="0"/>
                    </a:moveTo>
                    <a:lnTo>
                      <a:pt x="32" y="0"/>
                    </a:lnTo>
                    <a:lnTo>
                      <a:pt x="40" y="0"/>
                    </a:lnTo>
                    <a:lnTo>
                      <a:pt x="48" y="2"/>
                    </a:lnTo>
                    <a:lnTo>
                      <a:pt x="54" y="7"/>
                    </a:lnTo>
                    <a:lnTo>
                      <a:pt x="57" y="15"/>
                    </a:lnTo>
                    <a:lnTo>
                      <a:pt x="58" y="24"/>
                    </a:lnTo>
                    <a:lnTo>
                      <a:pt x="58" y="34"/>
                    </a:lnTo>
                    <a:lnTo>
                      <a:pt x="58" y="44"/>
                    </a:lnTo>
                    <a:lnTo>
                      <a:pt x="58" y="54"/>
                    </a:lnTo>
                    <a:lnTo>
                      <a:pt x="57" y="64"/>
                    </a:lnTo>
                    <a:lnTo>
                      <a:pt x="54" y="73"/>
                    </a:lnTo>
                    <a:lnTo>
                      <a:pt x="53" y="80"/>
                    </a:lnTo>
                    <a:lnTo>
                      <a:pt x="51" y="83"/>
                    </a:lnTo>
                    <a:lnTo>
                      <a:pt x="45" y="87"/>
                    </a:lnTo>
                    <a:lnTo>
                      <a:pt x="38" y="90"/>
                    </a:lnTo>
                    <a:lnTo>
                      <a:pt x="28" y="93"/>
                    </a:lnTo>
                    <a:lnTo>
                      <a:pt x="20" y="92"/>
                    </a:lnTo>
                    <a:lnTo>
                      <a:pt x="12" y="88"/>
                    </a:lnTo>
                    <a:lnTo>
                      <a:pt x="8" y="82"/>
                    </a:lnTo>
                    <a:lnTo>
                      <a:pt x="5" y="75"/>
                    </a:lnTo>
                    <a:lnTo>
                      <a:pt x="4" y="69"/>
                    </a:lnTo>
                    <a:lnTo>
                      <a:pt x="3" y="61"/>
                    </a:lnTo>
                    <a:lnTo>
                      <a:pt x="2" y="54"/>
                    </a:lnTo>
                    <a:lnTo>
                      <a:pt x="0" y="45"/>
                    </a:lnTo>
                    <a:lnTo>
                      <a:pt x="0" y="36"/>
                    </a:lnTo>
                    <a:lnTo>
                      <a:pt x="0" y="26"/>
                    </a:lnTo>
                    <a:lnTo>
                      <a:pt x="3" y="16"/>
                    </a:lnTo>
                    <a:lnTo>
                      <a:pt x="5" y="3"/>
                    </a:lnTo>
                    <a:lnTo>
                      <a:pt x="9" y="1"/>
                    </a:lnTo>
                    <a:lnTo>
                      <a:pt x="15" y="0"/>
                    </a:lnTo>
                    <a:lnTo>
                      <a:pt x="22" y="0"/>
                    </a:lnTo>
                    <a:lnTo>
                      <a:pt x="28" y="0"/>
                    </a:lnTo>
                    <a:close/>
                  </a:path>
                </a:pathLst>
              </a:custGeom>
              <a:solidFill>
                <a:srgbClr val="FFFFFF"/>
              </a:solidFill>
              <a:ln w="9525">
                <a:noFill/>
                <a:round/>
                <a:headEnd/>
                <a:tailEnd/>
              </a:ln>
            </p:spPr>
            <p:txBody>
              <a:bodyPr/>
              <a:lstStyle/>
              <a:p>
                <a:endParaRPr lang="en-AU" sz="1500"/>
              </a:p>
            </p:txBody>
          </p:sp>
          <p:sp>
            <p:nvSpPr>
              <p:cNvPr id="25738" name="Freeform 115"/>
              <p:cNvSpPr>
                <a:spLocks/>
              </p:cNvSpPr>
              <p:nvPr/>
            </p:nvSpPr>
            <p:spPr bwMode="auto">
              <a:xfrm>
                <a:off x="6338" y="1179"/>
                <a:ext cx="28" cy="46"/>
              </a:xfrm>
              <a:custGeom>
                <a:avLst/>
                <a:gdLst>
                  <a:gd name="T0" fmla="*/ 28 w 58"/>
                  <a:gd name="T1" fmla="*/ 0 h 93"/>
                  <a:gd name="T2" fmla="*/ 28 w 58"/>
                  <a:gd name="T3" fmla="*/ 0 h 93"/>
                  <a:gd name="T4" fmla="*/ 32 w 58"/>
                  <a:gd name="T5" fmla="*/ 0 h 93"/>
                  <a:gd name="T6" fmla="*/ 40 w 58"/>
                  <a:gd name="T7" fmla="*/ 0 h 93"/>
                  <a:gd name="T8" fmla="*/ 48 w 58"/>
                  <a:gd name="T9" fmla="*/ 2 h 93"/>
                  <a:gd name="T10" fmla="*/ 54 w 58"/>
                  <a:gd name="T11" fmla="*/ 7 h 93"/>
                  <a:gd name="T12" fmla="*/ 54 w 58"/>
                  <a:gd name="T13" fmla="*/ 7 h 93"/>
                  <a:gd name="T14" fmla="*/ 57 w 58"/>
                  <a:gd name="T15" fmla="*/ 15 h 93"/>
                  <a:gd name="T16" fmla="*/ 58 w 58"/>
                  <a:gd name="T17" fmla="*/ 24 h 93"/>
                  <a:gd name="T18" fmla="*/ 58 w 58"/>
                  <a:gd name="T19" fmla="*/ 34 h 93"/>
                  <a:gd name="T20" fmla="*/ 58 w 58"/>
                  <a:gd name="T21" fmla="*/ 44 h 93"/>
                  <a:gd name="T22" fmla="*/ 58 w 58"/>
                  <a:gd name="T23" fmla="*/ 54 h 93"/>
                  <a:gd name="T24" fmla="*/ 57 w 58"/>
                  <a:gd name="T25" fmla="*/ 64 h 93"/>
                  <a:gd name="T26" fmla="*/ 54 w 58"/>
                  <a:gd name="T27" fmla="*/ 73 h 93"/>
                  <a:gd name="T28" fmla="*/ 53 w 58"/>
                  <a:gd name="T29" fmla="*/ 80 h 93"/>
                  <a:gd name="T30" fmla="*/ 53 w 58"/>
                  <a:gd name="T31" fmla="*/ 80 h 93"/>
                  <a:gd name="T32" fmla="*/ 51 w 58"/>
                  <a:gd name="T33" fmla="*/ 83 h 93"/>
                  <a:gd name="T34" fmla="*/ 45 w 58"/>
                  <a:gd name="T35" fmla="*/ 87 h 93"/>
                  <a:gd name="T36" fmla="*/ 38 w 58"/>
                  <a:gd name="T37" fmla="*/ 90 h 93"/>
                  <a:gd name="T38" fmla="*/ 28 w 58"/>
                  <a:gd name="T39" fmla="*/ 93 h 93"/>
                  <a:gd name="T40" fmla="*/ 28 w 58"/>
                  <a:gd name="T41" fmla="*/ 93 h 93"/>
                  <a:gd name="T42" fmla="*/ 20 w 58"/>
                  <a:gd name="T43" fmla="*/ 92 h 93"/>
                  <a:gd name="T44" fmla="*/ 12 w 58"/>
                  <a:gd name="T45" fmla="*/ 88 h 93"/>
                  <a:gd name="T46" fmla="*/ 8 w 58"/>
                  <a:gd name="T47" fmla="*/ 82 h 93"/>
                  <a:gd name="T48" fmla="*/ 5 w 58"/>
                  <a:gd name="T49" fmla="*/ 75 h 93"/>
                  <a:gd name="T50" fmla="*/ 5 w 58"/>
                  <a:gd name="T51" fmla="*/ 75 h 93"/>
                  <a:gd name="T52" fmla="*/ 4 w 58"/>
                  <a:gd name="T53" fmla="*/ 69 h 93"/>
                  <a:gd name="T54" fmla="*/ 3 w 58"/>
                  <a:gd name="T55" fmla="*/ 61 h 93"/>
                  <a:gd name="T56" fmla="*/ 2 w 58"/>
                  <a:gd name="T57" fmla="*/ 54 h 93"/>
                  <a:gd name="T58" fmla="*/ 0 w 58"/>
                  <a:gd name="T59" fmla="*/ 45 h 93"/>
                  <a:gd name="T60" fmla="*/ 0 w 58"/>
                  <a:gd name="T61" fmla="*/ 36 h 93"/>
                  <a:gd name="T62" fmla="*/ 0 w 58"/>
                  <a:gd name="T63" fmla="*/ 26 h 93"/>
                  <a:gd name="T64" fmla="*/ 3 w 58"/>
                  <a:gd name="T65" fmla="*/ 16 h 93"/>
                  <a:gd name="T66" fmla="*/ 5 w 58"/>
                  <a:gd name="T67" fmla="*/ 3 h 93"/>
                  <a:gd name="T68" fmla="*/ 5 w 58"/>
                  <a:gd name="T69" fmla="*/ 3 h 93"/>
                  <a:gd name="T70" fmla="*/ 9 w 58"/>
                  <a:gd name="T71" fmla="*/ 1 h 93"/>
                  <a:gd name="T72" fmla="*/ 15 w 58"/>
                  <a:gd name="T73" fmla="*/ 0 h 93"/>
                  <a:gd name="T74" fmla="*/ 22 w 58"/>
                  <a:gd name="T75" fmla="*/ 0 h 93"/>
                  <a:gd name="T76" fmla="*/ 28 w 58"/>
                  <a:gd name="T77" fmla="*/ 0 h 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8"/>
                  <a:gd name="T118" fmla="*/ 0 h 93"/>
                  <a:gd name="T119" fmla="*/ 58 w 58"/>
                  <a:gd name="T120" fmla="*/ 93 h 9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8" h="93">
                    <a:moveTo>
                      <a:pt x="28" y="0"/>
                    </a:moveTo>
                    <a:lnTo>
                      <a:pt x="28" y="0"/>
                    </a:lnTo>
                    <a:lnTo>
                      <a:pt x="32" y="0"/>
                    </a:lnTo>
                    <a:lnTo>
                      <a:pt x="40" y="0"/>
                    </a:lnTo>
                    <a:lnTo>
                      <a:pt x="48" y="2"/>
                    </a:lnTo>
                    <a:lnTo>
                      <a:pt x="54" y="7"/>
                    </a:lnTo>
                    <a:lnTo>
                      <a:pt x="57" y="15"/>
                    </a:lnTo>
                    <a:lnTo>
                      <a:pt x="58" y="24"/>
                    </a:lnTo>
                    <a:lnTo>
                      <a:pt x="58" y="34"/>
                    </a:lnTo>
                    <a:lnTo>
                      <a:pt x="58" y="44"/>
                    </a:lnTo>
                    <a:lnTo>
                      <a:pt x="58" y="54"/>
                    </a:lnTo>
                    <a:lnTo>
                      <a:pt x="57" y="64"/>
                    </a:lnTo>
                    <a:lnTo>
                      <a:pt x="54" y="73"/>
                    </a:lnTo>
                    <a:lnTo>
                      <a:pt x="53" y="80"/>
                    </a:lnTo>
                    <a:lnTo>
                      <a:pt x="51" y="83"/>
                    </a:lnTo>
                    <a:lnTo>
                      <a:pt x="45" y="87"/>
                    </a:lnTo>
                    <a:lnTo>
                      <a:pt x="38" y="90"/>
                    </a:lnTo>
                    <a:lnTo>
                      <a:pt x="28" y="93"/>
                    </a:lnTo>
                    <a:lnTo>
                      <a:pt x="20" y="92"/>
                    </a:lnTo>
                    <a:lnTo>
                      <a:pt x="12" y="88"/>
                    </a:lnTo>
                    <a:lnTo>
                      <a:pt x="8" y="82"/>
                    </a:lnTo>
                    <a:lnTo>
                      <a:pt x="5" y="75"/>
                    </a:lnTo>
                    <a:lnTo>
                      <a:pt x="4" y="69"/>
                    </a:lnTo>
                    <a:lnTo>
                      <a:pt x="3" y="61"/>
                    </a:lnTo>
                    <a:lnTo>
                      <a:pt x="2" y="54"/>
                    </a:lnTo>
                    <a:lnTo>
                      <a:pt x="0" y="45"/>
                    </a:lnTo>
                    <a:lnTo>
                      <a:pt x="0" y="36"/>
                    </a:lnTo>
                    <a:lnTo>
                      <a:pt x="0" y="26"/>
                    </a:lnTo>
                    <a:lnTo>
                      <a:pt x="3" y="16"/>
                    </a:lnTo>
                    <a:lnTo>
                      <a:pt x="5" y="3"/>
                    </a:lnTo>
                    <a:lnTo>
                      <a:pt x="9" y="1"/>
                    </a:lnTo>
                    <a:lnTo>
                      <a:pt x="15" y="0"/>
                    </a:lnTo>
                    <a:lnTo>
                      <a:pt x="22" y="0"/>
                    </a:lnTo>
                    <a:lnTo>
                      <a:pt x="28" y="0"/>
                    </a:lnTo>
                  </a:path>
                </a:pathLst>
              </a:custGeom>
              <a:noFill/>
              <a:ln w="0">
                <a:solidFill>
                  <a:srgbClr val="000000"/>
                </a:solidFill>
                <a:prstDash val="solid"/>
                <a:round/>
                <a:headEnd/>
                <a:tailEnd/>
              </a:ln>
            </p:spPr>
            <p:txBody>
              <a:bodyPr/>
              <a:lstStyle/>
              <a:p>
                <a:endParaRPr lang="en-AU" sz="1500"/>
              </a:p>
            </p:txBody>
          </p:sp>
          <p:sp>
            <p:nvSpPr>
              <p:cNvPr id="25739" name="Freeform 116"/>
              <p:cNvSpPr>
                <a:spLocks/>
              </p:cNvSpPr>
              <p:nvPr/>
            </p:nvSpPr>
            <p:spPr bwMode="auto">
              <a:xfrm>
                <a:off x="6351" y="1183"/>
                <a:ext cx="2" cy="2"/>
              </a:xfrm>
              <a:custGeom>
                <a:avLst/>
                <a:gdLst>
                  <a:gd name="T0" fmla="*/ 2 w 4"/>
                  <a:gd name="T1" fmla="*/ 0 h 4"/>
                  <a:gd name="T2" fmla="*/ 2 w 4"/>
                  <a:gd name="T3" fmla="*/ 2 h 4"/>
                  <a:gd name="T4" fmla="*/ 4 w 4"/>
                  <a:gd name="T5" fmla="*/ 2 h 4"/>
                  <a:gd name="T6" fmla="*/ 4 w 4"/>
                  <a:gd name="T7" fmla="*/ 2 h 4"/>
                  <a:gd name="T8" fmla="*/ 4 w 4"/>
                  <a:gd name="T9" fmla="*/ 2 h 4"/>
                  <a:gd name="T10" fmla="*/ 4 w 4"/>
                  <a:gd name="T11" fmla="*/ 3 h 4"/>
                  <a:gd name="T12" fmla="*/ 2 w 4"/>
                  <a:gd name="T13" fmla="*/ 4 h 4"/>
                  <a:gd name="T14" fmla="*/ 2 w 4"/>
                  <a:gd name="T15" fmla="*/ 4 h 4"/>
                  <a:gd name="T16" fmla="*/ 1 w 4"/>
                  <a:gd name="T17" fmla="*/ 4 h 4"/>
                  <a:gd name="T18" fmla="*/ 1 w 4"/>
                  <a:gd name="T19" fmla="*/ 4 h 4"/>
                  <a:gd name="T20" fmla="*/ 1 w 4"/>
                  <a:gd name="T21" fmla="*/ 4 h 4"/>
                  <a:gd name="T22" fmla="*/ 0 w 4"/>
                  <a:gd name="T23" fmla="*/ 4 h 4"/>
                  <a:gd name="T24" fmla="*/ 0 w 4"/>
                  <a:gd name="T25" fmla="*/ 3 h 4"/>
                  <a:gd name="T26" fmla="*/ 0 w 4"/>
                  <a:gd name="T27" fmla="*/ 2 h 4"/>
                  <a:gd name="T28" fmla="*/ 1 w 4"/>
                  <a:gd name="T29" fmla="*/ 2 h 4"/>
                  <a:gd name="T30" fmla="*/ 1 w 4"/>
                  <a:gd name="T31" fmla="*/ 0 h 4"/>
                  <a:gd name="T32" fmla="*/ 2 w 4"/>
                  <a:gd name="T33" fmla="*/ 0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
                  <a:gd name="T52" fmla="*/ 0 h 4"/>
                  <a:gd name="T53" fmla="*/ 4 w 4"/>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 h="4">
                    <a:moveTo>
                      <a:pt x="2" y="0"/>
                    </a:moveTo>
                    <a:lnTo>
                      <a:pt x="2" y="2"/>
                    </a:lnTo>
                    <a:lnTo>
                      <a:pt x="4" y="2"/>
                    </a:lnTo>
                    <a:lnTo>
                      <a:pt x="4" y="3"/>
                    </a:lnTo>
                    <a:lnTo>
                      <a:pt x="2" y="4"/>
                    </a:lnTo>
                    <a:lnTo>
                      <a:pt x="1" y="4"/>
                    </a:lnTo>
                    <a:lnTo>
                      <a:pt x="0" y="4"/>
                    </a:lnTo>
                    <a:lnTo>
                      <a:pt x="0" y="3"/>
                    </a:lnTo>
                    <a:lnTo>
                      <a:pt x="0" y="2"/>
                    </a:lnTo>
                    <a:lnTo>
                      <a:pt x="1" y="2"/>
                    </a:lnTo>
                    <a:lnTo>
                      <a:pt x="1" y="0"/>
                    </a:lnTo>
                    <a:lnTo>
                      <a:pt x="2" y="0"/>
                    </a:lnTo>
                    <a:close/>
                  </a:path>
                </a:pathLst>
              </a:custGeom>
              <a:solidFill>
                <a:srgbClr val="000000"/>
              </a:solidFill>
              <a:ln w="9525">
                <a:noFill/>
                <a:round/>
                <a:headEnd/>
                <a:tailEnd/>
              </a:ln>
            </p:spPr>
            <p:txBody>
              <a:bodyPr/>
              <a:lstStyle/>
              <a:p>
                <a:endParaRPr lang="en-AU" sz="1500"/>
              </a:p>
            </p:txBody>
          </p:sp>
          <p:sp>
            <p:nvSpPr>
              <p:cNvPr id="25740" name="Freeform 117"/>
              <p:cNvSpPr>
                <a:spLocks/>
              </p:cNvSpPr>
              <p:nvPr/>
            </p:nvSpPr>
            <p:spPr bwMode="auto">
              <a:xfrm>
                <a:off x="6351" y="1183"/>
                <a:ext cx="2" cy="2"/>
              </a:xfrm>
              <a:custGeom>
                <a:avLst/>
                <a:gdLst>
                  <a:gd name="T0" fmla="*/ 2 w 4"/>
                  <a:gd name="T1" fmla="*/ 0 h 4"/>
                  <a:gd name="T2" fmla="*/ 2 w 4"/>
                  <a:gd name="T3" fmla="*/ 0 h 4"/>
                  <a:gd name="T4" fmla="*/ 2 w 4"/>
                  <a:gd name="T5" fmla="*/ 2 h 4"/>
                  <a:gd name="T6" fmla="*/ 4 w 4"/>
                  <a:gd name="T7" fmla="*/ 2 h 4"/>
                  <a:gd name="T8" fmla="*/ 4 w 4"/>
                  <a:gd name="T9" fmla="*/ 2 h 4"/>
                  <a:gd name="T10" fmla="*/ 4 w 4"/>
                  <a:gd name="T11" fmla="*/ 2 h 4"/>
                  <a:gd name="T12" fmla="*/ 4 w 4"/>
                  <a:gd name="T13" fmla="*/ 2 h 4"/>
                  <a:gd name="T14" fmla="*/ 4 w 4"/>
                  <a:gd name="T15" fmla="*/ 3 h 4"/>
                  <a:gd name="T16" fmla="*/ 2 w 4"/>
                  <a:gd name="T17" fmla="*/ 4 h 4"/>
                  <a:gd name="T18" fmla="*/ 2 w 4"/>
                  <a:gd name="T19" fmla="*/ 4 h 4"/>
                  <a:gd name="T20" fmla="*/ 1 w 4"/>
                  <a:gd name="T21" fmla="*/ 4 h 4"/>
                  <a:gd name="T22" fmla="*/ 1 w 4"/>
                  <a:gd name="T23" fmla="*/ 4 h 4"/>
                  <a:gd name="T24" fmla="*/ 1 w 4"/>
                  <a:gd name="T25" fmla="*/ 4 h 4"/>
                  <a:gd name="T26" fmla="*/ 1 w 4"/>
                  <a:gd name="T27" fmla="*/ 4 h 4"/>
                  <a:gd name="T28" fmla="*/ 0 w 4"/>
                  <a:gd name="T29" fmla="*/ 4 h 4"/>
                  <a:gd name="T30" fmla="*/ 0 w 4"/>
                  <a:gd name="T31" fmla="*/ 3 h 4"/>
                  <a:gd name="T32" fmla="*/ 0 w 4"/>
                  <a:gd name="T33" fmla="*/ 3 h 4"/>
                  <a:gd name="T34" fmla="*/ 0 w 4"/>
                  <a:gd name="T35" fmla="*/ 2 h 4"/>
                  <a:gd name="T36" fmla="*/ 1 w 4"/>
                  <a:gd name="T37" fmla="*/ 2 h 4"/>
                  <a:gd name="T38" fmla="*/ 1 w 4"/>
                  <a:gd name="T39" fmla="*/ 0 h 4"/>
                  <a:gd name="T40" fmla="*/ 2 w 4"/>
                  <a:gd name="T41" fmla="*/ 0 h 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
                  <a:gd name="T64" fmla="*/ 0 h 4"/>
                  <a:gd name="T65" fmla="*/ 4 w 4"/>
                  <a:gd name="T66" fmla="*/ 4 h 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 h="4">
                    <a:moveTo>
                      <a:pt x="2" y="0"/>
                    </a:moveTo>
                    <a:lnTo>
                      <a:pt x="2" y="0"/>
                    </a:lnTo>
                    <a:lnTo>
                      <a:pt x="2" y="2"/>
                    </a:lnTo>
                    <a:lnTo>
                      <a:pt x="4" y="2"/>
                    </a:lnTo>
                    <a:lnTo>
                      <a:pt x="4" y="3"/>
                    </a:lnTo>
                    <a:lnTo>
                      <a:pt x="2" y="4"/>
                    </a:lnTo>
                    <a:lnTo>
                      <a:pt x="1" y="4"/>
                    </a:lnTo>
                    <a:lnTo>
                      <a:pt x="0" y="4"/>
                    </a:lnTo>
                    <a:lnTo>
                      <a:pt x="0" y="3"/>
                    </a:lnTo>
                    <a:lnTo>
                      <a:pt x="0" y="2"/>
                    </a:lnTo>
                    <a:lnTo>
                      <a:pt x="1" y="2"/>
                    </a:lnTo>
                    <a:lnTo>
                      <a:pt x="1" y="0"/>
                    </a:lnTo>
                    <a:lnTo>
                      <a:pt x="2" y="0"/>
                    </a:lnTo>
                  </a:path>
                </a:pathLst>
              </a:custGeom>
              <a:noFill/>
              <a:ln w="0">
                <a:solidFill>
                  <a:srgbClr val="000000"/>
                </a:solidFill>
                <a:prstDash val="solid"/>
                <a:round/>
                <a:headEnd/>
                <a:tailEnd/>
              </a:ln>
            </p:spPr>
            <p:txBody>
              <a:bodyPr/>
              <a:lstStyle/>
              <a:p>
                <a:endParaRPr lang="en-AU" sz="1500"/>
              </a:p>
            </p:txBody>
          </p:sp>
          <p:sp>
            <p:nvSpPr>
              <p:cNvPr id="25741" name="Freeform 118"/>
              <p:cNvSpPr>
                <a:spLocks/>
              </p:cNvSpPr>
              <p:nvPr/>
            </p:nvSpPr>
            <p:spPr bwMode="auto">
              <a:xfrm>
                <a:off x="6351" y="1194"/>
                <a:ext cx="2" cy="2"/>
              </a:xfrm>
              <a:custGeom>
                <a:avLst/>
                <a:gdLst>
                  <a:gd name="T0" fmla="*/ 2 w 5"/>
                  <a:gd name="T1" fmla="*/ 1 h 4"/>
                  <a:gd name="T2" fmla="*/ 3 w 5"/>
                  <a:gd name="T3" fmla="*/ 1 h 4"/>
                  <a:gd name="T4" fmla="*/ 3 w 5"/>
                  <a:gd name="T5" fmla="*/ 1 h 4"/>
                  <a:gd name="T6" fmla="*/ 3 w 5"/>
                  <a:gd name="T7" fmla="*/ 1 h 4"/>
                  <a:gd name="T8" fmla="*/ 5 w 5"/>
                  <a:gd name="T9" fmla="*/ 2 h 4"/>
                  <a:gd name="T10" fmla="*/ 5 w 5"/>
                  <a:gd name="T11" fmla="*/ 2 h 4"/>
                  <a:gd name="T12" fmla="*/ 3 w 5"/>
                  <a:gd name="T13" fmla="*/ 2 h 4"/>
                  <a:gd name="T14" fmla="*/ 3 w 5"/>
                  <a:gd name="T15" fmla="*/ 4 h 4"/>
                  <a:gd name="T16" fmla="*/ 2 w 5"/>
                  <a:gd name="T17" fmla="*/ 4 h 4"/>
                  <a:gd name="T18" fmla="*/ 1 w 5"/>
                  <a:gd name="T19" fmla="*/ 4 h 4"/>
                  <a:gd name="T20" fmla="*/ 1 w 5"/>
                  <a:gd name="T21" fmla="*/ 2 h 4"/>
                  <a:gd name="T22" fmla="*/ 1 w 5"/>
                  <a:gd name="T23" fmla="*/ 2 h 4"/>
                  <a:gd name="T24" fmla="*/ 0 w 5"/>
                  <a:gd name="T25" fmla="*/ 2 h 4"/>
                  <a:gd name="T26" fmla="*/ 1 w 5"/>
                  <a:gd name="T27" fmla="*/ 1 h 4"/>
                  <a:gd name="T28" fmla="*/ 1 w 5"/>
                  <a:gd name="T29" fmla="*/ 0 h 4"/>
                  <a:gd name="T30" fmla="*/ 1 w 5"/>
                  <a:gd name="T31" fmla="*/ 0 h 4"/>
                  <a:gd name="T32" fmla="*/ 2 w 5"/>
                  <a:gd name="T33" fmla="*/ 1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4"/>
                  <a:gd name="T53" fmla="*/ 5 w 5"/>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4">
                    <a:moveTo>
                      <a:pt x="2" y="1"/>
                    </a:moveTo>
                    <a:lnTo>
                      <a:pt x="3" y="1"/>
                    </a:lnTo>
                    <a:lnTo>
                      <a:pt x="5" y="2"/>
                    </a:lnTo>
                    <a:lnTo>
                      <a:pt x="3" y="2"/>
                    </a:lnTo>
                    <a:lnTo>
                      <a:pt x="3" y="4"/>
                    </a:lnTo>
                    <a:lnTo>
                      <a:pt x="2" y="4"/>
                    </a:lnTo>
                    <a:lnTo>
                      <a:pt x="1" y="4"/>
                    </a:lnTo>
                    <a:lnTo>
                      <a:pt x="1" y="2"/>
                    </a:lnTo>
                    <a:lnTo>
                      <a:pt x="0" y="2"/>
                    </a:lnTo>
                    <a:lnTo>
                      <a:pt x="1" y="1"/>
                    </a:lnTo>
                    <a:lnTo>
                      <a:pt x="1" y="0"/>
                    </a:lnTo>
                    <a:lnTo>
                      <a:pt x="2" y="1"/>
                    </a:lnTo>
                    <a:close/>
                  </a:path>
                </a:pathLst>
              </a:custGeom>
              <a:solidFill>
                <a:srgbClr val="000000"/>
              </a:solidFill>
              <a:ln w="9525">
                <a:noFill/>
                <a:round/>
                <a:headEnd/>
                <a:tailEnd/>
              </a:ln>
            </p:spPr>
            <p:txBody>
              <a:bodyPr/>
              <a:lstStyle/>
              <a:p>
                <a:endParaRPr lang="en-AU" sz="1500"/>
              </a:p>
            </p:txBody>
          </p:sp>
          <p:sp>
            <p:nvSpPr>
              <p:cNvPr id="25742" name="Freeform 119"/>
              <p:cNvSpPr>
                <a:spLocks/>
              </p:cNvSpPr>
              <p:nvPr/>
            </p:nvSpPr>
            <p:spPr bwMode="auto">
              <a:xfrm>
                <a:off x="6351" y="1194"/>
                <a:ext cx="2" cy="2"/>
              </a:xfrm>
              <a:custGeom>
                <a:avLst/>
                <a:gdLst>
                  <a:gd name="T0" fmla="*/ 2 w 5"/>
                  <a:gd name="T1" fmla="*/ 1 h 4"/>
                  <a:gd name="T2" fmla="*/ 2 w 5"/>
                  <a:gd name="T3" fmla="*/ 1 h 4"/>
                  <a:gd name="T4" fmla="*/ 3 w 5"/>
                  <a:gd name="T5" fmla="*/ 1 h 4"/>
                  <a:gd name="T6" fmla="*/ 3 w 5"/>
                  <a:gd name="T7" fmla="*/ 1 h 4"/>
                  <a:gd name="T8" fmla="*/ 3 w 5"/>
                  <a:gd name="T9" fmla="*/ 1 h 4"/>
                  <a:gd name="T10" fmla="*/ 5 w 5"/>
                  <a:gd name="T11" fmla="*/ 2 h 4"/>
                  <a:gd name="T12" fmla="*/ 5 w 5"/>
                  <a:gd name="T13" fmla="*/ 2 h 4"/>
                  <a:gd name="T14" fmla="*/ 5 w 5"/>
                  <a:gd name="T15" fmla="*/ 2 h 4"/>
                  <a:gd name="T16" fmla="*/ 3 w 5"/>
                  <a:gd name="T17" fmla="*/ 2 h 4"/>
                  <a:gd name="T18" fmla="*/ 3 w 5"/>
                  <a:gd name="T19" fmla="*/ 4 h 4"/>
                  <a:gd name="T20" fmla="*/ 2 w 5"/>
                  <a:gd name="T21" fmla="*/ 4 h 4"/>
                  <a:gd name="T22" fmla="*/ 2 w 5"/>
                  <a:gd name="T23" fmla="*/ 4 h 4"/>
                  <a:gd name="T24" fmla="*/ 1 w 5"/>
                  <a:gd name="T25" fmla="*/ 4 h 4"/>
                  <a:gd name="T26" fmla="*/ 1 w 5"/>
                  <a:gd name="T27" fmla="*/ 2 h 4"/>
                  <a:gd name="T28" fmla="*/ 1 w 5"/>
                  <a:gd name="T29" fmla="*/ 2 h 4"/>
                  <a:gd name="T30" fmla="*/ 0 w 5"/>
                  <a:gd name="T31" fmla="*/ 2 h 4"/>
                  <a:gd name="T32" fmla="*/ 0 w 5"/>
                  <a:gd name="T33" fmla="*/ 2 h 4"/>
                  <a:gd name="T34" fmla="*/ 1 w 5"/>
                  <a:gd name="T35" fmla="*/ 1 h 4"/>
                  <a:gd name="T36" fmla="*/ 1 w 5"/>
                  <a:gd name="T37" fmla="*/ 0 h 4"/>
                  <a:gd name="T38" fmla="*/ 1 w 5"/>
                  <a:gd name="T39" fmla="*/ 0 h 4"/>
                  <a:gd name="T40" fmla="*/ 2 w 5"/>
                  <a:gd name="T41" fmla="*/ 1 h 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
                  <a:gd name="T64" fmla="*/ 0 h 4"/>
                  <a:gd name="T65" fmla="*/ 5 w 5"/>
                  <a:gd name="T66" fmla="*/ 4 h 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 h="4">
                    <a:moveTo>
                      <a:pt x="2" y="1"/>
                    </a:moveTo>
                    <a:lnTo>
                      <a:pt x="2" y="1"/>
                    </a:lnTo>
                    <a:lnTo>
                      <a:pt x="3" y="1"/>
                    </a:lnTo>
                    <a:lnTo>
                      <a:pt x="5" y="2"/>
                    </a:lnTo>
                    <a:lnTo>
                      <a:pt x="3" y="2"/>
                    </a:lnTo>
                    <a:lnTo>
                      <a:pt x="3" y="4"/>
                    </a:lnTo>
                    <a:lnTo>
                      <a:pt x="2" y="4"/>
                    </a:lnTo>
                    <a:lnTo>
                      <a:pt x="1" y="4"/>
                    </a:lnTo>
                    <a:lnTo>
                      <a:pt x="1" y="2"/>
                    </a:lnTo>
                    <a:lnTo>
                      <a:pt x="0" y="2"/>
                    </a:lnTo>
                    <a:lnTo>
                      <a:pt x="1" y="1"/>
                    </a:lnTo>
                    <a:lnTo>
                      <a:pt x="1" y="0"/>
                    </a:lnTo>
                    <a:lnTo>
                      <a:pt x="2" y="1"/>
                    </a:lnTo>
                  </a:path>
                </a:pathLst>
              </a:custGeom>
              <a:noFill/>
              <a:ln w="0">
                <a:solidFill>
                  <a:srgbClr val="000000"/>
                </a:solidFill>
                <a:prstDash val="solid"/>
                <a:round/>
                <a:headEnd/>
                <a:tailEnd/>
              </a:ln>
            </p:spPr>
            <p:txBody>
              <a:bodyPr/>
              <a:lstStyle/>
              <a:p>
                <a:endParaRPr lang="en-AU" sz="1500"/>
              </a:p>
            </p:txBody>
          </p:sp>
          <p:sp>
            <p:nvSpPr>
              <p:cNvPr id="25743" name="Freeform 120"/>
              <p:cNvSpPr>
                <a:spLocks/>
              </p:cNvSpPr>
              <p:nvPr/>
            </p:nvSpPr>
            <p:spPr bwMode="auto">
              <a:xfrm>
                <a:off x="6351" y="1206"/>
                <a:ext cx="2" cy="2"/>
              </a:xfrm>
              <a:custGeom>
                <a:avLst/>
                <a:gdLst>
                  <a:gd name="T0" fmla="*/ 1 w 4"/>
                  <a:gd name="T1" fmla="*/ 0 h 5"/>
                  <a:gd name="T2" fmla="*/ 1 w 4"/>
                  <a:gd name="T3" fmla="*/ 0 h 5"/>
                  <a:gd name="T4" fmla="*/ 2 w 4"/>
                  <a:gd name="T5" fmla="*/ 1 h 5"/>
                  <a:gd name="T6" fmla="*/ 2 w 4"/>
                  <a:gd name="T7" fmla="*/ 1 h 5"/>
                  <a:gd name="T8" fmla="*/ 4 w 4"/>
                  <a:gd name="T9" fmla="*/ 2 h 5"/>
                  <a:gd name="T10" fmla="*/ 2 w 4"/>
                  <a:gd name="T11" fmla="*/ 4 h 5"/>
                  <a:gd name="T12" fmla="*/ 2 w 4"/>
                  <a:gd name="T13" fmla="*/ 4 h 5"/>
                  <a:gd name="T14" fmla="*/ 1 w 4"/>
                  <a:gd name="T15" fmla="*/ 5 h 5"/>
                  <a:gd name="T16" fmla="*/ 0 w 4"/>
                  <a:gd name="T17" fmla="*/ 5 h 5"/>
                  <a:gd name="T18" fmla="*/ 0 w 4"/>
                  <a:gd name="T19" fmla="*/ 4 h 5"/>
                  <a:gd name="T20" fmla="*/ 0 w 4"/>
                  <a:gd name="T21" fmla="*/ 4 h 5"/>
                  <a:gd name="T22" fmla="*/ 0 w 4"/>
                  <a:gd name="T23" fmla="*/ 4 h 5"/>
                  <a:gd name="T24" fmla="*/ 0 w 4"/>
                  <a:gd name="T25" fmla="*/ 2 h 5"/>
                  <a:gd name="T26" fmla="*/ 0 w 4"/>
                  <a:gd name="T27" fmla="*/ 1 h 5"/>
                  <a:gd name="T28" fmla="*/ 0 w 4"/>
                  <a:gd name="T29" fmla="*/ 1 h 5"/>
                  <a:gd name="T30" fmla="*/ 0 w 4"/>
                  <a:gd name="T31" fmla="*/ 1 h 5"/>
                  <a:gd name="T32" fmla="*/ 1 w 4"/>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
                  <a:gd name="T52" fmla="*/ 0 h 5"/>
                  <a:gd name="T53" fmla="*/ 4 w 4"/>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 h="5">
                    <a:moveTo>
                      <a:pt x="1" y="0"/>
                    </a:moveTo>
                    <a:lnTo>
                      <a:pt x="1" y="0"/>
                    </a:lnTo>
                    <a:lnTo>
                      <a:pt x="2" y="1"/>
                    </a:lnTo>
                    <a:lnTo>
                      <a:pt x="4" y="2"/>
                    </a:lnTo>
                    <a:lnTo>
                      <a:pt x="2" y="4"/>
                    </a:lnTo>
                    <a:lnTo>
                      <a:pt x="1" y="5"/>
                    </a:lnTo>
                    <a:lnTo>
                      <a:pt x="0" y="5"/>
                    </a:lnTo>
                    <a:lnTo>
                      <a:pt x="0" y="4"/>
                    </a:lnTo>
                    <a:lnTo>
                      <a:pt x="0" y="2"/>
                    </a:lnTo>
                    <a:lnTo>
                      <a:pt x="0" y="1"/>
                    </a:lnTo>
                    <a:lnTo>
                      <a:pt x="1" y="0"/>
                    </a:lnTo>
                    <a:close/>
                  </a:path>
                </a:pathLst>
              </a:custGeom>
              <a:solidFill>
                <a:srgbClr val="000000"/>
              </a:solidFill>
              <a:ln w="9525">
                <a:noFill/>
                <a:round/>
                <a:headEnd/>
                <a:tailEnd/>
              </a:ln>
            </p:spPr>
            <p:txBody>
              <a:bodyPr/>
              <a:lstStyle/>
              <a:p>
                <a:endParaRPr lang="en-AU" sz="1500"/>
              </a:p>
            </p:txBody>
          </p:sp>
          <p:sp>
            <p:nvSpPr>
              <p:cNvPr id="25744" name="Freeform 121"/>
              <p:cNvSpPr>
                <a:spLocks/>
              </p:cNvSpPr>
              <p:nvPr/>
            </p:nvSpPr>
            <p:spPr bwMode="auto">
              <a:xfrm>
                <a:off x="6351" y="1206"/>
                <a:ext cx="2" cy="2"/>
              </a:xfrm>
              <a:custGeom>
                <a:avLst/>
                <a:gdLst>
                  <a:gd name="T0" fmla="*/ 1 w 4"/>
                  <a:gd name="T1" fmla="*/ 0 h 5"/>
                  <a:gd name="T2" fmla="*/ 1 w 4"/>
                  <a:gd name="T3" fmla="*/ 0 h 5"/>
                  <a:gd name="T4" fmla="*/ 1 w 4"/>
                  <a:gd name="T5" fmla="*/ 0 h 5"/>
                  <a:gd name="T6" fmla="*/ 2 w 4"/>
                  <a:gd name="T7" fmla="*/ 1 h 5"/>
                  <a:gd name="T8" fmla="*/ 2 w 4"/>
                  <a:gd name="T9" fmla="*/ 1 h 5"/>
                  <a:gd name="T10" fmla="*/ 4 w 4"/>
                  <a:gd name="T11" fmla="*/ 2 h 5"/>
                  <a:gd name="T12" fmla="*/ 4 w 4"/>
                  <a:gd name="T13" fmla="*/ 2 h 5"/>
                  <a:gd name="T14" fmla="*/ 2 w 4"/>
                  <a:gd name="T15" fmla="*/ 4 h 5"/>
                  <a:gd name="T16" fmla="*/ 2 w 4"/>
                  <a:gd name="T17" fmla="*/ 4 h 5"/>
                  <a:gd name="T18" fmla="*/ 1 w 4"/>
                  <a:gd name="T19" fmla="*/ 5 h 5"/>
                  <a:gd name="T20" fmla="*/ 0 w 4"/>
                  <a:gd name="T21" fmla="*/ 5 h 5"/>
                  <a:gd name="T22" fmla="*/ 0 w 4"/>
                  <a:gd name="T23" fmla="*/ 5 h 5"/>
                  <a:gd name="T24" fmla="*/ 0 w 4"/>
                  <a:gd name="T25" fmla="*/ 4 h 5"/>
                  <a:gd name="T26" fmla="*/ 0 w 4"/>
                  <a:gd name="T27" fmla="*/ 4 h 5"/>
                  <a:gd name="T28" fmla="*/ 0 w 4"/>
                  <a:gd name="T29" fmla="*/ 4 h 5"/>
                  <a:gd name="T30" fmla="*/ 0 w 4"/>
                  <a:gd name="T31" fmla="*/ 2 h 5"/>
                  <a:gd name="T32" fmla="*/ 0 w 4"/>
                  <a:gd name="T33" fmla="*/ 2 h 5"/>
                  <a:gd name="T34" fmla="*/ 0 w 4"/>
                  <a:gd name="T35" fmla="*/ 1 h 5"/>
                  <a:gd name="T36" fmla="*/ 0 w 4"/>
                  <a:gd name="T37" fmla="*/ 1 h 5"/>
                  <a:gd name="T38" fmla="*/ 0 w 4"/>
                  <a:gd name="T39" fmla="*/ 1 h 5"/>
                  <a:gd name="T40" fmla="*/ 1 w 4"/>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
                  <a:gd name="T64" fmla="*/ 0 h 5"/>
                  <a:gd name="T65" fmla="*/ 4 w 4"/>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 h="5">
                    <a:moveTo>
                      <a:pt x="1" y="0"/>
                    </a:moveTo>
                    <a:lnTo>
                      <a:pt x="1" y="0"/>
                    </a:lnTo>
                    <a:lnTo>
                      <a:pt x="2" y="1"/>
                    </a:lnTo>
                    <a:lnTo>
                      <a:pt x="4" y="2"/>
                    </a:lnTo>
                    <a:lnTo>
                      <a:pt x="2" y="4"/>
                    </a:lnTo>
                    <a:lnTo>
                      <a:pt x="1" y="5"/>
                    </a:lnTo>
                    <a:lnTo>
                      <a:pt x="0" y="5"/>
                    </a:lnTo>
                    <a:lnTo>
                      <a:pt x="0" y="4"/>
                    </a:lnTo>
                    <a:lnTo>
                      <a:pt x="0" y="2"/>
                    </a:lnTo>
                    <a:lnTo>
                      <a:pt x="0" y="1"/>
                    </a:lnTo>
                    <a:lnTo>
                      <a:pt x="1" y="0"/>
                    </a:lnTo>
                  </a:path>
                </a:pathLst>
              </a:custGeom>
              <a:noFill/>
              <a:ln w="0">
                <a:solidFill>
                  <a:srgbClr val="000000"/>
                </a:solidFill>
                <a:prstDash val="solid"/>
                <a:round/>
                <a:headEnd/>
                <a:tailEnd/>
              </a:ln>
            </p:spPr>
            <p:txBody>
              <a:bodyPr/>
              <a:lstStyle/>
              <a:p>
                <a:endParaRPr lang="en-AU" sz="1500"/>
              </a:p>
            </p:txBody>
          </p:sp>
          <p:sp>
            <p:nvSpPr>
              <p:cNvPr id="25745" name="Freeform 122"/>
              <p:cNvSpPr>
                <a:spLocks/>
              </p:cNvSpPr>
              <p:nvPr/>
            </p:nvSpPr>
            <p:spPr bwMode="auto">
              <a:xfrm>
                <a:off x="6351" y="1217"/>
                <a:ext cx="2" cy="3"/>
              </a:xfrm>
              <a:custGeom>
                <a:avLst/>
                <a:gdLst>
                  <a:gd name="T0" fmla="*/ 2 w 3"/>
                  <a:gd name="T1" fmla="*/ 0 h 5"/>
                  <a:gd name="T2" fmla="*/ 3 w 3"/>
                  <a:gd name="T3" fmla="*/ 1 h 5"/>
                  <a:gd name="T4" fmla="*/ 3 w 3"/>
                  <a:gd name="T5" fmla="*/ 1 h 5"/>
                  <a:gd name="T6" fmla="*/ 3 w 3"/>
                  <a:gd name="T7" fmla="*/ 2 h 5"/>
                  <a:gd name="T8" fmla="*/ 3 w 3"/>
                  <a:gd name="T9" fmla="*/ 2 h 5"/>
                  <a:gd name="T10" fmla="*/ 3 w 3"/>
                  <a:gd name="T11" fmla="*/ 3 h 5"/>
                  <a:gd name="T12" fmla="*/ 3 w 3"/>
                  <a:gd name="T13" fmla="*/ 3 h 5"/>
                  <a:gd name="T14" fmla="*/ 2 w 3"/>
                  <a:gd name="T15" fmla="*/ 5 h 5"/>
                  <a:gd name="T16" fmla="*/ 2 w 3"/>
                  <a:gd name="T17" fmla="*/ 5 h 5"/>
                  <a:gd name="T18" fmla="*/ 1 w 3"/>
                  <a:gd name="T19" fmla="*/ 3 h 5"/>
                  <a:gd name="T20" fmla="*/ 1 w 3"/>
                  <a:gd name="T21" fmla="*/ 3 h 5"/>
                  <a:gd name="T22" fmla="*/ 1 w 3"/>
                  <a:gd name="T23" fmla="*/ 3 h 5"/>
                  <a:gd name="T24" fmla="*/ 0 w 3"/>
                  <a:gd name="T25" fmla="*/ 2 h 5"/>
                  <a:gd name="T26" fmla="*/ 0 w 3"/>
                  <a:gd name="T27" fmla="*/ 1 h 5"/>
                  <a:gd name="T28" fmla="*/ 1 w 3"/>
                  <a:gd name="T29" fmla="*/ 1 h 5"/>
                  <a:gd name="T30" fmla="*/ 1 w 3"/>
                  <a:gd name="T31" fmla="*/ 1 h 5"/>
                  <a:gd name="T32" fmla="*/ 2 w 3"/>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
                  <a:gd name="T52" fmla="*/ 0 h 5"/>
                  <a:gd name="T53" fmla="*/ 3 w 3"/>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 h="5">
                    <a:moveTo>
                      <a:pt x="2" y="0"/>
                    </a:moveTo>
                    <a:lnTo>
                      <a:pt x="3" y="1"/>
                    </a:lnTo>
                    <a:lnTo>
                      <a:pt x="3" y="2"/>
                    </a:lnTo>
                    <a:lnTo>
                      <a:pt x="3" y="3"/>
                    </a:lnTo>
                    <a:lnTo>
                      <a:pt x="2" y="5"/>
                    </a:lnTo>
                    <a:lnTo>
                      <a:pt x="1" y="3"/>
                    </a:lnTo>
                    <a:lnTo>
                      <a:pt x="0" y="2"/>
                    </a:lnTo>
                    <a:lnTo>
                      <a:pt x="0" y="1"/>
                    </a:lnTo>
                    <a:lnTo>
                      <a:pt x="1" y="1"/>
                    </a:lnTo>
                    <a:lnTo>
                      <a:pt x="2" y="0"/>
                    </a:lnTo>
                    <a:close/>
                  </a:path>
                </a:pathLst>
              </a:custGeom>
              <a:solidFill>
                <a:srgbClr val="000000"/>
              </a:solidFill>
              <a:ln w="9525">
                <a:noFill/>
                <a:round/>
                <a:headEnd/>
                <a:tailEnd/>
              </a:ln>
            </p:spPr>
            <p:txBody>
              <a:bodyPr/>
              <a:lstStyle/>
              <a:p>
                <a:endParaRPr lang="en-AU" sz="1500"/>
              </a:p>
            </p:txBody>
          </p:sp>
          <p:sp>
            <p:nvSpPr>
              <p:cNvPr id="25746" name="Freeform 123"/>
              <p:cNvSpPr>
                <a:spLocks/>
              </p:cNvSpPr>
              <p:nvPr/>
            </p:nvSpPr>
            <p:spPr bwMode="auto">
              <a:xfrm>
                <a:off x="6351" y="1217"/>
                <a:ext cx="2" cy="3"/>
              </a:xfrm>
              <a:custGeom>
                <a:avLst/>
                <a:gdLst>
                  <a:gd name="T0" fmla="*/ 2 w 3"/>
                  <a:gd name="T1" fmla="*/ 0 h 5"/>
                  <a:gd name="T2" fmla="*/ 2 w 3"/>
                  <a:gd name="T3" fmla="*/ 0 h 5"/>
                  <a:gd name="T4" fmla="*/ 3 w 3"/>
                  <a:gd name="T5" fmla="*/ 1 h 5"/>
                  <a:gd name="T6" fmla="*/ 3 w 3"/>
                  <a:gd name="T7" fmla="*/ 1 h 5"/>
                  <a:gd name="T8" fmla="*/ 3 w 3"/>
                  <a:gd name="T9" fmla="*/ 2 h 5"/>
                  <a:gd name="T10" fmla="*/ 3 w 3"/>
                  <a:gd name="T11" fmla="*/ 2 h 5"/>
                  <a:gd name="T12" fmla="*/ 3 w 3"/>
                  <a:gd name="T13" fmla="*/ 2 h 5"/>
                  <a:gd name="T14" fmla="*/ 3 w 3"/>
                  <a:gd name="T15" fmla="*/ 3 h 5"/>
                  <a:gd name="T16" fmla="*/ 3 w 3"/>
                  <a:gd name="T17" fmla="*/ 3 h 5"/>
                  <a:gd name="T18" fmla="*/ 2 w 3"/>
                  <a:gd name="T19" fmla="*/ 5 h 5"/>
                  <a:gd name="T20" fmla="*/ 2 w 3"/>
                  <a:gd name="T21" fmla="*/ 5 h 5"/>
                  <a:gd name="T22" fmla="*/ 2 w 3"/>
                  <a:gd name="T23" fmla="*/ 5 h 5"/>
                  <a:gd name="T24" fmla="*/ 1 w 3"/>
                  <a:gd name="T25" fmla="*/ 3 h 5"/>
                  <a:gd name="T26" fmla="*/ 1 w 3"/>
                  <a:gd name="T27" fmla="*/ 3 h 5"/>
                  <a:gd name="T28" fmla="*/ 1 w 3"/>
                  <a:gd name="T29" fmla="*/ 3 h 5"/>
                  <a:gd name="T30" fmla="*/ 0 w 3"/>
                  <a:gd name="T31" fmla="*/ 2 h 5"/>
                  <a:gd name="T32" fmla="*/ 0 w 3"/>
                  <a:gd name="T33" fmla="*/ 2 h 5"/>
                  <a:gd name="T34" fmla="*/ 0 w 3"/>
                  <a:gd name="T35" fmla="*/ 1 h 5"/>
                  <a:gd name="T36" fmla="*/ 1 w 3"/>
                  <a:gd name="T37" fmla="*/ 1 h 5"/>
                  <a:gd name="T38" fmla="*/ 1 w 3"/>
                  <a:gd name="T39" fmla="*/ 1 h 5"/>
                  <a:gd name="T40" fmla="*/ 2 w 3"/>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
                  <a:gd name="T64" fmla="*/ 0 h 5"/>
                  <a:gd name="T65" fmla="*/ 3 w 3"/>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 h="5">
                    <a:moveTo>
                      <a:pt x="2" y="0"/>
                    </a:moveTo>
                    <a:lnTo>
                      <a:pt x="2" y="0"/>
                    </a:lnTo>
                    <a:lnTo>
                      <a:pt x="3" y="1"/>
                    </a:lnTo>
                    <a:lnTo>
                      <a:pt x="3" y="2"/>
                    </a:lnTo>
                    <a:lnTo>
                      <a:pt x="3" y="3"/>
                    </a:lnTo>
                    <a:lnTo>
                      <a:pt x="2" y="5"/>
                    </a:lnTo>
                    <a:lnTo>
                      <a:pt x="1" y="3"/>
                    </a:lnTo>
                    <a:lnTo>
                      <a:pt x="0" y="2"/>
                    </a:lnTo>
                    <a:lnTo>
                      <a:pt x="0" y="1"/>
                    </a:lnTo>
                    <a:lnTo>
                      <a:pt x="1" y="1"/>
                    </a:lnTo>
                    <a:lnTo>
                      <a:pt x="2" y="0"/>
                    </a:lnTo>
                  </a:path>
                </a:pathLst>
              </a:custGeom>
              <a:noFill/>
              <a:ln w="0">
                <a:solidFill>
                  <a:srgbClr val="000000"/>
                </a:solidFill>
                <a:prstDash val="solid"/>
                <a:round/>
                <a:headEnd/>
                <a:tailEnd/>
              </a:ln>
            </p:spPr>
            <p:txBody>
              <a:bodyPr/>
              <a:lstStyle/>
              <a:p>
                <a:endParaRPr lang="en-AU" sz="1500"/>
              </a:p>
            </p:txBody>
          </p:sp>
          <p:sp>
            <p:nvSpPr>
              <p:cNvPr id="25747" name="Freeform 124"/>
              <p:cNvSpPr>
                <a:spLocks/>
              </p:cNvSpPr>
              <p:nvPr/>
            </p:nvSpPr>
            <p:spPr bwMode="auto">
              <a:xfrm>
                <a:off x="6350" y="1167"/>
                <a:ext cx="5" cy="6"/>
              </a:xfrm>
              <a:custGeom>
                <a:avLst/>
                <a:gdLst>
                  <a:gd name="T0" fmla="*/ 0 w 9"/>
                  <a:gd name="T1" fmla="*/ 0 h 11"/>
                  <a:gd name="T2" fmla="*/ 9 w 9"/>
                  <a:gd name="T3" fmla="*/ 0 h 11"/>
                  <a:gd name="T4" fmla="*/ 9 w 9"/>
                  <a:gd name="T5" fmla="*/ 10 h 11"/>
                  <a:gd name="T6" fmla="*/ 0 w 9"/>
                  <a:gd name="T7" fmla="*/ 11 h 11"/>
                  <a:gd name="T8" fmla="*/ 0 w 9"/>
                  <a:gd name="T9" fmla="*/ 0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0"/>
                    </a:moveTo>
                    <a:lnTo>
                      <a:pt x="9" y="0"/>
                    </a:lnTo>
                    <a:lnTo>
                      <a:pt x="9" y="10"/>
                    </a:lnTo>
                    <a:lnTo>
                      <a:pt x="0" y="11"/>
                    </a:lnTo>
                    <a:lnTo>
                      <a:pt x="0" y="0"/>
                    </a:lnTo>
                    <a:close/>
                  </a:path>
                </a:pathLst>
              </a:custGeom>
              <a:solidFill>
                <a:srgbClr val="FFFFFF"/>
              </a:solidFill>
              <a:ln w="9525">
                <a:noFill/>
                <a:round/>
                <a:headEnd/>
                <a:tailEnd/>
              </a:ln>
            </p:spPr>
            <p:txBody>
              <a:bodyPr/>
              <a:lstStyle/>
              <a:p>
                <a:endParaRPr lang="en-AU" sz="1500"/>
              </a:p>
            </p:txBody>
          </p:sp>
          <p:sp>
            <p:nvSpPr>
              <p:cNvPr id="25748" name="Freeform 125"/>
              <p:cNvSpPr>
                <a:spLocks/>
              </p:cNvSpPr>
              <p:nvPr/>
            </p:nvSpPr>
            <p:spPr bwMode="auto">
              <a:xfrm>
                <a:off x="6350" y="1167"/>
                <a:ext cx="5" cy="6"/>
              </a:xfrm>
              <a:custGeom>
                <a:avLst/>
                <a:gdLst>
                  <a:gd name="T0" fmla="*/ 0 w 9"/>
                  <a:gd name="T1" fmla="*/ 0 h 11"/>
                  <a:gd name="T2" fmla="*/ 9 w 9"/>
                  <a:gd name="T3" fmla="*/ 0 h 11"/>
                  <a:gd name="T4" fmla="*/ 9 w 9"/>
                  <a:gd name="T5" fmla="*/ 10 h 11"/>
                  <a:gd name="T6" fmla="*/ 0 w 9"/>
                  <a:gd name="T7" fmla="*/ 11 h 11"/>
                  <a:gd name="T8" fmla="*/ 0 w 9"/>
                  <a:gd name="T9" fmla="*/ 0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0"/>
                    </a:moveTo>
                    <a:lnTo>
                      <a:pt x="9" y="0"/>
                    </a:lnTo>
                    <a:lnTo>
                      <a:pt x="9" y="10"/>
                    </a:lnTo>
                    <a:lnTo>
                      <a:pt x="0" y="11"/>
                    </a:lnTo>
                    <a:lnTo>
                      <a:pt x="0" y="0"/>
                    </a:lnTo>
                  </a:path>
                </a:pathLst>
              </a:custGeom>
              <a:noFill/>
              <a:ln w="0">
                <a:solidFill>
                  <a:srgbClr val="000000"/>
                </a:solidFill>
                <a:prstDash val="solid"/>
                <a:round/>
                <a:headEnd/>
                <a:tailEnd/>
              </a:ln>
            </p:spPr>
            <p:txBody>
              <a:bodyPr/>
              <a:lstStyle/>
              <a:p>
                <a:endParaRPr lang="en-AU" sz="1500"/>
              </a:p>
            </p:txBody>
          </p:sp>
          <p:sp>
            <p:nvSpPr>
              <p:cNvPr id="25749" name="Freeform 126"/>
              <p:cNvSpPr>
                <a:spLocks/>
              </p:cNvSpPr>
              <p:nvPr/>
            </p:nvSpPr>
            <p:spPr bwMode="auto">
              <a:xfrm>
                <a:off x="6338" y="1165"/>
                <a:ext cx="12" cy="9"/>
              </a:xfrm>
              <a:custGeom>
                <a:avLst/>
                <a:gdLst>
                  <a:gd name="T0" fmla="*/ 23 w 24"/>
                  <a:gd name="T1" fmla="*/ 5 h 19"/>
                  <a:gd name="T2" fmla="*/ 0 w 24"/>
                  <a:gd name="T3" fmla="*/ 0 h 19"/>
                  <a:gd name="T4" fmla="*/ 0 w 24"/>
                  <a:gd name="T5" fmla="*/ 19 h 19"/>
                  <a:gd name="T6" fmla="*/ 24 w 24"/>
                  <a:gd name="T7" fmla="*/ 14 h 19"/>
                  <a:gd name="T8" fmla="*/ 23 w 24"/>
                  <a:gd name="T9" fmla="*/ 5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23" y="5"/>
                    </a:moveTo>
                    <a:lnTo>
                      <a:pt x="0" y="0"/>
                    </a:lnTo>
                    <a:lnTo>
                      <a:pt x="0" y="19"/>
                    </a:lnTo>
                    <a:lnTo>
                      <a:pt x="24" y="14"/>
                    </a:lnTo>
                    <a:lnTo>
                      <a:pt x="23" y="5"/>
                    </a:lnTo>
                    <a:close/>
                  </a:path>
                </a:pathLst>
              </a:custGeom>
              <a:solidFill>
                <a:srgbClr val="FFFFFF"/>
              </a:solidFill>
              <a:ln w="9525">
                <a:noFill/>
                <a:round/>
                <a:headEnd/>
                <a:tailEnd/>
              </a:ln>
            </p:spPr>
            <p:txBody>
              <a:bodyPr/>
              <a:lstStyle/>
              <a:p>
                <a:endParaRPr lang="en-AU" sz="1500"/>
              </a:p>
            </p:txBody>
          </p:sp>
          <p:sp>
            <p:nvSpPr>
              <p:cNvPr id="25750" name="Freeform 127"/>
              <p:cNvSpPr>
                <a:spLocks/>
              </p:cNvSpPr>
              <p:nvPr/>
            </p:nvSpPr>
            <p:spPr bwMode="auto">
              <a:xfrm>
                <a:off x="6338" y="1165"/>
                <a:ext cx="12" cy="9"/>
              </a:xfrm>
              <a:custGeom>
                <a:avLst/>
                <a:gdLst>
                  <a:gd name="T0" fmla="*/ 23 w 24"/>
                  <a:gd name="T1" fmla="*/ 5 h 19"/>
                  <a:gd name="T2" fmla="*/ 0 w 24"/>
                  <a:gd name="T3" fmla="*/ 0 h 19"/>
                  <a:gd name="T4" fmla="*/ 0 w 24"/>
                  <a:gd name="T5" fmla="*/ 19 h 19"/>
                  <a:gd name="T6" fmla="*/ 24 w 24"/>
                  <a:gd name="T7" fmla="*/ 14 h 19"/>
                  <a:gd name="T8" fmla="*/ 23 w 24"/>
                  <a:gd name="T9" fmla="*/ 5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23" y="5"/>
                    </a:moveTo>
                    <a:lnTo>
                      <a:pt x="0" y="0"/>
                    </a:lnTo>
                    <a:lnTo>
                      <a:pt x="0" y="19"/>
                    </a:lnTo>
                    <a:lnTo>
                      <a:pt x="24" y="14"/>
                    </a:lnTo>
                    <a:lnTo>
                      <a:pt x="23" y="5"/>
                    </a:lnTo>
                  </a:path>
                </a:pathLst>
              </a:custGeom>
              <a:noFill/>
              <a:ln w="0">
                <a:solidFill>
                  <a:srgbClr val="000000"/>
                </a:solidFill>
                <a:prstDash val="solid"/>
                <a:round/>
                <a:headEnd/>
                <a:tailEnd/>
              </a:ln>
            </p:spPr>
            <p:txBody>
              <a:bodyPr/>
              <a:lstStyle/>
              <a:p>
                <a:endParaRPr lang="en-AU" sz="1500"/>
              </a:p>
            </p:txBody>
          </p:sp>
          <p:sp>
            <p:nvSpPr>
              <p:cNvPr id="25751" name="Freeform 128"/>
              <p:cNvSpPr>
                <a:spLocks/>
              </p:cNvSpPr>
              <p:nvPr/>
            </p:nvSpPr>
            <p:spPr bwMode="auto">
              <a:xfrm>
                <a:off x="6356" y="1164"/>
                <a:ext cx="12" cy="10"/>
              </a:xfrm>
              <a:custGeom>
                <a:avLst/>
                <a:gdLst>
                  <a:gd name="T0" fmla="*/ 1 w 24"/>
                  <a:gd name="T1" fmla="*/ 6 h 19"/>
                  <a:gd name="T2" fmla="*/ 22 w 24"/>
                  <a:gd name="T3" fmla="*/ 0 h 19"/>
                  <a:gd name="T4" fmla="*/ 24 w 24"/>
                  <a:gd name="T5" fmla="*/ 19 h 19"/>
                  <a:gd name="T6" fmla="*/ 0 w 24"/>
                  <a:gd name="T7" fmla="*/ 16 h 19"/>
                  <a:gd name="T8" fmla="*/ 1 w 24"/>
                  <a:gd name="T9" fmla="*/ 6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1" y="6"/>
                    </a:moveTo>
                    <a:lnTo>
                      <a:pt x="22" y="0"/>
                    </a:lnTo>
                    <a:lnTo>
                      <a:pt x="24" y="19"/>
                    </a:lnTo>
                    <a:lnTo>
                      <a:pt x="0" y="16"/>
                    </a:lnTo>
                    <a:lnTo>
                      <a:pt x="1" y="6"/>
                    </a:lnTo>
                    <a:close/>
                  </a:path>
                </a:pathLst>
              </a:custGeom>
              <a:solidFill>
                <a:srgbClr val="FFFFFF"/>
              </a:solidFill>
              <a:ln w="9525">
                <a:noFill/>
                <a:round/>
                <a:headEnd/>
                <a:tailEnd/>
              </a:ln>
            </p:spPr>
            <p:txBody>
              <a:bodyPr/>
              <a:lstStyle/>
              <a:p>
                <a:endParaRPr lang="en-AU" sz="1500"/>
              </a:p>
            </p:txBody>
          </p:sp>
          <p:sp>
            <p:nvSpPr>
              <p:cNvPr id="25752" name="Freeform 129"/>
              <p:cNvSpPr>
                <a:spLocks/>
              </p:cNvSpPr>
              <p:nvPr/>
            </p:nvSpPr>
            <p:spPr bwMode="auto">
              <a:xfrm>
                <a:off x="6356" y="1164"/>
                <a:ext cx="12" cy="10"/>
              </a:xfrm>
              <a:custGeom>
                <a:avLst/>
                <a:gdLst>
                  <a:gd name="T0" fmla="*/ 1 w 24"/>
                  <a:gd name="T1" fmla="*/ 6 h 19"/>
                  <a:gd name="T2" fmla="*/ 22 w 24"/>
                  <a:gd name="T3" fmla="*/ 0 h 19"/>
                  <a:gd name="T4" fmla="*/ 24 w 24"/>
                  <a:gd name="T5" fmla="*/ 19 h 19"/>
                  <a:gd name="T6" fmla="*/ 0 w 24"/>
                  <a:gd name="T7" fmla="*/ 16 h 19"/>
                  <a:gd name="T8" fmla="*/ 1 w 24"/>
                  <a:gd name="T9" fmla="*/ 6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1" y="6"/>
                    </a:moveTo>
                    <a:lnTo>
                      <a:pt x="22" y="0"/>
                    </a:lnTo>
                    <a:lnTo>
                      <a:pt x="24" y="19"/>
                    </a:lnTo>
                    <a:lnTo>
                      <a:pt x="0" y="16"/>
                    </a:lnTo>
                    <a:lnTo>
                      <a:pt x="1" y="6"/>
                    </a:lnTo>
                  </a:path>
                </a:pathLst>
              </a:custGeom>
              <a:noFill/>
              <a:ln w="0">
                <a:solidFill>
                  <a:srgbClr val="000000"/>
                </a:solidFill>
                <a:prstDash val="solid"/>
                <a:round/>
                <a:headEnd/>
                <a:tailEnd/>
              </a:ln>
            </p:spPr>
            <p:txBody>
              <a:bodyPr/>
              <a:lstStyle/>
              <a:p>
                <a:endParaRPr lang="en-AU" sz="1500"/>
              </a:p>
            </p:txBody>
          </p:sp>
          <p:sp>
            <p:nvSpPr>
              <p:cNvPr id="25753" name="Freeform 130"/>
              <p:cNvSpPr>
                <a:spLocks/>
              </p:cNvSpPr>
              <p:nvPr/>
            </p:nvSpPr>
            <p:spPr bwMode="auto">
              <a:xfrm>
                <a:off x="6327" y="1108"/>
                <a:ext cx="52" cy="58"/>
              </a:xfrm>
              <a:custGeom>
                <a:avLst/>
                <a:gdLst>
                  <a:gd name="T0" fmla="*/ 52 w 103"/>
                  <a:gd name="T1" fmla="*/ 0 h 115"/>
                  <a:gd name="T2" fmla="*/ 61 w 103"/>
                  <a:gd name="T3" fmla="*/ 2 h 115"/>
                  <a:gd name="T4" fmla="*/ 71 w 103"/>
                  <a:gd name="T5" fmla="*/ 5 h 115"/>
                  <a:gd name="T6" fmla="*/ 79 w 103"/>
                  <a:gd name="T7" fmla="*/ 11 h 115"/>
                  <a:gd name="T8" fmla="*/ 88 w 103"/>
                  <a:gd name="T9" fmla="*/ 18 h 115"/>
                  <a:gd name="T10" fmla="*/ 94 w 103"/>
                  <a:gd name="T11" fmla="*/ 26 h 115"/>
                  <a:gd name="T12" fmla="*/ 98 w 103"/>
                  <a:gd name="T13" fmla="*/ 36 h 115"/>
                  <a:gd name="T14" fmla="*/ 102 w 103"/>
                  <a:gd name="T15" fmla="*/ 47 h 115"/>
                  <a:gd name="T16" fmla="*/ 103 w 103"/>
                  <a:gd name="T17" fmla="*/ 58 h 115"/>
                  <a:gd name="T18" fmla="*/ 102 w 103"/>
                  <a:gd name="T19" fmla="*/ 70 h 115"/>
                  <a:gd name="T20" fmla="*/ 98 w 103"/>
                  <a:gd name="T21" fmla="*/ 81 h 115"/>
                  <a:gd name="T22" fmla="*/ 94 w 103"/>
                  <a:gd name="T23" fmla="*/ 90 h 115"/>
                  <a:gd name="T24" fmla="*/ 88 w 103"/>
                  <a:gd name="T25" fmla="*/ 99 h 115"/>
                  <a:gd name="T26" fmla="*/ 79 w 103"/>
                  <a:gd name="T27" fmla="*/ 105 h 115"/>
                  <a:gd name="T28" fmla="*/ 71 w 103"/>
                  <a:gd name="T29" fmla="*/ 110 h 115"/>
                  <a:gd name="T30" fmla="*/ 61 w 103"/>
                  <a:gd name="T31" fmla="*/ 114 h 115"/>
                  <a:gd name="T32" fmla="*/ 52 w 103"/>
                  <a:gd name="T33" fmla="*/ 115 h 115"/>
                  <a:gd name="T34" fmla="*/ 41 w 103"/>
                  <a:gd name="T35" fmla="*/ 114 h 115"/>
                  <a:gd name="T36" fmla="*/ 31 w 103"/>
                  <a:gd name="T37" fmla="*/ 110 h 115"/>
                  <a:gd name="T38" fmla="*/ 23 w 103"/>
                  <a:gd name="T39" fmla="*/ 105 h 115"/>
                  <a:gd name="T40" fmla="*/ 14 w 103"/>
                  <a:gd name="T41" fmla="*/ 99 h 115"/>
                  <a:gd name="T42" fmla="*/ 8 w 103"/>
                  <a:gd name="T43" fmla="*/ 90 h 115"/>
                  <a:gd name="T44" fmla="*/ 4 w 103"/>
                  <a:gd name="T45" fmla="*/ 81 h 115"/>
                  <a:gd name="T46" fmla="*/ 1 w 103"/>
                  <a:gd name="T47" fmla="*/ 70 h 115"/>
                  <a:gd name="T48" fmla="*/ 0 w 103"/>
                  <a:gd name="T49" fmla="*/ 58 h 115"/>
                  <a:gd name="T50" fmla="*/ 1 w 103"/>
                  <a:gd name="T51" fmla="*/ 47 h 115"/>
                  <a:gd name="T52" fmla="*/ 4 w 103"/>
                  <a:gd name="T53" fmla="*/ 36 h 115"/>
                  <a:gd name="T54" fmla="*/ 8 w 103"/>
                  <a:gd name="T55" fmla="*/ 26 h 115"/>
                  <a:gd name="T56" fmla="*/ 16 w 103"/>
                  <a:gd name="T57" fmla="*/ 18 h 115"/>
                  <a:gd name="T58" fmla="*/ 23 w 103"/>
                  <a:gd name="T59" fmla="*/ 11 h 115"/>
                  <a:gd name="T60" fmla="*/ 31 w 103"/>
                  <a:gd name="T61" fmla="*/ 5 h 115"/>
                  <a:gd name="T62" fmla="*/ 41 w 103"/>
                  <a:gd name="T63" fmla="*/ 2 h 115"/>
                  <a:gd name="T64" fmla="*/ 52 w 103"/>
                  <a:gd name="T65" fmla="*/ 0 h 1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15"/>
                  <a:gd name="T101" fmla="*/ 103 w 103"/>
                  <a:gd name="T102" fmla="*/ 115 h 1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15">
                    <a:moveTo>
                      <a:pt x="52" y="0"/>
                    </a:moveTo>
                    <a:lnTo>
                      <a:pt x="61" y="2"/>
                    </a:lnTo>
                    <a:lnTo>
                      <a:pt x="71" y="5"/>
                    </a:lnTo>
                    <a:lnTo>
                      <a:pt x="79" y="11"/>
                    </a:lnTo>
                    <a:lnTo>
                      <a:pt x="88" y="18"/>
                    </a:lnTo>
                    <a:lnTo>
                      <a:pt x="94" y="26"/>
                    </a:lnTo>
                    <a:lnTo>
                      <a:pt x="98" y="36"/>
                    </a:lnTo>
                    <a:lnTo>
                      <a:pt x="102" y="47"/>
                    </a:lnTo>
                    <a:lnTo>
                      <a:pt x="103" y="58"/>
                    </a:lnTo>
                    <a:lnTo>
                      <a:pt x="102" y="70"/>
                    </a:lnTo>
                    <a:lnTo>
                      <a:pt x="98" y="81"/>
                    </a:lnTo>
                    <a:lnTo>
                      <a:pt x="94" y="90"/>
                    </a:lnTo>
                    <a:lnTo>
                      <a:pt x="88" y="99"/>
                    </a:lnTo>
                    <a:lnTo>
                      <a:pt x="79" y="105"/>
                    </a:lnTo>
                    <a:lnTo>
                      <a:pt x="71" y="110"/>
                    </a:lnTo>
                    <a:lnTo>
                      <a:pt x="61" y="114"/>
                    </a:lnTo>
                    <a:lnTo>
                      <a:pt x="52" y="115"/>
                    </a:lnTo>
                    <a:lnTo>
                      <a:pt x="41" y="114"/>
                    </a:lnTo>
                    <a:lnTo>
                      <a:pt x="31" y="110"/>
                    </a:lnTo>
                    <a:lnTo>
                      <a:pt x="23" y="105"/>
                    </a:lnTo>
                    <a:lnTo>
                      <a:pt x="14" y="99"/>
                    </a:lnTo>
                    <a:lnTo>
                      <a:pt x="8" y="90"/>
                    </a:lnTo>
                    <a:lnTo>
                      <a:pt x="4" y="81"/>
                    </a:lnTo>
                    <a:lnTo>
                      <a:pt x="1" y="70"/>
                    </a:lnTo>
                    <a:lnTo>
                      <a:pt x="0" y="58"/>
                    </a:lnTo>
                    <a:lnTo>
                      <a:pt x="1" y="47"/>
                    </a:lnTo>
                    <a:lnTo>
                      <a:pt x="4" y="36"/>
                    </a:lnTo>
                    <a:lnTo>
                      <a:pt x="8" y="26"/>
                    </a:lnTo>
                    <a:lnTo>
                      <a:pt x="16" y="18"/>
                    </a:lnTo>
                    <a:lnTo>
                      <a:pt x="23" y="11"/>
                    </a:lnTo>
                    <a:lnTo>
                      <a:pt x="31" y="5"/>
                    </a:lnTo>
                    <a:lnTo>
                      <a:pt x="41" y="2"/>
                    </a:lnTo>
                    <a:lnTo>
                      <a:pt x="52" y="0"/>
                    </a:lnTo>
                    <a:close/>
                  </a:path>
                </a:pathLst>
              </a:custGeom>
              <a:solidFill>
                <a:srgbClr val="FFFFFF"/>
              </a:solidFill>
              <a:ln w="9525">
                <a:noFill/>
                <a:round/>
                <a:headEnd/>
                <a:tailEnd/>
              </a:ln>
            </p:spPr>
            <p:txBody>
              <a:bodyPr/>
              <a:lstStyle/>
              <a:p>
                <a:endParaRPr lang="en-AU" sz="1500"/>
              </a:p>
            </p:txBody>
          </p:sp>
          <p:sp>
            <p:nvSpPr>
              <p:cNvPr id="25754" name="Freeform 131"/>
              <p:cNvSpPr>
                <a:spLocks/>
              </p:cNvSpPr>
              <p:nvPr/>
            </p:nvSpPr>
            <p:spPr bwMode="auto">
              <a:xfrm>
                <a:off x="6327" y="1108"/>
                <a:ext cx="52" cy="58"/>
              </a:xfrm>
              <a:custGeom>
                <a:avLst/>
                <a:gdLst>
                  <a:gd name="T0" fmla="*/ 52 w 103"/>
                  <a:gd name="T1" fmla="*/ 0 h 115"/>
                  <a:gd name="T2" fmla="*/ 52 w 103"/>
                  <a:gd name="T3" fmla="*/ 0 h 115"/>
                  <a:gd name="T4" fmla="*/ 61 w 103"/>
                  <a:gd name="T5" fmla="*/ 2 h 115"/>
                  <a:gd name="T6" fmla="*/ 71 w 103"/>
                  <a:gd name="T7" fmla="*/ 5 h 115"/>
                  <a:gd name="T8" fmla="*/ 79 w 103"/>
                  <a:gd name="T9" fmla="*/ 11 h 115"/>
                  <a:gd name="T10" fmla="*/ 88 w 103"/>
                  <a:gd name="T11" fmla="*/ 18 h 115"/>
                  <a:gd name="T12" fmla="*/ 94 w 103"/>
                  <a:gd name="T13" fmla="*/ 26 h 115"/>
                  <a:gd name="T14" fmla="*/ 98 w 103"/>
                  <a:gd name="T15" fmla="*/ 36 h 115"/>
                  <a:gd name="T16" fmla="*/ 102 w 103"/>
                  <a:gd name="T17" fmla="*/ 47 h 115"/>
                  <a:gd name="T18" fmla="*/ 103 w 103"/>
                  <a:gd name="T19" fmla="*/ 58 h 115"/>
                  <a:gd name="T20" fmla="*/ 103 w 103"/>
                  <a:gd name="T21" fmla="*/ 58 h 115"/>
                  <a:gd name="T22" fmla="*/ 102 w 103"/>
                  <a:gd name="T23" fmla="*/ 70 h 115"/>
                  <a:gd name="T24" fmla="*/ 98 w 103"/>
                  <a:gd name="T25" fmla="*/ 81 h 115"/>
                  <a:gd name="T26" fmla="*/ 94 w 103"/>
                  <a:gd name="T27" fmla="*/ 90 h 115"/>
                  <a:gd name="T28" fmla="*/ 88 w 103"/>
                  <a:gd name="T29" fmla="*/ 99 h 115"/>
                  <a:gd name="T30" fmla="*/ 79 w 103"/>
                  <a:gd name="T31" fmla="*/ 105 h 115"/>
                  <a:gd name="T32" fmla="*/ 71 w 103"/>
                  <a:gd name="T33" fmla="*/ 110 h 115"/>
                  <a:gd name="T34" fmla="*/ 61 w 103"/>
                  <a:gd name="T35" fmla="*/ 114 h 115"/>
                  <a:gd name="T36" fmla="*/ 52 w 103"/>
                  <a:gd name="T37" fmla="*/ 115 h 115"/>
                  <a:gd name="T38" fmla="*/ 52 w 103"/>
                  <a:gd name="T39" fmla="*/ 115 h 115"/>
                  <a:gd name="T40" fmla="*/ 41 w 103"/>
                  <a:gd name="T41" fmla="*/ 114 h 115"/>
                  <a:gd name="T42" fmla="*/ 31 w 103"/>
                  <a:gd name="T43" fmla="*/ 110 h 115"/>
                  <a:gd name="T44" fmla="*/ 23 w 103"/>
                  <a:gd name="T45" fmla="*/ 105 h 115"/>
                  <a:gd name="T46" fmla="*/ 14 w 103"/>
                  <a:gd name="T47" fmla="*/ 99 h 115"/>
                  <a:gd name="T48" fmla="*/ 8 w 103"/>
                  <a:gd name="T49" fmla="*/ 90 h 115"/>
                  <a:gd name="T50" fmla="*/ 4 w 103"/>
                  <a:gd name="T51" fmla="*/ 81 h 115"/>
                  <a:gd name="T52" fmla="*/ 1 w 103"/>
                  <a:gd name="T53" fmla="*/ 70 h 115"/>
                  <a:gd name="T54" fmla="*/ 0 w 103"/>
                  <a:gd name="T55" fmla="*/ 58 h 115"/>
                  <a:gd name="T56" fmla="*/ 0 w 103"/>
                  <a:gd name="T57" fmla="*/ 58 h 115"/>
                  <a:gd name="T58" fmla="*/ 1 w 103"/>
                  <a:gd name="T59" fmla="*/ 47 h 115"/>
                  <a:gd name="T60" fmla="*/ 4 w 103"/>
                  <a:gd name="T61" fmla="*/ 36 h 115"/>
                  <a:gd name="T62" fmla="*/ 8 w 103"/>
                  <a:gd name="T63" fmla="*/ 26 h 115"/>
                  <a:gd name="T64" fmla="*/ 16 w 103"/>
                  <a:gd name="T65" fmla="*/ 18 h 115"/>
                  <a:gd name="T66" fmla="*/ 23 w 103"/>
                  <a:gd name="T67" fmla="*/ 11 h 115"/>
                  <a:gd name="T68" fmla="*/ 31 w 103"/>
                  <a:gd name="T69" fmla="*/ 5 h 115"/>
                  <a:gd name="T70" fmla="*/ 41 w 103"/>
                  <a:gd name="T71" fmla="*/ 2 h 115"/>
                  <a:gd name="T72" fmla="*/ 52 w 103"/>
                  <a:gd name="T73" fmla="*/ 0 h 1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3"/>
                  <a:gd name="T112" fmla="*/ 0 h 115"/>
                  <a:gd name="T113" fmla="*/ 103 w 103"/>
                  <a:gd name="T114" fmla="*/ 115 h 1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3" h="115">
                    <a:moveTo>
                      <a:pt x="52" y="0"/>
                    </a:moveTo>
                    <a:lnTo>
                      <a:pt x="52" y="0"/>
                    </a:lnTo>
                    <a:lnTo>
                      <a:pt x="61" y="2"/>
                    </a:lnTo>
                    <a:lnTo>
                      <a:pt x="71" y="5"/>
                    </a:lnTo>
                    <a:lnTo>
                      <a:pt x="79" y="11"/>
                    </a:lnTo>
                    <a:lnTo>
                      <a:pt x="88" y="18"/>
                    </a:lnTo>
                    <a:lnTo>
                      <a:pt x="94" y="26"/>
                    </a:lnTo>
                    <a:lnTo>
                      <a:pt x="98" y="36"/>
                    </a:lnTo>
                    <a:lnTo>
                      <a:pt x="102" y="47"/>
                    </a:lnTo>
                    <a:lnTo>
                      <a:pt x="103" y="58"/>
                    </a:lnTo>
                    <a:lnTo>
                      <a:pt x="102" y="70"/>
                    </a:lnTo>
                    <a:lnTo>
                      <a:pt x="98" y="81"/>
                    </a:lnTo>
                    <a:lnTo>
                      <a:pt x="94" y="90"/>
                    </a:lnTo>
                    <a:lnTo>
                      <a:pt x="88" y="99"/>
                    </a:lnTo>
                    <a:lnTo>
                      <a:pt x="79" y="105"/>
                    </a:lnTo>
                    <a:lnTo>
                      <a:pt x="71" y="110"/>
                    </a:lnTo>
                    <a:lnTo>
                      <a:pt x="61" y="114"/>
                    </a:lnTo>
                    <a:lnTo>
                      <a:pt x="52" y="115"/>
                    </a:lnTo>
                    <a:lnTo>
                      <a:pt x="41" y="114"/>
                    </a:lnTo>
                    <a:lnTo>
                      <a:pt x="31" y="110"/>
                    </a:lnTo>
                    <a:lnTo>
                      <a:pt x="23" y="105"/>
                    </a:lnTo>
                    <a:lnTo>
                      <a:pt x="14" y="99"/>
                    </a:lnTo>
                    <a:lnTo>
                      <a:pt x="8" y="90"/>
                    </a:lnTo>
                    <a:lnTo>
                      <a:pt x="4" y="81"/>
                    </a:lnTo>
                    <a:lnTo>
                      <a:pt x="1" y="70"/>
                    </a:lnTo>
                    <a:lnTo>
                      <a:pt x="0" y="58"/>
                    </a:lnTo>
                    <a:lnTo>
                      <a:pt x="1" y="47"/>
                    </a:lnTo>
                    <a:lnTo>
                      <a:pt x="4" y="36"/>
                    </a:lnTo>
                    <a:lnTo>
                      <a:pt x="8" y="26"/>
                    </a:lnTo>
                    <a:lnTo>
                      <a:pt x="16" y="18"/>
                    </a:lnTo>
                    <a:lnTo>
                      <a:pt x="23" y="11"/>
                    </a:lnTo>
                    <a:lnTo>
                      <a:pt x="31" y="5"/>
                    </a:lnTo>
                    <a:lnTo>
                      <a:pt x="41" y="2"/>
                    </a:lnTo>
                    <a:lnTo>
                      <a:pt x="52" y="0"/>
                    </a:lnTo>
                  </a:path>
                </a:pathLst>
              </a:custGeom>
              <a:noFill/>
              <a:ln w="0">
                <a:solidFill>
                  <a:srgbClr val="000000"/>
                </a:solidFill>
                <a:prstDash val="solid"/>
                <a:round/>
                <a:headEnd/>
                <a:tailEnd/>
              </a:ln>
            </p:spPr>
            <p:txBody>
              <a:bodyPr/>
              <a:lstStyle/>
              <a:p>
                <a:endParaRPr lang="en-AU" sz="1500"/>
              </a:p>
            </p:txBody>
          </p:sp>
          <p:sp>
            <p:nvSpPr>
              <p:cNvPr id="25755" name="Freeform 132"/>
              <p:cNvSpPr>
                <a:spLocks/>
              </p:cNvSpPr>
              <p:nvPr/>
            </p:nvSpPr>
            <p:spPr bwMode="auto">
              <a:xfrm>
                <a:off x="6324" y="1130"/>
                <a:ext cx="4" cy="11"/>
              </a:xfrm>
              <a:custGeom>
                <a:avLst/>
                <a:gdLst>
                  <a:gd name="T0" fmla="*/ 7 w 7"/>
                  <a:gd name="T1" fmla="*/ 0 h 21"/>
                  <a:gd name="T2" fmla="*/ 7 w 7"/>
                  <a:gd name="T3" fmla="*/ 0 h 21"/>
                  <a:gd name="T4" fmla="*/ 2 w 7"/>
                  <a:gd name="T5" fmla="*/ 2 h 21"/>
                  <a:gd name="T6" fmla="*/ 0 w 7"/>
                  <a:gd name="T7" fmla="*/ 8 h 21"/>
                  <a:gd name="T8" fmla="*/ 0 w 7"/>
                  <a:gd name="T9" fmla="*/ 16 h 21"/>
                  <a:gd name="T10" fmla="*/ 6 w 7"/>
                  <a:gd name="T11" fmla="*/ 21 h 21"/>
                  <a:gd name="T12" fmla="*/ 0 60000 65536"/>
                  <a:gd name="T13" fmla="*/ 0 60000 65536"/>
                  <a:gd name="T14" fmla="*/ 0 60000 65536"/>
                  <a:gd name="T15" fmla="*/ 0 60000 65536"/>
                  <a:gd name="T16" fmla="*/ 0 60000 65536"/>
                  <a:gd name="T17" fmla="*/ 0 60000 65536"/>
                  <a:gd name="T18" fmla="*/ 0 w 7"/>
                  <a:gd name="T19" fmla="*/ 0 h 21"/>
                  <a:gd name="T20" fmla="*/ 7 w 7"/>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 h="21">
                    <a:moveTo>
                      <a:pt x="7" y="0"/>
                    </a:moveTo>
                    <a:lnTo>
                      <a:pt x="7" y="0"/>
                    </a:lnTo>
                    <a:lnTo>
                      <a:pt x="2" y="2"/>
                    </a:lnTo>
                    <a:lnTo>
                      <a:pt x="0" y="8"/>
                    </a:lnTo>
                    <a:lnTo>
                      <a:pt x="0" y="16"/>
                    </a:lnTo>
                    <a:lnTo>
                      <a:pt x="6" y="21"/>
                    </a:lnTo>
                  </a:path>
                </a:pathLst>
              </a:custGeom>
              <a:noFill/>
              <a:ln w="0">
                <a:solidFill>
                  <a:srgbClr val="000000"/>
                </a:solidFill>
                <a:prstDash val="solid"/>
                <a:round/>
                <a:headEnd/>
                <a:tailEnd/>
              </a:ln>
            </p:spPr>
            <p:txBody>
              <a:bodyPr/>
              <a:lstStyle/>
              <a:p>
                <a:endParaRPr lang="en-AU" sz="1500"/>
              </a:p>
            </p:txBody>
          </p:sp>
          <p:sp>
            <p:nvSpPr>
              <p:cNvPr id="25756" name="Freeform 133"/>
              <p:cNvSpPr>
                <a:spLocks/>
              </p:cNvSpPr>
              <p:nvPr/>
            </p:nvSpPr>
            <p:spPr bwMode="auto">
              <a:xfrm>
                <a:off x="6378" y="1131"/>
                <a:ext cx="4" cy="10"/>
              </a:xfrm>
              <a:custGeom>
                <a:avLst/>
                <a:gdLst>
                  <a:gd name="T0" fmla="*/ 0 w 7"/>
                  <a:gd name="T1" fmla="*/ 0 h 20"/>
                  <a:gd name="T2" fmla="*/ 0 w 7"/>
                  <a:gd name="T3" fmla="*/ 0 h 20"/>
                  <a:gd name="T4" fmla="*/ 5 w 7"/>
                  <a:gd name="T5" fmla="*/ 2 h 20"/>
                  <a:gd name="T6" fmla="*/ 7 w 7"/>
                  <a:gd name="T7" fmla="*/ 7 h 20"/>
                  <a:gd name="T8" fmla="*/ 6 w 7"/>
                  <a:gd name="T9" fmla="*/ 15 h 20"/>
                  <a:gd name="T10" fmla="*/ 0 w 7"/>
                  <a:gd name="T11" fmla="*/ 20 h 20"/>
                  <a:gd name="T12" fmla="*/ 0 60000 65536"/>
                  <a:gd name="T13" fmla="*/ 0 60000 65536"/>
                  <a:gd name="T14" fmla="*/ 0 60000 65536"/>
                  <a:gd name="T15" fmla="*/ 0 60000 65536"/>
                  <a:gd name="T16" fmla="*/ 0 60000 65536"/>
                  <a:gd name="T17" fmla="*/ 0 60000 65536"/>
                  <a:gd name="T18" fmla="*/ 0 w 7"/>
                  <a:gd name="T19" fmla="*/ 0 h 20"/>
                  <a:gd name="T20" fmla="*/ 7 w 7"/>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7" h="20">
                    <a:moveTo>
                      <a:pt x="0" y="0"/>
                    </a:moveTo>
                    <a:lnTo>
                      <a:pt x="0" y="0"/>
                    </a:lnTo>
                    <a:lnTo>
                      <a:pt x="5" y="2"/>
                    </a:lnTo>
                    <a:lnTo>
                      <a:pt x="7" y="7"/>
                    </a:lnTo>
                    <a:lnTo>
                      <a:pt x="6" y="15"/>
                    </a:lnTo>
                    <a:lnTo>
                      <a:pt x="0" y="20"/>
                    </a:lnTo>
                  </a:path>
                </a:pathLst>
              </a:custGeom>
              <a:noFill/>
              <a:ln w="0">
                <a:solidFill>
                  <a:srgbClr val="000000"/>
                </a:solidFill>
                <a:prstDash val="solid"/>
                <a:round/>
                <a:headEnd/>
                <a:tailEnd/>
              </a:ln>
            </p:spPr>
            <p:txBody>
              <a:bodyPr/>
              <a:lstStyle/>
              <a:p>
                <a:endParaRPr lang="en-AU" sz="1500"/>
              </a:p>
            </p:txBody>
          </p:sp>
          <p:sp>
            <p:nvSpPr>
              <p:cNvPr id="25757" name="Freeform 134"/>
              <p:cNvSpPr>
                <a:spLocks/>
              </p:cNvSpPr>
              <p:nvPr/>
            </p:nvSpPr>
            <p:spPr bwMode="auto">
              <a:xfrm>
                <a:off x="6345" y="1148"/>
                <a:ext cx="17" cy="7"/>
              </a:xfrm>
              <a:custGeom>
                <a:avLst/>
                <a:gdLst>
                  <a:gd name="T0" fmla="*/ 0 w 33"/>
                  <a:gd name="T1" fmla="*/ 0 h 14"/>
                  <a:gd name="T2" fmla="*/ 0 w 33"/>
                  <a:gd name="T3" fmla="*/ 0 h 14"/>
                  <a:gd name="T4" fmla="*/ 8 w 33"/>
                  <a:gd name="T5" fmla="*/ 10 h 14"/>
                  <a:gd name="T6" fmla="*/ 17 w 33"/>
                  <a:gd name="T7" fmla="*/ 14 h 14"/>
                  <a:gd name="T8" fmla="*/ 25 w 33"/>
                  <a:gd name="T9" fmla="*/ 10 h 14"/>
                  <a:gd name="T10" fmla="*/ 33 w 33"/>
                  <a:gd name="T11" fmla="*/ 1 h 14"/>
                  <a:gd name="T12" fmla="*/ 0 60000 65536"/>
                  <a:gd name="T13" fmla="*/ 0 60000 65536"/>
                  <a:gd name="T14" fmla="*/ 0 60000 65536"/>
                  <a:gd name="T15" fmla="*/ 0 60000 65536"/>
                  <a:gd name="T16" fmla="*/ 0 60000 65536"/>
                  <a:gd name="T17" fmla="*/ 0 60000 65536"/>
                  <a:gd name="T18" fmla="*/ 0 w 33"/>
                  <a:gd name="T19" fmla="*/ 0 h 14"/>
                  <a:gd name="T20" fmla="*/ 33 w 33"/>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33" h="14">
                    <a:moveTo>
                      <a:pt x="0" y="0"/>
                    </a:moveTo>
                    <a:lnTo>
                      <a:pt x="0" y="0"/>
                    </a:lnTo>
                    <a:lnTo>
                      <a:pt x="8" y="10"/>
                    </a:lnTo>
                    <a:lnTo>
                      <a:pt x="17" y="14"/>
                    </a:lnTo>
                    <a:lnTo>
                      <a:pt x="25" y="10"/>
                    </a:lnTo>
                    <a:lnTo>
                      <a:pt x="33" y="1"/>
                    </a:lnTo>
                  </a:path>
                </a:pathLst>
              </a:custGeom>
              <a:noFill/>
              <a:ln w="0">
                <a:solidFill>
                  <a:srgbClr val="000000"/>
                </a:solidFill>
                <a:prstDash val="solid"/>
                <a:round/>
                <a:headEnd/>
                <a:tailEnd/>
              </a:ln>
            </p:spPr>
            <p:txBody>
              <a:bodyPr/>
              <a:lstStyle/>
              <a:p>
                <a:endParaRPr lang="en-AU" sz="1500"/>
              </a:p>
            </p:txBody>
          </p:sp>
          <p:sp>
            <p:nvSpPr>
              <p:cNvPr id="25758" name="Freeform 135"/>
              <p:cNvSpPr>
                <a:spLocks/>
              </p:cNvSpPr>
              <p:nvPr/>
            </p:nvSpPr>
            <p:spPr bwMode="auto">
              <a:xfrm>
                <a:off x="6345" y="1130"/>
                <a:ext cx="3" cy="5"/>
              </a:xfrm>
              <a:custGeom>
                <a:avLst/>
                <a:gdLst>
                  <a:gd name="T0" fmla="*/ 3 w 6"/>
                  <a:gd name="T1" fmla="*/ 0 h 10"/>
                  <a:gd name="T2" fmla="*/ 5 w 6"/>
                  <a:gd name="T3" fmla="*/ 0 h 10"/>
                  <a:gd name="T4" fmla="*/ 5 w 6"/>
                  <a:gd name="T5" fmla="*/ 2 h 10"/>
                  <a:gd name="T6" fmla="*/ 6 w 6"/>
                  <a:gd name="T7" fmla="*/ 3 h 10"/>
                  <a:gd name="T8" fmla="*/ 6 w 6"/>
                  <a:gd name="T9" fmla="*/ 5 h 10"/>
                  <a:gd name="T10" fmla="*/ 6 w 6"/>
                  <a:gd name="T11" fmla="*/ 7 h 10"/>
                  <a:gd name="T12" fmla="*/ 5 w 6"/>
                  <a:gd name="T13" fmla="*/ 9 h 10"/>
                  <a:gd name="T14" fmla="*/ 3 w 6"/>
                  <a:gd name="T15" fmla="*/ 10 h 10"/>
                  <a:gd name="T16" fmla="*/ 2 w 6"/>
                  <a:gd name="T17" fmla="*/ 10 h 10"/>
                  <a:gd name="T18" fmla="*/ 1 w 6"/>
                  <a:gd name="T19" fmla="*/ 10 h 10"/>
                  <a:gd name="T20" fmla="*/ 1 w 6"/>
                  <a:gd name="T21" fmla="*/ 9 h 10"/>
                  <a:gd name="T22" fmla="*/ 0 w 6"/>
                  <a:gd name="T23" fmla="*/ 7 h 10"/>
                  <a:gd name="T24" fmla="*/ 0 w 6"/>
                  <a:gd name="T25" fmla="*/ 5 h 10"/>
                  <a:gd name="T26" fmla="*/ 0 w 6"/>
                  <a:gd name="T27" fmla="*/ 3 h 10"/>
                  <a:gd name="T28" fmla="*/ 1 w 6"/>
                  <a:gd name="T29" fmla="*/ 2 h 10"/>
                  <a:gd name="T30" fmla="*/ 2 w 6"/>
                  <a:gd name="T31" fmla="*/ 0 h 10"/>
                  <a:gd name="T32" fmla="*/ 3 w 6"/>
                  <a:gd name="T33" fmla="*/ 0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
                  <a:gd name="T52" fmla="*/ 0 h 10"/>
                  <a:gd name="T53" fmla="*/ 6 w 6"/>
                  <a:gd name="T54" fmla="*/ 10 h 1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 h="10">
                    <a:moveTo>
                      <a:pt x="3" y="0"/>
                    </a:moveTo>
                    <a:lnTo>
                      <a:pt x="5" y="0"/>
                    </a:lnTo>
                    <a:lnTo>
                      <a:pt x="5" y="2"/>
                    </a:lnTo>
                    <a:lnTo>
                      <a:pt x="6" y="3"/>
                    </a:lnTo>
                    <a:lnTo>
                      <a:pt x="6" y="5"/>
                    </a:lnTo>
                    <a:lnTo>
                      <a:pt x="6" y="7"/>
                    </a:lnTo>
                    <a:lnTo>
                      <a:pt x="5" y="9"/>
                    </a:lnTo>
                    <a:lnTo>
                      <a:pt x="3" y="10"/>
                    </a:lnTo>
                    <a:lnTo>
                      <a:pt x="2" y="10"/>
                    </a:lnTo>
                    <a:lnTo>
                      <a:pt x="1" y="10"/>
                    </a:lnTo>
                    <a:lnTo>
                      <a:pt x="1" y="9"/>
                    </a:lnTo>
                    <a:lnTo>
                      <a:pt x="0" y="7"/>
                    </a:lnTo>
                    <a:lnTo>
                      <a:pt x="0" y="5"/>
                    </a:lnTo>
                    <a:lnTo>
                      <a:pt x="0" y="3"/>
                    </a:lnTo>
                    <a:lnTo>
                      <a:pt x="1" y="2"/>
                    </a:lnTo>
                    <a:lnTo>
                      <a:pt x="2" y="0"/>
                    </a:lnTo>
                    <a:lnTo>
                      <a:pt x="3" y="0"/>
                    </a:lnTo>
                    <a:close/>
                  </a:path>
                </a:pathLst>
              </a:custGeom>
              <a:solidFill>
                <a:srgbClr val="000000"/>
              </a:solidFill>
              <a:ln w="9525">
                <a:noFill/>
                <a:round/>
                <a:headEnd/>
                <a:tailEnd/>
              </a:ln>
            </p:spPr>
            <p:txBody>
              <a:bodyPr/>
              <a:lstStyle/>
              <a:p>
                <a:endParaRPr lang="en-AU" sz="1500"/>
              </a:p>
            </p:txBody>
          </p:sp>
          <p:sp>
            <p:nvSpPr>
              <p:cNvPr id="25759" name="Freeform 136"/>
              <p:cNvSpPr>
                <a:spLocks/>
              </p:cNvSpPr>
              <p:nvPr/>
            </p:nvSpPr>
            <p:spPr bwMode="auto">
              <a:xfrm>
                <a:off x="6345" y="1130"/>
                <a:ext cx="3" cy="5"/>
              </a:xfrm>
              <a:custGeom>
                <a:avLst/>
                <a:gdLst>
                  <a:gd name="T0" fmla="*/ 3 w 6"/>
                  <a:gd name="T1" fmla="*/ 0 h 10"/>
                  <a:gd name="T2" fmla="*/ 3 w 6"/>
                  <a:gd name="T3" fmla="*/ 0 h 10"/>
                  <a:gd name="T4" fmla="*/ 5 w 6"/>
                  <a:gd name="T5" fmla="*/ 0 h 10"/>
                  <a:gd name="T6" fmla="*/ 5 w 6"/>
                  <a:gd name="T7" fmla="*/ 2 h 10"/>
                  <a:gd name="T8" fmla="*/ 6 w 6"/>
                  <a:gd name="T9" fmla="*/ 3 h 10"/>
                  <a:gd name="T10" fmla="*/ 6 w 6"/>
                  <a:gd name="T11" fmla="*/ 5 h 10"/>
                  <a:gd name="T12" fmla="*/ 6 w 6"/>
                  <a:gd name="T13" fmla="*/ 5 h 10"/>
                  <a:gd name="T14" fmla="*/ 6 w 6"/>
                  <a:gd name="T15" fmla="*/ 7 h 10"/>
                  <a:gd name="T16" fmla="*/ 5 w 6"/>
                  <a:gd name="T17" fmla="*/ 9 h 10"/>
                  <a:gd name="T18" fmla="*/ 3 w 6"/>
                  <a:gd name="T19" fmla="*/ 10 h 10"/>
                  <a:gd name="T20" fmla="*/ 2 w 6"/>
                  <a:gd name="T21" fmla="*/ 10 h 10"/>
                  <a:gd name="T22" fmla="*/ 2 w 6"/>
                  <a:gd name="T23" fmla="*/ 10 h 10"/>
                  <a:gd name="T24" fmla="*/ 1 w 6"/>
                  <a:gd name="T25" fmla="*/ 10 h 10"/>
                  <a:gd name="T26" fmla="*/ 1 w 6"/>
                  <a:gd name="T27" fmla="*/ 9 h 10"/>
                  <a:gd name="T28" fmla="*/ 0 w 6"/>
                  <a:gd name="T29" fmla="*/ 7 h 10"/>
                  <a:gd name="T30" fmla="*/ 0 w 6"/>
                  <a:gd name="T31" fmla="*/ 5 h 10"/>
                  <a:gd name="T32" fmla="*/ 0 w 6"/>
                  <a:gd name="T33" fmla="*/ 5 h 10"/>
                  <a:gd name="T34" fmla="*/ 0 w 6"/>
                  <a:gd name="T35" fmla="*/ 3 h 10"/>
                  <a:gd name="T36" fmla="*/ 1 w 6"/>
                  <a:gd name="T37" fmla="*/ 2 h 10"/>
                  <a:gd name="T38" fmla="*/ 2 w 6"/>
                  <a:gd name="T39" fmla="*/ 0 h 10"/>
                  <a:gd name="T40" fmla="*/ 3 w 6"/>
                  <a:gd name="T41" fmla="*/ 0 h 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
                  <a:gd name="T64" fmla="*/ 0 h 10"/>
                  <a:gd name="T65" fmla="*/ 6 w 6"/>
                  <a:gd name="T66" fmla="*/ 10 h 1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 h="10">
                    <a:moveTo>
                      <a:pt x="3" y="0"/>
                    </a:moveTo>
                    <a:lnTo>
                      <a:pt x="3" y="0"/>
                    </a:lnTo>
                    <a:lnTo>
                      <a:pt x="5" y="0"/>
                    </a:lnTo>
                    <a:lnTo>
                      <a:pt x="5" y="2"/>
                    </a:lnTo>
                    <a:lnTo>
                      <a:pt x="6" y="3"/>
                    </a:lnTo>
                    <a:lnTo>
                      <a:pt x="6" y="5"/>
                    </a:lnTo>
                    <a:lnTo>
                      <a:pt x="6" y="7"/>
                    </a:lnTo>
                    <a:lnTo>
                      <a:pt x="5" y="9"/>
                    </a:lnTo>
                    <a:lnTo>
                      <a:pt x="3" y="10"/>
                    </a:lnTo>
                    <a:lnTo>
                      <a:pt x="2" y="10"/>
                    </a:lnTo>
                    <a:lnTo>
                      <a:pt x="1" y="10"/>
                    </a:lnTo>
                    <a:lnTo>
                      <a:pt x="1" y="9"/>
                    </a:lnTo>
                    <a:lnTo>
                      <a:pt x="0" y="7"/>
                    </a:lnTo>
                    <a:lnTo>
                      <a:pt x="0" y="5"/>
                    </a:lnTo>
                    <a:lnTo>
                      <a:pt x="0" y="3"/>
                    </a:lnTo>
                    <a:lnTo>
                      <a:pt x="1" y="2"/>
                    </a:lnTo>
                    <a:lnTo>
                      <a:pt x="2" y="0"/>
                    </a:lnTo>
                    <a:lnTo>
                      <a:pt x="3" y="0"/>
                    </a:lnTo>
                  </a:path>
                </a:pathLst>
              </a:custGeom>
              <a:noFill/>
              <a:ln w="0">
                <a:solidFill>
                  <a:srgbClr val="000000"/>
                </a:solidFill>
                <a:prstDash val="solid"/>
                <a:round/>
                <a:headEnd/>
                <a:tailEnd/>
              </a:ln>
            </p:spPr>
            <p:txBody>
              <a:bodyPr/>
              <a:lstStyle/>
              <a:p>
                <a:endParaRPr lang="en-AU" sz="1500"/>
              </a:p>
            </p:txBody>
          </p:sp>
          <p:sp>
            <p:nvSpPr>
              <p:cNvPr id="25760" name="Freeform 137"/>
              <p:cNvSpPr>
                <a:spLocks/>
              </p:cNvSpPr>
              <p:nvPr/>
            </p:nvSpPr>
            <p:spPr bwMode="auto">
              <a:xfrm>
                <a:off x="6359" y="1130"/>
                <a:ext cx="2" cy="6"/>
              </a:xfrm>
              <a:custGeom>
                <a:avLst/>
                <a:gdLst>
                  <a:gd name="T0" fmla="*/ 3 w 5"/>
                  <a:gd name="T1" fmla="*/ 0 h 11"/>
                  <a:gd name="T2" fmla="*/ 4 w 5"/>
                  <a:gd name="T3" fmla="*/ 0 h 11"/>
                  <a:gd name="T4" fmla="*/ 5 w 5"/>
                  <a:gd name="T5" fmla="*/ 1 h 11"/>
                  <a:gd name="T6" fmla="*/ 5 w 5"/>
                  <a:gd name="T7" fmla="*/ 3 h 11"/>
                  <a:gd name="T8" fmla="*/ 5 w 5"/>
                  <a:gd name="T9" fmla="*/ 5 h 11"/>
                  <a:gd name="T10" fmla="*/ 5 w 5"/>
                  <a:gd name="T11" fmla="*/ 6 h 11"/>
                  <a:gd name="T12" fmla="*/ 4 w 5"/>
                  <a:gd name="T13" fmla="*/ 8 h 11"/>
                  <a:gd name="T14" fmla="*/ 4 w 5"/>
                  <a:gd name="T15" fmla="*/ 10 h 11"/>
                  <a:gd name="T16" fmla="*/ 3 w 5"/>
                  <a:gd name="T17" fmla="*/ 11 h 11"/>
                  <a:gd name="T18" fmla="*/ 2 w 5"/>
                  <a:gd name="T19" fmla="*/ 10 h 11"/>
                  <a:gd name="T20" fmla="*/ 2 w 5"/>
                  <a:gd name="T21" fmla="*/ 8 h 11"/>
                  <a:gd name="T22" fmla="*/ 0 w 5"/>
                  <a:gd name="T23" fmla="*/ 6 h 11"/>
                  <a:gd name="T24" fmla="*/ 0 w 5"/>
                  <a:gd name="T25" fmla="*/ 5 h 11"/>
                  <a:gd name="T26" fmla="*/ 0 w 5"/>
                  <a:gd name="T27" fmla="*/ 3 h 11"/>
                  <a:gd name="T28" fmla="*/ 2 w 5"/>
                  <a:gd name="T29" fmla="*/ 1 h 11"/>
                  <a:gd name="T30" fmla="*/ 2 w 5"/>
                  <a:gd name="T31" fmla="*/ 0 h 11"/>
                  <a:gd name="T32" fmla="*/ 3 w 5"/>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11"/>
                  <a:gd name="T53" fmla="*/ 5 w 5"/>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11">
                    <a:moveTo>
                      <a:pt x="3" y="0"/>
                    </a:moveTo>
                    <a:lnTo>
                      <a:pt x="4" y="0"/>
                    </a:lnTo>
                    <a:lnTo>
                      <a:pt x="5" y="1"/>
                    </a:lnTo>
                    <a:lnTo>
                      <a:pt x="5" y="3"/>
                    </a:lnTo>
                    <a:lnTo>
                      <a:pt x="5" y="5"/>
                    </a:lnTo>
                    <a:lnTo>
                      <a:pt x="5" y="6"/>
                    </a:lnTo>
                    <a:lnTo>
                      <a:pt x="4" y="8"/>
                    </a:lnTo>
                    <a:lnTo>
                      <a:pt x="4" y="10"/>
                    </a:lnTo>
                    <a:lnTo>
                      <a:pt x="3" y="11"/>
                    </a:lnTo>
                    <a:lnTo>
                      <a:pt x="2" y="10"/>
                    </a:lnTo>
                    <a:lnTo>
                      <a:pt x="2" y="8"/>
                    </a:lnTo>
                    <a:lnTo>
                      <a:pt x="0" y="6"/>
                    </a:lnTo>
                    <a:lnTo>
                      <a:pt x="0" y="5"/>
                    </a:lnTo>
                    <a:lnTo>
                      <a:pt x="0" y="3"/>
                    </a:lnTo>
                    <a:lnTo>
                      <a:pt x="2" y="1"/>
                    </a:lnTo>
                    <a:lnTo>
                      <a:pt x="2" y="0"/>
                    </a:lnTo>
                    <a:lnTo>
                      <a:pt x="3" y="0"/>
                    </a:lnTo>
                    <a:close/>
                  </a:path>
                </a:pathLst>
              </a:custGeom>
              <a:solidFill>
                <a:srgbClr val="000000"/>
              </a:solidFill>
              <a:ln w="9525">
                <a:noFill/>
                <a:round/>
                <a:headEnd/>
                <a:tailEnd/>
              </a:ln>
            </p:spPr>
            <p:txBody>
              <a:bodyPr/>
              <a:lstStyle/>
              <a:p>
                <a:endParaRPr lang="en-AU" sz="1500"/>
              </a:p>
            </p:txBody>
          </p:sp>
          <p:sp>
            <p:nvSpPr>
              <p:cNvPr id="25761" name="Freeform 138"/>
              <p:cNvSpPr>
                <a:spLocks/>
              </p:cNvSpPr>
              <p:nvPr/>
            </p:nvSpPr>
            <p:spPr bwMode="auto">
              <a:xfrm>
                <a:off x="6359" y="1130"/>
                <a:ext cx="2" cy="6"/>
              </a:xfrm>
              <a:custGeom>
                <a:avLst/>
                <a:gdLst>
                  <a:gd name="T0" fmla="*/ 3 w 5"/>
                  <a:gd name="T1" fmla="*/ 0 h 11"/>
                  <a:gd name="T2" fmla="*/ 3 w 5"/>
                  <a:gd name="T3" fmla="*/ 0 h 11"/>
                  <a:gd name="T4" fmla="*/ 4 w 5"/>
                  <a:gd name="T5" fmla="*/ 0 h 11"/>
                  <a:gd name="T6" fmla="*/ 5 w 5"/>
                  <a:gd name="T7" fmla="*/ 1 h 11"/>
                  <a:gd name="T8" fmla="*/ 5 w 5"/>
                  <a:gd name="T9" fmla="*/ 3 h 11"/>
                  <a:gd name="T10" fmla="*/ 5 w 5"/>
                  <a:gd name="T11" fmla="*/ 5 h 11"/>
                  <a:gd name="T12" fmla="*/ 5 w 5"/>
                  <a:gd name="T13" fmla="*/ 5 h 11"/>
                  <a:gd name="T14" fmla="*/ 5 w 5"/>
                  <a:gd name="T15" fmla="*/ 6 h 11"/>
                  <a:gd name="T16" fmla="*/ 4 w 5"/>
                  <a:gd name="T17" fmla="*/ 8 h 11"/>
                  <a:gd name="T18" fmla="*/ 4 w 5"/>
                  <a:gd name="T19" fmla="*/ 10 h 11"/>
                  <a:gd name="T20" fmla="*/ 3 w 5"/>
                  <a:gd name="T21" fmla="*/ 11 h 11"/>
                  <a:gd name="T22" fmla="*/ 3 w 5"/>
                  <a:gd name="T23" fmla="*/ 11 h 11"/>
                  <a:gd name="T24" fmla="*/ 2 w 5"/>
                  <a:gd name="T25" fmla="*/ 10 h 11"/>
                  <a:gd name="T26" fmla="*/ 2 w 5"/>
                  <a:gd name="T27" fmla="*/ 8 h 11"/>
                  <a:gd name="T28" fmla="*/ 0 w 5"/>
                  <a:gd name="T29" fmla="*/ 6 h 11"/>
                  <a:gd name="T30" fmla="*/ 0 w 5"/>
                  <a:gd name="T31" fmla="*/ 5 h 11"/>
                  <a:gd name="T32" fmla="*/ 0 w 5"/>
                  <a:gd name="T33" fmla="*/ 5 h 11"/>
                  <a:gd name="T34" fmla="*/ 0 w 5"/>
                  <a:gd name="T35" fmla="*/ 3 h 11"/>
                  <a:gd name="T36" fmla="*/ 2 w 5"/>
                  <a:gd name="T37" fmla="*/ 1 h 11"/>
                  <a:gd name="T38" fmla="*/ 2 w 5"/>
                  <a:gd name="T39" fmla="*/ 0 h 11"/>
                  <a:gd name="T40" fmla="*/ 3 w 5"/>
                  <a:gd name="T41" fmla="*/ 0 h 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
                  <a:gd name="T64" fmla="*/ 0 h 11"/>
                  <a:gd name="T65" fmla="*/ 5 w 5"/>
                  <a:gd name="T66" fmla="*/ 11 h 1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 h="11">
                    <a:moveTo>
                      <a:pt x="3" y="0"/>
                    </a:moveTo>
                    <a:lnTo>
                      <a:pt x="3" y="0"/>
                    </a:lnTo>
                    <a:lnTo>
                      <a:pt x="4" y="0"/>
                    </a:lnTo>
                    <a:lnTo>
                      <a:pt x="5" y="1"/>
                    </a:lnTo>
                    <a:lnTo>
                      <a:pt x="5" y="3"/>
                    </a:lnTo>
                    <a:lnTo>
                      <a:pt x="5" y="5"/>
                    </a:lnTo>
                    <a:lnTo>
                      <a:pt x="5" y="6"/>
                    </a:lnTo>
                    <a:lnTo>
                      <a:pt x="4" y="8"/>
                    </a:lnTo>
                    <a:lnTo>
                      <a:pt x="4" y="10"/>
                    </a:lnTo>
                    <a:lnTo>
                      <a:pt x="3" y="11"/>
                    </a:lnTo>
                    <a:lnTo>
                      <a:pt x="2" y="10"/>
                    </a:lnTo>
                    <a:lnTo>
                      <a:pt x="2" y="8"/>
                    </a:lnTo>
                    <a:lnTo>
                      <a:pt x="0" y="6"/>
                    </a:lnTo>
                    <a:lnTo>
                      <a:pt x="0" y="5"/>
                    </a:lnTo>
                    <a:lnTo>
                      <a:pt x="0" y="3"/>
                    </a:lnTo>
                    <a:lnTo>
                      <a:pt x="2" y="1"/>
                    </a:lnTo>
                    <a:lnTo>
                      <a:pt x="2" y="0"/>
                    </a:lnTo>
                    <a:lnTo>
                      <a:pt x="3" y="0"/>
                    </a:lnTo>
                  </a:path>
                </a:pathLst>
              </a:custGeom>
              <a:noFill/>
              <a:ln w="0">
                <a:solidFill>
                  <a:srgbClr val="000000"/>
                </a:solidFill>
                <a:prstDash val="solid"/>
                <a:round/>
                <a:headEnd/>
                <a:tailEnd/>
              </a:ln>
            </p:spPr>
            <p:txBody>
              <a:bodyPr/>
              <a:lstStyle/>
              <a:p>
                <a:endParaRPr lang="en-AU" sz="1500"/>
              </a:p>
            </p:txBody>
          </p:sp>
          <p:sp>
            <p:nvSpPr>
              <p:cNvPr id="25762" name="Freeform 139"/>
              <p:cNvSpPr>
                <a:spLocks/>
              </p:cNvSpPr>
              <p:nvPr/>
            </p:nvSpPr>
            <p:spPr bwMode="auto">
              <a:xfrm>
                <a:off x="6352" y="1141"/>
                <a:ext cx="1" cy="3"/>
              </a:xfrm>
              <a:custGeom>
                <a:avLst/>
                <a:gdLst>
                  <a:gd name="T0" fmla="*/ 3 w 3"/>
                  <a:gd name="T1" fmla="*/ 0 h 5"/>
                  <a:gd name="T2" fmla="*/ 3 w 3"/>
                  <a:gd name="T3" fmla="*/ 1 h 5"/>
                  <a:gd name="T4" fmla="*/ 3 w 3"/>
                  <a:gd name="T5" fmla="*/ 1 h 5"/>
                  <a:gd name="T6" fmla="*/ 3 w 3"/>
                  <a:gd name="T7" fmla="*/ 3 h 5"/>
                  <a:gd name="T8" fmla="*/ 3 w 3"/>
                  <a:gd name="T9" fmla="*/ 3 h 5"/>
                  <a:gd name="T10" fmla="*/ 3 w 3"/>
                  <a:gd name="T11" fmla="*/ 4 h 5"/>
                  <a:gd name="T12" fmla="*/ 3 w 3"/>
                  <a:gd name="T13" fmla="*/ 4 h 5"/>
                  <a:gd name="T14" fmla="*/ 3 w 3"/>
                  <a:gd name="T15" fmla="*/ 4 h 5"/>
                  <a:gd name="T16" fmla="*/ 1 w 3"/>
                  <a:gd name="T17" fmla="*/ 5 h 5"/>
                  <a:gd name="T18" fmla="*/ 1 w 3"/>
                  <a:gd name="T19" fmla="*/ 5 h 5"/>
                  <a:gd name="T20" fmla="*/ 1 w 3"/>
                  <a:gd name="T21" fmla="*/ 4 h 5"/>
                  <a:gd name="T22" fmla="*/ 0 w 3"/>
                  <a:gd name="T23" fmla="*/ 4 h 5"/>
                  <a:gd name="T24" fmla="*/ 0 w 3"/>
                  <a:gd name="T25" fmla="*/ 3 h 5"/>
                  <a:gd name="T26" fmla="*/ 0 w 3"/>
                  <a:gd name="T27" fmla="*/ 1 h 5"/>
                  <a:gd name="T28" fmla="*/ 1 w 3"/>
                  <a:gd name="T29" fmla="*/ 1 h 5"/>
                  <a:gd name="T30" fmla="*/ 1 w 3"/>
                  <a:gd name="T31" fmla="*/ 1 h 5"/>
                  <a:gd name="T32" fmla="*/ 3 w 3"/>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
                  <a:gd name="T52" fmla="*/ 0 h 5"/>
                  <a:gd name="T53" fmla="*/ 3 w 3"/>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 h="5">
                    <a:moveTo>
                      <a:pt x="3" y="0"/>
                    </a:moveTo>
                    <a:lnTo>
                      <a:pt x="3" y="1"/>
                    </a:lnTo>
                    <a:lnTo>
                      <a:pt x="3" y="3"/>
                    </a:lnTo>
                    <a:lnTo>
                      <a:pt x="3" y="4"/>
                    </a:lnTo>
                    <a:lnTo>
                      <a:pt x="1" y="5"/>
                    </a:lnTo>
                    <a:lnTo>
                      <a:pt x="1" y="4"/>
                    </a:lnTo>
                    <a:lnTo>
                      <a:pt x="0" y="4"/>
                    </a:lnTo>
                    <a:lnTo>
                      <a:pt x="0" y="3"/>
                    </a:lnTo>
                    <a:lnTo>
                      <a:pt x="0" y="1"/>
                    </a:lnTo>
                    <a:lnTo>
                      <a:pt x="1" y="1"/>
                    </a:lnTo>
                    <a:lnTo>
                      <a:pt x="3" y="0"/>
                    </a:lnTo>
                    <a:close/>
                  </a:path>
                </a:pathLst>
              </a:custGeom>
              <a:solidFill>
                <a:srgbClr val="000000"/>
              </a:solidFill>
              <a:ln w="9525">
                <a:noFill/>
                <a:round/>
                <a:headEnd/>
                <a:tailEnd/>
              </a:ln>
            </p:spPr>
            <p:txBody>
              <a:bodyPr/>
              <a:lstStyle/>
              <a:p>
                <a:endParaRPr lang="en-AU" sz="1500"/>
              </a:p>
            </p:txBody>
          </p:sp>
          <p:sp>
            <p:nvSpPr>
              <p:cNvPr id="25763" name="Freeform 140"/>
              <p:cNvSpPr>
                <a:spLocks/>
              </p:cNvSpPr>
              <p:nvPr/>
            </p:nvSpPr>
            <p:spPr bwMode="auto">
              <a:xfrm>
                <a:off x="6352" y="1141"/>
                <a:ext cx="1" cy="3"/>
              </a:xfrm>
              <a:custGeom>
                <a:avLst/>
                <a:gdLst>
                  <a:gd name="T0" fmla="*/ 3 w 3"/>
                  <a:gd name="T1" fmla="*/ 0 h 5"/>
                  <a:gd name="T2" fmla="*/ 3 w 3"/>
                  <a:gd name="T3" fmla="*/ 0 h 5"/>
                  <a:gd name="T4" fmla="*/ 3 w 3"/>
                  <a:gd name="T5" fmla="*/ 1 h 5"/>
                  <a:gd name="T6" fmla="*/ 3 w 3"/>
                  <a:gd name="T7" fmla="*/ 1 h 5"/>
                  <a:gd name="T8" fmla="*/ 3 w 3"/>
                  <a:gd name="T9" fmla="*/ 3 h 5"/>
                  <a:gd name="T10" fmla="*/ 3 w 3"/>
                  <a:gd name="T11" fmla="*/ 3 h 5"/>
                  <a:gd name="T12" fmla="*/ 3 w 3"/>
                  <a:gd name="T13" fmla="*/ 3 h 5"/>
                  <a:gd name="T14" fmla="*/ 3 w 3"/>
                  <a:gd name="T15" fmla="*/ 4 h 5"/>
                  <a:gd name="T16" fmla="*/ 3 w 3"/>
                  <a:gd name="T17" fmla="*/ 4 h 5"/>
                  <a:gd name="T18" fmla="*/ 3 w 3"/>
                  <a:gd name="T19" fmla="*/ 4 h 5"/>
                  <a:gd name="T20" fmla="*/ 1 w 3"/>
                  <a:gd name="T21" fmla="*/ 5 h 5"/>
                  <a:gd name="T22" fmla="*/ 1 w 3"/>
                  <a:gd name="T23" fmla="*/ 5 h 5"/>
                  <a:gd name="T24" fmla="*/ 1 w 3"/>
                  <a:gd name="T25" fmla="*/ 5 h 5"/>
                  <a:gd name="T26" fmla="*/ 1 w 3"/>
                  <a:gd name="T27" fmla="*/ 4 h 5"/>
                  <a:gd name="T28" fmla="*/ 0 w 3"/>
                  <a:gd name="T29" fmla="*/ 4 h 5"/>
                  <a:gd name="T30" fmla="*/ 0 w 3"/>
                  <a:gd name="T31" fmla="*/ 3 h 5"/>
                  <a:gd name="T32" fmla="*/ 0 w 3"/>
                  <a:gd name="T33" fmla="*/ 3 h 5"/>
                  <a:gd name="T34" fmla="*/ 0 w 3"/>
                  <a:gd name="T35" fmla="*/ 1 h 5"/>
                  <a:gd name="T36" fmla="*/ 1 w 3"/>
                  <a:gd name="T37" fmla="*/ 1 h 5"/>
                  <a:gd name="T38" fmla="*/ 1 w 3"/>
                  <a:gd name="T39" fmla="*/ 1 h 5"/>
                  <a:gd name="T40" fmla="*/ 3 w 3"/>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
                  <a:gd name="T64" fmla="*/ 0 h 5"/>
                  <a:gd name="T65" fmla="*/ 3 w 3"/>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 h="5">
                    <a:moveTo>
                      <a:pt x="3" y="0"/>
                    </a:moveTo>
                    <a:lnTo>
                      <a:pt x="3" y="0"/>
                    </a:lnTo>
                    <a:lnTo>
                      <a:pt x="3" y="1"/>
                    </a:lnTo>
                    <a:lnTo>
                      <a:pt x="3" y="3"/>
                    </a:lnTo>
                    <a:lnTo>
                      <a:pt x="3" y="4"/>
                    </a:lnTo>
                    <a:lnTo>
                      <a:pt x="1" y="5"/>
                    </a:lnTo>
                    <a:lnTo>
                      <a:pt x="1" y="4"/>
                    </a:lnTo>
                    <a:lnTo>
                      <a:pt x="0" y="4"/>
                    </a:lnTo>
                    <a:lnTo>
                      <a:pt x="0" y="3"/>
                    </a:lnTo>
                    <a:lnTo>
                      <a:pt x="0" y="1"/>
                    </a:lnTo>
                    <a:lnTo>
                      <a:pt x="1" y="1"/>
                    </a:lnTo>
                    <a:lnTo>
                      <a:pt x="3" y="0"/>
                    </a:lnTo>
                  </a:path>
                </a:pathLst>
              </a:custGeom>
              <a:noFill/>
              <a:ln w="0">
                <a:solidFill>
                  <a:srgbClr val="000000"/>
                </a:solidFill>
                <a:prstDash val="solid"/>
                <a:round/>
                <a:headEnd/>
                <a:tailEnd/>
              </a:ln>
            </p:spPr>
            <p:txBody>
              <a:bodyPr/>
              <a:lstStyle/>
              <a:p>
                <a:endParaRPr lang="en-AU" sz="1500"/>
              </a:p>
            </p:txBody>
          </p:sp>
          <p:sp>
            <p:nvSpPr>
              <p:cNvPr id="25764" name="Freeform 141"/>
              <p:cNvSpPr>
                <a:spLocks/>
              </p:cNvSpPr>
              <p:nvPr/>
            </p:nvSpPr>
            <p:spPr bwMode="auto">
              <a:xfrm>
                <a:off x="6328" y="1108"/>
                <a:ext cx="50" cy="29"/>
              </a:xfrm>
              <a:custGeom>
                <a:avLst/>
                <a:gdLst>
                  <a:gd name="T0" fmla="*/ 51 w 101"/>
                  <a:gd name="T1" fmla="*/ 0 h 57"/>
                  <a:gd name="T2" fmla="*/ 59 w 101"/>
                  <a:gd name="T3" fmla="*/ 2 h 57"/>
                  <a:gd name="T4" fmla="*/ 67 w 101"/>
                  <a:gd name="T5" fmla="*/ 4 h 57"/>
                  <a:gd name="T6" fmla="*/ 76 w 101"/>
                  <a:gd name="T7" fmla="*/ 9 h 57"/>
                  <a:gd name="T8" fmla="*/ 83 w 101"/>
                  <a:gd name="T9" fmla="*/ 14 h 57"/>
                  <a:gd name="T10" fmla="*/ 90 w 101"/>
                  <a:gd name="T11" fmla="*/ 22 h 57"/>
                  <a:gd name="T12" fmla="*/ 95 w 101"/>
                  <a:gd name="T13" fmla="*/ 28 h 57"/>
                  <a:gd name="T14" fmla="*/ 99 w 101"/>
                  <a:gd name="T15" fmla="*/ 36 h 57"/>
                  <a:gd name="T16" fmla="*/ 101 w 101"/>
                  <a:gd name="T17" fmla="*/ 43 h 57"/>
                  <a:gd name="T18" fmla="*/ 101 w 101"/>
                  <a:gd name="T19" fmla="*/ 57 h 57"/>
                  <a:gd name="T20" fmla="*/ 97 w 101"/>
                  <a:gd name="T21" fmla="*/ 55 h 57"/>
                  <a:gd name="T22" fmla="*/ 91 w 101"/>
                  <a:gd name="T23" fmla="*/ 47 h 57"/>
                  <a:gd name="T24" fmla="*/ 88 w 101"/>
                  <a:gd name="T25" fmla="*/ 42 h 57"/>
                  <a:gd name="T26" fmla="*/ 83 w 101"/>
                  <a:gd name="T27" fmla="*/ 38 h 57"/>
                  <a:gd name="T28" fmla="*/ 77 w 101"/>
                  <a:gd name="T29" fmla="*/ 31 h 57"/>
                  <a:gd name="T30" fmla="*/ 71 w 101"/>
                  <a:gd name="T31" fmla="*/ 21 h 57"/>
                  <a:gd name="T32" fmla="*/ 69 w 101"/>
                  <a:gd name="T33" fmla="*/ 11 h 57"/>
                  <a:gd name="T34" fmla="*/ 67 w 101"/>
                  <a:gd name="T35" fmla="*/ 14 h 57"/>
                  <a:gd name="T36" fmla="*/ 65 w 101"/>
                  <a:gd name="T37" fmla="*/ 22 h 57"/>
                  <a:gd name="T38" fmla="*/ 61 w 101"/>
                  <a:gd name="T39" fmla="*/ 29 h 57"/>
                  <a:gd name="T40" fmla="*/ 55 w 101"/>
                  <a:gd name="T41" fmla="*/ 31 h 57"/>
                  <a:gd name="T42" fmla="*/ 52 w 101"/>
                  <a:gd name="T43" fmla="*/ 28 h 57"/>
                  <a:gd name="T44" fmla="*/ 47 w 101"/>
                  <a:gd name="T45" fmla="*/ 27 h 57"/>
                  <a:gd name="T46" fmla="*/ 42 w 101"/>
                  <a:gd name="T47" fmla="*/ 26 h 57"/>
                  <a:gd name="T48" fmla="*/ 37 w 101"/>
                  <a:gd name="T49" fmla="*/ 27 h 57"/>
                  <a:gd name="T50" fmla="*/ 33 w 101"/>
                  <a:gd name="T51" fmla="*/ 28 h 57"/>
                  <a:gd name="T52" fmla="*/ 27 w 101"/>
                  <a:gd name="T53" fmla="*/ 32 h 57"/>
                  <a:gd name="T54" fmla="*/ 19 w 101"/>
                  <a:gd name="T55" fmla="*/ 36 h 57"/>
                  <a:gd name="T56" fmla="*/ 11 w 101"/>
                  <a:gd name="T57" fmla="*/ 41 h 57"/>
                  <a:gd name="T58" fmla="*/ 9 w 101"/>
                  <a:gd name="T59" fmla="*/ 45 h 57"/>
                  <a:gd name="T60" fmla="*/ 6 w 101"/>
                  <a:gd name="T61" fmla="*/ 48 h 57"/>
                  <a:gd name="T62" fmla="*/ 5 w 101"/>
                  <a:gd name="T63" fmla="*/ 52 h 57"/>
                  <a:gd name="T64" fmla="*/ 1 w 101"/>
                  <a:gd name="T65" fmla="*/ 57 h 57"/>
                  <a:gd name="T66" fmla="*/ 0 w 101"/>
                  <a:gd name="T67" fmla="*/ 56 h 57"/>
                  <a:gd name="T68" fmla="*/ 0 w 101"/>
                  <a:gd name="T69" fmla="*/ 52 h 57"/>
                  <a:gd name="T70" fmla="*/ 0 w 101"/>
                  <a:gd name="T71" fmla="*/ 46 h 57"/>
                  <a:gd name="T72" fmla="*/ 3 w 101"/>
                  <a:gd name="T73" fmla="*/ 40 h 57"/>
                  <a:gd name="T74" fmla="*/ 3 w 101"/>
                  <a:gd name="T75" fmla="*/ 40 h 57"/>
                  <a:gd name="T76" fmla="*/ 3 w 101"/>
                  <a:gd name="T77" fmla="*/ 40 h 57"/>
                  <a:gd name="T78" fmla="*/ 3 w 101"/>
                  <a:gd name="T79" fmla="*/ 40 h 57"/>
                  <a:gd name="T80" fmla="*/ 3 w 101"/>
                  <a:gd name="T81" fmla="*/ 40 h 57"/>
                  <a:gd name="T82" fmla="*/ 3 w 101"/>
                  <a:gd name="T83" fmla="*/ 40 h 57"/>
                  <a:gd name="T84" fmla="*/ 3 w 101"/>
                  <a:gd name="T85" fmla="*/ 40 h 57"/>
                  <a:gd name="T86" fmla="*/ 3 w 101"/>
                  <a:gd name="T87" fmla="*/ 40 h 57"/>
                  <a:gd name="T88" fmla="*/ 3 w 101"/>
                  <a:gd name="T89" fmla="*/ 40 h 57"/>
                  <a:gd name="T90" fmla="*/ 3 w 101"/>
                  <a:gd name="T91" fmla="*/ 40 h 57"/>
                  <a:gd name="T92" fmla="*/ 4 w 101"/>
                  <a:gd name="T93" fmla="*/ 33 h 57"/>
                  <a:gd name="T94" fmla="*/ 7 w 101"/>
                  <a:gd name="T95" fmla="*/ 27 h 57"/>
                  <a:gd name="T96" fmla="*/ 12 w 101"/>
                  <a:gd name="T97" fmla="*/ 21 h 57"/>
                  <a:gd name="T98" fmla="*/ 18 w 101"/>
                  <a:gd name="T99" fmla="*/ 14 h 57"/>
                  <a:gd name="T100" fmla="*/ 25 w 101"/>
                  <a:gd name="T101" fmla="*/ 8 h 57"/>
                  <a:gd name="T102" fmla="*/ 34 w 101"/>
                  <a:gd name="T103" fmla="*/ 4 h 57"/>
                  <a:gd name="T104" fmla="*/ 42 w 101"/>
                  <a:gd name="T105" fmla="*/ 2 h 57"/>
                  <a:gd name="T106" fmla="*/ 51 w 101"/>
                  <a:gd name="T107" fmla="*/ 0 h 5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
                  <a:gd name="T163" fmla="*/ 0 h 57"/>
                  <a:gd name="T164" fmla="*/ 101 w 101"/>
                  <a:gd name="T165" fmla="*/ 57 h 5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 h="57">
                    <a:moveTo>
                      <a:pt x="51" y="0"/>
                    </a:moveTo>
                    <a:lnTo>
                      <a:pt x="59" y="2"/>
                    </a:lnTo>
                    <a:lnTo>
                      <a:pt x="67" y="4"/>
                    </a:lnTo>
                    <a:lnTo>
                      <a:pt x="76" y="9"/>
                    </a:lnTo>
                    <a:lnTo>
                      <a:pt x="83" y="14"/>
                    </a:lnTo>
                    <a:lnTo>
                      <a:pt x="90" y="22"/>
                    </a:lnTo>
                    <a:lnTo>
                      <a:pt x="95" y="28"/>
                    </a:lnTo>
                    <a:lnTo>
                      <a:pt x="99" y="36"/>
                    </a:lnTo>
                    <a:lnTo>
                      <a:pt x="101" y="43"/>
                    </a:lnTo>
                    <a:lnTo>
                      <a:pt x="101" y="57"/>
                    </a:lnTo>
                    <a:lnTo>
                      <a:pt x="97" y="55"/>
                    </a:lnTo>
                    <a:lnTo>
                      <a:pt x="91" y="47"/>
                    </a:lnTo>
                    <a:lnTo>
                      <a:pt x="88" y="42"/>
                    </a:lnTo>
                    <a:lnTo>
                      <a:pt x="83" y="38"/>
                    </a:lnTo>
                    <a:lnTo>
                      <a:pt x="77" y="31"/>
                    </a:lnTo>
                    <a:lnTo>
                      <a:pt x="71" y="21"/>
                    </a:lnTo>
                    <a:lnTo>
                      <a:pt x="69" y="11"/>
                    </a:lnTo>
                    <a:lnTo>
                      <a:pt x="67" y="14"/>
                    </a:lnTo>
                    <a:lnTo>
                      <a:pt x="65" y="22"/>
                    </a:lnTo>
                    <a:lnTo>
                      <a:pt x="61" y="29"/>
                    </a:lnTo>
                    <a:lnTo>
                      <a:pt x="55" y="31"/>
                    </a:lnTo>
                    <a:lnTo>
                      <a:pt x="52" y="28"/>
                    </a:lnTo>
                    <a:lnTo>
                      <a:pt x="47" y="27"/>
                    </a:lnTo>
                    <a:lnTo>
                      <a:pt x="42" y="26"/>
                    </a:lnTo>
                    <a:lnTo>
                      <a:pt x="37" y="27"/>
                    </a:lnTo>
                    <a:lnTo>
                      <a:pt x="33" y="28"/>
                    </a:lnTo>
                    <a:lnTo>
                      <a:pt x="27" y="32"/>
                    </a:lnTo>
                    <a:lnTo>
                      <a:pt x="19" y="36"/>
                    </a:lnTo>
                    <a:lnTo>
                      <a:pt x="11" y="41"/>
                    </a:lnTo>
                    <a:lnTo>
                      <a:pt x="9" y="45"/>
                    </a:lnTo>
                    <a:lnTo>
                      <a:pt x="6" y="48"/>
                    </a:lnTo>
                    <a:lnTo>
                      <a:pt x="5" y="52"/>
                    </a:lnTo>
                    <a:lnTo>
                      <a:pt x="1" y="57"/>
                    </a:lnTo>
                    <a:lnTo>
                      <a:pt x="0" y="56"/>
                    </a:lnTo>
                    <a:lnTo>
                      <a:pt x="0" y="52"/>
                    </a:lnTo>
                    <a:lnTo>
                      <a:pt x="0" y="46"/>
                    </a:lnTo>
                    <a:lnTo>
                      <a:pt x="3" y="40"/>
                    </a:lnTo>
                    <a:lnTo>
                      <a:pt x="4" y="33"/>
                    </a:lnTo>
                    <a:lnTo>
                      <a:pt x="7" y="27"/>
                    </a:lnTo>
                    <a:lnTo>
                      <a:pt x="12" y="21"/>
                    </a:lnTo>
                    <a:lnTo>
                      <a:pt x="18" y="14"/>
                    </a:lnTo>
                    <a:lnTo>
                      <a:pt x="25" y="8"/>
                    </a:lnTo>
                    <a:lnTo>
                      <a:pt x="34" y="4"/>
                    </a:lnTo>
                    <a:lnTo>
                      <a:pt x="42" y="2"/>
                    </a:lnTo>
                    <a:lnTo>
                      <a:pt x="51" y="0"/>
                    </a:lnTo>
                    <a:close/>
                  </a:path>
                </a:pathLst>
              </a:custGeom>
              <a:solidFill>
                <a:srgbClr val="000000"/>
              </a:solidFill>
              <a:ln w="9525">
                <a:noFill/>
                <a:round/>
                <a:headEnd/>
                <a:tailEnd/>
              </a:ln>
            </p:spPr>
            <p:txBody>
              <a:bodyPr/>
              <a:lstStyle/>
              <a:p>
                <a:endParaRPr lang="en-AU" sz="1500"/>
              </a:p>
            </p:txBody>
          </p:sp>
          <p:sp>
            <p:nvSpPr>
              <p:cNvPr id="25765" name="Freeform 142"/>
              <p:cNvSpPr>
                <a:spLocks/>
              </p:cNvSpPr>
              <p:nvPr/>
            </p:nvSpPr>
            <p:spPr bwMode="auto">
              <a:xfrm>
                <a:off x="6328" y="1108"/>
                <a:ext cx="50" cy="29"/>
              </a:xfrm>
              <a:custGeom>
                <a:avLst/>
                <a:gdLst>
                  <a:gd name="T0" fmla="*/ 51 w 101"/>
                  <a:gd name="T1" fmla="*/ 0 h 57"/>
                  <a:gd name="T2" fmla="*/ 67 w 101"/>
                  <a:gd name="T3" fmla="*/ 4 h 57"/>
                  <a:gd name="T4" fmla="*/ 83 w 101"/>
                  <a:gd name="T5" fmla="*/ 14 h 57"/>
                  <a:gd name="T6" fmla="*/ 95 w 101"/>
                  <a:gd name="T7" fmla="*/ 28 h 57"/>
                  <a:gd name="T8" fmla="*/ 101 w 101"/>
                  <a:gd name="T9" fmla="*/ 43 h 57"/>
                  <a:gd name="T10" fmla="*/ 101 w 101"/>
                  <a:gd name="T11" fmla="*/ 57 h 57"/>
                  <a:gd name="T12" fmla="*/ 91 w 101"/>
                  <a:gd name="T13" fmla="*/ 47 h 57"/>
                  <a:gd name="T14" fmla="*/ 88 w 101"/>
                  <a:gd name="T15" fmla="*/ 42 h 57"/>
                  <a:gd name="T16" fmla="*/ 77 w 101"/>
                  <a:gd name="T17" fmla="*/ 31 h 57"/>
                  <a:gd name="T18" fmla="*/ 69 w 101"/>
                  <a:gd name="T19" fmla="*/ 11 h 57"/>
                  <a:gd name="T20" fmla="*/ 67 w 101"/>
                  <a:gd name="T21" fmla="*/ 14 h 57"/>
                  <a:gd name="T22" fmla="*/ 61 w 101"/>
                  <a:gd name="T23" fmla="*/ 29 h 57"/>
                  <a:gd name="T24" fmla="*/ 55 w 101"/>
                  <a:gd name="T25" fmla="*/ 31 h 57"/>
                  <a:gd name="T26" fmla="*/ 47 w 101"/>
                  <a:gd name="T27" fmla="*/ 27 h 57"/>
                  <a:gd name="T28" fmla="*/ 37 w 101"/>
                  <a:gd name="T29" fmla="*/ 27 h 57"/>
                  <a:gd name="T30" fmla="*/ 27 w 101"/>
                  <a:gd name="T31" fmla="*/ 32 h 57"/>
                  <a:gd name="T32" fmla="*/ 11 w 101"/>
                  <a:gd name="T33" fmla="*/ 41 h 57"/>
                  <a:gd name="T34" fmla="*/ 9 w 101"/>
                  <a:gd name="T35" fmla="*/ 45 h 57"/>
                  <a:gd name="T36" fmla="*/ 5 w 101"/>
                  <a:gd name="T37" fmla="*/ 52 h 57"/>
                  <a:gd name="T38" fmla="*/ 1 w 101"/>
                  <a:gd name="T39" fmla="*/ 57 h 57"/>
                  <a:gd name="T40" fmla="*/ 0 w 101"/>
                  <a:gd name="T41" fmla="*/ 52 h 57"/>
                  <a:gd name="T42" fmla="*/ 3 w 101"/>
                  <a:gd name="T43" fmla="*/ 40 h 57"/>
                  <a:gd name="T44" fmla="*/ 3 w 101"/>
                  <a:gd name="T45" fmla="*/ 40 h 57"/>
                  <a:gd name="T46" fmla="*/ 3 w 101"/>
                  <a:gd name="T47" fmla="*/ 40 h 57"/>
                  <a:gd name="T48" fmla="*/ 3 w 101"/>
                  <a:gd name="T49" fmla="*/ 40 h 57"/>
                  <a:gd name="T50" fmla="*/ 3 w 101"/>
                  <a:gd name="T51" fmla="*/ 40 h 57"/>
                  <a:gd name="T52" fmla="*/ 3 w 101"/>
                  <a:gd name="T53" fmla="*/ 40 h 57"/>
                  <a:gd name="T54" fmla="*/ 3 w 101"/>
                  <a:gd name="T55" fmla="*/ 40 h 57"/>
                  <a:gd name="T56" fmla="*/ 7 w 101"/>
                  <a:gd name="T57" fmla="*/ 27 h 57"/>
                  <a:gd name="T58" fmla="*/ 18 w 101"/>
                  <a:gd name="T59" fmla="*/ 14 h 57"/>
                  <a:gd name="T60" fmla="*/ 34 w 101"/>
                  <a:gd name="T61" fmla="*/ 4 h 57"/>
                  <a:gd name="T62" fmla="*/ 51 w 101"/>
                  <a:gd name="T63" fmla="*/ 0 h 5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1"/>
                  <a:gd name="T97" fmla="*/ 0 h 57"/>
                  <a:gd name="T98" fmla="*/ 101 w 101"/>
                  <a:gd name="T99" fmla="*/ 57 h 5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1" h="57">
                    <a:moveTo>
                      <a:pt x="51" y="0"/>
                    </a:moveTo>
                    <a:lnTo>
                      <a:pt x="51" y="0"/>
                    </a:lnTo>
                    <a:lnTo>
                      <a:pt x="59" y="2"/>
                    </a:lnTo>
                    <a:lnTo>
                      <a:pt x="67" y="4"/>
                    </a:lnTo>
                    <a:lnTo>
                      <a:pt x="76" y="9"/>
                    </a:lnTo>
                    <a:lnTo>
                      <a:pt x="83" y="14"/>
                    </a:lnTo>
                    <a:lnTo>
                      <a:pt x="90" y="22"/>
                    </a:lnTo>
                    <a:lnTo>
                      <a:pt x="95" y="28"/>
                    </a:lnTo>
                    <a:lnTo>
                      <a:pt x="99" y="36"/>
                    </a:lnTo>
                    <a:lnTo>
                      <a:pt x="101" y="43"/>
                    </a:lnTo>
                    <a:lnTo>
                      <a:pt x="101" y="57"/>
                    </a:lnTo>
                    <a:lnTo>
                      <a:pt x="97" y="55"/>
                    </a:lnTo>
                    <a:lnTo>
                      <a:pt x="91" y="47"/>
                    </a:lnTo>
                    <a:lnTo>
                      <a:pt x="88" y="42"/>
                    </a:lnTo>
                    <a:lnTo>
                      <a:pt x="83" y="38"/>
                    </a:lnTo>
                    <a:lnTo>
                      <a:pt x="77" y="31"/>
                    </a:lnTo>
                    <a:lnTo>
                      <a:pt x="71" y="21"/>
                    </a:lnTo>
                    <a:lnTo>
                      <a:pt x="69" y="11"/>
                    </a:lnTo>
                    <a:lnTo>
                      <a:pt x="67" y="14"/>
                    </a:lnTo>
                    <a:lnTo>
                      <a:pt x="65" y="22"/>
                    </a:lnTo>
                    <a:lnTo>
                      <a:pt x="61" y="29"/>
                    </a:lnTo>
                    <a:lnTo>
                      <a:pt x="55" y="31"/>
                    </a:lnTo>
                    <a:lnTo>
                      <a:pt x="52" y="28"/>
                    </a:lnTo>
                    <a:lnTo>
                      <a:pt x="47" y="27"/>
                    </a:lnTo>
                    <a:lnTo>
                      <a:pt x="42" y="26"/>
                    </a:lnTo>
                    <a:lnTo>
                      <a:pt x="37" y="27"/>
                    </a:lnTo>
                    <a:lnTo>
                      <a:pt x="33" y="28"/>
                    </a:lnTo>
                    <a:lnTo>
                      <a:pt x="27" y="32"/>
                    </a:lnTo>
                    <a:lnTo>
                      <a:pt x="19" y="36"/>
                    </a:lnTo>
                    <a:lnTo>
                      <a:pt x="11" y="41"/>
                    </a:lnTo>
                    <a:lnTo>
                      <a:pt x="9" y="45"/>
                    </a:lnTo>
                    <a:lnTo>
                      <a:pt x="6" y="48"/>
                    </a:lnTo>
                    <a:lnTo>
                      <a:pt x="5" y="52"/>
                    </a:lnTo>
                    <a:lnTo>
                      <a:pt x="1" y="57"/>
                    </a:lnTo>
                    <a:lnTo>
                      <a:pt x="0" y="56"/>
                    </a:lnTo>
                    <a:lnTo>
                      <a:pt x="0" y="52"/>
                    </a:lnTo>
                    <a:lnTo>
                      <a:pt x="0" y="46"/>
                    </a:lnTo>
                    <a:lnTo>
                      <a:pt x="3" y="40"/>
                    </a:lnTo>
                    <a:lnTo>
                      <a:pt x="4" y="33"/>
                    </a:lnTo>
                    <a:lnTo>
                      <a:pt x="7" y="27"/>
                    </a:lnTo>
                    <a:lnTo>
                      <a:pt x="12" y="21"/>
                    </a:lnTo>
                    <a:lnTo>
                      <a:pt x="18" y="14"/>
                    </a:lnTo>
                    <a:lnTo>
                      <a:pt x="25" y="8"/>
                    </a:lnTo>
                    <a:lnTo>
                      <a:pt x="34" y="4"/>
                    </a:lnTo>
                    <a:lnTo>
                      <a:pt x="42" y="2"/>
                    </a:lnTo>
                    <a:lnTo>
                      <a:pt x="51" y="0"/>
                    </a:lnTo>
                  </a:path>
                </a:pathLst>
              </a:custGeom>
              <a:noFill/>
              <a:ln w="0">
                <a:solidFill>
                  <a:srgbClr val="000000"/>
                </a:solidFill>
                <a:prstDash val="solid"/>
                <a:round/>
                <a:headEnd/>
                <a:tailEnd/>
              </a:ln>
            </p:spPr>
            <p:txBody>
              <a:bodyPr/>
              <a:lstStyle/>
              <a:p>
                <a:endParaRPr lang="en-AU" sz="1500"/>
              </a:p>
            </p:txBody>
          </p:sp>
          <p:sp>
            <p:nvSpPr>
              <p:cNvPr id="25766" name="Freeform 143"/>
              <p:cNvSpPr>
                <a:spLocks/>
              </p:cNvSpPr>
              <p:nvPr/>
            </p:nvSpPr>
            <p:spPr bwMode="auto">
              <a:xfrm>
                <a:off x="6343" y="1126"/>
                <a:ext cx="7" cy="2"/>
              </a:xfrm>
              <a:custGeom>
                <a:avLst/>
                <a:gdLst>
                  <a:gd name="T0" fmla="*/ 0 w 13"/>
                  <a:gd name="T1" fmla="*/ 2 h 4"/>
                  <a:gd name="T2" fmla="*/ 0 w 13"/>
                  <a:gd name="T3" fmla="*/ 2 h 4"/>
                  <a:gd name="T4" fmla="*/ 1 w 13"/>
                  <a:gd name="T5" fmla="*/ 1 h 4"/>
                  <a:gd name="T6" fmla="*/ 5 w 13"/>
                  <a:gd name="T7" fmla="*/ 0 h 4"/>
                  <a:gd name="T8" fmla="*/ 10 w 13"/>
                  <a:gd name="T9" fmla="*/ 1 h 4"/>
                  <a:gd name="T10" fmla="*/ 13 w 13"/>
                  <a:gd name="T11" fmla="*/ 4 h 4"/>
                  <a:gd name="T12" fmla="*/ 0 60000 65536"/>
                  <a:gd name="T13" fmla="*/ 0 60000 65536"/>
                  <a:gd name="T14" fmla="*/ 0 60000 65536"/>
                  <a:gd name="T15" fmla="*/ 0 60000 65536"/>
                  <a:gd name="T16" fmla="*/ 0 60000 65536"/>
                  <a:gd name="T17" fmla="*/ 0 60000 65536"/>
                  <a:gd name="T18" fmla="*/ 0 w 13"/>
                  <a:gd name="T19" fmla="*/ 0 h 4"/>
                  <a:gd name="T20" fmla="*/ 13 w 13"/>
                  <a:gd name="T21" fmla="*/ 4 h 4"/>
                </a:gdLst>
                <a:ahLst/>
                <a:cxnLst>
                  <a:cxn ang="T12">
                    <a:pos x="T0" y="T1"/>
                  </a:cxn>
                  <a:cxn ang="T13">
                    <a:pos x="T2" y="T3"/>
                  </a:cxn>
                  <a:cxn ang="T14">
                    <a:pos x="T4" y="T5"/>
                  </a:cxn>
                  <a:cxn ang="T15">
                    <a:pos x="T6" y="T7"/>
                  </a:cxn>
                  <a:cxn ang="T16">
                    <a:pos x="T8" y="T9"/>
                  </a:cxn>
                  <a:cxn ang="T17">
                    <a:pos x="T10" y="T11"/>
                  </a:cxn>
                </a:cxnLst>
                <a:rect l="T18" t="T19" r="T20" b="T21"/>
                <a:pathLst>
                  <a:path w="13" h="4">
                    <a:moveTo>
                      <a:pt x="0" y="2"/>
                    </a:moveTo>
                    <a:lnTo>
                      <a:pt x="0" y="2"/>
                    </a:lnTo>
                    <a:lnTo>
                      <a:pt x="1" y="1"/>
                    </a:lnTo>
                    <a:lnTo>
                      <a:pt x="5" y="0"/>
                    </a:lnTo>
                    <a:lnTo>
                      <a:pt x="10" y="1"/>
                    </a:lnTo>
                    <a:lnTo>
                      <a:pt x="13" y="4"/>
                    </a:lnTo>
                  </a:path>
                </a:pathLst>
              </a:custGeom>
              <a:noFill/>
              <a:ln w="0">
                <a:solidFill>
                  <a:srgbClr val="000000"/>
                </a:solidFill>
                <a:prstDash val="solid"/>
                <a:round/>
                <a:headEnd/>
                <a:tailEnd/>
              </a:ln>
            </p:spPr>
            <p:txBody>
              <a:bodyPr/>
              <a:lstStyle/>
              <a:p>
                <a:endParaRPr lang="en-AU" sz="1500"/>
              </a:p>
            </p:txBody>
          </p:sp>
          <p:sp>
            <p:nvSpPr>
              <p:cNvPr id="25767" name="Freeform 144"/>
              <p:cNvSpPr>
                <a:spLocks/>
              </p:cNvSpPr>
              <p:nvPr/>
            </p:nvSpPr>
            <p:spPr bwMode="auto">
              <a:xfrm>
                <a:off x="6357" y="1127"/>
                <a:ext cx="6" cy="1"/>
              </a:xfrm>
              <a:custGeom>
                <a:avLst/>
                <a:gdLst>
                  <a:gd name="T0" fmla="*/ 0 w 12"/>
                  <a:gd name="T1" fmla="*/ 3 h 3"/>
                  <a:gd name="T2" fmla="*/ 0 w 12"/>
                  <a:gd name="T3" fmla="*/ 3 h 3"/>
                  <a:gd name="T4" fmla="*/ 1 w 12"/>
                  <a:gd name="T5" fmla="*/ 1 h 3"/>
                  <a:gd name="T6" fmla="*/ 5 w 12"/>
                  <a:gd name="T7" fmla="*/ 0 h 3"/>
                  <a:gd name="T8" fmla="*/ 8 w 12"/>
                  <a:gd name="T9" fmla="*/ 0 h 3"/>
                  <a:gd name="T10" fmla="*/ 12 w 12"/>
                  <a:gd name="T11" fmla="*/ 3 h 3"/>
                  <a:gd name="T12" fmla="*/ 0 60000 65536"/>
                  <a:gd name="T13" fmla="*/ 0 60000 65536"/>
                  <a:gd name="T14" fmla="*/ 0 60000 65536"/>
                  <a:gd name="T15" fmla="*/ 0 60000 65536"/>
                  <a:gd name="T16" fmla="*/ 0 60000 65536"/>
                  <a:gd name="T17" fmla="*/ 0 60000 65536"/>
                  <a:gd name="T18" fmla="*/ 0 w 12"/>
                  <a:gd name="T19" fmla="*/ 0 h 3"/>
                  <a:gd name="T20" fmla="*/ 12 w 12"/>
                  <a:gd name="T21" fmla="*/ 3 h 3"/>
                </a:gdLst>
                <a:ahLst/>
                <a:cxnLst>
                  <a:cxn ang="T12">
                    <a:pos x="T0" y="T1"/>
                  </a:cxn>
                  <a:cxn ang="T13">
                    <a:pos x="T2" y="T3"/>
                  </a:cxn>
                  <a:cxn ang="T14">
                    <a:pos x="T4" y="T5"/>
                  </a:cxn>
                  <a:cxn ang="T15">
                    <a:pos x="T6" y="T7"/>
                  </a:cxn>
                  <a:cxn ang="T16">
                    <a:pos x="T8" y="T9"/>
                  </a:cxn>
                  <a:cxn ang="T17">
                    <a:pos x="T10" y="T11"/>
                  </a:cxn>
                </a:cxnLst>
                <a:rect l="T18" t="T19" r="T20" b="T21"/>
                <a:pathLst>
                  <a:path w="12" h="3">
                    <a:moveTo>
                      <a:pt x="0" y="3"/>
                    </a:moveTo>
                    <a:lnTo>
                      <a:pt x="0" y="3"/>
                    </a:lnTo>
                    <a:lnTo>
                      <a:pt x="1" y="1"/>
                    </a:lnTo>
                    <a:lnTo>
                      <a:pt x="5" y="0"/>
                    </a:lnTo>
                    <a:lnTo>
                      <a:pt x="8" y="0"/>
                    </a:lnTo>
                    <a:lnTo>
                      <a:pt x="12" y="3"/>
                    </a:lnTo>
                  </a:path>
                </a:pathLst>
              </a:custGeom>
              <a:noFill/>
              <a:ln w="0">
                <a:solidFill>
                  <a:srgbClr val="000000"/>
                </a:solidFill>
                <a:prstDash val="solid"/>
                <a:round/>
                <a:headEnd/>
                <a:tailEnd/>
              </a:ln>
            </p:spPr>
            <p:txBody>
              <a:bodyPr/>
              <a:lstStyle/>
              <a:p>
                <a:endParaRPr lang="en-AU" sz="1500"/>
              </a:p>
            </p:txBody>
          </p:sp>
          <p:sp>
            <p:nvSpPr>
              <p:cNvPr id="25768" name="Freeform 145"/>
              <p:cNvSpPr>
                <a:spLocks/>
              </p:cNvSpPr>
              <p:nvPr/>
            </p:nvSpPr>
            <p:spPr bwMode="auto">
              <a:xfrm>
                <a:off x="6440" y="1112"/>
                <a:ext cx="17" cy="26"/>
              </a:xfrm>
              <a:custGeom>
                <a:avLst/>
                <a:gdLst>
                  <a:gd name="T0" fmla="*/ 1 w 32"/>
                  <a:gd name="T1" fmla="*/ 49 h 52"/>
                  <a:gd name="T2" fmla="*/ 1 w 32"/>
                  <a:gd name="T3" fmla="*/ 43 h 52"/>
                  <a:gd name="T4" fmla="*/ 1 w 32"/>
                  <a:gd name="T5" fmla="*/ 38 h 52"/>
                  <a:gd name="T6" fmla="*/ 0 w 32"/>
                  <a:gd name="T7" fmla="*/ 34 h 52"/>
                  <a:gd name="T8" fmla="*/ 1 w 32"/>
                  <a:gd name="T9" fmla="*/ 15 h 52"/>
                  <a:gd name="T10" fmla="*/ 2 w 32"/>
                  <a:gd name="T11" fmla="*/ 6 h 52"/>
                  <a:gd name="T12" fmla="*/ 4 w 32"/>
                  <a:gd name="T13" fmla="*/ 13 h 52"/>
                  <a:gd name="T14" fmla="*/ 4 w 32"/>
                  <a:gd name="T15" fmla="*/ 20 h 52"/>
                  <a:gd name="T16" fmla="*/ 4 w 32"/>
                  <a:gd name="T17" fmla="*/ 21 h 52"/>
                  <a:gd name="T18" fmla="*/ 4 w 32"/>
                  <a:gd name="T19" fmla="*/ 24 h 52"/>
                  <a:gd name="T20" fmla="*/ 6 w 32"/>
                  <a:gd name="T21" fmla="*/ 24 h 52"/>
                  <a:gd name="T22" fmla="*/ 9 w 32"/>
                  <a:gd name="T23" fmla="*/ 13 h 52"/>
                  <a:gd name="T24" fmla="*/ 14 w 32"/>
                  <a:gd name="T25" fmla="*/ 4 h 52"/>
                  <a:gd name="T26" fmla="*/ 14 w 32"/>
                  <a:gd name="T27" fmla="*/ 4 h 52"/>
                  <a:gd name="T28" fmla="*/ 12 w 32"/>
                  <a:gd name="T29" fmla="*/ 16 h 52"/>
                  <a:gd name="T30" fmla="*/ 10 w 32"/>
                  <a:gd name="T31" fmla="*/ 25 h 52"/>
                  <a:gd name="T32" fmla="*/ 14 w 32"/>
                  <a:gd name="T33" fmla="*/ 15 h 52"/>
                  <a:gd name="T34" fmla="*/ 18 w 32"/>
                  <a:gd name="T35" fmla="*/ 6 h 52"/>
                  <a:gd name="T36" fmla="*/ 21 w 32"/>
                  <a:gd name="T37" fmla="*/ 1 h 52"/>
                  <a:gd name="T38" fmla="*/ 22 w 32"/>
                  <a:gd name="T39" fmla="*/ 4 h 52"/>
                  <a:gd name="T40" fmla="*/ 20 w 32"/>
                  <a:gd name="T41" fmla="*/ 14 h 52"/>
                  <a:gd name="T42" fmla="*/ 16 w 32"/>
                  <a:gd name="T43" fmla="*/ 24 h 52"/>
                  <a:gd name="T44" fmla="*/ 18 w 32"/>
                  <a:gd name="T45" fmla="*/ 28 h 52"/>
                  <a:gd name="T46" fmla="*/ 19 w 32"/>
                  <a:gd name="T47" fmla="*/ 23 h 52"/>
                  <a:gd name="T48" fmla="*/ 25 w 32"/>
                  <a:gd name="T49" fmla="*/ 10 h 52"/>
                  <a:gd name="T50" fmla="*/ 26 w 32"/>
                  <a:gd name="T51" fmla="*/ 8 h 52"/>
                  <a:gd name="T52" fmla="*/ 26 w 32"/>
                  <a:gd name="T53" fmla="*/ 16 h 52"/>
                  <a:gd name="T54" fmla="*/ 24 w 32"/>
                  <a:gd name="T55" fmla="*/ 30 h 52"/>
                  <a:gd name="T56" fmla="*/ 26 w 32"/>
                  <a:gd name="T57" fmla="*/ 28 h 52"/>
                  <a:gd name="T58" fmla="*/ 30 w 32"/>
                  <a:gd name="T59" fmla="*/ 20 h 52"/>
                  <a:gd name="T60" fmla="*/ 32 w 32"/>
                  <a:gd name="T61" fmla="*/ 20 h 52"/>
                  <a:gd name="T62" fmla="*/ 22 w 32"/>
                  <a:gd name="T63" fmla="*/ 40 h 52"/>
                  <a:gd name="T64" fmla="*/ 16 w 32"/>
                  <a:gd name="T65" fmla="*/ 52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
                  <a:gd name="T100" fmla="*/ 0 h 52"/>
                  <a:gd name="T101" fmla="*/ 32 w 32"/>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 h="52">
                    <a:moveTo>
                      <a:pt x="1" y="49"/>
                    </a:moveTo>
                    <a:lnTo>
                      <a:pt x="1" y="49"/>
                    </a:lnTo>
                    <a:lnTo>
                      <a:pt x="1" y="47"/>
                    </a:lnTo>
                    <a:lnTo>
                      <a:pt x="1" y="43"/>
                    </a:lnTo>
                    <a:lnTo>
                      <a:pt x="1" y="39"/>
                    </a:lnTo>
                    <a:lnTo>
                      <a:pt x="1" y="38"/>
                    </a:lnTo>
                    <a:lnTo>
                      <a:pt x="0" y="34"/>
                    </a:lnTo>
                    <a:lnTo>
                      <a:pt x="0" y="25"/>
                    </a:lnTo>
                    <a:lnTo>
                      <a:pt x="1" y="15"/>
                    </a:lnTo>
                    <a:lnTo>
                      <a:pt x="2" y="6"/>
                    </a:lnTo>
                    <a:lnTo>
                      <a:pt x="3" y="9"/>
                    </a:lnTo>
                    <a:lnTo>
                      <a:pt x="4" y="13"/>
                    </a:lnTo>
                    <a:lnTo>
                      <a:pt x="4" y="16"/>
                    </a:lnTo>
                    <a:lnTo>
                      <a:pt x="4" y="20"/>
                    </a:lnTo>
                    <a:lnTo>
                      <a:pt x="4" y="21"/>
                    </a:lnTo>
                    <a:lnTo>
                      <a:pt x="4" y="23"/>
                    </a:lnTo>
                    <a:lnTo>
                      <a:pt x="4" y="24"/>
                    </a:lnTo>
                    <a:lnTo>
                      <a:pt x="6" y="24"/>
                    </a:lnTo>
                    <a:lnTo>
                      <a:pt x="7" y="20"/>
                    </a:lnTo>
                    <a:lnTo>
                      <a:pt x="9" y="13"/>
                    </a:lnTo>
                    <a:lnTo>
                      <a:pt x="12" y="6"/>
                    </a:lnTo>
                    <a:lnTo>
                      <a:pt x="14" y="4"/>
                    </a:lnTo>
                    <a:lnTo>
                      <a:pt x="13" y="9"/>
                    </a:lnTo>
                    <a:lnTo>
                      <a:pt x="12" y="16"/>
                    </a:lnTo>
                    <a:lnTo>
                      <a:pt x="10" y="25"/>
                    </a:lnTo>
                    <a:lnTo>
                      <a:pt x="13" y="20"/>
                    </a:lnTo>
                    <a:lnTo>
                      <a:pt x="14" y="15"/>
                    </a:lnTo>
                    <a:lnTo>
                      <a:pt x="16" y="10"/>
                    </a:lnTo>
                    <a:lnTo>
                      <a:pt x="18" y="6"/>
                    </a:lnTo>
                    <a:lnTo>
                      <a:pt x="21" y="1"/>
                    </a:lnTo>
                    <a:lnTo>
                      <a:pt x="22" y="0"/>
                    </a:lnTo>
                    <a:lnTo>
                      <a:pt x="22" y="4"/>
                    </a:lnTo>
                    <a:lnTo>
                      <a:pt x="21" y="8"/>
                    </a:lnTo>
                    <a:lnTo>
                      <a:pt x="20" y="14"/>
                    </a:lnTo>
                    <a:lnTo>
                      <a:pt x="19" y="19"/>
                    </a:lnTo>
                    <a:lnTo>
                      <a:pt x="16" y="24"/>
                    </a:lnTo>
                    <a:lnTo>
                      <a:pt x="16" y="26"/>
                    </a:lnTo>
                    <a:lnTo>
                      <a:pt x="18" y="28"/>
                    </a:lnTo>
                    <a:lnTo>
                      <a:pt x="19" y="23"/>
                    </a:lnTo>
                    <a:lnTo>
                      <a:pt x="22" y="16"/>
                    </a:lnTo>
                    <a:lnTo>
                      <a:pt x="25" y="10"/>
                    </a:lnTo>
                    <a:lnTo>
                      <a:pt x="26" y="8"/>
                    </a:lnTo>
                    <a:lnTo>
                      <a:pt x="27" y="10"/>
                    </a:lnTo>
                    <a:lnTo>
                      <a:pt x="26" y="16"/>
                    </a:lnTo>
                    <a:lnTo>
                      <a:pt x="25" y="25"/>
                    </a:lnTo>
                    <a:lnTo>
                      <a:pt x="24" y="30"/>
                    </a:lnTo>
                    <a:lnTo>
                      <a:pt x="26" y="28"/>
                    </a:lnTo>
                    <a:lnTo>
                      <a:pt x="28" y="24"/>
                    </a:lnTo>
                    <a:lnTo>
                      <a:pt x="30" y="20"/>
                    </a:lnTo>
                    <a:lnTo>
                      <a:pt x="32" y="20"/>
                    </a:lnTo>
                    <a:lnTo>
                      <a:pt x="27" y="33"/>
                    </a:lnTo>
                    <a:lnTo>
                      <a:pt x="22" y="40"/>
                    </a:lnTo>
                    <a:lnTo>
                      <a:pt x="19" y="45"/>
                    </a:lnTo>
                    <a:lnTo>
                      <a:pt x="16" y="52"/>
                    </a:lnTo>
                  </a:path>
                </a:pathLst>
              </a:custGeom>
              <a:noFill/>
              <a:ln w="0">
                <a:solidFill>
                  <a:srgbClr val="000000"/>
                </a:solidFill>
                <a:prstDash val="solid"/>
                <a:round/>
                <a:headEnd/>
                <a:tailEnd/>
              </a:ln>
            </p:spPr>
            <p:txBody>
              <a:bodyPr/>
              <a:lstStyle/>
              <a:p>
                <a:endParaRPr lang="en-AU" sz="1500"/>
              </a:p>
            </p:txBody>
          </p:sp>
          <p:sp>
            <p:nvSpPr>
              <p:cNvPr id="25769" name="Freeform 146"/>
              <p:cNvSpPr>
                <a:spLocks/>
              </p:cNvSpPr>
              <p:nvPr/>
            </p:nvSpPr>
            <p:spPr bwMode="auto">
              <a:xfrm>
                <a:off x="6450" y="1125"/>
                <a:ext cx="3" cy="1"/>
              </a:xfrm>
              <a:custGeom>
                <a:avLst/>
                <a:gdLst>
                  <a:gd name="T0" fmla="*/ 0 w 6"/>
                  <a:gd name="T1" fmla="*/ 0 h 2"/>
                  <a:gd name="T2" fmla="*/ 0 w 6"/>
                  <a:gd name="T3" fmla="*/ 0 h 2"/>
                  <a:gd name="T4" fmla="*/ 1 w 6"/>
                  <a:gd name="T5" fmla="*/ 0 h 2"/>
                  <a:gd name="T6" fmla="*/ 2 w 6"/>
                  <a:gd name="T7" fmla="*/ 0 h 2"/>
                  <a:gd name="T8" fmla="*/ 2 w 6"/>
                  <a:gd name="T9" fmla="*/ 0 h 2"/>
                  <a:gd name="T10" fmla="*/ 3 w 6"/>
                  <a:gd name="T11" fmla="*/ 0 h 2"/>
                  <a:gd name="T12" fmla="*/ 3 w 6"/>
                  <a:gd name="T13" fmla="*/ 0 h 2"/>
                  <a:gd name="T14" fmla="*/ 3 w 6"/>
                  <a:gd name="T15" fmla="*/ 0 h 2"/>
                  <a:gd name="T16" fmla="*/ 5 w 6"/>
                  <a:gd name="T17" fmla="*/ 0 h 2"/>
                  <a:gd name="T18" fmla="*/ 5 w 6"/>
                  <a:gd name="T19" fmla="*/ 2 h 2"/>
                  <a:gd name="T20" fmla="*/ 6 w 6"/>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2"/>
                  <a:gd name="T35" fmla="*/ 6 w 6"/>
                  <a:gd name="T36" fmla="*/ 2 h 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2">
                    <a:moveTo>
                      <a:pt x="0" y="0"/>
                    </a:moveTo>
                    <a:lnTo>
                      <a:pt x="0" y="0"/>
                    </a:lnTo>
                    <a:lnTo>
                      <a:pt x="1" y="0"/>
                    </a:lnTo>
                    <a:lnTo>
                      <a:pt x="2" y="0"/>
                    </a:lnTo>
                    <a:lnTo>
                      <a:pt x="3" y="0"/>
                    </a:lnTo>
                    <a:lnTo>
                      <a:pt x="5" y="0"/>
                    </a:lnTo>
                    <a:lnTo>
                      <a:pt x="5" y="2"/>
                    </a:lnTo>
                    <a:lnTo>
                      <a:pt x="6" y="2"/>
                    </a:lnTo>
                  </a:path>
                </a:pathLst>
              </a:custGeom>
              <a:noFill/>
              <a:ln w="0">
                <a:solidFill>
                  <a:srgbClr val="000000"/>
                </a:solidFill>
                <a:prstDash val="solid"/>
                <a:round/>
                <a:headEnd/>
                <a:tailEnd/>
              </a:ln>
            </p:spPr>
            <p:txBody>
              <a:bodyPr/>
              <a:lstStyle/>
              <a:p>
                <a:endParaRPr lang="en-AU" sz="1500"/>
              </a:p>
            </p:txBody>
          </p:sp>
          <p:sp>
            <p:nvSpPr>
              <p:cNvPr id="25770" name="Freeform 147"/>
              <p:cNvSpPr>
                <a:spLocks/>
              </p:cNvSpPr>
              <p:nvPr/>
            </p:nvSpPr>
            <p:spPr bwMode="auto">
              <a:xfrm>
                <a:off x="6275" y="1125"/>
                <a:ext cx="12" cy="8"/>
              </a:xfrm>
              <a:custGeom>
                <a:avLst/>
                <a:gdLst>
                  <a:gd name="T0" fmla="*/ 2 w 23"/>
                  <a:gd name="T1" fmla="*/ 16 h 16"/>
                  <a:gd name="T2" fmla="*/ 0 w 23"/>
                  <a:gd name="T3" fmla="*/ 9 h 16"/>
                  <a:gd name="T4" fmla="*/ 21 w 23"/>
                  <a:gd name="T5" fmla="*/ 0 h 16"/>
                  <a:gd name="T6" fmla="*/ 23 w 23"/>
                  <a:gd name="T7" fmla="*/ 7 h 16"/>
                  <a:gd name="T8" fmla="*/ 2 w 23"/>
                  <a:gd name="T9" fmla="*/ 16 h 16"/>
                  <a:gd name="T10" fmla="*/ 0 60000 65536"/>
                  <a:gd name="T11" fmla="*/ 0 60000 65536"/>
                  <a:gd name="T12" fmla="*/ 0 60000 65536"/>
                  <a:gd name="T13" fmla="*/ 0 60000 65536"/>
                  <a:gd name="T14" fmla="*/ 0 60000 65536"/>
                  <a:gd name="T15" fmla="*/ 0 w 23"/>
                  <a:gd name="T16" fmla="*/ 0 h 16"/>
                  <a:gd name="T17" fmla="*/ 23 w 23"/>
                  <a:gd name="T18" fmla="*/ 16 h 16"/>
                </a:gdLst>
                <a:ahLst/>
                <a:cxnLst>
                  <a:cxn ang="T10">
                    <a:pos x="T0" y="T1"/>
                  </a:cxn>
                  <a:cxn ang="T11">
                    <a:pos x="T2" y="T3"/>
                  </a:cxn>
                  <a:cxn ang="T12">
                    <a:pos x="T4" y="T5"/>
                  </a:cxn>
                  <a:cxn ang="T13">
                    <a:pos x="T6" y="T7"/>
                  </a:cxn>
                  <a:cxn ang="T14">
                    <a:pos x="T8" y="T9"/>
                  </a:cxn>
                </a:cxnLst>
                <a:rect l="T15" t="T16" r="T17" b="T18"/>
                <a:pathLst>
                  <a:path w="23" h="16">
                    <a:moveTo>
                      <a:pt x="2" y="16"/>
                    </a:moveTo>
                    <a:lnTo>
                      <a:pt x="0" y="9"/>
                    </a:lnTo>
                    <a:lnTo>
                      <a:pt x="21" y="0"/>
                    </a:lnTo>
                    <a:lnTo>
                      <a:pt x="23" y="7"/>
                    </a:lnTo>
                    <a:lnTo>
                      <a:pt x="2" y="16"/>
                    </a:lnTo>
                    <a:close/>
                  </a:path>
                </a:pathLst>
              </a:custGeom>
              <a:solidFill>
                <a:srgbClr val="FFFFFF"/>
              </a:solidFill>
              <a:ln w="9525">
                <a:noFill/>
                <a:round/>
                <a:headEnd/>
                <a:tailEnd/>
              </a:ln>
            </p:spPr>
            <p:txBody>
              <a:bodyPr/>
              <a:lstStyle/>
              <a:p>
                <a:endParaRPr lang="en-AU" sz="1500"/>
              </a:p>
            </p:txBody>
          </p:sp>
          <p:sp>
            <p:nvSpPr>
              <p:cNvPr id="25771" name="Freeform 148"/>
              <p:cNvSpPr>
                <a:spLocks/>
              </p:cNvSpPr>
              <p:nvPr/>
            </p:nvSpPr>
            <p:spPr bwMode="auto">
              <a:xfrm>
                <a:off x="6275" y="1125"/>
                <a:ext cx="12" cy="8"/>
              </a:xfrm>
              <a:custGeom>
                <a:avLst/>
                <a:gdLst>
                  <a:gd name="T0" fmla="*/ 2 w 23"/>
                  <a:gd name="T1" fmla="*/ 16 h 16"/>
                  <a:gd name="T2" fmla="*/ 0 w 23"/>
                  <a:gd name="T3" fmla="*/ 9 h 16"/>
                  <a:gd name="T4" fmla="*/ 21 w 23"/>
                  <a:gd name="T5" fmla="*/ 0 h 16"/>
                  <a:gd name="T6" fmla="*/ 23 w 23"/>
                  <a:gd name="T7" fmla="*/ 7 h 16"/>
                  <a:gd name="T8" fmla="*/ 2 w 23"/>
                  <a:gd name="T9" fmla="*/ 16 h 16"/>
                  <a:gd name="T10" fmla="*/ 0 60000 65536"/>
                  <a:gd name="T11" fmla="*/ 0 60000 65536"/>
                  <a:gd name="T12" fmla="*/ 0 60000 65536"/>
                  <a:gd name="T13" fmla="*/ 0 60000 65536"/>
                  <a:gd name="T14" fmla="*/ 0 60000 65536"/>
                  <a:gd name="T15" fmla="*/ 0 w 23"/>
                  <a:gd name="T16" fmla="*/ 0 h 16"/>
                  <a:gd name="T17" fmla="*/ 23 w 23"/>
                  <a:gd name="T18" fmla="*/ 16 h 16"/>
                </a:gdLst>
                <a:ahLst/>
                <a:cxnLst>
                  <a:cxn ang="T10">
                    <a:pos x="T0" y="T1"/>
                  </a:cxn>
                  <a:cxn ang="T11">
                    <a:pos x="T2" y="T3"/>
                  </a:cxn>
                  <a:cxn ang="T12">
                    <a:pos x="T4" y="T5"/>
                  </a:cxn>
                  <a:cxn ang="T13">
                    <a:pos x="T6" y="T7"/>
                  </a:cxn>
                  <a:cxn ang="T14">
                    <a:pos x="T8" y="T9"/>
                  </a:cxn>
                </a:cxnLst>
                <a:rect l="T15" t="T16" r="T17" b="T18"/>
                <a:pathLst>
                  <a:path w="23" h="16">
                    <a:moveTo>
                      <a:pt x="2" y="16"/>
                    </a:moveTo>
                    <a:lnTo>
                      <a:pt x="0" y="9"/>
                    </a:lnTo>
                    <a:lnTo>
                      <a:pt x="21" y="0"/>
                    </a:lnTo>
                    <a:lnTo>
                      <a:pt x="23" y="7"/>
                    </a:lnTo>
                    <a:lnTo>
                      <a:pt x="2" y="16"/>
                    </a:lnTo>
                  </a:path>
                </a:pathLst>
              </a:custGeom>
              <a:noFill/>
              <a:ln w="0">
                <a:solidFill>
                  <a:srgbClr val="000000"/>
                </a:solidFill>
                <a:prstDash val="solid"/>
                <a:round/>
                <a:headEnd/>
                <a:tailEnd/>
              </a:ln>
            </p:spPr>
            <p:txBody>
              <a:bodyPr/>
              <a:lstStyle/>
              <a:p>
                <a:endParaRPr lang="en-AU" sz="1500"/>
              </a:p>
            </p:txBody>
          </p:sp>
          <p:sp>
            <p:nvSpPr>
              <p:cNvPr id="25772" name="Freeform 149"/>
              <p:cNvSpPr>
                <a:spLocks/>
              </p:cNvSpPr>
              <p:nvPr/>
            </p:nvSpPr>
            <p:spPr bwMode="auto">
              <a:xfrm>
                <a:off x="6278" y="1108"/>
                <a:ext cx="6" cy="17"/>
              </a:xfrm>
              <a:custGeom>
                <a:avLst/>
                <a:gdLst>
                  <a:gd name="T0" fmla="*/ 12 w 12"/>
                  <a:gd name="T1" fmla="*/ 35 h 35"/>
                  <a:gd name="T2" fmla="*/ 12 w 12"/>
                  <a:gd name="T3" fmla="*/ 35 h 35"/>
                  <a:gd name="T4" fmla="*/ 9 w 12"/>
                  <a:gd name="T5" fmla="*/ 25 h 35"/>
                  <a:gd name="T6" fmla="*/ 9 w 12"/>
                  <a:gd name="T7" fmla="*/ 17 h 35"/>
                  <a:gd name="T8" fmla="*/ 9 w 12"/>
                  <a:gd name="T9" fmla="*/ 9 h 35"/>
                  <a:gd name="T10" fmla="*/ 5 w 12"/>
                  <a:gd name="T11" fmla="*/ 0 h 35"/>
                  <a:gd name="T12" fmla="*/ 5 w 12"/>
                  <a:gd name="T13" fmla="*/ 0 h 35"/>
                  <a:gd name="T14" fmla="*/ 4 w 12"/>
                  <a:gd name="T15" fmla="*/ 3 h 35"/>
                  <a:gd name="T16" fmla="*/ 4 w 12"/>
                  <a:gd name="T17" fmla="*/ 4 h 35"/>
                  <a:gd name="T18" fmla="*/ 4 w 12"/>
                  <a:gd name="T19" fmla="*/ 6 h 35"/>
                  <a:gd name="T20" fmla="*/ 4 w 12"/>
                  <a:gd name="T21" fmla="*/ 8 h 35"/>
                  <a:gd name="T22" fmla="*/ 4 w 12"/>
                  <a:gd name="T23" fmla="*/ 8 h 35"/>
                  <a:gd name="T24" fmla="*/ 4 w 12"/>
                  <a:gd name="T25" fmla="*/ 9 h 35"/>
                  <a:gd name="T26" fmla="*/ 4 w 12"/>
                  <a:gd name="T27" fmla="*/ 10 h 35"/>
                  <a:gd name="T28" fmla="*/ 5 w 12"/>
                  <a:gd name="T29" fmla="*/ 13 h 35"/>
                  <a:gd name="T30" fmla="*/ 5 w 12"/>
                  <a:gd name="T31" fmla="*/ 15 h 35"/>
                  <a:gd name="T32" fmla="*/ 5 w 12"/>
                  <a:gd name="T33" fmla="*/ 15 h 35"/>
                  <a:gd name="T34" fmla="*/ 4 w 12"/>
                  <a:gd name="T35" fmla="*/ 19 h 35"/>
                  <a:gd name="T36" fmla="*/ 3 w 12"/>
                  <a:gd name="T37" fmla="*/ 23 h 35"/>
                  <a:gd name="T38" fmla="*/ 2 w 12"/>
                  <a:gd name="T39" fmla="*/ 25 h 35"/>
                  <a:gd name="T40" fmla="*/ 0 w 12"/>
                  <a:gd name="T41" fmla="*/ 27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
                  <a:gd name="T64" fmla="*/ 0 h 35"/>
                  <a:gd name="T65" fmla="*/ 12 w 12"/>
                  <a:gd name="T66" fmla="*/ 35 h 3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 h="35">
                    <a:moveTo>
                      <a:pt x="12" y="35"/>
                    </a:moveTo>
                    <a:lnTo>
                      <a:pt x="12" y="35"/>
                    </a:lnTo>
                    <a:lnTo>
                      <a:pt x="9" y="25"/>
                    </a:lnTo>
                    <a:lnTo>
                      <a:pt x="9" y="17"/>
                    </a:lnTo>
                    <a:lnTo>
                      <a:pt x="9" y="9"/>
                    </a:lnTo>
                    <a:lnTo>
                      <a:pt x="5" y="0"/>
                    </a:lnTo>
                    <a:lnTo>
                      <a:pt x="4" y="3"/>
                    </a:lnTo>
                    <a:lnTo>
                      <a:pt x="4" y="4"/>
                    </a:lnTo>
                    <a:lnTo>
                      <a:pt x="4" y="6"/>
                    </a:lnTo>
                    <a:lnTo>
                      <a:pt x="4" y="8"/>
                    </a:lnTo>
                    <a:lnTo>
                      <a:pt x="4" y="9"/>
                    </a:lnTo>
                    <a:lnTo>
                      <a:pt x="4" y="10"/>
                    </a:lnTo>
                    <a:lnTo>
                      <a:pt x="5" y="13"/>
                    </a:lnTo>
                    <a:lnTo>
                      <a:pt x="5" y="15"/>
                    </a:lnTo>
                    <a:lnTo>
                      <a:pt x="4" y="19"/>
                    </a:lnTo>
                    <a:lnTo>
                      <a:pt x="3" y="23"/>
                    </a:lnTo>
                    <a:lnTo>
                      <a:pt x="2" y="25"/>
                    </a:lnTo>
                    <a:lnTo>
                      <a:pt x="0" y="27"/>
                    </a:lnTo>
                  </a:path>
                </a:pathLst>
              </a:custGeom>
              <a:noFill/>
              <a:ln w="0">
                <a:solidFill>
                  <a:srgbClr val="000000"/>
                </a:solidFill>
                <a:prstDash val="solid"/>
                <a:round/>
                <a:headEnd/>
                <a:tailEnd/>
              </a:ln>
            </p:spPr>
            <p:txBody>
              <a:bodyPr/>
              <a:lstStyle/>
              <a:p>
                <a:endParaRPr lang="en-AU" sz="1500"/>
              </a:p>
            </p:txBody>
          </p:sp>
          <p:sp>
            <p:nvSpPr>
              <p:cNvPr id="25773" name="Freeform 150"/>
              <p:cNvSpPr>
                <a:spLocks/>
              </p:cNvSpPr>
              <p:nvPr/>
            </p:nvSpPr>
            <p:spPr bwMode="auto">
              <a:xfrm>
                <a:off x="6272" y="1106"/>
                <a:ext cx="7" cy="22"/>
              </a:xfrm>
              <a:custGeom>
                <a:avLst/>
                <a:gdLst>
                  <a:gd name="T0" fmla="*/ 13 w 15"/>
                  <a:gd name="T1" fmla="*/ 44 h 44"/>
                  <a:gd name="T2" fmla="*/ 13 w 15"/>
                  <a:gd name="T3" fmla="*/ 44 h 44"/>
                  <a:gd name="T4" fmla="*/ 3 w 15"/>
                  <a:gd name="T5" fmla="*/ 31 h 44"/>
                  <a:gd name="T6" fmla="*/ 0 w 15"/>
                  <a:gd name="T7" fmla="*/ 25 h 44"/>
                  <a:gd name="T8" fmla="*/ 1 w 15"/>
                  <a:gd name="T9" fmla="*/ 20 h 44"/>
                  <a:gd name="T10" fmla="*/ 4 w 15"/>
                  <a:gd name="T11" fmla="*/ 11 h 44"/>
                  <a:gd name="T12" fmla="*/ 4 w 15"/>
                  <a:gd name="T13" fmla="*/ 11 h 44"/>
                  <a:gd name="T14" fmla="*/ 5 w 15"/>
                  <a:gd name="T15" fmla="*/ 8 h 44"/>
                  <a:gd name="T16" fmla="*/ 9 w 15"/>
                  <a:gd name="T17" fmla="*/ 3 h 44"/>
                  <a:gd name="T18" fmla="*/ 11 w 15"/>
                  <a:gd name="T19" fmla="*/ 0 h 44"/>
                  <a:gd name="T20" fmla="*/ 12 w 15"/>
                  <a:gd name="T21" fmla="*/ 0 h 44"/>
                  <a:gd name="T22" fmla="*/ 12 w 15"/>
                  <a:gd name="T23" fmla="*/ 0 h 44"/>
                  <a:gd name="T24" fmla="*/ 13 w 15"/>
                  <a:gd name="T25" fmla="*/ 2 h 44"/>
                  <a:gd name="T26" fmla="*/ 12 w 15"/>
                  <a:gd name="T27" fmla="*/ 5 h 44"/>
                  <a:gd name="T28" fmla="*/ 11 w 15"/>
                  <a:gd name="T29" fmla="*/ 6 h 44"/>
                  <a:gd name="T30" fmla="*/ 11 w 15"/>
                  <a:gd name="T31" fmla="*/ 10 h 44"/>
                  <a:gd name="T32" fmla="*/ 11 w 15"/>
                  <a:gd name="T33" fmla="*/ 10 h 44"/>
                  <a:gd name="T34" fmla="*/ 11 w 15"/>
                  <a:gd name="T35" fmla="*/ 12 h 44"/>
                  <a:gd name="T36" fmla="*/ 10 w 15"/>
                  <a:gd name="T37" fmla="*/ 15 h 44"/>
                  <a:gd name="T38" fmla="*/ 9 w 15"/>
                  <a:gd name="T39" fmla="*/ 17 h 44"/>
                  <a:gd name="T40" fmla="*/ 9 w 15"/>
                  <a:gd name="T41" fmla="*/ 20 h 44"/>
                  <a:gd name="T42" fmla="*/ 9 w 15"/>
                  <a:gd name="T43" fmla="*/ 20 h 44"/>
                  <a:gd name="T44" fmla="*/ 10 w 15"/>
                  <a:gd name="T45" fmla="*/ 22 h 44"/>
                  <a:gd name="T46" fmla="*/ 11 w 15"/>
                  <a:gd name="T47" fmla="*/ 25 h 44"/>
                  <a:gd name="T48" fmla="*/ 12 w 15"/>
                  <a:gd name="T49" fmla="*/ 26 h 44"/>
                  <a:gd name="T50" fmla="*/ 15 w 15"/>
                  <a:gd name="T51" fmla="*/ 29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
                  <a:gd name="T79" fmla="*/ 0 h 44"/>
                  <a:gd name="T80" fmla="*/ 15 w 15"/>
                  <a:gd name="T81" fmla="*/ 44 h 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 h="44">
                    <a:moveTo>
                      <a:pt x="13" y="44"/>
                    </a:moveTo>
                    <a:lnTo>
                      <a:pt x="13" y="44"/>
                    </a:lnTo>
                    <a:lnTo>
                      <a:pt x="3" y="31"/>
                    </a:lnTo>
                    <a:lnTo>
                      <a:pt x="0" y="25"/>
                    </a:lnTo>
                    <a:lnTo>
                      <a:pt x="1" y="20"/>
                    </a:lnTo>
                    <a:lnTo>
                      <a:pt x="4" y="11"/>
                    </a:lnTo>
                    <a:lnTo>
                      <a:pt x="5" y="8"/>
                    </a:lnTo>
                    <a:lnTo>
                      <a:pt x="9" y="3"/>
                    </a:lnTo>
                    <a:lnTo>
                      <a:pt x="11" y="0"/>
                    </a:lnTo>
                    <a:lnTo>
                      <a:pt x="12" y="0"/>
                    </a:lnTo>
                    <a:lnTo>
                      <a:pt x="13" y="2"/>
                    </a:lnTo>
                    <a:lnTo>
                      <a:pt x="12" y="5"/>
                    </a:lnTo>
                    <a:lnTo>
                      <a:pt x="11" y="6"/>
                    </a:lnTo>
                    <a:lnTo>
                      <a:pt x="11" y="10"/>
                    </a:lnTo>
                    <a:lnTo>
                      <a:pt x="11" y="12"/>
                    </a:lnTo>
                    <a:lnTo>
                      <a:pt x="10" y="15"/>
                    </a:lnTo>
                    <a:lnTo>
                      <a:pt x="9" y="17"/>
                    </a:lnTo>
                    <a:lnTo>
                      <a:pt x="9" y="20"/>
                    </a:lnTo>
                    <a:lnTo>
                      <a:pt x="10" y="22"/>
                    </a:lnTo>
                    <a:lnTo>
                      <a:pt x="11" y="25"/>
                    </a:lnTo>
                    <a:lnTo>
                      <a:pt x="12" y="26"/>
                    </a:lnTo>
                    <a:lnTo>
                      <a:pt x="15" y="29"/>
                    </a:lnTo>
                  </a:path>
                </a:pathLst>
              </a:custGeom>
              <a:noFill/>
              <a:ln w="0">
                <a:solidFill>
                  <a:srgbClr val="000000"/>
                </a:solidFill>
                <a:prstDash val="solid"/>
                <a:round/>
                <a:headEnd/>
                <a:tailEnd/>
              </a:ln>
            </p:spPr>
            <p:txBody>
              <a:bodyPr/>
              <a:lstStyle/>
              <a:p>
                <a:endParaRPr lang="en-AU" sz="1500"/>
              </a:p>
            </p:txBody>
          </p:sp>
          <p:sp>
            <p:nvSpPr>
              <p:cNvPr id="25774" name="Freeform 151"/>
              <p:cNvSpPr>
                <a:spLocks/>
              </p:cNvSpPr>
              <p:nvPr/>
            </p:nvSpPr>
            <p:spPr bwMode="auto">
              <a:xfrm>
                <a:off x="6281" y="1108"/>
                <a:ext cx="1" cy="2"/>
              </a:xfrm>
              <a:custGeom>
                <a:avLst/>
                <a:gdLst>
                  <a:gd name="T0" fmla="*/ 0 w 3"/>
                  <a:gd name="T1" fmla="*/ 0 h 5"/>
                  <a:gd name="T2" fmla="*/ 0 w 3"/>
                  <a:gd name="T3" fmla="*/ 0 h 5"/>
                  <a:gd name="T4" fmla="*/ 0 w 3"/>
                  <a:gd name="T5" fmla="*/ 1 h 5"/>
                  <a:gd name="T6" fmla="*/ 0 w 3"/>
                  <a:gd name="T7" fmla="*/ 3 h 5"/>
                  <a:gd name="T8" fmla="*/ 1 w 3"/>
                  <a:gd name="T9" fmla="*/ 4 h 5"/>
                  <a:gd name="T10" fmla="*/ 3 w 3"/>
                  <a:gd name="T11" fmla="*/ 5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0" y="1"/>
                    </a:lnTo>
                    <a:lnTo>
                      <a:pt x="0" y="3"/>
                    </a:lnTo>
                    <a:lnTo>
                      <a:pt x="1" y="4"/>
                    </a:lnTo>
                    <a:lnTo>
                      <a:pt x="3" y="5"/>
                    </a:lnTo>
                  </a:path>
                </a:pathLst>
              </a:custGeom>
              <a:noFill/>
              <a:ln w="0">
                <a:solidFill>
                  <a:srgbClr val="000000"/>
                </a:solidFill>
                <a:prstDash val="solid"/>
                <a:round/>
                <a:headEnd/>
                <a:tailEnd/>
              </a:ln>
            </p:spPr>
            <p:txBody>
              <a:bodyPr/>
              <a:lstStyle/>
              <a:p>
                <a:endParaRPr lang="en-AU" sz="1500"/>
              </a:p>
            </p:txBody>
          </p:sp>
          <p:sp>
            <p:nvSpPr>
              <p:cNvPr id="25775" name="Freeform 152"/>
              <p:cNvSpPr>
                <a:spLocks/>
              </p:cNvSpPr>
              <p:nvPr/>
            </p:nvSpPr>
            <p:spPr bwMode="auto">
              <a:xfrm>
                <a:off x="6278" y="1109"/>
                <a:ext cx="1" cy="5"/>
              </a:xfrm>
              <a:custGeom>
                <a:avLst/>
                <a:gdLst>
                  <a:gd name="T0" fmla="*/ 0 w 1"/>
                  <a:gd name="T1" fmla="*/ 0 h 10"/>
                  <a:gd name="T2" fmla="*/ 0 w 1"/>
                  <a:gd name="T3" fmla="*/ 0 h 10"/>
                  <a:gd name="T4" fmla="*/ 0 w 1"/>
                  <a:gd name="T5" fmla="*/ 2 h 10"/>
                  <a:gd name="T6" fmla="*/ 0 w 1"/>
                  <a:gd name="T7" fmla="*/ 5 h 10"/>
                  <a:gd name="T8" fmla="*/ 0 w 1"/>
                  <a:gd name="T9" fmla="*/ 7 h 10"/>
                  <a:gd name="T10" fmla="*/ 0 w 1"/>
                  <a:gd name="T11" fmla="*/ 10 h 10"/>
                  <a:gd name="T12" fmla="*/ 0 60000 65536"/>
                  <a:gd name="T13" fmla="*/ 0 60000 65536"/>
                  <a:gd name="T14" fmla="*/ 0 60000 65536"/>
                  <a:gd name="T15" fmla="*/ 0 60000 65536"/>
                  <a:gd name="T16" fmla="*/ 0 60000 65536"/>
                  <a:gd name="T17" fmla="*/ 0 60000 65536"/>
                  <a:gd name="T18" fmla="*/ 0 w 1"/>
                  <a:gd name="T19" fmla="*/ 0 h 10"/>
                  <a:gd name="T20" fmla="*/ 1 w 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 h="10">
                    <a:moveTo>
                      <a:pt x="0" y="0"/>
                    </a:moveTo>
                    <a:lnTo>
                      <a:pt x="0" y="0"/>
                    </a:lnTo>
                    <a:lnTo>
                      <a:pt x="0" y="2"/>
                    </a:lnTo>
                    <a:lnTo>
                      <a:pt x="0" y="5"/>
                    </a:lnTo>
                    <a:lnTo>
                      <a:pt x="0" y="7"/>
                    </a:lnTo>
                    <a:lnTo>
                      <a:pt x="0" y="10"/>
                    </a:lnTo>
                  </a:path>
                </a:pathLst>
              </a:custGeom>
              <a:noFill/>
              <a:ln w="0">
                <a:solidFill>
                  <a:srgbClr val="000000"/>
                </a:solidFill>
                <a:prstDash val="solid"/>
                <a:round/>
                <a:headEnd/>
                <a:tailEnd/>
              </a:ln>
            </p:spPr>
            <p:txBody>
              <a:bodyPr/>
              <a:lstStyle/>
              <a:p>
                <a:endParaRPr lang="en-AU" sz="1500"/>
              </a:p>
            </p:txBody>
          </p:sp>
          <p:sp>
            <p:nvSpPr>
              <p:cNvPr id="25776" name="Freeform 153"/>
              <p:cNvSpPr>
                <a:spLocks/>
              </p:cNvSpPr>
              <p:nvPr/>
            </p:nvSpPr>
            <p:spPr bwMode="auto">
              <a:xfrm>
                <a:off x="6278" y="1110"/>
                <a:ext cx="1" cy="6"/>
              </a:xfrm>
              <a:custGeom>
                <a:avLst/>
                <a:gdLst>
                  <a:gd name="T0" fmla="*/ 0 w 1"/>
                  <a:gd name="T1" fmla="*/ 0 h 12"/>
                  <a:gd name="T2" fmla="*/ 0 w 1"/>
                  <a:gd name="T3" fmla="*/ 0 h 12"/>
                  <a:gd name="T4" fmla="*/ 0 w 1"/>
                  <a:gd name="T5" fmla="*/ 3 h 12"/>
                  <a:gd name="T6" fmla="*/ 0 w 1"/>
                  <a:gd name="T7" fmla="*/ 5 h 12"/>
                  <a:gd name="T8" fmla="*/ 0 w 1"/>
                  <a:gd name="T9" fmla="*/ 8 h 12"/>
                  <a:gd name="T10" fmla="*/ 0 w 1"/>
                  <a:gd name="T11" fmla="*/ 12 h 12"/>
                  <a:gd name="T12" fmla="*/ 0 60000 65536"/>
                  <a:gd name="T13" fmla="*/ 0 60000 65536"/>
                  <a:gd name="T14" fmla="*/ 0 60000 65536"/>
                  <a:gd name="T15" fmla="*/ 0 60000 65536"/>
                  <a:gd name="T16" fmla="*/ 0 60000 65536"/>
                  <a:gd name="T17" fmla="*/ 0 60000 65536"/>
                  <a:gd name="T18" fmla="*/ 0 w 1"/>
                  <a:gd name="T19" fmla="*/ 0 h 12"/>
                  <a:gd name="T20" fmla="*/ 1 w 1"/>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1" h="12">
                    <a:moveTo>
                      <a:pt x="0" y="0"/>
                    </a:moveTo>
                    <a:lnTo>
                      <a:pt x="0" y="0"/>
                    </a:lnTo>
                    <a:lnTo>
                      <a:pt x="0" y="3"/>
                    </a:lnTo>
                    <a:lnTo>
                      <a:pt x="0" y="5"/>
                    </a:lnTo>
                    <a:lnTo>
                      <a:pt x="0" y="8"/>
                    </a:lnTo>
                    <a:lnTo>
                      <a:pt x="0" y="12"/>
                    </a:lnTo>
                  </a:path>
                </a:pathLst>
              </a:custGeom>
              <a:noFill/>
              <a:ln w="0">
                <a:solidFill>
                  <a:srgbClr val="000000"/>
                </a:solidFill>
                <a:prstDash val="solid"/>
                <a:round/>
                <a:headEnd/>
                <a:tailEnd/>
              </a:ln>
            </p:spPr>
            <p:txBody>
              <a:bodyPr/>
              <a:lstStyle/>
              <a:p>
                <a:endParaRPr lang="en-AU" sz="1500"/>
              </a:p>
            </p:txBody>
          </p:sp>
          <p:sp>
            <p:nvSpPr>
              <p:cNvPr id="25777" name="Freeform 154"/>
              <p:cNvSpPr>
                <a:spLocks/>
              </p:cNvSpPr>
              <p:nvPr/>
            </p:nvSpPr>
            <p:spPr bwMode="auto">
              <a:xfrm>
                <a:off x="6279" y="1111"/>
                <a:ext cx="1" cy="7"/>
              </a:xfrm>
              <a:custGeom>
                <a:avLst/>
                <a:gdLst>
                  <a:gd name="T0" fmla="*/ 0 w 1"/>
                  <a:gd name="T1" fmla="*/ 0 h 16"/>
                  <a:gd name="T2" fmla="*/ 0 w 1"/>
                  <a:gd name="T3" fmla="*/ 0 h 16"/>
                  <a:gd name="T4" fmla="*/ 0 w 1"/>
                  <a:gd name="T5" fmla="*/ 3 h 16"/>
                  <a:gd name="T6" fmla="*/ 0 w 1"/>
                  <a:gd name="T7" fmla="*/ 7 h 16"/>
                  <a:gd name="T8" fmla="*/ 0 w 1"/>
                  <a:gd name="T9" fmla="*/ 12 h 16"/>
                  <a:gd name="T10" fmla="*/ 0 w 1"/>
                  <a:gd name="T11" fmla="*/ 16 h 16"/>
                  <a:gd name="T12" fmla="*/ 0 60000 65536"/>
                  <a:gd name="T13" fmla="*/ 0 60000 65536"/>
                  <a:gd name="T14" fmla="*/ 0 60000 65536"/>
                  <a:gd name="T15" fmla="*/ 0 60000 65536"/>
                  <a:gd name="T16" fmla="*/ 0 60000 65536"/>
                  <a:gd name="T17" fmla="*/ 0 60000 65536"/>
                  <a:gd name="T18" fmla="*/ 0 w 1"/>
                  <a:gd name="T19" fmla="*/ 0 h 16"/>
                  <a:gd name="T20" fmla="*/ 1 w 1"/>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 h="16">
                    <a:moveTo>
                      <a:pt x="0" y="0"/>
                    </a:moveTo>
                    <a:lnTo>
                      <a:pt x="0" y="0"/>
                    </a:lnTo>
                    <a:lnTo>
                      <a:pt x="0" y="3"/>
                    </a:lnTo>
                    <a:lnTo>
                      <a:pt x="0" y="7"/>
                    </a:lnTo>
                    <a:lnTo>
                      <a:pt x="0" y="12"/>
                    </a:lnTo>
                    <a:lnTo>
                      <a:pt x="0" y="16"/>
                    </a:lnTo>
                  </a:path>
                </a:pathLst>
              </a:custGeom>
              <a:noFill/>
              <a:ln w="0">
                <a:solidFill>
                  <a:srgbClr val="000000"/>
                </a:solidFill>
                <a:prstDash val="solid"/>
                <a:round/>
                <a:headEnd/>
                <a:tailEnd/>
              </a:ln>
            </p:spPr>
            <p:txBody>
              <a:bodyPr/>
              <a:lstStyle/>
              <a:p>
                <a:endParaRPr lang="en-AU" sz="1500"/>
              </a:p>
            </p:txBody>
          </p:sp>
          <p:sp>
            <p:nvSpPr>
              <p:cNvPr id="25778" name="Freeform 155"/>
              <p:cNvSpPr>
                <a:spLocks/>
              </p:cNvSpPr>
              <p:nvPr/>
            </p:nvSpPr>
            <p:spPr bwMode="auto">
              <a:xfrm>
                <a:off x="6278" y="1106"/>
                <a:ext cx="2" cy="4"/>
              </a:xfrm>
              <a:custGeom>
                <a:avLst/>
                <a:gdLst>
                  <a:gd name="T0" fmla="*/ 5 w 5"/>
                  <a:gd name="T1" fmla="*/ 0 h 7"/>
                  <a:gd name="T2" fmla="*/ 3 w 5"/>
                  <a:gd name="T3" fmla="*/ 1 h 7"/>
                  <a:gd name="T4" fmla="*/ 1 w 5"/>
                  <a:gd name="T5" fmla="*/ 3 h 7"/>
                  <a:gd name="T6" fmla="*/ 0 w 5"/>
                  <a:gd name="T7" fmla="*/ 6 h 7"/>
                  <a:gd name="T8" fmla="*/ 1 w 5"/>
                  <a:gd name="T9" fmla="*/ 7 h 7"/>
                  <a:gd name="T10" fmla="*/ 3 w 5"/>
                  <a:gd name="T11" fmla="*/ 7 h 7"/>
                  <a:gd name="T12" fmla="*/ 4 w 5"/>
                  <a:gd name="T13" fmla="*/ 5 h 7"/>
                  <a:gd name="T14" fmla="*/ 5 w 5"/>
                  <a:gd name="T15" fmla="*/ 2 h 7"/>
                  <a:gd name="T16" fmla="*/ 5 w 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7"/>
                  <a:gd name="T29" fmla="*/ 5 w 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7">
                    <a:moveTo>
                      <a:pt x="5" y="0"/>
                    </a:moveTo>
                    <a:lnTo>
                      <a:pt x="3" y="1"/>
                    </a:lnTo>
                    <a:lnTo>
                      <a:pt x="1" y="3"/>
                    </a:lnTo>
                    <a:lnTo>
                      <a:pt x="0" y="6"/>
                    </a:lnTo>
                    <a:lnTo>
                      <a:pt x="1" y="7"/>
                    </a:lnTo>
                    <a:lnTo>
                      <a:pt x="3" y="7"/>
                    </a:lnTo>
                    <a:lnTo>
                      <a:pt x="4" y="5"/>
                    </a:lnTo>
                    <a:lnTo>
                      <a:pt x="5" y="2"/>
                    </a:lnTo>
                    <a:lnTo>
                      <a:pt x="5" y="0"/>
                    </a:lnTo>
                    <a:close/>
                  </a:path>
                </a:pathLst>
              </a:custGeom>
              <a:solidFill>
                <a:srgbClr val="808080"/>
              </a:solidFill>
              <a:ln w="9525">
                <a:noFill/>
                <a:round/>
                <a:headEnd/>
                <a:tailEnd/>
              </a:ln>
            </p:spPr>
            <p:txBody>
              <a:bodyPr/>
              <a:lstStyle/>
              <a:p>
                <a:endParaRPr lang="en-AU" sz="1500"/>
              </a:p>
            </p:txBody>
          </p:sp>
          <p:sp>
            <p:nvSpPr>
              <p:cNvPr id="25779" name="Freeform 156"/>
              <p:cNvSpPr>
                <a:spLocks/>
              </p:cNvSpPr>
              <p:nvPr/>
            </p:nvSpPr>
            <p:spPr bwMode="auto">
              <a:xfrm>
                <a:off x="6278" y="1106"/>
                <a:ext cx="2" cy="4"/>
              </a:xfrm>
              <a:custGeom>
                <a:avLst/>
                <a:gdLst>
                  <a:gd name="T0" fmla="*/ 5 w 5"/>
                  <a:gd name="T1" fmla="*/ 0 h 7"/>
                  <a:gd name="T2" fmla="*/ 5 w 5"/>
                  <a:gd name="T3" fmla="*/ 0 h 7"/>
                  <a:gd name="T4" fmla="*/ 3 w 5"/>
                  <a:gd name="T5" fmla="*/ 1 h 7"/>
                  <a:gd name="T6" fmla="*/ 1 w 5"/>
                  <a:gd name="T7" fmla="*/ 3 h 7"/>
                  <a:gd name="T8" fmla="*/ 0 w 5"/>
                  <a:gd name="T9" fmla="*/ 6 h 7"/>
                  <a:gd name="T10" fmla="*/ 1 w 5"/>
                  <a:gd name="T11" fmla="*/ 7 h 7"/>
                  <a:gd name="T12" fmla="*/ 1 w 5"/>
                  <a:gd name="T13" fmla="*/ 7 h 7"/>
                  <a:gd name="T14" fmla="*/ 3 w 5"/>
                  <a:gd name="T15" fmla="*/ 7 h 7"/>
                  <a:gd name="T16" fmla="*/ 4 w 5"/>
                  <a:gd name="T17" fmla="*/ 5 h 7"/>
                  <a:gd name="T18" fmla="*/ 5 w 5"/>
                  <a:gd name="T19" fmla="*/ 2 h 7"/>
                  <a:gd name="T20" fmla="*/ 5 w 5"/>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
                  <a:gd name="T34" fmla="*/ 0 h 7"/>
                  <a:gd name="T35" fmla="*/ 5 w 5"/>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 h="7">
                    <a:moveTo>
                      <a:pt x="5" y="0"/>
                    </a:moveTo>
                    <a:lnTo>
                      <a:pt x="5" y="0"/>
                    </a:lnTo>
                    <a:lnTo>
                      <a:pt x="3" y="1"/>
                    </a:lnTo>
                    <a:lnTo>
                      <a:pt x="1" y="3"/>
                    </a:lnTo>
                    <a:lnTo>
                      <a:pt x="0" y="6"/>
                    </a:lnTo>
                    <a:lnTo>
                      <a:pt x="1" y="7"/>
                    </a:lnTo>
                    <a:lnTo>
                      <a:pt x="3" y="7"/>
                    </a:lnTo>
                    <a:lnTo>
                      <a:pt x="4" y="5"/>
                    </a:lnTo>
                    <a:lnTo>
                      <a:pt x="5" y="2"/>
                    </a:lnTo>
                    <a:lnTo>
                      <a:pt x="5" y="0"/>
                    </a:lnTo>
                  </a:path>
                </a:pathLst>
              </a:custGeom>
              <a:noFill/>
              <a:ln w="0">
                <a:solidFill>
                  <a:srgbClr val="000000"/>
                </a:solidFill>
                <a:prstDash val="solid"/>
                <a:round/>
                <a:headEnd/>
                <a:tailEnd/>
              </a:ln>
            </p:spPr>
            <p:txBody>
              <a:bodyPr/>
              <a:lstStyle/>
              <a:p>
                <a:endParaRPr lang="en-AU" sz="1500"/>
              </a:p>
            </p:txBody>
          </p:sp>
          <p:sp>
            <p:nvSpPr>
              <p:cNvPr id="25780" name="Freeform 157"/>
              <p:cNvSpPr>
                <a:spLocks/>
              </p:cNvSpPr>
              <p:nvPr/>
            </p:nvSpPr>
            <p:spPr bwMode="auto">
              <a:xfrm>
                <a:off x="6279" y="1050"/>
                <a:ext cx="38" cy="57"/>
              </a:xfrm>
              <a:custGeom>
                <a:avLst/>
                <a:gdLst>
                  <a:gd name="T0" fmla="*/ 0 w 77"/>
                  <a:gd name="T1" fmla="*/ 113 h 114"/>
                  <a:gd name="T2" fmla="*/ 77 w 77"/>
                  <a:gd name="T3" fmla="*/ 0 h 114"/>
                  <a:gd name="T4" fmla="*/ 2 w 77"/>
                  <a:gd name="T5" fmla="*/ 114 h 114"/>
                  <a:gd name="T6" fmla="*/ 0 w 77"/>
                  <a:gd name="T7" fmla="*/ 113 h 114"/>
                  <a:gd name="T8" fmla="*/ 0 60000 65536"/>
                  <a:gd name="T9" fmla="*/ 0 60000 65536"/>
                  <a:gd name="T10" fmla="*/ 0 60000 65536"/>
                  <a:gd name="T11" fmla="*/ 0 60000 65536"/>
                  <a:gd name="T12" fmla="*/ 0 w 77"/>
                  <a:gd name="T13" fmla="*/ 0 h 114"/>
                  <a:gd name="T14" fmla="*/ 77 w 77"/>
                  <a:gd name="T15" fmla="*/ 114 h 114"/>
                </a:gdLst>
                <a:ahLst/>
                <a:cxnLst>
                  <a:cxn ang="T8">
                    <a:pos x="T0" y="T1"/>
                  </a:cxn>
                  <a:cxn ang="T9">
                    <a:pos x="T2" y="T3"/>
                  </a:cxn>
                  <a:cxn ang="T10">
                    <a:pos x="T4" y="T5"/>
                  </a:cxn>
                  <a:cxn ang="T11">
                    <a:pos x="T6" y="T7"/>
                  </a:cxn>
                </a:cxnLst>
                <a:rect l="T12" t="T13" r="T14" b="T15"/>
                <a:pathLst>
                  <a:path w="77" h="114">
                    <a:moveTo>
                      <a:pt x="0" y="113"/>
                    </a:moveTo>
                    <a:lnTo>
                      <a:pt x="77" y="0"/>
                    </a:lnTo>
                    <a:lnTo>
                      <a:pt x="2" y="114"/>
                    </a:lnTo>
                    <a:lnTo>
                      <a:pt x="0" y="113"/>
                    </a:lnTo>
                    <a:close/>
                  </a:path>
                </a:pathLst>
              </a:custGeom>
              <a:solidFill>
                <a:srgbClr val="000000"/>
              </a:solidFill>
              <a:ln w="9525">
                <a:noFill/>
                <a:round/>
                <a:headEnd/>
                <a:tailEnd/>
              </a:ln>
            </p:spPr>
            <p:txBody>
              <a:bodyPr/>
              <a:lstStyle/>
              <a:p>
                <a:endParaRPr lang="en-AU" sz="1500"/>
              </a:p>
            </p:txBody>
          </p:sp>
          <p:sp>
            <p:nvSpPr>
              <p:cNvPr id="25781" name="Freeform 158"/>
              <p:cNvSpPr>
                <a:spLocks/>
              </p:cNvSpPr>
              <p:nvPr/>
            </p:nvSpPr>
            <p:spPr bwMode="auto">
              <a:xfrm>
                <a:off x="6279" y="1050"/>
                <a:ext cx="38" cy="57"/>
              </a:xfrm>
              <a:custGeom>
                <a:avLst/>
                <a:gdLst>
                  <a:gd name="T0" fmla="*/ 0 w 77"/>
                  <a:gd name="T1" fmla="*/ 113 h 114"/>
                  <a:gd name="T2" fmla="*/ 77 w 77"/>
                  <a:gd name="T3" fmla="*/ 0 h 114"/>
                  <a:gd name="T4" fmla="*/ 2 w 77"/>
                  <a:gd name="T5" fmla="*/ 114 h 114"/>
                  <a:gd name="T6" fmla="*/ 0 w 77"/>
                  <a:gd name="T7" fmla="*/ 113 h 114"/>
                  <a:gd name="T8" fmla="*/ 0 60000 65536"/>
                  <a:gd name="T9" fmla="*/ 0 60000 65536"/>
                  <a:gd name="T10" fmla="*/ 0 60000 65536"/>
                  <a:gd name="T11" fmla="*/ 0 60000 65536"/>
                  <a:gd name="T12" fmla="*/ 0 w 77"/>
                  <a:gd name="T13" fmla="*/ 0 h 114"/>
                  <a:gd name="T14" fmla="*/ 77 w 77"/>
                  <a:gd name="T15" fmla="*/ 114 h 114"/>
                </a:gdLst>
                <a:ahLst/>
                <a:cxnLst>
                  <a:cxn ang="T8">
                    <a:pos x="T0" y="T1"/>
                  </a:cxn>
                  <a:cxn ang="T9">
                    <a:pos x="T2" y="T3"/>
                  </a:cxn>
                  <a:cxn ang="T10">
                    <a:pos x="T4" y="T5"/>
                  </a:cxn>
                  <a:cxn ang="T11">
                    <a:pos x="T6" y="T7"/>
                  </a:cxn>
                </a:cxnLst>
                <a:rect l="T12" t="T13" r="T14" b="T15"/>
                <a:pathLst>
                  <a:path w="77" h="114">
                    <a:moveTo>
                      <a:pt x="0" y="113"/>
                    </a:moveTo>
                    <a:lnTo>
                      <a:pt x="77" y="0"/>
                    </a:lnTo>
                    <a:lnTo>
                      <a:pt x="2" y="114"/>
                    </a:lnTo>
                    <a:lnTo>
                      <a:pt x="0" y="113"/>
                    </a:lnTo>
                  </a:path>
                </a:pathLst>
              </a:custGeom>
              <a:noFill/>
              <a:ln w="0">
                <a:solidFill>
                  <a:srgbClr val="000000"/>
                </a:solidFill>
                <a:prstDash val="solid"/>
                <a:round/>
                <a:headEnd/>
                <a:tailEnd/>
              </a:ln>
            </p:spPr>
            <p:txBody>
              <a:bodyPr/>
              <a:lstStyle/>
              <a:p>
                <a:endParaRPr lang="en-AU" sz="1500"/>
              </a:p>
            </p:txBody>
          </p:sp>
        </p:grpSp>
      </p:grpSp>
      <p:grpSp>
        <p:nvGrpSpPr>
          <p:cNvPr id="8" name="Group 159"/>
          <p:cNvGrpSpPr>
            <a:grpSpLocks/>
          </p:cNvGrpSpPr>
          <p:nvPr/>
        </p:nvGrpSpPr>
        <p:grpSpPr bwMode="auto">
          <a:xfrm>
            <a:off x="539552" y="4869165"/>
            <a:ext cx="8138822" cy="554038"/>
            <a:chOff x="429" y="3379"/>
            <a:chExt cx="5484" cy="349"/>
          </a:xfrm>
        </p:grpSpPr>
        <p:sp>
          <p:nvSpPr>
            <p:cNvPr id="25713" name="Rectangle 160"/>
            <p:cNvSpPr>
              <a:spLocks noChangeArrowheads="1"/>
            </p:cNvSpPr>
            <p:nvPr/>
          </p:nvSpPr>
          <p:spPr bwMode="auto">
            <a:xfrm>
              <a:off x="874" y="3379"/>
              <a:ext cx="2081"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dirty="0">
                  <a:ea typeface="ＭＳ Ｐゴシック" pitchFamily="34" charset="-128"/>
                </a:rPr>
                <a:t>IMPLEMENTER:</a:t>
              </a:r>
            </a:p>
            <a:p>
              <a:pPr eaLnBrk="0" hangingPunct="0"/>
              <a:r>
                <a:rPr lang="en-US" sz="1500" b="1" dirty="0">
                  <a:solidFill>
                    <a:srgbClr val="008A00"/>
                  </a:solidFill>
                  <a:ea typeface="ＭＳ Ｐゴシック" pitchFamily="34" charset="-128"/>
                </a:rPr>
                <a:t>Disciplined,  Efficient,  Practical</a:t>
              </a:r>
            </a:p>
          </p:txBody>
        </p:sp>
        <p:sp>
          <p:nvSpPr>
            <p:cNvPr id="25714" name="Rectangle 161"/>
            <p:cNvSpPr>
              <a:spLocks noChangeArrowheads="1"/>
            </p:cNvSpPr>
            <p:nvPr/>
          </p:nvSpPr>
          <p:spPr bwMode="auto">
            <a:xfrm>
              <a:off x="3863" y="3513"/>
              <a:ext cx="2050"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Slow  to  see  new  possibilities</a:t>
              </a:r>
            </a:p>
          </p:txBody>
        </p:sp>
        <p:grpSp>
          <p:nvGrpSpPr>
            <p:cNvPr id="9" name="Group 162"/>
            <p:cNvGrpSpPr>
              <a:grpSpLocks/>
            </p:cNvGrpSpPr>
            <p:nvPr/>
          </p:nvGrpSpPr>
          <p:grpSpPr bwMode="auto">
            <a:xfrm>
              <a:off x="429" y="3408"/>
              <a:ext cx="195" cy="245"/>
              <a:chOff x="6337" y="1735"/>
              <a:chExt cx="195" cy="245"/>
            </a:xfrm>
          </p:grpSpPr>
          <p:sp>
            <p:nvSpPr>
              <p:cNvPr id="25716" name="Rectangle 163"/>
              <p:cNvSpPr>
                <a:spLocks noChangeArrowheads="1"/>
              </p:cNvSpPr>
              <p:nvPr/>
            </p:nvSpPr>
            <p:spPr bwMode="auto">
              <a:xfrm>
                <a:off x="6337" y="1735"/>
                <a:ext cx="195" cy="245"/>
              </a:xfrm>
              <a:prstGeom prst="rect">
                <a:avLst/>
              </a:prstGeom>
              <a:solidFill>
                <a:srgbClr val="808080"/>
              </a:solidFill>
              <a:ln w="9525">
                <a:noFill/>
                <a:miter lim="800000"/>
                <a:headEnd/>
                <a:tailEnd/>
              </a:ln>
            </p:spPr>
            <p:txBody>
              <a:bodyPr/>
              <a:lstStyle/>
              <a:p>
                <a:endParaRPr lang="en-AU" sz="1500"/>
              </a:p>
            </p:txBody>
          </p:sp>
          <p:sp>
            <p:nvSpPr>
              <p:cNvPr id="25717" name="Rectangle 164"/>
              <p:cNvSpPr>
                <a:spLocks noChangeArrowheads="1"/>
              </p:cNvSpPr>
              <p:nvPr/>
            </p:nvSpPr>
            <p:spPr bwMode="auto">
              <a:xfrm>
                <a:off x="6337" y="1735"/>
                <a:ext cx="195" cy="245"/>
              </a:xfrm>
              <a:prstGeom prst="rect">
                <a:avLst/>
              </a:prstGeom>
              <a:noFill/>
              <a:ln w="0">
                <a:solidFill>
                  <a:srgbClr val="000000"/>
                </a:solidFill>
                <a:miter lim="800000"/>
                <a:headEnd/>
                <a:tailEnd/>
              </a:ln>
            </p:spPr>
            <p:txBody>
              <a:bodyPr/>
              <a:lstStyle/>
              <a:p>
                <a:endParaRPr lang="en-AU" sz="1500"/>
              </a:p>
            </p:txBody>
          </p:sp>
          <p:sp>
            <p:nvSpPr>
              <p:cNvPr id="25718" name="Rectangle 165"/>
              <p:cNvSpPr>
                <a:spLocks noChangeArrowheads="1"/>
              </p:cNvSpPr>
              <p:nvPr/>
            </p:nvSpPr>
            <p:spPr bwMode="auto">
              <a:xfrm>
                <a:off x="6338" y="1739"/>
                <a:ext cx="193" cy="232"/>
              </a:xfrm>
              <a:prstGeom prst="rect">
                <a:avLst/>
              </a:prstGeom>
              <a:solidFill>
                <a:srgbClr val="0000FF"/>
              </a:solidFill>
              <a:ln w="9525">
                <a:noFill/>
                <a:miter lim="800000"/>
                <a:headEnd/>
                <a:tailEnd/>
              </a:ln>
            </p:spPr>
            <p:txBody>
              <a:bodyPr/>
              <a:lstStyle/>
              <a:p>
                <a:endParaRPr lang="en-AU" sz="1500"/>
              </a:p>
            </p:txBody>
          </p:sp>
          <p:sp>
            <p:nvSpPr>
              <p:cNvPr id="25719" name="Rectangle 166"/>
              <p:cNvSpPr>
                <a:spLocks noChangeArrowheads="1"/>
              </p:cNvSpPr>
              <p:nvPr/>
            </p:nvSpPr>
            <p:spPr bwMode="auto">
              <a:xfrm>
                <a:off x="6338" y="1739"/>
                <a:ext cx="193" cy="232"/>
              </a:xfrm>
              <a:prstGeom prst="rect">
                <a:avLst/>
              </a:prstGeom>
              <a:noFill/>
              <a:ln w="0">
                <a:solidFill>
                  <a:srgbClr val="000000"/>
                </a:solidFill>
                <a:miter lim="800000"/>
                <a:headEnd/>
                <a:tailEnd/>
              </a:ln>
            </p:spPr>
            <p:txBody>
              <a:bodyPr/>
              <a:lstStyle/>
              <a:p>
                <a:endParaRPr lang="en-AU" sz="1500"/>
              </a:p>
            </p:txBody>
          </p:sp>
          <p:sp>
            <p:nvSpPr>
              <p:cNvPr id="25720" name="Freeform 167"/>
              <p:cNvSpPr>
                <a:spLocks/>
              </p:cNvSpPr>
              <p:nvPr/>
            </p:nvSpPr>
            <p:spPr bwMode="auto">
              <a:xfrm>
                <a:off x="6338" y="1735"/>
                <a:ext cx="193" cy="244"/>
              </a:xfrm>
              <a:custGeom>
                <a:avLst/>
                <a:gdLst>
                  <a:gd name="T0" fmla="*/ 382 w 386"/>
                  <a:gd name="T1" fmla="*/ 30 h 489"/>
                  <a:gd name="T2" fmla="*/ 353 w 386"/>
                  <a:gd name="T3" fmla="*/ 55 h 489"/>
                  <a:gd name="T4" fmla="*/ 332 w 386"/>
                  <a:gd name="T5" fmla="*/ 49 h 489"/>
                  <a:gd name="T6" fmla="*/ 300 w 386"/>
                  <a:gd name="T7" fmla="*/ 18 h 489"/>
                  <a:gd name="T8" fmla="*/ 269 w 386"/>
                  <a:gd name="T9" fmla="*/ 28 h 489"/>
                  <a:gd name="T10" fmla="*/ 253 w 386"/>
                  <a:gd name="T11" fmla="*/ 66 h 489"/>
                  <a:gd name="T12" fmla="*/ 230 w 386"/>
                  <a:gd name="T13" fmla="*/ 80 h 489"/>
                  <a:gd name="T14" fmla="*/ 191 w 386"/>
                  <a:gd name="T15" fmla="*/ 80 h 489"/>
                  <a:gd name="T16" fmla="*/ 168 w 386"/>
                  <a:gd name="T17" fmla="*/ 102 h 489"/>
                  <a:gd name="T18" fmla="*/ 177 w 386"/>
                  <a:gd name="T19" fmla="*/ 140 h 489"/>
                  <a:gd name="T20" fmla="*/ 163 w 386"/>
                  <a:gd name="T21" fmla="*/ 161 h 489"/>
                  <a:gd name="T22" fmla="*/ 133 w 386"/>
                  <a:gd name="T23" fmla="*/ 186 h 489"/>
                  <a:gd name="T24" fmla="*/ 133 w 386"/>
                  <a:gd name="T25" fmla="*/ 216 h 489"/>
                  <a:gd name="T26" fmla="*/ 154 w 386"/>
                  <a:gd name="T27" fmla="*/ 248 h 489"/>
                  <a:gd name="T28" fmla="*/ 158 w 386"/>
                  <a:gd name="T29" fmla="*/ 275 h 489"/>
                  <a:gd name="T30" fmla="*/ 140 w 386"/>
                  <a:gd name="T31" fmla="*/ 316 h 489"/>
                  <a:gd name="T32" fmla="*/ 150 w 386"/>
                  <a:gd name="T33" fmla="*/ 349 h 489"/>
                  <a:gd name="T34" fmla="*/ 187 w 386"/>
                  <a:gd name="T35" fmla="*/ 358 h 489"/>
                  <a:gd name="T36" fmla="*/ 203 w 386"/>
                  <a:gd name="T37" fmla="*/ 373 h 489"/>
                  <a:gd name="T38" fmla="*/ 212 w 386"/>
                  <a:gd name="T39" fmla="*/ 415 h 489"/>
                  <a:gd name="T40" fmla="*/ 235 w 386"/>
                  <a:gd name="T41" fmla="*/ 427 h 489"/>
                  <a:gd name="T42" fmla="*/ 274 w 386"/>
                  <a:gd name="T43" fmla="*/ 411 h 489"/>
                  <a:gd name="T44" fmla="*/ 300 w 386"/>
                  <a:gd name="T45" fmla="*/ 415 h 489"/>
                  <a:gd name="T46" fmla="*/ 326 w 386"/>
                  <a:gd name="T47" fmla="*/ 445 h 489"/>
                  <a:gd name="T48" fmla="*/ 346 w 386"/>
                  <a:gd name="T49" fmla="*/ 441 h 489"/>
                  <a:gd name="T50" fmla="*/ 363 w 386"/>
                  <a:gd name="T51" fmla="*/ 409 h 489"/>
                  <a:gd name="T52" fmla="*/ 386 w 386"/>
                  <a:gd name="T53" fmla="*/ 403 h 489"/>
                  <a:gd name="T54" fmla="*/ 0 w 386"/>
                  <a:gd name="T55" fmla="*/ 338 h 489"/>
                  <a:gd name="T56" fmla="*/ 22 w 386"/>
                  <a:gd name="T57" fmla="*/ 346 h 489"/>
                  <a:gd name="T58" fmla="*/ 49 w 386"/>
                  <a:gd name="T59" fmla="*/ 371 h 489"/>
                  <a:gd name="T60" fmla="*/ 74 w 386"/>
                  <a:gd name="T61" fmla="*/ 364 h 489"/>
                  <a:gd name="T62" fmla="*/ 94 w 386"/>
                  <a:gd name="T63" fmla="*/ 328 h 489"/>
                  <a:gd name="T64" fmla="*/ 113 w 386"/>
                  <a:gd name="T65" fmla="*/ 305 h 489"/>
                  <a:gd name="T66" fmla="*/ 140 w 386"/>
                  <a:gd name="T67" fmla="*/ 278 h 489"/>
                  <a:gd name="T68" fmla="*/ 140 w 386"/>
                  <a:gd name="T69" fmla="*/ 248 h 489"/>
                  <a:gd name="T70" fmla="*/ 119 w 386"/>
                  <a:gd name="T71" fmla="*/ 216 h 489"/>
                  <a:gd name="T72" fmla="*/ 140 w 386"/>
                  <a:gd name="T73" fmla="*/ 203 h 489"/>
                  <a:gd name="T74" fmla="*/ 106 w 386"/>
                  <a:gd name="T75" fmla="*/ 191 h 489"/>
                  <a:gd name="T76" fmla="*/ 94 w 386"/>
                  <a:gd name="T77" fmla="*/ 174 h 489"/>
                  <a:gd name="T78" fmla="*/ 74 w 386"/>
                  <a:gd name="T79" fmla="*/ 140 h 489"/>
                  <a:gd name="T80" fmla="*/ 40 w 386"/>
                  <a:gd name="T81" fmla="*/ 138 h 489"/>
                  <a:gd name="T82" fmla="*/ 12 w 386"/>
                  <a:gd name="T83" fmla="*/ 170 h 489"/>
                  <a:gd name="T84" fmla="*/ 386 w 386"/>
                  <a:gd name="T85" fmla="*/ 0 h 4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6"/>
                  <a:gd name="T130" fmla="*/ 0 h 489"/>
                  <a:gd name="T131" fmla="*/ 386 w 386"/>
                  <a:gd name="T132" fmla="*/ 489 h 4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6" h="489">
                    <a:moveTo>
                      <a:pt x="386" y="66"/>
                    </a:moveTo>
                    <a:lnTo>
                      <a:pt x="382" y="66"/>
                    </a:lnTo>
                    <a:lnTo>
                      <a:pt x="382" y="30"/>
                    </a:lnTo>
                    <a:lnTo>
                      <a:pt x="372" y="28"/>
                    </a:lnTo>
                    <a:lnTo>
                      <a:pt x="363" y="55"/>
                    </a:lnTo>
                    <a:lnTo>
                      <a:pt x="353" y="55"/>
                    </a:lnTo>
                    <a:lnTo>
                      <a:pt x="353" y="18"/>
                    </a:lnTo>
                    <a:lnTo>
                      <a:pt x="341" y="18"/>
                    </a:lnTo>
                    <a:lnTo>
                      <a:pt x="332" y="49"/>
                    </a:lnTo>
                    <a:lnTo>
                      <a:pt x="326" y="49"/>
                    </a:lnTo>
                    <a:lnTo>
                      <a:pt x="314" y="18"/>
                    </a:lnTo>
                    <a:lnTo>
                      <a:pt x="300" y="18"/>
                    </a:lnTo>
                    <a:lnTo>
                      <a:pt x="295" y="51"/>
                    </a:lnTo>
                    <a:lnTo>
                      <a:pt x="285" y="51"/>
                    </a:lnTo>
                    <a:lnTo>
                      <a:pt x="269" y="28"/>
                    </a:lnTo>
                    <a:lnTo>
                      <a:pt x="262" y="28"/>
                    </a:lnTo>
                    <a:lnTo>
                      <a:pt x="260" y="63"/>
                    </a:lnTo>
                    <a:lnTo>
                      <a:pt x="253" y="66"/>
                    </a:lnTo>
                    <a:lnTo>
                      <a:pt x="235" y="45"/>
                    </a:lnTo>
                    <a:lnTo>
                      <a:pt x="226" y="49"/>
                    </a:lnTo>
                    <a:lnTo>
                      <a:pt x="230" y="80"/>
                    </a:lnTo>
                    <a:lnTo>
                      <a:pt x="222" y="86"/>
                    </a:lnTo>
                    <a:lnTo>
                      <a:pt x="199" y="66"/>
                    </a:lnTo>
                    <a:lnTo>
                      <a:pt x="191" y="80"/>
                    </a:lnTo>
                    <a:lnTo>
                      <a:pt x="204" y="102"/>
                    </a:lnTo>
                    <a:lnTo>
                      <a:pt x="197" y="113"/>
                    </a:lnTo>
                    <a:lnTo>
                      <a:pt x="168" y="102"/>
                    </a:lnTo>
                    <a:lnTo>
                      <a:pt x="163" y="110"/>
                    </a:lnTo>
                    <a:lnTo>
                      <a:pt x="181" y="128"/>
                    </a:lnTo>
                    <a:lnTo>
                      <a:pt x="177" y="140"/>
                    </a:lnTo>
                    <a:lnTo>
                      <a:pt x="150" y="129"/>
                    </a:lnTo>
                    <a:lnTo>
                      <a:pt x="146" y="140"/>
                    </a:lnTo>
                    <a:lnTo>
                      <a:pt x="163" y="161"/>
                    </a:lnTo>
                    <a:lnTo>
                      <a:pt x="162" y="174"/>
                    </a:lnTo>
                    <a:lnTo>
                      <a:pt x="136" y="174"/>
                    </a:lnTo>
                    <a:lnTo>
                      <a:pt x="133" y="186"/>
                    </a:lnTo>
                    <a:lnTo>
                      <a:pt x="155" y="200"/>
                    </a:lnTo>
                    <a:lnTo>
                      <a:pt x="154" y="209"/>
                    </a:lnTo>
                    <a:lnTo>
                      <a:pt x="133" y="216"/>
                    </a:lnTo>
                    <a:lnTo>
                      <a:pt x="133" y="227"/>
                    </a:lnTo>
                    <a:lnTo>
                      <a:pt x="155" y="235"/>
                    </a:lnTo>
                    <a:lnTo>
                      <a:pt x="154" y="248"/>
                    </a:lnTo>
                    <a:lnTo>
                      <a:pt x="133" y="259"/>
                    </a:lnTo>
                    <a:lnTo>
                      <a:pt x="133" y="268"/>
                    </a:lnTo>
                    <a:lnTo>
                      <a:pt x="158" y="275"/>
                    </a:lnTo>
                    <a:lnTo>
                      <a:pt x="162" y="289"/>
                    </a:lnTo>
                    <a:lnTo>
                      <a:pt x="140" y="305"/>
                    </a:lnTo>
                    <a:lnTo>
                      <a:pt x="140" y="316"/>
                    </a:lnTo>
                    <a:lnTo>
                      <a:pt x="167" y="316"/>
                    </a:lnTo>
                    <a:lnTo>
                      <a:pt x="171" y="328"/>
                    </a:lnTo>
                    <a:lnTo>
                      <a:pt x="150" y="349"/>
                    </a:lnTo>
                    <a:lnTo>
                      <a:pt x="158" y="358"/>
                    </a:lnTo>
                    <a:lnTo>
                      <a:pt x="181" y="347"/>
                    </a:lnTo>
                    <a:lnTo>
                      <a:pt x="187" y="358"/>
                    </a:lnTo>
                    <a:lnTo>
                      <a:pt x="173" y="377"/>
                    </a:lnTo>
                    <a:lnTo>
                      <a:pt x="181" y="389"/>
                    </a:lnTo>
                    <a:lnTo>
                      <a:pt x="203" y="373"/>
                    </a:lnTo>
                    <a:lnTo>
                      <a:pt x="213" y="379"/>
                    </a:lnTo>
                    <a:lnTo>
                      <a:pt x="203" y="411"/>
                    </a:lnTo>
                    <a:lnTo>
                      <a:pt x="212" y="415"/>
                    </a:lnTo>
                    <a:lnTo>
                      <a:pt x="232" y="391"/>
                    </a:lnTo>
                    <a:lnTo>
                      <a:pt x="241" y="400"/>
                    </a:lnTo>
                    <a:lnTo>
                      <a:pt x="235" y="427"/>
                    </a:lnTo>
                    <a:lnTo>
                      <a:pt x="246" y="432"/>
                    </a:lnTo>
                    <a:lnTo>
                      <a:pt x="264" y="409"/>
                    </a:lnTo>
                    <a:lnTo>
                      <a:pt x="274" y="411"/>
                    </a:lnTo>
                    <a:lnTo>
                      <a:pt x="274" y="441"/>
                    </a:lnTo>
                    <a:lnTo>
                      <a:pt x="285" y="445"/>
                    </a:lnTo>
                    <a:lnTo>
                      <a:pt x="300" y="415"/>
                    </a:lnTo>
                    <a:lnTo>
                      <a:pt x="309" y="415"/>
                    </a:lnTo>
                    <a:lnTo>
                      <a:pt x="317" y="445"/>
                    </a:lnTo>
                    <a:lnTo>
                      <a:pt x="326" y="445"/>
                    </a:lnTo>
                    <a:lnTo>
                      <a:pt x="331" y="415"/>
                    </a:lnTo>
                    <a:lnTo>
                      <a:pt x="341" y="414"/>
                    </a:lnTo>
                    <a:lnTo>
                      <a:pt x="346" y="441"/>
                    </a:lnTo>
                    <a:lnTo>
                      <a:pt x="358" y="438"/>
                    </a:lnTo>
                    <a:lnTo>
                      <a:pt x="358" y="414"/>
                    </a:lnTo>
                    <a:lnTo>
                      <a:pt x="363" y="409"/>
                    </a:lnTo>
                    <a:lnTo>
                      <a:pt x="372" y="432"/>
                    </a:lnTo>
                    <a:lnTo>
                      <a:pt x="381" y="427"/>
                    </a:lnTo>
                    <a:lnTo>
                      <a:pt x="386" y="403"/>
                    </a:lnTo>
                    <a:lnTo>
                      <a:pt x="386" y="489"/>
                    </a:lnTo>
                    <a:lnTo>
                      <a:pt x="0" y="489"/>
                    </a:lnTo>
                    <a:lnTo>
                      <a:pt x="0" y="338"/>
                    </a:lnTo>
                    <a:lnTo>
                      <a:pt x="4" y="364"/>
                    </a:lnTo>
                    <a:lnTo>
                      <a:pt x="15" y="364"/>
                    </a:lnTo>
                    <a:lnTo>
                      <a:pt x="22" y="346"/>
                    </a:lnTo>
                    <a:lnTo>
                      <a:pt x="31" y="346"/>
                    </a:lnTo>
                    <a:lnTo>
                      <a:pt x="33" y="371"/>
                    </a:lnTo>
                    <a:lnTo>
                      <a:pt x="49" y="371"/>
                    </a:lnTo>
                    <a:lnTo>
                      <a:pt x="51" y="349"/>
                    </a:lnTo>
                    <a:lnTo>
                      <a:pt x="64" y="347"/>
                    </a:lnTo>
                    <a:lnTo>
                      <a:pt x="74" y="364"/>
                    </a:lnTo>
                    <a:lnTo>
                      <a:pt x="91" y="352"/>
                    </a:lnTo>
                    <a:lnTo>
                      <a:pt x="83" y="335"/>
                    </a:lnTo>
                    <a:lnTo>
                      <a:pt x="94" y="328"/>
                    </a:lnTo>
                    <a:lnTo>
                      <a:pt x="118" y="338"/>
                    </a:lnTo>
                    <a:lnTo>
                      <a:pt x="123" y="326"/>
                    </a:lnTo>
                    <a:lnTo>
                      <a:pt x="113" y="305"/>
                    </a:lnTo>
                    <a:lnTo>
                      <a:pt x="118" y="295"/>
                    </a:lnTo>
                    <a:lnTo>
                      <a:pt x="140" y="290"/>
                    </a:lnTo>
                    <a:lnTo>
                      <a:pt x="140" y="278"/>
                    </a:lnTo>
                    <a:lnTo>
                      <a:pt x="119" y="265"/>
                    </a:lnTo>
                    <a:lnTo>
                      <a:pt x="122" y="254"/>
                    </a:lnTo>
                    <a:lnTo>
                      <a:pt x="140" y="248"/>
                    </a:lnTo>
                    <a:lnTo>
                      <a:pt x="140" y="238"/>
                    </a:lnTo>
                    <a:lnTo>
                      <a:pt x="122" y="227"/>
                    </a:lnTo>
                    <a:lnTo>
                      <a:pt x="119" y="216"/>
                    </a:lnTo>
                    <a:lnTo>
                      <a:pt x="140" y="203"/>
                    </a:lnTo>
                    <a:lnTo>
                      <a:pt x="133" y="191"/>
                    </a:lnTo>
                    <a:lnTo>
                      <a:pt x="113" y="197"/>
                    </a:lnTo>
                    <a:lnTo>
                      <a:pt x="106" y="191"/>
                    </a:lnTo>
                    <a:lnTo>
                      <a:pt x="122" y="170"/>
                    </a:lnTo>
                    <a:lnTo>
                      <a:pt x="113" y="159"/>
                    </a:lnTo>
                    <a:lnTo>
                      <a:pt x="94" y="174"/>
                    </a:lnTo>
                    <a:lnTo>
                      <a:pt x="86" y="174"/>
                    </a:lnTo>
                    <a:lnTo>
                      <a:pt x="86" y="140"/>
                    </a:lnTo>
                    <a:lnTo>
                      <a:pt x="74" y="140"/>
                    </a:lnTo>
                    <a:lnTo>
                      <a:pt x="60" y="170"/>
                    </a:lnTo>
                    <a:lnTo>
                      <a:pt x="47" y="165"/>
                    </a:lnTo>
                    <a:lnTo>
                      <a:pt x="40" y="138"/>
                    </a:lnTo>
                    <a:lnTo>
                      <a:pt x="26" y="138"/>
                    </a:lnTo>
                    <a:lnTo>
                      <a:pt x="21" y="170"/>
                    </a:lnTo>
                    <a:lnTo>
                      <a:pt x="12" y="170"/>
                    </a:lnTo>
                    <a:lnTo>
                      <a:pt x="0" y="138"/>
                    </a:lnTo>
                    <a:lnTo>
                      <a:pt x="0" y="0"/>
                    </a:lnTo>
                    <a:lnTo>
                      <a:pt x="386" y="0"/>
                    </a:lnTo>
                    <a:lnTo>
                      <a:pt x="386" y="66"/>
                    </a:lnTo>
                    <a:close/>
                  </a:path>
                </a:pathLst>
              </a:custGeom>
              <a:solidFill>
                <a:srgbClr val="FFFFFF"/>
              </a:solidFill>
              <a:ln w="9525">
                <a:noFill/>
                <a:round/>
                <a:headEnd/>
                <a:tailEnd/>
              </a:ln>
            </p:spPr>
            <p:txBody>
              <a:bodyPr/>
              <a:lstStyle/>
              <a:p>
                <a:endParaRPr lang="en-AU" sz="1500"/>
              </a:p>
            </p:txBody>
          </p:sp>
          <p:sp>
            <p:nvSpPr>
              <p:cNvPr id="25721" name="Freeform 168"/>
              <p:cNvSpPr>
                <a:spLocks/>
              </p:cNvSpPr>
              <p:nvPr/>
            </p:nvSpPr>
            <p:spPr bwMode="auto">
              <a:xfrm>
                <a:off x="6338" y="1735"/>
                <a:ext cx="193" cy="244"/>
              </a:xfrm>
              <a:custGeom>
                <a:avLst/>
                <a:gdLst>
                  <a:gd name="T0" fmla="*/ 382 w 386"/>
                  <a:gd name="T1" fmla="*/ 30 h 489"/>
                  <a:gd name="T2" fmla="*/ 353 w 386"/>
                  <a:gd name="T3" fmla="*/ 55 h 489"/>
                  <a:gd name="T4" fmla="*/ 332 w 386"/>
                  <a:gd name="T5" fmla="*/ 49 h 489"/>
                  <a:gd name="T6" fmla="*/ 300 w 386"/>
                  <a:gd name="T7" fmla="*/ 18 h 489"/>
                  <a:gd name="T8" fmla="*/ 269 w 386"/>
                  <a:gd name="T9" fmla="*/ 28 h 489"/>
                  <a:gd name="T10" fmla="*/ 253 w 386"/>
                  <a:gd name="T11" fmla="*/ 66 h 489"/>
                  <a:gd name="T12" fmla="*/ 230 w 386"/>
                  <a:gd name="T13" fmla="*/ 80 h 489"/>
                  <a:gd name="T14" fmla="*/ 191 w 386"/>
                  <a:gd name="T15" fmla="*/ 80 h 489"/>
                  <a:gd name="T16" fmla="*/ 168 w 386"/>
                  <a:gd name="T17" fmla="*/ 102 h 489"/>
                  <a:gd name="T18" fmla="*/ 177 w 386"/>
                  <a:gd name="T19" fmla="*/ 140 h 489"/>
                  <a:gd name="T20" fmla="*/ 163 w 386"/>
                  <a:gd name="T21" fmla="*/ 161 h 489"/>
                  <a:gd name="T22" fmla="*/ 133 w 386"/>
                  <a:gd name="T23" fmla="*/ 186 h 489"/>
                  <a:gd name="T24" fmla="*/ 133 w 386"/>
                  <a:gd name="T25" fmla="*/ 216 h 489"/>
                  <a:gd name="T26" fmla="*/ 154 w 386"/>
                  <a:gd name="T27" fmla="*/ 248 h 489"/>
                  <a:gd name="T28" fmla="*/ 158 w 386"/>
                  <a:gd name="T29" fmla="*/ 275 h 489"/>
                  <a:gd name="T30" fmla="*/ 140 w 386"/>
                  <a:gd name="T31" fmla="*/ 316 h 489"/>
                  <a:gd name="T32" fmla="*/ 150 w 386"/>
                  <a:gd name="T33" fmla="*/ 349 h 489"/>
                  <a:gd name="T34" fmla="*/ 187 w 386"/>
                  <a:gd name="T35" fmla="*/ 358 h 489"/>
                  <a:gd name="T36" fmla="*/ 203 w 386"/>
                  <a:gd name="T37" fmla="*/ 373 h 489"/>
                  <a:gd name="T38" fmla="*/ 212 w 386"/>
                  <a:gd name="T39" fmla="*/ 415 h 489"/>
                  <a:gd name="T40" fmla="*/ 235 w 386"/>
                  <a:gd name="T41" fmla="*/ 427 h 489"/>
                  <a:gd name="T42" fmla="*/ 274 w 386"/>
                  <a:gd name="T43" fmla="*/ 411 h 489"/>
                  <a:gd name="T44" fmla="*/ 300 w 386"/>
                  <a:gd name="T45" fmla="*/ 415 h 489"/>
                  <a:gd name="T46" fmla="*/ 326 w 386"/>
                  <a:gd name="T47" fmla="*/ 445 h 489"/>
                  <a:gd name="T48" fmla="*/ 346 w 386"/>
                  <a:gd name="T49" fmla="*/ 441 h 489"/>
                  <a:gd name="T50" fmla="*/ 363 w 386"/>
                  <a:gd name="T51" fmla="*/ 409 h 489"/>
                  <a:gd name="T52" fmla="*/ 386 w 386"/>
                  <a:gd name="T53" fmla="*/ 403 h 489"/>
                  <a:gd name="T54" fmla="*/ 0 w 386"/>
                  <a:gd name="T55" fmla="*/ 338 h 489"/>
                  <a:gd name="T56" fmla="*/ 22 w 386"/>
                  <a:gd name="T57" fmla="*/ 346 h 489"/>
                  <a:gd name="T58" fmla="*/ 49 w 386"/>
                  <a:gd name="T59" fmla="*/ 371 h 489"/>
                  <a:gd name="T60" fmla="*/ 74 w 386"/>
                  <a:gd name="T61" fmla="*/ 364 h 489"/>
                  <a:gd name="T62" fmla="*/ 94 w 386"/>
                  <a:gd name="T63" fmla="*/ 328 h 489"/>
                  <a:gd name="T64" fmla="*/ 113 w 386"/>
                  <a:gd name="T65" fmla="*/ 305 h 489"/>
                  <a:gd name="T66" fmla="*/ 140 w 386"/>
                  <a:gd name="T67" fmla="*/ 278 h 489"/>
                  <a:gd name="T68" fmla="*/ 140 w 386"/>
                  <a:gd name="T69" fmla="*/ 248 h 489"/>
                  <a:gd name="T70" fmla="*/ 119 w 386"/>
                  <a:gd name="T71" fmla="*/ 216 h 489"/>
                  <a:gd name="T72" fmla="*/ 140 w 386"/>
                  <a:gd name="T73" fmla="*/ 203 h 489"/>
                  <a:gd name="T74" fmla="*/ 106 w 386"/>
                  <a:gd name="T75" fmla="*/ 191 h 489"/>
                  <a:gd name="T76" fmla="*/ 94 w 386"/>
                  <a:gd name="T77" fmla="*/ 174 h 489"/>
                  <a:gd name="T78" fmla="*/ 74 w 386"/>
                  <a:gd name="T79" fmla="*/ 140 h 489"/>
                  <a:gd name="T80" fmla="*/ 40 w 386"/>
                  <a:gd name="T81" fmla="*/ 138 h 489"/>
                  <a:gd name="T82" fmla="*/ 12 w 386"/>
                  <a:gd name="T83" fmla="*/ 170 h 489"/>
                  <a:gd name="T84" fmla="*/ 386 w 386"/>
                  <a:gd name="T85" fmla="*/ 0 h 4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6"/>
                  <a:gd name="T130" fmla="*/ 0 h 489"/>
                  <a:gd name="T131" fmla="*/ 386 w 386"/>
                  <a:gd name="T132" fmla="*/ 489 h 4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6" h="489">
                    <a:moveTo>
                      <a:pt x="386" y="66"/>
                    </a:moveTo>
                    <a:lnTo>
                      <a:pt x="382" y="66"/>
                    </a:lnTo>
                    <a:lnTo>
                      <a:pt x="382" y="30"/>
                    </a:lnTo>
                    <a:lnTo>
                      <a:pt x="372" y="28"/>
                    </a:lnTo>
                    <a:lnTo>
                      <a:pt x="363" y="55"/>
                    </a:lnTo>
                    <a:lnTo>
                      <a:pt x="353" y="55"/>
                    </a:lnTo>
                    <a:lnTo>
                      <a:pt x="353" y="18"/>
                    </a:lnTo>
                    <a:lnTo>
                      <a:pt x="341" y="18"/>
                    </a:lnTo>
                    <a:lnTo>
                      <a:pt x="332" y="49"/>
                    </a:lnTo>
                    <a:lnTo>
                      <a:pt x="326" y="49"/>
                    </a:lnTo>
                    <a:lnTo>
                      <a:pt x="314" y="18"/>
                    </a:lnTo>
                    <a:lnTo>
                      <a:pt x="300" y="18"/>
                    </a:lnTo>
                    <a:lnTo>
                      <a:pt x="295" y="51"/>
                    </a:lnTo>
                    <a:lnTo>
                      <a:pt x="285" y="51"/>
                    </a:lnTo>
                    <a:lnTo>
                      <a:pt x="269" y="28"/>
                    </a:lnTo>
                    <a:lnTo>
                      <a:pt x="262" y="28"/>
                    </a:lnTo>
                    <a:lnTo>
                      <a:pt x="260" y="63"/>
                    </a:lnTo>
                    <a:lnTo>
                      <a:pt x="253" y="66"/>
                    </a:lnTo>
                    <a:lnTo>
                      <a:pt x="235" y="45"/>
                    </a:lnTo>
                    <a:lnTo>
                      <a:pt x="226" y="49"/>
                    </a:lnTo>
                    <a:lnTo>
                      <a:pt x="230" y="80"/>
                    </a:lnTo>
                    <a:lnTo>
                      <a:pt x="222" y="86"/>
                    </a:lnTo>
                    <a:lnTo>
                      <a:pt x="199" y="66"/>
                    </a:lnTo>
                    <a:lnTo>
                      <a:pt x="191" y="80"/>
                    </a:lnTo>
                    <a:lnTo>
                      <a:pt x="204" y="102"/>
                    </a:lnTo>
                    <a:lnTo>
                      <a:pt x="197" y="113"/>
                    </a:lnTo>
                    <a:lnTo>
                      <a:pt x="168" y="102"/>
                    </a:lnTo>
                    <a:lnTo>
                      <a:pt x="163" y="110"/>
                    </a:lnTo>
                    <a:lnTo>
                      <a:pt x="181" y="128"/>
                    </a:lnTo>
                    <a:lnTo>
                      <a:pt x="177" y="140"/>
                    </a:lnTo>
                    <a:lnTo>
                      <a:pt x="150" y="129"/>
                    </a:lnTo>
                    <a:lnTo>
                      <a:pt x="146" y="140"/>
                    </a:lnTo>
                    <a:lnTo>
                      <a:pt x="163" y="161"/>
                    </a:lnTo>
                    <a:lnTo>
                      <a:pt x="162" y="174"/>
                    </a:lnTo>
                    <a:lnTo>
                      <a:pt x="136" y="174"/>
                    </a:lnTo>
                    <a:lnTo>
                      <a:pt x="133" y="186"/>
                    </a:lnTo>
                    <a:lnTo>
                      <a:pt x="155" y="200"/>
                    </a:lnTo>
                    <a:lnTo>
                      <a:pt x="154" y="209"/>
                    </a:lnTo>
                    <a:lnTo>
                      <a:pt x="133" y="216"/>
                    </a:lnTo>
                    <a:lnTo>
                      <a:pt x="133" y="227"/>
                    </a:lnTo>
                    <a:lnTo>
                      <a:pt x="155" y="235"/>
                    </a:lnTo>
                    <a:lnTo>
                      <a:pt x="154" y="248"/>
                    </a:lnTo>
                    <a:lnTo>
                      <a:pt x="133" y="259"/>
                    </a:lnTo>
                    <a:lnTo>
                      <a:pt x="133" y="268"/>
                    </a:lnTo>
                    <a:lnTo>
                      <a:pt x="158" y="275"/>
                    </a:lnTo>
                    <a:lnTo>
                      <a:pt x="162" y="289"/>
                    </a:lnTo>
                    <a:lnTo>
                      <a:pt x="140" y="305"/>
                    </a:lnTo>
                    <a:lnTo>
                      <a:pt x="140" y="316"/>
                    </a:lnTo>
                    <a:lnTo>
                      <a:pt x="167" y="316"/>
                    </a:lnTo>
                    <a:lnTo>
                      <a:pt x="171" y="328"/>
                    </a:lnTo>
                    <a:lnTo>
                      <a:pt x="150" y="349"/>
                    </a:lnTo>
                    <a:lnTo>
                      <a:pt x="158" y="358"/>
                    </a:lnTo>
                    <a:lnTo>
                      <a:pt x="181" y="347"/>
                    </a:lnTo>
                    <a:lnTo>
                      <a:pt x="187" y="358"/>
                    </a:lnTo>
                    <a:lnTo>
                      <a:pt x="173" y="377"/>
                    </a:lnTo>
                    <a:lnTo>
                      <a:pt x="181" y="389"/>
                    </a:lnTo>
                    <a:lnTo>
                      <a:pt x="203" y="373"/>
                    </a:lnTo>
                    <a:lnTo>
                      <a:pt x="213" y="379"/>
                    </a:lnTo>
                    <a:lnTo>
                      <a:pt x="203" y="411"/>
                    </a:lnTo>
                    <a:lnTo>
                      <a:pt x="212" y="415"/>
                    </a:lnTo>
                    <a:lnTo>
                      <a:pt x="232" y="391"/>
                    </a:lnTo>
                    <a:lnTo>
                      <a:pt x="241" y="400"/>
                    </a:lnTo>
                    <a:lnTo>
                      <a:pt x="235" y="427"/>
                    </a:lnTo>
                    <a:lnTo>
                      <a:pt x="246" y="432"/>
                    </a:lnTo>
                    <a:lnTo>
                      <a:pt x="264" y="409"/>
                    </a:lnTo>
                    <a:lnTo>
                      <a:pt x="274" y="411"/>
                    </a:lnTo>
                    <a:lnTo>
                      <a:pt x="274" y="441"/>
                    </a:lnTo>
                    <a:lnTo>
                      <a:pt x="285" y="445"/>
                    </a:lnTo>
                    <a:lnTo>
                      <a:pt x="300" y="415"/>
                    </a:lnTo>
                    <a:lnTo>
                      <a:pt x="309" y="415"/>
                    </a:lnTo>
                    <a:lnTo>
                      <a:pt x="317" y="445"/>
                    </a:lnTo>
                    <a:lnTo>
                      <a:pt x="326" y="445"/>
                    </a:lnTo>
                    <a:lnTo>
                      <a:pt x="331" y="415"/>
                    </a:lnTo>
                    <a:lnTo>
                      <a:pt x="341" y="414"/>
                    </a:lnTo>
                    <a:lnTo>
                      <a:pt x="346" y="441"/>
                    </a:lnTo>
                    <a:lnTo>
                      <a:pt x="358" y="438"/>
                    </a:lnTo>
                    <a:lnTo>
                      <a:pt x="358" y="414"/>
                    </a:lnTo>
                    <a:lnTo>
                      <a:pt x="363" y="409"/>
                    </a:lnTo>
                    <a:lnTo>
                      <a:pt x="372" y="432"/>
                    </a:lnTo>
                    <a:lnTo>
                      <a:pt x="381" y="427"/>
                    </a:lnTo>
                    <a:lnTo>
                      <a:pt x="386" y="403"/>
                    </a:lnTo>
                    <a:lnTo>
                      <a:pt x="386" y="489"/>
                    </a:lnTo>
                    <a:lnTo>
                      <a:pt x="0" y="489"/>
                    </a:lnTo>
                    <a:lnTo>
                      <a:pt x="0" y="338"/>
                    </a:lnTo>
                    <a:lnTo>
                      <a:pt x="4" y="364"/>
                    </a:lnTo>
                    <a:lnTo>
                      <a:pt x="15" y="364"/>
                    </a:lnTo>
                    <a:lnTo>
                      <a:pt x="22" y="346"/>
                    </a:lnTo>
                    <a:lnTo>
                      <a:pt x="31" y="346"/>
                    </a:lnTo>
                    <a:lnTo>
                      <a:pt x="33" y="371"/>
                    </a:lnTo>
                    <a:lnTo>
                      <a:pt x="49" y="371"/>
                    </a:lnTo>
                    <a:lnTo>
                      <a:pt x="51" y="349"/>
                    </a:lnTo>
                    <a:lnTo>
                      <a:pt x="64" y="347"/>
                    </a:lnTo>
                    <a:lnTo>
                      <a:pt x="74" y="364"/>
                    </a:lnTo>
                    <a:lnTo>
                      <a:pt x="91" y="352"/>
                    </a:lnTo>
                    <a:lnTo>
                      <a:pt x="83" y="335"/>
                    </a:lnTo>
                    <a:lnTo>
                      <a:pt x="94" y="328"/>
                    </a:lnTo>
                    <a:lnTo>
                      <a:pt x="118" y="338"/>
                    </a:lnTo>
                    <a:lnTo>
                      <a:pt x="123" y="326"/>
                    </a:lnTo>
                    <a:lnTo>
                      <a:pt x="113" y="305"/>
                    </a:lnTo>
                    <a:lnTo>
                      <a:pt x="118" y="295"/>
                    </a:lnTo>
                    <a:lnTo>
                      <a:pt x="140" y="290"/>
                    </a:lnTo>
                    <a:lnTo>
                      <a:pt x="140" y="278"/>
                    </a:lnTo>
                    <a:lnTo>
                      <a:pt x="119" y="265"/>
                    </a:lnTo>
                    <a:lnTo>
                      <a:pt x="122" y="254"/>
                    </a:lnTo>
                    <a:lnTo>
                      <a:pt x="140" y="248"/>
                    </a:lnTo>
                    <a:lnTo>
                      <a:pt x="140" y="238"/>
                    </a:lnTo>
                    <a:lnTo>
                      <a:pt x="122" y="227"/>
                    </a:lnTo>
                    <a:lnTo>
                      <a:pt x="119" y="216"/>
                    </a:lnTo>
                    <a:lnTo>
                      <a:pt x="140" y="203"/>
                    </a:lnTo>
                    <a:lnTo>
                      <a:pt x="133" y="191"/>
                    </a:lnTo>
                    <a:lnTo>
                      <a:pt x="113" y="197"/>
                    </a:lnTo>
                    <a:lnTo>
                      <a:pt x="106" y="191"/>
                    </a:lnTo>
                    <a:lnTo>
                      <a:pt x="122" y="170"/>
                    </a:lnTo>
                    <a:lnTo>
                      <a:pt x="113" y="159"/>
                    </a:lnTo>
                    <a:lnTo>
                      <a:pt x="94" y="174"/>
                    </a:lnTo>
                    <a:lnTo>
                      <a:pt x="86" y="174"/>
                    </a:lnTo>
                    <a:lnTo>
                      <a:pt x="86" y="140"/>
                    </a:lnTo>
                    <a:lnTo>
                      <a:pt x="74" y="140"/>
                    </a:lnTo>
                    <a:lnTo>
                      <a:pt x="60" y="170"/>
                    </a:lnTo>
                    <a:lnTo>
                      <a:pt x="47" y="165"/>
                    </a:lnTo>
                    <a:lnTo>
                      <a:pt x="40" y="138"/>
                    </a:lnTo>
                    <a:lnTo>
                      <a:pt x="26" y="138"/>
                    </a:lnTo>
                    <a:lnTo>
                      <a:pt x="21" y="170"/>
                    </a:lnTo>
                    <a:lnTo>
                      <a:pt x="12" y="170"/>
                    </a:lnTo>
                    <a:lnTo>
                      <a:pt x="0" y="138"/>
                    </a:lnTo>
                    <a:lnTo>
                      <a:pt x="0" y="0"/>
                    </a:lnTo>
                    <a:lnTo>
                      <a:pt x="386" y="0"/>
                    </a:lnTo>
                    <a:lnTo>
                      <a:pt x="386" y="66"/>
                    </a:lnTo>
                  </a:path>
                </a:pathLst>
              </a:custGeom>
              <a:noFill/>
              <a:ln w="0">
                <a:solidFill>
                  <a:srgbClr val="000000"/>
                </a:solidFill>
                <a:prstDash val="solid"/>
                <a:round/>
                <a:headEnd/>
                <a:tailEnd/>
              </a:ln>
            </p:spPr>
            <p:txBody>
              <a:bodyPr/>
              <a:lstStyle/>
              <a:p>
                <a:endParaRPr lang="en-AU" sz="1500"/>
              </a:p>
            </p:txBody>
          </p:sp>
          <p:sp>
            <p:nvSpPr>
              <p:cNvPr id="25722" name="Line 169"/>
              <p:cNvSpPr>
                <a:spLocks noChangeShapeType="1"/>
              </p:cNvSpPr>
              <p:nvPr/>
            </p:nvSpPr>
            <p:spPr bwMode="auto">
              <a:xfrm>
                <a:off x="6338" y="1850"/>
                <a:ext cx="1" cy="30"/>
              </a:xfrm>
              <a:prstGeom prst="line">
                <a:avLst/>
              </a:prstGeom>
              <a:noFill/>
              <a:ln w="0">
                <a:solidFill>
                  <a:srgbClr val="000000"/>
                </a:solidFill>
                <a:round/>
                <a:headEnd/>
                <a:tailEnd/>
              </a:ln>
            </p:spPr>
            <p:txBody>
              <a:bodyPr/>
              <a:lstStyle/>
              <a:p>
                <a:endParaRPr lang="en-AU" sz="1500"/>
              </a:p>
            </p:txBody>
          </p:sp>
          <p:sp>
            <p:nvSpPr>
              <p:cNvPr id="25723" name="Line 170"/>
              <p:cNvSpPr>
                <a:spLocks noChangeShapeType="1"/>
              </p:cNvSpPr>
              <p:nvPr/>
            </p:nvSpPr>
            <p:spPr bwMode="auto">
              <a:xfrm>
                <a:off x="6531" y="1807"/>
                <a:ext cx="1" cy="96"/>
              </a:xfrm>
              <a:prstGeom prst="line">
                <a:avLst/>
              </a:prstGeom>
              <a:noFill/>
              <a:ln w="0">
                <a:solidFill>
                  <a:srgbClr val="000000"/>
                </a:solidFill>
                <a:round/>
                <a:headEnd/>
                <a:tailEnd/>
              </a:ln>
            </p:spPr>
            <p:txBody>
              <a:bodyPr/>
              <a:lstStyle/>
              <a:p>
                <a:endParaRPr lang="en-AU" sz="1500"/>
              </a:p>
            </p:txBody>
          </p:sp>
          <p:sp>
            <p:nvSpPr>
              <p:cNvPr id="25724" name="Freeform 171"/>
              <p:cNvSpPr>
                <a:spLocks/>
              </p:cNvSpPr>
              <p:nvPr/>
            </p:nvSpPr>
            <p:spPr bwMode="auto">
              <a:xfrm>
                <a:off x="6451" y="1799"/>
                <a:ext cx="80" cy="105"/>
              </a:xfrm>
              <a:custGeom>
                <a:avLst/>
                <a:gdLst>
                  <a:gd name="T0" fmla="*/ 160 w 160"/>
                  <a:gd name="T1" fmla="*/ 52 h 210"/>
                  <a:gd name="T2" fmla="*/ 155 w 160"/>
                  <a:gd name="T3" fmla="*/ 40 h 210"/>
                  <a:gd name="T4" fmla="*/ 148 w 160"/>
                  <a:gd name="T5" fmla="*/ 30 h 210"/>
                  <a:gd name="T6" fmla="*/ 139 w 160"/>
                  <a:gd name="T7" fmla="*/ 21 h 210"/>
                  <a:gd name="T8" fmla="*/ 130 w 160"/>
                  <a:gd name="T9" fmla="*/ 13 h 210"/>
                  <a:gd name="T10" fmla="*/ 120 w 160"/>
                  <a:gd name="T11" fmla="*/ 7 h 210"/>
                  <a:gd name="T12" fmla="*/ 109 w 160"/>
                  <a:gd name="T13" fmla="*/ 4 h 210"/>
                  <a:gd name="T14" fmla="*/ 98 w 160"/>
                  <a:gd name="T15" fmla="*/ 1 h 210"/>
                  <a:gd name="T16" fmla="*/ 87 w 160"/>
                  <a:gd name="T17" fmla="*/ 0 h 210"/>
                  <a:gd name="T18" fmla="*/ 73 w 160"/>
                  <a:gd name="T19" fmla="*/ 0 h 210"/>
                  <a:gd name="T20" fmla="*/ 59 w 160"/>
                  <a:gd name="T21" fmla="*/ 4 h 210"/>
                  <a:gd name="T22" fmla="*/ 43 w 160"/>
                  <a:gd name="T23" fmla="*/ 13 h 210"/>
                  <a:gd name="T24" fmla="*/ 29 w 160"/>
                  <a:gd name="T25" fmla="*/ 27 h 210"/>
                  <a:gd name="T26" fmla="*/ 16 w 160"/>
                  <a:gd name="T27" fmla="*/ 42 h 210"/>
                  <a:gd name="T28" fmla="*/ 7 w 160"/>
                  <a:gd name="T29" fmla="*/ 60 h 210"/>
                  <a:gd name="T30" fmla="*/ 1 w 160"/>
                  <a:gd name="T31" fmla="*/ 81 h 210"/>
                  <a:gd name="T32" fmla="*/ 0 w 160"/>
                  <a:gd name="T33" fmla="*/ 104 h 210"/>
                  <a:gd name="T34" fmla="*/ 0 w 160"/>
                  <a:gd name="T35" fmla="*/ 119 h 210"/>
                  <a:gd name="T36" fmla="*/ 4 w 160"/>
                  <a:gd name="T37" fmla="*/ 135 h 210"/>
                  <a:gd name="T38" fmla="*/ 9 w 160"/>
                  <a:gd name="T39" fmla="*/ 153 h 210"/>
                  <a:gd name="T40" fmla="*/ 18 w 160"/>
                  <a:gd name="T41" fmla="*/ 170 h 210"/>
                  <a:gd name="T42" fmla="*/ 29 w 160"/>
                  <a:gd name="T43" fmla="*/ 185 h 210"/>
                  <a:gd name="T44" fmla="*/ 45 w 160"/>
                  <a:gd name="T45" fmla="*/ 198 h 210"/>
                  <a:gd name="T46" fmla="*/ 63 w 160"/>
                  <a:gd name="T47" fmla="*/ 206 h 210"/>
                  <a:gd name="T48" fmla="*/ 84 w 160"/>
                  <a:gd name="T49" fmla="*/ 210 h 210"/>
                  <a:gd name="T50" fmla="*/ 95 w 160"/>
                  <a:gd name="T51" fmla="*/ 209 h 210"/>
                  <a:gd name="T52" fmla="*/ 105 w 160"/>
                  <a:gd name="T53" fmla="*/ 207 h 210"/>
                  <a:gd name="T54" fmla="*/ 115 w 160"/>
                  <a:gd name="T55" fmla="*/ 203 h 210"/>
                  <a:gd name="T56" fmla="*/ 127 w 160"/>
                  <a:gd name="T57" fmla="*/ 198 h 210"/>
                  <a:gd name="T58" fmla="*/ 136 w 160"/>
                  <a:gd name="T59" fmla="*/ 191 h 210"/>
                  <a:gd name="T60" fmla="*/ 145 w 160"/>
                  <a:gd name="T61" fmla="*/ 182 h 210"/>
                  <a:gd name="T62" fmla="*/ 154 w 160"/>
                  <a:gd name="T63" fmla="*/ 171 h 210"/>
                  <a:gd name="T64" fmla="*/ 160 w 160"/>
                  <a:gd name="T65" fmla="*/ 159 h 210"/>
                  <a:gd name="T66" fmla="*/ 160 w 160"/>
                  <a:gd name="T67" fmla="*/ 146 h 210"/>
                  <a:gd name="T68" fmla="*/ 160 w 160"/>
                  <a:gd name="T69" fmla="*/ 132 h 210"/>
                  <a:gd name="T70" fmla="*/ 160 w 160"/>
                  <a:gd name="T71" fmla="*/ 119 h 210"/>
                  <a:gd name="T72" fmla="*/ 160 w 160"/>
                  <a:gd name="T73" fmla="*/ 104 h 210"/>
                  <a:gd name="T74" fmla="*/ 160 w 160"/>
                  <a:gd name="T75" fmla="*/ 90 h 210"/>
                  <a:gd name="T76" fmla="*/ 160 w 160"/>
                  <a:gd name="T77" fmla="*/ 78 h 210"/>
                  <a:gd name="T78" fmla="*/ 160 w 160"/>
                  <a:gd name="T79" fmla="*/ 64 h 210"/>
                  <a:gd name="T80" fmla="*/ 160 w 160"/>
                  <a:gd name="T81" fmla="*/ 52 h 2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0"/>
                  <a:gd name="T124" fmla="*/ 0 h 210"/>
                  <a:gd name="T125" fmla="*/ 160 w 160"/>
                  <a:gd name="T126" fmla="*/ 210 h 21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0" h="210">
                    <a:moveTo>
                      <a:pt x="160" y="52"/>
                    </a:moveTo>
                    <a:lnTo>
                      <a:pt x="155" y="40"/>
                    </a:lnTo>
                    <a:lnTo>
                      <a:pt x="148" y="30"/>
                    </a:lnTo>
                    <a:lnTo>
                      <a:pt x="139" y="21"/>
                    </a:lnTo>
                    <a:lnTo>
                      <a:pt x="130" y="13"/>
                    </a:lnTo>
                    <a:lnTo>
                      <a:pt x="120" y="7"/>
                    </a:lnTo>
                    <a:lnTo>
                      <a:pt x="109" y="4"/>
                    </a:lnTo>
                    <a:lnTo>
                      <a:pt x="98" y="1"/>
                    </a:lnTo>
                    <a:lnTo>
                      <a:pt x="87" y="0"/>
                    </a:lnTo>
                    <a:lnTo>
                      <a:pt x="73" y="0"/>
                    </a:lnTo>
                    <a:lnTo>
                      <a:pt x="59" y="4"/>
                    </a:lnTo>
                    <a:lnTo>
                      <a:pt x="43" y="13"/>
                    </a:lnTo>
                    <a:lnTo>
                      <a:pt x="29" y="27"/>
                    </a:lnTo>
                    <a:lnTo>
                      <a:pt x="16" y="42"/>
                    </a:lnTo>
                    <a:lnTo>
                      <a:pt x="7" y="60"/>
                    </a:lnTo>
                    <a:lnTo>
                      <a:pt x="1" y="81"/>
                    </a:lnTo>
                    <a:lnTo>
                      <a:pt x="0" y="104"/>
                    </a:lnTo>
                    <a:lnTo>
                      <a:pt x="0" y="119"/>
                    </a:lnTo>
                    <a:lnTo>
                      <a:pt x="4" y="135"/>
                    </a:lnTo>
                    <a:lnTo>
                      <a:pt x="9" y="153"/>
                    </a:lnTo>
                    <a:lnTo>
                      <a:pt x="18" y="170"/>
                    </a:lnTo>
                    <a:lnTo>
                      <a:pt x="29" y="185"/>
                    </a:lnTo>
                    <a:lnTo>
                      <a:pt x="45" y="198"/>
                    </a:lnTo>
                    <a:lnTo>
                      <a:pt x="63" y="206"/>
                    </a:lnTo>
                    <a:lnTo>
                      <a:pt x="84" y="210"/>
                    </a:lnTo>
                    <a:lnTo>
                      <a:pt x="95" y="209"/>
                    </a:lnTo>
                    <a:lnTo>
                      <a:pt x="105" y="207"/>
                    </a:lnTo>
                    <a:lnTo>
                      <a:pt x="115" y="203"/>
                    </a:lnTo>
                    <a:lnTo>
                      <a:pt x="127" y="198"/>
                    </a:lnTo>
                    <a:lnTo>
                      <a:pt x="136" y="191"/>
                    </a:lnTo>
                    <a:lnTo>
                      <a:pt x="145" y="182"/>
                    </a:lnTo>
                    <a:lnTo>
                      <a:pt x="154" y="171"/>
                    </a:lnTo>
                    <a:lnTo>
                      <a:pt x="160" y="159"/>
                    </a:lnTo>
                    <a:lnTo>
                      <a:pt x="160" y="146"/>
                    </a:lnTo>
                    <a:lnTo>
                      <a:pt x="160" y="132"/>
                    </a:lnTo>
                    <a:lnTo>
                      <a:pt x="160" y="119"/>
                    </a:lnTo>
                    <a:lnTo>
                      <a:pt x="160" y="104"/>
                    </a:lnTo>
                    <a:lnTo>
                      <a:pt x="160" y="90"/>
                    </a:lnTo>
                    <a:lnTo>
                      <a:pt x="160" y="78"/>
                    </a:lnTo>
                    <a:lnTo>
                      <a:pt x="160" y="64"/>
                    </a:lnTo>
                    <a:lnTo>
                      <a:pt x="160" y="52"/>
                    </a:lnTo>
                    <a:close/>
                  </a:path>
                </a:pathLst>
              </a:custGeom>
              <a:solidFill>
                <a:srgbClr val="FFFFFF"/>
              </a:solidFill>
              <a:ln w="9525">
                <a:noFill/>
                <a:round/>
                <a:headEnd/>
                <a:tailEnd/>
              </a:ln>
            </p:spPr>
            <p:txBody>
              <a:bodyPr/>
              <a:lstStyle/>
              <a:p>
                <a:endParaRPr lang="en-AU" sz="1500"/>
              </a:p>
            </p:txBody>
          </p:sp>
          <p:sp>
            <p:nvSpPr>
              <p:cNvPr id="25725" name="Freeform 172"/>
              <p:cNvSpPr>
                <a:spLocks/>
              </p:cNvSpPr>
              <p:nvPr/>
            </p:nvSpPr>
            <p:spPr bwMode="auto">
              <a:xfrm>
                <a:off x="6451" y="1799"/>
                <a:ext cx="80" cy="105"/>
              </a:xfrm>
              <a:custGeom>
                <a:avLst/>
                <a:gdLst>
                  <a:gd name="T0" fmla="*/ 160 w 160"/>
                  <a:gd name="T1" fmla="*/ 52 h 210"/>
                  <a:gd name="T2" fmla="*/ 160 w 160"/>
                  <a:gd name="T3" fmla="*/ 52 h 210"/>
                  <a:gd name="T4" fmla="*/ 155 w 160"/>
                  <a:gd name="T5" fmla="*/ 40 h 210"/>
                  <a:gd name="T6" fmla="*/ 148 w 160"/>
                  <a:gd name="T7" fmla="*/ 30 h 210"/>
                  <a:gd name="T8" fmla="*/ 139 w 160"/>
                  <a:gd name="T9" fmla="*/ 21 h 210"/>
                  <a:gd name="T10" fmla="*/ 130 w 160"/>
                  <a:gd name="T11" fmla="*/ 13 h 210"/>
                  <a:gd name="T12" fmla="*/ 120 w 160"/>
                  <a:gd name="T13" fmla="*/ 7 h 210"/>
                  <a:gd name="T14" fmla="*/ 109 w 160"/>
                  <a:gd name="T15" fmla="*/ 4 h 210"/>
                  <a:gd name="T16" fmla="*/ 98 w 160"/>
                  <a:gd name="T17" fmla="*/ 1 h 210"/>
                  <a:gd name="T18" fmla="*/ 87 w 160"/>
                  <a:gd name="T19" fmla="*/ 0 h 210"/>
                  <a:gd name="T20" fmla="*/ 87 w 160"/>
                  <a:gd name="T21" fmla="*/ 0 h 210"/>
                  <a:gd name="T22" fmla="*/ 73 w 160"/>
                  <a:gd name="T23" fmla="*/ 0 h 210"/>
                  <a:gd name="T24" fmla="*/ 59 w 160"/>
                  <a:gd name="T25" fmla="*/ 4 h 210"/>
                  <a:gd name="T26" fmla="*/ 43 w 160"/>
                  <a:gd name="T27" fmla="*/ 13 h 210"/>
                  <a:gd name="T28" fmla="*/ 29 w 160"/>
                  <a:gd name="T29" fmla="*/ 27 h 210"/>
                  <a:gd name="T30" fmla="*/ 16 w 160"/>
                  <a:gd name="T31" fmla="*/ 42 h 210"/>
                  <a:gd name="T32" fmla="*/ 7 w 160"/>
                  <a:gd name="T33" fmla="*/ 60 h 210"/>
                  <a:gd name="T34" fmla="*/ 1 w 160"/>
                  <a:gd name="T35" fmla="*/ 81 h 210"/>
                  <a:gd name="T36" fmla="*/ 0 w 160"/>
                  <a:gd name="T37" fmla="*/ 104 h 210"/>
                  <a:gd name="T38" fmla="*/ 0 w 160"/>
                  <a:gd name="T39" fmla="*/ 104 h 210"/>
                  <a:gd name="T40" fmla="*/ 0 w 160"/>
                  <a:gd name="T41" fmla="*/ 119 h 210"/>
                  <a:gd name="T42" fmla="*/ 4 w 160"/>
                  <a:gd name="T43" fmla="*/ 135 h 210"/>
                  <a:gd name="T44" fmla="*/ 9 w 160"/>
                  <a:gd name="T45" fmla="*/ 153 h 210"/>
                  <a:gd name="T46" fmla="*/ 18 w 160"/>
                  <a:gd name="T47" fmla="*/ 170 h 210"/>
                  <a:gd name="T48" fmla="*/ 29 w 160"/>
                  <a:gd name="T49" fmla="*/ 185 h 210"/>
                  <a:gd name="T50" fmla="*/ 45 w 160"/>
                  <a:gd name="T51" fmla="*/ 198 h 210"/>
                  <a:gd name="T52" fmla="*/ 63 w 160"/>
                  <a:gd name="T53" fmla="*/ 206 h 210"/>
                  <a:gd name="T54" fmla="*/ 84 w 160"/>
                  <a:gd name="T55" fmla="*/ 210 h 210"/>
                  <a:gd name="T56" fmla="*/ 84 w 160"/>
                  <a:gd name="T57" fmla="*/ 210 h 210"/>
                  <a:gd name="T58" fmla="*/ 95 w 160"/>
                  <a:gd name="T59" fmla="*/ 209 h 210"/>
                  <a:gd name="T60" fmla="*/ 105 w 160"/>
                  <a:gd name="T61" fmla="*/ 207 h 210"/>
                  <a:gd name="T62" fmla="*/ 115 w 160"/>
                  <a:gd name="T63" fmla="*/ 203 h 210"/>
                  <a:gd name="T64" fmla="*/ 127 w 160"/>
                  <a:gd name="T65" fmla="*/ 198 h 210"/>
                  <a:gd name="T66" fmla="*/ 136 w 160"/>
                  <a:gd name="T67" fmla="*/ 191 h 210"/>
                  <a:gd name="T68" fmla="*/ 145 w 160"/>
                  <a:gd name="T69" fmla="*/ 182 h 210"/>
                  <a:gd name="T70" fmla="*/ 154 w 160"/>
                  <a:gd name="T71" fmla="*/ 171 h 210"/>
                  <a:gd name="T72" fmla="*/ 160 w 160"/>
                  <a:gd name="T73" fmla="*/ 159 h 210"/>
                  <a:gd name="T74" fmla="*/ 160 w 160"/>
                  <a:gd name="T75" fmla="*/ 159 h 210"/>
                  <a:gd name="T76" fmla="*/ 160 w 160"/>
                  <a:gd name="T77" fmla="*/ 146 h 210"/>
                  <a:gd name="T78" fmla="*/ 160 w 160"/>
                  <a:gd name="T79" fmla="*/ 132 h 210"/>
                  <a:gd name="T80" fmla="*/ 160 w 160"/>
                  <a:gd name="T81" fmla="*/ 119 h 210"/>
                  <a:gd name="T82" fmla="*/ 160 w 160"/>
                  <a:gd name="T83" fmla="*/ 104 h 210"/>
                  <a:gd name="T84" fmla="*/ 160 w 160"/>
                  <a:gd name="T85" fmla="*/ 90 h 210"/>
                  <a:gd name="T86" fmla="*/ 160 w 160"/>
                  <a:gd name="T87" fmla="*/ 78 h 210"/>
                  <a:gd name="T88" fmla="*/ 160 w 160"/>
                  <a:gd name="T89" fmla="*/ 64 h 210"/>
                  <a:gd name="T90" fmla="*/ 160 w 160"/>
                  <a:gd name="T91" fmla="*/ 52 h 21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0"/>
                  <a:gd name="T139" fmla="*/ 0 h 210"/>
                  <a:gd name="T140" fmla="*/ 160 w 160"/>
                  <a:gd name="T141" fmla="*/ 210 h 21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0" h="210">
                    <a:moveTo>
                      <a:pt x="160" y="52"/>
                    </a:moveTo>
                    <a:lnTo>
                      <a:pt x="160" y="52"/>
                    </a:lnTo>
                    <a:lnTo>
                      <a:pt x="155" y="40"/>
                    </a:lnTo>
                    <a:lnTo>
                      <a:pt x="148" y="30"/>
                    </a:lnTo>
                    <a:lnTo>
                      <a:pt x="139" y="21"/>
                    </a:lnTo>
                    <a:lnTo>
                      <a:pt x="130" y="13"/>
                    </a:lnTo>
                    <a:lnTo>
                      <a:pt x="120" y="7"/>
                    </a:lnTo>
                    <a:lnTo>
                      <a:pt x="109" y="4"/>
                    </a:lnTo>
                    <a:lnTo>
                      <a:pt x="98" y="1"/>
                    </a:lnTo>
                    <a:lnTo>
                      <a:pt x="87" y="0"/>
                    </a:lnTo>
                    <a:lnTo>
                      <a:pt x="73" y="0"/>
                    </a:lnTo>
                    <a:lnTo>
                      <a:pt x="59" y="4"/>
                    </a:lnTo>
                    <a:lnTo>
                      <a:pt x="43" y="13"/>
                    </a:lnTo>
                    <a:lnTo>
                      <a:pt x="29" y="27"/>
                    </a:lnTo>
                    <a:lnTo>
                      <a:pt x="16" y="42"/>
                    </a:lnTo>
                    <a:lnTo>
                      <a:pt x="7" y="60"/>
                    </a:lnTo>
                    <a:lnTo>
                      <a:pt x="1" y="81"/>
                    </a:lnTo>
                    <a:lnTo>
                      <a:pt x="0" y="104"/>
                    </a:lnTo>
                    <a:lnTo>
                      <a:pt x="0" y="119"/>
                    </a:lnTo>
                    <a:lnTo>
                      <a:pt x="4" y="135"/>
                    </a:lnTo>
                    <a:lnTo>
                      <a:pt x="9" y="153"/>
                    </a:lnTo>
                    <a:lnTo>
                      <a:pt x="18" y="170"/>
                    </a:lnTo>
                    <a:lnTo>
                      <a:pt x="29" y="185"/>
                    </a:lnTo>
                    <a:lnTo>
                      <a:pt x="45" y="198"/>
                    </a:lnTo>
                    <a:lnTo>
                      <a:pt x="63" y="206"/>
                    </a:lnTo>
                    <a:lnTo>
                      <a:pt x="84" y="210"/>
                    </a:lnTo>
                    <a:lnTo>
                      <a:pt x="95" y="209"/>
                    </a:lnTo>
                    <a:lnTo>
                      <a:pt x="105" y="207"/>
                    </a:lnTo>
                    <a:lnTo>
                      <a:pt x="115" y="203"/>
                    </a:lnTo>
                    <a:lnTo>
                      <a:pt x="127" y="198"/>
                    </a:lnTo>
                    <a:lnTo>
                      <a:pt x="136" y="191"/>
                    </a:lnTo>
                    <a:lnTo>
                      <a:pt x="145" y="182"/>
                    </a:lnTo>
                    <a:lnTo>
                      <a:pt x="154" y="171"/>
                    </a:lnTo>
                    <a:lnTo>
                      <a:pt x="160" y="159"/>
                    </a:lnTo>
                    <a:lnTo>
                      <a:pt x="160" y="146"/>
                    </a:lnTo>
                    <a:lnTo>
                      <a:pt x="160" y="132"/>
                    </a:lnTo>
                    <a:lnTo>
                      <a:pt x="160" y="119"/>
                    </a:lnTo>
                    <a:lnTo>
                      <a:pt x="160" y="104"/>
                    </a:lnTo>
                    <a:lnTo>
                      <a:pt x="160" y="90"/>
                    </a:lnTo>
                    <a:lnTo>
                      <a:pt x="160" y="78"/>
                    </a:lnTo>
                    <a:lnTo>
                      <a:pt x="160" y="64"/>
                    </a:lnTo>
                    <a:lnTo>
                      <a:pt x="160" y="52"/>
                    </a:lnTo>
                  </a:path>
                </a:pathLst>
              </a:custGeom>
              <a:noFill/>
              <a:ln w="0">
                <a:solidFill>
                  <a:srgbClr val="000000"/>
                </a:solidFill>
                <a:prstDash val="solid"/>
                <a:round/>
                <a:headEnd/>
                <a:tailEnd/>
              </a:ln>
            </p:spPr>
            <p:txBody>
              <a:bodyPr/>
              <a:lstStyle/>
              <a:p>
                <a:endParaRPr lang="en-AU" sz="1500"/>
              </a:p>
            </p:txBody>
          </p:sp>
          <p:sp>
            <p:nvSpPr>
              <p:cNvPr id="25726" name="Freeform 173"/>
              <p:cNvSpPr>
                <a:spLocks/>
              </p:cNvSpPr>
              <p:nvPr/>
            </p:nvSpPr>
            <p:spPr bwMode="auto">
              <a:xfrm>
                <a:off x="6338" y="1834"/>
                <a:ext cx="44" cy="60"/>
              </a:xfrm>
              <a:custGeom>
                <a:avLst/>
                <a:gdLst>
                  <a:gd name="T0" fmla="*/ 0 w 88"/>
                  <a:gd name="T1" fmla="*/ 32 h 119"/>
                  <a:gd name="T2" fmla="*/ 3 w 88"/>
                  <a:gd name="T3" fmla="*/ 24 h 119"/>
                  <a:gd name="T4" fmla="*/ 6 w 88"/>
                  <a:gd name="T5" fmla="*/ 18 h 119"/>
                  <a:gd name="T6" fmla="*/ 12 w 88"/>
                  <a:gd name="T7" fmla="*/ 14 h 119"/>
                  <a:gd name="T8" fmla="*/ 17 w 88"/>
                  <a:gd name="T9" fmla="*/ 9 h 119"/>
                  <a:gd name="T10" fmla="*/ 22 w 88"/>
                  <a:gd name="T11" fmla="*/ 5 h 119"/>
                  <a:gd name="T12" fmla="*/ 28 w 88"/>
                  <a:gd name="T13" fmla="*/ 2 h 119"/>
                  <a:gd name="T14" fmla="*/ 35 w 88"/>
                  <a:gd name="T15" fmla="*/ 0 h 119"/>
                  <a:gd name="T16" fmla="*/ 41 w 88"/>
                  <a:gd name="T17" fmla="*/ 0 h 119"/>
                  <a:gd name="T18" fmla="*/ 50 w 88"/>
                  <a:gd name="T19" fmla="*/ 0 h 119"/>
                  <a:gd name="T20" fmla="*/ 58 w 88"/>
                  <a:gd name="T21" fmla="*/ 3 h 119"/>
                  <a:gd name="T22" fmla="*/ 67 w 88"/>
                  <a:gd name="T23" fmla="*/ 9 h 119"/>
                  <a:gd name="T24" fmla="*/ 74 w 88"/>
                  <a:gd name="T25" fmla="*/ 17 h 119"/>
                  <a:gd name="T26" fmla="*/ 81 w 88"/>
                  <a:gd name="T27" fmla="*/ 26 h 119"/>
                  <a:gd name="T28" fmla="*/ 85 w 88"/>
                  <a:gd name="T29" fmla="*/ 37 h 119"/>
                  <a:gd name="T30" fmla="*/ 88 w 88"/>
                  <a:gd name="T31" fmla="*/ 49 h 119"/>
                  <a:gd name="T32" fmla="*/ 88 w 88"/>
                  <a:gd name="T33" fmla="*/ 61 h 119"/>
                  <a:gd name="T34" fmla="*/ 88 w 88"/>
                  <a:gd name="T35" fmla="*/ 70 h 119"/>
                  <a:gd name="T36" fmla="*/ 86 w 88"/>
                  <a:gd name="T37" fmla="*/ 79 h 119"/>
                  <a:gd name="T38" fmla="*/ 83 w 88"/>
                  <a:gd name="T39" fmla="*/ 88 h 119"/>
                  <a:gd name="T40" fmla="*/ 78 w 88"/>
                  <a:gd name="T41" fmla="*/ 98 h 119"/>
                  <a:gd name="T42" fmla="*/ 71 w 88"/>
                  <a:gd name="T43" fmla="*/ 106 h 119"/>
                  <a:gd name="T44" fmla="*/ 63 w 88"/>
                  <a:gd name="T45" fmla="*/ 113 h 119"/>
                  <a:gd name="T46" fmla="*/ 53 w 88"/>
                  <a:gd name="T47" fmla="*/ 118 h 119"/>
                  <a:gd name="T48" fmla="*/ 41 w 88"/>
                  <a:gd name="T49" fmla="*/ 119 h 119"/>
                  <a:gd name="T50" fmla="*/ 36 w 88"/>
                  <a:gd name="T51" fmla="*/ 119 h 119"/>
                  <a:gd name="T52" fmla="*/ 30 w 88"/>
                  <a:gd name="T53" fmla="*/ 118 h 119"/>
                  <a:gd name="T54" fmla="*/ 24 w 88"/>
                  <a:gd name="T55" fmla="*/ 115 h 119"/>
                  <a:gd name="T56" fmla="*/ 19 w 88"/>
                  <a:gd name="T57" fmla="*/ 112 h 119"/>
                  <a:gd name="T58" fmla="*/ 14 w 88"/>
                  <a:gd name="T59" fmla="*/ 107 h 119"/>
                  <a:gd name="T60" fmla="*/ 9 w 88"/>
                  <a:gd name="T61" fmla="*/ 103 h 119"/>
                  <a:gd name="T62" fmla="*/ 4 w 88"/>
                  <a:gd name="T63" fmla="*/ 95 h 119"/>
                  <a:gd name="T64" fmla="*/ 0 w 88"/>
                  <a:gd name="T65" fmla="*/ 88 h 119"/>
                  <a:gd name="T66" fmla="*/ 0 w 88"/>
                  <a:gd name="T67" fmla="*/ 80 h 119"/>
                  <a:gd name="T68" fmla="*/ 0 w 88"/>
                  <a:gd name="T69" fmla="*/ 73 h 119"/>
                  <a:gd name="T70" fmla="*/ 0 w 88"/>
                  <a:gd name="T71" fmla="*/ 65 h 119"/>
                  <a:gd name="T72" fmla="*/ 0 w 88"/>
                  <a:gd name="T73" fmla="*/ 59 h 119"/>
                  <a:gd name="T74" fmla="*/ 0 w 88"/>
                  <a:gd name="T75" fmla="*/ 52 h 119"/>
                  <a:gd name="T76" fmla="*/ 0 w 88"/>
                  <a:gd name="T77" fmla="*/ 46 h 119"/>
                  <a:gd name="T78" fmla="*/ 0 w 88"/>
                  <a:gd name="T79" fmla="*/ 38 h 119"/>
                  <a:gd name="T80" fmla="*/ 0 w 88"/>
                  <a:gd name="T81" fmla="*/ 32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8"/>
                  <a:gd name="T124" fmla="*/ 0 h 119"/>
                  <a:gd name="T125" fmla="*/ 88 w 88"/>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8" h="119">
                    <a:moveTo>
                      <a:pt x="0" y="32"/>
                    </a:moveTo>
                    <a:lnTo>
                      <a:pt x="3" y="24"/>
                    </a:lnTo>
                    <a:lnTo>
                      <a:pt x="6" y="18"/>
                    </a:lnTo>
                    <a:lnTo>
                      <a:pt x="12" y="14"/>
                    </a:lnTo>
                    <a:lnTo>
                      <a:pt x="17" y="9"/>
                    </a:lnTo>
                    <a:lnTo>
                      <a:pt x="22" y="5"/>
                    </a:lnTo>
                    <a:lnTo>
                      <a:pt x="28" y="2"/>
                    </a:lnTo>
                    <a:lnTo>
                      <a:pt x="35" y="0"/>
                    </a:lnTo>
                    <a:lnTo>
                      <a:pt x="41" y="0"/>
                    </a:lnTo>
                    <a:lnTo>
                      <a:pt x="50" y="0"/>
                    </a:lnTo>
                    <a:lnTo>
                      <a:pt x="58" y="3"/>
                    </a:lnTo>
                    <a:lnTo>
                      <a:pt x="67" y="9"/>
                    </a:lnTo>
                    <a:lnTo>
                      <a:pt x="74" y="17"/>
                    </a:lnTo>
                    <a:lnTo>
                      <a:pt x="81" y="26"/>
                    </a:lnTo>
                    <a:lnTo>
                      <a:pt x="85" y="37"/>
                    </a:lnTo>
                    <a:lnTo>
                      <a:pt x="88" y="49"/>
                    </a:lnTo>
                    <a:lnTo>
                      <a:pt x="88" y="61"/>
                    </a:lnTo>
                    <a:lnTo>
                      <a:pt x="88" y="70"/>
                    </a:lnTo>
                    <a:lnTo>
                      <a:pt x="86" y="79"/>
                    </a:lnTo>
                    <a:lnTo>
                      <a:pt x="83" y="88"/>
                    </a:lnTo>
                    <a:lnTo>
                      <a:pt x="78" y="98"/>
                    </a:lnTo>
                    <a:lnTo>
                      <a:pt x="71" y="106"/>
                    </a:lnTo>
                    <a:lnTo>
                      <a:pt x="63" y="113"/>
                    </a:lnTo>
                    <a:lnTo>
                      <a:pt x="53" y="118"/>
                    </a:lnTo>
                    <a:lnTo>
                      <a:pt x="41" y="119"/>
                    </a:lnTo>
                    <a:lnTo>
                      <a:pt x="36" y="119"/>
                    </a:lnTo>
                    <a:lnTo>
                      <a:pt x="30" y="118"/>
                    </a:lnTo>
                    <a:lnTo>
                      <a:pt x="24" y="115"/>
                    </a:lnTo>
                    <a:lnTo>
                      <a:pt x="19" y="112"/>
                    </a:lnTo>
                    <a:lnTo>
                      <a:pt x="14" y="107"/>
                    </a:lnTo>
                    <a:lnTo>
                      <a:pt x="9" y="103"/>
                    </a:lnTo>
                    <a:lnTo>
                      <a:pt x="4" y="95"/>
                    </a:lnTo>
                    <a:lnTo>
                      <a:pt x="0" y="88"/>
                    </a:lnTo>
                    <a:lnTo>
                      <a:pt x="0" y="80"/>
                    </a:lnTo>
                    <a:lnTo>
                      <a:pt x="0" y="73"/>
                    </a:lnTo>
                    <a:lnTo>
                      <a:pt x="0" y="65"/>
                    </a:lnTo>
                    <a:lnTo>
                      <a:pt x="0" y="59"/>
                    </a:lnTo>
                    <a:lnTo>
                      <a:pt x="0" y="52"/>
                    </a:lnTo>
                    <a:lnTo>
                      <a:pt x="0" y="46"/>
                    </a:lnTo>
                    <a:lnTo>
                      <a:pt x="0" y="38"/>
                    </a:lnTo>
                    <a:lnTo>
                      <a:pt x="0" y="32"/>
                    </a:lnTo>
                    <a:close/>
                  </a:path>
                </a:pathLst>
              </a:custGeom>
              <a:solidFill>
                <a:srgbClr val="FFFFFF"/>
              </a:solidFill>
              <a:ln w="9525">
                <a:noFill/>
                <a:round/>
                <a:headEnd/>
                <a:tailEnd/>
              </a:ln>
            </p:spPr>
            <p:txBody>
              <a:bodyPr/>
              <a:lstStyle/>
              <a:p>
                <a:endParaRPr lang="en-AU" sz="1500"/>
              </a:p>
            </p:txBody>
          </p:sp>
          <p:sp>
            <p:nvSpPr>
              <p:cNvPr id="25727" name="Freeform 174"/>
              <p:cNvSpPr>
                <a:spLocks/>
              </p:cNvSpPr>
              <p:nvPr/>
            </p:nvSpPr>
            <p:spPr bwMode="auto">
              <a:xfrm>
                <a:off x="6338" y="1834"/>
                <a:ext cx="44" cy="60"/>
              </a:xfrm>
              <a:custGeom>
                <a:avLst/>
                <a:gdLst>
                  <a:gd name="T0" fmla="*/ 0 w 88"/>
                  <a:gd name="T1" fmla="*/ 32 h 119"/>
                  <a:gd name="T2" fmla="*/ 0 w 88"/>
                  <a:gd name="T3" fmla="*/ 32 h 119"/>
                  <a:gd name="T4" fmla="*/ 3 w 88"/>
                  <a:gd name="T5" fmla="*/ 24 h 119"/>
                  <a:gd name="T6" fmla="*/ 6 w 88"/>
                  <a:gd name="T7" fmla="*/ 18 h 119"/>
                  <a:gd name="T8" fmla="*/ 12 w 88"/>
                  <a:gd name="T9" fmla="*/ 14 h 119"/>
                  <a:gd name="T10" fmla="*/ 17 w 88"/>
                  <a:gd name="T11" fmla="*/ 9 h 119"/>
                  <a:gd name="T12" fmla="*/ 22 w 88"/>
                  <a:gd name="T13" fmla="*/ 5 h 119"/>
                  <a:gd name="T14" fmla="*/ 28 w 88"/>
                  <a:gd name="T15" fmla="*/ 2 h 119"/>
                  <a:gd name="T16" fmla="*/ 35 w 88"/>
                  <a:gd name="T17" fmla="*/ 0 h 119"/>
                  <a:gd name="T18" fmla="*/ 41 w 88"/>
                  <a:gd name="T19" fmla="*/ 0 h 119"/>
                  <a:gd name="T20" fmla="*/ 41 w 88"/>
                  <a:gd name="T21" fmla="*/ 0 h 119"/>
                  <a:gd name="T22" fmla="*/ 50 w 88"/>
                  <a:gd name="T23" fmla="*/ 0 h 119"/>
                  <a:gd name="T24" fmla="*/ 58 w 88"/>
                  <a:gd name="T25" fmla="*/ 3 h 119"/>
                  <a:gd name="T26" fmla="*/ 67 w 88"/>
                  <a:gd name="T27" fmla="*/ 9 h 119"/>
                  <a:gd name="T28" fmla="*/ 74 w 88"/>
                  <a:gd name="T29" fmla="*/ 17 h 119"/>
                  <a:gd name="T30" fmla="*/ 81 w 88"/>
                  <a:gd name="T31" fmla="*/ 26 h 119"/>
                  <a:gd name="T32" fmla="*/ 85 w 88"/>
                  <a:gd name="T33" fmla="*/ 37 h 119"/>
                  <a:gd name="T34" fmla="*/ 88 w 88"/>
                  <a:gd name="T35" fmla="*/ 49 h 119"/>
                  <a:gd name="T36" fmla="*/ 88 w 88"/>
                  <a:gd name="T37" fmla="*/ 61 h 119"/>
                  <a:gd name="T38" fmla="*/ 88 w 88"/>
                  <a:gd name="T39" fmla="*/ 61 h 119"/>
                  <a:gd name="T40" fmla="*/ 88 w 88"/>
                  <a:gd name="T41" fmla="*/ 70 h 119"/>
                  <a:gd name="T42" fmla="*/ 86 w 88"/>
                  <a:gd name="T43" fmla="*/ 79 h 119"/>
                  <a:gd name="T44" fmla="*/ 83 w 88"/>
                  <a:gd name="T45" fmla="*/ 88 h 119"/>
                  <a:gd name="T46" fmla="*/ 78 w 88"/>
                  <a:gd name="T47" fmla="*/ 98 h 119"/>
                  <a:gd name="T48" fmla="*/ 71 w 88"/>
                  <a:gd name="T49" fmla="*/ 106 h 119"/>
                  <a:gd name="T50" fmla="*/ 63 w 88"/>
                  <a:gd name="T51" fmla="*/ 113 h 119"/>
                  <a:gd name="T52" fmla="*/ 53 w 88"/>
                  <a:gd name="T53" fmla="*/ 118 h 119"/>
                  <a:gd name="T54" fmla="*/ 41 w 88"/>
                  <a:gd name="T55" fmla="*/ 119 h 119"/>
                  <a:gd name="T56" fmla="*/ 41 w 88"/>
                  <a:gd name="T57" fmla="*/ 119 h 119"/>
                  <a:gd name="T58" fmla="*/ 36 w 88"/>
                  <a:gd name="T59" fmla="*/ 119 h 119"/>
                  <a:gd name="T60" fmla="*/ 30 w 88"/>
                  <a:gd name="T61" fmla="*/ 118 h 119"/>
                  <a:gd name="T62" fmla="*/ 24 w 88"/>
                  <a:gd name="T63" fmla="*/ 115 h 119"/>
                  <a:gd name="T64" fmla="*/ 19 w 88"/>
                  <a:gd name="T65" fmla="*/ 112 h 119"/>
                  <a:gd name="T66" fmla="*/ 14 w 88"/>
                  <a:gd name="T67" fmla="*/ 107 h 119"/>
                  <a:gd name="T68" fmla="*/ 9 w 88"/>
                  <a:gd name="T69" fmla="*/ 103 h 119"/>
                  <a:gd name="T70" fmla="*/ 4 w 88"/>
                  <a:gd name="T71" fmla="*/ 95 h 119"/>
                  <a:gd name="T72" fmla="*/ 0 w 88"/>
                  <a:gd name="T73" fmla="*/ 88 h 119"/>
                  <a:gd name="T74" fmla="*/ 0 w 88"/>
                  <a:gd name="T75" fmla="*/ 88 h 119"/>
                  <a:gd name="T76" fmla="*/ 0 w 88"/>
                  <a:gd name="T77" fmla="*/ 80 h 119"/>
                  <a:gd name="T78" fmla="*/ 0 w 88"/>
                  <a:gd name="T79" fmla="*/ 73 h 119"/>
                  <a:gd name="T80" fmla="*/ 0 w 88"/>
                  <a:gd name="T81" fmla="*/ 65 h 119"/>
                  <a:gd name="T82" fmla="*/ 0 w 88"/>
                  <a:gd name="T83" fmla="*/ 59 h 119"/>
                  <a:gd name="T84" fmla="*/ 0 w 88"/>
                  <a:gd name="T85" fmla="*/ 52 h 119"/>
                  <a:gd name="T86" fmla="*/ 0 w 88"/>
                  <a:gd name="T87" fmla="*/ 46 h 119"/>
                  <a:gd name="T88" fmla="*/ 0 w 88"/>
                  <a:gd name="T89" fmla="*/ 38 h 119"/>
                  <a:gd name="T90" fmla="*/ 0 w 88"/>
                  <a:gd name="T91" fmla="*/ 32 h 11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119"/>
                  <a:gd name="T140" fmla="*/ 88 w 88"/>
                  <a:gd name="T141" fmla="*/ 119 h 11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119">
                    <a:moveTo>
                      <a:pt x="0" y="32"/>
                    </a:moveTo>
                    <a:lnTo>
                      <a:pt x="0" y="32"/>
                    </a:lnTo>
                    <a:lnTo>
                      <a:pt x="3" y="24"/>
                    </a:lnTo>
                    <a:lnTo>
                      <a:pt x="6" y="18"/>
                    </a:lnTo>
                    <a:lnTo>
                      <a:pt x="12" y="14"/>
                    </a:lnTo>
                    <a:lnTo>
                      <a:pt x="17" y="9"/>
                    </a:lnTo>
                    <a:lnTo>
                      <a:pt x="22" y="5"/>
                    </a:lnTo>
                    <a:lnTo>
                      <a:pt x="28" y="2"/>
                    </a:lnTo>
                    <a:lnTo>
                      <a:pt x="35" y="0"/>
                    </a:lnTo>
                    <a:lnTo>
                      <a:pt x="41" y="0"/>
                    </a:lnTo>
                    <a:lnTo>
                      <a:pt x="50" y="0"/>
                    </a:lnTo>
                    <a:lnTo>
                      <a:pt x="58" y="3"/>
                    </a:lnTo>
                    <a:lnTo>
                      <a:pt x="67" y="9"/>
                    </a:lnTo>
                    <a:lnTo>
                      <a:pt x="74" y="17"/>
                    </a:lnTo>
                    <a:lnTo>
                      <a:pt x="81" y="26"/>
                    </a:lnTo>
                    <a:lnTo>
                      <a:pt x="85" y="37"/>
                    </a:lnTo>
                    <a:lnTo>
                      <a:pt x="88" y="49"/>
                    </a:lnTo>
                    <a:lnTo>
                      <a:pt x="88" y="61"/>
                    </a:lnTo>
                    <a:lnTo>
                      <a:pt x="88" y="70"/>
                    </a:lnTo>
                    <a:lnTo>
                      <a:pt x="86" y="79"/>
                    </a:lnTo>
                    <a:lnTo>
                      <a:pt x="83" y="88"/>
                    </a:lnTo>
                    <a:lnTo>
                      <a:pt x="78" y="98"/>
                    </a:lnTo>
                    <a:lnTo>
                      <a:pt x="71" y="106"/>
                    </a:lnTo>
                    <a:lnTo>
                      <a:pt x="63" y="113"/>
                    </a:lnTo>
                    <a:lnTo>
                      <a:pt x="53" y="118"/>
                    </a:lnTo>
                    <a:lnTo>
                      <a:pt x="41" y="119"/>
                    </a:lnTo>
                    <a:lnTo>
                      <a:pt x="36" y="119"/>
                    </a:lnTo>
                    <a:lnTo>
                      <a:pt x="30" y="118"/>
                    </a:lnTo>
                    <a:lnTo>
                      <a:pt x="24" y="115"/>
                    </a:lnTo>
                    <a:lnTo>
                      <a:pt x="19" y="112"/>
                    </a:lnTo>
                    <a:lnTo>
                      <a:pt x="14" y="107"/>
                    </a:lnTo>
                    <a:lnTo>
                      <a:pt x="9" y="103"/>
                    </a:lnTo>
                    <a:lnTo>
                      <a:pt x="4" y="95"/>
                    </a:lnTo>
                    <a:lnTo>
                      <a:pt x="0" y="88"/>
                    </a:lnTo>
                    <a:lnTo>
                      <a:pt x="0" y="80"/>
                    </a:lnTo>
                    <a:lnTo>
                      <a:pt x="0" y="73"/>
                    </a:lnTo>
                    <a:lnTo>
                      <a:pt x="0" y="65"/>
                    </a:lnTo>
                    <a:lnTo>
                      <a:pt x="0" y="59"/>
                    </a:lnTo>
                    <a:lnTo>
                      <a:pt x="0" y="52"/>
                    </a:lnTo>
                    <a:lnTo>
                      <a:pt x="0" y="46"/>
                    </a:lnTo>
                    <a:lnTo>
                      <a:pt x="0" y="38"/>
                    </a:lnTo>
                    <a:lnTo>
                      <a:pt x="0" y="32"/>
                    </a:lnTo>
                  </a:path>
                </a:pathLst>
              </a:custGeom>
              <a:noFill/>
              <a:ln w="0">
                <a:solidFill>
                  <a:srgbClr val="000000"/>
                </a:solidFill>
                <a:prstDash val="solid"/>
                <a:round/>
                <a:headEnd/>
                <a:tailEnd/>
              </a:ln>
            </p:spPr>
            <p:txBody>
              <a:bodyPr/>
              <a:lstStyle/>
              <a:p>
                <a:endParaRPr lang="en-AU" sz="1500"/>
              </a:p>
            </p:txBody>
          </p:sp>
        </p:grpSp>
      </p:grpSp>
      <p:grpSp>
        <p:nvGrpSpPr>
          <p:cNvPr id="10" name="Group 175"/>
          <p:cNvGrpSpPr>
            <a:grpSpLocks/>
          </p:cNvGrpSpPr>
          <p:nvPr/>
        </p:nvGrpSpPr>
        <p:grpSpPr bwMode="auto">
          <a:xfrm>
            <a:off x="395536" y="3140971"/>
            <a:ext cx="8383932" cy="554038"/>
            <a:chOff x="362" y="2204"/>
            <a:chExt cx="5612" cy="349"/>
          </a:xfrm>
        </p:grpSpPr>
        <p:sp>
          <p:nvSpPr>
            <p:cNvPr id="25690" name="Rectangle 176"/>
            <p:cNvSpPr>
              <a:spLocks noChangeArrowheads="1"/>
            </p:cNvSpPr>
            <p:nvPr/>
          </p:nvSpPr>
          <p:spPr bwMode="auto">
            <a:xfrm>
              <a:off x="874" y="2204"/>
              <a:ext cx="1839"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a:ea typeface="ＭＳ Ｐゴシック" pitchFamily="34" charset="-128"/>
                </a:rPr>
                <a:t>COMPLETER  FINISHER:</a:t>
              </a:r>
            </a:p>
            <a:p>
              <a:pPr eaLnBrk="0" hangingPunct="0"/>
              <a:r>
                <a:rPr lang="en-US" sz="1500" b="1">
                  <a:solidFill>
                    <a:srgbClr val="008A00"/>
                  </a:solidFill>
                  <a:ea typeface="ＭＳ Ｐゴシック" pitchFamily="34" charset="-128"/>
                </a:rPr>
                <a:t>Painstaking,  Conscientious</a:t>
              </a:r>
            </a:p>
          </p:txBody>
        </p:sp>
        <p:sp>
          <p:nvSpPr>
            <p:cNvPr id="25691" name="Rectangle 177"/>
            <p:cNvSpPr>
              <a:spLocks noChangeArrowheads="1"/>
            </p:cNvSpPr>
            <p:nvPr/>
          </p:nvSpPr>
          <p:spPr bwMode="auto">
            <a:xfrm>
              <a:off x="3863" y="2338"/>
              <a:ext cx="2111"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Anxious,  Reluctant  to  delegate</a:t>
              </a:r>
            </a:p>
          </p:txBody>
        </p:sp>
        <p:grpSp>
          <p:nvGrpSpPr>
            <p:cNvPr id="11" name="Group 178"/>
            <p:cNvGrpSpPr>
              <a:grpSpLocks/>
            </p:cNvGrpSpPr>
            <p:nvPr/>
          </p:nvGrpSpPr>
          <p:grpSpPr bwMode="auto">
            <a:xfrm>
              <a:off x="362" y="2304"/>
              <a:ext cx="329" cy="185"/>
              <a:chOff x="5252" y="2176"/>
              <a:chExt cx="329" cy="185"/>
            </a:xfrm>
          </p:grpSpPr>
          <p:sp>
            <p:nvSpPr>
              <p:cNvPr id="25693" name="Freeform 179"/>
              <p:cNvSpPr>
                <a:spLocks/>
              </p:cNvSpPr>
              <p:nvPr/>
            </p:nvSpPr>
            <p:spPr bwMode="auto">
              <a:xfrm>
                <a:off x="5320" y="2196"/>
                <a:ext cx="20" cy="72"/>
              </a:xfrm>
              <a:custGeom>
                <a:avLst/>
                <a:gdLst>
                  <a:gd name="T0" fmla="*/ 38 w 41"/>
                  <a:gd name="T1" fmla="*/ 16 h 143"/>
                  <a:gd name="T2" fmla="*/ 39 w 41"/>
                  <a:gd name="T3" fmla="*/ 30 h 143"/>
                  <a:gd name="T4" fmla="*/ 39 w 41"/>
                  <a:gd name="T5" fmla="*/ 44 h 143"/>
                  <a:gd name="T6" fmla="*/ 41 w 41"/>
                  <a:gd name="T7" fmla="*/ 58 h 143"/>
                  <a:gd name="T8" fmla="*/ 41 w 41"/>
                  <a:gd name="T9" fmla="*/ 72 h 143"/>
                  <a:gd name="T10" fmla="*/ 41 w 41"/>
                  <a:gd name="T11" fmla="*/ 86 h 143"/>
                  <a:gd name="T12" fmla="*/ 41 w 41"/>
                  <a:gd name="T13" fmla="*/ 101 h 143"/>
                  <a:gd name="T14" fmla="*/ 39 w 41"/>
                  <a:gd name="T15" fmla="*/ 115 h 143"/>
                  <a:gd name="T16" fmla="*/ 38 w 41"/>
                  <a:gd name="T17" fmla="*/ 131 h 143"/>
                  <a:gd name="T18" fmla="*/ 32 w 41"/>
                  <a:gd name="T19" fmla="*/ 140 h 143"/>
                  <a:gd name="T20" fmla="*/ 24 w 41"/>
                  <a:gd name="T21" fmla="*/ 143 h 143"/>
                  <a:gd name="T22" fmla="*/ 17 w 41"/>
                  <a:gd name="T23" fmla="*/ 140 h 143"/>
                  <a:gd name="T24" fmla="*/ 11 w 41"/>
                  <a:gd name="T25" fmla="*/ 131 h 143"/>
                  <a:gd name="T26" fmla="*/ 6 w 41"/>
                  <a:gd name="T27" fmla="*/ 115 h 143"/>
                  <a:gd name="T28" fmla="*/ 3 w 41"/>
                  <a:gd name="T29" fmla="*/ 101 h 143"/>
                  <a:gd name="T30" fmla="*/ 1 w 41"/>
                  <a:gd name="T31" fmla="*/ 86 h 143"/>
                  <a:gd name="T32" fmla="*/ 0 w 41"/>
                  <a:gd name="T33" fmla="*/ 72 h 143"/>
                  <a:gd name="T34" fmla="*/ 0 w 41"/>
                  <a:gd name="T35" fmla="*/ 58 h 143"/>
                  <a:gd name="T36" fmla="*/ 0 w 41"/>
                  <a:gd name="T37" fmla="*/ 44 h 143"/>
                  <a:gd name="T38" fmla="*/ 0 w 41"/>
                  <a:gd name="T39" fmla="*/ 30 h 143"/>
                  <a:gd name="T40" fmla="*/ 1 w 41"/>
                  <a:gd name="T41" fmla="*/ 16 h 143"/>
                  <a:gd name="T42" fmla="*/ 8 w 41"/>
                  <a:gd name="T43" fmla="*/ 6 h 143"/>
                  <a:gd name="T44" fmla="*/ 17 w 41"/>
                  <a:gd name="T45" fmla="*/ 0 h 143"/>
                  <a:gd name="T46" fmla="*/ 29 w 41"/>
                  <a:gd name="T47" fmla="*/ 4 h 143"/>
                  <a:gd name="T48" fmla="*/ 38 w 41"/>
                  <a:gd name="T49" fmla="*/ 16 h 1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1"/>
                  <a:gd name="T76" fmla="*/ 0 h 143"/>
                  <a:gd name="T77" fmla="*/ 41 w 41"/>
                  <a:gd name="T78" fmla="*/ 143 h 1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1" h="143">
                    <a:moveTo>
                      <a:pt x="38" y="16"/>
                    </a:moveTo>
                    <a:lnTo>
                      <a:pt x="39" y="30"/>
                    </a:lnTo>
                    <a:lnTo>
                      <a:pt x="39" y="44"/>
                    </a:lnTo>
                    <a:lnTo>
                      <a:pt x="41" y="58"/>
                    </a:lnTo>
                    <a:lnTo>
                      <a:pt x="41" y="72"/>
                    </a:lnTo>
                    <a:lnTo>
                      <a:pt x="41" y="86"/>
                    </a:lnTo>
                    <a:lnTo>
                      <a:pt x="41" y="101"/>
                    </a:lnTo>
                    <a:lnTo>
                      <a:pt x="39" y="115"/>
                    </a:lnTo>
                    <a:lnTo>
                      <a:pt x="38" y="131"/>
                    </a:lnTo>
                    <a:lnTo>
                      <a:pt x="32" y="140"/>
                    </a:lnTo>
                    <a:lnTo>
                      <a:pt x="24" y="143"/>
                    </a:lnTo>
                    <a:lnTo>
                      <a:pt x="17" y="140"/>
                    </a:lnTo>
                    <a:lnTo>
                      <a:pt x="11" y="131"/>
                    </a:lnTo>
                    <a:lnTo>
                      <a:pt x="6" y="115"/>
                    </a:lnTo>
                    <a:lnTo>
                      <a:pt x="3" y="101"/>
                    </a:lnTo>
                    <a:lnTo>
                      <a:pt x="1" y="86"/>
                    </a:lnTo>
                    <a:lnTo>
                      <a:pt x="0" y="72"/>
                    </a:lnTo>
                    <a:lnTo>
                      <a:pt x="0" y="58"/>
                    </a:lnTo>
                    <a:lnTo>
                      <a:pt x="0" y="44"/>
                    </a:lnTo>
                    <a:lnTo>
                      <a:pt x="0" y="30"/>
                    </a:lnTo>
                    <a:lnTo>
                      <a:pt x="1" y="16"/>
                    </a:lnTo>
                    <a:lnTo>
                      <a:pt x="8" y="6"/>
                    </a:lnTo>
                    <a:lnTo>
                      <a:pt x="17" y="0"/>
                    </a:lnTo>
                    <a:lnTo>
                      <a:pt x="29" y="4"/>
                    </a:lnTo>
                    <a:lnTo>
                      <a:pt x="38" y="16"/>
                    </a:lnTo>
                    <a:close/>
                  </a:path>
                </a:pathLst>
              </a:custGeom>
              <a:solidFill>
                <a:srgbClr val="998C00"/>
              </a:solidFill>
              <a:ln w="9525">
                <a:noFill/>
                <a:round/>
                <a:headEnd/>
                <a:tailEnd/>
              </a:ln>
            </p:spPr>
            <p:txBody>
              <a:bodyPr/>
              <a:lstStyle/>
              <a:p>
                <a:endParaRPr lang="en-AU" sz="1500"/>
              </a:p>
            </p:txBody>
          </p:sp>
          <p:sp>
            <p:nvSpPr>
              <p:cNvPr id="25694" name="Freeform 180"/>
              <p:cNvSpPr>
                <a:spLocks/>
              </p:cNvSpPr>
              <p:nvPr/>
            </p:nvSpPr>
            <p:spPr bwMode="auto">
              <a:xfrm>
                <a:off x="5320" y="2196"/>
                <a:ext cx="20" cy="72"/>
              </a:xfrm>
              <a:custGeom>
                <a:avLst/>
                <a:gdLst>
                  <a:gd name="T0" fmla="*/ 38 w 41"/>
                  <a:gd name="T1" fmla="*/ 16 h 143"/>
                  <a:gd name="T2" fmla="*/ 38 w 41"/>
                  <a:gd name="T3" fmla="*/ 16 h 143"/>
                  <a:gd name="T4" fmla="*/ 39 w 41"/>
                  <a:gd name="T5" fmla="*/ 30 h 143"/>
                  <a:gd name="T6" fmla="*/ 39 w 41"/>
                  <a:gd name="T7" fmla="*/ 44 h 143"/>
                  <a:gd name="T8" fmla="*/ 41 w 41"/>
                  <a:gd name="T9" fmla="*/ 58 h 143"/>
                  <a:gd name="T10" fmla="*/ 41 w 41"/>
                  <a:gd name="T11" fmla="*/ 72 h 143"/>
                  <a:gd name="T12" fmla="*/ 41 w 41"/>
                  <a:gd name="T13" fmla="*/ 86 h 143"/>
                  <a:gd name="T14" fmla="*/ 41 w 41"/>
                  <a:gd name="T15" fmla="*/ 101 h 143"/>
                  <a:gd name="T16" fmla="*/ 39 w 41"/>
                  <a:gd name="T17" fmla="*/ 115 h 143"/>
                  <a:gd name="T18" fmla="*/ 38 w 41"/>
                  <a:gd name="T19" fmla="*/ 131 h 143"/>
                  <a:gd name="T20" fmla="*/ 38 w 41"/>
                  <a:gd name="T21" fmla="*/ 131 h 143"/>
                  <a:gd name="T22" fmla="*/ 32 w 41"/>
                  <a:gd name="T23" fmla="*/ 140 h 143"/>
                  <a:gd name="T24" fmla="*/ 24 w 41"/>
                  <a:gd name="T25" fmla="*/ 143 h 143"/>
                  <a:gd name="T26" fmla="*/ 17 w 41"/>
                  <a:gd name="T27" fmla="*/ 140 h 143"/>
                  <a:gd name="T28" fmla="*/ 11 w 41"/>
                  <a:gd name="T29" fmla="*/ 131 h 143"/>
                  <a:gd name="T30" fmla="*/ 11 w 41"/>
                  <a:gd name="T31" fmla="*/ 131 h 143"/>
                  <a:gd name="T32" fmla="*/ 6 w 41"/>
                  <a:gd name="T33" fmla="*/ 115 h 143"/>
                  <a:gd name="T34" fmla="*/ 3 w 41"/>
                  <a:gd name="T35" fmla="*/ 101 h 143"/>
                  <a:gd name="T36" fmla="*/ 1 w 41"/>
                  <a:gd name="T37" fmla="*/ 86 h 143"/>
                  <a:gd name="T38" fmla="*/ 0 w 41"/>
                  <a:gd name="T39" fmla="*/ 72 h 143"/>
                  <a:gd name="T40" fmla="*/ 0 w 41"/>
                  <a:gd name="T41" fmla="*/ 58 h 143"/>
                  <a:gd name="T42" fmla="*/ 0 w 41"/>
                  <a:gd name="T43" fmla="*/ 44 h 143"/>
                  <a:gd name="T44" fmla="*/ 0 w 41"/>
                  <a:gd name="T45" fmla="*/ 30 h 143"/>
                  <a:gd name="T46" fmla="*/ 1 w 41"/>
                  <a:gd name="T47" fmla="*/ 16 h 143"/>
                  <a:gd name="T48" fmla="*/ 1 w 41"/>
                  <a:gd name="T49" fmla="*/ 16 h 143"/>
                  <a:gd name="T50" fmla="*/ 8 w 41"/>
                  <a:gd name="T51" fmla="*/ 6 h 143"/>
                  <a:gd name="T52" fmla="*/ 17 w 41"/>
                  <a:gd name="T53" fmla="*/ 0 h 143"/>
                  <a:gd name="T54" fmla="*/ 29 w 41"/>
                  <a:gd name="T55" fmla="*/ 4 h 143"/>
                  <a:gd name="T56" fmla="*/ 38 w 41"/>
                  <a:gd name="T57" fmla="*/ 16 h 1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1"/>
                  <a:gd name="T88" fmla="*/ 0 h 143"/>
                  <a:gd name="T89" fmla="*/ 41 w 41"/>
                  <a:gd name="T90" fmla="*/ 143 h 1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1" h="143">
                    <a:moveTo>
                      <a:pt x="38" y="16"/>
                    </a:moveTo>
                    <a:lnTo>
                      <a:pt x="38" y="16"/>
                    </a:lnTo>
                    <a:lnTo>
                      <a:pt x="39" y="30"/>
                    </a:lnTo>
                    <a:lnTo>
                      <a:pt x="39" y="44"/>
                    </a:lnTo>
                    <a:lnTo>
                      <a:pt x="41" y="58"/>
                    </a:lnTo>
                    <a:lnTo>
                      <a:pt x="41" y="72"/>
                    </a:lnTo>
                    <a:lnTo>
                      <a:pt x="41" y="86"/>
                    </a:lnTo>
                    <a:lnTo>
                      <a:pt x="41" y="101"/>
                    </a:lnTo>
                    <a:lnTo>
                      <a:pt x="39" y="115"/>
                    </a:lnTo>
                    <a:lnTo>
                      <a:pt x="38" y="131"/>
                    </a:lnTo>
                    <a:lnTo>
                      <a:pt x="32" y="140"/>
                    </a:lnTo>
                    <a:lnTo>
                      <a:pt x="24" y="143"/>
                    </a:lnTo>
                    <a:lnTo>
                      <a:pt x="17" y="140"/>
                    </a:lnTo>
                    <a:lnTo>
                      <a:pt x="11" y="131"/>
                    </a:lnTo>
                    <a:lnTo>
                      <a:pt x="6" y="115"/>
                    </a:lnTo>
                    <a:lnTo>
                      <a:pt x="3" y="101"/>
                    </a:lnTo>
                    <a:lnTo>
                      <a:pt x="1" y="86"/>
                    </a:lnTo>
                    <a:lnTo>
                      <a:pt x="0" y="72"/>
                    </a:lnTo>
                    <a:lnTo>
                      <a:pt x="0" y="58"/>
                    </a:lnTo>
                    <a:lnTo>
                      <a:pt x="0" y="44"/>
                    </a:lnTo>
                    <a:lnTo>
                      <a:pt x="0" y="30"/>
                    </a:lnTo>
                    <a:lnTo>
                      <a:pt x="1" y="16"/>
                    </a:lnTo>
                    <a:lnTo>
                      <a:pt x="8" y="6"/>
                    </a:lnTo>
                    <a:lnTo>
                      <a:pt x="17" y="0"/>
                    </a:lnTo>
                    <a:lnTo>
                      <a:pt x="29" y="4"/>
                    </a:lnTo>
                    <a:lnTo>
                      <a:pt x="38" y="16"/>
                    </a:lnTo>
                  </a:path>
                </a:pathLst>
              </a:custGeom>
              <a:noFill/>
              <a:ln w="0">
                <a:solidFill>
                  <a:srgbClr val="000000"/>
                </a:solidFill>
                <a:prstDash val="solid"/>
                <a:round/>
                <a:headEnd/>
                <a:tailEnd/>
              </a:ln>
            </p:spPr>
            <p:txBody>
              <a:bodyPr/>
              <a:lstStyle/>
              <a:p>
                <a:endParaRPr lang="en-AU" sz="1500"/>
              </a:p>
            </p:txBody>
          </p:sp>
          <p:sp>
            <p:nvSpPr>
              <p:cNvPr id="25695" name="Freeform 181"/>
              <p:cNvSpPr>
                <a:spLocks/>
              </p:cNvSpPr>
              <p:nvPr/>
            </p:nvSpPr>
            <p:spPr bwMode="auto">
              <a:xfrm>
                <a:off x="5346" y="2201"/>
                <a:ext cx="25" cy="74"/>
              </a:xfrm>
              <a:custGeom>
                <a:avLst/>
                <a:gdLst>
                  <a:gd name="T0" fmla="*/ 50 w 50"/>
                  <a:gd name="T1" fmla="*/ 25 h 150"/>
                  <a:gd name="T2" fmla="*/ 50 w 50"/>
                  <a:gd name="T3" fmla="*/ 37 h 150"/>
                  <a:gd name="T4" fmla="*/ 50 w 50"/>
                  <a:gd name="T5" fmla="*/ 52 h 150"/>
                  <a:gd name="T6" fmla="*/ 50 w 50"/>
                  <a:gd name="T7" fmla="*/ 66 h 150"/>
                  <a:gd name="T8" fmla="*/ 50 w 50"/>
                  <a:gd name="T9" fmla="*/ 82 h 150"/>
                  <a:gd name="T10" fmla="*/ 48 w 50"/>
                  <a:gd name="T11" fmla="*/ 98 h 150"/>
                  <a:gd name="T12" fmla="*/ 47 w 50"/>
                  <a:gd name="T13" fmla="*/ 113 h 150"/>
                  <a:gd name="T14" fmla="*/ 45 w 50"/>
                  <a:gd name="T15" fmla="*/ 127 h 150"/>
                  <a:gd name="T16" fmla="*/ 40 w 50"/>
                  <a:gd name="T17" fmla="*/ 140 h 150"/>
                  <a:gd name="T18" fmla="*/ 34 w 50"/>
                  <a:gd name="T19" fmla="*/ 146 h 150"/>
                  <a:gd name="T20" fmla="*/ 27 w 50"/>
                  <a:gd name="T21" fmla="*/ 150 h 150"/>
                  <a:gd name="T22" fmla="*/ 18 w 50"/>
                  <a:gd name="T23" fmla="*/ 146 h 150"/>
                  <a:gd name="T24" fmla="*/ 10 w 50"/>
                  <a:gd name="T25" fmla="*/ 140 h 150"/>
                  <a:gd name="T26" fmla="*/ 7 w 50"/>
                  <a:gd name="T27" fmla="*/ 127 h 150"/>
                  <a:gd name="T28" fmla="*/ 4 w 50"/>
                  <a:gd name="T29" fmla="*/ 113 h 150"/>
                  <a:gd name="T30" fmla="*/ 3 w 50"/>
                  <a:gd name="T31" fmla="*/ 99 h 150"/>
                  <a:gd name="T32" fmla="*/ 3 w 50"/>
                  <a:gd name="T33" fmla="*/ 82 h 150"/>
                  <a:gd name="T34" fmla="*/ 1 w 50"/>
                  <a:gd name="T35" fmla="*/ 66 h 150"/>
                  <a:gd name="T36" fmla="*/ 1 w 50"/>
                  <a:gd name="T37" fmla="*/ 51 h 150"/>
                  <a:gd name="T38" fmla="*/ 1 w 50"/>
                  <a:gd name="T39" fmla="*/ 37 h 150"/>
                  <a:gd name="T40" fmla="*/ 0 w 50"/>
                  <a:gd name="T41" fmla="*/ 25 h 150"/>
                  <a:gd name="T42" fmla="*/ 4 w 50"/>
                  <a:gd name="T43" fmla="*/ 12 h 150"/>
                  <a:gd name="T44" fmla="*/ 12 w 50"/>
                  <a:gd name="T45" fmla="*/ 5 h 150"/>
                  <a:gd name="T46" fmla="*/ 19 w 50"/>
                  <a:gd name="T47" fmla="*/ 0 h 150"/>
                  <a:gd name="T48" fmla="*/ 27 w 50"/>
                  <a:gd name="T49" fmla="*/ 0 h 150"/>
                  <a:gd name="T50" fmla="*/ 36 w 50"/>
                  <a:gd name="T51" fmla="*/ 2 h 150"/>
                  <a:gd name="T52" fmla="*/ 42 w 50"/>
                  <a:gd name="T53" fmla="*/ 7 h 150"/>
                  <a:gd name="T54" fmla="*/ 47 w 50"/>
                  <a:gd name="T55" fmla="*/ 14 h 150"/>
                  <a:gd name="T56" fmla="*/ 50 w 50"/>
                  <a:gd name="T57" fmla="*/ 25 h 1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0"/>
                  <a:gd name="T88" fmla="*/ 0 h 150"/>
                  <a:gd name="T89" fmla="*/ 50 w 50"/>
                  <a:gd name="T90" fmla="*/ 150 h 1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0" h="150">
                    <a:moveTo>
                      <a:pt x="50" y="25"/>
                    </a:moveTo>
                    <a:lnTo>
                      <a:pt x="50" y="37"/>
                    </a:lnTo>
                    <a:lnTo>
                      <a:pt x="50" y="52"/>
                    </a:lnTo>
                    <a:lnTo>
                      <a:pt x="50" y="66"/>
                    </a:lnTo>
                    <a:lnTo>
                      <a:pt x="50" y="82"/>
                    </a:lnTo>
                    <a:lnTo>
                      <a:pt x="48" y="98"/>
                    </a:lnTo>
                    <a:lnTo>
                      <a:pt x="47" y="113"/>
                    </a:lnTo>
                    <a:lnTo>
                      <a:pt x="45" y="127"/>
                    </a:lnTo>
                    <a:lnTo>
                      <a:pt x="40" y="140"/>
                    </a:lnTo>
                    <a:lnTo>
                      <a:pt x="34" y="146"/>
                    </a:lnTo>
                    <a:lnTo>
                      <a:pt x="27" y="150"/>
                    </a:lnTo>
                    <a:lnTo>
                      <a:pt x="18" y="146"/>
                    </a:lnTo>
                    <a:lnTo>
                      <a:pt x="10" y="140"/>
                    </a:lnTo>
                    <a:lnTo>
                      <a:pt x="7" y="127"/>
                    </a:lnTo>
                    <a:lnTo>
                      <a:pt x="4" y="113"/>
                    </a:lnTo>
                    <a:lnTo>
                      <a:pt x="3" y="99"/>
                    </a:lnTo>
                    <a:lnTo>
                      <a:pt x="3" y="82"/>
                    </a:lnTo>
                    <a:lnTo>
                      <a:pt x="1" y="66"/>
                    </a:lnTo>
                    <a:lnTo>
                      <a:pt x="1" y="51"/>
                    </a:lnTo>
                    <a:lnTo>
                      <a:pt x="1" y="37"/>
                    </a:lnTo>
                    <a:lnTo>
                      <a:pt x="0" y="25"/>
                    </a:lnTo>
                    <a:lnTo>
                      <a:pt x="4" y="12"/>
                    </a:lnTo>
                    <a:lnTo>
                      <a:pt x="12" y="5"/>
                    </a:lnTo>
                    <a:lnTo>
                      <a:pt x="19" y="0"/>
                    </a:lnTo>
                    <a:lnTo>
                      <a:pt x="27" y="0"/>
                    </a:lnTo>
                    <a:lnTo>
                      <a:pt x="36" y="2"/>
                    </a:lnTo>
                    <a:lnTo>
                      <a:pt x="42" y="7"/>
                    </a:lnTo>
                    <a:lnTo>
                      <a:pt x="47" y="14"/>
                    </a:lnTo>
                    <a:lnTo>
                      <a:pt x="50" y="25"/>
                    </a:lnTo>
                    <a:close/>
                  </a:path>
                </a:pathLst>
              </a:custGeom>
              <a:solidFill>
                <a:srgbClr val="998C00"/>
              </a:solidFill>
              <a:ln w="9525">
                <a:noFill/>
                <a:round/>
                <a:headEnd/>
                <a:tailEnd/>
              </a:ln>
            </p:spPr>
            <p:txBody>
              <a:bodyPr/>
              <a:lstStyle/>
              <a:p>
                <a:endParaRPr lang="en-AU" sz="1500"/>
              </a:p>
            </p:txBody>
          </p:sp>
          <p:sp>
            <p:nvSpPr>
              <p:cNvPr id="25696" name="Freeform 182"/>
              <p:cNvSpPr>
                <a:spLocks/>
              </p:cNvSpPr>
              <p:nvPr/>
            </p:nvSpPr>
            <p:spPr bwMode="auto">
              <a:xfrm>
                <a:off x="5346" y="2201"/>
                <a:ext cx="25" cy="74"/>
              </a:xfrm>
              <a:custGeom>
                <a:avLst/>
                <a:gdLst>
                  <a:gd name="T0" fmla="*/ 50 w 50"/>
                  <a:gd name="T1" fmla="*/ 25 h 150"/>
                  <a:gd name="T2" fmla="*/ 50 w 50"/>
                  <a:gd name="T3" fmla="*/ 25 h 150"/>
                  <a:gd name="T4" fmla="*/ 50 w 50"/>
                  <a:gd name="T5" fmla="*/ 37 h 150"/>
                  <a:gd name="T6" fmla="*/ 50 w 50"/>
                  <a:gd name="T7" fmla="*/ 52 h 150"/>
                  <a:gd name="T8" fmla="*/ 50 w 50"/>
                  <a:gd name="T9" fmla="*/ 66 h 150"/>
                  <a:gd name="T10" fmla="*/ 50 w 50"/>
                  <a:gd name="T11" fmla="*/ 82 h 150"/>
                  <a:gd name="T12" fmla="*/ 48 w 50"/>
                  <a:gd name="T13" fmla="*/ 98 h 150"/>
                  <a:gd name="T14" fmla="*/ 47 w 50"/>
                  <a:gd name="T15" fmla="*/ 113 h 150"/>
                  <a:gd name="T16" fmla="*/ 45 w 50"/>
                  <a:gd name="T17" fmla="*/ 127 h 150"/>
                  <a:gd name="T18" fmla="*/ 40 w 50"/>
                  <a:gd name="T19" fmla="*/ 140 h 150"/>
                  <a:gd name="T20" fmla="*/ 40 w 50"/>
                  <a:gd name="T21" fmla="*/ 140 h 150"/>
                  <a:gd name="T22" fmla="*/ 34 w 50"/>
                  <a:gd name="T23" fmla="*/ 146 h 150"/>
                  <a:gd name="T24" fmla="*/ 27 w 50"/>
                  <a:gd name="T25" fmla="*/ 150 h 150"/>
                  <a:gd name="T26" fmla="*/ 18 w 50"/>
                  <a:gd name="T27" fmla="*/ 146 h 150"/>
                  <a:gd name="T28" fmla="*/ 10 w 50"/>
                  <a:gd name="T29" fmla="*/ 140 h 150"/>
                  <a:gd name="T30" fmla="*/ 10 w 50"/>
                  <a:gd name="T31" fmla="*/ 140 h 150"/>
                  <a:gd name="T32" fmla="*/ 7 w 50"/>
                  <a:gd name="T33" fmla="*/ 127 h 150"/>
                  <a:gd name="T34" fmla="*/ 4 w 50"/>
                  <a:gd name="T35" fmla="*/ 113 h 150"/>
                  <a:gd name="T36" fmla="*/ 3 w 50"/>
                  <a:gd name="T37" fmla="*/ 99 h 150"/>
                  <a:gd name="T38" fmla="*/ 3 w 50"/>
                  <a:gd name="T39" fmla="*/ 82 h 150"/>
                  <a:gd name="T40" fmla="*/ 1 w 50"/>
                  <a:gd name="T41" fmla="*/ 66 h 150"/>
                  <a:gd name="T42" fmla="*/ 1 w 50"/>
                  <a:gd name="T43" fmla="*/ 51 h 150"/>
                  <a:gd name="T44" fmla="*/ 1 w 50"/>
                  <a:gd name="T45" fmla="*/ 37 h 150"/>
                  <a:gd name="T46" fmla="*/ 0 w 50"/>
                  <a:gd name="T47" fmla="*/ 25 h 150"/>
                  <a:gd name="T48" fmla="*/ 0 w 50"/>
                  <a:gd name="T49" fmla="*/ 25 h 150"/>
                  <a:gd name="T50" fmla="*/ 4 w 50"/>
                  <a:gd name="T51" fmla="*/ 12 h 150"/>
                  <a:gd name="T52" fmla="*/ 12 w 50"/>
                  <a:gd name="T53" fmla="*/ 5 h 150"/>
                  <a:gd name="T54" fmla="*/ 19 w 50"/>
                  <a:gd name="T55" fmla="*/ 0 h 150"/>
                  <a:gd name="T56" fmla="*/ 27 w 50"/>
                  <a:gd name="T57" fmla="*/ 0 h 150"/>
                  <a:gd name="T58" fmla="*/ 36 w 50"/>
                  <a:gd name="T59" fmla="*/ 2 h 150"/>
                  <a:gd name="T60" fmla="*/ 42 w 50"/>
                  <a:gd name="T61" fmla="*/ 7 h 150"/>
                  <a:gd name="T62" fmla="*/ 47 w 50"/>
                  <a:gd name="T63" fmla="*/ 14 h 150"/>
                  <a:gd name="T64" fmla="*/ 50 w 50"/>
                  <a:gd name="T65" fmla="*/ 25 h 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0"/>
                  <a:gd name="T100" fmla="*/ 0 h 150"/>
                  <a:gd name="T101" fmla="*/ 50 w 50"/>
                  <a:gd name="T102" fmla="*/ 150 h 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0" h="150">
                    <a:moveTo>
                      <a:pt x="50" y="25"/>
                    </a:moveTo>
                    <a:lnTo>
                      <a:pt x="50" y="25"/>
                    </a:lnTo>
                    <a:lnTo>
                      <a:pt x="50" y="37"/>
                    </a:lnTo>
                    <a:lnTo>
                      <a:pt x="50" y="52"/>
                    </a:lnTo>
                    <a:lnTo>
                      <a:pt x="50" y="66"/>
                    </a:lnTo>
                    <a:lnTo>
                      <a:pt x="50" y="82"/>
                    </a:lnTo>
                    <a:lnTo>
                      <a:pt x="48" y="98"/>
                    </a:lnTo>
                    <a:lnTo>
                      <a:pt x="47" y="113"/>
                    </a:lnTo>
                    <a:lnTo>
                      <a:pt x="45" y="127"/>
                    </a:lnTo>
                    <a:lnTo>
                      <a:pt x="40" y="140"/>
                    </a:lnTo>
                    <a:lnTo>
                      <a:pt x="34" y="146"/>
                    </a:lnTo>
                    <a:lnTo>
                      <a:pt x="27" y="150"/>
                    </a:lnTo>
                    <a:lnTo>
                      <a:pt x="18" y="146"/>
                    </a:lnTo>
                    <a:lnTo>
                      <a:pt x="10" y="140"/>
                    </a:lnTo>
                    <a:lnTo>
                      <a:pt x="7" y="127"/>
                    </a:lnTo>
                    <a:lnTo>
                      <a:pt x="4" y="113"/>
                    </a:lnTo>
                    <a:lnTo>
                      <a:pt x="3" y="99"/>
                    </a:lnTo>
                    <a:lnTo>
                      <a:pt x="3" y="82"/>
                    </a:lnTo>
                    <a:lnTo>
                      <a:pt x="1" y="66"/>
                    </a:lnTo>
                    <a:lnTo>
                      <a:pt x="1" y="51"/>
                    </a:lnTo>
                    <a:lnTo>
                      <a:pt x="1" y="37"/>
                    </a:lnTo>
                    <a:lnTo>
                      <a:pt x="0" y="25"/>
                    </a:lnTo>
                    <a:lnTo>
                      <a:pt x="4" y="12"/>
                    </a:lnTo>
                    <a:lnTo>
                      <a:pt x="12" y="5"/>
                    </a:lnTo>
                    <a:lnTo>
                      <a:pt x="19" y="0"/>
                    </a:lnTo>
                    <a:lnTo>
                      <a:pt x="27" y="0"/>
                    </a:lnTo>
                    <a:lnTo>
                      <a:pt x="36" y="2"/>
                    </a:lnTo>
                    <a:lnTo>
                      <a:pt x="42" y="7"/>
                    </a:lnTo>
                    <a:lnTo>
                      <a:pt x="47" y="14"/>
                    </a:lnTo>
                    <a:lnTo>
                      <a:pt x="50" y="25"/>
                    </a:lnTo>
                  </a:path>
                </a:pathLst>
              </a:custGeom>
              <a:noFill/>
              <a:ln w="0">
                <a:solidFill>
                  <a:srgbClr val="000000"/>
                </a:solidFill>
                <a:prstDash val="solid"/>
                <a:round/>
                <a:headEnd/>
                <a:tailEnd/>
              </a:ln>
            </p:spPr>
            <p:txBody>
              <a:bodyPr/>
              <a:lstStyle/>
              <a:p>
                <a:endParaRPr lang="en-AU" sz="1500"/>
              </a:p>
            </p:txBody>
          </p:sp>
          <p:sp>
            <p:nvSpPr>
              <p:cNvPr id="25697" name="Freeform 183"/>
              <p:cNvSpPr>
                <a:spLocks/>
              </p:cNvSpPr>
              <p:nvPr/>
            </p:nvSpPr>
            <p:spPr bwMode="auto">
              <a:xfrm>
                <a:off x="5377" y="2209"/>
                <a:ext cx="21" cy="66"/>
              </a:xfrm>
              <a:custGeom>
                <a:avLst/>
                <a:gdLst>
                  <a:gd name="T0" fmla="*/ 39 w 42"/>
                  <a:gd name="T1" fmla="*/ 14 h 130"/>
                  <a:gd name="T2" fmla="*/ 40 w 42"/>
                  <a:gd name="T3" fmla="*/ 21 h 130"/>
                  <a:gd name="T4" fmla="*/ 42 w 42"/>
                  <a:gd name="T5" fmla="*/ 29 h 130"/>
                  <a:gd name="T6" fmla="*/ 42 w 42"/>
                  <a:gd name="T7" fmla="*/ 41 h 130"/>
                  <a:gd name="T8" fmla="*/ 42 w 42"/>
                  <a:gd name="T9" fmla="*/ 54 h 130"/>
                  <a:gd name="T10" fmla="*/ 42 w 42"/>
                  <a:gd name="T11" fmla="*/ 68 h 130"/>
                  <a:gd name="T12" fmla="*/ 40 w 42"/>
                  <a:gd name="T13" fmla="*/ 81 h 130"/>
                  <a:gd name="T14" fmla="*/ 39 w 42"/>
                  <a:gd name="T15" fmla="*/ 97 h 130"/>
                  <a:gd name="T16" fmla="*/ 37 w 42"/>
                  <a:gd name="T17" fmla="*/ 113 h 130"/>
                  <a:gd name="T18" fmla="*/ 31 w 42"/>
                  <a:gd name="T19" fmla="*/ 125 h 130"/>
                  <a:gd name="T20" fmla="*/ 21 w 42"/>
                  <a:gd name="T21" fmla="*/ 130 h 130"/>
                  <a:gd name="T22" fmla="*/ 10 w 42"/>
                  <a:gd name="T23" fmla="*/ 127 h 130"/>
                  <a:gd name="T24" fmla="*/ 1 w 42"/>
                  <a:gd name="T25" fmla="*/ 115 h 130"/>
                  <a:gd name="T26" fmla="*/ 0 w 42"/>
                  <a:gd name="T27" fmla="*/ 106 h 130"/>
                  <a:gd name="T28" fmla="*/ 0 w 42"/>
                  <a:gd name="T29" fmla="*/ 94 h 130"/>
                  <a:gd name="T30" fmla="*/ 0 w 42"/>
                  <a:gd name="T31" fmla="*/ 78 h 130"/>
                  <a:gd name="T32" fmla="*/ 0 w 42"/>
                  <a:gd name="T33" fmla="*/ 62 h 130"/>
                  <a:gd name="T34" fmla="*/ 0 w 42"/>
                  <a:gd name="T35" fmla="*/ 45 h 130"/>
                  <a:gd name="T36" fmla="*/ 0 w 42"/>
                  <a:gd name="T37" fmla="*/ 31 h 130"/>
                  <a:gd name="T38" fmla="*/ 0 w 42"/>
                  <a:gd name="T39" fmla="*/ 19 h 130"/>
                  <a:gd name="T40" fmla="*/ 1 w 42"/>
                  <a:gd name="T41" fmla="*/ 12 h 130"/>
                  <a:gd name="T42" fmla="*/ 7 w 42"/>
                  <a:gd name="T43" fmla="*/ 5 h 130"/>
                  <a:gd name="T44" fmla="*/ 16 w 42"/>
                  <a:gd name="T45" fmla="*/ 0 h 130"/>
                  <a:gd name="T46" fmla="*/ 27 w 42"/>
                  <a:gd name="T47" fmla="*/ 3 h 130"/>
                  <a:gd name="T48" fmla="*/ 39 w 42"/>
                  <a:gd name="T49" fmla="*/ 14 h 1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
                  <a:gd name="T76" fmla="*/ 0 h 130"/>
                  <a:gd name="T77" fmla="*/ 42 w 42"/>
                  <a:gd name="T78" fmla="*/ 130 h 1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 h="130">
                    <a:moveTo>
                      <a:pt x="39" y="14"/>
                    </a:moveTo>
                    <a:lnTo>
                      <a:pt x="40" y="21"/>
                    </a:lnTo>
                    <a:lnTo>
                      <a:pt x="42" y="29"/>
                    </a:lnTo>
                    <a:lnTo>
                      <a:pt x="42" y="41"/>
                    </a:lnTo>
                    <a:lnTo>
                      <a:pt x="42" y="54"/>
                    </a:lnTo>
                    <a:lnTo>
                      <a:pt x="42" y="68"/>
                    </a:lnTo>
                    <a:lnTo>
                      <a:pt x="40" y="81"/>
                    </a:lnTo>
                    <a:lnTo>
                      <a:pt x="39" y="97"/>
                    </a:lnTo>
                    <a:lnTo>
                      <a:pt x="37" y="113"/>
                    </a:lnTo>
                    <a:lnTo>
                      <a:pt x="31" y="125"/>
                    </a:lnTo>
                    <a:lnTo>
                      <a:pt x="21" y="130"/>
                    </a:lnTo>
                    <a:lnTo>
                      <a:pt x="10" y="127"/>
                    </a:lnTo>
                    <a:lnTo>
                      <a:pt x="1" y="115"/>
                    </a:lnTo>
                    <a:lnTo>
                      <a:pt x="0" y="106"/>
                    </a:lnTo>
                    <a:lnTo>
                      <a:pt x="0" y="94"/>
                    </a:lnTo>
                    <a:lnTo>
                      <a:pt x="0" y="78"/>
                    </a:lnTo>
                    <a:lnTo>
                      <a:pt x="0" y="62"/>
                    </a:lnTo>
                    <a:lnTo>
                      <a:pt x="0" y="45"/>
                    </a:lnTo>
                    <a:lnTo>
                      <a:pt x="0" y="31"/>
                    </a:lnTo>
                    <a:lnTo>
                      <a:pt x="0" y="19"/>
                    </a:lnTo>
                    <a:lnTo>
                      <a:pt x="1" y="12"/>
                    </a:lnTo>
                    <a:lnTo>
                      <a:pt x="7" y="5"/>
                    </a:lnTo>
                    <a:lnTo>
                      <a:pt x="16" y="0"/>
                    </a:lnTo>
                    <a:lnTo>
                      <a:pt x="27" y="3"/>
                    </a:lnTo>
                    <a:lnTo>
                      <a:pt x="39" y="14"/>
                    </a:lnTo>
                    <a:close/>
                  </a:path>
                </a:pathLst>
              </a:custGeom>
              <a:solidFill>
                <a:srgbClr val="998C00"/>
              </a:solidFill>
              <a:ln w="9525">
                <a:noFill/>
                <a:round/>
                <a:headEnd/>
                <a:tailEnd/>
              </a:ln>
            </p:spPr>
            <p:txBody>
              <a:bodyPr/>
              <a:lstStyle/>
              <a:p>
                <a:endParaRPr lang="en-AU" sz="1500"/>
              </a:p>
            </p:txBody>
          </p:sp>
          <p:sp>
            <p:nvSpPr>
              <p:cNvPr id="25698" name="Freeform 184"/>
              <p:cNvSpPr>
                <a:spLocks/>
              </p:cNvSpPr>
              <p:nvPr/>
            </p:nvSpPr>
            <p:spPr bwMode="auto">
              <a:xfrm>
                <a:off x="5377" y="2209"/>
                <a:ext cx="21" cy="66"/>
              </a:xfrm>
              <a:custGeom>
                <a:avLst/>
                <a:gdLst>
                  <a:gd name="T0" fmla="*/ 39 w 42"/>
                  <a:gd name="T1" fmla="*/ 14 h 130"/>
                  <a:gd name="T2" fmla="*/ 39 w 42"/>
                  <a:gd name="T3" fmla="*/ 14 h 130"/>
                  <a:gd name="T4" fmla="*/ 40 w 42"/>
                  <a:gd name="T5" fmla="*/ 21 h 130"/>
                  <a:gd name="T6" fmla="*/ 42 w 42"/>
                  <a:gd name="T7" fmla="*/ 29 h 130"/>
                  <a:gd name="T8" fmla="*/ 42 w 42"/>
                  <a:gd name="T9" fmla="*/ 41 h 130"/>
                  <a:gd name="T10" fmla="*/ 42 w 42"/>
                  <a:gd name="T11" fmla="*/ 54 h 130"/>
                  <a:gd name="T12" fmla="*/ 42 w 42"/>
                  <a:gd name="T13" fmla="*/ 68 h 130"/>
                  <a:gd name="T14" fmla="*/ 40 w 42"/>
                  <a:gd name="T15" fmla="*/ 81 h 130"/>
                  <a:gd name="T16" fmla="*/ 39 w 42"/>
                  <a:gd name="T17" fmla="*/ 97 h 130"/>
                  <a:gd name="T18" fmla="*/ 37 w 42"/>
                  <a:gd name="T19" fmla="*/ 113 h 130"/>
                  <a:gd name="T20" fmla="*/ 37 w 42"/>
                  <a:gd name="T21" fmla="*/ 113 h 130"/>
                  <a:gd name="T22" fmla="*/ 31 w 42"/>
                  <a:gd name="T23" fmla="*/ 125 h 130"/>
                  <a:gd name="T24" fmla="*/ 21 w 42"/>
                  <a:gd name="T25" fmla="*/ 130 h 130"/>
                  <a:gd name="T26" fmla="*/ 10 w 42"/>
                  <a:gd name="T27" fmla="*/ 127 h 130"/>
                  <a:gd name="T28" fmla="*/ 1 w 42"/>
                  <a:gd name="T29" fmla="*/ 115 h 130"/>
                  <a:gd name="T30" fmla="*/ 1 w 42"/>
                  <a:gd name="T31" fmla="*/ 115 h 130"/>
                  <a:gd name="T32" fmla="*/ 0 w 42"/>
                  <a:gd name="T33" fmla="*/ 106 h 130"/>
                  <a:gd name="T34" fmla="*/ 0 w 42"/>
                  <a:gd name="T35" fmla="*/ 94 h 130"/>
                  <a:gd name="T36" fmla="*/ 0 w 42"/>
                  <a:gd name="T37" fmla="*/ 78 h 130"/>
                  <a:gd name="T38" fmla="*/ 0 w 42"/>
                  <a:gd name="T39" fmla="*/ 62 h 130"/>
                  <a:gd name="T40" fmla="*/ 0 w 42"/>
                  <a:gd name="T41" fmla="*/ 45 h 130"/>
                  <a:gd name="T42" fmla="*/ 0 w 42"/>
                  <a:gd name="T43" fmla="*/ 31 h 130"/>
                  <a:gd name="T44" fmla="*/ 0 w 42"/>
                  <a:gd name="T45" fmla="*/ 19 h 130"/>
                  <a:gd name="T46" fmla="*/ 1 w 42"/>
                  <a:gd name="T47" fmla="*/ 12 h 130"/>
                  <a:gd name="T48" fmla="*/ 1 w 42"/>
                  <a:gd name="T49" fmla="*/ 12 h 130"/>
                  <a:gd name="T50" fmla="*/ 7 w 42"/>
                  <a:gd name="T51" fmla="*/ 5 h 130"/>
                  <a:gd name="T52" fmla="*/ 16 w 42"/>
                  <a:gd name="T53" fmla="*/ 0 h 130"/>
                  <a:gd name="T54" fmla="*/ 27 w 42"/>
                  <a:gd name="T55" fmla="*/ 3 h 130"/>
                  <a:gd name="T56" fmla="*/ 39 w 42"/>
                  <a:gd name="T57" fmla="*/ 14 h 1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130"/>
                  <a:gd name="T89" fmla="*/ 42 w 42"/>
                  <a:gd name="T90" fmla="*/ 130 h 1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130">
                    <a:moveTo>
                      <a:pt x="39" y="14"/>
                    </a:moveTo>
                    <a:lnTo>
                      <a:pt x="39" y="14"/>
                    </a:lnTo>
                    <a:lnTo>
                      <a:pt x="40" y="21"/>
                    </a:lnTo>
                    <a:lnTo>
                      <a:pt x="42" y="29"/>
                    </a:lnTo>
                    <a:lnTo>
                      <a:pt x="42" y="41"/>
                    </a:lnTo>
                    <a:lnTo>
                      <a:pt x="42" y="54"/>
                    </a:lnTo>
                    <a:lnTo>
                      <a:pt x="42" y="68"/>
                    </a:lnTo>
                    <a:lnTo>
                      <a:pt x="40" y="81"/>
                    </a:lnTo>
                    <a:lnTo>
                      <a:pt x="39" y="97"/>
                    </a:lnTo>
                    <a:lnTo>
                      <a:pt x="37" y="113"/>
                    </a:lnTo>
                    <a:lnTo>
                      <a:pt x="31" y="125"/>
                    </a:lnTo>
                    <a:lnTo>
                      <a:pt x="21" y="130"/>
                    </a:lnTo>
                    <a:lnTo>
                      <a:pt x="10" y="127"/>
                    </a:lnTo>
                    <a:lnTo>
                      <a:pt x="1" y="115"/>
                    </a:lnTo>
                    <a:lnTo>
                      <a:pt x="0" y="106"/>
                    </a:lnTo>
                    <a:lnTo>
                      <a:pt x="0" y="94"/>
                    </a:lnTo>
                    <a:lnTo>
                      <a:pt x="0" y="78"/>
                    </a:lnTo>
                    <a:lnTo>
                      <a:pt x="0" y="62"/>
                    </a:lnTo>
                    <a:lnTo>
                      <a:pt x="0" y="45"/>
                    </a:lnTo>
                    <a:lnTo>
                      <a:pt x="0" y="31"/>
                    </a:lnTo>
                    <a:lnTo>
                      <a:pt x="0" y="19"/>
                    </a:lnTo>
                    <a:lnTo>
                      <a:pt x="1" y="12"/>
                    </a:lnTo>
                    <a:lnTo>
                      <a:pt x="7" y="5"/>
                    </a:lnTo>
                    <a:lnTo>
                      <a:pt x="16" y="0"/>
                    </a:lnTo>
                    <a:lnTo>
                      <a:pt x="27" y="3"/>
                    </a:lnTo>
                    <a:lnTo>
                      <a:pt x="39" y="14"/>
                    </a:lnTo>
                  </a:path>
                </a:pathLst>
              </a:custGeom>
              <a:noFill/>
              <a:ln w="0">
                <a:solidFill>
                  <a:srgbClr val="000000"/>
                </a:solidFill>
                <a:prstDash val="solid"/>
                <a:round/>
                <a:headEnd/>
                <a:tailEnd/>
              </a:ln>
            </p:spPr>
            <p:txBody>
              <a:bodyPr/>
              <a:lstStyle/>
              <a:p>
                <a:endParaRPr lang="en-AU" sz="1500"/>
              </a:p>
            </p:txBody>
          </p:sp>
          <p:sp>
            <p:nvSpPr>
              <p:cNvPr id="25699" name="Freeform 185"/>
              <p:cNvSpPr>
                <a:spLocks/>
              </p:cNvSpPr>
              <p:nvPr/>
            </p:nvSpPr>
            <p:spPr bwMode="auto">
              <a:xfrm>
                <a:off x="5403" y="2217"/>
                <a:ext cx="18" cy="56"/>
              </a:xfrm>
              <a:custGeom>
                <a:avLst/>
                <a:gdLst>
                  <a:gd name="T0" fmla="*/ 30 w 36"/>
                  <a:gd name="T1" fmla="*/ 9 h 112"/>
                  <a:gd name="T2" fmla="*/ 32 w 36"/>
                  <a:gd name="T3" fmla="*/ 21 h 112"/>
                  <a:gd name="T4" fmla="*/ 35 w 36"/>
                  <a:gd name="T5" fmla="*/ 32 h 112"/>
                  <a:gd name="T6" fmla="*/ 35 w 36"/>
                  <a:gd name="T7" fmla="*/ 44 h 112"/>
                  <a:gd name="T8" fmla="*/ 36 w 36"/>
                  <a:gd name="T9" fmla="*/ 54 h 112"/>
                  <a:gd name="T10" fmla="*/ 35 w 36"/>
                  <a:gd name="T11" fmla="*/ 65 h 112"/>
                  <a:gd name="T12" fmla="*/ 33 w 36"/>
                  <a:gd name="T13" fmla="*/ 77 h 112"/>
                  <a:gd name="T14" fmla="*/ 32 w 36"/>
                  <a:gd name="T15" fmla="*/ 87 h 112"/>
                  <a:gd name="T16" fmla="*/ 27 w 36"/>
                  <a:gd name="T17" fmla="*/ 100 h 112"/>
                  <a:gd name="T18" fmla="*/ 16 w 36"/>
                  <a:gd name="T19" fmla="*/ 112 h 112"/>
                  <a:gd name="T20" fmla="*/ 9 w 36"/>
                  <a:gd name="T21" fmla="*/ 108 h 112"/>
                  <a:gd name="T22" fmla="*/ 3 w 36"/>
                  <a:gd name="T23" fmla="*/ 101 h 112"/>
                  <a:gd name="T24" fmla="*/ 0 w 36"/>
                  <a:gd name="T25" fmla="*/ 98 h 112"/>
                  <a:gd name="T26" fmla="*/ 0 w 36"/>
                  <a:gd name="T27" fmla="*/ 89 h 112"/>
                  <a:gd name="T28" fmla="*/ 0 w 36"/>
                  <a:gd name="T29" fmla="*/ 77 h 112"/>
                  <a:gd name="T30" fmla="*/ 0 w 36"/>
                  <a:gd name="T31" fmla="*/ 63 h 112"/>
                  <a:gd name="T32" fmla="*/ 0 w 36"/>
                  <a:gd name="T33" fmla="*/ 49 h 112"/>
                  <a:gd name="T34" fmla="*/ 0 w 36"/>
                  <a:gd name="T35" fmla="*/ 35 h 112"/>
                  <a:gd name="T36" fmla="*/ 0 w 36"/>
                  <a:gd name="T37" fmla="*/ 25 h 112"/>
                  <a:gd name="T38" fmla="*/ 0 w 36"/>
                  <a:gd name="T39" fmla="*/ 14 h 112"/>
                  <a:gd name="T40" fmla="*/ 0 w 36"/>
                  <a:gd name="T41" fmla="*/ 9 h 112"/>
                  <a:gd name="T42" fmla="*/ 6 w 36"/>
                  <a:gd name="T43" fmla="*/ 2 h 112"/>
                  <a:gd name="T44" fmla="*/ 15 w 36"/>
                  <a:gd name="T45" fmla="*/ 0 h 112"/>
                  <a:gd name="T46" fmla="*/ 24 w 36"/>
                  <a:gd name="T47" fmla="*/ 2 h 112"/>
                  <a:gd name="T48" fmla="*/ 30 w 36"/>
                  <a:gd name="T49" fmla="*/ 9 h 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112"/>
                  <a:gd name="T77" fmla="*/ 36 w 36"/>
                  <a:gd name="T78" fmla="*/ 112 h 1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112">
                    <a:moveTo>
                      <a:pt x="30" y="9"/>
                    </a:moveTo>
                    <a:lnTo>
                      <a:pt x="32" y="21"/>
                    </a:lnTo>
                    <a:lnTo>
                      <a:pt x="35" y="32"/>
                    </a:lnTo>
                    <a:lnTo>
                      <a:pt x="35" y="44"/>
                    </a:lnTo>
                    <a:lnTo>
                      <a:pt x="36" y="54"/>
                    </a:lnTo>
                    <a:lnTo>
                      <a:pt x="35" y="65"/>
                    </a:lnTo>
                    <a:lnTo>
                      <a:pt x="33" y="77"/>
                    </a:lnTo>
                    <a:lnTo>
                      <a:pt x="32" y="87"/>
                    </a:lnTo>
                    <a:lnTo>
                      <a:pt x="27" y="100"/>
                    </a:lnTo>
                    <a:lnTo>
                      <a:pt x="16" y="112"/>
                    </a:lnTo>
                    <a:lnTo>
                      <a:pt x="9" y="108"/>
                    </a:lnTo>
                    <a:lnTo>
                      <a:pt x="3" y="101"/>
                    </a:lnTo>
                    <a:lnTo>
                      <a:pt x="0" y="98"/>
                    </a:lnTo>
                    <a:lnTo>
                      <a:pt x="0" y="89"/>
                    </a:lnTo>
                    <a:lnTo>
                      <a:pt x="0" y="77"/>
                    </a:lnTo>
                    <a:lnTo>
                      <a:pt x="0" y="63"/>
                    </a:lnTo>
                    <a:lnTo>
                      <a:pt x="0" y="49"/>
                    </a:lnTo>
                    <a:lnTo>
                      <a:pt x="0" y="35"/>
                    </a:lnTo>
                    <a:lnTo>
                      <a:pt x="0" y="25"/>
                    </a:lnTo>
                    <a:lnTo>
                      <a:pt x="0" y="14"/>
                    </a:lnTo>
                    <a:lnTo>
                      <a:pt x="0" y="9"/>
                    </a:lnTo>
                    <a:lnTo>
                      <a:pt x="6" y="2"/>
                    </a:lnTo>
                    <a:lnTo>
                      <a:pt x="15" y="0"/>
                    </a:lnTo>
                    <a:lnTo>
                      <a:pt x="24" y="2"/>
                    </a:lnTo>
                    <a:lnTo>
                      <a:pt x="30" y="9"/>
                    </a:lnTo>
                    <a:close/>
                  </a:path>
                </a:pathLst>
              </a:custGeom>
              <a:solidFill>
                <a:srgbClr val="998C00"/>
              </a:solidFill>
              <a:ln w="9525">
                <a:noFill/>
                <a:round/>
                <a:headEnd/>
                <a:tailEnd/>
              </a:ln>
            </p:spPr>
            <p:txBody>
              <a:bodyPr/>
              <a:lstStyle/>
              <a:p>
                <a:endParaRPr lang="en-AU" sz="1500"/>
              </a:p>
            </p:txBody>
          </p:sp>
          <p:sp>
            <p:nvSpPr>
              <p:cNvPr id="25700" name="Freeform 186"/>
              <p:cNvSpPr>
                <a:spLocks/>
              </p:cNvSpPr>
              <p:nvPr/>
            </p:nvSpPr>
            <p:spPr bwMode="auto">
              <a:xfrm>
                <a:off x="5403" y="2217"/>
                <a:ext cx="18" cy="56"/>
              </a:xfrm>
              <a:custGeom>
                <a:avLst/>
                <a:gdLst>
                  <a:gd name="T0" fmla="*/ 30 w 36"/>
                  <a:gd name="T1" fmla="*/ 9 h 112"/>
                  <a:gd name="T2" fmla="*/ 30 w 36"/>
                  <a:gd name="T3" fmla="*/ 9 h 112"/>
                  <a:gd name="T4" fmla="*/ 32 w 36"/>
                  <a:gd name="T5" fmla="*/ 21 h 112"/>
                  <a:gd name="T6" fmla="*/ 35 w 36"/>
                  <a:gd name="T7" fmla="*/ 32 h 112"/>
                  <a:gd name="T8" fmla="*/ 35 w 36"/>
                  <a:gd name="T9" fmla="*/ 44 h 112"/>
                  <a:gd name="T10" fmla="*/ 36 w 36"/>
                  <a:gd name="T11" fmla="*/ 54 h 112"/>
                  <a:gd name="T12" fmla="*/ 35 w 36"/>
                  <a:gd name="T13" fmla="*/ 65 h 112"/>
                  <a:gd name="T14" fmla="*/ 33 w 36"/>
                  <a:gd name="T15" fmla="*/ 77 h 112"/>
                  <a:gd name="T16" fmla="*/ 32 w 36"/>
                  <a:gd name="T17" fmla="*/ 87 h 112"/>
                  <a:gd name="T18" fmla="*/ 27 w 36"/>
                  <a:gd name="T19" fmla="*/ 100 h 112"/>
                  <a:gd name="T20" fmla="*/ 27 w 36"/>
                  <a:gd name="T21" fmla="*/ 100 h 112"/>
                  <a:gd name="T22" fmla="*/ 16 w 36"/>
                  <a:gd name="T23" fmla="*/ 112 h 112"/>
                  <a:gd name="T24" fmla="*/ 9 w 36"/>
                  <a:gd name="T25" fmla="*/ 108 h 112"/>
                  <a:gd name="T26" fmla="*/ 3 w 36"/>
                  <a:gd name="T27" fmla="*/ 101 h 112"/>
                  <a:gd name="T28" fmla="*/ 0 w 36"/>
                  <a:gd name="T29" fmla="*/ 98 h 112"/>
                  <a:gd name="T30" fmla="*/ 0 w 36"/>
                  <a:gd name="T31" fmla="*/ 98 h 112"/>
                  <a:gd name="T32" fmla="*/ 0 w 36"/>
                  <a:gd name="T33" fmla="*/ 89 h 112"/>
                  <a:gd name="T34" fmla="*/ 0 w 36"/>
                  <a:gd name="T35" fmla="*/ 77 h 112"/>
                  <a:gd name="T36" fmla="*/ 0 w 36"/>
                  <a:gd name="T37" fmla="*/ 63 h 112"/>
                  <a:gd name="T38" fmla="*/ 0 w 36"/>
                  <a:gd name="T39" fmla="*/ 49 h 112"/>
                  <a:gd name="T40" fmla="*/ 0 w 36"/>
                  <a:gd name="T41" fmla="*/ 35 h 112"/>
                  <a:gd name="T42" fmla="*/ 0 w 36"/>
                  <a:gd name="T43" fmla="*/ 25 h 112"/>
                  <a:gd name="T44" fmla="*/ 0 w 36"/>
                  <a:gd name="T45" fmla="*/ 14 h 112"/>
                  <a:gd name="T46" fmla="*/ 0 w 36"/>
                  <a:gd name="T47" fmla="*/ 9 h 112"/>
                  <a:gd name="T48" fmla="*/ 0 w 36"/>
                  <a:gd name="T49" fmla="*/ 9 h 112"/>
                  <a:gd name="T50" fmla="*/ 6 w 36"/>
                  <a:gd name="T51" fmla="*/ 2 h 112"/>
                  <a:gd name="T52" fmla="*/ 15 w 36"/>
                  <a:gd name="T53" fmla="*/ 0 h 112"/>
                  <a:gd name="T54" fmla="*/ 24 w 36"/>
                  <a:gd name="T55" fmla="*/ 2 h 112"/>
                  <a:gd name="T56" fmla="*/ 30 w 36"/>
                  <a:gd name="T57" fmla="*/ 9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112"/>
                  <a:gd name="T89" fmla="*/ 36 w 36"/>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112">
                    <a:moveTo>
                      <a:pt x="30" y="9"/>
                    </a:moveTo>
                    <a:lnTo>
                      <a:pt x="30" y="9"/>
                    </a:lnTo>
                    <a:lnTo>
                      <a:pt x="32" y="21"/>
                    </a:lnTo>
                    <a:lnTo>
                      <a:pt x="35" y="32"/>
                    </a:lnTo>
                    <a:lnTo>
                      <a:pt x="35" y="44"/>
                    </a:lnTo>
                    <a:lnTo>
                      <a:pt x="36" y="54"/>
                    </a:lnTo>
                    <a:lnTo>
                      <a:pt x="35" y="65"/>
                    </a:lnTo>
                    <a:lnTo>
                      <a:pt x="33" y="77"/>
                    </a:lnTo>
                    <a:lnTo>
                      <a:pt x="32" y="87"/>
                    </a:lnTo>
                    <a:lnTo>
                      <a:pt x="27" y="100"/>
                    </a:lnTo>
                    <a:lnTo>
                      <a:pt x="16" y="112"/>
                    </a:lnTo>
                    <a:lnTo>
                      <a:pt x="9" y="108"/>
                    </a:lnTo>
                    <a:lnTo>
                      <a:pt x="3" y="101"/>
                    </a:lnTo>
                    <a:lnTo>
                      <a:pt x="0" y="98"/>
                    </a:lnTo>
                    <a:lnTo>
                      <a:pt x="0" y="89"/>
                    </a:lnTo>
                    <a:lnTo>
                      <a:pt x="0" y="77"/>
                    </a:lnTo>
                    <a:lnTo>
                      <a:pt x="0" y="63"/>
                    </a:lnTo>
                    <a:lnTo>
                      <a:pt x="0" y="49"/>
                    </a:lnTo>
                    <a:lnTo>
                      <a:pt x="0" y="35"/>
                    </a:lnTo>
                    <a:lnTo>
                      <a:pt x="0" y="25"/>
                    </a:lnTo>
                    <a:lnTo>
                      <a:pt x="0" y="14"/>
                    </a:lnTo>
                    <a:lnTo>
                      <a:pt x="0" y="9"/>
                    </a:lnTo>
                    <a:lnTo>
                      <a:pt x="6" y="2"/>
                    </a:lnTo>
                    <a:lnTo>
                      <a:pt x="15" y="0"/>
                    </a:lnTo>
                    <a:lnTo>
                      <a:pt x="24" y="2"/>
                    </a:lnTo>
                    <a:lnTo>
                      <a:pt x="30" y="9"/>
                    </a:lnTo>
                  </a:path>
                </a:pathLst>
              </a:custGeom>
              <a:noFill/>
              <a:ln w="0">
                <a:solidFill>
                  <a:srgbClr val="000000"/>
                </a:solidFill>
                <a:prstDash val="solid"/>
                <a:round/>
                <a:headEnd/>
                <a:tailEnd/>
              </a:ln>
            </p:spPr>
            <p:txBody>
              <a:bodyPr/>
              <a:lstStyle/>
              <a:p>
                <a:endParaRPr lang="en-AU" sz="1500"/>
              </a:p>
            </p:txBody>
          </p:sp>
          <p:sp>
            <p:nvSpPr>
              <p:cNvPr id="25701" name="Freeform 187"/>
              <p:cNvSpPr>
                <a:spLocks/>
              </p:cNvSpPr>
              <p:nvPr/>
            </p:nvSpPr>
            <p:spPr bwMode="auto">
              <a:xfrm>
                <a:off x="5288" y="2176"/>
                <a:ext cx="135" cy="185"/>
              </a:xfrm>
              <a:custGeom>
                <a:avLst/>
                <a:gdLst>
                  <a:gd name="T0" fmla="*/ 51 w 268"/>
                  <a:gd name="T1" fmla="*/ 124 h 370"/>
                  <a:gd name="T2" fmla="*/ 51 w 268"/>
                  <a:gd name="T3" fmla="*/ 147 h 370"/>
                  <a:gd name="T4" fmla="*/ 51 w 268"/>
                  <a:gd name="T5" fmla="*/ 171 h 370"/>
                  <a:gd name="T6" fmla="*/ 52 w 268"/>
                  <a:gd name="T7" fmla="*/ 194 h 370"/>
                  <a:gd name="T8" fmla="*/ 57 w 268"/>
                  <a:gd name="T9" fmla="*/ 213 h 370"/>
                  <a:gd name="T10" fmla="*/ 63 w 268"/>
                  <a:gd name="T11" fmla="*/ 220 h 370"/>
                  <a:gd name="T12" fmla="*/ 72 w 268"/>
                  <a:gd name="T13" fmla="*/ 227 h 370"/>
                  <a:gd name="T14" fmla="*/ 87 w 268"/>
                  <a:gd name="T15" fmla="*/ 234 h 370"/>
                  <a:gd name="T16" fmla="*/ 101 w 268"/>
                  <a:gd name="T17" fmla="*/ 248 h 370"/>
                  <a:gd name="T18" fmla="*/ 105 w 268"/>
                  <a:gd name="T19" fmla="*/ 265 h 370"/>
                  <a:gd name="T20" fmla="*/ 108 w 268"/>
                  <a:gd name="T21" fmla="*/ 284 h 370"/>
                  <a:gd name="T22" fmla="*/ 108 w 268"/>
                  <a:gd name="T23" fmla="*/ 302 h 370"/>
                  <a:gd name="T24" fmla="*/ 108 w 268"/>
                  <a:gd name="T25" fmla="*/ 310 h 370"/>
                  <a:gd name="T26" fmla="*/ 111 w 268"/>
                  <a:gd name="T27" fmla="*/ 316 h 370"/>
                  <a:gd name="T28" fmla="*/ 114 w 268"/>
                  <a:gd name="T29" fmla="*/ 316 h 370"/>
                  <a:gd name="T30" fmla="*/ 114 w 268"/>
                  <a:gd name="T31" fmla="*/ 307 h 370"/>
                  <a:gd name="T32" fmla="*/ 114 w 268"/>
                  <a:gd name="T33" fmla="*/ 298 h 370"/>
                  <a:gd name="T34" fmla="*/ 113 w 268"/>
                  <a:gd name="T35" fmla="*/ 276 h 370"/>
                  <a:gd name="T36" fmla="*/ 111 w 268"/>
                  <a:gd name="T37" fmla="*/ 255 h 370"/>
                  <a:gd name="T38" fmla="*/ 123 w 268"/>
                  <a:gd name="T39" fmla="*/ 215 h 370"/>
                  <a:gd name="T40" fmla="*/ 135 w 268"/>
                  <a:gd name="T41" fmla="*/ 218 h 370"/>
                  <a:gd name="T42" fmla="*/ 146 w 268"/>
                  <a:gd name="T43" fmla="*/ 218 h 370"/>
                  <a:gd name="T44" fmla="*/ 155 w 268"/>
                  <a:gd name="T45" fmla="*/ 213 h 370"/>
                  <a:gd name="T46" fmla="*/ 167 w 268"/>
                  <a:gd name="T47" fmla="*/ 211 h 370"/>
                  <a:gd name="T48" fmla="*/ 181 w 268"/>
                  <a:gd name="T49" fmla="*/ 216 h 370"/>
                  <a:gd name="T50" fmla="*/ 194 w 268"/>
                  <a:gd name="T51" fmla="*/ 218 h 370"/>
                  <a:gd name="T52" fmla="*/ 206 w 268"/>
                  <a:gd name="T53" fmla="*/ 215 h 370"/>
                  <a:gd name="T54" fmla="*/ 221 w 268"/>
                  <a:gd name="T55" fmla="*/ 215 h 370"/>
                  <a:gd name="T56" fmla="*/ 236 w 268"/>
                  <a:gd name="T57" fmla="*/ 218 h 370"/>
                  <a:gd name="T58" fmla="*/ 248 w 268"/>
                  <a:gd name="T59" fmla="*/ 218 h 370"/>
                  <a:gd name="T60" fmla="*/ 259 w 268"/>
                  <a:gd name="T61" fmla="*/ 213 h 370"/>
                  <a:gd name="T62" fmla="*/ 268 w 268"/>
                  <a:gd name="T63" fmla="*/ 236 h 370"/>
                  <a:gd name="T64" fmla="*/ 265 w 268"/>
                  <a:gd name="T65" fmla="*/ 281 h 370"/>
                  <a:gd name="T66" fmla="*/ 256 w 268"/>
                  <a:gd name="T67" fmla="*/ 317 h 370"/>
                  <a:gd name="T68" fmla="*/ 242 w 268"/>
                  <a:gd name="T69" fmla="*/ 352 h 370"/>
                  <a:gd name="T70" fmla="*/ 52 w 268"/>
                  <a:gd name="T71" fmla="*/ 370 h 370"/>
                  <a:gd name="T72" fmla="*/ 40 w 268"/>
                  <a:gd name="T73" fmla="*/ 342 h 370"/>
                  <a:gd name="T74" fmla="*/ 27 w 268"/>
                  <a:gd name="T75" fmla="*/ 321 h 370"/>
                  <a:gd name="T76" fmla="*/ 15 w 268"/>
                  <a:gd name="T77" fmla="*/ 293 h 370"/>
                  <a:gd name="T78" fmla="*/ 7 w 268"/>
                  <a:gd name="T79" fmla="*/ 279 h 370"/>
                  <a:gd name="T80" fmla="*/ 3 w 268"/>
                  <a:gd name="T81" fmla="*/ 262 h 370"/>
                  <a:gd name="T82" fmla="*/ 0 w 268"/>
                  <a:gd name="T83" fmla="*/ 227 h 370"/>
                  <a:gd name="T84" fmla="*/ 1 w 268"/>
                  <a:gd name="T85" fmla="*/ 204 h 370"/>
                  <a:gd name="T86" fmla="*/ 3 w 268"/>
                  <a:gd name="T87" fmla="*/ 185 h 370"/>
                  <a:gd name="T88" fmla="*/ 3 w 268"/>
                  <a:gd name="T89" fmla="*/ 168 h 370"/>
                  <a:gd name="T90" fmla="*/ 3 w 268"/>
                  <a:gd name="T91" fmla="*/ 145 h 370"/>
                  <a:gd name="T92" fmla="*/ 0 w 268"/>
                  <a:gd name="T93" fmla="*/ 114 h 370"/>
                  <a:gd name="T94" fmla="*/ 3 w 268"/>
                  <a:gd name="T95" fmla="*/ 96 h 370"/>
                  <a:gd name="T96" fmla="*/ 7 w 268"/>
                  <a:gd name="T97" fmla="*/ 82 h 370"/>
                  <a:gd name="T98" fmla="*/ 10 w 268"/>
                  <a:gd name="T99" fmla="*/ 63 h 370"/>
                  <a:gd name="T100" fmla="*/ 13 w 268"/>
                  <a:gd name="T101" fmla="*/ 42 h 370"/>
                  <a:gd name="T102" fmla="*/ 13 w 268"/>
                  <a:gd name="T103" fmla="*/ 27 h 370"/>
                  <a:gd name="T104" fmla="*/ 21 w 268"/>
                  <a:gd name="T105" fmla="*/ 0 h 370"/>
                  <a:gd name="T106" fmla="*/ 39 w 268"/>
                  <a:gd name="T107" fmla="*/ 11 h 370"/>
                  <a:gd name="T108" fmla="*/ 52 w 268"/>
                  <a:gd name="T109" fmla="*/ 51 h 370"/>
                  <a:gd name="T110" fmla="*/ 51 w 268"/>
                  <a:gd name="T111" fmla="*/ 112 h 37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8"/>
                  <a:gd name="T169" fmla="*/ 0 h 370"/>
                  <a:gd name="T170" fmla="*/ 268 w 268"/>
                  <a:gd name="T171" fmla="*/ 370 h 37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8" h="370">
                    <a:moveTo>
                      <a:pt x="51" y="112"/>
                    </a:moveTo>
                    <a:lnTo>
                      <a:pt x="51" y="124"/>
                    </a:lnTo>
                    <a:lnTo>
                      <a:pt x="51" y="136"/>
                    </a:lnTo>
                    <a:lnTo>
                      <a:pt x="51" y="147"/>
                    </a:lnTo>
                    <a:lnTo>
                      <a:pt x="51" y="159"/>
                    </a:lnTo>
                    <a:lnTo>
                      <a:pt x="51" y="171"/>
                    </a:lnTo>
                    <a:lnTo>
                      <a:pt x="52" y="182"/>
                    </a:lnTo>
                    <a:lnTo>
                      <a:pt x="52" y="194"/>
                    </a:lnTo>
                    <a:lnTo>
                      <a:pt x="52" y="206"/>
                    </a:lnTo>
                    <a:lnTo>
                      <a:pt x="57" y="213"/>
                    </a:lnTo>
                    <a:lnTo>
                      <a:pt x="60" y="216"/>
                    </a:lnTo>
                    <a:lnTo>
                      <a:pt x="63" y="220"/>
                    </a:lnTo>
                    <a:lnTo>
                      <a:pt x="67" y="223"/>
                    </a:lnTo>
                    <a:lnTo>
                      <a:pt x="72" y="227"/>
                    </a:lnTo>
                    <a:lnTo>
                      <a:pt x="78" y="230"/>
                    </a:lnTo>
                    <a:lnTo>
                      <a:pt x="87" y="234"/>
                    </a:lnTo>
                    <a:lnTo>
                      <a:pt x="98" y="239"/>
                    </a:lnTo>
                    <a:lnTo>
                      <a:pt x="101" y="248"/>
                    </a:lnTo>
                    <a:lnTo>
                      <a:pt x="104" y="256"/>
                    </a:lnTo>
                    <a:lnTo>
                      <a:pt x="105" y="265"/>
                    </a:lnTo>
                    <a:lnTo>
                      <a:pt x="108" y="274"/>
                    </a:lnTo>
                    <a:lnTo>
                      <a:pt x="108" y="284"/>
                    </a:lnTo>
                    <a:lnTo>
                      <a:pt x="108" y="293"/>
                    </a:lnTo>
                    <a:lnTo>
                      <a:pt x="108" y="302"/>
                    </a:lnTo>
                    <a:lnTo>
                      <a:pt x="108" y="309"/>
                    </a:lnTo>
                    <a:lnTo>
                      <a:pt x="108" y="310"/>
                    </a:lnTo>
                    <a:lnTo>
                      <a:pt x="110" y="314"/>
                    </a:lnTo>
                    <a:lnTo>
                      <a:pt x="111" y="316"/>
                    </a:lnTo>
                    <a:lnTo>
                      <a:pt x="114" y="316"/>
                    </a:lnTo>
                    <a:lnTo>
                      <a:pt x="114" y="312"/>
                    </a:lnTo>
                    <a:lnTo>
                      <a:pt x="114" y="307"/>
                    </a:lnTo>
                    <a:lnTo>
                      <a:pt x="114" y="302"/>
                    </a:lnTo>
                    <a:lnTo>
                      <a:pt x="114" y="298"/>
                    </a:lnTo>
                    <a:lnTo>
                      <a:pt x="114" y="288"/>
                    </a:lnTo>
                    <a:lnTo>
                      <a:pt x="113" y="276"/>
                    </a:lnTo>
                    <a:lnTo>
                      <a:pt x="111" y="265"/>
                    </a:lnTo>
                    <a:lnTo>
                      <a:pt x="111" y="255"/>
                    </a:lnTo>
                    <a:lnTo>
                      <a:pt x="114" y="209"/>
                    </a:lnTo>
                    <a:lnTo>
                      <a:pt x="123" y="215"/>
                    </a:lnTo>
                    <a:lnTo>
                      <a:pt x="129" y="216"/>
                    </a:lnTo>
                    <a:lnTo>
                      <a:pt x="135" y="218"/>
                    </a:lnTo>
                    <a:lnTo>
                      <a:pt x="141" y="218"/>
                    </a:lnTo>
                    <a:lnTo>
                      <a:pt x="146" y="218"/>
                    </a:lnTo>
                    <a:lnTo>
                      <a:pt x="150" y="216"/>
                    </a:lnTo>
                    <a:lnTo>
                      <a:pt x="155" y="213"/>
                    </a:lnTo>
                    <a:lnTo>
                      <a:pt x="161" y="209"/>
                    </a:lnTo>
                    <a:lnTo>
                      <a:pt x="167" y="211"/>
                    </a:lnTo>
                    <a:lnTo>
                      <a:pt x="175" y="215"/>
                    </a:lnTo>
                    <a:lnTo>
                      <a:pt x="181" y="216"/>
                    </a:lnTo>
                    <a:lnTo>
                      <a:pt x="187" y="216"/>
                    </a:lnTo>
                    <a:lnTo>
                      <a:pt x="194" y="218"/>
                    </a:lnTo>
                    <a:lnTo>
                      <a:pt x="200" y="216"/>
                    </a:lnTo>
                    <a:lnTo>
                      <a:pt x="206" y="215"/>
                    </a:lnTo>
                    <a:lnTo>
                      <a:pt x="212" y="209"/>
                    </a:lnTo>
                    <a:lnTo>
                      <a:pt x="221" y="215"/>
                    </a:lnTo>
                    <a:lnTo>
                      <a:pt x="230" y="216"/>
                    </a:lnTo>
                    <a:lnTo>
                      <a:pt x="236" y="218"/>
                    </a:lnTo>
                    <a:lnTo>
                      <a:pt x="244" y="218"/>
                    </a:lnTo>
                    <a:lnTo>
                      <a:pt x="248" y="218"/>
                    </a:lnTo>
                    <a:lnTo>
                      <a:pt x="254" y="215"/>
                    </a:lnTo>
                    <a:lnTo>
                      <a:pt x="259" y="213"/>
                    </a:lnTo>
                    <a:lnTo>
                      <a:pt x="265" y="209"/>
                    </a:lnTo>
                    <a:lnTo>
                      <a:pt x="268" y="236"/>
                    </a:lnTo>
                    <a:lnTo>
                      <a:pt x="268" y="260"/>
                    </a:lnTo>
                    <a:lnTo>
                      <a:pt x="265" y="281"/>
                    </a:lnTo>
                    <a:lnTo>
                      <a:pt x="262" y="300"/>
                    </a:lnTo>
                    <a:lnTo>
                      <a:pt x="256" y="317"/>
                    </a:lnTo>
                    <a:lnTo>
                      <a:pt x="250" y="335"/>
                    </a:lnTo>
                    <a:lnTo>
                      <a:pt x="242" y="352"/>
                    </a:lnTo>
                    <a:lnTo>
                      <a:pt x="235" y="370"/>
                    </a:lnTo>
                    <a:lnTo>
                      <a:pt x="52" y="370"/>
                    </a:lnTo>
                    <a:lnTo>
                      <a:pt x="45" y="354"/>
                    </a:lnTo>
                    <a:lnTo>
                      <a:pt x="40" y="342"/>
                    </a:lnTo>
                    <a:lnTo>
                      <a:pt x="34" y="331"/>
                    </a:lnTo>
                    <a:lnTo>
                      <a:pt x="27" y="321"/>
                    </a:lnTo>
                    <a:lnTo>
                      <a:pt x="19" y="305"/>
                    </a:lnTo>
                    <a:lnTo>
                      <a:pt x="15" y="293"/>
                    </a:lnTo>
                    <a:lnTo>
                      <a:pt x="10" y="286"/>
                    </a:lnTo>
                    <a:lnTo>
                      <a:pt x="7" y="279"/>
                    </a:lnTo>
                    <a:lnTo>
                      <a:pt x="4" y="272"/>
                    </a:lnTo>
                    <a:lnTo>
                      <a:pt x="3" y="262"/>
                    </a:lnTo>
                    <a:lnTo>
                      <a:pt x="1" y="248"/>
                    </a:lnTo>
                    <a:lnTo>
                      <a:pt x="0" y="227"/>
                    </a:lnTo>
                    <a:lnTo>
                      <a:pt x="1" y="215"/>
                    </a:lnTo>
                    <a:lnTo>
                      <a:pt x="1" y="204"/>
                    </a:lnTo>
                    <a:lnTo>
                      <a:pt x="3" y="194"/>
                    </a:lnTo>
                    <a:lnTo>
                      <a:pt x="3" y="185"/>
                    </a:lnTo>
                    <a:lnTo>
                      <a:pt x="3" y="178"/>
                    </a:lnTo>
                    <a:lnTo>
                      <a:pt x="3" y="168"/>
                    </a:lnTo>
                    <a:lnTo>
                      <a:pt x="3" y="157"/>
                    </a:lnTo>
                    <a:lnTo>
                      <a:pt x="3" y="145"/>
                    </a:lnTo>
                    <a:lnTo>
                      <a:pt x="0" y="128"/>
                    </a:lnTo>
                    <a:lnTo>
                      <a:pt x="0" y="114"/>
                    </a:lnTo>
                    <a:lnTo>
                      <a:pt x="1" y="105"/>
                    </a:lnTo>
                    <a:lnTo>
                      <a:pt x="3" y="96"/>
                    </a:lnTo>
                    <a:lnTo>
                      <a:pt x="6" y="89"/>
                    </a:lnTo>
                    <a:lnTo>
                      <a:pt x="7" y="82"/>
                    </a:lnTo>
                    <a:lnTo>
                      <a:pt x="10" y="74"/>
                    </a:lnTo>
                    <a:lnTo>
                      <a:pt x="10" y="63"/>
                    </a:lnTo>
                    <a:lnTo>
                      <a:pt x="12" y="53"/>
                    </a:lnTo>
                    <a:lnTo>
                      <a:pt x="13" y="42"/>
                    </a:lnTo>
                    <a:lnTo>
                      <a:pt x="13" y="32"/>
                    </a:lnTo>
                    <a:lnTo>
                      <a:pt x="13" y="27"/>
                    </a:lnTo>
                    <a:lnTo>
                      <a:pt x="16" y="9"/>
                    </a:lnTo>
                    <a:lnTo>
                      <a:pt x="21" y="0"/>
                    </a:lnTo>
                    <a:lnTo>
                      <a:pt x="30" y="2"/>
                    </a:lnTo>
                    <a:lnTo>
                      <a:pt x="39" y="11"/>
                    </a:lnTo>
                    <a:lnTo>
                      <a:pt x="46" y="28"/>
                    </a:lnTo>
                    <a:lnTo>
                      <a:pt x="52" y="51"/>
                    </a:lnTo>
                    <a:lnTo>
                      <a:pt x="54" y="79"/>
                    </a:lnTo>
                    <a:lnTo>
                      <a:pt x="51" y="112"/>
                    </a:lnTo>
                    <a:close/>
                  </a:path>
                </a:pathLst>
              </a:custGeom>
              <a:solidFill>
                <a:srgbClr val="998C00"/>
              </a:solidFill>
              <a:ln w="9525">
                <a:noFill/>
                <a:round/>
                <a:headEnd/>
                <a:tailEnd/>
              </a:ln>
            </p:spPr>
            <p:txBody>
              <a:bodyPr/>
              <a:lstStyle/>
              <a:p>
                <a:endParaRPr lang="en-AU" sz="1500"/>
              </a:p>
            </p:txBody>
          </p:sp>
          <p:sp>
            <p:nvSpPr>
              <p:cNvPr id="25702" name="Freeform 188"/>
              <p:cNvSpPr>
                <a:spLocks/>
              </p:cNvSpPr>
              <p:nvPr/>
            </p:nvSpPr>
            <p:spPr bwMode="auto">
              <a:xfrm>
                <a:off x="5288" y="2176"/>
                <a:ext cx="135" cy="185"/>
              </a:xfrm>
              <a:custGeom>
                <a:avLst/>
                <a:gdLst>
                  <a:gd name="T0" fmla="*/ 51 w 268"/>
                  <a:gd name="T1" fmla="*/ 124 h 370"/>
                  <a:gd name="T2" fmla="*/ 51 w 268"/>
                  <a:gd name="T3" fmla="*/ 159 h 370"/>
                  <a:gd name="T4" fmla="*/ 52 w 268"/>
                  <a:gd name="T5" fmla="*/ 194 h 370"/>
                  <a:gd name="T6" fmla="*/ 57 w 268"/>
                  <a:gd name="T7" fmla="*/ 213 h 370"/>
                  <a:gd name="T8" fmla="*/ 67 w 268"/>
                  <a:gd name="T9" fmla="*/ 223 h 370"/>
                  <a:gd name="T10" fmla="*/ 87 w 268"/>
                  <a:gd name="T11" fmla="*/ 234 h 370"/>
                  <a:gd name="T12" fmla="*/ 101 w 268"/>
                  <a:gd name="T13" fmla="*/ 248 h 370"/>
                  <a:gd name="T14" fmla="*/ 108 w 268"/>
                  <a:gd name="T15" fmla="*/ 274 h 370"/>
                  <a:gd name="T16" fmla="*/ 108 w 268"/>
                  <a:gd name="T17" fmla="*/ 293 h 370"/>
                  <a:gd name="T18" fmla="*/ 108 w 268"/>
                  <a:gd name="T19" fmla="*/ 309 h 370"/>
                  <a:gd name="T20" fmla="*/ 111 w 268"/>
                  <a:gd name="T21" fmla="*/ 316 h 370"/>
                  <a:gd name="T22" fmla="*/ 114 w 268"/>
                  <a:gd name="T23" fmla="*/ 316 h 370"/>
                  <a:gd name="T24" fmla="*/ 114 w 268"/>
                  <a:gd name="T25" fmla="*/ 302 h 370"/>
                  <a:gd name="T26" fmla="*/ 114 w 268"/>
                  <a:gd name="T27" fmla="*/ 288 h 370"/>
                  <a:gd name="T28" fmla="*/ 111 w 268"/>
                  <a:gd name="T29" fmla="*/ 255 h 370"/>
                  <a:gd name="T30" fmla="*/ 123 w 268"/>
                  <a:gd name="T31" fmla="*/ 215 h 370"/>
                  <a:gd name="T32" fmla="*/ 141 w 268"/>
                  <a:gd name="T33" fmla="*/ 218 h 370"/>
                  <a:gd name="T34" fmla="*/ 155 w 268"/>
                  <a:gd name="T35" fmla="*/ 213 h 370"/>
                  <a:gd name="T36" fmla="*/ 167 w 268"/>
                  <a:gd name="T37" fmla="*/ 211 h 370"/>
                  <a:gd name="T38" fmla="*/ 187 w 268"/>
                  <a:gd name="T39" fmla="*/ 216 h 370"/>
                  <a:gd name="T40" fmla="*/ 206 w 268"/>
                  <a:gd name="T41" fmla="*/ 215 h 370"/>
                  <a:gd name="T42" fmla="*/ 221 w 268"/>
                  <a:gd name="T43" fmla="*/ 215 h 370"/>
                  <a:gd name="T44" fmla="*/ 244 w 268"/>
                  <a:gd name="T45" fmla="*/ 218 h 370"/>
                  <a:gd name="T46" fmla="*/ 259 w 268"/>
                  <a:gd name="T47" fmla="*/ 213 h 370"/>
                  <a:gd name="T48" fmla="*/ 268 w 268"/>
                  <a:gd name="T49" fmla="*/ 236 h 370"/>
                  <a:gd name="T50" fmla="*/ 262 w 268"/>
                  <a:gd name="T51" fmla="*/ 300 h 370"/>
                  <a:gd name="T52" fmla="*/ 242 w 268"/>
                  <a:gd name="T53" fmla="*/ 352 h 370"/>
                  <a:gd name="T54" fmla="*/ 52 w 268"/>
                  <a:gd name="T55" fmla="*/ 370 h 370"/>
                  <a:gd name="T56" fmla="*/ 34 w 268"/>
                  <a:gd name="T57" fmla="*/ 331 h 370"/>
                  <a:gd name="T58" fmla="*/ 19 w 268"/>
                  <a:gd name="T59" fmla="*/ 305 h 370"/>
                  <a:gd name="T60" fmla="*/ 7 w 268"/>
                  <a:gd name="T61" fmla="*/ 279 h 370"/>
                  <a:gd name="T62" fmla="*/ 1 w 268"/>
                  <a:gd name="T63" fmla="*/ 248 h 370"/>
                  <a:gd name="T64" fmla="*/ 1 w 268"/>
                  <a:gd name="T65" fmla="*/ 215 h 370"/>
                  <a:gd name="T66" fmla="*/ 3 w 268"/>
                  <a:gd name="T67" fmla="*/ 185 h 370"/>
                  <a:gd name="T68" fmla="*/ 3 w 268"/>
                  <a:gd name="T69" fmla="*/ 157 h 370"/>
                  <a:gd name="T70" fmla="*/ 0 w 268"/>
                  <a:gd name="T71" fmla="*/ 128 h 370"/>
                  <a:gd name="T72" fmla="*/ 3 w 268"/>
                  <a:gd name="T73" fmla="*/ 96 h 370"/>
                  <a:gd name="T74" fmla="*/ 10 w 268"/>
                  <a:gd name="T75" fmla="*/ 74 h 370"/>
                  <a:gd name="T76" fmla="*/ 12 w 268"/>
                  <a:gd name="T77" fmla="*/ 53 h 370"/>
                  <a:gd name="T78" fmla="*/ 13 w 268"/>
                  <a:gd name="T79" fmla="*/ 27 h 370"/>
                  <a:gd name="T80" fmla="*/ 21 w 268"/>
                  <a:gd name="T81" fmla="*/ 0 h 370"/>
                  <a:gd name="T82" fmla="*/ 46 w 268"/>
                  <a:gd name="T83" fmla="*/ 28 h 370"/>
                  <a:gd name="T84" fmla="*/ 51 w 268"/>
                  <a:gd name="T85" fmla="*/ 112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8"/>
                  <a:gd name="T130" fmla="*/ 0 h 370"/>
                  <a:gd name="T131" fmla="*/ 268 w 268"/>
                  <a:gd name="T132" fmla="*/ 370 h 37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8" h="370">
                    <a:moveTo>
                      <a:pt x="51" y="112"/>
                    </a:moveTo>
                    <a:lnTo>
                      <a:pt x="51" y="112"/>
                    </a:lnTo>
                    <a:lnTo>
                      <a:pt x="51" y="124"/>
                    </a:lnTo>
                    <a:lnTo>
                      <a:pt x="51" y="136"/>
                    </a:lnTo>
                    <a:lnTo>
                      <a:pt x="51" y="147"/>
                    </a:lnTo>
                    <a:lnTo>
                      <a:pt x="51" y="159"/>
                    </a:lnTo>
                    <a:lnTo>
                      <a:pt x="51" y="171"/>
                    </a:lnTo>
                    <a:lnTo>
                      <a:pt x="52" y="182"/>
                    </a:lnTo>
                    <a:lnTo>
                      <a:pt x="52" y="194"/>
                    </a:lnTo>
                    <a:lnTo>
                      <a:pt x="52" y="206"/>
                    </a:lnTo>
                    <a:lnTo>
                      <a:pt x="57" y="213"/>
                    </a:lnTo>
                    <a:lnTo>
                      <a:pt x="60" y="216"/>
                    </a:lnTo>
                    <a:lnTo>
                      <a:pt x="63" y="220"/>
                    </a:lnTo>
                    <a:lnTo>
                      <a:pt x="67" y="223"/>
                    </a:lnTo>
                    <a:lnTo>
                      <a:pt x="72" y="227"/>
                    </a:lnTo>
                    <a:lnTo>
                      <a:pt x="78" y="230"/>
                    </a:lnTo>
                    <a:lnTo>
                      <a:pt x="87" y="234"/>
                    </a:lnTo>
                    <a:lnTo>
                      <a:pt x="98" y="239"/>
                    </a:lnTo>
                    <a:lnTo>
                      <a:pt x="101" y="248"/>
                    </a:lnTo>
                    <a:lnTo>
                      <a:pt x="104" y="256"/>
                    </a:lnTo>
                    <a:lnTo>
                      <a:pt x="105" y="265"/>
                    </a:lnTo>
                    <a:lnTo>
                      <a:pt x="108" y="274"/>
                    </a:lnTo>
                    <a:lnTo>
                      <a:pt x="108" y="284"/>
                    </a:lnTo>
                    <a:lnTo>
                      <a:pt x="108" y="293"/>
                    </a:lnTo>
                    <a:lnTo>
                      <a:pt x="108" y="302"/>
                    </a:lnTo>
                    <a:lnTo>
                      <a:pt x="108" y="309"/>
                    </a:lnTo>
                    <a:lnTo>
                      <a:pt x="108" y="310"/>
                    </a:lnTo>
                    <a:lnTo>
                      <a:pt x="110" y="314"/>
                    </a:lnTo>
                    <a:lnTo>
                      <a:pt x="111" y="316"/>
                    </a:lnTo>
                    <a:lnTo>
                      <a:pt x="114" y="316"/>
                    </a:lnTo>
                    <a:lnTo>
                      <a:pt x="114" y="312"/>
                    </a:lnTo>
                    <a:lnTo>
                      <a:pt x="114" y="307"/>
                    </a:lnTo>
                    <a:lnTo>
                      <a:pt x="114" y="302"/>
                    </a:lnTo>
                    <a:lnTo>
                      <a:pt x="114" y="298"/>
                    </a:lnTo>
                    <a:lnTo>
                      <a:pt x="114" y="288"/>
                    </a:lnTo>
                    <a:lnTo>
                      <a:pt x="113" y="276"/>
                    </a:lnTo>
                    <a:lnTo>
                      <a:pt x="111" y="265"/>
                    </a:lnTo>
                    <a:lnTo>
                      <a:pt x="111" y="255"/>
                    </a:lnTo>
                    <a:lnTo>
                      <a:pt x="114" y="209"/>
                    </a:lnTo>
                    <a:lnTo>
                      <a:pt x="123" y="215"/>
                    </a:lnTo>
                    <a:lnTo>
                      <a:pt x="129" y="216"/>
                    </a:lnTo>
                    <a:lnTo>
                      <a:pt x="135" y="218"/>
                    </a:lnTo>
                    <a:lnTo>
                      <a:pt x="141" y="218"/>
                    </a:lnTo>
                    <a:lnTo>
                      <a:pt x="146" y="218"/>
                    </a:lnTo>
                    <a:lnTo>
                      <a:pt x="150" y="216"/>
                    </a:lnTo>
                    <a:lnTo>
                      <a:pt x="155" y="213"/>
                    </a:lnTo>
                    <a:lnTo>
                      <a:pt x="161" y="209"/>
                    </a:lnTo>
                    <a:lnTo>
                      <a:pt x="167" y="211"/>
                    </a:lnTo>
                    <a:lnTo>
                      <a:pt x="175" y="215"/>
                    </a:lnTo>
                    <a:lnTo>
                      <a:pt x="181" y="216"/>
                    </a:lnTo>
                    <a:lnTo>
                      <a:pt x="187" y="216"/>
                    </a:lnTo>
                    <a:lnTo>
                      <a:pt x="194" y="218"/>
                    </a:lnTo>
                    <a:lnTo>
                      <a:pt x="200" y="216"/>
                    </a:lnTo>
                    <a:lnTo>
                      <a:pt x="206" y="215"/>
                    </a:lnTo>
                    <a:lnTo>
                      <a:pt x="212" y="209"/>
                    </a:lnTo>
                    <a:lnTo>
                      <a:pt x="221" y="215"/>
                    </a:lnTo>
                    <a:lnTo>
                      <a:pt x="230" y="216"/>
                    </a:lnTo>
                    <a:lnTo>
                      <a:pt x="236" y="218"/>
                    </a:lnTo>
                    <a:lnTo>
                      <a:pt x="244" y="218"/>
                    </a:lnTo>
                    <a:lnTo>
                      <a:pt x="248" y="218"/>
                    </a:lnTo>
                    <a:lnTo>
                      <a:pt x="254" y="215"/>
                    </a:lnTo>
                    <a:lnTo>
                      <a:pt x="259" y="213"/>
                    </a:lnTo>
                    <a:lnTo>
                      <a:pt x="265" y="209"/>
                    </a:lnTo>
                    <a:lnTo>
                      <a:pt x="268" y="236"/>
                    </a:lnTo>
                    <a:lnTo>
                      <a:pt x="268" y="260"/>
                    </a:lnTo>
                    <a:lnTo>
                      <a:pt x="265" y="281"/>
                    </a:lnTo>
                    <a:lnTo>
                      <a:pt x="262" y="300"/>
                    </a:lnTo>
                    <a:lnTo>
                      <a:pt x="256" y="317"/>
                    </a:lnTo>
                    <a:lnTo>
                      <a:pt x="250" y="335"/>
                    </a:lnTo>
                    <a:lnTo>
                      <a:pt x="242" y="352"/>
                    </a:lnTo>
                    <a:lnTo>
                      <a:pt x="235" y="370"/>
                    </a:lnTo>
                    <a:lnTo>
                      <a:pt x="52" y="370"/>
                    </a:lnTo>
                    <a:lnTo>
                      <a:pt x="45" y="354"/>
                    </a:lnTo>
                    <a:lnTo>
                      <a:pt x="40" y="342"/>
                    </a:lnTo>
                    <a:lnTo>
                      <a:pt x="34" y="331"/>
                    </a:lnTo>
                    <a:lnTo>
                      <a:pt x="27" y="321"/>
                    </a:lnTo>
                    <a:lnTo>
                      <a:pt x="19" y="305"/>
                    </a:lnTo>
                    <a:lnTo>
                      <a:pt x="15" y="293"/>
                    </a:lnTo>
                    <a:lnTo>
                      <a:pt x="10" y="286"/>
                    </a:lnTo>
                    <a:lnTo>
                      <a:pt x="7" y="279"/>
                    </a:lnTo>
                    <a:lnTo>
                      <a:pt x="4" y="272"/>
                    </a:lnTo>
                    <a:lnTo>
                      <a:pt x="3" y="262"/>
                    </a:lnTo>
                    <a:lnTo>
                      <a:pt x="1" y="248"/>
                    </a:lnTo>
                    <a:lnTo>
                      <a:pt x="0" y="227"/>
                    </a:lnTo>
                    <a:lnTo>
                      <a:pt x="1" y="215"/>
                    </a:lnTo>
                    <a:lnTo>
                      <a:pt x="1" y="204"/>
                    </a:lnTo>
                    <a:lnTo>
                      <a:pt x="3" y="194"/>
                    </a:lnTo>
                    <a:lnTo>
                      <a:pt x="3" y="185"/>
                    </a:lnTo>
                    <a:lnTo>
                      <a:pt x="3" y="178"/>
                    </a:lnTo>
                    <a:lnTo>
                      <a:pt x="3" y="168"/>
                    </a:lnTo>
                    <a:lnTo>
                      <a:pt x="3" y="157"/>
                    </a:lnTo>
                    <a:lnTo>
                      <a:pt x="3" y="145"/>
                    </a:lnTo>
                    <a:lnTo>
                      <a:pt x="0" y="128"/>
                    </a:lnTo>
                    <a:lnTo>
                      <a:pt x="0" y="114"/>
                    </a:lnTo>
                    <a:lnTo>
                      <a:pt x="1" y="105"/>
                    </a:lnTo>
                    <a:lnTo>
                      <a:pt x="3" y="96"/>
                    </a:lnTo>
                    <a:lnTo>
                      <a:pt x="6" y="89"/>
                    </a:lnTo>
                    <a:lnTo>
                      <a:pt x="7" y="82"/>
                    </a:lnTo>
                    <a:lnTo>
                      <a:pt x="10" y="74"/>
                    </a:lnTo>
                    <a:lnTo>
                      <a:pt x="10" y="63"/>
                    </a:lnTo>
                    <a:lnTo>
                      <a:pt x="12" y="53"/>
                    </a:lnTo>
                    <a:lnTo>
                      <a:pt x="13" y="42"/>
                    </a:lnTo>
                    <a:lnTo>
                      <a:pt x="13" y="32"/>
                    </a:lnTo>
                    <a:lnTo>
                      <a:pt x="13" y="27"/>
                    </a:lnTo>
                    <a:lnTo>
                      <a:pt x="16" y="9"/>
                    </a:lnTo>
                    <a:lnTo>
                      <a:pt x="21" y="0"/>
                    </a:lnTo>
                    <a:lnTo>
                      <a:pt x="30" y="2"/>
                    </a:lnTo>
                    <a:lnTo>
                      <a:pt x="39" y="11"/>
                    </a:lnTo>
                    <a:lnTo>
                      <a:pt x="46" y="28"/>
                    </a:lnTo>
                    <a:lnTo>
                      <a:pt x="52" y="51"/>
                    </a:lnTo>
                    <a:lnTo>
                      <a:pt x="54" y="79"/>
                    </a:lnTo>
                    <a:lnTo>
                      <a:pt x="51" y="112"/>
                    </a:lnTo>
                  </a:path>
                </a:pathLst>
              </a:custGeom>
              <a:noFill/>
              <a:ln w="0">
                <a:solidFill>
                  <a:srgbClr val="000000"/>
                </a:solidFill>
                <a:prstDash val="solid"/>
                <a:round/>
                <a:headEnd/>
                <a:tailEnd/>
              </a:ln>
            </p:spPr>
            <p:txBody>
              <a:bodyPr/>
              <a:lstStyle/>
              <a:p>
                <a:endParaRPr lang="en-AU" sz="1500"/>
              </a:p>
            </p:txBody>
          </p:sp>
          <p:sp>
            <p:nvSpPr>
              <p:cNvPr id="25703" name="Freeform 189"/>
              <p:cNvSpPr>
                <a:spLocks/>
              </p:cNvSpPr>
              <p:nvPr/>
            </p:nvSpPr>
            <p:spPr bwMode="auto">
              <a:xfrm>
                <a:off x="5252" y="2251"/>
                <a:ext cx="30" cy="40"/>
              </a:xfrm>
              <a:custGeom>
                <a:avLst/>
                <a:gdLst>
                  <a:gd name="T0" fmla="*/ 61 w 61"/>
                  <a:gd name="T1" fmla="*/ 0 h 80"/>
                  <a:gd name="T2" fmla="*/ 61 w 61"/>
                  <a:gd name="T3" fmla="*/ 7 h 80"/>
                  <a:gd name="T4" fmla="*/ 61 w 61"/>
                  <a:gd name="T5" fmla="*/ 16 h 80"/>
                  <a:gd name="T6" fmla="*/ 61 w 61"/>
                  <a:gd name="T7" fmla="*/ 25 h 80"/>
                  <a:gd name="T8" fmla="*/ 61 w 61"/>
                  <a:gd name="T9" fmla="*/ 35 h 80"/>
                  <a:gd name="T10" fmla="*/ 61 w 61"/>
                  <a:gd name="T11" fmla="*/ 45 h 80"/>
                  <a:gd name="T12" fmla="*/ 61 w 61"/>
                  <a:gd name="T13" fmla="*/ 58 h 80"/>
                  <a:gd name="T14" fmla="*/ 61 w 61"/>
                  <a:gd name="T15" fmla="*/ 68 h 80"/>
                  <a:gd name="T16" fmla="*/ 61 w 61"/>
                  <a:gd name="T17" fmla="*/ 80 h 80"/>
                  <a:gd name="T18" fmla="*/ 49 w 61"/>
                  <a:gd name="T19" fmla="*/ 80 h 80"/>
                  <a:gd name="T20" fmla="*/ 36 w 61"/>
                  <a:gd name="T21" fmla="*/ 80 h 80"/>
                  <a:gd name="T22" fmla="*/ 26 w 61"/>
                  <a:gd name="T23" fmla="*/ 79 h 80"/>
                  <a:gd name="T24" fmla="*/ 17 w 61"/>
                  <a:gd name="T25" fmla="*/ 77 h 80"/>
                  <a:gd name="T26" fmla="*/ 11 w 61"/>
                  <a:gd name="T27" fmla="*/ 72 h 80"/>
                  <a:gd name="T28" fmla="*/ 5 w 61"/>
                  <a:gd name="T29" fmla="*/ 65 h 80"/>
                  <a:gd name="T30" fmla="*/ 2 w 61"/>
                  <a:gd name="T31" fmla="*/ 56 h 80"/>
                  <a:gd name="T32" fmla="*/ 0 w 61"/>
                  <a:gd name="T33" fmla="*/ 42 h 80"/>
                  <a:gd name="T34" fmla="*/ 2 w 61"/>
                  <a:gd name="T35" fmla="*/ 28 h 80"/>
                  <a:gd name="T36" fmla="*/ 6 w 61"/>
                  <a:gd name="T37" fmla="*/ 16 h 80"/>
                  <a:gd name="T38" fmla="*/ 12 w 61"/>
                  <a:gd name="T39" fmla="*/ 9 h 80"/>
                  <a:gd name="T40" fmla="*/ 20 w 61"/>
                  <a:gd name="T41" fmla="*/ 4 h 80"/>
                  <a:gd name="T42" fmla="*/ 27 w 61"/>
                  <a:gd name="T43" fmla="*/ 2 h 80"/>
                  <a:gd name="T44" fmla="*/ 38 w 61"/>
                  <a:gd name="T45" fmla="*/ 0 h 80"/>
                  <a:gd name="T46" fmla="*/ 49 w 61"/>
                  <a:gd name="T47" fmla="*/ 0 h 80"/>
                  <a:gd name="T48" fmla="*/ 61 w 61"/>
                  <a:gd name="T49" fmla="*/ 0 h 8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80"/>
                  <a:gd name="T77" fmla="*/ 61 w 61"/>
                  <a:gd name="T78" fmla="*/ 80 h 8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80">
                    <a:moveTo>
                      <a:pt x="61" y="0"/>
                    </a:moveTo>
                    <a:lnTo>
                      <a:pt x="61" y="7"/>
                    </a:lnTo>
                    <a:lnTo>
                      <a:pt x="61" y="16"/>
                    </a:lnTo>
                    <a:lnTo>
                      <a:pt x="61" y="25"/>
                    </a:lnTo>
                    <a:lnTo>
                      <a:pt x="61" y="35"/>
                    </a:lnTo>
                    <a:lnTo>
                      <a:pt x="61" y="45"/>
                    </a:lnTo>
                    <a:lnTo>
                      <a:pt x="61" y="58"/>
                    </a:lnTo>
                    <a:lnTo>
                      <a:pt x="61" y="68"/>
                    </a:lnTo>
                    <a:lnTo>
                      <a:pt x="61" y="80"/>
                    </a:lnTo>
                    <a:lnTo>
                      <a:pt x="49" y="80"/>
                    </a:lnTo>
                    <a:lnTo>
                      <a:pt x="36" y="80"/>
                    </a:lnTo>
                    <a:lnTo>
                      <a:pt x="26" y="79"/>
                    </a:lnTo>
                    <a:lnTo>
                      <a:pt x="17" y="77"/>
                    </a:lnTo>
                    <a:lnTo>
                      <a:pt x="11" y="72"/>
                    </a:lnTo>
                    <a:lnTo>
                      <a:pt x="5" y="65"/>
                    </a:lnTo>
                    <a:lnTo>
                      <a:pt x="2" y="56"/>
                    </a:lnTo>
                    <a:lnTo>
                      <a:pt x="0" y="42"/>
                    </a:lnTo>
                    <a:lnTo>
                      <a:pt x="2" y="28"/>
                    </a:lnTo>
                    <a:lnTo>
                      <a:pt x="6" y="16"/>
                    </a:lnTo>
                    <a:lnTo>
                      <a:pt x="12" y="9"/>
                    </a:lnTo>
                    <a:lnTo>
                      <a:pt x="20" y="4"/>
                    </a:lnTo>
                    <a:lnTo>
                      <a:pt x="27" y="2"/>
                    </a:lnTo>
                    <a:lnTo>
                      <a:pt x="38" y="0"/>
                    </a:lnTo>
                    <a:lnTo>
                      <a:pt x="49" y="0"/>
                    </a:lnTo>
                    <a:lnTo>
                      <a:pt x="61" y="0"/>
                    </a:lnTo>
                    <a:close/>
                  </a:path>
                </a:pathLst>
              </a:custGeom>
              <a:solidFill>
                <a:srgbClr val="998C00"/>
              </a:solidFill>
              <a:ln w="9525">
                <a:noFill/>
                <a:round/>
                <a:headEnd/>
                <a:tailEnd/>
              </a:ln>
            </p:spPr>
            <p:txBody>
              <a:bodyPr/>
              <a:lstStyle/>
              <a:p>
                <a:endParaRPr lang="en-AU" sz="1500"/>
              </a:p>
            </p:txBody>
          </p:sp>
          <p:sp>
            <p:nvSpPr>
              <p:cNvPr id="25704" name="Freeform 190"/>
              <p:cNvSpPr>
                <a:spLocks/>
              </p:cNvSpPr>
              <p:nvPr/>
            </p:nvSpPr>
            <p:spPr bwMode="auto">
              <a:xfrm>
                <a:off x="5252" y="2251"/>
                <a:ext cx="30" cy="40"/>
              </a:xfrm>
              <a:custGeom>
                <a:avLst/>
                <a:gdLst>
                  <a:gd name="T0" fmla="*/ 61 w 61"/>
                  <a:gd name="T1" fmla="*/ 0 h 80"/>
                  <a:gd name="T2" fmla="*/ 61 w 61"/>
                  <a:gd name="T3" fmla="*/ 0 h 80"/>
                  <a:gd name="T4" fmla="*/ 61 w 61"/>
                  <a:gd name="T5" fmla="*/ 7 h 80"/>
                  <a:gd name="T6" fmla="*/ 61 w 61"/>
                  <a:gd name="T7" fmla="*/ 16 h 80"/>
                  <a:gd name="T8" fmla="*/ 61 w 61"/>
                  <a:gd name="T9" fmla="*/ 25 h 80"/>
                  <a:gd name="T10" fmla="*/ 61 w 61"/>
                  <a:gd name="T11" fmla="*/ 35 h 80"/>
                  <a:gd name="T12" fmla="*/ 61 w 61"/>
                  <a:gd name="T13" fmla="*/ 45 h 80"/>
                  <a:gd name="T14" fmla="*/ 61 w 61"/>
                  <a:gd name="T15" fmla="*/ 58 h 80"/>
                  <a:gd name="T16" fmla="*/ 61 w 61"/>
                  <a:gd name="T17" fmla="*/ 68 h 80"/>
                  <a:gd name="T18" fmla="*/ 61 w 61"/>
                  <a:gd name="T19" fmla="*/ 80 h 80"/>
                  <a:gd name="T20" fmla="*/ 61 w 61"/>
                  <a:gd name="T21" fmla="*/ 80 h 80"/>
                  <a:gd name="T22" fmla="*/ 49 w 61"/>
                  <a:gd name="T23" fmla="*/ 80 h 80"/>
                  <a:gd name="T24" fmla="*/ 36 w 61"/>
                  <a:gd name="T25" fmla="*/ 80 h 80"/>
                  <a:gd name="T26" fmla="*/ 26 w 61"/>
                  <a:gd name="T27" fmla="*/ 79 h 80"/>
                  <a:gd name="T28" fmla="*/ 17 w 61"/>
                  <a:gd name="T29" fmla="*/ 77 h 80"/>
                  <a:gd name="T30" fmla="*/ 11 w 61"/>
                  <a:gd name="T31" fmla="*/ 72 h 80"/>
                  <a:gd name="T32" fmla="*/ 5 w 61"/>
                  <a:gd name="T33" fmla="*/ 65 h 80"/>
                  <a:gd name="T34" fmla="*/ 2 w 61"/>
                  <a:gd name="T35" fmla="*/ 56 h 80"/>
                  <a:gd name="T36" fmla="*/ 0 w 61"/>
                  <a:gd name="T37" fmla="*/ 42 h 80"/>
                  <a:gd name="T38" fmla="*/ 0 w 61"/>
                  <a:gd name="T39" fmla="*/ 42 h 80"/>
                  <a:gd name="T40" fmla="*/ 2 w 61"/>
                  <a:gd name="T41" fmla="*/ 28 h 80"/>
                  <a:gd name="T42" fmla="*/ 6 w 61"/>
                  <a:gd name="T43" fmla="*/ 16 h 80"/>
                  <a:gd name="T44" fmla="*/ 12 w 61"/>
                  <a:gd name="T45" fmla="*/ 9 h 80"/>
                  <a:gd name="T46" fmla="*/ 20 w 61"/>
                  <a:gd name="T47" fmla="*/ 4 h 80"/>
                  <a:gd name="T48" fmla="*/ 27 w 61"/>
                  <a:gd name="T49" fmla="*/ 2 h 80"/>
                  <a:gd name="T50" fmla="*/ 38 w 61"/>
                  <a:gd name="T51" fmla="*/ 0 h 80"/>
                  <a:gd name="T52" fmla="*/ 49 w 61"/>
                  <a:gd name="T53" fmla="*/ 0 h 80"/>
                  <a:gd name="T54" fmla="*/ 61 w 61"/>
                  <a:gd name="T55" fmla="*/ 0 h 8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1"/>
                  <a:gd name="T85" fmla="*/ 0 h 80"/>
                  <a:gd name="T86" fmla="*/ 61 w 61"/>
                  <a:gd name="T87" fmla="*/ 80 h 8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1" h="80">
                    <a:moveTo>
                      <a:pt x="61" y="0"/>
                    </a:moveTo>
                    <a:lnTo>
                      <a:pt x="61" y="0"/>
                    </a:lnTo>
                    <a:lnTo>
                      <a:pt x="61" y="7"/>
                    </a:lnTo>
                    <a:lnTo>
                      <a:pt x="61" y="16"/>
                    </a:lnTo>
                    <a:lnTo>
                      <a:pt x="61" y="25"/>
                    </a:lnTo>
                    <a:lnTo>
                      <a:pt x="61" y="35"/>
                    </a:lnTo>
                    <a:lnTo>
                      <a:pt x="61" y="45"/>
                    </a:lnTo>
                    <a:lnTo>
                      <a:pt x="61" y="58"/>
                    </a:lnTo>
                    <a:lnTo>
                      <a:pt x="61" y="68"/>
                    </a:lnTo>
                    <a:lnTo>
                      <a:pt x="61" y="80"/>
                    </a:lnTo>
                    <a:lnTo>
                      <a:pt x="49" y="80"/>
                    </a:lnTo>
                    <a:lnTo>
                      <a:pt x="36" y="80"/>
                    </a:lnTo>
                    <a:lnTo>
                      <a:pt x="26" y="79"/>
                    </a:lnTo>
                    <a:lnTo>
                      <a:pt x="17" y="77"/>
                    </a:lnTo>
                    <a:lnTo>
                      <a:pt x="11" y="72"/>
                    </a:lnTo>
                    <a:lnTo>
                      <a:pt x="5" y="65"/>
                    </a:lnTo>
                    <a:lnTo>
                      <a:pt x="2" y="56"/>
                    </a:lnTo>
                    <a:lnTo>
                      <a:pt x="0" y="42"/>
                    </a:lnTo>
                    <a:lnTo>
                      <a:pt x="2" y="28"/>
                    </a:lnTo>
                    <a:lnTo>
                      <a:pt x="6" y="16"/>
                    </a:lnTo>
                    <a:lnTo>
                      <a:pt x="12" y="9"/>
                    </a:lnTo>
                    <a:lnTo>
                      <a:pt x="20" y="4"/>
                    </a:lnTo>
                    <a:lnTo>
                      <a:pt x="27" y="2"/>
                    </a:lnTo>
                    <a:lnTo>
                      <a:pt x="38" y="0"/>
                    </a:lnTo>
                    <a:lnTo>
                      <a:pt x="49" y="0"/>
                    </a:lnTo>
                    <a:lnTo>
                      <a:pt x="61" y="0"/>
                    </a:lnTo>
                  </a:path>
                </a:pathLst>
              </a:custGeom>
              <a:noFill/>
              <a:ln w="0">
                <a:solidFill>
                  <a:srgbClr val="000000"/>
                </a:solidFill>
                <a:prstDash val="solid"/>
                <a:round/>
                <a:headEnd/>
                <a:tailEnd/>
              </a:ln>
            </p:spPr>
            <p:txBody>
              <a:bodyPr/>
              <a:lstStyle/>
              <a:p>
                <a:endParaRPr lang="en-AU" sz="1500"/>
              </a:p>
            </p:txBody>
          </p:sp>
          <p:sp>
            <p:nvSpPr>
              <p:cNvPr id="25705" name="Freeform 191"/>
              <p:cNvSpPr>
                <a:spLocks/>
              </p:cNvSpPr>
              <p:nvPr/>
            </p:nvSpPr>
            <p:spPr bwMode="auto">
              <a:xfrm>
                <a:off x="5428" y="2188"/>
                <a:ext cx="149" cy="156"/>
              </a:xfrm>
              <a:custGeom>
                <a:avLst/>
                <a:gdLst>
                  <a:gd name="T0" fmla="*/ 298 w 298"/>
                  <a:gd name="T1" fmla="*/ 85 h 312"/>
                  <a:gd name="T2" fmla="*/ 184 w 298"/>
                  <a:gd name="T3" fmla="*/ 85 h 312"/>
                  <a:gd name="T4" fmla="*/ 135 w 298"/>
                  <a:gd name="T5" fmla="*/ 158 h 312"/>
                  <a:gd name="T6" fmla="*/ 187 w 298"/>
                  <a:gd name="T7" fmla="*/ 230 h 312"/>
                  <a:gd name="T8" fmla="*/ 200 w 298"/>
                  <a:gd name="T9" fmla="*/ 230 h 312"/>
                  <a:gd name="T10" fmla="*/ 214 w 298"/>
                  <a:gd name="T11" fmla="*/ 230 h 312"/>
                  <a:gd name="T12" fmla="*/ 227 w 298"/>
                  <a:gd name="T13" fmla="*/ 230 h 312"/>
                  <a:gd name="T14" fmla="*/ 242 w 298"/>
                  <a:gd name="T15" fmla="*/ 230 h 312"/>
                  <a:gd name="T16" fmla="*/ 256 w 298"/>
                  <a:gd name="T17" fmla="*/ 230 h 312"/>
                  <a:gd name="T18" fmla="*/ 270 w 298"/>
                  <a:gd name="T19" fmla="*/ 230 h 312"/>
                  <a:gd name="T20" fmla="*/ 285 w 298"/>
                  <a:gd name="T21" fmla="*/ 230 h 312"/>
                  <a:gd name="T22" fmla="*/ 298 w 298"/>
                  <a:gd name="T23" fmla="*/ 230 h 312"/>
                  <a:gd name="T24" fmla="*/ 282 w 298"/>
                  <a:gd name="T25" fmla="*/ 263 h 312"/>
                  <a:gd name="T26" fmla="*/ 256 w 298"/>
                  <a:gd name="T27" fmla="*/ 289 h 312"/>
                  <a:gd name="T28" fmla="*/ 226 w 298"/>
                  <a:gd name="T29" fmla="*/ 306 h 312"/>
                  <a:gd name="T30" fmla="*/ 193 w 298"/>
                  <a:gd name="T31" fmla="*/ 312 h 312"/>
                  <a:gd name="T32" fmla="*/ 158 w 298"/>
                  <a:gd name="T33" fmla="*/ 306 h 312"/>
                  <a:gd name="T34" fmla="*/ 123 w 298"/>
                  <a:gd name="T35" fmla="*/ 287 h 312"/>
                  <a:gd name="T36" fmla="*/ 93 w 298"/>
                  <a:gd name="T37" fmla="*/ 254 h 312"/>
                  <a:gd name="T38" fmla="*/ 69 w 298"/>
                  <a:gd name="T39" fmla="*/ 205 h 312"/>
                  <a:gd name="T40" fmla="*/ 0 w 298"/>
                  <a:gd name="T41" fmla="*/ 205 h 312"/>
                  <a:gd name="T42" fmla="*/ 0 w 298"/>
                  <a:gd name="T43" fmla="*/ 127 h 312"/>
                  <a:gd name="T44" fmla="*/ 9 w 298"/>
                  <a:gd name="T45" fmla="*/ 127 h 312"/>
                  <a:gd name="T46" fmla="*/ 16 w 298"/>
                  <a:gd name="T47" fmla="*/ 127 h 312"/>
                  <a:gd name="T48" fmla="*/ 25 w 298"/>
                  <a:gd name="T49" fmla="*/ 127 h 312"/>
                  <a:gd name="T50" fmla="*/ 34 w 298"/>
                  <a:gd name="T51" fmla="*/ 127 h 312"/>
                  <a:gd name="T52" fmla="*/ 42 w 298"/>
                  <a:gd name="T53" fmla="*/ 127 h 312"/>
                  <a:gd name="T54" fmla="*/ 51 w 298"/>
                  <a:gd name="T55" fmla="*/ 127 h 312"/>
                  <a:gd name="T56" fmla="*/ 58 w 298"/>
                  <a:gd name="T57" fmla="*/ 127 h 312"/>
                  <a:gd name="T58" fmla="*/ 67 w 298"/>
                  <a:gd name="T59" fmla="*/ 127 h 312"/>
                  <a:gd name="T60" fmla="*/ 95 w 298"/>
                  <a:gd name="T61" fmla="*/ 63 h 312"/>
                  <a:gd name="T62" fmla="*/ 128 w 298"/>
                  <a:gd name="T63" fmla="*/ 22 h 312"/>
                  <a:gd name="T64" fmla="*/ 164 w 298"/>
                  <a:gd name="T65" fmla="*/ 3 h 312"/>
                  <a:gd name="T66" fmla="*/ 200 w 298"/>
                  <a:gd name="T67" fmla="*/ 0 h 312"/>
                  <a:gd name="T68" fmla="*/ 233 w 298"/>
                  <a:gd name="T69" fmla="*/ 10 h 312"/>
                  <a:gd name="T70" fmla="*/ 264 w 298"/>
                  <a:gd name="T71" fmla="*/ 29 h 312"/>
                  <a:gd name="T72" fmla="*/ 286 w 298"/>
                  <a:gd name="T73" fmla="*/ 56 h 312"/>
                  <a:gd name="T74" fmla="*/ 298 w 298"/>
                  <a:gd name="T75" fmla="*/ 85 h 31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8"/>
                  <a:gd name="T115" fmla="*/ 0 h 312"/>
                  <a:gd name="T116" fmla="*/ 298 w 298"/>
                  <a:gd name="T117" fmla="*/ 312 h 31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8" h="312">
                    <a:moveTo>
                      <a:pt x="298" y="85"/>
                    </a:moveTo>
                    <a:lnTo>
                      <a:pt x="184" y="85"/>
                    </a:lnTo>
                    <a:lnTo>
                      <a:pt x="135" y="158"/>
                    </a:lnTo>
                    <a:lnTo>
                      <a:pt x="187" y="230"/>
                    </a:lnTo>
                    <a:lnTo>
                      <a:pt x="200" y="230"/>
                    </a:lnTo>
                    <a:lnTo>
                      <a:pt x="214" y="230"/>
                    </a:lnTo>
                    <a:lnTo>
                      <a:pt x="227" y="230"/>
                    </a:lnTo>
                    <a:lnTo>
                      <a:pt x="242" y="230"/>
                    </a:lnTo>
                    <a:lnTo>
                      <a:pt x="256" y="230"/>
                    </a:lnTo>
                    <a:lnTo>
                      <a:pt x="270" y="230"/>
                    </a:lnTo>
                    <a:lnTo>
                      <a:pt x="285" y="230"/>
                    </a:lnTo>
                    <a:lnTo>
                      <a:pt x="298" y="230"/>
                    </a:lnTo>
                    <a:lnTo>
                      <a:pt x="282" y="263"/>
                    </a:lnTo>
                    <a:lnTo>
                      <a:pt x="256" y="289"/>
                    </a:lnTo>
                    <a:lnTo>
                      <a:pt x="226" y="306"/>
                    </a:lnTo>
                    <a:lnTo>
                      <a:pt x="193" y="312"/>
                    </a:lnTo>
                    <a:lnTo>
                      <a:pt x="158" y="306"/>
                    </a:lnTo>
                    <a:lnTo>
                      <a:pt x="123" y="287"/>
                    </a:lnTo>
                    <a:lnTo>
                      <a:pt x="93" y="254"/>
                    </a:lnTo>
                    <a:lnTo>
                      <a:pt x="69" y="205"/>
                    </a:lnTo>
                    <a:lnTo>
                      <a:pt x="0" y="205"/>
                    </a:lnTo>
                    <a:lnTo>
                      <a:pt x="0" y="127"/>
                    </a:lnTo>
                    <a:lnTo>
                      <a:pt x="9" y="127"/>
                    </a:lnTo>
                    <a:lnTo>
                      <a:pt x="16" y="127"/>
                    </a:lnTo>
                    <a:lnTo>
                      <a:pt x="25" y="127"/>
                    </a:lnTo>
                    <a:lnTo>
                      <a:pt x="34" y="127"/>
                    </a:lnTo>
                    <a:lnTo>
                      <a:pt x="42" y="127"/>
                    </a:lnTo>
                    <a:lnTo>
                      <a:pt x="51" y="127"/>
                    </a:lnTo>
                    <a:lnTo>
                      <a:pt x="58" y="127"/>
                    </a:lnTo>
                    <a:lnTo>
                      <a:pt x="67" y="127"/>
                    </a:lnTo>
                    <a:lnTo>
                      <a:pt x="95" y="63"/>
                    </a:lnTo>
                    <a:lnTo>
                      <a:pt x="128" y="22"/>
                    </a:lnTo>
                    <a:lnTo>
                      <a:pt x="164" y="3"/>
                    </a:lnTo>
                    <a:lnTo>
                      <a:pt x="200" y="0"/>
                    </a:lnTo>
                    <a:lnTo>
                      <a:pt x="233" y="10"/>
                    </a:lnTo>
                    <a:lnTo>
                      <a:pt x="264" y="29"/>
                    </a:lnTo>
                    <a:lnTo>
                      <a:pt x="286" y="56"/>
                    </a:lnTo>
                    <a:lnTo>
                      <a:pt x="298" y="85"/>
                    </a:lnTo>
                    <a:close/>
                  </a:path>
                </a:pathLst>
              </a:custGeom>
              <a:solidFill>
                <a:srgbClr val="998C00"/>
              </a:solidFill>
              <a:ln w="9525">
                <a:noFill/>
                <a:round/>
                <a:headEnd/>
                <a:tailEnd/>
              </a:ln>
            </p:spPr>
            <p:txBody>
              <a:bodyPr/>
              <a:lstStyle/>
              <a:p>
                <a:endParaRPr lang="en-AU" sz="1500"/>
              </a:p>
            </p:txBody>
          </p:sp>
          <p:sp>
            <p:nvSpPr>
              <p:cNvPr id="25706" name="Freeform 192"/>
              <p:cNvSpPr>
                <a:spLocks/>
              </p:cNvSpPr>
              <p:nvPr/>
            </p:nvSpPr>
            <p:spPr bwMode="auto">
              <a:xfrm>
                <a:off x="5428" y="2188"/>
                <a:ext cx="149" cy="156"/>
              </a:xfrm>
              <a:custGeom>
                <a:avLst/>
                <a:gdLst>
                  <a:gd name="T0" fmla="*/ 298 w 298"/>
                  <a:gd name="T1" fmla="*/ 85 h 312"/>
                  <a:gd name="T2" fmla="*/ 184 w 298"/>
                  <a:gd name="T3" fmla="*/ 85 h 312"/>
                  <a:gd name="T4" fmla="*/ 135 w 298"/>
                  <a:gd name="T5" fmla="*/ 158 h 312"/>
                  <a:gd name="T6" fmla="*/ 187 w 298"/>
                  <a:gd name="T7" fmla="*/ 230 h 312"/>
                  <a:gd name="T8" fmla="*/ 187 w 298"/>
                  <a:gd name="T9" fmla="*/ 230 h 312"/>
                  <a:gd name="T10" fmla="*/ 200 w 298"/>
                  <a:gd name="T11" fmla="*/ 230 h 312"/>
                  <a:gd name="T12" fmla="*/ 214 w 298"/>
                  <a:gd name="T13" fmla="*/ 230 h 312"/>
                  <a:gd name="T14" fmla="*/ 227 w 298"/>
                  <a:gd name="T15" fmla="*/ 230 h 312"/>
                  <a:gd name="T16" fmla="*/ 242 w 298"/>
                  <a:gd name="T17" fmla="*/ 230 h 312"/>
                  <a:gd name="T18" fmla="*/ 256 w 298"/>
                  <a:gd name="T19" fmla="*/ 230 h 312"/>
                  <a:gd name="T20" fmla="*/ 270 w 298"/>
                  <a:gd name="T21" fmla="*/ 230 h 312"/>
                  <a:gd name="T22" fmla="*/ 285 w 298"/>
                  <a:gd name="T23" fmla="*/ 230 h 312"/>
                  <a:gd name="T24" fmla="*/ 298 w 298"/>
                  <a:gd name="T25" fmla="*/ 230 h 312"/>
                  <a:gd name="T26" fmla="*/ 298 w 298"/>
                  <a:gd name="T27" fmla="*/ 230 h 312"/>
                  <a:gd name="T28" fmla="*/ 282 w 298"/>
                  <a:gd name="T29" fmla="*/ 263 h 312"/>
                  <a:gd name="T30" fmla="*/ 256 w 298"/>
                  <a:gd name="T31" fmla="*/ 289 h 312"/>
                  <a:gd name="T32" fmla="*/ 226 w 298"/>
                  <a:gd name="T33" fmla="*/ 306 h 312"/>
                  <a:gd name="T34" fmla="*/ 193 w 298"/>
                  <a:gd name="T35" fmla="*/ 312 h 312"/>
                  <a:gd name="T36" fmla="*/ 158 w 298"/>
                  <a:gd name="T37" fmla="*/ 306 h 312"/>
                  <a:gd name="T38" fmla="*/ 123 w 298"/>
                  <a:gd name="T39" fmla="*/ 287 h 312"/>
                  <a:gd name="T40" fmla="*/ 93 w 298"/>
                  <a:gd name="T41" fmla="*/ 254 h 312"/>
                  <a:gd name="T42" fmla="*/ 69 w 298"/>
                  <a:gd name="T43" fmla="*/ 205 h 312"/>
                  <a:gd name="T44" fmla="*/ 0 w 298"/>
                  <a:gd name="T45" fmla="*/ 205 h 312"/>
                  <a:gd name="T46" fmla="*/ 0 w 298"/>
                  <a:gd name="T47" fmla="*/ 127 h 312"/>
                  <a:gd name="T48" fmla="*/ 0 w 298"/>
                  <a:gd name="T49" fmla="*/ 127 h 312"/>
                  <a:gd name="T50" fmla="*/ 9 w 298"/>
                  <a:gd name="T51" fmla="*/ 127 h 312"/>
                  <a:gd name="T52" fmla="*/ 16 w 298"/>
                  <a:gd name="T53" fmla="*/ 127 h 312"/>
                  <a:gd name="T54" fmla="*/ 25 w 298"/>
                  <a:gd name="T55" fmla="*/ 127 h 312"/>
                  <a:gd name="T56" fmla="*/ 34 w 298"/>
                  <a:gd name="T57" fmla="*/ 127 h 312"/>
                  <a:gd name="T58" fmla="*/ 42 w 298"/>
                  <a:gd name="T59" fmla="*/ 127 h 312"/>
                  <a:gd name="T60" fmla="*/ 51 w 298"/>
                  <a:gd name="T61" fmla="*/ 127 h 312"/>
                  <a:gd name="T62" fmla="*/ 58 w 298"/>
                  <a:gd name="T63" fmla="*/ 127 h 312"/>
                  <a:gd name="T64" fmla="*/ 67 w 298"/>
                  <a:gd name="T65" fmla="*/ 127 h 312"/>
                  <a:gd name="T66" fmla="*/ 67 w 298"/>
                  <a:gd name="T67" fmla="*/ 127 h 312"/>
                  <a:gd name="T68" fmla="*/ 95 w 298"/>
                  <a:gd name="T69" fmla="*/ 63 h 312"/>
                  <a:gd name="T70" fmla="*/ 128 w 298"/>
                  <a:gd name="T71" fmla="*/ 22 h 312"/>
                  <a:gd name="T72" fmla="*/ 164 w 298"/>
                  <a:gd name="T73" fmla="*/ 3 h 312"/>
                  <a:gd name="T74" fmla="*/ 200 w 298"/>
                  <a:gd name="T75" fmla="*/ 0 h 312"/>
                  <a:gd name="T76" fmla="*/ 233 w 298"/>
                  <a:gd name="T77" fmla="*/ 10 h 312"/>
                  <a:gd name="T78" fmla="*/ 264 w 298"/>
                  <a:gd name="T79" fmla="*/ 29 h 312"/>
                  <a:gd name="T80" fmla="*/ 286 w 298"/>
                  <a:gd name="T81" fmla="*/ 56 h 312"/>
                  <a:gd name="T82" fmla="*/ 298 w 298"/>
                  <a:gd name="T83" fmla="*/ 85 h 3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98"/>
                  <a:gd name="T127" fmla="*/ 0 h 312"/>
                  <a:gd name="T128" fmla="*/ 298 w 298"/>
                  <a:gd name="T129" fmla="*/ 312 h 31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98" h="312">
                    <a:moveTo>
                      <a:pt x="298" y="85"/>
                    </a:moveTo>
                    <a:lnTo>
                      <a:pt x="184" y="85"/>
                    </a:lnTo>
                    <a:lnTo>
                      <a:pt x="135" y="158"/>
                    </a:lnTo>
                    <a:lnTo>
                      <a:pt x="187" y="230"/>
                    </a:lnTo>
                    <a:lnTo>
                      <a:pt x="200" y="230"/>
                    </a:lnTo>
                    <a:lnTo>
                      <a:pt x="214" y="230"/>
                    </a:lnTo>
                    <a:lnTo>
                      <a:pt x="227" y="230"/>
                    </a:lnTo>
                    <a:lnTo>
                      <a:pt x="242" y="230"/>
                    </a:lnTo>
                    <a:lnTo>
                      <a:pt x="256" y="230"/>
                    </a:lnTo>
                    <a:lnTo>
                      <a:pt x="270" y="230"/>
                    </a:lnTo>
                    <a:lnTo>
                      <a:pt x="285" y="230"/>
                    </a:lnTo>
                    <a:lnTo>
                      <a:pt x="298" y="230"/>
                    </a:lnTo>
                    <a:lnTo>
                      <a:pt x="282" y="263"/>
                    </a:lnTo>
                    <a:lnTo>
                      <a:pt x="256" y="289"/>
                    </a:lnTo>
                    <a:lnTo>
                      <a:pt x="226" y="306"/>
                    </a:lnTo>
                    <a:lnTo>
                      <a:pt x="193" y="312"/>
                    </a:lnTo>
                    <a:lnTo>
                      <a:pt x="158" y="306"/>
                    </a:lnTo>
                    <a:lnTo>
                      <a:pt x="123" y="287"/>
                    </a:lnTo>
                    <a:lnTo>
                      <a:pt x="93" y="254"/>
                    </a:lnTo>
                    <a:lnTo>
                      <a:pt x="69" y="205"/>
                    </a:lnTo>
                    <a:lnTo>
                      <a:pt x="0" y="205"/>
                    </a:lnTo>
                    <a:lnTo>
                      <a:pt x="0" y="127"/>
                    </a:lnTo>
                    <a:lnTo>
                      <a:pt x="9" y="127"/>
                    </a:lnTo>
                    <a:lnTo>
                      <a:pt x="16" y="127"/>
                    </a:lnTo>
                    <a:lnTo>
                      <a:pt x="25" y="127"/>
                    </a:lnTo>
                    <a:lnTo>
                      <a:pt x="34" y="127"/>
                    </a:lnTo>
                    <a:lnTo>
                      <a:pt x="42" y="127"/>
                    </a:lnTo>
                    <a:lnTo>
                      <a:pt x="51" y="127"/>
                    </a:lnTo>
                    <a:lnTo>
                      <a:pt x="58" y="127"/>
                    </a:lnTo>
                    <a:lnTo>
                      <a:pt x="67" y="127"/>
                    </a:lnTo>
                    <a:lnTo>
                      <a:pt x="95" y="63"/>
                    </a:lnTo>
                    <a:lnTo>
                      <a:pt x="128" y="22"/>
                    </a:lnTo>
                    <a:lnTo>
                      <a:pt x="164" y="3"/>
                    </a:lnTo>
                    <a:lnTo>
                      <a:pt x="200" y="0"/>
                    </a:lnTo>
                    <a:lnTo>
                      <a:pt x="233" y="10"/>
                    </a:lnTo>
                    <a:lnTo>
                      <a:pt x="264" y="29"/>
                    </a:lnTo>
                    <a:lnTo>
                      <a:pt x="286" y="56"/>
                    </a:lnTo>
                    <a:lnTo>
                      <a:pt x="298" y="85"/>
                    </a:lnTo>
                  </a:path>
                </a:pathLst>
              </a:custGeom>
              <a:noFill/>
              <a:ln w="0">
                <a:solidFill>
                  <a:srgbClr val="000000"/>
                </a:solidFill>
                <a:prstDash val="solid"/>
                <a:round/>
                <a:headEnd/>
                <a:tailEnd/>
              </a:ln>
            </p:spPr>
            <p:txBody>
              <a:bodyPr/>
              <a:lstStyle/>
              <a:p>
                <a:endParaRPr lang="en-AU" sz="1500"/>
              </a:p>
            </p:txBody>
          </p:sp>
          <p:sp>
            <p:nvSpPr>
              <p:cNvPr id="25707" name="Freeform 193"/>
              <p:cNvSpPr>
                <a:spLocks/>
              </p:cNvSpPr>
              <p:nvPr/>
            </p:nvSpPr>
            <p:spPr bwMode="auto">
              <a:xfrm>
                <a:off x="5505" y="2239"/>
                <a:ext cx="76" cy="59"/>
              </a:xfrm>
              <a:custGeom>
                <a:avLst/>
                <a:gdLst>
                  <a:gd name="T0" fmla="*/ 110 w 151"/>
                  <a:gd name="T1" fmla="*/ 0 h 118"/>
                  <a:gd name="T2" fmla="*/ 151 w 151"/>
                  <a:gd name="T3" fmla="*/ 59 h 118"/>
                  <a:gd name="T4" fmla="*/ 110 w 151"/>
                  <a:gd name="T5" fmla="*/ 118 h 118"/>
                  <a:gd name="T6" fmla="*/ 42 w 151"/>
                  <a:gd name="T7" fmla="*/ 118 h 118"/>
                  <a:gd name="T8" fmla="*/ 0 w 151"/>
                  <a:gd name="T9" fmla="*/ 59 h 118"/>
                  <a:gd name="T10" fmla="*/ 42 w 151"/>
                  <a:gd name="T11" fmla="*/ 0 h 118"/>
                  <a:gd name="T12" fmla="*/ 110 w 151"/>
                  <a:gd name="T13" fmla="*/ 0 h 118"/>
                  <a:gd name="T14" fmla="*/ 0 60000 65536"/>
                  <a:gd name="T15" fmla="*/ 0 60000 65536"/>
                  <a:gd name="T16" fmla="*/ 0 60000 65536"/>
                  <a:gd name="T17" fmla="*/ 0 60000 65536"/>
                  <a:gd name="T18" fmla="*/ 0 60000 65536"/>
                  <a:gd name="T19" fmla="*/ 0 60000 65536"/>
                  <a:gd name="T20" fmla="*/ 0 60000 65536"/>
                  <a:gd name="T21" fmla="*/ 0 w 151"/>
                  <a:gd name="T22" fmla="*/ 0 h 118"/>
                  <a:gd name="T23" fmla="*/ 151 w 151"/>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1" h="118">
                    <a:moveTo>
                      <a:pt x="110" y="0"/>
                    </a:moveTo>
                    <a:lnTo>
                      <a:pt x="151" y="59"/>
                    </a:lnTo>
                    <a:lnTo>
                      <a:pt x="110" y="118"/>
                    </a:lnTo>
                    <a:lnTo>
                      <a:pt x="42" y="118"/>
                    </a:lnTo>
                    <a:lnTo>
                      <a:pt x="0" y="59"/>
                    </a:lnTo>
                    <a:lnTo>
                      <a:pt x="42" y="0"/>
                    </a:lnTo>
                    <a:lnTo>
                      <a:pt x="110" y="0"/>
                    </a:lnTo>
                    <a:close/>
                  </a:path>
                </a:pathLst>
              </a:custGeom>
              <a:solidFill>
                <a:srgbClr val="000000"/>
              </a:solidFill>
              <a:ln w="9525">
                <a:noFill/>
                <a:round/>
                <a:headEnd/>
                <a:tailEnd/>
              </a:ln>
            </p:spPr>
            <p:txBody>
              <a:bodyPr/>
              <a:lstStyle/>
              <a:p>
                <a:endParaRPr lang="en-AU" sz="1500"/>
              </a:p>
            </p:txBody>
          </p:sp>
          <p:sp>
            <p:nvSpPr>
              <p:cNvPr id="25708" name="Freeform 194"/>
              <p:cNvSpPr>
                <a:spLocks/>
              </p:cNvSpPr>
              <p:nvPr/>
            </p:nvSpPr>
            <p:spPr bwMode="auto">
              <a:xfrm>
                <a:off x="5505" y="2239"/>
                <a:ext cx="76" cy="59"/>
              </a:xfrm>
              <a:custGeom>
                <a:avLst/>
                <a:gdLst>
                  <a:gd name="T0" fmla="*/ 110 w 151"/>
                  <a:gd name="T1" fmla="*/ 0 h 118"/>
                  <a:gd name="T2" fmla="*/ 151 w 151"/>
                  <a:gd name="T3" fmla="*/ 59 h 118"/>
                  <a:gd name="T4" fmla="*/ 110 w 151"/>
                  <a:gd name="T5" fmla="*/ 118 h 118"/>
                  <a:gd name="T6" fmla="*/ 42 w 151"/>
                  <a:gd name="T7" fmla="*/ 118 h 118"/>
                  <a:gd name="T8" fmla="*/ 0 w 151"/>
                  <a:gd name="T9" fmla="*/ 59 h 118"/>
                  <a:gd name="T10" fmla="*/ 42 w 151"/>
                  <a:gd name="T11" fmla="*/ 0 h 118"/>
                  <a:gd name="T12" fmla="*/ 110 w 151"/>
                  <a:gd name="T13" fmla="*/ 0 h 118"/>
                  <a:gd name="T14" fmla="*/ 0 60000 65536"/>
                  <a:gd name="T15" fmla="*/ 0 60000 65536"/>
                  <a:gd name="T16" fmla="*/ 0 60000 65536"/>
                  <a:gd name="T17" fmla="*/ 0 60000 65536"/>
                  <a:gd name="T18" fmla="*/ 0 60000 65536"/>
                  <a:gd name="T19" fmla="*/ 0 60000 65536"/>
                  <a:gd name="T20" fmla="*/ 0 60000 65536"/>
                  <a:gd name="T21" fmla="*/ 0 w 151"/>
                  <a:gd name="T22" fmla="*/ 0 h 118"/>
                  <a:gd name="T23" fmla="*/ 151 w 151"/>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1" h="118">
                    <a:moveTo>
                      <a:pt x="110" y="0"/>
                    </a:moveTo>
                    <a:lnTo>
                      <a:pt x="151" y="59"/>
                    </a:lnTo>
                    <a:lnTo>
                      <a:pt x="110" y="118"/>
                    </a:lnTo>
                    <a:lnTo>
                      <a:pt x="42" y="118"/>
                    </a:lnTo>
                    <a:lnTo>
                      <a:pt x="0" y="59"/>
                    </a:lnTo>
                    <a:lnTo>
                      <a:pt x="42" y="0"/>
                    </a:lnTo>
                    <a:lnTo>
                      <a:pt x="110" y="0"/>
                    </a:lnTo>
                  </a:path>
                </a:pathLst>
              </a:custGeom>
              <a:noFill/>
              <a:ln w="0">
                <a:solidFill>
                  <a:srgbClr val="000000"/>
                </a:solidFill>
                <a:prstDash val="solid"/>
                <a:round/>
                <a:headEnd/>
                <a:tailEnd/>
              </a:ln>
            </p:spPr>
            <p:txBody>
              <a:bodyPr/>
              <a:lstStyle/>
              <a:p>
                <a:endParaRPr lang="en-AU" sz="1500"/>
              </a:p>
            </p:txBody>
          </p:sp>
          <p:sp>
            <p:nvSpPr>
              <p:cNvPr id="25709" name="Freeform 195"/>
              <p:cNvSpPr>
                <a:spLocks/>
              </p:cNvSpPr>
              <p:nvPr/>
            </p:nvSpPr>
            <p:spPr bwMode="auto">
              <a:xfrm>
                <a:off x="5535" y="2264"/>
                <a:ext cx="7" cy="7"/>
              </a:xfrm>
              <a:custGeom>
                <a:avLst/>
                <a:gdLst>
                  <a:gd name="T0" fmla="*/ 3 w 15"/>
                  <a:gd name="T1" fmla="*/ 0 h 14"/>
                  <a:gd name="T2" fmla="*/ 4 w 15"/>
                  <a:gd name="T3" fmla="*/ 0 h 14"/>
                  <a:gd name="T4" fmla="*/ 6 w 15"/>
                  <a:gd name="T5" fmla="*/ 0 h 14"/>
                  <a:gd name="T6" fmla="*/ 10 w 15"/>
                  <a:gd name="T7" fmla="*/ 0 h 14"/>
                  <a:gd name="T8" fmla="*/ 10 w 15"/>
                  <a:gd name="T9" fmla="*/ 4 h 14"/>
                  <a:gd name="T10" fmla="*/ 12 w 15"/>
                  <a:gd name="T11" fmla="*/ 4 h 14"/>
                  <a:gd name="T12" fmla="*/ 15 w 15"/>
                  <a:gd name="T13" fmla="*/ 6 h 14"/>
                  <a:gd name="T14" fmla="*/ 15 w 15"/>
                  <a:gd name="T15" fmla="*/ 7 h 14"/>
                  <a:gd name="T16" fmla="*/ 12 w 15"/>
                  <a:gd name="T17" fmla="*/ 11 h 14"/>
                  <a:gd name="T18" fmla="*/ 10 w 15"/>
                  <a:gd name="T19" fmla="*/ 13 h 14"/>
                  <a:gd name="T20" fmla="*/ 6 w 15"/>
                  <a:gd name="T21" fmla="*/ 13 h 14"/>
                  <a:gd name="T22" fmla="*/ 4 w 15"/>
                  <a:gd name="T23" fmla="*/ 14 h 14"/>
                  <a:gd name="T24" fmla="*/ 3 w 15"/>
                  <a:gd name="T25" fmla="*/ 14 h 14"/>
                  <a:gd name="T26" fmla="*/ 0 w 15"/>
                  <a:gd name="T27" fmla="*/ 11 h 14"/>
                  <a:gd name="T28" fmla="*/ 0 w 15"/>
                  <a:gd name="T29" fmla="*/ 7 h 14"/>
                  <a:gd name="T30" fmla="*/ 0 w 15"/>
                  <a:gd name="T31" fmla="*/ 6 h 14"/>
                  <a:gd name="T32" fmla="*/ 3 w 15"/>
                  <a:gd name="T33" fmla="*/ 0 h 14"/>
                  <a:gd name="T34" fmla="*/ 3 w 15"/>
                  <a:gd name="T35" fmla="*/ 0 h 14"/>
                  <a:gd name="T36" fmla="*/ 3 w 15"/>
                  <a:gd name="T37" fmla="*/ 0 h 14"/>
                  <a:gd name="T38" fmla="*/ 3 w 15"/>
                  <a:gd name="T39" fmla="*/ 0 h 14"/>
                  <a:gd name="T40" fmla="*/ 3 w 15"/>
                  <a:gd name="T41" fmla="*/ 0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
                  <a:gd name="T64" fmla="*/ 0 h 14"/>
                  <a:gd name="T65" fmla="*/ 15 w 15"/>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 h="14">
                    <a:moveTo>
                      <a:pt x="3" y="0"/>
                    </a:moveTo>
                    <a:lnTo>
                      <a:pt x="4" y="0"/>
                    </a:lnTo>
                    <a:lnTo>
                      <a:pt x="6" y="0"/>
                    </a:lnTo>
                    <a:lnTo>
                      <a:pt x="10" y="0"/>
                    </a:lnTo>
                    <a:lnTo>
                      <a:pt x="10" y="4"/>
                    </a:lnTo>
                    <a:lnTo>
                      <a:pt x="12" y="4"/>
                    </a:lnTo>
                    <a:lnTo>
                      <a:pt x="15" y="6"/>
                    </a:lnTo>
                    <a:lnTo>
                      <a:pt x="15" y="7"/>
                    </a:lnTo>
                    <a:lnTo>
                      <a:pt x="12" y="11"/>
                    </a:lnTo>
                    <a:lnTo>
                      <a:pt x="10" y="13"/>
                    </a:lnTo>
                    <a:lnTo>
                      <a:pt x="6" y="13"/>
                    </a:lnTo>
                    <a:lnTo>
                      <a:pt x="4" y="14"/>
                    </a:lnTo>
                    <a:lnTo>
                      <a:pt x="3" y="14"/>
                    </a:lnTo>
                    <a:lnTo>
                      <a:pt x="0" y="11"/>
                    </a:lnTo>
                    <a:lnTo>
                      <a:pt x="0" y="7"/>
                    </a:lnTo>
                    <a:lnTo>
                      <a:pt x="0" y="6"/>
                    </a:lnTo>
                    <a:lnTo>
                      <a:pt x="3" y="0"/>
                    </a:lnTo>
                    <a:close/>
                  </a:path>
                </a:pathLst>
              </a:custGeom>
              <a:solidFill>
                <a:srgbClr val="999933"/>
              </a:solidFill>
              <a:ln w="9525">
                <a:noFill/>
                <a:round/>
                <a:headEnd/>
                <a:tailEnd/>
              </a:ln>
            </p:spPr>
            <p:txBody>
              <a:bodyPr/>
              <a:lstStyle/>
              <a:p>
                <a:endParaRPr lang="en-AU" sz="1500"/>
              </a:p>
            </p:txBody>
          </p:sp>
          <p:sp>
            <p:nvSpPr>
              <p:cNvPr id="25710" name="Freeform 196"/>
              <p:cNvSpPr>
                <a:spLocks/>
              </p:cNvSpPr>
              <p:nvPr/>
            </p:nvSpPr>
            <p:spPr bwMode="auto">
              <a:xfrm>
                <a:off x="5535" y="2264"/>
                <a:ext cx="7" cy="7"/>
              </a:xfrm>
              <a:custGeom>
                <a:avLst/>
                <a:gdLst>
                  <a:gd name="T0" fmla="*/ 3 w 15"/>
                  <a:gd name="T1" fmla="*/ 0 h 14"/>
                  <a:gd name="T2" fmla="*/ 4 w 15"/>
                  <a:gd name="T3" fmla="*/ 0 h 14"/>
                  <a:gd name="T4" fmla="*/ 6 w 15"/>
                  <a:gd name="T5" fmla="*/ 0 h 14"/>
                  <a:gd name="T6" fmla="*/ 10 w 15"/>
                  <a:gd name="T7" fmla="*/ 0 h 14"/>
                  <a:gd name="T8" fmla="*/ 10 w 15"/>
                  <a:gd name="T9" fmla="*/ 4 h 14"/>
                  <a:gd name="T10" fmla="*/ 12 w 15"/>
                  <a:gd name="T11" fmla="*/ 4 h 14"/>
                  <a:gd name="T12" fmla="*/ 15 w 15"/>
                  <a:gd name="T13" fmla="*/ 6 h 14"/>
                  <a:gd name="T14" fmla="*/ 15 w 15"/>
                  <a:gd name="T15" fmla="*/ 7 h 14"/>
                  <a:gd name="T16" fmla="*/ 12 w 15"/>
                  <a:gd name="T17" fmla="*/ 11 h 14"/>
                  <a:gd name="T18" fmla="*/ 10 w 15"/>
                  <a:gd name="T19" fmla="*/ 13 h 14"/>
                  <a:gd name="T20" fmla="*/ 6 w 15"/>
                  <a:gd name="T21" fmla="*/ 13 h 14"/>
                  <a:gd name="T22" fmla="*/ 4 w 15"/>
                  <a:gd name="T23" fmla="*/ 14 h 14"/>
                  <a:gd name="T24" fmla="*/ 3 w 15"/>
                  <a:gd name="T25" fmla="*/ 14 h 14"/>
                  <a:gd name="T26" fmla="*/ 0 w 15"/>
                  <a:gd name="T27" fmla="*/ 11 h 14"/>
                  <a:gd name="T28" fmla="*/ 0 w 15"/>
                  <a:gd name="T29" fmla="*/ 7 h 14"/>
                  <a:gd name="T30" fmla="*/ 0 w 15"/>
                  <a:gd name="T31" fmla="*/ 6 h 14"/>
                  <a:gd name="T32" fmla="*/ 3 w 15"/>
                  <a:gd name="T33" fmla="*/ 0 h 14"/>
                  <a:gd name="T34" fmla="*/ 3 w 15"/>
                  <a:gd name="T35" fmla="*/ 0 h 14"/>
                  <a:gd name="T36" fmla="*/ 3 w 15"/>
                  <a:gd name="T37" fmla="*/ 0 h 14"/>
                  <a:gd name="T38" fmla="*/ 3 w 15"/>
                  <a:gd name="T39" fmla="*/ 0 h 14"/>
                  <a:gd name="T40" fmla="*/ 3 w 15"/>
                  <a:gd name="T41" fmla="*/ 0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
                  <a:gd name="T64" fmla="*/ 0 h 14"/>
                  <a:gd name="T65" fmla="*/ 15 w 15"/>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 h="14">
                    <a:moveTo>
                      <a:pt x="3" y="0"/>
                    </a:moveTo>
                    <a:lnTo>
                      <a:pt x="4" y="0"/>
                    </a:lnTo>
                    <a:lnTo>
                      <a:pt x="6" y="0"/>
                    </a:lnTo>
                    <a:lnTo>
                      <a:pt x="10" y="0"/>
                    </a:lnTo>
                    <a:lnTo>
                      <a:pt x="10" y="4"/>
                    </a:lnTo>
                    <a:lnTo>
                      <a:pt x="12" y="4"/>
                    </a:lnTo>
                    <a:lnTo>
                      <a:pt x="15" y="6"/>
                    </a:lnTo>
                    <a:lnTo>
                      <a:pt x="15" y="7"/>
                    </a:lnTo>
                    <a:lnTo>
                      <a:pt x="12" y="11"/>
                    </a:lnTo>
                    <a:lnTo>
                      <a:pt x="10" y="13"/>
                    </a:lnTo>
                    <a:lnTo>
                      <a:pt x="6" y="13"/>
                    </a:lnTo>
                    <a:lnTo>
                      <a:pt x="4" y="14"/>
                    </a:lnTo>
                    <a:lnTo>
                      <a:pt x="3" y="14"/>
                    </a:lnTo>
                    <a:lnTo>
                      <a:pt x="0" y="11"/>
                    </a:lnTo>
                    <a:lnTo>
                      <a:pt x="0" y="7"/>
                    </a:lnTo>
                    <a:lnTo>
                      <a:pt x="0" y="6"/>
                    </a:lnTo>
                    <a:lnTo>
                      <a:pt x="3" y="0"/>
                    </a:lnTo>
                  </a:path>
                </a:pathLst>
              </a:custGeom>
              <a:noFill/>
              <a:ln w="0">
                <a:solidFill>
                  <a:srgbClr val="000000"/>
                </a:solidFill>
                <a:prstDash val="solid"/>
                <a:round/>
                <a:headEnd/>
                <a:tailEnd/>
              </a:ln>
            </p:spPr>
            <p:txBody>
              <a:bodyPr/>
              <a:lstStyle/>
              <a:p>
                <a:endParaRPr lang="en-AU" sz="1500"/>
              </a:p>
            </p:txBody>
          </p:sp>
          <p:sp>
            <p:nvSpPr>
              <p:cNvPr id="25711" name="Freeform 197"/>
              <p:cNvSpPr>
                <a:spLocks/>
              </p:cNvSpPr>
              <p:nvPr/>
            </p:nvSpPr>
            <p:spPr bwMode="auto">
              <a:xfrm>
                <a:off x="5533" y="2255"/>
                <a:ext cx="24" cy="27"/>
              </a:xfrm>
              <a:custGeom>
                <a:avLst/>
                <a:gdLst>
                  <a:gd name="T0" fmla="*/ 24 w 49"/>
                  <a:gd name="T1" fmla="*/ 0 h 54"/>
                  <a:gd name="T2" fmla="*/ 33 w 49"/>
                  <a:gd name="T3" fmla="*/ 2 h 54"/>
                  <a:gd name="T4" fmla="*/ 41 w 49"/>
                  <a:gd name="T5" fmla="*/ 9 h 54"/>
                  <a:gd name="T6" fmla="*/ 47 w 49"/>
                  <a:gd name="T7" fmla="*/ 18 h 54"/>
                  <a:gd name="T8" fmla="*/ 49 w 49"/>
                  <a:gd name="T9" fmla="*/ 28 h 54"/>
                  <a:gd name="T10" fmla="*/ 47 w 49"/>
                  <a:gd name="T11" fmla="*/ 38 h 54"/>
                  <a:gd name="T12" fmla="*/ 41 w 49"/>
                  <a:gd name="T13" fmla="*/ 45 h 54"/>
                  <a:gd name="T14" fmla="*/ 33 w 49"/>
                  <a:gd name="T15" fmla="*/ 52 h 54"/>
                  <a:gd name="T16" fmla="*/ 24 w 49"/>
                  <a:gd name="T17" fmla="*/ 54 h 54"/>
                  <a:gd name="T18" fmla="*/ 15 w 49"/>
                  <a:gd name="T19" fmla="*/ 52 h 54"/>
                  <a:gd name="T20" fmla="*/ 8 w 49"/>
                  <a:gd name="T21" fmla="*/ 45 h 54"/>
                  <a:gd name="T22" fmla="*/ 2 w 49"/>
                  <a:gd name="T23" fmla="*/ 38 h 54"/>
                  <a:gd name="T24" fmla="*/ 0 w 49"/>
                  <a:gd name="T25" fmla="*/ 28 h 54"/>
                  <a:gd name="T26" fmla="*/ 2 w 49"/>
                  <a:gd name="T27" fmla="*/ 18 h 54"/>
                  <a:gd name="T28" fmla="*/ 8 w 49"/>
                  <a:gd name="T29" fmla="*/ 9 h 54"/>
                  <a:gd name="T30" fmla="*/ 15 w 49"/>
                  <a:gd name="T31" fmla="*/ 2 h 54"/>
                  <a:gd name="T32" fmla="*/ 24 w 49"/>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54"/>
                  <a:gd name="T53" fmla="*/ 49 w 49"/>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54">
                    <a:moveTo>
                      <a:pt x="24" y="0"/>
                    </a:moveTo>
                    <a:lnTo>
                      <a:pt x="33" y="2"/>
                    </a:lnTo>
                    <a:lnTo>
                      <a:pt x="41" y="9"/>
                    </a:lnTo>
                    <a:lnTo>
                      <a:pt x="47" y="18"/>
                    </a:lnTo>
                    <a:lnTo>
                      <a:pt x="49" y="28"/>
                    </a:lnTo>
                    <a:lnTo>
                      <a:pt x="47" y="38"/>
                    </a:lnTo>
                    <a:lnTo>
                      <a:pt x="41" y="45"/>
                    </a:lnTo>
                    <a:lnTo>
                      <a:pt x="33" y="52"/>
                    </a:lnTo>
                    <a:lnTo>
                      <a:pt x="24" y="54"/>
                    </a:lnTo>
                    <a:lnTo>
                      <a:pt x="15" y="52"/>
                    </a:lnTo>
                    <a:lnTo>
                      <a:pt x="8" y="45"/>
                    </a:lnTo>
                    <a:lnTo>
                      <a:pt x="2" y="38"/>
                    </a:lnTo>
                    <a:lnTo>
                      <a:pt x="0" y="28"/>
                    </a:lnTo>
                    <a:lnTo>
                      <a:pt x="2" y="18"/>
                    </a:lnTo>
                    <a:lnTo>
                      <a:pt x="8" y="9"/>
                    </a:lnTo>
                    <a:lnTo>
                      <a:pt x="15" y="2"/>
                    </a:lnTo>
                    <a:lnTo>
                      <a:pt x="24" y="0"/>
                    </a:lnTo>
                    <a:close/>
                  </a:path>
                </a:pathLst>
              </a:custGeom>
              <a:solidFill>
                <a:srgbClr val="FFFFFF"/>
              </a:solidFill>
              <a:ln w="9525">
                <a:noFill/>
                <a:round/>
                <a:headEnd/>
                <a:tailEnd/>
              </a:ln>
            </p:spPr>
            <p:txBody>
              <a:bodyPr/>
              <a:lstStyle/>
              <a:p>
                <a:endParaRPr lang="en-AU" sz="1500"/>
              </a:p>
            </p:txBody>
          </p:sp>
          <p:sp>
            <p:nvSpPr>
              <p:cNvPr id="25712" name="Freeform 198"/>
              <p:cNvSpPr>
                <a:spLocks/>
              </p:cNvSpPr>
              <p:nvPr/>
            </p:nvSpPr>
            <p:spPr bwMode="auto">
              <a:xfrm>
                <a:off x="5533" y="2255"/>
                <a:ext cx="24" cy="27"/>
              </a:xfrm>
              <a:custGeom>
                <a:avLst/>
                <a:gdLst>
                  <a:gd name="T0" fmla="*/ 24 w 49"/>
                  <a:gd name="T1" fmla="*/ 0 h 54"/>
                  <a:gd name="T2" fmla="*/ 24 w 49"/>
                  <a:gd name="T3" fmla="*/ 0 h 54"/>
                  <a:gd name="T4" fmla="*/ 33 w 49"/>
                  <a:gd name="T5" fmla="*/ 2 h 54"/>
                  <a:gd name="T6" fmla="*/ 41 w 49"/>
                  <a:gd name="T7" fmla="*/ 9 h 54"/>
                  <a:gd name="T8" fmla="*/ 47 w 49"/>
                  <a:gd name="T9" fmla="*/ 18 h 54"/>
                  <a:gd name="T10" fmla="*/ 49 w 49"/>
                  <a:gd name="T11" fmla="*/ 28 h 54"/>
                  <a:gd name="T12" fmla="*/ 49 w 49"/>
                  <a:gd name="T13" fmla="*/ 28 h 54"/>
                  <a:gd name="T14" fmla="*/ 47 w 49"/>
                  <a:gd name="T15" fmla="*/ 38 h 54"/>
                  <a:gd name="T16" fmla="*/ 41 w 49"/>
                  <a:gd name="T17" fmla="*/ 45 h 54"/>
                  <a:gd name="T18" fmla="*/ 33 w 49"/>
                  <a:gd name="T19" fmla="*/ 52 h 54"/>
                  <a:gd name="T20" fmla="*/ 24 w 49"/>
                  <a:gd name="T21" fmla="*/ 54 h 54"/>
                  <a:gd name="T22" fmla="*/ 24 w 49"/>
                  <a:gd name="T23" fmla="*/ 54 h 54"/>
                  <a:gd name="T24" fmla="*/ 15 w 49"/>
                  <a:gd name="T25" fmla="*/ 52 h 54"/>
                  <a:gd name="T26" fmla="*/ 8 w 49"/>
                  <a:gd name="T27" fmla="*/ 45 h 54"/>
                  <a:gd name="T28" fmla="*/ 2 w 49"/>
                  <a:gd name="T29" fmla="*/ 38 h 54"/>
                  <a:gd name="T30" fmla="*/ 0 w 49"/>
                  <a:gd name="T31" fmla="*/ 28 h 54"/>
                  <a:gd name="T32" fmla="*/ 0 w 49"/>
                  <a:gd name="T33" fmla="*/ 28 h 54"/>
                  <a:gd name="T34" fmla="*/ 2 w 49"/>
                  <a:gd name="T35" fmla="*/ 18 h 54"/>
                  <a:gd name="T36" fmla="*/ 8 w 49"/>
                  <a:gd name="T37" fmla="*/ 9 h 54"/>
                  <a:gd name="T38" fmla="*/ 15 w 49"/>
                  <a:gd name="T39" fmla="*/ 2 h 54"/>
                  <a:gd name="T40" fmla="*/ 24 w 49"/>
                  <a:gd name="T41" fmla="*/ 0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
                  <a:gd name="T64" fmla="*/ 0 h 54"/>
                  <a:gd name="T65" fmla="*/ 49 w 49"/>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 h="54">
                    <a:moveTo>
                      <a:pt x="24" y="0"/>
                    </a:moveTo>
                    <a:lnTo>
                      <a:pt x="24" y="0"/>
                    </a:lnTo>
                    <a:lnTo>
                      <a:pt x="33" y="2"/>
                    </a:lnTo>
                    <a:lnTo>
                      <a:pt x="41" y="9"/>
                    </a:lnTo>
                    <a:lnTo>
                      <a:pt x="47" y="18"/>
                    </a:lnTo>
                    <a:lnTo>
                      <a:pt x="49" y="28"/>
                    </a:lnTo>
                    <a:lnTo>
                      <a:pt x="47" y="38"/>
                    </a:lnTo>
                    <a:lnTo>
                      <a:pt x="41" y="45"/>
                    </a:lnTo>
                    <a:lnTo>
                      <a:pt x="33" y="52"/>
                    </a:lnTo>
                    <a:lnTo>
                      <a:pt x="24" y="54"/>
                    </a:lnTo>
                    <a:lnTo>
                      <a:pt x="15" y="52"/>
                    </a:lnTo>
                    <a:lnTo>
                      <a:pt x="8" y="45"/>
                    </a:lnTo>
                    <a:lnTo>
                      <a:pt x="2" y="38"/>
                    </a:lnTo>
                    <a:lnTo>
                      <a:pt x="0" y="28"/>
                    </a:lnTo>
                    <a:lnTo>
                      <a:pt x="2" y="18"/>
                    </a:lnTo>
                    <a:lnTo>
                      <a:pt x="8" y="9"/>
                    </a:lnTo>
                    <a:lnTo>
                      <a:pt x="15" y="2"/>
                    </a:lnTo>
                    <a:lnTo>
                      <a:pt x="24" y="0"/>
                    </a:lnTo>
                  </a:path>
                </a:pathLst>
              </a:custGeom>
              <a:noFill/>
              <a:ln w="0">
                <a:solidFill>
                  <a:srgbClr val="000000"/>
                </a:solidFill>
                <a:prstDash val="solid"/>
                <a:round/>
                <a:headEnd/>
                <a:tailEnd/>
              </a:ln>
            </p:spPr>
            <p:txBody>
              <a:bodyPr/>
              <a:lstStyle/>
              <a:p>
                <a:endParaRPr lang="en-AU" sz="1500"/>
              </a:p>
            </p:txBody>
          </p:sp>
        </p:grpSp>
      </p:grpSp>
      <p:grpSp>
        <p:nvGrpSpPr>
          <p:cNvPr id="12" name="Group 199"/>
          <p:cNvGrpSpPr>
            <a:grpSpLocks/>
          </p:cNvGrpSpPr>
          <p:nvPr/>
        </p:nvGrpSpPr>
        <p:grpSpPr bwMode="auto">
          <a:xfrm>
            <a:off x="467544" y="1340769"/>
            <a:ext cx="7604522" cy="554038"/>
            <a:chOff x="430" y="1037"/>
            <a:chExt cx="5065" cy="349"/>
          </a:xfrm>
        </p:grpSpPr>
        <p:sp>
          <p:nvSpPr>
            <p:cNvPr id="25681" name="Rectangle 200"/>
            <p:cNvSpPr>
              <a:spLocks noChangeArrowheads="1"/>
            </p:cNvSpPr>
            <p:nvPr/>
          </p:nvSpPr>
          <p:spPr bwMode="auto">
            <a:xfrm>
              <a:off x="874" y="1037"/>
              <a:ext cx="2944"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a:ea typeface="ＭＳ Ｐゴシック" pitchFamily="34" charset="-128"/>
                </a:rPr>
                <a:t>RESOURCE  INVESTIGATOR:</a:t>
              </a:r>
              <a:endParaRPr lang="en-US" sz="1500" b="1" i="1">
                <a:solidFill>
                  <a:srgbClr val="00CC00"/>
                </a:solidFill>
                <a:ea typeface="ＭＳ Ｐゴシック" pitchFamily="34" charset="-128"/>
              </a:endParaRPr>
            </a:p>
            <a:p>
              <a:pPr eaLnBrk="0" hangingPunct="0"/>
              <a:r>
                <a:rPr lang="en-US" sz="1500" b="1">
                  <a:solidFill>
                    <a:srgbClr val="008A00"/>
                  </a:solidFill>
                  <a:ea typeface="ＭＳ Ｐゴシック" pitchFamily="34" charset="-128"/>
                </a:rPr>
                <a:t>Enterprising,  Quick  to  explore  opportunities</a:t>
              </a:r>
            </a:p>
          </p:txBody>
        </p:sp>
        <p:sp>
          <p:nvSpPr>
            <p:cNvPr id="25682" name="Rectangle 201"/>
            <p:cNvSpPr>
              <a:spLocks noChangeArrowheads="1"/>
            </p:cNvSpPr>
            <p:nvPr/>
          </p:nvSpPr>
          <p:spPr bwMode="auto">
            <a:xfrm>
              <a:off x="3863" y="1171"/>
              <a:ext cx="1632"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Weak  in  follow  through</a:t>
              </a:r>
            </a:p>
          </p:txBody>
        </p:sp>
        <p:grpSp>
          <p:nvGrpSpPr>
            <p:cNvPr id="13" name="Group 202"/>
            <p:cNvGrpSpPr>
              <a:grpSpLocks/>
            </p:cNvGrpSpPr>
            <p:nvPr/>
          </p:nvGrpSpPr>
          <p:grpSpPr bwMode="auto">
            <a:xfrm>
              <a:off x="430" y="1056"/>
              <a:ext cx="194" cy="264"/>
              <a:chOff x="6554" y="2579"/>
              <a:chExt cx="194" cy="264"/>
            </a:xfrm>
          </p:grpSpPr>
          <p:sp>
            <p:nvSpPr>
              <p:cNvPr id="25684" name="Freeform 203"/>
              <p:cNvSpPr>
                <a:spLocks/>
              </p:cNvSpPr>
              <p:nvPr/>
            </p:nvSpPr>
            <p:spPr bwMode="auto">
              <a:xfrm>
                <a:off x="6554" y="2579"/>
                <a:ext cx="194" cy="264"/>
              </a:xfrm>
              <a:custGeom>
                <a:avLst/>
                <a:gdLst>
                  <a:gd name="T0" fmla="*/ 241 w 387"/>
                  <a:gd name="T1" fmla="*/ 520 h 529"/>
                  <a:gd name="T2" fmla="*/ 214 w 387"/>
                  <a:gd name="T3" fmla="*/ 529 h 529"/>
                  <a:gd name="T4" fmla="*/ 171 w 387"/>
                  <a:gd name="T5" fmla="*/ 524 h 529"/>
                  <a:gd name="T6" fmla="*/ 150 w 387"/>
                  <a:gd name="T7" fmla="*/ 510 h 529"/>
                  <a:gd name="T8" fmla="*/ 134 w 387"/>
                  <a:gd name="T9" fmla="*/ 501 h 529"/>
                  <a:gd name="T10" fmla="*/ 110 w 387"/>
                  <a:gd name="T11" fmla="*/ 490 h 529"/>
                  <a:gd name="T12" fmla="*/ 96 w 387"/>
                  <a:gd name="T13" fmla="*/ 490 h 529"/>
                  <a:gd name="T14" fmla="*/ 84 w 387"/>
                  <a:gd name="T15" fmla="*/ 486 h 529"/>
                  <a:gd name="T16" fmla="*/ 75 w 387"/>
                  <a:gd name="T17" fmla="*/ 483 h 529"/>
                  <a:gd name="T18" fmla="*/ 52 w 387"/>
                  <a:gd name="T19" fmla="*/ 475 h 529"/>
                  <a:gd name="T20" fmla="*/ 46 w 387"/>
                  <a:gd name="T21" fmla="*/ 473 h 529"/>
                  <a:gd name="T22" fmla="*/ 34 w 387"/>
                  <a:gd name="T23" fmla="*/ 473 h 529"/>
                  <a:gd name="T24" fmla="*/ 19 w 387"/>
                  <a:gd name="T25" fmla="*/ 466 h 529"/>
                  <a:gd name="T26" fmla="*/ 0 w 387"/>
                  <a:gd name="T27" fmla="*/ 468 h 529"/>
                  <a:gd name="T28" fmla="*/ 2 w 387"/>
                  <a:gd name="T29" fmla="*/ 460 h 529"/>
                  <a:gd name="T30" fmla="*/ 22 w 387"/>
                  <a:gd name="T31" fmla="*/ 460 h 529"/>
                  <a:gd name="T32" fmla="*/ 35 w 387"/>
                  <a:gd name="T33" fmla="*/ 425 h 529"/>
                  <a:gd name="T34" fmla="*/ 54 w 387"/>
                  <a:gd name="T35" fmla="*/ 414 h 529"/>
                  <a:gd name="T36" fmla="*/ 43 w 387"/>
                  <a:gd name="T37" fmla="*/ 463 h 529"/>
                  <a:gd name="T38" fmla="*/ 61 w 387"/>
                  <a:gd name="T39" fmla="*/ 433 h 529"/>
                  <a:gd name="T40" fmla="*/ 81 w 387"/>
                  <a:gd name="T41" fmla="*/ 420 h 529"/>
                  <a:gd name="T42" fmla="*/ 83 w 387"/>
                  <a:gd name="T43" fmla="*/ 471 h 529"/>
                  <a:gd name="T44" fmla="*/ 98 w 387"/>
                  <a:gd name="T45" fmla="*/ 478 h 529"/>
                  <a:gd name="T46" fmla="*/ 118 w 387"/>
                  <a:gd name="T47" fmla="*/ 473 h 529"/>
                  <a:gd name="T48" fmla="*/ 192 w 387"/>
                  <a:gd name="T49" fmla="*/ 359 h 529"/>
                  <a:gd name="T50" fmla="*/ 192 w 387"/>
                  <a:gd name="T51" fmla="*/ 359 h 529"/>
                  <a:gd name="T52" fmla="*/ 198 w 387"/>
                  <a:gd name="T53" fmla="*/ 362 h 529"/>
                  <a:gd name="T54" fmla="*/ 221 w 387"/>
                  <a:gd name="T55" fmla="*/ 375 h 529"/>
                  <a:gd name="T56" fmla="*/ 241 w 387"/>
                  <a:gd name="T57" fmla="*/ 383 h 529"/>
                  <a:gd name="T58" fmla="*/ 269 w 387"/>
                  <a:gd name="T59" fmla="*/ 347 h 529"/>
                  <a:gd name="T60" fmla="*/ 297 w 387"/>
                  <a:gd name="T61" fmla="*/ 265 h 529"/>
                  <a:gd name="T62" fmla="*/ 308 w 387"/>
                  <a:gd name="T63" fmla="*/ 177 h 529"/>
                  <a:gd name="T64" fmla="*/ 291 w 387"/>
                  <a:gd name="T65" fmla="*/ 167 h 529"/>
                  <a:gd name="T66" fmla="*/ 272 w 387"/>
                  <a:gd name="T67" fmla="*/ 158 h 529"/>
                  <a:gd name="T68" fmla="*/ 256 w 387"/>
                  <a:gd name="T69" fmla="*/ 14 h 529"/>
                  <a:gd name="T70" fmla="*/ 257 w 387"/>
                  <a:gd name="T71" fmla="*/ 5 h 529"/>
                  <a:gd name="T72" fmla="*/ 275 w 387"/>
                  <a:gd name="T73" fmla="*/ 1 h 529"/>
                  <a:gd name="T74" fmla="*/ 298 w 387"/>
                  <a:gd name="T75" fmla="*/ 0 h 529"/>
                  <a:gd name="T76" fmla="*/ 321 w 387"/>
                  <a:gd name="T77" fmla="*/ 0 h 529"/>
                  <a:gd name="T78" fmla="*/ 347 w 387"/>
                  <a:gd name="T79" fmla="*/ 16 h 529"/>
                  <a:gd name="T80" fmla="*/ 364 w 387"/>
                  <a:gd name="T81" fmla="*/ 33 h 529"/>
                  <a:gd name="T82" fmla="*/ 379 w 387"/>
                  <a:gd name="T83" fmla="*/ 54 h 529"/>
                  <a:gd name="T84" fmla="*/ 387 w 387"/>
                  <a:gd name="T85" fmla="*/ 89 h 529"/>
                  <a:gd name="T86" fmla="*/ 386 w 387"/>
                  <a:gd name="T87" fmla="*/ 122 h 529"/>
                  <a:gd name="T88" fmla="*/ 384 w 387"/>
                  <a:gd name="T89" fmla="*/ 172 h 529"/>
                  <a:gd name="T90" fmla="*/ 371 w 387"/>
                  <a:gd name="T91" fmla="*/ 248 h 529"/>
                  <a:gd name="T92" fmla="*/ 348 w 387"/>
                  <a:gd name="T93" fmla="*/ 326 h 529"/>
                  <a:gd name="T94" fmla="*/ 320 w 387"/>
                  <a:gd name="T95" fmla="*/ 403 h 529"/>
                  <a:gd name="T96" fmla="*/ 285 w 387"/>
                  <a:gd name="T97" fmla="*/ 467 h 52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7"/>
                  <a:gd name="T148" fmla="*/ 0 h 529"/>
                  <a:gd name="T149" fmla="*/ 387 w 387"/>
                  <a:gd name="T150" fmla="*/ 529 h 52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7" h="529">
                    <a:moveTo>
                      <a:pt x="261" y="500"/>
                    </a:moveTo>
                    <a:lnTo>
                      <a:pt x="250" y="512"/>
                    </a:lnTo>
                    <a:lnTo>
                      <a:pt x="241" y="520"/>
                    </a:lnTo>
                    <a:lnTo>
                      <a:pt x="233" y="527"/>
                    </a:lnTo>
                    <a:lnTo>
                      <a:pt x="225" y="529"/>
                    </a:lnTo>
                    <a:lnTo>
                      <a:pt x="214" y="529"/>
                    </a:lnTo>
                    <a:lnTo>
                      <a:pt x="203" y="529"/>
                    </a:lnTo>
                    <a:lnTo>
                      <a:pt x="189" y="527"/>
                    </a:lnTo>
                    <a:lnTo>
                      <a:pt x="171" y="524"/>
                    </a:lnTo>
                    <a:lnTo>
                      <a:pt x="163" y="519"/>
                    </a:lnTo>
                    <a:lnTo>
                      <a:pt x="156" y="514"/>
                    </a:lnTo>
                    <a:lnTo>
                      <a:pt x="150" y="510"/>
                    </a:lnTo>
                    <a:lnTo>
                      <a:pt x="146" y="508"/>
                    </a:lnTo>
                    <a:lnTo>
                      <a:pt x="140" y="505"/>
                    </a:lnTo>
                    <a:lnTo>
                      <a:pt x="134" y="501"/>
                    </a:lnTo>
                    <a:lnTo>
                      <a:pt x="128" y="497"/>
                    </a:lnTo>
                    <a:lnTo>
                      <a:pt x="118" y="491"/>
                    </a:lnTo>
                    <a:lnTo>
                      <a:pt x="110" y="490"/>
                    </a:lnTo>
                    <a:lnTo>
                      <a:pt x="105" y="491"/>
                    </a:lnTo>
                    <a:lnTo>
                      <a:pt x="100" y="491"/>
                    </a:lnTo>
                    <a:lnTo>
                      <a:pt x="96" y="490"/>
                    </a:lnTo>
                    <a:lnTo>
                      <a:pt x="89" y="489"/>
                    </a:lnTo>
                    <a:lnTo>
                      <a:pt x="88" y="489"/>
                    </a:lnTo>
                    <a:lnTo>
                      <a:pt x="84" y="486"/>
                    </a:lnTo>
                    <a:lnTo>
                      <a:pt x="80" y="485"/>
                    </a:lnTo>
                    <a:lnTo>
                      <a:pt x="78" y="483"/>
                    </a:lnTo>
                    <a:lnTo>
                      <a:pt x="75" y="483"/>
                    </a:lnTo>
                    <a:lnTo>
                      <a:pt x="68" y="483"/>
                    </a:lnTo>
                    <a:lnTo>
                      <a:pt x="60" y="481"/>
                    </a:lnTo>
                    <a:lnTo>
                      <a:pt x="52" y="475"/>
                    </a:lnTo>
                    <a:lnTo>
                      <a:pt x="51" y="474"/>
                    </a:lnTo>
                    <a:lnTo>
                      <a:pt x="49" y="473"/>
                    </a:lnTo>
                    <a:lnTo>
                      <a:pt x="46" y="473"/>
                    </a:lnTo>
                    <a:lnTo>
                      <a:pt x="42" y="471"/>
                    </a:lnTo>
                    <a:lnTo>
                      <a:pt x="37" y="473"/>
                    </a:lnTo>
                    <a:lnTo>
                      <a:pt x="34" y="473"/>
                    </a:lnTo>
                    <a:lnTo>
                      <a:pt x="29" y="470"/>
                    </a:lnTo>
                    <a:lnTo>
                      <a:pt x="24" y="466"/>
                    </a:lnTo>
                    <a:lnTo>
                      <a:pt x="19" y="466"/>
                    </a:lnTo>
                    <a:lnTo>
                      <a:pt x="13" y="466"/>
                    </a:lnTo>
                    <a:lnTo>
                      <a:pt x="8" y="467"/>
                    </a:lnTo>
                    <a:lnTo>
                      <a:pt x="0" y="468"/>
                    </a:lnTo>
                    <a:lnTo>
                      <a:pt x="2" y="460"/>
                    </a:lnTo>
                    <a:lnTo>
                      <a:pt x="11" y="459"/>
                    </a:lnTo>
                    <a:lnTo>
                      <a:pt x="18" y="459"/>
                    </a:lnTo>
                    <a:lnTo>
                      <a:pt x="22" y="460"/>
                    </a:lnTo>
                    <a:lnTo>
                      <a:pt x="24" y="460"/>
                    </a:lnTo>
                    <a:lnTo>
                      <a:pt x="28" y="440"/>
                    </a:lnTo>
                    <a:lnTo>
                      <a:pt x="35" y="425"/>
                    </a:lnTo>
                    <a:lnTo>
                      <a:pt x="42" y="416"/>
                    </a:lnTo>
                    <a:lnTo>
                      <a:pt x="49" y="413"/>
                    </a:lnTo>
                    <a:lnTo>
                      <a:pt x="54" y="414"/>
                    </a:lnTo>
                    <a:lnTo>
                      <a:pt x="56" y="424"/>
                    </a:lnTo>
                    <a:lnTo>
                      <a:pt x="52" y="440"/>
                    </a:lnTo>
                    <a:lnTo>
                      <a:pt x="43" y="463"/>
                    </a:lnTo>
                    <a:lnTo>
                      <a:pt x="53" y="467"/>
                    </a:lnTo>
                    <a:lnTo>
                      <a:pt x="57" y="448"/>
                    </a:lnTo>
                    <a:lnTo>
                      <a:pt x="61" y="433"/>
                    </a:lnTo>
                    <a:lnTo>
                      <a:pt x="68" y="422"/>
                    </a:lnTo>
                    <a:lnTo>
                      <a:pt x="75" y="418"/>
                    </a:lnTo>
                    <a:lnTo>
                      <a:pt x="81" y="420"/>
                    </a:lnTo>
                    <a:lnTo>
                      <a:pt x="85" y="429"/>
                    </a:lnTo>
                    <a:lnTo>
                      <a:pt x="85" y="445"/>
                    </a:lnTo>
                    <a:lnTo>
                      <a:pt x="83" y="471"/>
                    </a:lnTo>
                    <a:lnTo>
                      <a:pt x="86" y="475"/>
                    </a:lnTo>
                    <a:lnTo>
                      <a:pt x="93" y="477"/>
                    </a:lnTo>
                    <a:lnTo>
                      <a:pt x="98" y="478"/>
                    </a:lnTo>
                    <a:lnTo>
                      <a:pt x="92" y="478"/>
                    </a:lnTo>
                    <a:lnTo>
                      <a:pt x="113" y="475"/>
                    </a:lnTo>
                    <a:lnTo>
                      <a:pt x="118" y="473"/>
                    </a:lnTo>
                    <a:lnTo>
                      <a:pt x="129" y="468"/>
                    </a:lnTo>
                    <a:lnTo>
                      <a:pt x="179" y="366"/>
                    </a:lnTo>
                    <a:lnTo>
                      <a:pt x="192" y="359"/>
                    </a:lnTo>
                    <a:lnTo>
                      <a:pt x="198" y="362"/>
                    </a:lnTo>
                    <a:lnTo>
                      <a:pt x="205" y="366"/>
                    </a:lnTo>
                    <a:lnTo>
                      <a:pt x="213" y="371"/>
                    </a:lnTo>
                    <a:lnTo>
                      <a:pt x="221" y="375"/>
                    </a:lnTo>
                    <a:lnTo>
                      <a:pt x="228" y="379"/>
                    </a:lnTo>
                    <a:lnTo>
                      <a:pt x="235" y="382"/>
                    </a:lnTo>
                    <a:lnTo>
                      <a:pt x="241" y="383"/>
                    </a:lnTo>
                    <a:lnTo>
                      <a:pt x="246" y="382"/>
                    </a:lnTo>
                    <a:lnTo>
                      <a:pt x="258" y="367"/>
                    </a:lnTo>
                    <a:lnTo>
                      <a:pt x="269" y="347"/>
                    </a:lnTo>
                    <a:lnTo>
                      <a:pt x="280" y="322"/>
                    </a:lnTo>
                    <a:lnTo>
                      <a:pt x="290" y="295"/>
                    </a:lnTo>
                    <a:lnTo>
                      <a:pt x="297" y="265"/>
                    </a:lnTo>
                    <a:lnTo>
                      <a:pt x="304" y="236"/>
                    </a:lnTo>
                    <a:lnTo>
                      <a:pt x="307" y="206"/>
                    </a:lnTo>
                    <a:lnTo>
                      <a:pt x="308" y="177"/>
                    </a:lnTo>
                    <a:lnTo>
                      <a:pt x="302" y="173"/>
                    </a:lnTo>
                    <a:lnTo>
                      <a:pt x="297" y="169"/>
                    </a:lnTo>
                    <a:lnTo>
                      <a:pt x="291" y="167"/>
                    </a:lnTo>
                    <a:lnTo>
                      <a:pt x="285" y="164"/>
                    </a:lnTo>
                    <a:lnTo>
                      <a:pt x="278" y="161"/>
                    </a:lnTo>
                    <a:lnTo>
                      <a:pt x="272" y="158"/>
                    </a:lnTo>
                    <a:lnTo>
                      <a:pt x="262" y="156"/>
                    </a:lnTo>
                    <a:lnTo>
                      <a:pt x="252" y="153"/>
                    </a:lnTo>
                    <a:lnTo>
                      <a:pt x="256" y="14"/>
                    </a:lnTo>
                    <a:lnTo>
                      <a:pt x="257" y="11"/>
                    </a:lnTo>
                    <a:lnTo>
                      <a:pt x="257" y="8"/>
                    </a:lnTo>
                    <a:lnTo>
                      <a:pt x="257" y="5"/>
                    </a:lnTo>
                    <a:lnTo>
                      <a:pt x="258" y="3"/>
                    </a:lnTo>
                    <a:lnTo>
                      <a:pt x="266" y="1"/>
                    </a:lnTo>
                    <a:lnTo>
                      <a:pt x="275" y="1"/>
                    </a:lnTo>
                    <a:lnTo>
                      <a:pt x="283" y="0"/>
                    </a:lnTo>
                    <a:lnTo>
                      <a:pt x="291" y="0"/>
                    </a:lnTo>
                    <a:lnTo>
                      <a:pt x="298" y="0"/>
                    </a:lnTo>
                    <a:lnTo>
                      <a:pt x="306" y="0"/>
                    </a:lnTo>
                    <a:lnTo>
                      <a:pt x="314" y="0"/>
                    </a:lnTo>
                    <a:lnTo>
                      <a:pt x="321" y="0"/>
                    </a:lnTo>
                    <a:lnTo>
                      <a:pt x="331" y="5"/>
                    </a:lnTo>
                    <a:lnTo>
                      <a:pt x="339" y="11"/>
                    </a:lnTo>
                    <a:lnTo>
                      <a:pt x="347" y="16"/>
                    </a:lnTo>
                    <a:lnTo>
                      <a:pt x="354" y="22"/>
                    </a:lnTo>
                    <a:lnTo>
                      <a:pt x="360" y="27"/>
                    </a:lnTo>
                    <a:lnTo>
                      <a:pt x="364" y="33"/>
                    </a:lnTo>
                    <a:lnTo>
                      <a:pt x="369" y="38"/>
                    </a:lnTo>
                    <a:lnTo>
                      <a:pt x="372" y="43"/>
                    </a:lnTo>
                    <a:lnTo>
                      <a:pt x="379" y="54"/>
                    </a:lnTo>
                    <a:lnTo>
                      <a:pt x="382" y="66"/>
                    </a:lnTo>
                    <a:lnTo>
                      <a:pt x="386" y="79"/>
                    </a:lnTo>
                    <a:lnTo>
                      <a:pt x="387" y="89"/>
                    </a:lnTo>
                    <a:lnTo>
                      <a:pt x="387" y="102"/>
                    </a:lnTo>
                    <a:lnTo>
                      <a:pt x="387" y="111"/>
                    </a:lnTo>
                    <a:lnTo>
                      <a:pt x="386" y="122"/>
                    </a:lnTo>
                    <a:lnTo>
                      <a:pt x="386" y="130"/>
                    </a:lnTo>
                    <a:lnTo>
                      <a:pt x="386" y="150"/>
                    </a:lnTo>
                    <a:lnTo>
                      <a:pt x="384" y="172"/>
                    </a:lnTo>
                    <a:lnTo>
                      <a:pt x="380" y="196"/>
                    </a:lnTo>
                    <a:lnTo>
                      <a:pt x="376" y="221"/>
                    </a:lnTo>
                    <a:lnTo>
                      <a:pt x="371" y="248"/>
                    </a:lnTo>
                    <a:lnTo>
                      <a:pt x="364" y="274"/>
                    </a:lnTo>
                    <a:lnTo>
                      <a:pt x="356" y="301"/>
                    </a:lnTo>
                    <a:lnTo>
                      <a:pt x="348" y="326"/>
                    </a:lnTo>
                    <a:lnTo>
                      <a:pt x="339" y="353"/>
                    </a:lnTo>
                    <a:lnTo>
                      <a:pt x="330" y="379"/>
                    </a:lnTo>
                    <a:lnTo>
                      <a:pt x="320" y="403"/>
                    </a:lnTo>
                    <a:lnTo>
                      <a:pt x="308" y="426"/>
                    </a:lnTo>
                    <a:lnTo>
                      <a:pt x="297" y="448"/>
                    </a:lnTo>
                    <a:lnTo>
                      <a:pt x="285" y="467"/>
                    </a:lnTo>
                    <a:lnTo>
                      <a:pt x="274" y="485"/>
                    </a:lnTo>
                    <a:lnTo>
                      <a:pt x="261" y="500"/>
                    </a:lnTo>
                    <a:close/>
                  </a:path>
                </a:pathLst>
              </a:custGeom>
              <a:solidFill>
                <a:srgbClr val="FF00FF"/>
              </a:solidFill>
              <a:ln w="9525">
                <a:noFill/>
                <a:round/>
                <a:headEnd/>
                <a:tailEnd/>
              </a:ln>
            </p:spPr>
            <p:txBody>
              <a:bodyPr/>
              <a:lstStyle/>
              <a:p>
                <a:endParaRPr lang="en-AU" sz="1500"/>
              </a:p>
            </p:txBody>
          </p:sp>
          <p:sp>
            <p:nvSpPr>
              <p:cNvPr id="25685" name="Freeform 204"/>
              <p:cNvSpPr>
                <a:spLocks/>
              </p:cNvSpPr>
              <p:nvPr/>
            </p:nvSpPr>
            <p:spPr bwMode="auto">
              <a:xfrm>
                <a:off x="6554" y="2579"/>
                <a:ext cx="194" cy="264"/>
              </a:xfrm>
              <a:custGeom>
                <a:avLst/>
                <a:gdLst>
                  <a:gd name="T0" fmla="*/ 250 w 387"/>
                  <a:gd name="T1" fmla="*/ 512 h 529"/>
                  <a:gd name="T2" fmla="*/ 225 w 387"/>
                  <a:gd name="T3" fmla="*/ 529 h 529"/>
                  <a:gd name="T4" fmla="*/ 189 w 387"/>
                  <a:gd name="T5" fmla="*/ 527 h 529"/>
                  <a:gd name="T6" fmla="*/ 163 w 387"/>
                  <a:gd name="T7" fmla="*/ 519 h 529"/>
                  <a:gd name="T8" fmla="*/ 146 w 387"/>
                  <a:gd name="T9" fmla="*/ 508 h 529"/>
                  <a:gd name="T10" fmla="*/ 128 w 387"/>
                  <a:gd name="T11" fmla="*/ 497 h 529"/>
                  <a:gd name="T12" fmla="*/ 110 w 387"/>
                  <a:gd name="T13" fmla="*/ 490 h 529"/>
                  <a:gd name="T14" fmla="*/ 96 w 387"/>
                  <a:gd name="T15" fmla="*/ 490 h 529"/>
                  <a:gd name="T16" fmla="*/ 88 w 387"/>
                  <a:gd name="T17" fmla="*/ 489 h 529"/>
                  <a:gd name="T18" fmla="*/ 78 w 387"/>
                  <a:gd name="T19" fmla="*/ 483 h 529"/>
                  <a:gd name="T20" fmla="*/ 68 w 387"/>
                  <a:gd name="T21" fmla="*/ 483 h 529"/>
                  <a:gd name="T22" fmla="*/ 52 w 387"/>
                  <a:gd name="T23" fmla="*/ 475 h 529"/>
                  <a:gd name="T24" fmla="*/ 46 w 387"/>
                  <a:gd name="T25" fmla="*/ 473 h 529"/>
                  <a:gd name="T26" fmla="*/ 37 w 387"/>
                  <a:gd name="T27" fmla="*/ 473 h 529"/>
                  <a:gd name="T28" fmla="*/ 24 w 387"/>
                  <a:gd name="T29" fmla="*/ 466 h 529"/>
                  <a:gd name="T30" fmla="*/ 13 w 387"/>
                  <a:gd name="T31" fmla="*/ 466 h 529"/>
                  <a:gd name="T32" fmla="*/ 0 w 387"/>
                  <a:gd name="T33" fmla="*/ 468 h 529"/>
                  <a:gd name="T34" fmla="*/ 2 w 387"/>
                  <a:gd name="T35" fmla="*/ 460 h 529"/>
                  <a:gd name="T36" fmla="*/ 22 w 387"/>
                  <a:gd name="T37" fmla="*/ 460 h 529"/>
                  <a:gd name="T38" fmla="*/ 28 w 387"/>
                  <a:gd name="T39" fmla="*/ 440 h 529"/>
                  <a:gd name="T40" fmla="*/ 49 w 387"/>
                  <a:gd name="T41" fmla="*/ 413 h 529"/>
                  <a:gd name="T42" fmla="*/ 52 w 387"/>
                  <a:gd name="T43" fmla="*/ 440 h 529"/>
                  <a:gd name="T44" fmla="*/ 53 w 387"/>
                  <a:gd name="T45" fmla="*/ 467 h 529"/>
                  <a:gd name="T46" fmla="*/ 68 w 387"/>
                  <a:gd name="T47" fmla="*/ 422 h 529"/>
                  <a:gd name="T48" fmla="*/ 85 w 387"/>
                  <a:gd name="T49" fmla="*/ 429 h 529"/>
                  <a:gd name="T50" fmla="*/ 83 w 387"/>
                  <a:gd name="T51" fmla="*/ 471 h 529"/>
                  <a:gd name="T52" fmla="*/ 98 w 387"/>
                  <a:gd name="T53" fmla="*/ 478 h 529"/>
                  <a:gd name="T54" fmla="*/ 118 w 387"/>
                  <a:gd name="T55" fmla="*/ 473 h 529"/>
                  <a:gd name="T56" fmla="*/ 192 w 387"/>
                  <a:gd name="T57" fmla="*/ 359 h 529"/>
                  <a:gd name="T58" fmla="*/ 192 w 387"/>
                  <a:gd name="T59" fmla="*/ 359 h 529"/>
                  <a:gd name="T60" fmla="*/ 192 w 387"/>
                  <a:gd name="T61" fmla="*/ 359 h 529"/>
                  <a:gd name="T62" fmla="*/ 213 w 387"/>
                  <a:gd name="T63" fmla="*/ 371 h 529"/>
                  <a:gd name="T64" fmla="*/ 235 w 387"/>
                  <a:gd name="T65" fmla="*/ 382 h 529"/>
                  <a:gd name="T66" fmla="*/ 246 w 387"/>
                  <a:gd name="T67" fmla="*/ 382 h 529"/>
                  <a:gd name="T68" fmla="*/ 280 w 387"/>
                  <a:gd name="T69" fmla="*/ 322 h 529"/>
                  <a:gd name="T70" fmla="*/ 304 w 387"/>
                  <a:gd name="T71" fmla="*/ 236 h 529"/>
                  <a:gd name="T72" fmla="*/ 308 w 387"/>
                  <a:gd name="T73" fmla="*/ 177 h 529"/>
                  <a:gd name="T74" fmla="*/ 291 w 387"/>
                  <a:gd name="T75" fmla="*/ 167 h 529"/>
                  <a:gd name="T76" fmla="*/ 272 w 387"/>
                  <a:gd name="T77" fmla="*/ 158 h 529"/>
                  <a:gd name="T78" fmla="*/ 256 w 387"/>
                  <a:gd name="T79" fmla="*/ 14 h 529"/>
                  <a:gd name="T80" fmla="*/ 257 w 387"/>
                  <a:gd name="T81" fmla="*/ 8 h 529"/>
                  <a:gd name="T82" fmla="*/ 258 w 387"/>
                  <a:gd name="T83" fmla="*/ 3 h 529"/>
                  <a:gd name="T84" fmla="*/ 283 w 387"/>
                  <a:gd name="T85" fmla="*/ 0 h 529"/>
                  <a:gd name="T86" fmla="*/ 306 w 387"/>
                  <a:gd name="T87" fmla="*/ 0 h 529"/>
                  <a:gd name="T88" fmla="*/ 321 w 387"/>
                  <a:gd name="T89" fmla="*/ 0 h 529"/>
                  <a:gd name="T90" fmla="*/ 347 w 387"/>
                  <a:gd name="T91" fmla="*/ 16 h 529"/>
                  <a:gd name="T92" fmla="*/ 364 w 387"/>
                  <a:gd name="T93" fmla="*/ 33 h 529"/>
                  <a:gd name="T94" fmla="*/ 372 w 387"/>
                  <a:gd name="T95" fmla="*/ 43 h 529"/>
                  <a:gd name="T96" fmla="*/ 386 w 387"/>
                  <a:gd name="T97" fmla="*/ 79 h 529"/>
                  <a:gd name="T98" fmla="*/ 387 w 387"/>
                  <a:gd name="T99" fmla="*/ 111 h 529"/>
                  <a:gd name="T100" fmla="*/ 386 w 387"/>
                  <a:gd name="T101" fmla="*/ 130 h 529"/>
                  <a:gd name="T102" fmla="*/ 380 w 387"/>
                  <a:gd name="T103" fmla="*/ 196 h 529"/>
                  <a:gd name="T104" fmla="*/ 364 w 387"/>
                  <a:gd name="T105" fmla="*/ 274 h 529"/>
                  <a:gd name="T106" fmla="*/ 339 w 387"/>
                  <a:gd name="T107" fmla="*/ 353 h 529"/>
                  <a:gd name="T108" fmla="*/ 308 w 387"/>
                  <a:gd name="T109" fmla="*/ 426 h 529"/>
                  <a:gd name="T110" fmla="*/ 274 w 387"/>
                  <a:gd name="T111" fmla="*/ 485 h 52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87"/>
                  <a:gd name="T169" fmla="*/ 0 h 529"/>
                  <a:gd name="T170" fmla="*/ 387 w 387"/>
                  <a:gd name="T171" fmla="*/ 529 h 52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87" h="529">
                    <a:moveTo>
                      <a:pt x="261" y="500"/>
                    </a:moveTo>
                    <a:lnTo>
                      <a:pt x="261" y="500"/>
                    </a:lnTo>
                    <a:lnTo>
                      <a:pt x="250" y="512"/>
                    </a:lnTo>
                    <a:lnTo>
                      <a:pt x="241" y="520"/>
                    </a:lnTo>
                    <a:lnTo>
                      <a:pt x="233" y="527"/>
                    </a:lnTo>
                    <a:lnTo>
                      <a:pt x="225" y="529"/>
                    </a:lnTo>
                    <a:lnTo>
                      <a:pt x="214" y="529"/>
                    </a:lnTo>
                    <a:lnTo>
                      <a:pt x="203" y="529"/>
                    </a:lnTo>
                    <a:lnTo>
                      <a:pt x="189" y="527"/>
                    </a:lnTo>
                    <a:lnTo>
                      <a:pt x="171" y="524"/>
                    </a:lnTo>
                    <a:lnTo>
                      <a:pt x="163" y="519"/>
                    </a:lnTo>
                    <a:lnTo>
                      <a:pt x="156" y="514"/>
                    </a:lnTo>
                    <a:lnTo>
                      <a:pt x="150" y="510"/>
                    </a:lnTo>
                    <a:lnTo>
                      <a:pt x="146" y="508"/>
                    </a:lnTo>
                    <a:lnTo>
                      <a:pt x="140" y="505"/>
                    </a:lnTo>
                    <a:lnTo>
                      <a:pt x="134" y="501"/>
                    </a:lnTo>
                    <a:lnTo>
                      <a:pt x="128" y="497"/>
                    </a:lnTo>
                    <a:lnTo>
                      <a:pt x="118" y="491"/>
                    </a:lnTo>
                    <a:lnTo>
                      <a:pt x="110" y="490"/>
                    </a:lnTo>
                    <a:lnTo>
                      <a:pt x="105" y="491"/>
                    </a:lnTo>
                    <a:lnTo>
                      <a:pt x="100" y="491"/>
                    </a:lnTo>
                    <a:lnTo>
                      <a:pt x="96" y="490"/>
                    </a:lnTo>
                    <a:lnTo>
                      <a:pt x="89" y="489"/>
                    </a:lnTo>
                    <a:lnTo>
                      <a:pt x="88" y="489"/>
                    </a:lnTo>
                    <a:lnTo>
                      <a:pt x="84" y="486"/>
                    </a:lnTo>
                    <a:lnTo>
                      <a:pt x="80" y="485"/>
                    </a:lnTo>
                    <a:lnTo>
                      <a:pt x="78" y="483"/>
                    </a:lnTo>
                    <a:lnTo>
                      <a:pt x="75" y="483"/>
                    </a:lnTo>
                    <a:lnTo>
                      <a:pt x="68" y="483"/>
                    </a:lnTo>
                    <a:lnTo>
                      <a:pt x="60" y="481"/>
                    </a:lnTo>
                    <a:lnTo>
                      <a:pt x="52" y="475"/>
                    </a:lnTo>
                    <a:lnTo>
                      <a:pt x="51" y="474"/>
                    </a:lnTo>
                    <a:lnTo>
                      <a:pt x="49" y="473"/>
                    </a:lnTo>
                    <a:lnTo>
                      <a:pt x="46" y="473"/>
                    </a:lnTo>
                    <a:lnTo>
                      <a:pt x="42" y="471"/>
                    </a:lnTo>
                    <a:lnTo>
                      <a:pt x="37" y="473"/>
                    </a:lnTo>
                    <a:lnTo>
                      <a:pt x="34" y="473"/>
                    </a:lnTo>
                    <a:lnTo>
                      <a:pt x="29" y="470"/>
                    </a:lnTo>
                    <a:lnTo>
                      <a:pt x="24" y="466"/>
                    </a:lnTo>
                    <a:lnTo>
                      <a:pt x="19" y="466"/>
                    </a:lnTo>
                    <a:lnTo>
                      <a:pt x="13" y="466"/>
                    </a:lnTo>
                    <a:lnTo>
                      <a:pt x="8" y="467"/>
                    </a:lnTo>
                    <a:lnTo>
                      <a:pt x="0" y="468"/>
                    </a:lnTo>
                    <a:lnTo>
                      <a:pt x="2" y="460"/>
                    </a:lnTo>
                    <a:lnTo>
                      <a:pt x="11" y="459"/>
                    </a:lnTo>
                    <a:lnTo>
                      <a:pt x="18" y="459"/>
                    </a:lnTo>
                    <a:lnTo>
                      <a:pt x="22" y="460"/>
                    </a:lnTo>
                    <a:lnTo>
                      <a:pt x="24" y="460"/>
                    </a:lnTo>
                    <a:lnTo>
                      <a:pt x="28" y="440"/>
                    </a:lnTo>
                    <a:lnTo>
                      <a:pt x="35" y="425"/>
                    </a:lnTo>
                    <a:lnTo>
                      <a:pt x="42" y="416"/>
                    </a:lnTo>
                    <a:lnTo>
                      <a:pt x="49" y="413"/>
                    </a:lnTo>
                    <a:lnTo>
                      <a:pt x="54" y="414"/>
                    </a:lnTo>
                    <a:lnTo>
                      <a:pt x="56" y="424"/>
                    </a:lnTo>
                    <a:lnTo>
                      <a:pt x="52" y="440"/>
                    </a:lnTo>
                    <a:lnTo>
                      <a:pt x="43" y="463"/>
                    </a:lnTo>
                    <a:lnTo>
                      <a:pt x="53" y="467"/>
                    </a:lnTo>
                    <a:lnTo>
                      <a:pt x="57" y="448"/>
                    </a:lnTo>
                    <a:lnTo>
                      <a:pt x="61" y="433"/>
                    </a:lnTo>
                    <a:lnTo>
                      <a:pt x="68" y="422"/>
                    </a:lnTo>
                    <a:lnTo>
                      <a:pt x="75" y="418"/>
                    </a:lnTo>
                    <a:lnTo>
                      <a:pt x="81" y="420"/>
                    </a:lnTo>
                    <a:lnTo>
                      <a:pt x="85" y="429"/>
                    </a:lnTo>
                    <a:lnTo>
                      <a:pt x="85" y="445"/>
                    </a:lnTo>
                    <a:lnTo>
                      <a:pt x="83" y="471"/>
                    </a:lnTo>
                    <a:lnTo>
                      <a:pt x="86" y="475"/>
                    </a:lnTo>
                    <a:lnTo>
                      <a:pt x="93" y="477"/>
                    </a:lnTo>
                    <a:lnTo>
                      <a:pt x="98" y="478"/>
                    </a:lnTo>
                    <a:lnTo>
                      <a:pt x="92" y="478"/>
                    </a:lnTo>
                    <a:lnTo>
                      <a:pt x="113" y="475"/>
                    </a:lnTo>
                    <a:lnTo>
                      <a:pt x="118" y="473"/>
                    </a:lnTo>
                    <a:lnTo>
                      <a:pt x="129" y="468"/>
                    </a:lnTo>
                    <a:lnTo>
                      <a:pt x="179" y="366"/>
                    </a:lnTo>
                    <a:lnTo>
                      <a:pt x="192" y="359"/>
                    </a:lnTo>
                    <a:lnTo>
                      <a:pt x="198" y="362"/>
                    </a:lnTo>
                    <a:lnTo>
                      <a:pt x="205" y="366"/>
                    </a:lnTo>
                    <a:lnTo>
                      <a:pt x="213" y="371"/>
                    </a:lnTo>
                    <a:lnTo>
                      <a:pt x="221" y="375"/>
                    </a:lnTo>
                    <a:lnTo>
                      <a:pt x="228" y="379"/>
                    </a:lnTo>
                    <a:lnTo>
                      <a:pt x="235" y="382"/>
                    </a:lnTo>
                    <a:lnTo>
                      <a:pt x="241" y="383"/>
                    </a:lnTo>
                    <a:lnTo>
                      <a:pt x="246" y="382"/>
                    </a:lnTo>
                    <a:lnTo>
                      <a:pt x="258" y="367"/>
                    </a:lnTo>
                    <a:lnTo>
                      <a:pt x="269" y="347"/>
                    </a:lnTo>
                    <a:lnTo>
                      <a:pt x="280" y="322"/>
                    </a:lnTo>
                    <a:lnTo>
                      <a:pt x="290" y="295"/>
                    </a:lnTo>
                    <a:lnTo>
                      <a:pt x="297" y="265"/>
                    </a:lnTo>
                    <a:lnTo>
                      <a:pt x="304" y="236"/>
                    </a:lnTo>
                    <a:lnTo>
                      <a:pt x="307" y="206"/>
                    </a:lnTo>
                    <a:lnTo>
                      <a:pt x="308" y="177"/>
                    </a:lnTo>
                    <a:lnTo>
                      <a:pt x="302" y="173"/>
                    </a:lnTo>
                    <a:lnTo>
                      <a:pt x="297" y="169"/>
                    </a:lnTo>
                    <a:lnTo>
                      <a:pt x="291" y="167"/>
                    </a:lnTo>
                    <a:lnTo>
                      <a:pt x="285" y="164"/>
                    </a:lnTo>
                    <a:lnTo>
                      <a:pt x="278" y="161"/>
                    </a:lnTo>
                    <a:lnTo>
                      <a:pt x="272" y="158"/>
                    </a:lnTo>
                    <a:lnTo>
                      <a:pt x="262" y="156"/>
                    </a:lnTo>
                    <a:lnTo>
                      <a:pt x="252" y="153"/>
                    </a:lnTo>
                    <a:lnTo>
                      <a:pt x="256" y="14"/>
                    </a:lnTo>
                    <a:lnTo>
                      <a:pt x="257" y="11"/>
                    </a:lnTo>
                    <a:lnTo>
                      <a:pt x="257" y="8"/>
                    </a:lnTo>
                    <a:lnTo>
                      <a:pt x="257" y="5"/>
                    </a:lnTo>
                    <a:lnTo>
                      <a:pt x="258" y="3"/>
                    </a:lnTo>
                    <a:lnTo>
                      <a:pt x="266" y="1"/>
                    </a:lnTo>
                    <a:lnTo>
                      <a:pt x="275" y="1"/>
                    </a:lnTo>
                    <a:lnTo>
                      <a:pt x="283" y="0"/>
                    </a:lnTo>
                    <a:lnTo>
                      <a:pt x="291" y="0"/>
                    </a:lnTo>
                    <a:lnTo>
                      <a:pt x="298" y="0"/>
                    </a:lnTo>
                    <a:lnTo>
                      <a:pt x="306" y="0"/>
                    </a:lnTo>
                    <a:lnTo>
                      <a:pt x="314" y="0"/>
                    </a:lnTo>
                    <a:lnTo>
                      <a:pt x="321" y="0"/>
                    </a:lnTo>
                    <a:lnTo>
                      <a:pt x="331" y="5"/>
                    </a:lnTo>
                    <a:lnTo>
                      <a:pt x="339" y="11"/>
                    </a:lnTo>
                    <a:lnTo>
                      <a:pt x="347" y="16"/>
                    </a:lnTo>
                    <a:lnTo>
                      <a:pt x="354" y="22"/>
                    </a:lnTo>
                    <a:lnTo>
                      <a:pt x="360" y="27"/>
                    </a:lnTo>
                    <a:lnTo>
                      <a:pt x="364" y="33"/>
                    </a:lnTo>
                    <a:lnTo>
                      <a:pt x="369" y="38"/>
                    </a:lnTo>
                    <a:lnTo>
                      <a:pt x="372" y="43"/>
                    </a:lnTo>
                    <a:lnTo>
                      <a:pt x="379" y="54"/>
                    </a:lnTo>
                    <a:lnTo>
                      <a:pt x="382" y="66"/>
                    </a:lnTo>
                    <a:lnTo>
                      <a:pt x="386" y="79"/>
                    </a:lnTo>
                    <a:lnTo>
                      <a:pt x="387" y="89"/>
                    </a:lnTo>
                    <a:lnTo>
                      <a:pt x="387" y="102"/>
                    </a:lnTo>
                    <a:lnTo>
                      <a:pt x="387" y="111"/>
                    </a:lnTo>
                    <a:lnTo>
                      <a:pt x="386" y="122"/>
                    </a:lnTo>
                    <a:lnTo>
                      <a:pt x="386" y="130"/>
                    </a:lnTo>
                    <a:lnTo>
                      <a:pt x="386" y="150"/>
                    </a:lnTo>
                    <a:lnTo>
                      <a:pt x="384" y="172"/>
                    </a:lnTo>
                    <a:lnTo>
                      <a:pt x="380" y="196"/>
                    </a:lnTo>
                    <a:lnTo>
                      <a:pt x="376" y="221"/>
                    </a:lnTo>
                    <a:lnTo>
                      <a:pt x="371" y="248"/>
                    </a:lnTo>
                    <a:lnTo>
                      <a:pt x="364" y="274"/>
                    </a:lnTo>
                    <a:lnTo>
                      <a:pt x="356" y="301"/>
                    </a:lnTo>
                    <a:lnTo>
                      <a:pt x="348" y="326"/>
                    </a:lnTo>
                    <a:lnTo>
                      <a:pt x="339" y="353"/>
                    </a:lnTo>
                    <a:lnTo>
                      <a:pt x="330" y="379"/>
                    </a:lnTo>
                    <a:lnTo>
                      <a:pt x="320" y="403"/>
                    </a:lnTo>
                    <a:lnTo>
                      <a:pt x="308" y="426"/>
                    </a:lnTo>
                    <a:lnTo>
                      <a:pt x="297" y="448"/>
                    </a:lnTo>
                    <a:lnTo>
                      <a:pt x="285" y="467"/>
                    </a:lnTo>
                    <a:lnTo>
                      <a:pt x="274" y="485"/>
                    </a:lnTo>
                    <a:lnTo>
                      <a:pt x="261" y="500"/>
                    </a:lnTo>
                  </a:path>
                </a:pathLst>
              </a:custGeom>
              <a:noFill/>
              <a:ln w="0">
                <a:solidFill>
                  <a:srgbClr val="000000"/>
                </a:solidFill>
                <a:prstDash val="solid"/>
                <a:round/>
                <a:headEnd/>
                <a:tailEnd/>
              </a:ln>
            </p:spPr>
            <p:txBody>
              <a:bodyPr/>
              <a:lstStyle/>
              <a:p>
                <a:endParaRPr lang="en-AU" sz="1500"/>
              </a:p>
            </p:txBody>
          </p:sp>
          <p:sp>
            <p:nvSpPr>
              <p:cNvPr id="25686" name="Freeform 205"/>
              <p:cNvSpPr>
                <a:spLocks/>
              </p:cNvSpPr>
              <p:nvPr/>
            </p:nvSpPr>
            <p:spPr bwMode="auto">
              <a:xfrm>
                <a:off x="6571" y="2790"/>
                <a:ext cx="7" cy="18"/>
              </a:xfrm>
              <a:custGeom>
                <a:avLst/>
                <a:gdLst>
                  <a:gd name="T0" fmla="*/ 13 w 15"/>
                  <a:gd name="T1" fmla="*/ 8 h 35"/>
                  <a:gd name="T2" fmla="*/ 11 w 15"/>
                  <a:gd name="T3" fmla="*/ 17 h 35"/>
                  <a:gd name="T4" fmla="*/ 9 w 15"/>
                  <a:gd name="T5" fmla="*/ 26 h 35"/>
                  <a:gd name="T6" fmla="*/ 5 w 15"/>
                  <a:gd name="T7" fmla="*/ 31 h 35"/>
                  <a:gd name="T8" fmla="*/ 3 w 15"/>
                  <a:gd name="T9" fmla="*/ 34 h 35"/>
                  <a:gd name="T10" fmla="*/ 1 w 15"/>
                  <a:gd name="T11" fmla="*/ 35 h 35"/>
                  <a:gd name="T12" fmla="*/ 0 w 15"/>
                  <a:gd name="T13" fmla="*/ 32 h 35"/>
                  <a:gd name="T14" fmla="*/ 0 w 15"/>
                  <a:gd name="T15" fmla="*/ 26 h 35"/>
                  <a:gd name="T16" fmla="*/ 2 w 15"/>
                  <a:gd name="T17" fmla="*/ 15 h 35"/>
                  <a:gd name="T18" fmla="*/ 5 w 15"/>
                  <a:gd name="T19" fmla="*/ 8 h 35"/>
                  <a:gd name="T20" fmla="*/ 11 w 15"/>
                  <a:gd name="T21" fmla="*/ 1 h 35"/>
                  <a:gd name="T22" fmla="*/ 15 w 15"/>
                  <a:gd name="T23" fmla="*/ 0 h 35"/>
                  <a:gd name="T24" fmla="*/ 13 w 15"/>
                  <a:gd name="T25" fmla="*/ 8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35"/>
                  <a:gd name="T41" fmla="*/ 15 w 15"/>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35">
                    <a:moveTo>
                      <a:pt x="13" y="8"/>
                    </a:moveTo>
                    <a:lnTo>
                      <a:pt x="11" y="17"/>
                    </a:lnTo>
                    <a:lnTo>
                      <a:pt x="9" y="26"/>
                    </a:lnTo>
                    <a:lnTo>
                      <a:pt x="5" y="31"/>
                    </a:lnTo>
                    <a:lnTo>
                      <a:pt x="3" y="34"/>
                    </a:lnTo>
                    <a:lnTo>
                      <a:pt x="1" y="35"/>
                    </a:lnTo>
                    <a:lnTo>
                      <a:pt x="0" y="32"/>
                    </a:lnTo>
                    <a:lnTo>
                      <a:pt x="0" y="26"/>
                    </a:lnTo>
                    <a:lnTo>
                      <a:pt x="2" y="15"/>
                    </a:lnTo>
                    <a:lnTo>
                      <a:pt x="5" y="8"/>
                    </a:lnTo>
                    <a:lnTo>
                      <a:pt x="11" y="1"/>
                    </a:lnTo>
                    <a:lnTo>
                      <a:pt x="15" y="0"/>
                    </a:lnTo>
                    <a:lnTo>
                      <a:pt x="13" y="8"/>
                    </a:lnTo>
                    <a:close/>
                  </a:path>
                </a:pathLst>
              </a:custGeom>
              <a:solidFill>
                <a:srgbClr val="FFFFFF"/>
              </a:solidFill>
              <a:ln w="9525">
                <a:noFill/>
                <a:round/>
                <a:headEnd/>
                <a:tailEnd/>
              </a:ln>
            </p:spPr>
            <p:txBody>
              <a:bodyPr/>
              <a:lstStyle/>
              <a:p>
                <a:endParaRPr lang="en-AU" sz="1500"/>
              </a:p>
            </p:txBody>
          </p:sp>
          <p:sp>
            <p:nvSpPr>
              <p:cNvPr id="25687" name="Freeform 206"/>
              <p:cNvSpPr>
                <a:spLocks/>
              </p:cNvSpPr>
              <p:nvPr/>
            </p:nvSpPr>
            <p:spPr bwMode="auto">
              <a:xfrm>
                <a:off x="6571" y="2790"/>
                <a:ext cx="7" cy="18"/>
              </a:xfrm>
              <a:custGeom>
                <a:avLst/>
                <a:gdLst>
                  <a:gd name="T0" fmla="*/ 13 w 15"/>
                  <a:gd name="T1" fmla="*/ 8 h 35"/>
                  <a:gd name="T2" fmla="*/ 13 w 15"/>
                  <a:gd name="T3" fmla="*/ 8 h 35"/>
                  <a:gd name="T4" fmla="*/ 11 w 15"/>
                  <a:gd name="T5" fmla="*/ 17 h 35"/>
                  <a:gd name="T6" fmla="*/ 9 w 15"/>
                  <a:gd name="T7" fmla="*/ 26 h 35"/>
                  <a:gd name="T8" fmla="*/ 5 w 15"/>
                  <a:gd name="T9" fmla="*/ 31 h 35"/>
                  <a:gd name="T10" fmla="*/ 3 w 15"/>
                  <a:gd name="T11" fmla="*/ 34 h 35"/>
                  <a:gd name="T12" fmla="*/ 1 w 15"/>
                  <a:gd name="T13" fmla="*/ 35 h 35"/>
                  <a:gd name="T14" fmla="*/ 0 w 15"/>
                  <a:gd name="T15" fmla="*/ 32 h 35"/>
                  <a:gd name="T16" fmla="*/ 0 w 15"/>
                  <a:gd name="T17" fmla="*/ 26 h 35"/>
                  <a:gd name="T18" fmla="*/ 2 w 15"/>
                  <a:gd name="T19" fmla="*/ 15 h 35"/>
                  <a:gd name="T20" fmla="*/ 2 w 15"/>
                  <a:gd name="T21" fmla="*/ 15 h 35"/>
                  <a:gd name="T22" fmla="*/ 5 w 15"/>
                  <a:gd name="T23" fmla="*/ 8 h 35"/>
                  <a:gd name="T24" fmla="*/ 11 w 15"/>
                  <a:gd name="T25" fmla="*/ 1 h 35"/>
                  <a:gd name="T26" fmla="*/ 15 w 15"/>
                  <a:gd name="T27" fmla="*/ 0 h 35"/>
                  <a:gd name="T28" fmla="*/ 13 w 15"/>
                  <a:gd name="T29" fmla="*/ 8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
                  <a:gd name="T46" fmla="*/ 0 h 35"/>
                  <a:gd name="T47" fmla="*/ 15 w 15"/>
                  <a:gd name="T48" fmla="*/ 35 h 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 h="35">
                    <a:moveTo>
                      <a:pt x="13" y="8"/>
                    </a:moveTo>
                    <a:lnTo>
                      <a:pt x="13" y="8"/>
                    </a:lnTo>
                    <a:lnTo>
                      <a:pt x="11" y="17"/>
                    </a:lnTo>
                    <a:lnTo>
                      <a:pt x="9" y="26"/>
                    </a:lnTo>
                    <a:lnTo>
                      <a:pt x="5" y="31"/>
                    </a:lnTo>
                    <a:lnTo>
                      <a:pt x="3" y="34"/>
                    </a:lnTo>
                    <a:lnTo>
                      <a:pt x="1" y="35"/>
                    </a:lnTo>
                    <a:lnTo>
                      <a:pt x="0" y="32"/>
                    </a:lnTo>
                    <a:lnTo>
                      <a:pt x="0" y="26"/>
                    </a:lnTo>
                    <a:lnTo>
                      <a:pt x="2" y="15"/>
                    </a:lnTo>
                    <a:lnTo>
                      <a:pt x="5" y="8"/>
                    </a:lnTo>
                    <a:lnTo>
                      <a:pt x="11" y="1"/>
                    </a:lnTo>
                    <a:lnTo>
                      <a:pt x="15" y="0"/>
                    </a:lnTo>
                    <a:lnTo>
                      <a:pt x="13" y="8"/>
                    </a:lnTo>
                  </a:path>
                </a:pathLst>
              </a:custGeom>
              <a:noFill/>
              <a:ln w="0">
                <a:solidFill>
                  <a:srgbClr val="000000"/>
                </a:solidFill>
                <a:prstDash val="solid"/>
                <a:round/>
                <a:headEnd/>
                <a:tailEnd/>
              </a:ln>
            </p:spPr>
            <p:txBody>
              <a:bodyPr/>
              <a:lstStyle/>
              <a:p>
                <a:endParaRPr lang="en-AU" sz="1500"/>
              </a:p>
            </p:txBody>
          </p:sp>
          <p:sp>
            <p:nvSpPr>
              <p:cNvPr id="25688" name="Freeform 207"/>
              <p:cNvSpPr>
                <a:spLocks/>
              </p:cNvSpPr>
              <p:nvPr/>
            </p:nvSpPr>
            <p:spPr bwMode="auto">
              <a:xfrm>
                <a:off x="6586" y="2793"/>
                <a:ext cx="9" cy="20"/>
              </a:xfrm>
              <a:custGeom>
                <a:avLst/>
                <a:gdLst>
                  <a:gd name="T0" fmla="*/ 10 w 17"/>
                  <a:gd name="T1" fmla="*/ 0 h 39"/>
                  <a:gd name="T2" fmla="*/ 13 w 17"/>
                  <a:gd name="T3" fmla="*/ 6 h 39"/>
                  <a:gd name="T4" fmla="*/ 16 w 17"/>
                  <a:gd name="T5" fmla="*/ 11 h 39"/>
                  <a:gd name="T6" fmla="*/ 17 w 17"/>
                  <a:gd name="T7" fmla="*/ 18 h 39"/>
                  <a:gd name="T8" fmla="*/ 16 w 17"/>
                  <a:gd name="T9" fmla="*/ 25 h 39"/>
                  <a:gd name="T10" fmla="*/ 14 w 17"/>
                  <a:gd name="T11" fmla="*/ 31 h 39"/>
                  <a:gd name="T12" fmla="*/ 12 w 17"/>
                  <a:gd name="T13" fmla="*/ 35 h 39"/>
                  <a:gd name="T14" fmla="*/ 10 w 17"/>
                  <a:gd name="T15" fmla="*/ 38 h 39"/>
                  <a:gd name="T16" fmla="*/ 6 w 17"/>
                  <a:gd name="T17" fmla="*/ 39 h 39"/>
                  <a:gd name="T18" fmla="*/ 0 w 17"/>
                  <a:gd name="T19" fmla="*/ 31 h 39"/>
                  <a:gd name="T20" fmla="*/ 1 w 17"/>
                  <a:gd name="T21" fmla="*/ 18 h 39"/>
                  <a:gd name="T22" fmla="*/ 5 w 17"/>
                  <a:gd name="T23" fmla="*/ 6 h 39"/>
                  <a:gd name="T24" fmla="*/ 10 w 17"/>
                  <a:gd name="T25" fmla="*/ 0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39"/>
                  <a:gd name="T41" fmla="*/ 17 w 17"/>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39">
                    <a:moveTo>
                      <a:pt x="10" y="0"/>
                    </a:moveTo>
                    <a:lnTo>
                      <a:pt x="13" y="6"/>
                    </a:lnTo>
                    <a:lnTo>
                      <a:pt x="16" y="11"/>
                    </a:lnTo>
                    <a:lnTo>
                      <a:pt x="17" y="18"/>
                    </a:lnTo>
                    <a:lnTo>
                      <a:pt x="16" y="25"/>
                    </a:lnTo>
                    <a:lnTo>
                      <a:pt x="14" y="31"/>
                    </a:lnTo>
                    <a:lnTo>
                      <a:pt x="12" y="35"/>
                    </a:lnTo>
                    <a:lnTo>
                      <a:pt x="10" y="38"/>
                    </a:lnTo>
                    <a:lnTo>
                      <a:pt x="6" y="39"/>
                    </a:lnTo>
                    <a:lnTo>
                      <a:pt x="0" y="31"/>
                    </a:lnTo>
                    <a:lnTo>
                      <a:pt x="1" y="18"/>
                    </a:lnTo>
                    <a:lnTo>
                      <a:pt x="5" y="6"/>
                    </a:lnTo>
                    <a:lnTo>
                      <a:pt x="10" y="0"/>
                    </a:lnTo>
                    <a:close/>
                  </a:path>
                </a:pathLst>
              </a:custGeom>
              <a:solidFill>
                <a:srgbClr val="FFFFFF"/>
              </a:solidFill>
              <a:ln w="9525">
                <a:noFill/>
                <a:round/>
                <a:headEnd/>
                <a:tailEnd/>
              </a:ln>
            </p:spPr>
            <p:txBody>
              <a:bodyPr/>
              <a:lstStyle/>
              <a:p>
                <a:endParaRPr lang="en-AU" sz="1500"/>
              </a:p>
            </p:txBody>
          </p:sp>
          <p:sp>
            <p:nvSpPr>
              <p:cNvPr id="25689" name="Freeform 208"/>
              <p:cNvSpPr>
                <a:spLocks/>
              </p:cNvSpPr>
              <p:nvPr/>
            </p:nvSpPr>
            <p:spPr bwMode="auto">
              <a:xfrm>
                <a:off x="6586" y="2793"/>
                <a:ext cx="9" cy="20"/>
              </a:xfrm>
              <a:custGeom>
                <a:avLst/>
                <a:gdLst>
                  <a:gd name="T0" fmla="*/ 10 w 17"/>
                  <a:gd name="T1" fmla="*/ 0 h 39"/>
                  <a:gd name="T2" fmla="*/ 10 w 17"/>
                  <a:gd name="T3" fmla="*/ 0 h 39"/>
                  <a:gd name="T4" fmla="*/ 13 w 17"/>
                  <a:gd name="T5" fmla="*/ 6 h 39"/>
                  <a:gd name="T6" fmla="*/ 16 w 17"/>
                  <a:gd name="T7" fmla="*/ 11 h 39"/>
                  <a:gd name="T8" fmla="*/ 17 w 17"/>
                  <a:gd name="T9" fmla="*/ 18 h 39"/>
                  <a:gd name="T10" fmla="*/ 16 w 17"/>
                  <a:gd name="T11" fmla="*/ 25 h 39"/>
                  <a:gd name="T12" fmla="*/ 14 w 17"/>
                  <a:gd name="T13" fmla="*/ 31 h 39"/>
                  <a:gd name="T14" fmla="*/ 12 w 17"/>
                  <a:gd name="T15" fmla="*/ 35 h 39"/>
                  <a:gd name="T16" fmla="*/ 10 w 17"/>
                  <a:gd name="T17" fmla="*/ 38 h 39"/>
                  <a:gd name="T18" fmla="*/ 6 w 17"/>
                  <a:gd name="T19" fmla="*/ 39 h 39"/>
                  <a:gd name="T20" fmla="*/ 6 w 17"/>
                  <a:gd name="T21" fmla="*/ 39 h 39"/>
                  <a:gd name="T22" fmla="*/ 0 w 17"/>
                  <a:gd name="T23" fmla="*/ 31 h 39"/>
                  <a:gd name="T24" fmla="*/ 1 w 17"/>
                  <a:gd name="T25" fmla="*/ 18 h 39"/>
                  <a:gd name="T26" fmla="*/ 5 w 17"/>
                  <a:gd name="T27" fmla="*/ 6 h 39"/>
                  <a:gd name="T28" fmla="*/ 10 w 17"/>
                  <a:gd name="T29" fmla="*/ 0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
                  <a:gd name="T46" fmla="*/ 0 h 39"/>
                  <a:gd name="T47" fmla="*/ 17 w 17"/>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 h="39">
                    <a:moveTo>
                      <a:pt x="10" y="0"/>
                    </a:moveTo>
                    <a:lnTo>
                      <a:pt x="10" y="0"/>
                    </a:lnTo>
                    <a:lnTo>
                      <a:pt x="13" y="6"/>
                    </a:lnTo>
                    <a:lnTo>
                      <a:pt x="16" y="11"/>
                    </a:lnTo>
                    <a:lnTo>
                      <a:pt x="17" y="18"/>
                    </a:lnTo>
                    <a:lnTo>
                      <a:pt x="16" y="25"/>
                    </a:lnTo>
                    <a:lnTo>
                      <a:pt x="14" y="31"/>
                    </a:lnTo>
                    <a:lnTo>
                      <a:pt x="12" y="35"/>
                    </a:lnTo>
                    <a:lnTo>
                      <a:pt x="10" y="38"/>
                    </a:lnTo>
                    <a:lnTo>
                      <a:pt x="6" y="39"/>
                    </a:lnTo>
                    <a:lnTo>
                      <a:pt x="0" y="31"/>
                    </a:lnTo>
                    <a:lnTo>
                      <a:pt x="1" y="18"/>
                    </a:lnTo>
                    <a:lnTo>
                      <a:pt x="5" y="6"/>
                    </a:lnTo>
                    <a:lnTo>
                      <a:pt x="10" y="0"/>
                    </a:lnTo>
                  </a:path>
                </a:pathLst>
              </a:custGeom>
              <a:noFill/>
              <a:ln w="0">
                <a:solidFill>
                  <a:srgbClr val="000000"/>
                </a:solidFill>
                <a:prstDash val="solid"/>
                <a:round/>
                <a:headEnd/>
                <a:tailEnd/>
              </a:ln>
            </p:spPr>
            <p:txBody>
              <a:bodyPr/>
              <a:lstStyle/>
              <a:p>
                <a:endParaRPr lang="en-AU" sz="1500"/>
              </a:p>
            </p:txBody>
          </p:sp>
        </p:grpSp>
      </p:grpSp>
      <p:grpSp>
        <p:nvGrpSpPr>
          <p:cNvPr id="14" name="Group 209"/>
          <p:cNvGrpSpPr>
            <a:grpSpLocks/>
          </p:cNvGrpSpPr>
          <p:nvPr/>
        </p:nvGrpSpPr>
        <p:grpSpPr bwMode="auto">
          <a:xfrm>
            <a:off x="395536" y="2564907"/>
            <a:ext cx="7694971" cy="554038"/>
            <a:chOff x="384" y="1802"/>
            <a:chExt cx="5121" cy="349"/>
          </a:xfrm>
        </p:grpSpPr>
        <p:sp>
          <p:nvSpPr>
            <p:cNvPr id="25667" name="Rectangle 210"/>
            <p:cNvSpPr>
              <a:spLocks noChangeArrowheads="1"/>
            </p:cNvSpPr>
            <p:nvPr/>
          </p:nvSpPr>
          <p:spPr bwMode="auto">
            <a:xfrm>
              <a:off x="874" y="1802"/>
              <a:ext cx="1642"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a:ea typeface="ＭＳ Ｐゴシック" pitchFamily="34" charset="-128"/>
                </a:rPr>
                <a:t>SHAPER:</a:t>
              </a:r>
            </a:p>
            <a:p>
              <a:pPr eaLnBrk="0" hangingPunct="0"/>
              <a:r>
                <a:rPr lang="en-US" sz="1500" b="1">
                  <a:solidFill>
                    <a:srgbClr val="008A00"/>
                  </a:solidFill>
                  <a:ea typeface="ＭＳ Ｐゴシック" pitchFamily="34" charset="-128"/>
                </a:rPr>
                <a:t>Driving  and  challenging</a:t>
              </a:r>
            </a:p>
          </p:txBody>
        </p:sp>
        <p:sp>
          <p:nvSpPr>
            <p:cNvPr id="25668" name="Rectangle 211"/>
            <p:cNvSpPr>
              <a:spLocks noChangeArrowheads="1"/>
            </p:cNvSpPr>
            <p:nvPr/>
          </p:nvSpPr>
          <p:spPr bwMode="auto">
            <a:xfrm>
              <a:off x="3863" y="1936"/>
              <a:ext cx="1642"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Provocative,  Aggressive</a:t>
              </a:r>
            </a:p>
          </p:txBody>
        </p:sp>
        <p:grpSp>
          <p:nvGrpSpPr>
            <p:cNvPr id="15" name="Group 212"/>
            <p:cNvGrpSpPr>
              <a:grpSpLocks/>
            </p:cNvGrpSpPr>
            <p:nvPr/>
          </p:nvGrpSpPr>
          <p:grpSpPr bwMode="auto">
            <a:xfrm>
              <a:off x="384" y="1824"/>
              <a:ext cx="286" cy="200"/>
              <a:chOff x="4257" y="3006"/>
              <a:chExt cx="286" cy="200"/>
            </a:xfrm>
          </p:grpSpPr>
          <p:sp>
            <p:nvSpPr>
              <p:cNvPr id="25670" name="Freeform 213"/>
              <p:cNvSpPr>
                <a:spLocks/>
              </p:cNvSpPr>
              <p:nvPr/>
            </p:nvSpPr>
            <p:spPr bwMode="auto">
              <a:xfrm>
                <a:off x="4313" y="3006"/>
                <a:ext cx="230" cy="141"/>
              </a:xfrm>
              <a:custGeom>
                <a:avLst/>
                <a:gdLst>
                  <a:gd name="T0" fmla="*/ 25 w 458"/>
                  <a:gd name="T1" fmla="*/ 231 h 281"/>
                  <a:gd name="T2" fmla="*/ 60 w 458"/>
                  <a:gd name="T3" fmla="*/ 214 h 281"/>
                  <a:gd name="T4" fmla="*/ 143 w 458"/>
                  <a:gd name="T5" fmla="*/ 196 h 281"/>
                  <a:gd name="T6" fmla="*/ 232 w 458"/>
                  <a:gd name="T7" fmla="*/ 184 h 281"/>
                  <a:gd name="T8" fmla="*/ 317 w 458"/>
                  <a:gd name="T9" fmla="*/ 174 h 281"/>
                  <a:gd name="T10" fmla="*/ 386 w 458"/>
                  <a:gd name="T11" fmla="*/ 158 h 281"/>
                  <a:gd name="T12" fmla="*/ 428 w 458"/>
                  <a:gd name="T13" fmla="*/ 131 h 281"/>
                  <a:gd name="T14" fmla="*/ 425 w 458"/>
                  <a:gd name="T15" fmla="*/ 107 h 281"/>
                  <a:gd name="T16" fmla="*/ 376 w 458"/>
                  <a:gd name="T17" fmla="*/ 100 h 281"/>
                  <a:gd name="T18" fmla="*/ 298 w 458"/>
                  <a:gd name="T19" fmla="*/ 101 h 281"/>
                  <a:gd name="T20" fmla="*/ 206 w 458"/>
                  <a:gd name="T21" fmla="*/ 107 h 281"/>
                  <a:gd name="T22" fmla="*/ 115 w 458"/>
                  <a:gd name="T23" fmla="*/ 112 h 281"/>
                  <a:gd name="T24" fmla="*/ 53 w 458"/>
                  <a:gd name="T25" fmla="*/ 108 h 281"/>
                  <a:gd name="T26" fmla="*/ 13 w 458"/>
                  <a:gd name="T27" fmla="*/ 93 h 281"/>
                  <a:gd name="T28" fmla="*/ 0 w 458"/>
                  <a:gd name="T29" fmla="*/ 71 h 281"/>
                  <a:gd name="T30" fmla="*/ 17 w 458"/>
                  <a:gd name="T31" fmla="*/ 49 h 281"/>
                  <a:gd name="T32" fmla="*/ 71 w 458"/>
                  <a:gd name="T33" fmla="*/ 27 h 281"/>
                  <a:gd name="T34" fmla="*/ 147 w 458"/>
                  <a:gd name="T35" fmla="*/ 15 h 281"/>
                  <a:gd name="T36" fmla="*/ 180 w 458"/>
                  <a:gd name="T37" fmla="*/ 16 h 281"/>
                  <a:gd name="T38" fmla="*/ 206 w 458"/>
                  <a:gd name="T39" fmla="*/ 22 h 281"/>
                  <a:gd name="T40" fmla="*/ 229 w 458"/>
                  <a:gd name="T41" fmla="*/ 14 h 281"/>
                  <a:gd name="T42" fmla="*/ 242 w 458"/>
                  <a:gd name="T43" fmla="*/ 6 h 281"/>
                  <a:gd name="T44" fmla="*/ 230 w 458"/>
                  <a:gd name="T45" fmla="*/ 20 h 281"/>
                  <a:gd name="T46" fmla="*/ 243 w 458"/>
                  <a:gd name="T47" fmla="*/ 20 h 281"/>
                  <a:gd name="T48" fmla="*/ 255 w 458"/>
                  <a:gd name="T49" fmla="*/ 19 h 281"/>
                  <a:gd name="T50" fmla="*/ 252 w 458"/>
                  <a:gd name="T51" fmla="*/ 21 h 281"/>
                  <a:gd name="T52" fmla="*/ 234 w 458"/>
                  <a:gd name="T53" fmla="*/ 29 h 281"/>
                  <a:gd name="T54" fmla="*/ 246 w 458"/>
                  <a:gd name="T55" fmla="*/ 38 h 281"/>
                  <a:gd name="T56" fmla="*/ 240 w 458"/>
                  <a:gd name="T57" fmla="*/ 40 h 281"/>
                  <a:gd name="T58" fmla="*/ 228 w 458"/>
                  <a:gd name="T59" fmla="*/ 37 h 281"/>
                  <a:gd name="T60" fmla="*/ 216 w 458"/>
                  <a:gd name="T61" fmla="*/ 33 h 281"/>
                  <a:gd name="T62" fmla="*/ 177 w 458"/>
                  <a:gd name="T63" fmla="*/ 22 h 281"/>
                  <a:gd name="T64" fmla="*/ 150 w 458"/>
                  <a:gd name="T65" fmla="*/ 22 h 281"/>
                  <a:gd name="T66" fmla="*/ 84 w 458"/>
                  <a:gd name="T67" fmla="*/ 31 h 281"/>
                  <a:gd name="T68" fmla="*/ 23 w 458"/>
                  <a:gd name="T69" fmla="*/ 60 h 281"/>
                  <a:gd name="T70" fmla="*/ 58 w 458"/>
                  <a:gd name="T71" fmla="*/ 88 h 281"/>
                  <a:gd name="T72" fmla="*/ 139 w 458"/>
                  <a:gd name="T73" fmla="*/ 93 h 281"/>
                  <a:gd name="T74" fmla="*/ 227 w 458"/>
                  <a:gd name="T75" fmla="*/ 88 h 281"/>
                  <a:gd name="T76" fmla="*/ 316 w 458"/>
                  <a:gd name="T77" fmla="*/ 84 h 281"/>
                  <a:gd name="T78" fmla="*/ 393 w 458"/>
                  <a:gd name="T79" fmla="*/ 86 h 281"/>
                  <a:gd name="T80" fmla="*/ 444 w 458"/>
                  <a:gd name="T81" fmla="*/ 99 h 281"/>
                  <a:gd name="T82" fmla="*/ 454 w 458"/>
                  <a:gd name="T83" fmla="*/ 133 h 281"/>
                  <a:gd name="T84" fmla="*/ 401 w 458"/>
                  <a:gd name="T85" fmla="*/ 174 h 281"/>
                  <a:gd name="T86" fmla="*/ 310 w 458"/>
                  <a:gd name="T87" fmla="*/ 202 h 281"/>
                  <a:gd name="T88" fmla="*/ 208 w 458"/>
                  <a:gd name="T89" fmla="*/ 224 h 281"/>
                  <a:gd name="T90" fmla="*/ 121 w 458"/>
                  <a:gd name="T91" fmla="*/ 241 h 281"/>
                  <a:gd name="T92" fmla="*/ 79 w 458"/>
                  <a:gd name="T93" fmla="*/ 258 h 281"/>
                  <a:gd name="T94" fmla="*/ 67 w 458"/>
                  <a:gd name="T95" fmla="*/ 273 h 281"/>
                  <a:gd name="T96" fmla="*/ 43 w 458"/>
                  <a:gd name="T97" fmla="*/ 268 h 281"/>
                  <a:gd name="T98" fmla="*/ 28 w 458"/>
                  <a:gd name="T99" fmla="*/ 254 h 281"/>
                  <a:gd name="T100" fmla="*/ 15 w 458"/>
                  <a:gd name="T101" fmla="*/ 248 h 2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58"/>
                  <a:gd name="T154" fmla="*/ 0 h 281"/>
                  <a:gd name="T155" fmla="*/ 458 w 458"/>
                  <a:gd name="T156" fmla="*/ 281 h 28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58" h="281">
                    <a:moveTo>
                      <a:pt x="15" y="248"/>
                    </a:moveTo>
                    <a:lnTo>
                      <a:pt x="18" y="239"/>
                    </a:lnTo>
                    <a:lnTo>
                      <a:pt x="25" y="231"/>
                    </a:lnTo>
                    <a:lnTo>
                      <a:pt x="32" y="226"/>
                    </a:lnTo>
                    <a:lnTo>
                      <a:pt x="35" y="224"/>
                    </a:lnTo>
                    <a:lnTo>
                      <a:pt x="60" y="214"/>
                    </a:lnTo>
                    <a:lnTo>
                      <a:pt x="86" y="207"/>
                    </a:lnTo>
                    <a:lnTo>
                      <a:pt x="113" y="201"/>
                    </a:lnTo>
                    <a:lnTo>
                      <a:pt x="143" y="196"/>
                    </a:lnTo>
                    <a:lnTo>
                      <a:pt x="172" y="192"/>
                    </a:lnTo>
                    <a:lnTo>
                      <a:pt x="203" y="188"/>
                    </a:lnTo>
                    <a:lnTo>
                      <a:pt x="232" y="184"/>
                    </a:lnTo>
                    <a:lnTo>
                      <a:pt x="262" y="181"/>
                    </a:lnTo>
                    <a:lnTo>
                      <a:pt x="291" y="177"/>
                    </a:lnTo>
                    <a:lnTo>
                      <a:pt x="317" y="174"/>
                    </a:lnTo>
                    <a:lnTo>
                      <a:pt x="343" y="169"/>
                    </a:lnTo>
                    <a:lnTo>
                      <a:pt x="366" y="164"/>
                    </a:lnTo>
                    <a:lnTo>
                      <a:pt x="386" y="158"/>
                    </a:lnTo>
                    <a:lnTo>
                      <a:pt x="404" y="150"/>
                    </a:lnTo>
                    <a:lnTo>
                      <a:pt x="418" y="142"/>
                    </a:lnTo>
                    <a:lnTo>
                      <a:pt x="428" y="131"/>
                    </a:lnTo>
                    <a:lnTo>
                      <a:pt x="433" y="121"/>
                    </a:lnTo>
                    <a:lnTo>
                      <a:pt x="432" y="113"/>
                    </a:lnTo>
                    <a:lnTo>
                      <a:pt x="425" y="107"/>
                    </a:lnTo>
                    <a:lnTo>
                      <a:pt x="412" y="103"/>
                    </a:lnTo>
                    <a:lnTo>
                      <a:pt x="396" y="101"/>
                    </a:lnTo>
                    <a:lnTo>
                      <a:pt x="376" y="100"/>
                    </a:lnTo>
                    <a:lnTo>
                      <a:pt x="353" y="99"/>
                    </a:lnTo>
                    <a:lnTo>
                      <a:pt x="326" y="100"/>
                    </a:lnTo>
                    <a:lnTo>
                      <a:pt x="298" y="101"/>
                    </a:lnTo>
                    <a:lnTo>
                      <a:pt x="268" y="103"/>
                    </a:lnTo>
                    <a:lnTo>
                      <a:pt x="237" y="105"/>
                    </a:lnTo>
                    <a:lnTo>
                      <a:pt x="206" y="107"/>
                    </a:lnTo>
                    <a:lnTo>
                      <a:pt x="175" y="109"/>
                    </a:lnTo>
                    <a:lnTo>
                      <a:pt x="145" y="111"/>
                    </a:lnTo>
                    <a:lnTo>
                      <a:pt x="115" y="112"/>
                    </a:lnTo>
                    <a:lnTo>
                      <a:pt x="89" y="112"/>
                    </a:lnTo>
                    <a:lnTo>
                      <a:pt x="70" y="111"/>
                    </a:lnTo>
                    <a:lnTo>
                      <a:pt x="53" y="108"/>
                    </a:lnTo>
                    <a:lnTo>
                      <a:pt x="37" y="105"/>
                    </a:lnTo>
                    <a:lnTo>
                      <a:pt x="24" y="99"/>
                    </a:lnTo>
                    <a:lnTo>
                      <a:pt x="13" y="93"/>
                    </a:lnTo>
                    <a:lnTo>
                      <a:pt x="6" y="87"/>
                    </a:lnTo>
                    <a:lnTo>
                      <a:pt x="1" y="80"/>
                    </a:lnTo>
                    <a:lnTo>
                      <a:pt x="0" y="71"/>
                    </a:lnTo>
                    <a:lnTo>
                      <a:pt x="2" y="64"/>
                    </a:lnTo>
                    <a:lnTo>
                      <a:pt x="7" y="56"/>
                    </a:lnTo>
                    <a:lnTo>
                      <a:pt x="17" y="49"/>
                    </a:lnTo>
                    <a:lnTo>
                      <a:pt x="30" y="40"/>
                    </a:lnTo>
                    <a:lnTo>
                      <a:pt x="48" y="33"/>
                    </a:lnTo>
                    <a:lnTo>
                      <a:pt x="71" y="27"/>
                    </a:lnTo>
                    <a:lnTo>
                      <a:pt x="98" y="21"/>
                    </a:lnTo>
                    <a:lnTo>
                      <a:pt x="131" y="16"/>
                    </a:lnTo>
                    <a:lnTo>
                      <a:pt x="147" y="15"/>
                    </a:lnTo>
                    <a:lnTo>
                      <a:pt x="160" y="15"/>
                    </a:lnTo>
                    <a:lnTo>
                      <a:pt x="171" y="15"/>
                    </a:lnTo>
                    <a:lnTo>
                      <a:pt x="180" y="16"/>
                    </a:lnTo>
                    <a:lnTo>
                      <a:pt x="188" y="19"/>
                    </a:lnTo>
                    <a:lnTo>
                      <a:pt x="196" y="20"/>
                    </a:lnTo>
                    <a:lnTo>
                      <a:pt x="206" y="22"/>
                    </a:lnTo>
                    <a:lnTo>
                      <a:pt x="216" y="25"/>
                    </a:lnTo>
                    <a:lnTo>
                      <a:pt x="222" y="20"/>
                    </a:lnTo>
                    <a:lnTo>
                      <a:pt x="229" y="14"/>
                    </a:lnTo>
                    <a:lnTo>
                      <a:pt x="237" y="7"/>
                    </a:lnTo>
                    <a:lnTo>
                      <a:pt x="244" y="0"/>
                    </a:lnTo>
                    <a:lnTo>
                      <a:pt x="242" y="6"/>
                    </a:lnTo>
                    <a:lnTo>
                      <a:pt x="238" y="12"/>
                    </a:lnTo>
                    <a:lnTo>
                      <a:pt x="233" y="16"/>
                    </a:lnTo>
                    <a:lnTo>
                      <a:pt x="230" y="20"/>
                    </a:lnTo>
                    <a:lnTo>
                      <a:pt x="234" y="20"/>
                    </a:lnTo>
                    <a:lnTo>
                      <a:pt x="238" y="20"/>
                    </a:lnTo>
                    <a:lnTo>
                      <a:pt x="243" y="20"/>
                    </a:lnTo>
                    <a:lnTo>
                      <a:pt x="248" y="20"/>
                    </a:lnTo>
                    <a:lnTo>
                      <a:pt x="252" y="20"/>
                    </a:lnTo>
                    <a:lnTo>
                      <a:pt x="255" y="19"/>
                    </a:lnTo>
                    <a:lnTo>
                      <a:pt x="256" y="18"/>
                    </a:lnTo>
                    <a:lnTo>
                      <a:pt x="256" y="16"/>
                    </a:lnTo>
                    <a:lnTo>
                      <a:pt x="252" y="21"/>
                    </a:lnTo>
                    <a:lnTo>
                      <a:pt x="245" y="25"/>
                    </a:lnTo>
                    <a:lnTo>
                      <a:pt x="237" y="27"/>
                    </a:lnTo>
                    <a:lnTo>
                      <a:pt x="234" y="29"/>
                    </a:lnTo>
                    <a:lnTo>
                      <a:pt x="232" y="31"/>
                    </a:lnTo>
                    <a:lnTo>
                      <a:pt x="238" y="33"/>
                    </a:lnTo>
                    <a:lnTo>
                      <a:pt x="246" y="38"/>
                    </a:lnTo>
                    <a:lnTo>
                      <a:pt x="250" y="43"/>
                    </a:lnTo>
                    <a:lnTo>
                      <a:pt x="245" y="41"/>
                    </a:lnTo>
                    <a:lnTo>
                      <a:pt x="240" y="40"/>
                    </a:lnTo>
                    <a:lnTo>
                      <a:pt x="236" y="39"/>
                    </a:lnTo>
                    <a:lnTo>
                      <a:pt x="232" y="38"/>
                    </a:lnTo>
                    <a:lnTo>
                      <a:pt x="228" y="37"/>
                    </a:lnTo>
                    <a:lnTo>
                      <a:pt x="224" y="35"/>
                    </a:lnTo>
                    <a:lnTo>
                      <a:pt x="220" y="34"/>
                    </a:lnTo>
                    <a:lnTo>
                      <a:pt x="216" y="33"/>
                    </a:lnTo>
                    <a:lnTo>
                      <a:pt x="201" y="28"/>
                    </a:lnTo>
                    <a:lnTo>
                      <a:pt x="188" y="25"/>
                    </a:lnTo>
                    <a:lnTo>
                      <a:pt x="177" y="22"/>
                    </a:lnTo>
                    <a:lnTo>
                      <a:pt x="168" y="21"/>
                    </a:lnTo>
                    <a:lnTo>
                      <a:pt x="159" y="21"/>
                    </a:lnTo>
                    <a:lnTo>
                      <a:pt x="150" y="22"/>
                    </a:lnTo>
                    <a:lnTo>
                      <a:pt x="141" y="23"/>
                    </a:lnTo>
                    <a:lnTo>
                      <a:pt x="131" y="25"/>
                    </a:lnTo>
                    <a:lnTo>
                      <a:pt x="84" y="31"/>
                    </a:lnTo>
                    <a:lnTo>
                      <a:pt x="52" y="39"/>
                    </a:lnTo>
                    <a:lnTo>
                      <a:pt x="31" y="50"/>
                    </a:lnTo>
                    <a:lnTo>
                      <a:pt x="23" y="60"/>
                    </a:lnTo>
                    <a:lnTo>
                      <a:pt x="25" y="71"/>
                    </a:lnTo>
                    <a:lnTo>
                      <a:pt x="37" y="81"/>
                    </a:lnTo>
                    <a:lnTo>
                      <a:pt x="58" y="88"/>
                    </a:lnTo>
                    <a:lnTo>
                      <a:pt x="86" y="93"/>
                    </a:lnTo>
                    <a:lnTo>
                      <a:pt x="111" y="93"/>
                    </a:lnTo>
                    <a:lnTo>
                      <a:pt x="139" y="93"/>
                    </a:lnTo>
                    <a:lnTo>
                      <a:pt x="167" y="91"/>
                    </a:lnTo>
                    <a:lnTo>
                      <a:pt x="196" y="90"/>
                    </a:lnTo>
                    <a:lnTo>
                      <a:pt x="227" y="88"/>
                    </a:lnTo>
                    <a:lnTo>
                      <a:pt x="257" y="87"/>
                    </a:lnTo>
                    <a:lnTo>
                      <a:pt x="287" y="86"/>
                    </a:lnTo>
                    <a:lnTo>
                      <a:pt x="316" y="84"/>
                    </a:lnTo>
                    <a:lnTo>
                      <a:pt x="344" y="83"/>
                    </a:lnTo>
                    <a:lnTo>
                      <a:pt x="370" y="84"/>
                    </a:lnTo>
                    <a:lnTo>
                      <a:pt x="393" y="86"/>
                    </a:lnTo>
                    <a:lnTo>
                      <a:pt x="413" y="88"/>
                    </a:lnTo>
                    <a:lnTo>
                      <a:pt x="431" y="93"/>
                    </a:lnTo>
                    <a:lnTo>
                      <a:pt x="444" y="99"/>
                    </a:lnTo>
                    <a:lnTo>
                      <a:pt x="453" y="107"/>
                    </a:lnTo>
                    <a:lnTo>
                      <a:pt x="458" y="117"/>
                    </a:lnTo>
                    <a:lnTo>
                      <a:pt x="454" y="133"/>
                    </a:lnTo>
                    <a:lnTo>
                      <a:pt x="442" y="149"/>
                    </a:lnTo>
                    <a:lnTo>
                      <a:pt x="425" y="162"/>
                    </a:lnTo>
                    <a:lnTo>
                      <a:pt x="401" y="174"/>
                    </a:lnTo>
                    <a:lnTo>
                      <a:pt x="374" y="184"/>
                    </a:lnTo>
                    <a:lnTo>
                      <a:pt x="343" y="194"/>
                    </a:lnTo>
                    <a:lnTo>
                      <a:pt x="310" y="202"/>
                    </a:lnTo>
                    <a:lnTo>
                      <a:pt x="276" y="211"/>
                    </a:lnTo>
                    <a:lnTo>
                      <a:pt x="241" y="217"/>
                    </a:lnTo>
                    <a:lnTo>
                      <a:pt x="208" y="224"/>
                    </a:lnTo>
                    <a:lnTo>
                      <a:pt x="175" y="230"/>
                    </a:lnTo>
                    <a:lnTo>
                      <a:pt x="147" y="235"/>
                    </a:lnTo>
                    <a:lnTo>
                      <a:pt x="121" y="241"/>
                    </a:lnTo>
                    <a:lnTo>
                      <a:pt x="101" y="247"/>
                    </a:lnTo>
                    <a:lnTo>
                      <a:pt x="86" y="252"/>
                    </a:lnTo>
                    <a:lnTo>
                      <a:pt x="79" y="258"/>
                    </a:lnTo>
                    <a:lnTo>
                      <a:pt x="78" y="261"/>
                    </a:lnTo>
                    <a:lnTo>
                      <a:pt x="74" y="266"/>
                    </a:lnTo>
                    <a:lnTo>
                      <a:pt x="67" y="273"/>
                    </a:lnTo>
                    <a:lnTo>
                      <a:pt x="56" y="281"/>
                    </a:lnTo>
                    <a:lnTo>
                      <a:pt x="52" y="276"/>
                    </a:lnTo>
                    <a:lnTo>
                      <a:pt x="43" y="268"/>
                    </a:lnTo>
                    <a:lnTo>
                      <a:pt x="34" y="258"/>
                    </a:lnTo>
                    <a:lnTo>
                      <a:pt x="30" y="255"/>
                    </a:lnTo>
                    <a:lnTo>
                      <a:pt x="28" y="254"/>
                    </a:lnTo>
                    <a:lnTo>
                      <a:pt x="23" y="251"/>
                    </a:lnTo>
                    <a:lnTo>
                      <a:pt x="17" y="249"/>
                    </a:lnTo>
                    <a:lnTo>
                      <a:pt x="15" y="248"/>
                    </a:lnTo>
                    <a:close/>
                  </a:path>
                </a:pathLst>
              </a:custGeom>
              <a:solidFill>
                <a:srgbClr val="FF0000"/>
              </a:solidFill>
              <a:ln w="9525">
                <a:noFill/>
                <a:round/>
                <a:headEnd/>
                <a:tailEnd/>
              </a:ln>
            </p:spPr>
            <p:txBody>
              <a:bodyPr/>
              <a:lstStyle/>
              <a:p>
                <a:endParaRPr lang="en-AU" sz="1500"/>
              </a:p>
            </p:txBody>
          </p:sp>
          <p:sp>
            <p:nvSpPr>
              <p:cNvPr id="25671" name="Freeform 214"/>
              <p:cNvSpPr>
                <a:spLocks/>
              </p:cNvSpPr>
              <p:nvPr/>
            </p:nvSpPr>
            <p:spPr bwMode="auto">
              <a:xfrm>
                <a:off x="4313" y="3006"/>
                <a:ext cx="230" cy="141"/>
              </a:xfrm>
              <a:custGeom>
                <a:avLst/>
                <a:gdLst>
                  <a:gd name="T0" fmla="*/ 18 w 458"/>
                  <a:gd name="T1" fmla="*/ 239 h 281"/>
                  <a:gd name="T2" fmla="*/ 35 w 458"/>
                  <a:gd name="T3" fmla="*/ 224 h 281"/>
                  <a:gd name="T4" fmla="*/ 86 w 458"/>
                  <a:gd name="T5" fmla="*/ 207 h 281"/>
                  <a:gd name="T6" fmla="*/ 172 w 458"/>
                  <a:gd name="T7" fmla="*/ 192 h 281"/>
                  <a:gd name="T8" fmla="*/ 262 w 458"/>
                  <a:gd name="T9" fmla="*/ 181 h 281"/>
                  <a:gd name="T10" fmla="*/ 343 w 458"/>
                  <a:gd name="T11" fmla="*/ 169 h 281"/>
                  <a:gd name="T12" fmla="*/ 404 w 458"/>
                  <a:gd name="T13" fmla="*/ 150 h 281"/>
                  <a:gd name="T14" fmla="*/ 428 w 458"/>
                  <a:gd name="T15" fmla="*/ 131 h 281"/>
                  <a:gd name="T16" fmla="*/ 425 w 458"/>
                  <a:gd name="T17" fmla="*/ 107 h 281"/>
                  <a:gd name="T18" fmla="*/ 376 w 458"/>
                  <a:gd name="T19" fmla="*/ 100 h 281"/>
                  <a:gd name="T20" fmla="*/ 298 w 458"/>
                  <a:gd name="T21" fmla="*/ 101 h 281"/>
                  <a:gd name="T22" fmla="*/ 206 w 458"/>
                  <a:gd name="T23" fmla="*/ 107 h 281"/>
                  <a:gd name="T24" fmla="*/ 115 w 458"/>
                  <a:gd name="T25" fmla="*/ 112 h 281"/>
                  <a:gd name="T26" fmla="*/ 70 w 458"/>
                  <a:gd name="T27" fmla="*/ 111 h 281"/>
                  <a:gd name="T28" fmla="*/ 24 w 458"/>
                  <a:gd name="T29" fmla="*/ 99 h 281"/>
                  <a:gd name="T30" fmla="*/ 1 w 458"/>
                  <a:gd name="T31" fmla="*/ 80 h 281"/>
                  <a:gd name="T32" fmla="*/ 7 w 458"/>
                  <a:gd name="T33" fmla="*/ 56 h 281"/>
                  <a:gd name="T34" fmla="*/ 48 w 458"/>
                  <a:gd name="T35" fmla="*/ 33 h 281"/>
                  <a:gd name="T36" fmla="*/ 131 w 458"/>
                  <a:gd name="T37" fmla="*/ 16 h 281"/>
                  <a:gd name="T38" fmla="*/ 160 w 458"/>
                  <a:gd name="T39" fmla="*/ 15 h 281"/>
                  <a:gd name="T40" fmla="*/ 188 w 458"/>
                  <a:gd name="T41" fmla="*/ 19 h 281"/>
                  <a:gd name="T42" fmla="*/ 216 w 458"/>
                  <a:gd name="T43" fmla="*/ 25 h 281"/>
                  <a:gd name="T44" fmla="*/ 229 w 458"/>
                  <a:gd name="T45" fmla="*/ 14 h 281"/>
                  <a:gd name="T46" fmla="*/ 244 w 458"/>
                  <a:gd name="T47" fmla="*/ 0 h 281"/>
                  <a:gd name="T48" fmla="*/ 233 w 458"/>
                  <a:gd name="T49" fmla="*/ 16 h 281"/>
                  <a:gd name="T50" fmla="*/ 234 w 458"/>
                  <a:gd name="T51" fmla="*/ 20 h 281"/>
                  <a:gd name="T52" fmla="*/ 248 w 458"/>
                  <a:gd name="T53" fmla="*/ 20 h 281"/>
                  <a:gd name="T54" fmla="*/ 256 w 458"/>
                  <a:gd name="T55" fmla="*/ 18 h 281"/>
                  <a:gd name="T56" fmla="*/ 252 w 458"/>
                  <a:gd name="T57" fmla="*/ 21 h 281"/>
                  <a:gd name="T58" fmla="*/ 234 w 458"/>
                  <a:gd name="T59" fmla="*/ 29 h 281"/>
                  <a:gd name="T60" fmla="*/ 238 w 458"/>
                  <a:gd name="T61" fmla="*/ 33 h 281"/>
                  <a:gd name="T62" fmla="*/ 250 w 458"/>
                  <a:gd name="T63" fmla="*/ 43 h 281"/>
                  <a:gd name="T64" fmla="*/ 236 w 458"/>
                  <a:gd name="T65" fmla="*/ 39 h 281"/>
                  <a:gd name="T66" fmla="*/ 224 w 458"/>
                  <a:gd name="T67" fmla="*/ 35 h 281"/>
                  <a:gd name="T68" fmla="*/ 216 w 458"/>
                  <a:gd name="T69" fmla="*/ 33 h 281"/>
                  <a:gd name="T70" fmla="*/ 177 w 458"/>
                  <a:gd name="T71" fmla="*/ 22 h 281"/>
                  <a:gd name="T72" fmla="*/ 150 w 458"/>
                  <a:gd name="T73" fmla="*/ 22 h 281"/>
                  <a:gd name="T74" fmla="*/ 131 w 458"/>
                  <a:gd name="T75" fmla="*/ 25 h 281"/>
                  <a:gd name="T76" fmla="*/ 31 w 458"/>
                  <a:gd name="T77" fmla="*/ 50 h 281"/>
                  <a:gd name="T78" fmla="*/ 37 w 458"/>
                  <a:gd name="T79" fmla="*/ 81 h 281"/>
                  <a:gd name="T80" fmla="*/ 86 w 458"/>
                  <a:gd name="T81" fmla="*/ 93 h 281"/>
                  <a:gd name="T82" fmla="*/ 167 w 458"/>
                  <a:gd name="T83" fmla="*/ 91 h 281"/>
                  <a:gd name="T84" fmla="*/ 257 w 458"/>
                  <a:gd name="T85" fmla="*/ 87 h 281"/>
                  <a:gd name="T86" fmla="*/ 344 w 458"/>
                  <a:gd name="T87" fmla="*/ 83 h 281"/>
                  <a:gd name="T88" fmla="*/ 413 w 458"/>
                  <a:gd name="T89" fmla="*/ 88 h 281"/>
                  <a:gd name="T90" fmla="*/ 453 w 458"/>
                  <a:gd name="T91" fmla="*/ 107 h 281"/>
                  <a:gd name="T92" fmla="*/ 454 w 458"/>
                  <a:gd name="T93" fmla="*/ 133 h 281"/>
                  <a:gd name="T94" fmla="*/ 401 w 458"/>
                  <a:gd name="T95" fmla="*/ 174 h 281"/>
                  <a:gd name="T96" fmla="*/ 310 w 458"/>
                  <a:gd name="T97" fmla="*/ 202 h 281"/>
                  <a:gd name="T98" fmla="*/ 208 w 458"/>
                  <a:gd name="T99" fmla="*/ 224 h 281"/>
                  <a:gd name="T100" fmla="*/ 121 w 458"/>
                  <a:gd name="T101" fmla="*/ 241 h 281"/>
                  <a:gd name="T102" fmla="*/ 79 w 458"/>
                  <a:gd name="T103" fmla="*/ 258 h 281"/>
                  <a:gd name="T104" fmla="*/ 74 w 458"/>
                  <a:gd name="T105" fmla="*/ 266 h 281"/>
                  <a:gd name="T106" fmla="*/ 56 w 458"/>
                  <a:gd name="T107" fmla="*/ 281 h 281"/>
                  <a:gd name="T108" fmla="*/ 34 w 458"/>
                  <a:gd name="T109" fmla="*/ 258 h 281"/>
                  <a:gd name="T110" fmla="*/ 28 w 458"/>
                  <a:gd name="T111" fmla="*/ 254 h 281"/>
                  <a:gd name="T112" fmla="*/ 15 w 458"/>
                  <a:gd name="T113" fmla="*/ 248 h 2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8"/>
                  <a:gd name="T172" fmla="*/ 0 h 281"/>
                  <a:gd name="T173" fmla="*/ 458 w 458"/>
                  <a:gd name="T174" fmla="*/ 281 h 2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8" h="281">
                    <a:moveTo>
                      <a:pt x="15" y="248"/>
                    </a:moveTo>
                    <a:lnTo>
                      <a:pt x="15" y="248"/>
                    </a:lnTo>
                    <a:lnTo>
                      <a:pt x="18" y="239"/>
                    </a:lnTo>
                    <a:lnTo>
                      <a:pt x="25" y="231"/>
                    </a:lnTo>
                    <a:lnTo>
                      <a:pt x="32" y="226"/>
                    </a:lnTo>
                    <a:lnTo>
                      <a:pt x="35" y="224"/>
                    </a:lnTo>
                    <a:lnTo>
                      <a:pt x="60" y="214"/>
                    </a:lnTo>
                    <a:lnTo>
                      <a:pt x="86" y="207"/>
                    </a:lnTo>
                    <a:lnTo>
                      <a:pt x="113" y="201"/>
                    </a:lnTo>
                    <a:lnTo>
                      <a:pt x="143" y="196"/>
                    </a:lnTo>
                    <a:lnTo>
                      <a:pt x="172" y="192"/>
                    </a:lnTo>
                    <a:lnTo>
                      <a:pt x="203" y="188"/>
                    </a:lnTo>
                    <a:lnTo>
                      <a:pt x="232" y="184"/>
                    </a:lnTo>
                    <a:lnTo>
                      <a:pt x="262" y="181"/>
                    </a:lnTo>
                    <a:lnTo>
                      <a:pt x="291" y="177"/>
                    </a:lnTo>
                    <a:lnTo>
                      <a:pt x="317" y="174"/>
                    </a:lnTo>
                    <a:lnTo>
                      <a:pt x="343" y="169"/>
                    </a:lnTo>
                    <a:lnTo>
                      <a:pt x="366" y="164"/>
                    </a:lnTo>
                    <a:lnTo>
                      <a:pt x="386" y="158"/>
                    </a:lnTo>
                    <a:lnTo>
                      <a:pt x="404" y="150"/>
                    </a:lnTo>
                    <a:lnTo>
                      <a:pt x="418" y="142"/>
                    </a:lnTo>
                    <a:lnTo>
                      <a:pt x="428" y="131"/>
                    </a:lnTo>
                    <a:lnTo>
                      <a:pt x="433" y="121"/>
                    </a:lnTo>
                    <a:lnTo>
                      <a:pt x="432" y="113"/>
                    </a:lnTo>
                    <a:lnTo>
                      <a:pt x="425" y="107"/>
                    </a:lnTo>
                    <a:lnTo>
                      <a:pt x="412" y="103"/>
                    </a:lnTo>
                    <a:lnTo>
                      <a:pt x="396" y="101"/>
                    </a:lnTo>
                    <a:lnTo>
                      <a:pt x="376" y="100"/>
                    </a:lnTo>
                    <a:lnTo>
                      <a:pt x="353" y="99"/>
                    </a:lnTo>
                    <a:lnTo>
                      <a:pt x="326" y="100"/>
                    </a:lnTo>
                    <a:lnTo>
                      <a:pt x="298" y="101"/>
                    </a:lnTo>
                    <a:lnTo>
                      <a:pt x="268" y="103"/>
                    </a:lnTo>
                    <a:lnTo>
                      <a:pt x="237" y="105"/>
                    </a:lnTo>
                    <a:lnTo>
                      <a:pt x="206" y="107"/>
                    </a:lnTo>
                    <a:lnTo>
                      <a:pt x="175" y="109"/>
                    </a:lnTo>
                    <a:lnTo>
                      <a:pt x="145" y="111"/>
                    </a:lnTo>
                    <a:lnTo>
                      <a:pt x="115" y="112"/>
                    </a:lnTo>
                    <a:lnTo>
                      <a:pt x="89" y="112"/>
                    </a:lnTo>
                    <a:lnTo>
                      <a:pt x="70" y="111"/>
                    </a:lnTo>
                    <a:lnTo>
                      <a:pt x="53" y="108"/>
                    </a:lnTo>
                    <a:lnTo>
                      <a:pt x="37" y="105"/>
                    </a:lnTo>
                    <a:lnTo>
                      <a:pt x="24" y="99"/>
                    </a:lnTo>
                    <a:lnTo>
                      <a:pt x="13" y="93"/>
                    </a:lnTo>
                    <a:lnTo>
                      <a:pt x="6" y="87"/>
                    </a:lnTo>
                    <a:lnTo>
                      <a:pt x="1" y="80"/>
                    </a:lnTo>
                    <a:lnTo>
                      <a:pt x="0" y="71"/>
                    </a:lnTo>
                    <a:lnTo>
                      <a:pt x="2" y="64"/>
                    </a:lnTo>
                    <a:lnTo>
                      <a:pt x="7" y="56"/>
                    </a:lnTo>
                    <a:lnTo>
                      <a:pt x="17" y="49"/>
                    </a:lnTo>
                    <a:lnTo>
                      <a:pt x="30" y="40"/>
                    </a:lnTo>
                    <a:lnTo>
                      <a:pt x="48" y="33"/>
                    </a:lnTo>
                    <a:lnTo>
                      <a:pt x="71" y="27"/>
                    </a:lnTo>
                    <a:lnTo>
                      <a:pt x="98" y="21"/>
                    </a:lnTo>
                    <a:lnTo>
                      <a:pt x="131" y="16"/>
                    </a:lnTo>
                    <a:lnTo>
                      <a:pt x="147" y="15"/>
                    </a:lnTo>
                    <a:lnTo>
                      <a:pt x="160" y="15"/>
                    </a:lnTo>
                    <a:lnTo>
                      <a:pt x="171" y="15"/>
                    </a:lnTo>
                    <a:lnTo>
                      <a:pt x="180" y="16"/>
                    </a:lnTo>
                    <a:lnTo>
                      <a:pt x="188" y="19"/>
                    </a:lnTo>
                    <a:lnTo>
                      <a:pt x="196" y="20"/>
                    </a:lnTo>
                    <a:lnTo>
                      <a:pt x="206" y="22"/>
                    </a:lnTo>
                    <a:lnTo>
                      <a:pt x="216" y="25"/>
                    </a:lnTo>
                    <a:lnTo>
                      <a:pt x="222" y="20"/>
                    </a:lnTo>
                    <a:lnTo>
                      <a:pt x="229" y="14"/>
                    </a:lnTo>
                    <a:lnTo>
                      <a:pt x="237" y="7"/>
                    </a:lnTo>
                    <a:lnTo>
                      <a:pt x="244" y="0"/>
                    </a:lnTo>
                    <a:lnTo>
                      <a:pt x="242" y="6"/>
                    </a:lnTo>
                    <a:lnTo>
                      <a:pt x="238" y="12"/>
                    </a:lnTo>
                    <a:lnTo>
                      <a:pt x="233" y="16"/>
                    </a:lnTo>
                    <a:lnTo>
                      <a:pt x="230" y="20"/>
                    </a:lnTo>
                    <a:lnTo>
                      <a:pt x="234" y="20"/>
                    </a:lnTo>
                    <a:lnTo>
                      <a:pt x="238" y="20"/>
                    </a:lnTo>
                    <a:lnTo>
                      <a:pt x="243" y="20"/>
                    </a:lnTo>
                    <a:lnTo>
                      <a:pt x="248" y="20"/>
                    </a:lnTo>
                    <a:lnTo>
                      <a:pt x="252" y="20"/>
                    </a:lnTo>
                    <a:lnTo>
                      <a:pt x="255" y="19"/>
                    </a:lnTo>
                    <a:lnTo>
                      <a:pt x="256" y="18"/>
                    </a:lnTo>
                    <a:lnTo>
                      <a:pt x="256" y="16"/>
                    </a:lnTo>
                    <a:lnTo>
                      <a:pt x="252" y="21"/>
                    </a:lnTo>
                    <a:lnTo>
                      <a:pt x="245" y="25"/>
                    </a:lnTo>
                    <a:lnTo>
                      <a:pt x="237" y="27"/>
                    </a:lnTo>
                    <a:lnTo>
                      <a:pt x="234" y="29"/>
                    </a:lnTo>
                    <a:lnTo>
                      <a:pt x="232" y="31"/>
                    </a:lnTo>
                    <a:lnTo>
                      <a:pt x="238" y="33"/>
                    </a:lnTo>
                    <a:lnTo>
                      <a:pt x="246" y="38"/>
                    </a:lnTo>
                    <a:lnTo>
                      <a:pt x="250" y="43"/>
                    </a:lnTo>
                    <a:lnTo>
                      <a:pt x="245" y="41"/>
                    </a:lnTo>
                    <a:lnTo>
                      <a:pt x="240" y="40"/>
                    </a:lnTo>
                    <a:lnTo>
                      <a:pt x="236" y="39"/>
                    </a:lnTo>
                    <a:lnTo>
                      <a:pt x="232" y="38"/>
                    </a:lnTo>
                    <a:lnTo>
                      <a:pt x="228" y="37"/>
                    </a:lnTo>
                    <a:lnTo>
                      <a:pt x="224" y="35"/>
                    </a:lnTo>
                    <a:lnTo>
                      <a:pt x="220" y="34"/>
                    </a:lnTo>
                    <a:lnTo>
                      <a:pt x="216" y="33"/>
                    </a:lnTo>
                    <a:lnTo>
                      <a:pt x="201" y="28"/>
                    </a:lnTo>
                    <a:lnTo>
                      <a:pt x="188" y="25"/>
                    </a:lnTo>
                    <a:lnTo>
                      <a:pt x="177" y="22"/>
                    </a:lnTo>
                    <a:lnTo>
                      <a:pt x="168" y="21"/>
                    </a:lnTo>
                    <a:lnTo>
                      <a:pt x="159" y="21"/>
                    </a:lnTo>
                    <a:lnTo>
                      <a:pt x="150" y="22"/>
                    </a:lnTo>
                    <a:lnTo>
                      <a:pt x="141" y="23"/>
                    </a:lnTo>
                    <a:lnTo>
                      <a:pt x="131" y="25"/>
                    </a:lnTo>
                    <a:lnTo>
                      <a:pt x="84" y="31"/>
                    </a:lnTo>
                    <a:lnTo>
                      <a:pt x="52" y="39"/>
                    </a:lnTo>
                    <a:lnTo>
                      <a:pt x="31" y="50"/>
                    </a:lnTo>
                    <a:lnTo>
                      <a:pt x="23" y="60"/>
                    </a:lnTo>
                    <a:lnTo>
                      <a:pt x="25" y="71"/>
                    </a:lnTo>
                    <a:lnTo>
                      <a:pt x="37" y="81"/>
                    </a:lnTo>
                    <a:lnTo>
                      <a:pt x="58" y="88"/>
                    </a:lnTo>
                    <a:lnTo>
                      <a:pt x="86" y="93"/>
                    </a:lnTo>
                    <a:lnTo>
                      <a:pt x="111" y="93"/>
                    </a:lnTo>
                    <a:lnTo>
                      <a:pt x="139" y="93"/>
                    </a:lnTo>
                    <a:lnTo>
                      <a:pt x="167" y="91"/>
                    </a:lnTo>
                    <a:lnTo>
                      <a:pt x="196" y="90"/>
                    </a:lnTo>
                    <a:lnTo>
                      <a:pt x="227" y="88"/>
                    </a:lnTo>
                    <a:lnTo>
                      <a:pt x="257" y="87"/>
                    </a:lnTo>
                    <a:lnTo>
                      <a:pt x="287" y="86"/>
                    </a:lnTo>
                    <a:lnTo>
                      <a:pt x="316" y="84"/>
                    </a:lnTo>
                    <a:lnTo>
                      <a:pt x="344" y="83"/>
                    </a:lnTo>
                    <a:lnTo>
                      <a:pt x="370" y="84"/>
                    </a:lnTo>
                    <a:lnTo>
                      <a:pt x="393" y="86"/>
                    </a:lnTo>
                    <a:lnTo>
                      <a:pt x="413" y="88"/>
                    </a:lnTo>
                    <a:lnTo>
                      <a:pt x="431" y="93"/>
                    </a:lnTo>
                    <a:lnTo>
                      <a:pt x="444" y="99"/>
                    </a:lnTo>
                    <a:lnTo>
                      <a:pt x="453" y="107"/>
                    </a:lnTo>
                    <a:lnTo>
                      <a:pt x="458" y="117"/>
                    </a:lnTo>
                    <a:lnTo>
                      <a:pt x="454" y="133"/>
                    </a:lnTo>
                    <a:lnTo>
                      <a:pt x="442" y="149"/>
                    </a:lnTo>
                    <a:lnTo>
                      <a:pt x="425" y="162"/>
                    </a:lnTo>
                    <a:lnTo>
                      <a:pt x="401" y="174"/>
                    </a:lnTo>
                    <a:lnTo>
                      <a:pt x="374" y="184"/>
                    </a:lnTo>
                    <a:lnTo>
                      <a:pt x="343" y="194"/>
                    </a:lnTo>
                    <a:lnTo>
                      <a:pt x="310" y="202"/>
                    </a:lnTo>
                    <a:lnTo>
                      <a:pt x="276" y="211"/>
                    </a:lnTo>
                    <a:lnTo>
                      <a:pt x="241" y="217"/>
                    </a:lnTo>
                    <a:lnTo>
                      <a:pt x="208" y="224"/>
                    </a:lnTo>
                    <a:lnTo>
                      <a:pt x="175" y="230"/>
                    </a:lnTo>
                    <a:lnTo>
                      <a:pt x="147" y="235"/>
                    </a:lnTo>
                    <a:lnTo>
                      <a:pt x="121" y="241"/>
                    </a:lnTo>
                    <a:lnTo>
                      <a:pt x="101" y="247"/>
                    </a:lnTo>
                    <a:lnTo>
                      <a:pt x="86" y="252"/>
                    </a:lnTo>
                    <a:lnTo>
                      <a:pt x="79" y="258"/>
                    </a:lnTo>
                    <a:lnTo>
                      <a:pt x="78" y="261"/>
                    </a:lnTo>
                    <a:lnTo>
                      <a:pt x="74" y="266"/>
                    </a:lnTo>
                    <a:lnTo>
                      <a:pt x="67" y="273"/>
                    </a:lnTo>
                    <a:lnTo>
                      <a:pt x="56" y="281"/>
                    </a:lnTo>
                    <a:lnTo>
                      <a:pt x="52" y="276"/>
                    </a:lnTo>
                    <a:lnTo>
                      <a:pt x="43" y="268"/>
                    </a:lnTo>
                    <a:lnTo>
                      <a:pt x="34" y="258"/>
                    </a:lnTo>
                    <a:lnTo>
                      <a:pt x="30" y="255"/>
                    </a:lnTo>
                    <a:lnTo>
                      <a:pt x="28" y="254"/>
                    </a:lnTo>
                    <a:lnTo>
                      <a:pt x="23" y="251"/>
                    </a:lnTo>
                    <a:lnTo>
                      <a:pt x="17" y="249"/>
                    </a:lnTo>
                    <a:lnTo>
                      <a:pt x="15" y="248"/>
                    </a:lnTo>
                  </a:path>
                </a:pathLst>
              </a:custGeom>
              <a:noFill/>
              <a:ln w="0">
                <a:solidFill>
                  <a:srgbClr val="000000"/>
                </a:solidFill>
                <a:prstDash val="solid"/>
                <a:round/>
                <a:headEnd/>
                <a:tailEnd/>
              </a:ln>
            </p:spPr>
            <p:txBody>
              <a:bodyPr/>
              <a:lstStyle/>
              <a:p>
                <a:endParaRPr lang="en-AU" sz="1500"/>
              </a:p>
            </p:txBody>
          </p:sp>
          <p:sp>
            <p:nvSpPr>
              <p:cNvPr id="25672" name="Freeform 215"/>
              <p:cNvSpPr>
                <a:spLocks/>
              </p:cNvSpPr>
              <p:nvPr/>
            </p:nvSpPr>
            <p:spPr bwMode="auto">
              <a:xfrm>
                <a:off x="4257" y="3129"/>
                <a:ext cx="84" cy="77"/>
              </a:xfrm>
              <a:custGeom>
                <a:avLst/>
                <a:gdLst>
                  <a:gd name="T0" fmla="*/ 137 w 169"/>
                  <a:gd name="T1" fmla="*/ 0 h 152"/>
                  <a:gd name="T2" fmla="*/ 131 w 169"/>
                  <a:gd name="T3" fmla="*/ 1 h 152"/>
                  <a:gd name="T4" fmla="*/ 118 w 169"/>
                  <a:gd name="T5" fmla="*/ 1 h 152"/>
                  <a:gd name="T6" fmla="*/ 106 w 169"/>
                  <a:gd name="T7" fmla="*/ 8 h 152"/>
                  <a:gd name="T8" fmla="*/ 93 w 169"/>
                  <a:gd name="T9" fmla="*/ 15 h 152"/>
                  <a:gd name="T10" fmla="*/ 81 w 169"/>
                  <a:gd name="T11" fmla="*/ 22 h 152"/>
                  <a:gd name="T12" fmla="*/ 66 w 169"/>
                  <a:gd name="T13" fmla="*/ 34 h 152"/>
                  <a:gd name="T14" fmla="*/ 58 w 169"/>
                  <a:gd name="T15" fmla="*/ 48 h 152"/>
                  <a:gd name="T16" fmla="*/ 49 w 169"/>
                  <a:gd name="T17" fmla="*/ 58 h 152"/>
                  <a:gd name="T18" fmla="*/ 42 w 169"/>
                  <a:gd name="T19" fmla="*/ 60 h 152"/>
                  <a:gd name="T20" fmla="*/ 27 w 169"/>
                  <a:gd name="T21" fmla="*/ 71 h 152"/>
                  <a:gd name="T22" fmla="*/ 12 w 169"/>
                  <a:gd name="T23" fmla="*/ 79 h 152"/>
                  <a:gd name="T24" fmla="*/ 3 w 169"/>
                  <a:gd name="T25" fmla="*/ 90 h 152"/>
                  <a:gd name="T26" fmla="*/ 0 w 169"/>
                  <a:gd name="T27" fmla="*/ 102 h 152"/>
                  <a:gd name="T28" fmla="*/ 0 w 169"/>
                  <a:gd name="T29" fmla="*/ 109 h 152"/>
                  <a:gd name="T30" fmla="*/ 1 w 169"/>
                  <a:gd name="T31" fmla="*/ 120 h 152"/>
                  <a:gd name="T32" fmla="*/ 6 w 169"/>
                  <a:gd name="T33" fmla="*/ 134 h 152"/>
                  <a:gd name="T34" fmla="*/ 15 w 169"/>
                  <a:gd name="T35" fmla="*/ 146 h 152"/>
                  <a:gd name="T36" fmla="*/ 37 w 169"/>
                  <a:gd name="T37" fmla="*/ 152 h 152"/>
                  <a:gd name="T38" fmla="*/ 53 w 169"/>
                  <a:gd name="T39" fmla="*/ 151 h 152"/>
                  <a:gd name="T40" fmla="*/ 61 w 169"/>
                  <a:gd name="T41" fmla="*/ 145 h 152"/>
                  <a:gd name="T42" fmla="*/ 68 w 169"/>
                  <a:gd name="T43" fmla="*/ 135 h 152"/>
                  <a:gd name="T44" fmla="*/ 82 w 169"/>
                  <a:gd name="T45" fmla="*/ 126 h 152"/>
                  <a:gd name="T46" fmla="*/ 94 w 169"/>
                  <a:gd name="T47" fmla="*/ 120 h 152"/>
                  <a:gd name="T48" fmla="*/ 99 w 169"/>
                  <a:gd name="T49" fmla="*/ 114 h 152"/>
                  <a:gd name="T50" fmla="*/ 105 w 169"/>
                  <a:gd name="T51" fmla="*/ 103 h 152"/>
                  <a:gd name="T52" fmla="*/ 117 w 169"/>
                  <a:gd name="T53" fmla="*/ 94 h 152"/>
                  <a:gd name="T54" fmla="*/ 128 w 169"/>
                  <a:gd name="T55" fmla="*/ 87 h 152"/>
                  <a:gd name="T56" fmla="*/ 142 w 169"/>
                  <a:gd name="T57" fmla="*/ 73 h 152"/>
                  <a:gd name="T58" fmla="*/ 151 w 169"/>
                  <a:gd name="T59" fmla="*/ 64 h 152"/>
                  <a:gd name="T60" fmla="*/ 163 w 169"/>
                  <a:gd name="T61" fmla="*/ 48 h 152"/>
                  <a:gd name="T62" fmla="*/ 169 w 169"/>
                  <a:gd name="T63" fmla="*/ 36 h 152"/>
                  <a:gd name="T64" fmla="*/ 167 w 169"/>
                  <a:gd name="T65" fmla="*/ 32 h 152"/>
                  <a:gd name="T66" fmla="*/ 156 w 169"/>
                  <a:gd name="T67" fmla="*/ 17 h 152"/>
                  <a:gd name="T68" fmla="*/ 143 w 169"/>
                  <a:gd name="T69" fmla="*/ 4 h 152"/>
                  <a:gd name="T70" fmla="*/ 139 w 169"/>
                  <a:gd name="T71" fmla="*/ 0 h 1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9"/>
                  <a:gd name="T109" fmla="*/ 0 h 152"/>
                  <a:gd name="T110" fmla="*/ 169 w 169"/>
                  <a:gd name="T111" fmla="*/ 152 h 1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9" h="152">
                    <a:moveTo>
                      <a:pt x="141" y="2"/>
                    </a:moveTo>
                    <a:lnTo>
                      <a:pt x="137" y="0"/>
                    </a:lnTo>
                    <a:lnTo>
                      <a:pt x="134" y="0"/>
                    </a:lnTo>
                    <a:lnTo>
                      <a:pt x="131" y="1"/>
                    </a:lnTo>
                    <a:lnTo>
                      <a:pt x="128" y="2"/>
                    </a:lnTo>
                    <a:lnTo>
                      <a:pt x="118" y="1"/>
                    </a:lnTo>
                    <a:lnTo>
                      <a:pt x="111" y="2"/>
                    </a:lnTo>
                    <a:lnTo>
                      <a:pt x="106" y="8"/>
                    </a:lnTo>
                    <a:lnTo>
                      <a:pt x="103" y="17"/>
                    </a:lnTo>
                    <a:lnTo>
                      <a:pt x="93" y="15"/>
                    </a:lnTo>
                    <a:lnTo>
                      <a:pt x="86" y="17"/>
                    </a:lnTo>
                    <a:lnTo>
                      <a:pt x="81" y="22"/>
                    </a:lnTo>
                    <a:lnTo>
                      <a:pt x="79" y="31"/>
                    </a:lnTo>
                    <a:lnTo>
                      <a:pt x="66" y="34"/>
                    </a:lnTo>
                    <a:lnTo>
                      <a:pt x="60" y="40"/>
                    </a:lnTo>
                    <a:lnTo>
                      <a:pt x="58" y="48"/>
                    </a:lnTo>
                    <a:lnTo>
                      <a:pt x="56" y="59"/>
                    </a:lnTo>
                    <a:lnTo>
                      <a:pt x="49" y="58"/>
                    </a:lnTo>
                    <a:lnTo>
                      <a:pt x="45" y="57"/>
                    </a:lnTo>
                    <a:lnTo>
                      <a:pt x="42" y="60"/>
                    </a:lnTo>
                    <a:lnTo>
                      <a:pt x="36" y="69"/>
                    </a:lnTo>
                    <a:lnTo>
                      <a:pt x="27" y="71"/>
                    </a:lnTo>
                    <a:lnTo>
                      <a:pt x="20" y="75"/>
                    </a:lnTo>
                    <a:lnTo>
                      <a:pt x="12" y="79"/>
                    </a:lnTo>
                    <a:lnTo>
                      <a:pt x="7" y="84"/>
                    </a:lnTo>
                    <a:lnTo>
                      <a:pt x="3" y="90"/>
                    </a:lnTo>
                    <a:lnTo>
                      <a:pt x="1" y="96"/>
                    </a:lnTo>
                    <a:lnTo>
                      <a:pt x="0" y="102"/>
                    </a:lnTo>
                    <a:lnTo>
                      <a:pt x="0" y="107"/>
                    </a:lnTo>
                    <a:lnTo>
                      <a:pt x="0" y="109"/>
                    </a:lnTo>
                    <a:lnTo>
                      <a:pt x="0" y="114"/>
                    </a:lnTo>
                    <a:lnTo>
                      <a:pt x="1" y="120"/>
                    </a:lnTo>
                    <a:lnTo>
                      <a:pt x="3" y="127"/>
                    </a:lnTo>
                    <a:lnTo>
                      <a:pt x="6" y="134"/>
                    </a:lnTo>
                    <a:lnTo>
                      <a:pt x="10" y="141"/>
                    </a:lnTo>
                    <a:lnTo>
                      <a:pt x="15" y="146"/>
                    </a:lnTo>
                    <a:lnTo>
                      <a:pt x="23" y="151"/>
                    </a:lnTo>
                    <a:lnTo>
                      <a:pt x="37" y="152"/>
                    </a:lnTo>
                    <a:lnTo>
                      <a:pt x="46" y="152"/>
                    </a:lnTo>
                    <a:lnTo>
                      <a:pt x="53" y="151"/>
                    </a:lnTo>
                    <a:lnTo>
                      <a:pt x="58" y="147"/>
                    </a:lnTo>
                    <a:lnTo>
                      <a:pt x="61" y="145"/>
                    </a:lnTo>
                    <a:lnTo>
                      <a:pt x="64" y="140"/>
                    </a:lnTo>
                    <a:lnTo>
                      <a:pt x="68" y="135"/>
                    </a:lnTo>
                    <a:lnTo>
                      <a:pt x="74" y="131"/>
                    </a:lnTo>
                    <a:lnTo>
                      <a:pt x="82" y="126"/>
                    </a:lnTo>
                    <a:lnTo>
                      <a:pt x="88" y="122"/>
                    </a:lnTo>
                    <a:lnTo>
                      <a:pt x="94" y="120"/>
                    </a:lnTo>
                    <a:lnTo>
                      <a:pt x="97" y="116"/>
                    </a:lnTo>
                    <a:lnTo>
                      <a:pt x="99" y="114"/>
                    </a:lnTo>
                    <a:lnTo>
                      <a:pt x="102" y="109"/>
                    </a:lnTo>
                    <a:lnTo>
                      <a:pt x="105" y="103"/>
                    </a:lnTo>
                    <a:lnTo>
                      <a:pt x="109" y="96"/>
                    </a:lnTo>
                    <a:lnTo>
                      <a:pt x="117" y="94"/>
                    </a:lnTo>
                    <a:lnTo>
                      <a:pt x="123" y="91"/>
                    </a:lnTo>
                    <a:lnTo>
                      <a:pt x="128" y="87"/>
                    </a:lnTo>
                    <a:lnTo>
                      <a:pt x="132" y="77"/>
                    </a:lnTo>
                    <a:lnTo>
                      <a:pt x="142" y="73"/>
                    </a:lnTo>
                    <a:lnTo>
                      <a:pt x="148" y="70"/>
                    </a:lnTo>
                    <a:lnTo>
                      <a:pt x="151" y="64"/>
                    </a:lnTo>
                    <a:lnTo>
                      <a:pt x="154" y="53"/>
                    </a:lnTo>
                    <a:lnTo>
                      <a:pt x="163" y="48"/>
                    </a:lnTo>
                    <a:lnTo>
                      <a:pt x="168" y="41"/>
                    </a:lnTo>
                    <a:lnTo>
                      <a:pt x="169" y="36"/>
                    </a:lnTo>
                    <a:lnTo>
                      <a:pt x="169" y="34"/>
                    </a:lnTo>
                    <a:lnTo>
                      <a:pt x="167" y="32"/>
                    </a:lnTo>
                    <a:lnTo>
                      <a:pt x="162" y="26"/>
                    </a:lnTo>
                    <a:lnTo>
                      <a:pt x="156" y="17"/>
                    </a:lnTo>
                    <a:lnTo>
                      <a:pt x="148" y="10"/>
                    </a:lnTo>
                    <a:lnTo>
                      <a:pt x="143" y="4"/>
                    </a:lnTo>
                    <a:lnTo>
                      <a:pt x="140" y="1"/>
                    </a:lnTo>
                    <a:lnTo>
                      <a:pt x="139" y="0"/>
                    </a:lnTo>
                    <a:lnTo>
                      <a:pt x="141" y="2"/>
                    </a:lnTo>
                    <a:close/>
                  </a:path>
                </a:pathLst>
              </a:custGeom>
              <a:solidFill>
                <a:srgbClr val="FF0000"/>
              </a:solidFill>
              <a:ln w="9525">
                <a:noFill/>
                <a:round/>
                <a:headEnd/>
                <a:tailEnd/>
              </a:ln>
            </p:spPr>
            <p:txBody>
              <a:bodyPr/>
              <a:lstStyle/>
              <a:p>
                <a:endParaRPr lang="en-AU" sz="1500"/>
              </a:p>
            </p:txBody>
          </p:sp>
          <p:sp>
            <p:nvSpPr>
              <p:cNvPr id="25673" name="Freeform 216"/>
              <p:cNvSpPr>
                <a:spLocks/>
              </p:cNvSpPr>
              <p:nvPr/>
            </p:nvSpPr>
            <p:spPr bwMode="auto">
              <a:xfrm>
                <a:off x="4257" y="3129"/>
                <a:ext cx="84" cy="77"/>
              </a:xfrm>
              <a:custGeom>
                <a:avLst/>
                <a:gdLst>
                  <a:gd name="T0" fmla="*/ 141 w 169"/>
                  <a:gd name="T1" fmla="*/ 2 h 152"/>
                  <a:gd name="T2" fmla="*/ 134 w 169"/>
                  <a:gd name="T3" fmla="*/ 0 h 152"/>
                  <a:gd name="T4" fmla="*/ 128 w 169"/>
                  <a:gd name="T5" fmla="*/ 2 h 152"/>
                  <a:gd name="T6" fmla="*/ 118 w 169"/>
                  <a:gd name="T7" fmla="*/ 1 h 152"/>
                  <a:gd name="T8" fmla="*/ 106 w 169"/>
                  <a:gd name="T9" fmla="*/ 8 h 152"/>
                  <a:gd name="T10" fmla="*/ 103 w 169"/>
                  <a:gd name="T11" fmla="*/ 17 h 152"/>
                  <a:gd name="T12" fmla="*/ 86 w 169"/>
                  <a:gd name="T13" fmla="*/ 17 h 152"/>
                  <a:gd name="T14" fmla="*/ 79 w 169"/>
                  <a:gd name="T15" fmla="*/ 31 h 152"/>
                  <a:gd name="T16" fmla="*/ 66 w 169"/>
                  <a:gd name="T17" fmla="*/ 34 h 152"/>
                  <a:gd name="T18" fmla="*/ 58 w 169"/>
                  <a:gd name="T19" fmla="*/ 48 h 152"/>
                  <a:gd name="T20" fmla="*/ 56 w 169"/>
                  <a:gd name="T21" fmla="*/ 59 h 152"/>
                  <a:gd name="T22" fmla="*/ 45 w 169"/>
                  <a:gd name="T23" fmla="*/ 57 h 152"/>
                  <a:gd name="T24" fmla="*/ 36 w 169"/>
                  <a:gd name="T25" fmla="*/ 69 h 152"/>
                  <a:gd name="T26" fmla="*/ 27 w 169"/>
                  <a:gd name="T27" fmla="*/ 71 h 152"/>
                  <a:gd name="T28" fmla="*/ 12 w 169"/>
                  <a:gd name="T29" fmla="*/ 79 h 152"/>
                  <a:gd name="T30" fmla="*/ 3 w 169"/>
                  <a:gd name="T31" fmla="*/ 90 h 152"/>
                  <a:gd name="T32" fmla="*/ 0 w 169"/>
                  <a:gd name="T33" fmla="*/ 102 h 152"/>
                  <a:gd name="T34" fmla="*/ 0 w 169"/>
                  <a:gd name="T35" fmla="*/ 107 h 152"/>
                  <a:gd name="T36" fmla="*/ 0 w 169"/>
                  <a:gd name="T37" fmla="*/ 114 h 152"/>
                  <a:gd name="T38" fmla="*/ 3 w 169"/>
                  <a:gd name="T39" fmla="*/ 127 h 152"/>
                  <a:gd name="T40" fmla="*/ 10 w 169"/>
                  <a:gd name="T41" fmla="*/ 141 h 152"/>
                  <a:gd name="T42" fmla="*/ 23 w 169"/>
                  <a:gd name="T43" fmla="*/ 151 h 152"/>
                  <a:gd name="T44" fmla="*/ 37 w 169"/>
                  <a:gd name="T45" fmla="*/ 152 h 152"/>
                  <a:gd name="T46" fmla="*/ 53 w 169"/>
                  <a:gd name="T47" fmla="*/ 151 h 152"/>
                  <a:gd name="T48" fmla="*/ 61 w 169"/>
                  <a:gd name="T49" fmla="*/ 145 h 152"/>
                  <a:gd name="T50" fmla="*/ 68 w 169"/>
                  <a:gd name="T51" fmla="*/ 135 h 152"/>
                  <a:gd name="T52" fmla="*/ 74 w 169"/>
                  <a:gd name="T53" fmla="*/ 131 h 152"/>
                  <a:gd name="T54" fmla="*/ 88 w 169"/>
                  <a:gd name="T55" fmla="*/ 122 h 152"/>
                  <a:gd name="T56" fmla="*/ 97 w 169"/>
                  <a:gd name="T57" fmla="*/ 116 h 152"/>
                  <a:gd name="T58" fmla="*/ 102 w 169"/>
                  <a:gd name="T59" fmla="*/ 109 h 152"/>
                  <a:gd name="T60" fmla="*/ 109 w 169"/>
                  <a:gd name="T61" fmla="*/ 96 h 152"/>
                  <a:gd name="T62" fmla="*/ 117 w 169"/>
                  <a:gd name="T63" fmla="*/ 94 h 152"/>
                  <a:gd name="T64" fmla="*/ 128 w 169"/>
                  <a:gd name="T65" fmla="*/ 87 h 152"/>
                  <a:gd name="T66" fmla="*/ 132 w 169"/>
                  <a:gd name="T67" fmla="*/ 77 h 152"/>
                  <a:gd name="T68" fmla="*/ 148 w 169"/>
                  <a:gd name="T69" fmla="*/ 70 h 152"/>
                  <a:gd name="T70" fmla="*/ 154 w 169"/>
                  <a:gd name="T71" fmla="*/ 53 h 152"/>
                  <a:gd name="T72" fmla="*/ 163 w 169"/>
                  <a:gd name="T73" fmla="*/ 48 h 152"/>
                  <a:gd name="T74" fmla="*/ 169 w 169"/>
                  <a:gd name="T75" fmla="*/ 36 h 152"/>
                  <a:gd name="T76" fmla="*/ 169 w 169"/>
                  <a:gd name="T77" fmla="*/ 34 h 152"/>
                  <a:gd name="T78" fmla="*/ 162 w 169"/>
                  <a:gd name="T79" fmla="*/ 26 h 152"/>
                  <a:gd name="T80" fmla="*/ 148 w 169"/>
                  <a:gd name="T81" fmla="*/ 10 h 152"/>
                  <a:gd name="T82" fmla="*/ 143 w 169"/>
                  <a:gd name="T83" fmla="*/ 4 h 152"/>
                  <a:gd name="T84" fmla="*/ 139 w 169"/>
                  <a:gd name="T85" fmla="*/ 0 h 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9"/>
                  <a:gd name="T130" fmla="*/ 0 h 152"/>
                  <a:gd name="T131" fmla="*/ 169 w 169"/>
                  <a:gd name="T132" fmla="*/ 152 h 15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9" h="152">
                    <a:moveTo>
                      <a:pt x="141" y="2"/>
                    </a:moveTo>
                    <a:lnTo>
                      <a:pt x="141" y="2"/>
                    </a:lnTo>
                    <a:lnTo>
                      <a:pt x="137" y="0"/>
                    </a:lnTo>
                    <a:lnTo>
                      <a:pt x="134" y="0"/>
                    </a:lnTo>
                    <a:lnTo>
                      <a:pt x="131" y="1"/>
                    </a:lnTo>
                    <a:lnTo>
                      <a:pt x="128" y="2"/>
                    </a:lnTo>
                    <a:lnTo>
                      <a:pt x="118" y="1"/>
                    </a:lnTo>
                    <a:lnTo>
                      <a:pt x="111" y="2"/>
                    </a:lnTo>
                    <a:lnTo>
                      <a:pt x="106" y="8"/>
                    </a:lnTo>
                    <a:lnTo>
                      <a:pt x="103" y="17"/>
                    </a:lnTo>
                    <a:lnTo>
                      <a:pt x="93" y="15"/>
                    </a:lnTo>
                    <a:lnTo>
                      <a:pt x="86" y="17"/>
                    </a:lnTo>
                    <a:lnTo>
                      <a:pt x="81" y="22"/>
                    </a:lnTo>
                    <a:lnTo>
                      <a:pt x="79" y="31"/>
                    </a:lnTo>
                    <a:lnTo>
                      <a:pt x="66" y="34"/>
                    </a:lnTo>
                    <a:lnTo>
                      <a:pt x="60" y="40"/>
                    </a:lnTo>
                    <a:lnTo>
                      <a:pt x="58" y="48"/>
                    </a:lnTo>
                    <a:lnTo>
                      <a:pt x="56" y="59"/>
                    </a:lnTo>
                    <a:lnTo>
                      <a:pt x="49" y="58"/>
                    </a:lnTo>
                    <a:lnTo>
                      <a:pt x="45" y="57"/>
                    </a:lnTo>
                    <a:lnTo>
                      <a:pt x="42" y="60"/>
                    </a:lnTo>
                    <a:lnTo>
                      <a:pt x="36" y="69"/>
                    </a:lnTo>
                    <a:lnTo>
                      <a:pt x="27" y="71"/>
                    </a:lnTo>
                    <a:lnTo>
                      <a:pt x="20" y="75"/>
                    </a:lnTo>
                    <a:lnTo>
                      <a:pt x="12" y="79"/>
                    </a:lnTo>
                    <a:lnTo>
                      <a:pt x="7" y="84"/>
                    </a:lnTo>
                    <a:lnTo>
                      <a:pt x="3" y="90"/>
                    </a:lnTo>
                    <a:lnTo>
                      <a:pt x="1" y="96"/>
                    </a:lnTo>
                    <a:lnTo>
                      <a:pt x="0" y="102"/>
                    </a:lnTo>
                    <a:lnTo>
                      <a:pt x="0" y="107"/>
                    </a:lnTo>
                    <a:lnTo>
                      <a:pt x="0" y="109"/>
                    </a:lnTo>
                    <a:lnTo>
                      <a:pt x="0" y="114"/>
                    </a:lnTo>
                    <a:lnTo>
                      <a:pt x="1" y="120"/>
                    </a:lnTo>
                    <a:lnTo>
                      <a:pt x="3" y="127"/>
                    </a:lnTo>
                    <a:lnTo>
                      <a:pt x="6" y="134"/>
                    </a:lnTo>
                    <a:lnTo>
                      <a:pt x="10" y="141"/>
                    </a:lnTo>
                    <a:lnTo>
                      <a:pt x="15" y="146"/>
                    </a:lnTo>
                    <a:lnTo>
                      <a:pt x="23" y="151"/>
                    </a:lnTo>
                    <a:lnTo>
                      <a:pt x="37" y="152"/>
                    </a:lnTo>
                    <a:lnTo>
                      <a:pt x="46" y="152"/>
                    </a:lnTo>
                    <a:lnTo>
                      <a:pt x="53" y="151"/>
                    </a:lnTo>
                    <a:lnTo>
                      <a:pt x="58" y="147"/>
                    </a:lnTo>
                    <a:lnTo>
                      <a:pt x="61" y="145"/>
                    </a:lnTo>
                    <a:lnTo>
                      <a:pt x="64" y="140"/>
                    </a:lnTo>
                    <a:lnTo>
                      <a:pt x="68" y="135"/>
                    </a:lnTo>
                    <a:lnTo>
                      <a:pt x="74" y="131"/>
                    </a:lnTo>
                    <a:lnTo>
                      <a:pt x="82" y="126"/>
                    </a:lnTo>
                    <a:lnTo>
                      <a:pt x="88" y="122"/>
                    </a:lnTo>
                    <a:lnTo>
                      <a:pt x="94" y="120"/>
                    </a:lnTo>
                    <a:lnTo>
                      <a:pt x="97" y="116"/>
                    </a:lnTo>
                    <a:lnTo>
                      <a:pt x="99" y="114"/>
                    </a:lnTo>
                    <a:lnTo>
                      <a:pt x="102" y="109"/>
                    </a:lnTo>
                    <a:lnTo>
                      <a:pt x="105" y="103"/>
                    </a:lnTo>
                    <a:lnTo>
                      <a:pt x="109" y="96"/>
                    </a:lnTo>
                    <a:lnTo>
                      <a:pt x="117" y="94"/>
                    </a:lnTo>
                    <a:lnTo>
                      <a:pt x="123" y="91"/>
                    </a:lnTo>
                    <a:lnTo>
                      <a:pt x="128" y="87"/>
                    </a:lnTo>
                    <a:lnTo>
                      <a:pt x="132" y="77"/>
                    </a:lnTo>
                    <a:lnTo>
                      <a:pt x="142" y="73"/>
                    </a:lnTo>
                    <a:lnTo>
                      <a:pt x="148" y="70"/>
                    </a:lnTo>
                    <a:lnTo>
                      <a:pt x="151" y="64"/>
                    </a:lnTo>
                    <a:lnTo>
                      <a:pt x="154" y="53"/>
                    </a:lnTo>
                    <a:lnTo>
                      <a:pt x="163" y="48"/>
                    </a:lnTo>
                    <a:lnTo>
                      <a:pt x="168" y="41"/>
                    </a:lnTo>
                    <a:lnTo>
                      <a:pt x="169" y="36"/>
                    </a:lnTo>
                    <a:lnTo>
                      <a:pt x="169" y="34"/>
                    </a:lnTo>
                    <a:lnTo>
                      <a:pt x="167" y="32"/>
                    </a:lnTo>
                    <a:lnTo>
                      <a:pt x="162" y="26"/>
                    </a:lnTo>
                    <a:lnTo>
                      <a:pt x="156" y="17"/>
                    </a:lnTo>
                    <a:lnTo>
                      <a:pt x="148" y="10"/>
                    </a:lnTo>
                    <a:lnTo>
                      <a:pt x="143" y="4"/>
                    </a:lnTo>
                    <a:lnTo>
                      <a:pt x="140" y="1"/>
                    </a:lnTo>
                    <a:lnTo>
                      <a:pt x="139" y="0"/>
                    </a:lnTo>
                    <a:lnTo>
                      <a:pt x="141" y="2"/>
                    </a:lnTo>
                  </a:path>
                </a:pathLst>
              </a:custGeom>
              <a:noFill/>
              <a:ln w="0">
                <a:solidFill>
                  <a:srgbClr val="000000"/>
                </a:solidFill>
                <a:prstDash val="solid"/>
                <a:round/>
                <a:headEnd/>
                <a:tailEnd/>
              </a:ln>
            </p:spPr>
            <p:txBody>
              <a:bodyPr/>
              <a:lstStyle/>
              <a:p>
                <a:endParaRPr lang="en-AU" sz="1500"/>
              </a:p>
            </p:txBody>
          </p:sp>
          <p:sp>
            <p:nvSpPr>
              <p:cNvPr id="25674" name="Freeform 217"/>
              <p:cNvSpPr>
                <a:spLocks/>
              </p:cNvSpPr>
              <p:nvPr/>
            </p:nvSpPr>
            <p:spPr bwMode="auto">
              <a:xfrm>
                <a:off x="4261" y="3181"/>
                <a:ext cx="27" cy="20"/>
              </a:xfrm>
              <a:custGeom>
                <a:avLst/>
                <a:gdLst>
                  <a:gd name="T0" fmla="*/ 32 w 54"/>
                  <a:gd name="T1" fmla="*/ 2 h 42"/>
                  <a:gd name="T2" fmla="*/ 41 w 54"/>
                  <a:gd name="T3" fmla="*/ 7 h 42"/>
                  <a:gd name="T4" fmla="*/ 49 w 54"/>
                  <a:gd name="T5" fmla="*/ 14 h 42"/>
                  <a:gd name="T6" fmla="*/ 53 w 54"/>
                  <a:gd name="T7" fmla="*/ 23 h 42"/>
                  <a:gd name="T8" fmla="*/ 54 w 54"/>
                  <a:gd name="T9" fmla="*/ 31 h 42"/>
                  <a:gd name="T10" fmla="*/ 52 w 54"/>
                  <a:gd name="T11" fmla="*/ 35 h 42"/>
                  <a:gd name="T12" fmla="*/ 49 w 54"/>
                  <a:gd name="T13" fmla="*/ 37 h 42"/>
                  <a:gd name="T14" fmla="*/ 46 w 54"/>
                  <a:gd name="T15" fmla="*/ 39 h 42"/>
                  <a:gd name="T16" fmla="*/ 42 w 54"/>
                  <a:gd name="T17" fmla="*/ 41 h 42"/>
                  <a:gd name="T18" fmla="*/ 38 w 54"/>
                  <a:gd name="T19" fmla="*/ 42 h 42"/>
                  <a:gd name="T20" fmla="*/ 33 w 54"/>
                  <a:gd name="T21" fmla="*/ 42 h 42"/>
                  <a:gd name="T22" fmla="*/ 28 w 54"/>
                  <a:gd name="T23" fmla="*/ 41 h 42"/>
                  <a:gd name="T24" fmla="*/ 22 w 54"/>
                  <a:gd name="T25" fmla="*/ 39 h 42"/>
                  <a:gd name="T26" fmla="*/ 12 w 54"/>
                  <a:gd name="T27" fmla="*/ 35 h 42"/>
                  <a:gd name="T28" fmla="*/ 4 w 54"/>
                  <a:gd name="T29" fmla="*/ 29 h 42"/>
                  <a:gd name="T30" fmla="*/ 0 w 54"/>
                  <a:gd name="T31" fmla="*/ 20 h 42"/>
                  <a:gd name="T32" fmla="*/ 0 w 54"/>
                  <a:gd name="T33" fmla="*/ 12 h 42"/>
                  <a:gd name="T34" fmla="*/ 1 w 54"/>
                  <a:gd name="T35" fmla="*/ 8 h 42"/>
                  <a:gd name="T36" fmla="*/ 3 w 54"/>
                  <a:gd name="T37" fmla="*/ 6 h 42"/>
                  <a:gd name="T38" fmla="*/ 6 w 54"/>
                  <a:gd name="T39" fmla="*/ 4 h 42"/>
                  <a:gd name="T40" fmla="*/ 10 w 54"/>
                  <a:gd name="T41" fmla="*/ 1 h 42"/>
                  <a:gd name="T42" fmla="*/ 15 w 54"/>
                  <a:gd name="T43" fmla="*/ 1 h 42"/>
                  <a:gd name="T44" fmla="*/ 20 w 54"/>
                  <a:gd name="T45" fmla="*/ 0 h 42"/>
                  <a:gd name="T46" fmla="*/ 26 w 54"/>
                  <a:gd name="T47" fmla="*/ 1 h 42"/>
                  <a:gd name="T48" fmla="*/ 32 w 54"/>
                  <a:gd name="T49" fmla="*/ 2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4"/>
                  <a:gd name="T76" fmla="*/ 0 h 42"/>
                  <a:gd name="T77" fmla="*/ 54 w 54"/>
                  <a:gd name="T78" fmla="*/ 42 h 4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4" h="42">
                    <a:moveTo>
                      <a:pt x="32" y="2"/>
                    </a:moveTo>
                    <a:lnTo>
                      <a:pt x="41" y="7"/>
                    </a:lnTo>
                    <a:lnTo>
                      <a:pt x="49" y="14"/>
                    </a:lnTo>
                    <a:lnTo>
                      <a:pt x="53" y="23"/>
                    </a:lnTo>
                    <a:lnTo>
                      <a:pt x="54" y="31"/>
                    </a:lnTo>
                    <a:lnTo>
                      <a:pt x="52" y="35"/>
                    </a:lnTo>
                    <a:lnTo>
                      <a:pt x="49" y="37"/>
                    </a:lnTo>
                    <a:lnTo>
                      <a:pt x="46" y="39"/>
                    </a:lnTo>
                    <a:lnTo>
                      <a:pt x="42" y="41"/>
                    </a:lnTo>
                    <a:lnTo>
                      <a:pt x="38" y="42"/>
                    </a:lnTo>
                    <a:lnTo>
                      <a:pt x="33" y="42"/>
                    </a:lnTo>
                    <a:lnTo>
                      <a:pt x="28" y="41"/>
                    </a:lnTo>
                    <a:lnTo>
                      <a:pt x="22" y="39"/>
                    </a:lnTo>
                    <a:lnTo>
                      <a:pt x="12" y="35"/>
                    </a:lnTo>
                    <a:lnTo>
                      <a:pt x="4" y="29"/>
                    </a:lnTo>
                    <a:lnTo>
                      <a:pt x="0" y="20"/>
                    </a:lnTo>
                    <a:lnTo>
                      <a:pt x="0" y="12"/>
                    </a:lnTo>
                    <a:lnTo>
                      <a:pt x="1" y="8"/>
                    </a:lnTo>
                    <a:lnTo>
                      <a:pt x="3" y="6"/>
                    </a:lnTo>
                    <a:lnTo>
                      <a:pt x="6" y="4"/>
                    </a:lnTo>
                    <a:lnTo>
                      <a:pt x="10" y="1"/>
                    </a:lnTo>
                    <a:lnTo>
                      <a:pt x="15" y="1"/>
                    </a:lnTo>
                    <a:lnTo>
                      <a:pt x="20" y="0"/>
                    </a:lnTo>
                    <a:lnTo>
                      <a:pt x="26" y="1"/>
                    </a:lnTo>
                    <a:lnTo>
                      <a:pt x="32" y="2"/>
                    </a:lnTo>
                    <a:close/>
                  </a:path>
                </a:pathLst>
              </a:custGeom>
              <a:solidFill>
                <a:srgbClr val="FFFFFF"/>
              </a:solidFill>
              <a:ln w="9525">
                <a:noFill/>
                <a:round/>
                <a:headEnd/>
                <a:tailEnd/>
              </a:ln>
            </p:spPr>
            <p:txBody>
              <a:bodyPr/>
              <a:lstStyle/>
              <a:p>
                <a:endParaRPr lang="en-AU" sz="1500"/>
              </a:p>
            </p:txBody>
          </p:sp>
          <p:sp>
            <p:nvSpPr>
              <p:cNvPr id="25675" name="Freeform 218"/>
              <p:cNvSpPr>
                <a:spLocks/>
              </p:cNvSpPr>
              <p:nvPr/>
            </p:nvSpPr>
            <p:spPr bwMode="auto">
              <a:xfrm>
                <a:off x="4276" y="3179"/>
                <a:ext cx="15" cy="18"/>
              </a:xfrm>
              <a:custGeom>
                <a:avLst/>
                <a:gdLst>
                  <a:gd name="T0" fmla="*/ 27 w 28"/>
                  <a:gd name="T1" fmla="*/ 36 h 36"/>
                  <a:gd name="T2" fmla="*/ 28 w 28"/>
                  <a:gd name="T3" fmla="*/ 35 h 36"/>
                  <a:gd name="T4" fmla="*/ 27 w 28"/>
                  <a:gd name="T5" fmla="*/ 23 h 36"/>
                  <a:gd name="T6" fmla="*/ 22 w 28"/>
                  <a:gd name="T7" fmla="*/ 14 h 36"/>
                  <a:gd name="T8" fmla="*/ 13 w 28"/>
                  <a:gd name="T9" fmla="*/ 5 h 36"/>
                  <a:gd name="T10" fmla="*/ 2 w 28"/>
                  <a:gd name="T11" fmla="*/ 0 h 36"/>
                  <a:gd name="T12" fmla="*/ 0 w 28"/>
                  <a:gd name="T13" fmla="*/ 11 h 36"/>
                  <a:gd name="T14" fmla="*/ 7 w 28"/>
                  <a:gd name="T15" fmla="*/ 15 h 36"/>
                  <a:gd name="T16" fmla="*/ 14 w 28"/>
                  <a:gd name="T17" fmla="*/ 21 h 36"/>
                  <a:gd name="T18" fmla="*/ 17 w 28"/>
                  <a:gd name="T19" fmla="*/ 28 h 36"/>
                  <a:gd name="T20" fmla="*/ 18 w 28"/>
                  <a:gd name="T21" fmla="*/ 33 h 36"/>
                  <a:gd name="T22" fmla="*/ 19 w 28"/>
                  <a:gd name="T23" fmla="*/ 32 h 36"/>
                  <a:gd name="T24" fmla="*/ 27 w 28"/>
                  <a:gd name="T25" fmla="*/ 36 h 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36"/>
                  <a:gd name="T41" fmla="*/ 28 w 28"/>
                  <a:gd name="T42" fmla="*/ 36 h 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36">
                    <a:moveTo>
                      <a:pt x="27" y="36"/>
                    </a:moveTo>
                    <a:lnTo>
                      <a:pt x="28" y="35"/>
                    </a:lnTo>
                    <a:lnTo>
                      <a:pt x="27" y="23"/>
                    </a:lnTo>
                    <a:lnTo>
                      <a:pt x="22" y="14"/>
                    </a:lnTo>
                    <a:lnTo>
                      <a:pt x="13" y="5"/>
                    </a:lnTo>
                    <a:lnTo>
                      <a:pt x="2" y="0"/>
                    </a:lnTo>
                    <a:lnTo>
                      <a:pt x="0" y="11"/>
                    </a:lnTo>
                    <a:lnTo>
                      <a:pt x="7" y="15"/>
                    </a:lnTo>
                    <a:lnTo>
                      <a:pt x="14" y="21"/>
                    </a:lnTo>
                    <a:lnTo>
                      <a:pt x="17" y="28"/>
                    </a:lnTo>
                    <a:lnTo>
                      <a:pt x="18" y="33"/>
                    </a:lnTo>
                    <a:lnTo>
                      <a:pt x="19" y="32"/>
                    </a:lnTo>
                    <a:lnTo>
                      <a:pt x="27" y="36"/>
                    </a:lnTo>
                    <a:close/>
                  </a:path>
                </a:pathLst>
              </a:custGeom>
              <a:solidFill>
                <a:srgbClr val="000000"/>
              </a:solidFill>
              <a:ln w="9525">
                <a:noFill/>
                <a:round/>
                <a:headEnd/>
                <a:tailEnd/>
              </a:ln>
            </p:spPr>
            <p:txBody>
              <a:bodyPr/>
              <a:lstStyle/>
              <a:p>
                <a:endParaRPr lang="en-AU" sz="1500"/>
              </a:p>
            </p:txBody>
          </p:sp>
          <p:sp>
            <p:nvSpPr>
              <p:cNvPr id="25676" name="Freeform 219"/>
              <p:cNvSpPr>
                <a:spLocks/>
              </p:cNvSpPr>
              <p:nvPr/>
            </p:nvSpPr>
            <p:spPr bwMode="auto">
              <a:xfrm>
                <a:off x="4271" y="3195"/>
                <a:ext cx="19" cy="9"/>
              </a:xfrm>
              <a:custGeom>
                <a:avLst/>
                <a:gdLst>
                  <a:gd name="T0" fmla="*/ 1 w 38"/>
                  <a:gd name="T1" fmla="*/ 16 h 19"/>
                  <a:gd name="T2" fmla="*/ 0 w 38"/>
                  <a:gd name="T3" fmla="*/ 16 h 19"/>
                  <a:gd name="T4" fmla="*/ 7 w 38"/>
                  <a:gd name="T5" fmla="*/ 18 h 19"/>
                  <a:gd name="T6" fmla="*/ 13 w 38"/>
                  <a:gd name="T7" fmla="*/ 19 h 19"/>
                  <a:gd name="T8" fmla="*/ 19 w 38"/>
                  <a:gd name="T9" fmla="*/ 19 h 19"/>
                  <a:gd name="T10" fmla="*/ 23 w 38"/>
                  <a:gd name="T11" fmla="*/ 18 h 19"/>
                  <a:gd name="T12" fmla="*/ 28 w 38"/>
                  <a:gd name="T13" fmla="*/ 16 h 19"/>
                  <a:gd name="T14" fmla="*/ 32 w 38"/>
                  <a:gd name="T15" fmla="*/ 13 h 19"/>
                  <a:gd name="T16" fmla="*/ 36 w 38"/>
                  <a:gd name="T17" fmla="*/ 10 h 19"/>
                  <a:gd name="T18" fmla="*/ 38 w 38"/>
                  <a:gd name="T19" fmla="*/ 4 h 19"/>
                  <a:gd name="T20" fmla="*/ 30 w 38"/>
                  <a:gd name="T21" fmla="*/ 0 h 19"/>
                  <a:gd name="T22" fmla="*/ 28 w 38"/>
                  <a:gd name="T23" fmla="*/ 1 h 19"/>
                  <a:gd name="T24" fmla="*/ 26 w 38"/>
                  <a:gd name="T25" fmla="*/ 3 h 19"/>
                  <a:gd name="T26" fmla="*/ 24 w 38"/>
                  <a:gd name="T27" fmla="*/ 4 h 19"/>
                  <a:gd name="T28" fmla="*/ 21 w 38"/>
                  <a:gd name="T29" fmla="*/ 6 h 19"/>
                  <a:gd name="T30" fmla="*/ 17 w 38"/>
                  <a:gd name="T31" fmla="*/ 7 h 19"/>
                  <a:gd name="T32" fmla="*/ 13 w 38"/>
                  <a:gd name="T33" fmla="*/ 7 h 19"/>
                  <a:gd name="T34" fmla="*/ 9 w 38"/>
                  <a:gd name="T35" fmla="*/ 6 h 19"/>
                  <a:gd name="T36" fmla="*/ 4 w 38"/>
                  <a:gd name="T37" fmla="*/ 4 h 19"/>
                  <a:gd name="T38" fmla="*/ 3 w 38"/>
                  <a:gd name="T39" fmla="*/ 4 h 19"/>
                  <a:gd name="T40" fmla="*/ 1 w 38"/>
                  <a:gd name="T41" fmla="*/ 16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
                  <a:gd name="T64" fmla="*/ 0 h 19"/>
                  <a:gd name="T65" fmla="*/ 38 w 38"/>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 h="19">
                    <a:moveTo>
                      <a:pt x="1" y="16"/>
                    </a:moveTo>
                    <a:lnTo>
                      <a:pt x="0" y="16"/>
                    </a:lnTo>
                    <a:lnTo>
                      <a:pt x="7" y="18"/>
                    </a:lnTo>
                    <a:lnTo>
                      <a:pt x="13" y="19"/>
                    </a:lnTo>
                    <a:lnTo>
                      <a:pt x="19" y="19"/>
                    </a:lnTo>
                    <a:lnTo>
                      <a:pt x="23" y="18"/>
                    </a:lnTo>
                    <a:lnTo>
                      <a:pt x="28" y="16"/>
                    </a:lnTo>
                    <a:lnTo>
                      <a:pt x="32" y="13"/>
                    </a:lnTo>
                    <a:lnTo>
                      <a:pt x="36" y="10"/>
                    </a:lnTo>
                    <a:lnTo>
                      <a:pt x="38" y="4"/>
                    </a:lnTo>
                    <a:lnTo>
                      <a:pt x="30" y="0"/>
                    </a:lnTo>
                    <a:lnTo>
                      <a:pt x="28" y="1"/>
                    </a:lnTo>
                    <a:lnTo>
                      <a:pt x="26" y="3"/>
                    </a:lnTo>
                    <a:lnTo>
                      <a:pt x="24" y="4"/>
                    </a:lnTo>
                    <a:lnTo>
                      <a:pt x="21" y="6"/>
                    </a:lnTo>
                    <a:lnTo>
                      <a:pt x="17" y="7"/>
                    </a:lnTo>
                    <a:lnTo>
                      <a:pt x="13" y="7"/>
                    </a:lnTo>
                    <a:lnTo>
                      <a:pt x="9" y="6"/>
                    </a:lnTo>
                    <a:lnTo>
                      <a:pt x="4" y="4"/>
                    </a:lnTo>
                    <a:lnTo>
                      <a:pt x="3" y="4"/>
                    </a:lnTo>
                    <a:lnTo>
                      <a:pt x="1" y="16"/>
                    </a:lnTo>
                    <a:close/>
                  </a:path>
                </a:pathLst>
              </a:custGeom>
              <a:solidFill>
                <a:srgbClr val="000000"/>
              </a:solidFill>
              <a:ln w="9525">
                <a:noFill/>
                <a:round/>
                <a:headEnd/>
                <a:tailEnd/>
              </a:ln>
            </p:spPr>
            <p:txBody>
              <a:bodyPr/>
              <a:lstStyle/>
              <a:p>
                <a:endParaRPr lang="en-AU" sz="1500"/>
              </a:p>
            </p:txBody>
          </p:sp>
          <p:sp>
            <p:nvSpPr>
              <p:cNvPr id="25677" name="Freeform 220"/>
              <p:cNvSpPr>
                <a:spLocks/>
              </p:cNvSpPr>
              <p:nvPr/>
            </p:nvSpPr>
            <p:spPr bwMode="auto">
              <a:xfrm>
                <a:off x="4259" y="3185"/>
                <a:ext cx="13" cy="18"/>
              </a:xfrm>
              <a:custGeom>
                <a:avLst/>
                <a:gdLst>
                  <a:gd name="T0" fmla="*/ 0 w 28"/>
                  <a:gd name="T1" fmla="*/ 2 h 35"/>
                  <a:gd name="T2" fmla="*/ 0 w 28"/>
                  <a:gd name="T3" fmla="*/ 0 h 35"/>
                  <a:gd name="T4" fmla="*/ 0 w 28"/>
                  <a:gd name="T5" fmla="*/ 12 h 35"/>
                  <a:gd name="T6" fmla="*/ 5 w 28"/>
                  <a:gd name="T7" fmla="*/ 22 h 35"/>
                  <a:gd name="T8" fmla="*/ 14 w 28"/>
                  <a:gd name="T9" fmla="*/ 29 h 35"/>
                  <a:gd name="T10" fmla="*/ 26 w 28"/>
                  <a:gd name="T11" fmla="*/ 35 h 35"/>
                  <a:gd name="T12" fmla="*/ 28 w 28"/>
                  <a:gd name="T13" fmla="*/ 23 h 35"/>
                  <a:gd name="T14" fmla="*/ 19 w 28"/>
                  <a:gd name="T15" fmla="*/ 20 h 35"/>
                  <a:gd name="T16" fmla="*/ 13 w 28"/>
                  <a:gd name="T17" fmla="*/ 15 h 35"/>
                  <a:gd name="T18" fmla="*/ 10 w 28"/>
                  <a:gd name="T19" fmla="*/ 9 h 35"/>
                  <a:gd name="T20" fmla="*/ 10 w 28"/>
                  <a:gd name="T21" fmla="*/ 4 h 35"/>
                  <a:gd name="T22" fmla="*/ 10 w 28"/>
                  <a:gd name="T23" fmla="*/ 2 h 35"/>
                  <a:gd name="T24" fmla="*/ 0 w 28"/>
                  <a:gd name="T25" fmla="*/ 2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35"/>
                  <a:gd name="T41" fmla="*/ 28 w 28"/>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35">
                    <a:moveTo>
                      <a:pt x="0" y="2"/>
                    </a:moveTo>
                    <a:lnTo>
                      <a:pt x="0" y="0"/>
                    </a:lnTo>
                    <a:lnTo>
                      <a:pt x="0" y="12"/>
                    </a:lnTo>
                    <a:lnTo>
                      <a:pt x="5" y="22"/>
                    </a:lnTo>
                    <a:lnTo>
                      <a:pt x="14" y="29"/>
                    </a:lnTo>
                    <a:lnTo>
                      <a:pt x="26" y="35"/>
                    </a:lnTo>
                    <a:lnTo>
                      <a:pt x="28" y="23"/>
                    </a:lnTo>
                    <a:lnTo>
                      <a:pt x="19" y="20"/>
                    </a:lnTo>
                    <a:lnTo>
                      <a:pt x="13" y="15"/>
                    </a:lnTo>
                    <a:lnTo>
                      <a:pt x="10" y="9"/>
                    </a:lnTo>
                    <a:lnTo>
                      <a:pt x="10" y="4"/>
                    </a:lnTo>
                    <a:lnTo>
                      <a:pt x="10" y="2"/>
                    </a:lnTo>
                    <a:lnTo>
                      <a:pt x="0" y="2"/>
                    </a:lnTo>
                    <a:close/>
                  </a:path>
                </a:pathLst>
              </a:custGeom>
              <a:solidFill>
                <a:srgbClr val="000000"/>
              </a:solidFill>
              <a:ln w="9525">
                <a:noFill/>
                <a:round/>
                <a:headEnd/>
                <a:tailEnd/>
              </a:ln>
            </p:spPr>
            <p:txBody>
              <a:bodyPr/>
              <a:lstStyle/>
              <a:p>
                <a:endParaRPr lang="en-AU" sz="1500"/>
              </a:p>
            </p:txBody>
          </p:sp>
          <p:sp>
            <p:nvSpPr>
              <p:cNvPr id="25678" name="Freeform 221"/>
              <p:cNvSpPr>
                <a:spLocks/>
              </p:cNvSpPr>
              <p:nvPr/>
            </p:nvSpPr>
            <p:spPr bwMode="auto">
              <a:xfrm>
                <a:off x="4259" y="3178"/>
                <a:ext cx="18" cy="9"/>
              </a:xfrm>
              <a:custGeom>
                <a:avLst/>
                <a:gdLst>
                  <a:gd name="T0" fmla="*/ 38 w 38"/>
                  <a:gd name="T1" fmla="*/ 3 h 18"/>
                  <a:gd name="T2" fmla="*/ 38 w 38"/>
                  <a:gd name="T3" fmla="*/ 3 h 18"/>
                  <a:gd name="T4" fmla="*/ 32 w 38"/>
                  <a:gd name="T5" fmla="*/ 1 h 18"/>
                  <a:gd name="T6" fmla="*/ 25 w 38"/>
                  <a:gd name="T7" fmla="*/ 0 h 18"/>
                  <a:gd name="T8" fmla="*/ 19 w 38"/>
                  <a:gd name="T9" fmla="*/ 1 h 18"/>
                  <a:gd name="T10" fmla="*/ 14 w 38"/>
                  <a:gd name="T11" fmla="*/ 1 h 18"/>
                  <a:gd name="T12" fmla="*/ 9 w 38"/>
                  <a:gd name="T13" fmla="*/ 5 h 18"/>
                  <a:gd name="T14" fmla="*/ 5 w 38"/>
                  <a:gd name="T15" fmla="*/ 7 h 18"/>
                  <a:gd name="T16" fmla="*/ 2 w 38"/>
                  <a:gd name="T17" fmla="*/ 11 h 18"/>
                  <a:gd name="T18" fmla="*/ 0 w 38"/>
                  <a:gd name="T19" fmla="*/ 18 h 18"/>
                  <a:gd name="T20" fmla="*/ 10 w 38"/>
                  <a:gd name="T21" fmla="*/ 18 h 18"/>
                  <a:gd name="T22" fmla="*/ 10 w 38"/>
                  <a:gd name="T23" fmla="*/ 18 h 18"/>
                  <a:gd name="T24" fmla="*/ 11 w 38"/>
                  <a:gd name="T25" fmla="*/ 17 h 18"/>
                  <a:gd name="T26" fmla="*/ 13 w 38"/>
                  <a:gd name="T27" fmla="*/ 14 h 18"/>
                  <a:gd name="T28" fmla="*/ 17 w 38"/>
                  <a:gd name="T29" fmla="*/ 13 h 18"/>
                  <a:gd name="T30" fmla="*/ 21 w 38"/>
                  <a:gd name="T31" fmla="*/ 13 h 18"/>
                  <a:gd name="T32" fmla="*/ 25 w 38"/>
                  <a:gd name="T33" fmla="*/ 12 h 18"/>
                  <a:gd name="T34" fmla="*/ 30 w 38"/>
                  <a:gd name="T35" fmla="*/ 13 h 18"/>
                  <a:gd name="T36" fmla="*/ 36 w 38"/>
                  <a:gd name="T37" fmla="*/ 14 h 18"/>
                  <a:gd name="T38" fmla="*/ 36 w 38"/>
                  <a:gd name="T39" fmla="*/ 14 h 18"/>
                  <a:gd name="T40" fmla="*/ 38 w 38"/>
                  <a:gd name="T41" fmla="*/ 3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
                  <a:gd name="T64" fmla="*/ 0 h 18"/>
                  <a:gd name="T65" fmla="*/ 38 w 38"/>
                  <a:gd name="T66" fmla="*/ 18 h 1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 h="18">
                    <a:moveTo>
                      <a:pt x="38" y="3"/>
                    </a:moveTo>
                    <a:lnTo>
                      <a:pt x="38" y="3"/>
                    </a:lnTo>
                    <a:lnTo>
                      <a:pt x="32" y="1"/>
                    </a:lnTo>
                    <a:lnTo>
                      <a:pt x="25" y="0"/>
                    </a:lnTo>
                    <a:lnTo>
                      <a:pt x="19" y="1"/>
                    </a:lnTo>
                    <a:lnTo>
                      <a:pt x="14" y="1"/>
                    </a:lnTo>
                    <a:lnTo>
                      <a:pt x="9" y="5"/>
                    </a:lnTo>
                    <a:lnTo>
                      <a:pt x="5" y="7"/>
                    </a:lnTo>
                    <a:lnTo>
                      <a:pt x="2" y="11"/>
                    </a:lnTo>
                    <a:lnTo>
                      <a:pt x="0" y="18"/>
                    </a:lnTo>
                    <a:lnTo>
                      <a:pt x="10" y="18"/>
                    </a:lnTo>
                    <a:lnTo>
                      <a:pt x="11" y="17"/>
                    </a:lnTo>
                    <a:lnTo>
                      <a:pt x="13" y="14"/>
                    </a:lnTo>
                    <a:lnTo>
                      <a:pt x="17" y="13"/>
                    </a:lnTo>
                    <a:lnTo>
                      <a:pt x="21" y="13"/>
                    </a:lnTo>
                    <a:lnTo>
                      <a:pt x="25" y="12"/>
                    </a:lnTo>
                    <a:lnTo>
                      <a:pt x="30" y="13"/>
                    </a:lnTo>
                    <a:lnTo>
                      <a:pt x="36" y="14"/>
                    </a:lnTo>
                    <a:lnTo>
                      <a:pt x="38" y="3"/>
                    </a:lnTo>
                    <a:close/>
                  </a:path>
                </a:pathLst>
              </a:custGeom>
              <a:solidFill>
                <a:srgbClr val="000000"/>
              </a:solidFill>
              <a:ln w="9525">
                <a:noFill/>
                <a:round/>
                <a:headEnd/>
                <a:tailEnd/>
              </a:ln>
            </p:spPr>
            <p:txBody>
              <a:bodyPr/>
              <a:lstStyle/>
              <a:p>
                <a:endParaRPr lang="en-AU" sz="1500"/>
              </a:p>
            </p:txBody>
          </p:sp>
          <p:sp>
            <p:nvSpPr>
              <p:cNvPr id="25679" name="Freeform 222"/>
              <p:cNvSpPr>
                <a:spLocks/>
              </p:cNvSpPr>
              <p:nvPr/>
            </p:nvSpPr>
            <p:spPr bwMode="auto">
              <a:xfrm>
                <a:off x="4264" y="3132"/>
                <a:ext cx="75" cy="54"/>
              </a:xfrm>
              <a:custGeom>
                <a:avLst/>
                <a:gdLst>
                  <a:gd name="T0" fmla="*/ 117 w 149"/>
                  <a:gd name="T1" fmla="*/ 16 h 109"/>
                  <a:gd name="T2" fmla="*/ 97 w 149"/>
                  <a:gd name="T3" fmla="*/ 15 h 109"/>
                  <a:gd name="T4" fmla="*/ 82 w 149"/>
                  <a:gd name="T5" fmla="*/ 19 h 109"/>
                  <a:gd name="T6" fmla="*/ 79 w 149"/>
                  <a:gd name="T7" fmla="*/ 25 h 109"/>
                  <a:gd name="T8" fmla="*/ 86 w 149"/>
                  <a:gd name="T9" fmla="*/ 27 h 109"/>
                  <a:gd name="T10" fmla="*/ 96 w 149"/>
                  <a:gd name="T11" fmla="*/ 25 h 109"/>
                  <a:gd name="T12" fmla="*/ 109 w 149"/>
                  <a:gd name="T13" fmla="*/ 28 h 109"/>
                  <a:gd name="T14" fmla="*/ 116 w 149"/>
                  <a:gd name="T15" fmla="*/ 35 h 109"/>
                  <a:gd name="T16" fmla="*/ 112 w 149"/>
                  <a:gd name="T17" fmla="*/ 46 h 109"/>
                  <a:gd name="T18" fmla="*/ 106 w 149"/>
                  <a:gd name="T19" fmla="*/ 48 h 109"/>
                  <a:gd name="T20" fmla="*/ 103 w 149"/>
                  <a:gd name="T21" fmla="*/ 34 h 109"/>
                  <a:gd name="T22" fmla="*/ 85 w 149"/>
                  <a:gd name="T23" fmla="*/ 31 h 109"/>
                  <a:gd name="T24" fmla="*/ 64 w 149"/>
                  <a:gd name="T25" fmla="*/ 36 h 109"/>
                  <a:gd name="T26" fmla="*/ 51 w 149"/>
                  <a:gd name="T27" fmla="*/ 46 h 109"/>
                  <a:gd name="T28" fmla="*/ 58 w 149"/>
                  <a:gd name="T29" fmla="*/ 48 h 109"/>
                  <a:gd name="T30" fmla="*/ 74 w 149"/>
                  <a:gd name="T31" fmla="*/ 46 h 109"/>
                  <a:gd name="T32" fmla="*/ 90 w 149"/>
                  <a:gd name="T33" fmla="*/ 50 h 109"/>
                  <a:gd name="T34" fmla="*/ 95 w 149"/>
                  <a:gd name="T35" fmla="*/ 60 h 109"/>
                  <a:gd name="T36" fmla="*/ 91 w 149"/>
                  <a:gd name="T37" fmla="*/ 66 h 109"/>
                  <a:gd name="T38" fmla="*/ 84 w 149"/>
                  <a:gd name="T39" fmla="*/ 66 h 109"/>
                  <a:gd name="T40" fmla="*/ 81 w 149"/>
                  <a:gd name="T41" fmla="*/ 54 h 109"/>
                  <a:gd name="T42" fmla="*/ 66 w 149"/>
                  <a:gd name="T43" fmla="*/ 49 h 109"/>
                  <a:gd name="T44" fmla="*/ 52 w 149"/>
                  <a:gd name="T45" fmla="*/ 53 h 109"/>
                  <a:gd name="T46" fmla="*/ 41 w 149"/>
                  <a:gd name="T47" fmla="*/ 59 h 109"/>
                  <a:gd name="T48" fmla="*/ 32 w 149"/>
                  <a:gd name="T49" fmla="*/ 65 h 109"/>
                  <a:gd name="T50" fmla="*/ 26 w 149"/>
                  <a:gd name="T51" fmla="*/ 68 h 109"/>
                  <a:gd name="T52" fmla="*/ 36 w 149"/>
                  <a:gd name="T53" fmla="*/ 67 h 109"/>
                  <a:gd name="T54" fmla="*/ 58 w 149"/>
                  <a:gd name="T55" fmla="*/ 67 h 109"/>
                  <a:gd name="T56" fmla="*/ 74 w 149"/>
                  <a:gd name="T57" fmla="*/ 71 h 109"/>
                  <a:gd name="T58" fmla="*/ 75 w 149"/>
                  <a:gd name="T59" fmla="*/ 80 h 109"/>
                  <a:gd name="T60" fmla="*/ 65 w 149"/>
                  <a:gd name="T61" fmla="*/ 87 h 109"/>
                  <a:gd name="T62" fmla="*/ 60 w 149"/>
                  <a:gd name="T63" fmla="*/ 83 h 109"/>
                  <a:gd name="T64" fmla="*/ 52 w 149"/>
                  <a:gd name="T65" fmla="*/ 73 h 109"/>
                  <a:gd name="T66" fmla="*/ 40 w 149"/>
                  <a:gd name="T67" fmla="*/ 72 h 109"/>
                  <a:gd name="T68" fmla="*/ 21 w 149"/>
                  <a:gd name="T69" fmla="*/ 75 h 109"/>
                  <a:gd name="T70" fmla="*/ 8 w 149"/>
                  <a:gd name="T71" fmla="*/ 81 h 109"/>
                  <a:gd name="T72" fmla="*/ 1 w 149"/>
                  <a:gd name="T73" fmla="*/ 86 h 109"/>
                  <a:gd name="T74" fmla="*/ 0 w 149"/>
                  <a:gd name="T75" fmla="*/ 91 h 109"/>
                  <a:gd name="T76" fmla="*/ 11 w 149"/>
                  <a:gd name="T77" fmla="*/ 91 h 109"/>
                  <a:gd name="T78" fmla="*/ 27 w 149"/>
                  <a:gd name="T79" fmla="*/ 90 h 109"/>
                  <a:gd name="T80" fmla="*/ 39 w 149"/>
                  <a:gd name="T81" fmla="*/ 93 h 109"/>
                  <a:gd name="T82" fmla="*/ 51 w 149"/>
                  <a:gd name="T83" fmla="*/ 102 h 109"/>
                  <a:gd name="T84" fmla="*/ 65 w 149"/>
                  <a:gd name="T85" fmla="*/ 108 h 109"/>
                  <a:gd name="T86" fmla="*/ 76 w 149"/>
                  <a:gd name="T87" fmla="*/ 105 h 109"/>
                  <a:gd name="T88" fmla="*/ 84 w 149"/>
                  <a:gd name="T89" fmla="*/ 102 h 109"/>
                  <a:gd name="T90" fmla="*/ 89 w 149"/>
                  <a:gd name="T91" fmla="*/ 90 h 109"/>
                  <a:gd name="T92" fmla="*/ 100 w 149"/>
                  <a:gd name="T93" fmla="*/ 81 h 109"/>
                  <a:gd name="T94" fmla="*/ 111 w 149"/>
                  <a:gd name="T95" fmla="*/ 77 h 109"/>
                  <a:gd name="T96" fmla="*/ 123 w 149"/>
                  <a:gd name="T97" fmla="*/ 67 h 109"/>
                  <a:gd name="T98" fmla="*/ 134 w 149"/>
                  <a:gd name="T99" fmla="*/ 52 h 109"/>
                  <a:gd name="T100" fmla="*/ 143 w 149"/>
                  <a:gd name="T101" fmla="*/ 40 h 109"/>
                  <a:gd name="T102" fmla="*/ 149 w 149"/>
                  <a:gd name="T103" fmla="*/ 35 h 109"/>
                  <a:gd name="T104" fmla="*/ 145 w 149"/>
                  <a:gd name="T105" fmla="*/ 22 h 109"/>
                  <a:gd name="T106" fmla="*/ 137 w 149"/>
                  <a:gd name="T107" fmla="*/ 9 h 109"/>
                  <a:gd name="T108" fmla="*/ 126 w 149"/>
                  <a:gd name="T109" fmla="*/ 3 h 109"/>
                  <a:gd name="T110" fmla="*/ 114 w 149"/>
                  <a:gd name="T111" fmla="*/ 0 h 109"/>
                  <a:gd name="T112" fmla="*/ 101 w 149"/>
                  <a:gd name="T113" fmla="*/ 3 h 109"/>
                  <a:gd name="T114" fmla="*/ 99 w 149"/>
                  <a:gd name="T115" fmla="*/ 6 h 109"/>
                  <a:gd name="T116" fmla="*/ 106 w 149"/>
                  <a:gd name="T117" fmla="*/ 10 h 109"/>
                  <a:gd name="T118" fmla="*/ 121 w 149"/>
                  <a:gd name="T119" fmla="*/ 13 h 109"/>
                  <a:gd name="T120" fmla="*/ 131 w 149"/>
                  <a:gd name="T121" fmla="*/ 21 h 109"/>
                  <a:gd name="T122" fmla="*/ 129 w 149"/>
                  <a:gd name="T123" fmla="*/ 30 h 1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9"/>
                  <a:gd name="T187" fmla="*/ 0 h 109"/>
                  <a:gd name="T188" fmla="*/ 149 w 149"/>
                  <a:gd name="T189" fmla="*/ 109 h 10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9" h="109">
                    <a:moveTo>
                      <a:pt x="126" y="22"/>
                    </a:moveTo>
                    <a:lnTo>
                      <a:pt x="117" y="16"/>
                    </a:lnTo>
                    <a:lnTo>
                      <a:pt x="107" y="13"/>
                    </a:lnTo>
                    <a:lnTo>
                      <a:pt x="97" y="15"/>
                    </a:lnTo>
                    <a:lnTo>
                      <a:pt x="88" y="17"/>
                    </a:lnTo>
                    <a:lnTo>
                      <a:pt x="82" y="19"/>
                    </a:lnTo>
                    <a:lnTo>
                      <a:pt x="77" y="23"/>
                    </a:lnTo>
                    <a:lnTo>
                      <a:pt x="79" y="25"/>
                    </a:lnTo>
                    <a:lnTo>
                      <a:pt x="84" y="27"/>
                    </a:lnTo>
                    <a:lnTo>
                      <a:pt x="86" y="27"/>
                    </a:lnTo>
                    <a:lnTo>
                      <a:pt x="90" y="25"/>
                    </a:lnTo>
                    <a:lnTo>
                      <a:pt x="96" y="25"/>
                    </a:lnTo>
                    <a:lnTo>
                      <a:pt x="103" y="25"/>
                    </a:lnTo>
                    <a:lnTo>
                      <a:pt x="109" y="28"/>
                    </a:lnTo>
                    <a:lnTo>
                      <a:pt x="114" y="30"/>
                    </a:lnTo>
                    <a:lnTo>
                      <a:pt x="116" y="35"/>
                    </a:lnTo>
                    <a:lnTo>
                      <a:pt x="114" y="42"/>
                    </a:lnTo>
                    <a:lnTo>
                      <a:pt x="112" y="46"/>
                    </a:lnTo>
                    <a:lnTo>
                      <a:pt x="108" y="49"/>
                    </a:lnTo>
                    <a:lnTo>
                      <a:pt x="106" y="48"/>
                    </a:lnTo>
                    <a:lnTo>
                      <a:pt x="107" y="40"/>
                    </a:lnTo>
                    <a:lnTo>
                      <a:pt x="103" y="34"/>
                    </a:lnTo>
                    <a:lnTo>
                      <a:pt x="95" y="31"/>
                    </a:lnTo>
                    <a:lnTo>
                      <a:pt x="85" y="31"/>
                    </a:lnTo>
                    <a:lnTo>
                      <a:pt x="74" y="32"/>
                    </a:lnTo>
                    <a:lnTo>
                      <a:pt x="64" y="36"/>
                    </a:lnTo>
                    <a:lnTo>
                      <a:pt x="56" y="41"/>
                    </a:lnTo>
                    <a:lnTo>
                      <a:pt x="51" y="46"/>
                    </a:lnTo>
                    <a:lnTo>
                      <a:pt x="51" y="50"/>
                    </a:lnTo>
                    <a:lnTo>
                      <a:pt x="58" y="48"/>
                    </a:lnTo>
                    <a:lnTo>
                      <a:pt x="66" y="46"/>
                    </a:lnTo>
                    <a:lnTo>
                      <a:pt x="74" y="46"/>
                    </a:lnTo>
                    <a:lnTo>
                      <a:pt x="83" y="47"/>
                    </a:lnTo>
                    <a:lnTo>
                      <a:pt x="90" y="50"/>
                    </a:lnTo>
                    <a:lnTo>
                      <a:pt x="94" y="54"/>
                    </a:lnTo>
                    <a:lnTo>
                      <a:pt x="95" y="60"/>
                    </a:lnTo>
                    <a:lnTo>
                      <a:pt x="92" y="66"/>
                    </a:lnTo>
                    <a:lnTo>
                      <a:pt x="91" y="66"/>
                    </a:lnTo>
                    <a:lnTo>
                      <a:pt x="88" y="66"/>
                    </a:lnTo>
                    <a:lnTo>
                      <a:pt x="84" y="66"/>
                    </a:lnTo>
                    <a:lnTo>
                      <a:pt x="81" y="65"/>
                    </a:lnTo>
                    <a:lnTo>
                      <a:pt x="81" y="54"/>
                    </a:lnTo>
                    <a:lnTo>
                      <a:pt x="75" y="50"/>
                    </a:lnTo>
                    <a:lnTo>
                      <a:pt x="66" y="49"/>
                    </a:lnTo>
                    <a:lnTo>
                      <a:pt x="57" y="50"/>
                    </a:lnTo>
                    <a:lnTo>
                      <a:pt x="52" y="53"/>
                    </a:lnTo>
                    <a:lnTo>
                      <a:pt x="47" y="55"/>
                    </a:lnTo>
                    <a:lnTo>
                      <a:pt x="41" y="59"/>
                    </a:lnTo>
                    <a:lnTo>
                      <a:pt x="36" y="61"/>
                    </a:lnTo>
                    <a:lnTo>
                      <a:pt x="32" y="65"/>
                    </a:lnTo>
                    <a:lnTo>
                      <a:pt x="28" y="67"/>
                    </a:lnTo>
                    <a:lnTo>
                      <a:pt x="26" y="68"/>
                    </a:lnTo>
                    <a:lnTo>
                      <a:pt x="36" y="67"/>
                    </a:lnTo>
                    <a:lnTo>
                      <a:pt x="47" y="66"/>
                    </a:lnTo>
                    <a:lnTo>
                      <a:pt x="58" y="67"/>
                    </a:lnTo>
                    <a:lnTo>
                      <a:pt x="68" y="68"/>
                    </a:lnTo>
                    <a:lnTo>
                      <a:pt x="74" y="71"/>
                    </a:lnTo>
                    <a:lnTo>
                      <a:pt x="77" y="75"/>
                    </a:lnTo>
                    <a:lnTo>
                      <a:pt x="75" y="80"/>
                    </a:lnTo>
                    <a:lnTo>
                      <a:pt x="66" y="87"/>
                    </a:lnTo>
                    <a:lnTo>
                      <a:pt x="65" y="87"/>
                    </a:lnTo>
                    <a:lnTo>
                      <a:pt x="62" y="86"/>
                    </a:lnTo>
                    <a:lnTo>
                      <a:pt x="60" y="83"/>
                    </a:lnTo>
                    <a:lnTo>
                      <a:pt x="61" y="75"/>
                    </a:lnTo>
                    <a:lnTo>
                      <a:pt x="52" y="73"/>
                    </a:lnTo>
                    <a:lnTo>
                      <a:pt x="45" y="72"/>
                    </a:lnTo>
                    <a:lnTo>
                      <a:pt x="40" y="72"/>
                    </a:lnTo>
                    <a:lnTo>
                      <a:pt x="32" y="72"/>
                    </a:lnTo>
                    <a:lnTo>
                      <a:pt x="21" y="75"/>
                    </a:lnTo>
                    <a:lnTo>
                      <a:pt x="13" y="78"/>
                    </a:lnTo>
                    <a:lnTo>
                      <a:pt x="8" y="81"/>
                    </a:lnTo>
                    <a:lnTo>
                      <a:pt x="3" y="84"/>
                    </a:lnTo>
                    <a:lnTo>
                      <a:pt x="1" y="86"/>
                    </a:lnTo>
                    <a:lnTo>
                      <a:pt x="0" y="89"/>
                    </a:lnTo>
                    <a:lnTo>
                      <a:pt x="0" y="91"/>
                    </a:lnTo>
                    <a:lnTo>
                      <a:pt x="0" y="93"/>
                    </a:lnTo>
                    <a:lnTo>
                      <a:pt x="11" y="91"/>
                    </a:lnTo>
                    <a:lnTo>
                      <a:pt x="20" y="91"/>
                    </a:lnTo>
                    <a:lnTo>
                      <a:pt x="27" y="90"/>
                    </a:lnTo>
                    <a:lnTo>
                      <a:pt x="33" y="91"/>
                    </a:lnTo>
                    <a:lnTo>
                      <a:pt x="39" y="93"/>
                    </a:lnTo>
                    <a:lnTo>
                      <a:pt x="45" y="97"/>
                    </a:lnTo>
                    <a:lnTo>
                      <a:pt x="51" y="102"/>
                    </a:lnTo>
                    <a:lnTo>
                      <a:pt x="58" y="109"/>
                    </a:lnTo>
                    <a:lnTo>
                      <a:pt x="65" y="108"/>
                    </a:lnTo>
                    <a:lnTo>
                      <a:pt x="72" y="106"/>
                    </a:lnTo>
                    <a:lnTo>
                      <a:pt x="76" y="105"/>
                    </a:lnTo>
                    <a:lnTo>
                      <a:pt x="81" y="104"/>
                    </a:lnTo>
                    <a:lnTo>
                      <a:pt x="84" y="102"/>
                    </a:lnTo>
                    <a:lnTo>
                      <a:pt x="87" y="97"/>
                    </a:lnTo>
                    <a:lnTo>
                      <a:pt x="89" y="90"/>
                    </a:lnTo>
                    <a:lnTo>
                      <a:pt x="91" y="80"/>
                    </a:lnTo>
                    <a:lnTo>
                      <a:pt x="100" y="81"/>
                    </a:lnTo>
                    <a:lnTo>
                      <a:pt x="107" y="81"/>
                    </a:lnTo>
                    <a:lnTo>
                      <a:pt x="111" y="77"/>
                    </a:lnTo>
                    <a:lnTo>
                      <a:pt x="114" y="67"/>
                    </a:lnTo>
                    <a:lnTo>
                      <a:pt x="123" y="67"/>
                    </a:lnTo>
                    <a:lnTo>
                      <a:pt x="130" y="61"/>
                    </a:lnTo>
                    <a:lnTo>
                      <a:pt x="134" y="52"/>
                    </a:lnTo>
                    <a:lnTo>
                      <a:pt x="137" y="42"/>
                    </a:lnTo>
                    <a:lnTo>
                      <a:pt x="143" y="40"/>
                    </a:lnTo>
                    <a:lnTo>
                      <a:pt x="147" y="37"/>
                    </a:lnTo>
                    <a:lnTo>
                      <a:pt x="149" y="35"/>
                    </a:lnTo>
                    <a:lnTo>
                      <a:pt x="148" y="30"/>
                    </a:lnTo>
                    <a:lnTo>
                      <a:pt x="145" y="22"/>
                    </a:lnTo>
                    <a:lnTo>
                      <a:pt x="142" y="15"/>
                    </a:lnTo>
                    <a:lnTo>
                      <a:pt x="137" y="9"/>
                    </a:lnTo>
                    <a:lnTo>
                      <a:pt x="132" y="5"/>
                    </a:lnTo>
                    <a:lnTo>
                      <a:pt x="126" y="3"/>
                    </a:lnTo>
                    <a:lnTo>
                      <a:pt x="120" y="1"/>
                    </a:lnTo>
                    <a:lnTo>
                      <a:pt x="114" y="0"/>
                    </a:lnTo>
                    <a:lnTo>
                      <a:pt x="107" y="1"/>
                    </a:lnTo>
                    <a:lnTo>
                      <a:pt x="101" y="3"/>
                    </a:lnTo>
                    <a:lnTo>
                      <a:pt x="99" y="4"/>
                    </a:lnTo>
                    <a:lnTo>
                      <a:pt x="99" y="6"/>
                    </a:lnTo>
                    <a:lnTo>
                      <a:pt x="102" y="7"/>
                    </a:lnTo>
                    <a:lnTo>
                      <a:pt x="106" y="10"/>
                    </a:lnTo>
                    <a:lnTo>
                      <a:pt x="113" y="11"/>
                    </a:lnTo>
                    <a:lnTo>
                      <a:pt x="121" y="13"/>
                    </a:lnTo>
                    <a:lnTo>
                      <a:pt x="130" y="15"/>
                    </a:lnTo>
                    <a:lnTo>
                      <a:pt x="131" y="21"/>
                    </a:lnTo>
                    <a:lnTo>
                      <a:pt x="131" y="28"/>
                    </a:lnTo>
                    <a:lnTo>
                      <a:pt x="129" y="30"/>
                    </a:lnTo>
                    <a:lnTo>
                      <a:pt x="126" y="22"/>
                    </a:lnTo>
                    <a:close/>
                  </a:path>
                </a:pathLst>
              </a:custGeom>
              <a:solidFill>
                <a:srgbClr val="FFFFFF"/>
              </a:solidFill>
              <a:ln w="9525">
                <a:noFill/>
                <a:round/>
                <a:headEnd/>
                <a:tailEnd/>
              </a:ln>
            </p:spPr>
            <p:txBody>
              <a:bodyPr/>
              <a:lstStyle/>
              <a:p>
                <a:endParaRPr lang="en-AU" sz="1500"/>
              </a:p>
            </p:txBody>
          </p:sp>
          <p:sp>
            <p:nvSpPr>
              <p:cNvPr id="25680" name="Freeform 223"/>
              <p:cNvSpPr>
                <a:spLocks/>
              </p:cNvSpPr>
              <p:nvPr/>
            </p:nvSpPr>
            <p:spPr bwMode="auto">
              <a:xfrm>
                <a:off x="4264" y="3132"/>
                <a:ext cx="75" cy="54"/>
              </a:xfrm>
              <a:custGeom>
                <a:avLst/>
                <a:gdLst>
                  <a:gd name="T0" fmla="*/ 117 w 149"/>
                  <a:gd name="T1" fmla="*/ 16 h 109"/>
                  <a:gd name="T2" fmla="*/ 88 w 149"/>
                  <a:gd name="T3" fmla="*/ 17 h 109"/>
                  <a:gd name="T4" fmla="*/ 79 w 149"/>
                  <a:gd name="T5" fmla="*/ 25 h 109"/>
                  <a:gd name="T6" fmla="*/ 86 w 149"/>
                  <a:gd name="T7" fmla="*/ 27 h 109"/>
                  <a:gd name="T8" fmla="*/ 103 w 149"/>
                  <a:gd name="T9" fmla="*/ 25 h 109"/>
                  <a:gd name="T10" fmla="*/ 116 w 149"/>
                  <a:gd name="T11" fmla="*/ 35 h 109"/>
                  <a:gd name="T12" fmla="*/ 112 w 149"/>
                  <a:gd name="T13" fmla="*/ 46 h 109"/>
                  <a:gd name="T14" fmla="*/ 107 w 149"/>
                  <a:gd name="T15" fmla="*/ 40 h 109"/>
                  <a:gd name="T16" fmla="*/ 95 w 149"/>
                  <a:gd name="T17" fmla="*/ 31 h 109"/>
                  <a:gd name="T18" fmla="*/ 64 w 149"/>
                  <a:gd name="T19" fmla="*/ 36 h 109"/>
                  <a:gd name="T20" fmla="*/ 51 w 149"/>
                  <a:gd name="T21" fmla="*/ 50 h 109"/>
                  <a:gd name="T22" fmla="*/ 66 w 149"/>
                  <a:gd name="T23" fmla="*/ 46 h 109"/>
                  <a:gd name="T24" fmla="*/ 90 w 149"/>
                  <a:gd name="T25" fmla="*/ 50 h 109"/>
                  <a:gd name="T26" fmla="*/ 92 w 149"/>
                  <a:gd name="T27" fmla="*/ 66 h 109"/>
                  <a:gd name="T28" fmla="*/ 88 w 149"/>
                  <a:gd name="T29" fmla="*/ 66 h 109"/>
                  <a:gd name="T30" fmla="*/ 81 w 149"/>
                  <a:gd name="T31" fmla="*/ 65 h 109"/>
                  <a:gd name="T32" fmla="*/ 66 w 149"/>
                  <a:gd name="T33" fmla="*/ 49 h 109"/>
                  <a:gd name="T34" fmla="*/ 52 w 149"/>
                  <a:gd name="T35" fmla="*/ 53 h 109"/>
                  <a:gd name="T36" fmla="*/ 36 w 149"/>
                  <a:gd name="T37" fmla="*/ 61 h 109"/>
                  <a:gd name="T38" fmla="*/ 26 w 149"/>
                  <a:gd name="T39" fmla="*/ 68 h 109"/>
                  <a:gd name="T40" fmla="*/ 36 w 149"/>
                  <a:gd name="T41" fmla="*/ 67 h 109"/>
                  <a:gd name="T42" fmla="*/ 68 w 149"/>
                  <a:gd name="T43" fmla="*/ 68 h 109"/>
                  <a:gd name="T44" fmla="*/ 75 w 149"/>
                  <a:gd name="T45" fmla="*/ 80 h 109"/>
                  <a:gd name="T46" fmla="*/ 65 w 149"/>
                  <a:gd name="T47" fmla="*/ 87 h 109"/>
                  <a:gd name="T48" fmla="*/ 61 w 149"/>
                  <a:gd name="T49" fmla="*/ 75 h 109"/>
                  <a:gd name="T50" fmla="*/ 45 w 149"/>
                  <a:gd name="T51" fmla="*/ 72 h 109"/>
                  <a:gd name="T52" fmla="*/ 32 w 149"/>
                  <a:gd name="T53" fmla="*/ 72 h 109"/>
                  <a:gd name="T54" fmla="*/ 8 w 149"/>
                  <a:gd name="T55" fmla="*/ 81 h 109"/>
                  <a:gd name="T56" fmla="*/ 0 w 149"/>
                  <a:gd name="T57" fmla="*/ 89 h 109"/>
                  <a:gd name="T58" fmla="*/ 0 w 149"/>
                  <a:gd name="T59" fmla="*/ 93 h 109"/>
                  <a:gd name="T60" fmla="*/ 27 w 149"/>
                  <a:gd name="T61" fmla="*/ 90 h 109"/>
                  <a:gd name="T62" fmla="*/ 45 w 149"/>
                  <a:gd name="T63" fmla="*/ 97 h 109"/>
                  <a:gd name="T64" fmla="*/ 58 w 149"/>
                  <a:gd name="T65" fmla="*/ 109 h 109"/>
                  <a:gd name="T66" fmla="*/ 76 w 149"/>
                  <a:gd name="T67" fmla="*/ 105 h 109"/>
                  <a:gd name="T68" fmla="*/ 87 w 149"/>
                  <a:gd name="T69" fmla="*/ 97 h 109"/>
                  <a:gd name="T70" fmla="*/ 91 w 149"/>
                  <a:gd name="T71" fmla="*/ 80 h 109"/>
                  <a:gd name="T72" fmla="*/ 111 w 149"/>
                  <a:gd name="T73" fmla="*/ 77 h 109"/>
                  <a:gd name="T74" fmla="*/ 123 w 149"/>
                  <a:gd name="T75" fmla="*/ 67 h 109"/>
                  <a:gd name="T76" fmla="*/ 137 w 149"/>
                  <a:gd name="T77" fmla="*/ 42 h 109"/>
                  <a:gd name="T78" fmla="*/ 147 w 149"/>
                  <a:gd name="T79" fmla="*/ 37 h 109"/>
                  <a:gd name="T80" fmla="*/ 148 w 149"/>
                  <a:gd name="T81" fmla="*/ 30 h 109"/>
                  <a:gd name="T82" fmla="*/ 137 w 149"/>
                  <a:gd name="T83" fmla="*/ 9 h 109"/>
                  <a:gd name="T84" fmla="*/ 120 w 149"/>
                  <a:gd name="T85" fmla="*/ 1 h 109"/>
                  <a:gd name="T86" fmla="*/ 107 w 149"/>
                  <a:gd name="T87" fmla="*/ 1 h 109"/>
                  <a:gd name="T88" fmla="*/ 99 w 149"/>
                  <a:gd name="T89" fmla="*/ 6 h 109"/>
                  <a:gd name="T90" fmla="*/ 113 w 149"/>
                  <a:gd name="T91" fmla="*/ 11 h 109"/>
                  <a:gd name="T92" fmla="*/ 130 w 149"/>
                  <a:gd name="T93" fmla="*/ 15 h 109"/>
                  <a:gd name="T94" fmla="*/ 129 w 149"/>
                  <a:gd name="T95" fmla="*/ 30 h 1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9"/>
                  <a:gd name="T145" fmla="*/ 0 h 109"/>
                  <a:gd name="T146" fmla="*/ 149 w 149"/>
                  <a:gd name="T147" fmla="*/ 109 h 10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9" h="109">
                    <a:moveTo>
                      <a:pt x="126" y="22"/>
                    </a:moveTo>
                    <a:lnTo>
                      <a:pt x="126" y="22"/>
                    </a:lnTo>
                    <a:lnTo>
                      <a:pt x="117" y="16"/>
                    </a:lnTo>
                    <a:lnTo>
                      <a:pt x="107" y="13"/>
                    </a:lnTo>
                    <a:lnTo>
                      <a:pt x="97" y="15"/>
                    </a:lnTo>
                    <a:lnTo>
                      <a:pt x="88" y="17"/>
                    </a:lnTo>
                    <a:lnTo>
                      <a:pt x="82" y="19"/>
                    </a:lnTo>
                    <a:lnTo>
                      <a:pt x="77" y="23"/>
                    </a:lnTo>
                    <a:lnTo>
                      <a:pt x="79" y="25"/>
                    </a:lnTo>
                    <a:lnTo>
                      <a:pt x="84" y="27"/>
                    </a:lnTo>
                    <a:lnTo>
                      <a:pt x="86" y="27"/>
                    </a:lnTo>
                    <a:lnTo>
                      <a:pt x="90" y="25"/>
                    </a:lnTo>
                    <a:lnTo>
                      <a:pt x="96" y="25"/>
                    </a:lnTo>
                    <a:lnTo>
                      <a:pt x="103" y="25"/>
                    </a:lnTo>
                    <a:lnTo>
                      <a:pt x="109" y="28"/>
                    </a:lnTo>
                    <a:lnTo>
                      <a:pt x="114" y="30"/>
                    </a:lnTo>
                    <a:lnTo>
                      <a:pt x="116" y="35"/>
                    </a:lnTo>
                    <a:lnTo>
                      <a:pt x="114" y="42"/>
                    </a:lnTo>
                    <a:lnTo>
                      <a:pt x="112" y="46"/>
                    </a:lnTo>
                    <a:lnTo>
                      <a:pt x="108" y="49"/>
                    </a:lnTo>
                    <a:lnTo>
                      <a:pt x="106" y="48"/>
                    </a:lnTo>
                    <a:lnTo>
                      <a:pt x="107" y="40"/>
                    </a:lnTo>
                    <a:lnTo>
                      <a:pt x="103" y="34"/>
                    </a:lnTo>
                    <a:lnTo>
                      <a:pt x="95" y="31"/>
                    </a:lnTo>
                    <a:lnTo>
                      <a:pt x="85" y="31"/>
                    </a:lnTo>
                    <a:lnTo>
                      <a:pt x="74" y="32"/>
                    </a:lnTo>
                    <a:lnTo>
                      <a:pt x="64" y="36"/>
                    </a:lnTo>
                    <a:lnTo>
                      <a:pt x="56" y="41"/>
                    </a:lnTo>
                    <a:lnTo>
                      <a:pt x="51" y="46"/>
                    </a:lnTo>
                    <a:lnTo>
                      <a:pt x="51" y="50"/>
                    </a:lnTo>
                    <a:lnTo>
                      <a:pt x="58" y="48"/>
                    </a:lnTo>
                    <a:lnTo>
                      <a:pt x="66" y="46"/>
                    </a:lnTo>
                    <a:lnTo>
                      <a:pt x="74" y="46"/>
                    </a:lnTo>
                    <a:lnTo>
                      <a:pt x="83" y="47"/>
                    </a:lnTo>
                    <a:lnTo>
                      <a:pt x="90" y="50"/>
                    </a:lnTo>
                    <a:lnTo>
                      <a:pt x="94" y="54"/>
                    </a:lnTo>
                    <a:lnTo>
                      <a:pt x="95" y="60"/>
                    </a:lnTo>
                    <a:lnTo>
                      <a:pt x="92" y="66"/>
                    </a:lnTo>
                    <a:lnTo>
                      <a:pt x="91" y="66"/>
                    </a:lnTo>
                    <a:lnTo>
                      <a:pt x="88" y="66"/>
                    </a:lnTo>
                    <a:lnTo>
                      <a:pt x="84" y="66"/>
                    </a:lnTo>
                    <a:lnTo>
                      <a:pt x="81" y="65"/>
                    </a:lnTo>
                    <a:lnTo>
                      <a:pt x="81" y="54"/>
                    </a:lnTo>
                    <a:lnTo>
                      <a:pt x="75" y="50"/>
                    </a:lnTo>
                    <a:lnTo>
                      <a:pt x="66" y="49"/>
                    </a:lnTo>
                    <a:lnTo>
                      <a:pt x="57" y="50"/>
                    </a:lnTo>
                    <a:lnTo>
                      <a:pt x="52" y="53"/>
                    </a:lnTo>
                    <a:lnTo>
                      <a:pt x="47" y="55"/>
                    </a:lnTo>
                    <a:lnTo>
                      <a:pt x="41" y="59"/>
                    </a:lnTo>
                    <a:lnTo>
                      <a:pt x="36" y="61"/>
                    </a:lnTo>
                    <a:lnTo>
                      <a:pt x="32" y="65"/>
                    </a:lnTo>
                    <a:lnTo>
                      <a:pt x="28" y="67"/>
                    </a:lnTo>
                    <a:lnTo>
                      <a:pt x="26" y="68"/>
                    </a:lnTo>
                    <a:lnTo>
                      <a:pt x="36" y="67"/>
                    </a:lnTo>
                    <a:lnTo>
                      <a:pt x="47" y="66"/>
                    </a:lnTo>
                    <a:lnTo>
                      <a:pt x="58" y="67"/>
                    </a:lnTo>
                    <a:lnTo>
                      <a:pt x="68" y="68"/>
                    </a:lnTo>
                    <a:lnTo>
                      <a:pt x="74" y="71"/>
                    </a:lnTo>
                    <a:lnTo>
                      <a:pt x="77" y="75"/>
                    </a:lnTo>
                    <a:lnTo>
                      <a:pt x="75" y="80"/>
                    </a:lnTo>
                    <a:lnTo>
                      <a:pt x="66" y="87"/>
                    </a:lnTo>
                    <a:lnTo>
                      <a:pt x="65" y="87"/>
                    </a:lnTo>
                    <a:lnTo>
                      <a:pt x="62" y="86"/>
                    </a:lnTo>
                    <a:lnTo>
                      <a:pt x="60" y="83"/>
                    </a:lnTo>
                    <a:lnTo>
                      <a:pt x="61" y="75"/>
                    </a:lnTo>
                    <a:lnTo>
                      <a:pt x="52" y="73"/>
                    </a:lnTo>
                    <a:lnTo>
                      <a:pt x="45" y="72"/>
                    </a:lnTo>
                    <a:lnTo>
                      <a:pt x="40" y="72"/>
                    </a:lnTo>
                    <a:lnTo>
                      <a:pt x="32" y="72"/>
                    </a:lnTo>
                    <a:lnTo>
                      <a:pt x="21" y="75"/>
                    </a:lnTo>
                    <a:lnTo>
                      <a:pt x="13" y="78"/>
                    </a:lnTo>
                    <a:lnTo>
                      <a:pt x="8" y="81"/>
                    </a:lnTo>
                    <a:lnTo>
                      <a:pt x="3" y="84"/>
                    </a:lnTo>
                    <a:lnTo>
                      <a:pt x="1" y="86"/>
                    </a:lnTo>
                    <a:lnTo>
                      <a:pt x="0" y="89"/>
                    </a:lnTo>
                    <a:lnTo>
                      <a:pt x="0" y="91"/>
                    </a:lnTo>
                    <a:lnTo>
                      <a:pt x="0" y="93"/>
                    </a:lnTo>
                    <a:lnTo>
                      <a:pt x="11" y="91"/>
                    </a:lnTo>
                    <a:lnTo>
                      <a:pt x="20" y="91"/>
                    </a:lnTo>
                    <a:lnTo>
                      <a:pt x="27" y="90"/>
                    </a:lnTo>
                    <a:lnTo>
                      <a:pt x="33" y="91"/>
                    </a:lnTo>
                    <a:lnTo>
                      <a:pt x="39" y="93"/>
                    </a:lnTo>
                    <a:lnTo>
                      <a:pt x="45" y="97"/>
                    </a:lnTo>
                    <a:lnTo>
                      <a:pt x="51" y="102"/>
                    </a:lnTo>
                    <a:lnTo>
                      <a:pt x="58" y="109"/>
                    </a:lnTo>
                    <a:lnTo>
                      <a:pt x="65" y="108"/>
                    </a:lnTo>
                    <a:lnTo>
                      <a:pt x="72" y="106"/>
                    </a:lnTo>
                    <a:lnTo>
                      <a:pt x="76" y="105"/>
                    </a:lnTo>
                    <a:lnTo>
                      <a:pt x="81" y="104"/>
                    </a:lnTo>
                    <a:lnTo>
                      <a:pt x="84" y="102"/>
                    </a:lnTo>
                    <a:lnTo>
                      <a:pt x="87" y="97"/>
                    </a:lnTo>
                    <a:lnTo>
                      <a:pt x="89" y="90"/>
                    </a:lnTo>
                    <a:lnTo>
                      <a:pt x="91" y="80"/>
                    </a:lnTo>
                    <a:lnTo>
                      <a:pt x="100" y="81"/>
                    </a:lnTo>
                    <a:lnTo>
                      <a:pt x="107" y="81"/>
                    </a:lnTo>
                    <a:lnTo>
                      <a:pt x="111" y="77"/>
                    </a:lnTo>
                    <a:lnTo>
                      <a:pt x="114" y="67"/>
                    </a:lnTo>
                    <a:lnTo>
                      <a:pt x="123" y="67"/>
                    </a:lnTo>
                    <a:lnTo>
                      <a:pt x="130" y="61"/>
                    </a:lnTo>
                    <a:lnTo>
                      <a:pt x="134" y="52"/>
                    </a:lnTo>
                    <a:lnTo>
                      <a:pt x="137" y="42"/>
                    </a:lnTo>
                    <a:lnTo>
                      <a:pt x="143" y="40"/>
                    </a:lnTo>
                    <a:lnTo>
                      <a:pt x="147" y="37"/>
                    </a:lnTo>
                    <a:lnTo>
                      <a:pt x="149" y="35"/>
                    </a:lnTo>
                    <a:lnTo>
                      <a:pt x="148" y="30"/>
                    </a:lnTo>
                    <a:lnTo>
                      <a:pt x="145" y="22"/>
                    </a:lnTo>
                    <a:lnTo>
                      <a:pt x="142" y="15"/>
                    </a:lnTo>
                    <a:lnTo>
                      <a:pt x="137" y="9"/>
                    </a:lnTo>
                    <a:lnTo>
                      <a:pt x="132" y="5"/>
                    </a:lnTo>
                    <a:lnTo>
                      <a:pt x="126" y="3"/>
                    </a:lnTo>
                    <a:lnTo>
                      <a:pt x="120" y="1"/>
                    </a:lnTo>
                    <a:lnTo>
                      <a:pt x="114" y="0"/>
                    </a:lnTo>
                    <a:lnTo>
                      <a:pt x="107" y="1"/>
                    </a:lnTo>
                    <a:lnTo>
                      <a:pt x="101" y="3"/>
                    </a:lnTo>
                    <a:lnTo>
                      <a:pt x="99" y="4"/>
                    </a:lnTo>
                    <a:lnTo>
                      <a:pt x="99" y="6"/>
                    </a:lnTo>
                    <a:lnTo>
                      <a:pt x="102" y="7"/>
                    </a:lnTo>
                    <a:lnTo>
                      <a:pt x="106" y="10"/>
                    </a:lnTo>
                    <a:lnTo>
                      <a:pt x="113" y="11"/>
                    </a:lnTo>
                    <a:lnTo>
                      <a:pt x="121" y="13"/>
                    </a:lnTo>
                    <a:lnTo>
                      <a:pt x="130" y="15"/>
                    </a:lnTo>
                    <a:lnTo>
                      <a:pt x="131" y="21"/>
                    </a:lnTo>
                    <a:lnTo>
                      <a:pt x="131" y="28"/>
                    </a:lnTo>
                    <a:lnTo>
                      <a:pt x="129" y="30"/>
                    </a:lnTo>
                    <a:lnTo>
                      <a:pt x="126" y="22"/>
                    </a:lnTo>
                  </a:path>
                </a:pathLst>
              </a:custGeom>
              <a:noFill/>
              <a:ln w="0">
                <a:solidFill>
                  <a:srgbClr val="000000"/>
                </a:solidFill>
                <a:prstDash val="solid"/>
                <a:round/>
                <a:headEnd/>
                <a:tailEnd/>
              </a:ln>
            </p:spPr>
            <p:txBody>
              <a:bodyPr/>
              <a:lstStyle/>
              <a:p>
                <a:endParaRPr lang="en-AU" sz="1500"/>
              </a:p>
            </p:txBody>
          </p:sp>
        </p:grpSp>
      </p:grpSp>
      <p:grpSp>
        <p:nvGrpSpPr>
          <p:cNvPr id="16" name="Group 224"/>
          <p:cNvGrpSpPr>
            <a:grpSpLocks/>
          </p:cNvGrpSpPr>
          <p:nvPr/>
        </p:nvGrpSpPr>
        <p:grpSpPr bwMode="auto">
          <a:xfrm>
            <a:off x="467544" y="3717036"/>
            <a:ext cx="6301620" cy="554038"/>
            <a:chOff x="397" y="2598"/>
            <a:chExt cx="4212" cy="349"/>
          </a:xfrm>
        </p:grpSpPr>
        <p:sp>
          <p:nvSpPr>
            <p:cNvPr id="25632" name="Rectangle 225"/>
            <p:cNvSpPr>
              <a:spLocks noChangeArrowheads="1"/>
            </p:cNvSpPr>
            <p:nvPr/>
          </p:nvSpPr>
          <p:spPr bwMode="auto">
            <a:xfrm>
              <a:off x="874" y="2598"/>
              <a:ext cx="1915" cy="349"/>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i="1" dirty="0">
                  <a:ea typeface="ＭＳ Ｐゴシック" pitchFamily="34" charset="-128"/>
                </a:rPr>
                <a:t>TEAMWORKER:</a:t>
              </a:r>
            </a:p>
            <a:p>
              <a:pPr eaLnBrk="0" hangingPunct="0"/>
              <a:r>
                <a:rPr lang="en-US" sz="1500" b="1" dirty="0">
                  <a:solidFill>
                    <a:srgbClr val="008A00"/>
                  </a:solidFill>
                  <a:ea typeface="ＭＳ Ｐゴシック" pitchFamily="34" charset="-128"/>
                </a:rPr>
                <a:t>Co-operative,  Averts  friction</a:t>
              </a:r>
            </a:p>
          </p:txBody>
        </p:sp>
        <p:sp>
          <p:nvSpPr>
            <p:cNvPr id="25633" name="Rectangle 226"/>
            <p:cNvSpPr>
              <a:spLocks noChangeArrowheads="1"/>
            </p:cNvSpPr>
            <p:nvPr/>
          </p:nvSpPr>
          <p:spPr bwMode="auto">
            <a:xfrm>
              <a:off x="3863" y="2732"/>
              <a:ext cx="746"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Indecisive</a:t>
              </a:r>
            </a:p>
          </p:txBody>
        </p:sp>
        <p:grpSp>
          <p:nvGrpSpPr>
            <p:cNvPr id="17" name="Group 227"/>
            <p:cNvGrpSpPr>
              <a:grpSpLocks/>
            </p:cNvGrpSpPr>
            <p:nvPr/>
          </p:nvGrpSpPr>
          <p:grpSpPr bwMode="auto">
            <a:xfrm>
              <a:off x="397" y="2640"/>
              <a:ext cx="260" cy="227"/>
              <a:chOff x="4709" y="3575"/>
              <a:chExt cx="260" cy="227"/>
            </a:xfrm>
          </p:grpSpPr>
          <p:sp>
            <p:nvSpPr>
              <p:cNvPr id="25635" name="Rectangle 228"/>
              <p:cNvSpPr>
                <a:spLocks noChangeArrowheads="1"/>
              </p:cNvSpPr>
              <p:nvPr/>
            </p:nvSpPr>
            <p:spPr bwMode="auto">
              <a:xfrm>
                <a:off x="4710" y="3606"/>
                <a:ext cx="258" cy="195"/>
              </a:xfrm>
              <a:prstGeom prst="rect">
                <a:avLst/>
              </a:prstGeom>
              <a:solidFill>
                <a:srgbClr val="33CC33"/>
              </a:solidFill>
              <a:ln w="9525">
                <a:noFill/>
                <a:miter lim="800000"/>
                <a:headEnd/>
                <a:tailEnd/>
              </a:ln>
            </p:spPr>
            <p:txBody>
              <a:bodyPr/>
              <a:lstStyle/>
              <a:p>
                <a:endParaRPr lang="en-AU" sz="1500"/>
              </a:p>
            </p:txBody>
          </p:sp>
          <p:sp>
            <p:nvSpPr>
              <p:cNvPr id="25636" name="Rectangle 229"/>
              <p:cNvSpPr>
                <a:spLocks noChangeArrowheads="1"/>
              </p:cNvSpPr>
              <p:nvPr/>
            </p:nvSpPr>
            <p:spPr bwMode="auto">
              <a:xfrm>
                <a:off x="4710" y="3606"/>
                <a:ext cx="258" cy="195"/>
              </a:xfrm>
              <a:prstGeom prst="rect">
                <a:avLst/>
              </a:prstGeom>
              <a:noFill/>
              <a:ln w="0">
                <a:solidFill>
                  <a:srgbClr val="000000"/>
                </a:solidFill>
                <a:miter lim="800000"/>
                <a:headEnd/>
                <a:tailEnd/>
              </a:ln>
            </p:spPr>
            <p:txBody>
              <a:bodyPr/>
              <a:lstStyle/>
              <a:p>
                <a:endParaRPr lang="en-AU" sz="1500"/>
              </a:p>
            </p:txBody>
          </p:sp>
          <p:sp>
            <p:nvSpPr>
              <p:cNvPr id="25637" name="Freeform 230"/>
              <p:cNvSpPr>
                <a:spLocks/>
              </p:cNvSpPr>
              <p:nvPr/>
            </p:nvSpPr>
            <p:spPr bwMode="auto">
              <a:xfrm>
                <a:off x="4711" y="3575"/>
                <a:ext cx="256" cy="125"/>
              </a:xfrm>
              <a:custGeom>
                <a:avLst/>
                <a:gdLst>
                  <a:gd name="T0" fmla="*/ 514 w 514"/>
                  <a:gd name="T1" fmla="*/ 0 h 250"/>
                  <a:gd name="T2" fmla="*/ 514 w 514"/>
                  <a:gd name="T3" fmla="*/ 79 h 250"/>
                  <a:gd name="T4" fmla="*/ 498 w 514"/>
                  <a:gd name="T5" fmla="*/ 82 h 250"/>
                  <a:gd name="T6" fmla="*/ 489 w 514"/>
                  <a:gd name="T7" fmla="*/ 88 h 250"/>
                  <a:gd name="T8" fmla="*/ 485 w 514"/>
                  <a:gd name="T9" fmla="*/ 102 h 250"/>
                  <a:gd name="T10" fmla="*/ 484 w 514"/>
                  <a:gd name="T11" fmla="*/ 123 h 250"/>
                  <a:gd name="T12" fmla="*/ 484 w 514"/>
                  <a:gd name="T13" fmla="*/ 136 h 250"/>
                  <a:gd name="T14" fmla="*/ 485 w 514"/>
                  <a:gd name="T15" fmla="*/ 147 h 250"/>
                  <a:gd name="T16" fmla="*/ 488 w 514"/>
                  <a:gd name="T17" fmla="*/ 153 h 250"/>
                  <a:gd name="T18" fmla="*/ 490 w 514"/>
                  <a:gd name="T19" fmla="*/ 159 h 250"/>
                  <a:gd name="T20" fmla="*/ 493 w 514"/>
                  <a:gd name="T21" fmla="*/ 164 h 250"/>
                  <a:gd name="T22" fmla="*/ 496 w 514"/>
                  <a:gd name="T23" fmla="*/ 167 h 250"/>
                  <a:gd name="T24" fmla="*/ 499 w 514"/>
                  <a:gd name="T25" fmla="*/ 171 h 250"/>
                  <a:gd name="T26" fmla="*/ 503 w 514"/>
                  <a:gd name="T27" fmla="*/ 176 h 250"/>
                  <a:gd name="T28" fmla="*/ 503 w 514"/>
                  <a:gd name="T29" fmla="*/ 181 h 250"/>
                  <a:gd name="T30" fmla="*/ 473 w 514"/>
                  <a:gd name="T31" fmla="*/ 191 h 250"/>
                  <a:gd name="T32" fmla="*/ 464 w 514"/>
                  <a:gd name="T33" fmla="*/ 199 h 250"/>
                  <a:gd name="T34" fmla="*/ 434 w 514"/>
                  <a:gd name="T35" fmla="*/ 250 h 250"/>
                  <a:gd name="T36" fmla="*/ 395 w 514"/>
                  <a:gd name="T37" fmla="*/ 202 h 250"/>
                  <a:gd name="T38" fmla="*/ 386 w 514"/>
                  <a:gd name="T39" fmla="*/ 191 h 250"/>
                  <a:gd name="T40" fmla="*/ 356 w 514"/>
                  <a:gd name="T41" fmla="*/ 181 h 250"/>
                  <a:gd name="T42" fmla="*/ 356 w 514"/>
                  <a:gd name="T43" fmla="*/ 171 h 250"/>
                  <a:gd name="T44" fmla="*/ 318 w 514"/>
                  <a:gd name="T45" fmla="*/ 171 h 250"/>
                  <a:gd name="T46" fmla="*/ 318 w 514"/>
                  <a:gd name="T47" fmla="*/ 181 h 250"/>
                  <a:gd name="T48" fmla="*/ 298 w 514"/>
                  <a:gd name="T49" fmla="*/ 181 h 250"/>
                  <a:gd name="T50" fmla="*/ 288 w 514"/>
                  <a:gd name="T51" fmla="*/ 185 h 250"/>
                  <a:gd name="T52" fmla="*/ 247 w 514"/>
                  <a:gd name="T53" fmla="*/ 238 h 250"/>
                  <a:gd name="T54" fmla="*/ 209 w 514"/>
                  <a:gd name="T55" fmla="*/ 191 h 250"/>
                  <a:gd name="T56" fmla="*/ 200 w 514"/>
                  <a:gd name="T57" fmla="*/ 184 h 250"/>
                  <a:gd name="T58" fmla="*/ 179 w 514"/>
                  <a:gd name="T59" fmla="*/ 181 h 250"/>
                  <a:gd name="T60" fmla="*/ 179 w 514"/>
                  <a:gd name="T61" fmla="*/ 171 h 250"/>
                  <a:gd name="T62" fmla="*/ 143 w 514"/>
                  <a:gd name="T63" fmla="*/ 171 h 250"/>
                  <a:gd name="T64" fmla="*/ 143 w 514"/>
                  <a:gd name="T65" fmla="*/ 181 h 250"/>
                  <a:gd name="T66" fmla="*/ 122 w 514"/>
                  <a:gd name="T67" fmla="*/ 181 h 250"/>
                  <a:gd name="T68" fmla="*/ 111 w 514"/>
                  <a:gd name="T69" fmla="*/ 181 h 250"/>
                  <a:gd name="T70" fmla="*/ 102 w 514"/>
                  <a:gd name="T71" fmla="*/ 184 h 250"/>
                  <a:gd name="T72" fmla="*/ 62 w 514"/>
                  <a:gd name="T73" fmla="*/ 232 h 250"/>
                  <a:gd name="T74" fmla="*/ 55 w 514"/>
                  <a:gd name="T75" fmla="*/ 232 h 250"/>
                  <a:gd name="T76" fmla="*/ 5 w 514"/>
                  <a:gd name="T77" fmla="*/ 181 h 250"/>
                  <a:gd name="T78" fmla="*/ 5 w 514"/>
                  <a:gd name="T79" fmla="*/ 179 h 250"/>
                  <a:gd name="T80" fmla="*/ 5 w 514"/>
                  <a:gd name="T81" fmla="*/ 176 h 250"/>
                  <a:gd name="T82" fmla="*/ 5 w 514"/>
                  <a:gd name="T83" fmla="*/ 173 h 250"/>
                  <a:gd name="T84" fmla="*/ 5 w 514"/>
                  <a:gd name="T85" fmla="*/ 171 h 250"/>
                  <a:gd name="T86" fmla="*/ 21 w 514"/>
                  <a:gd name="T87" fmla="*/ 153 h 250"/>
                  <a:gd name="T88" fmla="*/ 30 w 514"/>
                  <a:gd name="T89" fmla="*/ 136 h 250"/>
                  <a:gd name="T90" fmla="*/ 30 w 514"/>
                  <a:gd name="T91" fmla="*/ 119 h 250"/>
                  <a:gd name="T92" fmla="*/ 28 w 514"/>
                  <a:gd name="T93" fmla="*/ 103 h 250"/>
                  <a:gd name="T94" fmla="*/ 21 w 514"/>
                  <a:gd name="T95" fmla="*/ 91 h 250"/>
                  <a:gd name="T96" fmla="*/ 13 w 514"/>
                  <a:gd name="T97" fmla="*/ 82 h 250"/>
                  <a:gd name="T98" fmla="*/ 5 w 514"/>
                  <a:gd name="T99" fmla="*/ 77 h 250"/>
                  <a:gd name="T100" fmla="*/ 0 w 514"/>
                  <a:gd name="T101" fmla="*/ 79 h 250"/>
                  <a:gd name="T102" fmla="*/ 0 w 514"/>
                  <a:gd name="T103" fmla="*/ 0 h 250"/>
                  <a:gd name="T104" fmla="*/ 514 w 514"/>
                  <a:gd name="T105" fmla="*/ 0 h 2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14"/>
                  <a:gd name="T160" fmla="*/ 0 h 250"/>
                  <a:gd name="T161" fmla="*/ 514 w 514"/>
                  <a:gd name="T162" fmla="*/ 250 h 25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14" h="250">
                    <a:moveTo>
                      <a:pt x="514" y="0"/>
                    </a:moveTo>
                    <a:lnTo>
                      <a:pt x="514" y="79"/>
                    </a:lnTo>
                    <a:lnTo>
                      <a:pt x="498" y="82"/>
                    </a:lnTo>
                    <a:lnTo>
                      <a:pt x="489" y="88"/>
                    </a:lnTo>
                    <a:lnTo>
                      <a:pt x="485" y="102"/>
                    </a:lnTo>
                    <a:lnTo>
                      <a:pt x="484" y="123"/>
                    </a:lnTo>
                    <a:lnTo>
                      <a:pt x="484" y="136"/>
                    </a:lnTo>
                    <a:lnTo>
                      <a:pt x="485" y="147"/>
                    </a:lnTo>
                    <a:lnTo>
                      <a:pt x="488" y="153"/>
                    </a:lnTo>
                    <a:lnTo>
                      <a:pt x="490" y="159"/>
                    </a:lnTo>
                    <a:lnTo>
                      <a:pt x="493" y="164"/>
                    </a:lnTo>
                    <a:lnTo>
                      <a:pt x="496" y="167"/>
                    </a:lnTo>
                    <a:lnTo>
                      <a:pt x="499" y="171"/>
                    </a:lnTo>
                    <a:lnTo>
                      <a:pt x="503" y="176"/>
                    </a:lnTo>
                    <a:lnTo>
                      <a:pt x="503" y="181"/>
                    </a:lnTo>
                    <a:lnTo>
                      <a:pt x="473" y="191"/>
                    </a:lnTo>
                    <a:lnTo>
                      <a:pt x="464" y="199"/>
                    </a:lnTo>
                    <a:lnTo>
                      <a:pt x="434" y="250"/>
                    </a:lnTo>
                    <a:lnTo>
                      <a:pt x="395" y="202"/>
                    </a:lnTo>
                    <a:lnTo>
                      <a:pt x="386" y="191"/>
                    </a:lnTo>
                    <a:lnTo>
                      <a:pt x="356" y="181"/>
                    </a:lnTo>
                    <a:lnTo>
                      <a:pt x="356" y="171"/>
                    </a:lnTo>
                    <a:lnTo>
                      <a:pt x="318" y="171"/>
                    </a:lnTo>
                    <a:lnTo>
                      <a:pt x="318" y="181"/>
                    </a:lnTo>
                    <a:lnTo>
                      <a:pt x="298" y="181"/>
                    </a:lnTo>
                    <a:lnTo>
                      <a:pt x="288" y="185"/>
                    </a:lnTo>
                    <a:lnTo>
                      <a:pt x="247" y="238"/>
                    </a:lnTo>
                    <a:lnTo>
                      <a:pt x="209" y="191"/>
                    </a:lnTo>
                    <a:lnTo>
                      <a:pt x="200" y="184"/>
                    </a:lnTo>
                    <a:lnTo>
                      <a:pt x="179" y="181"/>
                    </a:lnTo>
                    <a:lnTo>
                      <a:pt x="179" y="171"/>
                    </a:lnTo>
                    <a:lnTo>
                      <a:pt x="143" y="171"/>
                    </a:lnTo>
                    <a:lnTo>
                      <a:pt x="143" y="181"/>
                    </a:lnTo>
                    <a:lnTo>
                      <a:pt x="122" y="181"/>
                    </a:lnTo>
                    <a:lnTo>
                      <a:pt x="111" y="181"/>
                    </a:lnTo>
                    <a:lnTo>
                      <a:pt x="102" y="184"/>
                    </a:lnTo>
                    <a:lnTo>
                      <a:pt x="62" y="232"/>
                    </a:lnTo>
                    <a:lnTo>
                      <a:pt x="55" y="232"/>
                    </a:lnTo>
                    <a:lnTo>
                      <a:pt x="5" y="181"/>
                    </a:lnTo>
                    <a:lnTo>
                      <a:pt x="5" y="179"/>
                    </a:lnTo>
                    <a:lnTo>
                      <a:pt x="5" y="176"/>
                    </a:lnTo>
                    <a:lnTo>
                      <a:pt x="5" y="173"/>
                    </a:lnTo>
                    <a:lnTo>
                      <a:pt x="5" y="171"/>
                    </a:lnTo>
                    <a:lnTo>
                      <a:pt x="21" y="153"/>
                    </a:lnTo>
                    <a:lnTo>
                      <a:pt x="30" y="136"/>
                    </a:lnTo>
                    <a:lnTo>
                      <a:pt x="30" y="119"/>
                    </a:lnTo>
                    <a:lnTo>
                      <a:pt x="28" y="103"/>
                    </a:lnTo>
                    <a:lnTo>
                      <a:pt x="21" y="91"/>
                    </a:lnTo>
                    <a:lnTo>
                      <a:pt x="13" y="82"/>
                    </a:lnTo>
                    <a:lnTo>
                      <a:pt x="5" y="77"/>
                    </a:lnTo>
                    <a:lnTo>
                      <a:pt x="0" y="79"/>
                    </a:lnTo>
                    <a:lnTo>
                      <a:pt x="0" y="0"/>
                    </a:lnTo>
                    <a:lnTo>
                      <a:pt x="514" y="0"/>
                    </a:lnTo>
                    <a:close/>
                  </a:path>
                </a:pathLst>
              </a:custGeom>
              <a:solidFill>
                <a:srgbClr val="FFFFFF"/>
              </a:solidFill>
              <a:ln w="9525">
                <a:noFill/>
                <a:round/>
                <a:headEnd/>
                <a:tailEnd/>
              </a:ln>
            </p:spPr>
            <p:txBody>
              <a:bodyPr/>
              <a:lstStyle/>
              <a:p>
                <a:endParaRPr lang="en-AU" sz="1500"/>
              </a:p>
            </p:txBody>
          </p:sp>
          <p:sp>
            <p:nvSpPr>
              <p:cNvPr id="25638" name="Freeform 231"/>
              <p:cNvSpPr>
                <a:spLocks/>
              </p:cNvSpPr>
              <p:nvPr/>
            </p:nvSpPr>
            <p:spPr bwMode="auto">
              <a:xfrm>
                <a:off x="4711" y="3575"/>
                <a:ext cx="256" cy="125"/>
              </a:xfrm>
              <a:custGeom>
                <a:avLst/>
                <a:gdLst>
                  <a:gd name="T0" fmla="*/ 514 w 514"/>
                  <a:gd name="T1" fmla="*/ 0 h 250"/>
                  <a:gd name="T2" fmla="*/ 514 w 514"/>
                  <a:gd name="T3" fmla="*/ 79 h 250"/>
                  <a:gd name="T4" fmla="*/ 514 w 514"/>
                  <a:gd name="T5" fmla="*/ 79 h 250"/>
                  <a:gd name="T6" fmla="*/ 498 w 514"/>
                  <a:gd name="T7" fmla="*/ 82 h 250"/>
                  <a:gd name="T8" fmla="*/ 489 w 514"/>
                  <a:gd name="T9" fmla="*/ 88 h 250"/>
                  <a:gd name="T10" fmla="*/ 485 w 514"/>
                  <a:gd name="T11" fmla="*/ 102 h 250"/>
                  <a:gd name="T12" fmla="*/ 484 w 514"/>
                  <a:gd name="T13" fmla="*/ 123 h 250"/>
                  <a:gd name="T14" fmla="*/ 484 w 514"/>
                  <a:gd name="T15" fmla="*/ 123 h 250"/>
                  <a:gd name="T16" fmla="*/ 484 w 514"/>
                  <a:gd name="T17" fmla="*/ 136 h 250"/>
                  <a:gd name="T18" fmla="*/ 485 w 514"/>
                  <a:gd name="T19" fmla="*/ 147 h 250"/>
                  <a:gd name="T20" fmla="*/ 488 w 514"/>
                  <a:gd name="T21" fmla="*/ 153 h 250"/>
                  <a:gd name="T22" fmla="*/ 490 w 514"/>
                  <a:gd name="T23" fmla="*/ 159 h 250"/>
                  <a:gd name="T24" fmla="*/ 493 w 514"/>
                  <a:gd name="T25" fmla="*/ 164 h 250"/>
                  <a:gd name="T26" fmla="*/ 496 w 514"/>
                  <a:gd name="T27" fmla="*/ 167 h 250"/>
                  <a:gd name="T28" fmla="*/ 499 w 514"/>
                  <a:gd name="T29" fmla="*/ 171 h 250"/>
                  <a:gd name="T30" fmla="*/ 503 w 514"/>
                  <a:gd name="T31" fmla="*/ 176 h 250"/>
                  <a:gd name="T32" fmla="*/ 503 w 514"/>
                  <a:gd name="T33" fmla="*/ 181 h 250"/>
                  <a:gd name="T34" fmla="*/ 473 w 514"/>
                  <a:gd name="T35" fmla="*/ 191 h 250"/>
                  <a:gd name="T36" fmla="*/ 464 w 514"/>
                  <a:gd name="T37" fmla="*/ 199 h 250"/>
                  <a:gd name="T38" fmla="*/ 434 w 514"/>
                  <a:gd name="T39" fmla="*/ 250 h 250"/>
                  <a:gd name="T40" fmla="*/ 395 w 514"/>
                  <a:gd name="T41" fmla="*/ 202 h 250"/>
                  <a:gd name="T42" fmla="*/ 386 w 514"/>
                  <a:gd name="T43" fmla="*/ 191 h 250"/>
                  <a:gd name="T44" fmla="*/ 356 w 514"/>
                  <a:gd name="T45" fmla="*/ 181 h 250"/>
                  <a:gd name="T46" fmla="*/ 356 w 514"/>
                  <a:gd name="T47" fmla="*/ 171 h 250"/>
                  <a:gd name="T48" fmla="*/ 318 w 514"/>
                  <a:gd name="T49" fmla="*/ 171 h 250"/>
                  <a:gd name="T50" fmla="*/ 318 w 514"/>
                  <a:gd name="T51" fmla="*/ 181 h 250"/>
                  <a:gd name="T52" fmla="*/ 298 w 514"/>
                  <a:gd name="T53" fmla="*/ 181 h 250"/>
                  <a:gd name="T54" fmla="*/ 288 w 514"/>
                  <a:gd name="T55" fmla="*/ 185 h 250"/>
                  <a:gd name="T56" fmla="*/ 247 w 514"/>
                  <a:gd name="T57" fmla="*/ 238 h 250"/>
                  <a:gd name="T58" fmla="*/ 209 w 514"/>
                  <a:gd name="T59" fmla="*/ 191 h 250"/>
                  <a:gd name="T60" fmla="*/ 200 w 514"/>
                  <a:gd name="T61" fmla="*/ 184 h 250"/>
                  <a:gd name="T62" fmla="*/ 179 w 514"/>
                  <a:gd name="T63" fmla="*/ 181 h 250"/>
                  <a:gd name="T64" fmla="*/ 179 w 514"/>
                  <a:gd name="T65" fmla="*/ 171 h 250"/>
                  <a:gd name="T66" fmla="*/ 143 w 514"/>
                  <a:gd name="T67" fmla="*/ 171 h 250"/>
                  <a:gd name="T68" fmla="*/ 143 w 514"/>
                  <a:gd name="T69" fmla="*/ 181 h 250"/>
                  <a:gd name="T70" fmla="*/ 122 w 514"/>
                  <a:gd name="T71" fmla="*/ 181 h 250"/>
                  <a:gd name="T72" fmla="*/ 111 w 514"/>
                  <a:gd name="T73" fmla="*/ 181 h 250"/>
                  <a:gd name="T74" fmla="*/ 102 w 514"/>
                  <a:gd name="T75" fmla="*/ 184 h 250"/>
                  <a:gd name="T76" fmla="*/ 62 w 514"/>
                  <a:gd name="T77" fmla="*/ 232 h 250"/>
                  <a:gd name="T78" fmla="*/ 55 w 514"/>
                  <a:gd name="T79" fmla="*/ 232 h 250"/>
                  <a:gd name="T80" fmla="*/ 5 w 514"/>
                  <a:gd name="T81" fmla="*/ 181 h 250"/>
                  <a:gd name="T82" fmla="*/ 5 w 514"/>
                  <a:gd name="T83" fmla="*/ 181 h 250"/>
                  <a:gd name="T84" fmla="*/ 5 w 514"/>
                  <a:gd name="T85" fmla="*/ 179 h 250"/>
                  <a:gd name="T86" fmla="*/ 5 w 514"/>
                  <a:gd name="T87" fmla="*/ 176 h 250"/>
                  <a:gd name="T88" fmla="*/ 5 w 514"/>
                  <a:gd name="T89" fmla="*/ 173 h 250"/>
                  <a:gd name="T90" fmla="*/ 5 w 514"/>
                  <a:gd name="T91" fmla="*/ 171 h 250"/>
                  <a:gd name="T92" fmla="*/ 5 w 514"/>
                  <a:gd name="T93" fmla="*/ 171 h 250"/>
                  <a:gd name="T94" fmla="*/ 21 w 514"/>
                  <a:gd name="T95" fmla="*/ 153 h 250"/>
                  <a:gd name="T96" fmla="*/ 30 w 514"/>
                  <a:gd name="T97" fmla="*/ 136 h 250"/>
                  <a:gd name="T98" fmla="*/ 30 w 514"/>
                  <a:gd name="T99" fmla="*/ 119 h 250"/>
                  <a:gd name="T100" fmla="*/ 28 w 514"/>
                  <a:gd name="T101" fmla="*/ 103 h 250"/>
                  <a:gd name="T102" fmla="*/ 21 w 514"/>
                  <a:gd name="T103" fmla="*/ 91 h 250"/>
                  <a:gd name="T104" fmla="*/ 13 w 514"/>
                  <a:gd name="T105" fmla="*/ 82 h 250"/>
                  <a:gd name="T106" fmla="*/ 5 w 514"/>
                  <a:gd name="T107" fmla="*/ 77 h 250"/>
                  <a:gd name="T108" fmla="*/ 0 w 514"/>
                  <a:gd name="T109" fmla="*/ 79 h 250"/>
                  <a:gd name="T110" fmla="*/ 0 w 514"/>
                  <a:gd name="T111" fmla="*/ 0 h 250"/>
                  <a:gd name="T112" fmla="*/ 514 w 514"/>
                  <a:gd name="T113" fmla="*/ 0 h 25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14"/>
                  <a:gd name="T172" fmla="*/ 0 h 250"/>
                  <a:gd name="T173" fmla="*/ 514 w 514"/>
                  <a:gd name="T174" fmla="*/ 250 h 25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14" h="250">
                    <a:moveTo>
                      <a:pt x="514" y="0"/>
                    </a:moveTo>
                    <a:lnTo>
                      <a:pt x="514" y="79"/>
                    </a:lnTo>
                    <a:lnTo>
                      <a:pt x="498" y="82"/>
                    </a:lnTo>
                    <a:lnTo>
                      <a:pt x="489" y="88"/>
                    </a:lnTo>
                    <a:lnTo>
                      <a:pt x="485" y="102"/>
                    </a:lnTo>
                    <a:lnTo>
                      <a:pt x="484" y="123"/>
                    </a:lnTo>
                    <a:lnTo>
                      <a:pt x="484" y="136"/>
                    </a:lnTo>
                    <a:lnTo>
                      <a:pt x="485" y="147"/>
                    </a:lnTo>
                    <a:lnTo>
                      <a:pt x="488" y="153"/>
                    </a:lnTo>
                    <a:lnTo>
                      <a:pt x="490" y="159"/>
                    </a:lnTo>
                    <a:lnTo>
                      <a:pt x="493" y="164"/>
                    </a:lnTo>
                    <a:lnTo>
                      <a:pt x="496" y="167"/>
                    </a:lnTo>
                    <a:lnTo>
                      <a:pt x="499" y="171"/>
                    </a:lnTo>
                    <a:lnTo>
                      <a:pt x="503" y="176"/>
                    </a:lnTo>
                    <a:lnTo>
                      <a:pt x="503" y="181"/>
                    </a:lnTo>
                    <a:lnTo>
                      <a:pt x="473" y="191"/>
                    </a:lnTo>
                    <a:lnTo>
                      <a:pt x="464" y="199"/>
                    </a:lnTo>
                    <a:lnTo>
                      <a:pt x="434" y="250"/>
                    </a:lnTo>
                    <a:lnTo>
                      <a:pt x="395" y="202"/>
                    </a:lnTo>
                    <a:lnTo>
                      <a:pt x="386" y="191"/>
                    </a:lnTo>
                    <a:lnTo>
                      <a:pt x="356" y="181"/>
                    </a:lnTo>
                    <a:lnTo>
                      <a:pt x="356" y="171"/>
                    </a:lnTo>
                    <a:lnTo>
                      <a:pt x="318" y="171"/>
                    </a:lnTo>
                    <a:lnTo>
                      <a:pt x="318" y="181"/>
                    </a:lnTo>
                    <a:lnTo>
                      <a:pt x="298" y="181"/>
                    </a:lnTo>
                    <a:lnTo>
                      <a:pt x="288" y="185"/>
                    </a:lnTo>
                    <a:lnTo>
                      <a:pt x="247" y="238"/>
                    </a:lnTo>
                    <a:lnTo>
                      <a:pt x="209" y="191"/>
                    </a:lnTo>
                    <a:lnTo>
                      <a:pt x="200" y="184"/>
                    </a:lnTo>
                    <a:lnTo>
                      <a:pt x="179" y="181"/>
                    </a:lnTo>
                    <a:lnTo>
                      <a:pt x="179" y="171"/>
                    </a:lnTo>
                    <a:lnTo>
                      <a:pt x="143" y="171"/>
                    </a:lnTo>
                    <a:lnTo>
                      <a:pt x="143" y="181"/>
                    </a:lnTo>
                    <a:lnTo>
                      <a:pt x="122" y="181"/>
                    </a:lnTo>
                    <a:lnTo>
                      <a:pt x="111" y="181"/>
                    </a:lnTo>
                    <a:lnTo>
                      <a:pt x="102" y="184"/>
                    </a:lnTo>
                    <a:lnTo>
                      <a:pt x="62" y="232"/>
                    </a:lnTo>
                    <a:lnTo>
                      <a:pt x="55" y="232"/>
                    </a:lnTo>
                    <a:lnTo>
                      <a:pt x="5" y="181"/>
                    </a:lnTo>
                    <a:lnTo>
                      <a:pt x="5" y="179"/>
                    </a:lnTo>
                    <a:lnTo>
                      <a:pt x="5" y="176"/>
                    </a:lnTo>
                    <a:lnTo>
                      <a:pt x="5" y="173"/>
                    </a:lnTo>
                    <a:lnTo>
                      <a:pt x="5" y="171"/>
                    </a:lnTo>
                    <a:lnTo>
                      <a:pt x="21" y="153"/>
                    </a:lnTo>
                    <a:lnTo>
                      <a:pt x="30" y="136"/>
                    </a:lnTo>
                    <a:lnTo>
                      <a:pt x="30" y="119"/>
                    </a:lnTo>
                    <a:lnTo>
                      <a:pt x="28" y="103"/>
                    </a:lnTo>
                    <a:lnTo>
                      <a:pt x="21" y="91"/>
                    </a:lnTo>
                    <a:lnTo>
                      <a:pt x="13" y="82"/>
                    </a:lnTo>
                    <a:lnTo>
                      <a:pt x="5" y="77"/>
                    </a:lnTo>
                    <a:lnTo>
                      <a:pt x="0" y="79"/>
                    </a:lnTo>
                    <a:lnTo>
                      <a:pt x="0" y="0"/>
                    </a:lnTo>
                    <a:lnTo>
                      <a:pt x="514" y="0"/>
                    </a:lnTo>
                  </a:path>
                </a:pathLst>
              </a:custGeom>
              <a:noFill/>
              <a:ln w="0">
                <a:solidFill>
                  <a:srgbClr val="000000"/>
                </a:solidFill>
                <a:prstDash val="solid"/>
                <a:round/>
                <a:headEnd/>
                <a:tailEnd/>
              </a:ln>
            </p:spPr>
            <p:txBody>
              <a:bodyPr/>
              <a:lstStyle/>
              <a:p>
                <a:endParaRPr lang="en-AU" sz="1500"/>
              </a:p>
            </p:txBody>
          </p:sp>
          <p:sp>
            <p:nvSpPr>
              <p:cNvPr id="25639" name="Freeform 232"/>
              <p:cNvSpPr>
                <a:spLocks/>
              </p:cNvSpPr>
              <p:nvPr/>
            </p:nvSpPr>
            <p:spPr bwMode="auto">
              <a:xfrm>
                <a:off x="4807" y="3694"/>
                <a:ext cx="51" cy="106"/>
              </a:xfrm>
              <a:custGeom>
                <a:avLst/>
                <a:gdLst>
                  <a:gd name="T0" fmla="*/ 101 w 102"/>
                  <a:gd name="T1" fmla="*/ 0 h 211"/>
                  <a:gd name="T2" fmla="*/ 102 w 102"/>
                  <a:gd name="T3" fmla="*/ 52 h 211"/>
                  <a:gd name="T4" fmla="*/ 101 w 102"/>
                  <a:gd name="T5" fmla="*/ 76 h 211"/>
                  <a:gd name="T6" fmla="*/ 96 w 102"/>
                  <a:gd name="T7" fmla="*/ 102 h 211"/>
                  <a:gd name="T8" fmla="*/ 89 w 102"/>
                  <a:gd name="T9" fmla="*/ 126 h 211"/>
                  <a:gd name="T10" fmla="*/ 71 w 102"/>
                  <a:gd name="T11" fmla="*/ 173 h 211"/>
                  <a:gd name="T12" fmla="*/ 54 w 102"/>
                  <a:gd name="T13" fmla="*/ 211 h 211"/>
                  <a:gd name="T14" fmla="*/ 47 w 102"/>
                  <a:gd name="T15" fmla="*/ 211 h 211"/>
                  <a:gd name="T16" fmla="*/ 12 w 102"/>
                  <a:gd name="T17" fmla="*/ 119 h 211"/>
                  <a:gd name="T18" fmla="*/ 3 w 102"/>
                  <a:gd name="T19" fmla="*/ 74 h 211"/>
                  <a:gd name="T20" fmla="*/ 0 w 102"/>
                  <a:gd name="T21" fmla="*/ 0 h 211"/>
                  <a:gd name="T22" fmla="*/ 8 w 102"/>
                  <a:gd name="T23" fmla="*/ 0 h 211"/>
                  <a:gd name="T24" fmla="*/ 47 w 102"/>
                  <a:gd name="T25" fmla="*/ 46 h 211"/>
                  <a:gd name="T26" fmla="*/ 54 w 102"/>
                  <a:gd name="T27" fmla="*/ 46 h 211"/>
                  <a:gd name="T28" fmla="*/ 85 w 102"/>
                  <a:gd name="T29" fmla="*/ 8 h 211"/>
                  <a:gd name="T30" fmla="*/ 101 w 102"/>
                  <a:gd name="T31" fmla="*/ 0 h 2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
                  <a:gd name="T49" fmla="*/ 0 h 211"/>
                  <a:gd name="T50" fmla="*/ 102 w 102"/>
                  <a:gd name="T51" fmla="*/ 211 h 2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 h="211">
                    <a:moveTo>
                      <a:pt x="101" y="0"/>
                    </a:moveTo>
                    <a:lnTo>
                      <a:pt x="102" y="52"/>
                    </a:lnTo>
                    <a:lnTo>
                      <a:pt x="101" y="76"/>
                    </a:lnTo>
                    <a:lnTo>
                      <a:pt x="96" y="102"/>
                    </a:lnTo>
                    <a:lnTo>
                      <a:pt x="89" y="126"/>
                    </a:lnTo>
                    <a:lnTo>
                      <a:pt x="71" y="173"/>
                    </a:lnTo>
                    <a:lnTo>
                      <a:pt x="54" y="211"/>
                    </a:lnTo>
                    <a:lnTo>
                      <a:pt x="47" y="211"/>
                    </a:lnTo>
                    <a:lnTo>
                      <a:pt x="12" y="119"/>
                    </a:lnTo>
                    <a:lnTo>
                      <a:pt x="3" y="74"/>
                    </a:lnTo>
                    <a:lnTo>
                      <a:pt x="0" y="0"/>
                    </a:lnTo>
                    <a:lnTo>
                      <a:pt x="8" y="0"/>
                    </a:lnTo>
                    <a:lnTo>
                      <a:pt x="47" y="46"/>
                    </a:lnTo>
                    <a:lnTo>
                      <a:pt x="54" y="46"/>
                    </a:lnTo>
                    <a:lnTo>
                      <a:pt x="85" y="8"/>
                    </a:lnTo>
                    <a:lnTo>
                      <a:pt x="101" y="0"/>
                    </a:lnTo>
                    <a:close/>
                  </a:path>
                </a:pathLst>
              </a:custGeom>
              <a:solidFill>
                <a:srgbClr val="FFFFFF"/>
              </a:solidFill>
              <a:ln w="9525">
                <a:noFill/>
                <a:round/>
                <a:headEnd/>
                <a:tailEnd/>
              </a:ln>
            </p:spPr>
            <p:txBody>
              <a:bodyPr/>
              <a:lstStyle/>
              <a:p>
                <a:endParaRPr lang="en-AU" sz="1500"/>
              </a:p>
            </p:txBody>
          </p:sp>
          <p:sp>
            <p:nvSpPr>
              <p:cNvPr id="25640" name="Freeform 233"/>
              <p:cNvSpPr>
                <a:spLocks/>
              </p:cNvSpPr>
              <p:nvPr/>
            </p:nvSpPr>
            <p:spPr bwMode="auto">
              <a:xfrm>
                <a:off x="4807" y="3694"/>
                <a:ext cx="51" cy="106"/>
              </a:xfrm>
              <a:custGeom>
                <a:avLst/>
                <a:gdLst>
                  <a:gd name="T0" fmla="*/ 101 w 102"/>
                  <a:gd name="T1" fmla="*/ 0 h 211"/>
                  <a:gd name="T2" fmla="*/ 102 w 102"/>
                  <a:gd name="T3" fmla="*/ 52 h 211"/>
                  <a:gd name="T4" fmla="*/ 101 w 102"/>
                  <a:gd name="T5" fmla="*/ 76 h 211"/>
                  <a:gd name="T6" fmla="*/ 96 w 102"/>
                  <a:gd name="T7" fmla="*/ 102 h 211"/>
                  <a:gd name="T8" fmla="*/ 89 w 102"/>
                  <a:gd name="T9" fmla="*/ 126 h 211"/>
                  <a:gd name="T10" fmla="*/ 71 w 102"/>
                  <a:gd name="T11" fmla="*/ 173 h 211"/>
                  <a:gd name="T12" fmla="*/ 54 w 102"/>
                  <a:gd name="T13" fmla="*/ 211 h 211"/>
                  <a:gd name="T14" fmla="*/ 47 w 102"/>
                  <a:gd name="T15" fmla="*/ 211 h 211"/>
                  <a:gd name="T16" fmla="*/ 12 w 102"/>
                  <a:gd name="T17" fmla="*/ 119 h 211"/>
                  <a:gd name="T18" fmla="*/ 3 w 102"/>
                  <a:gd name="T19" fmla="*/ 74 h 211"/>
                  <a:gd name="T20" fmla="*/ 0 w 102"/>
                  <a:gd name="T21" fmla="*/ 0 h 211"/>
                  <a:gd name="T22" fmla="*/ 8 w 102"/>
                  <a:gd name="T23" fmla="*/ 0 h 211"/>
                  <a:gd name="T24" fmla="*/ 47 w 102"/>
                  <a:gd name="T25" fmla="*/ 46 h 211"/>
                  <a:gd name="T26" fmla="*/ 54 w 102"/>
                  <a:gd name="T27" fmla="*/ 46 h 211"/>
                  <a:gd name="T28" fmla="*/ 85 w 102"/>
                  <a:gd name="T29" fmla="*/ 8 h 211"/>
                  <a:gd name="T30" fmla="*/ 101 w 102"/>
                  <a:gd name="T31" fmla="*/ 0 h 2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
                  <a:gd name="T49" fmla="*/ 0 h 211"/>
                  <a:gd name="T50" fmla="*/ 102 w 102"/>
                  <a:gd name="T51" fmla="*/ 211 h 2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 h="211">
                    <a:moveTo>
                      <a:pt x="101" y="0"/>
                    </a:moveTo>
                    <a:lnTo>
                      <a:pt x="102" y="52"/>
                    </a:lnTo>
                    <a:lnTo>
                      <a:pt x="101" y="76"/>
                    </a:lnTo>
                    <a:lnTo>
                      <a:pt x="96" y="102"/>
                    </a:lnTo>
                    <a:lnTo>
                      <a:pt x="89" y="126"/>
                    </a:lnTo>
                    <a:lnTo>
                      <a:pt x="71" y="173"/>
                    </a:lnTo>
                    <a:lnTo>
                      <a:pt x="54" y="211"/>
                    </a:lnTo>
                    <a:lnTo>
                      <a:pt x="47" y="211"/>
                    </a:lnTo>
                    <a:lnTo>
                      <a:pt x="12" y="119"/>
                    </a:lnTo>
                    <a:lnTo>
                      <a:pt x="3" y="74"/>
                    </a:lnTo>
                    <a:lnTo>
                      <a:pt x="0" y="0"/>
                    </a:lnTo>
                    <a:lnTo>
                      <a:pt x="8" y="0"/>
                    </a:lnTo>
                    <a:lnTo>
                      <a:pt x="47" y="46"/>
                    </a:lnTo>
                    <a:lnTo>
                      <a:pt x="54" y="46"/>
                    </a:lnTo>
                    <a:lnTo>
                      <a:pt x="85" y="8"/>
                    </a:lnTo>
                    <a:lnTo>
                      <a:pt x="101" y="0"/>
                    </a:lnTo>
                  </a:path>
                </a:pathLst>
              </a:custGeom>
              <a:noFill/>
              <a:ln w="0">
                <a:solidFill>
                  <a:srgbClr val="000000"/>
                </a:solidFill>
                <a:prstDash val="solid"/>
                <a:round/>
                <a:headEnd/>
                <a:tailEnd/>
              </a:ln>
            </p:spPr>
            <p:txBody>
              <a:bodyPr/>
              <a:lstStyle/>
              <a:p>
                <a:endParaRPr lang="en-AU" sz="1500"/>
              </a:p>
            </p:txBody>
          </p:sp>
          <p:sp>
            <p:nvSpPr>
              <p:cNvPr id="25641" name="Freeform 234"/>
              <p:cNvSpPr>
                <a:spLocks/>
              </p:cNvSpPr>
              <p:nvPr/>
            </p:nvSpPr>
            <p:spPr bwMode="auto">
              <a:xfrm>
                <a:off x="4715" y="3692"/>
                <a:ext cx="49" cy="108"/>
              </a:xfrm>
              <a:custGeom>
                <a:avLst/>
                <a:gdLst>
                  <a:gd name="T0" fmla="*/ 6 w 97"/>
                  <a:gd name="T1" fmla="*/ 0 h 214"/>
                  <a:gd name="T2" fmla="*/ 6 w 97"/>
                  <a:gd name="T3" fmla="*/ 0 h 214"/>
                  <a:gd name="T4" fmla="*/ 6 w 97"/>
                  <a:gd name="T5" fmla="*/ 0 h 214"/>
                  <a:gd name="T6" fmla="*/ 6 w 97"/>
                  <a:gd name="T7" fmla="*/ 0 h 214"/>
                  <a:gd name="T8" fmla="*/ 6 w 97"/>
                  <a:gd name="T9" fmla="*/ 0 h 214"/>
                  <a:gd name="T10" fmla="*/ 26 w 97"/>
                  <a:gd name="T11" fmla="*/ 26 h 214"/>
                  <a:gd name="T12" fmla="*/ 41 w 97"/>
                  <a:gd name="T13" fmla="*/ 49 h 214"/>
                  <a:gd name="T14" fmla="*/ 43 w 97"/>
                  <a:gd name="T15" fmla="*/ 49 h 214"/>
                  <a:gd name="T16" fmla="*/ 45 w 97"/>
                  <a:gd name="T17" fmla="*/ 49 h 214"/>
                  <a:gd name="T18" fmla="*/ 50 w 97"/>
                  <a:gd name="T19" fmla="*/ 49 h 214"/>
                  <a:gd name="T20" fmla="*/ 53 w 97"/>
                  <a:gd name="T21" fmla="*/ 49 h 214"/>
                  <a:gd name="T22" fmla="*/ 93 w 97"/>
                  <a:gd name="T23" fmla="*/ 0 h 214"/>
                  <a:gd name="T24" fmla="*/ 96 w 97"/>
                  <a:gd name="T25" fmla="*/ 38 h 214"/>
                  <a:gd name="T26" fmla="*/ 97 w 97"/>
                  <a:gd name="T27" fmla="*/ 77 h 214"/>
                  <a:gd name="T28" fmla="*/ 93 w 97"/>
                  <a:gd name="T29" fmla="*/ 114 h 214"/>
                  <a:gd name="T30" fmla="*/ 89 w 97"/>
                  <a:gd name="T31" fmla="*/ 142 h 214"/>
                  <a:gd name="T32" fmla="*/ 81 w 97"/>
                  <a:gd name="T33" fmla="*/ 159 h 214"/>
                  <a:gd name="T34" fmla="*/ 75 w 97"/>
                  <a:gd name="T35" fmla="*/ 176 h 214"/>
                  <a:gd name="T36" fmla="*/ 58 w 97"/>
                  <a:gd name="T37" fmla="*/ 214 h 214"/>
                  <a:gd name="T38" fmla="*/ 45 w 97"/>
                  <a:gd name="T39" fmla="*/ 214 h 214"/>
                  <a:gd name="T40" fmla="*/ 13 w 97"/>
                  <a:gd name="T41" fmla="*/ 137 h 214"/>
                  <a:gd name="T42" fmla="*/ 9 w 97"/>
                  <a:gd name="T43" fmla="*/ 128 h 214"/>
                  <a:gd name="T44" fmla="*/ 6 w 97"/>
                  <a:gd name="T45" fmla="*/ 117 h 214"/>
                  <a:gd name="T46" fmla="*/ 2 w 97"/>
                  <a:gd name="T47" fmla="*/ 102 h 214"/>
                  <a:gd name="T48" fmla="*/ 0 w 97"/>
                  <a:gd name="T49" fmla="*/ 86 h 214"/>
                  <a:gd name="T50" fmla="*/ 0 w 97"/>
                  <a:gd name="T51" fmla="*/ 0 h 214"/>
                  <a:gd name="T52" fmla="*/ 6 w 97"/>
                  <a:gd name="T53" fmla="*/ 0 h 214"/>
                  <a:gd name="T54" fmla="*/ 6 w 97"/>
                  <a:gd name="T55" fmla="*/ 0 h 214"/>
                  <a:gd name="T56" fmla="*/ 6 w 97"/>
                  <a:gd name="T57" fmla="*/ 0 h 2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7"/>
                  <a:gd name="T88" fmla="*/ 0 h 214"/>
                  <a:gd name="T89" fmla="*/ 97 w 97"/>
                  <a:gd name="T90" fmla="*/ 214 h 2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7" h="214">
                    <a:moveTo>
                      <a:pt x="6" y="0"/>
                    </a:moveTo>
                    <a:lnTo>
                      <a:pt x="6" y="0"/>
                    </a:lnTo>
                    <a:lnTo>
                      <a:pt x="26" y="26"/>
                    </a:lnTo>
                    <a:lnTo>
                      <a:pt x="41" y="49"/>
                    </a:lnTo>
                    <a:lnTo>
                      <a:pt x="43" y="49"/>
                    </a:lnTo>
                    <a:lnTo>
                      <a:pt x="45" y="49"/>
                    </a:lnTo>
                    <a:lnTo>
                      <a:pt x="50" y="49"/>
                    </a:lnTo>
                    <a:lnTo>
                      <a:pt x="53" y="49"/>
                    </a:lnTo>
                    <a:lnTo>
                      <a:pt x="93" y="0"/>
                    </a:lnTo>
                    <a:lnTo>
                      <a:pt x="96" y="38"/>
                    </a:lnTo>
                    <a:lnTo>
                      <a:pt x="97" y="77"/>
                    </a:lnTo>
                    <a:lnTo>
                      <a:pt x="93" y="114"/>
                    </a:lnTo>
                    <a:lnTo>
                      <a:pt x="89" y="142"/>
                    </a:lnTo>
                    <a:lnTo>
                      <a:pt x="81" y="159"/>
                    </a:lnTo>
                    <a:lnTo>
                      <a:pt x="75" y="176"/>
                    </a:lnTo>
                    <a:lnTo>
                      <a:pt x="58" y="214"/>
                    </a:lnTo>
                    <a:lnTo>
                      <a:pt x="45" y="214"/>
                    </a:lnTo>
                    <a:lnTo>
                      <a:pt x="13" y="137"/>
                    </a:lnTo>
                    <a:lnTo>
                      <a:pt x="9" y="128"/>
                    </a:lnTo>
                    <a:lnTo>
                      <a:pt x="6" y="117"/>
                    </a:lnTo>
                    <a:lnTo>
                      <a:pt x="2" y="102"/>
                    </a:lnTo>
                    <a:lnTo>
                      <a:pt x="0" y="86"/>
                    </a:lnTo>
                    <a:lnTo>
                      <a:pt x="0" y="0"/>
                    </a:lnTo>
                    <a:lnTo>
                      <a:pt x="6" y="0"/>
                    </a:lnTo>
                    <a:close/>
                  </a:path>
                </a:pathLst>
              </a:custGeom>
              <a:solidFill>
                <a:srgbClr val="FFFFFF"/>
              </a:solidFill>
              <a:ln w="9525">
                <a:noFill/>
                <a:round/>
                <a:headEnd/>
                <a:tailEnd/>
              </a:ln>
            </p:spPr>
            <p:txBody>
              <a:bodyPr/>
              <a:lstStyle/>
              <a:p>
                <a:endParaRPr lang="en-AU" sz="1500"/>
              </a:p>
            </p:txBody>
          </p:sp>
          <p:sp>
            <p:nvSpPr>
              <p:cNvPr id="25642" name="Freeform 235"/>
              <p:cNvSpPr>
                <a:spLocks/>
              </p:cNvSpPr>
              <p:nvPr/>
            </p:nvSpPr>
            <p:spPr bwMode="auto">
              <a:xfrm>
                <a:off x="4715" y="3692"/>
                <a:ext cx="49" cy="108"/>
              </a:xfrm>
              <a:custGeom>
                <a:avLst/>
                <a:gdLst>
                  <a:gd name="T0" fmla="*/ 6 w 97"/>
                  <a:gd name="T1" fmla="*/ 0 h 214"/>
                  <a:gd name="T2" fmla="*/ 6 w 97"/>
                  <a:gd name="T3" fmla="*/ 0 h 214"/>
                  <a:gd name="T4" fmla="*/ 6 w 97"/>
                  <a:gd name="T5" fmla="*/ 0 h 214"/>
                  <a:gd name="T6" fmla="*/ 6 w 97"/>
                  <a:gd name="T7" fmla="*/ 0 h 214"/>
                  <a:gd name="T8" fmla="*/ 6 w 97"/>
                  <a:gd name="T9" fmla="*/ 0 h 214"/>
                  <a:gd name="T10" fmla="*/ 26 w 97"/>
                  <a:gd name="T11" fmla="*/ 26 h 214"/>
                  <a:gd name="T12" fmla="*/ 41 w 97"/>
                  <a:gd name="T13" fmla="*/ 49 h 214"/>
                  <a:gd name="T14" fmla="*/ 43 w 97"/>
                  <a:gd name="T15" fmla="*/ 49 h 214"/>
                  <a:gd name="T16" fmla="*/ 45 w 97"/>
                  <a:gd name="T17" fmla="*/ 49 h 214"/>
                  <a:gd name="T18" fmla="*/ 50 w 97"/>
                  <a:gd name="T19" fmla="*/ 49 h 214"/>
                  <a:gd name="T20" fmla="*/ 53 w 97"/>
                  <a:gd name="T21" fmla="*/ 49 h 214"/>
                  <a:gd name="T22" fmla="*/ 93 w 97"/>
                  <a:gd name="T23" fmla="*/ 0 h 214"/>
                  <a:gd name="T24" fmla="*/ 96 w 97"/>
                  <a:gd name="T25" fmla="*/ 38 h 214"/>
                  <a:gd name="T26" fmla="*/ 97 w 97"/>
                  <a:gd name="T27" fmla="*/ 77 h 214"/>
                  <a:gd name="T28" fmla="*/ 93 w 97"/>
                  <a:gd name="T29" fmla="*/ 114 h 214"/>
                  <a:gd name="T30" fmla="*/ 89 w 97"/>
                  <a:gd name="T31" fmla="*/ 142 h 214"/>
                  <a:gd name="T32" fmla="*/ 81 w 97"/>
                  <a:gd name="T33" fmla="*/ 159 h 214"/>
                  <a:gd name="T34" fmla="*/ 75 w 97"/>
                  <a:gd name="T35" fmla="*/ 176 h 214"/>
                  <a:gd name="T36" fmla="*/ 58 w 97"/>
                  <a:gd name="T37" fmla="*/ 214 h 214"/>
                  <a:gd name="T38" fmla="*/ 45 w 97"/>
                  <a:gd name="T39" fmla="*/ 214 h 214"/>
                  <a:gd name="T40" fmla="*/ 13 w 97"/>
                  <a:gd name="T41" fmla="*/ 137 h 214"/>
                  <a:gd name="T42" fmla="*/ 9 w 97"/>
                  <a:gd name="T43" fmla="*/ 128 h 214"/>
                  <a:gd name="T44" fmla="*/ 6 w 97"/>
                  <a:gd name="T45" fmla="*/ 117 h 214"/>
                  <a:gd name="T46" fmla="*/ 2 w 97"/>
                  <a:gd name="T47" fmla="*/ 102 h 214"/>
                  <a:gd name="T48" fmla="*/ 0 w 97"/>
                  <a:gd name="T49" fmla="*/ 86 h 214"/>
                  <a:gd name="T50" fmla="*/ 0 w 97"/>
                  <a:gd name="T51" fmla="*/ 0 h 214"/>
                  <a:gd name="T52" fmla="*/ 6 w 97"/>
                  <a:gd name="T53" fmla="*/ 0 h 214"/>
                  <a:gd name="T54" fmla="*/ 6 w 97"/>
                  <a:gd name="T55" fmla="*/ 0 h 214"/>
                  <a:gd name="T56" fmla="*/ 6 w 97"/>
                  <a:gd name="T57" fmla="*/ 0 h 2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7"/>
                  <a:gd name="T88" fmla="*/ 0 h 214"/>
                  <a:gd name="T89" fmla="*/ 97 w 97"/>
                  <a:gd name="T90" fmla="*/ 214 h 2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7" h="214">
                    <a:moveTo>
                      <a:pt x="6" y="0"/>
                    </a:moveTo>
                    <a:lnTo>
                      <a:pt x="6" y="0"/>
                    </a:lnTo>
                    <a:lnTo>
                      <a:pt x="26" y="26"/>
                    </a:lnTo>
                    <a:lnTo>
                      <a:pt x="41" y="49"/>
                    </a:lnTo>
                    <a:lnTo>
                      <a:pt x="43" y="49"/>
                    </a:lnTo>
                    <a:lnTo>
                      <a:pt x="45" y="49"/>
                    </a:lnTo>
                    <a:lnTo>
                      <a:pt x="50" y="49"/>
                    </a:lnTo>
                    <a:lnTo>
                      <a:pt x="53" y="49"/>
                    </a:lnTo>
                    <a:lnTo>
                      <a:pt x="93" y="0"/>
                    </a:lnTo>
                    <a:lnTo>
                      <a:pt x="96" y="38"/>
                    </a:lnTo>
                    <a:lnTo>
                      <a:pt x="97" y="77"/>
                    </a:lnTo>
                    <a:lnTo>
                      <a:pt x="93" y="114"/>
                    </a:lnTo>
                    <a:lnTo>
                      <a:pt x="89" y="142"/>
                    </a:lnTo>
                    <a:lnTo>
                      <a:pt x="81" y="159"/>
                    </a:lnTo>
                    <a:lnTo>
                      <a:pt x="75" y="176"/>
                    </a:lnTo>
                    <a:lnTo>
                      <a:pt x="58" y="214"/>
                    </a:lnTo>
                    <a:lnTo>
                      <a:pt x="45" y="214"/>
                    </a:lnTo>
                    <a:lnTo>
                      <a:pt x="13" y="137"/>
                    </a:lnTo>
                    <a:lnTo>
                      <a:pt x="9" y="128"/>
                    </a:lnTo>
                    <a:lnTo>
                      <a:pt x="6" y="117"/>
                    </a:lnTo>
                    <a:lnTo>
                      <a:pt x="2" y="102"/>
                    </a:lnTo>
                    <a:lnTo>
                      <a:pt x="0" y="86"/>
                    </a:lnTo>
                    <a:lnTo>
                      <a:pt x="0" y="0"/>
                    </a:lnTo>
                    <a:lnTo>
                      <a:pt x="6" y="0"/>
                    </a:lnTo>
                  </a:path>
                </a:pathLst>
              </a:custGeom>
              <a:noFill/>
              <a:ln w="0">
                <a:solidFill>
                  <a:srgbClr val="000000"/>
                </a:solidFill>
                <a:prstDash val="solid"/>
                <a:round/>
                <a:headEnd/>
                <a:tailEnd/>
              </a:ln>
            </p:spPr>
            <p:txBody>
              <a:bodyPr/>
              <a:lstStyle/>
              <a:p>
                <a:endParaRPr lang="en-AU" sz="1500"/>
              </a:p>
            </p:txBody>
          </p:sp>
          <p:sp>
            <p:nvSpPr>
              <p:cNvPr id="25643" name="Freeform 236"/>
              <p:cNvSpPr>
                <a:spLocks/>
              </p:cNvSpPr>
              <p:nvPr/>
            </p:nvSpPr>
            <p:spPr bwMode="auto">
              <a:xfrm>
                <a:off x="4903" y="3696"/>
                <a:ext cx="49" cy="105"/>
              </a:xfrm>
              <a:custGeom>
                <a:avLst/>
                <a:gdLst>
                  <a:gd name="T0" fmla="*/ 98 w 98"/>
                  <a:gd name="T1" fmla="*/ 13 h 211"/>
                  <a:gd name="T2" fmla="*/ 98 w 98"/>
                  <a:gd name="T3" fmla="*/ 55 h 211"/>
                  <a:gd name="T4" fmla="*/ 98 w 98"/>
                  <a:gd name="T5" fmla="*/ 79 h 211"/>
                  <a:gd name="T6" fmla="*/ 87 w 98"/>
                  <a:gd name="T7" fmla="*/ 98 h 211"/>
                  <a:gd name="T8" fmla="*/ 82 w 98"/>
                  <a:gd name="T9" fmla="*/ 118 h 211"/>
                  <a:gd name="T10" fmla="*/ 74 w 98"/>
                  <a:gd name="T11" fmla="*/ 141 h 211"/>
                  <a:gd name="T12" fmla="*/ 45 w 98"/>
                  <a:gd name="T13" fmla="*/ 211 h 211"/>
                  <a:gd name="T14" fmla="*/ 43 w 98"/>
                  <a:gd name="T15" fmla="*/ 211 h 211"/>
                  <a:gd name="T16" fmla="*/ 30 w 98"/>
                  <a:gd name="T17" fmla="*/ 177 h 211"/>
                  <a:gd name="T18" fmla="*/ 13 w 98"/>
                  <a:gd name="T19" fmla="*/ 141 h 211"/>
                  <a:gd name="T20" fmla="*/ 0 w 98"/>
                  <a:gd name="T21" fmla="*/ 95 h 211"/>
                  <a:gd name="T22" fmla="*/ 1 w 98"/>
                  <a:gd name="T23" fmla="*/ 42 h 211"/>
                  <a:gd name="T24" fmla="*/ 2 w 98"/>
                  <a:gd name="T25" fmla="*/ 4 h 211"/>
                  <a:gd name="T26" fmla="*/ 49 w 98"/>
                  <a:gd name="T27" fmla="*/ 51 h 211"/>
                  <a:gd name="T28" fmla="*/ 59 w 98"/>
                  <a:gd name="T29" fmla="*/ 51 h 211"/>
                  <a:gd name="T30" fmla="*/ 78 w 98"/>
                  <a:gd name="T31" fmla="*/ 19 h 211"/>
                  <a:gd name="T32" fmla="*/ 87 w 98"/>
                  <a:gd name="T33" fmla="*/ 0 h 211"/>
                  <a:gd name="T34" fmla="*/ 98 w 98"/>
                  <a:gd name="T35" fmla="*/ 13 h 2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8"/>
                  <a:gd name="T55" fmla="*/ 0 h 211"/>
                  <a:gd name="T56" fmla="*/ 98 w 98"/>
                  <a:gd name="T57" fmla="*/ 211 h 2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8" h="211">
                    <a:moveTo>
                      <a:pt x="98" y="13"/>
                    </a:moveTo>
                    <a:lnTo>
                      <a:pt x="98" y="55"/>
                    </a:lnTo>
                    <a:lnTo>
                      <a:pt x="98" y="79"/>
                    </a:lnTo>
                    <a:lnTo>
                      <a:pt x="87" y="98"/>
                    </a:lnTo>
                    <a:lnTo>
                      <a:pt x="82" y="118"/>
                    </a:lnTo>
                    <a:lnTo>
                      <a:pt x="74" y="141"/>
                    </a:lnTo>
                    <a:lnTo>
                      <a:pt x="45" y="211"/>
                    </a:lnTo>
                    <a:lnTo>
                      <a:pt x="43" y="211"/>
                    </a:lnTo>
                    <a:lnTo>
                      <a:pt x="30" y="177"/>
                    </a:lnTo>
                    <a:lnTo>
                      <a:pt x="13" y="141"/>
                    </a:lnTo>
                    <a:lnTo>
                      <a:pt x="0" y="95"/>
                    </a:lnTo>
                    <a:lnTo>
                      <a:pt x="1" y="42"/>
                    </a:lnTo>
                    <a:lnTo>
                      <a:pt x="2" y="4"/>
                    </a:lnTo>
                    <a:lnTo>
                      <a:pt x="49" y="51"/>
                    </a:lnTo>
                    <a:lnTo>
                      <a:pt x="59" y="51"/>
                    </a:lnTo>
                    <a:lnTo>
                      <a:pt x="78" y="19"/>
                    </a:lnTo>
                    <a:lnTo>
                      <a:pt x="87" y="0"/>
                    </a:lnTo>
                    <a:lnTo>
                      <a:pt x="98" y="13"/>
                    </a:lnTo>
                    <a:close/>
                  </a:path>
                </a:pathLst>
              </a:custGeom>
              <a:solidFill>
                <a:srgbClr val="FFFFFF"/>
              </a:solidFill>
              <a:ln w="9525">
                <a:noFill/>
                <a:round/>
                <a:headEnd/>
                <a:tailEnd/>
              </a:ln>
            </p:spPr>
            <p:txBody>
              <a:bodyPr/>
              <a:lstStyle/>
              <a:p>
                <a:endParaRPr lang="en-AU" sz="1500"/>
              </a:p>
            </p:txBody>
          </p:sp>
          <p:sp>
            <p:nvSpPr>
              <p:cNvPr id="25644" name="Freeform 237"/>
              <p:cNvSpPr>
                <a:spLocks/>
              </p:cNvSpPr>
              <p:nvPr/>
            </p:nvSpPr>
            <p:spPr bwMode="auto">
              <a:xfrm>
                <a:off x="4903" y="3696"/>
                <a:ext cx="49" cy="105"/>
              </a:xfrm>
              <a:custGeom>
                <a:avLst/>
                <a:gdLst>
                  <a:gd name="T0" fmla="*/ 98 w 98"/>
                  <a:gd name="T1" fmla="*/ 13 h 211"/>
                  <a:gd name="T2" fmla="*/ 98 w 98"/>
                  <a:gd name="T3" fmla="*/ 55 h 211"/>
                  <a:gd name="T4" fmla="*/ 98 w 98"/>
                  <a:gd name="T5" fmla="*/ 79 h 211"/>
                  <a:gd name="T6" fmla="*/ 87 w 98"/>
                  <a:gd name="T7" fmla="*/ 98 h 211"/>
                  <a:gd name="T8" fmla="*/ 82 w 98"/>
                  <a:gd name="T9" fmla="*/ 118 h 211"/>
                  <a:gd name="T10" fmla="*/ 74 w 98"/>
                  <a:gd name="T11" fmla="*/ 141 h 211"/>
                  <a:gd name="T12" fmla="*/ 45 w 98"/>
                  <a:gd name="T13" fmla="*/ 211 h 211"/>
                  <a:gd name="T14" fmla="*/ 43 w 98"/>
                  <a:gd name="T15" fmla="*/ 211 h 211"/>
                  <a:gd name="T16" fmla="*/ 30 w 98"/>
                  <a:gd name="T17" fmla="*/ 177 h 211"/>
                  <a:gd name="T18" fmla="*/ 13 w 98"/>
                  <a:gd name="T19" fmla="*/ 141 h 211"/>
                  <a:gd name="T20" fmla="*/ 0 w 98"/>
                  <a:gd name="T21" fmla="*/ 95 h 211"/>
                  <a:gd name="T22" fmla="*/ 1 w 98"/>
                  <a:gd name="T23" fmla="*/ 42 h 211"/>
                  <a:gd name="T24" fmla="*/ 2 w 98"/>
                  <a:gd name="T25" fmla="*/ 4 h 211"/>
                  <a:gd name="T26" fmla="*/ 49 w 98"/>
                  <a:gd name="T27" fmla="*/ 51 h 211"/>
                  <a:gd name="T28" fmla="*/ 59 w 98"/>
                  <a:gd name="T29" fmla="*/ 51 h 211"/>
                  <a:gd name="T30" fmla="*/ 78 w 98"/>
                  <a:gd name="T31" fmla="*/ 19 h 211"/>
                  <a:gd name="T32" fmla="*/ 87 w 98"/>
                  <a:gd name="T33" fmla="*/ 0 h 211"/>
                  <a:gd name="T34" fmla="*/ 98 w 98"/>
                  <a:gd name="T35" fmla="*/ 13 h 2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8"/>
                  <a:gd name="T55" fmla="*/ 0 h 211"/>
                  <a:gd name="T56" fmla="*/ 98 w 98"/>
                  <a:gd name="T57" fmla="*/ 211 h 2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8" h="211">
                    <a:moveTo>
                      <a:pt x="98" y="13"/>
                    </a:moveTo>
                    <a:lnTo>
                      <a:pt x="98" y="55"/>
                    </a:lnTo>
                    <a:lnTo>
                      <a:pt x="98" y="79"/>
                    </a:lnTo>
                    <a:lnTo>
                      <a:pt x="87" y="98"/>
                    </a:lnTo>
                    <a:lnTo>
                      <a:pt x="82" y="118"/>
                    </a:lnTo>
                    <a:lnTo>
                      <a:pt x="74" y="141"/>
                    </a:lnTo>
                    <a:lnTo>
                      <a:pt x="45" y="211"/>
                    </a:lnTo>
                    <a:lnTo>
                      <a:pt x="43" y="211"/>
                    </a:lnTo>
                    <a:lnTo>
                      <a:pt x="30" y="177"/>
                    </a:lnTo>
                    <a:lnTo>
                      <a:pt x="13" y="141"/>
                    </a:lnTo>
                    <a:lnTo>
                      <a:pt x="0" y="95"/>
                    </a:lnTo>
                    <a:lnTo>
                      <a:pt x="1" y="42"/>
                    </a:lnTo>
                    <a:lnTo>
                      <a:pt x="2" y="4"/>
                    </a:lnTo>
                    <a:lnTo>
                      <a:pt x="49" y="51"/>
                    </a:lnTo>
                    <a:lnTo>
                      <a:pt x="59" y="51"/>
                    </a:lnTo>
                    <a:lnTo>
                      <a:pt x="78" y="19"/>
                    </a:lnTo>
                    <a:lnTo>
                      <a:pt x="87" y="0"/>
                    </a:lnTo>
                    <a:lnTo>
                      <a:pt x="98" y="13"/>
                    </a:lnTo>
                  </a:path>
                </a:pathLst>
              </a:custGeom>
              <a:noFill/>
              <a:ln w="0">
                <a:solidFill>
                  <a:srgbClr val="000000"/>
                </a:solidFill>
                <a:prstDash val="solid"/>
                <a:round/>
                <a:headEnd/>
                <a:tailEnd/>
              </a:ln>
            </p:spPr>
            <p:txBody>
              <a:bodyPr/>
              <a:lstStyle/>
              <a:p>
                <a:endParaRPr lang="en-AU" sz="1500"/>
              </a:p>
            </p:txBody>
          </p:sp>
          <p:sp>
            <p:nvSpPr>
              <p:cNvPr id="25645" name="Freeform 238"/>
              <p:cNvSpPr>
                <a:spLocks/>
              </p:cNvSpPr>
              <p:nvPr/>
            </p:nvSpPr>
            <p:spPr bwMode="auto">
              <a:xfrm>
                <a:off x="4766" y="3750"/>
                <a:ext cx="49" cy="50"/>
              </a:xfrm>
              <a:custGeom>
                <a:avLst/>
                <a:gdLst>
                  <a:gd name="T0" fmla="*/ 98 w 98"/>
                  <a:gd name="T1" fmla="*/ 98 h 98"/>
                  <a:gd name="T2" fmla="*/ 0 w 98"/>
                  <a:gd name="T3" fmla="*/ 98 h 98"/>
                  <a:gd name="T4" fmla="*/ 38 w 98"/>
                  <a:gd name="T5" fmla="*/ 0 h 98"/>
                  <a:gd name="T6" fmla="*/ 49 w 98"/>
                  <a:gd name="T7" fmla="*/ 0 h 98"/>
                  <a:gd name="T8" fmla="*/ 98 w 98"/>
                  <a:gd name="T9" fmla="*/ 98 h 98"/>
                  <a:gd name="T10" fmla="*/ 0 60000 65536"/>
                  <a:gd name="T11" fmla="*/ 0 60000 65536"/>
                  <a:gd name="T12" fmla="*/ 0 60000 65536"/>
                  <a:gd name="T13" fmla="*/ 0 60000 65536"/>
                  <a:gd name="T14" fmla="*/ 0 60000 65536"/>
                  <a:gd name="T15" fmla="*/ 0 w 98"/>
                  <a:gd name="T16" fmla="*/ 0 h 98"/>
                  <a:gd name="T17" fmla="*/ 98 w 98"/>
                  <a:gd name="T18" fmla="*/ 98 h 98"/>
                </a:gdLst>
                <a:ahLst/>
                <a:cxnLst>
                  <a:cxn ang="T10">
                    <a:pos x="T0" y="T1"/>
                  </a:cxn>
                  <a:cxn ang="T11">
                    <a:pos x="T2" y="T3"/>
                  </a:cxn>
                  <a:cxn ang="T12">
                    <a:pos x="T4" y="T5"/>
                  </a:cxn>
                  <a:cxn ang="T13">
                    <a:pos x="T6" y="T7"/>
                  </a:cxn>
                  <a:cxn ang="T14">
                    <a:pos x="T8" y="T9"/>
                  </a:cxn>
                </a:cxnLst>
                <a:rect l="T15" t="T16" r="T17" b="T18"/>
                <a:pathLst>
                  <a:path w="98" h="98">
                    <a:moveTo>
                      <a:pt x="98" y="98"/>
                    </a:moveTo>
                    <a:lnTo>
                      <a:pt x="0" y="98"/>
                    </a:lnTo>
                    <a:lnTo>
                      <a:pt x="38" y="0"/>
                    </a:lnTo>
                    <a:lnTo>
                      <a:pt x="49" y="0"/>
                    </a:lnTo>
                    <a:lnTo>
                      <a:pt x="98" y="98"/>
                    </a:lnTo>
                    <a:close/>
                  </a:path>
                </a:pathLst>
              </a:custGeom>
              <a:solidFill>
                <a:srgbClr val="FFFFFF"/>
              </a:solidFill>
              <a:ln w="9525">
                <a:noFill/>
                <a:round/>
                <a:headEnd/>
                <a:tailEnd/>
              </a:ln>
            </p:spPr>
            <p:txBody>
              <a:bodyPr/>
              <a:lstStyle/>
              <a:p>
                <a:endParaRPr lang="en-AU" sz="1500"/>
              </a:p>
            </p:txBody>
          </p:sp>
          <p:sp>
            <p:nvSpPr>
              <p:cNvPr id="25646" name="Freeform 239"/>
              <p:cNvSpPr>
                <a:spLocks/>
              </p:cNvSpPr>
              <p:nvPr/>
            </p:nvSpPr>
            <p:spPr bwMode="auto">
              <a:xfrm>
                <a:off x="4766" y="3750"/>
                <a:ext cx="49" cy="50"/>
              </a:xfrm>
              <a:custGeom>
                <a:avLst/>
                <a:gdLst>
                  <a:gd name="T0" fmla="*/ 98 w 98"/>
                  <a:gd name="T1" fmla="*/ 98 h 98"/>
                  <a:gd name="T2" fmla="*/ 0 w 98"/>
                  <a:gd name="T3" fmla="*/ 98 h 98"/>
                  <a:gd name="T4" fmla="*/ 38 w 98"/>
                  <a:gd name="T5" fmla="*/ 0 h 98"/>
                  <a:gd name="T6" fmla="*/ 49 w 98"/>
                  <a:gd name="T7" fmla="*/ 0 h 98"/>
                  <a:gd name="T8" fmla="*/ 98 w 98"/>
                  <a:gd name="T9" fmla="*/ 98 h 98"/>
                  <a:gd name="T10" fmla="*/ 0 60000 65536"/>
                  <a:gd name="T11" fmla="*/ 0 60000 65536"/>
                  <a:gd name="T12" fmla="*/ 0 60000 65536"/>
                  <a:gd name="T13" fmla="*/ 0 60000 65536"/>
                  <a:gd name="T14" fmla="*/ 0 60000 65536"/>
                  <a:gd name="T15" fmla="*/ 0 w 98"/>
                  <a:gd name="T16" fmla="*/ 0 h 98"/>
                  <a:gd name="T17" fmla="*/ 98 w 98"/>
                  <a:gd name="T18" fmla="*/ 98 h 98"/>
                </a:gdLst>
                <a:ahLst/>
                <a:cxnLst>
                  <a:cxn ang="T10">
                    <a:pos x="T0" y="T1"/>
                  </a:cxn>
                  <a:cxn ang="T11">
                    <a:pos x="T2" y="T3"/>
                  </a:cxn>
                  <a:cxn ang="T12">
                    <a:pos x="T4" y="T5"/>
                  </a:cxn>
                  <a:cxn ang="T13">
                    <a:pos x="T6" y="T7"/>
                  </a:cxn>
                  <a:cxn ang="T14">
                    <a:pos x="T8" y="T9"/>
                  </a:cxn>
                </a:cxnLst>
                <a:rect l="T15" t="T16" r="T17" b="T18"/>
                <a:pathLst>
                  <a:path w="98" h="98">
                    <a:moveTo>
                      <a:pt x="98" y="98"/>
                    </a:moveTo>
                    <a:lnTo>
                      <a:pt x="0" y="98"/>
                    </a:lnTo>
                    <a:lnTo>
                      <a:pt x="38" y="0"/>
                    </a:lnTo>
                    <a:lnTo>
                      <a:pt x="49" y="0"/>
                    </a:lnTo>
                    <a:lnTo>
                      <a:pt x="98" y="98"/>
                    </a:lnTo>
                  </a:path>
                </a:pathLst>
              </a:custGeom>
              <a:noFill/>
              <a:ln w="0">
                <a:solidFill>
                  <a:srgbClr val="000000"/>
                </a:solidFill>
                <a:prstDash val="solid"/>
                <a:round/>
                <a:headEnd/>
                <a:tailEnd/>
              </a:ln>
            </p:spPr>
            <p:txBody>
              <a:bodyPr/>
              <a:lstStyle/>
              <a:p>
                <a:endParaRPr lang="en-AU" sz="1500"/>
              </a:p>
            </p:txBody>
          </p:sp>
          <p:sp>
            <p:nvSpPr>
              <p:cNvPr id="25647" name="Freeform 240"/>
              <p:cNvSpPr>
                <a:spLocks/>
              </p:cNvSpPr>
              <p:nvPr/>
            </p:nvSpPr>
            <p:spPr bwMode="auto">
              <a:xfrm>
                <a:off x="4854" y="3754"/>
                <a:ext cx="43" cy="46"/>
              </a:xfrm>
              <a:custGeom>
                <a:avLst/>
                <a:gdLst>
                  <a:gd name="T0" fmla="*/ 86 w 86"/>
                  <a:gd name="T1" fmla="*/ 91 h 91"/>
                  <a:gd name="T2" fmla="*/ 0 w 86"/>
                  <a:gd name="T3" fmla="*/ 91 h 91"/>
                  <a:gd name="T4" fmla="*/ 44 w 86"/>
                  <a:gd name="T5" fmla="*/ 0 h 91"/>
                  <a:gd name="T6" fmla="*/ 48 w 86"/>
                  <a:gd name="T7" fmla="*/ 0 h 91"/>
                  <a:gd name="T8" fmla="*/ 86 w 86"/>
                  <a:gd name="T9" fmla="*/ 91 h 91"/>
                  <a:gd name="T10" fmla="*/ 0 60000 65536"/>
                  <a:gd name="T11" fmla="*/ 0 60000 65536"/>
                  <a:gd name="T12" fmla="*/ 0 60000 65536"/>
                  <a:gd name="T13" fmla="*/ 0 60000 65536"/>
                  <a:gd name="T14" fmla="*/ 0 60000 65536"/>
                  <a:gd name="T15" fmla="*/ 0 w 86"/>
                  <a:gd name="T16" fmla="*/ 0 h 91"/>
                  <a:gd name="T17" fmla="*/ 86 w 86"/>
                  <a:gd name="T18" fmla="*/ 91 h 91"/>
                </a:gdLst>
                <a:ahLst/>
                <a:cxnLst>
                  <a:cxn ang="T10">
                    <a:pos x="T0" y="T1"/>
                  </a:cxn>
                  <a:cxn ang="T11">
                    <a:pos x="T2" y="T3"/>
                  </a:cxn>
                  <a:cxn ang="T12">
                    <a:pos x="T4" y="T5"/>
                  </a:cxn>
                  <a:cxn ang="T13">
                    <a:pos x="T6" y="T7"/>
                  </a:cxn>
                  <a:cxn ang="T14">
                    <a:pos x="T8" y="T9"/>
                  </a:cxn>
                </a:cxnLst>
                <a:rect l="T15" t="T16" r="T17" b="T18"/>
                <a:pathLst>
                  <a:path w="86" h="91">
                    <a:moveTo>
                      <a:pt x="86" y="91"/>
                    </a:moveTo>
                    <a:lnTo>
                      <a:pt x="0" y="91"/>
                    </a:lnTo>
                    <a:lnTo>
                      <a:pt x="44" y="0"/>
                    </a:lnTo>
                    <a:lnTo>
                      <a:pt x="48" y="0"/>
                    </a:lnTo>
                    <a:lnTo>
                      <a:pt x="86" y="91"/>
                    </a:lnTo>
                    <a:close/>
                  </a:path>
                </a:pathLst>
              </a:custGeom>
              <a:solidFill>
                <a:srgbClr val="FFFFFF"/>
              </a:solidFill>
              <a:ln w="9525">
                <a:noFill/>
                <a:round/>
                <a:headEnd/>
                <a:tailEnd/>
              </a:ln>
            </p:spPr>
            <p:txBody>
              <a:bodyPr/>
              <a:lstStyle/>
              <a:p>
                <a:endParaRPr lang="en-AU" sz="1500"/>
              </a:p>
            </p:txBody>
          </p:sp>
          <p:sp>
            <p:nvSpPr>
              <p:cNvPr id="25648" name="Freeform 241"/>
              <p:cNvSpPr>
                <a:spLocks/>
              </p:cNvSpPr>
              <p:nvPr/>
            </p:nvSpPr>
            <p:spPr bwMode="auto">
              <a:xfrm>
                <a:off x="4854" y="3754"/>
                <a:ext cx="43" cy="46"/>
              </a:xfrm>
              <a:custGeom>
                <a:avLst/>
                <a:gdLst>
                  <a:gd name="T0" fmla="*/ 86 w 86"/>
                  <a:gd name="T1" fmla="*/ 91 h 91"/>
                  <a:gd name="T2" fmla="*/ 0 w 86"/>
                  <a:gd name="T3" fmla="*/ 91 h 91"/>
                  <a:gd name="T4" fmla="*/ 44 w 86"/>
                  <a:gd name="T5" fmla="*/ 0 h 91"/>
                  <a:gd name="T6" fmla="*/ 48 w 86"/>
                  <a:gd name="T7" fmla="*/ 0 h 91"/>
                  <a:gd name="T8" fmla="*/ 86 w 86"/>
                  <a:gd name="T9" fmla="*/ 91 h 91"/>
                  <a:gd name="T10" fmla="*/ 0 60000 65536"/>
                  <a:gd name="T11" fmla="*/ 0 60000 65536"/>
                  <a:gd name="T12" fmla="*/ 0 60000 65536"/>
                  <a:gd name="T13" fmla="*/ 0 60000 65536"/>
                  <a:gd name="T14" fmla="*/ 0 60000 65536"/>
                  <a:gd name="T15" fmla="*/ 0 w 86"/>
                  <a:gd name="T16" fmla="*/ 0 h 91"/>
                  <a:gd name="T17" fmla="*/ 86 w 86"/>
                  <a:gd name="T18" fmla="*/ 91 h 91"/>
                </a:gdLst>
                <a:ahLst/>
                <a:cxnLst>
                  <a:cxn ang="T10">
                    <a:pos x="T0" y="T1"/>
                  </a:cxn>
                  <a:cxn ang="T11">
                    <a:pos x="T2" y="T3"/>
                  </a:cxn>
                  <a:cxn ang="T12">
                    <a:pos x="T4" y="T5"/>
                  </a:cxn>
                  <a:cxn ang="T13">
                    <a:pos x="T6" y="T7"/>
                  </a:cxn>
                  <a:cxn ang="T14">
                    <a:pos x="T8" y="T9"/>
                  </a:cxn>
                </a:cxnLst>
                <a:rect l="T15" t="T16" r="T17" b="T18"/>
                <a:pathLst>
                  <a:path w="86" h="91">
                    <a:moveTo>
                      <a:pt x="86" y="91"/>
                    </a:moveTo>
                    <a:lnTo>
                      <a:pt x="0" y="91"/>
                    </a:lnTo>
                    <a:lnTo>
                      <a:pt x="44" y="0"/>
                    </a:lnTo>
                    <a:lnTo>
                      <a:pt x="48" y="0"/>
                    </a:lnTo>
                    <a:lnTo>
                      <a:pt x="86" y="91"/>
                    </a:lnTo>
                  </a:path>
                </a:pathLst>
              </a:custGeom>
              <a:noFill/>
              <a:ln w="0">
                <a:solidFill>
                  <a:srgbClr val="000000"/>
                </a:solidFill>
                <a:prstDash val="solid"/>
                <a:round/>
                <a:headEnd/>
                <a:tailEnd/>
              </a:ln>
            </p:spPr>
            <p:txBody>
              <a:bodyPr/>
              <a:lstStyle/>
              <a:p>
                <a:endParaRPr lang="en-AU" sz="1500"/>
              </a:p>
            </p:txBody>
          </p:sp>
          <p:sp>
            <p:nvSpPr>
              <p:cNvPr id="25649" name="Freeform 242"/>
              <p:cNvSpPr>
                <a:spLocks/>
              </p:cNvSpPr>
              <p:nvPr/>
            </p:nvSpPr>
            <p:spPr bwMode="auto">
              <a:xfrm>
                <a:off x="4940" y="3753"/>
                <a:ext cx="27" cy="47"/>
              </a:xfrm>
              <a:custGeom>
                <a:avLst/>
                <a:gdLst>
                  <a:gd name="T0" fmla="*/ 55 w 55"/>
                  <a:gd name="T1" fmla="*/ 92 h 92"/>
                  <a:gd name="T2" fmla="*/ 0 w 55"/>
                  <a:gd name="T3" fmla="*/ 92 h 92"/>
                  <a:gd name="T4" fmla="*/ 55 w 55"/>
                  <a:gd name="T5" fmla="*/ 0 h 92"/>
                  <a:gd name="T6" fmla="*/ 55 w 55"/>
                  <a:gd name="T7" fmla="*/ 92 h 92"/>
                  <a:gd name="T8" fmla="*/ 0 60000 65536"/>
                  <a:gd name="T9" fmla="*/ 0 60000 65536"/>
                  <a:gd name="T10" fmla="*/ 0 60000 65536"/>
                  <a:gd name="T11" fmla="*/ 0 60000 65536"/>
                  <a:gd name="T12" fmla="*/ 0 w 55"/>
                  <a:gd name="T13" fmla="*/ 0 h 92"/>
                  <a:gd name="T14" fmla="*/ 55 w 55"/>
                  <a:gd name="T15" fmla="*/ 92 h 92"/>
                </a:gdLst>
                <a:ahLst/>
                <a:cxnLst>
                  <a:cxn ang="T8">
                    <a:pos x="T0" y="T1"/>
                  </a:cxn>
                  <a:cxn ang="T9">
                    <a:pos x="T2" y="T3"/>
                  </a:cxn>
                  <a:cxn ang="T10">
                    <a:pos x="T4" y="T5"/>
                  </a:cxn>
                  <a:cxn ang="T11">
                    <a:pos x="T6" y="T7"/>
                  </a:cxn>
                </a:cxnLst>
                <a:rect l="T12" t="T13" r="T14" b="T15"/>
                <a:pathLst>
                  <a:path w="55" h="92">
                    <a:moveTo>
                      <a:pt x="55" y="92"/>
                    </a:moveTo>
                    <a:lnTo>
                      <a:pt x="0" y="92"/>
                    </a:lnTo>
                    <a:lnTo>
                      <a:pt x="55" y="0"/>
                    </a:lnTo>
                    <a:lnTo>
                      <a:pt x="55" y="92"/>
                    </a:lnTo>
                    <a:close/>
                  </a:path>
                </a:pathLst>
              </a:custGeom>
              <a:solidFill>
                <a:srgbClr val="FFFFFF"/>
              </a:solidFill>
              <a:ln w="9525">
                <a:noFill/>
                <a:round/>
                <a:headEnd/>
                <a:tailEnd/>
              </a:ln>
            </p:spPr>
            <p:txBody>
              <a:bodyPr/>
              <a:lstStyle/>
              <a:p>
                <a:endParaRPr lang="en-AU" sz="1500"/>
              </a:p>
            </p:txBody>
          </p:sp>
          <p:sp>
            <p:nvSpPr>
              <p:cNvPr id="25650" name="Freeform 243"/>
              <p:cNvSpPr>
                <a:spLocks/>
              </p:cNvSpPr>
              <p:nvPr/>
            </p:nvSpPr>
            <p:spPr bwMode="auto">
              <a:xfrm>
                <a:off x="4940" y="3753"/>
                <a:ext cx="27" cy="47"/>
              </a:xfrm>
              <a:custGeom>
                <a:avLst/>
                <a:gdLst>
                  <a:gd name="T0" fmla="*/ 55 w 55"/>
                  <a:gd name="T1" fmla="*/ 92 h 92"/>
                  <a:gd name="T2" fmla="*/ 0 w 55"/>
                  <a:gd name="T3" fmla="*/ 92 h 92"/>
                  <a:gd name="T4" fmla="*/ 55 w 55"/>
                  <a:gd name="T5" fmla="*/ 0 h 92"/>
                  <a:gd name="T6" fmla="*/ 55 w 55"/>
                  <a:gd name="T7" fmla="*/ 92 h 92"/>
                  <a:gd name="T8" fmla="*/ 0 60000 65536"/>
                  <a:gd name="T9" fmla="*/ 0 60000 65536"/>
                  <a:gd name="T10" fmla="*/ 0 60000 65536"/>
                  <a:gd name="T11" fmla="*/ 0 60000 65536"/>
                  <a:gd name="T12" fmla="*/ 0 w 55"/>
                  <a:gd name="T13" fmla="*/ 0 h 92"/>
                  <a:gd name="T14" fmla="*/ 55 w 55"/>
                  <a:gd name="T15" fmla="*/ 92 h 92"/>
                </a:gdLst>
                <a:ahLst/>
                <a:cxnLst>
                  <a:cxn ang="T8">
                    <a:pos x="T0" y="T1"/>
                  </a:cxn>
                  <a:cxn ang="T9">
                    <a:pos x="T2" y="T3"/>
                  </a:cxn>
                  <a:cxn ang="T10">
                    <a:pos x="T4" y="T5"/>
                  </a:cxn>
                  <a:cxn ang="T11">
                    <a:pos x="T6" y="T7"/>
                  </a:cxn>
                </a:cxnLst>
                <a:rect l="T12" t="T13" r="T14" b="T15"/>
                <a:pathLst>
                  <a:path w="55" h="92">
                    <a:moveTo>
                      <a:pt x="55" y="92"/>
                    </a:moveTo>
                    <a:lnTo>
                      <a:pt x="0" y="92"/>
                    </a:lnTo>
                    <a:lnTo>
                      <a:pt x="55" y="0"/>
                    </a:lnTo>
                    <a:lnTo>
                      <a:pt x="55" y="92"/>
                    </a:lnTo>
                  </a:path>
                </a:pathLst>
              </a:custGeom>
              <a:noFill/>
              <a:ln w="0">
                <a:solidFill>
                  <a:srgbClr val="000000"/>
                </a:solidFill>
                <a:prstDash val="solid"/>
                <a:round/>
                <a:headEnd/>
                <a:tailEnd/>
              </a:ln>
            </p:spPr>
            <p:txBody>
              <a:bodyPr/>
              <a:lstStyle/>
              <a:p>
                <a:endParaRPr lang="en-AU" sz="1500"/>
              </a:p>
            </p:txBody>
          </p:sp>
          <p:sp>
            <p:nvSpPr>
              <p:cNvPr id="25651" name="Freeform 244"/>
              <p:cNvSpPr>
                <a:spLocks/>
              </p:cNvSpPr>
              <p:nvPr/>
            </p:nvSpPr>
            <p:spPr bwMode="auto">
              <a:xfrm>
                <a:off x="4769" y="3616"/>
                <a:ext cx="42" cy="49"/>
              </a:xfrm>
              <a:custGeom>
                <a:avLst/>
                <a:gdLst>
                  <a:gd name="T0" fmla="*/ 40 w 82"/>
                  <a:gd name="T1" fmla="*/ 0 h 97"/>
                  <a:gd name="T2" fmla="*/ 49 w 82"/>
                  <a:gd name="T3" fmla="*/ 1 h 97"/>
                  <a:gd name="T4" fmla="*/ 57 w 82"/>
                  <a:gd name="T5" fmla="*/ 3 h 97"/>
                  <a:gd name="T6" fmla="*/ 64 w 82"/>
                  <a:gd name="T7" fmla="*/ 8 h 97"/>
                  <a:gd name="T8" fmla="*/ 70 w 82"/>
                  <a:gd name="T9" fmla="*/ 14 h 97"/>
                  <a:gd name="T10" fmla="*/ 76 w 82"/>
                  <a:gd name="T11" fmla="*/ 21 h 97"/>
                  <a:gd name="T12" fmla="*/ 80 w 82"/>
                  <a:gd name="T13" fmla="*/ 29 h 97"/>
                  <a:gd name="T14" fmla="*/ 81 w 82"/>
                  <a:gd name="T15" fmla="*/ 38 h 97"/>
                  <a:gd name="T16" fmla="*/ 82 w 82"/>
                  <a:gd name="T17" fmla="*/ 48 h 97"/>
                  <a:gd name="T18" fmla="*/ 81 w 82"/>
                  <a:gd name="T19" fmla="*/ 58 h 97"/>
                  <a:gd name="T20" fmla="*/ 80 w 82"/>
                  <a:gd name="T21" fmla="*/ 68 h 97"/>
                  <a:gd name="T22" fmla="*/ 76 w 82"/>
                  <a:gd name="T23" fmla="*/ 75 h 97"/>
                  <a:gd name="T24" fmla="*/ 70 w 82"/>
                  <a:gd name="T25" fmla="*/ 83 h 97"/>
                  <a:gd name="T26" fmla="*/ 64 w 82"/>
                  <a:gd name="T27" fmla="*/ 89 h 97"/>
                  <a:gd name="T28" fmla="*/ 57 w 82"/>
                  <a:gd name="T29" fmla="*/ 94 h 97"/>
                  <a:gd name="T30" fmla="*/ 49 w 82"/>
                  <a:gd name="T31" fmla="*/ 96 h 97"/>
                  <a:gd name="T32" fmla="*/ 40 w 82"/>
                  <a:gd name="T33" fmla="*/ 97 h 97"/>
                  <a:gd name="T34" fmla="*/ 32 w 82"/>
                  <a:gd name="T35" fmla="*/ 96 h 97"/>
                  <a:gd name="T36" fmla="*/ 25 w 82"/>
                  <a:gd name="T37" fmla="*/ 94 h 97"/>
                  <a:gd name="T38" fmla="*/ 18 w 82"/>
                  <a:gd name="T39" fmla="*/ 89 h 97"/>
                  <a:gd name="T40" fmla="*/ 12 w 82"/>
                  <a:gd name="T41" fmla="*/ 83 h 97"/>
                  <a:gd name="T42" fmla="*/ 6 w 82"/>
                  <a:gd name="T43" fmla="*/ 75 h 97"/>
                  <a:gd name="T44" fmla="*/ 2 w 82"/>
                  <a:gd name="T45" fmla="*/ 68 h 97"/>
                  <a:gd name="T46" fmla="*/ 1 w 82"/>
                  <a:gd name="T47" fmla="*/ 58 h 97"/>
                  <a:gd name="T48" fmla="*/ 0 w 82"/>
                  <a:gd name="T49" fmla="*/ 48 h 97"/>
                  <a:gd name="T50" fmla="*/ 1 w 82"/>
                  <a:gd name="T51" fmla="*/ 38 h 97"/>
                  <a:gd name="T52" fmla="*/ 2 w 82"/>
                  <a:gd name="T53" fmla="*/ 29 h 97"/>
                  <a:gd name="T54" fmla="*/ 6 w 82"/>
                  <a:gd name="T55" fmla="*/ 21 h 97"/>
                  <a:gd name="T56" fmla="*/ 12 w 82"/>
                  <a:gd name="T57" fmla="*/ 14 h 97"/>
                  <a:gd name="T58" fmla="*/ 18 w 82"/>
                  <a:gd name="T59" fmla="*/ 8 h 97"/>
                  <a:gd name="T60" fmla="*/ 25 w 82"/>
                  <a:gd name="T61" fmla="*/ 3 h 97"/>
                  <a:gd name="T62" fmla="*/ 32 w 82"/>
                  <a:gd name="T63" fmla="*/ 1 h 97"/>
                  <a:gd name="T64" fmla="*/ 40 w 82"/>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97"/>
                  <a:gd name="T101" fmla="*/ 82 w 82"/>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97">
                    <a:moveTo>
                      <a:pt x="40" y="0"/>
                    </a:moveTo>
                    <a:lnTo>
                      <a:pt x="49" y="1"/>
                    </a:lnTo>
                    <a:lnTo>
                      <a:pt x="57" y="3"/>
                    </a:lnTo>
                    <a:lnTo>
                      <a:pt x="64" y="8"/>
                    </a:lnTo>
                    <a:lnTo>
                      <a:pt x="70" y="14"/>
                    </a:lnTo>
                    <a:lnTo>
                      <a:pt x="76" y="21"/>
                    </a:lnTo>
                    <a:lnTo>
                      <a:pt x="80" y="29"/>
                    </a:lnTo>
                    <a:lnTo>
                      <a:pt x="81" y="38"/>
                    </a:lnTo>
                    <a:lnTo>
                      <a:pt x="82" y="48"/>
                    </a:lnTo>
                    <a:lnTo>
                      <a:pt x="81" y="58"/>
                    </a:lnTo>
                    <a:lnTo>
                      <a:pt x="80" y="68"/>
                    </a:lnTo>
                    <a:lnTo>
                      <a:pt x="76" y="75"/>
                    </a:lnTo>
                    <a:lnTo>
                      <a:pt x="70" y="83"/>
                    </a:lnTo>
                    <a:lnTo>
                      <a:pt x="64" y="89"/>
                    </a:lnTo>
                    <a:lnTo>
                      <a:pt x="57" y="94"/>
                    </a:lnTo>
                    <a:lnTo>
                      <a:pt x="49" y="96"/>
                    </a:lnTo>
                    <a:lnTo>
                      <a:pt x="40" y="97"/>
                    </a:lnTo>
                    <a:lnTo>
                      <a:pt x="32" y="96"/>
                    </a:lnTo>
                    <a:lnTo>
                      <a:pt x="25" y="94"/>
                    </a:lnTo>
                    <a:lnTo>
                      <a:pt x="18" y="89"/>
                    </a:lnTo>
                    <a:lnTo>
                      <a:pt x="12" y="83"/>
                    </a:lnTo>
                    <a:lnTo>
                      <a:pt x="6" y="75"/>
                    </a:lnTo>
                    <a:lnTo>
                      <a:pt x="2" y="68"/>
                    </a:lnTo>
                    <a:lnTo>
                      <a:pt x="1" y="58"/>
                    </a:lnTo>
                    <a:lnTo>
                      <a:pt x="0" y="48"/>
                    </a:lnTo>
                    <a:lnTo>
                      <a:pt x="1" y="38"/>
                    </a:lnTo>
                    <a:lnTo>
                      <a:pt x="2" y="29"/>
                    </a:lnTo>
                    <a:lnTo>
                      <a:pt x="6" y="21"/>
                    </a:lnTo>
                    <a:lnTo>
                      <a:pt x="12" y="14"/>
                    </a:lnTo>
                    <a:lnTo>
                      <a:pt x="18" y="8"/>
                    </a:lnTo>
                    <a:lnTo>
                      <a:pt x="25" y="3"/>
                    </a:lnTo>
                    <a:lnTo>
                      <a:pt x="32" y="1"/>
                    </a:lnTo>
                    <a:lnTo>
                      <a:pt x="40" y="0"/>
                    </a:lnTo>
                    <a:close/>
                  </a:path>
                </a:pathLst>
              </a:custGeom>
              <a:solidFill>
                <a:srgbClr val="FFFFFF"/>
              </a:solidFill>
              <a:ln w="9525">
                <a:noFill/>
                <a:round/>
                <a:headEnd/>
                <a:tailEnd/>
              </a:ln>
            </p:spPr>
            <p:txBody>
              <a:bodyPr/>
              <a:lstStyle/>
              <a:p>
                <a:endParaRPr lang="en-AU" sz="1500"/>
              </a:p>
            </p:txBody>
          </p:sp>
          <p:sp>
            <p:nvSpPr>
              <p:cNvPr id="25652" name="Freeform 245"/>
              <p:cNvSpPr>
                <a:spLocks/>
              </p:cNvSpPr>
              <p:nvPr/>
            </p:nvSpPr>
            <p:spPr bwMode="auto">
              <a:xfrm>
                <a:off x="4769" y="3616"/>
                <a:ext cx="42" cy="49"/>
              </a:xfrm>
              <a:custGeom>
                <a:avLst/>
                <a:gdLst>
                  <a:gd name="T0" fmla="*/ 40 w 82"/>
                  <a:gd name="T1" fmla="*/ 0 h 97"/>
                  <a:gd name="T2" fmla="*/ 40 w 82"/>
                  <a:gd name="T3" fmla="*/ 0 h 97"/>
                  <a:gd name="T4" fmla="*/ 49 w 82"/>
                  <a:gd name="T5" fmla="*/ 1 h 97"/>
                  <a:gd name="T6" fmla="*/ 57 w 82"/>
                  <a:gd name="T7" fmla="*/ 3 h 97"/>
                  <a:gd name="T8" fmla="*/ 64 w 82"/>
                  <a:gd name="T9" fmla="*/ 8 h 97"/>
                  <a:gd name="T10" fmla="*/ 70 w 82"/>
                  <a:gd name="T11" fmla="*/ 14 h 97"/>
                  <a:gd name="T12" fmla="*/ 76 w 82"/>
                  <a:gd name="T13" fmla="*/ 21 h 97"/>
                  <a:gd name="T14" fmla="*/ 80 w 82"/>
                  <a:gd name="T15" fmla="*/ 29 h 97"/>
                  <a:gd name="T16" fmla="*/ 81 w 82"/>
                  <a:gd name="T17" fmla="*/ 38 h 97"/>
                  <a:gd name="T18" fmla="*/ 82 w 82"/>
                  <a:gd name="T19" fmla="*/ 48 h 97"/>
                  <a:gd name="T20" fmla="*/ 82 w 82"/>
                  <a:gd name="T21" fmla="*/ 48 h 97"/>
                  <a:gd name="T22" fmla="*/ 81 w 82"/>
                  <a:gd name="T23" fmla="*/ 58 h 97"/>
                  <a:gd name="T24" fmla="*/ 80 w 82"/>
                  <a:gd name="T25" fmla="*/ 68 h 97"/>
                  <a:gd name="T26" fmla="*/ 76 w 82"/>
                  <a:gd name="T27" fmla="*/ 75 h 97"/>
                  <a:gd name="T28" fmla="*/ 70 w 82"/>
                  <a:gd name="T29" fmla="*/ 83 h 97"/>
                  <a:gd name="T30" fmla="*/ 64 w 82"/>
                  <a:gd name="T31" fmla="*/ 89 h 97"/>
                  <a:gd name="T32" fmla="*/ 57 w 82"/>
                  <a:gd name="T33" fmla="*/ 94 h 97"/>
                  <a:gd name="T34" fmla="*/ 49 w 82"/>
                  <a:gd name="T35" fmla="*/ 96 h 97"/>
                  <a:gd name="T36" fmla="*/ 40 w 82"/>
                  <a:gd name="T37" fmla="*/ 97 h 97"/>
                  <a:gd name="T38" fmla="*/ 40 w 82"/>
                  <a:gd name="T39" fmla="*/ 97 h 97"/>
                  <a:gd name="T40" fmla="*/ 32 w 82"/>
                  <a:gd name="T41" fmla="*/ 96 h 97"/>
                  <a:gd name="T42" fmla="*/ 25 w 82"/>
                  <a:gd name="T43" fmla="*/ 94 h 97"/>
                  <a:gd name="T44" fmla="*/ 18 w 82"/>
                  <a:gd name="T45" fmla="*/ 89 h 97"/>
                  <a:gd name="T46" fmla="*/ 12 w 82"/>
                  <a:gd name="T47" fmla="*/ 83 h 97"/>
                  <a:gd name="T48" fmla="*/ 6 w 82"/>
                  <a:gd name="T49" fmla="*/ 75 h 97"/>
                  <a:gd name="T50" fmla="*/ 2 w 82"/>
                  <a:gd name="T51" fmla="*/ 68 h 97"/>
                  <a:gd name="T52" fmla="*/ 1 w 82"/>
                  <a:gd name="T53" fmla="*/ 58 h 97"/>
                  <a:gd name="T54" fmla="*/ 0 w 82"/>
                  <a:gd name="T55" fmla="*/ 48 h 97"/>
                  <a:gd name="T56" fmla="*/ 0 w 82"/>
                  <a:gd name="T57" fmla="*/ 48 h 97"/>
                  <a:gd name="T58" fmla="*/ 1 w 82"/>
                  <a:gd name="T59" fmla="*/ 38 h 97"/>
                  <a:gd name="T60" fmla="*/ 2 w 82"/>
                  <a:gd name="T61" fmla="*/ 29 h 97"/>
                  <a:gd name="T62" fmla="*/ 6 w 82"/>
                  <a:gd name="T63" fmla="*/ 21 h 97"/>
                  <a:gd name="T64" fmla="*/ 12 w 82"/>
                  <a:gd name="T65" fmla="*/ 14 h 97"/>
                  <a:gd name="T66" fmla="*/ 18 w 82"/>
                  <a:gd name="T67" fmla="*/ 8 h 97"/>
                  <a:gd name="T68" fmla="*/ 25 w 82"/>
                  <a:gd name="T69" fmla="*/ 3 h 97"/>
                  <a:gd name="T70" fmla="*/ 32 w 82"/>
                  <a:gd name="T71" fmla="*/ 1 h 97"/>
                  <a:gd name="T72" fmla="*/ 40 w 82"/>
                  <a:gd name="T73" fmla="*/ 0 h 9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
                  <a:gd name="T112" fmla="*/ 0 h 97"/>
                  <a:gd name="T113" fmla="*/ 82 w 82"/>
                  <a:gd name="T114" fmla="*/ 97 h 9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 h="97">
                    <a:moveTo>
                      <a:pt x="40" y="0"/>
                    </a:moveTo>
                    <a:lnTo>
                      <a:pt x="40" y="0"/>
                    </a:lnTo>
                    <a:lnTo>
                      <a:pt x="49" y="1"/>
                    </a:lnTo>
                    <a:lnTo>
                      <a:pt x="57" y="3"/>
                    </a:lnTo>
                    <a:lnTo>
                      <a:pt x="64" y="8"/>
                    </a:lnTo>
                    <a:lnTo>
                      <a:pt x="70" y="14"/>
                    </a:lnTo>
                    <a:lnTo>
                      <a:pt x="76" y="21"/>
                    </a:lnTo>
                    <a:lnTo>
                      <a:pt x="80" y="29"/>
                    </a:lnTo>
                    <a:lnTo>
                      <a:pt x="81" y="38"/>
                    </a:lnTo>
                    <a:lnTo>
                      <a:pt x="82" y="48"/>
                    </a:lnTo>
                    <a:lnTo>
                      <a:pt x="81" y="58"/>
                    </a:lnTo>
                    <a:lnTo>
                      <a:pt x="80" y="68"/>
                    </a:lnTo>
                    <a:lnTo>
                      <a:pt x="76" y="75"/>
                    </a:lnTo>
                    <a:lnTo>
                      <a:pt x="70" y="83"/>
                    </a:lnTo>
                    <a:lnTo>
                      <a:pt x="64" y="89"/>
                    </a:lnTo>
                    <a:lnTo>
                      <a:pt x="57" y="94"/>
                    </a:lnTo>
                    <a:lnTo>
                      <a:pt x="49" y="96"/>
                    </a:lnTo>
                    <a:lnTo>
                      <a:pt x="40" y="97"/>
                    </a:lnTo>
                    <a:lnTo>
                      <a:pt x="32" y="96"/>
                    </a:lnTo>
                    <a:lnTo>
                      <a:pt x="25" y="94"/>
                    </a:lnTo>
                    <a:lnTo>
                      <a:pt x="18" y="89"/>
                    </a:lnTo>
                    <a:lnTo>
                      <a:pt x="12" y="83"/>
                    </a:lnTo>
                    <a:lnTo>
                      <a:pt x="6" y="75"/>
                    </a:lnTo>
                    <a:lnTo>
                      <a:pt x="2" y="68"/>
                    </a:lnTo>
                    <a:lnTo>
                      <a:pt x="1" y="58"/>
                    </a:lnTo>
                    <a:lnTo>
                      <a:pt x="0" y="48"/>
                    </a:lnTo>
                    <a:lnTo>
                      <a:pt x="1" y="38"/>
                    </a:lnTo>
                    <a:lnTo>
                      <a:pt x="2" y="29"/>
                    </a:lnTo>
                    <a:lnTo>
                      <a:pt x="6" y="21"/>
                    </a:lnTo>
                    <a:lnTo>
                      <a:pt x="12" y="14"/>
                    </a:lnTo>
                    <a:lnTo>
                      <a:pt x="18" y="8"/>
                    </a:lnTo>
                    <a:lnTo>
                      <a:pt x="25" y="3"/>
                    </a:lnTo>
                    <a:lnTo>
                      <a:pt x="32" y="1"/>
                    </a:lnTo>
                    <a:lnTo>
                      <a:pt x="40" y="0"/>
                    </a:lnTo>
                  </a:path>
                </a:pathLst>
              </a:custGeom>
              <a:noFill/>
              <a:ln w="0">
                <a:solidFill>
                  <a:srgbClr val="000000"/>
                </a:solidFill>
                <a:prstDash val="solid"/>
                <a:round/>
                <a:headEnd/>
                <a:tailEnd/>
              </a:ln>
            </p:spPr>
            <p:txBody>
              <a:bodyPr/>
              <a:lstStyle/>
              <a:p>
                <a:endParaRPr lang="en-AU" sz="1500"/>
              </a:p>
            </p:txBody>
          </p:sp>
          <p:sp>
            <p:nvSpPr>
              <p:cNvPr id="25653" name="Freeform 246"/>
              <p:cNvSpPr>
                <a:spLocks/>
              </p:cNvSpPr>
              <p:nvPr/>
            </p:nvSpPr>
            <p:spPr bwMode="auto">
              <a:xfrm>
                <a:off x="4710" y="3763"/>
                <a:ext cx="10" cy="37"/>
              </a:xfrm>
              <a:custGeom>
                <a:avLst/>
                <a:gdLst>
                  <a:gd name="T0" fmla="*/ 19 w 19"/>
                  <a:gd name="T1" fmla="*/ 72 h 72"/>
                  <a:gd name="T2" fmla="*/ 0 w 19"/>
                  <a:gd name="T3" fmla="*/ 72 h 72"/>
                  <a:gd name="T4" fmla="*/ 0 w 19"/>
                  <a:gd name="T5" fmla="*/ 0 h 72"/>
                  <a:gd name="T6" fmla="*/ 19 w 19"/>
                  <a:gd name="T7" fmla="*/ 72 h 72"/>
                  <a:gd name="T8" fmla="*/ 0 60000 65536"/>
                  <a:gd name="T9" fmla="*/ 0 60000 65536"/>
                  <a:gd name="T10" fmla="*/ 0 60000 65536"/>
                  <a:gd name="T11" fmla="*/ 0 60000 65536"/>
                  <a:gd name="T12" fmla="*/ 0 w 19"/>
                  <a:gd name="T13" fmla="*/ 0 h 72"/>
                  <a:gd name="T14" fmla="*/ 19 w 19"/>
                  <a:gd name="T15" fmla="*/ 72 h 72"/>
                </a:gdLst>
                <a:ahLst/>
                <a:cxnLst>
                  <a:cxn ang="T8">
                    <a:pos x="T0" y="T1"/>
                  </a:cxn>
                  <a:cxn ang="T9">
                    <a:pos x="T2" y="T3"/>
                  </a:cxn>
                  <a:cxn ang="T10">
                    <a:pos x="T4" y="T5"/>
                  </a:cxn>
                  <a:cxn ang="T11">
                    <a:pos x="T6" y="T7"/>
                  </a:cxn>
                </a:cxnLst>
                <a:rect l="T12" t="T13" r="T14" b="T15"/>
                <a:pathLst>
                  <a:path w="19" h="72">
                    <a:moveTo>
                      <a:pt x="19" y="72"/>
                    </a:moveTo>
                    <a:lnTo>
                      <a:pt x="0" y="72"/>
                    </a:lnTo>
                    <a:lnTo>
                      <a:pt x="0" y="0"/>
                    </a:lnTo>
                    <a:lnTo>
                      <a:pt x="19" y="72"/>
                    </a:lnTo>
                    <a:close/>
                  </a:path>
                </a:pathLst>
              </a:custGeom>
              <a:solidFill>
                <a:srgbClr val="FFFFFF"/>
              </a:solidFill>
              <a:ln w="9525">
                <a:noFill/>
                <a:round/>
                <a:headEnd/>
                <a:tailEnd/>
              </a:ln>
            </p:spPr>
            <p:txBody>
              <a:bodyPr/>
              <a:lstStyle/>
              <a:p>
                <a:endParaRPr lang="en-AU" sz="1500"/>
              </a:p>
            </p:txBody>
          </p:sp>
          <p:sp>
            <p:nvSpPr>
              <p:cNvPr id="25654" name="Freeform 247"/>
              <p:cNvSpPr>
                <a:spLocks/>
              </p:cNvSpPr>
              <p:nvPr/>
            </p:nvSpPr>
            <p:spPr bwMode="auto">
              <a:xfrm>
                <a:off x="4710" y="3763"/>
                <a:ext cx="10" cy="37"/>
              </a:xfrm>
              <a:custGeom>
                <a:avLst/>
                <a:gdLst>
                  <a:gd name="T0" fmla="*/ 19 w 19"/>
                  <a:gd name="T1" fmla="*/ 72 h 72"/>
                  <a:gd name="T2" fmla="*/ 0 w 19"/>
                  <a:gd name="T3" fmla="*/ 72 h 72"/>
                  <a:gd name="T4" fmla="*/ 0 w 19"/>
                  <a:gd name="T5" fmla="*/ 0 h 72"/>
                  <a:gd name="T6" fmla="*/ 19 w 19"/>
                  <a:gd name="T7" fmla="*/ 72 h 72"/>
                  <a:gd name="T8" fmla="*/ 0 60000 65536"/>
                  <a:gd name="T9" fmla="*/ 0 60000 65536"/>
                  <a:gd name="T10" fmla="*/ 0 60000 65536"/>
                  <a:gd name="T11" fmla="*/ 0 60000 65536"/>
                  <a:gd name="T12" fmla="*/ 0 w 19"/>
                  <a:gd name="T13" fmla="*/ 0 h 72"/>
                  <a:gd name="T14" fmla="*/ 19 w 19"/>
                  <a:gd name="T15" fmla="*/ 72 h 72"/>
                </a:gdLst>
                <a:ahLst/>
                <a:cxnLst>
                  <a:cxn ang="T8">
                    <a:pos x="T0" y="T1"/>
                  </a:cxn>
                  <a:cxn ang="T9">
                    <a:pos x="T2" y="T3"/>
                  </a:cxn>
                  <a:cxn ang="T10">
                    <a:pos x="T4" y="T5"/>
                  </a:cxn>
                  <a:cxn ang="T11">
                    <a:pos x="T6" y="T7"/>
                  </a:cxn>
                </a:cxnLst>
                <a:rect l="T12" t="T13" r="T14" b="T15"/>
                <a:pathLst>
                  <a:path w="19" h="72">
                    <a:moveTo>
                      <a:pt x="19" y="72"/>
                    </a:moveTo>
                    <a:lnTo>
                      <a:pt x="0" y="72"/>
                    </a:lnTo>
                    <a:lnTo>
                      <a:pt x="0" y="0"/>
                    </a:lnTo>
                    <a:lnTo>
                      <a:pt x="19" y="72"/>
                    </a:lnTo>
                  </a:path>
                </a:pathLst>
              </a:custGeom>
              <a:noFill/>
              <a:ln w="0">
                <a:solidFill>
                  <a:srgbClr val="000000"/>
                </a:solidFill>
                <a:prstDash val="solid"/>
                <a:round/>
                <a:headEnd/>
                <a:tailEnd/>
              </a:ln>
            </p:spPr>
            <p:txBody>
              <a:bodyPr/>
              <a:lstStyle/>
              <a:p>
                <a:endParaRPr lang="en-AU" sz="1500"/>
              </a:p>
            </p:txBody>
          </p:sp>
          <p:sp>
            <p:nvSpPr>
              <p:cNvPr id="25655" name="Line 248"/>
              <p:cNvSpPr>
                <a:spLocks noChangeShapeType="1"/>
              </p:cNvSpPr>
              <p:nvPr/>
            </p:nvSpPr>
            <p:spPr bwMode="auto">
              <a:xfrm>
                <a:off x="4709" y="3801"/>
                <a:ext cx="260" cy="1"/>
              </a:xfrm>
              <a:prstGeom prst="line">
                <a:avLst/>
              </a:prstGeom>
              <a:noFill/>
              <a:ln w="0">
                <a:solidFill>
                  <a:srgbClr val="000000"/>
                </a:solidFill>
                <a:round/>
                <a:headEnd/>
                <a:tailEnd/>
              </a:ln>
            </p:spPr>
            <p:txBody>
              <a:bodyPr/>
              <a:lstStyle/>
              <a:p>
                <a:endParaRPr lang="en-AU" sz="1500"/>
              </a:p>
            </p:txBody>
          </p:sp>
          <p:sp>
            <p:nvSpPr>
              <p:cNvPr id="25656" name="Line 249"/>
              <p:cNvSpPr>
                <a:spLocks noChangeShapeType="1"/>
              </p:cNvSpPr>
              <p:nvPr/>
            </p:nvSpPr>
            <p:spPr bwMode="auto">
              <a:xfrm>
                <a:off x="4709" y="3575"/>
                <a:ext cx="260" cy="1"/>
              </a:xfrm>
              <a:prstGeom prst="line">
                <a:avLst/>
              </a:prstGeom>
              <a:noFill/>
              <a:ln w="0">
                <a:solidFill>
                  <a:srgbClr val="000000"/>
                </a:solidFill>
                <a:round/>
                <a:headEnd/>
                <a:tailEnd/>
              </a:ln>
            </p:spPr>
            <p:txBody>
              <a:bodyPr/>
              <a:lstStyle/>
              <a:p>
                <a:endParaRPr lang="en-AU" sz="1500"/>
              </a:p>
            </p:txBody>
          </p:sp>
          <p:sp>
            <p:nvSpPr>
              <p:cNvPr id="25657" name="Line 250"/>
              <p:cNvSpPr>
                <a:spLocks noChangeShapeType="1"/>
              </p:cNvSpPr>
              <p:nvPr/>
            </p:nvSpPr>
            <p:spPr bwMode="auto">
              <a:xfrm>
                <a:off x="4709" y="3575"/>
                <a:ext cx="1" cy="226"/>
              </a:xfrm>
              <a:prstGeom prst="line">
                <a:avLst/>
              </a:prstGeom>
              <a:noFill/>
              <a:ln w="0">
                <a:solidFill>
                  <a:srgbClr val="000000"/>
                </a:solidFill>
                <a:round/>
                <a:headEnd/>
                <a:tailEnd/>
              </a:ln>
            </p:spPr>
            <p:txBody>
              <a:bodyPr/>
              <a:lstStyle/>
              <a:p>
                <a:endParaRPr lang="en-AU" sz="1500"/>
              </a:p>
            </p:txBody>
          </p:sp>
          <p:sp>
            <p:nvSpPr>
              <p:cNvPr id="25658" name="Line 251"/>
              <p:cNvSpPr>
                <a:spLocks noChangeShapeType="1"/>
              </p:cNvSpPr>
              <p:nvPr/>
            </p:nvSpPr>
            <p:spPr bwMode="auto">
              <a:xfrm>
                <a:off x="4968" y="3575"/>
                <a:ext cx="1" cy="226"/>
              </a:xfrm>
              <a:prstGeom prst="line">
                <a:avLst/>
              </a:prstGeom>
              <a:noFill/>
              <a:ln w="0">
                <a:solidFill>
                  <a:srgbClr val="000000"/>
                </a:solidFill>
                <a:round/>
                <a:headEnd/>
                <a:tailEnd/>
              </a:ln>
            </p:spPr>
            <p:txBody>
              <a:bodyPr/>
              <a:lstStyle/>
              <a:p>
                <a:endParaRPr lang="en-AU" sz="1500"/>
              </a:p>
            </p:txBody>
          </p:sp>
          <p:sp>
            <p:nvSpPr>
              <p:cNvPr id="25659" name="Freeform 252"/>
              <p:cNvSpPr>
                <a:spLocks/>
              </p:cNvSpPr>
              <p:nvPr/>
            </p:nvSpPr>
            <p:spPr bwMode="auto">
              <a:xfrm>
                <a:off x="4858" y="3616"/>
                <a:ext cx="42" cy="46"/>
              </a:xfrm>
              <a:custGeom>
                <a:avLst/>
                <a:gdLst>
                  <a:gd name="T0" fmla="*/ 22 w 83"/>
                  <a:gd name="T1" fmla="*/ 92 h 92"/>
                  <a:gd name="T2" fmla="*/ 22 w 83"/>
                  <a:gd name="T3" fmla="*/ 92 h 92"/>
                  <a:gd name="T4" fmla="*/ 13 w 83"/>
                  <a:gd name="T5" fmla="*/ 85 h 92"/>
                  <a:gd name="T6" fmla="*/ 5 w 83"/>
                  <a:gd name="T7" fmla="*/ 74 h 92"/>
                  <a:gd name="T8" fmla="*/ 1 w 83"/>
                  <a:gd name="T9" fmla="*/ 63 h 92"/>
                  <a:gd name="T10" fmla="*/ 0 w 83"/>
                  <a:gd name="T11" fmla="*/ 52 h 92"/>
                  <a:gd name="T12" fmla="*/ 0 w 83"/>
                  <a:gd name="T13" fmla="*/ 52 h 92"/>
                  <a:gd name="T14" fmla="*/ 1 w 83"/>
                  <a:gd name="T15" fmla="*/ 41 h 92"/>
                  <a:gd name="T16" fmla="*/ 2 w 83"/>
                  <a:gd name="T17" fmla="*/ 31 h 92"/>
                  <a:gd name="T18" fmla="*/ 6 w 83"/>
                  <a:gd name="T19" fmla="*/ 21 h 92"/>
                  <a:gd name="T20" fmla="*/ 11 w 83"/>
                  <a:gd name="T21" fmla="*/ 14 h 92"/>
                  <a:gd name="T22" fmla="*/ 18 w 83"/>
                  <a:gd name="T23" fmla="*/ 8 h 92"/>
                  <a:gd name="T24" fmla="*/ 24 w 83"/>
                  <a:gd name="T25" fmla="*/ 3 h 92"/>
                  <a:gd name="T26" fmla="*/ 32 w 83"/>
                  <a:gd name="T27" fmla="*/ 1 h 92"/>
                  <a:gd name="T28" fmla="*/ 40 w 83"/>
                  <a:gd name="T29" fmla="*/ 0 h 92"/>
                  <a:gd name="T30" fmla="*/ 40 w 83"/>
                  <a:gd name="T31" fmla="*/ 0 h 92"/>
                  <a:gd name="T32" fmla="*/ 52 w 83"/>
                  <a:gd name="T33" fmla="*/ 3 h 92"/>
                  <a:gd name="T34" fmla="*/ 60 w 83"/>
                  <a:gd name="T35" fmla="*/ 6 h 92"/>
                  <a:gd name="T36" fmla="*/ 68 w 83"/>
                  <a:gd name="T37" fmla="*/ 11 h 92"/>
                  <a:gd name="T38" fmla="*/ 71 w 83"/>
                  <a:gd name="T39" fmla="*/ 17 h 92"/>
                  <a:gd name="T40" fmla="*/ 75 w 83"/>
                  <a:gd name="T41" fmla="*/ 23 h 92"/>
                  <a:gd name="T42" fmla="*/ 78 w 83"/>
                  <a:gd name="T43" fmla="*/ 31 h 92"/>
                  <a:gd name="T44" fmla="*/ 81 w 83"/>
                  <a:gd name="T45" fmla="*/ 38 h 92"/>
                  <a:gd name="T46" fmla="*/ 83 w 83"/>
                  <a:gd name="T47" fmla="*/ 49 h 92"/>
                  <a:gd name="T48" fmla="*/ 83 w 83"/>
                  <a:gd name="T49" fmla="*/ 49 h 92"/>
                  <a:gd name="T50" fmla="*/ 82 w 83"/>
                  <a:gd name="T51" fmla="*/ 57 h 92"/>
                  <a:gd name="T52" fmla="*/ 78 w 83"/>
                  <a:gd name="T53" fmla="*/ 69 h 92"/>
                  <a:gd name="T54" fmla="*/ 71 w 83"/>
                  <a:gd name="T55" fmla="*/ 83 h 92"/>
                  <a:gd name="T56" fmla="*/ 60 w 83"/>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3"/>
                  <a:gd name="T88" fmla="*/ 0 h 92"/>
                  <a:gd name="T89" fmla="*/ 83 w 83"/>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3" h="92">
                    <a:moveTo>
                      <a:pt x="22" y="92"/>
                    </a:moveTo>
                    <a:lnTo>
                      <a:pt x="22" y="92"/>
                    </a:lnTo>
                    <a:lnTo>
                      <a:pt x="13" y="85"/>
                    </a:lnTo>
                    <a:lnTo>
                      <a:pt x="5" y="74"/>
                    </a:lnTo>
                    <a:lnTo>
                      <a:pt x="1" y="63"/>
                    </a:lnTo>
                    <a:lnTo>
                      <a:pt x="0" y="52"/>
                    </a:lnTo>
                    <a:lnTo>
                      <a:pt x="1" y="41"/>
                    </a:lnTo>
                    <a:lnTo>
                      <a:pt x="2" y="31"/>
                    </a:lnTo>
                    <a:lnTo>
                      <a:pt x="6" y="21"/>
                    </a:lnTo>
                    <a:lnTo>
                      <a:pt x="11" y="14"/>
                    </a:lnTo>
                    <a:lnTo>
                      <a:pt x="18" y="8"/>
                    </a:lnTo>
                    <a:lnTo>
                      <a:pt x="24" y="3"/>
                    </a:lnTo>
                    <a:lnTo>
                      <a:pt x="32" y="1"/>
                    </a:lnTo>
                    <a:lnTo>
                      <a:pt x="40" y="0"/>
                    </a:lnTo>
                    <a:lnTo>
                      <a:pt x="52" y="3"/>
                    </a:lnTo>
                    <a:lnTo>
                      <a:pt x="60" y="6"/>
                    </a:lnTo>
                    <a:lnTo>
                      <a:pt x="68" y="11"/>
                    </a:lnTo>
                    <a:lnTo>
                      <a:pt x="71" y="17"/>
                    </a:lnTo>
                    <a:lnTo>
                      <a:pt x="75" y="23"/>
                    </a:lnTo>
                    <a:lnTo>
                      <a:pt x="78" y="31"/>
                    </a:lnTo>
                    <a:lnTo>
                      <a:pt x="81" y="38"/>
                    </a:lnTo>
                    <a:lnTo>
                      <a:pt x="83" y="49"/>
                    </a:lnTo>
                    <a:lnTo>
                      <a:pt x="82" y="57"/>
                    </a:lnTo>
                    <a:lnTo>
                      <a:pt x="78" y="69"/>
                    </a:lnTo>
                    <a:lnTo>
                      <a:pt x="71" y="83"/>
                    </a:lnTo>
                    <a:lnTo>
                      <a:pt x="60" y="92"/>
                    </a:lnTo>
                  </a:path>
                </a:pathLst>
              </a:custGeom>
              <a:noFill/>
              <a:ln w="0">
                <a:solidFill>
                  <a:srgbClr val="000000"/>
                </a:solidFill>
                <a:prstDash val="solid"/>
                <a:round/>
                <a:headEnd/>
                <a:tailEnd/>
              </a:ln>
            </p:spPr>
            <p:txBody>
              <a:bodyPr/>
              <a:lstStyle/>
              <a:p>
                <a:endParaRPr lang="en-AU" sz="1500"/>
              </a:p>
            </p:txBody>
          </p:sp>
          <p:sp>
            <p:nvSpPr>
              <p:cNvPr id="25660" name="Freeform 253"/>
              <p:cNvSpPr>
                <a:spLocks/>
              </p:cNvSpPr>
              <p:nvPr/>
            </p:nvSpPr>
            <p:spPr bwMode="auto">
              <a:xfrm>
                <a:off x="4858" y="3616"/>
                <a:ext cx="42" cy="47"/>
              </a:xfrm>
              <a:custGeom>
                <a:avLst/>
                <a:gdLst>
                  <a:gd name="T0" fmla="*/ 24 w 83"/>
                  <a:gd name="T1" fmla="*/ 94 h 94"/>
                  <a:gd name="T2" fmla="*/ 24 w 83"/>
                  <a:gd name="T3" fmla="*/ 94 h 94"/>
                  <a:gd name="T4" fmla="*/ 14 w 83"/>
                  <a:gd name="T5" fmla="*/ 86 h 94"/>
                  <a:gd name="T6" fmla="*/ 6 w 83"/>
                  <a:gd name="T7" fmla="*/ 77 h 94"/>
                  <a:gd name="T8" fmla="*/ 2 w 83"/>
                  <a:gd name="T9" fmla="*/ 65 h 94"/>
                  <a:gd name="T10" fmla="*/ 0 w 83"/>
                  <a:gd name="T11" fmla="*/ 52 h 94"/>
                  <a:gd name="T12" fmla="*/ 0 w 83"/>
                  <a:gd name="T13" fmla="*/ 52 h 94"/>
                  <a:gd name="T14" fmla="*/ 0 w 83"/>
                  <a:gd name="T15" fmla="*/ 41 h 94"/>
                  <a:gd name="T16" fmla="*/ 2 w 83"/>
                  <a:gd name="T17" fmla="*/ 31 h 94"/>
                  <a:gd name="T18" fmla="*/ 6 w 83"/>
                  <a:gd name="T19" fmla="*/ 21 h 94"/>
                  <a:gd name="T20" fmla="*/ 11 w 83"/>
                  <a:gd name="T21" fmla="*/ 14 h 94"/>
                  <a:gd name="T22" fmla="*/ 17 w 83"/>
                  <a:gd name="T23" fmla="*/ 8 h 94"/>
                  <a:gd name="T24" fmla="*/ 24 w 83"/>
                  <a:gd name="T25" fmla="*/ 3 h 94"/>
                  <a:gd name="T26" fmla="*/ 32 w 83"/>
                  <a:gd name="T27" fmla="*/ 1 h 94"/>
                  <a:gd name="T28" fmla="*/ 40 w 83"/>
                  <a:gd name="T29" fmla="*/ 0 h 94"/>
                  <a:gd name="T30" fmla="*/ 40 w 83"/>
                  <a:gd name="T31" fmla="*/ 0 h 94"/>
                  <a:gd name="T32" fmla="*/ 51 w 83"/>
                  <a:gd name="T33" fmla="*/ 3 h 94"/>
                  <a:gd name="T34" fmla="*/ 60 w 83"/>
                  <a:gd name="T35" fmla="*/ 6 h 94"/>
                  <a:gd name="T36" fmla="*/ 66 w 83"/>
                  <a:gd name="T37" fmla="*/ 11 h 94"/>
                  <a:gd name="T38" fmla="*/ 71 w 83"/>
                  <a:gd name="T39" fmla="*/ 15 h 94"/>
                  <a:gd name="T40" fmla="*/ 77 w 83"/>
                  <a:gd name="T41" fmla="*/ 23 h 94"/>
                  <a:gd name="T42" fmla="*/ 79 w 83"/>
                  <a:gd name="T43" fmla="*/ 31 h 94"/>
                  <a:gd name="T44" fmla="*/ 82 w 83"/>
                  <a:gd name="T45" fmla="*/ 40 h 94"/>
                  <a:gd name="T46" fmla="*/ 83 w 83"/>
                  <a:gd name="T47" fmla="*/ 51 h 94"/>
                  <a:gd name="T48" fmla="*/ 83 w 83"/>
                  <a:gd name="T49" fmla="*/ 51 h 94"/>
                  <a:gd name="T50" fmla="*/ 82 w 83"/>
                  <a:gd name="T51" fmla="*/ 57 h 94"/>
                  <a:gd name="T52" fmla="*/ 78 w 83"/>
                  <a:gd name="T53" fmla="*/ 69 h 94"/>
                  <a:gd name="T54" fmla="*/ 70 w 83"/>
                  <a:gd name="T55" fmla="*/ 83 h 94"/>
                  <a:gd name="T56" fmla="*/ 60 w 83"/>
                  <a:gd name="T57" fmla="*/ 92 h 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3"/>
                  <a:gd name="T88" fmla="*/ 0 h 94"/>
                  <a:gd name="T89" fmla="*/ 83 w 83"/>
                  <a:gd name="T90" fmla="*/ 94 h 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3" h="94">
                    <a:moveTo>
                      <a:pt x="24" y="94"/>
                    </a:moveTo>
                    <a:lnTo>
                      <a:pt x="24" y="94"/>
                    </a:lnTo>
                    <a:lnTo>
                      <a:pt x="14" y="86"/>
                    </a:lnTo>
                    <a:lnTo>
                      <a:pt x="6" y="77"/>
                    </a:lnTo>
                    <a:lnTo>
                      <a:pt x="2" y="65"/>
                    </a:lnTo>
                    <a:lnTo>
                      <a:pt x="0" y="52"/>
                    </a:lnTo>
                    <a:lnTo>
                      <a:pt x="0" y="41"/>
                    </a:lnTo>
                    <a:lnTo>
                      <a:pt x="2" y="31"/>
                    </a:lnTo>
                    <a:lnTo>
                      <a:pt x="6" y="21"/>
                    </a:lnTo>
                    <a:lnTo>
                      <a:pt x="11" y="14"/>
                    </a:lnTo>
                    <a:lnTo>
                      <a:pt x="17" y="8"/>
                    </a:lnTo>
                    <a:lnTo>
                      <a:pt x="24" y="3"/>
                    </a:lnTo>
                    <a:lnTo>
                      <a:pt x="32" y="1"/>
                    </a:lnTo>
                    <a:lnTo>
                      <a:pt x="40" y="0"/>
                    </a:lnTo>
                    <a:lnTo>
                      <a:pt x="51" y="3"/>
                    </a:lnTo>
                    <a:lnTo>
                      <a:pt x="60" y="6"/>
                    </a:lnTo>
                    <a:lnTo>
                      <a:pt x="66" y="11"/>
                    </a:lnTo>
                    <a:lnTo>
                      <a:pt x="71" y="15"/>
                    </a:lnTo>
                    <a:lnTo>
                      <a:pt x="77" y="23"/>
                    </a:lnTo>
                    <a:lnTo>
                      <a:pt x="79" y="31"/>
                    </a:lnTo>
                    <a:lnTo>
                      <a:pt x="82" y="40"/>
                    </a:lnTo>
                    <a:lnTo>
                      <a:pt x="83" y="51"/>
                    </a:lnTo>
                    <a:lnTo>
                      <a:pt x="82" y="57"/>
                    </a:lnTo>
                    <a:lnTo>
                      <a:pt x="78" y="69"/>
                    </a:lnTo>
                    <a:lnTo>
                      <a:pt x="70" y="83"/>
                    </a:lnTo>
                    <a:lnTo>
                      <a:pt x="60" y="92"/>
                    </a:lnTo>
                  </a:path>
                </a:pathLst>
              </a:custGeom>
              <a:noFill/>
              <a:ln w="0">
                <a:solidFill>
                  <a:srgbClr val="000000"/>
                </a:solidFill>
                <a:prstDash val="solid"/>
                <a:round/>
                <a:headEnd/>
                <a:tailEnd/>
              </a:ln>
            </p:spPr>
            <p:txBody>
              <a:bodyPr/>
              <a:lstStyle/>
              <a:p>
                <a:endParaRPr lang="en-AU" sz="1500"/>
              </a:p>
            </p:txBody>
          </p:sp>
          <p:sp>
            <p:nvSpPr>
              <p:cNvPr id="25661" name="Freeform 254"/>
              <p:cNvSpPr>
                <a:spLocks/>
              </p:cNvSpPr>
              <p:nvPr/>
            </p:nvSpPr>
            <p:spPr bwMode="auto">
              <a:xfrm>
                <a:off x="4858" y="3617"/>
                <a:ext cx="41" cy="48"/>
              </a:xfrm>
              <a:custGeom>
                <a:avLst/>
                <a:gdLst>
                  <a:gd name="T0" fmla="*/ 40 w 82"/>
                  <a:gd name="T1" fmla="*/ 0 h 98"/>
                  <a:gd name="T2" fmla="*/ 49 w 82"/>
                  <a:gd name="T3" fmla="*/ 2 h 98"/>
                  <a:gd name="T4" fmla="*/ 57 w 82"/>
                  <a:gd name="T5" fmla="*/ 3 h 98"/>
                  <a:gd name="T6" fmla="*/ 64 w 82"/>
                  <a:gd name="T7" fmla="*/ 8 h 98"/>
                  <a:gd name="T8" fmla="*/ 70 w 82"/>
                  <a:gd name="T9" fmla="*/ 14 h 98"/>
                  <a:gd name="T10" fmla="*/ 75 w 82"/>
                  <a:gd name="T11" fmla="*/ 22 h 98"/>
                  <a:gd name="T12" fmla="*/ 79 w 82"/>
                  <a:gd name="T13" fmla="*/ 30 h 98"/>
                  <a:gd name="T14" fmla="*/ 81 w 82"/>
                  <a:gd name="T15" fmla="*/ 39 h 98"/>
                  <a:gd name="T16" fmla="*/ 82 w 82"/>
                  <a:gd name="T17" fmla="*/ 48 h 98"/>
                  <a:gd name="T18" fmla="*/ 81 w 82"/>
                  <a:gd name="T19" fmla="*/ 57 h 98"/>
                  <a:gd name="T20" fmla="*/ 79 w 82"/>
                  <a:gd name="T21" fmla="*/ 67 h 98"/>
                  <a:gd name="T22" fmla="*/ 75 w 82"/>
                  <a:gd name="T23" fmla="*/ 76 h 98"/>
                  <a:gd name="T24" fmla="*/ 70 w 82"/>
                  <a:gd name="T25" fmla="*/ 82 h 98"/>
                  <a:gd name="T26" fmla="*/ 64 w 82"/>
                  <a:gd name="T27" fmla="*/ 88 h 98"/>
                  <a:gd name="T28" fmla="*/ 57 w 82"/>
                  <a:gd name="T29" fmla="*/ 93 h 98"/>
                  <a:gd name="T30" fmla="*/ 49 w 82"/>
                  <a:gd name="T31" fmla="*/ 96 h 98"/>
                  <a:gd name="T32" fmla="*/ 40 w 82"/>
                  <a:gd name="T33" fmla="*/ 98 h 98"/>
                  <a:gd name="T34" fmla="*/ 32 w 82"/>
                  <a:gd name="T35" fmla="*/ 96 h 98"/>
                  <a:gd name="T36" fmla="*/ 24 w 82"/>
                  <a:gd name="T37" fmla="*/ 93 h 98"/>
                  <a:gd name="T38" fmla="*/ 18 w 82"/>
                  <a:gd name="T39" fmla="*/ 88 h 98"/>
                  <a:gd name="T40" fmla="*/ 11 w 82"/>
                  <a:gd name="T41" fmla="*/ 82 h 98"/>
                  <a:gd name="T42" fmla="*/ 6 w 82"/>
                  <a:gd name="T43" fmla="*/ 76 h 98"/>
                  <a:gd name="T44" fmla="*/ 2 w 82"/>
                  <a:gd name="T45" fmla="*/ 67 h 98"/>
                  <a:gd name="T46" fmla="*/ 1 w 82"/>
                  <a:gd name="T47" fmla="*/ 57 h 98"/>
                  <a:gd name="T48" fmla="*/ 0 w 82"/>
                  <a:gd name="T49" fmla="*/ 48 h 98"/>
                  <a:gd name="T50" fmla="*/ 1 w 82"/>
                  <a:gd name="T51" fmla="*/ 39 h 98"/>
                  <a:gd name="T52" fmla="*/ 2 w 82"/>
                  <a:gd name="T53" fmla="*/ 30 h 98"/>
                  <a:gd name="T54" fmla="*/ 6 w 82"/>
                  <a:gd name="T55" fmla="*/ 22 h 98"/>
                  <a:gd name="T56" fmla="*/ 11 w 82"/>
                  <a:gd name="T57" fmla="*/ 14 h 98"/>
                  <a:gd name="T58" fmla="*/ 18 w 82"/>
                  <a:gd name="T59" fmla="*/ 8 h 98"/>
                  <a:gd name="T60" fmla="*/ 24 w 82"/>
                  <a:gd name="T61" fmla="*/ 3 h 98"/>
                  <a:gd name="T62" fmla="*/ 32 w 82"/>
                  <a:gd name="T63" fmla="*/ 2 h 98"/>
                  <a:gd name="T64" fmla="*/ 40 w 82"/>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98"/>
                  <a:gd name="T101" fmla="*/ 82 w 82"/>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98">
                    <a:moveTo>
                      <a:pt x="40" y="0"/>
                    </a:moveTo>
                    <a:lnTo>
                      <a:pt x="49" y="2"/>
                    </a:lnTo>
                    <a:lnTo>
                      <a:pt x="57" y="3"/>
                    </a:lnTo>
                    <a:lnTo>
                      <a:pt x="64" y="8"/>
                    </a:lnTo>
                    <a:lnTo>
                      <a:pt x="70" y="14"/>
                    </a:lnTo>
                    <a:lnTo>
                      <a:pt x="75" y="22"/>
                    </a:lnTo>
                    <a:lnTo>
                      <a:pt x="79" y="30"/>
                    </a:lnTo>
                    <a:lnTo>
                      <a:pt x="81" y="39"/>
                    </a:lnTo>
                    <a:lnTo>
                      <a:pt x="82" y="48"/>
                    </a:lnTo>
                    <a:lnTo>
                      <a:pt x="81" y="57"/>
                    </a:lnTo>
                    <a:lnTo>
                      <a:pt x="79" y="67"/>
                    </a:lnTo>
                    <a:lnTo>
                      <a:pt x="75" y="76"/>
                    </a:lnTo>
                    <a:lnTo>
                      <a:pt x="70" y="82"/>
                    </a:lnTo>
                    <a:lnTo>
                      <a:pt x="64" y="88"/>
                    </a:lnTo>
                    <a:lnTo>
                      <a:pt x="57" y="93"/>
                    </a:lnTo>
                    <a:lnTo>
                      <a:pt x="49" y="96"/>
                    </a:lnTo>
                    <a:lnTo>
                      <a:pt x="40" y="98"/>
                    </a:lnTo>
                    <a:lnTo>
                      <a:pt x="32" y="96"/>
                    </a:lnTo>
                    <a:lnTo>
                      <a:pt x="24" y="93"/>
                    </a:lnTo>
                    <a:lnTo>
                      <a:pt x="18" y="88"/>
                    </a:lnTo>
                    <a:lnTo>
                      <a:pt x="11" y="82"/>
                    </a:lnTo>
                    <a:lnTo>
                      <a:pt x="6" y="76"/>
                    </a:lnTo>
                    <a:lnTo>
                      <a:pt x="2" y="67"/>
                    </a:lnTo>
                    <a:lnTo>
                      <a:pt x="1" y="57"/>
                    </a:lnTo>
                    <a:lnTo>
                      <a:pt x="0" y="48"/>
                    </a:lnTo>
                    <a:lnTo>
                      <a:pt x="1" y="39"/>
                    </a:lnTo>
                    <a:lnTo>
                      <a:pt x="2" y="30"/>
                    </a:lnTo>
                    <a:lnTo>
                      <a:pt x="6" y="22"/>
                    </a:lnTo>
                    <a:lnTo>
                      <a:pt x="11" y="14"/>
                    </a:lnTo>
                    <a:lnTo>
                      <a:pt x="18" y="8"/>
                    </a:lnTo>
                    <a:lnTo>
                      <a:pt x="24" y="3"/>
                    </a:lnTo>
                    <a:lnTo>
                      <a:pt x="32" y="2"/>
                    </a:lnTo>
                    <a:lnTo>
                      <a:pt x="40" y="0"/>
                    </a:lnTo>
                    <a:close/>
                  </a:path>
                </a:pathLst>
              </a:custGeom>
              <a:solidFill>
                <a:srgbClr val="33CC33"/>
              </a:solidFill>
              <a:ln w="9525">
                <a:noFill/>
                <a:round/>
                <a:headEnd/>
                <a:tailEnd/>
              </a:ln>
            </p:spPr>
            <p:txBody>
              <a:bodyPr/>
              <a:lstStyle/>
              <a:p>
                <a:endParaRPr lang="en-AU" sz="1500"/>
              </a:p>
            </p:txBody>
          </p:sp>
          <p:sp>
            <p:nvSpPr>
              <p:cNvPr id="25662" name="Freeform 255"/>
              <p:cNvSpPr>
                <a:spLocks/>
              </p:cNvSpPr>
              <p:nvPr/>
            </p:nvSpPr>
            <p:spPr bwMode="auto">
              <a:xfrm>
                <a:off x="4858" y="3617"/>
                <a:ext cx="41" cy="48"/>
              </a:xfrm>
              <a:custGeom>
                <a:avLst/>
                <a:gdLst>
                  <a:gd name="T0" fmla="*/ 40 w 82"/>
                  <a:gd name="T1" fmla="*/ 0 h 98"/>
                  <a:gd name="T2" fmla="*/ 40 w 82"/>
                  <a:gd name="T3" fmla="*/ 0 h 98"/>
                  <a:gd name="T4" fmla="*/ 49 w 82"/>
                  <a:gd name="T5" fmla="*/ 2 h 98"/>
                  <a:gd name="T6" fmla="*/ 57 w 82"/>
                  <a:gd name="T7" fmla="*/ 3 h 98"/>
                  <a:gd name="T8" fmla="*/ 64 w 82"/>
                  <a:gd name="T9" fmla="*/ 8 h 98"/>
                  <a:gd name="T10" fmla="*/ 70 w 82"/>
                  <a:gd name="T11" fmla="*/ 14 h 98"/>
                  <a:gd name="T12" fmla="*/ 75 w 82"/>
                  <a:gd name="T13" fmla="*/ 22 h 98"/>
                  <a:gd name="T14" fmla="*/ 79 w 82"/>
                  <a:gd name="T15" fmla="*/ 30 h 98"/>
                  <a:gd name="T16" fmla="*/ 81 w 82"/>
                  <a:gd name="T17" fmla="*/ 39 h 98"/>
                  <a:gd name="T18" fmla="*/ 82 w 82"/>
                  <a:gd name="T19" fmla="*/ 48 h 98"/>
                  <a:gd name="T20" fmla="*/ 82 w 82"/>
                  <a:gd name="T21" fmla="*/ 48 h 98"/>
                  <a:gd name="T22" fmla="*/ 81 w 82"/>
                  <a:gd name="T23" fmla="*/ 57 h 98"/>
                  <a:gd name="T24" fmla="*/ 79 w 82"/>
                  <a:gd name="T25" fmla="*/ 67 h 98"/>
                  <a:gd name="T26" fmla="*/ 75 w 82"/>
                  <a:gd name="T27" fmla="*/ 76 h 98"/>
                  <a:gd name="T28" fmla="*/ 70 w 82"/>
                  <a:gd name="T29" fmla="*/ 82 h 98"/>
                  <a:gd name="T30" fmla="*/ 64 w 82"/>
                  <a:gd name="T31" fmla="*/ 88 h 98"/>
                  <a:gd name="T32" fmla="*/ 57 w 82"/>
                  <a:gd name="T33" fmla="*/ 93 h 98"/>
                  <a:gd name="T34" fmla="*/ 49 w 82"/>
                  <a:gd name="T35" fmla="*/ 96 h 98"/>
                  <a:gd name="T36" fmla="*/ 40 w 82"/>
                  <a:gd name="T37" fmla="*/ 98 h 98"/>
                  <a:gd name="T38" fmla="*/ 40 w 82"/>
                  <a:gd name="T39" fmla="*/ 98 h 98"/>
                  <a:gd name="T40" fmla="*/ 32 w 82"/>
                  <a:gd name="T41" fmla="*/ 96 h 98"/>
                  <a:gd name="T42" fmla="*/ 24 w 82"/>
                  <a:gd name="T43" fmla="*/ 93 h 98"/>
                  <a:gd name="T44" fmla="*/ 18 w 82"/>
                  <a:gd name="T45" fmla="*/ 88 h 98"/>
                  <a:gd name="T46" fmla="*/ 11 w 82"/>
                  <a:gd name="T47" fmla="*/ 82 h 98"/>
                  <a:gd name="T48" fmla="*/ 6 w 82"/>
                  <a:gd name="T49" fmla="*/ 76 h 98"/>
                  <a:gd name="T50" fmla="*/ 2 w 82"/>
                  <a:gd name="T51" fmla="*/ 67 h 98"/>
                  <a:gd name="T52" fmla="*/ 1 w 82"/>
                  <a:gd name="T53" fmla="*/ 57 h 98"/>
                  <a:gd name="T54" fmla="*/ 0 w 82"/>
                  <a:gd name="T55" fmla="*/ 48 h 98"/>
                  <a:gd name="T56" fmla="*/ 0 w 82"/>
                  <a:gd name="T57" fmla="*/ 48 h 98"/>
                  <a:gd name="T58" fmla="*/ 1 w 82"/>
                  <a:gd name="T59" fmla="*/ 39 h 98"/>
                  <a:gd name="T60" fmla="*/ 2 w 82"/>
                  <a:gd name="T61" fmla="*/ 30 h 98"/>
                  <a:gd name="T62" fmla="*/ 6 w 82"/>
                  <a:gd name="T63" fmla="*/ 22 h 98"/>
                  <a:gd name="T64" fmla="*/ 11 w 82"/>
                  <a:gd name="T65" fmla="*/ 14 h 98"/>
                  <a:gd name="T66" fmla="*/ 18 w 82"/>
                  <a:gd name="T67" fmla="*/ 8 h 98"/>
                  <a:gd name="T68" fmla="*/ 24 w 82"/>
                  <a:gd name="T69" fmla="*/ 3 h 98"/>
                  <a:gd name="T70" fmla="*/ 32 w 82"/>
                  <a:gd name="T71" fmla="*/ 2 h 98"/>
                  <a:gd name="T72" fmla="*/ 40 w 82"/>
                  <a:gd name="T73" fmla="*/ 0 h 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
                  <a:gd name="T112" fmla="*/ 0 h 98"/>
                  <a:gd name="T113" fmla="*/ 82 w 82"/>
                  <a:gd name="T114" fmla="*/ 98 h 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 h="98">
                    <a:moveTo>
                      <a:pt x="40" y="0"/>
                    </a:moveTo>
                    <a:lnTo>
                      <a:pt x="40" y="0"/>
                    </a:lnTo>
                    <a:lnTo>
                      <a:pt x="49" y="2"/>
                    </a:lnTo>
                    <a:lnTo>
                      <a:pt x="57" y="3"/>
                    </a:lnTo>
                    <a:lnTo>
                      <a:pt x="64" y="8"/>
                    </a:lnTo>
                    <a:lnTo>
                      <a:pt x="70" y="14"/>
                    </a:lnTo>
                    <a:lnTo>
                      <a:pt x="75" y="22"/>
                    </a:lnTo>
                    <a:lnTo>
                      <a:pt x="79" y="30"/>
                    </a:lnTo>
                    <a:lnTo>
                      <a:pt x="81" y="39"/>
                    </a:lnTo>
                    <a:lnTo>
                      <a:pt x="82" y="48"/>
                    </a:lnTo>
                    <a:lnTo>
                      <a:pt x="81" y="57"/>
                    </a:lnTo>
                    <a:lnTo>
                      <a:pt x="79" y="67"/>
                    </a:lnTo>
                    <a:lnTo>
                      <a:pt x="75" y="76"/>
                    </a:lnTo>
                    <a:lnTo>
                      <a:pt x="70" y="82"/>
                    </a:lnTo>
                    <a:lnTo>
                      <a:pt x="64" y="88"/>
                    </a:lnTo>
                    <a:lnTo>
                      <a:pt x="57" y="93"/>
                    </a:lnTo>
                    <a:lnTo>
                      <a:pt x="49" y="96"/>
                    </a:lnTo>
                    <a:lnTo>
                      <a:pt x="40" y="98"/>
                    </a:lnTo>
                    <a:lnTo>
                      <a:pt x="32" y="96"/>
                    </a:lnTo>
                    <a:lnTo>
                      <a:pt x="24" y="93"/>
                    </a:lnTo>
                    <a:lnTo>
                      <a:pt x="18" y="88"/>
                    </a:lnTo>
                    <a:lnTo>
                      <a:pt x="11" y="82"/>
                    </a:lnTo>
                    <a:lnTo>
                      <a:pt x="6" y="76"/>
                    </a:lnTo>
                    <a:lnTo>
                      <a:pt x="2" y="67"/>
                    </a:lnTo>
                    <a:lnTo>
                      <a:pt x="1" y="57"/>
                    </a:lnTo>
                    <a:lnTo>
                      <a:pt x="0" y="48"/>
                    </a:lnTo>
                    <a:lnTo>
                      <a:pt x="1" y="39"/>
                    </a:lnTo>
                    <a:lnTo>
                      <a:pt x="2" y="30"/>
                    </a:lnTo>
                    <a:lnTo>
                      <a:pt x="6" y="22"/>
                    </a:lnTo>
                    <a:lnTo>
                      <a:pt x="11" y="14"/>
                    </a:lnTo>
                    <a:lnTo>
                      <a:pt x="18" y="8"/>
                    </a:lnTo>
                    <a:lnTo>
                      <a:pt x="24" y="3"/>
                    </a:lnTo>
                    <a:lnTo>
                      <a:pt x="32" y="2"/>
                    </a:lnTo>
                    <a:lnTo>
                      <a:pt x="40" y="0"/>
                    </a:lnTo>
                  </a:path>
                </a:pathLst>
              </a:custGeom>
              <a:noFill/>
              <a:ln w="0">
                <a:solidFill>
                  <a:srgbClr val="000000"/>
                </a:solidFill>
                <a:prstDash val="solid"/>
                <a:round/>
                <a:headEnd/>
                <a:tailEnd/>
              </a:ln>
            </p:spPr>
            <p:txBody>
              <a:bodyPr/>
              <a:lstStyle/>
              <a:p>
                <a:endParaRPr lang="en-AU" sz="1500"/>
              </a:p>
            </p:txBody>
          </p:sp>
          <p:sp>
            <p:nvSpPr>
              <p:cNvPr id="25663" name="Freeform 256"/>
              <p:cNvSpPr>
                <a:spLocks/>
              </p:cNvSpPr>
              <p:nvPr/>
            </p:nvSpPr>
            <p:spPr bwMode="auto">
              <a:xfrm>
                <a:off x="4770" y="3616"/>
                <a:ext cx="41" cy="46"/>
              </a:xfrm>
              <a:custGeom>
                <a:avLst/>
                <a:gdLst>
                  <a:gd name="T0" fmla="*/ 22 w 82"/>
                  <a:gd name="T1" fmla="*/ 91 h 92"/>
                  <a:gd name="T2" fmla="*/ 22 w 82"/>
                  <a:gd name="T3" fmla="*/ 91 h 92"/>
                  <a:gd name="T4" fmla="*/ 12 w 82"/>
                  <a:gd name="T5" fmla="*/ 83 h 92"/>
                  <a:gd name="T6" fmla="*/ 5 w 82"/>
                  <a:gd name="T7" fmla="*/ 74 h 92"/>
                  <a:gd name="T8" fmla="*/ 1 w 82"/>
                  <a:gd name="T9" fmla="*/ 63 h 92"/>
                  <a:gd name="T10" fmla="*/ 0 w 82"/>
                  <a:gd name="T11" fmla="*/ 52 h 92"/>
                  <a:gd name="T12" fmla="*/ 0 w 82"/>
                  <a:gd name="T13" fmla="*/ 52 h 92"/>
                  <a:gd name="T14" fmla="*/ 1 w 82"/>
                  <a:gd name="T15" fmla="*/ 41 h 92"/>
                  <a:gd name="T16" fmla="*/ 3 w 82"/>
                  <a:gd name="T17" fmla="*/ 31 h 92"/>
                  <a:gd name="T18" fmla="*/ 7 w 82"/>
                  <a:gd name="T19" fmla="*/ 21 h 92"/>
                  <a:gd name="T20" fmla="*/ 12 w 82"/>
                  <a:gd name="T21" fmla="*/ 14 h 92"/>
                  <a:gd name="T22" fmla="*/ 18 w 82"/>
                  <a:gd name="T23" fmla="*/ 8 h 92"/>
                  <a:gd name="T24" fmla="*/ 25 w 82"/>
                  <a:gd name="T25" fmla="*/ 3 h 92"/>
                  <a:gd name="T26" fmla="*/ 33 w 82"/>
                  <a:gd name="T27" fmla="*/ 1 h 92"/>
                  <a:gd name="T28" fmla="*/ 41 w 82"/>
                  <a:gd name="T29" fmla="*/ 0 h 92"/>
                  <a:gd name="T30" fmla="*/ 41 w 82"/>
                  <a:gd name="T31" fmla="*/ 0 h 92"/>
                  <a:gd name="T32" fmla="*/ 52 w 82"/>
                  <a:gd name="T33" fmla="*/ 3 h 92"/>
                  <a:gd name="T34" fmla="*/ 60 w 82"/>
                  <a:gd name="T35" fmla="*/ 6 h 92"/>
                  <a:gd name="T36" fmla="*/ 67 w 82"/>
                  <a:gd name="T37" fmla="*/ 11 h 92"/>
                  <a:gd name="T38" fmla="*/ 72 w 82"/>
                  <a:gd name="T39" fmla="*/ 17 h 92"/>
                  <a:gd name="T40" fmla="*/ 76 w 82"/>
                  <a:gd name="T41" fmla="*/ 23 h 92"/>
                  <a:gd name="T42" fmla="*/ 79 w 82"/>
                  <a:gd name="T43" fmla="*/ 31 h 92"/>
                  <a:gd name="T44" fmla="*/ 81 w 82"/>
                  <a:gd name="T45" fmla="*/ 38 h 92"/>
                  <a:gd name="T46" fmla="*/ 82 w 82"/>
                  <a:gd name="T47" fmla="*/ 49 h 92"/>
                  <a:gd name="T48" fmla="*/ 82 w 82"/>
                  <a:gd name="T49" fmla="*/ 49 h 92"/>
                  <a:gd name="T50" fmla="*/ 82 w 82"/>
                  <a:gd name="T51" fmla="*/ 57 h 92"/>
                  <a:gd name="T52" fmla="*/ 79 w 82"/>
                  <a:gd name="T53" fmla="*/ 69 h 92"/>
                  <a:gd name="T54" fmla="*/ 72 w 82"/>
                  <a:gd name="T55" fmla="*/ 83 h 92"/>
                  <a:gd name="T56" fmla="*/ 60 w 82"/>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2"/>
                  <a:gd name="T88" fmla="*/ 0 h 92"/>
                  <a:gd name="T89" fmla="*/ 82 w 82"/>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2" h="92">
                    <a:moveTo>
                      <a:pt x="22" y="91"/>
                    </a:moveTo>
                    <a:lnTo>
                      <a:pt x="22" y="91"/>
                    </a:lnTo>
                    <a:lnTo>
                      <a:pt x="12" y="83"/>
                    </a:lnTo>
                    <a:lnTo>
                      <a:pt x="5" y="74"/>
                    </a:lnTo>
                    <a:lnTo>
                      <a:pt x="1" y="63"/>
                    </a:lnTo>
                    <a:lnTo>
                      <a:pt x="0" y="52"/>
                    </a:lnTo>
                    <a:lnTo>
                      <a:pt x="1" y="41"/>
                    </a:lnTo>
                    <a:lnTo>
                      <a:pt x="3" y="31"/>
                    </a:lnTo>
                    <a:lnTo>
                      <a:pt x="7" y="21"/>
                    </a:lnTo>
                    <a:lnTo>
                      <a:pt x="12" y="14"/>
                    </a:lnTo>
                    <a:lnTo>
                      <a:pt x="18" y="8"/>
                    </a:lnTo>
                    <a:lnTo>
                      <a:pt x="25" y="3"/>
                    </a:lnTo>
                    <a:lnTo>
                      <a:pt x="33" y="1"/>
                    </a:lnTo>
                    <a:lnTo>
                      <a:pt x="41" y="0"/>
                    </a:lnTo>
                    <a:lnTo>
                      <a:pt x="52" y="3"/>
                    </a:lnTo>
                    <a:lnTo>
                      <a:pt x="60" y="6"/>
                    </a:lnTo>
                    <a:lnTo>
                      <a:pt x="67" y="11"/>
                    </a:lnTo>
                    <a:lnTo>
                      <a:pt x="72" y="17"/>
                    </a:lnTo>
                    <a:lnTo>
                      <a:pt x="76" y="23"/>
                    </a:lnTo>
                    <a:lnTo>
                      <a:pt x="79" y="31"/>
                    </a:lnTo>
                    <a:lnTo>
                      <a:pt x="81" y="38"/>
                    </a:lnTo>
                    <a:lnTo>
                      <a:pt x="82" y="49"/>
                    </a:lnTo>
                    <a:lnTo>
                      <a:pt x="82" y="57"/>
                    </a:lnTo>
                    <a:lnTo>
                      <a:pt x="79" y="69"/>
                    </a:lnTo>
                    <a:lnTo>
                      <a:pt x="72" y="83"/>
                    </a:lnTo>
                    <a:lnTo>
                      <a:pt x="60" y="92"/>
                    </a:lnTo>
                  </a:path>
                </a:pathLst>
              </a:custGeom>
              <a:noFill/>
              <a:ln w="0">
                <a:solidFill>
                  <a:srgbClr val="000000"/>
                </a:solidFill>
                <a:prstDash val="solid"/>
                <a:round/>
                <a:headEnd/>
                <a:tailEnd/>
              </a:ln>
            </p:spPr>
            <p:txBody>
              <a:bodyPr/>
              <a:lstStyle/>
              <a:p>
                <a:endParaRPr lang="en-AU" sz="1500"/>
              </a:p>
            </p:txBody>
          </p:sp>
          <p:sp>
            <p:nvSpPr>
              <p:cNvPr id="25664" name="Freeform 257"/>
              <p:cNvSpPr>
                <a:spLocks/>
              </p:cNvSpPr>
              <p:nvPr/>
            </p:nvSpPr>
            <p:spPr bwMode="auto">
              <a:xfrm>
                <a:off x="4770" y="3616"/>
                <a:ext cx="42" cy="46"/>
              </a:xfrm>
              <a:custGeom>
                <a:avLst/>
                <a:gdLst>
                  <a:gd name="T0" fmla="*/ 25 w 84"/>
                  <a:gd name="T1" fmla="*/ 92 h 92"/>
                  <a:gd name="T2" fmla="*/ 25 w 84"/>
                  <a:gd name="T3" fmla="*/ 92 h 92"/>
                  <a:gd name="T4" fmla="*/ 14 w 84"/>
                  <a:gd name="T5" fmla="*/ 86 h 92"/>
                  <a:gd name="T6" fmla="*/ 7 w 84"/>
                  <a:gd name="T7" fmla="*/ 77 h 92"/>
                  <a:gd name="T8" fmla="*/ 1 w 84"/>
                  <a:gd name="T9" fmla="*/ 65 h 92"/>
                  <a:gd name="T10" fmla="*/ 0 w 84"/>
                  <a:gd name="T11" fmla="*/ 52 h 92"/>
                  <a:gd name="T12" fmla="*/ 0 w 84"/>
                  <a:gd name="T13" fmla="*/ 52 h 92"/>
                  <a:gd name="T14" fmla="*/ 0 w 84"/>
                  <a:gd name="T15" fmla="*/ 41 h 92"/>
                  <a:gd name="T16" fmla="*/ 3 w 84"/>
                  <a:gd name="T17" fmla="*/ 31 h 92"/>
                  <a:gd name="T18" fmla="*/ 7 w 84"/>
                  <a:gd name="T19" fmla="*/ 21 h 92"/>
                  <a:gd name="T20" fmla="*/ 12 w 84"/>
                  <a:gd name="T21" fmla="*/ 14 h 92"/>
                  <a:gd name="T22" fmla="*/ 17 w 84"/>
                  <a:gd name="T23" fmla="*/ 8 h 92"/>
                  <a:gd name="T24" fmla="*/ 25 w 84"/>
                  <a:gd name="T25" fmla="*/ 3 h 92"/>
                  <a:gd name="T26" fmla="*/ 33 w 84"/>
                  <a:gd name="T27" fmla="*/ 1 h 92"/>
                  <a:gd name="T28" fmla="*/ 41 w 84"/>
                  <a:gd name="T29" fmla="*/ 0 h 92"/>
                  <a:gd name="T30" fmla="*/ 41 w 84"/>
                  <a:gd name="T31" fmla="*/ 0 h 92"/>
                  <a:gd name="T32" fmla="*/ 51 w 84"/>
                  <a:gd name="T33" fmla="*/ 1 h 92"/>
                  <a:gd name="T34" fmla="*/ 60 w 84"/>
                  <a:gd name="T35" fmla="*/ 6 h 92"/>
                  <a:gd name="T36" fmla="*/ 67 w 84"/>
                  <a:gd name="T37" fmla="*/ 9 h 92"/>
                  <a:gd name="T38" fmla="*/ 72 w 84"/>
                  <a:gd name="T39" fmla="*/ 15 h 92"/>
                  <a:gd name="T40" fmla="*/ 77 w 84"/>
                  <a:gd name="T41" fmla="*/ 23 h 92"/>
                  <a:gd name="T42" fmla="*/ 80 w 84"/>
                  <a:gd name="T43" fmla="*/ 31 h 92"/>
                  <a:gd name="T44" fmla="*/ 82 w 84"/>
                  <a:gd name="T45" fmla="*/ 40 h 92"/>
                  <a:gd name="T46" fmla="*/ 84 w 84"/>
                  <a:gd name="T47" fmla="*/ 51 h 92"/>
                  <a:gd name="T48" fmla="*/ 84 w 84"/>
                  <a:gd name="T49" fmla="*/ 51 h 92"/>
                  <a:gd name="T50" fmla="*/ 82 w 84"/>
                  <a:gd name="T51" fmla="*/ 57 h 92"/>
                  <a:gd name="T52" fmla="*/ 79 w 84"/>
                  <a:gd name="T53" fmla="*/ 69 h 92"/>
                  <a:gd name="T54" fmla="*/ 71 w 84"/>
                  <a:gd name="T55" fmla="*/ 83 h 92"/>
                  <a:gd name="T56" fmla="*/ 60 w 84"/>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
                  <a:gd name="T88" fmla="*/ 0 h 92"/>
                  <a:gd name="T89" fmla="*/ 84 w 84"/>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 h="92">
                    <a:moveTo>
                      <a:pt x="25" y="92"/>
                    </a:moveTo>
                    <a:lnTo>
                      <a:pt x="25" y="92"/>
                    </a:lnTo>
                    <a:lnTo>
                      <a:pt x="14" y="86"/>
                    </a:lnTo>
                    <a:lnTo>
                      <a:pt x="7" y="77"/>
                    </a:lnTo>
                    <a:lnTo>
                      <a:pt x="1" y="65"/>
                    </a:lnTo>
                    <a:lnTo>
                      <a:pt x="0" y="52"/>
                    </a:lnTo>
                    <a:lnTo>
                      <a:pt x="0" y="41"/>
                    </a:lnTo>
                    <a:lnTo>
                      <a:pt x="3" y="31"/>
                    </a:lnTo>
                    <a:lnTo>
                      <a:pt x="7" y="21"/>
                    </a:lnTo>
                    <a:lnTo>
                      <a:pt x="12" y="14"/>
                    </a:lnTo>
                    <a:lnTo>
                      <a:pt x="17" y="8"/>
                    </a:lnTo>
                    <a:lnTo>
                      <a:pt x="25" y="3"/>
                    </a:lnTo>
                    <a:lnTo>
                      <a:pt x="33" y="1"/>
                    </a:lnTo>
                    <a:lnTo>
                      <a:pt x="41" y="0"/>
                    </a:lnTo>
                    <a:lnTo>
                      <a:pt x="51" y="1"/>
                    </a:lnTo>
                    <a:lnTo>
                      <a:pt x="60" y="6"/>
                    </a:lnTo>
                    <a:lnTo>
                      <a:pt x="67" y="9"/>
                    </a:lnTo>
                    <a:lnTo>
                      <a:pt x="72" y="15"/>
                    </a:lnTo>
                    <a:lnTo>
                      <a:pt x="77" y="23"/>
                    </a:lnTo>
                    <a:lnTo>
                      <a:pt x="80" y="31"/>
                    </a:lnTo>
                    <a:lnTo>
                      <a:pt x="82" y="40"/>
                    </a:lnTo>
                    <a:lnTo>
                      <a:pt x="84" y="51"/>
                    </a:lnTo>
                    <a:lnTo>
                      <a:pt x="82" y="57"/>
                    </a:lnTo>
                    <a:lnTo>
                      <a:pt x="79" y="69"/>
                    </a:lnTo>
                    <a:lnTo>
                      <a:pt x="71" y="83"/>
                    </a:lnTo>
                    <a:lnTo>
                      <a:pt x="60" y="92"/>
                    </a:lnTo>
                  </a:path>
                </a:pathLst>
              </a:custGeom>
              <a:noFill/>
              <a:ln w="0">
                <a:solidFill>
                  <a:srgbClr val="000000"/>
                </a:solidFill>
                <a:prstDash val="solid"/>
                <a:round/>
                <a:headEnd/>
                <a:tailEnd/>
              </a:ln>
            </p:spPr>
            <p:txBody>
              <a:bodyPr/>
              <a:lstStyle/>
              <a:p>
                <a:endParaRPr lang="en-AU" sz="1500"/>
              </a:p>
            </p:txBody>
          </p:sp>
          <p:sp>
            <p:nvSpPr>
              <p:cNvPr id="25665" name="Freeform 258"/>
              <p:cNvSpPr>
                <a:spLocks/>
              </p:cNvSpPr>
              <p:nvPr/>
            </p:nvSpPr>
            <p:spPr bwMode="auto">
              <a:xfrm>
                <a:off x="4769" y="3616"/>
                <a:ext cx="42" cy="49"/>
              </a:xfrm>
              <a:custGeom>
                <a:avLst/>
                <a:gdLst>
                  <a:gd name="T0" fmla="*/ 42 w 83"/>
                  <a:gd name="T1" fmla="*/ 0 h 97"/>
                  <a:gd name="T2" fmla="*/ 51 w 83"/>
                  <a:gd name="T3" fmla="*/ 1 h 97"/>
                  <a:gd name="T4" fmla="*/ 59 w 83"/>
                  <a:gd name="T5" fmla="*/ 3 h 97"/>
                  <a:gd name="T6" fmla="*/ 65 w 83"/>
                  <a:gd name="T7" fmla="*/ 8 h 97"/>
                  <a:gd name="T8" fmla="*/ 72 w 83"/>
                  <a:gd name="T9" fmla="*/ 14 h 97"/>
                  <a:gd name="T10" fmla="*/ 77 w 83"/>
                  <a:gd name="T11" fmla="*/ 21 h 97"/>
                  <a:gd name="T12" fmla="*/ 81 w 83"/>
                  <a:gd name="T13" fmla="*/ 29 h 97"/>
                  <a:gd name="T14" fmla="*/ 82 w 83"/>
                  <a:gd name="T15" fmla="*/ 38 h 97"/>
                  <a:gd name="T16" fmla="*/ 83 w 83"/>
                  <a:gd name="T17" fmla="*/ 49 h 97"/>
                  <a:gd name="T18" fmla="*/ 82 w 83"/>
                  <a:gd name="T19" fmla="*/ 58 h 97"/>
                  <a:gd name="T20" fmla="*/ 81 w 83"/>
                  <a:gd name="T21" fmla="*/ 68 h 97"/>
                  <a:gd name="T22" fmla="*/ 77 w 83"/>
                  <a:gd name="T23" fmla="*/ 75 h 97"/>
                  <a:gd name="T24" fmla="*/ 72 w 83"/>
                  <a:gd name="T25" fmla="*/ 83 h 97"/>
                  <a:gd name="T26" fmla="*/ 65 w 83"/>
                  <a:gd name="T27" fmla="*/ 89 h 97"/>
                  <a:gd name="T28" fmla="*/ 59 w 83"/>
                  <a:gd name="T29" fmla="*/ 94 h 97"/>
                  <a:gd name="T30" fmla="*/ 51 w 83"/>
                  <a:gd name="T31" fmla="*/ 96 h 97"/>
                  <a:gd name="T32" fmla="*/ 42 w 83"/>
                  <a:gd name="T33" fmla="*/ 97 h 97"/>
                  <a:gd name="T34" fmla="*/ 34 w 83"/>
                  <a:gd name="T35" fmla="*/ 96 h 97"/>
                  <a:gd name="T36" fmla="*/ 26 w 83"/>
                  <a:gd name="T37" fmla="*/ 94 h 97"/>
                  <a:gd name="T38" fmla="*/ 18 w 83"/>
                  <a:gd name="T39" fmla="*/ 89 h 97"/>
                  <a:gd name="T40" fmla="*/ 13 w 83"/>
                  <a:gd name="T41" fmla="*/ 83 h 97"/>
                  <a:gd name="T42" fmla="*/ 8 w 83"/>
                  <a:gd name="T43" fmla="*/ 75 h 97"/>
                  <a:gd name="T44" fmla="*/ 4 w 83"/>
                  <a:gd name="T45" fmla="*/ 68 h 97"/>
                  <a:gd name="T46" fmla="*/ 1 w 83"/>
                  <a:gd name="T47" fmla="*/ 58 h 97"/>
                  <a:gd name="T48" fmla="*/ 0 w 83"/>
                  <a:gd name="T49" fmla="*/ 49 h 97"/>
                  <a:gd name="T50" fmla="*/ 1 w 83"/>
                  <a:gd name="T51" fmla="*/ 38 h 97"/>
                  <a:gd name="T52" fmla="*/ 4 w 83"/>
                  <a:gd name="T53" fmla="*/ 29 h 97"/>
                  <a:gd name="T54" fmla="*/ 8 w 83"/>
                  <a:gd name="T55" fmla="*/ 21 h 97"/>
                  <a:gd name="T56" fmla="*/ 13 w 83"/>
                  <a:gd name="T57" fmla="*/ 14 h 97"/>
                  <a:gd name="T58" fmla="*/ 18 w 83"/>
                  <a:gd name="T59" fmla="*/ 8 h 97"/>
                  <a:gd name="T60" fmla="*/ 26 w 83"/>
                  <a:gd name="T61" fmla="*/ 3 h 97"/>
                  <a:gd name="T62" fmla="*/ 34 w 83"/>
                  <a:gd name="T63" fmla="*/ 1 h 97"/>
                  <a:gd name="T64" fmla="*/ 42 w 83"/>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3"/>
                  <a:gd name="T100" fmla="*/ 0 h 97"/>
                  <a:gd name="T101" fmla="*/ 83 w 83"/>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3" h="97">
                    <a:moveTo>
                      <a:pt x="42" y="0"/>
                    </a:moveTo>
                    <a:lnTo>
                      <a:pt x="51" y="1"/>
                    </a:lnTo>
                    <a:lnTo>
                      <a:pt x="59" y="3"/>
                    </a:lnTo>
                    <a:lnTo>
                      <a:pt x="65" y="8"/>
                    </a:lnTo>
                    <a:lnTo>
                      <a:pt x="72" y="14"/>
                    </a:lnTo>
                    <a:lnTo>
                      <a:pt x="77" y="21"/>
                    </a:lnTo>
                    <a:lnTo>
                      <a:pt x="81" y="29"/>
                    </a:lnTo>
                    <a:lnTo>
                      <a:pt x="82" y="38"/>
                    </a:lnTo>
                    <a:lnTo>
                      <a:pt x="83" y="49"/>
                    </a:lnTo>
                    <a:lnTo>
                      <a:pt x="82" y="58"/>
                    </a:lnTo>
                    <a:lnTo>
                      <a:pt x="81" y="68"/>
                    </a:lnTo>
                    <a:lnTo>
                      <a:pt x="77" y="75"/>
                    </a:lnTo>
                    <a:lnTo>
                      <a:pt x="72" y="83"/>
                    </a:lnTo>
                    <a:lnTo>
                      <a:pt x="65" y="89"/>
                    </a:lnTo>
                    <a:lnTo>
                      <a:pt x="59" y="94"/>
                    </a:lnTo>
                    <a:lnTo>
                      <a:pt x="51" y="96"/>
                    </a:lnTo>
                    <a:lnTo>
                      <a:pt x="42" y="97"/>
                    </a:lnTo>
                    <a:lnTo>
                      <a:pt x="34" y="96"/>
                    </a:lnTo>
                    <a:lnTo>
                      <a:pt x="26" y="94"/>
                    </a:lnTo>
                    <a:lnTo>
                      <a:pt x="18" y="89"/>
                    </a:lnTo>
                    <a:lnTo>
                      <a:pt x="13" y="83"/>
                    </a:lnTo>
                    <a:lnTo>
                      <a:pt x="8" y="75"/>
                    </a:lnTo>
                    <a:lnTo>
                      <a:pt x="4" y="68"/>
                    </a:lnTo>
                    <a:lnTo>
                      <a:pt x="1" y="58"/>
                    </a:lnTo>
                    <a:lnTo>
                      <a:pt x="0" y="49"/>
                    </a:lnTo>
                    <a:lnTo>
                      <a:pt x="1" y="38"/>
                    </a:lnTo>
                    <a:lnTo>
                      <a:pt x="4" y="29"/>
                    </a:lnTo>
                    <a:lnTo>
                      <a:pt x="8" y="21"/>
                    </a:lnTo>
                    <a:lnTo>
                      <a:pt x="13" y="14"/>
                    </a:lnTo>
                    <a:lnTo>
                      <a:pt x="18" y="8"/>
                    </a:lnTo>
                    <a:lnTo>
                      <a:pt x="26" y="3"/>
                    </a:lnTo>
                    <a:lnTo>
                      <a:pt x="34" y="1"/>
                    </a:lnTo>
                    <a:lnTo>
                      <a:pt x="42" y="0"/>
                    </a:lnTo>
                    <a:close/>
                  </a:path>
                </a:pathLst>
              </a:custGeom>
              <a:solidFill>
                <a:srgbClr val="33CC33"/>
              </a:solidFill>
              <a:ln w="9525">
                <a:noFill/>
                <a:round/>
                <a:headEnd/>
                <a:tailEnd/>
              </a:ln>
            </p:spPr>
            <p:txBody>
              <a:bodyPr/>
              <a:lstStyle/>
              <a:p>
                <a:endParaRPr lang="en-AU" sz="1500"/>
              </a:p>
            </p:txBody>
          </p:sp>
          <p:sp>
            <p:nvSpPr>
              <p:cNvPr id="25666" name="Freeform 259"/>
              <p:cNvSpPr>
                <a:spLocks/>
              </p:cNvSpPr>
              <p:nvPr/>
            </p:nvSpPr>
            <p:spPr bwMode="auto">
              <a:xfrm>
                <a:off x="4769" y="3616"/>
                <a:ext cx="42" cy="49"/>
              </a:xfrm>
              <a:custGeom>
                <a:avLst/>
                <a:gdLst>
                  <a:gd name="T0" fmla="*/ 42 w 83"/>
                  <a:gd name="T1" fmla="*/ 0 h 97"/>
                  <a:gd name="T2" fmla="*/ 42 w 83"/>
                  <a:gd name="T3" fmla="*/ 0 h 97"/>
                  <a:gd name="T4" fmla="*/ 51 w 83"/>
                  <a:gd name="T5" fmla="*/ 1 h 97"/>
                  <a:gd name="T6" fmla="*/ 59 w 83"/>
                  <a:gd name="T7" fmla="*/ 3 h 97"/>
                  <a:gd name="T8" fmla="*/ 65 w 83"/>
                  <a:gd name="T9" fmla="*/ 8 h 97"/>
                  <a:gd name="T10" fmla="*/ 72 w 83"/>
                  <a:gd name="T11" fmla="*/ 14 h 97"/>
                  <a:gd name="T12" fmla="*/ 77 w 83"/>
                  <a:gd name="T13" fmla="*/ 21 h 97"/>
                  <a:gd name="T14" fmla="*/ 81 w 83"/>
                  <a:gd name="T15" fmla="*/ 29 h 97"/>
                  <a:gd name="T16" fmla="*/ 82 w 83"/>
                  <a:gd name="T17" fmla="*/ 38 h 97"/>
                  <a:gd name="T18" fmla="*/ 83 w 83"/>
                  <a:gd name="T19" fmla="*/ 49 h 97"/>
                  <a:gd name="T20" fmla="*/ 83 w 83"/>
                  <a:gd name="T21" fmla="*/ 49 h 97"/>
                  <a:gd name="T22" fmla="*/ 82 w 83"/>
                  <a:gd name="T23" fmla="*/ 58 h 97"/>
                  <a:gd name="T24" fmla="*/ 81 w 83"/>
                  <a:gd name="T25" fmla="*/ 68 h 97"/>
                  <a:gd name="T26" fmla="*/ 77 w 83"/>
                  <a:gd name="T27" fmla="*/ 75 h 97"/>
                  <a:gd name="T28" fmla="*/ 72 w 83"/>
                  <a:gd name="T29" fmla="*/ 83 h 97"/>
                  <a:gd name="T30" fmla="*/ 65 w 83"/>
                  <a:gd name="T31" fmla="*/ 89 h 97"/>
                  <a:gd name="T32" fmla="*/ 59 w 83"/>
                  <a:gd name="T33" fmla="*/ 94 h 97"/>
                  <a:gd name="T34" fmla="*/ 51 w 83"/>
                  <a:gd name="T35" fmla="*/ 96 h 97"/>
                  <a:gd name="T36" fmla="*/ 42 w 83"/>
                  <a:gd name="T37" fmla="*/ 97 h 97"/>
                  <a:gd name="T38" fmla="*/ 42 w 83"/>
                  <a:gd name="T39" fmla="*/ 97 h 97"/>
                  <a:gd name="T40" fmla="*/ 34 w 83"/>
                  <a:gd name="T41" fmla="*/ 96 h 97"/>
                  <a:gd name="T42" fmla="*/ 26 w 83"/>
                  <a:gd name="T43" fmla="*/ 94 h 97"/>
                  <a:gd name="T44" fmla="*/ 18 w 83"/>
                  <a:gd name="T45" fmla="*/ 89 h 97"/>
                  <a:gd name="T46" fmla="*/ 13 w 83"/>
                  <a:gd name="T47" fmla="*/ 83 h 97"/>
                  <a:gd name="T48" fmla="*/ 8 w 83"/>
                  <a:gd name="T49" fmla="*/ 75 h 97"/>
                  <a:gd name="T50" fmla="*/ 4 w 83"/>
                  <a:gd name="T51" fmla="*/ 68 h 97"/>
                  <a:gd name="T52" fmla="*/ 1 w 83"/>
                  <a:gd name="T53" fmla="*/ 58 h 97"/>
                  <a:gd name="T54" fmla="*/ 0 w 83"/>
                  <a:gd name="T55" fmla="*/ 49 h 97"/>
                  <a:gd name="T56" fmla="*/ 0 w 83"/>
                  <a:gd name="T57" fmla="*/ 49 h 97"/>
                  <a:gd name="T58" fmla="*/ 1 w 83"/>
                  <a:gd name="T59" fmla="*/ 38 h 97"/>
                  <a:gd name="T60" fmla="*/ 4 w 83"/>
                  <a:gd name="T61" fmla="*/ 29 h 97"/>
                  <a:gd name="T62" fmla="*/ 8 w 83"/>
                  <a:gd name="T63" fmla="*/ 21 h 97"/>
                  <a:gd name="T64" fmla="*/ 13 w 83"/>
                  <a:gd name="T65" fmla="*/ 14 h 97"/>
                  <a:gd name="T66" fmla="*/ 18 w 83"/>
                  <a:gd name="T67" fmla="*/ 8 h 97"/>
                  <a:gd name="T68" fmla="*/ 26 w 83"/>
                  <a:gd name="T69" fmla="*/ 3 h 97"/>
                  <a:gd name="T70" fmla="*/ 34 w 83"/>
                  <a:gd name="T71" fmla="*/ 1 h 97"/>
                  <a:gd name="T72" fmla="*/ 42 w 83"/>
                  <a:gd name="T73" fmla="*/ 0 h 9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3"/>
                  <a:gd name="T112" fmla="*/ 0 h 97"/>
                  <a:gd name="T113" fmla="*/ 83 w 83"/>
                  <a:gd name="T114" fmla="*/ 97 h 9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3" h="97">
                    <a:moveTo>
                      <a:pt x="42" y="0"/>
                    </a:moveTo>
                    <a:lnTo>
                      <a:pt x="42" y="0"/>
                    </a:lnTo>
                    <a:lnTo>
                      <a:pt x="51" y="1"/>
                    </a:lnTo>
                    <a:lnTo>
                      <a:pt x="59" y="3"/>
                    </a:lnTo>
                    <a:lnTo>
                      <a:pt x="65" y="8"/>
                    </a:lnTo>
                    <a:lnTo>
                      <a:pt x="72" y="14"/>
                    </a:lnTo>
                    <a:lnTo>
                      <a:pt x="77" y="21"/>
                    </a:lnTo>
                    <a:lnTo>
                      <a:pt x="81" y="29"/>
                    </a:lnTo>
                    <a:lnTo>
                      <a:pt x="82" y="38"/>
                    </a:lnTo>
                    <a:lnTo>
                      <a:pt x="83" y="49"/>
                    </a:lnTo>
                    <a:lnTo>
                      <a:pt x="82" y="58"/>
                    </a:lnTo>
                    <a:lnTo>
                      <a:pt x="81" y="68"/>
                    </a:lnTo>
                    <a:lnTo>
                      <a:pt x="77" y="75"/>
                    </a:lnTo>
                    <a:lnTo>
                      <a:pt x="72" y="83"/>
                    </a:lnTo>
                    <a:lnTo>
                      <a:pt x="65" y="89"/>
                    </a:lnTo>
                    <a:lnTo>
                      <a:pt x="59" y="94"/>
                    </a:lnTo>
                    <a:lnTo>
                      <a:pt x="51" y="96"/>
                    </a:lnTo>
                    <a:lnTo>
                      <a:pt x="42" y="97"/>
                    </a:lnTo>
                    <a:lnTo>
                      <a:pt x="34" y="96"/>
                    </a:lnTo>
                    <a:lnTo>
                      <a:pt x="26" y="94"/>
                    </a:lnTo>
                    <a:lnTo>
                      <a:pt x="18" y="89"/>
                    </a:lnTo>
                    <a:lnTo>
                      <a:pt x="13" y="83"/>
                    </a:lnTo>
                    <a:lnTo>
                      <a:pt x="8" y="75"/>
                    </a:lnTo>
                    <a:lnTo>
                      <a:pt x="4" y="68"/>
                    </a:lnTo>
                    <a:lnTo>
                      <a:pt x="1" y="58"/>
                    </a:lnTo>
                    <a:lnTo>
                      <a:pt x="0" y="49"/>
                    </a:lnTo>
                    <a:lnTo>
                      <a:pt x="1" y="38"/>
                    </a:lnTo>
                    <a:lnTo>
                      <a:pt x="4" y="29"/>
                    </a:lnTo>
                    <a:lnTo>
                      <a:pt x="8" y="21"/>
                    </a:lnTo>
                    <a:lnTo>
                      <a:pt x="13" y="14"/>
                    </a:lnTo>
                    <a:lnTo>
                      <a:pt x="18" y="8"/>
                    </a:lnTo>
                    <a:lnTo>
                      <a:pt x="26" y="3"/>
                    </a:lnTo>
                    <a:lnTo>
                      <a:pt x="34" y="1"/>
                    </a:lnTo>
                    <a:lnTo>
                      <a:pt x="42" y="0"/>
                    </a:lnTo>
                  </a:path>
                </a:pathLst>
              </a:custGeom>
              <a:noFill/>
              <a:ln w="0">
                <a:solidFill>
                  <a:srgbClr val="000000"/>
                </a:solidFill>
                <a:prstDash val="solid"/>
                <a:round/>
                <a:headEnd/>
                <a:tailEnd/>
              </a:ln>
            </p:spPr>
            <p:txBody>
              <a:bodyPr/>
              <a:lstStyle/>
              <a:p>
                <a:endParaRPr lang="en-AU" sz="1500"/>
              </a:p>
            </p:txBody>
          </p:sp>
        </p:grpSp>
      </p:grpSp>
      <p:grpSp>
        <p:nvGrpSpPr>
          <p:cNvPr id="18" name="Group 260"/>
          <p:cNvGrpSpPr>
            <a:grpSpLocks/>
          </p:cNvGrpSpPr>
          <p:nvPr/>
        </p:nvGrpSpPr>
        <p:grpSpPr bwMode="auto">
          <a:xfrm>
            <a:off x="467544" y="5445228"/>
            <a:ext cx="7233081" cy="785813"/>
            <a:chOff x="378" y="3773"/>
            <a:chExt cx="4866" cy="495"/>
          </a:xfrm>
        </p:grpSpPr>
        <p:sp>
          <p:nvSpPr>
            <p:cNvPr id="25613" name="Rectangle 261"/>
            <p:cNvSpPr>
              <a:spLocks noChangeArrowheads="1"/>
            </p:cNvSpPr>
            <p:nvPr/>
          </p:nvSpPr>
          <p:spPr bwMode="auto">
            <a:xfrm>
              <a:off x="3863" y="3907"/>
              <a:ext cx="1381" cy="204"/>
            </a:xfrm>
            <a:prstGeom prst="rect">
              <a:avLst/>
            </a:prstGeom>
            <a:noFill/>
            <a:ln w="12700">
              <a:solidFill>
                <a:schemeClr val="tx1"/>
              </a:solidFill>
              <a:miter lim="800000"/>
              <a:headEnd/>
              <a:tailEnd/>
            </a:ln>
          </p:spPr>
          <p:txBody>
            <a:bodyPr wrap="none" lIns="92075" tIns="46038" rIns="92075" bIns="46038">
              <a:spAutoFit/>
            </a:bodyPr>
            <a:lstStyle/>
            <a:p>
              <a:pPr eaLnBrk="0" hangingPunct="0"/>
              <a:r>
                <a:rPr lang="en-US" sz="1500" b="1">
                  <a:solidFill>
                    <a:srgbClr val="FF0000"/>
                  </a:solidFill>
                  <a:ea typeface="ＭＳ Ｐゴシック" pitchFamily="34" charset="-128"/>
                </a:rPr>
                <a:t>Limited  in  Interests</a:t>
              </a:r>
            </a:p>
          </p:txBody>
        </p:sp>
        <p:sp>
          <p:nvSpPr>
            <p:cNvPr id="25614" name="Rectangle 262"/>
            <p:cNvSpPr>
              <a:spLocks noChangeArrowheads="1"/>
            </p:cNvSpPr>
            <p:nvPr/>
          </p:nvSpPr>
          <p:spPr bwMode="auto">
            <a:xfrm>
              <a:off x="874" y="3773"/>
              <a:ext cx="2331" cy="495"/>
            </a:xfrm>
            <a:prstGeom prst="rect">
              <a:avLst/>
            </a:prstGeom>
            <a:noFill/>
            <a:ln w="12700">
              <a:solidFill>
                <a:schemeClr val="tx1"/>
              </a:solidFill>
              <a:miter lim="800000"/>
              <a:headEnd/>
              <a:tailEnd/>
            </a:ln>
          </p:spPr>
          <p:txBody>
            <a:bodyPr lIns="92075" tIns="46038" rIns="92075" bIns="46038">
              <a:spAutoFit/>
            </a:bodyPr>
            <a:lstStyle/>
            <a:p>
              <a:pPr eaLnBrk="0" hangingPunct="0"/>
              <a:r>
                <a:rPr lang="en-US" sz="1500" b="1" i="1" dirty="0">
                  <a:ea typeface="ＭＳ Ｐゴシック" pitchFamily="34" charset="-128"/>
                </a:rPr>
                <a:t>SPECIALIST:</a:t>
              </a:r>
              <a:endParaRPr lang="en-US" sz="1500" b="1" dirty="0">
                <a:ea typeface="ＭＳ Ｐゴシック" pitchFamily="34" charset="-128"/>
              </a:endParaRPr>
            </a:p>
            <a:p>
              <a:pPr eaLnBrk="0" hangingPunct="0"/>
              <a:r>
                <a:rPr lang="en-US" sz="1500" b="1" dirty="0">
                  <a:solidFill>
                    <a:srgbClr val="008A00"/>
                  </a:solidFill>
                  <a:ea typeface="ＭＳ Ｐゴシック" pitchFamily="34" charset="-128"/>
                </a:rPr>
                <a:t>Single-minded,  Professionally  dedicated</a:t>
              </a:r>
            </a:p>
          </p:txBody>
        </p:sp>
        <p:grpSp>
          <p:nvGrpSpPr>
            <p:cNvPr id="19" name="Group 263"/>
            <p:cNvGrpSpPr>
              <a:grpSpLocks/>
            </p:cNvGrpSpPr>
            <p:nvPr/>
          </p:nvGrpSpPr>
          <p:grpSpPr bwMode="auto">
            <a:xfrm>
              <a:off x="378" y="3840"/>
              <a:ext cx="298" cy="150"/>
              <a:chOff x="4526" y="3914"/>
              <a:chExt cx="298" cy="150"/>
            </a:xfrm>
          </p:grpSpPr>
          <p:sp>
            <p:nvSpPr>
              <p:cNvPr id="25616" name="Freeform 264"/>
              <p:cNvSpPr>
                <a:spLocks/>
              </p:cNvSpPr>
              <p:nvPr/>
            </p:nvSpPr>
            <p:spPr bwMode="auto">
              <a:xfrm>
                <a:off x="4693" y="3914"/>
                <a:ext cx="131" cy="113"/>
              </a:xfrm>
              <a:custGeom>
                <a:avLst/>
                <a:gdLst>
                  <a:gd name="T0" fmla="*/ 233 w 262"/>
                  <a:gd name="T1" fmla="*/ 226 h 226"/>
                  <a:gd name="T2" fmla="*/ 186 w 262"/>
                  <a:gd name="T3" fmla="*/ 226 h 226"/>
                  <a:gd name="T4" fmla="*/ 193 w 262"/>
                  <a:gd name="T5" fmla="*/ 212 h 226"/>
                  <a:gd name="T6" fmla="*/ 200 w 262"/>
                  <a:gd name="T7" fmla="*/ 199 h 226"/>
                  <a:gd name="T8" fmla="*/ 204 w 262"/>
                  <a:gd name="T9" fmla="*/ 186 h 226"/>
                  <a:gd name="T10" fmla="*/ 207 w 262"/>
                  <a:gd name="T11" fmla="*/ 174 h 226"/>
                  <a:gd name="T12" fmla="*/ 207 w 262"/>
                  <a:gd name="T13" fmla="*/ 163 h 226"/>
                  <a:gd name="T14" fmla="*/ 206 w 262"/>
                  <a:gd name="T15" fmla="*/ 149 h 226"/>
                  <a:gd name="T16" fmla="*/ 202 w 262"/>
                  <a:gd name="T17" fmla="*/ 138 h 226"/>
                  <a:gd name="T18" fmla="*/ 194 w 262"/>
                  <a:gd name="T19" fmla="*/ 125 h 226"/>
                  <a:gd name="T20" fmla="*/ 180 w 262"/>
                  <a:gd name="T21" fmla="*/ 112 h 226"/>
                  <a:gd name="T22" fmla="*/ 164 w 262"/>
                  <a:gd name="T23" fmla="*/ 103 h 226"/>
                  <a:gd name="T24" fmla="*/ 147 w 262"/>
                  <a:gd name="T25" fmla="*/ 99 h 226"/>
                  <a:gd name="T26" fmla="*/ 130 w 262"/>
                  <a:gd name="T27" fmla="*/ 96 h 226"/>
                  <a:gd name="T28" fmla="*/ 111 w 262"/>
                  <a:gd name="T29" fmla="*/ 97 h 226"/>
                  <a:gd name="T30" fmla="*/ 94 w 262"/>
                  <a:gd name="T31" fmla="*/ 103 h 226"/>
                  <a:gd name="T32" fmla="*/ 78 w 262"/>
                  <a:gd name="T33" fmla="*/ 112 h 226"/>
                  <a:gd name="T34" fmla="*/ 64 w 262"/>
                  <a:gd name="T35" fmla="*/ 123 h 226"/>
                  <a:gd name="T36" fmla="*/ 57 w 262"/>
                  <a:gd name="T37" fmla="*/ 133 h 226"/>
                  <a:gd name="T38" fmla="*/ 53 w 262"/>
                  <a:gd name="T39" fmla="*/ 144 h 226"/>
                  <a:gd name="T40" fmla="*/ 50 w 262"/>
                  <a:gd name="T41" fmla="*/ 155 h 226"/>
                  <a:gd name="T42" fmla="*/ 50 w 262"/>
                  <a:gd name="T43" fmla="*/ 168 h 226"/>
                  <a:gd name="T44" fmla="*/ 50 w 262"/>
                  <a:gd name="T45" fmla="*/ 181 h 226"/>
                  <a:gd name="T46" fmla="*/ 54 w 262"/>
                  <a:gd name="T47" fmla="*/ 196 h 226"/>
                  <a:gd name="T48" fmla="*/ 58 w 262"/>
                  <a:gd name="T49" fmla="*/ 210 h 226"/>
                  <a:gd name="T50" fmla="*/ 66 w 262"/>
                  <a:gd name="T51" fmla="*/ 226 h 226"/>
                  <a:gd name="T52" fmla="*/ 23 w 262"/>
                  <a:gd name="T53" fmla="*/ 226 h 226"/>
                  <a:gd name="T54" fmla="*/ 10 w 262"/>
                  <a:gd name="T55" fmla="*/ 194 h 226"/>
                  <a:gd name="T56" fmla="*/ 3 w 262"/>
                  <a:gd name="T57" fmla="*/ 168 h 226"/>
                  <a:gd name="T58" fmla="*/ 0 w 262"/>
                  <a:gd name="T59" fmla="*/ 145 h 226"/>
                  <a:gd name="T60" fmla="*/ 0 w 262"/>
                  <a:gd name="T61" fmla="*/ 123 h 226"/>
                  <a:gd name="T62" fmla="*/ 4 w 262"/>
                  <a:gd name="T63" fmla="*/ 106 h 226"/>
                  <a:gd name="T64" fmla="*/ 10 w 262"/>
                  <a:gd name="T65" fmla="*/ 88 h 226"/>
                  <a:gd name="T66" fmla="*/ 18 w 262"/>
                  <a:gd name="T67" fmla="*/ 71 h 226"/>
                  <a:gd name="T68" fmla="*/ 28 w 262"/>
                  <a:gd name="T69" fmla="*/ 55 h 226"/>
                  <a:gd name="T70" fmla="*/ 50 w 262"/>
                  <a:gd name="T71" fmla="*/ 30 h 226"/>
                  <a:gd name="T72" fmla="*/ 76 w 262"/>
                  <a:gd name="T73" fmla="*/ 13 h 226"/>
                  <a:gd name="T74" fmla="*/ 104 w 262"/>
                  <a:gd name="T75" fmla="*/ 3 h 226"/>
                  <a:gd name="T76" fmla="*/ 136 w 262"/>
                  <a:gd name="T77" fmla="*/ 0 h 226"/>
                  <a:gd name="T78" fmla="*/ 166 w 262"/>
                  <a:gd name="T79" fmla="*/ 4 h 226"/>
                  <a:gd name="T80" fmla="*/ 194 w 262"/>
                  <a:gd name="T81" fmla="*/ 16 h 226"/>
                  <a:gd name="T82" fmla="*/ 219 w 262"/>
                  <a:gd name="T83" fmla="*/ 35 h 226"/>
                  <a:gd name="T84" fmla="*/ 237 w 262"/>
                  <a:gd name="T85" fmla="*/ 59 h 226"/>
                  <a:gd name="T86" fmla="*/ 246 w 262"/>
                  <a:gd name="T87" fmla="*/ 75 h 226"/>
                  <a:gd name="T88" fmla="*/ 253 w 262"/>
                  <a:gd name="T89" fmla="*/ 91 h 226"/>
                  <a:gd name="T90" fmla="*/ 259 w 262"/>
                  <a:gd name="T91" fmla="*/ 109 h 226"/>
                  <a:gd name="T92" fmla="*/ 262 w 262"/>
                  <a:gd name="T93" fmla="*/ 129 h 226"/>
                  <a:gd name="T94" fmla="*/ 262 w 262"/>
                  <a:gd name="T95" fmla="*/ 149 h 226"/>
                  <a:gd name="T96" fmla="*/ 257 w 262"/>
                  <a:gd name="T97" fmla="*/ 173 h 226"/>
                  <a:gd name="T98" fmla="*/ 249 w 262"/>
                  <a:gd name="T99" fmla="*/ 199 h 226"/>
                  <a:gd name="T100" fmla="*/ 233 w 262"/>
                  <a:gd name="T101" fmla="*/ 226 h 2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2"/>
                  <a:gd name="T154" fmla="*/ 0 h 226"/>
                  <a:gd name="T155" fmla="*/ 262 w 262"/>
                  <a:gd name="T156" fmla="*/ 226 h 2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2" h="226">
                    <a:moveTo>
                      <a:pt x="233" y="226"/>
                    </a:moveTo>
                    <a:lnTo>
                      <a:pt x="186" y="226"/>
                    </a:lnTo>
                    <a:lnTo>
                      <a:pt x="193" y="212"/>
                    </a:lnTo>
                    <a:lnTo>
                      <a:pt x="200" y="199"/>
                    </a:lnTo>
                    <a:lnTo>
                      <a:pt x="204" y="186"/>
                    </a:lnTo>
                    <a:lnTo>
                      <a:pt x="207" y="174"/>
                    </a:lnTo>
                    <a:lnTo>
                      <a:pt x="207" y="163"/>
                    </a:lnTo>
                    <a:lnTo>
                      <a:pt x="206" y="149"/>
                    </a:lnTo>
                    <a:lnTo>
                      <a:pt x="202" y="138"/>
                    </a:lnTo>
                    <a:lnTo>
                      <a:pt x="194" y="125"/>
                    </a:lnTo>
                    <a:lnTo>
                      <a:pt x="180" y="112"/>
                    </a:lnTo>
                    <a:lnTo>
                      <a:pt x="164" y="103"/>
                    </a:lnTo>
                    <a:lnTo>
                      <a:pt x="147" y="99"/>
                    </a:lnTo>
                    <a:lnTo>
                      <a:pt x="130" y="96"/>
                    </a:lnTo>
                    <a:lnTo>
                      <a:pt x="111" y="97"/>
                    </a:lnTo>
                    <a:lnTo>
                      <a:pt x="94" y="103"/>
                    </a:lnTo>
                    <a:lnTo>
                      <a:pt x="78" y="112"/>
                    </a:lnTo>
                    <a:lnTo>
                      <a:pt x="64" y="123"/>
                    </a:lnTo>
                    <a:lnTo>
                      <a:pt x="57" y="133"/>
                    </a:lnTo>
                    <a:lnTo>
                      <a:pt x="53" y="144"/>
                    </a:lnTo>
                    <a:lnTo>
                      <a:pt x="50" y="155"/>
                    </a:lnTo>
                    <a:lnTo>
                      <a:pt x="50" y="168"/>
                    </a:lnTo>
                    <a:lnTo>
                      <a:pt x="50" y="181"/>
                    </a:lnTo>
                    <a:lnTo>
                      <a:pt x="54" y="196"/>
                    </a:lnTo>
                    <a:lnTo>
                      <a:pt x="58" y="210"/>
                    </a:lnTo>
                    <a:lnTo>
                      <a:pt x="66" y="226"/>
                    </a:lnTo>
                    <a:lnTo>
                      <a:pt x="23" y="226"/>
                    </a:lnTo>
                    <a:lnTo>
                      <a:pt x="10" y="194"/>
                    </a:lnTo>
                    <a:lnTo>
                      <a:pt x="3" y="168"/>
                    </a:lnTo>
                    <a:lnTo>
                      <a:pt x="0" y="145"/>
                    </a:lnTo>
                    <a:lnTo>
                      <a:pt x="0" y="123"/>
                    </a:lnTo>
                    <a:lnTo>
                      <a:pt x="4" y="106"/>
                    </a:lnTo>
                    <a:lnTo>
                      <a:pt x="10" y="88"/>
                    </a:lnTo>
                    <a:lnTo>
                      <a:pt x="18" y="71"/>
                    </a:lnTo>
                    <a:lnTo>
                      <a:pt x="28" y="55"/>
                    </a:lnTo>
                    <a:lnTo>
                      <a:pt x="50" y="30"/>
                    </a:lnTo>
                    <a:lnTo>
                      <a:pt x="76" y="13"/>
                    </a:lnTo>
                    <a:lnTo>
                      <a:pt x="104" y="3"/>
                    </a:lnTo>
                    <a:lnTo>
                      <a:pt x="136" y="0"/>
                    </a:lnTo>
                    <a:lnTo>
                      <a:pt x="166" y="4"/>
                    </a:lnTo>
                    <a:lnTo>
                      <a:pt x="194" y="16"/>
                    </a:lnTo>
                    <a:lnTo>
                      <a:pt x="219" y="35"/>
                    </a:lnTo>
                    <a:lnTo>
                      <a:pt x="237" y="59"/>
                    </a:lnTo>
                    <a:lnTo>
                      <a:pt x="246" y="75"/>
                    </a:lnTo>
                    <a:lnTo>
                      <a:pt x="253" y="91"/>
                    </a:lnTo>
                    <a:lnTo>
                      <a:pt x="259" y="109"/>
                    </a:lnTo>
                    <a:lnTo>
                      <a:pt x="262" y="129"/>
                    </a:lnTo>
                    <a:lnTo>
                      <a:pt x="262" y="149"/>
                    </a:lnTo>
                    <a:lnTo>
                      <a:pt x="257" y="173"/>
                    </a:lnTo>
                    <a:lnTo>
                      <a:pt x="249" y="199"/>
                    </a:lnTo>
                    <a:lnTo>
                      <a:pt x="233" y="226"/>
                    </a:lnTo>
                    <a:close/>
                  </a:path>
                </a:pathLst>
              </a:custGeom>
              <a:solidFill>
                <a:srgbClr val="FFFFFF"/>
              </a:solidFill>
              <a:ln w="9525">
                <a:noFill/>
                <a:round/>
                <a:headEnd/>
                <a:tailEnd/>
              </a:ln>
            </p:spPr>
            <p:txBody>
              <a:bodyPr/>
              <a:lstStyle/>
              <a:p>
                <a:endParaRPr lang="en-AU" sz="1500"/>
              </a:p>
            </p:txBody>
          </p:sp>
          <p:sp>
            <p:nvSpPr>
              <p:cNvPr id="25617" name="Freeform 265"/>
              <p:cNvSpPr>
                <a:spLocks/>
              </p:cNvSpPr>
              <p:nvPr/>
            </p:nvSpPr>
            <p:spPr bwMode="auto">
              <a:xfrm>
                <a:off x="4693" y="3914"/>
                <a:ext cx="131" cy="113"/>
              </a:xfrm>
              <a:custGeom>
                <a:avLst/>
                <a:gdLst>
                  <a:gd name="T0" fmla="*/ 233 w 262"/>
                  <a:gd name="T1" fmla="*/ 226 h 226"/>
                  <a:gd name="T2" fmla="*/ 186 w 262"/>
                  <a:gd name="T3" fmla="*/ 226 h 226"/>
                  <a:gd name="T4" fmla="*/ 186 w 262"/>
                  <a:gd name="T5" fmla="*/ 226 h 226"/>
                  <a:gd name="T6" fmla="*/ 193 w 262"/>
                  <a:gd name="T7" fmla="*/ 212 h 226"/>
                  <a:gd name="T8" fmla="*/ 200 w 262"/>
                  <a:gd name="T9" fmla="*/ 199 h 226"/>
                  <a:gd name="T10" fmla="*/ 204 w 262"/>
                  <a:gd name="T11" fmla="*/ 186 h 226"/>
                  <a:gd name="T12" fmla="*/ 207 w 262"/>
                  <a:gd name="T13" fmla="*/ 174 h 226"/>
                  <a:gd name="T14" fmla="*/ 207 w 262"/>
                  <a:gd name="T15" fmla="*/ 163 h 226"/>
                  <a:gd name="T16" fmla="*/ 206 w 262"/>
                  <a:gd name="T17" fmla="*/ 149 h 226"/>
                  <a:gd name="T18" fmla="*/ 202 w 262"/>
                  <a:gd name="T19" fmla="*/ 138 h 226"/>
                  <a:gd name="T20" fmla="*/ 194 w 262"/>
                  <a:gd name="T21" fmla="*/ 125 h 226"/>
                  <a:gd name="T22" fmla="*/ 194 w 262"/>
                  <a:gd name="T23" fmla="*/ 125 h 226"/>
                  <a:gd name="T24" fmla="*/ 180 w 262"/>
                  <a:gd name="T25" fmla="*/ 112 h 226"/>
                  <a:gd name="T26" fmla="*/ 164 w 262"/>
                  <a:gd name="T27" fmla="*/ 103 h 226"/>
                  <a:gd name="T28" fmla="*/ 147 w 262"/>
                  <a:gd name="T29" fmla="*/ 99 h 226"/>
                  <a:gd name="T30" fmla="*/ 130 w 262"/>
                  <a:gd name="T31" fmla="*/ 96 h 226"/>
                  <a:gd name="T32" fmla="*/ 111 w 262"/>
                  <a:gd name="T33" fmla="*/ 97 h 226"/>
                  <a:gd name="T34" fmla="*/ 94 w 262"/>
                  <a:gd name="T35" fmla="*/ 103 h 226"/>
                  <a:gd name="T36" fmla="*/ 78 w 262"/>
                  <a:gd name="T37" fmla="*/ 112 h 226"/>
                  <a:gd name="T38" fmla="*/ 64 w 262"/>
                  <a:gd name="T39" fmla="*/ 123 h 226"/>
                  <a:gd name="T40" fmla="*/ 64 w 262"/>
                  <a:gd name="T41" fmla="*/ 123 h 226"/>
                  <a:gd name="T42" fmla="*/ 57 w 262"/>
                  <a:gd name="T43" fmla="*/ 133 h 226"/>
                  <a:gd name="T44" fmla="*/ 53 w 262"/>
                  <a:gd name="T45" fmla="*/ 144 h 226"/>
                  <a:gd name="T46" fmla="*/ 50 w 262"/>
                  <a:gd name="T47" fmla="*/ 155 h 226"/>
                  <a:gd name="T48" fmla="*/ 50 w 262"/>
                  <a:gd name="T49" fmla="*/ 168 h 226"/>
                  <a:gd name="T50" fmla="*/ 50 w 262"/>
                  <a:gd name="T51" fmla="*/ 181 h 226"/>
                  <a:gd name="T52" fmla="*/ 54 w 262"/>
                  <a:gd name="T53" fmla="*/ 196 h 226"/>
                  <a:gd name="T54" fmla="*/ 58 w 262"/>
                  <a:gd name="T55" fmla="*/ 210 h 226"/>
                  <a:gd name="T56" fmla="*/ 66 w 262"/>
                  <a:gd name="T57" fmla="*/ 226 h 226"/>
                  <a:gd name="T58" fmla="*/ 23 w 262"/>
                  <a:gd name="T59" fmla="*/ 226 h 226"/>
                  <a:gd name="T60" fmla="*/ 23 w 262"/>
                  <a:gd name="T61" fmla="*/ 226 h 226"/>
                  <a:gd name="T62" fmla="*/ 10 w 262"/>
                  <a:gd name="T63" fmla="*/ 194 h 226"/>
                  <a:gd name="T64" fmla="*/ 3 w 262"/>
                  <a:gd name="T65" fmla="*/ 168 h 226"/>
                  <a:gd name="T66" fmla="*/ 0 w 262"/>
                  <a:gd name="T67" fmla="*/ 145 h 226"/>
                  <a:gd name="T68" fmla="*/ 0 w 262"/>
                  <a:gd name="T69" fmla="*/ 123 h 226"/>
                  <a:gd name="T70" fmla="*/ 4 w 262"/>
                  <a:gd name="T71" fmla="*/ 106 h 226"/>
                  <a:gd name="T72" fmla="*/ 10 w 262"/>
                  <a:gd name="T73" fmla="*/ 88 h 226"/>
                  <a:gd name="T74" fmla="*/ 18 w 262"/>
                  <a:gd name="T75" fmla="*/ 71 h 226"/>
                  <a:gd name="T76" fmla="*/ 28 w 262"/>
                  <a:gd name="T77" fmla="*/ 55 h 226"/>
                  <a:gd name="T78" fmla="*/ 28 w 262"/>
                  <a:gd name="T79" fmla="*/ 55 h 226"/>
                  <a:gd name="T80" fmla="*/ 50 w 262"/>
                  <a:gd name="T81" fmla="*/ 30 h 226"/>
                  <a:gd name="T82" fmla="*/ 76 w 262"/>
                  <a:gd name="T83" fmla="*/ 13 h 226"/>
                  <a:gd name="T84" fmla="*/ 104 w 262"/>
                  <a:gd name="T85" fmla="*/ 3 h 226"/>
                  <a:gd name="T86" fmla="*/ 136 w 262"/>
                  <a:gd name="T87" fmla="*/ 0 h 226"/>
                  <a:gd name="T88" fmla="*/ 166 w 262"/>
                  <a:gd name="T89" fmla="*/ 4 h 226"/>
                  <a:gd name="T90" fmla="*/ 194 w 262"/>
                  <a:gd name="T91" fmla="*/ 16 h 226"/>
                  <a:gd name="T92" fmla="*/ 219 w 262"/>
                  <a:gd name="T93" fmla="*/ 35 h 226"/>
                  <a:gd name="T94" fmla="*/ 237 w 262"/>
                  <a:gd name="T95" fmla="*/ 59 h 226"/>
                  <a:gd name="T96" fmla="*/ 237 w 262"/>
                  <a:gd name="T97" fmla="*/ 59 h 226"/>
                  <a:gd name="T98" fmla="*/ 246 w 262"/>
                  <a:gd name="T99" fmla="*/ 75 h 226"/>
                  <a:gd name="T100" fmla="*/ 253 w 262"/>
                  <a:gd name="T101" fmla="*/ 91 h 226"/>
                  <a:gd name="T102" fmla="*/ 259 w 262"/>
                  <a:gd name="T103" fmla="*/ 109 h 226"/>
                  <a:gd name="T104" fmla="*/ 262 w 262"/>
                  <a:gd name="T105" fmla="*/ 129 h 226"/>
                  <a:gd name="T106" fmla="*/ 262 w 262"/>
                  <a:gd name="T107" fmla="*/ 149 h 226"/>
                  <a:gd name="T108" fmla="*/ 257 w 262"/>
                  <a:gd name="T109" fmla="*/ 173 h 226"/>
                  <a:gd name="T110" fmla="*/ 249 w 262"/>
                  <a:gd name="T111" fmla="*/ 199 h 226"/>
                  <a:gd name="T112" fmla="*/ 233 w 262"/>
                  <a:gd name="T113" fmla="*/ 226 h 2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2"/>
                  <a:gd name="T172" fmla="*/ 0 h 226"/>
                  <a:gd name="T173" fmla="*/ 262 w 262"/>
                  <a:gd name="T174" fmla="*/ 226 h 2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2" h="226">
                    <a:moveTo>
                      <a:pt x="233" y="226"/>
                    </a:moveTo>
                    <a:lnTo>
                      <a:pt x="186" y="226"/>
                    </a:lnTo>
                    <a:lnTo>
                      <a:pt x="193" y="212"/>
                    </a:lnTo>
                    <a:lnTo>
                      <a:pt x="200" y="199"/>
                    </a:lnTo>
                    <a:lnTo>
                      <a:pt x="204" y="186"/>
                    </a:lnTo>
                    <a:lnTo>
                      <a:pt x="207" y="174"/>
                    </a:lnTo>
                    <a:lnTo>
                      <a:pt x="207" y="163"/>
                    </a:lnTo>
                    <a:lnTo>
                      <a:pt x="206" y="149"/>
                    </a:lnTo>
                    <a:lnTo>
                      <a:pt x="202" y="138"/>
                    </a:lnTo>
                    <a:lnTo>
                      <a:pt x="194" y="125"/>
                    </a:lnTo>
                    <a:lnTo>
                      <a:pt x="180" y="112"/>
                    </a:lnTo>
                    <a:lnTo>
                      <a:pt x="164" y="103"/>
                    </a:lnTo>
                    <a:lnTo>
                      <a:pt x="147" y="99"/>
                    </a:lnTo>
                    <a:lnTo>
                      <a:pt x="130" y="96"/>
                    </a:lnTo>
                    <a:lnTo>
                      <a:pt x="111" y="97"/>
                    </a:lnTo>
                    <a:lnTo>
                      <a:pt x="94" y="103"/>
                    </a:lnTo>
                    <a:lnTo>
                      <a:pt x="78" y="112"/>
                    </a:lnTo>
                    <a:lnTo>
                      <a:pt x="64" y="123"/>
                    </a:lnTo>
                    <a:lnTo>
                      <a:pt x="57" y="133"/>
                    </a:lnTo>
                    <a:lnTo>
                      <a:pt x="53" y="144"/>
                    </a:lnTo>
                    <a:lnTo>
                      <a:pt x="50" y="155"/>
                    </a:lnTo>
                    <a:lnTo>
                      <a:pt x="50" y="168"/>
                    </a:lnTo>
                    <a:lnTo>
                      <a:pt x="50" y="181"/>
                    </a:lnTo>
                    <a:lnTo>
                      <a:pt x="54" y="196"/>
                    </a:lnTo>
                    <a:lnTo>
                      <a:pt x="58" y="210"/>
                    </a:lnTo>
                    <a:lnTo>
                      <a:pt x="66" y="226"/>
                    </a:lnTo>
                    <a:lnTo>
                      <a:pt x="23" y="226"/>
                    </a:lnTo>
                    <a:lnTo>
                      <a:pt x="10" y="194"/>
                    </a:lnTo>
                    <a:lnTo>
                      <a:pt x="3" y="168"/>
                    </a:lnTo>
                    <a:lnTo>
                      <a:pt x="0" y="145"/>
                    </a:lnTo>
                    <a:lnTo>
                      <a:pt x="0" y="123"/>
                    </a:lnTo>
                    <a:lnTo>
                      <a:pt x="4" y="106"/>
                    </a:lnTo>
                    <a:lnTo>
                      <a:pt x="10" y="88"/>
                    </a:lnTo>
                    <a:lnTo>
                      <a:pt x="18" y="71"/>
                    </a:lnTo>
                    <a:lnTo>
                      <a:pt x="28" y="55"/>
                    </a:lnTo>
                    <a:lnTo>
                      <a:pt x="50" y="30"/>
                    </a:lnTo>
                    <a:lnTo>
                      <a:pt x="76" y="13"/>
                    </a:lnTo>
                    <a:lnTo>
                      <a:pt x="104" y="3"/>
                    </a:lnTo>
                    <a:lnTo>
                      <a:pt x="136" y="0"/>
                    </a:lnTo>
                    <a:lnTo>
                      <a:pt x="166" y="4"/>
                    </a:lnTo>
                    <a:lnTo>
                      <a:pt x="194" y="16"/>
                    </a:lnTo>
                    <a:lnTo>
                      <a:pt x="219" y="35"/>
                    </a:lnTo>
                    <a:lnTo>
                      <a:pt x="237" y="59"/>
                    </a:lnTo>
                    <a:lnTo>
                      <a:pt x="246" y="75"/>
                    </a:lnTo>
                    <a:lnTo>
                      <a:pt x="253" y="91"/>
                    </a:lnTo>
                    <a:lnTo>
                      <a:pt x="259" y="109"/>
                    </a:lnTo>
                    <a:lnTo>
                      <a:pt x="262" y="129"/>
                    </a:lnTo>
                    <a:lnTo>
                      <a:pt x="262" y="149"/>
                    </a:lnTo>
                    <a:lnTo>
                      <a:pt x="257" y="173"/>
                    </a:lnTo>
                    <a:lnTo>
                      <a:pt x="249" y="199"/>
                    </a:lnTo>
                    <a:lnTo>
                      <a:pt x="233" y="226"/>
                    </a:lnTo>
                  </a:path>
                </a:pathLst>
              </a:custGeom>
              <a:noFill/>
              <a:ln w="0">
                <a:solidFill>
                  <a:srgbClr val="000000"/>
                </a:solidFill>
                <a:prstDash val="solid"/>
                <a:round/>
                <a:headEnd/>
                <a:tailEnd/>
              </a:ln>
            </p:spPr>
            <p:txBody>
              <a:bodyPr/>
              <a:lstStyle/>
              <a:p>
                <a:endParaRPr lang="en-AU" sz="1500"/>
              </a:p>
            </p:txBody>
          </p:sp>
          <p:sp>
            <p:nvSpPr>
              <p:cNvPr id="25618" name="Rectangle 266"/>
              <p:cNvSpPr>
                <a:spLocks noChangeArrowheads="1"/>
              </p:cNvSpPr>
              <p:nvPr/>
            </p:nvSpPr>
            <p:spPr bwMode="auto">
              <a:xfrm>
                <a:off x="4526" y="4026"/>
                <a:ext cx="75" cy="37"/>
              </a:xfrm>
              <a:prstGeom prst="rect">
                <a:avLst/>
              </a:prstGeom>
              <a:solidFill>
                <a:srgbClr val="FFFFFF"/>
              </a:solidFill>
              <a:ln w="9525">
                <a:noFill/>
                <a:miter lim="800000"/>
                <a:headEnd/>
                <a:tailEnd/>
              </a:ln>
            </p:spPr>
            <p:txBody>
              <a:bodyPr/>
              <a:lstStyle/>
              <a:p>
                <a:endParaRPr lang="en-AU" sz="1500"/>
              </a:p>
            </p:txBody>
          </p:sp>
          <p:sp>
            <p:nvSpPr>
              <p:cNvPr id="25619" name="Rectangle 267"/>
              <p:cNvSpPr>
                <a:spLocks noChangeArrowheads="1"/>
              </p:cNvSpPr>
              <p:nvPr/>
            </p:nvSpPr>
            <p:spPr bwMode="auto">
              <a:xfrm>
                <a:off x="4526" y="4026"/>
                <a:ext cx="75" cy="37"/>
              </a:xfrm>
              <a:prstGeom prst="rect">
                <a:avLst/>
              </a:prstGeom>
              <a:noFill/>
              <a:ln w="0">
                <a:solidFill>
                  <a:srgbClr val="000000"/>
                </a:solidFill>
                <a:miter lim="800000"/>
                <a:headEnd/>
                <a:tailEnd/>
              </a:ln>
            </p:spPr>
            <p:txBody>
              <a:bodyPr/>
              <a:lstStyle/>
              <a:p>
                <a:endParaRPr lang="en-AU" sz="1500"/>
              </a:p>
            </p:txBody>
          </p:sp>
          <p:sp>
            <p:nvSpPr>
              <p:cNvPr id="25620" name="Rectangle 268"/>
              <p:cNvSpPr>
                <a:spLocks noChangeArrowheads="1"/>
              </p:cNvSpPr>
              <p:nvPr/>
            </p:nvSpPr>
            <p:spPr bwMode="auto">
              <a:xfrm>
                <a:off x="4782" y="4032"/>
                <a:ext cx="35" cy="26"/>
              </a:xfrm>
              <a:prstGeom prst="rect">
                <a:avLst/>
              </a:prstGeom>
              <a:solidFill>
                <a:srgbClr val="FFFFFF"/>
              </a:solidFill>
              <a:ln w="9525">
                <a:noFill/>
                <a:miter lim="800000"/>
                <a:headEnd/>
                <a:tailEnd/>
              </a:ln>
            </p:spPr>
            <p:txBody>
              <a:bodyPr/>
              <a:lstStyle/>
              <a:p>
                <a:endParaRPr lang="en-AU" sz="1500"/>
              </a:p>
            </p:txBody>
          </p:sp>
          <p:sp>
            <p:nvSpPr>
              <p:cNvPr id="25621" name="Rectangle 269"/>
              <p:cNvSpPr>
                <a:spLocks noChangeArrowheads="1"/>
              </p:cNvSpPr>
              <p:nvPr/>
            </p:nvSpPr>
            <p:spPr bwMode="auto">
              <a:xfrm>
                <a:off x="4782" y="4032"/>
                <a:ext cx="35" cy="26"/>
              </a:xfrm>
              <a:prstGeom prst="rect">
                <a:avLst/>
              </a:prstGeom>
              <a:noFill/>
              <a:ln w="0">
                <a:solidFill>
                  <a:srgbClr val="000000"/>
                </a:solidFill>
                <a:miter lim="800000"/>
                <a:headEnd/>
                <a:tailEnd/>
              </a:ln>
            </p:spPr>
            <p:txBody>
              <a:bodyPr/>
              <a:lstStyle/>
              <a:p>
                <a:endParaRPr lang="en-AU" sz="1500"/>
              </a:p>
            </p:txBody>
          </p:sp>
          <p:sp>
            <p:nvSpPr>
              <p:cNvPr id="25622" name="Rectangle 270"/>
              <p:cNvSpPr>
                <a:spLocks noChangeArrowheads="1"/>
              </p:cNvSpPr>
              <p:nvPr/>
            </p:nvSpPr>
            <p:spPr bwMode="auto">
              <a:xfrm>
                <a:off x="4696" y="4032"/>
                <a:ext cx="35" cy="26"/>
              </a:xfrm>
              <a:prstGeom prst="rect">
                <a:avLst/>
              </a:prstGeom>
              <a:solidFill>
                <a:srgbClr val="FFFFFF"/>
              </a:solidFill>
              <a:ln w="9525">
                <a:noFill/>
                <a:miter lim="800000"/>
                <a:headEnd/>
                <a:tailEnd/>
              </a:ln>
            </p:spPr>
            <p:txBody>
              <a:bodyPr/>
              <a:lstStyle/>
              <a:p>
                <a:endParaRPr lang="en-AU" sz="1500"/>
              </a:p>
            </p:txBody>
          </p:sp>
          <p:sp>
            <p:nvSpPr>
              <p:cNvPr id="25623" name="Rectangle 271"/>
              <p:cNvSpPr>
                <a:spLocks noChangeArrowheads="1"/>
              </p:cNvSpPr>
              <p:nvPr/>
            </p:nvSpPr>
            <p:spPr bwMode="auto">
              <a:xfrm>
                <a:off x="4696" y="4032"/>
                <a:ext cx="35" cy="26"/>
              </a:xfrm>
              <a:prstGeom prst="rect">
                <a:avLst/>
              </a:prstGeom>
              <a:noFill/>
              <a:ln w="0">
                <a:solidFill>
                  <a:srgbClr val="000000"/>
                </a:solidFill>
                <a:miter lim="800000"/>
                <a:headEnd/>
                <a:tailEnd/>
              </a:ln>
            </p:spPr>
            <p:txBody>
              <a:bodyPr/>
              <a:lstStyle/>
              <a:p>
                <a:endParaRPr lang="en-AU" sz="1500"/>
              </a:p>
            </p:txBody>
          </p:sp>
          <p:sp>
            <p:nvSpPr>
              <p:cNvPr id="25624" name="Freeform 272"/>
              <p:cNvSpPr>
                <a:spLocks/>
              </p:cNvSpPr>
              <p:nvPr/>
            </p:nvSpPr>
            <p:spPr bwMode="auto">
              <a:xfrm>
                <a:off x="4622" y="4032"/>
                <a:ext cx="68" cy="26"/>
              </a:xfrm>
              <a:custGeom>
                <a:avLst/>
                <a:gdLst>
                  <a:gd name="T0" fmla="*/ 136 w 136"/>
                  <a:gd name="T1" fmla="*/ 4 h 52"/>
                  <a:gd name="T2" fmla="*/ 136 w 136"/>
                  <a:gd name="T3" fmla="*/ 43 h 52"/>
                  <a:gd name="T4" fmla="*/ 126 w 136"/>
                  <a:gd name="T5" fmla="*/ 52 h 52"/>
                  <a:gd name="T6" fmla="*/ 13 w 136"/>
                  <a:gd name="T7" fmla="*/ 52 h 52"/>
                  <a:gd name="T8" fmla="*/ 0 w 136"/>
                  <a:gd name="T9" fmla="*/ 47 h 52"/>
                  <a:gd name="T10" fmla="*/ 0 w 136"/>
                  <a:gd name="T11" fmla="*/ 4 h 52"/>
                  <a:gd name="T12" fmla="*/ 13 w 136"/>
                  <a:gd name="T13" fmla="*/ 0 h 52"/>
                  <a:gd name="T14" fmla="*/ 123 w 136"/>
                  <a:gd name="T15" fmla="*/ 0 h 52"/>
                  <a:gd name="T16" fmla="*/ 136 w 136"/>
                  <a:gd name="T17" fmla="*/ 4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52"/>
                  <a:gd name="T29" fmla="*/ 136 w 136"/>
                  <a:gd name="T30" fmla="*/ 52 h 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52">
                    <a:moveTo>
                      <a:pt x="136" y="4"/>
                    </a:moveTo>
                    <a:lnTo>
                      <a:pt x="136" y="43"/>
                    </a:lnTo>
                    <a:lnTo>
                      <a:pt x="126" y="52"/>
                    </a:lnTo>
                    <a:lnTo>
                      <a:pt x="13" y="52"/>
                    </a:lnTo>
                    <a:lnTo>
                      <a:pt x="0" y="47"/>
                    </a:lnTo>
                    <a:lnTo>
                      <a:pt x="0" y="4"/>
                    </a:lnTo>
                    <a:lnTo>
                      <a:pt x="13" y="0"/>
                    </a:lnTo>
                    <a:lnTo>
                      <a:pt x="123" y="0"/>
                    </a:lnTo>
                    <a:lnTo>
                      <a:pt x="136" y="4"/>
                    </a:lnTo>
                    <a:close/>
                  </a:path>
                </a:pathLst>
              </a:custGeom>
              <a:solidFill>
                <a:srgbClr val="FFFFFF"/>
              </a:solidFill>
              <a:ln w="9525">
                <a:noFill/>
                <a:round/>
                <a:headEnd/>
                <a:tailEnd/>
              </a:ln>
            </p:spPr>
            <p:txBody>
              <a:bodyPr/>
              <a:lstStyle/>
              <a:p>
                <a:endParaRPr lang="en-AU" sz="1500"/>
              </a:p>
            </p:txBody>
          </p:sp>
          <p:sp>
            <p:nvSpPr>
              <p:cNvPr id="25625" name="Freeform 273"/>
              <p:cNvSpPr>
                <a:spLocks/>
              </p:cNvSpPr>
              <p:nvPr/>
            </p:nvSpPr>
            <p:spPr bwMode="auto">
              <a:xfrm>
                <a:off x="4622" y="4032"/>
                <a:ext cx="68" cy="26"/>
              </a:xfrm>
              <a:custGeom>
                <a:avLst/>
                <a:gdLst>
                  <a:gd name="T0" fmla="*/ 136 w 136"/>
                  <a:gd name="T1" fmla="*/ 4 h 52"/>
                  <a:gd name="T2" fmla="*/ 136 w 136"/>
                  <a:gd name="T3" fmla="*/ 43 h 52"/>
                  <a:gd name="T4" fmla="*/ 126 w 136"/>
                  <a:gd name="T5" fmla="*/ 52 h 52"/>
                  <a:gd name="T6" fmla="*/ 13 w 136"/>
                  <a:gd name="T7" fmla="*/ 52 h 52"/>
                  <a:gd name="T8" fmla="*/ 0 w 136"/>
                  <a:gd name="T9" fmla="*/ 47 h 52"/>
                  <a:gd name="T10" fmla="*/ 0 w 136"/>
                  <a:gd name="T11" fmla="*/ 4 h 52"/>
                  <a:gd name="T12" fmla="*/ 13 w 136"/>
                  <a:gd name="T13" fmla="*/ 0 h 52"/>
                  <a:gd name="T14" fmla="*/ 123 w 136"/>
                  <a:gd name="T15" fmla="*/ 0 h 52"/>
                  <a:gd name="T16" fmla="*/ 136 w 136"/>
                  <a:gd name="T17" fmla="*/ 4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52"/>
                  <a:gd name="T29" fmla="*/ 136 w 136"/>
                  <a:gd name="T30" fmla="*/ 52 h 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52">
                    <a:moveTo>
                      <a:pt x="136" y="4"/>
                    </a:moveTo>
                    <a:lnTo>
                      <a:pt x="136" y="43"/>
                    </a:lnTo>
                    <a:lnTo>
                      <a:pt x="126" y="52"/>
                    </a:lnTo>
                    <a:lnTo>
                      <a:pt x="13" y="52"/>
                    </a:lnTo>
                    <a:lnTo>
                      <a:pt x="0" y="47"/>
                    </a:lnTo>
                    <a:lnTo>
                      <a:pt x="0" y="4"/>
                    </a:lnTo>
                    <a:lnTo>
                      <a:pt x="13" y="0"/>
                    </a:lnTo>
                    <a:lnTo>
                      <a:pt x="123" y="0"/>
                    </a:lnTo>
                    <a:lnTo>
                      <a:pt x="136" y="4"/>
                    </a:lnTo>
                  </a:path>
                </a:pathLst>
              </a:custGeom>
              <a:noFill/>
              <a:ln w="0">
                <a:solidFill>
                  <a:srgbClr val="000000"/>
                </a:solidFill>
                <a:prstDash val="solid"/>
                <a:round/>
                <a:headEnd/>
                <a:tailEnd/>
              </a:ln>
            </p:spPr>
            <p:txBody>
              <a:bodyPr/>
              <a:lstStyle/>
              <a:p>
                <a:endParaRPr lang="en-AU" sz="1500"/>
              </a:p>
            </p:txBody>
          </p:sp>
          <p:sp>
            <p:nvSpPr>
              <p:cNvPr id="25626" name="Freeform 274"/>
              <p:cNvSpPr>
                <a:spLocks/>
              </p:cNvSpPr>
              <p:nvPr/>
            </p:nvSpPr>
            <p:spPr bwMode="auto">
              <a:xfrm>
                <a:off x="4607" y="4026"/>
                <a:ext cx="8" cy="38"/>
              </a:xfrm>
              <a:custGeom>
                <a:avLst/>
                <a:gdLst>
                  <a:gd name="T0" fmla="*/ 16 w 16"/>
                  <a:gd name="T1" fmla="*/ 62 h 75"/>
                  <a:gd name="T2" fmla="*/ 0 w 16"/>
                  <a:gd name="T3" fmla="*/ 75 h 75"/>
                  <a:gd name="T4" fmla="*/ 0 w 16"/>
                  <a:gd name="T5" fmla="*/ 0 h 75"/>
                  <a:gd name="T6" fmla="*/ 16 w 16"/>
                  <a:gd name="T7" fmla="*/ 16 h 75"/>
                  <a:gd name="T8" fmla="*/ 16 w 16"/>
                  <a:gd name="T9" fmla="*/ 62 h 75"/>
                  <a:gd name="T10" fmla="*/ 0 60000 65536"/>
                  <a:gd name="T11" fmla="*/ 0 60000 65536"/>
                  <a:gd name="T12" fmla="*/ 0 60000 65536"/>
                  <a:gd name="T13" fmla="*/ 0 60000 65536"/>
                  <a:gd name="T14" fmla="*/ 0 60000 65536"/>
                  <a:gd name="T15" fmla="*/ 0 w 16"/>
                  <a:gd name="T16" fmla="*/ 0 h 75"/>
                  <a:gd name="T17" fmla="*/ 16 w 16"/>
                  <a:gd name="T18" fmla="*/ 75 h 75"/>
                </a:gdLst>
                <a:ahLst/>
                <a:cxnLst>
                  <a:cxn ang="T10">
                    <a:pos x="T0" y="T1"/>
                  </a:cxn>
                  <a:cxn ang="T11">
                    <a:pos x="T2" y="T3"/>
                  </a:cxn>
                  <a:cxn ang="T12">
                    <a:pos x="T4" y="T5"/>
                  </a:cxn>
                  <a:cxn ang="T13">
                    <a:pos x="T6" y="T7"/>
                  </a:cxn>
                  <a:cxn ang="T14">
                    <a:pos x="T8" y="T9"/>
                  </a:cxn>
                </a:cxnLst>
                <a:rect l="T15" t="T16" r="T17" b="T18"/>
                <a:pathLst>
                  <a:path w="16" h="75">
                    <a:moveTo>
                      <a:pt x="16" y="62"/>
                    </a:moveTo>
                    <a:lnTo>
                      <a:pt x="0" y="75"/>
                    </a:lnTo>
                    <a:lnTo>
                      <a:pt x="0" y="0"/>
                    </a:lnTo>
                    <a:lnTo>
                      <a:pt x="16" y="16"/>
                    </a:lnTo>
                    <a:lnTo>
                      <a:pt x="16" y="62"/>
                    </a:lnTo>
                    <a:close/>
                  </a:path>
                </a:pathLst>
              </a:custGeom>
              <a:solidFill>
                <a:srgbClr val="FFFFFF"/>
              </a:solidFill>
              <a:ln w="9525">
                <a:noFill/>
                <a:round/>
                <a:headEnd/>
                <a:tailEnd/>
              </a:ln>
            </p:spPr>
            <p:txBody>
              <a:bodyPr/>
              <a:lstStyle/>
              <a:p>
                <a:endParaRPr lang="en-AU" sz="1500"/>
              </a:p>
            </p:txBody>
          </p:sp>
          <p:sp>
            <p:nvSpPr>
              <p:cNvPr id="25627" name="Freeform 275"/>
              <p:cNvSpPr>
                <a:spLocks/>
              </p:cNvSpPr>
              <p:nvPr/>
            </p:nvSpPr>
            <p:spPr bwMode="auto">
              <a:xfrm>
                <a:off x="4607" y="4026"/>
                <a:ext cx="8" cy="38"/>
              </a:xfrm>
              <a:custGeom>
                <a:avLst/>
                <a:gdLst>
                  <a:gd name="T0" fmla="*/ 16 w 16"/>
                  <a:gd name="T1" fmla="*/ 62 h 75"/>
                  <a:gd name="T2" fmla="*/ 0 w 16"/>
                  <a:gd name="T3" fmla="*/ 75 h 75"/>
                  <a:gd name="T4" fmla="*/ 0 w 16"/>
                  <a:gd name="T5" fmla="*/ 0 h 75"/>
                  <a:gd name="T6" fmla="*/ 16 w 16"/>
                  <a:gd name="T7" fmla="*/ 16 h 75"/>
                  <a:gd name="T8" fmla="*/ 16 w 16"/>
                  <a:gd name="T9" fmla="*/ 62 h 75"/>
                  <a:gd name="T10" fmla="*/ 0 60000 65536"/>
                  <a:gd name="T11" fmla="*/ 0 60000 65536"/>
                  <a:gd name="T12" fmla="*/ 0 60000 65536"/>
                  <a:gd name="T13" fmla="*/ 0 60000 65536"/>
                  <a:gd name="T14" fmla="*/ 0 60000 65536"/>
                  <a:gd name="T15" fmla="*/ 0 w 16"/>
                  <a:gd name="T16" fmla="*/ 0 h 75"/>
                  <a:gd name="T17" fmla="*/ 16 w 16"/>
                  <a:gd name="T18" fmla="*/ 75 h 75"/>
                </a:gdLst>
                <a:ahLst/>
                <a:cxnLst>
                  <a:cxn ang="T10">
                    <a:pos x="T0" y="T1"/>
                  </a:cxn>
                  <a:cxn ang="T11">
                    <a:pos x="T2" y="T3"/>
                  </a:cxn>
                  <a:cxn ang="T12">
                    <a:pos x="T4" y="T5"/>
                  </a:cxn>
                  <a:cxn ang="T13">
                    <a:pos x="T6" y="T7"/>
                  </a:cxn>
                  <a:cxn ang="T14">
                    <a:pos x="T8" y="T9"/>
                  </a:cxn>
                </a:cxnLst>
                <a:rect l="T15" t="T16" r="T17" b="T18"/>
                <a:pathLst>
                  <a:path w="16" h="75">
                    <a:moveTo>
                      <a:pt x="16" y="62"/>
                    </a:moveTo>
                    <a:lnTo>
                      <a:pt x="0" y="75"/>
                    </a:lnTo>
                    <a:lnTo>
                      <a:pt x="0" y="0"/>
                    </a:lnTo>
                    <a:lnTo>
                      <a:pt x="16" y="16"/>
                    </a:lnTo>
                    <a:lnTo>
                      <a:pt x="16" y="62"/>
                    </a:lnTo>
                  </a:path>
                </a:pathLst>
              </a:custGeom>
              <a:noFill/>
              <a:ln w="0">
                <a:solidFill>
                  <a:srgbClr val="000000"/>
                </a:solidFill>
                <a:prstDash val="solid"/>
                <a:round/>
                <a:headEnd/>
                <a:tailEnd/>
              </a:ln>
            </p:spPr>
            <p:txBody>
              <a:bodyPr/>
              <a:lstStyle/>
              <a:p>
                <a:endParaRPr lang="en-AU" sz="1500"/>
              </a:p>
            </p:txBody>
          </p:sp>
          <p:sp>
            <p:nvSpPr>
              <p:cNvPr id="25628" name="Rectangle 276"/>
              <p:cNvSpPr>
                <a:spLocks noChangeArrowheads="1"/>
              </p:cNvSpPr>
              <p:nvPr/>
            </p:nvSpPr>
            <p:spPr bwMode="auto">
              <a:xfrm>
                <a:off x="4735" y="4035"/>
                <a:ext cx="19" cy="21"/>
              </a:xfrm>
              <a:prstGeom prst="rect">
                <a:avLst/>
              </a:prstGeom>
              <a:solidFill>
                <a:srgbClr val="FFFFFF"/>
              </a:solidFill>
              <a:ln w="9525">
                <a:noFill/>
                <a:miter lim="800000"/>
                <a:headEnd/>
                <a:tailEnd/>
              </a:ln>
            </p:spPr>
            <p:txBody>
              <a:bodyPr/>
              <a:lstStyle/>
              <a:p>
                <a:endParaRPr lang="en-AU" sz="1500"/>
              </a:p>
            </p:txBody>
          </p:sp>
          <p:sp>
            <p:nvSpPr>
              <p:cNvPr id="25629" name="Rectangle 277"/>
              <p:cNvSpPr>
                <a:spLocks noChangeArrowheads="1"/>
              </p:cNvSpPr>
              <p:nvPr/>
            </p:nvSpPr>
            <p:spPr bwMode="auto">
              <a:xfrm>
                <a:off x="4735" y="4035"/>
                <a:ext cx="19" cy="21"/>
              </a:xfrm>
              <a:prstGeom prst="rect">
                <a:avLst/>
              </a:prstGeom>
              <a:noFill/>
              <a:ln w="0">
                <a:solidFill>
                  <a:srgbClr val="000000"/>
                </a:solidFill>
                <a:miter lim="800000"/>
                <a:headEnd/>
                <a:tailEnd/>
              </a:ln>
            </p:spPr>
            <p:txBody>
              <a:bodyPr/>
              <a:lstStyle/>
              <a:p>
                <a:endParaRPr lang="en-AU" sz="1500"/>
              </a:p>
            </p:txBody>
          </p:sp>
          <p:sp>
            <p:nvSpPr>
              <p:cNvPr id="25630" name="Rectangle 278"/>
              <p:cNvSpPr>
                <a:spLocks noChangeArrowheads="1"/>
              </p:cNvSpPr>
              <p:nvPr/>
            </p:nvSpPr>
            <p:spPr bwMode="auto">
              <a:xfrm>
                <a:off x="4759" y="4035"/>
                <a:ext cx="19" cy="21"/>
              </a:xfrm>
              <a:prstGeom prst="rect">
                <a:avLst/>
              </a:prstGeom>
              <a:solidFill>
                <a:srgbClr val="FFFFFF"/>
              </a:solidFill>
              <a:ln w="9525">
                <a:noFill/>
                <a:miter lim="800000"/>
                <a:headEnd/>
                <a:tailEnd/>
              </a:ln>
            </p:spPr>
            <p:txBody>
              <a:bodyPr/>
              <a:lstStyle/>
              <a:p>
                <a:endParaRPr lang="en-AU" sz="1500"/>
              </a:p>
            </p:txBody>
          </p:sp>
          <p:sp>
            <p:nvSpPr>
              <p:cNvPr id="25631" name="Rectangle 279"/>
              <p:cNvSpPr>
                <a:spLocks noChangeArrowheads="1"/>
              </p:cNvSpPr>
              <p:nvPr/>
            </p:nvSpPr>
            <p:spPr bwMode="auto">
              <a:xfrm>
                <a:off x="4759" y="4035"/>
                <a:ext cx="19" cy="21"/>
              </a:xfrm>
              <a:prstGeom prst="rect">
                <a:avLst/>
              </a:prstGeom>
              <a:noFill/>
              <a:ln w="0">
                <a:solidFill>
                  <a:srgbClr val="000000"/>
                </a:solidFill>
                <a:miter lim="800000"/>
                <a:headEnd/>
                <a:tailEnd/>
              </a:ln>
            </p:spPr>
            <p:txBody>
              <a:bodyPr/>
              <a:lstStyle/>
              <a:p>
                <a:endParaRPr lang="en-AU" sz="1500"/>
              </a:p>
            </p:txBody>
          </p:sp>
        </p:grpSp>
      </p:gr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Group 4"/>
          <p:cNvGrpSpPr>
            <a:grpSpLocks/>
          </p:cNvGrpSpPr>
          <p:nvPr/>
        </p:nvGrpSpPr>
        <p:grpSpPr bwMode="auto">
          <a:xfrm>
            <a:off x="520700" y="1968500"/>
            <a:ext cx="2012950" cy="1057275"/>
            <a:chOff x="288" y="1296"/>
            <a:chExt cx="1373" cy="666"/>
          </a:xfrm>
        </p:grpSpPr>
        <p:grpSp>
          <p:nvGrpSpPr>
            <p:cNvPr id="3" name="Group 5"/>
            <p:cNvGrpSpPr>
              <a:grpSpLocks/>
            </p:cNvGrpSpPr>
            <p:nvPr/>
          </p:nvGrpSpPr>
          <p:grpSpPr bwMode="auto">
            <a:xfrm>
              <a:off x="882" y="1296"/>
              <a:ext cx="206" cy="160"/>
              <a:chOff x="5301" y="687"/>
              <a:chExt cx="206" cy="160"/>
            </a:xfrm>
          </p:grpSpPr>
          <p:sp>
            <p:nvSpPr>
              <p:cNvPr id="26849" name="Freeform 6"/>
              <p:cNvSpPr>
                <a:spLocks/>
              </p:cNvSpPr>
              <p:nvPr/>
            </p:nvSpPr>
            <p:spPr bwMode="auto">
              <a:xfrm>
                <a:off x="5301" y="707"/>
                <a:ext cx="206" cy="140"/>
              </a:xfrm>
              <a:custGeom>
                <a:avLst/>
                <a:gdLst>
                  <a:gd name="T0" fmla="*/ 0 w 411"/>
                  <a:gd name="T1" fmla="*/ 179 h 279"/>
                  <a:gd name="T2" fmla="*/ 22 w 411"/>
                  <a:gd name="T3" fmla="*/ 147 h 279"/>
                  <a:gd name="T4" fmla="*/ 45 w 411"/>
                  <a:gd name="T5" fmla="*/ 116 h 279"/>
                  <a:gd name="T6" fmla="*/ 71 w 411"/>
                  <a:gd name="T7" fmla="*/ 89 h 279"/>
                  <a:gd name="T8" fmla="*/ 98 w 411"/>
                  <a:gd name="T9" fmla="*/ 64 h 279"/>
                  <a:gd name="T10" fmla="*/ 127 w 411"/>
                  <a:gd name="T11" fmla="*/ 43 h 279"/>
                  <a:gd name="T12" fmla="*/ 157 w 411"/>
                  <a:gd name="T13" fmla="*/ 25 h 279"/>
                  <a:gd name="T14" fmla="*/ 186 w 411"/>
                  <a:gd name="T15" fmla="*/ 12 h 279"/>
                  <a:gd name="T16" fmla="*/ 216 w 411"/>
                  <a:gd name="T17" fmla="*/ 4 h 279"/>
                  <a:gd name="T18" fmla="*/ 245 w 411"/>
                  <a:gd name="T19" fmla="*/ 0 h 279"/>
                  <a:gd name="T20" fmla="*/ 273 w 411"/>
                  <a:gd name="T21" fmla="*/ 3 h 279"/>
                  <a:gd name="T22" fmla="*/ 302 w 411"/>
                  <a:gd name="T23" fmla="*/ 11 h 279"/>
                  <a:gd name="T24" fmla="*/ 328 w 411"/>
                  <a:gd name="T25" fmla="*/ 25 h 279"/>
                  <a:gd name="T26" fmla="*/ 352 w 411"/>
                  <a:gd name="T27" fmla="*/ 48 h 279"/>
                  <a:gd name="T28" fmla="*/ 375 w 411"/>
                  <a:gd name="T29" fmla="*/ 76 h 279"/>
                  <a:gd name="T30" fmla="*/ 394 w 411"/>
                  <a:gd name="T31" fmla="*/ 114 h 279"/>
                  <a:gd name="T32" fmla="*/ 411 w 411"/>
                  <a:gd name="T33" fmla="*/ 159 h 279"/>
                  <a:gd name="T34" fmla="*/ 383 w 411"/>
                  <a:gd name="T35" fmla="*/ 191 h 279"/>
                  <a:gd name="T36" fmla="*/ 356 w 411"/>
                  <a:gd name="T37" fmla="*/ 217 h 279"/>
                  <a:gd name="T38" fmla="*/ 328 w 411"/>
                  <a:gd name="T39" fmla="*/ 239 h 279"/>
                  <a:gd name="T40" fmla="*/ 300 w 411"/>
                  <a:gd name="T41" fmla="*/ 255 h 279"/>
                  <a:gd name="T42" fmla="*/ 272 w 411"/>
                  <a:gd name="T43" fmla="*/ 267 h 279"/>
                  <a:gd name="T44" fmla="*/ 244 w 411"/>
                  <a:gd name="T45" fmla="*/ 274 h 279"/>
                  <a:gd name="T46" fmla="*/ 217 w 411"/>
                  <a:gd name="T47" fmla="*/ 279 h 279"/>
                  <a:gd name="T48" fmla="*/ 191 w 411"/>
                  <a:gd name="T49" fmla="*/ 279 h 279"/>
                  <a:gd name="T50" fmla="*/ 164 w 411"/>
                  <a:gd name="T51" fmla="*/ 276 h 279"/>
                  <a:gd name="T52" fmla="*/ 139 w 411"/>
                  <a:gd name="T53" fmla="*/ 268 h 279"/>
                  <a:gd name="T54" fmla="*/ 113 w 411"/>
                  <a:gd name="T55" fmla="*/ 260 h 279"/>
                  <a:gd name="T56" fmla="*/ 88 w 411"/>
                  <a:gd name="T57" fmla="*/ 248 h 279"/>
                  <a:gd name="T58" fmla="*/ 65 w 411"/>
                  <a:gd name="T59" fmla="*/ 234 h 279"/>
                  <a:gd name="T60" fmla="*/ 42 w 411"/>
                  <a:gd name="T61" fmla="*/ 217 h 279"/>
                  <a:gd name="T62" fmla="*/ 21 w 411"/>
                  <a:gd name="T63" fmla="*/ 200 h 279"/>
                  <a:gd name="T64" fmla="*/ 0 w 411"/>
                  <a:gd name="T65" fmla="*/ 179 h 2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11"/>
                  <a:gd name="T100" fmla="*/ 0 h 279"/>
                  <a:gd name="T101" fmla="*/ 411 w 411"/>
                  <a:gd name="T102" fmla="*/ 279 h 2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11" h="279">
                    <a:moveTo>
                      <a:pt x="0" y="179"/>
                    </a:moveTo>
                    <a:lnTo>
                      <a:pt x="22" y="147"/>
                    </a:lnTo>
                    <a:lnTo>
                      <a:pt x="45" y="116"/>
                    </a:lnTo>
                    <a:lnTo>
                      <a:pt x="71" y="89"/>
                    </a:lnTo>
                    <a:lnTo>
                      <a:pt x="98" y="64"/>
                    </a:lnTo>
                    <a:lnTo>
                      <a:pt x="127" y="43"/>
                    </a:lnTo>
                    <a:lnTo>
                      <a:pt x="157" y="25"/>
                    </a:lnTo>
                    <a:lnTo>
                      <a:pt x="186" y="12"/>
                    </a:lnTo>
                    <a:lnTo>
                      <a:pt x="216" y="4"/>
                    </a:lnTo>
                    <a:lnTo>
                      <a:pt x="245" y="0"/>
                    </a:lnTo>
                    <a:lnTo>
                      <a:pt x="273" y="3"/>
                    </a:lnTo>
                    <a:lnTo>
                      <a:pt x="302" y="11"/>
                    </a:lnTo>
                    <a:lnTo>
                      <a:pt x="328" y="25"/>
                    </a:lnTo>
                    <a:lnTo>
                      <a:pt x="352" y="48"/>
                    </a:lnTo>
                    <a:lnTo>
                      <a:pt x="375" y="76"/>
                    </a:lnTo>
                    <a:lnTo>
                      <a:pt x="394" y="114"/>
                    </a:lnTo>
                    <a:lnTo>
                      <a:pt x="411" y="159"/>
                    </a:lnTo>
                    <a:lnTo>
                      <a:pt x="383" y="191"/>
                    </a:lnTo>
                    <a:lnTo>
                      <a:pt x="356" y="217"/>
                    </a:lnTo>
                    <a:lnTo>
                      <a:pt x="328" y="239"/>
                    </a:lnTo>
                    <a:lnTo>
                      <a:pt x="300" y="255"/>
                    </a:lnTo>
                    <a:lnTo>
                      <a:pt x="272" y="267"/>
                    </a:lnTo>
                    <a:lnTo>
                      <a:pt x="244" y="274"/>
                    </a:lnTo>
                    <a:lnTo>
                      <a:pt x="217" y="279"/>
                    </a:lnTo>
                    <a:lnTo>
                      <a:pt x="191" y="279"/>
                    </a:lnTo>
                    <a:lnTo>
                      <a:pt x="164" y="276"/>
                    </a:lnTo>
                    <a:lnTo>
                      <a:pt x="139" y="268"/>
                    </a:lnTo>
                    <a:lnTo>
                      <a:pt x="113" y="260"/>
                    </a:lnTo>
                    <a:lnTo>
                      <a:pt x="88" y="248"/>
                    </a:lnTo>
                    <a:lnTo>
                      <a:pt x="65" y="234"/>
                    </a:lnTo>
                    <a:lnTo>
                      <a:pt x="42" y="217"/>
                    </a:lnTo>
                    <a:lnTo>
                      <a:pt x="21" y="200"/>
                    </a:lnTo>
                    <a:lnTo>
                      <a:pt x="0" y="179"/>
                    </a:lnTo>
                    <a:close/>
                  </a:path>
                </a:pathLst>
              </a:custGeom>
              <a:solidFill>
                <a:srgbClr val="999999"/>
              </a:solidFill>
              <a:ln w="9525">
                <a:noFill/>
                <a:round/>
                <a:headEnd/>
                <a:tailEnd/>
              </a:ln>
            </p:spPr>
            <p:txBody>
              <a:bodyPr/>
              <a:lstStyle/>
              <a:p>
                <a:endParaRPr lang="en-AU"/>
              </a:p>
            </p:txBody>
          </p:sp>
          <p:sp>
            <p:nvSpPr>
              <p:cNvPr id="26850" name="Freeform 7"/>
              <p:cNvSpPr>
                <a:spLocks/>
              </p:cNvSpPr>
              <p:nvPr/>
            </p:nvSpPr>
            <p:spPr bwMode="auto">
              <a:xfrm>
                <a:off x="5301" y="707"/>
                <a:ext cx="206" cy="140"/>
              </a:xfrm>
              <a:custGeom>
                <a:avLst/>
                <a:gdLst>
                  <a:gd name="T0" fmla="*/ 0 w 411"/>
                  <a:gd name="T1" fmla="*/ 179 h 279"/>
                  <a:gd name="T2" fmla="*/ 0 w 411"/>
                  <a:gd name="T3" fmla="*/ 179 h 279"/>
                  <a:gd name="T4" fmla="*/ 22 w 411"/>
                  <a:gd name="T5" fmla="*/ 147 h 279"/>
                  <a:gd name="T6" fmla="*/ 45 w 411"/>
                  <a:gd name="T7" fmla="*/ 116 h 279"/>
                  <a:gd name="T8" fmla="*/ 71 w 411"/>
                  <a:gd name="T9" fmla="*/ 89 h 279"/>
                  <a:gd name="T10" fmla="*/ 98 w 411"/>
                  <a:gd name="T11" fmla="*/ 64 h 279"/>
                  <a:gd name="T12" fmla="*/ 127 w 411"/>
                  <a:gd name="T13" fmla="*/ 43 h 279"/>
                  <a:gd name="T14" fmla="*/ 157 w 411"/>
                  <a:gd name="T15" fmla="*/ 25 h 279"/>
                  <a:gd name="T16" fmla="*/ 186 w 411"/>
                  <a:gd name="T17" fmla="*/ 12 h 279"/>
                  <a:gd name="T18" fmla="*/ 216 w 411"/>
                  <a:gd name="T19" fmla="*/ 4 h 279"/>
                  <a:gd name="T20" fmla="*/ 245 w 411"/>
                  <a:gd name="T21" fmla="*/ 0 h 279"/>
                  <a:gd name="T22" fmla="*/ 273 w 411"/>
                  <a:gd name="T23" fmla="*/ 3 h 279"/>
                  <a:gd name="T24" fmla="*/ 302 w 411"/>
                  <a:gd name="T25" fmla="*/ 11 h 279"/>
                  <a:gd name="T26" fmla="*/ 328 w 411"/>
                  <a:gd name="T27" fmla="*/ 25 h 279"/>
                  <a:gd name="T28" fmla="*/ 352 w 411"/>
                  <a:gd name="T29" fmla="*/ 48 h 279"/>
                  <a:gd name="T30" fmla="*/ 375 w 411"/>
                  <a:gd name="T31" fmla="*/ 76 h 279"/>
                  <a:gd name="T32" fmla="*/ 394 w 411"/>
                  <a:gd name="T33" fmla="*/ 114 h 279"/>
                  <a:gd name="T34" fmla="*/ 411 w 411"/>
                  <a:gd name="T35" fmla="*/ 159 h 279"/>
                  <a:gd name="T36" fmla="*/ 411 w 411"/>
                  <a:gd name="T37" fmla="*/ 159 h 279"/>
                  <a:gd name="T38" fmla="*/ 383 w 411"/>
                  <a:gd name="T39" fmla="*/ 191 h 279"/>
                  <a:gd name="T40" fmla="*/ 356 w 411"/>
                  <a:gd name="T41" fmla="*/ 217 h 279"/>
                  <a:gd name="T42" fmla="*/ 328 w 411"/>
                  <a:gd name="T43" fmla="*/ 239 h 279"/>
                  <a:gd name="T44" fmla="*/ 300 w 411"/>
                  <a:gd name="T45" fmla="*/ 255 h 279"/>
                  <a:gd name="T46" fmla="*/ 272 w 411"/>
                  <a:gd name="T47" fmla="*/ 267 h 279"/>
                  <a:gd name="T48" fmla="*/ 244 w 411"/>
                  <a:gd name="T49" fmla="*/ 274 h 279"/>
                  <a:gd name="T50" fmla="*/ 217 w 411"/>
                  <a:gd name="T51" fmla="*/ 279 h 279"/>
                  <a:gd name="T52" fmla="*/ 191 w 411"/>
                  <a:gd name="T53" fmla="*/ 279 h 279"/>
                  <a:gd name="T54" fmla="*/ 164 w 411"/>
                  <a:gd name="T55" fmla="*/ 276 h 279"/>
                  <a:gd name="T56" fmla="*/ 139 w 411"/>
                  <a:gd name="T57" fmla="*/ 268 h 279"/>
                  <a:gd name="T58" fmla="*/ 113 w 411"/>
                  <a:gd name="T59" fmla="*/ 260 h 279"/>
                  <a:gd name="T60" fmla="*/ 88 w 411"/>
                  <a:gd name="T61" fmla="*/ 248 h 279"/>
                  <a:gd name="T62" fmla="*/ 65 w 411"/>
                  <a:gd name="T63" fmla="*/ 234 h 279"/>
                  <a:gd name="T64" fmla="*/ 42 w 411"/>
                  <a:gd name="T65" fmla="*/ 217 h 279"/>
                  <a:gd name="T66" fmla="*/ 21 w 411"/>
                  <a:gd name="T67" fmla="*/ 200 h 279"/>
                  <a:gd name="T68" fmla="*/ 0 w 411"/>
                  <a:gd name="T69" fmla="*/ 179 h 27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411"/>
                  <a:gd name="T106" fmla="*/ 0 h 279"/>
                  <a:gd name="T107" fmla="*/ 411 w 411"/>
                  <a:gd name="T108" fmla="*/ 279 h 27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411" h="279">
                    <a:moveTo>
                      <a:pt x="0" y="179"/>
                    </a:moveTo>
                    <a:lnTo>
                      <a:pt x="0" y="179"/>
                    </a:lnTo>
                    <a:lnTo>
                      <a:pt x="22" y="147"/>
                    </a:lnTo>
                    <a:lnTo>
                      <a:pt x="45" y="116"/>
                    </a:lnTo>
                    <a:lnTo>
                      <a:pt x="71" y="89"/>
                    </a:lnTo>
                    <a:lnTo>
                      <a:pt x="98" y="64"/>
                    </a:lnTo>
                    <a:lnTo>
                      <a:pt x="127" y="43"/>
                    </a:lnTo>
                    <a:lnTo>
                      <a:pt x="157" y="25"/>
                    </a:lnTo>
                    <a:lnTo>
                      <a:pt x="186" y="12"/>
                    </a:lnTo>
                    <a:lnTo>
                      <a:pt x="216" y="4"/>
                    </a:lnTo>
                    <a:lnTo>
                      <a:pt x="245" y="0"/>
                    </a:lnTo>
                    <a:lnTo>
                      <a:pt x="273" y="3"/>
                    </a:lnTo>
                    <a:lnTo>
                      <a:pt x="302" y="11"/>
                    </a:lnTo>
                    <a:lnTo>
                      <a:pt x="328" y="25"/>
                    </a:lnTo>
                    <a:lnTo>
                      <a:pt x="352" y="48"/>
                    </a:lnTo>
                    <a:lnTo>
                      <a:pt x="375" y="76"/>
                    </a:lnTo>
                    <a:lnTo>
                      <a:pt x="394" y="114"/>
                    </a:lnTo>
                    <a:lnTo>
                      <a:pt x="411" y="159"/>
                    </a:lnTo>
                    <a:lnTo>
                      <a:pt x="383" y="191"/>
                    </a:lnTo>
                    <a:lnTo>
                      <a:pt x="356" y="217"/>
                    </a:lnTo>
                    <a:lnTo>
                      <a:pt x="328" y="239"/>
                    </a:lnTo>
                    <a:lnTo>
                      <a:pt x="300" y="255"/>
                    </a:lnTo>
                    <a:lnTo>
                      <a:pt x="272" y="267"/>
                    </a:lnTo>
                    <a:lnTo>
                      <a:pt x="244" y="274"/>
                    </a:lnTo>
                    <a:lnTo>
                      <a:pt x="217" y="279"/>
                    </a:lnTo>
                    <a:lnTo>
                      <a:pt x="191" y="279"/>
                    </a:lnTo>
                    <a:lnTo>
                      <a:pt x="164" y="276"/>
                    </a:lnTo>
                    <a:lnTo>
                      <a:pt x="139" y="268"/>
                    </a:lnTo>
                    <a:lnTo>
                      <a:pt x="113" y="260"/>
                    </a:lnTo>
                    <a:lnTo>
                      <a:pt x="88" y="248"/>
                    </a:lnTo>
                    <a:lnTo>
                      <a:pt x="65" y="234"/>
                    </a:lnTo>
                    <a:lnTo>
                      <a:pt x="42" y="217"/>
                    </a:lnTo>
                    <a:lnTo>
                      <a:pt x="21" y="200"/>
                    </a:lnTo>
                    <a:lnTo>
                      <a:pt x="0" y="179"/>
                    </a:lnTo>
                  </a:path>
                </a:pathLst>
              </a:custGeom>
              <a:noFill/>
              <a:ln w="0">
                <a:solidFill>
                  <a:srgbClr val="000000"/>
                </a:solidFill>
                <a:prstDash val="solid"/>
                <a:round/>
                <a:headEnd/>
                <a:tailEnd/>
              </a:ln>
            </p:spPr>
            <p:txBody>
              <a:bodyPr/>
              <a:lstStyle/>
              <a:p>
                <a:endParaRPr lang="en-AU"/>
              </a:p>
            </p:txBody>
          </p:sp>
          <p:sp>
            <p:nvSpPr>
              <p:cNvPr id="26851" name="Freeform 8"/>
              <p:cNvSpPr>
                <a:spLocks/>
              </p:cNvSpPr>
              <p:nvPr/>
            </p:nvSpPr>
            <p:spPr bwMode="auto">
              <a:xfrm>
                <a:off x="5303" y="720"/>
                <a:ext cx="197" cy="110"/>
              </a:xfrm>
              <a:custGeom>
                <a:avLst/>
                <a:gdLst>
                  <a:gd name="T0" fmla="*/ 0 w 393"/>
                  <a:gd name="T1" fmla="*/ 152 h 221"/>
                  <a:gd name="T2" fmla="*/ 29 w 393"/>
                  <a:gd name="T3" fmla="*/ 118 h 221"/>
                  <a:gd name="T4" fmla="*/ 59 w 393"/>
                  <a:gd name="T5" fmla="*/ 88 h 221"/>
                  <a:gd name="T6" fmla="*/ 87 w 393"/>
                  <a:gd name="T7" fmla="*/ 63 h 221"/>
                  <a:gd name="T8" fmla="*/ 117 w 393"/>
                  <a:gd name="T9" fmla="*/ 42 h 221"/>
                  <a:gd name="T10" fmla="*/ 145 w 393"/>
                  <a:gd name="T11" fmla="*/ 25 h 221"/>
                  <a:gd name="T12" fmla="*/ 172 w 393"/>
                  <a:gd name="T13" fmla="*/ 12 h 221"/>
                  <a:gd name="T14" fmla="*/ 198 w 393"/>
                  <a:gd name="T15" fmla="*/ 4 h 221"/>
                  <a:gd name="T16" fmla="*/ 224 w 393"/>
                  <a:gd name="T17" fmla="*/ 0 h 221"/>
                  <a:gd name="T18" fmla="*/ 249 w 393"/>
                  <a:gd name="T19" fmla="*/ 0 h 221"/>
                  <a:gd name="T20" fmla="*/ 273 w 393"/>
                  <a:gd name="T21" fmla="*/ 5 h 221"/>
                  <a:gd name="T22" fmla="*/ 296 w 393"/>
                  <a:gd name="T23" fmla="*/ 14 h 221"/>
                  <a:gd name="T24" fmla="*/ 318 w 393"/>
                  <a:gd name="T25" fmla="*/ 29 h 221"/>
                  <a:gd name="T26" fmla="*/ 339 w 393"/>
                  <a:gd name="T27" fmla="*/ 46 h 221"/>
                  <a:gd name="T28" fmla="*/ 358 w 393"/>
                  <a:gd name="T29" fmla="*/ 70 h 221"/>
                  <a:gd name="T30" fmla="*/ 376 w 393"/>
                  <a:gd name="T31" fmla="*/ 97 h 221"/>
                  <a:gd name="T32" fmla="*/ 393 w 393"/>
                  <a:gd name="T33" fmla="*/ 129 h 221"/>
                  <a:gd name="T34" fmla="*/ 383 w 393"/>
                  <a:gd name="T35" fmla="*/ 140 h 221"/>
                  <a:gd name="T36" fmla="*/ 371 w 393"/>
                  <a:gd name="T37" fmla="*/ 152 h 221"/>
                  <a:gd name="T38" fmla="*/ 357 w 393"/>
                  <a:gd name="T39" fmla="*/ 164 h 221"/>
                  <a:gd name="T40" fmla="*/ 341 w 393"/>
                  <a:gd name="T41" fmla="*/ 176 h 221"/>
                  <a:gd name="T42" fmla="*/ 323 w 393"/>
                  <a:gd name="T43" fmla="*/ 188 h 221"/>
                  <a:gd name="T44" fmla="*/ 302 w 393"/>
                  <a:gd name="T45" fmla="*/ 198 h 221"/>
                  <a:gd name="T46" fmla="*/ 279 w 393"/>
                  <a:gd name="T47" fmla="*/ 207 h 221"/>
                  <a:gd name="T48" fmla="*/ 255 w 393"/>
                  <a:gd name="T49" fmla="*/ 214 h 221"/>
                  <a:gd name="T50" fmla="*/ 229 w 393"/>
                  <a:gd name="T51" fmla="*/ 218 h 221"/>
                  <a:gd name="T52" fmla="*/ 201 w 393"/>
                  <a:gd name="T53" fmla="*/ 221 h 221"/>
                  <a:gd name="T54" fmla="*/ 172 w 393"/>
                  <a:gd name="T55" fmla="*/ 220 h 221"/>
                  <a:gd name="T56" fmla="*/ 141 w 393"/>
                  <a:gd name="T57" fmla="*/ 215 h 221"/>
                  <a:gd name="T58" fmla="*/ 107 w 393"/>
                  <a:gd name="T59" fmla="*/ 207 h 221"/>
                  <a:gd name="T60" fmla="*/ 73 w 393"/>
                  <a:gd name="T61" fmla="*/ 194 h 221"/>
                  <a:gd name="T62" fmla="*/ 37 w 393"/>
                  <a:gd name="T63" fmla="*/ 176 h 221"/>
                  <a:gd name="T64" fmla="*/ 0 w 393"/>
                  <a:gd name="T65" fmla="*/ 152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93"/>
                  <a:gd name="T100" fmla="*/ 0 h 221"/>
                  <a:gd name="T101" fmla="*/ 393 w 393"/>
                  <a:gd name="T102" fmla="*/ 221 h 221"/>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93" h="221">
                    <a:moveTo>
                      <a:pt x="0" y="152"/>
                    </a:moveTo>
                    <a:lnTo>
                      <a:pt x="29" y="118"/>
                    </a:lnTo>
                    <a:lnTo>
                      <a:pt x="59" y="88"/>
                    </a:lnTo>
                    <a:lnTo>
                      <a:pt x="87" y="63"/>
                    </a:lnTo>
                    <a:lnTo>
                      <a:pt x="117" y="42"/>
                    </a:lnTo>
                    <a:lnTo>
                      <a:pt x="145" y="25"/>
                    </a:lnTo>
                    <a:lnTo>
                      <a:pt x="172" y="12"/>
                    </a:lnTo>
                    <a:lnTo>
                      <a:pt x="198" y="4"/>
                    </a:lnTo>
                    <a:lnTo>
                      <a:pt x="224" y="0"/>
                    </a:lnTo>
                    <a:lnTo>
                      <a:pt x="249" y="0"/>
                    </a:lnTo>
                    <a:lnTo>
                      <a:pt x="273" y="5"/>
                    </a:lnTo>
                    <a:lnTo>
                      <a:pt x="296" y="14"/>
                    </a:lnTo>
                    <a:lnTo>
                      <a:pt x="318" y="29"/>
                    </a:lnTo>
                    <a:lnTo>
                      <a:pt x="339" y="46"/>
                    </a:lnTo>
                    <a:lnTo>
                      <a:pt x="358" y="70"/>
                    </a:lnTo>
                    <a:lnTo>
                      <a:pt x="376" y="97"/>
                    </a:lnTo>
                    <a:lnTo>
                      <a:pt x="393" y="129"/>
                    </a:lnTo>
                    <a:lnTo>
                      <a:pt x="383" y="140"/>
                    </a:lnTo>
                    <a:lnTo>
                      <a:pt x="371" y="152"/>
                    </a:lnTo>
                    <a:lnTo>
                      <a:pt x="357" y="164"/>
                    </a:lnTo>
                    <a:lnTo>
                      <a:pt x="341" y="176"/>
                    </a:lnTo>
                    <a:lnTo>
                      <a:pt x="323" y="188"/>
                    </a:lnTo>
                    <a:lnTo>
                      <a:pt x="302" y="198"/>
                    </a:lnTo>
                    <a:lnTo>
                      <a:pt x="279" y="207"/>
                    </a:lnTo>
                    <a:lnTo>
                      <a:pt x="255" y="214"/>
                    </a:lnTo>
                    <a:lnTo>
                      <a:pt x="229" y="218"/>
                    </a:lnTo>
                    <a:lnTo>
                      <a:pt x="201" y="221"/>
                    </a:lnTo>
                    <a:lnTo>
                      <a:pt x="172" y="220"/>
                    </a:lnTo>
                    <a:lnTo>
                      <a:pt x="141" y="215"/>
                    </a:lnTo>
                    <a:lnTo>
                      <a:pt x="107" y="207"/>
                    </a:lnTo>
                    <a:lnTo>
                      <a:pt x="73" y="194"/>
                    </a:lnTo>
                    <a:lnTo>
                      <a:pt x="37" y="176"/>
                    </a:lnTo>
                    <a:lnTo>
                      <a:pt x="0" y="152"/>
                    </a:lnTo>
                    <a:close/>
                  </a:path>
                </a:pathLst>
              </a:custGeom>
              <a:solidFill>
                <a:srgbClr val="000000"/>
              </a:solidFill>
              <a:ln w="9525">
                <a:noFill/>
                <a:round/>
                <a:headEnd/>
                <a:tailEnd/>
              </a:ln>
            </p:spPr>
            <p:txBody>
              <a:bodyPr/>
              <a:lstStyle/>
              <a:p>
                <a:endParaRPr lang="en-AU"/>
              </a:p>
            </p:txBody>
          </p:sp>
          <p:sp>
            <p:nvSpPr>
              <p:cNvPr id="26852" name="Freeform 9"/>
              <p:cNvSpPr>
                <a:spLocks/>
              </p:cNvSpPr>
              <p:nvPr/>
            </p:nvSpPr>
            <p:spPr bwMode="auto">
              <a:xfrm>
                <a:off x="5303" y="720"/>
                <a:ext cx="197" cy="110"/>
              </a:xfrm>
              <a:custGeom>
                <a:avLst/>
                <a:gdLst>
                  <a:gd name="T0" fmla="*/ 0 w 393"/>
                  <a:gd name="T1" fmla="*/ 152 h 221"/>
                  <a:gd name="T2" fmla="*/ 0 w 393"/>
                  <a:gd name="T3" fmla="*/ 152 h 221"/>
                  <a:gd name="T4" fmla="*/ 29 w 393"/>
                  <a:gd name="T5" fmla="*/ 118 h 221"/>
                  <a:gd name="T6" fmla="*/ 59 w 393"/>
                  <a:gd name="T7" fmla="*/ 88 h 221"/>
                  <a:gd name="T8" fmla="*/ 87 w 393"/>
                  <a:gd name="T9" fmla="*/ 63 h 221"/>
                  <a:gd name="T10" fmla="*/ 117 w 393"/>
                  <a:gd name="T11" fmla="*/ 42 h 221"/>
                  <a:gd name="T12" fmla="*/ 145 w 393"/>
                  <a:gd name="T13" fmla="*/ 25 h 221"/>
                  <a:gd name="T14" fmla="*/ 172 w 393"/>
                  <a:gd name="T15" fmla="*/ 12 h 221"/>
                  <a:gd name="T16" fmla="*/ 198 w 393"/>
                  <a:gd name="T17" fmla="*/ 4 h 221"/>
                  <a:gd name="T18" fmla="*/ 224 w 393"/>
                  <a:gd name="T19" fmla="*/ 0 h 221"/>
                  <a:gd name="T20" fmla="*/ 249 w 393"/>
                  <a:gd name="T21" fmla="*/ 0 h 221"/>
                  <a:gd name="T22" fmla="*/ 273 w 393"/>
                  <a:gd name="T23" fmla="*/ 5 h 221"/>
                  <a:gd name="T24" fmla="*/ 296 w 393"/>
                  <a:gd name="T25" fmla="*/ 14 h 221"/>
                  <a:gd name="T26" fmla="*/ 318 w 393"/>
                  <a:gd name="T27" fmla="*/ 29 h 221"/>
                  <a:gd name="T28" fmla="*/ 339 w 393"/>
                  <a:gd name="T29" fmla="*/ 46 h 221"/>
                  <a:gd name="T30" fmla="*/ 358 w 393"/>
                  <a:gd name="T31" fmla="*/ 70 h 221"/>
                  <a:gd name="T32" fmla="*/ 376 w 393"/>
                  <a:gd name="T33" fmla="*/ 97 h 221"/>
                  <a:gd name="T34" fmla="*/ 393 w 393"/>
                  <a:gd name="T35" fmla="*/ 129 h 221"/>
                  <a:gd name="T36" fmla="*/ 393 w 393"/>
                  <a:gd name="T37" fmla="*/ 129 h 221"/>
                  <a:gd name="T38" fmla="*/ 383 w 393"/>
                  <a:gd name="T39" fmla="*/ 140 h 221"/>
                  <a:gd name="T40" fmla="*/ 371 w 393"/>
                  <a:gd name="T41" fmla="*/ 152 h 221"/>
                  <a:gd name="T42" fmla="*/ 357 w 393"/>
                  <a:gd name="T43" fmla="*/ 164 h 221"/>
                  <a:gd name="T44" fmla="*/ 341 w 393"/>
                  <a:gd name="T45" fmla="*/ 176 h 221"/>
                  <a:gd name="T46" fmla="*/ 323 w 393"/>
                  <a:gd name="T47" fmla="*/ 188 h 221"/>
                  <a:gd name="T48" fmla="*/ 302 w 393"/>
                  <a:gd name="T49" fmla="*/ 198 h 221"/>
                  <a:gd name="T50" fmla="*/ 279 w 393"/>
                  <a:gd name="T51" fmla="*/ 207 h 221"/>
                  <a:gd name="T52" fmla="*/ 255 w 393"/>
                  <a:gd name="T53" fmla="*/ 214 h 221"/>
                  <a:gd name="T54" fmla="*/ 229 w 393"/>
                  <a:gd name="T55" fmla="*/ 218 h 221"/>
                  <a:gd name="T56" fmla="*/ 201 w 393"/>
                  <a:gd name="T57" fmla="*/ 221 h 221"/>
                  <a:gd name="T58" fmla="*/ 172 w 393"/>
                  <a:gd name="T59" fmla="*/ 220 h 221"/>
                  <a:gd name="T60" fmla="*/ 141 w 393"/>
                  <a:gd name="T61" fmla="*/ 215 h 221"/>
                  <a:gd name="T62" fmla="*/ 107 w 393"/>
                  <a:gd name="T63" fmla="*/ 207 h 221"/>
                  <a:gd name="T64" fmla="*/ 73 w 393"/>
                  <a:gd name="T65" fmla="*/ 194 h 221"/>
                  <a:gd name="T66" fmla="*/ 37 w 393"/>
                  <a:gd name="T67" fmla="*/ 176 h 221"/>
                  <a:gd name="T68" fmla="*/ 0 w 393"/>
                  <a:gd name="T69" fmla="*/ 152 h 22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93"/>
                  <a:gd name="T106" fmla="*/ 0 h 221"/>
                  <a:gd name="T107" fmla="*/ 393 w 393"/>
                  <a:gd name="T108" fmla="*/ 221 h 221"/>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93" h="221">
                    <a:moveTo>
                      <a:pt x="0" y="152"/>
                    </a:moveTo>
                    <a:lnTo>
                      <a:pt x="0" y="152"/>
                    </a:lnTo>
                    <a:lnTo>
                      <a:pt x="29" y="118"/>
                    </a:lnTo>
                    <a:lnTo>
                      <a:pt x="59" y="88"/>
                    </a:lnTo>
                    <a:lnTo>
                      <a:pt x="87" y="63"/>
                    </a:lnTo>
                    <a:lnTo>
                      <a:pt x="117" y="42"/>
                    </a:lnTo>
                    <a:lnTo>
                      <a:pt x="145" y="25"/>
                    </a:lnTo>
                    <a:lnTo>
                      <a:pt x="172" y="12"/>
                    </a:lnTo>
                    <a:lnTo>
                      <a:pt x="198" y="4"/>
                    </a:lnTo>
                    <a:lnTo>
                      <a:pt x="224" y="0"/>
                    </a:lnTo>
                    <a:lnTo>
                      <a:pt x="249" y="0"/>
                    </a:lnTo>
                    <a:lnTo>
                      <a:pt x="273" y="5"/>
                    </a:lnTo>
                    <a:lnTo>
                      <a:pt x="296" y="14"/>
                    </a:lnTo>
                    <a:lnTo>
                      <a:pt x="318" y="29"/>
                    </a:lnTo>
                    <a:lnTo>
                      <a:pt x="339" y="46"/>
                    </a:lnTo>
                    <a:lnTo>
                      <a:pt x="358" y="70"/>
                    </a:lnTo>
                    <a:lnTo>
                      <a:pt x="376" y="97"/>
                    </a:lnTo>
                    <a:lnTo>
                      <a:pt x="393" y="129"/>
                    </a:lnTo>
                    <a:lnTo>
                      <a:pt x="383" y="140"/>
                    </a:lnTo>
                    <a:lnTo>
                      <a:pt x="371" y="152"/>
                    </a:lnTo>
                    <a:lnTo>
                      <a:pt x="357" y="164"/>
                    </a:lnTo>
                    <a:lnTo>
                      <a:pt x="341" y="176"/>
                    </a:lnTo>
                    <a:lnTo>
                      <a:pt x="323" y="188"/>
                    </a:lnTo>
                    <a:lnTo>
                      <a:pt x="302" y="198"/>
                    </a:lnTo>
                    <a:lnTo>
                      <a:pt x="279" y="207"/>
                    </a:lnTo>
                    <a:lnTo>
                      <a:pt x="255" y="214"/>
                    </a:lnTo>
                    <a:lnTo>
                      <a:pt x="229" y="218"/>
                    </a:lnTo>
                    <a:lnTo>
                      <a:pt x="201" y="221"/>
                    </a:lnTo>
                    <a:lnTo>
                      <a:pt x="172" y="220"/>
                    </a:lnTo>
                    <a:lnTo>
                      <a:pt x="141" y="215"/>
                    </a:lnTo>
                    <a:lnTo>
                      <a:pt x="107" y="207"/>
                    </a:lnTo>
                    <a:lnTo>
                      <a:pt x="73" y="194"/>
                    </a:lnTo>
                    <a:lnTo>
                      <a:pt x="37" y="176"/>
                    </a:lnTo>
                    <a:lnTo>
                      <a:pt x="0" y="152"/>
                    </a:lnTo>
                  </a:path>
                </a:pathLst>
              </a:custGeom>
              <a:noFill/>
              <a:ln w="0">
                <a:solidFill>
                  <a:srgbClr val="000000"/>
                </a:solidFill>
                <a:prstDash val="solid"/>
                <a:round/>
                <a:headEnd/>
                <a:tailEnd/>
              </a:ln>
            </p:spPr>
            <p:txBody>
              <a:bodyPr/>
              <a:lstStyle/>
              <a:p>
                <a:endParaRPr lang="en-AU"/>
              </a:p>
            </p:txBody>
          </p:sp>
          <p:sp>
            <p:nvSpPr>
              <p:cNvPr id="26853" name="Freeform 10"/>
              <p:cNvSpPr>
                <a:spLocks/>
              </p:cNvSpPr>
              <p:nvPr/>
            </p:nvSpPr>
            <p:spPr bwMode="auto">
              <a:xfrm>
                <a:off x="5309" y="739"/>
                <a:ext cx="188" cy="81"/>
              </a:xfrm>
              <a:custGeom>
                <a:avLst/>
                <a:gdLst>
                  <a:gd name="T0" fmla="*/ 0 w 375"/>
                  <a:gd name="T1" fmla="*/ 114 h 163"/>
                  <a:gd name="T2" fmla="*/ 25 w 375"/>
                  <a:gd name="T3" fmla="*/ 87 h 163"/>
                  <a:gd name="T4" fmla="*/ 50 w 375"/>
                  <a:gd name="T5" fmla="*/ 64 h 163"/>
                  <a:gd name="T6" fmla="*/ 76 w 375"/>
                  <a:gd name="T7" fmla="*/ 44 h 163"/>
                  <a:gd name="T8" fmla="*/ 103 w 375"/>
                  <a:gd name="T9" fmla="*/ 29 h 163"/>
                  <a:gd name="T10" fmla="*/ 129 w 375"/>
                  <a:gd name="T11" fmla="*/ 17 h 163"/>
                  <a:gd name="T12" fmla="*/ 155 w 375"/>
                  <a:gd name="T13" fmla="*/ 7 h 163"/>
                  <a:gd name="T14" fmla="*/ 181 w 375"/>
                  <a:gd name="T15" fmla="*/ 2 h 163"/>
                  <a:gd name="T16" fmla="*/ 207 w 375"/>
                  <a:gd name="T17" fmla="*/ 0 h 163"/>
                  <a:gd name="T18" fmla="*/ 232 w 375"/>
                  <a:gd name="T19" fmla="*/ 1 h 163"/>
                  <a:gd name="T20" fmla="*/ 256 w 375"/>
                  <a:gd name="T21" fmla="*/ 6 h 163"/>
                  <a:gd name="T22" fmla="*/ 280 w 375"/>
                  <a:gd name="T23" fmla="*/ 13 h 163"/>
                  <a:gd name="T24" fmla="*/ 302 w 375"/>
                  <a:gd name="T25" fmla="*/ 23 h 163"/>
                  <a:gd name="T26" fmla="*/ 323 w 375"/>
                  <a:gd name="T27" fmla="*/ 36 h 163"/>
                  <a:gd name="T28" fmla="*/ 342 w 375"/>
                  <a:gd name="T29" fmla="*/ 52 h 163"/>
                  <a:gd name="T30" fmla="*/ 359 w 375"/>
                  <a:gd name="T31" fmla="*/ 70 h 163"/>
                  <a:gd name="T32" fmla="*/ 375 w 375"/>
                  <a:gd name="T33" fmla="*/ 91 h 163"/>
                  <a:gd name="T34" fmla="*/ 352 w 375"/>
                  <a:gd name="T35" fmla="*/ 112 h 163"/>
                  <a:gd name="T36" fmla="*/ 330 w 375"/>
                  <a:gd name="T37" fmla="*/ 128 h 163"/>
                  <a:gd name="T38" fmla="*/ 308 w 375"/>
                  <a:gd name="T39" fmla="*/ 140 h 163"/>
                  <a:gd name="T40" fmla="*/ 288 w 375"/>
                  <a:gd name="T41" fmla="*/ 151 h 163"/>
                  <a:gd name="T42" fmla="*/ 266 w 375"/>
                  <a:gd name="T43" fmla="*/ 157 h 163"/>
                  <a:gd name="T44" fmla="*/ 246 w 375"/>
                  <a:gd name="T45" fmla="*/ 160 h 163"/>
                  <a:gd name="T46" fmla="*/ 226 w 375"/>
                  <a:gd name="T47" fmla="*/ 163 h 163"/>
                  <a:gd name="T48" fmla="*/ 205 w 375"/>
                  <a:gd name="T49" fmla="*/ 161 h 163"/>
                  <a:gd name="T50" fmla="*/ 184 w 375"/>
                  <a:gd name="T51" fmla="*/ 159 h 163"/>
                  <a:gd name="T52" fmla="*/ 162 w 375"/>
                  <a:gd name="T53" fmla="*/ 156 h 163"/>
                  <a:gd name="T54" fmla="*/ 139 w 375"/>
                  <a:gd name="T55" fmla="*/ 151 h 163"/>
                  <a:gd name="T56" fmla="*/ 115 w 375"/>
                  <a:gd name="T57" fmla="*/ 144 h 163"/>
                  <a:gd name="T58" fmla="*/ 88 w 375"/>
                  <a:gd name="T59" fmla="*/ 137 h 163"/>
                  <a:gd name="T60" fmla="*/ 61 w 375"/>
                  <a:gd name="T61" fmla="*/ 129 h 163"/>
                  <a:gd name="T62" fmla="*/ 31 w 375"/>
                  <a:gd name="T63" fmla="*/ 121 h 163"/>
                  <a:gd name="T64" fmla="*/ 0 w 375"/>
                  <a:gd name="T65" fmla="*/ 114 h 16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5"/>
                  <a:gd name="T100" fmla="*/ 0 h 163"/>
                  <a:gd name="T101" fmla="*/ 375 w 375"/>
                  <a:gd name="T102" fmla="*/ 163 h 16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5" h="163">
                    <a:moveTo>
                      <a:pt x="0" y="114"/>
                    </a:moveTo>
                    <a:lnTo>
                      <a:pt x="25" y="87"/>
                    </a:lnTo>
                    <a:lnTo>
                      <a:pt x="50" y="64"/>
                    </a:lnTo>
                    <a:lnTo>
                      <a:pt x="76" y="44"/>
                    </a:lnTo>
                    <a:lnTo>
                      <a:pt x="103" y="29"/>
                    </a:lnTo>
                    <a:lnTo>
                      <a:pt x="129" y="17"/>
                    </a:lnTo>
                    <a:lnTo>
                      <a:pt x="155" y="7"/>
                    </a:lnTo>
                    <a:lnTo>
                      <a:pt x="181" y="2"/>
                    </a:lnTo>
                    <a:lnTo>
                      <a:pt x="207" y="0"/>
                    </a:lnTo>
                    <a:lnTo>
                      <a:pt x="232" y="1"/>
                    </a:lnTo>
                    <a:lnTo>
                      <a:pt x="256" y="6"/>
                    </a:lnTo>
                    <a:lnTo>
                      <a:pt x="280" y="13"/>
                    </a:lnTo>
                    <a:lnTo>
                      <a:pt x="302" y="23"/>
                    </a:lnTo>
                    <a:lnTo>
                      <a:pt x="323" y="36"/>
                    </a:lnTo>
                    <a:lnTo>
                      <a:pt x="342" y="52"/>
                    </a:lnTo>
                    <a:lnTo>
                      <a:pt x="359" y="70"/>
                    </a:lnTo>
                    <a:lnTo>
                      <a:pt x="375" y="91"/>
                    </a:lnTo>
                    <a:lnTo>
                      <a:pt x="352" y="112"/>
                    </a:lnTo>
                    <a:lnTo>
                      <a:pt x="330" y="128"/>
                    </a:lnTo>
                    <a:lnTo>
                      <a:pt x="308" y="140"/>
                    </a:lnTo>
                    <a:lnTo>
                      <a:pt x="288" y="151"/>
                    </a:lnTo>
                    <a:lnTo>
                      <a:pt x="266" y="157"/>
                    </a:lnTo>
                    <a:lnTo>
                      <a:pt x="246" y="160"/>
                    </a:lnTo>
                    <a:lnTo>
                      <a:pt x="226" y="163"/>
                    </a:lnTo>
                    <a:lnTo>
                      <a:pt x="205" y="161"/>
                    </a:lnTo>
                    <a:lnTo>
                      <a:pt x="184" y="159"/>
                    </a:lnTo>
                    <a:lnTo>
                      <a:pt x="162" y="156"/>
                    </a:lnTo>
                    <a:lnTo>
                      <a:pt x="139" y="151"/>
                    </a:lnTo>
                    <a:lnTo>
                      <a:pt x="115" y="144"/>
                    </a:lnTo>
                    <a:lnTo>
                      <a:pt x="88" y="137"/>
                    </a:lnTo>
                    <a:lnTo>
                      <a:pt x="61" y="129"/>
                    </a:lnTo>
                    <a:lnTo>
                      <a:pt x="31" y="121"/>
                    </a:lnTo>
                    <a:lnTo>
                      <a:pt x="0" y="114"/>
                    </a:lnTo>
                    <a:close/>
                  </a:path>
                </a:pathLst>
              </a:custGeom>
              <a:solidFill>
                <a:srgbClr val="FFFFFF"/>
              </a:solidFill>
              <a:ln w="9525">
                <a:noFill/>
                <a:round/>
                <a:headEnd/>
                <a:tailEnd/>
              </a:ln>
            </p:spPr>
            <p:txBody>
              <a:bodyPr/>
              <a:lstStyle/>
              <a:p>
                <a:endParaRPr lang="en-AU"/>
              </a:p>
            </p:txBody>
          </p:sp>
          <p:sp>
            <p:nvSpPr>
              <p:cNvPr id="26854" name="Freeform 11"/>
              <p:cNvSpPr>
                <a:spLocks/>
              </p:cNvSpPr>
              <p:nvPr/>
            </p:nvSpPr>
            <p:spPr bwMode="auto">
              <a:xfrm>
                <a:off x="5342" y="742"/>
                <a:ext cx="58" cy="58"/>
              </a:xfrm>
              <a:custGeom>
                <a:avLst/>
                <a:gdLst>
                  <a:gd name="T0" fmla="*/ 0 w 117"/>
                  <a:gd name="T1" fmla="*/ 44 h 117"/>
                  <a:gd name="T2" fmla="*/ 4 w 117"/>
                  <a:gd name="T3" fmla="*/ 67 h 117"/>
                  <a:gd name="T4" fmla="*/ 11 w 117"/>
                  <a:gd name="T5" fmla="*/ 84 h 117"/>
                  <a:gd name="T6" fmla="*/ 20 w 117"/>
                  <a:gd name="T7" fmla="*/ 98 h 117"/>
                  <a:gd name="T8" fmla="*/ 31 w 117"/>
                  <a:gd name="T9" fmla="*/ 107 h 117"/>
                  <a:gd name="T10" fmla="*/ 44 w 117"/>
                  <a:gd name="T11" fmla="*/ 113 h 117"/>
                  <a:gd name="T12" fmla="*/ 56 w 117"/>
                  <a:gd name="T13" fmla="*/ 117 h 117"/>
                  <a:gd name="T14" fmla="*/ 69 w 117"/>
                  <a:gd name="T15" fmla="*/ 115 h 117"/>
                  <a:gd name="T16" fmla="*/ 81 w 117"/>
                  <a:gd name="T17" fmla="*/ 112 h 117"/>
                  <a:gd name="T18" fmla="*/ 92 w 117"/>
                  <a:gd name="T19" fmla="*/ 106 h 117"/>
                  <a:gd name="T20" fmla="*/ 102 w 117"/>
                  <a:gd name="T21" fmla="*/ 96 h 117"/>
                  <a:gd name="T22" fmla="*/ 110 w 117"/>
                  <a:gd name="T23" fmla="*/ 86 h 117"/>
                  <a:gd name="T24" fmla="*/ 115 w 117"/>
                  <a:gd name="T25" fmla="*/ 71 h 117"/>
                  <a:gd name="T26" fmla="*/ 117 w 117"/>
                  <a:gd name="T27" fmla="*/ 56 h 117"/>
                  <a:gd name="T28" fmla="*/ 116 w 117"/>
                  <a:gd name="T29" fmla="*/ 39 h 117"/>
                  <a:gd name="T30" fmla="*/ 111 w 117"/>
                  <a:gd name="T31" fmla="*/ 20 h 117"/>
                  <a:gd name="T32" fmla="*/ 101 w 117"/>
                  <a:gd name="T33" fmla="*/ 0 h 117"/>
                  <a:gd name="T34" fmla="*/ 88 w 117"/>
                  <a:gd name="T35" fmla="*/ 3 h 117"/>
                  <a:gd name="T36" fmla="*/ 77 w 117"/>
                  <a:gd name="T37" fmla="*/ 5 h 117"/>
                  <a:gd name="T38" fmla="*/ 66 w 117"/>
                  <a:gd name="T39" fmla="*/ 9 h 117"/>
                  <a:gd name="T40" fmla="*/ 56 w 117"/>
                  <a:gd name="T41" fmla="*/ 12 h 117"/>
                  <a:gd name="T42" fmla="*/ 44 w 117"/>
                  <a:gd name="T43" fmla="*/ 18 h 117"/>
                  <a:gd name="T44" fmla="*/ 31 w 117"/>
                  <a:gd name="T45" fmla="*/ 25 h 117"/>
                  <a:gd name="T46" fmla="*/ 17 w 117"/>
                  <a:gd name="T47" fmla="*/ 33 h 117"/>
                  <a:gd name="T48" fmla="*/ 0 w 117"/>
                  <a:gd name="T49" fmla="*/ 44 h 11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7"/>
                  <a:gd name="T76" fmla="*/ 0 h 117"/>
                  <a:gd name="T77" fmla="*/ 117 w 117"/>
                  <a:gd name="T78" fmla="*/ 117 h 11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7" h="117">
                    <a:moveTo>
                      <a:pt x="0" y="44"/>
                    </a:moveTo>
                    <a:lnTo>
                      <a:pt x="4" y="67"/>
                    </a:lnTo>
                    <a:lnTo>
                      <a:pt x="11" y="84"/>
                    </a:lnTo>
                    <a:lnTo>
                      <a:pt x="20" y="98"/>
                    </a:lnTo>
                    <a:lnTo>
                      <a:pt x="31" y="107"/>
                    </a:lnTo>
                    <a:lnTo>
                      <a:pt x="44" y="113"/>
                    </a:lnTo>
                    <a:lnTo>
                      <a:pt x="56" y="117"/>
                    </a:lnTo>
                    <a:lnTo>
                      <a:pt x="69" y="115"/>
                    </a:lnTo>
                    <a:lnTo>
                      <a:pt x="81" y="112"/>
                    </a:lnTo>
                    <a:lnTo>
                      <a:pt x="92" y="106"/>
                    </a:lnTo>
                    <a:lnTo>
                      <a:pt x="102" y="96"/>
                    </a:lnTo>
                    <a:lnTo>
                      <a:pt x="110" y="86"/>
                    </a:lnTo>
                    <a:lnTo>
                      <a:pt x="115" y="71"/>
                    </a:lnTo>
                    <a:lnTo>
                      <a:pt x="117" y="56"/>
                    </a:lnTo>
                    <a:lnTo>
                      <a:pt x="116" y="39"/>
                    </a:lnTo>
                    <a:lnTo>
                      <a:pt x="111" y="20"/>
                    </a:lnTo>
                    <a:lnTo>
                      <a:pt x="101" y="0"/>
                    </a:lnTo>
                    <a:lnTo>
                      <a:pt x="88" y="3"/>
                    </a:lnTo>
                    <a:lnTo>
                      <a:pt x="77" y="5"/>
                    </a:lnTo>
                    <a:lnTo>
                      <a:pt x="66" y="9"/>
                    </a:lnTo>
                    <a:lnTo>
                      <a:pt x="56" y="12"/>
                    </a:lnTo>
                    <a:lnTo>
                      <a:pt x="44" y="18"/>
                    </a:lnTo>
                    <a:lnTo>
                      <a:pt x="31" y="25"/>
                    </a:lnTo>
                    <a:lnTo>
                      <a:pt x="17" y="33"/>
                    </a:lnTo>
                    <a:lnTo>
                      <a:pt x="0" y="44"/>
                    </a:lnTo>
                    <a:close/>
                  </a:path>
                </a:pathLst>
              </a:custGeom>
              <a:solidFill>
                <a:srgbClr val="E5E5E5"/>
              </a:solidFill>
              <a:ln w="9525">
                <a:noFill/>
                <a:round/>
                <a:headEnd/>
                <a:tailEnd/>
              </a:ln>
            </p:spPr>
            <p:txBody>
              <a:bodyPr/>
              <a:lstStyle/>
              <a:p>
                <a:endParaRPr lang="en-AU"/>
              </a:p>
            </p:txBody>
          </p:sp>
          <p:sp>
            <p:nvSpPr>
              <p:cNvPr id="26855" name="Freeform 12"/>
              <p:cNvSpPr>
                <a:spLocks/>
              </p:cNvSpPr>
              <p:nvPr/>
            </p:nvSpPr>
            <p:spPr bwMode="auto">
              <a:xfrm>
                <a:off x="5342" y="742"/>
                <a:ext cx="58" cy="58"/>
              </a:xfrm>
              <a:custGeom>
                <a:avLst/>
                <a:gdLst>
                  <a:gd name="T0" fmla="*/ 0 w 117"/>
                  <a:gd name="T1" fmla="*/ 44 h 117"/>
                  <a:gd name="T2" fmla="*/ 0 w 117"/>
                  <a:gd name="T3" fmla="*/ 44 h 117"/>
                  <a:gd name="T4" fmla="*/ 4 w 117"/>
                  <a:gd name="T5" fmla="*/ 67 h 117"/>
                  <a:gd name="T6" fmla="*/ 11 w 117"/>
                  <a:gd name="T7" fmla="*/ 84 h 117"/>
                  <a:gd name="T8" fmla="*/ 20 w 117"/>
                  <a:gd name="T9" fmla="*/ 98 h 117"/>
                  <a:gd name="T10" fmla="*/ 31 w 117"/>
                  <a:gd name="T11" fmla="*/ 107 h 117"/>
                  <a:gd name="T12" fmla="*/ 44 w 117"/>
                  <a:gd name="T13" fmla="*/ 113 h 117"/>
                  <a:gd name="T14" fmla="*/ 56 w 117"/>
                  <a:gd name="T15" fmla="*/ 117 h 117"/>
                  <a:gd name="T16" fmla="*/ 69 w 117"/>
                  <a:gd name="T17" fmla="*/ 115 h 117"/>
                  <a:gd name="T18" fmla="*/ 81 w 117"/>
                  <a:gd name="T19" fmla="*/ 112 h 117"/>
                  <a:gd name="T20" fmla="*/ 92 w 117"/>
                  <a:gd name="T21" fmla="*/ 106 h 117"/>
                  <a:gd name="T22" fmla="*/ 102 w 117"/>
                  <a:gd name="T23" fmla="*/ 96 h 117"/>
                  <a:gd name="T24" fmla="*/ 110 w 117"/>
                  <a:gd name="T25" fmla="*/ 86 h 117"/>
                  <a:gd name="T26" fmla="*/ 115 w 117"/>
                  <a:gd name="T27" fmla="*/ 71 h 117"/>
                  <a:gd name="T28" fmla="*/ 117 w 117"/>
                  <a:gd name="T29" fmla="*/ 56 h 117"/>
                  <a:gd name="T30" fmla="*/ 116 w 117"/>
                  <a:gd name="T31" fmla="*/ 39 h 117"/>
                  <a:gd name="T32" fmla="*/ 111 w 117"/>
                  <a:gd name="T33" fmla="*/ 20 h 117"/>
                  <a:gd name="T34" fmla="*/ 101 w 117"/>
                  <a:gd name="T35" fmla="*/ 0 h 117"/>
                  <a:gd name="T36" fmla="*/ 101 w 117"/>
                  <a:gd name="T37" fmla="*/ 0 h 117"/>
                  <a:gd name="T38" fmla="*/ 88 w 117"/>
                  <a:gd name="T39" fmla="*/ 3 h 117"/>
                  <a:gd name="T40" fmla="*/ 77 w 117"/>
                  <a:gd name="T41" fmla="*/ 5 h 117"/>
                  <a:gd name="T42" fmla="*/ 66 w 117"/>
                  <a:gd name="T43" fmla="*/ 9 h 117"/>
                  <a:gd name="T44" fmla="*/ 56 w 117"/>
                  <a:gd name="T45" fmla="*/ 12 h 117"/>
                  <a:gd name="T46" fmla="*/ 44 w 117"/>
                  <a:gd name="T47" fmla="*/ 18 h 117"/>
                  <a:gd name="T48" fmla="*/ 31 w 117"/>
                  <a:gd name="T49" fmla="*/ 25 h 117"/>
                  <a:gd name="T50" fmla="*/ 17 w 117"/>
                  <a:gd name="T51" fmla="*/ 33 h 117"/>
                  <a:gd name="T52" fmla="*/ 0 w 117"/>
                  <a:gd name="T53" fmla="*/ 44 h 11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17"/>
                  <a:gd name="T82" fmla="*/ 0 h 117"/>
                  <a:gd name="T83" fmla="*/ 117 w 117"/>
                  <a:gd name="T84" fmla="*/ 117 h 11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17" h="117">
                    <a:moveTo>
                      <a:pt x="0" y="44"/>
                    </a:moveTo>
                    <a:lnTo>
                      <a:pt x="0" y="44"/>
                    </a:lnTo>
                    <a:lnTo>
                      <a:pt x="4" y="67"/>
                    </a:lnTo>
                    <a:lnTo>
                      <a:pt x="11" y="84"/>
                    </a:lnTo>
                    <a:lnTo>
                      <a:pt x="20" y="98"/>
                    </a:lnTo>
                    <a:lnTo>
                      <a:pt x="31" y="107"/>
                    </a:lnTo>
                    <a:lnTo>
                      <a:pt x="44" y="113"/>
                    </a:lnTo>
                    <a:lnTo>
                      <a:pt x="56" y="117"/>
                    </a:lnTo>
                    <a:lnTo>
                      <a:pt x="69" y="115"/>
                    </a:lnTo>
                    <a:lnTo>
                      <a:pt x="81" y="112"/>
                    </a:lnTo>
                    <a:lnTo>
                      <a:pt x="92" y="106"/>
                    </a:lnTo>
                    <a:lnTo>
                      <a:pt x="102" y="96"/>
                    </a:lnTo>
                    <a:lnTo>
                      <a:pt x="110" y="86"/>
                    </a:lnTo>
                    <a:lnTo>
                      <a:pt x="115" y="71"/>
                    </a:lnTo>
                    <a:lnTo>
                      <a:pt x="117" y="56"/>
                    </a:lnTo>
                    <a:lnTo>
                      <a:pt x="116" y="39"/>
                    </a:lnTo>
                    <a:lnTo>
                      <a:pt x="111" y="20"/>
                    </a:lnTo>
                    <a:lnTo>
                      <a:pt x="101" y="0"/>
                    </a:lnTo>
                    <a:lnTo>
                      <a:pt x="88" y="3"/>
                    </a:lnTo>
                    <a:lnTo>
                      <a:pt x="77" y="5"/>
                    </a:lnTo>
                    <a:lnTo>
                      <a:pt x="66" y="9"/>
                    </a:lnTo>
                    <a:lnTo>
                      <a:pt x="56" y="12"/>
                    </a:lnTo>
                    <a:lnTo>
                      <a:pt x="44" y="18"/>
                    </a:lnTo>
                    <a:lnTo>
                      <a:pt x="31" y="25"/>
                    </a:lnTo>
                    <a:lnTo>
                      <a:pt x="17" y="33"/>
                    </a:lnTo>
                    <a:lnTo>
                      <a:pt x="0" y="44"/>
                    </a:lnTo>
                  </a:path>
                </a:pathLst>
              </a:custGeom>
              <a:noFill/>
              <a:ln w="0">
                <a:solidFill>
                  <a:srgbClr val="000000"/>
                </a:solidFill>
                <a:prstDash val="solid"/>
                <a:round/>
                <a:headEnd/>
                <a:tailEnd/>
              </a:ln>
            </p:spPr>
            <p:txBody>
              <a:bodyPr/>
              <a:lstStyle/>
              <a:p>
                <a:endParaRPr lang="en-AU"/>
              </a:p>
            </p:txBody>
          </p:sp>
          <p:sp>
            <p:nvSpPr>
              <p:cNvPr id="26856" name="Freeform 13"/>
              <p:cNvSpPr>
                <a:spLocks/>
              </p:cNvSpPr>
              <p:nvPr/>
            </p:nvSpPr>
            <p:spPr bwMode="auto">
              <a:xfrm>
                <a:off x="5320" y="687"/>
                <a:ext cx="135" cy="85"/>
              </a:xfrm>
              <a:custGeom>
                <a:avLst/>
                <a:gdLst>
                  <a:gd name="T0" fmla="*/ 0 w 270"/>
                  <a:gd name="T1" fmla="*/ 169 h 169"/>
                  <a:gd name="T2" fmla="*/ 19 w 270"/>
                  <a:gd name="T3" fmla="*/ 128 h 169"/>
                  <a:gd name="T4" fmla="*/ 29 w 270"/>
                  <a:gd name="T5" fmla="*/ 109 h 169"/>
                  <a:gd name="T6" fmla="*/ 43 w 270"/>
                  <a:gd name="T7" fmla="*/ 93 h 169"/>
                  <a:gd name="T8" fmla="*/ 55 w 270"/>
                  <a:gd name="T9" fmla="*/ 75 h 169"/>
                  <a:gd name="T10" fmla="*/ 73 w 270"/>
                  <a:gd name="T11" fmla="*/ 58 h 169"/>
                  <a:gd name="T12" fmla="*/ 91 w 270"/>
                  <a:gd name="T13" fmla="*/ 38 h 169"/>
                  <a:gd name="T14" fmla="*/ 107 w 270"/>
                  <a:gd name="T15" fmla="*/ 30 h 169"/>
                  <a:gd name="T16" fmla="*/ 126 w 270"/>
                  <a:gd name="T17" fmla="*/ 19 h 169"/>
                  <a:gd name="T18" fmla="*/ 146 w 270"/>
                  <a:gd name="T19" fmla="*/ 9 h 169"/>
                  <a:gd name="T20" fmla="*/ 161 w 270"/>
                  <a:gd name="T21" fmla="*/ 4 h 169"/>
                  <a:gd name="T22" fmla="*/ 182 w 270"/>
                  <a:gd name="T23" fmla="*/ 0 h 169"/>
                  <a:gd name="T24" fmla="*/ 200 w 270"/>
                  <a:gd name="T25" fmla="*/ 0 h 169"/>
                  <a:gd name="T26" fmla="*/ 218 w 270"/>
                  <a:gd name="T27" fmla="*/ 4 h 169"/>
                  <a:gd name="T28" fmla="*/ 235 w 270"/>
                  <a:gd name="T29" fmla="*/ 12 h 169"/>
                  <a:gd name="T30" fmla="*/ 252 w 270"/>
                  <a:gd name="T31" fmla="*/ 20 h 169"/>
                  <a:gd name="T32" fmla="*/ 270 w 270"/>
                  <a:gd name="T33" fmla="*/ 34 h 169"/>
                  <a:gd name="T34" fmla="*/ 252 w 270"/>
                  <a:gd name="T35" fmla="*/ 24 h 169"/>
                  <a:gd name="T36" fmla="*/ 232 w 270"/>
                  <a:gd name="T37" fmla="*/ 23 h 169"/>
                  <a:gd name="T38" fmla="*/ 214 w 270"/>
                  <a:gd name="T39" fmla="*/ 20 h 169"/>
                  <a:gd name="T40" fmla="*/ 197 w 270"/>
                  <a:gd name="T41" fmla="*/ 19 h 169"/>
                  <a:gd name="T42" fmla="*/ 178 w 270"/>
                  <a:gd name="T43" fmla="*/ 24 h 169"/>
                  <a:gd name="T44" fmla="*/ 159 w 270"/>
                  <a:gd name="T45" fmla="*/ 27 h 169"/>
                  <a:gd name="T46" fmla="*/ 145 w 270"/>
                  <a:gd name="T47" fmla="*/ 33 h 169"/>
                  <a:gd name="T48" fmla="*/ 128 w 270"/>
                  <a:gd name="T49" fmla="*/ 42 h 169"/>
                  <a:gd name="T50" fmla="*/ 111 w 270"/>
                  <a:gd name="T51" fmla="*/ 56 h 169"/>
                  <a:gd name="T52" fmla="*/ 95 w 270"/>
                  <a:gd name="T53" fmla="*/ 66 h 169"/>
                  <a:gd name="T54" fmla="*/ 79 w 270"/>
                  <a:gd name="T55" fmla="*/ 80 h 169"/>
                  <a:gd name="T56" fmla="*/ 63 w 270"/>
                  <a:gd name="T57" fmla="*/ 90 h 169"/>
                  <a:gd name="T58" fmla="*/ 48 w 270"/>
                  <a:gd name="T59" fmla="*/ 106 h 169"/>
                  <a:gd name="T60" fmla="*/ 35 w 270"/>
                  <a:gd name="T61" fmla="*/ 119 h 169"/>
                  <a:gd name="T62" fmla="*/ 23 w 270"/>
                  <a:gd name="T63" fmla="*/ 134 h 169"/>
                  <a:gd name="T64" fmla="*/ 0 w 270"/>
                  <a:gd name="T65" fmla="*/ 169 h 1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169"/>
                  <a:gd name="T101" fmla="*/ 270 w 270"/>
                  <a:gd name="T102" fmla="*/ 169 h 1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169">
                    <a:moveTo>
                      <a:pt x="0" y="169"/>
                    </a:moveTo>
                    <a:lnTo>
                      <a:pt x="19" y="128"/>
                    </a:lnTo>
                    <a:lnTo>
                      <a:pt x="29" y="109"/>
                    </a:lnTo>
                    <a:lnTo>
                      <a:pt x="43" y="93"/>
                    </a:lnTo>
                    <a:lnTo>
                      <a:pt x="55" y="75"/>
                    </a:lnTo>
                    <a:lnTo>
                      <a:pt x="73" y="58"/>
                    </a:lnTo>
                    <a:lnTo>
                      <a:pt x="91" y="38"/>
                    </a:lnTo>
                    <a:lnTo>
                      <a:pt x="107" y="30"/>
                    </a:lnTo>
                    <a:lnTo>
                      <a:pt x="126" y="19"/>
                    </a:lnTo>
                    <a:lnTo>
                      <a:pt x="146" y="9"/>
                    </a:lnTo>
                    <a:lnTo>
                      <a:pt x="161" y="4"/>
                    </a:lnTo>
                    <a:lnTo>
                      <a:pt x="182" y="0"/>
                    </a:lnTo>
                    <a:lnTo>
                      <a:pt x="200" y="0"/>
                    </a:lnTo>
                    <a:lnTo>
                      <a:pt x="218" y="4"/>
                    </a:lnTo>
                    <a:lnTo>
                      <a:pt x="235" y="12"/>
                    </a:lnTo>
                    <a:lnTo>
                      <a:pt x="252" y="20"/>
                    </a:lnTo>
                    <a:lnTo>
                      <a:pt x="270" y="34"/>
                    </a:lnTo>
                    <a:lnTo>
                      <a:pt x="252" y="24"/>
                    </a:lnTo>
                    <a:lnTo>
                      <a:pt x="232" y="23"/>
                    </a:lnTo>
                    <a:lnTo>
                      <a:pt x="214" y="20"/>
                    </a:lnTo>
                    <a:lnTo>
                      <a:pt x="197" y="19"/>
                    </a:lnTo>
                    <a:lnTo>
                      <a:pt x="178" y="24"/>
                    </a:lnTo>
                    <a:lnTo>
                      <a:pt x="159" y="27"/>
                    </a:lnTo>
                    <a:lnTo>
                      <a:pt x="145" y="33"/>
                    </a:lnTo>
                    <a:lnTo>
                      <a:pt x="128" y="42"/>
                    </a:lnTo>
                    <a:lnTo>
                      <a:pt x="111" y="56"/>
                    </a:lnTo>
                    <a:lnTo>
                      <a:pt x="95" y="66"/>
                    </a:lnTo>
                    <a:lnTo>
                      <a:pt x="79" y="80"/>
                    </a:lnTo>
                    <a:lnTo>
                      <a:pt x="63" y="90"/>
                    </a:lnTo>
                    <a:lnTo>
                      <a:pt x="48" y="106"/>
                    </a:lnTo>
                    <a:lnTo>
                      <a:pt x="35" y="119"/>
                    </a:lnTo>
                    <a:lnTo>
                      <a:pt x="23" y="134"/>
                    </a:lnTo>
                    <a:lnTo>
                      <a:pt x="0" y="169"/>
                    </a:lnTo>
                    <a:close/>
                  </a:path>
                </a:pathLst>
              </a:custGeom>
              <a:solidFill>
                <a:srgbClr val="000000"/>
              </a:solidFill>
              <a:ln w="9525">
                <a:noFill/>
                <a:round/>
                <a:headEnd/>
                <a:tailEnd/>
              </a:ln>
            </p:spPr>
            <p:txBody>
              <a:bodyPr/>
              <a:lstStyle/>
              <a:p>
                <a:endParaRPr lang="en-AU"/>
              </a:p>
            </p:txBody>
          </p:sp>
          <p:sp>
            <p:nvSpPr>
              <p:cNvPr id="26857" name="Freeform 14"/>
              <p:cNvSpPr>
                <a:spLocks/>
              </p:cNvSpPr>
              <p:nvPr/>
            </p:nvSpPr>
            <p:spPr bwMode="auto">
              <a:xfrm>
                <a:off x="5320" y="687"/>
                <a:ext cx="135" cy="85"/>
              </a:xfrm>
              <a:custGeom>
                <a:avLst/>
                <a:gdLst>
                  <a:gd name="T0" fmla="*/ 0 w 270"/>
                  <a:gd name="T1" fmla="*/ 169 h 169"/>
                  <a:gd name="T2" fmla="*/ 19 w 270"/>
                  <a:gd name="T3" fmla="*/ 128 h 169"/>
                  <a:gd name="T4" fmla="*/ 29 w 270"/>
                  <a:gd name="T5" fmla="*/ 109 h 169"/>
                  <a:gd name="T6" fmla="*/ 43 w 270"/>
                  <a:gd name="T7" fmla="*/ 93 h 169"/>
                  <a:gd name="T8" fmla="*/ 55 w 270"/>
                  <a:gd name="T9" fmla="*/ 75 h 169"/>
                  <a:gd name="T10" fmla="*/ 73 w 270"/>
                  <a:gd name="T11" fmla="*/ 58 h 169"/>
                  <a:gd name="T12" fmla="*/ 91 w 270"/>
                  <a:gd name="T13" fmla="*/ 38 h 169"/>
                  <a:gd name="T14" fmla="*/ 107 w 270"/>
                  <a:gd name="T15" fmla="*/ 30 h 169"/>
                  <a:gd name="T16" fmla="*/ 126 w 270"/>
                  <a:gd name="T17" fmla="*/ 19 h 169"/>
                  <a:gd name="T18" fmla="*/ 146 w 270"/>
                  <a:gd name="T19" fmla="*/ 9 h 169"/>
                  <a:gd name="T20" fmla="*/ 161 w 270"/>
                  <a:gd name="T21" fmla="*/ 4 h 169"/>
                  <a:gd name="T22" fmla="*/ 182 w 270"/>
                  <a:gd name="T23" fmla="*/ 0 h 169"/>
                  <a:gd name="T24" fmla="*/ 200 w 270"/>
                  <a:gd name="T25" fmla="*/ 0 h 169"/>
                  <a:gd name="T26" fmla="*/ 218 w 270"/>
                  <a:gd name="T27" fmla="*/ 4 h 169"/>
                  <a:gd name="T28" fmla="*/ 235 w 270"/>
                  <a:gd name="T29" fmla="*/ 12 h 169"/>
                  <a:gd name="T30" fmla="*/ 252 w 270"/>
                  <a:gd name="T31" fmla="*/ 20 h 169"/>
                  <a:gd name="T32" fmla="*/ 270 w 270"/>
                  <a:gd name="T33" fmla="*/ 34 h 169"/>
                  <a:gd name="T34" fmla="*/ 252 w 270"/>
                  <a:gd name="T35" fmla="*/ 24 h 169"/>
                  <a:gd name="T36" fmla="*/ 232 w 270"/>
                  <a:gd name="T37" fmla="*/ 23 h 169"/>
                  <a:gd name="T38" fmla="*/ 214 w 270"/>
                  <a:gd name="T39" fmla="*/ 20 h 169"/>
                  <a:gd name="T40" fmla="*/ 197 w 270"/>
                  <a:gd name="T41" fmla="*/ 19 h 169"/>
                  <a:gd name="T42" fmla="*/ 178 w 270"/>
                  <a:gd name="T43" fmla="*/ 24 h 169"/>
                  <a:gd name="T44" fmla="*/ 159 w 270"/>
                  <a:gd name="T45" fmla="*/ 27 h 169"/>
                  <a:gd name="T46" fmla="*/ 145 w 270"/>
                  <a:gd name="T47" fmla="*/ 33 h 169"/>
                  <a:gd name="T48" fmla="*/ 128 w 270"/>
                  <a:gd name="T49" fmla="*/ 42 h 169"/>
                  <a:gd name="T50" fmla="*/ 111 w 270"/>
                  <a:gd name="T51" fmla="*/ 56 h 169"/>
                  <a:gd name="T52" fmla="*/ 95 w 270"/>
                  <a:gd name="T53" fmla="*/ 66 h 169"/>
                  <a:gd name="T54" fmla="*/ 79 w 270"/>
                  <a:gd name="T55" fmla="*/ 80 h 169"/>
                  <a:gd name="T56" fmla="*/ 63 w 270"/>
                  <a:gd name="T57" fmla="*/ 90 h 169"/>
                  <a:gd name="T58" fmla="*/ 48 w 270"/>
                  <a:gd name="T59" fmla="*/ 106 h 169"/>
                  <a:gd name="T60" fmla="*/ 35 w 270"/>
                  <a:gd name="T61" fmla="*/ 119 h 169"/>
                  <a:gd name="T62" fmla="*/ 23 w 270"/>
                  <a:gd name="T63" fmla="*/ 134 h 169"/>
                  <a:gd name="T64" fmla="*/ 0 w 270"/>
                  <a:gd name="T65" fmla="*/ 169 h 16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0"/>
                  <a:gd name="T100" fmla="*/ 0 h 169"/>
                  <a:gd name="T101" fmla="*/ 270 w 270"/>
                  <a:gd name="T102" fmla="*/ 169 h 16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0" h="169">
                    <a:moveTo>
                      <a:pt x="0" y="169"/>
                    </a:moveTo>
                    <a:lnTo>
                      <a:pt x="19" y="128"/>
                    </a:lnTo>
                    <a:lnTo>
                      <a:pt x="29" y="109"/>
                    </a:lnTo>
                    <a:lnTo>
                      <a:pt x="43" y="93"/>
                    </a:lnTo>
                    <a:lnTo>
                      <a:pt x="55" y="75"/>
                    </a:lnTo>
                    <a:lnTo>
                      <a:pt x="73" y="58"/>
                    </a:lnTo>
                    <a:lnTo>
                      <a:pt x="91" y="38"/>
                    </a:lnTo>
                    <a:lnTo>
                      <a:pt x="107" y="30"/>
                    </a:lnTo>
                    <a:lnTo>
                      <a:pt x="126" y="19"/>
                    </a:lnTo>
                    <a:lnTo>
                      <a:pt x="146" y="9"/>
                    </a:lnTo>
                    <a:lnTo>
                      <a:pt x="161" y="4"/>
                    </a:lnTo>
                    <a:lnTo>
                      <a:pt x="182" y="0"/>
                    </a:lnTo>
                    <a:lnTo>
                      <a:pt x="200" y="0"/>
                    </a:lnTo>
                    <a:lnTo>
                      <a:pt x="218" y="4"/>
                    </a:lnTo>
                    <a:lnTo>
                      <a:pt x="235" y="12"/>
                    </a:lnTo>
                    <a:lnTo>
                      <a:pt x="252" y="20"/>
                    </a:lnTo>
                    <a:lnTo>
                      <a:pt x="270" y="34"/>
                    </a:lnTo>
                    <a:lnTo>
                      <a:pt x="252" y="24"/>
                    </a:lnTo>
                    <a:lnTo>
                      <a:pt x="232" y="23"/>
                    </a:lnTo>
                    <a:lnTo>
                      <a:pt x="214" y="20"/>
                    </a:lnTo>
                    <a:lnTo>
                      <a:pt x="197" y="19"/>
                    </a:lnTo>
                    <a:lnTo>
                      <a:pt x="178" y="24"/>
                    </a:lnTo>
                    <a:lnTo>
                      <a:pt x="159" y="27"/>
                    </a:lnTo>
                    <a:lnTo>
                      <a:pt x="145" y="33"/>
                    </a:lnTo>
                    <a:lnTo>
                      <a:pt x="128" y="42"/>
                    </a:lnTo>
                    <a:lnTo>
                      <a:pt x="111" y="56"/>
                    </a:lnTo>
                    <a:lnTo>
                      <a:pt x="95" y="66"/>
                    </a:lnTo>
                    <a:lnTo>
                      <a:pt x="79" y="80"/>
                    </a:lnTo>
                    <a:lnTo>
                      <a:pt x="63" y="90"/>
                    </a:lnTo>
                    <a:lnTo>
                      <a:pt x="48" y="106"/>
                    </a:lnTo>
                    <a:lnTo>
                      <a:pt x="35" y="119"/>
                    </a:lnTo>
                    <a:lnTo>
                      <a:pt x="23" y="134"/>
                    </a:lnTo>
                    <a:lnTo>
                      <a:pt x="0" y="169"/>
                    </a:lnTo>
                  </a:path>
                </a:pathLst>
              </a:custGeom>
              <a:noFill/>
              <a:ln w="0">
                <a:solidFill>
                  <a:srgbClr val="000000"/>
                </a:solidFill>
                <a:prstDash val="solid"/>
                <a:round/>
                <a:headEnd/>
                <a:tailEnd/>
              </a:ln>
            </p:spPr>
            <p:txBody>
              <a:bodyPr/>
              <a:lstStyle/>
              <a:p>
                <a:endParaRPr lang="en-AU"/>
              </a:p>
            </p:txBody>
          </p:sp>
          <p:sp>
            <p:nvSpPr>
              <p:cNvPr id="26858" name="Freeform 15"/>
              <p:cNvSpPr>
                <a:spLocks/>
              </p:cNvSpPr>
              <p:nvPr/>
            </p:nvSpPr>
            <p:spPr bwMode="auto">
              <a:xfrm>
                <a:off x="5361" y="759"/>
                <a:ext cx="24" cy="26"/>
              </a:xfrm>
              <a:custGeom>
                <a:avLst/>
                <a:gdLst>
                  <a:gd name="T0" fmla="*/ 23 w 47"/>
                  <a:gd name="T1" fmla="*/ 0 h 52"/>
                  <a:gd name="T2" fmla="*/ 32 w 47"/>
                  <a:gd name="T3" fmla="*/ 2 h 52"/>
                  <a:gd name="T4" fmla="*/ 40 w 47"/>
                  <a:gd name="T5" fmla="*/ 7 h 52"/>
                  <a:gd name="T6" fmla="*/ 45 w 47"/>
                  <a:gd name="T7" fmla="*/ 15 h 52"/>
                  <a:gd name="T8" fmla="*/ 47 w 47"/>
                  <a:gd name="T9" fmla="*/ 26 h 52"/>
                  <a:gd name="T10" fmla="*/ 45 w 47"/>
                  <a:gd name="T11" fmla="*/ 35 h 52"/>
                  <a:gd name="T12" fmla="*/ 40 w 47"/>
                  <a:gd name="T13" fmla="*/ 44 h 52"/>
                  <a:gd name="T14" fmla="*/ 32 w 47"/>
                  <a:gd name="T15" fmla="*/ 49 h 52"/>
                  <a:gd name="T16" fmla="*/ 23 w 47"/>
                  <a:gd name="T17" fmla="*/ 52 h 52"/>
                  <a:gd name="T18" fmla="*/ 14 w 47"/>
                  <a:gd name="T19" fmla="*/ 49 h 52"/>
                  <a:gd name="T20" fmla="*/ 7 w 47"/>
                  <a:gd name="T21" fmla="*/ 44 h 52"/>
                  <a:gd name="T22" fmla="*/ 2 w 47"/>
                  <a:gd name="T23" fmla="*/ 35 h 52"/>
                  <a:gd name="T24" fmla="*/ 0 w 47"/>
                  <a:gd name="T25" fmla="*/ 26 h 52"/>
                  <a:gd name="T26" fmla="*/ 2 w 47"/>
                  <a:gd name="T27" fmla="*/ 15 h 52"/>
                  <a:gd name="T28" fmla="*/ 7 w 47"/>
                  <a:gd name="T29" fmla="*/ 7 h 52"/>
                  <a:gd name="T30" fmla="*/ 14 w 47"/>
                  <a:gd name="T31" fmla="*/ 2 h 52"/>
                  <a:gd name="T32" fmla="*/ 23 w 47"/>
                  <a:gd name="T33" fmla="*/ 0 h 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7"/>
                  <a:gd name="T52" fmla="*/ 0 h 52"/>
                  <a:gd name="T53" fmla="*/ 47 w 47"/>
                  <a:gd name="T54" fmla="*/ 52 h 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7" h="52">
                    <a:moveTo>
                      <a:pt x="23" y="0"/>
                    </a:moveTo>
                    <a:lnTo>
                      <a:pt x="32" y="2"/>
                    </a:lnTo>
                    <a:lnTo>
                      <a:pt x="40" y="7"/>
                    </a:lnTo>
                    <a:lnTo>
                      <a:pt x="45" y="15"/>
                    </a:lnTo>
                    <a:lnTo>
                      <a:pt x="47" y="26"/>
                    </a:lnTo>
                    <a:lnTo>
                      <a:pt x="45" y="35"/>
                    </a:lnTo>
                    <a:lnTo>
                      <a:pt x="40" y="44"/>
                    </a:lnTo>
                    <a:lnTo>
                      <a:pt x="32" y="49"/>
                    </a:lnTo>
                    <a:lnTo>
                      <a:pt x="23" y="52"/>
                    </a:lnTo>
                    <a:lnTo>
                      <a:pt x="14" y="49"/>
                    </a:lnTo>
                    <a:lnTo>
                      <a:pt x="7" y="44"/>
                    </a:lnTo>
                    <a:lnTo>
                      <a:pt x="2" y="35"/>
                    </a:lnTo>
                    <a:lnTo>
                      <a:pt x="0" y="26"/>
                    </a:lnTo>
                    <a:lnTo>
                      <a:pt x="2" y="15"/>
                    </a:lnTo>
                    <a:lnTo>
                      <a:pt x="7" y="7"/>
                    </a:lnTo>
                    <a:lnTo>
                      <a:pt x="14" y="2"/>
                    </a:lnTo>
                    <a:lnTo>
                      <a:pt x="23" y="0"/>
                    </a:lnTo>
                    <a:close/>
                  </a:path>
                </a:pathLst>
              </a:custGeom>
              <a:solidFill>
                <a:srgbClr val="000000"/>
              </a:solidFill>
              <a:ln w="9525">
                <a:noFill/>
                <a:round/>
                <a:headEnd/>
                <a:tailEnd/>
              </a:ln>
            </p:spPr>
            <p:txBody>
              <a:bodyPr/>
              <a:lstStyle/>
              <a:p>
                <a:endParaRPr lang="en-AU"/>
              </a:p>
            </p:txBody>
          </p:sp>
          <p:sp>
            <p:nvSpPr>
              <p:cNvPr id="26859" name="Freeform 16"/>
              <p:cNvSpPr>
                <a:spLocks/>
              </p:cNvSpPr>
              <p:nvPr/>
            </p:nvSpPr>
            <p:spPr bwMode="auto">
              <a:xfrm>
                <a:off x="5361" y="759"/>
                <a:ext cx="24" cy="26"/>
              </a:xfrm>
              <a:custGeom>
                <a:avLst/>
                <a:gdLst>
                  <a:gd name="T0" fmla="*/ 23 w 47"/>
                  <a:gd name="T1" fmla="*/ 0 h 52"/>
                  <a:gd name="T2" fmla="*/ 23 w 47"/>
                  <a:gd name="T3" fmla="*/ 0 h 52"/>
                  <a:gd name="T4" fmla="*/ 32 w 47"/>
                  <a:gd name="T5" fmla="*/ 2 h 52"/>
                  <a:gd name="T6" fmla="*/ 40 w 47"/>
                  <a:gd name="T7" fmla="*/ 7 h 52"/>
                  <a:gd name="T8" fmla="*/ 45 w 47"/>
                  <a:gd name="T9" fmla="*/ 15 h 52"/>
                  <a:gd name="T10" fmla="*/ 47 w 47"/>
                  <a:gd name="T11" fmla="*/ 26 h 52"/>
                  <a:gd name="T12" fmla="*/ 47 w 47"/>
                  <a:gd name="T13" fmla="*/ 26 h 52"/>
                  <a:gd name="T14" fmla="*/ 45 w 47"/>
                  <a:gd name="T15" fmla="*/ 35 h 52"/>
                  <a:gd name="T16" fmla="*/ 40 w 47"/>
                  <a:gd name="T17" fmla="*/ 44 h 52"/>
                  <a:gd name="T18" fmla="*/ 32 w 47"/>
                  <a:gd name="T19" fmla="*/ 49 h 52"/>
                  <a:gd name="T20" fmla="*/ 23 w 47"/>
                  <a:gd name="T21" fmla="*/ 52 h 52"/>
                  <a:gd name="T22" fmla="*/ 23 w 47"/>
                  <a:gd name="T23" fmla="*/ 52 h 52"/>
                  <a:gd name="T24" fmla="*/ 14 w 47"/>
                  <a:gd name="T25" fmla="*/ 49 h 52"/>
                  <a:gd name="T26" fmla="*/ 7 w 47"/>
                  <a:gd name="T27" fmla="*/ 44 h 52"/>
                  <a:gd name="T28" fmla="*/ 2 w 47"/>
                  <a:gd name="T29" fmla="*/ 35 h 52"/>
                  <a:gd name="T30" fmla="*/ 0 w 47"/>
                  <a:gd name="T31" fmla="*/ 26 h 52"/>
                  <a:gd name="T32" fmla="*/ 0 w 47"/>
                  <a:gd name="T33" fmla="*/ 26 h 52"/>
                  <a:gd name="T34" fmla="*/ 2 w 47"/>
                  <a:gd name="T35" fmla="*/ 15 h 52"/>
                  <a:gd name="T36" fmla="*/ 7 w 47"/>
                  <a:gd name="T37" fmla="*/ 7 h 52"/>
                  <a:gd name="T38" fmla="*/ 14 w 47"/>
                  <a:gd name="T39" fmla="*/ 2 h 52"/>
                  <a:gd name="T40" fmla="*/ 23 w 47"/>
                  <a:gd name="T41" fmla="*/ 0 h 5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7"/>
                  <a:gd name="T64" fmla="*/ 0 h 52"/>
                  <a:gd name="T65" fmla="*/ 47 w 47"/>
                  <a:gd name="T66" fmla="*/ 52 h 5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7" h="52">
                    <a:moveTo>
                      <a:pt x="23" y="0"/>
                    </a:moveTo>
                    <a:lnTo>
                      <a:pt x="23" y="0"/>
                    </a:lnTo>
                    <a:lnTo>
                      <a:pt x="32" y="2"/>
                    </a:lnTo>
                    <a:lnTo>
                      <a:pt x="40" y="7"/>
                    </a:lnTo>
                    <a:lnTo>
                      <a:pt x="45" y="15"/>
                    </a:lnTo>
                    <a:lnTo>
                      <a:pt x="47" y="26"/>
                    </a:lnTo>
                    <a:lnTo>
                      <a:pt x="45" y="35"/>
                    </a:lnTo>
                    <a:lnTo>
                      <a:pt x="40" y="44"/>
                    </a:lnTo>
                    <a:lnTo>
                      <a:pt x="32" y="49"/>
                    </a:lnTo>
                    <a:lnTo>
                      <a:pt x="23" y="52"/>
                    </a:lnTo>
                    <a:lnTo>
                      <a:pt x="14" y="49"/>
                    </a:lnTo>
                    <a:lnTo>
                      <a:pt x="7" y="44"/>
                    </a:lnTo>
                    <a:lnTo>
                      <a:pt x="2" y="35"/>
                    </a:lnTo>
                    <a:lnTo>
                      <a:pt x="0" y="26"/>
                    </a:lnTo>
                    <a:lnTo>
                      <a:pt x="2" y="15"/>
                    </a:lnTo>
                    <a:lnTo>
                      <a:pt x="7" y="7"/>
                    </a:lnTo>
                    <a:lnTo>
                      <a:pt x="14" y="2"/>
                    </a:lnTo>
                    <a:lnTo>
                      <a:pt x="23" y="0"/>
                    </a:lnTo>
                  </a:path>
                </a:pathLst>
              </a:custGeom>
              <a:noFill/>
              <a:ln w="0">
                <a:solidFill>
                  <a:srgbClr val="000000"/>
                </a:solidFill>
                <a:prstDash val="solid"/>
                <a:round/>
                <a:headEnd/>
                <a:tailEnd/>
              </a:ln>
            </p:spPr>
            <p:txBody>
              <a:bodyPr/>
              <a:lstStyle/>
              <a:p>
                <a:endParaRPr lang="en-AU"/>
              </a:p>
            </p:txBody>
          </p:sp>
          <p:sp>
            <p:nvSpPr>
              <p:cNvPr id="26860" name="Freeform 17"/>
              <p:cNvSpPr>
                <a:spLocks/>
              </p:cNvSpPr>
              <p:nvPr/>
            </p:nvSpPr>
            <p:spPr bwMode="auto">
              <a:xfrm>
                <a:off x="5454" y="811"/>
                <a:ext cx="6" cy="3"/>
              </a:xfrm>
              <a:custGeom>
                <a:avLst/>
                <a:gdLst>
                  <a:gd name="T0" fmla="*/ 3 w 12"/>
                  <a:gd name="T1" fmla="*/ 0 h 6"/>
                  <a:gd name="T2" fmla="*/ 2 w 12"/>
                  <a:gd name="T3" fmla="*/ 1 h 6"/>
                  <a:gd name="T4" fmla="*/ 2 w 12"/>
                  <a:gd name="T5" fmla="*/ 2 h 6"/>
                  <a:gd name="T6" fmla="*/ 1 w 12"/>
                  <a:gd name="T7" fmla="*/ 5 h 6"/>
                  <a:gd name="T8" fmla="*/ 0 w 12"/>
                  <a:gd name="T9" fmla="*/ 6 h 6"/>
                  <a:gd name="T10" fmla="*/ 3 w 12"/>
                  <a:gd name="T11" fmla="*/ 5 h 6"/>
                  <a:gd name="T12" fmla="*/ 6 w 12"/>
                  <a:gd name="T13" fmla="*/ 2 h 6"/>
                  <a:gd name="T14" fmla="*/ 9 w 12"/>
                  <a:gd name="T15" fmla="*/ 1 h 6"/>
                  <a:gd name="T16" fmla="*/ 12 w 12"/>
                  <a:gd name="T17" fmla="*/ 0 h 6"/>
                  <a:gd name="T18" fmla="*/ 3 w 12"/>
                  <a:gd name="T19" fmla="*/ 0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
                  <a:gd name="T31" fmla="*/ 0 h 6"/>
                  <a:gd name="T32" fmla="*/ 12 w 12"/>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 h="6">
                    <a:moveTo>
                      <a:pt x="3" y="0"/>
                    </a:moveTo>
                    <a:lnTo>
                      <a:pt x="2" y="1"/>
                    </a:lnTo>
                    <a:lnTo>
                      <a:pt x="2" y="2"/>
                    </a:lnTo>
                    <a:lnTo>
                      <a:pt x="1" y="5"/>
                    </a:lnTo>
                    <a:lnTo>
                      <a:pt x="0" y="6"/>
                    </a:lnTo>
                    <a:lnTo>
                      <a:pt x="3" y="5"/>
                    </a:lnTo>
                    <a:lnTo>
                      <a:pt x="6" y="2"/>
                    </a:lnTo>
                    <a:lnTo>
                      <a:pt x="9" y="1"/>
                    </a:lnTo>
                    <a:lnTo>
                      <a:pt x="12" y="0"/>
                    </a:lnTo>
                    <a:lnTo>
                      <a:pt x="3" y="0"/>
                    </a:lnTo>
                    <a:close/>
                  </a:path>
                </a:pathLst>
              </a:custGeom>
              <a:solidFill>
                <a:srgbClr val="FFCCCC"/>
              </a:solidFill>
              <a:ln w="9525">
                <a:noFill/>
                <a:round/>
                <a:headEnd/>
                <a:tailEnd/>
              </a:ln>
            </p:spPr>
            <p:txBody>
              <a:bodyPr/>
              <a:lstStyle/>
              <a:p>
                <a:endParaRPr lang="en-AU"/>
              </a:p>
            </p:txBody>
          </p:sp>
          <p:sp>
            <p:nvSpPr>
              <p:cNvPr id="26861" name="Freeform 18"/>
              <p:cNvSpPr>
                <a:spLocks/>
              </p:cNvSpPr>
              <p:nvPr/>
            </p:nvSpPr>
            <p:spPr bwMode="auto">
              <a:xfrm>
                <a:off x="5456" y="808"/>
                <a:ext cx="9" cy="3"/>
              </a:xfrm>
              <a:custGeom>
                <a:avLst/>
                <a:gdLst>
                  <a:gd name="T0" fmla="*/ 0 w 19"/>
                  <a:gd name="T1" fmla="*/ 6 h 6"/>
                  <a:gd name="T2" fmla="*/ 1 w 19"/>
                  <a:gd name="T3" fmla="*/ 5 h 6"/>
                  <a:gd name="T4" fmla="*/ 2 w 19"/>
                  <a:gd name="T5" fmla="*/ 2 h 6"/>
                  <a:gd name="T6" fmla="*/ 2 w 19"/>
                  <a:gd name="T7" fmla="*/ 1 h 6"/>
                  <a:gd name="T8" fmla="*/ 3 w 19"/>
                  <a:gd name="T9" fmla="*/ 0 h 6"/>
                  <a:gd name="T10" fmla="*/ 19 w 19"/>
                  <a:gd name="T11" fmla="*/ 0 h 6"/>
                  <a:gd name="T12" fmla="*/ 17 w 19"/>
                  <a:gd name="T13" fmla="*/ 1 h 6"/>
                  <a:gd name="T14" fmla="*/ 14 w 19"/>
                  <a:gd name="T15" fmla="*/ 2 h 6"/>
                  <a:gd name="T16" fmla="*/ 12 w 19"/>
                  <a:gd name="T17" fmla="*/ 5 h 6"/>
                  <a:gd name="T18" fmla="*/ 9 w 19"/>
                  <a:gd name="T19" fmla="*/ 6 h 6"/>
                  <a:gd name="T20" fmla="*/ 0 w 19"/>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
                  <a:gd name="T34" fmla="*/ 0 h 6"/>
                  <a:gd name="T35" fmla="*/ 19 w 19"/>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 h="6">
                    <a:moveTo>
                      <a:pt x="0" y="6"/>
                    </a:moveTo>
                    <a:lnTo>
                      <a:pt x="1" y="5"/>
                    </a:lnTo>
                    <a:lnTo>
                      <a:pt x="2" y="2"/>
                    </a:lnTo>
                    <a:lnTo>
                      <a:pt x="2" y="1"/>
                    </a:lnTo>
                    <a:lnTo>
                      <a:pt x="3" y="0"/>
                    </a:lnTo>
                    <a:lnTo>
                      <a:pt x="19" y="0"/>
                    </a:lnTo>
                    <a:lnTo>
                      <a:pt x="17" y="1"/>
                    </a:lnTo>
                    <a:lnTo>
                      <a:pt x="14" y="2"/>
                    </a:lnTo>
                    <a:lnTo>
                      <a:pt x="12" y="5"/>
                    </a:lnTo>
                    <a:lnTo>
                      <a:pt x="9" y="6"/>
                    </a:lnTo>
                    <a:lnTo>
                      <a:pt x="0" y="6"/>
                    </a:lnTo>
                    <a:close/>
                  </a:path>
                </a:pathLst>
              </a:custGeom>
              <a:solidFill>
                <a:srgbClr val="FFCECE"/>
              </a:solidFill>
              <a:ln w="9525">
                <a:noFill/>
                <a:round/>
                <a:headEnd/>
                <a:tailEnd/>
              </a:ln>
            </p:spPr>
            <p:txBody>
              <a:bodyPr/>
              <a:lstStyle/>
              <a:p>
                <a:endParaRPr lang="en-AU"/>
              </a:p>
            </p:txBody>
          </p:sp>
          <p:sp>
            <p:nvSpPr>
              <p:cNvPr id="26862" name="Freeform 19"/>
              <p:cNvSpPr>
                <a:spLocks/>
              </p:cNvSpPr>
              <p:nvPr/>
            </p:nvSpPr>
            <p:spPr bwMode="auto">
              <a:xfrm>
                <a:off x="5457" y="804"/>
                <a:ext cx="15" cy="4"/>
              </a:xfrm>
              <a:custGeom>
                <a:avLst/>
                <a:gdLst>
                  <a:gd name="T0" fmla="*/ 0 w 29"/>
                  <a:gd name="T1" fmla="*/ 7 h 7"/>
                  <a:gd name="T2" fmla="*/ 1 w 29"/>
                  <a:gd name="T3" fmla="*/ 5 h 7"/>
                  <a:gd name="T4" fmla="*/ 2 w 29"/>
                  <a:gd name="T5" fmla="*/ 3 h 7"/>
                  <a:gd name="T6" fmla="*/ 2 w 29"/>
                  <a:gd name="T7" fmla="*/ 1 h 7"/>
                  <a:gd name="T8" fmla="*/ 3 w 29"/>
                  <a:gd name="T9" fmla="*/ 0 h 7"/>
                  <a:gd name="T10" fmla="*/ 29 w 29"/>
                  <a:gd name="T11" fmla="*/ 0 h 7"/>
                  <a:gd name="T12" fmla="*/ 26 w 29"/>
                  <a:gd name="T13" fmla="*/ 1 h 7"/>
                  <a:gd name="T14" fmla="*/ 23 w 29"/>
                  <a:gd name="T15" fmla="*/ 3 h 7"/>
                  <a:gd name="T16" fmla="*/ 20 w 29"/>
                  <a:gd name="T17" fmla="*/ 5 h 7"/>
                  <a:gd name="T18" fmla="*/ 16 w 29"/>
                  <a:gd name="T19" fmla="*/ 7 h 7"/>
                  <a:gd name="T20" fmla="*/ 0 w 29"/>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
                  <a:gd name="T34" fmla="*/ 0 h 7"/>
                  <a:gd name="T35" fmla="*/ 29 w 29"/>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 h="7">
                    <a:moveTo>
                      <a:pt x="0" y="7"/>
                    </a:moveTo>
                    <a:lnTo>
                      <a:pt x="1" y="5"/>
                    </a:lnTo>
                    <a:lnTo>
                      <a:pt x="2" y="3"/>
                    </a:lnTo>
                    <a:lnTo>
                      <a:pt x="2" y="1"/>
                    </a:lnTo>
                    <a:lnTo>
                      <a:pt x="3" y="0"/>
                    </a:lnTo>
                    <a:lnTo>
                      <a:pt x="29" y="0"/>
                    </a:lnTo>
                    <a:lnTo>
                      <a:pt x="26" y="1"/>
                    </a:lnTo>
                    <a:lnTo>
                      <a:pt x="23" y="3"/>
                    </a:lnTo>
                    <a:lnTo>
                      <a:pt x="20" y="5"/>
                    </a:lnTo>
                    <a:lnTo>
                      <a:pt x="16" y="7"/>
                    </a:lnTo>
                    <a:lnTo>
                      <a:pt x="0" y="7"/>
                    </a:lnTo>
                    <a:close/>
                  </a:path>
                </a:pathLst>
              </a:custGeom>
              <a:solidFill>
                <a:srgbClr val="FFD1D1"/>
              </a:solidFill>
              <a:ln w="9525">
                <a:noFill/>
                <a:round/>
                <a:headEnd/>
                <a:tailEnd/>
              </a:ln>
            </p:spPr>
            <p:txBody>
              <a:bodyPr/>
              <a:lstStyle/>
              <a:p>
                <a:endParaRPr lang="en-AU"/>
              </a:p>
            </p:txBody>
          </p:sp>
          <p:sp>
            <p:nvSpPr>
              <p:cNvPr id="26863" name="Freeform 20"/>
              <p:cNvSpPr>
                <a:spLocks/>
              </p:cNvSpPr>
              <p:nvPr/>
            </p:nvSpPr>
            <p:spPr bwMode="auto">
              <a:xfrm>
                <a:off x="5459" y="801"/>
                <a:ext cx="18" cy="3"/>
              </a:xfrm>
              <a:custGeom>
                <a:avLst/>
                <a:gdLst>
                  <a:gd name="T0" fmla="*/ 0 w 37"/>
                  <a:gd name="T1" fmla="*/ 7 h 7"/>
                  <a:gd name="T2" fmla="*/ 1 w 37"/>
                  <a:gd name="T3" fmla="*/ 4 h 7"/>
                  <a:gd name="T4" fmla="*/ 2 w 37"/>
                  <a:gd name="T5" fmla="*/ 3 h 7"/>
                  <a:gd name="T6" fmla="*/ 2 w 37"/>
                  <a:gd name="T7" fmla="*/ 1 h 7"/>
                  <a:gd name="T8" fmla="*/ 3 w 37"/>
                  <a:gd name="T9" fmla="*/ 0 h 7"/>
                  <a:gd name="T10" fmla="*/ 37 w 37"/>
                  <a:gd name="T11" fmla="*/ 0 h 7"/>
                  <a:gd name="T12" fmla="*/ 35 w 37"/>
                  <a:gd name="T13" fmla="*/ 1 h 7"/>
                  <a:gd name="T14" fmla="*/ 32 w 37"/>
                  <a:gd name="T15" fmla="*/ 3 h 7"/>
                  <a:gd name="T16" fmla="*/ 29 w 37"/>
                  <a:gd name="T17" fmla="*/ 4 h 7"/>
                  <a:gd name="T18" fmla="*/ 26 w 37"/>
                  <a:gd name="T19" fmla="*/ 7 h 7"/>
                  <a:gd name="T20" fmla="*/ 0 w 37"/>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
                  <a:gd name="T34" fmla="*/ 0 h 7"/>
                  <a:gd name="T35" fmla="*/ 37 w 3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 h="7">
                    <a:moveTo>
                      <a:pt x="0" y="7"/>
                    </a:moveTo>
                    <a:lnTo>
                      <a:pt x="1" y="4"/>
                    </a:lnTo>
                    <a:lnTo>
                      <a:pt x="2" y="3"/>
                    </a:lnTo>
                    <a:lnTo>
                      <a:pt x="2" y="1"/>
                    </a:lnTo>
                    <a:lnTo>
                      <a:pt x="3" y="0"/>
                    </a:lnTo>
                    <a:lnTo>
                      <a:pt x="37" y="0"/>
                    </a:lnTo>
                    <a:lnTo>
                      <a:pt x="35" y="1"/>
                    </a:lnTo>
                    <a:lnTo>
                      <a:pt x="32" y="3"/>
                    </a:lnTo>
                    <a:lnTo>
                      <a:pt x="29" y="4"/>
                    </a:lnTo>
                    <a:lnTo>
                      <a:pt x="26" y="7"/>
                    </a:lnTo>
                    <a:lnTo>
                      <a:pt x="0" y="7"/>
                    </a:lnTo>
                    <a:close/>
                  </a:path>
                </a:pathLst>
              </a:custGeom>
              <a:solidFill>
                <a:srgbClr val="FFD4D4"/>
              </a:solidFill>
              <a:ln w="9525">
                <a:noFill/>
                <a:round/>
                <a:headEnd/>
                <a:tailEnd/>
              </a:ln>
            </p:spPr>
            <p:txBody>
              <a:bodyPr/>
              <a:lstStyle/>
              <a:p>
                <a:endParaRPr lang="en-AU"/>
              </a:p>
            </p:txBody>
          </p:sp>
          <p:sp>
            <p:nvSpPr>
              <p:cNvPr id="26864" name="Freeform 21"/>
              <p:cNvSpPr>
                <a:spLocks/>
              </p:cNvSpPr>
              <p:nvPr/>
            </p:nvSpPr>
            <p:spPr bwMode="auto">
              <a:xfrm>
                <a:off x="5460" y="798"/>
                <a:ext cx="22" cy="3"/>
              </a:xfrm>
              <a:custGeom>
                <a:avLst/>
                <a:gdLst>
                  <a:gd name="T0" fmla="*/ 0 w 43"/>
                  <a:gd name="T1" fmla="*/ 6 h 6"/>
                  <a:gd name="T2" fmla="*/ 1 w 43"/>
                  <a:gd name="T3" fmla="*/ 5 h 6"/>
                  <a:gd name="T4" fmla="*/ 2 w 43"/>
                  <a:gd name="T5" fmla="*/ 2 h 6"/>
                  <a:gd name="T6" fmla="*/ 2 w 43"/>
                  <a:gd name="T7" fmla="*/ 1 h 6"/>
                  <a:gd name="T8" fmla="*/ 3 w 43"/>
                  <a:gd name="T9" fmla="*/ 0 h 6"/>
                  <a:gd name="T10" fmla="*/ 43 w 43"/>
                  <a:gd name="T11" fmla="*/ 0 h 6"/>
                  <a:gd name="T12" fmla="*/ 41 w 43"/>
                  <a:gd name="T13" fmla="*/ 1 h 6"/>
                  <a:gd name="T14" fmla="*/ 39 w 43"/>
                  <a:gd name="T15" fmla="*/ 3 h 6"/>
                  <a:gd name="T16" fmla="*/ 36 w 43"/>
                  <a:gd name="T17" fmla="*/ 5 h 6"/>
                  <a:gd name="T18" fmla="*/ 34 w 43"/>
                  <a:gd name="T19" fmla="*/ 6 h 6"/>
                  <a:gd name="T20" fmla="*/ 0 w 43"/>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3"/>
                  <a:gd name="T34" fmla="*/ 0 h 6"/>
                  <a:gd name="T35" fmla="*/ 43 w 43"/>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3" h="6">
                    <a:moveTo>
                      <a:pt x="0" y="6"/>
                    </a:moveTo>
                    <a:lnTo>
                      <a:pt x="1" y="5"/>
                    </a:lnTo>
                    <a:lnTo>
                      <a:pt x="2" y="2"/>
                    </a:lnTo>
                    <a:lnTo>
                      <a:pt x="2" y="1"/>
                    </a:lnTo>
                    <a:lnTo>
                      <a:pt x="3" y="0"/>
                    </a:lnTo>
                    <a:lnTo>
                      <a:pt x="43" y="0"/>
                    </a:lnTo>
                    <a:lnTo>
                      <a:pt x="41" y="1"/>
                    </a:lnTo>
                    <a:lnTo>
                      <a:pt x="39" y="3"/>
                    </a:lnTo>
                    <a:lnTo>
                      <a:pt x="36" y="5"/>
                    </a:lnTo>
                    <a:lnTo>
                      <a:pt x="34" y="6"/>
                    </a:lnTo>
                    <a:lnTo>
                      <a:pt x="0" y="6"/>
                    </a:lnTo>
                    <a:close/>
                  </a:path>
                </a:pathLst>
              </a:custGeom>
              <a:solidFill>
                <a:srgbClr val="FFD6D6"/>
              </a:solidFill>
              <a:ln w="9525">
                <a:noFill/>
                <a:round/>
                <a:headEnd/>
                <a:tailEnd/>
              </a:ln>
            </p:spPr>
            <p:txBody>
              <a:bodyPr/>
              <a:lstStyle/>
              <a:p>
                <a:endParaRPr lang="en-AU"/>
              </a:p>
            </p:txBody>
          </p:sp>
          <p:sp>
            <p:nvSpPr>
              <p:cNvPr id="26865" name="Freeform 22"/>
              <p:cNvSpPr>
                <a:spLocks/>
              </p:cNvSpPr>
              <p:nvPr/>
            </p:nvSpPr>
            <p:spPr bwMode="auto">
              <a:xfrm>
                <a:off x="5462" y="794"/>
                <a:ext cx="23" cy="4"/>
              </a:xfrm>
              <a:custGeom>
                <a:avLst/>
                <a:gdLst>
                  <a:gd name="T0" fmla="*/ 0 w 47"/>
                  <a:gd name="T1" fmla="*/ 7 h 7"/>
                  <a:gd name="T2" fmla="*/ 1 w 47"/>
                  <a:gd name="T3" fmla="*/ 4 h 7"/>
                  <a:gd name="T4" fmla="*/ 1 w 47"/>
                  <a:gd name="T5" fmla="*/ 3 h 7"/>
                  <a:gd name="T6" fmla="*/ 2 w 47"/>
                  <a:gd name="T7" fmla="*/ 1 h 7"/>
                  <a:gd name="T8" fmla="*/ 2 w 47"/>
                  <a:gd name="T9" fmla="*/ 0 h 7"/>
                  <a:gd name="T10" fmla="*/ 47 w 47"/>
                  <a:gd name="T11" fmla="*/ 0 h 7"/>
                  <a:gd name="T12" fmla="*/ 45 w 47"/>
                  <a:gd name="T13" fmla="*/ 1 h 7"/>
                  <a:gd name="T14" fmla="*/ 43 w 47"/>
                  <a:gd name="T15" fmla="*/ 3 h 7"/>
                  <a:gd name="T16" fmla="*/ 42 w 47"/>
                  <a:gd name="T17" fmla="*/ 4 h 7"/>
                  <a:gd name="T18" fmla="*/ 40 w 47"/>
                  <a:gd name="T19" fmla="*/ 7 h 7"/>
                  <a:gd name="T20" fmla="*/ 0 w 47"/>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7"/>
                  <a:gd name="T35" fmla="*/ 47 w 4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7">
                    <a:moveTo>
                      <a:pt x="0" y="7"/>
                    </a:moveTo>
                    <a:lnTo>
                      <a:pt x="1" y="4"/>
                    </a:lnTo>
                    <a:lnTo>
                      <a:pt x="1" y="3"/>
                    </a:lnTo>
                    <a:lnTo>
                      <a:pt x="2" y="1"/>
                    </a:lnTo>
                    <a:lnTo>
                      <a:pt x="2" y="0"/>
                    </a:lnTo>
                    <a:lnTo>
                      <a:pt x="47" y="0"/>
                    </a:lnTo>
                    <a:lnTo>
                      <a:pt x="45" y="1"/>
                    </a:lnTo>
                    <a:lnTo>
                      <a:pt x="43" y="3"/>
                    </a:lnTo>
                    <a:lnTo>
                      <a:pt x="42" y="4"/>
                    </a:lnTo>
                    <a:lnTo>
                      <a:pt x="40" y="7"/>
                    </a:lnTo>
                    <a:lnTo>
                      <a:pt x="0" y="7"/>
                    </a:lnTo>
                    <a:close/>
                  </a:path>
                </a:pathLst>
              </a:custGeom>
              <a:solidFill>
                <a:srgbClr val="FFD9D9"/>
              </a:solidFill>
              <a:ln w="9525">
                <a:noFill/>
                <a:round/>
                <a:headEnd/>
                <a:tailEnd/>
              </a:ln>
            </p:spPr>
            <p:txBody>
              <a:bodyPr/>
              <a:lstStyle/>
              <a:p>
                <a:endParaRPr lang="en-AU"/>
              </a:p>
            </p:txBody>
          </p:sp>
          <p:sp>
            <p:nvSpPr>
              <p:cNvPr id="26866" name="Freeform 23"/>
              <p:cNvSpPr>
                <a:spLocks/>
              </p:cNvSpPr>
              <p:nvPr/>
            </p:nvSpPr>
            <p:spPr bwMode="auto">
              <a:xfrm>
                <a:off x="5463" y="791"/>
                <a:ext cx="27" cy="3"/>
              </a:xfrm>
              <a:custGeom>
                <a:avLst/>
                <a:gdLst>
                  <a:gd name="T0" fmla="*/ 0 w 53"/>
                  <a:gd name="T1" fmla="*/ 7 h 7"/>
                  <a:gd name="T2" fmla="*/ 1 w 53"/>
                  <a:gd name="T3" fmla="*/ 4 h 7"/>
                  <a:gd name="T4" fmla="*/ 2 w 53"/>
                  <a:gd name="T5" fmla="*/ 3 h 7"/>
                  <a:gd name="T6" fmla="*/ 2 w 53"/>
                  <a:gd name="T7" fmla="*/ 1 h 7"/>
                  <a:gd name="T8" fmla="*/ 3 w 53"/>
                  <a:gd name="T9" fmla="*/ 0 h 7"/>
                  <a:gd name="T10" fmla="*/ 53 w 53"/>
                  <a:gd name="T11" fmla="*/ 1 h 7"/>
                  <a:gd name="T12" fmla="*/ 51 w 53"/>
                  <a:gd name="T13" fmla="*/ 2 h 7"/>
                  <a:gd name="T14" fmla="*/ 49 w 53"/>
                  <a:gd name="T15" fmla="*/ 4 h 7"/>
                  <a:gd name="T16" fmla="*/ 47 w 53"/>
                  <a:gd name="T17" fmla="*/ 5 h 7"/>
                  <a:gd name="T18" fmla="*/ 45 w 53"/>
                  <a:gd name="T19" fmla="*/ 7 h 7"/>
                  <a:gd name="T20" fmla="*/ 0 w 53"/>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3"/>
                  <a:gd name="T34" fmla="*/ 0 h 7"/>
                  <a:gd name="T35" fmla="*/ 53 w 53"/>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3" h="7">
                    <a:moveTo>
                      <a:pt x="0" y="7"/>
                    </a:moveTo>
                    <a:lnTo>
                      <a:pt x="1" y="4"/>
                    </a:lnTo>
                    <a:lnTo>
                      <a:pt x="2" y="3"/>
                    </a:lnTo>
                    <a:lnTo>
                      <a:pt x="2" y="1"/>
                    </a:lnTo>
                    <a:lnTo>
                      <a:pt x="3" y="0"/>
                    </a:lnTo>
                    <a:lnTo>
                      <a:pt x="53" y="1"/>
                    </a:lnTo>
                    <a:lnTo>
                      <a:pt x="51" y="2"/>
                    </a:lnTo>
                    <a:lnTo>
                      <a:pt x="49" y="4"/>
                    </a:lnTo>
                    <a:lnTo>
                      <a:pt x="47" y="5"/>
                    </a:lnTo>
                    <a:lnTo>
                      <a:pt x="45" y="7"/>
                    </a:lnTo>
                    <a:lnTo>
                      <a:pt x="0" y="7"/>
                    </a:lnTo>
                    <a:close/>
                  </a:path>
                </a:pathLst>
              </a:custGeom>
              <a:solidFill>
                <a:srgbClr val="FFDCDC"/>
              </a:solidFill>
              <a:ln w="9525">
                <a:noFill/>
                <a:round/>
                <a:headEnd/>
                <a:tailEnd/>
              </a:ln>
            </p:spPr>
            <p:txBody>
              <a:bodyPr/>
              <a:lstStyle/>
              <a:p>
                <a:endParaRPr lang="en-AU"/>
              </a:p>
            </p:txBody>
          </p:sp>
          <p:sp>
            <p:nvSpPr>
              <p:cNvPr id="26867" name="Freeform 24"/>
              <p:cNvSpPr>
                <a:spLocks/>
              </p:cNvSpPr>
              <p:nvPr/>
            </p:nvSpPr>
            <p:spPr bwMode="auto">
              <a:xfrm>
                <a:off x="5464" y="788"/>
                <a:ext cx="29" cy="3"/>
              </a:xfrm>
              <a:custGeom>
                <a:avLst/>
                <a:gdLst>
                  <a:gd name="T0" fmla="*/ 0 w 57"/>
                  <a:gd name="T1" fmla="*/ 6 h 7"/>
                  <a:gd name="T2" fmla="*/ 1 w 57"/>
                  <a:gd name="T3" fmla="*/ 4 h 7"/>
                  <a:gd name="T4" fmla="*/ 1 w 57"/>
                  <a:gd name="T5" fmla="*/ 2 h 7"/>
                  <a:gd name="T6" fmla="*/ 1 w 57"/>
                  <a:gd name="T7" fmla="*/ 1 h 7"/>
                  <a:gd name="T8" fmla="*/ 2 w 57"/>
                  <a:gd name="T9" fmla="*/ 0 h 7"/>
                  <a:gd name="T10" fmla="*/ 57 w 57"/>
                  <a:gd name="T11" fmla="*/ 0 h 7"/>
                  <a:gd name="T12" fmla="*/ 55 w 57"/>
                  <a:gd name="T13" fmla="*/ 1 h 7"/>
                  <a:gd name="T14" fmla="*/ 53 w 57"/>
                  <a:gd name="T15" fmla="*/ 3 h 7"/>
                  <a:gd name="T16" fmla="*/ 52 w 57"/>
                  <a:gd name="T17" fmla="*/ 4 h 7"/>
                  <a:gd name="T18" fmla="*/ 50 w 57"/>
                  <a:gd name="T19" fmla="*/ 7 h 7"/>
                  <a:gd name="T20" fmla="*/ 0 w 57"/>
                  <a:gd name="T21" fmla="*/ 6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7"/>
                  <a:gd name="T34" fmla="*/ 0 h 7"/>
                  <a:gd name="T35" fmla="*/ 57 w 57"/>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7" h="7">
                    <a:moveTo>
                      <a:pt x="0" y="6"/>
                    </a:moveTo>
                    <a:lnTo>
                      <a:pt x="1" y="4"/>
                    </a:lnTo>
                    <a:lnTo>
                      <a:pt x="1" y="2"/>
                    </a:lnTo>
                    <a:lnTo>
                      <a:pt x="1" y="1"/>
                    </a:lnTo>
                    <a:lnTo>
                      <a:pt x="2" y="0"/>
                    </a:lnTo>
                    <a:lnTo>
                      <a:pt x="57" y="0"/>
                    </a:lnTo>
                    <a:lnTo>
                      <a:pt x="55" y="1"/>
                    </a:lnTo>
                    <a:lnTo>
                      <a:pt x="53" y="3"/>
                    </a:lnTo>
                    <a:lnTo>
                      <a:pt x="52" y="4"/>
                    </a:lnTo>
                    <a:lnTo>
                      <a:pt x="50" y="7"/>
                    </a:lnTo>
                    <a:lnTo>
                      <a:pt x="0" y="6"/>
                    </a:lnTo>
                    <a:close/>
                  </a:path>
                </a:pathLst>
              </a:custGeom>
              <a:solidFill>
                <a:srgbClr val="FFDEDE"/>
              </a:solidFill>
              <a:ln w="9525">
                <a:noFill/>
                <a:round/>
                <a:headEnd/>
                <a:tailEnd/>
              </a:ln>
            </p:spPr>
            <p:txBody>
              <a:bodyPr/>
              <a:lstStyle/>
              <a:p>
                <a:endParaRPr lang="en-AU"/>
              </a:p>
            </p:txBody>
          </p:sp>
          <p:sp>
            <p:nvSpPr>
              <p:cNvPr id="26868" name="Freeform 25"/>
              <p:cNvSpPr>
                <a:spLocks/>
              </p:cNvSpPr>
              <p:nvPr/>
            </p:nvSpPr>
            <p:spPr bwMode="auto">
              <a:xfrm>
                <a:off x="5465" y="784"/>
                <a:ext cx="29" cy="4"/>
              </a:xfrm>
              <a:custGeom>
                <a:avLst/>
                <a:gdLst>
                  <a:gd name="T0" fmla="*/ 0 w 56"/>
                  <a:gd name="T1" fmla="*/ 8 h 8"/>
                  <a:gd name="T2" fmla="*/ 0 w 56"/>
                  <a:gd name="T3" fmla="*/ 5 h 8"/>
                  <a:gd name="T4" fmla="*/ 1 w 56"/>
                  <a:gd name="T5" fmla="*/ 4 h 8"/>
                  <a:gd name="T6" fmla="*/ 1 w 56"/>
                  <a:gd name="T7" fmla="*/ 2 h 8"/>
                  <a:gd name="T8" fmla="*/ 1 w 56"/>
                  <a:gd name="T9" fmla="*/ 0 h 8"/>
                  <a:gd name="T10" fmla="*/ 56 w 56"/>
                  <a:gd name="T11" fmla="*/ 0 h 8"/>
                  <a:gd name="T12" fmla="*/ 56 w 56"/>
                  <a:gd name="T13" fmla="*/ 2 h 8"/>
                  <a:gd name="T14" fmla="*/ 56 w 56"/>
                  <a:gd name="T15" fmla="*/ 4 h 8"/>
                  <a:gd name="T16" fmla="*/ 55 w 56"/>
                  <a:gd name="T17" fmla="*/ 5 h 8"/>
                  <a:gd name="T18" fmla="*/ 55 w 56"/>
                  <a:gd name="T19" fmla="*/ 8 h 8"/>
                  <a:gd name="T20" fmla="*/ 55 w 56"/>
                  <a:gd name="T21" fmla="*/ 8 h 8"/>
                  <a:gd name="T22" fmla="*/ 55 w 56"/>
                  <a:gd name="T23" fmla="*/ 8 h 8"/>
                  <a:gd name="T24" fmla="*/ 55 w 56"/>
                  <a:gd name="T25" fmla="*/ 8 h 8"/>
                  <a:gd name="T26" fmla="*/ 55 w 56"/>
                  <a:gd name="T27" fmla="*/ 8 h 8"/>
                  <a:gd name="T28" fmla="*/ 0 w 56"/>
                  <a:gd name="T29" fmla="*/ 8 h 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6"/>
                  <a:gd name="T46" fmla="*/ 0 h 8"/>
                  <a:gd name="T47" fmla="*/ 56 w 56"/>
                  <a:gd name="T48" fmla="*/ 8 h 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6" h="8">
                    <a:moveTo>
                      <a:pt x="0" y="8"/>
                    </a:moveTo>
                    <a:lnTo>
                      <a:pt x="0" y="5"/>
                    </a:lnTo>
                    <a:lnTo>
                      <a:pt x="1" y="4"/>
                    </a:lnTo>
                    <a:lnTo>
                      <a:pt x="1" y="2"/>
                    </a:lnTo>
                    <a:lnTo>
                      <a:pt x="1" y="0"/>
                    </a:lnTo>
                    <a:lnTo>
                      <a:pt x="56" y="0"/>
                    </a:lnTo>
                    <a:lnTo>
                      <a:pt x="56" y="2"/>
                    </a:lnTo>
                    <a:lnTo>
                      <a:pt x="56" y="4"/>
                    </a:lnTo>
                    <a:lnTo>
                      <a:pt x="55" y="5"/>
                    </a:lnTo>
                    <a:lnTo>
                      <a:pt x="55" y="8"/>
                    </a:lnTo>
                    <a:lnTo>
                      <a:pt x="0" y="8"/>
                    </a:lnTo>
                    <a:close/>
                  </a:path>
                </a:pathLst>
              </a:custGeom>
              <a:solidFill>
                <a:srgbClr val="FFE1E1"/>
              </a:solidFill>
              <a:ln w="9525">
                <a:noFill/>
                <a:round/>
                <a:headEnd/>
                <a:tailEnd/>
              </a:ln>
            </p:spPr>
            <p:txBody>
              <a:bodyPr/>
              <a:lstStyle/>
              <a:p>
                <a:endParaRPr lang="en-AU"/>
              </a:p>
            </p:txBody>
          </p:sp>
          <p:sp>
            <p:nvSpPr>
              <p:cNvPr id="26869" name="Freeform 26"/>
              <p:cNvSpPr>
                <a:spLocks/>
              </p:cNvSpPr>
              <p:nvPr/>
            </p:nvSpPr>
            <p:spPr bwMode="auto">
              <a:xfrm>
                <a:off x="5466" y="781"/>
                <a:ext cx="28" cy="3"/>
              </a:xfrm>
              <a:custGeom>
                <a:avLst/>
                <a:gdLst>
                  <a:gd name="T0" fmla="*/ 0 w 56"/>
                  <a:gd name="T1" fmla="*/ 7 h 7"/>
                  <a:gd name="T2" fmla="*/ 0 w 56"/>
                  <a:gd name="T3" fmla="*/ 5 h 7"/>
                  <a:gd name="T4" fmla="*/ 0 w 56"/>
                  <a:gd name="T5" fmla="*/ 4 h 7"/>
                  <a:gd name="T6" fmla="*/ 0 w 56"/>
                  <a:gd name="T7" fmla="*/ 2 h 7"/>
                  <a:gd name="T8" fmla="*/ 0 w 56"/>
                  <a:gd name="T9" fmla="*/ 0 h 7"/>
                  <a:gd name="T10" fmla="*/ 56 w 56"/>
                  <a:gd name="T11" fmla="*/ 0 h 7"/>
                  <a:gd name="T12" fmla="*/ 56 w 56"/>
                  <a:gd name="T13" fmla="*/ 2 h 7"/>
                  <a:gd name="T14" fmla="*/ 56 w 56"/>
                  <a:gd name="T15" fmla="*/ 4 h 7"/>
                  <a:gd name="T16" fmla="*/ 56 w 56"/>
                  <a:gd name="T17" fmla="*/ 5 h 7"/>
                  <a:gd name="T18" fmla="*/ 55 w 56"/>
                  <a:gd name="T19" fmla="*/ 7 h 7"/>
                  <a:gd name="T20" fmla="*/ 0 w 56"/>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7"/>
                  <a:gd name="T35" fmla="*/ 56 w 56"/>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7">
                    <a:moveTo>
                      <a:pt x="0" y="7"/>
                    </a:moveTo>
                    <a:lnTo>
                      <a:pt x="0" y="5"/>
                    </a:lnTo>
                    <a:lnTo>
                      <a:pt x="0" y="4"/>
                    </a:lnTo>
                    <a:lnTo>
                      <a:pt x="0" y="2"/>
                    </a:lnTo>
                    <a:lnTo>
                      <a:pt x="0" y="0"/>
                    </a:lnTo>
                    <a:lnTo>
                      <a:pt x="56" y="0"/>
                    </a:lnTo>
                    <a:lnTo>
                      <a:pt x="56" y="2"/>
                    </a:lnTo>
                    <a:lnTo>
                      <a:pt x="56" y="4"/>
                    </a:lnTo>
                    <a:lnTo>
                      <a:pt x="56" y="5"/>
                    </a:lnTo>
                    <a:lnTo>
                      <a:pt x="55" y="7"/>
                    </a:lnTo>
                    <a:lnTo>
                      <a:pt x="0" y="7"/>
                    </a:lnTo>
                    <a:close/>
                  </a:path>
                </a:pathLst>
              </a:custGeom>
              <a:solidFill>
                <a:srgbClr val="FFE4E4"/>
              </a:solidFill>
              <a:ln w="9525">
                <a:noFill/>
                <a:round/>
                <a:headEnd/>
                <a:tailEnd/>
              </a:ln>
            </p:spPr>
            <p:txBody>
              <a:bodyPr/>
              <a:lstStyle/>
              <a:p>
                <a:endParaRPr lang="en-AU"/>
              </a:p>
            </p:txBody>
          </p:sp>
          <p:sp>
            <p:nvSpPr>
              <p:cNvPr id="26870" name="Freeform 27"/>
              <p:cNvSpPr>
                <a:spLocks/>
              </p:cNvSpPr>
              <p:nvPr/>
            </p:nvSpPr>
            <p:spPr bwMode="auto">
              <a:xfrm>
                <a:off x="5466" y="778"/>
                <a:ext cx="28" cy="3"/>
              </a:xfrm>
              <a:custGeom>
                <a:avLst/>
                <a:gdLst>
                  <a:gd name="T0" fmla="*/ 0 w 56"/>
                  <a:gd name="T1" fmla="*/ 6 h 6"/>
                  <a:gd name="T2" fmla="*/ 1 w 56"/>
                  <a:gd name="T3" fmla="*/ 5 h 6"/>
                  <a:gd name="T4" fmla="*/ 1 w 56"/>
                  <a:gd name="T5" fmla="*/ 3 h 6"/>
                  <a:gd name="T6" fmla="*/ 1 w 56"/>
                  <a:gd name="T7" fmla="*/ 2 h 6"/>
                  <a:gd name="T8" fmla="*/ 0 w 56"/>
                  <a:gd name="T9" fmla="*/ 0 h 6"/>
                  <a:gd name="T10" fmla="*/ 54 w 56"/>
                  <a:gd name="T11" fmla="*/ 0 h 6"/>
                  <a:gd name="T12" fmla="*/ 55 w 56"/>
                  <a:gd name="T13" fmla="*/ 2 h 6"/>
                  <a:gd name="T14" fmla="*/ 55 w 56"/>
                  <a:gd name="T15" fmla="*/ 3 h 6"/>
                  <a:gd name="T16" fmla="*/ 56 w 56"/>
                  <a:gd name="T17" fmla="*/ 5 h 6"/>
                  <a:gd name="T18" fmla="*/ 56 w 56"/>
                  <a:gd name="T19" fmla="*/ 6 h 6"/>
                  <a:gd name="T20" fmla="*/ 0 w 56"/>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6"/>
                  <a:gd name="T34" fmla="*/ 0 h 6"/>
                  <a:gd name="T35" fmla="*/ 56 w 56"/>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6" h="6">
                    <a:moveTo>
                      <a:pt x="0" y="6"/>
                    </a:moveTo>
                    <a:lnTo>
                      <a:pt x="1" y="5"/>
                    </a:lnTo>
                    <a:lnTo>
                      <a:pt x="1" y="3"/>
                    </a:lnTo>
                    <a:lnTo>
                      <a:pt x="1" y="2"/>
                    </a:lnTo>
                    <a:lnTo>
                      <a:pt x="0" y="0"/>
                    </a:lnTo>
                    <a:lnTo>
                      <a:pt x="54" y="0"/>
                    </a:lnTo>
                    <a:lnTo>
                      <a:pt x="55" y="2"/>
                    </a:lnTo>
                    <a:lnTo>
                      <a:pt x="55" y="3"/>
                    </a:lnTo>
                    <a:lnTo>
                      <a:pt x="56" y="5"/>
                    </a:lnTo>
                    <a:lnTo>
                      <a:pt x="56" y="6"/>
                    </a:lnTo>
                    <a:lnTo>
                      <a:pt x="0" y="6"/>
                    </a:lnTo>
                    <a:close/>
                  </a:path>
                </a:pathLst>
              </a:custGeom>
              <a:solidFill>
                <a:srgbClr val="FFE6E6"/>
              </a:solidFill>
              <a:ln w="9525">
                <a:noFill/>
                <a:round/>
                <a:headEnd/>
                <a:tailEnd/>
              </a:ln>
            </p:spPr>
            <p:txBody>
              <a:bodyPr/>
              <a:lstStyle/>
              <a:p>
                <a:endParaRPr lang="en-AU"/>
              </a:p>
            </p:txBody>
          </p:sp>
          <p:sp>
            <p:nvSpPr>
              <p:cNvPr id="26871" name="Freeform 28"/>
              <p:cNvSpPr>
                <a:spLocks/>
              </p:cNvSpPr>
              <p:nvPr/>
            </p:nvSpPr>
            <p:spPr bwMode="auto">
              <a:xfrm>
                <a:off x="5466" y="774"/>
                <a:ext cx="27" cy="4"/>
              </a:xfrm>
              <a:custGeom>
                <a:avLst/>
                <a:gdLst>
                  <a:gd name="T0" fmla="*/ 0 w 54"/>
                  <a:gd name="T1" fmla="*/ 7 h 7"/>
                  <a:gd name="T2" fmla="*/ 0 w 54"/>
                  <a:gd name="T3" fmla="*/ 5 h 7"/>
                  <a:gd name="T4" fmla="*/ 0 w 54"/>
                  <a:gd name="T5" fmla="*/ 4 h 7"/>
                  <a:gd name="T6" fmla="*/ 0 w 54"/>
                  <a:gd name="T7" fmla="*/ 1 h 7"/>
                  <a:gd name="T8" fmla="*/ 0 w 54"/>
                  <a:gd name="T9" fmla="*/ 0 h 7"/>
                  <a:gd name="T10" fmla="*/ 50 w 54"/>
                  <a:gd name="T11" fmla="*/ 0 h 7"/>
                  <a:gd name="T12" fmla="*/ 50 w 54"/>
                  <a:gd name="T13" fmla="*/ 1 h 7"/>
                  <a:gd name="T14" fmla="*/ 51 w 54"/>
                  <a:gd name="T15" fmla="*/ 1 h 7"/>
                  <a:gd name="T16" fmla="*/ 51 w 54"/>
                  <a:gd name="T17" fmla="*/ 3 h 7"/>
                  <a:gd name="T18" fmla="*/ 52 w 54"/>
                  <a:gd name="T19" fmla="*/ 4 h 7"/>
                  <a:gd name="T20" fmla="*/ 53 w 54"/>
                  <a:gd name="T21" fmla="*/ 5 h 7"/>
                  <a:gd name="T22" fmla="*/ 53 w 54"/>
                  <a:gd name="T23" fmla="*/ 5 h 7"/>
                  <a:gd name="T24" fmla="*/ 54 w 54"/>
                  <a:gd name="T25" fmla="*/ 6 h 7"/>
                  <a:gd name="T26" fmla="*/ 54 w 54"/>
                  <a:gd name="T27" fmla="*/ 7 h 7"/>
                  <a:gd name="T28" fmla="*/ 0 w 54"/>
                  <a:gd name="T29" fmla="*/ 7 h 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4"/>
                  <a:gd name="T46" fmla="*/ 0 h 7"/>
                  <a:gd name="T47" fmla="*/ 54 w 54"/>
                  <a:gd name="T48" fmla="*/ 7 h 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4" h="7">
                    <a:moveTo>
                      <a:pt x="0" y="7"/>
                    </a:moveTo>
                    <a:lnTo>
                      <a:pt x="0" y="5"/>
                    </a:lnTo>
                    <a:lnTo>
                      <a:pt x="0" y="4"/>
                    </a:lnTo>
                    <a:lnTo>
                      <a:pt x="0" y="1"/>
                    </a:lnTo>
                    <a:lnTo>
                      <a:pt x="0" y="0"/>
                    </a:lnTo>
                    <a:lnTo>
                      <a:pt x="50" y="0"/>
                    </a:lnTo>
                    <a:lnTo>
                      <a:pt x="50" y="1"/>
                    </a:lnTo>
                    <a:lnTo>
                      <a:pt x="51" y="1"/>
                    </a:lnTo>
                    <a:lnTo>
                      <a:pt x="51" y="3"/>
                    </a:lnTo>
                    <a:lnTo>
                      <a:pt x="52" y="4"/>
                    </a:lnTo>
                    <a:lnTo>
                      <a:pt x="53" y="5"/>
                    </a:lnTo>
                    <a:lnTo>
                      <a:pt x="54" y="6"/>
                    </a:lnTo>
                    <a:lnTo>
                      <a:pt x="54" y="7"/>
                    </a:lnTo>
                    <a:lnTo>
                      <a:pt x="0" y="7"/>
                    </a:lnTo>
                    <a:close/>
                  </a:path>
                </a:pathLst>
              </a:custGeom>
              <a:solidFill>
                <a:srgbClr val="FFE9E9"/>
              </a:solidFill>
              <a:ln w="9525">
                <a:noFill/>
                <a:round/>
                <a:headEnd/>
                <a:tailEnd/>
              </a:ln>
            </p:spPr>
            <p:txBody>
              <a:bodyPr/>
              <a:lstStyle/>
              <a:p>
                <a:endParaRPr lang="en-AU"/>
              </a:p>
            </p:txBody>
          </p:sp>
          <p:sp>
            <p:nvSpPr>
              <p:cNvPr id="26872" name="Freeform 29"/>
              <p:cNvSpPr>
                <a:spLocks/>
              </p:cNvSpPr>
              <p:nvPr/>
            </p:nvSpPr>
            <p:spPr bwMode="auto">
              <a:xfrm>
                <a:off x="5465" y="771"/>
                <a:ext cx="26" cy="3"/>
              </a:xfrm>
              <a:custGeom>
                <a:avLst/>
                <a:gdLst>
                  <a:gd name="T0" fmla="*/ 2 w 52"/>
                  <a:gd name="T1" fmla="*/ 7 h 7"/>
                  <a:gd name="T2" fmla="*/ 1 w 52"/>
                  <a:gd name="T3" fmla="*/ 5 h 7"/>
                  <a:gd name="T4" fmla="*/ 1 w 52"/>
                  <a:gd name="T5" fmla="*/ 4 h 7"/>
                  <a:gd name="T6" fmla="*/ 1 w 52"/>
                  <a:gd name="T7" fmla="*/ 1 h 7"/>
                  <a:gd name="T8" fmla="*/ 0 w 52"/>
                  <a:gd name="T9" fmla="*/ 0 h 7"/>
                  <a:gd name="T10" fmla="*/ 46 w 52"/>
                  <a:gd name="T11" fmla="*/ 0 h 7"/>
                  <a:gd name="T12" fmla="*/ 48 w 52"/>
                  <a:gd name="T13" fmla="*/ 1 h 7"/>
                  <a:gd name="T14" fmla="*/ 49 w 52"/>
                  <a:gd name="T15" fmla="*/ 4 h 7"/>
                  <a:gd name="T16" fmla="*/ 51 w 52"/>
                  <a:gd name="T17" fmla="*/ 5 h 7"/>
                  <a:gd name="T18" fmla="*/ 52 w 52"/>
                  <a:gd name="T19" fmla="*/ 7 h 7"/>
                  <a:gd name="T20" fmla="*/ 2 w 52"/>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2"/>
                  <a:gd name="T34" fmla="*/ 0 h 7"/>
                  <a:gd name="T35" fmla="*/ 52 w 52"/>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2" h="7">
                    <a:moveTo>
                      <a:pt x="2" y="7"/>
                    </a:moveTo>
                    <a:lnTo>
                      <a:pt x="1" y="5"/>
                    </a:lnTo>
                    <a:lnTo>
                      <a:pt x="1" y="4"/>
                    </a:lnTo>
                    <a:lnTo>
                      <a:pt x="1" y="1"/>
                    </a:lnTo>
                    <a:lnTo>
                      <a:pt x="0" y="0"/>
                    </a:lnTo>
                    <a:lnTo>
                      <a:pt x="46" y="0"/>
                    </a:lnTo>
                    <a:lnTo>
                      <a:pt x="48" y="1"/>
                    </a:lnTo>
                    <a:lnTo>
                      <a:pt x="49" y="4"/>
                    </a:lnTo>
                    <a:lnTo>
                      <a:pt x="51" y="5"/>
                    </a:lnTo>
                    <a:lnTo>
                      <a:pt x="52" y="7"/>
                    </a:lnTo>
                    <a:lnTo>
                      <a:pt x="2" y="7"/>
                    </a:lnTo>
                    <a:close/>
                  </a:path>
                </a:pathLst>
              </a:custGeom>
              <a:solidFill>
                <a:srgbClr val="FFECEC"/>
              </a:solidFill>
              <a:ln w="9525">
                <a:noFill/>
                <a:round/>
                <a:headEnd/>
                <a:tailEnd/>
              </a:ln>
            </p:spPr>
            <p:txBody>
              <a:bodyPr/>
              <a:lstStyle/>
              <a:p>
                <a:endParaRPr lang="en-AU"/>
              </a:p>
            </p:txBody>
          </p:sp>
          <p:sp>
            <p:nvSpPr>
              <p:cNvPr id="26873" name="Freeform 30"/>
              <p:cNvSpPr>
                <a:spLocks/>
              </p:cNvSpPr>
              <p:nvPr/>
            </p:nvSpPr>
            <p:spPr bwMode="auto">
              <a:xfrm>
                <a:off x="5464" y="768"/>
                <a:ext cx="24" cy="3"/>
              </a:xfrm>
              <a:custGeom>
                <a:avLst/>
                <a:gdLst>
                  <a:gd name="T0" fmla="*/ 1 w 47"/>
                  <a:gd name="T1" fmla="*/ 6 h 6"/>
                  <a:gd name="T2" fmla="*/ 1 w 47"/>
                  <a:gd name="T3" fmla="*/ 5 h 6"/>
                  <a:gd name="T4" fmla="*/ 1 w 47"/>
                  <a:gd name="T5" fmla="*/ 4 h 6"/>
                  <a:gd name="T6" fmla="*/ 0 w 47"/>
                  <a:gd name="T7" fmla="*/ 1 h 6"/>
                  <a:gd name="T8" fmla="*/ 0 w 47"/>
                  <a:gd name="T9" fmla="*/ 0 h 6"/>
                  <a:gd name="T10" fmla="*/ 42 w 47"/>
                  <a:gd name="T11" fmla="*/ 0 h 6"/>
                  <a:gd name="T12" fmla="*/ 43 w 47"/>
                  <a:gd name="T13" fmla="*/ 1 h 6"/>
                  <a:gd name="T14" fmla="*/ 45 w 47"/>
                  <a:gd name="T15" fmla="*/ 4 h 6"/>
                  <a:gd name="T16" fmla="*/ 46 w 47"/>
                  <a:gd name="T17" fmla="*/ 5 h 6"/>
                  <a:gd name="T18" fmla="*/ 47 w 47"/>
                  <a:gd name="T19" fmla="*/ 6 h 6"/>
                  <a:gd name="T20" fmla="*/ 1 w 47"/>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7"/>
                  <a:gd name="T34" fmla="*/ 0 h 6"/>
                  <a:gd name="T35" fmla="*/ 47 w 47"/>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7" h="6">
                    <a:moveTo>
                      <a:pt x="1" y="6"/>
                    </a:moveTo>
                    <a:lnTo>
                      <a:pt x="1" y="5"/>
                    </a:lnTo>
                    <a:lnTo>
                      <a:pt x="1" y="4"/>
                    </a:lnTo>
                    <a:lnTo>
                      <a:pt x="0" y="1"/>
                    </a:lnTo>
                    <a:lnTo>
                      <a:pt x="0" y="0"/>
                    </a:lnTo>
                    <a:lnTo>
                      <a:pt x="42" y="0"/>
                    </a:lnTo>
                    <a:lnTo>
                      <a:pt x="43" y="1"/>
                    </a:lnTo>
                    <a:lnTo>
                      <a:pt x="45" y="4"/>
                    </a:lnTo>
                    <a:lnTo>
                      <a:pt x="46" y="5"/>
                    </a:lnTo>
                    <a:lnTo>
                      <a:pt x="47" y="6"/>
                    </a:lnTo>
                    <a:lnTo>
                      <a:pt x="1" y="6"/>
                    </a:lnTo>
                    <a:close/>
                  </a:path>
                </a:pathLst>
              </a:custGeom>
              <a:solidFill>
                <a:srgbClr val="FFEEEE"/>
              </a:solidFill>
              <a:ln w="9525">
                <a:noFill/>
                <a:round/>
                <a:headEnd/>
                <a:tailEnd/>
              </a:ln>
            </p:spPr>
            <p:txBody>
              <a:bodyPr/>
              <a:lstStyle/>
              <a:p>
                <a:endParaRPr lang="en-AU"/>
              </a:p>
            </p:txBody>
          </p:sp>
          <p:sp>
            <p:nvSpPr>
              <p:cNvPr id="26874" name="Freeform 31"/>
              <p:cNvSpPr>
                <a:spLocks/>
              </p:cNvSpPr>
              <p:nvPr/>
            </p:nvSpPr>
            <p:spPr bwMode="auto">
              <a:xfrm>
                <a:off x="5463" y="764"/>
                <a:ext cx="22" cy="4"/>
              </a:xfrm>
              <a:custGeom>
                <a:avLst/>
                <a:gdLst>
                  <a:gd name="T0" fmla="*/ 3 w 45"/>
                  <a:gd name="T1" fmla="*/ 7 h 7"/>
                  <a:gd name="T2" fmla="*/ 2 w 45"/>
                  <a:gd name="T3" fmla="*/ 5 h 7"/>
                  <a:gd name="T4" fmla="*/ 2 w 45"/>
                  <a:gd name="T5" fmla="*/ 4 h 7"/>
                  <a:gd name="T6" fmla="*/ 1 w 45"/>
                  <a:gd name="T7" fmla="*/ 1 h 7"/>
                  <a:gd name="T8" fmla="*/ 0 w 45"/>
                  <a:gd name="T9" fmla="*/ 0 h 7"/>
                  <a:gd name="T10" fmla="*/ 37 w 45"/>
                  <a:gd name="T11" fmla="*/ 0 h 7"/>
                  <a:gd name="T12" fmla="*/ 39 w 45"/>
                  <a:gd name="T13" fmla="*/ 1 h 7"/>
                  <a:gd name="T14" fmla="*/ 41 w 45"/>
                  <a:gd name="T15" fmla="*/ 4 h 7"/>
                  <a:gd name="T16" fmla="*/ 43 w 45"/>
                  <a:gd name="T17" fmla="*/ 5 h 7"/>
                  <a:gd name="T18" fmla="*/ 45 w 45"/>
                  <a:gd name="T19" fmla="*/ 7 h 7"/>
                  <a:gd name="T20" fmla="*/ 3 w 45"/>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7"/>
                  <a:gd name="T35" fmla="*/ 45 w 45"/>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7">
                    <a:moveTo>
                      <a:pt x="3" y="7"/>
                    </a:moveTo>
                    <a:lnTo>
                      <a:pt x="2" y="5"/>
                    </a:lnTo>
                    <a:lnTo>
                      <a:pt x="2" y="4"/>
                    </a:lnTo>
                    <a:lnTo>
                      <a:pt x="1" y="1"/>
                    </a:lnTo>
                    <a:lnTo>
                      <a:pt x="0" y="0"/>
                    </a:lnTo>
                    <a:lnTo>
                      <a:pt x="37" y="0"/>
                    </a:lnTo>
                    <a:lnTo>
                      <a:pt x="39" y="1"/>
                    </a:lnTo>
                    <a:lnTo>
                      <a:pt x="41" y="4"/>
                    </a:lnTo>
                    <a:lnTo>
                      <a:pt x="43" y="5"/>
                    </a:lnTo>
                    <a:lnTo>
                      <a:pt x="45" y="7"/>
                    </a:lnTo>
                    <a:lnTo>
                      <a:pt x="3" y="7"/>
                    </a:lnTo>
                    <a:close/>
                  </a:path>
                </a:pathLst>
              </a:custGeom>
              <a:solidFill>
                <a:srgbClr val="FFF1F1"/>
              </a:solidFill>
              <a:ln w="9525">
                <a:noFill/>
                <a:round/>
                <a:headEnd/>
                <a:tailEnd/>
              </a:ln>
            </p:spPr>
            <p:txBody>
              <a:bodyPr/>
              <a:lstStyle/>
              <a:p>
                <a:endParaRPr lang="en-AU"/>
              </a:p>
            </p:txBody>
          </p:sp>
          <p:sp>
            <p:nvSpPr>
              <p:cNvPr id="26875" name="Freeform 32"/>
              <p:cNvSpPr>
                <a:spLocks/>
              </p:cNvSpPr>
              <p:nvPr/>
            </p:nvSpPr>
            <p:spPr bwMode="auto">
              <a:xfrm>
                <a:off x="5461" y="760"/>
                <a:ext cx="20" cy="4"/>
              </a:xfrm>
              <a:custGeom>
                <a:avLst/>
                <a:gdLst>
                  <a:gd name="T0" fmla="*/ 3 w 40"/>
                  <a:gd name="T1" fmla="*/ 7 h 7"/>
                  <a:gd name="T2" fmla="*/ 2 w 40"/>
                  <a:gd name="T3" fmla="*/ 5 h 7"/>
                  <a:gd name="T4" fmla="*/ 2 w 40"/>
                  <a:gd name="T5" fmla="*/ 4 h 7"/>
                  <a:gd name="T6" fmla="*/ 1 w 40"/>
                  <a:gd name="T7" fmla="*/ 1 h 7"/>
                  <a:gd name="T8" fmla="*/ 0 w 40"/>
                  <a:gd name="T9" fmla="*/ 0 h 7"/>
                  <a:gd name="T10" fmla="*/ 32 w 40"/>
                  <a:gd name="T11" fmla="*/ 0 h 7"/>
                  <a:gd name="T12" fmla="*/ 34 w 40"/>
                  <a:gd name="T13" fmla="*/ 1 h 7"/>
                  <a:gd name="T14" fmla="*/ 36 w 40"/>
                  <a:gd name="T15" fmla="*/ 4 h 7"/>
                  <a:gd name="T16" fmla="*/ 38 w 40"/>
                  <a:gd name="T17" fmla="*/ 5 h 7"/>
                  <a:gd name="T18" fmla="*/ 40 w 40"/>
                  <a:gd name="T19" fmla="*/ 7 h 7"/>
                  <a:gd name="T20" fmla="*/ 3 w 40"/>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0"/>
                  <a:gd name="T34" fmla="*/ 0 h 7"/>
                  <a:gd name="T35" fmla="*/ 40 w 40"/>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0" h="7">
                    <a:moveTo>
                      <a:pt x="3" y="7"/>
                    </a:moveTo>
                    <a:lnTo>
                      <a:pt x="2" y="5"/>
                    </a:lnTo>
                    <a:lnTo>
                      <a:pt x="2" y="4"/>
                    </a:lnTo>
                    <a:lnTo>
                      <a:pt x="1" y="1"/>
                    </a:lnTo>
                    <a:lnTo>
                      <a:pt x="0" y="0"/>
                    </a:lnTo>
                    <a:lnTo>
                      <a:pt x="32" y="0"/>
                    </a:lnTo>
                    <a:lnTo>
                      <a:pt x="34" y="1"/>
                    </a:lnTo>
                    <a:lnTo>
                      <a:pt x="36" y="4"/>
                    </a:lnTo>
                    <a:lnTo>
                      <a:pt x="38" y="5"/>
                    </a:lnTo>
                    <a:lnTo>
                      <a:pt x="40" y="7"/>
                    </a:lnTo>
                    <a:lnTo>
                      <a:pt x="3" y="7"/>
                    </a:lnTo>
                    <a:close/>
                  </a:path>
                </a:pathLst>
              </a:custGeom>
              <a:solidFill>
                <a:srgbClr val="FFF4F4"/>
              </a:solidFill>
              <a:ln w="9525">
                <a:noFill/>
                <a:round/>
                <a:headEnd/>
                <a:tailEnd/>
              </a:ln>
            </p:spPr>
            <p:txBody>
              <a:bodyPr/>
              <a:lstStyle/>
              <a:p>
                <a:endParaRPr lang="en-AU"/>
              </a:p>
            </p:txBody>
          </p:sp>
          <p:sp>
            <p:nvSpPr>
              <p:cNvPr id="26876" name="Freeform 33"/>
              <p:cNvSpPr>
                <a:spLocks/>
              </p:cNvSpPr>
              <p:nvPr/>
            </p:nvSpPr>
            <p:spPr bwMode="auto">
              <a:xfrm>
                <a:off x="5460" y="758"/>
                <a:ext cx="17" cy="2"/>
              </a:xfrm>
              <a:custGeom>
                <a:avLst/>
                <a:gdLst>
                  <a:gd name="T0" fmla="*/ 2 w 34"/>
                  <a:gd name="T1" fmla="*/ 6 h 6"/>
                  <a:gd name="T2" fmla="*/ 1 w 34"/>
                  <a:gd name="T3" fmla="*/ 5 h 6"/>
                  <a:gd name="T4" fmla="*/ 1 w 34"/>
                  <a:gd name="T5" fmla="*/ 2 h 6"/>
                  <a:gd name="T6" fmla="*/ 0 w 34"/>
                  <a:gd name="T7" fmla="*/ 1 h 6"/>
                  <a:gd name="T8" fmla="*/ 0 w 34"/>
                  <a:gd name="T9" fmla="*/ 0 h 6"/>
                  <a:gd name="T10" fmla="*/ 27 w 34"/>
                  <a:gd name="T11" fmla="*/ 0 h 6"/>
                  <a:gd name="T12" fmla="*/ 29 w 34"/>
                  <a:gd name="T13" fmla="*/ 1 h 6"/>
                  <a:gd name="T14" fmla="*/ 31 w 34"/>
                  <a:gd name="T15" fmla="*/ 2 h 6"/>
                  <a:gd name="T16" fmla="*/ 32 w 34"/>
                  <a:gd name="T17" fmla="*/ 5 h 6"/>
                  <a:gd name="T18" fmla="*/ 34 w 34"/>
                  <a:gd name="T19" fmla="*/ 6 h 6"/>
                  <a:gd name="T20" fmla="*/ 2 w 34"/>
                  <a:gd name="T21" fmla="*/ 6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4"/>
                  <a:gd name="T34" fmla="*/ 0 h 6"/>
                  <a:gd name="T35" fmla="*/ 34 w 34"/>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4" h="6">
                    <a:moveTo>
                      <a:pt x="2" y="6"/>
                    </a:moveTo>
                    <a:lnTo>
                      <a:pt x="1" y="5"/>
                    </a:lnTo>
                    <a:lnTo>
                      <a:pt x="1" y="2"/>
                    </a:lnTo>
                    <a:lnTo>
                      <a:pt x="0" y="1"/>
                    </a:lnTo>
                    <a:lnTo>
                      <a:pt x="0" y="0"/>
                    </a:lnTo>
                    <a:lnTo>
                      <a:pt x="27" y="0"/>
                    </a:lnTo>
                    <a:lnTo>
                      <a:pt x="29" y="1"/>
                    </a:lnTo>
                    <a:lnTo>
                      <a:pt x="31" y="2"/>
                    </a:lnTo>
                    <a:lnTo>
                      <a:pt x="32" y="5"/>
                    </a:lnTo>
                    <a:lnTo>
                      <a:pt x="34" y="6"/>
                    </a:lnTo>
                    <a:lnTo>
                      <a:pt x="2" y="6"/>
                    </a:lnTo>
                    <a:close/>
                  </a:path>
                </a:pathLst>
              </a:custGeom>
              <a:solidFill>
                <a:srgbClr val="FFF6F6"/>
              </a:solidFill>
              <a:ln w="9525">
                <a:noFill/>
                <a:round/>
                <a:headEnd/>
                <a:tailEnd/>
              </a:ln>
            </p:spPr>
            <p:txBody>
              <a:bodyPr/>
              <a:lstStyle/>
              <a:p>
                <a:endParaRPr lang="en-AU"/>
              </a:p>
            </p:txBody>
          </p:sp>
          <p:sp>
            <p:nvSpPr>
              <p:cNvPr id="26877" name="Freeform 34"/>
              <p:cNvSpPr>
                <a:spLocks/>
              </p:cNvSpPr>
              <p:nvPr/>
            </p:nvSpPr>
            <p:spPr bwMode="auto">
              <a:xfrm>
                <a:off x="5458" y="754"/>
                <a:ext cx="16" cy="4"/>
              </a:xfrm>
              <a:custGeom>
                <a:avLst/>
                <a:gdLst>
                  <a:gd name="T0" fmla="*/ 4 w 31"/>
                  <a:gd name="T1" fmla="*/ 7 h 7"/>
                  <a:gd name="T2" fmla="*/ 3 w 31"/>
                  <a:gd name="T3" fmla="*/ 5 h 7"/>
                  <a:gd name="T4" fmla="*/ 2 w 31"/>
                  <a:gd name="T5" fmla="*/ 3 h 7"/>
                  <a:gd name="T6" fmla="*/ 1 w 31"/>
                  <a:gd name="T7" fmla="*/ 1 h 7"/>
                  <a:gd name="T8" fmla="*/ 0 w 31"/>
                  <a:gd name="T9" fmla="*/ 0 h 7"/>
                  <a:gd name="T10" fmla="*/ 21 w 31"/>
                  <a:gd name="T11" fmla="*/ 0 h 7"/>
                  <a:gd name="T12" fmla="*/ 23 w 31"/>
                  <a:gd name="T13" fmla="*/ 1 h 7"/>
                  <a:gd name="T14" fmla="*/ 26 w 31"/>
                  <a:gd name="T15" fmla="*/ 3 h 7"/>
                  <a:gd name="T16" fmla="*/ 29 w 31"/>
                  <a:gd name="T17" fmla="*/ 5 h 7"/>
                  <a:gd name="T18" fmla="*/ 31 w 31"/>
                  <a:gd name="T19" fmla="*/ 7 h 7"/>
                  <a:gd name="T20" fmla="*/ 4 w 31"/>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1"/>
                  <a:gd name="T34" fmla="*/ 0 h 7"/>
                  <a:gd name="T35" fmla="*/ 31 w 31"/>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1" h="7">
                    <a:moveTo>
                      <a:pt x="4" y="7"/>
                    </a:moveTo>
                    <a:lnTo>
                      <a:pt x="3" y="5"/>
                    </a:lnTo>
                    <a:lnTo>
                      <a:pt x="2" y="3"/>
                    </a:lnTo>
                    <a:lnTo>
                      <a:pt x="1" y="1"/>
                    </a:lnTo>
                    <a:lnTo>
                      <a:pt x="0" y="0"/>
                    </a:lnTo>
                    <a:lnTo>
                      <a:pt x="21" y="0"/>
                    </a:lnTo>
                    <a:lnTo>
                      <a:pt x="23" y="1"/>
                    </a:lnTo>
                    <a:lnTo>
                      <a:pt x="26" y="3"/>
                    </a:lnTo>
                    <a:lnTo>
                      <a:pt x="29" y="5"/>
                    </a:lnTo>
                    <a:lnTo>
                      <a:pt x="31" y="7"/>
                    </a:lnTo>
                    <a:lnTo>
                      <a:pt x="4" y="7"/>
                    </a:lnTo>
                    <a:close/>
                  </a:path>
                </a:pathLst>
              </a:custGeom>
              <a:solidFill>
                <a:srgbClr val="FFF9F9"/>
              </a:solidFill>
              <a:ln w="9525">
                <a:noFill/>
                <a:round/>
                <a:headEnd/>
                <a:tailEnd/>
              </a:ln>
            </p:spPr>
            <p:txBody>
              <a:bodyPr/>
              <a:lstStyle/>
              <a:p>
                <a:endParaRPr lang="en-AU"/>
              </a:p>
            </p:txBody>
          </p:sp>
          <p:sp>
            <p:nvSpPr>
              <p:cNvPr id="26878" name="Freeform 35"/>
              <p:cNvSpPr>
                <a:spLocks/>
              </p:cNvSpPr>
              <p:nvPr/>
            </p:nvSpPr>
            <p:spPr bwMode="auto">
              <a:xfrm>
                <a:off x="5457" y="750"/>
                <a:ext cx="12" cy="4"/>
              </a:xfrm>
              <a:custGeom>
                <a:avLst/>
                <a:gdLst>
                  <a:gd name="T0" fmla="*/ 3 w 24"/>
                  <a:gd name="T1" fmla="*/ 7 h 7"/>
                  <a:gd name="T2" fmla="*/ 2 w 24"/>
                  <a:gd name="T3" fmla="*/ 5 h 7"/>
                  <a:gd name="T4" fmla="*/ 2 w 24"/>
                  <a:gd name="T5" fmla="*/ 3 h 7"/>
                  <a:gd name="T6" fmla="*/ 1 w 24"/>
                  <a:gd name="T7" fmla="*/ 1 h 7"/>
                  <a:gd name="T8" fmla="*/ 0 w 24"/>
                  <a:gd name="T9" fmla="*/ 0 h 7"/>
                  <a:gd name="T10" fmla="*/ 11 w 24"/>
                  <a:gd name="T11" fmla="*/ 0 h 7"/>
                  <a:gd name="T12" fmla="*/ 15 w 24"/>
                  <a:gd name="T13" fmla="*/ 1 h 7"/>
                  <a:gd name="T14" fmla="*/ 18 w 24"/>
                  <a:gd name="T15" fmla="*/ 3 h 7"/>
                  <a:gd name="T16" fmla="*/ 21 w 24"/>
                  <a:gd name="T17" fmla="*/ 5 h 7"/>
                  <a:gd name="T18" fmla="*/ 24 w 24"/>
                  <a:gd name="T19" fmla="*/ 7 h 7"/>
                  <a:gd name="T20" fmla="*/ 3 w 24"/>
                  <a:gd name="T21" fmla="*/ 7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4"/>
                  <a:gd name="T34" fmla="*/ 0 h 7"/>
                  <a:gd name="T35" fmla="*/ 24 w 24"/>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4" h="7">
                    <a:moveTo>
                      <a:pt x="3" y="7"/>
                    </a:moveTo>
                    <a:lnTo>
                      <a:pt x="2" y="5"/>
                    </a:lnTo>
                    <a:lnTo>
                      <a:pt x="2" y="3"/>
                    </a:lnTo>
                    <a:lnTo>
                      <a:pt x="1" y="1"/>
                    </a:lnTo>
                    <a:lnTo>
                      <a:pt x="0" y="0"/>
                    </a:lnTo>
                    <a:lnTo>
                      <a:pt x="11" y="0"/>
                    </a:lnTo>
                    <a:lnTo>
                      <a:pt x="15" y="1"/>
                    </a:lnTo>
                    <a:lnTo>
                      <a:pt x="18" y="3"/>
                    </a:lnTo>
                    <a:lnTo>
                      <a:pt x="21" y="5"/>
                    </a:lnTo>
                    <a:lnTo>
                      <a:pt x="24" y="7"/>
                    </a:lnTo>
                    <a:lnTo>
                      <a:pt x="3" y="7"/>
                    </a:lnTo>
                    <a:close/>
                  </a:path>
                </a:pathLst>
              </a:custGeom>
              <a:solidFill>
                <a:srgbClr val="FFFCFC"/>
              </a:solidFill>
              <a:ln w="9525">
                <a:noFill/>
                <a:round/>
                <a:headEnd/>
                <a:tailEnd/>
              </a:ln>
            </p:spPr>
            <p:txBody>
              <a:bodyPr/>
              <a:lstStyle/>
              <a:p>
                <a:endParaRPr lang="en-AU"/>
              </a:p>
            </p:txBody>
          </p:sp>
          <p:sp>
            <p:nvSpPr>
              <p:cNvPr id="26879" name="Freeform 36"/>
              <p:cNvSpPr>
                <a:spLocks/>
              </p:cNvSpPr>
              <p:nvPr/>
            </p:nvSpPr>
            <p:spPr bwMode="auto">
              <a:xfrm>
                <a:off x="5455" y="747"/>
                <a:ext cx="7" cy="3"/>
              </a:xfrm>
              <a:custGeom>
                <a:avLst/>
                <a:gdLst>
                  <a:gd name="T0" fmla="*/ 3 w 14"/>
                  <a:gd name="T1" fmla="*/ 6 h 6"/>
                  <a:gd name="T2" fmla="*/ 2 w 14"/>
                  <a:gd name="T3" fmla="*/ 5 h 6"/>
                  <a:gd name="T4" fmla="*/ 2 w 14"/>
                  <a:gd name="T5" fmla="*/ 3 h 6"/>
                  <a:gd name="T6" fmla="*/ 1 w 14"/>
                  <a:gd name="T7" fmla="*/ 1 h 6"/>
                  <a:gd name="T8" fmla="*/ 0 w 14"/>
                  <a:gd name="T9" fmla="*/ 0 h 6"/>
                  <a:gd name="T10" fmla="*/ 4 w 14"/>
                  <a:gd name="T11" fmla="*/ 1 h 6"/>
                  <a:gd name="T12" fmla="*/ 7 w 14"/>
                  <a:gd name="T13" fmla="*/ 2 h 6"/>
                  <a:gd name="T14" fmla="*/ 11 w 14"/>
                  <a:gd name="T15" fmla="*/ 5 h 6"/>
                  <a:gd name="T16" fmla="*/ 14 w 14"/>
                  <a:gd name="T17" fmla="*/ 6 h 6"/>
                  <a:gd name="T18" fmla="*/ 3 w 14"/>
                  <a:gd name="T19" fmla="*/ 6 h 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
                  <a:gd name="T31" fmla="*/ 0 h 6"/>
                  <a:gd name="T32" fmla="*/ 14 w 14"/>
                  <a:gd name="T33" fmla="*/ 6 h 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 h="6">
                    <a:moveTo>
                      <a:pt x="3" y="6"/>
                    </a:moveTo>
                    <a:lnTo>
                      <a:pt x="2" y="5"/>
                    </a:lnTo>
                    <a:lnTo>
                      <a:pt x="2" y="3"/>
                    </a:lnTo>
                    <a:lnTo>
                      <a:pt x="1" y="1"/>
                    </a:lnTo>
                    <a:lnTo>
                      <a:pt x="0" y="0"/>
                    </a:lnTo>
                    <a:lnTo>
                      <a:pt x="4" y="1"/>
                    </a:lnTo>
                    <a:lnTo>
                      <a:pt x="7" y="2"/>
                    </a:lnTo>
                    <a:lnTo>
                      <a:pt x="11" y="5"/>
                    </a:lnTo>
                    <a:lnTo>
                      <a:pt x="14" y="6"/>
                    </a:lnTo>
                    <a:lnTo>
                      <a:pt x="3" y="6"/>
                    </a:lnTo>
                    <a:close/>
                  </a:path>
                </a:pathLst>
              </a:custGeom>
              <a:solidFill>
                <a:srgbClr val="FFFFFF"/>
              </a:solidFill>
              <a:ln w="9525">
                <a:noFill/>
                <a:round/>
                <a:headEnd/>
                <a:tailEnd/>
              </a:ln>
            </p:spPr>
            <p:txBody>
              <a:bodyPr/>
              <a:lstStyle/>
              <a:p>
                <a:endParaRPr lang="en-AU"/>
              </a:p>
            </p:txBody>
          </p:sp>
          <p:sp>
            <p:nvSpPr>
              <p:cNvPr id="26880" name="Freeform 37"/>
              <p:cNvSpPr>
                <a:spLocks/>
              </p:cNvSpPr>
              <p:nvPr/>
            </p:nvSpPr>
            <p:spPr bwMode="auto">
              <a:xfrm>
                <a:off x="5454" y="747"/>
                <a:ext cx="40" cy="67"/>
              </a:xfrm>
              <a:custGeom>
                <a:avLst/>
                <a:gdLst>
                  <a:gd name="T0" fmla="*/ 77 w 79"/>
                  <a:gd name="T1" fmla="*/ 81 h 133"/>
                  <a:gd name="T2" fmla="*/ 77 w 79"/>
                  <a:gd name="T3" fmla="*/ 81 h 133"/>
                  <a:gd name="T4" fmla="*/ 78 w 79"/>
                  <a:gd name="T5" fmla="*/ 76 h 133"/>
                  <a:gd name="T6" fmla="*/ 79 w 79"/>
                  <a:gd name="T7" fmla="*/ 70 h 133"/>
                  <a:gd name="T8" fmla="*/ 78 w 79"/>
                  <a:gd name="T9" fmla="*/ 64 h 133"/>
                  <a:gd name="T10" fmla="*/ 75 w 79"/>
                  <a:gd name="T11" fmla="*/ 57 h 133"/>
                  <a:gd name="T12" fmla="*/ 75 w 79"/>
                  <a:gd name="T13" fmla="*/ 57 h 133"/>
                  <a:gd name="T14" fmla="*/ 70 w 79"/>
                  <a:gd name="T15" fmla="*/ 50 h 133"/>
                  <a:gd name="T16" fmla="*/ 63 w 79"/>
                  <a:gd name="T17" fmla="*/ 41 h 133"/>
                  <a:gd name="T18" fmla="*/ 55 w 79"/>
                  <a:gd name="T19" fmla="*/ 34 h 133"/>
                  <a:gd name="T20" fmla="*/ 46 w 79"/>
                  <a:gd name="T21" fmla="*/ 26 h 133"/>
                  <a:gd name="T22" fmla="*/ 36 w 79"/>
                  <a:gd name="T23" fmla="*/ 18 h 133"/>
                  <a:gd name="T24" fmla="*/ 25 w 79"/>
                  <a:gd name="T25" fmla="*/ 11 h 133"/>
                  <a:gd name="T26" fmla="*/ 14 w 79"/>
                  <a:gd name="T27" fmla="*/ 5 h 133"/>
                  <a:gd name="T28" fmla="*/ 2 w 79"/>
                  <a:gd name="T29" fmla="*/ 0 h 133"/>
                  <a:gd name="T30" fmla="*/ 2 w 79"/>
                  <a:gd name="T31" fmla="*/ 0 h 133"/>
                  <a:gd name="T32" fmla="*/ 12 w 79"/>
                  <a:gd name="T33" fmla="*/ 20 h 133"/>
                  <a:gd name="T34" fmla="*/ 18 w 79"/>
                  <a:gd name="T35" fmla="*/ 37 h 133"/>
                  <a:gd name="T36" fmla="*/ 22 w 79"/>
                  <a:gd name="T37" fmla="*/ 51 h 133"/>
                  <a:gd name="T38" fmla="*/ 24 w 79"/>
                  <a:gd name="T39" fmla="*/ 65 h 133"/>
                  <a:gd name="T40" fmla="*/ 22 w 79"/>
                  <a:gd name="T41" fmla="*/ 79 h 133"/>
                  <a:gd name="T42" fmla="*/ 17 w 79"/>
                  <a:gd name="T43" fmla="*/ 94 h 133"/>
                  <a:gd name="T44" fmla="*/ 10 w 79"/>
                  <a:gd name="T45" fmla="*/ 111 h 133"/>
                  <a:gd name="T46" fmla="*/ 0 w 79"/>
                  <a:gd name="T47" fmla="*/ 133 h 133"/>
                  <a:gd name="T48" fmla="*/ 0 w 79"/>
                  <a:gd name="T49" fmla="*/ 133 h 133"/>
                  <a:gd name="T50" fmla="*/ 16 w 79"/>
                  <a:gd name="T51" fmla="*/ 124 h 133"/>
                  <a:gd name="T52" fmla="*/ 28 w 79"/>
                  <a:gd name="T53" fmla="*/ 117 h 133"/>
                  <a:gd name="T54" fmla="*/ 37 w 79"/>
                  <a:gd name="T55" fmla="*/ 113 h 133"/>
                  <a:gd name="T56" fmla="*/ 44 w 79"/>
                  <a:gd name="T57" fmla="*/ 108 h 133"/>
                  <a:gd name="T58" fmla="*/ 51 w 79"/>
                  <a:gd name="T59" fmla="*/ 104 h 133"/>
                  <a:gd name="T60" fmla="*/ 58 w 79"/>
                  <a:gd name="T61" fmla="*/ 98 h 133"/>
                  <a:gd name="T62" fmla="*/ 66 w 79"/>
                  <a:gd name="T63" fmla="*/ 90 h 133"/>
                  <a:gd name="T64" fmla="*/ 77 w 79"/>
                  <a:gd name="T65" fmla="*/ 81 h 13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9"/>
                  <a:gd name="T100" fmla="*/ 0 h 133"/>
                  <a:gd name="T101" fmla="*/ 79 w 79"/>
                  <a:gd name="T102" fmla="*/ 133 h 13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9" h="133">
                    <a:moveTo>
                      <a:pt x="77" y="81"/>
                    </a:moveTo>
                    <a:lnTo>
                      <a:pt x="77" y="81"/>
                    </a:lnTo>
                    <a:lnTo>
                      <a:pt x="78" y="76"/>
                    </a:lnTo>
                    <a:lnTo>
                      <a:pt x="79" y="70"/>
                    </a:lnTo>
                    <a:lnTo>
                      <a:pt x="78" y="64"/>
                    </a:lnTo>
                    <a:lnTo>
                      <a:pt x="75" y="57"/>
                    </a:lnTo>
                    <a:lnTo>
                      <a:pt x="70" y="50"/>
                    </a:lnTo>
                    <a:lnTo>
                      <a:pt x="63" y="41"/>
                    </a:lnTo>
                    <a:lnTo>
                      <a:pt x="55" y="34"/>
                    </a:lnTo>
                    <a:lnTo>
                      <a:pt x="46" y="26"/>
                    </a:lnTo>
                    <a:lnTo>
                      <a:pt x="36" y="18"/>
                    </a:lnTo>
                    <a:lnTo>
                      <a:pt x="25" y="11"/>
                    </a:lnTo>
                    <a:lnTo>
                      <a:pt x="14" y="5"/>
                    </a:lnTo>
                    <a:lnTo>
                      <a:pt x="2" y="0"/>
                    </a:lnTo>
                    <a:lnTo>
                      <a:pt x="12" y="20"/>
                    </a:lnTo>
                    <a:lnTo>
                      <a:pt x="18" y="37"/>
                    </a:lnTo>
                    <a:lnTo>
                      <a:pt x="22" y="51"/>
                    </a:lnTo>
                    <a:lnTo>
                      <a:pt x="24" y="65"/>
                    </a:lnTo>
                    <a:lnTo>
                      <a:pt x="22" y="79"/>
                    </a:lnTo>
                    <a:lnTo>
                      <a:pt x="17" y="94"/>
                    </a:lnTo>
                    <a:lnTo>
                      <a:pt x="10" y="111"/>
                    </a:lnTo>
                    <a:lnTo>
                      <a:pt x="0" y="133"/>
                    </a:lnTo>
                    <a:lnTo>
                      <a:pt x="16" y="124"/>
                    </a:lnTo>
                    <a:lnTo>
                      <a:pt x="28" y="117"/>
                    </a:lnTo>
                    <a:lnTo>
                      <a:pt x="37" y="113"/>
                    </a:lnTo>
                    <a:lnTo>
                      <a:pt x="44" y="108"/>
                    </a:lnTo>
                    <a:lnTo>
                      <a:pt x="51" y="104"/>
                    </a:lnTo>
                    <a:lnTo>
                      <a:pt x="58" y="98"/>
                    </a:lnTo>
                    <a:lnTo>
                      <a:pt x="66" y="90"/>
                    </a:lnTo>
                    <a:lnTo>
                      <a:pt x="77" y="81"/>
                    </a:lnTo>
                  </a:path>
                </a:pathLst>
              </a:custGeom>
              <a:noFill/>
              <a:ln w="0">
                <a:solidFill>
                  <a:srgbClr val="000000"/>
                </a:solidFill>
                <a:prstDash val="solid"/>
                <a:round/>
                <a:headEnd/>
                <a:tailEnd/>
              </a:ln>
            </p:spPr>
            <p:txBody>
              <a:bodyPr/>
              <a:lstStyle/>
              <a:p>
                <a:endParaRPr lang="en-AU"/>
              </a:p>
            </p:txBody>
          </p:sp>
          <p:sp>
            <p:nvSpPr>
              <p:cNvPr id="26881" name="Freeform 38"/>
              <p:cNvSpPr>
                <a:spLocks/>
              </p:cNvSpPr>
              <p:nvPr/>
            </p:nvSpPr>
            <p:spPr bwMode="auto">
              <a:xfrm>
                <a:off x="5322" y="798"/>
                <a:ext cx="1" cy="1"/>
              </a:xfrm>
              <a:custGeom>
                <a:avLst/>
                <a:gdLst>
                  <a:gd name="T0" fmla="*/ 0 w 3"/>
                  <a:gd name="T1" fmla="*/ 0 h 1"/>
                  <a:gd name="T2" fmla="*/ 1 w 3"/>
                  <a:gd name="T3" fmla="*/ 0 h 1"/>
                  <a:gd name="T4" fmla="*/ 2 w 3"/>
                  <a:gd name="T5" fmla="*/ 0 h 1"/>
                  <a:gd name="T6" fmla="*/ 2 w 3"/>
                  <a:gd name="T7" fmla="*/ 1 h 1"/>
                  <a:gd name="T8" fmla="*/ 3 w 3"/>
                  <a:gd name="T9" fmla="*/ 1 h 1"/>
                  <a:gd name="T10" fmla="*/ 3 w 3"/>
                  <a:gd name="T11" fmla="*/ 1 h 1"/>
                  <a:gd name="T12" fmla="*/ 3 w 3"/>
                  <a:gd name="T13" fmla="*/ 1 h 1"/>
                  <a:gd name="T14" fmla="*/ 2 w 3"/>
                  <a:gd name="T15" fmla="*/ 1 h 1"/>
                  <a:gd name="T16" fmla="*/ 2 w 3"/>
                  <a:gd name="T17" fmla="*/ 0 h 1"/>
                  <a:gd name="T18" fmla="*/ 0 w 3"/>
                  <a:gd name="T19" fmla="*/ 0 h 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
                  <a:gd name="T31" fmla="*/ 0 h 1"/>
                  <a:gd name="T32" fmla="*/ 3 w 3"/>
                  <a:gd name="T33" fmla="*/ 1 h 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 h="1">
                    <a:moveTo>
                      <a:pt x="0" y="0"/>
                    </a:moveTo>
                    <a:lnTo>
                      <a:pt x="1" y="0"/>
                    </a:lnTo>
                    <a:lnTo>
                      <a:pt x="2" y="0"/>
                    </a:lnTo>
                    <a:lnTo>
                      <a:pt x="2" y="1"/>
                    </a:lnTo>
                    <a:lnTo>
                      <a:pt x="3" y="1"/>
                    </a:lnTo>
                    <a:lnTo>
                      <a:pt x="2" y="1"/>
                    </a:lnTo>
                    <a:lnTo>
                      <a:pt x="2" y="0"/>
                    </a:lnTo>
                    <a:lnTo>
                      <a:pt x="0" y="0"/>
                    </a:lnTo>
                    <a:close/>
                  </a:path>
                </a:pathLst>
              </a:custGeom>
              <a:solidFill>
                <a:srgbClr val="FFCCCC"/>
              </a:solidFill>
              <a:ln w="9525">
                <a:noFill/>
                <a:round/>
                <a:headEnd/>
                <a:tailEnd/>
              </a:ln>
            </p:spPr>
            <p:txBody>
              <a:bodyPr/>
              <a:lstStyle/>
              <a:p>
                <a:endParaRPr lang="en-AU"/>
              </a:p>
            </p:txBody>
          </p:sp>
          <p:sp>
            <p:nvSpPr>
              <p:cNvPr id="26882" name="Freeform 39"/>
              <p:cNvSpPr>
                <a:spLocks/>
              </p:cNvSpPr>
              <p:nvPr/>
            </p:nvSpPr>
            <p:spPr bwMode="auto">
              <a:xfrm>
                <a:off x="5320" y="798"/>
                <a:ext cx="3" cy="1"/>
              </a:xfrm>
              <a:custGeom>
                <a:avLst/>
                <a:gdLst>
                  <a:gd name="T0" fmla="*/ 3 w 5"/>
                  <a:gd name="T1" fmla="*/ 1 h 1"/>
                  <a:gd name="T2" fmla="*/ 2 w 5"/>
                  <a:gd name="T3" fmla="*/ 1 h 1"/>
                  <a:gd name="T4" fmla="*/ 2 w 5"/>
                  <a:gd name="T5" fmla="*/ 1 h 1"/>
                  <a:gd name="T6" fmla="*/ 1 w 5"/>
                  <a:gd name="T7" fmla="*/ 1 h 1"/>
                  <a:gd name="T8" fmla="*/ 0 w 5"/>
                  <a:gd name="T9" fmla="*/ 0 h 1"/>
                  <a:gd name="T10" fmla="*/ 4 w 5"/>
                  <a:gd name="T11" fmla="*/ 0 h 1"/>
                  <a:gd name="T12" fmla="*/ 4 w 5"/>
                  <a:gd name="T13" fmla="*/ 1 h 1"/>
                  <a:gd name="T14" fmla="*/ 5 w 5"/>
                  <a:gd name="T15" fmla="*/ 1 h 1"/>
                  <a:gd name="T16" fmla="*/ 5 w 5"/>
                  <a:gd name="T17" fmla="*/ 1 h 1"/>
                  <a:gd name="T18" fmla="*/ 5 w 5"/>
                  <a:gd name="T19" fmla="*/ 1 h 1"/>
                  <a:gd name="T20" fmla="*/ 3 w 5"/>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
                  <a:gd name="T34" fmla="*/ 0 h 1"/>
                  <a:gd name="T35" fmla="*/ 5 w 5"/>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 h="1">
                    <a:moveTo>
                      <a:pt x="3" y="1"/>
                    </a:moveTo>
                    <a:lnTo>
                      <a:pt x="2" y="1"/>
                    </a:lnTo>
                    <a:lnTo>
                      <a:pt x="1" y="1"/>
                    </a:lnTo>
                    <a:lnTo>
                      <a:pt x="0" y="0"/>
                    </a:lnTo>
                    <a:lnTo>
                      <a:pt x="4" y="0"/>
                    </a:lnTo>
                    <a:lnTo>
                      <a:pt x="4" y="1"/>
                    </a:lnTo>
                    <a:lnTo>
                      <a:pt x="5" y="1"/>
                    </a:lnTo>
                    <a:lnTo>
                      <a:pt x="3" y="1"/>
                    </a:lnTo>
                    <a:close/>
                  </a:path>
                </a:pathLst>
              </a:custGeom>
              <a:solidFill>
                <a:srgbClr val="FFCECE"/>
              </a:solidFill>
              <a:ln w="9525">
                <a:noFill/>
                <a:round/>
                <a:headEnd/>
                <a:tailEnd/>
              </a:ln>
            </p:spPr>
            <p:txBody>
              <a:bodyPr/>
              <a:lstStyle/>
              <a:p>
                <a:endParaRPr lang="en-AU"/>
              </a:p>
            </p:txBody>
          </p:sp>
          <p:sp>
            <p:nvSpPr>
              <p:cNvPr id="26883" name="Freeform 40"/>
              <p:cNvSpPr>
                <a:spLocks/>
              </p:cNvSpPr>
              <p:nvPr/>
            </p:nvSpPr>
            <p:spPr bwMode="auto">
              <a:xfrm>
                <a:off x="5316" y="797"/>
                <a:ext cx="6" cy="1"/>
              </a:xfrm>
              <a:custGeom>
                <a:avLst/>
                <a:gdLst>
                  <a:gd name="T0" fmla="*/ 7 w 11"/>
                  <a:gd name="T1" fmla="*/ 1 h 1"/>
                  <a:gd name="T2" fmla="*/ 5 w 11"/>
                  <a:gd name="T3" fmla="*/ 1 h 1"/>
                  <a:gd name="T4" fmla="*/ 3 w 11"/>
                  <a:gd name="T5" fmla="*/ 0 h 1"/>
                  <a:gd name="T6" fmla="*/ 2 w 11"/>
                  <a:gd name="T7" fmla="*/ 0 h 1"/>
                  <a:gd name="T8" fmla="*/ 0 w 11"/>
                  <a:gd name="T9" fmla="*/ 0 h 1"/>
                  <a:gd name="T10" fmla="*/ 10 w 11"/>
                  <a:gd name="T11" fmla="*/ 0 h 1"/>
                  <a:gd name="T12" fmla="*/ 10 w 11"/>
                  <a:gd name="T13" fmla="*/ 1 h 1"/>
                  <a:gd name="T14" fmla="*/ 10 w 11"/>
                  <a:gd name="T15" fmla="*/ 1 h 1"/>
                  <a:gd name="T16" fmla="*/ 10 w 11"/>
                  <a:gd name="T17" fmla="*/ 1 h 1"/>
                  <a:gd name="T18" fmla="*/ 11 w 11"/>
                  <a:gd name="T19" fmla="*/ 1 h 1"/>
                  <a:gd name="T20" fmla="*/ 7 w 11"/>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
                  <a:gd name="T34" fmla="*/ 0 h 1"/>
                  <a:gd name="T35" fmla="*/ 11 w 11"/>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 h="1">
                    <a:moveTo>
                      <a:pt x="7" y="1"/>
                    </a:moveTo>
                    <a:lnTo>
                      <a:pt x="5" y="1"/>
                    </a:lnTo>
                    <a:lnTo>
                      <a:pt x="3" y="0"/>
                    </a:lnTo>
                    <a:lnTo>
                      <a:pt x="2" y="0"/>
                    </a:lnTo>
                    <a:lnTo>
                      <a:pt x="0" y="0"/>
                    </a:lnTo>
                    <a:lnTo>
                      <a:pt x="10" y="0"/>
                    </a:lnTo>
                    <a:lnTo>
                      <a:pt x="10" y="1"/>
                    </a:lnTo>
                    <a:lnTo>
                      <a:pt x="11" y="1"/>
                    </a:lnTo>
                    <a:lnTo>
                      <a:pt x="7" y="1"/>
                    </a:lnTo>
                    <a:close/>
                  </a:path>
                </a:pathLst>
              </a:custGeom>
              <a:solidFill>
                <a:srgbClr val="FFD1D1"/>
              </a:solidFill>
              <a:ln w="9525">
                <a:noFill/>
                <a:round/>
                <a:headEnd/>
                <a:tailEnd/>
              </a:ln>
            </p:spPr>
            <p:txBody>
              <a:bodyPr/>
              <a:lstStyle/>
              <a:p>
                <a:endParaRPr lang="en-AU"/>
              </a:p>
            </p:txBody>
          </p:sp>
          <p:sp>
            <p:nvSpPr>
              <p:cNvPr id="26884" name="Freeform 41"/>
              <p:cNvSpPr>
                <a:spLocks/>
              </p:cNvSpPr>
              <p:nvPr/>
            </p:nvSpPr>
            <p:spPr bwMode="auto">
              <a:xfrm>
                <a:off x="5314" y="797"/>
                <a:ext cx="8" cy="1"/>
              </a:xfrm>
              <a:custGeom>
                <a:avLst/>
                <a:gdLst>
                  <a:gd name="T0" fmla="*/ 4 w 14"/>
                  <a:gd name="T1" fmla="*/ 2 h 2"/>
                  <a:gd name="T2" fmla="*/ 3 w 14"/>
                  <a:gd name="T3" fmla="*/ 2 h 2"/>
                  <a:gd name="T4" fmla="*/ 2 w 14"/>
                  <a:gd name="T5" fmla="*/ 0 h 2"/>
                  <a:gd name="T6" fmla="*/ 1 w 14"/>
                  <a:gd name="T7" fmla="*/ 0 h 2"/>
                  <a:gd name="T8" fmla="*/ 0 w 14"/>
                  <a:gd name="T9" fmla="*/ 0 h 2"/>
                  <a:gd name="T10" fmla="*/ 13 w 14"/>
                  <a:gd name="T11" fmla="*/ 0 h 2"/>
                  <a:gd name="T12" fmla="*/ 13 w 14"/>
                  <a:gd name="T13" fmla="*/ 2 h 2"/>
                  <a:gd name="T14" fmla="*/ 13 w 14"/>
                  <a:gd name="T15" fmla="*/ 2 h 2"/>
                  <a:gd name="T16" fmla="*/ 13 w 14"/>
                  <a:gd name="T17" fmla="*/ 2 h 2"/>
                  <a:gd name="T18" fmla="*/ 14 w 14"/>
                  <a:gd name="T19" fmla="*/ 2 h 2"/>
                  <a:gd name="T20" fmla="*/ 4 w 14"/>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4"/>
                  <a:gd name="T34" fmla="*/ 0 h 2"/>
                  <a:gd name="T35" fmla="*/ 14 w 14"/>
                  <a:gd name="T36" fmla="*/ 2 h 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 h="2">
                    <a:moveTo>
                      <a:pt x="4" y="2"/>
                    </a:moveTo>
                    <a:lnTo>
                      <a:pt x="3" y="2"/>
                    </a:lnTo>
                    <a:lnTo>
                      <a:pt x="2" y="0"/>
                    </a:lnTo>
                    <a:lnTo>
                      <a:pt x="1" y="0"/>
                    </a:lnTo>
                    <a:lnTo>
                      <a:pt x="0" y="0"/>
                    </a:lnTo>
                    <a:lnTo>
                      <a:pt x="13" y="0"/>
                    </a:lnTo>
                    <a:lnTo>
                      <a:pt x="13" y="2"/>
                    </a:lnTo>
                    <a:lnTo>
                      <a:pt x="14" y="2"/>
                    </a:lnTo>
                    <a:lnTo>
                      <a:pt x="4" y="2"/>
                    </a:lnTo>
                    <a:close/>
                  </a:path>
                </a:pathLst>
              </a:custGeom>
              <a:solidFill>
                <a:srgbClr val="FFD4D4"/>
              </a:solidFill>
              <a:ln w="9525">
                <a:noFill/>
                <a:round/>
                <a:headEnd/>
                <a:tailEnd/>
              </a:ln>
            </p:spPr>
            <p:txBody>
              <a:bodyPr/>
              <a:lstStyle/>
              <a:p>
                <a:endParaRPr lang="en-AU"/>
              </a:p>
            </p:txBody>
          </p:sp>
          <p:sp>
            <p:nvSpPr>
              <p:cNvPr id="26885" name="Freeform 42"/>
              <p:cNvSpPr>
                <a:spLocks/>
              </p:cNvSpPr>
              <p:nvPr/>
            </p:nvSpPr>
            <p:spPr bwMode="auto">
              <a:xfrm>
                <a:off x="5313" y="796"/>
                <a:ext cx="8" cy="1"/>
              </a:xfrm>
              <a:custGeom>
                <a:avLst/>
                <a:gdLst>
                  <a:gd name="T0" fmla="*/ 3 w 16"/>
                  <a:gd name="T1" fmla="*/ 1 h 1"/>
                  <a:gd name="T2" fmla="*/ 2 w 16"/>
                  <a:gd name="T3" fmla="*/ 1 h 1"/>
                  <a:gd name="T4" fmla="*/ 2 w 16"/>
                  <a:gd name="T5" fmla="*/ 1 h 1"/>
                  <a:gd name="T6" fmla="*/ 1 w 16"/>
                  <a:gd name="T7" fmla="*/ 1 h 1"/>
                  <a:gd name="T8" fmla="*/ 0 w 16"/>
                  <a:gd name="T9" fmla="*/ 0 h 1"/>
                  <a:gd name="T10" fmla="*/ 15 w 16"/>
                  <a:gd name="T11" fmla="*/ 0 h 1"/>
                  <a:gd name="T12" fmla="*/ 15 w 16"/>
                  <a:gd name="T13" fmla="*/ 1 h 1"/>
                  <a:gd name="T14" fmla="*/ 16 w 16"/>
                  <a:gd name="T15" fmla="*/ 1 h 1"/>
                  <a:gd name="T16" fmla="*/ 16 w 16"/>
                  <a:gd name="T17" fmla="*/ 1 h 1"/>
                  <a:gd name="T18" fmla="*/ 16 w 16"/>
                  <a:gd name="T19" fmla="*/ 1 h 1"/>
                  <a:gd name="T20" fmla="*/ 3 w 16"/>
                  <a:gd name="T21" fmla="*/ 1 h 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1"/>
                  <a:gd name="T35" fmla="*/ 16 w 16"/>
                  <a:gd name="T36" fmla="*/ 1 h 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1">
                    <a:moveTo>
                      <a:pt x="3" y="1"/>
                    </a:moveTo>
                    <a:lnTo>
                      <a:pt x="2" y="1"/>
                    </a:lnTo>
                    <a:lnTo>
                      <a:pt x="1" y="1"/>
                    </a:lnTo>
                    <a:lnTo>
                      <a:pt x="0" y="0"/>
                    </a:lnTo>
                    <a:lnTo>
                      <a:pt x="15" y="0"/>
                    </a:lnTo>
                    <a:lnTo>
                      <a:pt x="15" y="1"/>
                    </a:lnTo>
                    <a:lnTo>
                      <a:pt x="16" y="1"/>
                    </a:lnTo>
                    <a:lnTo>
                      <a:pt x="3" y="1"/>
                    </a:lnTo>
                    <a:close/>
                  </a:path>
                </a:pathLst>
              </a:custGeom>
              <a:solidFill>
                <a:srgbClr val="FFD6D6"/>
              </a:solidFill>
              <a:ln w="9525">
                <a:noFill/>
                <a:round/>
                <a:headEnd/>
                <a:tailEnd/>
              </a:ln>
            </p:spPr>
            <p:txBody>
              <a:bodyPr/>
              <a:lstStyle/>
              <a:p>
                <a:endParaRPr lang="en-AU"/>
              </a:p>
            </p:txBody>
          </p:sp>
          <p:sp>
            <p:nvSpPr>
              <p:cNvPr id="26886" name="Freeform 43"/>
              <p:cNvSpPr>
                <a:spLocks/>
              </p:cNvSpPr>
              <p:nvPr/>
            </p:nvSpPr>
            <p:spPr bwMode="auto">
              <a:xfrm>
                <a:off x="5309" y="795"/>
                <a:ext cx="12" cy="1"/>
              </a:xfrm>
              <a:custGeom>
                <a:avLst/>
                <a:gdLst>
                  <a:gd name="T0" fmla="*/ 7 w 22"/>
                  <a:gd name="T1" fmla="*/ 2 h 2"/>
                  <a:gd name="T2" fmla="*/ 5 w 22"/>
                  <a:gd name="T3" fmla="*/ 2 h 2"/>
                  <a:gd name="T4" fmla="*/ 4 w 22"/>
                  <a:gd name="T5" fmla="*/ 1 h 2"/>
                  <a:gd name="T6" fmla="*/ 2 w 22"/>
                  <a:gd name="T7" fmla="*/ 1 h 2"/>
                  <a:gd name="T8" fmla="*/ 0 w 22"/>
                  <a:gd name="T9" fmla="*/ 1 h 2"/>
                  <a:gd name="T10" fmla="*/ 1 w 22"/>
                  <a:gd name="T11" fmla="*/ 0 h 2"/>
                  <a:gd name="T12" fmla="*/ 21 w 22"/>
                  <a:gd name="T13" fmla="*/ 0 h 2"/>
                  <a:gd name="T14" fmla="*/ 21 w 22"/>
                  <a:gd name="T15" fmla="*/ 1 h 2"/>
                  <a:gd name="T16" fmla="*/ 22 w 22"/>
                  <a:gd name="T17" fmla="*/ 1 h 2"/>
                  <a:gd name="T18" fmla="*/ 22 w 22"/>
                  <a:gd name="T19" fmla="*/ 2 h 2"/>
                  <a:gd name="T20" fmla="*/ 22 w 22"/>
                  <a:gd name="T21" fmla="*/ 2 h 2"/>
                  <a:gd name="T22" fmla="*/ 7 w 22"/>
                  <a:gd name="T23" fmla="*/ 2 h 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2"/>
                  <a:gd name="T37" fmla="*/ 0 h 2"/>
                  <a:gd name="T38" fmla="*/ 22 w 22"/>
                  <a:gd name="T39" fmla="*/ 2 h 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2" h="2">
                    <a:moveTo>
                      <a:pt x="7" y="2"/>
                    </a:moveTo>
                    <a:lnTo>
                      <a:pt x="5" y="2"/>
                    </a:lnTo>
                    <a:lnTo>
                      <a:pt x="4" y="1"/>
                    </a:lnTo>
                    <a:lnTo>
                      <a:pt x="2" y="1"/>
                    </a:lnTo>
                    <a:lnTo>
                      <a:pt x="0" y="1"/>
                    </a:lnTo>
                    <a:lnTo>
                      <a:pt x="1" y="0"/>
                    </a:lnTo>
                    <a:lnTo>
                      <a:pt x="21" y="0"/>
                    </a:lnTo>
                    <a:lnTo>
                      <a:pt x="21" y="1"/>
                    </a:lnTo>
                    <a:lnTo>
                      <a:pt x="22" y="1"/>
                    </a:lnTo>
                    <a:lnTo>
                      <a:pt x="22" y="2"/>
                    </a:lnTo>
                    <a:lnTo>
                      <a:pt x="7" y="2"/>
                    </a:lnTo>
                    <a:close/>
                  </a:path>
                </a:pathLst>
              </a:custGeom>
              <a:solidFill>
                <a:srgbClr val="FFD9D9"/>
              </a:solidFill>
              <a:ln w="9525">
                <a:noFill/>
                <a:round/>
                <a:headEnd/>
                <a:tailEnd/>
              </a:ln>
            </p:spPr>
            <p:txBody>
              <a:bodyPr/>
              <a:lstStyle/>
              <a:p>
                <a:endParaRPr lang="en-AU"/>
              </a:p>
            </p:txBody>
          </p:sp>
          <p:sp>
            <p:nvSpPr>
              <p:cNvPr id="26887" name="Freeform 44"/>
              <p:cNvSpPr>
                <a:spLocks/>
              </p:cNvSpPr>
              <p:nvPr/>
            </p:nvSpPr>
            <p:spPr bwMode="auto">
              <a:xfrm>
                <a:off x="5310" y="794"/>
                <a:ext cx="10" cy="1"/>
              </a:xfrm>
              <a:custGeom>
                <a:avLst/>
                <a:gdLst>
                  <a:gd name="T0" fmla="*/ 0 w 20"/>
                  <a:gd name="T1" fmla="*/ 1 h 1"/>
                  <a:gd name="T2" fmla="*/ 1 w 20"/>
                  <a:gd name="T3" fmla="*/ 0 h 1"/>
                  <a:gd name="T4" fmla="*/ 19 w 20"/>
                  <a:gd name="T5" fmla="*/ 0 h 1"/>
                  <a:gd name="T6" fmla="*/ 19 w 20"/>
                  <a:gd name="T7" fmla="*/ 0 h 1"/>
                  <a:gd name="T8" fmla="*/ 20 w 20"/>
                  <a:gd name="T9" fmla="*/ 0 h 1"/>
                  <a:gd name="T10" fmla="*/ 20 w 20"/>
                  <a:gd name="T11" fmla="*/ 1 h 1"/>
                  <a:gd name="T12" fmla="*/ 20 w 20"/>
                  <a:gd name="T13" fmla="*/ 1 h 1"/>
                  <a:gd name="T14" fmla="*/ 0 w 20"/>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20"/>
                  <a:gd name="T25" fmla="*/ 0 h 1"/>
                  <a:gd name="T26" fmla="*/ 20 w 20"/>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 h="1">
                    <a:moveTo>
                      <a:pt x="0" y="1"/>
                    </a:moveTo>
                    <a:lnTo>
                      <a:pt x="1" y="0"/>
                    </a:lnTo>
                    <a:lnTo>
                      <a:pt x="19" y="0"/>
                    </a:lnTo>
                    <a:lnTo>
                      <a:pt x="20" y="0"/>
                    </a:lnTo>
                    <a:lnTo>
                      <a:pt x="20" y="1"/>
                    </a:lnTo>
                    <a:lnTo>
                      <a:pt x="0" y="1"/>
                    </a:lnTo>
                    <a:close/>
                  </a:path>
                </a:pathLst>
              </a:custGeom>
              <a:solidFill>
                <a:srgbClr val="FFDCDC"/>
              </a:solidFill>
              <a:ln w="9525">
                <a:noFill/>
                <a:round/>
                <a:headEnd/>
                <a:tailEnd/>
              </a:ln>
            </p:spPr>
            <p:txBody>
              <a:bodyPr/>
              <a:lstStyle/>
              <a:p>
                <a:endParaRPr lang="en-AU"/>
              </a:p>
            </p:txBody>
          </p:sp>
          <p:sp>
            <p:nvSpPr>
              <p:cNvPr id="26888" name="Freeform 45"/>
              <p:cNvSpPr>
                <a:spLocks/>
              </p:cNvSpPr>
              <p:nvPr/>
            </p:nvSpPr>
            <p:spPr bwMode="auto">
              <a:xfrm>
                <a:off x="5310" y="794"/>
                <a:ext cx="10" cy="1"/>
              </a:xfrm>
              <a:custGeom>
                <a:avLst/>
                <a:gdLst>
                  <a:gd name="T0" fmla="*/ 0 w 18"/>
                  <a:gd name="T1" fmla="*/ 2 h 2"/>
                  <a:gd name="T2" fmla="*/ 1 w 18"/>
                  <a:gd name="T3" fmla="*/ 0 h 2"/>
                  <a:gd name="T4" fmla="*/ 18 w 18"/>
                  <a:gd name="T5" fmla="*/ 0 h 2"/>
                  <a:gd name="T6" fmla="*/ 18 w 18"/>
                  <a:gd name="T7" fmla="*/ 0 h 2"/>
                  <a:gd name="T8" fmla="*/ 18 w 18"/>
                  <a:gd name="T9" fmla="*/ 0 h 2"/>
                  <a:gd name="T10" fmla="*/ 18 w 18"/>
                  <a:gd name="T11" fmla="*/ 0 h 2"/>
                  <a:gd name="T12" fmla="*/ 18 w 18"/>
                  <a:gd name="T13" fmla="*/ 2 h 2"/>
                  <a:gd name="T14" fmla="*/ 0 w 18"/>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8"/>
                  <a:gd name="T25" fmla="*/ 0 h 2"/>
                  <a:gd name="T26" fmla="*/ 18 w 1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 h="2">
                    <a:moveTo>
                      <a:pt x="0" y="2"/>
                    </a:moveTo>
                    <a:lnTo>
                      <a:pt x="1" y="0"/>
                    </a:lnTo>
                    <a:lnTo>
                      <a:pt x="18" y="0"/>
                    </a:lnTo>
                    <a:lnTo>
                      <a:pt x="18" y="2"/>
                    </a:lnTo>
                    <a:lnTo>
                      <a:pt x="0" y="2"/>
                    </a:lnTo>
                    <a:close/>
                  </a:path>
                </a:pathLst>
              </a:custGeom>
              <a:solidFill>
                <a:srgbClr val="FFDEDE"/>
              </a:solidFill>
              <a:ln w="9525">
                <a:noFill/>
                <a:round/>
                <a:headEnd/>
                <a:tailEnd/>
              </a:ln>
            </p:spPr>
            <p:txBody>
              <a:bodyPr/>
              <a:lstStyle/>
              <a:p>
                <a:endParaRPr lang="en-AU"/>
              </a:p>
            </p:txBody>
          </p:sp>
          <p:sp>
            <p:nvSpPr>
              <p:cNvPr id="26889" name="Freeform 46"/>
              <p:cNvSpPr>
                <a:spLocks/>
              </p:cNvSpPr>
              <p:nvPr/>
            </p:nvSpPr>
            <p:spPr bwMode="auto">
              <a:xfrm>
                <a:off x="5311" y="793"/>
                <a:ext cx="9" cy="1"/>
              </a:xfrm>
              <a:custGeom>
                <a:avLst/>
                <a:gdLst>
                  <a:gd name="T0" fmla="*/ 0 w 17"/>
                  <a:gd name="T1" fmla="*/ 1 h 1"/>
                  <a:gd name="T2" fmla="*/ 1 w 17"/>
                  <a:gd name="T3" fmla="*/ 0 h 1"/>
                  <a:gd name="T4" fmla="*/ 16 w 17"/>
                  <a:gd name="T5" fmla="*/ 0 h 1"/>
                  <a:gd name="T6" fmla="*/ 17 w 17"/>
                  <a:gd name="T7" fmla="*/ 0 h 1"/>
                  <a:gd name="T8" fmla="*/ 17 w 17"/>
                  <a:gd name="T9" fmla="*/ 0 h 1"/>
                  <a:gd name="T10" fmla="*/ 17 w 17"/>
                  <a:gd name="T11" fmla="*/ 1 h 1"/>
                  <a:gd name="T12" fmla="*/ 17 w 17"/>
                  <a:gd name="T13" fmla="*/ 1 h 1"/>
                  <a:gd name="T14" fmla="*/ 0 w 17"/>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7"/>
                  <a:gd name="T25" fmla="*/ 0 h 1"/>
                  <a:gd name="T26" fmla="*/ 17 w 17"/>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 h="1">
                    <a:moveTo>
                      <a:pt x="0" y="1"/>
                    </a:moveTo>
                    <a:lnTo>
                      <a:pt x="1" y="0"/>
                    </a:lnTo>
                    <a:lnTo>
                      <a:pt x="16" y="0"/>
                    </a:lnTo>
                    <a:lnTo>
                      <a:pt x="17" y="0"/>
                    </a:lnTo>
                    <a:lnTo>
                      <a:pt x="17" y="1"/>
                    </a:lnTo>
                    <a:lnTo>
                      <a:pt x="0" y="1"/>
                    </a:lnTo>
                    <a:close/>
                  </a:path>
                </a:pathLst>
              </a:custGeom>
              <a:solidFill>
                <a:srgbClr val="FFE1E1"/>
              </a:solidFill>
              <a:ln w="9525">
                <a:noFill/>
                <a:round/>
                <a:headEnd/>
                <a:tailEnd/>
              </a:ln>
            </p:spPr>
            <p:txBody>
              <a:bodyPr/>
              <a:lstStyle/>
              <a:p>
                <a:endParaRPr lang="en-AU"/>
              </a:p>
            </p:txBody>
          </p:sp>
          <p:sp>
            <p:nvSpPr>
              <p:cNvPr id="26890" name="Freeform 47"/>
              <p:cNvSpPr>
                <a:spLocks/>
              </p:cNvSpPr>
              <p:nvPr/>
            </p:nvSpPr>
            <p:spPr bwMode="auto">
              <a:xfrm>
                <a:off x="5311" y="792"/>
                <a:ext cx="8" cy="1"/>
              </a:xfrm>
              <a:custGeom>
                <a:avLst/>
                <a:gdLst>
                  <a:gd name="T0" fmla="*/ 0 w 15"/>
                  <a:gd name="T1" fmla="*/ 2 h 2"/>
                  <a:gd name="T2" fmla="*/ 3 w 15"/>
                  <a:gd name="T3" fmla="*/ 0 h 2"/>
                  <a:gd name="T4" fmla="*/ 15 w 15"/>
                  <a:gd name="T5" fmla="*/ 0 h 2"/>
                  <a:gd name="T6" fmla="*/ 15 w 15"/>
                  <a:gd name="T7" fmla="*/ 1 h 2"/>
                  <a:gd name="T8" fmla="*/ 15 w 15"/>
                  <a:gd name="T9" fmla="*/ 1 h 2"/>
                  <a:gd name="T10" fmla="*/ 15 w 15"/>
                  <a:gd name="T11" fmla="*/ 1 h 2"/>
                  <a:gd name="T12" fmla="*/ 15 w 15"/>
                  <a:gd name="T13" fmla="*/ 2 h 2"/>
                  <a:gd name="T14" fmla="*/ 0 w 15"/>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5"/>
                  <a:gd name="T25" fmla="*/ 0 h 2"/>
                  <a:gd name="T26" fmla="*/ 15 w 1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 h="2">
                    <a:moveTo>
                      <a:pt x="0" y="2"/>
                    </a:moveTo>
                    <a:lnTo>
                      <a:pt x="3" y="0"/>
                    </a:lnTo>
                    <a:lnTo>
                      <a:pt x="15" y="0"/>
                    </a:lnTo>
                    <a:lnTo>
                      <a:pt x="15" y="1"/>
                    </a:lnTo>
                    <a:lnTo>
                      <a:pt x="15" y="2"/>
                    </a:lnTo>
                    <a:lnTo>
                      <a:pt x="0" y="2"/>
                    </a:lnTo>
                    <a:close/>
                  </a:path>
                </a:pathLst>
              </a:custGeom>
              <a:solidFill>
                <a:srgbClr val="FFE4E4"/>
              </a:solidFill>
              <a:ln w="9525">
                <a:noFill/>
                <a:round/>
                <a:headEnd/>
                <a:tailEnd/>
              </a:ln>
            </p:spPr>
            <p:txBody>
              <a:bodyPr/>
              <a:lstStyle/>
              <a:p>
                <a:endParaRPr lang="en-AU"/>
              </a:p>
            </p:txBody>
          </p:sp>
          <p:sp>
            <p:nvSpPr>
              <p:cNvPr id="26891" name="Freeform 48"/>
              <p:cNvSpPr>
                <a:spLocks/>
              </p:cNvSpPr>
              <p:nvPr/>
            </p:nvSpPr>
            <p:spPr bwMode="auto">
              <a:xfrm>
                <a:off x="5313" y="791"/>
                <a:ext cx="6" cy="1"/>
              </a:xfrm>
              <a:custGeom>
                <a:avLst/>
                <a:gdLst>
                  <a:gd name="T0" fmla="*/ 0 w 12"/>
                  <a:gd name="T1" fmla="*/ 1 h 1"/>
                  <a:gd name="T2" fmla="*/ 1 w 12"/>
                  <a:gd name="T3" fmla="*/ 0 h 1"/>
                  <a:gd name="T4" fmla="*/ 12 w 12"/>
                  <a:gd name="T5" fmla="*/ 0 h 1"/>
                  <a:gd name="T6" fmla="*/ 12 w 12"/>
                  <a:gd name="T7" fmla="*/ 0 h 1"/>
                  <a:gd name="T8" fmla="*/ 12 w 12"/>
                  <a:gd name="T9" fmla="*/ 0 h 1"/>
                  <a:gd name="T10" fmla="*/ 12 w 12"/>
                  <a:gd name="T11" fmla="*/ 0 h 1"/>
                  <a:gd name="T12" fmla="*/ 12 w 12"/>
                  <a:gd name="T13" fmla="*/ 1 h 1"/>
                  <a:gd name="T14" fmla="*/ 0 w 12"/>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
                  <a:gd name="T26" fmla="*/ 12 w 12"/>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
                    <a:moveTo>
                      <a:pt x="0" y="1"/>
                    </a:moveTo>
                    <a:lnTo>
                      <a:pt x="1" y="0"/>
                    </a:lnTo>
                    <a:lnTo>
                      <a:pt x="12" y="0"/>
                    </a:lnTo>
                    <a:lnTo>
                      <a:pt x="12" y="1"/>
                    </a:lnTo>
                    <a:lnTo>
                      <a:pt x="0" y="1"/>
                    </a:lnTo>
                    <a:close/>
                  </a:path>
                </a:pathLst>
              </a:custGeom>
              <a:solidFill>
                <a:srgbClr val="FFE6E6"/>
              </a:solidFill>
              <a:ln w="9525">
                <a:noFill/>
                <a:round/>
                <a:headEnd/>
                <a:tailEnd/>
              </a:ln>
            </p:spPr>
            <p:txBody>
              <a:bodyPr/>
              <a:lstStyle/>
              <a:p>
                <a:endParaRPr lang="en-AU"/>
              </a:p>
            </p:txBody>
          </p:sp>
          <p:sp>
            <p:nvSpPr>
              <p:cNvPr id="26892" name="Freeform 49"/>
              <p:cNvSpPr>
                <a:spLocks/>
              </p:cNvSpPr>
              <p:nvPr/>
            </p:nvSpPr>
            <p:spPr bwMode="auto">
              <a:xfrm>
                <a:off x="5313" y="791"/>
                <a:ext cx="6" cy="1"/>
              </a:xfrm>
              <a:custGeom>
                <a:avLst/>
                <a:gdLst>
                  <a:gd name="T0" fmla="*/ 0 w 11"/>
                  <a:gd name="T1" fmla="*/ 1 h 1"/>
                  <a:gd name="T2" fmla="*/ 1 w 11"/>
                  <a:gd name="T3" fmla="*/ 0 h 1"/>
                  <a:gd name="T4" fmla="*/ 11 w 11"/>
                  <a:gd name="T5" fmla="*/ 0 h 1"/>
                  <a:gd name="T6" fmla="*/ 11 w 11"/>
                  <a:gd name="T7" fmla="*/ 0 h 1"/>
                  <a:gd name="T8" fmla="*/ 11 w 11"/>
                  <a:gd name="T9" fmla="*/ 0 h 1"/>
                  <a:gd name="T10" fmla="*/ 11 w 11"/>
                  <a:gd name="T11" fmla="*/ 0 h 1"/>
                  <a:gd name="T12" fmla="*/ 11 w 11"/>
                  <a:gd name="T13" fmla="*/ 1 h 1"/>
                  <a:gd name="T14" fmla="*/ 0 w 11"/>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11"/>
                  <a:gd name="T25" fmla="*/ 0 h 1"/>
                  <a:gd name="T26" fmla="*/ 11 w 11"/>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 h="1">
                    <a:moveTo>
                      <a:pt x="0" y="1"/>
                    </a:moveTo>
                    <a:lnTo>
                      <a:pt x="1" y="0"/>
                    </a:lnTo>
                    <a:lnTo>
                      <a:pt x="11" y="0"/>
                    </a:lnTo>
                    <a:lnTo>
                      <a:pt x="11" y="1"/>
                    </a:lnTo>
                    <a:lnTo>
                      <a:pt x="0" y="1"/>
                    </a:lnTo>
                    <a:close/>
                  </a:path>
                </a:pathLst>
              </a:custGeom>
              <a:solidFill>
                <a:srgbClr val="FFE9E9"/>
              </a:solidFill>
              <a:ln w="9525">
                <a:noFill/>
                <a:round/>
                <a:headEnd/>
                <a:tailEnd/>
              </a:ln>
            </p:spPr>
            <p:txBody>
              <a:bodyPr/>
              <a:lstStyle/>
              <a:p>
                <a:endParaRPr lang="en-AU"/>
              </a:p>
            </p:txBody>
          </p:sp>
          <p:sp>
            <p:nvSpPr>
              <p:cNvPr id="26893" name="Freeform 50"/>
              <p:cNvSpPr>
                <a:spLocks/>
              </p:cNvSpPr>
              <p:nvPr/>
            </p:nvSpPr>
            <p:spPr bwMode="auto">
              <a:xfrm>
                <a:off x="5314" y="790"/>
                <a:ext cx="5" cy="1"/>
              </a:xfrm>
              <a:custGeom>
                <a:avLst/>
                <a:gdLst>
                  <a:gd name="T0" fmla="*/ 0 w 10"/>
                  <a:gd name="T1" fmla="*/ 2 h 2"/>
                  <a:gd name="T2" fmla="*/ 1 w 10"/>
                  <a:gd name="T3" fmla="*/ 0 h 2"/>
                  <a:gd name="T4" fmla="*/ 9 w 10"/>
                  <a:gd name="T5" fmla="*/ 0 h 2"/>
                  <a:gd name="T6" fmla="*/ 9 w 10"/>
                  <a:gd name="T7" fmla="*/ 0 h 2"/>
                  <a:gd name="T8" fmla="*/ 9 w 10"/>
                  <a:gd name="T9" fmla="*/ 0 h 2"/>
                  <a:gd name="T10" fmla="*/ 9 w 10"/>
                  <a:gd name="T11" fmla="*/ 0 h 2"/>
                  <a:gd name="T12" fmla="*/ 10 w 10"/>
                  <a:gd name="T13" fmla="*/ 2 h 2"/>
                  <a:gd name="T14" fmla="*/ 0 w 10"/>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10"/>
                  <a:gd name="T25" fmla="*/ 0 h 2"/>
                  <a:gd name="T26" fmla="*/ 10 w 10"/>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 h="2">
                    <a:moveTo>
                      <a:pt x="0" y="2"/>
                    </a:moveTo>
                    <a:lnTo>
                      <a:pt x="1" y="0"/>
                    </a:lnTo>
                    <a:lnTo>
                      <a:pt x="9" y="0"/>
                    </a:lnTo>
                    <a:lnTo>
                      <a:pt x="10" y="2"/>
                    </a:lnTo>
                    <a:lnTo>
                      <a:pt x="0" y="2"/>
                    </a:lnTo>
                    <a:close/>
                  </a:path>
                </a:pathLst>
              </a:custGeom>
              <a:solidFill>
                <a:srgbClr val="FFECEC"/>
              </a:solidFill>
              <a:ln w="9525">
                <a:noFill/>
                <a:round/>
                <a:headEnd/>
                <a:tailEnd/>
              </a:ln>
            </p:spPr>
            <p:txBody>
              <a:bodyPr/>
              <a:lstStyle/>
              <a:p>
                <a:endParaRPr lang="en-AU"/>
              </a:p>
            </p:txBody>
          </p:sp>
          <p:sp>
            <p:nvSpPr>
              <p:cNvPr id="26894" name="Freeform 51"/>
              <p:cNvSpPr>
                <a:spLocks/>
              </p:cNvSpPr>
              <p:nvPr/>
            </p:nvSpPr>
            <p:spPr bwMode="auto">
              <a:xfrm>
                <a:off x="5314" y="790"/>
                <a:ext cx="5" cy="1"/>
              </a:xfrm>
              <a:custGeom>
                <a:avLst/>
                <a:gdLst>
                  <a:gd name="T0" fmla="*/ 0 w 8"/>
                  <a:gd name="T1" fmla="*/ 1 h 1"/>
                  <a:gd name="T2" fmla="*/ 1 w 8"/>
                  <a:gd name="T3" fmla="*/ 0 h 1"/>
                  <a:gd name="T4" fmla="*/ 8 w 8"/>
                  <a:gd name="T5" fmla="*/ 0 h 1"/>
                  <a:gd name="T6" fmla="*/ 8 w 8"/>
                  <a:gd name="T7" fmla="*/ 0 h 1"/>
                  <a:gd name="T8" fmla="*/ 8 w 8"/>
                  <a:gd name="T9" fmla="*/ 0 h 1"/>
                  <a:gd name="T10" fmla="*/ 8 w 8"/>
                  <a:gd name="T11" fmla="*/ 0 h 1"/>
                  <a:gd name="T12" fmla="*/ 8 w 8"/>
                  <a:gd name="T13" fmla="*/ 1 h 1"/>
                  <a:gd name="T14" fmla="*/ 0 w 8"/>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1"/>
                  <a:gd name="T26" fmla="*/ 8 w 8"/>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1">
                    <a:moveTo>
                      <a:pt x="0" y="1"/>
                    </a:moveTo>
                    <a:lnTo>
                      <a:pt x="1" y="0"/>
                    </a:lnTo>
                    <a:lnTo>
                      <a:pt x="8" y="0"/>
                    </a:lnTo>
                    <a:lnTo>
                      <a:pt x="8" y="1"/>
                    </a:lnTo>
                    <a:lnTo>
                      <a:pt x="0" y="1"/>
                    </a:lnTo>
                    <a:close/>
                  </a:path>
                </a:pathLst>
              </a:custGeom>
              <a:solidFill>
                <a:srgbClr val="FFEEEE"/>
              </a:solidFill>
              <a:ln w="9525">
                <a:noFill/>
                <a:round/>
                <a:headEnd/>
                <a:tailEnd/>
              </a:ln>
            </p:spPr>
            <p:txBody>
              <a:bodyPr/>
              <a:lstStyle/>
              <a:p>
                <a:endParaRPr lang="en-AU"/>
              </a:p>
            </p:txBody>
          </p:sp>
          <p:sp>
            <p:nvSpPr>
              <p:cNvPr id="26895" name="Freeform 52"/>
              <p:cNvSpPr>
                <a:spLocks/>
              </p:cNvSpPr>
              <p:nvPr/>
            </p:nvSpPr>
            <p:spPr bwMode="auto">
              <a:xfrm>
                <a:off x="5315" y="788"/>
                <a:ext cx="4" cy="2"/>
              </a:xfrm>
              <a:custGeom>
                <a:avLst/>
                <a:gdLst>
                  <a:gd name="T0" fmla="*/ 0 w 8"/>
                  <a:gd name="T1" fmla="*/ 2 h 2"/>
                  <a:gd name="T2" fmla="*/ 2 w 8"/>
                  <a:gd name="T3" fmla="*/ 0 h 2"/>
                  <a:gd name="T4" fmla="*/ 8 w 8"/>
                  <a:gd name="T5" fmla="*/ 0 h 2"/>
                  <a:gd name="T6" fmla="*/ 7 w 8"/>
                  <a:gd name="T7" fmla="*/ 0 h 2"/>
                  <a:gd name="T8" fmla="*/ 7 w 8"/>
                  <a:gd name="T9" fmla="*/ 1 h 2"/>
                  <a:gd name="T10" fmla="*/ 7 w 8"/>
                  <a:gd name="T11" fmla="*/ 1 h 2"/>
                  <a:gd name="T12" fmla="*/ 7 w 8"/>
                  <a:gd name="T13" fmla="*/ 2 h 2"/>
                  <a:gd name="T14" fmla="*/ 0 w 8"/>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2"/>
                  <a:gd name="T26" fmla="*/ 8 w 8"/>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2">
                    <a:moveTo>
                      <a:pt x="0" y="2"/>
                    </a:moveTo>
                    <a:lnTo>
                      <a:pt x="2" y="0"/>
                    </a:lnTo>
                    <a:lnTo>
                      <a:pt x="8" y="0"/>
                    </a:lnTo>
                    <a:lnTo>
                      <a:pt x="7" y="0"/>
                    </a:lnTo>
                    <a:lnTo>
                      <a:pt x="7" y="1"/>
                    </a:lnTo>
                    <a:lnTo>
                      <a:pt x="7" y="2"/>
                    </a:lnTo>
                    <a:lnTo>
                      <a:pt x="0" y="2"/>
                    </a:lnTo>
                    <a:close/>
                  </a:path>
                </a:pathLst>
              </a:custGeom>
              <a:solidFill>
                <a:srgbClr val="FFF1F1"/>
              </a:solidFill>
              <a:ln w="9525">
                <a:noFill/>
                <a:round/>
                <a:headEnd/>
                <a:tailEnd/>
              </a:ln>
            </p:spPr>
            <p:txBody>
              <a:bodyPr/>
              <a:lstStyle/>
              <a:p>
                <a:endParaRPr lang="en-AU"/>
              </a:p>
            </p:txBody>
          </p:sp>
          <p:sp>
            <p:nvSpPr>
              <p:cNvPr id="26896" name="Freeform 53"/>
              <p:cNvSpPr>
                <a:spLocks/>
              </p:cNvSpPr>
              <p:nvPr/>
            </p:nvSpPr>
            <p:spPr bwMode="auto">
              <a:xfrm>
                <a:off x="5316" y="788"/>
                <a:ext cx="3" cy="1"/>
              </a:xfrm>
              <a:custGeom>
                <a:avLst/>
                <a:gdLst>
                  <a:gd name="T0" fmla="*/ 0 w 6"/>
                  <a:gd name="T1" fmla="*/ 1 h 1"/>
                  <a:gd name="T2" fmla="*/ 1 w 6"/>
                  <a:gd name="T3" fmla="*/ 0 h 1"/>
                  <a:gd name="T4" fmla="*/ 6 w 6"/>
                  <a:gd name="T5" fmla="*/ 0 h 1"/>
                  <a:gd name="T6" fmla="*/ 6 w 6"/>
                  <a:gd name="T7" fmla="*/ 0 h 1"/>
                  <a:gd name="T8" fmla="*/ 6 w 6"/>
                  <a:gd name="T9" fmla="*/ 0 h 1"/>
                  <a:gd name="T10" fmla="*/ 6 w 6"/>
                  <a:gd name="T11" fmla="*/ 0 h 1"/>
                  <a:gd name="T12" fmla="*/ 6 w 6"/>
                  <a:gd name="T13" fmla="*/ 1 h 1"/>
                  <a:gd name="T14" fmla="*/ 0 w 6"/>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1"/>
                  <a:gd name="T26" fmla="*/ 6 w 6"/>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1">
                    <a:moveTo>
                      <a:pt x="0" y="1"/>
                    </a:moveTo>
                    <a:lnTo>
                      <a:pt x="1" y="0"/>
                    </a:lnTo>
                    <a:lnTo>
                      <a:pt x="6" y="0"/>
                    </a:lnTo>
                    <a:lnTo>
                      <a:pt x="6" y="1"/>
                    </a:lnTo>
                    <a:lnTo>
                      <a:pt x="0" y="1"/>
                    </a:lnTo>
                    <a:close/>
                  </a:path>
                </a:pathLst>
              </a:custGeom>
              <a:solidFill>
                <a:srgbClr val="FFF4F4"/>
              </a:solidFill>
              <a:ln w="9525">
                <a:noFill/>
                <a:round/>
                <a:headEnd/>
                <a:tailEnd/>
              </a:ln>
            </p:spPr>
            <p:txBody>
              <a:bodyPr/>
              <a:lstStyle/>
              <a:p>
                <a:endParaRPr lang="en-AU"/>
              </a:p>
            </p:txBody>
          </p:sp>
          <p:sp>
            <p:nvSpPr>
              <p:cNvPr id="26897" name="Freeform 54"/>
              <p:cNvSpPr>
                <a:spLocks/>
              </p:cNvSpPr>
              <p:nvPr/>
            </p:nvSpPr>
            <p:spPr bwMode="auto">
              <a:xfrm>
                <a:off x="5316" y="787"/>
                <a:ext cx="3" cy="1"/>
              </a:xfrm>
              <a:custGeom>
                <a:avLst/>
                <a:gdLst>
                  <a:gd name="T0" fmla="*/ 0 w 5"/>
                  <a:gd name="T1" fmla="*/ 2 h 2"/>
                  <a:gd name="T2" fmla="*/ 2 w 5"/>
                  <a:gd name="T3" fmla="*/ 0 h 2"/>
                  <a:gd name="T4" fmla="*/ 5 w 5"/>
                  <a:gd name="T5" fmla="*/ 0 h 2"/>
                  <a:gd name="T6" fmla="*/ 5 w 5"/>
                  <a:gd name="T7" fmla="*/ 0 h 2"/>
                  <a:gd name="T8" fmla="*/ 5 w 5"/>
                  <a:gd name="T9" fmla="*/ 0 h 2"/>
                  <a:gd name="T10" fmla="*/ 5 w 5"/>
                  <a:gd name="T11" fmla="*/ 2 h 2"/>
                  <a:gd name="T12" fmla="*/ 5 w 5"/>
                  <a:gd name="T13" fmla="*/ 2 h 2"/>
                  <a:gd name="T14" fmla="*/ 0 w 5"/>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2"/>
                  <a:gd name="T26" fmla="*/ 5 w 5"/>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2">
                    <a:moveTo>
                      <a:pt x="0" y="2"/>
                    </a:moveTo>
                    <a:lnTo>
                      <a:pt x="2" y="0"/>
                    </a:lnTo>
                    <a:lnTo>
                      <a:pt x="5" y="0"/>
                    </a:lnTo>
                    <a:lnTo>
                      <a:pt x="5" y="2"/>
                    </a:lnTo>
                    <a:lnTo>
                      <a:pt x="0" y="2"/>
                    </a:lnTo>
                    <a:close/>
                  </a:path>
                </a:pathLst>
              </a:custGeom>
              <a:solidFill>
                <a:srgbClr val="FFF6F6"/>
              </a:solidFill>
              <a:ln w="9525">
                <a:noFill/>
                <a:round/>
                <a:headEnd/>
                <a:tailEnd/>
              </a:ln>
            </p:spPr>
            <p:txBody>
              <a:bodyPr/>
              <a:lstStyle/>
              <a:p>
                <a:endParaRPr lang="en-AU"/>
              </a:p>
            </p:txBody>
          </p:sp>
          <p:sp>
            <p:nvSpPr>
              <p:cNvPr id="26898" name="Freeform 55"/>
              <p:cNvSpPr>
                <a:spLocks/>
              </p:cNvSpPr>
              <p:nvPr/>
            </p:nvSpPr>
            <p:spPr bwMode="auto">
              <a:xfrm>
                <a:off x="5318" y="787"/>
                <a:ext cx="1" cy="1"/>
              </a:xfrm>
              <a:custGeom>
                <a:avLst/>
                <a:gdLst>
                  <a:gd name="T0" fmla="*/ 0 w 3"/>
                  <a:gd name="T1" fmla="*/ 1 h 1"/>
                  <a:gd name="T2" fmla="*/ 1 w 3"/>
                  <a:gd name="T3" fmla="*/ 0 h 1"/>
                  <a:gd name="T4" fmla="*/ 3 w 3"/>
                  <a:gd name="T5" fmla="*/ 0 h 1"/>
                  <a:gd name="T6" fmla="*/ 3 w 3"/>
                  <a:gd name="T7" fmla="*/ 0 h 1"/>
                  <a:gd name="T8" fmla="*/ 3 w 3"/>
                  <a:gd name="T9" fmla="*/ 0 h 1"/>
                  <a:gd name="T10" fmla="*/ 3 w 3"/>
                  <a:gd name="T11" fmla="*/ 1 h 1"/>
                  <a:gd name="T12" fmla="*/ 3 w 3"/>
                  <a:gd name="T13" fmla="*/ 1 h 1"/>
                  <a:gd name="T14" fmla="*/ 0 w 3"/>
                  <a:gd name="T15" fmla="*/ 1 h 1"/>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1"/>
                  <a:gd name="T26" fmla="*/ 3 w 3"/>
                  <a:gd name="T27" fmla="*/ 1 h 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1">
                    <a:moveTo>
                      <a:pt x="0" y="1"/>
                    </a:moveTo>
                    <a:lnTo>
                      <a:pt x="1" y="0"/>
                    </a:lnTo>
                    <a:lnTo>
                      <a:pt x="3" y="0"/>
                    </a:lnTo>
                    <a:lnTo>
                      <a:pt x="3" y="1"/>
                    </a:lnTo>
                    <a:lnTo>
                      <a:pt x="0" y="1"/>
                    </a:lnTo>
                    <a:close/>
                  </a:path>
                </a:pathLst>
              </a:custGeom>
              <a:solidFill>
                <a:srgbClr val="FFF9F9"/>
              </a:solidFill>
              <a:ln w="9525">
                <a:noFill/>
                <a:round/>
                <a:headEnd/>
                <a:tailEnd/>
              </a:ln>
            </p:spPr>
            <p:txBody>
              <a:bodyPr/>
              <a:lstStyle/>
              <a:p>
                <a:endParaRPr lang="en-AU"/>
              </a:p>
            </p:txBody>
          </p:sp>
          <p:sp>
            <p:nvSpPr>
              <p:cNvPr id="26899" name="Freeform 56"/>
              <p:cNvSpPr>
                <a:spLocks/>
              </p:cNvSpPr>
              <p:nvPr/>
            </p:nvSpPr>
            <p:spPr bwMode="auto">
              <a:xfrm>
                <a:off x="5318" y="785"/>
                <a:ext cx="2" cy="2"/>
              </a:xfrm>
              <a:custGeom>
                <a:avLst/>
                <a:gdLst>
                  <a:gd name="T0" fmla="*/ 0 w 3"/>
                  <a:gd name="T1" fmla="*/ 2 h 2"/>
                  <a:gd name="T2" fmla="*/ 2 w 3"/>
                  <a:gd name="T3" fmla="*/ 0 h 2"/>
                  <a:gd name="T4" fmla="*/ 3 w 3"/>
                  <a:gd name="T5" fmla="*/ 0 h 2"/>
                  <a:gd name="T6" fmla="*/ 2 w 3"/>
                  <a:gd name="T7" fmla="*/ 1 h 2"/>
                  <a:gd name="T8" fmla="*/ 2 w 3"/>
                  <a:gd name="T9" fmla="*/ 1 h 2"/>
                  <a:gd name="T10" fmla="*/ 2 w 3"/>
                  <a:gd name="T11" fmla="*/ 1 h 2"/>
                  <a:gd name="T12" fmla="*/ 2 w 3"/>
                  <a:gd name="T13" fmla="*/ 2 h 2"/>
                  <a:gd name="T14" fmla="*/ 0 w 3"/>
                  <a:gd name="T15" fmla="*/ 2 h 2"/>
                  <a:gd name="T16" fmla="*/ 0 60000 65536"/>
                  <a:gd name="T17" fmla="*/ 0 60000 65536"/>
                  <a:gd name="T18" fmla="*/ 0 60000 65536"/>
                  <a:gd name="T19" fmla="*/ 0 60000 65536"/>
                  <a:gd name="T20" fmla="*/ 0 60000 65536"/>
                  <a:gd name="T21" fmla="*/ 0 60000 65536"/>
                  <a:gd name="T22" fmla="*/ 0 60000 65536"/>
                  <a:gd name="T23" fmla="*/ 0 60000 65536"/>
                  <a:gd name="T24" fmla="*/ 0 w 3"/>
                  <a:gd name="T25" fmla="*/ 0 h 2"/>
                  <a:gd name="T26" fmla="*/ 3 w 3"/>
                  <a:gd name="T27" fmla="*/ 2 h 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 h="2">
                    <a:moveTo>
                      <a:pt x="0" y="2"/>
                    </a:moveTo>
                    <a:lnTo>
                      <a:pt x="2" y="0"/>
                    </a:lnTo>
                    <a:lnTo>
                      <a:pt x="3" y="0"/>
                    </a:lnTo>
                    <a:lnTo>
                      <a:pt x="2" y="1"/>
                    </a:lnTo>
                    <a:lnTo>
                      <a:pt x="2" y="2"/>
                    </a:lnTo>
                    <a:lnTo>
                      <a:pt x="0" y="2"/>
                    </a:lnTo>
                    <a:close/>
                  </a:path>
                </a:pathLst>
              </a:custGeom>
              <a:solidFill>
                <a:srgbClr val="FFFCFC"/>
              </a:solidFill>
              <a:ln w="9525">
                <a:noFill/>
                <a:round/>
                <a:headEnd/>
                <a:tailEnd/>
              </a:ln>
            </p:spPr>
            <p:txBody>
              <a:bodyPr/>
              <a:lstStyle/>
              <a:p>
                <a:endParaRPr lang="en-AU"/>
              </a:p>
            </p:txBody>
          </p:sp>
          <p:sp>
            <p:nvSpPr>
              <p:cNvPr id="26900" name="Freeform 57"/>
              <p:cNvSpPr>
                <a:spLocks/>
              </p:cNvSpPr>
              <p:nvPr/>
            </p:nvSpPr>
            <p:spPr bwMode="auto">
              <a:xfrm>
                <a:off x="5319" y="785"/>
                <a:ext cx="1" cy="1"/>
              </a:xfrm>
              <a:custGeom>
                <a:avLst/>
                <a:gdLst>
                  <a:gd name="T0" fmla="*/ 0 w 1"/>
                  <a:gd name="T1" fmla="*/ 1 h 1"/>
                  <a:gd name="T2" fmla="*/ 1 w 1"/>
                  <a:gd name="T3" fmla="*/ 0 h 1"/>
                  <a:gd name="T4" fmla="*/ 1 w 1"/>
                  <a:gd name="T5" fmla="*/ 0 h 1"/>
                  <a:gd name="T6" fmla="*/ 1 w 1"/>
                  <a:gd name="T7" fmla="*/ 0 h 1"/>
                  <a:gd name="T8" fmla="*/ 1 w 1"/>
                  <a:gd name="T9" fmla="*/ 1 h 1"/>
                  <a:gd name="T10" fmla="*/ 1 w 1"/>
                  <a:gd name="T11" fmla="*/ 1 h 1"/>
                  <a:gd name="T12" fmla="*/ 0 w 1"/>
                  <a:gd name="T13" fmla="*/ 1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1"/>
                    </a:moveTo>
                    <a:lnTo>
                      <a:pt x="1" y="0"/>
                    </a:lnTo>
                    <a:lnTo>
                      <a:pt x="1" y="1"/>
                    </a:lnTo>
                    <a:lnTo>
                      <a:pt x="0" y="1"/>
                    </a:lnTo>
                    <a:close/>
                  </a:path>
                </a:pathLst>
              </a:custGeom>
              <a:solidFill>
                <a:srgbClr val="FFFFFF"/>
              </a:solidFill>
              <a:ln w="9525">
                <a:noFill/>
                <a:round/>
                <a:headEnd/>
                <a:tailEnd/>
              </a:ln>
            </p:spPr>
            <p:txBody>
              <a:bodyPr/>
              <a:lstStyle/>
              <a:p>
                <a:endParaRPr lang="en-AU"/>
              </a:p>
            </p:txBody>
          </p:sp>
          <p:sp>
            <p:nvSpPr>
              <p:cNvPr id="26901" name="Freeform 58"/>
              <p:cNvSpPr>
                <a:spLocks/>
              </p:cNvSpPr>
              <p:nvPr/>
            </p:nvSpPr>
            <p:spPr bwMode="auto">
              <a:xfrm>
                <a:off x="5309" y="785"/>
                <a:ext cx="14" cy="14"/>
              </a:xfrm>
              <a:custGeom>
                <a:avLst/>
                <a:gdLst>
                  <a:gd name="T0" fmla="*/ 20 w 27"/>
                  <a:gd name="T1" fmla="*/ 0 h 28"/>
                  <a:gd name="T2" fmla="*/ 20 w 27"/>
                  <a:gd name="T3" fmla="*/ 0 h 28"/>
                  <a:gd name="T4" fmla="*/ 18 w 27"/>
                  <a:gd name="T5" fmla="*/ 10 h 28"/>
                  <a:gd name="T6" fmla="*/ 20 w 27"/>
                  <a:gd name="T7" fmla="*/ 19 h 28"/>
                  <a:gd name="T8" fmla="*/ 24 w 27"/>
                  <a:gd name="T9" fmla="*/ 25 h 28"/>
                  <a:gd name="T10" fmla="*/ 27 w 27"/>
                  <a:gd name="T11" fmla="*/ 28 h 28"/>
                  <a:gd name="T12" fmla="*/ 27 w 27"/>
                  <a:gd name="T13" fmla="*/ 28 h 28"/>
                  <a:gd name="T14" fmla="*/ 21 w 27"/>
                  <a:gd name="T15" fmla="*/ 26 h 28"/>
                  <a:gd name="T16" fmla="*/ 14 w 27"/>
                  <a:gd name="T17" fmla="*/ 25 h 28"/>
                  <a:gd name="T18" fmla="*/ 7 w 27"/>
                  <a:gd name="T19" fmla="*/ 22 h 28"/>
                  <a:gd name="T20" fmla="*/ 0 w 27"/>
                  <a:gd name="T21" fmla="*/ 21 h 28"/>
                  <a:gd name="T22" fmla="*/ 20 w 27"/>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
                  <a:gd name="T37" fmla="*/ 0 h 28"/>
                  <a:gd name="T38" fmla="*/ 27 w 27"/>
                  <a:gd name="T39" fmla="*/ 28 h 2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 h="28">
                    <a:moveTo>
                      <a:pt x="20" y="0"/>
                    </a:moveTo>
                    <a:lnTo>
                      <a:pt x="20" y="0"/>
                    </a:lnTo>
                    <a:lnTo>
                      <a:pt x="18" y="10"/>
                    </a:lnTo>
                    <a:lnTo>
                      <a:pt x="20" y="19"/>
                    </a:lnTo>
                    <a:lnTo>
                      <a:pt x="24" y="25"/>
                    </a:lnTo>
                    <a:lnTo>
                      <a:pt x="27" y="28"/>
                    </a:lnTo>
                    <a:lnTo>
                      <a:pt x="21" y="26"/>
                    </a:lnTo>
                    <a:lnTo>
                      <a:pt x="14" y="25"/>
                    </a:lnTo>
                    <a:lnTo>
                      <a:pt x="7" y="22"/>
                    </a:lnTo>
                    <a:lnTo>
                      <a:pt x="0" y="21"/>
                    </a:lnTo>
                    <a:lnTo>
                      <a:pt x="20" y="0"/>
                    </a:lnTo>
                  </a:path>
                </a:pathLst>
              </a:custGeom>
              <a:noFill/>
              <a:ln w="0">
                <a:solidFill>
                  <a:srgbClr val="000000"/>
                </a:solidFill>
                <a:prstDash val="solid"/>
                <a:round/>
                <a:headEnd/>
                <a:tailEnd/>
              </a:ln>
            </p:spPr>
            <p:txBody>
              <a:bodyPr/>
              <a:lstStyle/>
              <a:p>
                <a:endParaRPr lang="en-AU"/>
              </a:p>
            </p:txBody>
          </p:sp>
          <p:sp>
            <p:nvSpPr>
              <p:cNvPr id="26902" name="Freeform 59"/>
              <p:cNvSpPr>
                <a:spLocks/>
              </p:cNvSpPr>
              <p:nvPr/>
            </p:nvSpPr>
            <p:spPr bwMode="auto">
              <a:xfrm>
                <a:off x="5372" y="768"/>
                <a:ext cx="10" cy="14"/>
              </a:xfrm>
              <a:custGeom>
                <a:avLst/>
                <a:gdLst>
                  <a:gd name="T0" fmla="*/ 0 w 20"/>
                  <a:gd name="T1" fmla="*/ 0 h 28"/>
                  <a:gd name="T2" fmla="*/ 20 w 20"/>
                  <a:gd name="T3" fmla="*/ 17 h 28"/>
                  <a:gd name="T4" fmla="*/ 16 w 20"/>
                  <a:gd name="T5" fmla="*/ 28 h 28"/>
                  <a:gd name="T6" fmla="*/ 0 w 20"/>
                  <a:gd name="T7" fmla="*/ 8 h 28"/>
                  <a:gd name="T8" fmla="*/ 0 w 20"/>
                  <a:gd name="T9" fmla="*/ 0 h 28"/>
                  <a:gd name="T10" fmla="*/ 0 60000 65536"/>
                  <a:gd name="T11" fmla="*/ 0 60000 65536"/>
                  <a:gd name="T12" fmla="*/ 0 60000 65536"/>
                  <a:gd name="T13" fmla="*/ 0 60000 65536"/>
                  <a:gd name="T14" fmla="*/ 0 60000 65536"/>
                  <a:gd name="T15" fmla="*/ 0 w 20"/>
                  <a:gd name="T16" fmla="*/ 0 h 28"/>
                  <a:gd name="T17" fmla="*/ 20 w 20"/>
                  <a:gd name="T18" fmla="*/ 28 h 28"/>
                </a:gdLst>
                <a:ahLst/>
                <a:cxnLst>
                  <a:cxn ang="T10">
                    <a:pos x="T0" y="T1"/>
                  </a:cxn>
                  <a:cxn ang="T11">
                    <a:pos x="T2" y="T3"/>
                  </a:cxn>
                  <a:cxn ang="T12">
                    <a:pos x="T4" y="T5"/>
                  </a:cxn>
                  <a:cxn ang="T13">
                    <a:pos x="T6" y="T7"/>
                  </a:cxn>
                  <a:cxn ang="T14">
                    <a:pos x="T8" y="T9"/>
                  </a:cxn>
                </a:cxnLst>
                <a:rect l="T15" t="T16" r="T17" b="T18"/>
                <a:pathLst>
                  <a:path w="20" h="28">
                    <a:moveTo>
                      <a:pt x="0" y="0"/>
                    </a:moveTo>
                    <a:lnTo>
                      <a:pt x="20" y="17"/>
                    </a:lnTo>
                    <a:lnTo>
                      <a:pt x="16" y="28"/>
                    </a:lnTo>
                    <a:lnTo>
                      <a:pt x="0" y="8"/>
                    </a:lnTo>
                    <a:lnTo>
                      <a:pt x="0" y="0"/>
                    </a:lnTo>
                    <a:close/>
                  </a:path>
                </a:pathLst>
              </a:custGeom>
              <a:solidFill>
                <a:srgbClr val="FFFFFF"/>
              </a:solidFill>
              <a:ln w="9525">
                <a:noFill/>
                <a:round/>
                <a:headEnd/>
                <a:tailEnd/>
              </a:ln>
            </p:spPr>
            <p:txBody>
              <a:bodyPr/>
              <a:lstStyle/>
              <a:p>
                <a:endParaRPr lang="en-AU"/>
              </a:p>
            </p:txBody>
          </p:sp>
          <p:sp>
            <p:nvSpPr>
              <p:cNvPr id="26903" name="Freeform 60"/>
              <p:cNvSpPr>
                <a:spLocks/>
              </p:cNvSpPr>
              <p:nvPr/>
            </p:nvSpPr>
            <p:spPr bwMode="auto">
              <a:xfrm>
                <a:off x="5372" y="768"/>
                <a:ext cx="10" cy="14"/>
              </a:xfrm>
              <a:custGeom>
                <a:avLst/>
                <a:gdLst>
                  <a:gd name="T0" fmla="*/ 0 w 20"/>
                  <a:gd name="T1" fmla="*/ 0 h 28"/>
                  <a:gd name="T2" fmla="*/ 20 w 20"/>
                  <a:gd name="T3" fmla="*/ 17 h 28"/>
                  <a:gd name="T4" fmla="*/ 16 w 20"/>
                  <a:gd name="T5" fmla="*/ 28 h 28"/>
                  <a:gd name="T6" fmla="*/ 0 w 20"/>
                  <a:gd name="T7" fmla="*/ 8 h 28"/>
                  <a:gd name="T8" fmla="*/ 0 w 20"/>
                  <a:gd name="T9" fmla="*/ 0 h 28"/>
                  <a:gd name="T10" fmla="*/ 0 60000 65536"/>
                  <a:gd name="T11" fmla="*/ 0 60000 65536"/>
                  <a:gd name="T12" fmla="*/ 0 60000 65536"/>
                  <a:gd name="T13" fmla="*/ 0 60000 65536"/>
                  <a:gd name="T14" fmla="*/ 0 60000 65536"/>
                  <a:gd name="T15" fmla="*/ 0 w 20"/>
                  <a:gd name="T16" fmla="*/ 0 h 28"/>
                  <a:gd name="T17" fmla="*/ 20 w 20"/>
                  <a:gd name="T18" fmla="*/ 28 h 28"/>
                </a:gdLst>
                <a:ahLst/>
                <a:cxnLst>
                  <a:cxn ang="T10">
                    <a:pos x="T0" y="T1"/>
                  </a:cxn>
                  <a:cxn ang="T11">
                    <a:pos x="T2" y="T3"/>
                  </a:cxn>
                  <a:cxn ang="T12">
                    <a:pos x="T4" y="T5"/>
                  </a:cxn>
                  <a:cxn ang="T13">
                    <a:pos x="T6" y="T7"/>
                  </a:cxn>
                  <a:cxn ang="T14">
                    <a:pos x="T8" y="T9"/>
                  </a:cxn>
                </a:cxnLst>
                <a:rect l="T15" t="T16" r="T17" b="T18"/>
                <a:pathLst>
                  <a:path w="20" h="28">
                    <a:moveTo>
                      <a:pt x="0" y="0"/>
                    </a:moveTo>
                    <a:lnTo>
                      <a:pt x="20" y="17"/>
                    </a:lnTo>
                    <a:lnTo>
                      <a:pt x="16" y="28"/>
                    </a:lnTo>
                    <a:lnTo>
                      <a:pt x="0" y="8"/>
                    </a:lnTo>
                    <a:lnTo>
                      <a:pt x="0" y="0"/>
                    </a:lnTo>
                  </a:path>
                </a:pathLst>
              </a:custGeom>
              <a:noFill/>
              <a:ln w="0">
                <a:solidFill>
                  <a:srgbClr val="000000"/>
                </a:solidFill>
                <a:prstDash val="solid"/>
                <a:round/>
                <a:headEnd/>
                <a:tailEnd/>
              </a:ln>
            </p:spPr>
            <p:txBody>
              <a:bodyPr/>
              <a:lstStyle/>
              <a:p>
                <a:endParaRPr lang="en-AU"/>
              </a:p>
            </p:txBody>
          </p:sp>
        </p:grpSp>
        <p:sp>
          <p:nvSpPr>
            <p:cNvPr id="26848" name="Text Box 61"/>
            <p:cNvSpPr txBox="1">
              <a:spLocks noChangeArrowheads="1"/>
            </p:cNvSpPr>
            <p:nvPr/>
          </p:nvSpPr>
          <p:spPr bwMode="auto">
            <a:xfrm>
              <a:off x="288" y="1490"/>
              <a:ext cx="1373" cy="472"/>
            </a:xfrm>
            <a:prstGeom prst="rect">
              <a:avLst/>
            </a:prstGeom>
            <a:noFill/>
            <a:ln w="9525">
              <a:noFill/>
              <a:miter lim="800000"/>
              <a:headEnd/>
              <a:tailEnd/>
            </a:ln>
          </p:spPr>
          <p:txBody>
            <a:bodyPr wrap="none">
              <a:spAutoFit/>
            </a:bodyPr>
            <a:lstStyle/>
            <a:p>
              <a:pPr eaLnBrk="0" hangingPunct="0">
                <a:lnSpc>
                  <a:spcPct val="80000"/>
                </a:lnSpc>
              </a:pPr>
              <a:r>
                <a:rPr lang="en-US">
                  <a:latin typeface="Arial Rounded MT Bold" pitchFamily="34" charset="0"/>
                  <a:ea typeface="ＭＳ Ｐゴシック" pitchFamily="34" charset="-128"/>
                </a:rPr>
                <a:t>MONITOR</a:t>
              </a:r>
              <a:br>
                <a:rPr lang="en-US">
                  <a:latin typeface="Arial Rounded MT Bold" pitchFamily="34" charset="0"/>
                  <a:ea typeface="ＭＳ Ｐゴシック" pitchFamily="34" charset="-128"/>
                </a:rPr>
              </a:br>
              <a:r>
                <a:rPr lang="en-US">
                  <a:latin typeface="Arial Rounded MT Bold" pitchFamily="34" charset="0"/>
                  <a:ea typeface="ＭＳ Ｐゴシック" pitchFamily="34" charset="-128"/>
                </a:rPr>
                <a:t>EVALUATOR - </a:t>
              </a:r>
            </a:p>
            <a:p>
              <a:pPr eaLnBrk="0" hangingPunct="0">
                <a:lnSpc>
                  <a:spcPct val="80000"/>
                </a:lnSpc>
              </a:pPr>
              <a:r>
                <a:rPr lang="en-US" i="1">
                  <a:latin typeface="Arial Rounded MT Bold" pitchFamily="34" charset="0"/>
                  <a:ea typeface="ＭＳ Ｐゴシック" pitchFamily="34" charset="-128"/>
                </a:rPr>
                <a:t>judges  impartially</a:t>
              </a:r>
              <a:endParaRPr lang="en-US">
                <a:latin typeface="Arial Rounded MT Bold" pitchFamily="34" charset="0"/>
                <a:ea typeface="ＭＳ Ｐゴシック" pitchFamily="34" charset="-128"/>
              </a:endParaRPr>
            </a:p>
          </p:txBody>
        </p:sp>
      </p:grpSp>
      <p:grpSp>
        <p:nvGrpSpPr>
          <p:cNvPr id="4" name="Group 62"/>
          <p:cNvGrpSpPr>
            <a:grpSpLocks/>
          </p:cNvGrpSpPr>
          <p:nvPr/>
        </p:nvGrpSpPr>
        <p:grpSpPr bwMode="auto">
          <a:xfrm>
            <a:off x="2819400" y="2273300"/>
            <a:ext cx="4292600" cy="4648200"/>
            <a:chOff x="1776" y="1296"/>
            <a:chExt cx="2928" cy="2928"/>
          </a:xfrm>
        </p:grpSpPr>
        <p:sp>
          <p:nvSpPr>
            <p:cNvPr id="26842" name="Oval 63"/>
            <p:cNvSpPr>
              <a:spLocks noChangeArrowheads="1"/>
            </p:cNvSpPr>
            <p:nvPr/>
          </p:nvSpPr>
          <p:spPr bwMode="auto">
            <a:xfrm>
              <a:off x="1920" y="1488"/>
              <a:ext cx="2592" cy="2544"/>
            </a:xfrm>
            <a:prstGeom prst="ellipse">
              <a:avLst/>
            </a:prstGeom>
            <a:gradFill rotWithShape="0">
              <a:gsLst>
                <a:gs pos="0">
                  <a:srgbClr val="FFFFE5"/>
                </a:gs>
                <a:gs pos="100000">
                  <a:srgbClr val="FFFF00"/>
                </a:gs>
              </a:gsLst>
              <a:path path="shape">
                <a:fillToRect l="50000" t="50000" r="50000" b="50000"/>
              </a:path>
            </a:gradFill>
            <a:ln w="28575">
              <a:solidFill>
                <a:srgbClr val="000000"/>
              </a:solidFill>
              <a:round/>
              <a:headEnd/>
              <a:tailEnd/>
            </a:ln>
          </p:spPr>
          <p:txBody>
            <a:bodyPr wrap="none" anchor="ctr"/>
            <a:lstStyle/>
            <a:p>
              <a:endParaRPr lang="en-AU"/>
            </a:p>
          </p:txBody>
        </p:sp>
        <p:sp>
          <p:nvSpPr>
            <p:cNvPr id="26843" name="Line 64"/>
            <p:cNvSpPr>
              <a:spLocks noChangeShapeType="1"/>
            </p:cNvSpPr>
            <p:nvPr/>
          </p:nvSpPr>
          <p:spPr bwMode="auto">
            <a:xfrm>
              <a:off x="1776" y="2736"/>
              <a:ext cx="2928" cy="0"/>
            </a:xfrm>
            <a:prstGeom prst="line">
              <a:avLst/>
            </a:prstGeom>
            <a:noFill/>
            <a:ln w="9525">
              <a:solidFill>
                <a:srgbClr val="000000"/>
              </a:solidFill>
              <a:round/>
              <a:headEnd/>
              <a:tailEnd/>
            </a:ln>
          </p:spPr>
          <p:txBody>
            <a:bodyPr wrap="none" anchor="ctr"/>
            <a:lstStyle/>
            <a:p>
              <a:endParaRPr lang="en-AU"/>
            </a:p>
          </p:txBody>
        </p:sp>
        <p:sp>
          <p:nvSpPr>
            <p:cNvPr id="26844" name="Line 65"/>
            <p:cNvSpPr>
              <a:spLocks noChangeShapeType="1"/>
            </p:cNvSpPr>
            <p:nvPr/>
          </p:nvSpPr>
          <p:spPr bwMode="auto">
            <a:xfrm>
              <a:off x="2112" y="1728"/>
              <a:ext cx="2256" cy="2064"/>
            </a:xfrm>
            <a:prstGeom prst="line">
              <a:avLst/>
            </a:prstGeom>
            <a:noFill/>
            <a:ln w="9525">
              <a:solidFill>
                <a:srgbClr val="000000"/>
              </a:solidFill>
              <a:round/>
              <a:headEnd/>
              <a:tailEnd/>
            </a:ln>
          </p:spPr>
          <p:txBody>
            <a:bodyPr wrap="none" anchor="ctr"/>
            <a:lstStyle/>
            <a:p>
              <a:endParaRPr lang="en-AU"/>
            </a:p>
          </p:txBody>
        </p:sp>
        <p:sp>
          <p:nvSpPr>
            <p:cNvPr id="26845" name="Line 66"/>
            <p:cNvSpPr>
              <a:spLocks noChangeShapeType="1"/>
            </p:cNvSpPr>
            <p:nvPr/>
          </p:nvSpPr>
          <p:spPr bwMode="auto">
            <a:xfrm flipV="1">
              <a:off x="2160" y="1776"/>
              <a:ext cx="2064" cy="1968"/>
            </a:xfrm>
            <a:prstGeom prst="line">
              <a:avLst/>
            </a:prstGeom>
            <a:noFill/>
            <a:ln w="9525">
              <a:solidFill>
                <a:srgbClr val="000000"/>
              </a:solidFill>
              <a:round/>
              <a:headEnd/>
              <a:tailEnd/>
            </a:ln>
          </p:spPr>
          <p:txBody>
            <a:bodyPr wrap="none" anchor="ctr"/>
            <a:lstStyle/>
            <a:p>
              <a:endParaRPr lang="en-AU"/>
            </a:p>
          </p:txBody>
        </p:sp>
        <p:sp>
          <p:nvSpPr>
            <p:cNvPr id="26846" name="Line 67"/>
            <p:cNvSpPr>
              <a:spLocks noChangeShapeType="1"/>
            </p:cNvSpPr>
            <p:nvPr/>
          </p:nvSpPr>
          <p:spPr bwMode="auto">
            <a:xfrm>
              <a:off x="3216" y="1296"/>
              <a:ext cx="0" cy="2928"/>
            </a:xfrm>
            <a:prstGeom prst="line">
              <a:avLst/>
            </a:prstGeom>
            <a:noFill/>
            <a:ln w="9525">
              <a:solidFill>
                <a:srgbClr val="000000"/>
              </a:solidFill>
              <a:round/>
              <a:headEnd/>
              <a:tailEnd/>
            </a:ln>
          </p:spPr>
          <p:txBody>
            <a:bodyPr wrap="none" anchor="ctr"/>
            <a:lstStyle/>
            <a:p>
              <a:endParaRPr lang="en-AU"/>
            </a:p>
          </p:txBody>
        </p:sp>
      </p:grpSp>
      <p:sp>
        <p:nvSpPr>
          <p:cNvPr id="205892" name="Text Box 68"/>
          <p:cNvSpPr txBox="1">
            <a:spLocks noChangeArrowheads="1"/>
          </p:cNvSpPr>
          <p:nvPr/>
        </p:nvSpPr>
        <p:spPr bwMode="auto">
          <a:xfrm>
            <a:off x="179388" y="908050"/>
            <a:ext cx="2487612" cy="287338"/>
          </a:xfrm>
          <a:prstGeom prst="rect">
            <a:avLst/>
          </a:prstGeom>
          <a:noFill/>
          <a:ln w="9525">
            <a:noFill/>
            <a:miter lim="800000"/>
            <a:headEnd/>
            <a:tailEnd/>
          </a:ln>
        </p:spPr>
        <p:txBody>
          <a:bodyPr wrap="none">
            <a:spAutoFit/>
          </a:bodyPr>
          <a:lstStyle/>
          <a:p>
            <a:pPr eaLnBrk="0" hangingPunct="0">
              <a:lnSpc>
                <a:spcPct val="80000"/>
              </a:lnSpc>
            </a:pPr>
            <a:r>
              <a:rPr lang="en-US" sz="1600" b="1">
                <a:latin typeface="Arial Rounded MT Bold" pitchFamily="34" charset="0"/>
                <a:ea typeface="ＭＳ Ｐゴシック" pitchFamily="34" charset="-128"/>
              </a:rPr>
              <a:t>Action-oriented roles  -</a:t>
            </a:r>
            <a:r>
              <a:rPr lang="en-US" sz="1600">
                <a:latin typeface="Arial Rounded MT Bold" pitchFamily="34" charset="0"/>
                <a:ea typeface="ＭＳ Ｐゴシック" pitchFamily="34" charset="-128"/>
              </a:rPr>
              <a:t> </a:t>
            </a:r>
          </a:p>
        </p:txBody>
      </p:sp>
      <p:sp>
        <p:nvSpPr>
          <p:cNvPr id="205893" name="Text Box 69"/>
          <p:cNvSpPr txBox="1">
            <a:spLocks noChangeArrowheads="1"/>
          </p:cNvSpPr>
          <p:nvPr/>
        </p:nvSpPr>
        <p:spPr bwMode="auto">
          <a:xfrm>
            <a:off x="179388" y="1196975"/>
            <a:ext cx="2608262" cy="287338"/>
          </a:xfrm>
          <a:prstGeom prst="rect">
            <a:avLst/>
          </a:prstGeom>
          <a:noFill/>
          <a:ln w="9525">
            <a:noFill/>
            <a:miter lim="800000"/>
            <a:headEnd/>
            <a:tailEnd/>
          </a:ln>
        </p:spPr>
        <p:txBody>
          <a:bodyPr>
            <a:spAutoFit/>
          </a:bodyPr>
          <a:lstStyle/>
          <a:p>
            <a:pPr eaLnBrk="0" hangingPunct="0">
              <a:lnSpc>
                <a:spcPct val="80000"/>
              </a:lnSpc>
            </a:pPr>
            <a:r>
              <a:rPr lang="en-US" sz="1600" b="1">
                <a:latin typeface="Arial Rounded MT Bold" pitchFamily="34" charset="0"/>
                <a:ea typeface="ＭＳ Ｐゴシック" pitchFamily="34" charset="-128"/>
              </a:rPr>
              <a:t>People-oriented roles</a:t>
            </a:r>
            <a:r>
              <a:rPr lang="en-US" sz="1600">
                <a:latin typeface="Arial Rounded MT Bold" pitchFamily="34" charset="0"/>
                <a:ea typeface="ＭＳ Ｐゴシック" pitchFamily="34" charset="-128"/>
              </a:rPr>
              <a:t> -</a:t>
            </a:r>
          </a:p>
        </p:txBody>
      </p:sp>
      <p:sp>
        <p:nvSpPr>
          <p:cNvPr id="205894" name="Text Box 70"/>
          <p:cNvSpPr txBox="1">
            <a:spLocks noChangeArrowheads="1"/>
          </p:cNvSpPr>
          <p:nvPr/>
        </p:nvSpPr>
        <p:spPr bwMode="auto">
          <a:xfrm>
            <a:off x="179388" y="1484313"/>
            <a:ext cx="1774825" cy="287337"/>
          </a:xfrm>
          <a:prstGeom prst="rect">
            <a:avLst/>
          </a:prstGeom>
          <a:noFill/>
          <a:ln w="9525">
            <a:noFill/>
            <a:miter lim="800000"/>
            <a:headEnd/>
            <a:tailEnd/>
          </a:ln>
        </p:spPr>
        <p:txBody>
          <a:bodyPr wrap="none">
            <a:spAutoFit/>
          </a:bodyPr>
          <a:lstStyle/>
          <a:p>
            <a:pPr eaLnBrk="0" hangingPunct="0">
              <a:lnSpc>
                <a:spcPct val="80000"/>
              </a:lnSpc>
            </a:pPr>
            <a:r>
              <a:rPr lang="en-US" sz="1600" b="1">
                <a:latin typeface="Arial Rounded MT Bold" pitchFamily="34" charset="0"/>
                <a:ea typeface="ＭＳ Ｐゴシック" pitchFamily="34" charset="-128"/>
              </a:rPr>
              <a:t>Cerebral roles  -</a:t>
            </a:r>
          </a:p>
        </p:txBody>
      </p:sp>
      <p:sp>
        <p:nvSpPr>
          <p:cNvPr id="205895" name="Text Box 71"/>
          <p:cNvSpPr txBox="1">
            <a:spLocks noChangeArrowheads="1"/>
          </p:cNvSpPr>
          <p:nvPr/>
        </p:nvSpPr>
        <p:spPr bwMode="auto">
          <a:xfrm>
            <a:off x="2411413" y="908050"/>
            <a:ext cx="5405437" cy="287338"/>
          </a:xfrm>
          <a:prstGeom prst="rect">
            <a:avLst/>
          </a:prstGeom>
          <a:noFill/>
          <a:ln w="9525">
            <a:noFill/>
            <a:miter lim="800000"/>
            <a:headEnd/>
            <a:tailEnd/>
          </a:ln>
          <a:effectLst/>
        </p:spPr>
        <p:txBody>
          <a:bodyPr wrap="none">
            <a:spAutoFit/>
          </a:bodyPr>
          <a:lstStyle/>
          <a:p>
            <a:pPr eaLnBrk="0" hangingPunct="0">
              <a:lnSpc>
                <a:spcPct val="80000"/>
              </a:lnSpc>
              <a:defRPr/>
            </a:pPr>
            <a:r>
              <a:rPr lang="en-US" sz="1600" b="1">
                <a:solidFill>
                  <a:srgbClr val="FF0000"/>
                </a:solidFill>
                <a:effectLst>
                  <a:outerShdw blurRad="38100" dist="38100" dir="2700000" algn="tl">
                    <a:srgbClr val="C0C0C0"/>
                  </a:outerShdw>
                </a:effectLst>
                <a:latin typeface="Arial Rounded MT Bold" pitchFamily="34" charset="0"/>
                <a:ea typeface="ＭＳ Ｐゴシック" pitchFamily="34" charset="-128"/>
              </a:rPr>
              <a:t>SHAPER</a:t>
            </a:r>
            <a:r>
              <a:rPr lang="en-US" sz="1600" b="1">
                <a:effectLst>
                  <a:outerShdw blurRad="38100" dist="38100" dir="2700000" algn="tl">
                    <a:srgbClr val="C0C0C0"/>
                  </a:outerShdw>
                </a:effectLst>
                <a:latin typeface="Arial Rounded MT Bold" pitchFamily="34" charset="0"/>
                <a:ea typeface="ＭＳ Ｐゴシック" pitchFamily="34" charset="-128"/>
              </a:rPr>
              <a:t>,  </a:t>
            </a:r>
            <a:r>
              <a:rPr lang="en-US" sz="1600" b="1">
                <a:solidFill>
                  <a:srgbClr val="0000FF"/>
                </a:solidFill>
                <a:effectLst>
                  <a:outerShdw blurRad="38100" dist="38100" dir="2700000" algn="tl">
                    <a:srgbClr val="C0C0C0"/>
                  </a:outerShdw>
                </a:effectLst>
                <a:latin typeface="Arial Rounded MT Bold" pitchFamily="34" charset="0"/>
                <a:ea typeface="ＭＳ Ｐゴシック" pitchFamily="34" charset="-128"/>
              </a:rPr>
              <a:t>IMPLEMENTER</a:t>
            </a:r>
            <a:r>
              <a:rPr lang="en-US" sz="1600" b="1">
                <a:effectLst>
                  <a:outerShdw blurRad="38100" dist="38100" dir="2700000" algn="tl">
                    <a:srgbClr val="C0C0C0"/>
                  </a:outerShdw>
                </a:effectLst>
                <a:latin typeface="Arial Rounded MT Bold" pitchFamily="34" charset="0"/>
                <a:ea typeface="ＭＳ Ｐゴシック" pitchFamily="34" charset="-128"/>
              </a:rPr>
              <a:t>  &amp;  </a:t>
            </a:r>
            <a:r>
              <a:rPr lang="en-US" sz="1600" b="1">
                <a:solidFill>
                  <a:srgbClr val="CC9900"/>
                </a:solidFill>
                <a:effectLst>
                  <a:outerShdw blurRad="38100" dist="38100" dir="2700000" algn="tl">
                    <a:srgbClr val="C0C0C0"/>
                  </a:outerShdw>
                </a:effectLst>
                <a:latin typeface="Arial Rounded MT Bold" pitchFamily="34" charset="0"/>
                <a:ea typeface="ＭＳ Ｐゴシック" pitchFamily="34" charset="-128"/>
              </a:rPr>
              <a:t>COMPLETER  FINISHER</a:t>
            </a:r>
            <a:endParaRPr lang="en-US" sz="1600">
              <a:effectLst>
                <a:outerShdw blurRad="38100" dist="38100" dir="2700000" algn="tl">
                  <a:srgbClr val="C0C0C0"/>
                </a:outerShdw>
              </a:effectLst>
              <a:latin typeface="Arial Rounded MT Bold" pitchFamily="34" charset="0"/>
              <a:ea typeface="ＭＳ Ｐゴシック" pitchFamily="34" charset="-128"/>
            </a:endParaRPr>
          </a:p>
        </p:txBody>
      </p:sp>
      <p:sp>
        <p:nvSpPr>
          <p:cNvPr id="205896" name="Text Box 72"/>
          <p:cNvSpPr txBox="1">
            <a:spLocks noChangeArrowheads="1"/>
          </p:cNvSpPr>
          <p:nvPr/>
        </p:nvSpPr>
        <p:spPr bwMode="auto">
          <a:xfrm>
            <a:off x="2476500" y="1196975"/>
            <a:ext cx="6667500" cy="287338"/>
          </a:xfrm>
          <a:prstGeom prst="rect">
            <a:avLst/>
          </a:prstGeom>
          <a:noFill/>
          <a:ln w="9525">
            <a:noFill/>
            <a:miter lim="800000"/>
            <a:headEnd/>
            <a:tailEnd/>
          </a:ln>
          <a:effectLst/>
        </p:spPr>
        <p:txBody>
          <a:bodyPr wrap="none">
            <a:spAutoFit/>
          </a:bodyPr>
          <a:lstStyle/>
          <a:p>
            <a:pPr eaLnBrk="0" hangingPunct="0">
              <a:lnSpc>
                <a:spcPct val="80000"/>
              </a:lnSpc>
              <a:defRPr/>
            </a:pPr>
            <a:r>
              <a:rPr lang="en-US" sz="1600" b="1">
                <a:solidFill>
                  <a:srgbClr val="00FFFF"/>
                </a:solidFill>
                <a:effectLst>
                  <a:outerShdw blurRad="38100" dist="38100" dir="2700000" algn="tl">
                    <a:srgbClr val="C0C0C0"/>
                  </a:outerShdw>
                </a:effectLst>
                <a:latin typeface="Arial Rounded MT Bold" pitchFamily="34" charset="0"/>
                <a:ea typeface="ＭＳ Ｐゴシック" pitchFamily="34" charset="-128"/>
              </a:rPr>
              <a:t>CO-ORDINATOR</a:t>
            </a:r>
            <a:r>
              <a:rPr lang="en-US" sz="1600" b="1">
                <a:effectLst>
                  <a:outerShdw blurRad="38100" dist="38100" dir="2700000" algn="tl">
                    <a:srgbClr val="C0C0C0"/>
                  </a:outerShdw>
                </a:effectLst>
                <a:latin typeface="Arial Rounded MT Bold" pitchFamily="34" charset="0"/>
                <a:ea typeface="ＭＳ Ｐゴシック" pitchFamily="34" charset="-128"/>
              </a:rPr>
              <a:t>,  </a:t>
            </a:r>
            <a:r>
              <a:rPr lang="en-US" sz="1600" b="1">
                <a:solidFill>
                  <a:srgbClr val="00CC00"/>
                </a:solidFill>
                <a:effectLst>
                  <a:outerShdw blurRad="38100" dist="38100" dir="2700000" algn="tl">
                    <a:srgbClr val="C0C0C0"/>
                  </a:outerShdw>
                </a:effectLst>
                <a:latin typeface="Arial Rounded MT Bold" pitchFamily="34" charset="0"/>
                <a:ea typeface="ＭＳ Ｐゴシック" pitchFamily="34" charset="-128"/>
              </a:rPr>
              <a:t>TEAMWORKER</a:t>
            </a:r>
            <a:r>
              <a:rPr lang="en-US" sz="1600" b="1">
                <a:effectLst>
                  <a:outerShdw blurRad="38100" dist="38100" dir="2700000" algn="tl">
                    <a:srgbClr val="C0C0C0"/>
                  </a:outerShdw>
                </a:effectLst>
                <a:latin typeface="Arial Rounded MT Bold" pitchFamily="34" charset="0"/>
                <a:ea typeface="ＭＳ Ｐゴシック" pitchFamily="34" charset="-128"/>
              </a:rPr>
              <a:t>  &amp;  </a:t>
            </a:r>
            <a:r>
              <a:rPr lang="en-US" sz="1600" b="1">
                <a:solidFill>
                  <a:srgbClr val="FF00FF"/>
                </a:solidFill>
                <a:effectLst>
                  <a:outerShdw blurRad="38100" dist="38100" dir="2700000" algn="tl">
                    <a:srgbClr val="C0C0C0"/>
                  </a:outerShdw>
                </a:effectLst>
                <a:latin typeface="Arial Rounded MT Bold" pitchFamily="34" charset="0"/>
                <a:ea typeface="ＭＳ Ｐゴシック" pitchFamily="34" charset="-128"/>
              </a:rPr>
              <a:t>RESOURCE  INVESTIGATOR</a:t>
            </a:r>
            <a:endParaRPr lang="en-US" sz="1600">
              <a:effectLst>
                <a:outerShdw blurRad="38100" dist="38100" dir="2700000" algn="tl">
                  <a:srgbClr val="C0C0C0"/>
                </a:outerShdw>
              </a:effectLst>
              <a:latin typeface="Arial Rounded MT Bold" pitchFamily="34" charset="0"/>
              <a:ea typeface="ＭＳ Ｐゴシック" pitchFamily="34" charset="-128"/>
            </a:endParaRPr>
          </a:p>
        </p:txBody>
      </p:sp>
      <p:sp>
        <p:nvSpPr>
          <p:cNvPr id="205897" name="Text Box 73"/>
          <p:cNvSpPr txBox="1">
            <a:spLocks noChangeArrowheads="1"/>
          </p:cNvSpPr>
          <p:nvPr/>
        </p:nvSpPr>
        <p:spPr bwMode="auto">
          <a:xfrm>
            <a:off x="1979613" y="1484313"/>
            <a:ext cx="4940300" cy="287337"/>
          </a:xfrm>
          <a:prstGeom prst="rect">
            <a:avLst/>
          </a:prstGeom>
          <a:noFill/>
          <a:ln w="9525">
            <a:noFill/>
            <a:miter lim="800000"/>
            <a:headEnd/>
            <a:tailEnd/>
          </a:ln>
          <a:effectLst/>
        </p:spPr>
        <p:txBody>
          <a:bodyPr wrap="none">
            <a:spAutoFit/>
          </a:bodyPr>
          <a:lstStyle/>
          <a:p>
            <a:pPr eaLnBrk="0" hangingPunct="0">
              <a:lnSpc>
                <a:spcPct val="80000"/>
              </a:lnSpc>
              <a:defRPr/>
            </a:pPr>
            <a:r>
              <a:rPr lang="en-US" sz="1600" b="1">
                <a:solidFill>
                  <a:srgbClr val="FFFF00"/>
                </a:solidFill>
                <a:effectLst>
                  <a:outerShdw blurRad="38100" dist="38100" dir="2700000" algn="tl">
                    <a:srgbClr val="C0C0C0"/>
                  </a:outerShdw>
                </a:effectLst>
                <a:latin typeface="Arial Rounded MT Bold" pitchFamily="34" charset="0"/>
                <a:ea typeface="ＭＳ Ｐゴシック" pitchFamily="34" charset="-128"/>
              </a:rPr>
              <a:t>PLANT</a:t>
            </a:r>
            <a:r>
              <a:rPr lang="en-US" sz="1600" b="1">
                <a:effectLst>
                  <a:outerShdw blurRad="38100" dist="38100" dir="2700000" algn="tl">
                    <a:srgbClr val="C0C0C0"/>
                  </a:outerShdw>
                </a:effectLst>
                <a:latin typeface="Arial Rounded MT Bold" pitchFamily="34" charset="0"/>
                <a:ea typeface="ＭＳ Ｐゴシック" pitchFamily="34" charset="-128"/>
              </a:rPr>
              <a:t>,  </a:t>
            </a:r>
            <a:r>
              <a:rPr lang="en-US" sz="1600" b="1">
                <a:solidFill>
                  <a:schemeClr val="bg2"/>
                </a:solidFill>
                <a:effectLst>
                  <a:outerShdw blurRad="38100" dist="38100" dir="2700000" algn="tl">
                    <a:srgbClr val="C0C0C0"/>
                  </a:outerShdw>
                </a:effectLst>
                <a:latin typeface="Arial Rounded MT Bold" pitchFamily="34" charset="0"/>
                <a:ea typeface="ＭＳ Ｐゴシック" pitchFamily="34" charset="-128"/>
              </a:rPr>
              <a:t>MONITOR  EVALUATOR</a:t>
            </a:r>
            <a:r>
              <a:rPr lang="en-US" sz="1600" b="1">
                <a:effectLst>
                  <a:outerShdw blurRad="38100" dist="38100" dir="2700000" algn="tl">
                    <a:srgbClr val="C0C0C0"/>
                  </a:outerShdw>
                </a:effectLst>
                <a:latin typeface="Arial Rounded MT Bold" pitchFamily="34" charset="0"/>
                <a:ea typeface="ＭＳ Ｐゴシック" pitchFamily="34" charset="-128"/>
              </a:rPr>
              <a:t>  &amp; </a:t>
            </a:r>
            <a:r>
              <a:rPr lang="en-US" sz="1600" b="1">
                <a:solidFill>
                  <a:schemeClr val="bg1"/>
                </a:solidFill>
                <a:effectLst>
                  <a:outerShdw blurRad="38100" dist="38100" dir="2700000" algn="tl">
                    <a:srgbClr val="C0C0C0"/>
                  </a:outerShdw>
                </a:effectLst>
                <a:latin typeface="Arial Rounded MT Bold" pitchFamily="34" charset="0"/>
                <a:ea typeface="ＭＳ Ｐゴシック" pitchFamily="34" charset="-128"/>
              </a:rPr>
              <a:t> </a:t>
            </a:r>
            <a:r>
              <a:rPr lang="en-US" sz="1600" b="1">
                <a:solidFill>
                  <a:srgbClr val="996633"/>
                </a:solidFill>
                <a:effectLst>
                  <a:outerShdw blurRad="38100" dist="38100" dir="2700000" algn="tl">
                    <a:srgbClr val="C0C0C0"/>
                  </a:outerShdw>
                </a:effectLst>
                <a:latin typeface="Albertus Medium" pitchFamily="34" charset="0"/>
                <a:ea typeface="ＭＳ Ｐゴシック" pitchFamily="34" charset="-128"/>
              </a:rPr>
              <a:t>SPECIALIST</a:t>
            </a:r>
            <a:endParaRPr lang="en-US" sz="1600">
              <a:solidFill>
                <a:srgbClr val="996633"/>
              </a:solidFill>
              <a:effectLst>
                <a:outerShdw blurRad="38100" dist="38100" dir="2700000" algn="tl">
                  <a:srgbClr val="C0C0C0"/>
                </a:outerShdw>
              </a:effectLst>
              <a:latin typeface="Albertus Medium" pitchFamily="34" charset="0"/>
              <a:ea typeface="ＭＳ Ｐゴシック" pitchFamily="34" charset="-128"/>
            </a:endParaRPr>
          </a:p>
        </p:txBody>
      </p:sp>
      <p:sp>
        <p:nvSpPr>
          <p:cNvPr id="205898" name="Text Box 74"/>
          <p:cNvSpPr txBox="1">
            <a:spLocks noChangeArrowheads="1"/>
          </p:cNvSpPr>
          <p:nvPr/>
        </p:nvSpPr>
        <p:spPr bwMode="auto">
          <a:xfrm>
            <a:off x="488950" y="188913"/>
            <a:ext cx="8426450" cy="433387"/>
          </a:xfrm>
          <a:prstGeom prst="rect">
            <a:avLst/>
          </a:prstGeom>
          <a:noFill/>
          <a:ln w="9525">
            <a:noFill/>
            <a:miter lim="800000"/>
            <a:headEnd/>
            <a:tailEnd/>
          </a:ln>
          <a:effectLst/>
        </p:spPr>
        <p:txBody>
          <a:bodyPr wrap="square">
            <a:spAutoFit/>
          </a:bodyPr>
          <a:lstStyle/>
          <a:p>
            <a:pPr algn="ctr" eaLnBrk="0" hangingPunct="0">
              <a:lnSpc>
                <a:spcPct val="80000"/>
              </a:lnSpc>
              <a:defRPr/>
            </a:pPr>
            <a:r>
              <a:rPr lang="en-US" sz="2800" b="1">
                <a:solidFill>
                  <a:srgbClr val="FF0000"/>
                </a:solidFill>
                <a:effectLst>
                  <a:outerShdw blurRad="38100" dist="38100" dir="2700000" algn="tl">
                    <a:srgbClr val="C0C0C0"/>
                  </a:outerShdw>
                </a:effectLst>
                <a:latin typeface="Arial Rounded MT Bold" pitchFamily="34" charset="0"/>
                <a:ea typeface="ＭＳ Ｐゴシック" pitchFamily="34" charset="-128"/>
              </a:rPr>
              <a:t>TEAM   ROLE  OPPOSITES</a:t>
            </a:r>
            <a:endParaRPr lang="en-US" sz="2800" b="1">
              <a:solidFill>
                <a:srgbClr val="FF0000"/>
              </a:solidFill>
              <a:latin typeface="Arial Rounded MT Bold" pitchFamily="34" charset="0"/>
              <a:ea typeface="ＭＳ Ｐゴシック" pitchFamily="34" charset="-128"/>
            </a:endParaRPr>
          </a:p>
        </p:txBody>
      </p:sp>
      <p:grpSp>
        <p:nvGrpSpPr>
          <p:cNvPr id="5" name="Group 75"/>
          <p:cNvGrpSpPr>
            <a:grpSpLocks/>
          </p:cNvGrpSpPr>
          <p:nvPr/>
        </p:nvGrpSpPr>
        <p:grpSpPr bwMode="auto">
          <a:xfrm>
            <a:off x="1676400" y="5715000"/>
            <a:ext cx="2617788" cy="1073150"/>
            <a:chOff x="1152" y="3456"/>
            <a:chExt cx="1786" cy="676"/>
          </a:xfrm>
        </p:grpSpPr>
        <p:grpSp>
          <p:nvGrpSpPr>
            <p:cNvPr id="6" name="Group 76"/>
            <p:cNvGrpSpPr>
              <a:grpSpLocks/>
            </p:cNvGrpSpPr>
            <p:nvPr/>
          </p:nvGrpSpPr>
          <p:grpSpPr bwMode="auto">
            <a:xfrm>
              <a:off x="2640" y="3456"/>
              <a:ext cx="298" cy="150"/>
              <a:chOff x="4526" y="3914"/>
              <a:chExt cx="298" cy="150"/>
            </a:xfrm>
          </p:grpSpPr>
          <p:sp>
            <p:nvSpPr>
              <p:cNvPr id="26826" name="Freeform 77"/>
              <p:cNvSpPr>
                <a:spLocks/>
              </p:cNvSpPr>
              <p:nvPr/>
            </p:nvSpPr>
            <p:spPr bwMode="auto">
              <a:xfrm>
                <a:off x="4693" y="3914"/>
                <a:ext cx="131" cy="113"/>
              </a:xfrm>
              <a:custGeom>
                <a:avLst/>
                <a:gdLst>
                  <a:gd name="T0" fmla="*/ 233 w 262"/>
                  <a:gd name="T1" fmla="*/ 226 h 226"/>
                  <a:gd name="T2" fmla="*/ 186 w 262"/>
                  <a:gd name="T3" fmla="*/ 226 h 226"/>
                  <a:gd name="T4" fmla="*/ 193 w 262"/>
                  <a:gd name="T5" fmla="*/ 212 h 226"/>
                  <a:gd name="T6" fmla="*/ 200 w 262"/>
                  <a:gd name="T7" fmla="*/ 199 h 226"/>
                  <a:gd name="T8" fmla="*/ 204 w 262"/>
                  <a:gd name="T9" fmla="*/ 186 h 226"/>
                  <a:gd name="T10" fmla="*/ 207 w 262"/>
                  <a:gd name="T11" fmla="*/ 174 h 226"/>
                  <a:gd name="T12" fmla="*/ 207 w 262"/>
                  <a:gd name="T13" fmla="*/ 163 h 226"/>
                  <a:gd name="T14" fmla="*/ 206 w 262"/>
                  <a:gd name="T15" fmla="*/ 149 h 226"/>
                  <a:gd name="T16" fmla="*/ 202 w 262"/>
                  <a:gd name="T17" fmla="*/ 138 h 226"/>
                  <a:gd name="T18" fmla="*/ 194 w 262"/>
                  <a:gd name="T19" fmla="*/ 125 h 226"/>
                  <a:gd name="T20" fmla="*/ 180 w 262"/>
                  <a:gd name="T21" fmla="*/ 112 h 226"/>
                  <a:gd name="T22" fmla="*/ 164 w 262"/>
                  <a:gd name="T23" fmla="*/ 103 h 226"/>
                  <a:gd name="T24" fmla="*/ 147 w 262"/>
                  <a:gd name="T25" fmla="*/ 99 h 226"/>
                  <a:gd name="T26" fmla="*/ 130 w 262"/>
                  <a:gd name="T27" fmla="*/ 96 h 226"/>
                  <a:gd name="T28" fmla="*/ 111 w 262"/>
                  <a:gd name="T29" fmla="*/ 97 h 226"/>
                  <a:gd name="T30" fmla="*/ 94 w 262"/>
                  <a:gd name="T31" fmla="*/ 103 h 226"/>
                  <a:gd name="T32" fmla="*/ 78 w 262"/>
                  <a:gd name="T33" fmla="*/ 112 h 226"/>
                  <a:gd name="T34" fmla="*/ 64 w 262"/>
                  <a:gd name="T35" fmla="*/ 123 h 226"/>
                  <a:gd name="T36" fmla="*/ 57 w 262"/>
                  <a:gd name="T37" fmla="*/ 133 h 226"/>
                  <a:gd name="T38" fmla="*/ 53 w 262"/>
                  <a:gd name="T39" fmla="*/ 144 h 226"/>
                  <a:gd name="T40" fmla="*/ 50 w 262"/>
                  <a:gd name="T41" fmla="*/ 155 h 226"/>
                  <a:gd name="T42" fmla="*/ 50 w 262"/>
                  <a:gd name="T43" fmla="*/ 168 h 226"/>
                  <a:gd name="T44" fmla="*/ 50 w 262"/>
                  <a:gd name="T45" fmla="*/ 181 h 226"/>
                  <a:gd name="T46" fmla="*/ 54 w 262"/>
                  <a:gd name="T47" fmla="*/ 196 h 226"/>
                  <a:gd name="T48" fmla="*/ 58 w 262"/>
                  <a:gd name="T49" fmla="*/ 210 h 226"/>
                  <a:gd name="T50" fmla="*/ 66 w 262"/>
                  <a:gd name="T51" fmla="*/ 226 h 226"/>
                  <a:gd name="T52" fmla="*/ 23 w 262"/>
                  <a:gd name="T53" fmla="*/ 226 h 226"/>
                  <a:gd name="T54" fmla="*/ 10 w 262"/>
                  <a:gd name="T55" fmla="*/ 194 h 226"/>
                  <a:gd name="T56" fmla="*/ 3 w 262"/>
                  <a:gd name="T57" fmla="*/ 168 h 226"/>
                  <a:gd name="T58" fmla="*/ 0 w 262"/>
                  <a:gd name="T59" fmla="*/ 145 h 226"/>
                  <a:gd name="T60" fmla="*/ 0 w 262"/>
                  <a:gd name="T61" fmla="*/ 123 h 226"/>
                  <a:gd name="T62" fmla="*/ 4 w 262"/>
                  <a:gd name="T63" fmla="*/ 106 h 226"/>
                  <a:gd name="T64" fmla="*/ 10 w 262"/>
                  <a:gd name="T65" fmla="*/ 88 h 226"/>
                  <a:gd name="T66" fmla="*/ 18 w 262"/>
                  <a:gd name="T67" fmla="*/ 71 h 226"/>
                  <a:gd name="T68" fmla="*/ 28 w 262"/>
                  <a:gd name="T69" fmla="*/ 55 h 226"/>
                  <a:gd name="T70" fmla="*/ 50 w 262"/>
                  <a:gd name="T71" fmla="*/ 30 h 226"/>
                  <a:gd name="T72" fmla="*/ 76 w 262"/>
                  <a:gd name="T73" fmla="*/ 13 h 226"/>
                  <a:gd name="T74" fmla="*/ 104 w 262"/>
                  <a:gd name="T75" fmla="*/ 3 h 226"/>
                  <a:gd name="T76" fmla="*/ 136 w 262"/>
                  <a:gd name="T77" fmla="*/ 0 h 226"/>
                  <a:gd name="T78" fmla="*/ 166 w 262"/>
                  <a:gd name="T79" fmla="*/ 4 h 226"/>
                  <a:gd name="T80" fmla="*/ 194 w 262"/>
                  <a:gd name="T81" fmla="*/ 16 h 226"/>
                  <a:gd name="T82" fmla="*/ 219 w 262"/>
                  <a:gd name="T83" fmla="*/ 35 h 226"/>
                  <a:gd name="T84" fmla="*/ 237 w 262"/>
                  <a:gd name="T85" fmla="*/ 59 h 226"/>
                  <a:gd name="T86" fmla="*/ 246 w 262"/>
                  <a:gd name="T87" fmla="*/ 75 h 226"/>
                  <a:gd name="T88" fmla="*/ 253 w 262"/>
                  <a:gd name="T89" fmla="*/ 91 h 226"/>
                  <a:gd name="T90" fmla="*/ 259 w 262"/>
                  <a:gd name="T91" fmla="*/ 109 h 226"/>
                  <a:gd name="T92" fmla="*/ 262 w 262"/>
                  <a:gd name="T93" fmla="*/ 129 h 226"/>
                  <a:gd name="T94" fmla="*/ 262 w 262"/>
                  <a:gd name="T95" fmla="*/ 149 h 226"/>
                  <a:gd name="T96" fmla="*/ 257 w 262"/>
                  <a:gd name="T97" fmla="*/ 173 h 226"/>
                  <a:gd name="T98" fmla="*/ 249 w 262"/>
                  <a:gd name="T99" fmla="*/ 199 h 226"/>
                  <a:gd name="T100" fmla="*/ 233 w 262"/>
                  <a:gd name="T101" fmla="*/ 226 h 22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2"/>
                  <a:gd name="T154" fmla="*/ 0 h 226"/>
                  <a:gd name="T155" fmla="*/ 262 w 262"/>
                  <a:gd name="T156" fmla="*/ 226 h 22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2" h="226">
                    <a:moveTo>
                      <a:pt x="233" y="226"/>
                    </a:moveTo>
                    <a:lnTo>
                      <a:pt x="186" y="226"/>
                    </a:lnTo>
                    <a:lnTo>
                      <a:pt x="193" y="212"/>
                    </a:lnTo>
                    <a:lnTo>
                      <a:pt x="200" y="199"/>
                    </a:lnTo>
                    <a:lnTo>
                      <a:pt x="204" y="186"/>
                    </a:lnTo>
                    <a:lnTo>
                      <a:pt x="207" y="174"/>
                    </a:lnTo>
                    <a:lnTo>
                      <a:pt x="207" y="163"/>
                    </a:lnTo>
                    <a:lnTo>
                      <a:pt x="206" y="149"/>
                    </a:lnTo>
                    <a:lnTo>
                      <a:pt x="202" y="138"/>
                    </a:lnTo>
                    <a:lnTo>
                      <a:pt x="194" y="125"/>
                    </a:lnTo>
                    <a:lnTo>
                      <a:pt x="180" y="112"/>
                    </a:lnTo>
                    <a:lnTo>
                      <a:pt x="164" y="103"/>
                    </a:lnTo>
                    <a:lnTo>
                      <a:pt x="147" y="99"/>
                    </a:lnTo>
                    <a:lnTo>
                      <a:pt x="130" y="96"/>
                    </a:lnTo>
                    <a:lnTo>
                      <a:pt x="111" y="97"/>
                    </a:lnTo>
                    <a:lnTo>
                      <a:pt x="94" y="103"/>
                    </a:lnTo>
                    <a:lnTo>
                      <a:pt x="78" y="112"/>
                    </a:lnTo>
                    <a:lnTo>
                      <a:pt x="64" y="123"/>
                    </a:lnTo>
                    <a:lnTo>
                      <a:pt x="57" y="133"/>
                    </a:lnTo>
                    <a:lnTo>
                      <a:pt x="53" y="144"/>
                    </a:lnTo>
                    <a:lnTo>
                      <a:pt x="50" y="155"/>
                    </a:lnTo>
                    <a:lnTo>
                      <a:pt x="50" y="168"/>
                    </a:lnTo>
                    <a:lnTo>
                      <a:pt x="50" y="181"/>
                    </a:lnTo>
                    <a:lnTo>
                      <a:pt x="54" y="196"/>
                    </a:lnTo>
                    <a:lnTo>
                      <a:pt x="58" y="210"/>
                    </a:lnTo>
                    <a:lnTo>
                      <a:pt x="66" y="226"/>
                    </a:lnTo>
                    <a:lnTo>
                      <a:pt x="23" y="226"/>
                    </a:lnTo>
                    <a:lnTo>
                      <a:pt x="10" y="194"/>
                    </a:lnTo>
                    <a:lnTo>
                      <a:pt x="3" y="168"/>
                    </a:lnTo>
                    <a:lnTo>
                      <a:pt x="0" y="145"/>
                    </a:lnTo>
                    <a:lnTo>
                      <a:pt x="0" y="123"/>
                    </a:lnTo>
                    <a:lnTo>
                      <a:pt x="4" y="106"/>
                    </a:lnTo>
                    <a:lnTo>
                      <a:pt x="10" y="88"/>
                    </a:lnTo>
                    <a:lnTo>
                      <a:pt x="18" y="71"/>
                    </a:lnTo>
                    <a:lnTo>
                      <a:pt x="28" y="55"/>
                    </a:lnTo>
                    <a:lnTo>
                      <a:pt x="50" y="30"/>
                    </a:lnTo>
                    <a:lnTo>
                      <a:pt x="76" y="13"/>
                    </a:lnTo>
                    <a:lnTo>
                      <a:pt x="104" y="3"/>
                    </a:lnTo>
                    <a:lnTo>
                      <a:pt x="136" y="0"/>
                    </a:lnTo>
                    <a:lnTo>
                      <a:pt x="166" y="4"/>
                    </a:lnTo>
                    <a:lnTo>
                      <a:pt x="194" y="16"/>
                    </a:lnTo>
                    <a:lnTo>
                      <a:pt x="219" y="35"/>
                    </a:lnTo>
                    <a:lnTo>
                      <a:pt x="237" y="59"/>
                    </a:lnTo>
                    <a:lnTo>
                      <a:pt x="246" y="75"/>
                    </a:lnTo>
                    <a:lnTo>
                      <a:pt x="253" y="91"/>
                    </a:lnTo>
                    <a:lnTo>
                      <a:pt x="259" y="109"/>
                    </a:lnTo>
                    <a:lnTo>
                      <a:pt x="262" y="129"/>
                    </a:lnTo>
                    <a:lnTo>
                      <a:pt x="262" y="149"/>
                    </a:lnTo>
                    <a:lnTo>
                      <a:pt x="257" y="173"/>
                    </a:lnTo>
                    <a:lnTo>
                      <a:pt x="249" y="199"/>
                    </a:lnTo>
                    <a:lnTo>
                      <a:pt x="233" y="226"/>
                    </a:lnTo>
                    <a:close/>
                  </a:path>
                </a:pathLst>
              </a:custGeom>
              <a:solidFill>
                <a:srgbClr val="FFFFFF"/>
              </a:solidFill>
              <a:ln w="9525">
                <a:noFill/>
                <a:round/>
                <a:headEnd/>
                <a:tailEnd/>
              </a:ln>
            </p:spPr>
            <p:txBody>
              <a:bodyPr/>
              <a:lstStyle/>
              <a:p>
                <a:endParaRPr lang="en-AU"/>
              </a:p>
            </p:txBody>
          </p:sp>
          <p:sp>
            <p:nvSpPr>
              <p:cNvPr id="26827" name="Freeform 78"/>
              <p:cNvSpPr>
                <a:spLocks/>
              </p:cNvSpPr>
              <p:nvPr/>
            </p:nvSpPr>
            <p:spPr bwMode="auto">
              <a:xfrm>
                <a:off x="4693" y="3914"/>
                <a:ext cx="131" cy="113"/>
              </a:xfrm>
              <a:custGeom>
                <a:avLst/>
                <a:gdLst>
                  <a:gd name="T0" fmla="*/ 233 w 262"/>
                  <a:gd name="T1" fmla="*/ 226 h 226"/>
                  <a:gd name="T2" fmla="*/ 186 w 262"/>
                  <a:gd name="T3" fmla="*/ 226 h 226"/>
                  <a:gd name="T4" fmla="*/ 186 w 262"/>
                  <a:gd name="T5" fmla="*/ 226 h 226"/>
                  <a:gd name="T6" fmla="*/ 193 w 262"/>
                  <a:gd name="T7" fmla="*/ 212 h 226"/>
                  <a:gd name="T8" fmla="*/ 200 w 262"/>
                  <a:gd name="T9" fmla="*/ 199 h 226"/>
                  <a:gd name="T10" fmla="*/ 204 w 262"/>
                  <a:gd name="T11" fmla="*/ 186 h 226"/>
                  <a:gd name="T12" fmla="*/ 207 w 262"/>
                  <a:gd name="T13" fmla="*/ 174 h 226"/>
                  <a:gd name="T14" fmla="*/ 207 w 262"/>
                  <a:gd name="T15" fmla="*/ 163 h 226"/>
                  <a:gd name="T16" fmla="*/ 206 w 262"/>
                  <a:gd name="T17" fmla="*/ 149 h 226"/>
                  <a:gd name="T18" fmla="*/ 202 w 262"/>
                  <a:gd name="T19" fmla="*/ 138 h 226"/>
                  <a:gd name="T20" fmla="*/ 194 w 262"/>
                  <a:gd name="T21" fmla="*/ 125 h 226"/>
                  <a:gd name="T22" fmla="*/ 194 w 262"/>
                  <a:gd name="T23" fmla="*/ 125 h 226"/>
                  <a:gd name="T24" fmla="*/ 180 w 262"/>
                  <a:gd name="T25" fmla="*/ 112 h 226"/>
                  <a:gd name="T26" fmla="*/ 164 w 262"/>
                  <a:gd name="T27" fmla="*/ 103 h 226"/>
                  <a:gd name="T28" fmla="*/ 147 w 262"/>
                  <a:gd name="T29" fmla="*/ 99 h 226"/>
                  <a:gd name="T30" fmla="*/ 130 w 262"/>
                  <a:gd name="T31" fmla="*/ 96 h 226"/>
                  <a:gd name="T32" fmla="*/ 111 w 262"/>
                  <a:gd name="T33" fmla="*/ 97 h 226"/>
                  <a:gd name="T34" fmla="*/ 94 w 262"/>
                  <a:gd name="T35" fmla="*/ 103 h 226"/>
                  <a:gd name="T36" fmla="*/ 78 w 262"/>
                  <a:gd name="T37" fmla="*/ 112 h 226"/>
                  <a:gd name="T38" fmla="*/ 64 w 262"/>
                  <a:gd name="T39" fmla="*/ 123 h 226"/>
                  <a:gd name="T40" fmla="*/ 64 w 262"/>
                  <a:gd name="T41" fmla="*/ 123 h 226"/>
                  <a:gd name="T42" fmla="*/ 57 w 262"/>
                  <a:gd name="T43" fmla="*/ 133 h 226"/>
                  <a:gd name="T44" fmla="*/ 53 w 262"/>
                  <a:gd name="T45" fmla="*/ 144 h 226"/>
                  <a:gd name="T46" fmla="*/ 50 w 262"/>
                  <a:gd name="T47" fmla="*/ 155 h 226"/>
                  <a:gd name="T48" fmla="*/ 50 w 262"/>
                  <a:gd name="T49" fmla="*/ 168 h 226"/>
                  <a:gd name="T50" fmla="*/ 50 w 262"/>
                  <a:gd name="T51" fmla="*/ 181 h 226"/>
                  <a:gd name="T52" fmla="*/ 54 w 262"/>
                  <a:gd name="T53" fmla="*/ 196 h 226"/>
                  <a:gd name="T54" fmla="*/ 58 w 262"/>
                  <a:gd name="T55" fmla="*/ 210 h 226"/>
                  <a:gd name="T56" fmla="*/ 66 w 262"/>
                  <a:gd name="T57" fmla="*/ 226 h 226"/>
                  <a:gd name="T58" fmla="*/ 23 w 262"/>
                  <a:gd name="T59" fmla="*/ 226 h 226"/>
                  <a:gd name="T60" fmla="*/ 23 w 262"/>
                  <a:gd name="T61" fmla="*/ 226 h 226"/>
                  <a:gd name="T62" fmla="*/ 10 w 262"/>
                  <a:gd name="T63" fmla="*/ 194 h 226"/>
                  <a:gd name="T64" fmla="*/ 3 w 262"/>
                  <a:gd name="T65" fmla="*/ 168 h 226"/>
                  <a:gd name="T66" fmla="*/ 0 w 262"/>
                  <a:gd name="T67" fmla="*/ 145 h 226"/>
                  <a:gd name="T68" fmla="*/ 0 w 262"/>
                  <a:gd name="T69" fmla="*/ 123 h 226"/>
                  <a:gd name="T70" fmla="*/ 4 w 262"/>
                  <a:gd name="T71" fmla="*/ 106 h 226"/>
                  <a:gd name="T72" fmla="*/ 10 w 262"/>
                  <a:gd name="T73" fmla="*/ 88 h 226"/>
                  <a:gd name="T74" fmla="*/ 18 w 262"/>
                  <a:gd name="T75" fmla="*/ 71 h 226"/>
                  <a:gd name="T76" fmla="*/ 28 w 262"/>
                  <a:gd name="T77" fmla="*/ 55 h 226"/>
                  <a:gd name="T78" fmla="*/ 28 w 262"/>
                  <a:gd name="T79" fmla="*/ 55 h 226"/>
                  <a:gd name="T80" fmla="*/ 50 w 262"/>
                  <a:gd name="T81" fmla="*/ 30 h 226"/>
                  <a:gd name="T82" fmla="*/ 76 w 262"/>
                  <a:gd name="T83" fmla="*/ 13 h 226"/>
                  <a:gd name="T84" fmla="*/ 104 w 262"/>
                  <a:gd name="T85" fmla="*/ 3 h 226"/>
                  <a:gd name="T86" fmla="*/ 136 w 262"/>
                  <a:gd name="T87" fmla="*/ 0 h 226"/>
                  <a:gd name="T88" fmla="*/ 166 w 262"/>
                  <a:gd name="T89" fmla="*/ 4 h 226"/>
                  <a:gd name="T90" fmla="*/ 194 w 262"/>
                  <a:gd name="T91" fmla="*/ 16 h 226"/>
                  <a:gd name="T92" fmla="*/ 219 w 262"/>
                  <a:gd name="T93" fmla="*/ 35 h 226"/>
                  <a:gd name="T94" fmla="*/ 237 w 262"/>
                  <a:gd name="T95" fmla="*/ 59 h 226"/>
                  <a:gd name="T96" fmla="*/ 237 w 262"/>
                  <a:gd name="T97" fmla="*/ 59 h 226"/>
                  <a:gd name="T98" fmla="*/ 246 w 262"/>
                  <a:gd name="T99" fmla="*/ 75 h 226"/>
                  <a:gd name="T100" fmla="*/ 253 w 262"/>
                  <a:gd name="T101" fmla="*/ 91 h 226"/>
                  <a:gd name="T102" fmla="*/ 259 w 262"/>
                  <a:gd name="T103" fmla="*/ 109 h 226"/>
                  <a:gd name="T104" fmla="*/ 262 w 262"/>
                  <a:gd name="T105" fmla="*/ 129 h 226"/>
                  <a:gd name="T106" fmla="*/ 262 w 262"/>
                  <a:gd name="T107" fmla="*/ 149 h 226"/>
                  <a:gd name="T108" fmla="*/ 257 w 262"/>
                  <a:gd name="T109" fmla="*/ 173 h 226"/>
                  <a:gd name="T110" fmla="*/ 249 w 262"/>
                  <a:gd name="T111" fmla="*/ 199 h 226"/>
                  <a:gd name="T112" fmla="*/ 233 w 262"/>
                  <a:gd name="T113" fmla="*/ 226 h 2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2"/>
                  <a:gd name="T172" fmla="*/ 0 h 226"/>
                  <a:gd name="T173" fmla="*/ 262 w 262"/>
                  <a:gd name="T174" fmla="*/ 226 h 2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2" h="226">
                    <a:moveTo>
                      <a:pt x="233" y="226"/>
                    </a:moveTo>
                    <a:lnTo>
                      <a:pt x="186" y="226"/>
                    </a:lnTo>
                    <a:lnTo>
                      <a:pt x="193" y="212"/>
                    </a:lnTo>
                    <a:lnTo>
                      <a:pt x="200" y="199"/>
                    </a:lnTo>
                    <a:lnTo>
                      <a:pt x="204" y="186"/>
                    </a:lnTo>
                    <a:lnTo>
                      <a:pt x="207" y="174"/>
                    </a:lnTo>
                    <a:lnTo>
                      <a:pt x="207" y="163"/>
                    </a:lnTo>
                    <a:lnTo>
                      <a:pt x="206" y="149"/>
                    </a:lnTo>
                    <a:lnTo>
                      <a:pt x="202" y="138"/>
                    </a:lnTo>
                    <a:lnTo>
                      <a:pt x="194" y="125"/>
                    </a:lnTo>
                    <a:lnTo>
                      <a:pt x="180" y="112"/>
                    </a:lnTo>
                    <a:lnTo>
                      <a:pt x="164" y="103"/>
                    </a:lnTo>
                    <a:lnTo>
                      <a:pt x="147" y="99"/>
                    </a:lnTo>
                    <a:lnTo>
                      <a:pt x="130" y="96"/>
                    </a:lnTo>
                    <a:lnTo>
                      <a:pt x="111" y="97"/>
                    </a:lnTo>
                    <a:lnTo>
                      <a:pt x="94" y="103"/>
                    </a:lnTo>
                    <a:lnTo>
                      <a:pt x="78" y="112"/>
                    </a:lnTo>
                    <a:lnTo>
                      <a:pt x="64" y="123"/>
                    </a:lnTo>
                    <a:lnTo>
                      <a:pt x="57" y="133"/>
                    </a:lnTo>
                    <a:lnTo>
                      <a:pt x="53" y="144"/>
                    </a:lnTo>
                    <a:lnTo>
                      <a:pt x="50" y="155"/>
                    </a:lnTo>
                    <a:lnTo>
                      <a:pt x="50" y="168"/>
                    </a:lnTo>
                    <a:lnTo>
                      <a:pt x="50" y="181"/>
                    </a:lnTo>
                    <a:lnTo>
                      <a:pt x="54" y="196"/>
                    </a:lnTo>
                    <a:lnTo>
                      <a:pt x="58" y="210"/>
                    </a:lnTo>
                    <a:lnTo>
                      <a:pt x="66" y="226"/>
                    </a:lnTo>
                    <a:lnTo>
                      <a:pt x="23" y="226"/>
                    </a:lnTo>
                    <a:lnTo>
                      <a:pt x="10" y="194"/>
                    </a:lnTo>
                    <a:lnTo>
                      <a:pt x="3" y="168"/>
                    </a:lnTo>
                    <a:lnTo>
                      <a:pt x="0" y="145"/>
                    </a:lnTo>
                    <a:lnTo>
                      <a:pt x="0" y="123"/>
                    </a:lnTo>
                    <a:lnTo>
                      <a:pt x="4" y="106"/>
                    </a:lnTo>
                    <a:lnTo>
                      <a:pt x="10" y="88"/>
                    </a:lnTo>
                    <a:lnTo>
                      <a:pt x="18" y="71"/>
                    </a:lnTo>
                    <a:lnTo>
                      <a:pt x="28" y="55"/>
                    </a:lnTo>
                    <a:lnTo>
                      <a:pt x="50" y="30"/>
                    </a:lnTo>
                    <a:lnTo>
                      <a:pt x="76" y="13"/>
                    </a:lnTo>
                    <a:lnTo>
                      <a:pt x="104" y="3"/>
                    </a:lnTo>
                    <a:lnTo>
                      <a:pt x="136" y="0"/>
                    </a:lnTo>
                    <a:lnTo>
                      <a:pt x="166" y="4"/>
                    </a:lnTo>
                    <a:lnTo>
                      <a:pt x="194" y="16"/>
                    </a:lnTo>
                    <a:lnTo>
                      <a:pt x="219" y="35"/>
                    </a:lnTo>
                    <a:lnTo>
                      <a:pt x="237" y="59"/>
                    </a:lnTo>
                    <a:lnTo>
                      <a:pt x="246" y="75"/>
                    </a:lnTo>
                    <a:lnTo>
                      <a:pt x="253" y="91"/>
                    </a:lnTo>
                    <a:lnTo>
                      <a:pt x="259" y="109"/>
                    </a:lnTo>
                    <a:lnTo>
                      <a:pt x="262" y="129"/>
                    </a:lnTo>
                    <a:lnTo>
                      <a:pt x="262" y="149"/>
                    </a:lnTo>
                    <a:lnTo>
                      <a:pt x="257" y="173"/>
                    </a:lnTo>
                    <a:lnTo>
                      <a:pt x="249" y="199"/>
                    </a:lnTo>
                    <a:lnTo>
                      <a:pt x="233" y="226"/>
                    </a:lnTo>
                  </a:path>
                </a:pathLst>
              </a:custGeom>
              <a:noFill/>
              <a:ln w="0">
                <a:solidFill>
                  <a:srgbClr val="000000"/>
                </a:solidFill>
                <a:prstDash val="solid"/>
                <a:round/>
                <a:headEnd/>
                <a:tailEnd/>
              </a:ln>
            </p:spPr>
            <p:txBody>
              <a:bodyPr/>
              <a:lstStyle/>
              <a:p>
                <a:endParaRPr lang="en-AU"/>
              </a:p>
            </p:txBody>
          </p:sp>
          <p:sp>
            <p:nvSpPr>
              <p:cNvPr id="26828" name="Rectangle 79"/>
              <p:cNvSpPr>
                <a:spLocks noChangeArrowheads="1"/>
              </p:cNvSpPr>
              <p:nvPr/>
            </p:nvSpPr>
            <p:spPr bwMode="auto">
              <a:xfrm>
                <a:off x="4526" y="4026"/>
                <a:ext cx="75" cy="37"/>
              </a:xfrm>
              <a:prstGeom prst="rect">
                <a:avLst/>
              </a:prstGeom>
              <a:solidFill>
                <a:srgbClr val="FFFFFF"/>
              </a:solidFill>
              <a:ln w="9525">
                <a:noFill/>
                <a:miter lim="800000"/>
                <a:headEnd/>
                <a:tailEnd/>
              </a:ln>
            </p:spPr>
            <p:txBody>
              <a:bodyPr/>
              <a:lstStyle/>
              <a:p>
                <a:endParaRPr lang="en-AU"/>
              </a:p>
            </p:txBody>
          </p:sp>
          <p:sp>
            <p:nvSpPr>
              <p:cNvPr id="26829" name="Rectangle 80"/>
              <p:cNvSpPr>
                <a:spLocks noChangeArrowheads="1"/>
              </p:cNvSpPr>
              <p:nvPr/>
            </p:nvSpPr>
            <p:spPr bwMode="auto">
              <a:xfrm>
                <a:off x="4526" y="4026"/>
                <a:ext cx="75" cy="37"/>
              </a:xfrm>
              <a:prstGeom prst="rect">
                <a:avLst/>
              </a:prstGeom>
              <a:noFill/>
              <a:ln w="0">
                <a:solidFill>
                  <a:srgbClr val="000000"/>
                </a:solidFill>
                <a:miter lim="800000"/>
                <a:headEnd/>
                <a:tailEnd/>
              </a:ln>
            </p:spPr>
            <p:txBody>
              <a:bodyPr/>
              <a:lstStyle/>
              <a:p>
                <a:endParaRPr lang="en-AU"/>
              </a:p>
            </p:txBody>
          </p:sp>
          <p:sp>
            <p:nvSpPr>
              <p:cNvPr id="26830" name="Rectangle 81"/>
              <p:cNvSpPr>
                <a:spLocks noChangeArrowheads="1"/>
              </p:cNvSpPr>
              <p:nvPr/>
            </p:nvSpPr>
            <p:spPr bwMode="auto">
              <a:xfrm>
                <a:off x="4782" y="4032"/>
                <a:ext cx="35" cy="26"/>
              </a:xfrm>
              <a:prstGeom prst="rect">
                <a:avLst/>
              </a:prstGeom>
              <a:solidFill>
                <a:srgbClr val="FFFFFF"/>
              </a:solidFill>
              <a:ln w="9525">
                <a:noFill/>
                <a:miter lim="800000"/>
                <a:headEnd/>
                <a:tailEnd/>
              </a:ln>
            </p:spPr>
            <p:txBody>
              <a:bodyPr/>
              <a:lstStyle/>
              <a:p>
                <a:endParaRPr lang="en-AU"/>
              </a:p>
            </p:txBody>
          </p:sp>
          <p:sp>
            <p:nvSpPr>
              <p:cNvPr id="26831" name="Rectangle 82"/>
              <p:cNvSpPr>
                <a:spLocks noChangeArrowheads="1"/>
              </p:cNvSpPr>
              <p:nvPr/>
            </p:nvSpPr>
            <p:spPr bwMode="auto">
              <a:xfrm>
                <a:off x="4782" y="4032"/>
                <a:ext cx="35" cy="26"/>
              </a:xfrm>
              <a:prstGeom prst="rect">
                <a:avLst/>
              </a:prstGeom>
              <a:noFill/>
              <a:ln w="0">
                <a:solidFill>
                  <a:srgbClr val="000000"/>
                </a:solidFill>
                <a:miter lim="800000"/>
                <a:headEnd/>
                <a:tailEnd/>
              </a:ln>
            </p:spPr>
            <p:txBody>
              <a:bodyPr/>
              <a:lstStyle/>
              <a:p>
                <a:endParaRPr lang="en-AU"/>
              </a:p>
            </p:txBody>
          </p:sp>
          <p:sp>
            <p:nvSpPr>
              <p:cNvPr id="26832" name="Rectangle 83"/>
              <p:cNvSpPr>
                <a:spLocks noChangeArrowheads="1"/>
              </p:cNvSpPr>
              <p:nvPr/>
            </p:nvSpPr>
            <p:spPr bwMode="auto">
              <a:xfrm>
                <a:off x="4696" y="4032"/>
                <a:ext cx="35" cy="26"/>
              </a:xfrm>
              <a:prstGeom prst="rect">
                <a:avLst/>
              </a:prstGeom>
              <a:solidFill>
                <a:srgbClr val="FFFFFF"/>
              </a:solidFill>
              <a:ln w="9525">
                <a:noFill/>
                <a:miter lim="800000"/>
                <a:headEnd/>
                <a:tailEnd/>
              </a:ln>
            </p:spPr>
            <p:txBody>
              <a:bodyPr/>
              <a:lstStyle/>
              <a:p>
                <a:endParaRPr lang="en-AU"/>
              </a:p>
            </p:txBody>
          </p:sp>
          <p:sp>
            <p:nvSpPr>
              <p:cNvPr id="26833" name="Rectangle 84"/>
              <p:cNvSpPr>
                <a:spLocks noChangeArrowheads="1"/>
              </p:cNvSpPr>
              <p:nvPr/>
            </p:nvSpPr>
            <p:spPr bwMode="auto">
              <a:xfrm>
                <a:off x="4696" y="4032"/>
                <a:ext cx="35" cy="26"/>
              </a:xfrm>
              <a:prstGeom prst="rect">
                <a:avLst/>
              </a:prstGeom>
              <a:noFill/>
              <a:ln w="0">
                <a:solidFill>
                  <a:srgbClr val="000000"/>
                </a:solidFill>
                <a:miter lim="800000"/>
                <a:headEnd/>
                <a:tailEnd/>
              </a:ln>
            </p:spPr>
            <p:txBody>
              <a:bodyPr/>
              <a:lstStyle/>
              <a:p>
                <a:endParaRPr lang="en-AU"/>
              </a:p>
            </p:txBody>
          </p:sp>
          <p:sp>
            <p:nvSpPr>
              <p:cNvPr id="26834" name="Freeform 85"/>
              <p:cNvSpPr>
                <a:spLocks/>
              </p:cNvSpPr>
              <p:nvPr/>
            </p:nvSpPr>
            <p:spPr bwMode="auto">
              <a:xfrm>
                <a:off x="4622" y="4032"/>
                <a:ext cx="68" cy="26"/>
              </a:xfrm>
              <a:custGeom>
                <a:avLst/>
                <a:gdLst>
                  <a:gd name="T0" fmla="*/ 136 w 136"/>
                  <a:gd name="T1" fmla="*/ 4 h 52"/>
                  <a:gd name="T2" fmla="*/ 136 w 136"/>
                  <a:gd name="T3" fmla="*/ 43 h 52"/>
                  <a:gd name="T4" fmla="*/ 126 w 136"/>
                  <a:gd name="T5" fmla="*/ 52 h 52"/>
                  <a:gd name="T6" fmla="*/ 13 w 136"/>
                  <a:gd name="T7" fmla="*/ 52 h 52"/>
                  <a:gd name="T8" fmla="*/ 0 w 136"/>
                  <a:gd name="T9" fmla="*/ 47 h 52"/>
                  <a:gd name="T10" fmla="*/ 0 w 136"/>
                  <a:gd name="T11" fmla="*/ 4 h 52"/>
                  <a:gd name="T12" fmla="*/ 13 w 136"/>
                  <a:gd name="T13" fmla="*/ 0 h 52"/>
                  <a:gd name="T14" fmla="*/ 123 w 136"/>
                  <a:gd name="T15" fmla="*/ 0 h 52"/>
                  <a:gd name="T16" fmla="*/ 136 w 136"/>
                  <a:gd name="T17" fmla="*/ 4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52"/>
                  <a:gd name="T29" fmla="*/ 136 w 136"/>
                  <a:gd name="T30" fmla="*/ 52 h 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52">
                    <a:moveTo>
                      <a:pt x="136" y="4"/>
                    </a:moveTo>
                    <a:lnTo>
                      <a:pt x="136" y="43"/>
                    </a:lnTo>
                    <a:lnTo>
                      <a:pt x="126" y="52"/>
                    </a:lnTo>
                    <a:lnTo>
                      <a:pt x="13" y="52"/>
                    </a:lnTo>
                    <a:lnTo>
                      <a:pt x="0" y="47"/>
                    </a:lnTo>
                    <a:lnTo>
                      <a:pt x="0" y="4"/>
                    </a:lnTo>
                    <a:lnTo>
                      <a:pt x="13" y="0"/>
                    </a:lnTo>
                    <a:lnTo>
                      <a:pt x="123" y="0"/>
                    </a:lnTo>
                    <a:lnTo>
                      <a:pt x="136" y="4"/>
                    </a:lnTo>
                    <a:close/>
                  </a:path>
                </a:pathLst>
              </a:custGeom>
              <a:solidFill>
                <a:srgbClr val="FFFFFF"/>
              </a:solidFill>
              <a:ln w="9525">
                <a:noFill/>
                <a:round/>
                <a:headEnd/>
                <a:tailEnd/>
              </a:ln>
            </p:spPr>
            <p:txBody>
              <a:bodyPr/>
              <a:lstStyle/>
              <a:p>
                <a:endParaRPr lang="en-AU"/>
              </a:p>
            </p:txBody>
          </p:sp>
          <p:sp>
            <p:nvSpPr>
              <p:cNvPr id="26835" name="Freeform 86"/>
              <p:cNvSpPr>
                <a:spLocks/>
              </p:cNvSpPr>
              <p:nvPr/>
            </p:nvSpPr>
            <p:spPr bwMode="auto">
              <a:xfrm>
                <a:off x="4622" y="4032"/>
                <a:ext cx="68" cy="26"/>
              </a:xfrm>
              <a:custGeom>
                <a:avLst/>
                <a:gdLst>
                  <a:gd name="T0" fmla="*/ 136 w 136"/>
                  <a:gd name="T1" fmla="*/ 4 h 52"/>
                  <a:gd name="T2" fmla="*/ 136 w 136"/>
                  <a:gd name="T3" fmla="*/ 43 h 52"/>
                  <a:gd name="T4" fmla="*/ 126 w 136"/>
                  <a:gd name="T5" fmla="*/ 52 h 52"/>
                  <a:gd name="T6" fmla="*/ 13 w 136"/>
                  <a:gd name="T7" fmla="*/ 52 h 52"/>
                  <a:gd name="T8" fmla="*/ 0 w 136"/>
                  <a:gd name="T9" fmla="*/ 47 h 52"/>
                  <a:gd name="T10" fmla="*/ 0 w 136"/>
                  <a:gd name="T11" fmla="*/ 4 h 52"/>
                  <a:gd name="T12" fmla="*/ 13 w 136"/>
                  <a:gd name="T13" fmla="*/ 0 h 52"/>
                  <a:gd name="T14" fmla="*/ 123 w 136"/>
                  <a:gd name="T15" fmla="*/ 0 h 52"/>
                  <a:gd name="T16" fmla="*/ 136 w 136"/>
                  <a:gd name="T17" fmla="*/ 4 h 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52"/>
                  <a:gd name="T29" fmla="*/ 136 w 136"/>
                  <a:gd name="T30" fmla="*/ 52 h 5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52">
                    <a:moveTo>
                      <a:pt x="136" y="4"/>
                    </a:moveTo>
                    <a:lnTo>
                      <a:pt x="136" y="43"/>
                    </a:lnTo>
                    <a:lnTo>
                      <a:pt x="126" y="52"/>
                    </a:lnTo>
                    <a:lnTo>
                      <a:pt x="13" y="52"/>
                    </a:lnTo>
                    <a:lnTo>
                      <a:pt x="0" y="47"/>
                    </a:lnTo>
                    <a:lnTo>
                      <a:pt x="0" y="4"/>
                    </a:lnTo>
                    <a:lnTo>
                      <a:pt x="13" y="0"/>
                    </a:lnTo>
                    <a:lnTo>
                      <a:pt x="123" y="0"/>
                    </a:lnTo>
                    <a:lnTo>
                      <a:pt x="136" y="4"/>
                    </a:lnTo>
                  </a:path>
                </a:pathLst>
              </a:custGeom>
              <a:noFill/>
              <a:ln w="0">
                <a:solidFill>
                  <a:srgbClr val="000000"/>
                </a:solidFill>
                <a:prstDash val="solid"/>
                <a:round/>
                <a:headEnd/>
                <a:tailEnd/>
              </a:ln>
            </p:spPr>
            <p:txBody>
              <a:bodyPr/>
              <a:lstStyle/>
              <a:p>
                <a:endParaRPr lang="en-AU"/>
              </a:p>
            </p:txBody>
          </p:sp>
          <p:sp>
            <p:nvSpPr>
              <p:cNvPr id="26836" name="Freeform 87"/>
              <p:cNvSpPr>
                <a:spLocks/>
              </p:cNvSpPr>
              <p:nvPr/>
            </p:nvSpPr>
            <p:spPr bwMode="auto">
              <a:xfrm>
                <a:off x="4607" y="4026"/>
                <a:ext cx="8" cy="38"/>
              </a:xfrm>
              <a:custGeom>
                <a:avLst/>
                <a:gdLst>
                  <a:gd name="T0" fmla="*/ 16 w 16"/>
                  <a:gd name="T1" fmla="*/ 62 h 75"/>
                  <a:gd name="T2" fmla="*/ 0 w 16"/>
                  <a:gd name="T3" fmla="*/ 75 h 75"/>
                  <a:gd name="T4" fmla="*/ 0 w 16"/>
                  <a:gd name="T5" fmla="*/ 0 h 75"/>
                  <a:gd name="T6" fmla="*/ 16 w 16"/>
                  <a:gd name="T7" fmla="*/ 16 h 75"/>
                  <a:gd name="T8" fmla="*/ 16 w 16"/>
                  <a:gd name="T9" fmla="*/ 62 h 75"/>
                  <a:gd name="T10" fmla="*/ 0 60000 65536"/>
                  <a:gd name="T11" fmla="*/ 0 60000 65536"/>
                  <a:gd name="T12" fmla="*/ 0 60000 65536"/>
                  <a:gd name="T13" fmla="*/ 0 60000 65536"/>
                  <a:gd name="T14" fmla="*/ 0 60000 65536"/>
                  <a:gd name="T15" fmla="*/ 0 w 16"/>
                  <a:gd name="T16" fmla="*/ 0 h 75"/>
                  <a:gd name="T17" fmla="*/ 16 w 16"/>
                  <a:gd name="T18" fmla="*/ 75 h 75"/>
                </a:gdLst>
                <a:ahLst/>
                <a:cxnLst>
                  <a:cxn ang="T10">
                    <a:pos x="T0" y="T1"/>
                  </a:cxn>
                  <a:cxn ang="T11">
                    <a:pos x="T2" y="T3"/>
                  </a:cxn>
                  <a:cxn ang="T12">
                    <a:pos x="T4" y="T5"/>
                  </a:cxn>
                  <a:cxn ang="T13">
                    <a:pos x="T6" y="T7"/>
                  </a:cxn>
                  <a:cxn ang="T14">
                    <a:pos x="T8" y="T9"/>
                  </a:cxn>
                </a:cxnLst>
                <a:rect l="T15" t="T16" r="T17" b="T18"/>
                <a:pathLst>
                  <a:path w="16" h="75">
                    <a:moveTo>
                      <a:pt x="16" y="62"/>
                    </a:moveTo>
                    <a:lnTo>
                      <a:pt x="0" y="75"/>
                    </a:lnTo>
                    <a:lnTo>
                      <a:pt x="0" y="0"/>
                    </a:lnTo>
                    <a:lnTo>
                      <a:pt x="16" y="16"/>
                    </a:lnTo>
                    <a:lnTo>
                      <a:pt x="16" y="62"/>
                    </a:lnTo>
                    <a:close/>
                  </a:path>
                </a:pathLst>
              </a:custGeom>
              <a:solidFill>
                <a:srgbClr val="FFFFFF"/>
              </a:solidFill>
              <a:ln w="9525">
                <a:noFill/>
                <a:round/>
                <a:headEnd/>
                <a:tailEnd/>
              </a:ln>
            </p:spPr>
            <p:txBody>
              <a:bodyPr/>
              <a:lstStyle/>
              <a:p>
                <a:endParaRPr lang="en-AU"/>
              </a:p>
            </p:txBody>
          </p:sp>
          <p:sp>
            <p:nvSpPr>
              <p:cNvPr id="26837" name="Freeform 88"/>
              <p:cNvSpPr>
                <a:spLocks/>
              </p:cNvSpPr>
              <p:nvPr/>
            </p:nvSpPr>
            <p:spPr bwMode="auto">
              <a:xfrm>
                <a:off x="4607" y="4026"/>
                <a:ext cx="8" cy="38"/>
              </a:xfrm>
              <a:custGeom>
                <a:avLst/>
                <a:gdLst>
                  <a:gd name="T0" fmla="*/ 16 w 16"/>
                  <a:gd name="T1" fmla="*/ 62 h 75"/>
                  <a:gd name="T2" fmla="*/ 0 w 16"/>
                  <a:gd name="T3" fmla="*/ 75 h 75"/>
                  <a:gd name="T4" fmla="*/ 0 w 16"/>
                  <a:gd name="T5" fmla="*/ 0 h 75"/>
                  <a:gd name="T6" fmla="*/ 16 w 16"/>
                  <a:gd name="T7" fmla="*/ 16 h 75"/>
                  <a:gd name="T8" fmla="*/ 16 w 16"/>
                  <a:gd name="T9" fmla="*/ 62 h 75"/>
                  <a:gd name="T10" fmla="*/ 0 60000 65536"/>
                  <a:gd name="T11" fmla="*/ 0 60000 65536"/>
                  <a:gd name="T12" fmla="*/ 0 60000 65536"/>
                  <a:gd name="T13" fmla="*/ 0 60000 65536"/>
                  <a:gd name="T14" fmla="*/ 0 60000 65536"/>
                  <a:gd name="T15" fmla="*/ 0 w 16"/>
                  <a:gd name="T16" fmla="*/ 0 h 75"/>
                  <a:gd name="T17" fmla="*/ 16 w 16"/>
                  <a:gd name="T18" fmla="*/ 75 h 75"/>
                </a:gdLst>
                <a:ahLst/>
                <a:cxnLst>
                  <a:cxn ang="T10">
                    <a:pos x="T0" y="T1"/>
                  </a:cxn>
                  <a:cxn ang="T11">
                    <a:pos x="T2" y="T3"/>
                  </a:cxn>
                  <a:cxn ang="T12">
                    <a:pos x="T4" y="T5"/>
                  </a:cxn>
                  <a:cxn ang="T13">
                    <a:pos x="T6" y="T7"/>
                  </a:cxn>
                  <a:cxn ang="T14">
                    <a:pos x="T8" y="T9"/>
                  </a:cxn>
                </a:cxnLst>
                <a:rect l="T15" t="T16" r="T17" b="T18"/>
                <a:pathLst>
                  <a:path w="16" h="75">
                    <a:moveTo>
                      <a:pt x="16" y="62"/>
                    </a:moveTo>
                    <a:lnTo>
                      <a:pt x="0" y="75"/>
                    </a:lnTo>
                    <a:lnTo>
                      <a:pt x="0" y="0"/>
                    </a:lnTo>
                    <a:lnTo>
                      <a:pt x="16" y="16"/>
                    </a:lnTo>
                    <a:lnTo>
                      <a:pt x="16" y="62"/>
                    </a:lnTo>
                  </a:path>
                </a:pathLst>
              </a:custGeom>
              <a:noFill/>
              <a:ln w="0">
                <a:solidFill>
                  <a:srgbClr val="000000"/>
                </a:solidFill>
                <a:prstDash val="solid"/>
                <a:round/>
                <a:headEnd/>
                <a:tailEnd/>
              </a:ln>
            </p:spPr>
            <p:txBody>
              <a:bodyPr/>
              <a:lstStyle/>
              <a:p>
                <a:endParaRPr lang="en-AU"/>
              </a:p>
            </p:txBody>
          </p:sp>
          <p:sp>
            <p:nvSpPr>
              <p:cNvPr id="26838" name="Rectangle 89"/>
              <p:cNvSpPr>
                <a:spLocks noChangeArrowheads="1"/>
              </p:cNvSpPr>
              <p:nvPr/>
            </p:nvSpPr>
            <p:spPr bwMode="auto">
              <a:xfrm>
                <a:off x="4735" y="4035"/>
                <a:ext cx="19" cy="21"/>
              </a:xfrm>
              <a:prstGeom prst="rect">
                <a:avLst/>
              </a:prstGeom>
              <a:solidFill>
                <a:srgbClr val="FFFFFF"/>
              </a:solidFill>
              <a:ln w="9525">
                <a:noFill/>
                <a:miter lim="800000"/>
                <a:headEnd/>
                <a:tailEnd/>
              </a:ln>
            </p:spPr>
            <p:txBody>
              <a:bodyPr/>
              <a:lstStyle/>
              <a:p>
                <a:endParaRPr lang="en-AU"/>
              </a:p>
            </p:txBody>
          </p:sp>
          <p:sp>
            <p:nvSpPr>
              <p:cNvPr id="26839" name="Rectangle 90"/>
              <p:cNvSpPr>
                <a:spLocks noChangeArrowheads="1"/>
              </p:cNvSpPr>
              <p:nvPr/>
            </p:nvSpPr>
            <p:spPr bwMode="auto">
              <a:xfrm>
                <a:off x="4735" y="4035"/>
                <a:ext cx="19" cy="21"/>
              </a:xfrm>
              <a:prstGeom prst="rect">
                <a:avLst/>
              </a:prstGeom>
              <a:noFill/>
              <a:ln w="0">
                <a:solidFill>
                  <a:srgbClr val="000000"/>
                </a:solidFill>
                <a:miter lim="800000"/>
                <a:headEnd/>
                <a:tailEnd/>
              </a:ln>
            </p:spPr>
            <p:txBody>
              <a:bodyPr/>
              <a:lstStyle/>
              <a:p>
                <a:endParaRPr lang="en-AU"/>
              </a:p>
            </p:txBody>
          </p:sp>
          <p:sp>
            <p:nvSpPr>
              <p:cNvPr id="26840" name="Rectangle 91"/>
              <p:cNvSpPr>
                <a:spLocks noChangeArrowheads="1"/>
              </p:cNvSpPr>
              <p:nvPr/>
            </p:nvSpPr>
            <p:spPr bwMode="auto">
              <a:xfrm>
                <a:off x="4759" y="4035"/>
                <a:ext cx="19" cy="21"/>
              </a:xfrm>
              <a:prstGeom prst="rect">
                <a:avLst/>
              </a:prstGeom>
              <a:solidFill>
                <a:srgbClr val="FFFFFF"/>
              </a:solidFill>
              <a:ln w="9525">
                <a:noFill/>
                <a:miter lim="800000"/>
                <a:headEnd/>
                <a:tailEnd/>
              </a:ln>
            </p:spPr>
            <p:txBody>
              <a:bodyPr/>
              <a:lstStyle/>
              <a:p>
                <a:endParaRPr lang="en-AU"/>
              </a:p>
            </p:txBody>
          </p:sp>
          <p:sp>
            <p:nvSpPr>
              <p:cNvPr id="26841" name="Rectangle 92"/>
              <p:cNvSpPr>
                <a:spLocks noChangeArrowheads="1"/>
              </p:cNvSpPr>
              <p:nvPr/>
            </p:nvSpPr>
            <p:spPr bwMode="auto">
              <a:xfrm>
                <a:off x="4759" y="4035"/>
                <a:ext cx="19" cy="21"/>
              </a:xfrm>
              <a:prstGeom prst="rect">
                <a:avLst/>
              </a:prstGeom>
              <a:noFill/>
              <a:ln w="0">
                <a:solidFill>
                  <a:srgbClr val="000000"/>
                </a:solidFill>
                <a:miter lim="800000"/>
                <a:headEnd/>
                <a:tailEnd/>
              </a:ln>
            </p:spPr>
            <p:txBody>
              <a:bodyPr/>
              <a:lstStyle/>
              <a:p>
                <a:endParaRPr lang="en-AU"/>
              </a:p>
            </p:txBody>
          </p:sp>
        </p:grpSp>
        <p:sp>
          <p:nvSpPr>
            <p:cNvPr id="26825" name="Text Box 93"/>
            <p:cNvSpPr txBox="1">
              <a:spLocks noChangeArrowheads="1"/>
            </p:cNvSpPr>
            <p:nvPr/>
          </p:nvSpPr>
          <p:spPr bwMode="auto">
            <a:xfrm>
              <a:off x="1152" y="3936"/>
              <a:ext cx="1636" cy="196"/>
            </a:xfrm>
            <a:prstGeom prst="rect">
              <a:avLst/>
            </a:prstGeom>
            <a:noFill/>
            <a:ln w="9525">
              <a:noFill/>
              <a:miter lim="800000"/>
              <a:headEnd/>
              <a:tailEnd/>
            </a:ln>
          </p:spPr>
          <p:txBody>
            <a:bodyPr wrap="none">
              <a:spAutoFit/>
            </a:bodyPr>
            <a:lstStyle/>
            <a:p>
              <a:pPr eaLnBrk="0" hangingPunct="0">
                <a:lnSpc>
                  <a:spcPct val="80000"/>
                </a:lnSpc>
              </a:pPr>
              <a:r>
                <a:rPr lang="en-US" dirty="0">
                  <a:latin typeface="Arial Rounded MT Bold" pitchFamily="34" charset="0"/>
                  <a:ea typeface="ＭＳ Ｐゴシック" pitchFamily="34" charset="-128"/>
                </a:rPr>
                <a:t>SPECIALIST - </a:t>
              </a:r>
              <a:r>
                <a:rPr lang="en-US" i="1" dirty="0">
                  <a:latin typeface="Arial Rounded MT Bold" pitchFamily="34" charset="0"/>
                  <a:ea typeface="ＭＳ Ｐゴシック" pitchFamily="34" charset="-128"/>
                </a:rPr>
                <a:t>specifies</a:t>
              </a:r>
              <a:endParaRPr lang="en-US" dirty="0">
                <a:latin typeface="Arial Rounded MT Bold" pitchFamily="34" charset="0"/>
                <a:ea typeface="ＭＳ Ｐゴシック" pitchFamily="34" charset="-128"/>
              </a:endParaRPr>
            </a:p>
          </p:txBody>
        </p:sp>
      </p:grpSp>
      <p:grpSp>
        <p:nvGrpSpPr>
          <p:cNvPr id="7" name="Group 94"/>
          <p:cNvGrpSpPr>
            <a:grpSpLocks/>
          </p:cNvGrpSpPr>
          <p:nvPr/>
        </p:nvGrpSpPr>
        <p:grpSpPr bwMode="auto">
          <a:xfrm>
            <a:off x="496888" y="4864100"/>
            <a:ext cx="3451225" cy="911225"/>
            <a:chOff x="192" y="2928"/>
            <a:chExt cx="2354" cy="574"/>
          </a:xfrm>
        </p:grpSpPr>
        <p:grpSp>
          <p:nvGrpSpPr>
            <p:cNvPr id="8" name="Group 95"/>
            <p:cNvGrpSpPr>
              <a:grpSpLocks/>
            </p:cNvGrpSpPr>
            <p:nvPr/>
          </p:nvGrpSpPr>
          <p:grpSpPr bwMode="auto">
            <a:xfrm>
              <a:off x="2352" y="2928"/>
              <a:ext cx="194" cy="264"/>
              <a:chOff x="6554" y="2579"/>
              <a:chExt cx="194" cy="264"/>
            </a:xfrm>
          </p:grpSpPr>
          <p:sp>
            <p:nvSpPr>
              <p:cNvPr id="26818" name="Freeform 96"/>
              <p:cNvSpPr>
                <a:spLocks/>
              </p:cNvSpPr>
              <p:nvPr/>
            </p:nvSpPr>
            <p:spPr bwMode="auto">
              <a:xfrm>
                <a:off x="6554" y="2579"/>
                <a:ext cx="194" cy="264"/>
              </a:xfrm>
              <a:custGeom>
                <a:avLst/>
                <a:gdLst>
                  <a:gd name="T0" fmla="*/ 241 w 387"/>
                  <a:gd name="T1" fmla="*/ 520 h 529"/>
                  <a:gd name="T2" fmla="*/ 214 w 387"/>
                  <a:gd name="T3" fmla="*/ 529 h 529"/>
                  <a:gd name="T4" fmla="*/ 171 w 387"/>
                  <a:gd name="T5" fmla="*/ 524 h 529"/>
                  <a:gd name="T6" fmla="*/ 150 w 387"/>
                  <a:gd name="T7" fmla="*/ 510 h 529"/>
                  <a:gd name="T8" fmla="*/ 134 w 387"/>
                  <a:gd name="T9" fmla="*/ 501 h 529"/>
                  <a:gd name="T10" fmla="*/ 110 w 387"/>
                  <a:gd name="T11" fmla="*/ 490 h 529"/>
                  <a:gd name="T12" fmla="*/ 96 w 387"/>
                  <a:gd name="T13" fmla="*/ 490 h 529"/>
                  <a:gd name="T14" fmla="*/ 84 w 387"/>
                  <a:gd name="T15" fmla="*/ 486 h 529"/>
                  <a:gd name="T16" fmla="*/ 75 w 387"/>
                  <a:gd name="T17" fmla="*/ 483 h 529"/>
                  <a:gd name="T18" fmla="*/ 52 w 387"/>
                  <a:gd name="T19" fmla="*/ 475 h 529"/>
                  <a:gd name="T20" fmla="*/ 46 w 387"/>
                  <a:gd name="T21" fmla="*/ 473 h 529"/>
                  <a:gd name="T22" fmla="*/ 34 w 387"/>
                  <a:gd name="T23" fmla="*/ 473 h 529"/>
                  <a:gd name="T24" fmla="*/ 19 w 387"/>
                  <a:gd name="T25" fmla="*/ 466 h 529"/>
                  <a:gd name="T26" fmla="*/ 0 w 387"/>
                  <a:gd name="T27" fmla="*/ 468 h 529"/>
                  <a:gd name="T28" fmla="*/ 2 w 387"/>
                  <a:gd name="T29" fmla="*/ 460 h 529"/>
                  <a:gd name="T30" fmla="*/ 22 w 387"/>
                  <a:gd name="T31" fmla="*/ 460 h 529"/>
                  <a:gd name="T32" fmla="*/ 35 w 387"/>
                  <a:gd name="T33" fmla="*/ 425 h 529"/>
                  <a:gd name="T34" fmla="*/ 54 w 387"/>
                  <a:gd name="T35" fmla="*/ 414 h 529"/>
                  <a:gd name="T36" fmla="*/ 43 w 387"/>
                  <a:gd name="T37" fmla="*/ 463 h 529"/>
                  <a:gd name="T38" fmla="*/ 61 w 387"/>
                  <a:gd name="T39" fmla="*/ 433 h 529"/>
                  <a:gd name="T40" fmla="*/ 81 w 387"/>
                  <a:gd name="T41" fmla="*/ 420 h 529"/>
                  <a:gd name="T42" fmla="*/ 83 w 387"/>
                  <a:gd name="T43" fmla="*/ 471 h 529"/>
                  <a:gd name="T44" fmla="*/ 98 w 387"/>
                  <a:gd name="T45" fmla="*/ 478 h 529"/>
                  <a:gd name="T46" fmla="*/ 118 w 387"/>
                  <a:gd name="T47" fmla="*/ 473 h 529"/>
                  <a:gd name="T48" fmla="*/ 192 w 387"/>
                  <a:gd name="T49" fmla="*/ 359 h 529"/>
                  <a:gd name="T50" fmla="*/ 192 w 387"/>
                  <a:gd name="T51" fmla="*/ 359 h 529"/>
                  <a:gd name="T52" fmla="*/ 198 w 387"/>
                  <a:gd name="T53" fmla="*/ 362 h 529"/>
                  <a:gd name="T54" fmla="*/ 221 w 387"/>
                  <a:gd name="T55" fmla="*/ 375 h 529"/>
                  <a:gd name="T56" fmla="*/ 241 w 387"/>
                  <a:gd name="T57" fmla="*/ 383 h 529"/>
                  <a:gd name="T58" fmla="*/ 269 w 387"/>
                  <a:gd name="T59" fmla="*/ 347 h 529"/>
                  <a:gd name="T60" fmla="*/ 297 w 387"/>
                  <a:gd name="T61" fmla="*/ 265 h 529"/>
                  <a:gd name="T62" fmla="*/ 308 w 387"/>
                  <a:gd name="T63" fmla="*/ 177 h 529"/>
                  <a:gd name="T64" fmla="*/ 291 w 387"/>
                  <a:gd name="T65" fmla="*/ 167 h 529"/>
                  <a:gd name="T66" fmla="*/ 272 w 387"/>
                  <a:gd name="T67" fmla="*/ 158 h 529"/>
                  <a:gd name="T68" fmla="*/ 256 w 387"/>
                  <a:gd name="T69" fmla="*/ 14 h 529"/>
                  <a:gd name="T70" fmla="*/ 257 w 387"/>
                  <a:gd name="T71" fmla="*/ 5 h 529"/>
                  <a:gd name="T72" fmla="*/ 275 w 387"/>
                  <a:gd name="T73" fmla="*/ 1 h 529"/>
                  <a:gd name="T74" fmla="*/ 298 w 387"/>
                  <a:gd name="T75" fmla="*/ 0 h 529"/>
                  <a:gd name="T76" fmla="*/ 321 w 387"/>
                  <a:gd name="T77" fmla="*/ 0 h 529"/>
                  <a:gd name="T78" fmla="*/ 347 w 387"/>
                  <a:gd name="T79" fmla="*/ 16 h 529"/>
                  <a:gd name="T80" fmla="*/ 364 w 387"/>
                  <a:gd name="T81" fmla="*/ 33 h 529"/>
                  <a:gd name="T82" fmla="*/ 379 w 387"/>
                  <a:gd name="T83" fmla="*/ 54 h 529"/>
                  <a:gd name="T84" fmla="*/ 387 w 387"/>
                  <a:gd name="T85" fmla="*/ 89 h 529"/>
                  <a:gd name="T86" fmla="*/ 386 w 387"/>
                  <a:gd name="T87" fmla="*/ 122 h 529"/>
                  <a:gd name="T88" fmla="*/ 384 w 387"/>
                  <a:gd name="T89" fmla="*/ 172 h 529"/>
                  <a:gd name="T90" fmla="*/ 371 w 387"/>
                  <a:gd name="T91" fmla="*/ 248 h 529"/>
                  <a:gd name="T92" fmla="*/ 348 w 387"/>
                  <a:gd name="T93" fmla="*/ 326 h 529"/>
                  <a:gd name="T94" fmla="*/ 320 w 387"/>
                  <a:gd name="T95" fmla="*/ 403 h 529"/>
                  <a:gd name="T96" fmla="*/ 285 w 387"/>
                  <a:gd name="T97" fmla="*/ 467 h 52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7"/>
                  <a:gd name="T148" fmla="*/ 0 h 529"/>
                  <a:gd name="T149" fmla="*/ 387 w 387"/>
                  <a:gd name="T150" fmla="*/ 529 h 52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7" h="529">
                    <a:moveTo>
                      <a:pt x="261" y="500"/>
                    </a:moveTo>
                    <a:lnTo>
                      <a:pt x="250" y="512"/>
                    </a:lnTo>
                    <a:lnTo>
                      <a:pt x="241" y="520"/>
                    </a:lnTo>
                    <a:lnTo>
                      <a:pt x="233" y="527"/>
                    </a:lnTo>
                    <a:lnTo>
                      <a:pt x="225" y="529"/>
                    </a:lnTo>
                    <a:lnTo>
                      <a:pt x="214" y="529"/>
                    </a:lnTo>
                    <a:lnTo>
                      <a:pt x="203" y="529"/>
                    </a:lnTo>
                    <a:lnTo>
                      <a:pt x="189" y="527"/>
                    </a:lnTo>
                    <a:lnTo>
                      <a:pt x="171" y="524"/>
                    </a:lnTo>
                    <a:lnTo>
                      <a:pt x="163" y="519"/>
                    </a:lnTo>
                    <a:lnTo>
                      <a:pt x="156" y="514"/>
                    </a:lnTo>
                    <a:lnTo>
                      <a:pt x="150" y="510"/>
                    </a:lnTo>
                    <a:lnTo>
                      <a:pt x="146" y="508"/>
                    </a:lnTo>
                    <a:lnTo>
                      <a:pt x="140" y="505"/>
                    </a:lnTo>
                    <a:lnTo>
                      <a:pt x="134" y="501"/>
                    </a:lnTo>
                    <a:lnTo>
                      <a:pt x="128" y="497"/>
                    </a:lnTo>
                    <a:lnTo>
                      <a:pt x="118" y="491"/>
                    </a:lnTo>
                    <a:lnTo>
                      <a:pt x="110" y="490"/>
                    </a:lnTo>
                    <a:lnTo>
                      <a:pt x="105" y="491"/>
                    </a:lnTo>
                    <a:lnTo>
                      <a:pt x="100" y="491"/>
                    </a:lnTo>
                    <a:lnTo>
                      <a:pt x="96" y="490"/>
                    </a:lnTo>
                    <a:lnTo>
                      <a:pt x="89" y="489"/>
                    </a:lnTo>
                    <a:lnTo>
                      <a:pt x="88" y="489"/>
                    </a:lnTo>
                    <a:lnTo>
                      <a:pt x="84" y="486"/>
                    </a:lnTo>
                    <a:lnTo>
                      <a:pt x="80" y="485"/>
                    </a:lnTo>
                    <a:lnTo>
                      <a:pt x="78" y="483"/>
                    </a:lnTo>
                    <a:lnTo>
                      <a:pt x="75" y="483"/>
                    </a:lnTo>
                    <a:lnTo>
                      <a:pt x="68" y="483"/>
                    </a:lnTo>
                    <a:lnTo>
                      <a:pt x="60" y="481"/>
                    </a:lnTo>
                    <a:lnTo>
                      <a:pt x="52" y="475"/>
                    </a:lnTo>
                    <a:lnTo>
                      <a:pt x="51" y="474"/>
                    </a:lnTo>
                    <a:lnTo>
                      <a:pt x="49" y="473"/>
                    </a:lnTo>
                    <a:lnTo>
                      <a:pt x="46" y="473"/>
                    </a:lnTo>
                    <a:lnTo>
                      <a:pt x="42" y="471"/>
                    </a:lnTo>
                    <a:lnTo>
                      <a:pt x="37" y="473"/>
                    </a:lnTo>
                    <a:lnTo>
                      <a:pt x="34" y="473"/>
                    </a:lnTo>
                    <a:lnTo>
                      <a:pt x="29" y="470"/>
                    </a:lnTo>
                    <a:lnTo>
                      <a:pt x="24" y="466"/>
                    </a:lnTo>
                    <a:lnTo>
                      <a:pt x="19" y="466"/>
                    </a:lnTo>
                    <a:lnTo>
                      <a:pt x="13" y="466"/>
                    </a:lnTo>
                    <a:lnTo>
                      <a:pt x="8" y="467"/>
                    </a:lnTo>
                    <a:lnTo>
                      <a:pt x="0" y="468"/>
                    </a:lnTo>
                    <a:lnTo>
                      <a:pt x="2" y="460"/>
                    </a:lnTo>
                    <a:lnTo>
                      <a:pt x="11" y="459"/>
                    </a:lnTo>
                    <a:lnTo>
                      <a:pt x="18" y="459"/>
                    </a:lnTo>
                    <a:lnTo>
                      <a:pt x="22" y="460"/>
                    </a:lnTo>
                    <a:lnTo>
                      <a:pt x="24" y="460"/>
                    </a:lnTo>
                    <a:lnTo>
                      <a:pt x="28" y="440"/>
                    </a:lnTo>
                    <a:lnTo>
                      <a:pt x="35" y="425"/>
                    </a:lnTo>
                    <a:lnTo>
                      <a:pt x="42" y="416"/>
                    </a:lnTo>
                    <a:lnTo>
                      <a:pt x="49" y="413"/>
                    </a:lnTo>
                    <a:lnTo>
                      <a:pt x="54" y="414"/>
                    </a:lnTo>
                    <a:lnTo>
                      <a:pt x="56" y="424"/>
                    </a:lnTo>
                    <a:lnTo>
                      <a:pt x="52" y="440"/>
                    </a:lnTo>
                    <a:lnTo>
                      <a:pt x="43" y="463"/>
                    </a:lnTo>
                    <a:lnTo>
                      <a:pt x="53" y="467"/>
                    </a:lnTo>
                    <a:lnTo>
                      <a:pt x="57" y="448"/>
                    </a:lnTo>
                    <a:lnTo>
                      <a:pt x="61" y="433"/>
                    </a:lnTo>
                    <a:lnTo>
                      <a:pt x="68" y="422"/>
                    </a:lnTo>
                    <a:lnTo>
                      <a:pt x="75" y="418"/>
                    </a:lnTo>
                    <a:lnTo>
                      <a:pt x="81" y="420"/>
                    </a:lnTo>
                    <a:lnTo>
                      <a:pt x="85" y="429"/>
                    </a:lnTo>
                    <a:lnTo>
                      <a:pt x="85" y="445"/>
                    </a:lnTo>
                    <a:lnTo>
                      <a:pt x="83" y="471"/>
                    </a:lnTo>
                    <a:lnTo>
                      <a:pt x="86" y="475"/>
                    </a:lnTo>
                    <a:lnTo>
                      <a:pt x="93" y="477"/>
                    </a:lnTo>
                    <a:lnTo>
                      <a:pt x="98" y="478"/>
                    </a:lnTo>
                    <a:lnTo>
                      <a:pt x="92" y="478"/>
                    </a:lnTo>
                    <a:lnTo>
                      <a:pt x="113" y="475"/>
                    </a:lnTo>
                    <a:lnTo>
                      <a:pt x="118" y="473"/>
                    </a:lnTo>
                    <a:lnTo>
                      <a:pt x="129" y="468"/>
                    </a:lnTo>
                    <a:lnTo>
                      <a:pt x="179" y="366"/>
                    </a:lnTo>
                    <a:lnTo>
                      <a:pt x="192" y="359"/>
                    </a:lnTo>
                    <a:lnTo>
                      <a:pt x="198" y="362"/>
                    </a:lnTo>
                    <a:lnTo>
                      <a:pt x="205" y="366"/>
                    </a:lnTo>
                    <a:lnTo>
                      <a:pt x="213" y="371"/>
                    </a:lnTo>
                    <a:lnTo>
                      <a:pt x="221" y="375"/>
                    </a:lnTo>
                    <a:lnTo>
                      <a:pt x="228" y="379"/>
                    </a:lnTo>
                    <a:lnTo>
                      <a:pt x="235" y="382"/>
                    </a:lnTo>
                    <a:lnTo>
                      <a:pt x="241" y="383"/>
                    </a:lnTo>
                    <a:lnTo>
                      <a:pt x="246" y="382"/>
                    </a:lnTo>
                    <a:lnTo>
                      <a:pt x="258" y="367"/>
                    </a:lnTo>
                    <a:lnTo>
                      <a:pt x="269" y="347"/>
                    </a:lnTo>
                    <a:lnTo>
                      <a:pt x="280" y="322"/>
                    </a:lnTo>
                    <a:lnTo>
                      <a:pt x="290" y="295"/>
                    </a:lnTo>
                    <a:lnTo>
                      <a:pt x="297" y="265"/>
                    </a:lnTo>
                    <a:lnTo>
                      <a:pt x="304" y="236"/>
                    </a:lnTo>
                    <a:lnTo>
                      <a:pt x="307" y="206"/>
                    </a:lnTo>
                    <a:lnTo>
                      <a:pt x="308" y="177"/>
                    </a:lnTo>
                    <a:lnTo>
                      <a:pt x="302" y="173"/>
                    </a:lnTo>
                    <a:lnTo>
                      <a:pt x="297" y="169"/>
                    </a:lnTo>
                    <a:lnTo>
                      <a:pt x="291" y="167"/>
                    </a:lnTo>
                    <a:lnTo>
                      <a:pt x="285" y="164"/>
                    </a:lnTo>
                    <a:lnTo>
                      <a:pt x="278" y="161"/>
                    </a:lnTo>
                    <a:lnTo>
                      <a:pt x="272" y="158"/>
                    </a:lnTo>
                    <a:lnTo>
                      <a:pt x="262" y="156"/>
                    </a:lnTo>
                    <a:lnTo>
                      <a:pt x="252" y="153"/>
                    </a:lnTo>
                    <a:lnTo>
                      <a:pt x="256" y="14"/>
                    </a:lnTo>
                    <a:lnTo>
                      <a:pt x="257" y="11"/>
                    </a:lnTo>
                    <a:lnTo>
                      <a:pt x="257" y="8"/>
                    </a:lnTo>
                    <a:lnTo>
                      <a:pt x="257" y="5"/>
                    </a:lnTo>
                    <a:lnTo>
                      <a:pt x="258" y="3"/>
                    </a:lnTo>
                    <a:lnTo>
                      <a:pt x="266" y="1"/>
                    </a:lnTo>
                    <a:lnTo>
                      <a:pt x="275" y="1"/>
                    </a:lnTo>
                    <a:lnTo>
                      <a:pt x="283" y="0"/>
                    </a:lnTo>
                    <a:lnTo>
                      <a:pt x="291" y="0"/>
                    </a:lnTo>
                    <a:lnTo>
                      <a:pt x="298" y="0"/>
                    </a:lnTo>
                    <a:lnTo>
                      <a:pt x="306" y="0"/>
                    </a:lnTo>
                    <a:lnTo>
                      <a:pt x="314" y="0"/>
                    </a:lnTo>
                    <a:lnTo>
                      <a:pt x="321" y="0"/>
                    </a:lnTo>
                    <a:lnTo>
                      <a:pt x="331" y="5"/>
                    </a:lnTo>
                    <a:lnTo>
                      <a:pt x="339" y="11"/>
                    </a:lnTo>
                    <a:lnTo>
                      <a:pt x="347" y="16"/>
                    </a:lnTo>
                    <a:lnTo>
                      <a:pt x="354" y="22"/>
                    </a:lnTo>
                    <a:lnTo>
                      <a:pt x="360" y="27"/>
                    </a:lnTo>
                    <a:lnTo>
                      <a:pt x="364" y="33"/>
                    </a:lnTo>
                    <a:lnTo>
                      <a:pt x="369" y="38"/>
                    </a:lnTo>
                    <a:lnTo>
                      <a:pt x="372" y="43"/>
                    </a:lnTo>
                    <a:lnTo>
                      <a:pt x="379" y="54"/>
                    </a:lnTo>
                    <a:lnTo>
                      <a:pt x="382" y="66"/>
                    </a:lnTo>
                    <a:lnTo>
                      <a:pt x="386" y="79"/>
                    </a:lnTo>
                    <a:lnTo>
                      <a:pt x="387" y="89"/>
                    </a:lnTo>
                    <a:lnTo>
                      <a:pt x="387" y="102"/>
                    </a:lnTo>
                    <a:lnTo>
                      <a:pt x="387" y="111"/>
                    </a:lnTo>
                    <a:lnTo>
                      <a:pt x="386" y="122"/>
                    </a:lnTo>
                    <a:lnTo>
                      <a:pt x="386" y="130"/>
                    </a:lnTo>
                    <a:lnTo>
                      <a:pt x="386" y="150"/>
                    </a:lnTo>
                    <a:lnTo>
                      <a:pt x="384" y="172"/>
                    </a:lnTo>
                    <a:lnTo>
                      <a:pt x="380" y="196"/>
                    </a:lnTo>
                    <a:lnTo>
                      <a:pt x="376" y="221"/>
                    </a:lnTo>
                    <a:lnTo>
                      <a:pt x="371" y="248"/>
                    </a:lnTo>
                    <a:lnTo>
                      <a:pt x="364" y="274"/>
                    </a:lnTo>
                    <a:lnTo>
                      <a:pt x="356" y="301"/>
                    </a:lnTo>
                    <a:lnTo>
                      <a:pt x="348" y="326"/>
                    </a:lnTo>
                    <a:lnTo>
                      <a:pt x="339" y="353"/>
                    </a:lnTo>
                    <a:lnTo>
                      <a:pt x="330" y="379"/>
                    </a:lnTo>
                    <a:lnTo>
                      <a:pt x="320" y="403"/>
                    </a:lnTo>
                    <a:lnTo>
                      <a:pt x="308" y="426"/>
                    </a:lnTo>
                    <a:lnTo>
                      <a:pt x="297" y="448"/>
                    </a:lnTo>
                    <a:lnTo>
                      <a:pt x="285" y="467"/>
                    </a:lnTo>
                    <a:lnTo>
                      <a:pt x="274" y="485"/>
                    </a:lnTo>
                    <a:lnTo>
                      <a:pt x="261" y="500"/>
                    </a:lnTo>
                    <a:close/>
                  </a:path>
                </a:pathLst>
              </a:custGeom>
              <a:solidFill>
                <a:srgbClr val="FF00FF"/>
              </a:solidFill>
              <a:ln w="9525">
                <a:noFill/>
                <a:round/>
                <a:headEnd/>
                <a:tailEnd/>
              </a:ln>
            </p:spPr>
            <p:txBody>
              <a:bodyPr/>
              <a:lstStyle/>
              <a:p>
                <a:endParaRPr lang="en-AU"/>
              </a:p>
            </p:txBody>
          </p:sp>
          <p:sp>
            <p:nvSpPr>
              <p:cNvPr id="26819" name="Freeform 97"/>
              <p:cNvSpPr>
                <a:spLocks/>
              </p:cNvSpPr>
              <p:nvPr/>
            </p:nvSpPr>
            <p:spPr bwMode="auto">
              <a:xfrm>
                <a:off x="6554" y="2579"/>
                <a:ext cx="194" cy="264"/>
              </a:xfrm>
              <a:custGeom>
                <a:avLst/>
                <a:gdLst>
                  <a:gd name="T0" fmla="*/ 250 w 387"/>
                  <a:gd name="T1" fmla="*/ 512 h 529"/>
                  <a:gd name="T2" fmla="*/ 225 w 387"/>
                  <a:gd name="T3" fmla="*/ 529 h 529"/>
                  <a:gd name="T4" fmla="*/ 189 w 387"/>
                  <a:gd name="T5" fmla="*/ 527 h 529"/>
                  <a:gd name="T6" fmla="*/ 163 w 387"/>
                  <a:gd name="T7" fmla="*/ 519 h 529"/>
                  <a:gd name="T8" fmla="*/ 146 w 387"/>
                  <a:gd name="T9" fmla="*/ 508 h 529"/>
                  <a:gd name="T10" fmla="*/ 128 w 387"/>
                  <a:gd name="T11" fmla="*/ 497 h 529"/>
                  <a:gd name="T12" fmla="*/ 110 w 387"/>
                  <a:gd name="T13" fmla="*/ 490 h 529"/>
                  <a:gd name="T14" fmla="*/ 96 w 387"/>
                  <a:gd name="T15" fmla="*/ 490 h 529"/>
                  <a:gd name="T16" fmla="*/ 88 w 387"/>
                  <a:gd name="T17" fmla="*/ 489 h 529"/>
                  <a:gd name="T18" fmla="*/ 78 w 387"/>
                  <a:gd name="T19" fmla="*/ 483 h 529"/>
                  <a:gd name="T20" fmla="*/ 68 w 387"/>
                  <a:gd name="T21" fmla="*/ 483 h 529"/>
                  <a:gd name="T22" fmla="*/ 52 w 387"/>
                  <a:gd name="T23" fmla="*/ 475 h 529"/>
                  <a:gd name="T24" fmla="*/ 46 w 387"/>
                  <a:gd name="T25" fmla="*/ 473 h 529"/>
                  <a:gd name="T26" fmla="*/ 37 w 387"/>
                  <a:gd name="T27" fmla="*/ 473 h 529"/>
                  <a:gd name="T28" fmla="*/ 24 w 387"/>
                  <a:gd name="T29" fmla="*/ 466 h 529"/>
                  <a:gd name="T30" fmla="*/ 13 w 387"/>
                  <a:gd name="T31" fmla="*/ 466 h 529"/>
                  <a:gd name="T32" fmla="*/ 0 w 387"/>
                  <a:gd name="T33" fmla="*/ 468 h 529"/>
                  <a:gd name="T34" fmla="*/ 2 w 387"/>
                  <a:gd name="T35" fmla="*/ 460 h 529"/>
                  <a:gd name="T36" fmla="*/ 22 w 387"/>
                  <a:gd name="T37" fmla="*/ 460 h 529"/>
                  <a:gd name="T38" fmla="*/ 28 w 387"/>
                  <a:gd name="T39" fmla="*/ 440 h 529"/>
                  <a:gd name="T40" fmla="*/ 49 w 387"/>
                  <a:gd name="T41" fmla="*/ 413 h 529"/>
                  <a:gd name="T42" fmla="*/ 52 w 387"/>
                  <a:gd name="T43" fmla="*/ 440 h 529"/>
                  <a:gd name="T44" fmla="*/ 53 w 387"/>
                  <a:gd name="T45" fmla="*/ 467 h 529"/>
                  <a:gd name="T46" fmla="*/ 68 w 387"/>
                  <a:gd name="T47" fmla="*/ 422 h 529"/>
                  <a:gd name="T48" fmla="*/ 85 w 387"/>
                  <a:gd name="T49" fmla="*/ 429 h 529"/>
                  <a:gd name="T50" fmla="*/ 83 w 387"/>
                  <a:gd name="T51" fmla="*/ 471 h 529"/>
                  <a:gd name="T52" fmla="*/ 98 w 387"/>
                  <a:gd name="T53" fmla="*/ 478 h 529"/>
                  <a:gd name="T54" fmla="*/ 118 w 387"/>
                  <a:gd name="T55" fmla="*/ 473 h 529"/>
                  <a:gd name="T56" fmla="*/ 192 w 387"/>
                  <a:gd name="T57" fmla="*/ 359 h 529"/>
                  <a:gd name="T58" fmla="*/ 192 w 387"/>
                  <a:gd name="T59" fmla="*/ 359 h 529"/>
                  <a:gd name="T60" fmla="*/ 192 w 387"/>
                  <a:gd name="T61" fmla="*/ 359 h 529"/>
                  <a:gd name="T62" fmla="*/ 213 w 387"/>
                  <a:gd name="T63" fmla="*/ 371 h 529"/>
                  <a:gd name="T64" fmla="*/ 235 w 387"/>
                  <a:gd name="T65" fmla="*/ 382 h 529"/>
                  <a:gd name="T66" fmla="*/ 246 w 387"/>
                  <a:gd name="T67" fmla="*/ 382 h 529"/>
                  <a:gd name="T68" fmla="*/ 280 w 387"/>
                  <a:gd name="T69" fmla="*/ 322 h 529"/>
                  <a:gd name="T70" fmla="*/ 304 w 387"/>
                  <a:gd name="T71" fmla="*/ 236 h 529"/>
                  <a:gd name="T72" fmla="*/ 308 w 387"/>
                  <a:gd name="T73" fmla="*/ 177 h 529"/>
                  <a:gd name="T74" fmla="*/ 291 w 387"/>
                  <a:gd name="T75" fmla="*/ 167 h 529"/>
                  <a:gd name="T76" fmla="*/ 272 w 387"/>
                  <a:gd name="T77" fmla="*/ 158 h 529"/>
                  <a:gd name="T78" fmla="*/ 256 w 387"/>
                  <a:gd name="T79" fmla="*/ 14 h 529"/>
                  <a:gd name="T80" fmla="*/ 257 w 387"/>
                  <a:gd name="T81" fmla="*/ 8 h 529"/>
                  <a:gd name="T82" fmla="*/ 258 w 387"/>
                  <a:gd name="T83" fmla="*/ 3 h 529"/>
                  <a:gd name="T84" fmla="*/ 283 w 387"/>
                  <a:gd name="T85" fmla="*/ 0 h 529"/>
                  <a:gd name="T86" fmla="*/ 306 w 387"/>
                  <a:gd name="T87" fmla="*/ 0 h 529"/>
                  <a:gd name="T88" fmla="*/ 321 w 387"/>
                  <a:gd name="T89" fmla="*/ 0 h 529"/>
                  <a:gd name="T90" fmla="*/ 347 w 387"/>
                  <a:gd name="T91" fmla="*/ 16 h 529"/>
                  <a:gd name="T92" fmla="*/ 364 w 387"/>
                  <a:gd name="T93" fmla="*/ 33 h 529"/>
                  <a:gd name="T94" fmla="*/ 372 w 387"/>
                  <a:gd name="T95" fmla="*/ 43 h 529"/>
                  <a:gd name="T96" fmla="*/ 386 w 387"/>
                  <a:gd name="T97" fmla="*/ 79 h 529"/>
                  <a:gd name="T98" fmla="*/ 387 w 387"/>
                  <a:gd name="T99" fmla="*/ 111 h 529"/>
                  <a:gd name="T100" fmla="*/ 386 w 387"/>
                  <a:gd name="T101" fmla="*/ 130 h 529"/>
                  <a:gd name="T102" fmla="*/ 380 w 387"/>
                  <a:gd name="T103" fmla="*/ 196 h 529"/>
                  <a:gd name="T104" fmla="*/ 364 w 387"/>
                  <a:gd name="T105" fmla="*/ 274 h 529"/>
                  <a:gd name="T106" fmla="*/ 339 w 387"/>
                  <a:gd name="T107" fmla="*/ 353 h 529"/>
                  <a:gd name="T108" fmla="*/ 308 w 387"/>
                  <a:gd name="T109" fmla="*/ 426 h 529"/>
                  <a:gd name="T110" fmla="*/ 274 w 387"/>
                  <a:gd name="T111" fmla="*/ 485 h 52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87"/>
                  <a:gd name="T169" fmla="*/ 0 h 529"/>
                  <a:gd name="T170" fmla="*/ 387 w 387"/>
                  <a:gd name="T171" fmla="*/ 529 h 52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87" h="529">
                    <a:moveTo>
                      <a:pt x="261" y="500"/>
                    </a:moveTo>
                    <a:lnTo>
                      <a:pt x="261" y="500"/>
                    </a:lnTo>
                    <a:lnTo>
                      <a:pt x="250" y="512"/>
                    </a:lnTo>
                    <a:lnTo>
                      <a:pt x="241" y="520"/>
                    </a:lnTo>
                    <a:lnTo>
                      <a:pt x="233" y="527"/>
                    </a:lnTo>
                    <a:lnTo>
                      <a:pt x="225" y="529"/>
                    </a:lnTo>
                    <a:lnTo>
                      <a:pt x="214" y="529"/>
                    </a:lnTo>
                    <a:lnTo>
                      <a:pt x="203" y="529"/>
                    </a:lnTo>
                    <a:lnTo>
                      <a:pt x="189" y="527"/>
                    </a:lnTo>
                    <a:lnTo>
                      <a:pt x="171" y="524"/>
                    </a:lnTo>
                    <a:lnTo>
                      <a:pt x="163" y="519"/>
                    </a:lnTo>
                    <a:lnTo>
                      <a:pt x="156" y="514"/>
                    </a:lnTo>
                    <a:lnTo>
                      <a:pt x="150" y="510"/>
                    </a:lnTo>
                    <a:lnTo>
                      <a:pt x="146" y="508"/>
                    </a:lnTo>
                    <a:lnTo>
                      <a:pt x="140" y="505"/>
                    </a:lnTo>
                    <a:lnTo>
                      <a:pt x="134" y="501"/>
                    </a:lnTo>
                    <a:lnTo>
                      <a:pt x="128" y="497"/>
                    </a:lnTo>
                    <a:lnTo>
                      <a:pt x="118" y="491"/>
                    </a:lnTo>
                    <a:lnTo>
                      <a:pt x="110" y="490"/>
                    </a:lnTo>
                    <a:lnTo>
                      <a:pt x="105" y="491"/>
                    </a:lnTo>
                    <a:lnTo>
                      <a:pt x="100" y="491"/>
                    </a:lnTo>
                    <a:lnTo>
                      <a:pt x="96" y="490"/>
                    </a:lnTo>
                    <a:lnTo>
                      <a:pt x="89" y="489"/>
                    </a:lnTo>
                    <a:lnTo>
                      <a:pt x="88" y="489"/>
                    </a:lnTo>
                    <a:lnTo>
                      <a:pt x="84" y="486"/>
                    </a:lnTo>
                    <a:lnTo>
                      <a:pt x="80" y="485"/>
                    </a:lnTo>
                    <a:lnTo>
                      <a:pt x="78" y="483"/>
                    </a:lnTo>
                    <a:lnTo>
                      <a:pt x="75" y="483"/>
                    </a:lnTo>
                    <a:lnTo>
                      <a:pt x="68" y="483"/>
                    </a:lnTo>
                    <a:lnTo>
                      <a:pt x="60" y="481"/>
                    </a:lnTo>
                    <a:lnTo>
                      <a:pt x="52" y="475"/>
                    </a:lnTo>
                    <a:lnTo>
                      <a:pt x="51" y="474"/>
                    </a:lnTo>
                    <a:lnTo>
                      <a:pt x="49" y="473"/>
                    </a:lnTo>
                    <a:lnTo>
                      <a:pt x="46" y="473"/>
                    </a:lnTo>
                    <a:lnTo>
                      <a:pt x="42" y="471"/>
                    </a:lnTo>
                    <a:lnTo>
                      <a:pt x="37" y="473"/>
                    </a:lnTo>
                    <a:lnTo>
                      <a:pt x="34" y="473"/>
                    </a:lnTo>
                    <a:lnTo>
                      <a:pt x="29" y="470"/>
                    </a:lnTo>
                    <a:lnTo>
                      <a:pt x="24" y="466"/>
                    </a:lnTo>
                    <a:lnTo>
                      <a:pt x="19" y="466"/>
                    </a:lnTo>
                    <a:lnTo>
                      <a:pt x="13" y="466"/>
                    </a:lnTo>
                    <a:lnTo>
                      <a:pt x="8" y="467"/>
                    </a:lnTo>
                    <a:lnTo>
                      <a:pt x="0" y="468"/>
                    </a:lnTo>
                    <a:lnTo>
                      <a:pt x="2" y="460"/>
                    </a:lnTo>
                    <a:lnTo>
                      <a:pt x="11" y="459"/>
                    </a:lnTo>
                    <a:lnTo>
                      <a:pt x="18" y="459"/>
                    </a:lnTo>
                    <a:lnTo>
                      <a:pt x="22" y="460"/>
                    </a:lnTo>
                    <a:lnTo>
                      <a:pt x="24" y="460"/>
                    </a:lnTo>
                    <a:lnTo>
                      <a:pt x="28" y="440"/>
                    </a:lnTo>
                    <a:lnTo>
                      <a:pt x="35" y="425"/>
                    </a:lnTo>
                    <a:lnTo>
                      <a:pt x="42" y="416"/>
                    </a:lnTo>
                    <a:lnTo>
                      <a:pt x="49" y="413"/>
                    </a:lnTo>
                    <a:lnTo>
                      <a:pt x="54" y="414"/>
                    </a:lnTo>
                    <a:lnTo>
                      <a:pt x="56" y="424"/>
                    </a:lnTo>
                    <a:lnTo>
                      <a:pt x="52" y="440"/>
                    </a:lnTo>
                    <a:lnTo>
                      <a:pt x="43" y="463"/>
                    </a:lnTo>
                    <a:lnTo>
                      <a:pt x="53" y="467"/>
                    </a:lnTo>
                    <a:lnTo>
                      <a:pt x="57" y="448"/>
                    </a:lnTo>
                    <a:lnTo>
                      <a:pt x="61" y="433"/>
                    </a:lnTo>
                    <a:lnTo>
                      <a:pt x="68" y="422"/>
                    </a:lnTo>
                    <a:lnTo>
                      <a:pt x="75" y="418"/>
                    </a:lnTo>
                    <a:lnTo>
                      <a:pt x="81" y="420"/>
                    </a:lnTo>
                    <a:lnTo>
                      <a:pt x="85" y="429"/>
                    </a:lnTo>
                    <a:lnTo>
                      <a:pt x="85" y="445"/>
                    </a:lnTo>
                    <a:lnTo>
                      <a:pt x="83" y="471"/>
                    </a:lnTo>
                    <a:lnTo>
                      <a:pt x="86" y="475"/>
                    </a:lnTo>
                    <a:lnTo>
                      <a:pt x="93" y="477"/>
                    </a:lnTo>
                    <a:lnTo>
                      <a:pt x="98" y="478"/>
                    </a:lnTo>
                    <a:lnTo>
                      <a:pt x="92" y="478"/>
                    </a:lnTo>
                    <a:lnTo>
                      <a:pt x="113" y="475"/>
                    </a:lnTo>
                    <a:lnTo>
                      <a:pt x="118" y="473"/>
                    </a:lnTo>
                    <a:lnTo>
                      <a:pt x="129" y="468"/>
                    </a:lnTo>
                    <a:lnTo>
                      <a:pt x="179" y="366"/>
                    </a:lnTo>
                    <a:lnTo>
                      <a:pt x="192" y="359"/>
                    </a:lnTo>
                    <a:lnTo>
                      <a:pt x="198" y="362"/>
                    </a:lnTo>
                    <a:lnTo>
                      <a:pt x="205" y="366"/>
                    </a:lnTo>
                    <a:lnTo>
                      <a:pt x="213" y="371"/>
                    </a:lnTo>
                    <a:lnTo>
                      <a:pt x="221" y="375"/>
                    </a:lnTo>
                    <a:lnTo>
                      <a:pt x="228" y="379"/>
                    </a:lnTo>
                    <a:lnTo>
                      <a:pt x="235" y="382"/>
                    </a:lnTo>
                    <a:lnTo>
                      <a:pt x="241" y="383"/>
                    </a:lnTo>
                    <a:lnTo>
                      <a:pt x="246" y="382"/>
                    </a:lnTo>
                    <a:lnTo>
                      <a:pt x="258" y="367"/>
                    </a:lnTo>
                    <a:lnTo>
                      <a:pt x="269" y="347"/>
                    </a:lnTo>
                    <a:lnTo>
                      <a:pt x="280" y="322"/>
                    </a:lnTo>
                    <a:lnTo>
                      <a:pt x="290" y="295"/>
                    </a:lnTo>
                    <a:lnTo>
                      <a:pt x="297" y="265"/>
                    </a:lnTo>
                    <a:lnTo>
                      <a:pt x="304" y="236"/>
                    </a:lnTo>
                    <a:lnTo>
                      <a:pt x="307" y="206"/>
                    </a:lnTo>
                    <a:lnTo>
                      <a:pt x="308" y="177"/>
                    </a:lnTo>
                    <a:lnTo>
                      <a:pt x="302" y="173"/>
                    </a:lnTo>
                    <a:lnTo>
                      <a:pt x="297" y="169"/>
                    </a:lnTo>
                    <a:lnTo>
                      <a:pt x="291" y="167"/>
                    </a:lnTo>
                    <a:lnTo>
                      <a:pt x="285" y="164"/>
                    </a:lnTo>
                    <a:lnTo>
                      <a:pt x="278" y="161"/>
                    </a:lnTo>
                    <a:lnTo>
                      <a:pt x="272" y="158"/>
                    </a:lnTo>
                    <a:lnTo>
                      <a:pt x="262" y="156"/>
                    </a:lnTo>
                    <a:lnTo>
                      <a:pt x="252" y="153"/>
                    </a:lnTo>
                    <a:lnTo>
                      <a:pt x="256" y="14"/>
                    </a:lnTo>
                    <a:lnTo>
                      <a:pt x="257" y="11"/>
                    </a:lnTo>
                    <a:lnTo>
                      <a:pt x="257" y="8"/>
                    </a:lnTo>
                    <a:lnTo>
                      <a:pt x="257" y="5"/>
                    </a:lnTo>
                    <a:lnTo>
                      <a:pt x="258" y="3"/>
                    </a:lnTo>
                    <a:lnTo>
                      <a:pt x="266" y="1"/>
                    </a:lnTo>
                    <a:lnTo>
                      <a:pt x="275" y="1"/>
                    </a:lnTo>
                    <a:lnTo>
                      <a:pt x="283" y="0"/>
                    </a:lnTo>
                    <a:lnTo>
                      <a:pt x="291" y="0"/>
                    </a:lnTo>
                    <a:lnTo>
                      <a:pt x="298" y="0"/>
                    </a:lnTo>
                    <a:lnTo>
                      <a:pt x="306" y="0"/>
                    </a:lnTo>
                    <a:lnTo>
                      <a:pt x="314" y="0"/>
                    </a:lnTo>
                    <a:lnTo>
                      <a:pt x="321" y="0"/>
                    </a:lnTo>
                    <a:lnTo>
                      <a:pt x="331" y="5"/>
                    </a:lnTo>
                    <a:lnTo>
                      <a:pt x="339" y="11"/>
                    </a:lnTo>
                    <a:lnTo>
                      <a:pt x="347" y="16"/>
                    </a:lnTo>
                    <a:lnTo>
                      <a:pt x="354" y="22"/>
                    </a:lnTo>
                    <a:lnTo>
                      <a:pt x="360" y="27"/>
                    </a:lnTo>
                    <a:lnTo>
                      <a:pt x="364" y="33"/>
                    </a:lnTo>
                    <a:lnTo>
                      <a:pt x="369" y="38"/>
                    </a:lnTo>
                    <a:lnTo>
                      <a:pt x="372" y="43"/>
                    </a:lnTo>
                    <a:lnTo>
                      <a:pt x="379" y="54"/>
                    </a:lnTo>
                    <a:lnTo>
                      <a:pt x="382" y="66"/>
                    </a:lnTo>
                    <a:lnTo>
                      <a:pt x="386" y="79"/>
                    </a:lnTo>
                    <a:lnTo>
                      <a:pt x="387" y="89"/>
                    </a:lnTo>
                    <a:lnTo>
                      <a:pt x="387" y="102"/>
                    </a:lnTo>
                    <a:lnTo>
                      <a:pt x="387" y="111"/>
                    </a:lnTo>
                    <a:lnTo>
                      <a:pt x="386" y="122"/>
                    </a:lnTo>
                    <a:lnTo>
                      <a:pt x="386" y="130"/>
                    </a:lnTo>
                    <a:lnTo>
                      <a:pt x="386" y="150"/>
                    </a:lnTo>
                    <a:lnTo>
                      <a:pt x="384" y="172"/>
                    </a:lnTo>
                    <a:lnTo>
                      <a:pt x="380" y="196"/>
                    </a:lnTo>
                    <a:lnTo>
                      <a:pt x="376" y="221"/>
                    </a:lnTo>
                    <a:lnTo>
                      <a:pt x="371" y="248"/>
                    </a:lnTo>
                    <a:lnTo>
                      <a:pt x="364" y="274"/>
                    </a:lnTo>
                    <a:lnTo>
                      <a:pt x="356" y="301"/>
                    </a:lnTo>
                    <a:lnTo>
                      <a:pt x="348" y="326"/>
                    </a:lnTo>
                    <a:lnTo>
                      <a:pt x="339" y="353"/>
                    </a:lnTo>
                    <a:lnTo>
                      <a:pt x="330" y="379"/>
                    </a:lnTo>
                    <a:lnTo>
                      <a:pt x="320" y="403"/>
                    </a:lnTo>
                    <a:lnTo>
                      <a:pt x="308" y="426"/>
                    </a:lnTo>
                    <a:lnTo>
                      <a:pt x="297" y="448"/>
                    </a:lnTo>
                    <a:lnTo>
                      <a:pt x="285" y="467"/>
                    </a:lnTo>
                    <a:lnTo>
                      <a:pt x="274" y="485"/>
                    </a:lnTo>
                    <a:lnTo>
                      <a:pt x="261" y="500"/>
                    </a:lnTo>
                  </a:path>
                </a:pathLst>
              </a:custGeom>
              <a:noFill/>
              <a:ln w="0">
                <a:solidFill>
                  <a:srgbClr val="000000"/>
                </a:solidFill>
                <a:prstDash val="solid"/>
                <a:round/>
                <a:headEnd/>
                <a:tailEnd/>
              </a:ln>
            </p:spPr>
            <p:txBody>
              <a:bodyPr/>
              <a:lstStyle/>
              <a:p>
                <a:endParaRPr lang="en-AU"/>
              </a:p>
            </p:txBody>
          </p:sp>
          <p:sp>
            <p:nvSpPr>
              <p:cNvPr id="26820" name="Freeform 98"/>
              <p:cNvSpPr>
                <a:spLocks/>
              </p:cNvSpPr>
              <p:nvPr/>
            </p:nvSpPr>
            <p:spPr bwMode="auto">
              <a:xfrm>
                <a:off x="6571" y="2790"/>
                <a:ext cx="7" cy="18"/>
              </a:xfrm>
              <a:custGeom>
                <a:avLst/>
                <a:gdLst>
                  <a:gd name="T0" fmla="*/ 13 w 15"/>
                  <a:gd name="T1" fmla="*/ 8 h 35"/>
                  <a:gd name="T2" fmla="*/ 11 w 15"/>
                  <a:gd name="T3" fmla="*/ 17 h 35"/>
                  <a:gd name="T4" fmla="*/ 9 w 15"/>
                  <a:gd name="T5" fmla="*/ 26 h 35"/>
                  <a:gd name="T6" fmla="*/ 5 w 15"/>
                  <a:gd name="T7" fmla="*/ 31 h 35"/>
                  <a:gd name="T8" fmla="*/ 3 w 15"/>
                  <a:gd name="T9" fmla="*/ 34 h 35"/>
                  <a:gd name="T10" fmla="*/ 1 w 15"/>
                  <a:gd name="T11" fmla="*/ 35 h 35"/>
                  <a:gd name="T12" fmla="*/ 0 w 15"/>
                  <a:gd name="T13" fmla="*/ 32 h 35"/>
                  <a:gd name="T14" fmla="*/ 0 w 15"/>
                  <a:gd name="T15" fmla="*/ 26 h 35"/>
                  <a:gd name="T16" fmla="*/ 2 w 15"/>
                  <a:gd name="T17" fmla="*/ 15 h 35"/>
                  <a:gd name="T18" fmla="*/ 5 w 15"/>
                  <a:gd name="T19" fmla="*/ 8 h 35"/>
                  <a:gd name="T20" fmla="*/ 11 w 15"/>
                  <a:gd name="T21" fmla="*/ 1 h 35"/>
                  <a:gd name="T22" fmla="*/ 15 w 15"/>
                  <a:gd name="T23" fmla="*/ 0 h 35"/>
                  <a:gd name="T24" fmla="*/ 13 w 15"/>
                  <a:gd name="T25" fmla="*/ 8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35"/>
                  <a:gd name="T41" fmla="*/ 15 w 15"/>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35">
                    <a:moveTo>
                      <a:pt x="13" y="8"/>
                    </a:moveTo>
                    <a:lnTo>
                      <a:pt x="11" y="17"/>
                    </a:lnTo>
                    <a:lnTo>
                      <a:pt x="9" y="26"/>
                    </a:lnTo>
                    <a:lnTo>
                      <a:pt x="5" y="31"/>
                    </a:lnTo>
                    <a:lnTo>
                      <a:pt x="3" y="34"/>
                    </a:lnTo>
                    <a:lnTo>
                      <a:pt x="1" y="35"/>
                    </a:lnTo>
                    <a:lnTo>
                      <a:pt x="0" y="32"/>
                    </a:lnTo>
                    <a:lnTo>
                      <a:pt x="0" y="26"/>
                    </a:lnTo>
                    <a:lnTo>
                      <a:pt x="2" y="15"/>
                    </a:lnTo>
                    <a:lnTo>
                      <a:pt x="5" y="8"/>
                    </a:lnTo>
                    <a:lnTo>
                      <a:pt x="11" y="1"/>
                    </a:lnTo>
                    <a:lnTo>
                      <a:pt x="15" y="0"/>
                    </a:lnTo>
                    <a:lnTo>
                      <a:pt x="13" y="8"/>
                    </a:lnTo>
                    <a:close/>
                  </a:path>
                </a:pathLst>
              </a:custGeom>
              <a:solidFill>
                <a:srgbClr val="FFFFFF"/>
              </a:solidFill>
              <a:ln w="9525">
                <a:noFill/>
                <a:round/>
                <a:headEnd/>
                <a:tailEnd/>
              </a:ln>
            </p:spPr>
            <p:txBody>
              <a:bodyPr/>
              <a:lstStyle/>
              <a:p>
                <a:endParaRPr lang="en-AU"/>
              </a:p>
            </p:txBody>
          </p:sp>
          <p:sp>
            <p:nvSpPr>
              <p:cNvPr id="26821" name="Freeform 99"/>
              <p:cNvSpPr>
                <a:spLocks/>
              </p:cNvSpPr>
              <p:nvPr/>
            </p:nvSpPr>
            <p:spPr bwMode="auto">
              <a:xfrm>
                <a:off x="6571" y="2790"/>
                <a:ext cx="7" cy="18"/>
              </a:xfrm>
              <a:custGeom>
                <a:avLst/>
                <a:gdLst>
                  <a:gd name="T0" fmla="*/ 13 w 15"/>
                  <a:gd name="T1" fmla="*/ 8 h 35"/>
                  <a:gd name="T2" fmla="*/ 13 w 15"/>
                  <a:gd name="T3" fmla="*/ 8 h 35"/>
                  <a:gd name="T4" fmla="*/ 11 w 15"/>
                  <a:gd name="T5" fmla="*/ 17 h 35"/>
                  <a:gd name="T6" fmla="*/ 9 w 15"/>
                  <a:gd name="T7" fmla="*/ 26 h 35"/>
                  <a:gd name="T8" fmla="*/ 5 w 15"/>
                  <a:gd name="T9" fmla="*/ 31 h 35"/>
                  <a:gd name="T10" fmla="*/ 3 w 15"/>
                  <a:gd name="T11" fmla="*/ 34 h 35"/>
                  <a:gd name="T12" fmla="*/ 1 w 15"/>
                  <a:gd name="T13" fmla="*/ 35 h 35"/>
                  <a:gd name="T14" fmla="*/ 0 w 15"/>
                  <a:gd name="T15" fmla="*/ 32 h 35"/>
                  <a:gd name="T16" fmla="*/ 0 w 15"/>
                  <a:gd name="T17" fmla="*/ 26 h 35"/>
                  <a:gd name="T18" fmla="*/ 2 w 15"/>
                  <a:gd name="T19" fmla="*/ 15 h 35"/>
                  <a:gd name="T20" fmla="*/ 2 w 15"/>
                  <a:gd name="T21" fmla="*/ 15 h 35"/>
                  <a:gd name="T22" fmla="*/ 5 w 15"/>
                  <a:gd name="T23" fmla="*/ 8 h 35"/>
                  <a:gd name="T24" fmla="*/ 11 w 15"/>
                  <a:gd name="T25" fmla="*/ 1 h 35"/>
                  <a:gd name="T26" fmla="*/ 15 w 15"/>
                  <a:gd name="T27" fmla="*/ 0 h 35"/>
                  <a:gd name="T28" fmla="*/ 13 w 15"/>
                  <a:gd name="T29" fmla="*/ 8 h 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
                  <a:gd name="T46" fmla="*/ 0 h 35"/>
                  <a:gd name="T47" fmla="*/ 15 w 15"/>
                  <a:gd name="T48" fmla="*/ 35 h 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 h="35">
                    <a:moveTo>
                      <a:pt x="13" y="8"/>
                    </a:moveTo>
                    <a:lnTo>
                      <a:pt x="13" y="8"/>
                    </a:lnTo>
                    <a:lnTo>
                      <a:pt x="11" y="17"/>
                    </a:lnTo>
                    <a:lnTo>
                      <a:pt x="9" y="26"/>
                    </a:lnTo>
                    <a:lnTo>
                      <a:pt x="5" y="31"/>
                    </a:lnTo>
                    <a:lnTo>
                      <a:pt x="3" y="34"/>
                    </a:lnTo>
                    <a:lnTo>
                      <a:pt x="1" y="35"/>
                    </a:lnTo>
                    <a:lnTo>
                      <a:pt x="0" y="32"/>
                    </a:lnTo>
                    <a:lnTo>
                      <a:pt x="0" y="26"/>
                    </a:lnTo>
                    <a:lnTo>
                      <a:pt x="2" y="15"/>
                    </a:lnTo>
                    <a:lnTo>
                      <a:pt x="5" y="8"/>
                    </a:lnTo>
                    <a:lnTo>
                      <a:pt x="11" y="1"/>
                    </a:lnTo>
                    <a:lnTo>
                      <a:pt x="15" y="0"/>
                    </a:lnTo>
                    <a:lnTo>
                      <a:pt x="13" y="8"/>
                    </a:lnTo>
                  </a:path>
                </a:pathLst>
              </a:custGeom>
              <a:noFill/>
              <a:ln w="0">
                <a:solidFill>
                  <a:srgbClr val="000000"/>
                </a:solidFill>
                <a:prstDash val="solid"/>
                <a:round/>
                <a:headEnd/>
                <a:tailEnd/>
              </a:ln>
            </p:spPr>
            <p:txBody>
              <a:bodyPr/>
              <a:lstStyle/>
              <a:p>
                <a:endParaRPr lang="en-AU"/>
              </a:p>
            </p:txBody>
          </p:sp>
          <p:sp>
            <p:nvSpPr>
              <p:cNvPr id="26822" name="Freeform 100"/>
              <p:cNvSpPr>
                <a:spLocks/>
              </p:cNvSpPr>
              <p:nvPr/>
            </p:nvSpPr>
            <p:spPr bwMode="auto">
              <a:xfrm>
                <a:off x="6586" y="2793"/>
                <a:ext cx="9" cy="20"/>
              </a:xfrm>
              <a:custGeom>
                <a:avLst/>
                <a:gdLst>
                  <a:gd name="T0" fmla="*/ 10 w 17"/>
                  <a:gd name="T1" fmla="*/ 0 h 39"/>
                  <a:gd name="T2" fmla="*/ 13 w 17"/>
                  <a:gd name="T3" fmla="*/ 6 h 39"/>
                  <a:gd name="T4" fmla="*/ 16 w 17"/>
                  <a:gd name="T5" fmla="*/ 11 h 39"/>
                  <a:gd name="T6" fmla="*/ 17 w 17"/>
                  <a:gd name="T7" fmla="*/ 18 h 39"/>
                  <a:gd name="T8" fmla="*/ 16 w 17"/>
                  <a:gd name="T9" fmla="*/ 25 h 39"/>
                  <a:gd name="T10" fmla="*/ 14 w 17"/>
                  <a:gd name="T11" fmla="*/ 31 h 39"/>
                  <a:gd name="T12" fmla="*/ 12 w 17"/>
                  <a:gd name="T13" fmla="*/ 35 h 39"/>
                  <a:gd name="T14" fmla="*/ 10 w 17"/>
                  <a:gd name="T15" fmla="*/ 38 h 39"/>
                  <a:gd name="T16" fmla="*/ 6 w 17"/>
                  <a:gd name="T17" fmla="*/ 39 h 39"/>
                  <a:gd name="T18" fmla="*/ 0 w 17"/>
                  <a:gd name="T19" fmla="*/ 31 h 39"/>
                  <a:gd name="T20" fmla="*/ 1 w 17"/>
                  <a:gd name="T21" fmla="*/ 18 h 39"/>
                  <a:gd name="T22" fmla="*/ 5 w 17"/>
                  <a:gd name="T23" fmla="*/ 6 h 39"/>
                  <a:gd name="T24" fmla="*/ 10 w 17"/>
                  <a:gd name="T25" fmla="*/ 0 h 3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7"/>
                  <a:gd name="T40" fmla="*/ 0 h 39"/>
                  <a:gd name="T41" fmla="*/ 17 w 17"/>
                  <a:gd name="T42" fmla="*/ 39 h 3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7" h="39">
                    <a:moveTo>
                      <a:pt x="10" y="0"/>
                    </a:moveTo>
                    <a:lnTo>
                      <a:pt x="13" y="6"/>
                    </a:lnTo>
                    <a:lnTo>
                      <a:pt x="16" y="11"/>
                    </a:lnTo>
                    <a:lnTo>
                      <a:pt x="17" y="18"/>
                    </a:lnTo>
                    <a:lnTo>
                      <a:pt x="16" y="25"/>
                    </a:lnTo>
                    <a:lnTo>
                      <a:pt x="14" y="31"/>
                    </a:lnTo>
                    <a:lnTo>
                      <a:pt x="12" y="35"/>
                    </a:lnTo>
                    <a:lnTo>
                      <a:pt x="10" y="38"/>
                    </a:lnTo>
                    <a:lnTo>
                      <a:pt x="6" y="39"/>
                    </a:lnTo>
                    <a:lnTo>
                      <a:pt x="0" y="31"/>
                    </a:lnTo>
                    <a:lnTo>
                      <a:pt x="1" y="18"/>
                    </a:lnTo>
                    <a:lnTo>
                      <a:pt x="5" y="6"/>
                    </a:lnTo>
                    <a:lnTo>
                      <a:pt x="10" y="0"/>
                    </a:lnTo>
                    <a:close/>
                  </a:path>
                </a:pathLst>
              </a:custGeom>
              <a:solidFill>
                <a:srgbClr val="FFFFFF"/>
              </a:solidFill>
              <a:ln w="9525">
                <a:noFill/>
                <a:round/>
                <a:headEnd/>
                <a:tailEnd/>
              </a:ln>
            </p:spPr>
            <p:txBody>
              <a:bodyPr/>
              <a:lstStyle/>
              <a:p>
                <a:endParaRPr lang="en-AU"/>
              </a:p>
            </p:txBody>
          </p:sp>
          <p:sp>
            <p:nvSpPr>
              <p:cNvPr id="26823" name="Freeform 101"/>
              <p:cNvSpPr>
                <a:spLocks/>
              </p:cNvSpPr>
              <p:nvPr/>
            </p:nvSpPr>
            <p:spPr bwMode="auto">
              <a:xfrm>
                <a:off x="6586" y="2793"/>
                <a:ext cx="9" cy="20"/>
              </a:xfrm>
              <a:custGeom>
                <a:avLst/>
                <a:gdLst>
                  <a:gd name="T0" fmla="*/ 10 w 17"/>
                  <a:gd name="T1" fmla="*/ 0 h 39"/>
                  <a:gd name="T2" fmla="*/ 10 w 17"/>
                  <a:gd name="T3" fmla="*/ 0 h 39"/>
                  <a:gd name="T4" fmla="*/ 13 w 17"/>
                  <a:gd name="T5" fmla="*/ 6 h 39"/>
                  <a:gd name="T6" fmla="*/ 16 w 17"/>
                  <a:gd name="T7" fmla="*/ 11 h 39"/>
                  <a:gd name="T8" fmla="*/ 17 w 17"/>
                  <a:gd name="T9" fmla="*/ 18 h 39"/>
                  <a:gd name="T10" fmla="*/ 16 w 17"/>
                  <a:gd name="T11" fmla="*/ 25 h 39"/>
                  <a:gd name="T12" fmla="*/ 14 w 17"/>
                  <a:gd name="T13" fmla="*/ 31 h 39"/>
                  <a:gd name="T14" fmla="*/ 12 w 17"/>
                  <a:gd name="T15" fmla="*/ 35 h 39"/>
                  <a:gd name="T16" fmla="*/ 10 w 17"/>
                  <a:gd name="T17" fmla="*/ 38 h 39"/>
                  <a:gd name="T18" fmla="*/ 6 w 17"/>
                  <a:gd name="T19" fmla="*/ 39 h 39"/>
                  <a:gd name="T20" fmla="*/ 6 w 17"/>
                  <a:gd name="T21" fmla="*/ 39 h 39"/>
                  <a:gd name="T22" fmla="*/ 0 w 17"/>
                  <a:gd name="T23" fmla="*/ 31 h 39"/>
                  <a:gd name="T24" fmla="*/ 1 w 17"/>
                  <a:gd name="T25" fmla="*/ 18 h 39"/>
                  <a:gd name="T26" fmla="*/ 5 w 17"/>
                  <a:gd name="T27" fmla="*/ 6 h 39"/>
                  <a:gd name="T28" fmla="*/ 10 w 17"/>
                  <a:gd name="T29" fmla="*/ 0 h 3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
                  <a:gd name="T46" fmla="*/ 0 h 39"/>
                  <a:gd name="T47" fmla="*/ 17 w 17"/>
                  <a:gd name="T48" fmla="*/ 39 h 3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 h="39">
                    <a:moveTo>
                      <a:pt x="10" y="0"/>
                    </a:moveTo>
                    <a:lnTo>
                      <a:pt x="10" y="0"/>
                    </a:lnTo>
                    <a:lnTo>
                      <a:pt x="13" y="6"/>
                    </a:lnTo>
                    <a:lnTo>
                      <a:pt x="16" y="11"/>
                    </a:lnTo>
                    <a:lnTo>
                      <a:pt x="17" y="18"/>
                    </a:lnTo>
                    <a:lnTo>
                      <a:pt x="16" y="25"/>
                    </a:lnTo>
                    <a:lnTo>
                      <a:pt x="14" y="31"/>
                    </a:lnTo>
                    <a:lnTo>
                      <a:pt x="12" y="35"/>
                    </a:lnTo>
                    <a:lnTo>
                      <a:pt x="10" y="38"/>
                    </a:lnTo>
                    <a:lnTo>
                      <a:pt x="6" y="39"/>
                    </a:lnTo>
                    <a:lnTo>
                      <a:pt x="0" y="31"/>
                    </a:lnTo>
                    <a:lnTo>
                      <a:pt x="1" y="18"/>
                    </a:lnTo>
                    <a:lnTo>
                      <a:pt x="5" y="6"/>
                    </a:lnTo>
                    <a:lnTo>
                      <a:pt x="10" y="0"/>
                    </a:lnTo>
                  </a:path>
                </a:pathLst>
              </a:custGeom>
              <a:noFill/>
              <a:ln w="0">
                <a:solidFill>
                  <a:srgbClr val="000000"/>
                </a:solidFill>
                <a:prstDash val="solid"/>
                <a:round/>
                <a:headEnd/>
                <a:tailEnd/>
              </a:ln>
            </p:spPr>
            <p:txBody>
              <a:bodyPr/>
              <a:lstStyle/>
              <a:p>
                <a:endParaRPr lang="en-AU"/>
              </a:p>
            </p:txBody>
          </p:sp>
        </p:grpSp>
        <p:sp>
          <p:nvSpPr>
            <p:cNvPr id="26817" name="Text Box 102"/>
            <p:cNvSpPr txBox="1">
              <a:spLocks noChangeArrowheads="1"/>
            </p:cNvSpPr>
            <p:nvPr/>
          </p:nvSpPr>
          <p:spPr bwMode="auto">
            <a:xfrm>
              <a:off x="192" y="2976"/>
              <a:ext cx="1676" cy="526"/>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RESOURCE</a:t>
              </a:r>
            </a:p>
            <a:p>
              <a:pPr eaLnBrk="0" hangingPunct="0">
                <a:lnSpc>
                  <a:spcPct val="90000"/>
                </a:lnSpc>
              </a:pPr>
              <a:r>
                <a:rPr lang="en-US">
                  <a:latin typeface="Arial Rounded MT Bold" pitchFamily="34" charset="0"/>
                  <a:ea typeface="ＭＳ Ｐゴシック" pitchFamily="34" charset="-128"/>
                </a:rPr>
                <a:t>INVESTIGATOR -</a:t>
              </a:r>
            </a:p>
            <a:p>
              <a:pPr eaLnBrk="0" hangingPunct="0">
                <a:lnSpc>
                  <a:spcPct val="90000"/>
                </a:lnSpc>
              </a:pPr>
              <a:r>
                <a:rPr lang="en-US" i="1">
                  <a:latin typeface="Arial Rounded MT Bold" pitchFamily="34" charset="0"/>
                  <a:ea typeface="ＭＳ Ｐゴシック" pitchFamily="34" charset="-128"/>
                </a:rPr>
                <a:t>recognises opportunities</a:t>
              </a:r>
              <a:endParaRPr lang="en-US">
                <a:latin typeface="Arial Rounded MT Bold" pitchFamily="34" charset="0"/>
                <a:ea typeface="ＭＳ Ｐゴシック" pitchFamily="34" charset="-128"/>
              </a:endParaRPr>
            </a:p>
          </p:txBody>
        </p:sp>
      </p:grpSp>
      <p:grpSp>
        <p:nvGrpSpPr>
          <p:cNvPr id="9" name="Group 103"/>
          <p:cNvGrpSpPr>
            <a:grpSpLocks/>
          </p:cNvGrpSpPr>
          <p:nvPr/>
        </p:nvGrpSpPr>
        <p:grpSpPr bwMode="auto">
          <a:xfrm>
            <a:off x="5281613" y="5626100"/>
            <a:ext cx="3043237" cy="1149350"/>
            <a:chOff x="3456" y="3408"/>
            <a:chExt cx="2076" cy="724"/>
          </a:xfrm>
        </p:grpSpPr>
        <p:grpSp>
          <p:nvGrpSpPr>
            <p:cNvPr id="10" name="Group 104"/>
            <p:cNvGrpSpPr>
              <a:grpSpLocks/>
            </p:cNvGrpSpPr>
            <p:nvPr/>
          </p:nvGrpSpPr>
          <p:grpSpPr bwMode="auto">
            <a:xfrm>
              <a:off x="3456" y="3408"/>
              <a:ext cx="195" cy="245"/>
              <a:chOff x="6337" y="1735"/>
              <a:chExt cx="195" cy="245"/>
            </a:xfrm>
          </p:grpSpPr>
          <p:sp>
            <p:nvSpPr>
              <p:cNvPr id="26804" name="Rectangle 105"/>
              <p:cNvSpPr>
                <a:spLocks noChangeArrowheads="1"/>
              </p:cNvSpPr>
              <p:nvPr/>
            </p:nvSpPr>
            <p:spPr bwMode="auto">
              <a:xfrm>
                <a:off x="6337" y="1735"/>
                <a:ext cx="195" cy="245"/>
              </a:xfrm>
              <a:prstGeom prst="rect">
                <a:avLst/>
              </a:prstGeom>
              <a:solidFill>
                <a:srgbClr val="808080"/>
              </a:solidFill>
              <a:ln w="9525">
                <a:noFill/>
                <a:miter lim="800000"/>
                <a:headEnd/>
                <a:tailEnd/>
              </a:ln>
            </p:spPr>
            <p:txBody>
              <a:bodyPr/>
              <a:lstStyle/>
              <a:p>
                <a:endParaRPr lang="en-AU"/>
              </a:p>
            </p:txBody>
          </p:sp>
          <p:sp>
            <p:nvSpPr>
              <p:cNvPr id="26805" name="Rectangle 106"/>
              <p:cNvSpPr>
                <a:spLocks noChangeArrowheads="1"/>
              </p:cNvSpPr>
              <p:nvPr/>
            </p:nvSpPr>
            <p:spPr bwMode="auto">
              <a:xfrm>
                <a:off x="6337" y="1735"/>
                <a:ext cx="195" cy="245"/>
              </a:xfrm>
              <a:prstGeom prst="rect">
                <a:avLst/>
              </a:prstGeom>
              <a:noFill/>
              <a:ln w="0">
                <a:solidFill>
                  <a:srgbClr val="000000"/>
                </a:solidFill>
                <a:miter lim="800000"/>
                <a:headEnd/>
                <a:tailEnd/>
              </a:ln>
            </p:spPr>
            <p:txBody>
              <a:bodyPr/>
              <a:lstStyle/>
              <a:p>
                <a:endParaRPr lang="en-AU"/>
              </a:p>
            </p:txBody>
          </p:sp>
          <p:sp>
            <p:nvSpPr>
              <p:cNvPr id="26806" name="Rectangle 107"/>
              <p:cNvSpPr>
                <a:spLocks noChangeArrowheads="1"/>
              </p:cNvSpPr>
              <p:nvPr/>
            </p:nvSpPr>
            <p:spPr bwMode="auto">
              <a:xfrm>
                <a:off x="6338" y="1739"/>
                <a:ext cx="193" cy="232"/>
              </a:xfrm>
              <a:prstGeom prst="rect">
                <a:avLst/>
              </a:prstGeom>
              <a:solidFill>
                <a:srgbClr val="0000FF"/>
              </a:solidFill>
              <a:ln w="9525">
                <a:noFill/>
                <a:miter lim="800000"/>
                <a:headEnd/>
                <a:tailEnd/>
              </a:ln>
            </p:spPr>
            <p:txBody>
              <a:bodyPr/>
              <a:lstStyle/>
              <a:p>
                <a:endParaRPr lang="en-AU"/>
              </a:p>
            </p:txBody>
          </p:sp>
          <p:sp>
            <p:nvSpPr>
              <p:cNvPr id="26807" name="Rectangle 108"/>
              <p:cNvSpPr>
                <a:spLocks noChangeArrowheads="1"/>
              </p:cNvSpPr>
              <p:nvPr/>
            </p:nvSpPr>
            <p:spPr bwMode="auto">
              <a:xfrm>
                <a:off x="6338" y="1739"/>
                <a:ext cx="193" cy="232"/>
              </a:xfrm>
              <a:prstGeom prst="rect">
                <a:avLst/>
              </a:prstGeom>
              <a:noFill/>
              <a:ln w="0">
                <a:solidFill>
                  <a:srgbClr val="000000"/>
                </a:solidFill>
                <a:miter lim="800000"/>
                <a:headEnd/>
                <a:tailEnd/>
              </a:ln>
            </p:spPr>
            <p:txBody>
              <a:bodyPr/>
              <a:lstStyle/>
              <a:p>
                <a:endParaRPr lang="en-AU"/>
              </a:p>
            </p:txBody>
          </p:sp>
          <p:sp>
            <p:nvSpPr>
              <p:cNvPr id="26808" name="Freeform 109"/>
              <p:cNvSpPr>
                <a:spLocks/>
              </p:cNvSpPr>
              <p:nvPr/>
            </p:nvSpPr>
            <p:spPr bwMode="auto">
              <a:xfrm>
                <a:off x="6338" y="1735"/>
                <a:ext cx="193" cy="244"/>
              </a:xfrm>
              <a:custGeom>
                <a:avLst/>
                <a:gdLst>
                  <a:gd name="T0" fmla="*/ 382 w 386"/>
                  <a:gd name="T1" fmla="*/ 30 h 489"/>
                  <a:gd name="T2" fmla="*/ 353 w 386"/>
                  <a:gd name="T3" fmla="*/ 55 h 489"/>
                  <a:gd name="T4" fmla="*/ 332 w 386"/>
                  <a:gd name="T5" fmla="*/ 49 h 489"/>
                  <a:gd name="T6" fmla="*/ 300 w 386"/>
                  <a:gd name="T7" fmla="*/ 18 h 489"/>
                  <a:gd name="T8" fmla="*/ 269 w 386"/>
                  <a:gd name="T9" fmla="*/ 28 h 489"/>
                  <a:gd name="T10" fmla="*/ 253 w 386"/>
                  <a:gd name="T11" fmla="*/ 66 h 489"/>
                  <a:gd name="T12" fmla="*/ 230 w 386"/>
                  <a:gd name="T13" fmla="*/ 80 h 489"/>
                  <a:gd name="T14" fmla="*/ 191 w 386"/>
                  <a:gd name="T15" fmla="*/ 80 h 489"/>
                  <a:gd name="T16" fmla="*/ 168 w 386"/>
                  <a:gd name="T17" fmla="*/ 102 h 489"/>
                  <a:gd name="T18" fmla="*/ 177 w 386"/>
                  <a:gd name="T19" fmla="*/ 140 h 489"/>
                  <a:gd name="T20" fmla="*/ 163 w 386"/>
                  <a:gd name="T21" fmla="*/ 161 h 489"/>
                  <a:gd name="T22" fmla="*/ 133 w 386"/>
                  <a:gd name="T23" fmla="*/ 186 h 489"/>
                  <a:gd name="T24" fmla="*/ 133 w 386"/>
                  <a:gd name="T25" fmla="*/ 216 h 489"/>
                  <a:gd name="T26" fmla="*/ 154 w 386"/>
                  <a:gd name="T27" fmla="*/ 248 h 489"/>
                  <a:gd name="T28" fmla="*/ 158 w 386"/>
                  <a:gd name="T29" fmla="*/ 275 h 489"/>
                  <a:gd name="T30" fmla="*/ 140 w 386"/>
                  <a:gd name="T31" fmla="*/ 316 h 489"/>
                  <a:gd name="T32" fmla="*/ 150 w 386"/>
                  <a:gd name="T33" fmla="*/ 349 h 489"/>
                  <a:gd name="T34" fmla="*/ 187 w 386"/>
                  <a:gd name="T35" fmla="*/ 358 h 489"/>
                  <a:gd name="T36" fmla="*/ 203 w 386"/>
                  <a:gd name="T37" fmla="*/ 373 h 489"/>
                  <a:gd name="T38" fmla="*/ 212 w 386"/>
                  <a:gd name="T39" fmla="*/ 415 h 489"/>
                  <a:gd name="T40" fmla="*/ 235 w 386"/>
                  <a:gd name="T41" fmla="*/ 427 h 489"/>
                  <a:gd name="T42" fmla="*/ 274 w 386"/>
                  <a:gd name="T43" fmla="*/ 411 h 489"/>
                  <a:gd name="T44" fmla="*/ 300 w 386"/>
                  <a:gd name="T45" fmla="*/ 415 h 489"/>
                  <a:gd name="T46" fmla="*/ 326 w 386"/>
                  <a:gd name="T47" fmla="*/ 445 h 489"/>
                  <a:gd name="T48" fmla="*/ 346 w 386"/>
                  <a:gd name="T49" fmla="*/ 441 h 489"/>
                  <a:gd name="T50" fmla="*/ 363 w 386"/>
                  <a:gd name="T51" fmla="*/ 409 h 489"/>
                  <a:gd name="T52" fmla="*/ 386 w 386"/>
                  <a:gd name="T53" fmla="*/ 403 h 489"/>
                  <a:gd name="T54" fmla="*/ 0 w 386"/>
                  <a:gd name="T55" fmla="*/ 338 h 489"/>
                  <a:gd name="T56" fmla="*/ 22 w 386"/>
                  <a:gd name="T57" fmla="*/ 346 h 489"/>
                  <a:gd name="T58" fmla="*/ 49 w 386"/>
                  <a:gd name="T59" fmla="*/ 371 h 489"/>
                  <a:gd name="T60" fmla="*/ 74 w 386"/>
                  <a:gd name="T61" fmla="*/ 364 h 489"/>
                  <a:gd name="T62" fmla="*/ 94 w 386"/>
                  <a:gd name="T63" fmla="*/ 328 h 489"/>
                  <a:gd name="T64" fmla="*/ 113 w 386"/>
                  <a:gd name="T65" fmla="*/ 305 h 489"/>
                  <a:gd name="T66" fmla="*/ 140 w 386"/>
                  <a:gd name="T67" fmla="*/ 278 h 489"/>
                  <a:gd name="T68" fmla="*/ 140 w 386"/>
                  <a:gd name="T69" fmla="*/ 248 h 489"/>
                  <a:gd name="T70" fmla="*/ 119 w 386"/>
                  <a:gd name="T71" fmla="*/ 216 h 489"/>
                  <a:gd name="T72" fmla="*/ 140 w 386"/>
                  <a:gd name="T73" fmla="*/ 203 h 489"/>
                  <a:gd name="T74" fmla="*/ 106 w 386"/>
                  <a:gd name="T75" fmla="*/ 191 h 489"/>
                  <a:gd name="T76" fmla="*/ 94 w 386"/>
                  <a:gd name="T77" fmla="*/ 174 h 489"/>
                  <a:gd name="T78" fmla="*/ 74 w 386"/>
                  <a:gd name="T79" fmla="*/ 140 h 489"/>
                  <a:gd name="T80" fmla="*/ 40 w 386"/>
                  <a:gd name="T81" fmla="*/ 138 h 489"/>
                  <a:gd name="T82" fmla="*/ 12 w 386"/>
                  <a:gd name="T83" fmla="*/ 170 h 489"/>
                  <a:gd name="T84" fmla="*/ 386 w 386"/>
                  <a:gd name="T85" fmla="*/ 0 h 4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6"/>
                  <a:gd name="T130" fmla="*/ 0 h 489"/>
                  <a:gd name="T131" fmla="*/ 386 w 386"/>
                  <a:gd name="T132" fmla="*/ 489 h 4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6" h="489">
                    <a:moveTo>
                      <a:pt x="386" y="66"/>
                    </a:moveTo>
                    <a:lnTo>
                      <a:pt x="382" y="66"/>
                    </a:lnTo>
                    <a:lnTo>
                      <a:pt x="382" y="30"/>
                    </a:lnTo>
                    <a:lnTo>
                      <a:pt x="372" y="28"/>
                    </a:lnTo>
                    <a:lnTo>
                      <a:pt x="363" y="55"/>
                    </a:lnTo>
                    <a:lnTo>
                      <a:pt x="353" y="55"/>
                    </a:lnTo>
                    <a:lnTo>
                      <a:pt x="353" y="18"/>
                    </a:lnTo>
                    <a:lnTo>
                      <a:pt x="341" y="18"/>
                    </a:lnTo>
                    <a:lnTo>
                      <a:pt x="332" y="49"/>
                    </a:lnTo>
                    <a:lnTo>
                      <a:pt x="326" y="49"/>
                    </a:lnTo>
                    <a:lnTo>
                      <a:pt x="314" y="18"/>
                    </a:lnTo>
                    <a:lnTo>
                      <a:pt x="300" y="18"/>
                    </a:lnTo>
                    <a:lnTo>
                      <a:pt x="295" y="51"/>
                    </a:lnTo>
                    <a:lnTo>
                      <a:pt x="285" y="51"/>
                    </a:lnTo>
                    <a:lnTo>
                      <a:pt x="269" y="28"/>
                    </a:lnTo>
                    <a:lnTo>
                      <a:pt x="262" y="28"/>
                    </a:lnTo>
                    <a:lnTo>
                      <a:pt x="260" y="63"/>
                    </a:lnTo>
                    <a:lnTo>
                      <a:pt x="253" y="66"/>
                    </a:lnTo>
                    <a:lnTo>
                      <a:pt x="235" y="45"/>
                    </a:lnTo>
                    <a:lnTo>
                      <a:pt x="226" y="49"/>
                    </a:lnTo>
                    <a:lnTo>
                      <a:pt x="230" y="80"/>
                    </a:lnTo>
                    <a:lnTo>
                      <a:pt x="222" y="86"/>
                    </a:lnTo>
                    <a:lnTo>
                      <a:pt x="199" y="66"/>
                    </a:lnTo>
                    <a:lnTo>
                      <a:pt x="191" y="80"/>
                    </a:lnTo>
                    <a:lnTo>
                      <a:pt x="204" y="102"/>
                    </a:lnTo>
                    <a:lnTo>
                      <a:pt x="197" y="113"/>
                    </a:lnTo>
                    <a:lnTo>
                      <a:pt x="168" y="102"/>
                    </a:lnTo>
                    <a:lnTo>
                      <a:pt x="163" y="110"/>
                    </a:lnTo>
                    <a:lnTo>
                      <a:pt x="181" y="128"/>
                    </a:lnTo>
                    <a:lnTo>
                      <a:pt x="177" y="140"/>
                    </a:lnTo>
                    <a:lnTo>
                      <a:pt x="150" y="129"/>
                    </a:lnTo>
                    <a:lnTo>
                      <a:pt x="146" y="140"/>
                    </a:lnTo>
                    <a:lnTo>
                      <a:pt x="163" y="161"/>
                    </a:lnTo>
                    <a:lnTo>
                      <a:pt x="162" y="174"/>
                    </a:lnTo>
                    <a:lnTo>
                      <a:pt x="136" y="174"/>
                    </a:lnTo>
                    <a:lnTo>
                      <a:pt x="133" y="186"/>
                    </a:lnTo>
                    <a:lnTo>
                      <a:pt x="155" y="200"/>
                    </a:lnTo>
                    <a:lnTo>
                      <a:pt x="154" y="209"/>
                    </a:lnTo>
                    <a:lnTo>
                      <a:pt x="133" y="216"/>
                    </a:lnTo>
                    <a:lnTo>
                      <a:pt x="133" y="227"/>
                    </a:lnTo>
                    <a:lnTo>
                      <a:pt x="155" y="235"/>
                    </a:lnTo>
                    <a:lnTo>
                      <a:pt x="154" y="248"/>
                    </a:lnTo>
                    <a:lnTo>
                      <a:pt x="133" y="259"/>
                    </a:lnTo>
                    <a:lnTo>
                      <a:pt x="133" y="268"/>
                    </a:lnTo>
                    <a:lnTo>
                      <a:pt x="158" y="275"/>
                    </a:lnTo>
                    <a:lnTo>
                      <a:pt x="162" y="289"/>
                    </a:lnTo>
                    <a:lnTo>
                      <a:pt x="140" y="305"/>
                    </a:lnTo>
                    <a:lnTo>
                      <a:pt x="140" y="316"/>
                    </a:lnTo>
                    <a:lnTo>
                      <a:pt x="167" y="316"/>
                    </a:lnTo>
                    <a:lnTo>
                      <a:pt x="171" y="328"/>
                    </a:lnTo>
                    <a:lnTo>
                      <a:pt x="150" y="349"/>
                    </a:lnTo>
                    <a:lnTo>
                      <a:pt x="158" y="358"/>
                    </a:lnTo>
                    <a:lnTo>
                      <a:pt x="181" y="347"/>
                    </a:lnTo>
                    <a:lnTo>
                      <a:pt x="187" y="358"/>
                    </a:lnTo>
                    <a:lnTo>
                      <a:pt x="173" y="377"/>
                    </a:lnTo>
                    <a:lnTo>
                      <a:pt x="181" y="389"/>
                    </a:lnTo>
                    <a:lnTo>
                      <a:pt x="203" y="373"/>
                    </a:lnTo>
                    <a:lnTo>
                      <a:pt x="213" y="379"/>
                    </a:lnTo>
                    <a:lnTo>
                      <a:pt x="203" y="411"/>
                    </a:lnTo>
                    <a:lnTo>
                      <a:pt x="212" y="415"/>
                    </a:lnTo>
                    <a:lnTo>
                      <a:pt x="232" y="391"/>
                    </a:lnTo>
                    <a:lnTo>
                      <a:pt x="241" y="400"/>
                    </a:lnTo>
                    <a:lnTo>
                      <a:pt x="235" y="427"/>
                    </a:lnTo>
                    <a:lnTo>
                      <a:pt x="246" y="432"/>
                    </a:lnTo>
                    <a:lnTo>
                      <a:pt x="264" y="409"/>
                    </a:lnTo>
                    <a:lnTo>
                      <a:pt x="274" y="411"/>
                    </a:lnTo>
                    <a:lnTo>
                      <a:pt x="274" y="441"/>
                    </a:lnTo>
                    <a:lnTo>
                      <a:pt x="285" y="445"/>
                    </a:lnTo>
                    <a:lnTo>
                      <a:pt x="300" y="415"/>
                    </a:lnTo>
                    <a:lnTo>
                      <a:pt x="309" y="415"/>
                    </a:lnTo>
                    <a:lnTo>
                      <a:pt x="317" y="445"/>
                    </a:lnTo>
                    <a:lnTo>
                      <a:pt x="326" y="445"/>
                    </a:lnTo>
                    <a:lnTo>
                      <a:pt x="331" y="415"/>
                    </a:lnTo>
                    <a:lnTo>
                      <a:pt x="341" y="414"/>
                    </a:lnTo>
                    <a:lnTo>
                      <a:pt x="346" y="441"/>
                    </a:lnTo>
                    <a:lnTo>
                      <a:pt x="358" y="438"/>
                    </a:lnTo>
                    <a:lnTo>
                      <a:pt x="358" y="414"/>
                    </a:lnTo>
                    <a:lnTo>
                      <a:pt x="363" y="409"/>
                    </a:lnTo>
                    <a:lnTo>
                      <a:pt x="372" y="432"/>
                    </a:lnTo>
                    <a:lnTo>
                      <a:pt x="381" y="427"/>
                    </a:lnTo>
                    <a:lnTo>
                      <a:pt x="386" y="403"/>
                    </a:lnTo>
                    <a:lnTo>
                      <a:pt x="386" y="489"/>
                    </a:lnTo>
                    <a:lnTo>
                      <a:pt x="0" y="489"/>
                    </a:lnTo>
                    <a:lnTo>
                      <a:pt x="0" y="338"/>
                    </a:lnTo>
                    <a:lnTo>
                      <a:pt x="4" y="364"/>
                    </a:lnTo>
                    <a:lnTo>
                      <a:pt x="15" y="364"/>
                    </a:lnTo>
                    <a:lnTo>
                      <a:pt x="22" y="346"/>
                    </a:lnTo>
                    <a:lnTo>
                      <a:pt x="31" y="346"/>
                    </a:lnTo>
                    <a:lnTo>
                      <a:pt x="33" y="371"/>
                    </a:lnTo>
                    <a:lnTo>
                      <a:pt x="49" y="371"/>
                    </a:lnTo>
                    <a:lnTo>
                      <a:pt x="51" y="349"/>
                    </a:lnTo>
                    <a:lnTo>
                      <a:pt x="64" y="347"/>
                    </a:lnTo>
                    <a:lnTo>
                      <a:pt x="74" y="364"/>
                    </a:lnTo>
                    <a:lnTo>
                      <a:pt x="91" y="352"/>
                    </a:lnTo>
                    <a:lnTo>
                      <a:pt x="83" y="335"/>
                    </a:lnTo>
                    <a:lnTo>
                      <a:pt x="94" y="328"/>
                    </a:lnTo>
                    <a:lnTo>
                      <a:pt x="118" y="338"/>
                    </a:lnTo>
                    <a:lnTo>
                      <a:pt x="123" y="326"/>
                    </a:lnTo>
                    <a:lnTo>
                      <a:pt x="113" y="305"/>
                    </a:lnTo>
                    <a:lnTo>
                      <a:pt x="118" y="295"/>
                    </a:lnTo>
                    <a:lnTo>
                      <a:pt x="140" y="290"/>
                    </a:lnTo>
                    <a:lnTo>
                      <a:pt x="140" y="278"/>
                    </a:lnTo>
                    <a:lnTo>
                      <a:pt x="119" y="265"/>
                    </a:lnTo>
                    <a:lnTo>
                      <a:pt x="122" y="254"/>
                    </a:lnTo>
                    <a:lnTo>
                      <a:pt x="140" y="248"/>
                    </a:lnTo>
                    <a:lnTo>
                      <a:pt x="140" y="238"/>
                    </a:lnTo>
                    <a:lnTo>
                      <a:pt x="122" y="227"/>
                    </a:lnTo>
                    <a:lnTo>
                      <a:pt x="119" y="216"/>
                    </a:lnTo>
                    <a:lnTo>
                      <a:pt x="140" y="203"/>
                    </a:lnTo>
                    <a:lnTo>
                      <a:pt x="133" y="191"/>
                    </a:lnTo>
                    <a:lnTo>
                      <a:pt x="113" y="197"/>
                    </a:lnTo>
                    <a:lnTo>
                      <a:pt x="106" y="191"/>
                    </a:lnTo>
                    <a:lnTo>
                      <a:pt x="122" y="170"/>
                    </a:lnTo>
                    <a:lnTo>
                      <a:pt x="113" y="159"/>
                    </a:lnTo>
                    <a:lnTo>
                      <a:pt x="94" y="174"/>
                    </a:lnTo>
                    <a:lnTo>
                      <a:pt x="86" y="174"/>
                    </a:lnTo>
                    <a:lnTo>
                      <a:pt x="86" y="140"/>
                    </a:lnTo>
                    <a:lnTo>
                      <a:pt x="74" y="140"/>
                    </a:lnTo>
                    <a:lnTo>
                      <a:pt x="60" y="170"/>
                    </a:lnTo>
                    <a:lnTo>
                      <a:pt x="47" y="165"/>
                    </a:lnTo>
                    <a:lnTo>
                      <a:pt x="40" y="138"/>
                    </a:lnTo>
                    <a:lnTo>
                      <a:pt x="26" y="138"/>
                    </a:lnTo>
                    <a:lnTo>
                      <a:pt x="21" y="170"/>
                    </a:lnTo>
                    <a:lnTo>
                      <a:pt x="12" y="170"/>
                    </a:lnTo>
                    <a:lnTo>
                      <a:pt x="0" y="138"/>
                    </a:lnTo>
                    <a:lnTo>
                      <a:pt x="0" y="0"/>
                    </a:lnTo>
                    <a:lnTo>
                      <a:pt x="386" y="0"/>
                    </a:lnTo>
                    <a:lnTo>
                      <a:pt x="386" y="66"/>
                    </a:lnTo>
                    <a:close/>
                  </a:path>
                </a:pathLst>
              </a:custGeom>
              <a:solidFill>
                <a:srgbClr val="FFFFFF"/>
              </a:solidFill>
              <a:ln w="9525">
                <a:noFill/>
                <a:round/>
                <a:headEnd/>
                <a:tailEnd/>
              </a:ln>
            </p:spPr>
            <p:txBody>
              <a:bodyPr/>
              <a:lstStyle/>
              <a:p>
                <a:endParaRPr lang="en-AU"/>
              </a:p>
            </p:txBody>
          </p:sp>
          <p:sp>
            <p:nvSpPr>
              <p:cNvPr id="26809" name="Freeform 110"/>
              <p:cNvSpPr>
                <a:spLocks/>
              </p:cNvSpPr>
              <p:nvPr/>
            </p:nvSpPr>
            <p:spPr bwMode="auto">
              <a:xfrm>
                <a:off x="6338" y="1735"/>
                <a:ext cx="193" cy="244"/>
              </a:xfrm>
              <a:custGeom>
                <a:avLst/>
                <a:gdLst>
                  <a:gd name="T0" fmla="*/ 382 w 386"/>
                  <a:gd name="T1" fmla="*/ 30 h 489"/>
                  <a:gd name="T2" fmla="*/ 353 w 386"/>
                  <a:gd name="T3" fmla="*/ 55 h 489"/>
                  <a:gd name="T4" fmla="*/ 332 w 386"/>
                  <a:gd name="T5" fmla="*/ 49 h 489"/>
                  <a:gd name="T6" fmla="*/ 300 w 386"/>
                  <a:gd name="T7" fmla="*/ 18 h 489"/>
                  <a:gd name="T8" fmla="*/ 269 w 386"/>
                  <a:gd name="T9" fmla="*/ 28 h 489"/>
                  <a:gd name="T10" fmla="*/ 253 w 386"/>
                  <a:gd name="T11" fmla="*/ 66 h 489"/>
                  <a:gd name="T12" fmla="*/ 230 w 386"/>
                  <a:gd name="T13" fmla="*/ 80 h 489"/>
                  <a:gd name="T14" fmla="*/ 191 w 386"/>
                  <a:gd name="T15" fmla="*/ 80 h 489"/>
                  <a:gd name="T16" fmla="*/ 168 w 386"/>
                  <a:gd name="T17" fmla="*/ 102 h 489"/>
                  <a:gd name="T18" fmla="*/ 177 w 386"/>
                  <a:gd name="T19" fmla="*/ 140 h 489"/>
                  <a:gd name="T20" fmla="*/ 163 w 386"/>
                  <a:gd name="T21" fmla="*/ 161 h 489"/>
                  <a:gd name="T22" fmla="*/ 133 w 386"/>
                  <a:gd name="T23" fmla="*/ 186 h 489"/>
                  <a:gd name="T24" fmla="*/ 133 w 386"/>
                  <a:gd name="T25" fmla="*/ 216 h 489"/>
                  <a:gd name="T26" fmla="*/ 154 w 386"/>
                  <a:gd name="T27" fmla="*/ 248 h 489"/>
                  <a:gd name="T28" fmla="*/ 158 w 386"/>
                  <a:gd name="T29" fmla="*/ 275 h 489"/>
                  <a:gd name="T30" fmla="*/ 140 w 386"/>
                  <a:gd name="T31" fmla="*/ 316 h 489"/>
                  <a:gd name="T32" fmla="*/ 150 w 386"/>
                  <a:gd name="T33" fmla="*/ 349 h 489"/>
                  <a:gd name="T34" fmla="*/ 187 w 386"/>
                  <a:gd name="T35" fmla="*/ 358 h 489"/>
                  <a:gd name="T36" fmla="*/ 203 w 386"/>
                  <a:gd name="T37" fmla="*/ 373 h 489"/>
                  <a:gd name="T38" fmla="*/ 212 w 386"/>
                  <a:gd name="T39" fmla="*/ 415 h 489"/>
                  <a:gd name="T40" fmla="*/ 235 w 386"/>
                  <a:gd name="T41" fmla="*/ 427 h 489"/>
                  <a:gd name="T42" fmla="*/ 274 w 386"/>
                  <a:gd name="T43" fmla="*/ 411 h 489"/>
                  <a:gd name="T44" fmla="*/ 300 w 386"/>
                  <a:gd name="T45" fmla="*/ 415 h 489"/>
                  <a:gd name="T46" fmla="*/ 326 w 386"/>
                  <a:gd name="T47" fmla="*/ 445 h 489"/>
                  <a:gd name="T48" fmla="*/ 346 w 386"/>
                  <a:gd name="T49" fmla="*/ 441 h 489"/>
                  <a:gd name="T50" fmla="*/ 363 w 386"/>
                  <a:gd name="T51" fmla="*/ 409 h 489"/>
                  <a:gd name="T52" fmla="*/ 386 w 386"/>
                  <a:gd name="T53" fmla="*/ 403 h 489"/>
                  <a:gd name="T54" fmla="*/ 0 w 386"/>
                  <a:gd name="T55" fmla="*/ 338 h 489"/>
                  <a:gd name="T56" fmla="*/ 22 w 386"/>
                  <a:gd name="T57" fmla="*/ 346 h 489"/>
                  <a:gd name="T58" fmla="*/ 49 w 386"/>
                  <a:gd name="T59" fmla="*/ 371 h 489"/>
                  <a:gd name="T60" fmla="*/ 74 w 386"/>
                  <a:gd name="T61" fmla="*/ 364 h 489"/>
                  <a:gd name="T62" fmla="*/ 94 w 386"/>
                  <a:gd name="T63" fmla="*/ 328 h 489"/>
                  <a:gd name="T64" fmla="*/ 113 w 386"/>
                  <a:gd name="T65" fmla="*/ 305 h 489"/>
                  <a:gd name="T66" fmla="*/ 140 w 386"/>
                  <a:gd name="T67" fmla="*/ 278 h 489"/>
                  <a:gd name="T68" fmla="*/ 140 w 386"/>
                  <a:gd name="T69" fmla="*/ 248 h 489"/>
                  <a:gd name="T70" fmla="*/ 119 w 386"/>
                  <a:gd name="T71" fmla="*/ 216 h 489"/>
                  <a:gd name="T72" fmla="*/ 140 w 386"/>
                  <a:gd name="T73" fmla="*/ 203 h 489"/>
                  <a:gd name="T74" fmla="*/ 106 w 386"/>
                  <a:gd name="T75" fmla="*/ 191 h 489"/>
                  <a:gd name="T76" fmla="*/ 94 w 386"/>
                  <a:gd name="T77" fmla="*/ 174 h 489"/>
                  <a:gd name="T78" fmla="*/ 74 w 386"/>
                  <a:gd name="T79" fmla="*/ 140 h 489"/>
                  <a:gd name="T80" fmla="*/ 40 w 386"/>
                  <a:gd name="T81" fmla="*/ 138 h 489"/>
                  <a:gd name="T82" fmla="*/ 12 w 386"/>
                  <a:gd name="T83" fmla="*/ 170 h 489"/>
                  <a:gd name="T84" fmla="*/ 386 w 386"/>
                  <a:gd name="T85" fmla="*/ 0 h 48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86"/>
                  <a:gd name="T130" fmla="*/ 0 h 489"/>
                  <a:gd name="T131" fmla="*/ 386 w 386"/>
                  <a:gd name="T132" fmla="*/ 489 h 489"/>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86" h="489">
                    <a:moveTo>
                      <a:pt x="386" y="66"/>
                    </a:moveTo>
                    <a:lnTo>
                      <a:pt x="382" y="66"/>
                    </a:lnTo>
                    <a:lnTo>
                      <a:pt x="382" y="30"/>
                    </a:lnTo>
                    <a:lnTo>
                      <a:pt x="372" y="28"/>
                    </a:lnTo>
                    <a:lnTo>
                      <a:pt x="363" y="55"/>
                    </a:lnTo>
                    <a:lnTo>
                      <a:pt x="353" y="55"/>
                    </a:lnTo>
                    <a:lnTo>
                      <a:pt x="353" y="18"/>
                    </a:lnTo>
                    <a:lnTo>
                      <a:pt x="341" y="18"/>
                    </a:lnTo>
                    <a:lnTo>
                      <a:pt x="332" y="49"/>
                    </a:lnTo>
                    <a:lnTo>
                      <a:pt x="326" y="49"/>
                    </a:lnTo>
                    <a:lnTo>
                      <a:pt x="314" y="18"/>
                    </a:lnTo>
                    <a:lnTo>
                      <a:pt x="300" y="18"/>
                    </a:lnTo>
                    <a:lnTo>
                      <a:pt x="295" y="51"/>
                    </a:lnTo>
                    <a:lnTo>
                      <a:pt x="285" y="51"/>
                    </a:lnTo>
                    <a:lnTo>
                      <a:pt x="269" y="28"/>
                    </a:lnTo>
                    <a:lnTo>
                      <a:pt x="262" y="28"/>
                    </a:lnTo>
                    <a:lnTo>
                      <a:pt x="260" y="63"/>
                    </a:lnTo>
                    <a:lnTo>
                      <a:pt x="253" y="66"/>
                    </a:lnTo>
                    <a:lnTo>
                      <a:pt x="235" y="45"/>
                    </a:lnTo>
                    <a:lnTo>
                      <a:pt x="226" y="49"/>
                    </a:lnTo>
                    <a:lnTo>
                      <a:pt x="230" y="80"/>
                    </a:lnTo>
                    <a:lnTo>
                      <a:pt x="222" y="86"/>
                    </a:lnTo>
                    <a:lnTo>
                      <a:pt x="199" y="66"/>
                    </a:lnTo>
                    <a:lnTo>
                      <a:pt x="191" y="80"/>
                    </a:lnTo>
                    <a:lnTo>
                      <a:pt x="204" y="102"/>
                    </a:lnTo>
                    <a:lnTo>
                      <a:pt x="197" y="113"/>
                    </a:lnTo>
                    <a:lnTo>
                      <a:pt x="168" y="102"/>
                    </a:lnTo>
                    <a:lnTo>
                      <a:pt x="163" y="110"/>
                    </a:lnTo>
                    <a:lnTo>
                      <a:pt x="181" y="128"/>
                    </a:lnTo>
                    <a:lnTo>
                      <a:pt x="177" y="140"/>
                    </a:lnTo>
                    <a:lnTo>
                      <a:pt x="150" y="129"/>
                    </a:lnTo>
                    <a:lnTo>
                      <a:pt x="146" y="140"/>
                    </a:lnTo>
                    <a:lnTo>
                      <a:pt x="163" y="161"/>
                    </a:lnTo>
                    <a:lnTo>
                      <a:pt x="162" y="174"/>
                    </a:lnTo>
                    <a:lnTo>
                      <a:pt x="136" y="174"/>
                    </a:lnTo>
                    <a:lnTo>
                      <a:pt x="133" y="186"/>
                    </a:lnTo>
                    <a:lnTo>
                      <a:pt x="155" y="200"/>
                    </a:lnTo>
                    <a:lnTo>
                      <a:pt x="154" y="209"/>
                    </a:lnTo>
                    <a:lnTo>
                      <a:pt x="133" y="216"/>
                    </a:lnTo>
                    <a:lnTo>
                      <a:pt x="133" y="227"/>
                    </a:lnTo>
                    <a:lnTo>
                      <a:pt x="155" y="235"/>
                    </a:lnTo>
                    <a:lnTo>
                      <a:pt x="154" y="248"/>
                    </a:lnTo>
                    <a:lnTo>
                      <a:pt x="133" y="259"/>
                    </a:lnTo>
                    <a:lnTo>
                      <a:pt x="133" y="268"/>
                    </a:lnTo>
                    <a:lnTo>
                      <a:pt x="158" y="275"/>
                    </a:lnTo>
                    <a:lnTo>
                      <a:pt x="162" y="289"/>
                    </a:lnTo>
                    <a:lnTo>
                      <a:pt x="140" y="305"/>
                    </a:lnTo>
                    <a:lnTo>
                      <a:pt x="140" y="316"/>
                    </a:lnTo>
                    <a:lnTo>
                      <a:pt x="167" y="316"/>
                    </a:lnTo>
                    <a:lnTo>
                      <a:pt x="171" y="328"/>
                    </a:lnTo>
                    <a:lnTo>
                      <a:pt x="150" y="349"/>
                    </a:lnTo>
                    <a:lnTo>
                      <a:pt x="158" y="358"/>
                    </a:lnTo>
                    <a:lnTo>
                      <a:pt x="181" y="347"/>
                    </a:lnTo>
                    <a:lnTo>
                      <a:pt x="187" y="358"/>
                    </a:lnTo>
                    <a:lnTo>
                      <a:pt x="173" y="377"/>
                    </a:lnTo>
                    <a:lnTo>
                      <a:pt x="181" y="389"/>
                    </a:lnTo>
                    <a:lnTo>
                      <a:pt x="203" y="373"/>
                    </a:lnTo>
                    <a:lnTo>
                      <a:pt x="213" y="379"/>
                    </a:lnTo>
                    <a:lnTo>
                      <a:pt x="203" y="411"/>
                    </a:lnTo>
                    <a:lnTo>
                      <a:pt x="212" y="415"/>
                    </a:lnTo>
                    <a:lnTo>
                      <a:pt x="232" y="391"/>
                    </a:lnTo>
                    <a:lnTo>
                      <a:pt x="241" y="400"/>
                    </a:lnTo>
                    <a:lnTo>
                      <a:pt x="235" y="427"/>
                    </a:lnTo>
                    <a:lnTo>
                      <a:pt x="246" y="432"/>
                    </a:lnTo>
                    <a:lnTo>
                      <a:pt x="264" y="409"/>
                    </a:lnTo>
                    <a:lnTo>
                      <a:pt x="274" y="411"/>
                    </a:lnTo>
                    <a:lnTo>
                      <a:pt x="274" y="441"/>
                    </a:lnTo>
                    <a:lnTo>
                      <a:pt x="285" y="445"/>
                    </a:lnTo>
                    <a:lnTo>
                      <a:pt x="300" y="415"/>
                    </a:lnTo>
                    <a:lnTo>
                      <a:pt x="309" y="415"/>
                    </a:lnTo>
                    <a:lnTo>
                      <a:pt x="317" y="445"/>
                    </a:lnTo>
                    <a:lnTo>
                      <a:pt x="326" y="445"/>
                    </a:lnTo>
                    <a:lnTo>
                      <a:pt x="331" y="415"/>
                    </a:lnTo>
                    <a:lnTo>
                      <a:pt x="341" y="414"/>
                    </a:lnTo>
                    <a:lnTo>
                      <a:pt x="346" y="441"/>
                    </a:lnTo>
                    <a:lnTo>
                      <a:pt x="358" y="438"/>
                    </a:lnTo>
                    <a:lnTo>
                      <a:pt x="358" y="414"/>
                    </a:lnTo>
                    <a:lnTo>
                      <a:pt x="363" y="409"/>
                    </a:lnTo>
                    <a:lnTo>
                      <a:pt x="372" y="432"/>
                    </a:lnTo>
                    <a:lnTo>
                      <a:pt x="381" y="427"/>
                    </a:lnTo>
                    <a:lnTo>
                      <a:pt x="386" y="403"/>
                    </a:lnTo>
                    <a:lnTo>
                      <a:pt x="386" y="489"/>
                    </a:lnTo>
                    <a:lnTo>
                      <a:pt x="0" y="489"/>
                    </a:lnTo>
                    <a:lnTo>
                      <a:pt x="0" y="338"/>
                    </a:lnTo>
                    <a:lnTo>
                      <a:pt x="4" y="364"/>
                    </a:lnTo>
                    <a:lnTo>
                      <a:pt x="15" y="364"/>
                    </a:lnTo>
                    <a:lnTo>
                      <a:pt x="22" y="346"/>
                    </a:lnTo>
                    <a:lnTo>
                      <a:pt x="31" y="346"/>
                    </a:lnTo>
                    <a:lnTo>
                      <a:pt x="33" y="371"/>
                    </a:lnTo>
                    <a:lnTo>
                      <a:pt x="49" y="371"/>
                    </a:lnTo>
                    <a:lnTo>
                      <a:pt x="51" y="349"/>
                    </a:lnTo>
                    <a:lnTo>
                      <a:pt x="64" y="347"/>
                    </a:lnTo>
                    <a:lnTo>
                      <a:pt x="74" y="364"/>
                    </a:lnTo>
                    <a:lnTo>
                      <a:pt x="91" y="352"/>
                    </a:lnTo>
                    <a:lnTo>
                      <a:pt x="83" y="335"/>
                    </a:lnTo>
                    <a:lnTo>
                      <a:pt x="94" y="328"/>
                    </a:lnTo>
                    <a:lnTo>
                      <a:pt x="118" y="338"/>
                    </a:lnTo>
                    <a:lnTo>
                      <a:pt x="123" y="326"/>
                    </a:lnTo>
                    <a:lnTo>
                      <a:pt x="113" y="305"/>
                    </a:lnTo>
                    <a:lnTo>
                      <a:pt x="118" y="295"/>
                    </a:lnTo>
                    <a:lnTo>
                      <a:pt x="140" y="290"/>
                    </a:lnTo>
                    <a:lnTo>
                      <a:pt x="140" y="278"/>
                    </a:lnTo>
                    <a:lnTo>
                      <a:pt x="119" y="265"/>
                    </a:lnTo>
                    <a:lnTo>
                      <a:pt x="122" y="254"/>
                    </a:lnTo>
                    <a:lnTo>
                      <a:pt x="140" y="248"/>
                    </a:lnTo>
                    <a:lnTo>
                      <a:pt x="140" y="238"/>
                    </a:lnTo>
                    <a:lnTo>
                      <a:pt x="122" y="227"/>
                    </a:lnTo>
                    <a:lnTo>
                      <a:pt x="119" y="216"/>
                    </a:lnTo>
                    <a:lnTo>
                      <a:pt x="140" y="203"/>
                    </a:lnTo>
                    <a:lnTo>
                      <a:pt x="133" y="191"/>
                    </a:lnTo>
                    <a:lnTo>
                      <a:pt x="113" y="197"/>
                    </a:lnTo>
                    <a:lnTo>
                      <a:pt x="106" y="191"/>
                    </a:lnTo>
                    <a:lnTo>
                      <a:pt x="122" y="170"/>
                    </a:lnTo>
                    <a:lnTo>
                      <a:pt x="113" y="159"/>
                    </a:lnTo>
                    <a:lnTo>
                      <a:pt x="94" y="174"/>
                    </a:lnTo>
                    <a:lnTo>
                      <a:pt x="86" y="174"/>
                    </a:lnTo>
                    <a:lnTo>
                      <a:pt x="86" y="140"/>
                    </a:lnTo>
                    <a:lnTo>
                      <a:pt x="74" y="140"/>
                    </a:lnTo>
                    <a:lnTo>
                      <a:pt x="60" y="170"/>
                    </a:lnTo>
                    <a:lnTo>
                      <a:pt x="47" y="165"/>
                    </a:lnTo>
                    <a:lnTo>
                      <a:pt x="40" y="138"/>
                    </a:lnTo>
                    <a:lnTo>
                      <a:pt x="26" y="138"/>
                    </a:lnTo>
                    <a:lnTo>
                      <a:pt x="21" y="170"/>
                    </a:lnTo>
                    <a:lnTo>
                      <a:pt x="12" y="170"/>
                    </a:lnTo>
                    <a:lnTo>
                      <a:pt x="0" y="138"/>
                    </a:lnTo>
                    <a:lnTo>
                      <a:pt x="0" y="0"/>
                    </a:lnTo>
                    <a:lnTo>
                      <a:pt x="386" y="0"/>
                    </a:lnTo>
                    <a:lnTo>
                      <a:pt x="386" y="66"/>
                    </a:lnTo>
                  </a:path>
                </a:pathLst>
              </a:custGeom>
              <a:noFill/>
              <a:ln w="0">
                <a:solidFill>
                  <a:srgbClr val="000000"/>
                </a:solidFill>
                <a:prstDash val="solid"/>
                <a:round/>
                <a:headEnd/>
                <a:tailEnd/>
              </a:ln>
            </p:spPr>
            <p:txBody>
              <a:bodyPr/>
              <a:lstStyle/>
              <a:p>
                <a:endParaRPr lang="en-AU"/>
              </a:p>
            </p:txBody>
          </p:sp>
          <p:sp>
            <p:nvSpPr>
              <p:cNvPr id="26810" name="Line 111"/>
              <p:cNvSpPr>
                <a:spLocks noChangeShapeType="1"/>
              </p:cNvSpPr>
              <p:nvPr/>
            </p:nvSpPr>
            <p:spPr bwMode="auto">
              <a:xfrm>
                <a:off x="6338" y="1850"/>
                <a:ext cx="1" cy="30"/>
              </a:xfrm>
              <a:prstGeom prst="line">
                <a:avLst/>
              </a:prstGeom>
              <a:noFill/>
              <a:ln w="0">
                <a:solidFill>
                  <a:srgbClr val="000000"/>
                </a:solidFill>
                <a:round/>
                <a:headEnd/>
                <a:tailEnd/>
              </a:ln>
            </p:spPr>
            <p:txBody>
              <a:bodyPr/>
              <a:lstStyle/>
              <a:p>
                <a:endParaRPr lang="en-AU"/>
              </a:p>
            </p:txBody>
          </p:sp>
          <p:sp>
            <p:nvSpPr>
              <p:cNvPr id="26811" name="Line 112"/>
              <p:cNvSpPr>
                <a:spLocks noChangeShapeType="1"/>
              </p:cNvSpPr>
              <p:nvPr/>
            </p:nvSpPr>
            <p:spPr bwMode="auto">
              <a:xfrm>
                <a:off x="6531" y="1807"/>
                <a:ext cx="1" cy="96"/>
              </a:xfrm>
              <a:prstGeom prst="line">
                <a:avLst/>
              </a:prstGeom>
              <a:noFill/>
              <a:ln w="0">
                <a:solidFill>
                  <a:srgbClr val="000000"/>
                </a:solidFill>
                <a:round/>
                <a:headEnd/>
                <a:tailEnd/>
              </a:ln>
            </p:spPr>
            <p:txBody>
              <a:bodyPr/>
              <a:lstStyle/>
              <a:p>
                <a:endParaRPr lang="en-AU"/>
              </a:p>
            </p:txBody>
          </p:sp>
          <p:sp>
            <p:nvSpPr>
              <p:cNvPr id="26812" name="Freeform 113"/>
              <p:cNvSpPr>
                <a:spLocks/>
              </p:cNvSpPr>
              <p:nvPr/>
            </p:nvSpPr>
            <p:spPr bwMode="auto">
              <a:xfrm>
                <a:off x="6451" y="1799"/>
                <a:ext cx="80" cy="105"/>
              </a:xfrm>
              <a:custGeom>
                <a:avLst/>
                <a:gdLst>
                  <a:gd name="T0" fmla="*/ 160 w 160"/>
                  <a:gd name="T1" fmla="*/ 52 h 210"/>
                  <a:gd name="T2" fmla="*/ 155 w 160"/>
                  <a:gd name="T3" fmla="*/ 40 h 210"/>
                  <a:gd name="T4" fmla="*/ 148 w 160"/>
                  <a:gd name="T5" fmla="*/ 30 h 210"/>
                  <a:gd name="T6" fmla="*/ 139 w 160"/>
                  <a:gd name="T7" fmla="*/ 21 h 210"/>
                  <a:gd name="T8" fmla="*/ 130 w 160"/>
                  <a:gd name="T9" fmla="*/ 13 h 210"/>
                  <a:gd name="T10" fmla="*/ 120 w 160"/>
                  <a:gd name="T11" fmla="*/ 7 h 210"/>
                  <a:gd name="T12" fmla="*/ 109 w 160"/>
                  <a:gd name="T13" fmla="*/ 4 h 210"/>
                  <a:gd name="T14" fmla="*/ 98 w 160"/>
                  <a:gd name="T15" fmla="*/ 1 h 210"/>
                  <a:gd name="T16" fmla="*/ 87 w 160"/>
                  <a:gd name="T17" fmla="*/ 0 h 210"/>
                  <a:gd name="T18" fmla="*/ 73 w 160"/>
                  <a:gd name="T19" fmla="*/ 0 h 210"/>
                  <a:gd name="T20" fmla="*/ 59 w 160"/>
                  <a:gd name="T21" fmla="*/ 4 h 210"/>
                  <a:gd name="T22" fmla="*/ 43 w 160"/>
                  <a:gd name="T23" fmla="*/ 13 h 210"/>
                  <a:gd name="T24" fmla="*/ 29 w 160"/>
                  <a:gd name="T25" fmla="*/ 27 h 210"/>
                  <a:gd name="T26" fmla="*/ 16 w 160"/>
                  <a:gd name="T27" fmla="*/ 42 h 210"/>
                  <a:gd name="T28" fmla="*/ 7 w 160"/>
                  <a:gd name="T29" fmla="*/ 60 h 210"/>
                  <a:gd name="T30" fmla="*/ 1 w 160"/>
                  <a:gd name="T31" fmla="*/ 81 h 210"/>
                  <a:gd name="T32" fmla="*/ 0 w 160"/>
                  <a:gd name="T33" fmla="*/ 104 h 210"/>
                  <a:gd name="T34" fmla="*/ 0 w 160"/>
                  <a:gd name="T35" fmla="*/ 119 h 210"/>
                  <a:gd name="T36" fmla="*/ 4 w 160"/>
                  <a:gd name="T37" fmla="*/ 135 h 210"/>
                  <a:gd name="T38" fmla="*/ 9 w 160"/>
                  <a:gd name="T39" fmla="*/ 153 h 210"/>
                  <a:gd name="T40" fmla="*/ 18 w 160"/>
                  <a:gd name="T41" fmla="*/ 170 h 210"/>
                  <a:gd name="T42" fmla="*/ 29 w 160"/>
                  <a:gd name="T43" fmla="*/ 185 h 210"/>
                  <a:gd name="T44" fmla="*/ 45 w 160"/>
                  <a:gd name="T45" fmla="*/ 198 h 210"/>
                  <a:gd name="T46" fmla="*/ 63 w 160"/>
                  <a:gd name="T47" fmla="*/ 206 h 210"/>
                  <a:gd name="T48" fmla="*/ 84 w 160"/>
                  <a:gd name="T49" fmla="*/ 210 h 210"/>
                  <a:gd name="T50" fmla="*/ 95 w 160"/>
                  <a:gd name="T51" fmla="*/ 209 h 210"/>
                  <a:gd name="T52" fmla="*/ 105 w 160"/>
                  <a:gd name="T53" fmla="*/ 207 h 210"/>
                  <a:gd name="T54" fmla="*/ 115 w 160"/>
                  <a:gd name="T55" fmla="*/ 203 h 210"/>
                  <a:gd name="T56" fmla="*/ 127 w 160"/>
                  <a:gd name="T57" fmla="*/ 198 h 210"/>
                  <a:gd name="T58" fmla="*/ 136 w 160"/>
                  <a:gd name="T59" fmla="*/ 191 h 210"/>
                  <a:gd name="T60" fmla="*/ 145 w 160"/>
                  <a:gd name="T61" fmla="*/ 182 h 210"/>
                  <a:gd name="T62" fmla="*/ 154 w 160"/>
                  <a:gd name="T63" fmla="*/ 171 h 210"/>
                  <a:gd name="T64" fmla="*/ 160 w 160"/>
                  <a:gd name="T65" fmla="*/ 159 h 210"/>
                  <a:gd name="T66" fmla="*/ 160 w 160"/>
                  <a:gd name="T67" fmla="*/ 146 h 210"/>
                  <a:gd name="T68" fmla="*/ 160 w 160"/>
                  <a:gd name="T69" fmla="*/ 132 h 210"/>
                  <a:gd name="T70" fmla="*/ 160 w 160"/>
                  <a:gd name="T71" fmla="*/ 119 h 210"/>
                  <a:gd name="T72" fmla="*/ 160 w 160"/>
                  <a:gd name="T73" fmla="*/ 104 h 210"/>
                  <a:gd name="T74" fmla="*/ 160 w 160"/>
                  <a:gd name="T75" fmla="*/ 90 h 210"/>
                  <a:gd name="T76" fmla="*/ 160 w 160"/>
                  <a:gd name="T77" fmla="*/ 78 h 210"/>
                  <a:gd name="T78" fmla="*/ 160 w 160"/>
                  <a:gd name="T79" fmla="*/ 64 h 210"/>
                  <a:gd name="T80" fmla="*/ 160 w 160"/>
                  <a:gd name="T81" fmla="*/ 52 h 2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60"/>
                  <a:gd name="T124" fmla="*/ 0 h 210"/>
                  <a:gd name="T125" fmla="*/ 160 w 160"/>
                  <a:gd name="T126" fmla="*/ 210 h 210"/>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60" h="210">
                    <a:moveTo>
                      <a:pt x="160" y="52"/>
                    </a:moveTo>
                    <a:lnTo>
                      <a:pt x="155" y="40"/>
                    </a:lnTo>
                    <a:lnTo>
                      <a:pt x="148" y="30"/>
                    </a:lnTo>
                    <a:lnTo>
                      <a:pt x="139" y="21"/>
                    </a:lnTo>
                    <a:lnTo>
                      <a:pt x="130" y="13"/>
                    </a:lnTo>
                    <a:lnTo>
                      <a:pt x="120" y="7"/>
                    </a:lnTo>
                    <a:lnTo>
                      <a:pt x="109" y="4"/>
                    </a:lnTo>
                    <a:lnTo>
                      <a:pt x="98" y="1"/>
                    </a:lnTo>
                    <a:lnTo>
                      <a:pt x="87" y="0"/>
                    </a:lnTo>
                    <a:lnTo>
                      <a:pt x="73" y="0"/>
                    </a:lnTo>
                    <a:lnTo>
                      <a:pt x="59" y="4"/>
                    </a:lnTo>
                    <a:lnTo>
                      <a:pt x="43" y="13"/>
                    </a:lnTo>
                    <a:lnTo>
                      <a:pt x="29" y="27"/>
                    </a:lnTo>
                    <a:lnTo>
                      <a:pt x="16" y="42"/>
                    </a:lnTo>
                    <a:lnTo>
                      <a:pt x="7" y="60"/>
                    </a:lnTo>
                    <a:lnTo>
                      <a:pt x="1" y="81"/>
                    </a:lnTo>
                    <a:lnTo>
                      <a:pt x="0" y="104"/>
                    </a:lnTo>
                    <a:lnTo>
                      <a:pt x="0" y="119"/>
                    </a:lnTo>
                    <a:lnTo>
                      <a:pt x="4" y="135"/>
                    </a:lnTo>
                    <a:lnTo>
                      <a:pt x="9" y="153"/>
                    </a:lnTo>
                    <a:lnTo>
                      <a:pt x="18" y="170"/>
                    </a:lnTo>
                    <a:lnTo>
                      <a:pt x="29" y="185"/>
                    </a:lnTo>
                    <a:lnTo>
                      <a:pt x="45" y="198"/>
                    </a:lnTo>
                    <a:lnTo>
                      <a:pt x="63" y="206"/>
                    </a:lnTo>
                    <a:lnTo>
                      <a:pt x="84" y="210"/>
                    </a:lnTo>
                    <a:lnTo>
                      <a:pt x="95" y="209"/>
                    </a:lnTo>
                    <a:lnTo>
                      <a:pt x="105" y="207"/>
                    </a:lnTo>
                    <a:lnTo>
                      <a:pt x="115" y="203"/>
                    </a:lnTo>
                    <a:lnTo>
                      <a:pt x="127" y="198"/>
                    </a:lnTo>
                    <a:lnTo>
                      <a:pt x="136" y="191"/>
                    </a:lnTo>
                    <a:lnTo>
                      <a:pt x="145" y="182"/>
                    </a:lnTo>
                    <a:lnTo>
                      <a:pt x="154" y="171"/>
                    </a:lnTo>
                    <a:lnTo>
                      <a:pt x="160" y="159"/>
                    </a:lnTo>
                    <a:lnTo>
                      <a:pt x="160" y="146"/>
                    </a:lnTo>
                    <a:lnTo>
                      <a:pt x="160" y="132"/>
                    </a:lnTo>
                    <a:lnTo>
                      <a:pt x="160" y="119"/>
                    </a:lnTo>
                    <a:lnTo>
                      <a:pt x="160" y="104"/>
                    </a:lnTo>
                    <a:lnTo>
                      <a:pt x="160" y="90"/>
                    </a:lnTo>
                    <a:lnTo>
                      <a:pt x="160" y="78"/>
                    </a:lnTo>
                    <a:lnTo>
                      <a:pt x="160" y="64"/>
                    </a:lnTo>
                    <a:lnTo>
                      <a:pt x="160" y="52"/>
                    </a:lnTo>
                    <a:close/>
                  </a:path>
                </a:pathLst>
              </a:custGeom>
              <a:solidFill>
                <a:srgbClr val="FFFFFF"/>
              </a:solidFill>
              <a:ln w="9525">
                <a:noFill/>
                <a:round/>
                <a:headEnd/>
                <a:tailEnd/>
              </a:ln>
            </p:spPr>
            <p:txBody>
              <a:bodyPr/>
              <a:lstStyle/>
              <a:p>
                <a:endParaRPr lang="en-AU"/>
              </a:p>
            </p:txBody>
          </p:sp>
          <p:sp>
            <p:nvSpPr>
              <p:cNvPr id="26813" name="Freeform 114"/>
              <p:cNvSpPr>
                <a:spLocks/>
              </p:cNvSpPr>
              <p:nvPr/>
            </p:nvSpPr>
            <p:spPr bwMode="auto">
              <a:xfrm>
                <a:off x="6451" y="1799"/>
                <a:ext cx="80" cy="105"/>
              </a:xfrm>
              <a:custGeom>
                <a:avLst/>
                <a:gdLst>
                  <a:gd name="T0" fmla="*/ 160 w 160"/>
                  <a:gd name="T1" fmla="*/ 52 h 210"/>
                  <a:gd name="T2" fmla="*/ 160 w 160"/>
                  <a:gd name="T3" fmla="*/ 52 h 210"/>
                  <a:gd name="T4" fmla="*/ 155 w 160"/>
                  <a:gd name="T5" fmla="*/ 40 h 210"/>
                  <a:gd name="T6" fmla="*/ 148 w 160"/>
                  <a:gd name="T7" fmla="*/ 30 h 210"/>
                  <a:gd name="T8" fmla="*/ 139 w 160"/>
                  <a:gd name="T9" fmla="*/ 21 h 210"/>
                  <a:gd name="T10" fmla="*/ 130 w 160"/>
                  <a:gd name="T11" fmla="*/ 13 h 210"/>
                  <a:gd name="T12" fmla="*/ 120 w 160"/>
                  <a:gd name="T13" fmla="*/ 7 h 210"/>
                  <a:gd name="T14" fmla="*/ 109 w 160"/>
                  <a:gd name="T15" fmla="*/ 4 h 210"/>
                  <a:gd name="T16" fmla="*/ 98 w 160"/>
                  <a:gd name="T17" fmla="*/ 1 h 210"/>
                  <a:gd name="T18" fmla="*/ 87 w 160"/>
                  <a:gd name="T19" fmla="*/ 0 h 210"/>
                  <a:gd name="T20" fmla="*/ 87 w 160"/>
                  <a:gd name="T21" fmla="*/ 0 h 210"/>
                  <a:gd name="T22" fmla="*/ 73 w 160"/>
                  <a:gd name="T23" fmla="*/ 0 h 210"/>
                  <a:gd name="T24" fmla="*/ 59 w 160"/>
                  <a:gd name="T25" fmla="*/ 4 h 210"/>
                  <a:gd name="T26" fmla="*/ 43 w 160"/>
                  <a:gd name="T27" fmla="*/ 13 h 210"/>
                  <a:gd name="T28" fmla="*/ 29 w 160"/>
                  <a:gd name="T29" fmla="*/ 27 h 210"/>
                  <a:gd name="T30" fmla="*/ 16 w 160"/>
                  <a:gd name="T31" fmla="*/ 42 h 210"/>
                  <a:gd name="T32" fmla="*/ 7 w 160"/>
                  <a:gd name="T33" fmla="*/ 60 h 210"/>
                  <a:gd name="T34" fmla="*/ 1 w 160"/>
                  <a:gd name="T35" fmla="*/ 81 h 210"/>
                  <a:gd name="T36" fmla="*/ 0 w 160"/>
                  <a:gd name="T37" fmla="*/ 104 h 210"/>
                  <a:gd name="T38" fmla="*/ 0 w 160"/>
                  <a:gd name="T39" fmla="*/ 104 h 210"/>
                  <a:gd name="T40" fmla="*/ 0 w 160"/>
                  <a:gd name="T41" fmla="*/ 119 h 210"/>
                  <a:gd name="T42" fmla="*/ 4 w 160"/>
                  <a:gd name="T43" fmla="*/ 135 h 210"/>
                  <a:gd name="T44" fmla="*/ 9 w 160"/>
                  <a:gd name="T45" fmla="*/ 153 h 210"/>
                  <a:gd name="T46" fmla="*/ 18 w 160"/>
                  <a:gd name="T47" fmla="*/ 170 h 210"/>
                  <a:gd name="T48" fmla="*/ 29 w 160"/>
                  <a:gd name="T49" fmla="*/ 185 h 210"/>
                  <a:gd name="T50" fmla="*/ 45 w 160"/>
                  <a:gd name="T51" fmla="*/ 198 h 210"/>
                  <a:gd name="T52" fmla="*/ 63 w 160"/>
                  <a:gd name="T53" fmla="*/ 206 h 210"/>
                  <a:gd name="T54" fmla="*/ 84 w 160"/>
                  <a:gd name="T55" fmla="*/ 210 h 210"/>
                  <a:gd name="T56" fmla="*/ 84 w 160"/>
                  <a:gd name="T57" fmla="*/ 210 h 210"/>
                  <a:gd name="T58" fmla="*/ 95 w 160"/>
                  <a:gd name="T59" fmla="*/ 209 h 210"/>
                  <a:gd name="T60" fmla="*/ 105 w 160"/>
                  <a:gd name="T61" fmla="*/ 207 h 210"/>
                  <a:gd name="T62" fmla="*/ 115 w 160"/>
                  <a:gd name="T63" fmla="*/ 203 h 210"/>
                  <a:gd name="T64" fmla="*/ 127 w 160"/>
                  <a:gd name="T65" fmla="*/ 198 h 210"/>
                  <a:gd name="T66" fmla="*/ 136 w 160"/>
                  <a:gd name="T67" fmla="*/ 191 h 210"/>
                  <a:gd name="T68" fmla="*/ 145 w 160"/>
                  <a:gd name="T69" fmla="*/ 182 h 210"/>
                  <a:gd name="T70" fmla="*/ 154 w 160"/>
                  <a:gd name="T71" fmla="*/ 171 h 210"/>
                  <a:gd name="T72" fmla="*/ 160 w 160"/>
                  <a:gd name="T73" fmla="*/ 159 h 210"/>
                  <a:gd name="T74" fmla="*/ 160 w 160"/>
                  <a:gd name="T75" fmla="*/ 159 h 210"/>
                  <a:gd name="T76" fmla="*/ 160 w 160"/>
                  <a:gd name="T77" fmla="*/ 146 h 210"/>
                  <a:gd name="T78" fmla="*/ 160 w 160"/>
                  <a:gd name="T79" fmla="*/ 132 h 210"/>
                  <a:gd name="T80" fmla="*/ 160 w 160"/>
                  <a:gd name="T81" fmla="*/ 119 h 210"/>
                  <a:gd name="T82" fmla="*/ 160 w 160"/>
                  <a:gd name="T83" fmla="*/ 104 h 210"/>
                  <a:gd name="T84" fmla="*/ 160 w 160"/>
                  <a:gd name="T85" fmla="*/ 90 h 210"/>
                  <a:gd name="T86" fmla="*/ 160 w 160"/>
                  <a:gd name="T87" fmla="*/ 78 h 210"/>
                  <a:gd name="T88" fmla="*/ 160 w 160"/>
                  <a:gd name="T89" fmla="*/ 64 h 210"/>
                  <a:gd name="T90" fmla="*/ 160 w 160"/>
                  <a:gd name="T91" fmla="*/ 52 h 21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60"/>
                  <a:gd name="T139" fmla="*/ 0 h 210"/>
                  <a:gd name="T140" fmla="*/ 160 w 160"/>
                  <a:gd name="T141" fmla="*/ 210 h 21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60" h="210">
                    <a:moveTo>
                      <a:pt x="160" y="52"/>
                    </a:moveTo>
                    <a:lnTo>
                      <a:pt x="160" y="52"/>
                    </a:lnTo>
                    <a:lnTo>
                      <a:pt x="155" y="40"/>
                    </a:lnTo>
                    <a:lnTo>
                      <a:pt x="148" y="30"/>
                    </a:lnTo>
                    <a:lnTo>
                      <a:pt x="139" y="21"/>
                    </a:lnTo>
                    <a:lnTo>
                      <a:pt x="130" y="13"/>
                    </a:lnTo>
                    <a:lnTo>
                      <a:pt x="120" y="7"/>
                    </a:lnTo>
                    <a:lnTo>
                      <a:pt x="109" y="4"/>
                    </a:lnTo>
                    <a:lnTo>
                      <a:pt x="98" y="1"/>
                    </a:lnTo>
                    <a:lnTo>
                      <a:pt x="87" y="0"/>
                    </a:lnTo>
                    <a:lnTo>
                      <a:pt x="73" y="0"/>
                    </a:lnTo>
                    <a:lnTo>
                      <a:pt x="59" y="4"/>
                    </a:lnTo>
                    <a:lnTo>
                      <a:pt x="43" y="13"/>
                    </a:lnTo>
                    <a:lnTo>
                      <a:pt x="29" y="27"/>
                    </a:lnTo>
                    <a:lnTo>
                      <a:pt x="16" y="42"/>
                    </a:lnTo>
                    <a:lnTo>
                      <a:pt x="7" y="60"/>
                    </a:lnTo>
                    <a:lnTo>
                      <a:pt x="1" y="81"/>
                    </a:lnTo>
                    <a:lnTo>
                      <a:pt x="0" y="104"/>
                    </a:lnTo>
                    <a:lnTo>
                      <a:pt x="0" y="119"/>
                    </a:lnTo>
                    <a:lnTo>
                      <a:pt x="4" y="135"/>
                    </a:lnTo>
                    <a:lnTo>
                      <a:pt x="9" y="153"/>
                    </a:lnTo>
                    <a:lnTo>
                      <a:pt x="18" y="170"/>
                    </a:lnTo>
                    <a:lnTo>
                      <a:pt x="29" y="185"/>
                    </a:lnTo>
                    <a:lnTo>
                      <a:pt x="45" y="198"/>
                    </a:lnTo>
                    <a:lnTo>
                      <a:pt x="63" y="206"/>
                    </a:lnTo>
                    <a:lnTo>
                      <a:pt x="84" y="210"/>
                    </a:lnTo>
                    <a:lnTo>
                      <a:pt x="95" y="209"/>
                    </a:lnTo>
                    <a:lnTo>
                      <a:pt x="105" y="207"/>
                    </a:lnTo>
                    <a:lnTo>
                      <a:pt x="115" y="203"/>
                    </a:lnTo>
                    <a:lnTo>
                      <a:pt x="127" y="198"/>
                    </a:lnTo>
                    <a:lnTo>
                      <a:pt x="136" y="191"/>
                    </a:lnTo>
                    <a:lnTo>
                      <a:pt x="145" y="182"/>
                    </a:lnTo>
                    <a:lnTo>
                      <a:pt x="154" y="171"/>
                    </a:lnTo>
                    <a:lnTo>
                      <a:pt x="160" y="159"/>
                    </a:lnTo>
                    <a:lnTo>
                      <a:pt x="160" y="146"/>
                    </a:lnTo>
                    <a:lnTo>
                      <a:pt x="160" y="132"/>
                    </a:lnTo>
                    <a:lnTo>
                      <a:pt x="160" y="119"/>
                    </a:lnTo>
                    <a:lnTo>
                      <a:pt x="160" y="104"/>
                    </a:lnTo>
                    <a:lnTo>
                      <a:pt x="160" y="90"/>
                    </a:lnTo>
                    <a:lnTo>
                      <a:pt x="160" y="78"/>
                    </a:lnTo>
                    <a:lnTo>
                      <a:pt x="160" y="64"/>
                    </a:lnTo>
                    <a:lnTo>
                      <a:pt x="160" y="52"/>
                    </a:lnTo>
                  </a:path>
                </a:pathLst>
              </a:custGeom>
              <a:noFill/>
              <a:ln w="0">
                <a:solidFill>
                  <a:srgbClr val="000000"/>
                </a:solidFill>
                <a:prstDash val="solid"/>
                <a:round/>
                <a:headEnd/>
                <a:tailEnd/>
              </a:ln>
            </p:spPr>
            <p:txBody>
              <a:bodyPr/>
              <a:lstStyle/>
              <a:p>
                <a:endParaRPr lang="en-AU"/>
              </a:p>
            </p:txBody>
          </p:sp>
          <p:sp>
            <p:nvSpPr>
              <p:cNvPr id="26814" name="Freeform 115"/>
              <p:cNvSpPr>
                <a:spLocks/>
              </p:cNvSpPr>
              <p:nvPr/>
            </p:nvSpPr>
            <p:spPr bwMode="auto">
              <a:xfrm>
                <a:off x="6338" y="1834"/>
                <a:ext cx="44" cy="60"/>
              </a:xfrm>
              <a:custGeom>
                <a:avLst/>
                <a:gdLst>
                  <a:gd name="T0" fmla="*/ 0 w 88"/>
                  <a:gd name="T1" fmla="*/ 32 h 119"/>
                  <a:gd name="T2" fmla="*/ 3 w 88"/>
                  <a:gd name="T3" fmla="*/ 24 h 119"/>
                  <a:gd name="T4" fmla="*/ 6 w 88"/>
                  <a:gd name="T5" fmla="*/ 18 h 119"/>
                  <a:gd name="T6" fmla="*/ 12 w 88"/>
                  <a:gd name="T7" fmla="*/ 14 h 119"/>
                  <a:gd name="T8" fmla="*/ 17 w 88"/>
                  <a:gd name="T9" fmla="*/ 9 h 119"/>
                  <a:gd name="T10" fmla="*/ 22 w 88"/>
                  <a:gd name="T11" fmla="*/ 5 h 119"/>
                  <a:gd name="T12" fmla="*/ 28 w 88"/>
                  <a:gd name="T13" fmla="*/ 2 h 119"/>
                  <a:gd name="T14" fmla="*/ 35 w 88"/>
                  <a:gd name="T15" fmla="*/ 0 h 119"/>
                  <a:gd name="T16" fmla="*/ 41 w 88"/>
                  <a:gd name="T17" fmla="*/ 0 h 119"/>
                  <a:gd name="T18" fmla="*/ 50 w 88"/>
                  <a:gd name="T19" fmla="*/ 0 h 119"/>
                  <a:gd name="T20" fmla="*/ 58 w 88"/>
                  <a:gd name="T21" fmla="*/ 3 h 119"/>
                  <a:gd name="T22" fmla="*/ 67 w 88"/>
                  <a:gd name="T23" fmla="*/ 9 h 119"/>
                  <a:gd name="T24" fmla="*/ 74 w 88"/>
                  <a:gd name="T25" fmla="*/ 17 h 119"/>
                  <a:gd name="T26" fmla="*/ 81 w 88"/>
                  <a:gd name="T27" fmla="*/ 26 h 119"/>
                  <a:gd name="T28" fmla="*/ 85 w 88"/>
                  <a:gd name="T29" fmla="*/ 37 h 119"/>
                  <a:gd name="T30" fmla="*/ 88 w 88"/>
                  <a:gd name="T31" fmla="*/ 49 h 119"/>
                  <a:gd name="T32" fmla="*/ 88 w 88"/>
                  <a:gd name="T33" fmla="*/ 61 h 119"/>
                  <a:gd name="T34" fmla="*/ 88 w 88"/>
                  <a:gd name="T35" fmla="*/ 70 h 119"/>
                  <a:gd name="T36" fmla="*/ 86 w 88"/>
                  <a:gd name="T37" fmla="*/ 79 h 119"/>
                  <a:gd name="T38" fmla="*/ 83 w 88"/>
                  <a:gd name="T39" fmla="*/ 88 h 119"/>
                  <a:gd name="T40" fmla="*/ 78 w 88"/>
                  <a:gd name="T41" fmla="*/ 98 h 119"/>
                  <a:gd name="T42" fmla="*/ 71 w 88"/>
                  <a:gd name="T43" fmla="*/ 106 h 119"/>
                  <a:gd name="T44" fmla="*/ 63 w 88"/>
                  <a:gd name="T45" fmla="*/ 113 h 119"/>
                  <a:gd name="T46" fmla="*/ 53 w 88"/>
                  <a:gd name="T47" fmla="*/ 118 h 119"/>
                  <a:gd name="T48" fmla="*/ 41 w 88"/>
                  <a:gd name="T49" fmla="*/ 119 h 119"/>
                  <a:gd name="T50" fmla="*/ 36 w 88"/>
                  <a:gd name="T51" fmla="*/ 119 h 119"/>
                  <a:gd name="T52" fmla="*/ 30 w 88"/>
                  <a:gd name="T53" fmla="*/ 118 h 119"/>
                  <a:gd name="T54" fmla="*/ 24 w 88"/>
                  <a:gd name="T55" fmla="*/ 115 h 119"/>
                  <a:gd name="T56" fmla="*/ 19 w 88"/>
                  <a:gd name="T57" fmla="*/ 112 h 119"/>
                  <a:gd name="T58" fmla="*/ 14 w 88"/>
                  <a:gd name="T59" fmla="*/ 107 h 119"/>
                  <a:gd name="T60" fmla="*/ 9 w 88"/>
                  <a:gd name="T61" fmla="*/ 103 h 119"/>
                  <a:gd name="T62" fmla="*/ 4 w 88"/>
                  <a:gd name="T63" fmla="*/ 95 h 119"/>
                  <a:gd name="T64" fmla="*/ 0 w 88"/>
                  <a:gd name="T65" fmla="*/ 88 h 119"/>
                  <a:gd name="T66" fmla="*/ 0 w 88"/>
                  <a:gd name="T67" fmla="*/ 80 h 119"/>
                  <a:gd name="T68" fmla="*/ 0 w 88"/>
                  <a:gd name="T69" fmla="*/ 73 h 119"/>
                  <a:gd name="T70" fmla="*/ 0 w 88"/>
                  <a:gd name="T71" fmla="*/ 65 h 119"/>
                  <a:gd name="T72" fmla="*/ 0 w 88"/>
                  <a:gd name="T73" fmla="*/ 59 h 119"/>
                  <a:gd name="T74" fmla="*/ 0 w 88"/>
                  <a:gd name="T75" fmla="*/ 52 h 119"/>
                  <a:gd name="T76" fmla="*/ 0 w 88"/>
                  <a:gd name="T77" fmla="*/ 46 h 119"/>
                  <a:gd name="T78" fmla="*/ 0 w 88"/>
                  <a:gd name="T79" fmla="*/ 38 h 119"/>
                  <a:gd name="T80" fmla="*/ 0 w 88"/>
                  <a:gd name="T81" fmla="*/ 32 h 119"/>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88"/>
                  <a:gd name="T124" fmla="*/ 0 h 119"/>
                  <a:gd name="T125" fmla="*/ 88 w 88"/>
                  <a:gd name="T126" fmla="*/ 119 h 119"/>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88" h="119">
                    <a:moveTo>
                      <a:pt x="0" y="32"/>
                    </a:moveTo>
                    <a:lnTo>
                      <a:pt x="3" y="24"/>
                    </a:lnTo>
                    <a:lnTo>
                      <a:pt x="6" y="18"/>
                    </a:lnTo>
                    <a:lnTo>
                      <a:pt x="12" y="14"/>
                    </a:lnTo>
                    <a:lnTo>
                      <a:pt x="17" y="9"/>
                    </a:lnTo>
                    <a:lnTo>
                      <a:pt x="22" y="5"/>
                    </a:lnTo>
                    <a:lnTo>
                      <a:pt x="28" y="2"/>
                    </a:lnTo>
                    <a:lnTo>
                      <a:pt x="35" y="0"/>
                    </a:lnTo>
                    <a:lnTo>
                      <a:pt x="41" y="0"/>
                    </a:lnTo>
                    <a:lnTo>
                      <a:pt x="50" y="0"/>
                    </a:lnTo>
                    <a:lnTo>
                      <a:pt x="58" y="3"/>
                    </a:lnTo>
                    <a:lnTo>
                      <a:pt x="67" y="9"/>
                    </a:lnTo>
                    <a:lnTo>
                      <a:pt x="74" y="17"/>
                    </a:lnTo>
                    <a:lnTo>
                      <a:pt x="81" y="26"/>
                    </a:lnTo>
                    <a:lnTo>
                      <a:pt x="85" y="37"/>
                    </a:lnTo>
                    <a:lnTo>
                      <a:pt x="88" y="49"/>
                    </a:lnTo>
                    <a:lnTo>
                      <a:pt x="88" y="61"/>
                    </a:lnTo>
                    <a:lnTo>
                      <a:pt x="88" y="70"/>
                    </a:lnTo>
                    <a:lnTo>
                      <a:pt x="86" y="79"/>
                    </a:lnTo>
                    <a:lnTo>
                      <a:pt x="83" y="88"/>
                    </a:lnTo>
                    <a:lnTo>
                      <a:pt x="78" y="98"/>
                    </a:lnTo>
                    <a:lnTo>
                      <a:pt x="71" y="106"/>
                    </a:lnTo>
                    <a:lnTo>
                      <a:pt x="63" y="113"/>
                    </a:lnTo>
                    <a:lnTo>
                      <a:pt x="53" y="118"/>
                    </a:lnTo>
                    <a:lnTo>
                      <a:pt x="41" y="119"/>
                    </a:lnTo>
                    <a:lnTo>
                      <a:pt x="36" y="119"/>
                    </a:lnTo>
                    <a:lnTo>
                      <a:pt x="30" y="118"/>
                    </a:lnTo>
                    <a:lnTo>
                      <a:pt x="24" y="115"/>
                    </a:lnTo>
                    <a:lnTo>
                      <a:pt x="19" y="112"/>
                    </a:lnTo>
                    <a:lnTo>
                      <a:pt x="14" y="107"/>
                    </a:lnTo>
                    <a:lnTo>
                      <a:pt x="9" y="103"/>
                    </a:lnTo>
                    <a:lnTo>
                      <a:pt x="4" y="95"/>
                    </a:lnTo>
                    <a:lnTo>
                      <a:pt x="0" y="88"/>
                    </a:lnTo>
                    <a:lnTo>
                      <a:pt x="0" y="80"/>
                    </a:lnTo>
                    <a:lnTo>
                      <a:pt x="0" y="73"/>
                    </a:lnTo>
                    <a:lnTo>
                      <a:pt x="0" y="65"/>
                    </a:lnTo>
                    <a:lnTo>
                      <a:pt x="0" y="59"/>
                    </a:lnTo>
                    <a:lnTo>
                      <a:pt x="0" y="52"/>
                    </a:lnTo>
                    <a:lnTo>
                      <a:pt x="0" y="46"/>
                    </a:lnTo>
                    <a:lnTo>
                      <a:pt x="0" y="38"/>
                    </a:lnTo>
                    <a:lnTo>
                      <a:pt x="0" y="32"/>
                    </a:lnTo>
                    <a:close/>
                  </a:path>
                </a:pathLst>
              </a:custGeom>
              <a:solidFill>
                <a:srgbClr val="FFFFFF"/>
              </a:solidFill>
              <a:ln w="9525">
                <a:noFill/>
                <a:round/>
                <a:headEnd/>
                <a:tailEnd/>
              </a:ln>
            </p:spPr>
            <p:txBody>
              <a:bodyPr/>
              <a:lstStyle/>
              <a:p>
                <a:endParaRPr lang="en-AU"/>
              </a:p>
            </p:txBody>
          </p:sp>
          <p:sp>
            <p:nvSpPr>
              <p:cNvPr id="26815" name="Freeform 116"/>
              <p:cNvSpPr>
                <a:spLocks/>
              </p:cNvSpPr>
              <p:nvPr/>
            </p:nvSpPr>
            <p:spPr bwMode="auto">
              <a:xfrm>
                <a:off x="6338" y="1834"/>
                <a:ext cx="44" cy="60"/>
              </a:xfrm>
              <a:custGeom>
                <a:avLst/>
                <a:gdLst>
                  <a:gd name="T0" fmla="*/ 0 w 88"/>
                  <a:gd name="T1" fmla="*/ 32 h 119"/>
                  <a:gd name="T2" fmla="*/ 0 w 88"/>
                  <a:gd name="T3" fmla="*/ 32 h 119"/>
                  <a:gd name="T4" fmla="*/ 3 w 88"/>
                  <a:gd name="T5" fmla="*/ 24 h 119"/>
                  <a:gd name="T6" fmla="*/ 6 w 88"/>
                  <a:gd name="T7" fmla="*/ 18 h 119"/>
                  <a:gd name="T8" fmla="*/ 12 w 88"/>
                  <a:gd name="T9" fmla="*/ 14 h 119"/>
                  <a:gd name="T10" fmla="*/ 17 w 88"/>
                  <a:gd name="T11" fmla="*/ 9 h 119"/>
                  <a:gd name="T12" fmla="*/ 22 w 88"/>
                  <a:gd name="T13" fmla="*/ 5 h 119"/>
                  <a:gd name="T14" fmla="*/ 28 w 88"/>
                  <a:gd name="T15" fmla="*/ 2 h 119"/>
                  <a:gd name="T16" fmla="*/ 35 w 88"/>
                  <a:gd name="T17" fmla="*/ 0 h 119"/>
                  <a:gd name="T18" fmla="*/ 41 w 88"/>
                  <a:gd name="T19" fmla="*/ 0 h 119"/>
                  <a:gd name="T20" fmla="*/ 41 w 88"/>
                  <a:gd name="T21" fmla="*/ 0 h 119"/>
                  <a:gd name="T22" fmla="*/ 50 w 88"/>
                  <a:gd name="T23" fmla="*/ 0 h 119"/>
                  <a:gd name="T24" fmla="*/ 58 w 88"/>
                  <a:gd name="T25" fmla="*/ 3 h 119"/>
                  <a:gd name="T26" fmla="*/ 67 w 88"/>
                  <a:gd name="T27" fmla="*/ 9 h 119"/>
                  <a:gd name="T28" fmla="*/ 74 w 88"/>
                  <a:gd name="T29" fmla="*/ 17 h 119"/>
                  <a:gd name="T30" fmla="*/ 81 w 88"/>
                  <a:gd name="T31" fmla="*/ 26 h 119"/>
                  <a:gd name="T32" fmla="*/ 85 w 88"/>
                  <a:gd name="T33" fmla="*/ 37 h 119"/>
                  <a:gd name="T34" fmla="*/ 88 w 88"/>
                  <a:gd name="T35" fmla="*/ 49 h 119"/>
                  <a:gd name="T36" fmla="*/ 88 w 88"/>
                  <a:gd name="T37" fmla="*/ 61 h 119"/>
                  <a:gd name="T38" fmla="*/ 88 w 88"/>
                  <a:gd name="T39" fmla="*/ 61 h 119"/>
                  <a:gd name="T40" fmla="*/ 88 w 88"/>
                  <a:gd name="T41" fmla="*/ 70 h 119"/>
                  <a:gd name="T42" fmla="*/ 86 w 88"/>
                  <a:gd name="T43" fmla="*/ 79 h 119"/>
                  <a:gd name="T44" fmla="*/ 83 w 88"/>
                  <a:gd name="T45" fmla="*/ 88 h 119"/>
                  <a:gd name="T46" fmla="*/ 78 w 88"/>
                  <a:gd name="T47" fmla="*/ 98 h 119"/>
                  <a:gd name="T48" fmla="*/ 71 w 88"/>
                  <a:gd name="T49" fmla="*/ 106 h 119"/>
                  <a:gd name="T50" fmla="*/ 63 w 88"/>
                  <a:gd name="T51" fmla="*/ 113 h 119"/>
                  <a:gd name="T52" fmla="*/ 53 w 88"/>
                  <a:gd name="T53" fmla="*/ 118 h 119"/>
                  <a:gd name="T54" fmla="*/ 41 w 88"/>
                  <a:gd name="T55" fmla="*/ 119 h 119"/>
                  <a:gd name="T56" fmla="*/ 41 w 88"/>
                  <a:gd name="T57" fmla="*/ 119 h 119"/>
                  <a:gd name="T58" fmla="*/ 36 w 88"/>
                  <a:gd name="T59" fmla="*/ 119 h 119"/>
                  <a:gd name="T60" fmla="*/ 30 w 88"/>
                  <a:gd name="T61" fmla="*/ 118 h 119"/>
                  <a:gd name="T62" fmla="*/ 24 w 88"/>
                  <a:gd name="T63" fmla="*/ 115 h 119"/>
                  <a:gd name="T64" fmla="*/ 19 w 88"/>
                  <a:gd name="T65" fmla="*/ 112 h 119"/>
                  <a:gd name="T66" fmla="*/ 14 w 88"/>
                  <a:gd name="T67" fmla="*/ 107 h 119"/>
                  <a:gd name="T68" fmla="*/ 9 w 88"/>
                  <a:gd name="T69" fmla="*/ 103 h 119"/>
                  <a:gd name="T70" fmla="*/ 4 w 88"/>
                  <a:gd name="T71" fmla="*/ 95 h 119"/>
                  <a:gd name="T72" fmla="*/ 0 w 88"/>
                  <a:gd name="T73" fmla="*/ 88 h 119"/>
                  <a:gd name="T74" fmla="*/ 0 w 88"/>
                  <a:gd name="T75" fmla="*/ 88 h 119"/>
                  <a:gd name="T76" fmla="*/ 0 w 88"/>
                  <a:gd name="T77" fmla="*/ 80 h 119"/>
                  <a:gd name="T78" fmla="*/ 0 w 88"/>
                  <a:gd name="T79" fmla="*/ 73 h 119"/>
                  <a:gd name="T80" fmla="*/ 0 w 88"/>
                  <a:gd name="T81" fmla="*/ 65 h 119"/>
                  <a:gd name="T82" fmla="*/ 0 w 88"/>
                  <a:gd name="T83" fmla="*/ 59 h 119"/>
                  <a:gd name="T84" fmla="*/ 0 w 88"/>
                  <a:gd name="T85" fmla="*/ 52 h 119"/>
                  <a:gd name="T86" fmla="*/ 0 w 88"/>
                  <a:gd name="T87" fmla="*/ 46 h 119"/>
                  <a:gd name="T88" fmla="*/ 0 w 88"/>
                  <a:gd name="T89" fmla="*/ 38 h 119"/>
                  <a:gd name="T90" fmla="*/ 0 w 88"/>
                  <a:gd name="T91" fmla="*/ 32 h 11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88"/>
                  <a:gd name="T139" fmla="*/ 0 h 119"/>
                  <a:gd name="T140" fmla="*/ 88 w 88"/>
                  <a:gd name="T141" fmla="*/ 119 h 11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88" h="119">
                    <a:moveTo>
                      <a:pt x="0" y="32"/>
                    </a:moveTo>
                    <a:lnTo>
                      <a:pt x="0" y="32"/>
                    </a:lnTo>
                    <a:lnTo>
                      <a:pt x="3" y="24"/>
                    </a:lnTo>
                    <a:lnTo>
                      <a:pt x="6" y="18"/>
                    </a:lnTo>
                    <a:lnTo>
                      <a:pt x="12" y="14"/>
                    </a:lnTo>
                    <a:lnTo>
                      <a:pt x="17" y="9"/>
                    </a:lnTo>
                    <a:lnTo>
                      <a:pt x="22" y="5"/>
                    </a:lnTo>
                    <a:lnTo>
                      <a:pt x="28" y="2"/>
                    </a:lnTo>
                    <a:lnTo>
                      <a:pt x="35" y="0"/>
                    </a:lnTo>
                    <a:lnTo>
                      <a:pt x="41" y="0"/>
                    </a:lnTo>
                    <a:lnTo>
                      <a:pt x="50" y="0"/>
                    </a:lnTo>
                    <a:lnTo>
                      <a:pt x="58" y="3"/>
                    </a:lnTo>
                    <a:lnTo>
                      <a:pt x="67" y="9"/>
                    </a:lnTo>
                    <a:lnTo>
                      <a:pt x="74" y="17"/>
                    </a:lnTo>
                    <a:lnTo>
                      <a:pt x="81" y="26"/>
                    </a:lnTo>
                    <a:lnTo>
                      <a:pt x="85" y="37"/>
                    </a:lnTo>
                    <a:lnTo>
                      <a:pt x="88" y="49"/>
                    </a:lnTo>
                    <a:lnTo>
                      <a:pt x="88" y="61"/>
                    </a:lnTo>
                    <a:lnTo>
                      <a:pt x="88" y="70"/>
                    </a:lnTo>
                    <a:lnTo>
                      <a:pt x="86" y="79"/>
                    </a:lnTo>
                    <a:lnTo>
                      <a:pt x="83" y="88"/>
                    </a:lnTo>
                    <a:lnTo>
                      <a:pt x="78" y="98"/>
                    </a:lnTo>
                    <a:lnTo>
                      <a:pt x="71" y="106"/>
                    </a:lnTo>
                    <a:lnTo>
                      <a:pt x="63" y="113"/>
                    </a:lnTo>
                    <a:lnTo>
                      <a:pt x="53" y="118"/>
                    </a:lnTo>
                    <a:lnTo>
                      <a:pt x="41" y="119"/>
                    </a:lnTo>
                    <a:lnTo>
                      <a:pt x="36" y="119"/>
                    </a:lnTo>
                    <a:lnTo>
                      <a:pt x="30" y="118"/>
                    </a:lnTo>
                    <a:lnTo>
                      <a:pt x="24" y="115"/>
                    </a:lnTo>
                    <a:lnTo>
                      <a:pt x="19" y="112"/>
                    </a:lnTo>
                    <a:lnTo>
                      <a:pt x="14" y="107"/>
                    </a:lnTo>
                    <a:lnTo>
                      <a:pt x="9" y="103"/>
                    </a:lnTo>
                    <a:lnTo>
                      <a:pt x="4" y="95"/>
                    </a:lnTo>
                    <a:lnTo>
                      <a:pt x="0" y="88"/>
                    </a:lnTo>
                    <a:lnTo>
                      <a:pt x="0" y="80"/>
                    </a:lnTo>
                    <a:lnTo>
                      <a:pt x="0" y="73"/>
                    </a:lnTo>
                    <a:lnTo>
                      <a:pt x="0" y="65"/>
                    </a:lnTo>
                    <a:lnTo>
                      <a:pt x="0" y="59"/>
                    </a:lnTo>
                    <a:lnTo>
                      <a:pt x="0" y="52"/>
                    </a:lnTo>
                    <a:lnTo>
                      <a:pt x="0" y="46"/>
                    </a:lnTo>
                    <a:lnTo>
                      <a:pt x="0" y="38"/>
                    </a:lnTo>
                    <a:lnTo>
                      <a:pt x="0" y="32"/>
                    </a:lnTo>
                  </a:path>
                </a:pathLst>
              </a:custGeom>
              <a:noFill/>
              <a:ln w="0">
                <a:solidFill>
                  <a:srgbClr val="000000"/>
                </a:solidFill>
                <a:prstDash val="solid"/>
                <a:round/>
                <a:headEnd/>
                <a:tailEnd/>
              </a:ln>
            </p:spPr>
            <p:txBody>
              <a:bodyPr/>
              <a:lstStyle/>
              <a:p>
                <a:endParaRPr lang="en-AU"/>
              </a:p>
            </p:txBody>
          </p:sp>
        </p:grpSp>
        <p:sp>
          <p:nvSpPr>
            <p:cNvPr id="26803" name="Text Box 117"/>
            <p:cNvSpPr txBox="1">
              <a:spLocks noChangeArrowheads="1"/>
            </p:cNvSpPr>
            <p:nvPr/>
          </p:nvSpPr>
          <p:spPr bwMode="auto">
            <a:xfrm>
              <a:off x="3792" y="3936"/>
              <a:ext cx="1740" cy="196"/>
            </a:xfrm>
            <a:prstGeom prst="rect">
              <a:avLst/>
            </a:prstGeom>
            <a:noFill/>
            <a:ln w="9525">
              <a:noFill/>
              <a:miter lim="800000"/>
              <a:headEnd/>
              <a:tailEnd/>
            </a:ln>
          </p:spPr>
          <p:txBody>
            <a:bodyPr wrap="none">
              <a:spAutoFit/>
            </a:bodyPr>
            <a:lstStyle/>
            <a:p>
              <a:pPr eaLnBrk="0" hangingPunct="0">
                <a:lnSpc>
                  <a:spcPct val="80000"/>
                </a:lnSpc>
              </a:pPr>
              <a:r>
                <a:rPr lang="en-US">
                  <a:latin typeface="Arial Rounded MT Bold" pitchFamily="34" charset="0"/>
                  <a:ea typeface="ＭＳ Ｐゴシック" pitchFamily="34" charset="-128"/>
                </a:rPr>
                <a:t>IMPLEMENTER - </a:t>
              </a:r>
              <a:r>
                <a:rPr lang="en-US" i="1">
                  <a:latin typeface="Arial Rounded MT Bold" pitchFamily="34" charset="0"/>
                  <a:ea typeface="ＭＳ Ｐゴシック" pitchFamily="34" charset="-128"/>
                </a:rPr>
                <a:t>applies</a:t>
              </a:r>
              <a:endParaRPr lang="en-US">
                <a:latin typeface="Arial Rounded MT Bold" pitchFamily="34" charset="0"/>
                <a:ea typeface="ＭＳ Ｐゴシック" pitchFamily="34" charset="-128"/>
              </a:endParaRPr>
            </a:p>
          </p:txBody>
        </p:sp>
      </p:grpSp>
      <p:grpSp>
        <p:nvGrpSpPr>
          <p:cNvPr id="11" name="Group 118"/>
          <p:cNvGrpSpPr>
            <a:grpSpLocks/>
          </p:cNvGrpSpPr>
          <p:nvPr/>
        </p:nvGrpSpPr>
        <p:grpSpPr bwMode="auto">
          <a:xfrm>
            <a:off x="5915025" y="4940300"/>
            <a:ext cx="2738438" cy="739775"/>
            <a:chOff x="3888" y="2976"/>
            <a:chExt cx="1868" cy="466"/>
          </a:xfrm>
        </p:grpSpPr>
        <p:grpSp>
          <p:nvGrpSpPr>
            <p:cNvPr id="12" name="Group 119"/>
            <p:cNvGrpSpPr>
              <a:grpSpLocks/>
            </p:cNvGrpSpPr>
            <p:nvPr/>
          </p:nvGrpSpPr>
          <p:grpSpPr bwMode="auto">
            <a:xfrm>
              <a:off x="3888" y="2976"/>
              <a:ext cx="260" cy="227"/>
              <a:chOff x="4709" y="3575"/>
              <a:chExt cx="260" cy="227"/>
            </a:xfrm>
          </p:grpSpPr>
          <p:sp>
            <p:nvSpPr>
              <p:cNvPr id="26770" name="Rectangle 120"/>
              <p:cNvSpPr>
                <a:spLocks noChangeArrowheads="1"/>
              </p:cNvSpPr>
              <p:nvPr/>
            </p:nvSpPr>
            <p:spPr bwMode="auto">
              <a:xfrm>
                <a:off x="4710" y="3606"/>
                <a:ext cx="258" cy="195"/>
              </a:xfrm>
              <a:prstGeom prst="rect">
                <a:avLst/>
              </a:prstGeom>
              <a:solidFill>
                <a:srgbClr val="33CC33"/>
              </a:solidFill>
              <a:ln w="9525">
                <a:noFill/>
                <a:miter lim="800000"/>
                <a:headEnd/>
                <a:tailEnd/>
              </a:ln>
            </p:spPr>
            <p:txBody>
              <a:bodyPr/>
              <a:lstStyle/>
              <a:p>
                <a:endParaRPr lang="en-AU"/>
              </a:p>
            </p:txBody>
          </p:sp>
          <p:sp>
            <p:nvSpPr>
              <p:cNvPr id="26771" name="Rectangle 121"/>
              <p:cNvSpPr>
                <a:spLocks noChangeArrowheads="1"/>
              </p:cNvSpPr>
              <p:nvPr/>
            </p:nvSpPr>
            <p:spPr bwMode="auto">
              <a:xfrm>
                <a:off x="4710" y="3606"/>
                <a:ext cx="258" cy="195"/>
              </a:xfrm>
              <a:prstGeom prst="rect">
                <a:avLst/>
              </a:prstGeom>
              <a:noFill/>
              <a:ln w="0">
                <a:solidFill>
                  <a:srgbClr val="000000"/>
                </a:solidFill>
                <a:miter lim="800000"/>
                <a:headEnd/>
                <a:tailEnd/>
              </a:ln>
            </p:spPr>
            <p:txBody>
              <a:bodyPr/>
              <a:lstStyle/>
              <a:p>
                <a:endParaRPr lang="en-AU"/>
              </a:p>
            </p:txBody>
          </p:sp>
          <p:sp>
            <p:nvSpPr>
              <p:cNvPr id="26772" name="Freeform 122"/>
              <p:cNvSpPr>
                <a:spLocks/>
              </p:cNvSpPr>
              <p:nvPr/>
            </p:nvSpPr>
            <p:spPr bwMode="auto">
              <a:xfrm>
                <a:off x="4711" y="3575"/>
                <a:ext cx="256" cy="125"/>
              </a:xfrm>
              <a:custGeom>
                <a:avLst/>
                <a:gdLst>
                  <a:gd name="T0" fmla="*/ 514 w 514"/>
                  <a:gd name="T1" fmla="*/ 0 h 250"/>
                  <a:gd name="T2" fmla="*/ 514 w 514"/>
                  <a:gd name="T3" fmla="*/ 79 h 250"/>
                  <a:gd name="T4" fmla="*/ 498 w 514"/>
                  <a:gd name="T5" fmla="*/ 82 h 250"/>
                  <a:gd name="T6" fmla="*/ 489 w 514"/>
                  <a:gd name="T7" fmla="*/ 88 h 250"/>
                  <a:gd name="T8" fmla="*/ 485 w 514"/>
                  <a:gd name="T9" fmla="*/ 102 h 250"/>
                  <a:gd name="T10" fmla="*/ 484 w 514"/>
                  <a:gd name="T11" fmla="*/ 123 h 250"/>
                  <a:gd name="T12" fmla="*/ 484 w 514"/>
                  <a:gd name="T13" fmla="*/ 136 h 250"/>
                  <a:gd name="T14" fmla="*/ 485 w 514"/>
                  <a:gd name="T15" fmla="*/ 147 h 250"/>
                  <a:gd name="T16" fmla="*/ 488 w 514"/>
                  <a:gd name="T17" fmla="*/ 153 h 250"/>
                  <a:gd name="T18" fmla="*/ 490 w 514"/>
                  <a:gd name="T19" fmla="*/ 159 h 250"/>
                  <a:gd name="T20" fmla="*/ 493 w 514"/>
                  <a:gd name="T21" fmla="*/ 164 h 250"/>
                  <a:gd name="T22" fmla="*/ 496 w 514"/>
                  <a:gd name="T23" fmla="*/ 167 h 250"/>
                  <a:gd name="T24" fmla="*/ 499 w 514"/>
                  <a:gd name="T25" fmla="*/ 171 h 250"/>
                  <a:gd name="T26" fmla="*/ 503 w 514"/>
                  <a:gd name="T27" fmla="*/ 176 h 250"/>
                  <a:gd name="T28" fmla="*/ 503 w 514"/>
                  <a:gd name="T29" fmla="*/ 181 h 250"/>
                  <a:gd name="T30" fmla="*/ 473 w 514"/>
                  <a:gd name="T31" fmla="*/ 191 h 250"/>
                  <a:gd name="T32" fmla="*/ 464 w 514"/>
                  <a:gd name="T33" fmla="*/ 199 h 250"/>
                  <a:gd name="T34" fmla="*/ 434 w 514"/>
                  <a:gd name="T35" fmla="*/ 250 h 250"/>
                  <a:gd name="T36" fmla="*/ 395 w 514"/>
                  <a:gd name="T37" fmla="*/ 202 h 250"/>
                  <a:gd name="T38" fmla="*/ 386 w 514"/>
                  <a:gd name="T39" fmla="*/ 191 h 250"/>
                  <a:gd name="T40" fmla="*/ 356 w 514"/>
                  <a:gd name="T41" fmla="*/ 181 h 250"/>
                  <a:gd name="T42" fmla="*/ 356 w 514"/>
                  <a:gd name="T43" fmla="*/ 171 h 250"/>
                  <a:gd name="T44" fmla="*/ 318 w 514"/>
                  <a:gd name="T45" fmla="*/ 171 h 250"/>
                  <a:gd name="T46" fmla="*/ 318 w 514"/>
                  <a:gd name="T47" fmla="*/ 181 h 250"/>
                  <a:gd name="T48" fmla="*/ 298 w 514"/>
                  <a:gd name="T49" fmla="*/ 181 h 250"/>
                  <a:gd name="T50" fmla="*/ 288 w 514"/>
                  <a:gd name="T51" fmla="*/ 185 h 250"/>
                  <a:gd name="T52" fmla="*/ 247 w 514"/>
                  <a:gd name="T53" fmla="*/ 238 h 250"/>
                  <a:gd name="T54" fmla="*/ 209 w 514"/>
                  <a:gd name="T55" fmla="*/ 191 h 250"/>
                  <a:gd name="T56" fmla="*/ 200 w 514"/>
                  <a:gd name="T57" fmla="*/ 184 h 250"/>
                  <a:gd name="T58" fmla="*/ 179 w 514"/>
                  <a:gd name="T59" fmla="*/ 181 h 250"/>
                  <a:gd name="T60" fmla="*/ 179 w 514"/>
                  <a:gd name="T61" fmla="*/ 171 h 250"/>
                  <a:gd name="T62" fmla="*/ 143 w 514"/>
                  <a:gd name="T63" fmla="*/ 171 h 250"/>
                  <a:gd name="T64" fmla="*/ 143 w 514"/>
                  <a:gd name="T65" fmla="*/ 181 h 250"/>
                  <a:gd name="T66" fmla="*/ 122 w 514"/>
                  <a:gd name="T67" fmla="*/ 181 h 250"/>
                  <a:gd name="T68" fmla="*/ 111 w 514"/>
                  <a:gd name="T69" fmla="*/ 181 h 250"/>
                  <a:gd name="T70" fmla="*/ 102 w 514"/>
                  <a:gd name="T71" fmla="*/ 184 h 250"/>
                  <a:gd name="T72" fmla="*/ 62 w 514"/>
                  <a:gd name="T73" fmla="*/ 232 h 250"/>
                  <a:gd name="T74" fmla="*/ 55 w 514"/>
                  <a:gd name="T75" fmla="*/ 232 h 250"/>
                  <a:gd name="T76" fmla="*/ 5 w 514"/>
                  <a:gd name="T77" fmla="*/ 181 h 250"/>
                  <a:gd name="T78" fmla="*/ 5 w 514"/>
                  <a:gd name="T79" fmla="*/ 179 h 250"/>
                  <a:gd name="T80" fmla="*/ 5 w 514"/>
                  <a:gd name="T81" fmla="*/ 176 h 250"/>
                  <a:gd name="T82" fmla="*/ 5 w 514"/>
                  <a:gd name="T83" fmla="*/ 173 h 250"/>
                  <a:gd name="T84" fmla="*/ 5 w 514"/>
                  <a:gd name="T85" fmla="*/ 171 h 250"/>
                  <a:gd name="T86" fmla="*/ 21 w 514"/>
                  <a:gd name="T87" fmla="*/ 153 h 250"/>
                  <a:gd name="T88" fmla="*/ 30 w 514"/>
                  <a:gd name="T89" fmla="*/ 136 h 250"/>
                  <a:gd name="T90" fmla="*/ 30 w 514"/>
                  <a:gd name="T91" fmla="*/ 119 h 250"/>
                  <a:gd name="T92" fmla="*/ 28 w 514"/>
                  <a:gd name="T93" fmla="*/ 103 h 250"/>
                  <a:gd name="T94" fmla="*/ 21 w 514"/>
                  <a:gd name="T95" fmla="*/ 91 h 250"/>
                  <a:gd name="T96" fmla="*/ 13 w 514"/>
                  <a:gd name="T97" fmla="*/ 82 h 250"/>
                  <a:gd name="T98" fmla="*/ 5 w 514"/>
                  <a:gd name="T99" fmla="*/ 77 h 250"/>
                  <a:gd name="T100" fmla="*/ 0 w 514"/>
                  <a:gd name="T101" fmla="*/ 79 h 250"/>
                  <a:gd name="T102" fmla="*/ 0 w 514"/>
                  <a:gd name="T103" fmla="*/ 0 h 250"/>
                  <a:gd name="T104" fmla="*/ 514 w 514"/>
                  <a:gd name="T105" fmla="*/ 0 h 25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14"/>
                  <a:gd name="T160" fmla="*/ 0 h 250"/>
                  <a:gd name="T161" fmla="*/ 514 w 514"/>
                  <a:gd name="T162" fmla="*/ 250 h 250"/>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14" h="250">
                    <a:moveTo>
                      <a:pt x="514" y="0"/>
                    </a:moveTo>
                    <a:lnTo>
                      <a:pt x="514" y="79"/>
                    </a:lnTo>
                    <a:lnTo>
                      <a:pt x="498" y="82"/>
                    </a:lnTo>
                    <a:lnTo>
                      <a:pt x="489" y="88"/>
                    </a:lnTo>
                    <a:lnTo>
                      <a:pt x="485" y="102"/>
                    </a:lnTo>
                    <a:lnTo>
                      <a:pt x="484" y="123"/>
                    </a:lnTo>
                    <a:lnTo>
                      <a:pt x="484" y="136"/>
                    </a:lnTo>
                    <a:lnTo>
                      <a:pt x="485" y="147"/>
                    </a:lnTo>
                    <a:lnTo>
                      <a:pt x="488" y="153"/>
                    </a:lnTo>
                    <a:lnTo>
                      <a:pt x="490" y="159"/>
                    </a:lnTo>
                    <a:lnTo>
                      <a:pt x="493" y="164"/>
                    </a:lnTo>
                    <a:lnTo>
                      <a:pt x="496" y="167"/>
                    </a:lnTo>
                    <a:lnTo>
                      <a:pt x="499" y="171"/>
                    </a:lnTo>
                    <a:lnTo>
                      <a:pt x="503" y="176"/>
                    </a:lnTo>
                    <a:lnTo>
                      <a:pt x="503" y="181"/>
                    </a:lnTo>
                    <a:lnTo>
                      <a:pt x="473" y="191"/>
                    </a:lnTo>
                    <a:lnTo>
                      <a:pt x="464" y="199"/>
                    </a:lnTo>
                    <a:lnTo>
                      <a:pt x="434" y="250"/>
                    </a:lnTo>
                    <a:lnTo>
                      <a:pt x="395" y="202"/>
                    </a:lnTo>
                    <a:lnTo>
                      <a:pt x="386" y="191"/>
                    </a:lnTo>
                    <a:lnTo>
                      <a:pt x="356" y="181"/>
                    </a:lnTo>
                    <a:lnTo>
                      <a:pt x="356" y="171"/>
                    </a:lnTo>
                    <a:lnTo>
                      <a:pt x="318" y="171"/>
                    </a:lnTo>
                    <a:lnTo>
                      <a:pt x="318" y="181"/>
                    </a:lnTo>
                    <a:lnTo>
                      <a:pt x="298" y="181"/>
                    </a:lnTo>
                    <a:lnTo>
                      <a:pt x="288" y="185"/>
                    </a:lnTo>
                    <a:lnTo>
                      <a:pt x="247" y="238"/>
                    </a:lnTo>
                    <a:lnTo>
                      <a:pt x="209" y="191"/>
                    </a:lnTo>
                    <a:lnTo>
                      <a:pt x="200" y="184"/>
                    </a:lnTo>
                    <a:lnTo>
                      <a:pt x="179" y="181"/>
                    </a:lnTo>
                    <a:lnTo>
                      <a:pt x="179" y="171"/>
                    </a:lnTo>
                    <a:lnTo>
                      <a:pt x="143" y="171"/>
                    </a:lnTo>
                    <a:lnTo>
                      <a:pt x="143" y="181"/>
                    </a:lnTo>
                    <a:lnTo>
                      <a:pt x="122" y="181"/>
                    </a:lnTo>
                    <a:lnTo>
                      <a:pt x="111" y="181"/>
                    </a:lnTo>
                    <a:lnTo>
                      <a:pt x="102" y="184"/>
                    </a:lnTo>
                    <a:lnTo>
                      <a:pt x="62" y="232"/>
                    </a:lnTo>
                    <a:lnTo>
                      <a:pt x="55" y="232"/>
                    </a:lnTo>
                    <a:lnTo>
                      <a:pt x="5" y="181"/>
                    </a:lnTo>
                    <a:lnTo>
                      <a:pt x="5" y="179"/>
                    </a:lnTo>
                    <a:lnTo>
                      <a:pt x="5" y="176"/>
                    </a:lnTo>
                    <a:lnTo>
                      <a:pt x="5" y="173"/>
                    </a:lnTo>
                    <a:lnTo>
                      <a:pt x="5" y="171"/>
                    </a:lnTo>
                    <a:lnTo>
                      <a:pt x="21" y="153"/>
                    </a:lnTo>
                    <a:lnTo>
                      <a:pt x="30" y="136"/>
                    </a:lnTo>
                    <a:lnTo>
                      <a:pt x="30" y="119"/>
                    </a:lnTo>
                    <a:lnTo>
                      <a:pt x="28" y="103"/>
                    </a:lnTo>
                    <a:lnTo>
                      <a:pt x="21" y="91"/>
                    </a:lnTo>
                    <a:lnTo>
                      <a:pt x="13" y="82"/>
                    </a:lnTo>
                    <a:lnTo>
                      <a:pt x="5" y="77"/>
                    </a:lnTo>
                    <a:lnTo>
                      <a:pt x="0" y="79"/>
                    </a:lnTo>
                    <a:lnTo>
                      <a:pt x="0" y="0"/>
                    </a:lnTo>
                    <a:lnTo>
                      <a:pt x="514" y="0"/>
                    </a:lnTo>
                    <a:close/>
                  </a:path>
                </a:pathLst>
              </a:custGeom>
              <a:solidFill>
                <a:srgbClr val="FFFFFF"/>
              </a:solidFill>
              <a:ln w="9525">
                <a:noFill/>
                <a:round/>
                <a:headEnd/>
                <a:tailEnd/>
              </a:ln>
            </p:spPr>
            <p:txBody>
              <a:bodyPr/>
              <a:lstStyle/>
              <a:p>
                <a:endParaRPr lang="en-AU"/>
              </a:p>
            </p:txBody>
          </p:sp>
          <p:sp>
            <p:nvSpPr>
              <p:cNvPr id="26773" name="Freeform 123"/>
              <p:cNvSpPr>
                <a:spLocks/>
              </p:cNvSpPr>
              <p:nvPr/>
            </p:nvSpPr>
            <p:spPr bwMode="auto">
              <a:xfrm>
                <a:off x="4711" y="3575"/>
                <a:ext cx="256" cy="125"/>
              </a:xfrm>
              <a:custGeom>
                <a:avLst/>
                <a:gdLst>
                  <a:gd name="T0" fmla="*/ 514 w 514"/>
                  <a:gd name="T1" fmla="*/ 0 h 250"/>
                  <a:gd name="T2" fmla="*/ 514 w 514"/>
                  <a:gd name="T3" fmla="*/ 79 h 250"/>
                  <a:gd name="T4" fmla="*/ 514 w 514"/>
                  <a:gd name="T5" fmla="*/ 79 h 250"/>
                  <a:gd name="T6" fmla="*/ 498 w 514"/>
                  <a:gd name="T7" fmla="*/ 82 h 250"/>
                  <a:gd name="T8" fmla="*/ 489 w 514"/>
                  <a:gd name="T9" fmla="*/ 88 h 250"/>
                  <a:gd name="T10" fmla="*/ 485 w 514"/>
                  <a:gd name="T11" fmla="*/ 102 h 250"/>
                  <a:gd name="T12" fmla="*/ 484 w 514"/>
                  <a:gd name="T13" fmla="*/ 123 h 250"/>
                  <a:gd name="T14" fmla="*/ 484 w 514"/>
                  <a:gd name="T15" fmla="*/ 123 h 250"/>
                  <a:gd name="T16" fmla="*/ 484 w 514"/>
                  <a:gd name="T17" fmla="*/ 136 h 250"/>
                  <a:gd name="T18" fmla="*/ 485 w 514"/>
                  <a:gd name="T19" fmla="*/ 147 h 250"/>
                  <a:gd name="T20" fmla="*/ 488 w 514"/>
                  <a:gd name="T21" fmla="*/ 153 h 250"/>
                  <a:gd name="T22" fmla="*/ 490 w 514"/>
                  <a:gd name="T23" fmla="*/ 159 h 250"/>
                  <a:gd name="T24" fmla="*/ 493 w 514"/>
                  <a:gd name="T25" fmla="*/ 164 h 250"/>
                  <a:gd name="T26" fmla="*/ 496 w 514"/>
                  <a:gd name="T27" fmla="*/ 167 h 250"/>
                  <a:gd name="T28" fmla="*/ 499 w 514"/>
                  <a:gd name="T29" fmla="*/ 171 h 250"/>
                  <a:gd name="T30" fmla="*/ 503 w 514"/>
                  <a:gd name="T31" fmla="*/ 176 h 250"/>
                  <a:gd name="T32" fmla="*/ 503 w 514"/>
                  <a:gd name="T33" fmla="*/ 181 h 250"/>
                  <a:gd name="T34" fmla="*/ 473 w 514"/>
                  <a:gd name="T35" fmla="*/ 191 h 250"/>
                  <a:gd name="T36" fmla="*/ 464 w 514"/>
                  <a:gd name="T37" fmla="*/ 199 h 250"/>
                  <a:gd name="T38" fmla="*/ 434 w 514"/>
                  <a:gd name="T39" fmla="*/ 250 h 250"/>
                  <a:gd name="T40" fmla="*/ 395 w 514"/>
                  <a:gd name="T41" fmla="*/ 202 h 250"/>
                  <a:gd name="T42" fmla="*/ 386 w 514"/>
                  <a:gd name="T43" fmla="*/ 191 h 250"/>
                  <a:gd name="T44" fmla="*/ 356 w 514"/>
                  <a:gd name="T45" fmla="*/ 181 h 250"/>
                  <a:gd name="T46" fmla="*/ 356 w 514"/>
                  <a:gd name="T47" fmla="*/ 171 h 250"/>
                  <a:gd name="T48" fmla="*/ 318 w 514"/>
                  <a:gd name="T49" fmla="*/ 171 h 250"/>
                  <a:gd name="T50" fmla="*/ 318 w 514"/>
                  <a:gd name="T51" fmla="*/ 181 h 250"/>
                  <a:gd name="T52" fmla="*/ 298 w 514"/>
                  <a:gd name="T53" fmla="*/ 181 h 250"/>
                  <a:gd name="T54" fmla="*/ 288 w 514"/>
                  <a:gd name="T55" fmla="*/ 185 h 250"/>
                  <a:gd name="T56" fmla="*/ 247 w 514"/>
                  <a:gd name="T57" fmla="*/ 238 h 250"/>
                  <a:gd name="T58" fmla="*/ 209 w 514"/>
                  <a:gd name="T59" fmla="*/ 191 h 250"/>
                  <a:gd name="T60" fmla="*/ 200 w 514"/>
                  <a:gd name="T61" fmla="*/ 184 h 250"/>
                  <a:gd name="T62" fmla="*/ 179 w 514"/>
                  <a:gd name="T63" fmla="*/ 181 h 250"/>
                  <a:gd name="T64" fmla="*/ 179 w 514"/>
                  <a:gd name="T65" fmla="*/ 171 h 250"/>
                  <a:gd name="T66" fmla="*/ 143 w 514"/>
                  <a:gd name="T67" fmla="*/ 171 h 250"/>
                  <a:gd name="T68" fmla="*/ 143 w 514"/>
                  <a:gd name="T69" fmla="*/ 181 h 250"/>
                  <a:gd name="T70" fmla="*/ 122 w 514"/>
                  <a:gd name="T71" fmla="*/ 181 h 250"/>
                  <a:gd name="T72" fmla="*/ 111 w 514"/>
                  <a:gd name="T73" fmla="*/ 181 h 250"/>
                  <a:gd name="T74" fmla="*/ 102 w 514"/>
                  <a:gd name="T75" fmla="*/ 184 h 250"/>
                  <a:gd name="T76" fmla="*/ 62 w 514"/>
                  <a:gd name="T77" fmla="*/ 232 h 250"/>
                  <a:gd name="T78" fmla="*/ 55 w 514"/>
                  <a:gd name="T79" fmla="*/ 232 h 250"/>
                  <a:gd name="T80" fmla="*/ 5 w 514"/>
                  <a:gd name="T81" fmla="*/ 181 h 250"/>
                  <a:gd name="T82" fmla="*/ 5 w 514"/>
                  <a:gd name="T83" fmla="*/ 181 h 250"/>
                  <a:gd name="T84" fmla="*/ 5 w 514"/>
                  <a:gd name="T85" fmla="*/ 179 h 250"/>
                  <a:gd name="T86" fmla="*/ 5 w 514"/>
                  <a:gd name="T87" fmla="*/ 176 h 250"/>
                  <a:gd name="T88" fmla="*/ 5 w 514"/>
                  <a:gd name="T89" fmla="*/ 173 h 250"/>
                  <a:gd name="T90" fmla="*/ 5 w 514"/>
                  <a:gd name="T91" fmla="*/ 171 h 250"/>
                  <a:gd name="T92" fmla="*/ 5 w 514"/>
                  <a:gd name="T93" fmla="*/ 171 h 250"/>
                  <a:gd name="T94" fmla="*/ 21 w 514"/>
                  <a:gd name="T95" fmla="*/ 153 h 250"/>
                  <a:gd name="T96" fmla="*/ 30 w 514"/>
                  <a:gd name="T97" fmla="*/ 136 h 250"/>
                  <a:gd name="T98" fmla="*/ 30 w 514"/>
                  <a:gd name="T99" fmla="*/ 119 h 250"/>
                  <a:gd name="T100" fmla="*/ 28 w 514"/>
                  <a:gd name="T101" fmla="*/ 103 h 250"/>
                  <a:gd name="T102" fmla="*/ 21 w 514"/>
                  <a:gd name="T103" fmla="*/ 91 h 250"/>
                  <a:gd name="T104" fmla="*/ 13 w 514"/>
                  <a:gd name="T105" fmla="*/ 82 h 250"/>
                  <a:gd name="T106" fmla="*/ 5 w 514"/>
                  <a:gd name="T107" fmla="*/ 77 h 250"/>
                  <a:gd name="T108" fmla="*/ 0 w 514"/>
                  <a:gd name="T109" fmla="*/ 79 h 250"/>
                  <a:gd name="T110" fmla="*/ 0 w 514"/>
                  <a:gd name="T111" fmla="*/ 0 h 250"/>
                  <a:gd name="T112" fmla="*/ 514 w 514"/>
                  <a:gd name="T113" fmla="*/ 0 h 25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514"/>
                  <a:gd name="T172" fmla="*/ 0 h 250"/>
                  <a:gd name="T173" fmla="*/ 514 w 514"/>
                  <a:gd name="T174" fmla="*/ 250 h 250"/>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514" h="250">
                    <a:moveTo>
                      <a:pt x="514" y="0"/>
                    </a:moveTo>
                    <a:lnTo>
                      <a:pt x="514" y="79"/>
                    </a:lnTo>
                    <a:lnTo>
                      <a:pt x="498" y="82"/>
                    </a:lnTo>
                    <a:lnTo>
                      <a:pt x="489" y="88"/>
                    </a:lnTo>
                    <a:lnTo>
                      <a:pt x="485" y="102"/>
                    </a:lnTo>
                    <a:lnTo>
                      <a:pt x="484" y="123"/>
                    </a:lnTo>
                    <a:lnTo>
                      <a:pt x="484" y="136"/>
                    </a:lnTo>
                    <a:lnTo>
                      <a:pt x="485" y="147"/>
                    </a:lnTo>
                    <a:lnTo>
                      <a:pt x="488" y="153"/>
                    </a:lnTo>
                    <a:lnTo>
                      <a:pt x="490" y="159"/>
                    </a:lnTo>
                    <a:lnTo>
                      <a:pt x="493" y="164"/>
                    </a:lnTo>
                    <a:lnTo>
                      <a:pt x="496" y="167"/>
                    </a:lnTo>
                    <a:lnTo>
                      <a:pt x="499" y="171"/>
                    </a:lnTo>
                    <a:lnTo>
                      <a:pt x="503" y="176"/>
                    </a:lnTo>
                    <a:lnTo>
                      <a:pt x="503" y="181"/>
                    </a:lnTo>
                    <a:lnTo>
                      <a:pt x="473" y="191"/>
                    </a:lnTo>
                    <a:lnTo>
                      <a:pt x="464" y="199"/>
                    </a:lnTo>
                    <a:lnTo>
                      <a:pt x="434" y="250"/>
                    </a:lnTo>
                    <a:lnTo>
                      <a:pt x="395" y="202"/>
                    </a:lnTo>
                    <a:lnTo>
                      <a:pt x="386" y="191"/>
                    </a:lnTo>
                    <a:lnTo>
                      <a:pt x="356" y="181"/>
                    </a:lnTo>
                    <a:lnTo>
                      <a:pt x="356" y="171"/>
                    </a:lnTo>
                    <a:lnTo>
                      <a:pt x="318" y="171"/>
                    </a:lnTo>
                    <a:lnTo>
                      <a:pt x="318" y="181"/>
                    </a:lnTo>
                    <a:lnTo>
                      <a:pt x="298" y="181"/>
                    </a:lnTo>
                    <a:lnTo>
                      <a:pt x="288" y="185"/>
                    </a:lnTo>
                    <a:lnTo>
                      <a:pt x="247" y="238"/>
                    </a:lnTo>
                    <a:lnTo>
                      <a:pt x="209" y="191"/>
                    </a:lnTo>
                    <a:lnTo>
                      <a:pt x="200" y="184"/>
                    </a:lnTo>
                    <a:lnTo>
                      <a:pt x="179" y="181"/>
                    </a:lnTo>
                    <a:lnTo>
                      <a:pt x="179" y="171"/>
                    </a:lnTo>
                    <a:lnTo>
                      <a:pt x="143" y="171"/>
                    </a:lnTo>
                    <a:lnTo>
                      <a:pt x="143" y="181"/>
                    </a:lnTo>
                    <a:lnTo>
                      <a:pt x="122" y="181"/>
                    </a:lnTo>
                    <a:lnTo>
                      <a:pt x="111" y="181"/>
                    </a:lnTo>
                    <a:lnTo>
                      <a:pt x="102" y="184"/>
                    </a:lnTo>
                    <a:lnTo>
                      <a:pt x="62" y="232"/>
                    </a:lnTo>
                    <a:lnTo>
                      <a:pt x="55" y="232"/>
                    </a:lnTo>
                    <a:lnTo>
                      <a:pt x="5" y="181"/>
                    </a:lnTo>
                    <a:lnTo>
                      <a:pt x="5" y="179"/>
                    </a:lnTo>
                    <a:lnTo>
                      <a:pt x="5" y="176"/>
                    </a:lnTo>
                    <a:lnTo>
                      <a:pt x="5" y="173"/>
                    </a:lnTo>
                    <a:lnTo>
                      <a:pt x="5" y="171"/>
                    </a:lnTo>
                    <a:lnTo>
                      <a:pt x="21" y="153"/>
                    </a:lnTo>
                    <a:lnTo>
                      <a:pt x="30" y="136"/>
                    </a:lnTo>
                    <a:lnTo>
                      <a:pt x="30" y="119"/>
                    </a:lnTo>
                    <a:lnTo>
                      <a:pt x="28" y="103"/>
                    </a:lnTo>
                    <a:lnTo>
                      <a:pt x="21" y="91"/>
                    </a:lnTo>
                    <a:lnTo>
                      <a:pt x="13" y="82"/>
                    </a:lnTo>
                    <a:lnTo>
                      <a:pt x="5" y="77"/>
                    </a:lnTo>
                    <a:lnTo>
                      <a:pt x="0" y="79"/>
                    </a:lnTo>
                    <a:lnTo>
                      <a:pt x="0" y="0"/>
                    </a:lnTo>
                    <a:lnTo>
                      <a:pt x="514" y="0"/>
                    </a:lnTo>
                  </a:path>
                </a:pathLst>
              </a:custGeom>
              <a:noFill/>
              <a:ln w="0">
                <a:solidFill>
                  <a:srgbClr val="000000"/>
                </a:solidFill>
                <a:prstDash val="solid"/>
                <a:round/>
                <a:headEnd/>
                <a:tailEnd/>
              </a:ln>
            </p:spPr>
            <p:txBody>
              <a:bodyPr/>
              <a:lstStyle/>
              <a:p>
                <a:endParaRPr lang="en-AU"/>
              </a:p>
            </p:txBody>
          </p:sp>
          <p:sp>
            <p:nvSpPr>
              <p:cNvPr id="26774" name="Freeform 124"/>
              <p:cNvSpPr>
                <a:spLocks/>
              </p:cNvSpPr>
              <p:nvPr/>
            </p:nvSpPr>
            <p:spPr bwMode="auto">
              <a:xfrm>
                <a:off x="4807" y="3694"/>
                <a:ext cx="51" cy="106"/>
              </a:xfrm>
              <a:custGeom>
                <a:avLst/>
                <a:gdLst>
                  <a:gd name="T0" fmla="*/ 101 w 102"/>
                  <a:gd name="T1" fmla="*/ 0 h 211"/>
                  <a:gd name="T2" fmla="*/ 102 w 102"/>
                  <a:gd name="T3" fmla="*/ 52 h 211"/>
                  <a:gd name="T4" fmla="*/ 101 w 102"/>
                  <a:gd name="T5" fmla="*/ 76 h 211"/>
                  <a:gd name="T6" fmla="*/ 96 w 102"/>
                  <a:gd name="T7" fmla="*/ 102 h 211"/>
                  <a:gd name="T8" fmla="*/ 89 w 102"/>
                  <a:gd name="T9" fmla="*/ 126 h 211"/>
                  <a:gd name="T10" fmla="*/ 71 w 102"/>
                  <a:gd name="T11" fmla="*/ 173 h 211"/>
                  <a:gd name="T12" fmla="*/ 54 w 102"/>
                  <a:gd name="T13" fmla="*/ 211 h 211"/>
                  <a:gd name="T14" fmla="*/ 47 w 102"/>
                  <a:gd name="T15" fmla="*/ 211 h 211"/>
                  <a:gd name="T16" fmla="*/ 12 w 102"/>
                  <a:gd name="T17" fmla="*/ 119 h 211"/>
                  <a:gd name="T18" fmla="*/ 3 w 102"/>
                  <a:gd name="T19" fmla="*/ 74 h 211"/>
                  <a:gd name="T20" fmla="*/ 0 w 102"/>
                  <a:gd name="T21" fmla="*/ 0 h 211"/>
                  <a:gd name="T22" fmla="*/ 8 w 102"/>
                  <a:gd name="T23" fmla="*/ 0 h 211"/>
                  <a:gd name="T24" fmla="*/ 47 w 102"/>
                  <a:gd name="T25" fmla="*/ 46 h 211"/>
                  <a:gd name="T26" fmla="*/ 54 w 102"/>
                  <a:gd name="T27" fmla="*/ 46 h 211"/>
                  <a:gd name="T28" fmla="*/ 85 w 102"/>
                  <a:gd name="T29" fmla="*/ 8 h 211"/>
                  <a:gd name="T30" fmla="*/ 101 w 102"/>
                  <a:gd name="T31" fmla="*/ 0 h 2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
                  <a:gd name="T49" fmla="*/ 0 h 211"/>
                  <a:gd name="T50" fmla="*/ 102 w 102"/>
                  <a:gd name="T51" fmla="*/ 211 h 2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 h="211">
                    <a:moveTo>
                      <a:pt x="101" y="0"/>
                    </a:moveTo>
                    <a:lnTo>
                      <a:pt x="102" y="52"/>
                    </a:lnTo>
                    <a:lnTo>
                      <a:pt x="101" y="76"/>
                    </a:lnTo>
                    <a:lnTo>
                      <a:pt x="96" y="102"/>
                    </a:lnTo>
                    <a:lnTo>
                      <a:pt x="89" y="126"/>
                    </a:lnTo>
                    <a:lnTo>
                      <a:pt x="71" y="173"/>
                    </a:lnTo>
                    <a:lnTo>
                      <a:pt x="54" y="211"/>
                    </a:lnTo>
                    <a:lnTo>
                      <a:pt x="47" y="211"/>
                    </a:lnTo>
                    <a:lnTo>
                      <a:pt x="12" y="119"/>
                    </a:lnTo>
                    <a:lnTo>
                      <a:pt x="3" y="74"/>
                    </a:lnTo>
                    <a:lnTo>
                      <a:pt x="0" y="0"/>
                    </a:lnTo>
                    <a:lnTo>
                      <a:pt x="8" y="0"/>
                    </a:lnTo>
                    <a:lnTo>
                      <a:pt x="47" y="46"/>
                    </a:lnTo>
                    <a:lnTo>
                      <a:pt x="54" y="46"/>
                    </a:lnTo>
                    <a:lnTo>
                      <a:pt x="85" y="8"/>
                    </a:lnTo>
                    <a:lnTo>
                      <a:pt x="101" y="0"/>
                    </a:lnTo>
                    <a:close/>
                  </a:path>
                </a:pathLst>
              </a:custGeom>
              <a:solidFill>
                <a:srgbClr val="FFFFFF"/>
              </a:solidFill>
              <a:ln w="9525">
                <a:noFill/>
                <a:round/>
                <a:headEnd/>
                <a:tailEnd/>
              </a:ln>
            </p:spPr>
            <p:txBody>
              <a:bodyPr/>
              <a:lstStyle/>
              <a:p>
                <a:endParaRPr lang="en-AU"/>
              </a:p>
            </p:txBody>
          </p:sp>
          <p:sp>
            <p:nvSpPr>
              <p:cNvPr id="26775" name="Freeform 125"/>
              <p:cNvSpPr>
                <a:spLocks/>
              </p:cNvSpPr>
              <p:nvPr/>
            </p:nvSpPr>
            <p:spPr bwMode="auto">
              <a:xfrm>
                <a:off x="4807" y="3694"/>
                <a:ext cx="51" cy="106"/>
              </a:xfrm>
              <a:custGeom>
                <a:avLst/>
                <a:gdLst>
                  <a:gd name="T0" fmla="*/ 101 w 102"/>
                  <a:gd name="T1" fmla="*/ 0 h 211"/>
                  <a:gd name="T2" fmla="*/ 102 w 102"/>
                  <a:gd name="T3" fmla="*/ 52 h 211"/>
                  <a:gd name="T4" fmla="*/ 101 w 102"/>
                  <a:gd name="T5" fmla="*/ 76 h 211"/>
                  <a:gd name="T6" fmla="*/ 96 w 102"/>
                  <a:gd name="T7" fmla="*/ 102 h 211"/>
                  <a:gd name="T8" fmla="*/ 89 w 102"/>
                  <a:gd name="T9" fmla="*/ 126 h 211"/>
                  <a:gd name="T10" fmla="*/ 71 w 102"/>
                  <a:gd name="T11" fmla="*/ 173 h 211"/>
                  <a:gd name="T12" fmla="*/ 54 w 102"/>
                  <a:gd name="T13" fmla="*/ 211 h 211"/>
                  <a:gd name="T14" fmla="*/ 47 w 102"/>
                  <a:gd name="T15" fmla="*/ 211 h 211"/>
                  <a:gd name="T16" fmla="*/ 12 w 102"/>
                  <a:gd name="T17" fmla="*/ 119 h 211"/>
                  <a:gd name="T18" fmla="*/ 3 w 102"/>
                  <a:gd name="T19" fmla="*/ 74 h 211"/>
                  <a:gd name="T20" fmla="*/ 0 w 102"/>
                  <a:gd name="T21" fmla="*/ 0 h 211"/>
                  <a:gd name="T22" fmla="*/ 8 w 102"/>
                  <a:gd name="T23" fmla="*/ 0 h 211"/>
                  <a:gd name="T24" fmla="*/ 47 w 102"/>
                  <a:gd name="T25" fmla="*/ 46 h 211"/>
                  <a:gd name="T26" fmla="*/ 54 w 102"/>
                  <a:gd name="T27" fmla="*/ 46 h 211"/>
                  <a:gd name="T28" fmla="*/ 85 w 102"/>
                  <a:gd name="T29" fmla="*/ 8 h 211"/>
                  <a:gd name="T30" fmla="*/ 101 w 102"/>
                  <a:gd name="T31" fmla="*/ 0 h 21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2"/>
                  <a:gd name="T49" fmla="*/ 0 h 211"/>
                  <a:gd name="T50" fmla="*/ 102 w 102"/>
                  <a:gd name="T51" fmla="*/ 211 h 21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2" h="211">
                    <a:moveTo>
                      <a:pt x="101" y="0"/>
                    </a:moveTo>
                    <a:lnTo>
                      <a:pt x="102" y="52"/>
                    </a:lnTo>
                    <a:lnTo>
                      <a:pt x="101" y="76"/>
                    </a:lnTo>
                    <a:lnTo>
                      <a:pt x="96" y="102"/>
                    </a:lnTo>
                    <a:lnTo>
                      <a:pt x="89" y="126"/>
                    </a:lnTo>
                    <a:lnTo>
                      <a:pt x="71" y="173"/>
                    </a:lnTo>
                    <a:lnTo>
                      <a:pt x="54" y="211"/>
                    </a:lnTo>
                    <a:lnTo>
                      <a:pt x="47" y="211"/>
                    </a:lnTo>
                    <a:lnTo>
                      <a:pt x="12" y="119"/>
                    </a:lnTo>
                    <a:lnTo>
                      <a:pt x="3" y="74"/>
                    </a:lnTo>
                    <a:lnTo>
                      <a:pt x="0" y="0"/>
                    </a:lnTo>
                    <a:lnTo>
                      <a:pt x="8" y="0"/>
                    </a:lnTo>
                    <a:lnTo>
                      <a:pt x="47" y="46"/>
                    </a:lnTo>
                    <a:lnTo>
                      <a:pt x="54" y="46"/>
                    </a:lnTo>
                    <a:lnTo>
                      <a:pt x="85" y="8"/>
                    </a:lnTo>
                    <a:lnTo>
                      <a:pt x="101" y="0"/>
                    </a:lnTo>
                  </a:path>
                </a:pathLst>
              </a:custGeom>
              <a:noFill/>
              <a:ln w="0">
                <a:solidFill>
                  <a:srgbClr val="000000"/>
                </a:solidFill>
                <a:prstDash val="solid"/>
                <a:round/>
                <a:headEnd/>
                <a:tailEnd/>
              </a:ln>
            </p:spPr>
            <p:txBody>
              <a:bodyPr/>
              <a:lstStyle/>
              <a:p>
                <a:endParaRPr lang="en-AU"/>
              </a:p>
            </p:txBody>
          </p:sp>
          <p:sp>
            <p:nvSpPr>
              <p:cNvPr id="26776" name="Freeform 126"/>
              <p:cNvSpPr>
                <a:spLocks/>
              </p:cNvSpPr>
              <p:nvPr/>
            </p:nvSpPr>
            <p:spPr bwMode="auto">
              <a:xfrm>
                <a:off x="4715" y="3692"/>
                <a:ext cx="49" cy="108"/>
              </a:xfrm>
              <a:custGeom>
                <a:avLst/>
                <a:gdLst>
                  <a:gd name="T0" fmla="*/ 6 w 97"/>
                  <a:gd name="T1" fmla="*/ 0 h 214"/>
                  <a:gd name="T2" fmla="*/ 6 w 97"/>
                  <a:gd name="T3" fmla="*/ 0 h 214"/>
                  <a:gd name="T4" fmla="*/ 6 w 97"/>
                  <a:gd name="T5" fmla="*/ 0 h 214"/>
                  <a:gd name="T6" fmla="*/ 6 w 97"/>
                  <a:gd name="T7" fmla="*/ 0 h 214"/>
                  <a:gd name="T8" fmla="*/ 6 w 97"/>
                  <a:gd name="T9" fmla="*/ 0 h 214"/>
                  <a:gd name="T10" fmla="*/ 26 w 97"/>
                  <a:gd name="T11" fmla="*/ 26 h 214"/>
                  <a:gd name="T12" fmla="*/ 41 w 97"/>
                  <a:gd name="T13" fmla="*/ 49 h 214"/>
                  <a:gd name="T14" fmla="*/ 43 w 97"/>
                  <a:gd name="T15" fmla="*/ 49 h 214"/>
                  <a:gd name="T16" fmla="*/ 45 w 97"/>
                  <a:gd name="T17" fmla="*/ 49 h 214"/>
                  <a:gd name="T18" fmla="*/ 50 w 97"/>
                  <a:gd name="T19" fmla="*/ 49 h 214"/>
                  <a:gd name="T20" fmla="*/ 53 w 97"/>
                  <a:gd name="T21" fmla="*/ 49 h 214"/>
                  <a:gd name="T22" fmla="*/ 93 w 97"/>
                  <a:gd name="T23" fmla="*/ 0 h 214"/>
                  <a:gd name="T24" fmla="*/ 96 w 97"/>
                  <a:gd name="T25" fmla="*/ 38 h 214"/>
                  <a:gd name="T26" fmla="*/ 97 w 97"/>
                  <a:gd name="T27" fmla="*/ 77 h 214"/>
                  <a:gd name="T28" fmla="*/ 93 w 97"/>
                  <a:gd name="T29" fmla="*/ 114 h 214"/>
                  <a:gd name="T30" fmla="*/ 89 w 97"/>
                  <a:gd name="T31" fmla="*/ 142 h 214"/>
                  <a:gd name="T32" fmla="*/ 81 w 97"/>
                  <a:gd name="T33" fmla="*/ 159 h 214"/>
                  <a:gd name="T34" fmla="*/ 75 w 97"/>
                  <a:gd name="T35" fmla="*/ 176 h 214"/>
                  <a:gd name="T36" fmla="*/ 58 w 97"/>
                  <a:gd name="T37" fmla="*/ 214 h 214"/>
                  <a:gd name="T38" fmla="*/ 45 w 97"/>
                  <a:gd name="T39" fmla="*/ 214 h 214"/>
                  <a:gd name="T40" fmla="*/ 13 w 97"/>
                  <a:gd name="T41" fmla="*/ 137 h 214"/>
                  <a:gd name="T42" fmla="*/ 9 w 97"/>
                  <a:gd name="T43" fmla="*/ 128 h 214"/>
                  <a:gd name="T44" fmla="*/ 6 w 97"/>
                  <a:gd name="T45" fmla="*/ 117 h 214"/>
                  <a:gd name="T46" fmla="*/ 2 w 97"/>
                  <a:gd name="T47" fmla="*/ 102 h 214"/>
                  <a:gd name="T48" fmla="*/ 0 w 97"/>
                  <a:gd name="T49" fmla="*/ 86 h 214"/>
                  <a:gd name="T50" fmla="*/ 0 w 97"/>
                  <a:gd name="T51" fmla="*/ 0 h 214"/>
                  <a:gd name="T52" fmla="*/ 6 w 97"/>
                  <a:gd name="T53" fmla="*/ 0 h 214"/>
                  <a:gd name="T54" fmla="*/ 6 w 97"/>
                  <a:gd name="T55" fmla="*/ 0 h 214"/>
                  <a:gd name="T56" fmla="*/ 6 w 97"/>
                  <a:gd name="T57" fmla="*/ 0 h 2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7"/>
                  <a:gd name="T88" fmla="*/ 0 h 214"/>
                  <a:gd name="T89" fmla="*/ 97 w 97"/>
                  <a:gd name="T90" fmla="*/ 214 h 2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7" h="214">
                    <a:moveTo>
                      <a:pt x="6" y="0"/>
                    </a:moveTo>
                    <a:lnTo>
                      <a:pt x="6" y="0"/>
                    </a:lnTo>
                    <a:lnTo>
                      <a:pt x="26" y="26"/>
                    </a:lnTo>
                    <a:lnTo>
                      <a:pt x="41" y="49"/>
                    </a:lnTo>
                    <a:lnTo>
                      <a:pt x="43" y="49"/>
                    </a:lnTo>
                    <a:lnTo>
                      <a:pt x="45" y="49"/>
                    </a:lnTo>
                    <a:lnTo>
                      <a:pt x="50" y="49"/>
                    </a:lnTo>
                    <a:lnTo>
                      <a:pt x="53" y="49"/>
                    </a:lnTo>
                    <a:lnTo>
                      <a:pt x="93" y="0"/>
                    </a:lnTo>
                    <a:lnTo>
                      <a:pt x="96" y="38"/>
                    </a:lnTo>
                    <a:lnTo>
                      <a:pt x="97" y="77"/>
                    </a:lnTo>
                    <a:lnTo>
                      <a:pt x="93" y="114"/>
                    </a:lnTo>
                    <a:lnTo>
                      <a:pt x="89" y="142"/>
                    </a:lnTo>
                    <a:lnTo>
                      <a:pt x="81" y="159"/>
                    </a:lnTo>
                    <a:lnTo>
                      <a:pt x="75" y="176"/>
                    </a:lnTo>
                    <a:lnTo>
                      <a:pt x="58" y="214"/>
                    </a:lnTo>
                    <a:lnTo>
                      <a:pt x="45" y="214"/>
                    </a:lnTo>
                    <a:lnTo>
                      <a:pt x="13" y="137"/>
                    </a:lnTo>
                    <a:lnTo>
                      <a:pt x="9" y="128"/>
                    </a:lnTo>
                    <a:lnTo>
                      <a:pt x="6" y="117"/>
                    </a:lnTo>
                    <a:lnTo>
                      <a:pt x="2" y="102"/>
                    </a:lnTo>
                    <a:lnTo>
                      <a:pt x="0" y="86"/>
                    </a:lnTo>
                    <a:lnTo>
                      <a:pt x="0" y="0"/>
                    </a:lnTo>
                    <a:lnTo>
                      <a:pt x="6" y="0"/>
                    </a:lnTo>
                    <a:close/>
                  </a:path>
                </a:pathLst>
              </a:custGeom>
              <a:solidFill>
                <a:srgbClr val="FFFFFF"/>
              </a:solidFill>
              <a:ln w="9525">
                <a:noFill/>
                <a:round/>
                <a:headEnd/>
                <a:tailEnd/>
              </a:ln>
            </p:spPr>
            <p:txBody>
              <a:bodyPr/>
              <a:lstStyle/>
              <a:p>
                <a:endParaRPr lang="en-AU"/>
              </a:p>
            </p:txBody>
          </p:sp>
          <p:sp>
            <p:nvSpPr>
              <p:cNvPr id="26777" name="Freeform 127"/>
              <p:cNvSpPr>
                <a:spLocks/>
              </p:cNvSpPr>
              <p:nvPr/>
            </p:nvSpPr>
            <p:spPr bwMode="auto">
              <a:xfrm>
                <a:off x="4715" y="3692"/>
                <a:ext cx="49" cy="108"/>
              </a:xfrm>
              <a:custGeom>
                <a:avLst/>
                <a:gdLst>
                  <a:gd name="T0" fmla="*/ 6 w 97"/>
                  <a:gd name="T1" fmla="*/ 0 h 214"/>
                  <a:gd name="T2" fmla="*/ 6 w 97"/>
                  <a:gd name="T3" fmla="*/ 0 h 214"/>
                  <a:gd name="T4" fmla="*/ 6 w 97"/>
                  <a:gd name="T5" fmla="*/ 0 h 214"/>
                  <a:gd name="T6" fmla="*/ 6 w 97"/>
                  <a:gd name="T7" fmla="*/ 0 h 214"/>
                  <a:gd name="T8" fmla="*/ 6 w 97"/>
                  <a:gd name="T9" fmla="*/ 0 h 214"/>
                  <a:gd name="T10" fmla="*/ 26 w 97"/>
                  <a:gd name="T11" fmla="*/ 26 h 214"/>
                  <a:gd name="T12" fmla="*/ 41 w 97"/>
                  <a:gd name="T13" fmla="*/ 49 h 214"/>
                  <a:gd name="T14" fmla="*/ 43 w 97"/>
                  <a:gd name="T15" fmla="*/ 49 h 214"/>
                  <a:gd name="T16" fmla="*/ 45 w 97"/>
                  <a:gd name="T17" fmla="*/ 49 h 214"/>
                  <a:gd name="T18" fmla="*/ 50 w 97"/>
                  <a:gd name="T19" fmla="*/ 49 h 214"/>
                  <a:gd name="T20" fmla="*/ 53 w 97"/>
                  <a:gd name="T21" fmla="*/ 49 h 214"/>
                  <a:gd name="T22" fmla="*/ 93 w 97"/>
                  <a:gd name="T23" fmla="*/ 0 h 214"/>
                  <a:gd name="T24" fmla="*/ 96 w 97"/>
                  <a:gd name="T25" fmla="*/ 38 h 214"/>
                  <a:gd name="T26" fmla="*/ 97 w 97"/>
                  <a:gd name="T27" fmla="*/ 77 h 214"/>
                  <a:gd name="T28" fmla="*/ 93 w 97"/>
                  <a:gd name="T29" fmla="*/ 114 h 214"/>
                  <a:gd name="T30" fmla="*/ 89 w 97"/>
                  <a:gd name="T31" fmla="*/ 142 h 214"/>
                  <a:gd name="T32" fmla="*/ 81 w 97"/>
                  <a:gd name="T33" fmla="*/ 159 h 214"/>
                  <a:gd name="T34" fmla="*/ 75 w 97"/>
                  <a:gd name="T35" fmla="*/ 176 h 214"/>
                  <a:gd name="T36" fmla="*/ 58 w 97"/>
                  <a:gd name="T37" fmla="*/ 214 h 214"/>
                  <a:gd name="T38" fmla="*/ 45 w 97"/>
                  <a:gd name="T39" fmla="*/ 214 h 214"/>
                  <a:gd name="T40" fmla="*/ 13 w 97"/>
                  <a:gd name="T41" fmla="*/ 137 h 214"/>
                  <a:gd name="T42" fmla="*/ 9 w 97"/>
                  <a:gd name="T43" fmla="*/ 128 h 214"/>
                  <a:gd name="T44" fmla="*/ 6 w 97"/>
                  <a:gd name="T45" fmla="*/ 117 h 214"/>
                  <a:gd name="T46" fmla="*/ 2 w 97"/>
                  <a:gd name="T47" fmla="*/ 102 h 214"/>
                  <a:gd name="T48" fmla="*/ 0 w 97"/>
                  <a:gd name="T49" fmla="*/ 86 h 214"/>
                  <a:gd name="T50" fmla="*/ 0 w 97"/>
                  <a:gd name="T51" fmla="*/ 0 h 214"/>
                  <a:gd name="T52" fmla="*/ 6 w 97"/>
                  <a:gd name="T53" fmla="*/ 0 h 214"/>
                  <a:gd name="T54" fmla="*/ 6 w 97"/>
                  <a:gd name="T55" fmla="*/ 0 h 214"/>
                  <a:gd name="T56" fmla="*/ 6 w 97"/>
                  <a:gd name="T57" fmla="*/ 0 h 21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97"/>
                  <a:gd name="T88" fmla="*/ 0 h 214"/>
                  <a:gd name="T89" fmla="*/ 97 w 97"/>
                  <a:gd name="T90" fmla="*/ 214 h 21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97" h="214">
                    <a:moveTo>
                      <a:pt x="6" y="0"/>
                    </a:moveTo>
                    <a:lnTo>
                      <a:pt x="6" y="0"/>
                    </a:lnTo>
                    <a:lnTo>
                      <a:pt x="26" y="26"/>
                    </a:lnTo>
                    <a:lnTo>
                      <a:pt x="41" y="49"/>
                    </a:lnTo>
                    <a:lnTo>
                      <a:pt x="43" y="49"/>
                    </a:lnTo>
                    <a:lnTo>
                      <a:pt x="45" y="49"/>
                    </a:lnTo>
                    <a:lnTo>
                      <a:pt x="50" y="49"/>
                    </a:lnTo>
                    <a:lnTo>
                      <a:pt x="53" y="49"/>
                    </a:lnTo>
                    <a:lnTo>
                      <a:pt x="93" y="0"/>
                    </a:lnTo>
                    <a:lnTo>
                      <a:pt x="96" y="38"/>
                    </a:lnTo>
                    <a:lnTo>
                      <a:pt x="97" y="77"/>
                    </a:lnTo>
                    <a:lnTo>
                      <a:pt x="93" y="114"/>
                    </a:lnTo>
                    <a:lnTo>
                      <a:pt x="89" y="142"/>
                    </a:lnTo>
                    <a:lnTo>
                      <a:pt x="81" y="159"/>
                    </a:lnTo>
                    <a:lnTo>
                      <a:pt x="75" y="176"/>
                    </a:lnTo>
                    <a:lnTo>
                      <a:pt x="58" y="214"/>
                    </a:lnTo>
                    <a:lnTo>
                      <a:pt x="45" y="214"/>
                    </a:lnTo>
                    <a:lnTo>
                      <a:pt x="13" y="137"/>
                    </a:lnTo>
                    <a:lnTo>
                      <a:pt x="9" y="128"/>
                    </a:lnTo>
                    <a:lnTo>
                      <a:pt x="6" y="117"/>
                    </a:lnTo>
                    <a:lnTo>
                      <a:pt x="2" y="102"/>
                    </a:lnTo>
                    <a:lnTo>
                      <a:pt x="0" y="86"/>
                    </a:lnTo>
                    <a:lnTo>
                      <a:pt x="0" y="0"/>
                    </a:lnTo>
                    <a:lnTo>
                      <a:pt x="6" y="0"/>
                    </a:lnTo>
                  </a:path>
                </a:pathLst>
              </a:custGeom>
              <a:noFill/>
              <a:ln w="0">
                <a:solidFill>
                  <a:srgbClr val="000000"/>
                </a:solidFill>
                <a:prstDash val="solid"/>
                <a:round/>
                <a:headEnd/>
                <a:tailEnd/>
              </a:ln>
            </p:spPr>
            <p:txBody>
              <a:bodyPr/>
              <a:lstStyle/>
              <a:p>
                <a:endParaRPr lang="en-AU"/>
              </a:p>
            </p:txBody>
          </p:sp>
          <p:sp>
            <p:nvSpPr>
              <p:cNvPr id="26778" name="Freeform 128"/>
              <p:cNvSpPr>
                <a:spLocks/>
              </p:cNvSpPr>
              <p:nvPr/>
            </p:nvSpPr>
            <p:spPr bwMode="auto">
              <a:xfrm>
                <a:off x="4903" y="3696"/>
                <a:ext cx="49" cy="105"/>
              </a:xfrm>
              <a:custGeom>
                <a:avLst/>
                <a:gdLst>
                  <a:gd name="T0" fmla="*/ 98 w 98"/>
                  <a:gd name="T1" fmla="*/ 13 h 211"/>
                  <a:gd name="T2" fmla="*/ 98 w 98"/>
                  <a:gd name="T3" fmla="*/ 55 h 211"/>
                  <a:gd name="T4" fmla="*/ 98 w 98"/>
                  <a:gd name="T5" fmla="*/ 79 h 211"/>
                  <a:gd name="T6" fmla="*/ 87 w 98"/>
                  <a:gd name="T7" fmla="*/ 98 h 211"/>
                  <a:gd name="T8" fmla="*/ 82 w 98"/>
                  <a:gd name="T9" fmla="*/ 118 h 211"/>
                  <a:gd name="T10" fmla="*/ 74 w 98"/>
                  <a:gd name="T11" fmla="*/ 141 h 211"/>
                  <a:gd name="T12" fmla="*/ 45 w 98"/>
                  <a:gd name="T13" fmla="*/ 211 h 211"/>
                  <a:gd name="T14" fmla="*/ 43 w 98"/>
                  <a:gd name="T15" fmla="*/ 211 h 211"/>
                  <a:gd name="T16" fmla="*/ 30 w 98"/>
                  <a:gd name="T17" fmla="*/ 177 h 211"/>
                  <a:gd name="T18" fmla="*/ 13 w 98"/>
                  <a:gd name="T19" fmla="*/ 141 h 211"/>
                  <a:gd name="T20" fmla="*/ 0 w 98"/>
                  <a:gd name="T21" fmla="*/ 95 h 211"/>
                  <a:gd name="T22" fmla="*/ 1 w 98"/>
                  <a:gd name="T23" fmla="*/ 42 h 211"/>
                  <a:gd name="T24" fmla="*/ 2 w 98"/>
                  <a:gd name="T25" fmla="*/ 4 h 211"/>
                  <a:gd name="T26" fmla="*/ 49 w 98"/>
                  <a:gd name="T27" fmla="*/ 51 h 211"/>
                  <a:gd name="T28" fmla="*/ 59 w 98"/>
                  <a:gd name="T29" fmla="*/ 51 h 211"/>
                  <a:gd name="T30" fmla="*/ 78 w 98"/>
                  <a:gd name="T31" fmla="*/ 19 h 211"/>
                  <a:gd name="T32" fmla="*/ 87 w 98"/>
                  <a:gd name="T33" fmla="*/ 0 h 211"/>
                  <a:gd name="T34" fmla="*/ 98 w 98"/>
                  <a:gd name="T35" fmla="*/ 13 h 2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8"/>
                  <a:gd name="T55" fmla="*/ 0 h 211"/>
                  <a:gd name="T56" fmla="*/ 98 w 98"/>
                  <a:gd name="T57" fmla="*/ 211 h 2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8" h="211">
                    <a:moveTo>
                      <a:pt x="98" y="13"/>
                    </a:moveTo>
                    <a:lnTo>
                      <a:pt x="98" y="55"/>
                    </a:lnTo>
                    <a:lnTo>
                      <a:pt x="98" y="79"/>
                    </a:lnTo>
                    <a:lnTo>
                      <a:pt x="87" y="98"/>
                    </a:lnTo>
                    <a:lnTo>
                      <a:pt x="82" y="118"/>
                    </a:lnTo>
                    <a:lnTo>
                      <a:pt x="74" y="141"/>
                    </a:lnTo>
                    <a:lnTo>
                      <a:pt x="45" y="211"/>
                    </a:lnTo>
                    <a:lnTo>
                      <a:pt x="43" y="211"/>
                    </a:lnTo>
                    <a:lnTo>
                      <a:pt x="30" y="177"/>
                    </a:lnTo>
                    <a:lnTo>
                      <a:pt x="13" y="141"/>
                    </a:lnTo>
                    <a:lnTo>
                      <a:pt x="0" y="95"/>
                    </a:lnTo>
                    <a:lnTo>
                      <a:pt x="1" y="42"/>
                    </a:lnTo>
                    <a:lnTo>
                      <a:pt x="2" y="4"/>
                    </a:lnTo>
                    <a:lnTo>
                      <a:pt x="49" y="51"/>
                    </a:lnTo>
                    <a:lnTo>
                      <a:pt x="59" y="51"/>
                    </a:lnTo>
                    <a:lnTo>
                      <a:pt x="78" y="19"/>
                    </a:lnTo>
                    <a:lnTo>
                      <a:pt x="87" y="0"/>
                    </a:lnTo>
                    <a:lnTo>
                      <a:pt x="98" y="13"/>
                    </a:lnTo>
                    <a:close/>
                  </a:path>
                </a:pathLst>
              </a:custGeom>
              <a:solidFill>
                <a:srgbClr val="FFFFFF"/>
              </a:solidFill>
              <a:ln w="9525">
                <a:noFill/>
                <a:round/>
                <a:headEnd/>
                <a:tailEnd/>
              </a:ln>
            </p:spPr>
            <p:txBody>
              <a:bodyPr/>
              <a:lstStyle/>
              <a:p>
                <a:endParaRPr lang="en-AU"/>
              </a:p>
            </p:txBody>
          </p:sp>
          <p:sp>
            <p:nvSpPr>
              <p:cNvPr id="26779" name="Freeform 129"/>
              <p:cNvSpPr>
                <a:spLocks/>
              </p:cNvSpPr>
              <p:nvPr/>
            </p:nvSpPr>
            <p:spPr bwMode="auto">
              <a:xfrm>
                <a:off x="4903" y="3696"/>
                <a:ext cx="49" cy="105"/>
              </a:xfrm>
              <a:custGeom>
                <a:avLst/>
                <a:gdLst>
                  <a:gd name="T0" fmla="*/ 98 w 98"/>
                  <a:gd name="T1" fmla="*/ 13 h 211"/>
                  <a:gd name="T2" fmla="*/ 98 w 98"/>
                  <a:gd name="T3" fmla="*/ 55 h 211"/>
                  <a:gd name="T4" fmla="*/ 98 w 98"/>
                  <a:gd name="T5" fmla="*/ 79 h 211"/>
                  <a:gd name="T6" fmla="*/ 87 w 98"/>
                  <a:gd name="T7" fmla="*/ 98 h 211"/>
                  <a:gd name="T8" fmla="*/ 82 w 98"/>
                  <a:gd name="T9" fmla="*/ 118 h 211"/>
                  <a:gd name="T10" fmla="*/ 74 w 98"/>
                  <a:gd name="T11" fmla="*/ 141 h 211"/>
                  <a:gd name="T12" fmla="*/ 45 w 98"/>
                  <a:gd name="T13" fmla="*/ 211 h 211"/>
                  <a:gd name="T14" fmla="*/ 43 w 98"/>
                  <a:gd name="T15" fmla="*/ 211 h 211"/>
                  <a:gd name="T16" fmla="*/ 30 w 98"/>
                  <a:gd name="T17" fmla="*/ 177 h 211"/>
                  <a:gd name="T18" fmla="*/ 13 w 98"/>
                  <a:gd name="T19" fmla="*/ 141 h 211"/>
                  <a:gd name="T20" fmla="*/ 0 w 98"/>
                  <a:gd name="T21" fmla="*/ 95 h 211"/>
                  <a:gd name="T22" fmla="*/ 1 w 98"/>
                  <a:gd name="T23" fmla="*/ 42 h 211"/>
                  <a:gd name="T24" fmla="*/ 2 w 98"/>
                  <a:gd name="T25" fmla="*/ 4 h 211"/>
                  <a:gd name="T26" fmla="*/ 49 w 98"/>
                  <a:gd name="T27" fmla="*/ 51 h 211"/>
                  <a:gd name="T28" fmla="*/ 59 w 98"/>
                  <a:gd name="T29" fmla="*/ 51 h 211"/>
                  <a:gd name="T30" fmla="*/ 78 w 98"/>
                  <a:gd name="T31" fmla="*/ 19 h 211"/>
                  <a:gd name="T32" fmla="*/ 87 w 98"/>
                  <a:gd name="T33" fmla="*/ 0 h 211"/>
                  <a:gd name="T34" fmla="*/ 98 w 98"/>
                  <a:gd name="T35" fmla="*/ 13 h 21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8"/>
                  <a:gd name="T55" fmla="*/ 0 h 211"/>
                  <a:gd name="T56" fmla="*/ 98 w 98"/>
                  <a:gd name="T57" fmla="*/ 211 h 211"/>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8" h="211">
                    <a:moveTo>
                      <a:pt x="98" y="13"/>
                    </a:moveTo>
                    <a:lnTo>
                      <a:pt x="98" y="55"/>
                    </a:lnTo>
                    <a:lnTo>
                      <a:pt x="98" y="79"/>
                    </a:lnTo>
                    <a:lnTo>
                      <a:pt x="87" y="98"/>
                    </a:lnTo>
                    <a:lnTo>
                      <a:pt x="82" y="118"/>
                    </a:lnTo>
                    <a:lnTo>
                      <a:pt x="74" y="141"/>
                    </a:lnTo>
                    <a:lnTo>
                      <a:pt x="45" y="211"/>
                    </a:lnTo>
                    <a:lnTo>
                      <a:pt x="43" y="211"/>
                    </a:lnTo>
                    <a:lnTo>
                      <a:pt x="30" y="177"/>
                    </a:lnTo>
                    <a:lnTo>
                      <a:pt x="13" y="141"/>
                    </a:lnTo>
                    <a:lnTo>
                      <a:pt x="0" y="95"/>
                    </a:lnTo>
                    <a:lnTo>
                      <a:pt x="1" y="42"/>
                    </a:lnTo>
                    <a:lnTo>
                      <a:pt x="2" y="4"/>
                    </a:lnTo>
                    <a:lnTo>
                      <a:pt x="49" y="51"/>
                    </a:lnTo>
                    <a:lnTo>
                      <a:pt x="59" y="51"/>
                    </a:lnTo>
                    <a:lnTo>
                      <a:pt x="78" y="19"/>
                    </a:lnTo>
                    <a:lnTo>
                      <a:pt x="87" y="0"/>
                    </a:lnTo>
                    <a:lnTo>
                      <a:pt x="98" y="13"/>
                    </a:lnTo>
                  </a:path>
                </a:pathLst>
              </a:custGeom>
              <a:noFill/>
              <a:ln w="0">
                <a:solidFill>
                  <a:srgbClr val="000000"/>
                </a:solidFill>
                <a:prstDash val="solid"/>
                <a:round/>
                <a:headEnd/>
                <a:tailEnd/>
              </a:ln>
            </p:spPr>
            <p:txBody>
              <a:bodyPr/>
              <a:lstStyle/>
              <a:p>
                <a:endParaRPr lang="en-AU"/>
              </a:p>
            </p:txBody>
          </p:sp>
          <p:sp>
            <p:nvSpPr>
              <p:cNvPr id="26780" name="Freeform 130"/>
              <p:cNvSpPr>
                <a:spLocks/>
              </p:cNvSpPr>
              <p:nvPr/>
            </p:nvSpPr>
            <p:spPr bwMode="auto">
              <a:xfrm>
                <a:off x="4766" y="3750"/>
                <a:ext cx="49" cy="50"/>
              </a:xfrm>
              <a:custGeom>
                <a:avLst/>
                <a:gdLst>
                  <a:gd name="T0" fmla="*/ 98 w 98"/>
                  <a:gd name="T1" fmla="*/ 98 h 98"/>
                  <a:gd name="T2" fmla="*/ 0 w 98"/>
                  <a:gd name="T3" fmla="*/ 98 h 98"/>
                  <a:gd name="T4" fmla="*/ 38 w 98"/>
                  <a:gd name="T5" fmla="*/ 0 h 98"/>
                  <a:gd name="T6" fmla="*/ 49 w 98"/>
                  <a:gd name="T7" fmla="*/ 0 h 98"/>
                  <a:gd name="T8" fmla="*/ 98 w 98"/>
                  <a:gd name="T9" fmla="*/ 98 h 98"/>
                  <a:gd name="T10" fmla="*/ 0 60000 65536"/>
                  <a:gd name="T11" fmla="*/ 0 60000 65536"/>
                  <a:gd name="T12" fmla="*/ 0 60000 65536"/>
                  <a:gd name="T13" fmla="*/ 0 60000 65536"/>
                  <a:gd name="T14" fmla="*/ 0 60000 65536"/>
                  <a:gd name="T15" fmla="*/ 0 w 98"/>
                  <a:gd name="T16" fmla="*/ 0 h 98"/>
                  <a:gd name="T17" fmla="*/ 98 w 98"/>
                  <a:gd name="T18" fmla="*/ 98 h 98"/>
                </a:gdLst>
                <a:ahLst/>
                <a:cxnLst>
                  <a:cxn ang="T10">
                    <a:pos x="T0" y="T1"/>
                  </a:cxn>
                  <a:cxn ang="T11">
                    <a:pos x="T2" y="T3"/>
                  </a:cxn>
                  <a:cxn ang="T12">
                    <a:pos x="T4" y="T5"/>
                  </a:cxn>
                  <a:cxn ang="T13">
                    <a:pos x="T6" y="T7"/>
                  </a:cxn>
                  <a:cxn ang="T14">
                    <a:pos x="T8" y="T9"/>
                  </a:cxn>
                </a:cxnLst>
                <a:rect l="T15" t="T16" r="T17" b="T18"/>
                <a:pathLst>
                  <a:path w="98" h="98">
                    <a:moveTo>
                      <a:pt x="98" y="98"/>
                    </a:moveTo>
                    <a:lnTo>
                      <a:pt x="0" y="98"/>
                    </a:lnTo>
                    <a:lnTo>
                      <a:pt x="38" y="0"/>
                    </a:lnTo>
                    <a:lnTo>
                      <a:pt x="49" y="0"/>
                    </a:lnTo>
                    <a:lnTo>
                      <a:pt x="98" y="98"/>
                    </a:lnTo>
                    <a:close/>
                  </a:path>
                </a:pathLst>
              </a:custGeom>
              <a:solidFill>
                <a:srgbClr val="FFFFFF"/>
              </a:solidFill>
              <a:ln w="9525">
                <a:noFill/>
                <a:round/>
                <a:headEnd/>
                <a:tailEnd/>
              </a:ln>
            </p:spPr>
            <p:txBody>
              <a:bodyPr/>
              <a:lstStyle/>
              <a:p>
                <a:endParaRPr lang="en-AU"/>
              </a:p>
            </p:txBody>
          </p:sp>
          <p:sp>
            <p:nvSpPr>
              <p:cNvPr id="26781" name="Freeform 131"/>
              <p:cNvSpPr>
                <a:spLocks/>
              </p:cNvSpPr>
              <p:nvPr/>
            </p:nvSpPr>
            <p:spPr bwMode="auto">
              <a:xfrm>
                <a:off x="4766" y="3750"/>
                <a:ext cx="49" cy="50"/>
              </a:xfrm>
              <a:custGeom>
                <a:avLst/>
                <a:gdLst>
                  <a:gd name="T0" fmla="*/ 98 w 98"/>
                  <a:gd name="T1" fmla="*/ 98 h 98"/>
                  <a:gd name="T2" fmla="*/ 0 w 98"/>
                  <a:gd name="T3" fmla="*/ 98 h 98"/>
                  <a:gd name="T4" fmla="*/ 38 w 98"/>
                  <a:gd name="T5" fmla="*/ 0 h 98"/>
                  <a:gd name="T6" fmla="*/ 49 w 98"/>
                  <a:gd name="T7" fmla="*/ 0 h 98"/>
                  <a:gd name="T8" fmla="*/ 98 w 98"/>
                  <a:gd name="T9" fmla="*/ 98 h 98"/>
                  <a:gd name="T10" fmla="*/ 0 60000 65536"/>
                  <a:gd name="T11" fmla="*/ 0 60000 65536"/>
                  <a:gd name="T12" fmla="*/ 0 60000 65536"/>
                  <a:gd name="T13" fmla="*/ 0 60000 65536"/>
                  <a:gd name="T14" fmla="*/ 0 60000 65536"/>
                  <a:gd name="T15" fmla="*/ 0 w 98"/>
                  <a:gd name="T16" fmla="*/ 0 h 98"/>
                  <a:gd name="T17" fmla="*/ 98 w 98"/>
                  <a:gd name="T18" fmla="*/ 98 h 98"/>
                </a:gdLst>
                <a:ahLst/>
                <a:cxnLst>
                  <a:cxn ang="T10">
                    <a:pos x="T0" y="T1"/>
                  </a:cxn>
                  <a:cxn ang="T11">
                    <a:pos x="T2" y="T3"/>
                  </a:cxn>
                  <a:cxn ang="T12">
                    <a:pos x="T4" y="T5"/>
                  </a:cxn>
                  <a:cxn ang="T13">
                    <a:pos x="T6" y="T7"/>
                  </a:cxn>
                  <a:cxn ang="T14">
                    <a:pos x="T8" y="T9"/>
                  </a:cxn>
                </a:cxnLst>
                <a:rect l="T15" t="T16" r="T17" b="T18"/>
                <a:pathLst>
                  <a:path w="98" h="98">
                    <a:moveTo>
                      <a:pt x="98" y="98"/>
                    </a:moveTo>
                    <a:lnTo>
                      <a:pt x="0" y="98"/>
                    </a:lnTo>
                    <a:lnTo>
                      <a:pt x="38" y="0"/>
                    </a:lnTo>
                    <a:lnTo>
                      <a:pt x="49" y="0"/>
                    </a:lnTo>
                    <a:lnTo>
                      <a:pt x="98" y="98"/>
                    </a:lnTo>
                  </a:path>
                </a:pathLst>
              </a:custGeom>
              <a:noFill/>
              <a:ln w="0">
                <a:solidFill>
                  <a:srgbClr val="000000"/>
                </a:solidFill>
                <a:prstDash val="solid"/>
                <a:round/>
                <a:headEnd/>
                <a:tailEnd/>
              </a:ln>
            </p:spPr>
            <p:txBody>
              <a:bodyPr/>
              <a:lstStyle/>
              <a:p>
                <a:endParaRPr lang="en-AU"/>
              </a:p>
            </p:txBody>
          </p:sp>
          <p:sp>
            <p:nvSpPr>
              <p:cNvPr id="26782" name="Freeform 132"/>
              <p:cNvSpPr>
                <a:spLocks/>
              </p:cNvSpPr>
              <p:nvPr/>
            </p:nvSpPr>
            <p:spPr bwMode="auto">
              <a:xfrm>
                <a:off x="4854" y="3754"/>
                <a:ext cx="43" cy="46"/>
              </a:xfrm>
              <a:custGeom>
                <a:avLst/>
                <a:gdLst>
                  <a:gd name="T0" fmla="*/ 86 w 86"/>
                  <a:gd name="T1" fmla="*/ 91 h 91"/>
                  <a:gd name="T2" fmla="*/ 0 w 86"/>
                  <a:gd name="T3" fmla="*/ 91 h 91"/>
                  <a:gd name="T4" fmla="*/ 44 w 86"/>
                  <a:gd name="T5" fmla="*/ 0 h 91"/>
                  <a:gd name="T6" fmla="*/ 48 w 86"/>
                  <a:gd name="T7" fmla="*/ 0 h 91"/>
                  <a:gd name="T8" fmla="*/ 86 w 86"/>
                  <a:gd name="T9" fmla="*/ 91 h 91"/>
                  <a:gd name="T10" fmla="*/ 0 60000 65536"/>
                  <a:gd name="T11" fmla="*/ 0 60000 65536"/>
                  <a:gd name="T12" fmla="*/ 0 60000 65536"/>
                  <a:gd name="T13" fmla="*/ 0 60000 65536"/>
                  <a:gd name="T14" fmla="*/ 0 60000 65536"/>
                  <a:gd name="T15" fmla="*/ 0 w 86"/>
                  <a:gd name="T16" fmla="*/ 0 h 91"/>
                  <a:gd name="T17" fmla="*/ 86 w 86"/>
                  <a:gd name="T18" fmla="*/ 91 h 91"/>
                </a:gdLst>
                <a:ahLst/>
                <a:cxnLst>
                  <a:cxn ang="T10">
                    <a:pos x="T0" y="T1"/>
                  </a:cxn>
                  <a:cxn ang="T11">
                    <a:pos x="T2" y="T3"/>
                  </a:cxn>
                  <a:cxn ang="T12">
                    <a:pos x="T4" y="T5"/>
                  </a:cxn>
                  <a:cxn ang="T13">
                    <a:pos x="T6" y="T7"/>
                  </a:cxn>
                  <a:cxn ang="T14">
                    <a:pos x="T8" y="T9"/>
                  </a:cxn>
                </a:cxnLst>
                <a:rect l="T15" t="T16" r="T17" b="T18"/>
                <a:pathLst>
                  <a:path w="86" h="91">
                    <a:moveTo>
                      <a:pt x="86" y="91"/>
                    </a:moveTo>
                    <a:lnTo>
                      <a:pt x="0" y="91"/>
                    </a:lnTo>
                    <a:lnTo>
                      <a:pt x="44" y="0"/>
                    </a:lnTo>
                    <a:lnTo>
                      <a:pt x="48" y="0"/>
                    </a:lnTo>
                    <a:lnTo>
                      <a:pt x="86" y="91"/>
                    </a:lnTo>
                    <a:close/>
                  </a:path>
                </a:pathLst>
              </a:custGeom>
              <a:solidFill>
                <a:srgbClr val="FFFFFF"/>
              </a:solidFill>
              <a:ln w="9525">
                <a:noFill/>
                <a:round/>
                <a:headEnd/>
                <a:tailEnd/>
              </a:ln>
            </p:spPr>
            <p:txBody>
              <a:bodyPr/>
              <a:lstStyle/>
              <a:p>
                <a:endParaRPr lang="en-AU"/>
              </a:p>
            </p:txBody>
          </p:sp>
          <p:sp>
            <p:nvSpPr>
              <p:cNvPr id="26783" name="Freeform 133"/>
              <p:cNvSpPr>
                <a:spLocks/>
              </p:cNvSpPr>
              <p:nvPr/>
            </p:nvSpPr>
            <p:spPr bwMode="auto">
              <a:xfrm>
                <a:off x="4854" y="3754"/>
                <a:ext cx="43" cy="46"/>
              </a:xfrm>
              <a:custGeom>
                <a:avLst/>
                <a:gdLst>
                  <a:gd name="T0" fmla="*/ 86 w 86"/>
                  <a:gd name="T1" fmla="*/ 91 h 91"/>
                  <a:gd name="T2" fmla="*/ 0 w 86"/>
                  <a:gd name="T3" fmla="*/ 91 h 91"/>
                  <a:gd name="T4" fmla="*/ 44 w 86"/>
                  <a:gd name="T5" fmla="*/ 0 h 91"/>
                  <a:gd name="T6" fmla="*/ 48 w 86"/>
                  <a:gd name="T7" fmla="*/ 0 h 91"/>
                  <a:gd name="T8" fmla="*/ 86 w 86"/>
                  <a:gd name="T9" fmla="*/ 91 h 91"/>
                  <a:gd name="T10" fmla="*/ 0 60000 65536"/>
                  <a:gd name="T11" fmla="*/ 0 60000 65536"/>
                  <a:gd name="T12" fmla="*/ 0 60000 65536"/>
                  <a:gd name="T13" fmla="*/ 0 60000 65536"/>
                  <a:gd name="T14" fmla="*/ 0 60000 65536"/>
                  <a:gd name="T15" fmla="*/ 0 w 86"/>
                  <a:gd name="T16" fmla="*/ 0 h 91"/>
                  <a:gd name="T17" fmla="*/ 86 w 86"/>
                  <a:gd name="T18" fmla="*/ 91 h 91"/>
                </a:gdLst>
                <a:ahLst/>
                <a:cxnLst>
                  <a:cxn ang="T10">
                    <a:pos x="T0" y="T1"/>
                  </a:cxn>
                  <a:cxn ang="T11">
                    <a:pos x="T2" y="T3"/>
                  </a:cxn>
                  <a:cxn ang="T12">
                    <a:pos x="T4" y="T5"/>
                  </a:cxn>
                  <a:cxn ang="T13">
                    <a:pos x="T6" y="T7"/>
                  </a:cxn>
                  <a:cxn ang="T14">
                    <a:pos x="T8" y="T9"/>
                  </a:cxn>
                </a:cxnLst>
                <a:rect l="T15" t="T16" r="T17" b="T18"/>
                <a:pathLst>
                  <a:path w="86" h="91">
                    <a:moveTo>
                      <a:pt x="86" y="91"/>
                    </a:moveTo>
                    <a:lnTo>
                      <a:pt x="0" y="91"/>
                    </a:lnTo>
                    <a:lnTo>
                      <a:pt x="44" y="0"/>
                    </a:lnTo>
                    <a:lnTo>
                      <a:pt x="48" y="0"/>
                    </a:lnTo>
                    <a:lnTo>
                      <a:pt x="86" y="91"/>
                    </a:lnTo>
                  </a:path>
                </a:pathLst>
              </a:custGeom>
              <a:noFill/>
              <a:ln w="0">
                <a:solidFill>
                  <a:srgbClr val="000000"/>
                </a:solidFill>
                <a:prstDash val="solid"/>
                <a:round/>
                <a:headEnd/>
                <a:tailEnd/>
              </a:ln>
            </p:spPr>
            <p:txBody>
              <a:bodyPr/>
              <a:lstStyle/>
              <a:p>
                <a:endParaRPr lang="en-AU"/>
              </a:p>
            </p:txBody>
          </p:sp>
          <p:sp>
            <p:nvSpPr>
              <p:cNvPr id="26784" name="Freeform 134"/>
              <p:cNvSpPr>
                <a:spLocks/>
              </p:cNvSpPr>
              <p:nvPr/>
            </p:nvSpPr>
            <p:spPr bwMode="auto">
              <a:xfrm>
                <a:off x="4940" y="3753"/>
                <a:ext cx="27" cy="47"/>
              </a:xfrm>
              <a:custGeom>
                <a:avLst/>
                <a:gdLst>
                  <a:gd name="T0" fmla="*/ 55 w 55"/>
                  <a:gd name="T1" fmla="*/ 92 h 92"/>
                  <a:gd name="T2" fmla="*/ 0 w 55"/>
                  <a:gd name="T3" fmla="*/ 92 h 92"/>
                  <a:gd name="T4" fmla="*/ 55 w 55"/>
                  <a:gd name="T5" fmla="*/ 0 h 92"/>
                  <a:gd name="T6" fmla="*/ 55 w 55"/>
                  <a:gd name="T7" fmla="*/ 92 h 92"/>
                  <a:gd name="T8" fmla="*/ 0 60000 65536"/>
                  <a:gd name="T9" fmla="*/ 0 60000 65536"/>
                  <a:gd name="T10" fmla="*/ 0 60000 65536"/>
                  <a:gd name="T11" fmla="*/ 0 60000 65536"/>
                  <a:gd name="T12" fmla="*/ 0 w 55"/>
                  <a:gd name="T13" fmla="*/ 0 h 92"/>
                  <a:gd name="T14" fmla="*/ 55 w 55"/>
                  <a:gd name="T15" fmla="*/ 92 h 92"/>
                </a:gdLst>
                <a:ahLst/>
                <a:cxnLst>
                  <a:cxn ang="T8">
                    <a:pos x="T0" y="T1"/>
                  </a:cxn>
                  <a:cxn ang="T9">
                    <a:pos x="T2" y="T3"/>
                  </a:cxn>
                  <a:cxn ang="T10">
                    <a:pos x="T4" y="T5"/>
                  </a:cxn>
                  <a:cxn ang="T11">
                    <a:pos x="T6" y="T7"/>
                  </a:cxn>
                </a:cxnLst>
                <a:rect l="T12" t="T13" r="T14" b="T15"/>
                <a:pathLst>
                  <a:path w="55" h="92">
                    <a:moveTo>
                      <a:pt x="55" y="92"/>
                    </a:moveTo>
                    <a:lnTo>
                      <a:pt x="0" y="92"/>
                    </a:lnTo>
                    <a:lnTo>
                      <a:pt x="55" y="0"/>
                    </a:lnTo>
                    <a:lnTo>
                      <a:pt x="55" y="92"/>
                    </a:lnTo>
                    <a:close/>
                  </a:path>
                </a:pathLst>
              </a:custGeom>
              <a:solidFill>
                <a:srgbClr val="FFFFFF"/>
              </a:solidFill>
              <a:ln w="9525">
                <a:noFill/>
                <a:round/>
                <a:headEnd/>
                <a:tailEnd/>
              </a:ln>
            </p:spPr>
            <p:txBody>
              <a:bodyPr/>
              <a:lstStyle/>
              <a:p>
                <a:endParaRPr lang="en-AU"/>
              </a:p>
            </p:txBody>
          </p:sp>
          <p:sp>
            <p:nvSpPr>
              <p:cNvPr id="26785" name="Freeform 135"/>
              <p:cNvSpPr>
                <a:spLocks/>
              </p:cNvSpPr>
              <p:nvPr/>
            </p:nvSpPr>
            <p:spPr bwMode="auto">
              <a:xfrm>
                <a:off x="4940" y="3753"/>
                <a:ext cx="27" cy="47"/>
              </a:xfrm>
              <a:custGeom>
                <a:avLst/>
                <a:gdLst>
                  <a:gd name="T0" fmla="*/ 55 w 55"/>
                  <a:gd name="T1" fmla="*/ 92 h 92"/>
                  <a:gd name="T2" fmla="*/ 0 w 55"/>
                  <a:gd name="T3" fmla="*/ 92 h 92"/>
                  <a:gd name="T4" fmla="*/ 55 w 55"/>
                  <a:gd name="T5" fmla="*/ 0 h 92"/>
                  <a:gd name="T6" fmla="*/ 55 w 55"/>
                  <a:gd name="T7" fmla="*/ 92 h 92"/>
                  <a:gd name="T8" fmla="*/ 0 60000 65536"/>
                  <a:gd name="T9" fmla="*/ 0 60000 65536"/>
                  <a:gd name="T10" fmla="*/ 0 60000 65536"/>
                  <a:gd name="T11" fmla="*/ 0 60000 65536"/>
                  <a:gd name="T12" fmla="*/ 0 w 55"/>
                  <a:gd name="T13" fmla="*/ 0 h 92"/>
                  <a:gd name="T14" fmla="*/ 55 w 55"/>
                  <a:gd name="T15" fmla="*/ 92 h 92"/>
                </a:gdLst>
                <a:ahLst/>
                <a:cxnLst>
                  <a:cxn ang="T8">
                    <a:pos x="T0" y="T1"/>
                  </a:cxn>
                  <a:cxn ang="T9">
                    <a:pos x="T2" y="T3"/>
                  </a:cxn>
                  <a:cxn ang="T10">
                    <a:pos x="T4" y="T5"/>
                  </a:cxn>
                  <a:cxn ang="T11">
                    <a:pos x="T6" y="T7"/>
                  </a:cxn>
                </a:cxnLst>
                <a:rect l="T12" t="T13" r="T14" b="T15"/>
                <a:pathLst>
                  <a:path w="55" h="92">
                    <a:moveTo>
                      <a:pt x="55" y="92"/>
                    </a:moveTo>
                    <a:lnTo>
                      <a:pt x="0" y="92"/>
                    </a:lnTo>
                    <a:lnTo>
                      <a:pt x="55" y="0"/>
                    </a:lnTo>
                    <a:lnTo>
                      <a:pt x="55" y="92"/>
                    </a:lnTo>
                  </a:path>
                </a:pathLst>
              </a:custGeom>
              <a:noFill/>
              <a:ln w="0">
                <a:solidFill>
                  <a:srgbClr val="000000"/>
                </a:solidFill>
                <a:prstDash val="solid"/>
                <a:round/>
                <a:headEnd/>
                <a:tailEnd/>
              </a:ln>
            </p:spPr>
            <p:txBody>
              <a:bodyPr/>
              <a:lstStyle/>
              <a:p>
                <a:endParaRPr lang="en-AU"/>
              </a:p>
            </p:txBody>
          </p:sp>
          <p:sp>
            <p:nvSpPr>
              <p:cNvPr id="26786" name="Freeform 136"/>
              <p:cNvSpPr>
                <a:spLocks/>
              </p:cNvSpPr>
              <p:nvPr/>
            </p:nvSpPr>
            <p:spPr bwMode="auto">
              <a:xfrm>
                <a:off x="4769" y="3616"/>
                <a:ext cx="42" cy="49"/>
              </a:xfrm>
              <a:custGeom>
                <a:avLst/>
                <a:gdLst>
                  <a:gd name="T0" fmla="*/ 40 w 82"/>
                  <a:gd name="T1" fmla="*/ 0 h 97"/>
                  <a:gd name="T2" fmla="*/ 49 w 82"/>
                  <a:gd name="T3" fmla="*/ 1 h 97"/>
                  <a:gd name="T4" fmla="*/ 57 w 82"/>
                  <a:gd name="T5" fmla="*/ 3 h 97"/>
                  <a:gd name="T6" fmla="*/ 64 w 82"/>
                  <a:gd name="T7" fmla="*/ 8 h 97"/>
                  <a:gd name="T8" fmla="*/ 70 w 82"/>
                  <a:gd name="T9" fmla="*/ 14 h 97"/>
                  <a:gd name="T10" fmla="*/ 76 w 82"/>
                  <a:gd name="T11" fmla="*/ 21 h 97"/>
                  <a:gd name="T12" fmla="*/ 80 w 82"/>
                  <a:gd name="T13" fmla="*/ 29 h 97"/>
                  <a:gd name="T14" fmla="*/ 81 w 82"/>
                  <a:gd name="T15" fmla="*/ 38 h 97"/>
                  <a:gd name="T16" fmla="*/ 82 w 82"/>
                  <a:gd name="T17" fmla="*/ 48 h 97"/>
                  <a:gd name="T18" fmla="*/ 81 w 82"/>
                  <a:gd name="T19" fmla="*/ 58 h 97"/>
                  <a:gd name="T20" fmla="*/ 80 w 82"/>
                  <a:gd name="T21" fmla="*/ 68 h 97"/>
                  <a:gd name="T22" fmla="*/ 76 w 82"/>
                  <a:gd name="T23" fmla="*/ 75 h 97"/>
                  <a:gd name="T24" fmla="*/ 70 w 82"/>
                  <a:gd name="T25" fmla="*/ 83 h 97"/>
                  <a:gd name="T26" fmla="*/ 64 w 82"/>
                  <a:gd name="T27" fmla="*/ 89 h 97"/>
                  <a:gd name="T28" fmla="*/ 57 w 82"/>
                  <a:gd name="T29" fmla="*/ 94 h 97"/>
                  <a:gd name="T30" fmla="*/ 49 w 82"/>
                  <a:gd name="T31" fmla="*/ 96 h 97"/>
                  <a:gd name="T32" fmla="*/ 40 w 82"/>
                  <a:gd name="T33" fmla="*/ 97 h 97"/>
                  <a:gd name="T34" fmla="*/ 32 w 82"/>
                  <a:gd name="T35" fmla="*/ 96 h 97"/>
                  <a:gd name="T36" fmla="*/ 25 w 82"/>
                  <a:gd name="T37" fmla="*/ 94 h 97"/>
                  <a:gd name="T38" fmla="*/ 18 w 82"/>
                  <a:gd name="T39" fmla="*/ 89 h 97"/>
                  <a:gd name="T40" fmla="*/ 12 w 82"/>
                  <a:gd name="T41" fmla="*/ 83 h 97"/>
                  <a:gd name="T42" fmla="*/ 6 w 82"/>
                  <a:gd name="T43" fmla="*/ 75 h 97"/>
                  <a:gd name="T44" fmla="*/ 2 w 82"/>
                  <a:gd name="T45" fmla="*/ 68 h 97"/>
                  <a:gd name="T46" fmla="*/ 1 w 82"/>
                  <a:gd name="T47" fmla="*/ 58 h 97"/>
                  <a:gd name="T48" fmla="*/ 0 w 82"/>
                  <a:gd name="T49" fmla="*/ 48 h 97"/>
                  <a:gd name="T50" fmla="*/ 1 w 82"/>
                  <a:gd name="T51" fmla="*/ 38 h 97"/>
                  <a:gd name="T52" fmla="*/ 2 w 82"/>
                  <a:gd name="T53" fmla="*/ 29 h 97"/>
                  <a:gd name="T54" fmla="*/ 6 w 82"/>
                  <a:gd name="T55" fmla="*/ 21 h 97"/>
                  <a:gd name="T56" fmla="*/ 12 w 82"/>
                  <a:gd name="T57" fmla="*/ 14 h 97"/>
                  <a:gd name="T58" fmla="*/ 18 w 82"/>
                  <a:gd name="T59" fmla="*/ 8 h 97"/>
                  <a:gd name="T60" fmla="*/ 25 w 82"/>
                  <a:gd name="T61" fmla="*/ 3 h 97"/>
                  <a:gd name="T62" fmla="*/ 32 w 82"/>
                  <a:gd name="T63" fmla="*/ 1 h 97"/>
                  <a:gd name="T64" fmla="*/ 40 w 82"/>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97"/>
                  <a:gd name="T101" fmla="*/ 82 w 82"/>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97">
                    <a:moveTo>
                      <a:pt x="40" y="0"/>
                    </a:moveTo>
                    <a:lnTo>
                      <a:pt x="49" y="1"/>
                    </a:lnTo>
                    <a:lnTo>
                      <a:pt x="57" y="3"/>
                    </a:lnTo>
                    <a:lnTo>
                      <a:pt x="64" y="8"/>
                    </a:lnTo>
                    <a:lnTo>
                      <a:pt x="70" y="14"/>
                    </a:lnTo>
                    <a:lnTo>
                      <a:pt x="76" y="21"/>
                    </a:lnTo>
                    <a:lnTo>
                      <a:pt x="80" y="29"/>
                    </a:lnTo>
                    <a:lnTo>
                      <a:pt x="81" y="38"/>
                    </a:lnTo>
                    <a:lnTo>
                      <a:pt x="82" y="48"/>
                    </a:lnTo>
                    <a:lnTo>
                      <a:pt x="81" y="58"/>
                    </a:lnTo>
                    <a:lnTo>
                      <a:pt x="80" y="68"/>
                    </a:lnTo>
                    <a:lnTo>
                      <a:pt x="76" y="75"/>
                    </a:lnTo>
                    <a:lnTo>
                      <a:pt x="70" y="83"/>
                    </a:lnTo>
                    <a:lnTo>
                      <a:pt x="64" y="89"/>
                    </a:lnTo>
                    <a:lnTo>
                      <a:pt x="57" y="94"/>
                    </a:lnTo>
                    <a:lnTo>
                      <a:pt x="49" y="96"/>
                    </a:lnTo>
                    <a:lnTo>
                      <a:pt x="40" y="97"/>
                    </a:lnTo>
                    <a:lnTo>
                      <a:pt x="32" y="96"/>
                    </a:lnTo>
                    <a:lnTo>
                      <a:pt x="25" y="94"/>
                    </a:lnTo>
                    <a:lnTo>
                      <a:pt x="18" y="89"/>
                    </a:lnTo>
                    <a:lnTo>
                      <a:pt x="12" y="83"/>
                    </a:lnTo>
                    <a:lnTo>
                      <a:pt x="6" y="75"/>
                    </a:lnTo>
                    <a:lnTo>
                      <a:pt x="2" y="68"/>
                    </a:lnTo>
                    <a:lnTo>
                      <a:pt x="1" y="58"/>
                    </a:lnTo>
                    <a:lnTo>
                      <a:pt x="0" y="48"/>
                    </a:lnTo>
                    <a:lnTo>
                      <a:pt x="1" y="38"/>
                    </a:lnTo>
                    <a:lnTo>
                      <a:pt x="2" y="29"/>
                    </a:lnTo>
                    <a:lnTo>
                      <a:pt x="6" y="21"/>
                    </a:lnTo>
                    <a:lnTo>
                      <a:pt x="12" y="14"/>
                    </a:lnTo>
                    <a:lnTo>
                      <a:pt x="18" y="8"/>
                    </a:lnTo>
                    <a:lnTo>
                      <a:pt x="25" y="3"/>
                    </a:lnTo>
                    <a:lnTo>
                      <a:pt x="32" y="1"/>
                    </a:lnTo>
                    <a:lnTo>
                      <a:pt x="40" y="0"/>
                    </a:lnTo>
                    <a:close/>
                  </a:path>
                </a:pathLst>
              </a:custGeom>
              <a:solidFill>
                <a:srgbClr val="FFFFFF"/>
              </a:solidFill>
              <a:ln w="9525">
                <a:noFill/>
                <a:round/>
                <a:headEnd/>
                <a:tailEnd/>
              </a:ln>
            </p:spPr>
            <p:txBody>
              <a:bodyPr/>
              <a:lstStyle/>
              <a:p>
                <a:endParaRPr lang="en-AU"/>
              </a:p>
            </p:txBody>
          </p:sp>
          <p:sp>
            <p:nvSpPr>
              <p:cNvPr id="26787" name="Freeform 137"/>
              <p:cNvSpPr>
                <a:spLocks/>
              </p:cNvSpPr>
              <p:nvPr/>
            </p:nvSpPr>
            <p:spPr bwMode="auto">
              <a:xfrm>
                <a:off x="4769" y="3616"/>
                <a:ext cx="42" cy="49"/>
              </a:xfrm>
              <a:custGeom>
                <a:avLst/>
                <a:gdLst>
                  <a:gd name="T0" fmla="*/ 40 w 82"/>
                  <a:gd name="T1" fmla="*/ 0 h 97"/>
                  <a:gd name="T2" fmla="*/ 40 w 82"/>
                  <a:gd name="T3" fmla="*/ 0 h 97"/>
                  <a:gd name="T4" fmla="*/ 49 w 82"/>
                  <a:gd name="T5" fmla="*/ 1 h 97"/>
                  <a:gd name="T6" fmla="*/ 57 w 82"/>
                  <a:gd name="T7" fmla="*/ 3 h 97"/>
                  <a:gd name="T8" fmla="*/ 64 w 82"/>
                  <a:gd name="T9" fmla="*/ 8 h 97"/>
                  <a:gd name="T10" fmla="*/ 70 w 82"/>
                  <a:gd name="T11" fmla="*/ 14 h 97"/>
                  <a:gd name="T12" fmla="*/ 76 w 82"/>
                  <a:gd name="T13" fmla="*/ 21 h 97"/>
                  <a:gd name="T14" fmla="*/ 80 w 82"/>
                  <a:gd name="T15" fmla="*/ 29 h 97"/>
                  <a:gd name="T16" fmla="*/ 81 w 82"/>
                  <a:gd name="T17" fmla="*/ 38 h 97"/>
                  <a:gd name="T18" fmla="*/ 82 w 82"/>
                  <a:gd name="T19" fmla="*/ 48 h 97"/>
                  <a:gd name="T20" fmla="*/ 82 w 82"/>
                  <a:gd name="T21" fmla="*/ 48 h 97"/>
                  <a:gd name="T22" fmla="*/ 81 w 82"/>
                  <a:gd name="T23" fmla="*/ 58 h 97"/>
                  <a:gd name="T24" fmla="*/ 80 w 82"/>
                  <a:gd name="T25" fmla="*/ 68 h 97"/>
                  <a:gd name="T26" fmla="*/ 76 w 82"/>
                  <a:gd name="T27" fmla="*/ 75 h 97"/>
                  <a:gd name="T28" fmla="*/ 70 w 82"/>
                  <a:gd name="T29" fmla="*/ 83 h 97"/>
                  <a:gd name="T30" fmla="*/ 64 w 82"/>
                  <a:gd name="T31" fmla="*/ 89 h 97"/>
                  <a:gd name="T32" fmla="*/ 57 w 82"/>
                  <a:gd name="T33" fmla="*/ 94 h 97"/>
                  <a:gd name="T34" fmla="*/ 49 w 82"/>
                  <a:gd name="T35" fmla="*/ 96 h 97"/>
                  <a:gd name="T36" fmla="*/ 40 w 82"/>
                  <a:gd name="T37" fmla="*/ 97 h 97"/>
                  <a:gd name="T38" fmla="*/ 40 w 82"/>
                  <a:gd name="T39" fmla="*/ 97 h 97"/>
                  <a:gd name="T40" fmla="*/ 32 w 82"/>
                  <a:gd name="T41" fmla="*/ 96 h 97"/>
                  <a:gd name="T42" fmla="*/ 25 w 82"/>
                  <a:gd name="T43" fmla="*/ 94 h 97"/>
                  <a:gd name="T44" fmla="*/ 18 w 82"/>
                  <a:gd name="T45" fmla="*/ 89 h 97"/>
                  <a:gd name="T46" fmla="*/ 12 w 82"/>
                  <a:gd name="T47" fmla="*/ 83 h 97"/>
                  <a:gd name="T48" fmla="*/ 6 w 82"/>
                  <a:gd name="T49" fmla="*/ 75 h 97"/>
                  <a:gd name="T50" fmla="*/ 2 w 82"/>
                  <a:gd name="T51" fmla="*/ 68 h 97"/>
                  <a:gd name="T52" fmla="*/ 1 w 82"/>
                  <a:gd name="T53" fmla="*/ 58 h 97"/>
                  <a:gd name="T54" fmla="*/ 0 w 82"/>
                  <a:gd name="T55" fmla="*/ 48 h 97"/>
                  <a:gd name="T56" fmla="*/ 0 w 82"/>
                  <a:gd name="T57" fmla="*/ 48 h 97"/>
                  <a:gd name="T58" fmla="*/ 1 w 82"/>
                  <a:gd name="T59" fmla="*/ 38 h 97"/>
                  <a:gd name="T60" fmla="*/ 2 w 82"/>
                  <a:gd name="T61" fmla="*/ 29 h 97"/>
                  <a:gd name="T62" fmla="*/ 6 w 82"/>
                  <a:gd name="T63" fmla="*/ 21 h 97"/>
                  <a:gd name="T64" fmla="*/ 12 w 82"/>
                  <a:gd name="T65" fmla="*/ 14 h 97"/>
                  <a:gd name="T66" fmla="*/ 18 w 82"/>
                  <a:gd name="T67" fmla="*/ 8 h 97"/>
                  <a:gd name="T68" fmla="*/ 25 w 82"/>
                  <a:gd name="T69" fmla="*/ 3 h 97"/>
                  <a:gd name="T70" fmla="*/ 32 w 82"/>
                  <a:gd name="T71" fmla="*/ 1 h 97"/>
                  <a:gd name="T72" fmla="*/ 40 w 82"/>
                  <a:gd name="T73" fmla="*/ 0 h 9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
                  <a:gd name="T112" fmla="*/ 0 h 97"/>
                  <a:gd name="T113" fmla="*/ 82 w 82"/>
                  <a:gd name="T114" fmla="*/ 97 h 9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 h="97">
                    <a:moveTo>
                      <a:pt x="40" y="0"/>
                    </a:moveTo>
                    <a:lnTo>
                      <a:pt x="40" y="0"/>
                    </a:lnTo>
                    <a:lnTo>
                      <a:pt x="49" y="1"/>
                    </a:lnTo>
                    <a:lnTo>
                      <a:pt x="57" y="3"/>
                    </a:lnTo>
                    <a:lnTo>
                      <a:pt x="64" y="8"/>
                    </a:lnTo>
                    <a:lnTo>
                      <a:pt x="70" y="14"/>
                    </a:lnTo>
                    <a:lnTo>
                      <a:pt x="76" y="21"/>
                    </a:lnTo>
                    <a:lnTo>
                      <a:pt x="80" y="29"/>
                    </a:lnTo>
                    <a:lnTo>
                      <a:pt x="81" y="38"/>
                    </a:lnTo>
                    <a:lnTo>
                      <a:pt x="82" y="48"/>
                    </a:lnTo>
                    <a:lnTo>
                      <a:pt x="81" y="58"/>
                    </a:lnTo>
                    <a:lnTo>
                      <a:pt x="80" y="68"/>
                    </a:lnTo>
                    <a:lnTo>
                      <a:pt x="76" y="75"/>
                    </a:lnTo>
                    <a:lnTo>
                      <a:pt x="70" y="83"/>
                    </a:lnTo>
                    <a:lnTo>
                      <a:pt x="64" y="89"/>
                    </a:lnTo>
                    <a:lnTo>
                      <a:pt x="57" y="94"/>
                    </a:lnTo>
                    <a:lnTo>
                      <a:pt x="49" y="96"/>
                    </a:lnTo>
                    <a:lnTo>
                      <a:pt x="40" y="97"/>
                    </a:lnTo>
                    <a:lnTo>
                      <a:pt x="32" y="96"/>
                    </a:lnTo>
                    <a:lnTo>
                      <a:pt x="25" y="94"/>
                    </a:lnTo>
                    <a:lnTo>
                      <a:pt x="18" y="89"/>
                    </a:lnTo>
                    <a:lnTo>
                      <a:pt x="12" y="83"/>
                    </a:lnTo>
                    <a:lnTo>
                      <a:pt x="6" y="75"/>
                    </a:lnTo>
                    <a:lnTo>
                      <a:pt x="2" y="68"/>
                    </a:lnTo>
                    <a:lnTo>
                      <a:pt x="1" y="58"/>
                    </a:lnTo>
                    <a:lnTo>
                      <a:pt x="0" y="48"/>
                    </a:lnTo>
                    <a:lnTo>
                      <a:pt x="1" y="38"/>
                    </a:lnTo>
                    <a:lnTo>
                      <a:pt x="2" y="29"/>
                    </a:lnTo>
                    <a:lnTo>
                      <a:pt x="6" y="21"/>
                    </a:lnTo>
                    <a:lnTo>
                      <a:pt x="12" y="14"/>
                    </a:lnTo>
                    <a:lnTo>
                      <a:pt x="18" y="8"/>
                    </a:lnTo>
                    <a:lnTo>
                      <a:pt x="25" y="3"/>
                    </a:lnTo>
                    <a:lnTo>
                      <a:pt x="32" y="1"/>
                    </a:lnTo>
                    <a:lnTo>
                      <a:pt x="40" y="0"/>
                    </a:lnTo>
                  </a:path>
                </a:pathLst>
              </a:custGeom>
              <a:noFill/>
              <a:ln w="0">
                <a:solidFill>
                  <a:srgbClr val="000000"/>
                </a:solidFill>
                <a:prstDash val="solid"/>
                <a:round/>
                <a:headEnd/>
                <a:tailEnd/>
              </a:ln>
            </p:spPr>
            <p:txBody>
              <a:bodyPr/>
              <a:lstStyle/>
              <a:p>
                <a:endParaRPr lang="en-AU"/>
              </a:p>
            </p:txBody>
          </p:sp>
          <p:sp>
            <p:nvSpPr>
              <p:cNvPr id="26788" name="Freeform 138"/>
              <p:cNvSpPr>
                <a:spLocks/>
              </p:cNvSpPr>
              <p:nvPr/>
            </p:nvSpPr>
            <p:spPr bwMode="auto">
              <a:xfrm>
                <a:off x="4710" y="3763"/>
                <a:ext cx="10" cy="37"/>
              </a:xfrm>
              <a:custGeom>
                <a:avLst/>
                <a:gdLst>
                  <a:gd name="T0" fmla="*/ 19 w 19"/>
                  <a:gd name="T1" fmla="*/ 72 h 72"/>
                  <a:gd name="T2" fmla="*/ 0 w 19"/>
                  <a:gd name="T3" fmla="*/ 72 h 72"/>
                  <a:gd name="T4" fmla="*/ 0 w 19"/>
                  <a:gd name="T5" fmla="*/ 0 h 72"/>
                  <a:gd name="T6" fmla="*/ 19 w 19"/>
                  <a:gd name="T7" fmla="*/ 72 h 72"/>
                  <a:gd name="T8" fmla="*/ 0 60000 65536"/>
                  <a:gd name="T9" fmla="*/ 0 60000 65536"/>
                  <a:gd name="T10" fmla="*/ 0 60000 65536"/>
                  <a:gd name="T11" fmla="*/ 0 60000 65536"/>
                  <a:gd name="T12" fmla="*/ 0 w 19"/>
                  <a:gd name="T13" fmla="*/ 0 h 72"/>
                  <a:gd name="T14" fmla="*/ 19 w 19"/>
                  <a:gd name="T15" fmla="*/ 72 h 72"/>
                </a:gdLst>
                <a:ahLst/>
                <a:cxnLst>
                  <a:cxn ang="T8">
                    <a:pos x="T0" y="T1"/>
                  </a:cxn>
                  <a:cxn ang="T9">
                    <a:pos x="T2" y="T3"/>
                  </a:cxn>
                  <a:cxn ang="T10">
                    <a:pos x="T4" y="T5"/>
                  </a:cxn>
                  <a:cxn ang="T11">
                    <a:pos x="T6" y="T7"/>
                  </a:cxn>
                </a:cxnLst>
                <a:rect l="T12" t="T13" r="T14" b="T15"/>
                <a:pathLst>
                  <a:path w="19" h="72">
                    <a:moveTo>
                      <a:pt x="19" y="72"/>
                    </a:moveTo>
                    <a:lnTo>
                      <a:pt x="0" y="72"/>
                    </a:lnTo>
                    <a:lnTo>
                      <a:pt x="0" y="0"/>
                    </a:lnTo>
                    <a:lnTo>
                      <a:pt x="19" y="72"/>
                    </a:lnTo>
                    <a:close/>
                  </a:path>
                </a:pathLst>
              </a:custGeom>
              <a:solidFill>
                <a:srgbClr val="FFFFFF"/>
              </a:solidFill>
              <a:ln w="9525">
                <a:noFill/>
                <a:round/>
                <a:headEnd/>
                <a:tailEnd/>
              </a:ln>
            </p:spPr>
            <p:txBody>
              <a:bodyPr/>
              <a:lstStyle/>
              <a:p>
                <a:endParaRPr lang="en-AU"/>
              </a:p>
            </p:txBody>
          </p:sp>
          <p:sp>
            <p:nvSpPr>
              <p:cNvPr id="26789" name="Freeform 139"/>
              <p:cNvSpPr>
                <a:spLocks/>
              </p:cNvSpPr>
              <p:nvPr/>
            </p:nvSpPr>
            <p:spPr bwMode="auto">
              <a:xfrm>
                <a:off x="4710" y="3763"/>
                <a:ext cx="10" cy="37"/>
              </a:xfrm>
              <a:custGeom>
                <a:avLst/>
                <a:gdLst>
                  <a:gd name="T0" fmla="*/ 19 w 19"/>
                  <a:gd name="T1" fmla="*/ 72 h 72"/>
                  <a:gd name="T2" fmla="*/ 0 w 19"/>
                  <a:gd name="T3" fmla="*/ 72 h 72"/>
                  <a:gd name="T4" fmla="*/ 0 w 19"/>
                  <a:gd name="T5" fmla="*/ 0 h 72"/>
                  <a:gd name="T6" fmla="*/ 19 w 19"/>
                  <a:gd name="T7" fmla="*/ 72 h 72"/>
                  <a:gd name="T8" fmla="*/ 0 60000 65536"/>
                  <a:gd name="T9" fmla="*/ 0 60000 65536"/>
                  <a:gd name="T10" fmla="*/ 0 60000 65536"/>
                  <a:gd name="T11" fmla="*/ 0 60000 65536"/>
                  <a:gd name="T12" fmla="*/ 0 w 19"/>
                  <a:gd name="T13" fmla="*/ 0 h 72"/>
                  <a:gd name="T14" fmla="*/ 19 w 19"/>
                  <a:gd name="T15" fmla="*/ 72 h 72"/>
                </a:gdLst>
                <a:ahLst/>
                <a:cxnLst>
                  <a:cxn ang="T8">
                    <a:pos x="T0" y="T1"/>
                  </a:cxn>
                  <a:cxn ang="T9">
                    <a:pos x="T2" y="T3"/>
                  </a:cxn>
                  <a:cxn ang="T10">
                    <a:pos x="T4" y="T5"/>
                  </a:cxn>
                  <a:cxn ang="T11">
                    <a:pos x="T6" y="T7"/>
                  </a:cxn>
                </a:cxnLst>
                <a:rect l="T12" t="T13" r="T14" b="T15"/>
                <a:pathLst>
                  <a:path w="19" h="72">
                    <a:moveTo>
                      <a:pt x="19" y="72"/>
                    </a:moveTo>
                    <a:lnTo>
                      <a:pt x="0" y="72"/>
                    </a:lnTo>
                    <a:lnTo>
                      <a:pt x="0" y="0"/>
                    </a:lnTo>
                    <a:lnTo>
                      <a:pt x="19" y="72"/>
                    </a:lnTo>
                  </a:path>
                </a:pathLst>
              </a:custGeom>
              <a:noFill/>
              <a:ln w="0">
                <a:solidFill>
                  <a:srgbClr val="000000"/>
                </a:solidFill>
                <a:prstDash val="solid"/>
                <a:round/>
                <a:headEnd/>
                <a:tailEnd/>
              </a:ln>
            </p:spPr>
            <p:txBody>
              <a:bodyPr/>
              <a:lstStyle/>
              <a:p>
                <a:endParaRPr lang="en-AU"/>
              </a:p>
            </p:txBody>
          </p:sp>
          <p:sp>
            <p:nvSpPr>
              <p:cNvPr id="26790" name="Line 140"/>
              <p:cNvSpPr>
                <a:spLocks noChangeShapeType="1"/>
              </p:cNvSpPr>
              <p:nvPr/>
            </p:nvSpPr>
            <p:spPr bwMode="auto">
              <a:xfrm>
                <a:off x="4709" y="3801"/>
                <a:ext cx="260" cy="1"/>
              </a:xfrm>
              <a:prstGeom prst="line">
                <a:avLst/>
              </a:prstGeom>
              <a:noFill/>
              <a:ln w="0">
                <a:solidFill>
                  <a:srgbClr val="000000"/>
                </a:solidFill>
                <a:round/>
                <a:headEnd/>
                <a:tailEnd/>
              </a:ln>
            </p:spPr>
            <p:txBody>
              <a:bodyPr/>
              <a:lstStyle/>
              <a:p>
                <a:endParaRPr lang="en-AU"/>
              </a:p>
            </p:txBody>
          </p:sp>
          <p:sp>
            <p:nvSpPr>
              <p:cNvPr id="26791" name="Line 141"/>
              <p:cNvSpPr>
                <a:spLocks noChangeShapeType="1"/>
              </p:cNvSpPr>
              <p:nvPr/>
            </p:nvSpPr>
            <p:spPr bwMode="auto">
              <a:xfrm>
                <a:off x="4709" y="3575"/>
                <a:ext cx="260" cy="1"/>
              </a:xfrm>
              <a:prstGeom prst="line">
                <a:avLst/>
              </a:prstGeom>
              <a:noFill/>
              <a:ln w="0">
                <a:solidFill>
                  <a:srgbClr val="000000"/>
                </a:solidFill>
                <a:round/>
                <a:headEnd/>
                <a:tailEnd/>
              </a:ln>
            </p:spPr>
            <p:txBody>
              <a:bodyPr/>
              <a:lstStyle/>
              <a:p>
                <a:endParaRPr lang="en-AU"/>
              </a:p>
            </p:txBody>
          </p:sp>
          <p:sp>
            <p:nvSpPr>
              <p:cNvPr id="26792" name="Line 142"/>
              <p:cNvSpPr>
                <a:spLocks noChangeShapeType="1"/>
              </p:cNvSpPr>
              <p:nvPr/>
            </p:nvSpPr>
            <p:spPr bwMode="auto">
              <a:xfrm>
                <a:off x="4709" y="3575"/>
                <a:ext cx="1" cy="226"/>
              </a:xfrm>
              <a:prstGeom prst="line">
                <a:avLst/>
              </a:prstGeom>
              <a:noFill/>
              <a:ln w="0">
                <a:solidFill>
                  <a:srgbClr val="000000"/>
                </a:solidFill>
                <a:round/>
                <a:headEnd/>
                <a:tailEnd/>
              </a:ln>
            </p:spPr>
            <p:txBody>
              <a:bodyPr/>
              <a:lstStyle/>
              <a:p>
                <a:endParaRPr lang="en-AU"/>
              </a:p>
            </p:txBody>
          </p:sp>
          <p:sp>
            <p:nvSpPr>
              <p:cNvPr id="26793" name="Line 143"/>
              <p:cNvSpPr>
                <a:spLocks noChangeShapeType="1"/>
              </p:cNvSpPr>
              <p:nvPr/>
            </p:nvSpPr>
            <p:spPr bwMode="auto">
              <a:xfrm>
                <a:off x="4968" y="3575"/>
                <a:ext cx="1" cy="226"/>
              </a:xfrm>
              <a:prstGeom prst="line">
                <a:avLst/>
              </a:prstGeom>
              <a:noFill/>
              <a:ln w="0">
                <a:solidFill>
                  <a:srgbClr val="000000"/>
                </a:solidFill>
                <a:round/>
                <a:headEnd/>
                <a:tailEnd/>
              </a:ln>
            </p:spPr>
            <p:txBody>
              <a:bodyPr/>
              <a:lstStyle/>
              <a:p>
                <a:endParaRPr lang="en-AU"/>
              </a:p>
            </p:txBody>
          </p:sp>
          <p:sp>
            <p:nvSpPr>
              <p:cNvPr id="26794" name="Freeform 144"/>
              <p:cNvSpPr>
                <a:spLocks/>
              </p:cNvSpPr>
              <p:nvPr/>
            </p:nvSpPr>
            <p:spPr bwMode="auto">
              <a:xfrm>
                <a:off x="4858" y="3616"/>
                <a:ext cx="42" cy="46"/>
              </a:xfrm>
              <a:custGeom>
                <a:avLst/>
                <a:gdLst>
                  <a:gd name="T0" fmla="*/ 22 w 83"/>
                  <a:gd name="T1" fmla="*/ 92 h 92"/>
                  <a:gd name="T2" fmla="*/ 22 w 83"/>
                  <a:gd name="T3" fmla="*/ 92 h 92"/>
                  <a:gd name="T4" fmla="*/ 13 w 83"/>
                  <a:gd name="T5" fmla="*/ 85 h 92"/>
                  <a:gd name="T6" fmla="*/ 5 w 83"/>
                  <a:gd name="T7" fmla="*/ 74 h 92"/>
                  <a:gd name="T8" fmla="*/ 1 w 83"/>
                  <a:gd name="T9" fmla="*/ 63 h 92"/>
                  <a:gd name="T10" fmla="*/ 0 w 83"/>
                  <a:gd name="T11" fmla="*/ 52 h 92"/>
                  <a:gd name="T12" fmla="*/ 0 w 83"/>
                  <a:gd name="T13" fmla="*/ 52 h 92"/>
                  <a:gd name="T14" fmla="*/ 1 w 83"/>
                  <a:gd name="T15" fmla="*/ 41 h 92"/>
                  <a:gd name="T16" fmla="*/ 2 w 83"/>
                  <a:gd name="T17" fmla="*/ 31 h 92"/>
                  <a:gd name="T18" fmla="*/ 6 w 83"/>
                  <a:gd name="T19" fmla="*/ 21 h 92"/>
                  <a:gd name="T20" fmla="*/ 11 w 83"/>
                  <a:gd name="T21" fmla="*/ 14 h 92"/>
                  <a:gd name="T22" fmla="*/ 18 w 83"/>
                  <a:gd name="T23" fmla="*/ 8 h 92"/>
                  <a:gd name="T24" fmla="*/ 24 w 83"/>
                  <a:gd name="T25" fmla="*/ 3 h 92"/>
                  <a:gd name="T26" fmla="*/ 32 w 83"/>
                  <a:gd name="T27" fmla="*/ 1 h 92"/>
                  <a:gd name="T28" fmla="*/ 40 w 83"/>
                  <a:gd name="T29" fmla="*/ 0 h 92"/>
                  <a:gd name="T30" fmla="*/ 40 w 83"/>
                  <a:gd name="T31" fmla="*/ 0 h 92"/>
                  <a:gd name="T32" fmla="*/ 52 w 83"/>
                  <a:gd name="T33" fmla="*/ 3 h 92"/>
                  <a:gd name="T34" fmla="*/ 60 w 83"/>
                  <a:gd name="T35" fmla="*/ 6 h 92"/>
                  <a:gd name="T36" fmla="*/ 68 w 83"/>
                  <a:gd name="T37" fmla="*/ 11 h 92"/>
                  <a:gd name="T38" fmla="*/ 71 w 83"/>
                  <a:gd name="T39" fmla="*/ 17 h 92"/>
                  <a:gd name="T40" fmla="*/ 75 w 83"/>
                  <a:gd name="T41" fmla="*/ 23 h 92"/>
                  <a:gd name="T42" fmla="*/ 78 w 83"/>
                  <a:gd name="T43" fmla="*/ 31 h 92"/>
                  <a:gd name="T44" fmla="*/ 81 w 83"/>
                  <a:gd name="T45" fmla="*/ 38 h 92"/>
                  <a:gd name="T46" fmla="*/ 83 w 83"/>
                  <a:gd name="T47" fmla="*/ 49 h 92"/>
                  <a:gd name="T48" fmla="*/ 83 w 83"/>
                  <a:gd name="T49" fmla="*/ 49 h 92"/>
                  <a:gd name="T50" fmla="*/ 82 w 83"/>
                  <a:gd name="T51" fmla="*/ 57 h 92"/>
                  <a:gd name="T52" fmla="*/ 78 w 83"/>
                  <a:gd name="T53" fmla="*/ 69 h 92"/>
                  <a:gd name="T54" fmla="*/ 71 w 83"/>
                  <a:gd name="T55" fmla="*/ 83 h 92"/>
                  <a:gd name="T56" fmla="*/ 60 w 83"/>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3"/>
                  <a:gd name="T88" fmla="*/ 0 h 92"/>
                  <a:gd name="T89" fmla="*/ 83 w 83"/>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3" h="92">
                    <a:moveTo>
                      <a:pt x="22" y="92"/>
                    </a:moveTo>
                    <a:lnTo>
                      <a:pt x="22" y="92"/>
                    </a:lnTo>
                    <a:lnTo>
                      <a:pt x="13" y="85"/>
                    </a:lnTo>
                    <a:lnTo>
                      <a:pt x="5" y="74"/>
                    </a:lnTo>
                    <a:lnTo>
                      <a:pt x="1" y="63"/>
                    </a:lnTo>
                    <a:lnTo>
                      <a:pt x="0" y="52"/>
                    </a:lnTo>
                    <a:lnTo>
                      <a:pt x="1" y="41"/>
                    </a:lnTo>
                    <a:lnTo>
                      <a:pt x="2" y="31"/>
                    </a:lnTo>
                    <a:lnTo>
                      <a:pt x="6" y="21"/>
                    </a:lnTo>
                    <a:lnTo>
                      <a:pt x="11" y="14"/>
                    </a:lnTo>
                    <a:lnTo>
                      <a:pt x="18" y="8"/>
                    </a:lnTo>
                    <a:lnTo>
                      <a:pt x="24" y="3"/>
                    </a:lnTo>
                    <a:lnTo>
                      <a:pt x="32" y="1"/>
                    </a:lnTo>
                    <a:lnTo>
                      <a:pt x="40" y="0"/>
                    </a:lnTo>
                    <a:lnTo>
                      <a:pt x="52" y="3"/>
                    </a:lnTo>
                    <a:lnTo>
                      <a:pt x="60" y="6"/>
                    </a:lnTo>
                    <a:lnTo>
                      <a:pt x="68" y="11"/>
                    </a:lnTo>
                    <a:lnTo>
                      <a:pt x="71" y="17"/>
                    </a:lnTo>
                    <a:lnTo>
                      <a:pt x="75" y="23"/>
                    </a:lnTo>
                    <a:lnTo>
                      <a:pt x="78" y="31"/>
                    </a:lnTo>
                    <a:lnTo>
                      <a:pt x="81" y="38"/>
                    </a:lnTo>
                    <a:lnTo>
                      <a:pt x="83" y="49"/>
                    </a:lnTo>
                    <a:lnTo>
                      <a:pt x="82" y="57"/>
                    </a:lnTo>
                    <a:lnTo>
                      <a:pt x="78" y="69"/>
                    </a:lnTo>
                    <a:lnTo>
                      <a:pt x="71" y="83"/>
                    </a:lnTo>
                    <a:lnTo>
                      <a:pt x="60" y="92"/>
                    </a:lnTo>
                  </a:path>
                </a:pathLst>
              </a:custGeom>
              <a:noFill/>
              <a:ln w="0">
                <a:solidFill>
                  <a:srgbClr val="000000"/>
                </a:solidFill>
                <a:prstDash val="solid"/>
                <a:round/>
                <a:headEnd/>
                <a:tailEnd/>
              </a:ln>
            </p:spPr>
            <p:txBody>
              <a:bodyPr/>
              <a:lstStyle/>
              <a:p>
                <a:endParaRPr lang="en-AU"/>
              </a:p>
            </p:txBody>
          </p:sp>
          <p:sp>
            <p:nvSpPr>
              <p:cNvPr id="26795" name="Freeform 145"/>
              <p:cNvSpPr>
                <a:spLocks/>
              </p:cNvSpPr>
              <p:nvPr/>
            </p:nvSpPr>
            <p:spPr bwMode="auto">
              <a:xfrm>
                <a:off x="4858" y="3616"/>
                <a:ext cx="42" cy="47"/>
              </a:xfrm>
              <a:custGeom>
                <a:avLst/>
                <a:gdLst>
                  <a:gd name="T0" fmla="*/ 24 w 83"/>
                  <a:gd name="T1" fmla="*/ 94 h 94"/>
                  <a:gd name="T2" fmla="*/ 24 w 83"/>
                  <a:gd name="T3" fmla="*/ 94 h 94"/>
                  <a:gd name="T4" fmla="*/ 14 w 83"/>
                  <a:gd name="T5" fmla="*/ 86 h 94"/>
                  <a:gd name="T6" fmla="*/ 6 w 83"/>
                  <a:gd name="T7" fmla="*/ 77 h 94"/>
                  <a:gd name="T8" fmla="*/ 2 w 83"/>
                  <a:gd name="T9" fmla="*/ 65 h 94"/>
                  <a:gd name="T10" fmla="*/ 0 w 83"/>
                  <a:gd name="T11" fmla="*/ 52 h 94"/>
                  <a:gd name="T12" fmla="*/ 0 w 83"/>
                  <a:gd name="T13" fmla="*/ 52 h 94"/>
                  <a:gd name="T14" fmla="*/ 0 w 83"/>
                  <a:gd name="T15" fmla="*/ 41 h 94"/>
                  <a:gd name="T16" fmla="*/ 2 w 83"/>
                  <a:gd name="T17" fmla="*/ 31 h 94"/>
                  <a:gd name="T18" fmla="*/ 6 w 83"/>
                  <a:gd name="T19" fmla="*/ 21 h 94"/>
                  <a:gd name="T20" fmla="*/ 11 w 83"/>
                  <a:gd name="T21" fmla="*/ 14 h 94"/>
                  <a:gd name="T22" fmla="*/ 17 w 83"/>
                  <a:gd name="T23" fmla="*/ 8 h 94"/>
                  <a:gd name="T24" fmla="*/ 24 w 83"/>
                  <a:gd name="T25" fmla="*/ 3 h 94"/>
                  <a:gd name="T26" fmla="*/ 32 w 83"/>
                  <a:gd name="T27" fmla="*/ 1 h 94"/>
                  <a:gd name="T28" fmla="*/ 40 w 83"/>
                  <a:gd name="T29" fmla="*/ 0 h 94"/>
                  <a:gd name="T30" fmla="*/ 40 w 83"/>
                  <a:gd name="T31" fmla="*/ 0 h 94"/>
                  <a:gd name="T32" fmla="*/ 51 w 83"/>
                  <a:gd name="T33" fmla="*/ 3 h 94"/>
                  <a:gd name="T34" fmla="*/ 60 w 83"/>
                  <a:gd name="T35" fmla="*/ 6 h 94"/>
                  <a:gd name="T36" fmla="*/ 66 w 83"/>
                  <a:gd name="T37" fmla="*/ 11 h 94"/>
                  <a:gd name="T38" fmla="*/ 71 w 83"/>
                  <a:gd name="T39" fmla="*/ 15 h 94"/>
                  <a:gd name="T40" fmla="*/ 77 w 83"/>
                  <a:gd name="T41" fmla="*/ 23 h 94"/>
                  <a:gd name="T42" fmla="*/ 79 w 83"/>
                  <a:gd name="T43" fmla="*/ 31 h 94"/>
                  <a:gd name="T44" fmla="*/ 82 w 83"/>
                  <a:gd name="T45" fmla="*/ 40 h 94"/>
                  <a:gd name="T46" fmla="*/ 83 w 83"/>
                  <a:gd name="T47" fmla="*/ 51 h 94"/>
                  <a:gd name="T48" fmla="*/ 83 w 83"/>
                  <a:gd name="T49" fmla="*/ 51 h 94"/>
                  <a:gd name="T50" fmla="*/ 82 w 83"/>
                  <a:gd name="T51" fmla="*/ 57 h 94"/>
                  <a:gd name="T52" fmla="*/ 78 w 83"/>
                  <a:gd name="T53" fmla="*/ 69 h 94"/>
                  <a:gd name="T54" fmla="*/ 70 w 83"/>
                  <a:gd name="T55" fmla="*/ 83 h 94"/>
                  <a:gd name="T56" fmla="*/ 60 w 83"/>
                  <a:gd name="T57" fmla="*/ 92 h 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3"/>
                  <a:gd name="T88" fmla="*/ 0 h 94"/>
                  <a:gd name="T89" fmla="*/ 83 w 83"/>
                  <a:gd name="T90" fmla="*/ 94 h 94"/>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3" h="94">
                    <a:moveTo>
                      <a:pt x="24" y="94"/>
                    </a:moveTo>
                    <a:lnTo>
                      <a:pt x="24" y="94"/>
                    </a:lnTo>
                    <a:lnTo>
                      <a:pt x="14" y="86"/>
                    </a:lnTo>
                    <a:lnTo>
                      <a:pt x="6" y="77"/>
                    </a:lnTo>
                    <a:lnTo>
                      <a:pt x="2" y="65"/>
                    </a:lnTo>
                    <a:lnTo>
                      <a:pt x="0" y="52"/>
                    </a:lnTo>
                    <a:lnTo>
                      <a:pt x="0" y="41"/>
                    </a:lnTo>
                    <a:lnTo>
                      <a:pt x="2" y="31"/>
                    </a:lnTo>
                    <a:lnTo>
                      <a:pt x="6" y="21"/>
                    </a:lnTo>
                    <a:lnTo>
                      <a:pt x="11" y="14"/>
                    </a:lnTo>
                    <a:lnTo>
                      <a:pt x="17" y="8"/>
                    </a:lnTo>
                    <a:lnTo>
                      <a:pt x="24" y="3"/>
                    </a:lnTo>
                    <a:lnTo>
                      <a:pt x="32" y="1"/>
                    </a:lnTo>
                    <a:lnTo>
                      <a:pt x="40" y="0"/>
                    </a:lnTo>
                    <a:lnTo>
                      <a:pt x="51" y="3"/>
                    </a:lnTo>
                    <a:lnTo>
                      <a:pt x="60" y="6"/>
                    </a:lnTo>
                    <a:lnTo>
                      <a:pt x="66" y="11"/>
                    </a:lnTo>
                    <a:lnTo>
                      <a:pt x="71" y="15"/>
                    </a:lnTo>
                    <a:lnTo>
                      <a:pt x="77" y="23"/>
                    </a:lnTo>
                    <a:lnTo>
                      <a:pt x="79" y="31"/>
                    </a:lnTo>
                    <a:lnTo>
                      <a:pt x="82" y="40"/>
                    </a:lnTo>
                    <a:lnTo>
                      <a:pt x="83" y="51"/>
                    </a:lnTo>
                    <a:lnTo>
                      <a:pt x="82" y="57"/>
                    </a:lnTo>
                    <a:lnTo>
                      <a:pt x="78" y="69"/>
                    </a:lnTo>
                    <a:lnTo>
                      <a:pt x="70" y="83"/>
                    </a:lnTo>
                    <a:lnTo>
                      <a:pt x="60" y="92"/>
                    </a:lnTo>
                  </a:path>
                </a:pathLst>
              </a:custGeom>
              <a:noFill/>
              <a:ln w="0">
                <a:solidFill>
                  <a:srgbClr val="000000"/>
                </a:solidFill>
                <a:prstDash val="solid"/>
                <a:round/>
                <a:headEnd/>
                <a:tailEnd/>
              </a:ln>
            </p:spPr>
            <p:txBody>
              <a:bodyPr/>
              <a:lstStyle/>
              <a:p>
                <a:endParaRPr lang="en-AU"/>
              </a:p>
            </p:txBody>
          </p:sp>
          <p:sp>
            <p:nvSpPr>
              <p:cNvPr id="26796" name="Freeform 146"/>
              <p:cNvSpPr>
                <a:spLocks/>
              </p:cNvSpPr>
              <p:nvPr/>
            </p:nvSpPr>
            <p:spPr bwMode="auto">
              <a:xfrm>
                <a:off x="4858" y="3617"/>
                <a:ext cx="41" cy="48"/>
              </a:xfrm>
              <a:custGeom>
                <a:avLst/>
                <a:gdLst>
                  <a:gd name="T0" fmla="*/ 40 w 82"/>
                  <a:gd name="T1" fmla="*/ 0 h 98"/>
                  <a:gd name="T2" fmla="*/ 49 w 82"/>
                  <a:gd name="T3" fmla="*/ 2 h 98"/>
                  <a:gd name="T4" fmla="*/ 57 w 82"/>
                  <a:gd name="T5" fmla="*/ 3 h 98"/>
                  <a:gd name="T6" fmla="*/ 64 w 82"/>
                  <a:gd name="T7" fmla="*/ 8 h 98"/>
                  <a:gd name="T8" fmla="*/ 70 w 82"/>
                  <a:gd name="T9" fmla="*/ 14 h 98"/>
                  <a:gd name="T10" fmla="*/ 75 w 82"/>
                  <a:gd name="T11" fmla="*/ 22 h 98"/>
                  <a:gd name="T12" fmla="*/ 79 w 82"/>
                  <a:gd name="T13" fmla="*/ 30 h 98"/>
                  <a:gd name="T14" fmla="*/ 81 w 82"/>
                  <a:gd name="T15" fmla="*/ 39 h 98"/>
                  <a:gd name="T16" fmla="*/ 82 w 82"/>
                  <a:gd name="T17" fmla="*/ 48 h 98"/>
                  <a:gd name="T18" fmla="*/ 81 w 82"/>
                  <a:gd name="T19" fmla="*/ 57 h 98"/>
                  <a:gd name="T20" fmla="*/ 79 w 82"/>
                  <a:gd name="T21" fmla="*/ 67 h 98"/>
                  <a:gd name="T22" fmla="*/ 75 w 82"/>
                  <a:gd name="T23" fmla="*/ 76 h 98"/>
                  <a:gd name="T24" fmla="*/ 70 w 82"/>
                  <a:gd name="T25" fmla="*/ 82 h 98"/>
                  <a:gd name="T26" fmla="*/ 64 w 82"/>
                  <a:gd name="T27" fmla="*/ 88 h 98"/>
                  <a:gd name="T28" fmla="*/ 57 w 82"/>
                  <a:gd name="T29" fmla="*/ 93 h 98"/>
                  <a:gd name="T30" fmla="*/ 49 w 82"/>
                  <a:gd name="T31" fmla="*/ 96 h 98"/>
                  <a:gd name="T32" fmla="*/ 40 w 82"/>
                  <a:gd name="T33" fmla="*/ 98 h 98"/>
                  <a:gd name="T34" fmla="*/ 32 w 82"/>
                  <a:gd name="T35" fmla="*/ 96 h 98"/>
                  <a:gd name="T36" fmla="*/ 24 w 82"/>
                  <a:gd name="T37" fmla="*/ 93 h 98"/>
                  <a:gd name="T38" fmla="*/ 18 w 82"/>
                  <a:gd name="T39" fmla="*/ 88 h 98"/>
                  <a:gd name="T40" fmla="*/ 11 w 82"/>
                  <a:gd name="T41" fmla="*/ 82 h 98"/>
                  <a:gd name="T42" fmla="*/ 6 w 82"/>
                  <a:gd name="T43" fmla="*/ 76 h 98"/>
                  <a:gd name="T44" fmla="*/ 2 w 82"/>
                  <a:gd name="T45" fmla="*/ 67 h 98"/>
                  <a:gd name="T46" fmla="*/ 1 w 82"/>
                  <a:gd name="T47" fmla="*/ 57 h 98"/>
                  <a:gd name="T48" fmla="*/ 0 w 82"/>
                  <a:gd name="T49" fmla="*/ 48 h 98"/>
                  <a:gd name="T50" fmla="*/ 1 w 82"/>
                  <a:gd name="T51" fmla="*/ 39 h 98"/>
                  <a:gd name="T52" fmla="*/ 2 w 82"/>
                  <a:gd name="T53" fmla="*/ 30 h 98"/>
                  <a:gd name="T54" fmla="*/ 6 w 82"/>
                  <a:gd name="T55" fmla="*/ 22 h 98"/>
                  <a:gd name="T56" fmla="*/ 11 w 82"/>
                  <a:gd name="T57" fmla="*/ 14 h 98"/>
                  <a:gd name="T58" fmla="*/ 18 w 82"/>
                  <a:gd name="T59" fmla="*/ 8 h 98"/>
                  <a:gd name="T60" fmla="*/ 24 w 82"/>
                  <a:gd name="T61" fmla="*/ 3 h 98"/>
                  <a:gd name="T62" fmla="*/ 32 w 82"/>
                  <a:gd name="T63" fmla="*/ 2 h 98"/>
                  <a:gd name="T64" fmla="*/ 40 w 82"/>
                  <a:gd name="T65" fmla="*/ 0 h 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2"/>
                  <a:gd name="T100" fmla="*/ 0 h 98"/>
                  <a:gd name="T101" fmla="*/ 82 w 82"/>
                  <a:gd name="T102" fmla="*/ 98 h 9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2" h="98">
                    <a:moveTo>
                      <a:pt x="40" y="0"/>
                    </a:moveTo>
                    <a:lnTo>
                      <a:pt x="49" y="2"/>
                    </a:lnTo>
                    <a:lnTo>
                      <a:pt x="57" y="3"/>
                    </a:lnTo>
                    <a:lnTo>
                      <a:pt x="64" y="8"/>
                    </a:lnTo>
                    <a:lnTo>
                      <a:pt x="70" y="14"/>
                    </a:lnTo>
                    <a:lnTo>
                      <a:pt x="75" y="22"/>
                    </a:lnTo>
                    <a:lnTo>
                      <a:pt x="79" y="30"/>
                    </a:lnTo>
                    <a:lnTo>
                      <a:pt x="81" y="39"/>
                    </a:lnTo>
                    <a:lnTo>
                      <a:pt x="82" y="48"/>
                    </a:lnTo>
                    <a:lnTo>
                      <a:pt x="81" y="57"/>
                    </a:lnTo>
                    <a:lnTo>
                      <a:pt x="79" y="67"/>
                    </a:lnTo>
                    <a:lnTo>
                      <a:pt x="75" y="76"/>
                    </a:lnTo>
                    <a:lnTo>
                      <a:pt x="70" y="82"/>
                    </a:lnTo>
                    <a:lnTo>
                      <a:pt x="64" y="88"/>
                    </a:lnTo>
                    <a:lnTo>
                      <a:pt x="57" y="93"/>
                    </a:lnTo>
                    <a:lnTo>
                      <a:pt x="49" y="96"/>
                    </a:lnTo>
                    <a:lnTo>
                      <a:pt x="40" y="98"/>
                    </a:lnTo>
                    <a:lnTo>
                      <a:pt x="32" y="96"/>
                    </a:lnTo>
                    <a:lnTo>
                      <a:pt x="24" y="93"/>
                    </a:lnTo>
                    <a:lnTo>
                      <a:pt x="18" y="88"/>
                    </a:lnTo>
                    <a:lnTo>
                      <a:pt x="11" y="82"/>
                    </a:lnTo>
                    <a:lnTo>
                      <a:pt x="6" y="76"/>
                    </a:lnTo>
                    <a:lnTo>
                      <a:pt x="2" y="67"/>
                    </a:lnTo>
                    <a:lnTo>
                      <a:pt x="1" y="57"/>
                    </a:lnTo>
                    <a:lnTo>
                      <a:pt x="0" y="48"/>
                    </a:lnTo>
                    <a:lnTo>
                      <a:pt x="1" y="39"/>
                    </a:lnTo>
                    <a:lnTo>
                      <a:pt x="2" y="30"/>
                    </a:lnTo>
                    <a:lnTo>
                      <a:pt x="6" y="22"/>
                    </a:lnTo>
                    <a:lnTo>
                      <a:pt x="11" y="14"/>
                    </a:lnTo>
                    <a:lnTo>
                      <a:pt x="18" y="8"/>
                    </a:lnTo>
                    <a:lnTo>
                      <a:pt x="24" y="3"/>
                    </a:lnTo>
                    <a:lnTo>
                      <a:pt x="32" y="2"/>
                    </a:lnTo>
                    <a:lnTo>
                      <a:pt x="40" y="0"/>
                    </a:lnTo>
                    <a:close/>
                  </a:path>
                </a:pathLst>
              </a:custGeom>
              <a:solidFill>
                <a:srgbClr val="33CC33"/>
              </a:solidFill>
              <a:ln w="9525">
                <a:noFill/>
                <a:round/>
                <a:headEnd/>
                <a:tailEnd/>
              </a:ln>
            </p:spPr>
            <p:txBody>
              <a:bodyPr/>
              <a:lstStyle/>
              <a:p>
                <a:endParaRPr lang="en-AU"/>
              </a:p>
            </p:txBody>
          </p:sp>
          <p:sp>
            <p:nvSpPr>
              <p:cNvPr id="26797" name="Freeform 147"/>
              <p:cNvSpPr>
                <a:spLocks/>
              </p:cNvSpPr>
              <p:nvPr/>
            </p:nvSpPr>
            <p:spPr bwMode="auto">
              <a:xfrm>
                <a:off x="4858" y="3617"/>
                <a:ext cx="41" cy="48"/>
              </a:xfrm>
              <a:custGeom>
                <a:avLst/>
                <a:gdLst>
                  <a:gd name="T0" fmla="*/ 40 w 82"/>
                  <a:gd name="T1" fmla="*/ 0 h 98"/>
                  <a:gd name="T2" fmla="*/ 40 w 82"/>
                  <a:gd name="T3" fmla="*/ 0 h 98"/>
                  <a:gd name="T4" fmla="*/ 49 w 82"/>
                  <a:gd name="T5" fmla="*/ 2 h 98"/>
                  <a:gd name="T6" fmla="*/ 57 w 82"/>
                  <a:gd name="T7" fmla="*/ 3 h 98"/>
                  <a:gd name="T8" fmla="*/ 64 w 82"/>
                  <a:gd name="T9" fmla="*/ 8 h 98"/>
                  <a:gd name="T10" fmla="*/ 70 w 82"/>
                  <a:gd name="T11" fmla="*/ 14 h 98"/>
                  <a:gd name="T12" fmla="*/ 75 w 82"/>
                  <a:gd name="T13" fmla="*/ 22 h 98"/>
                  <a:gd name="T14" fmla="*/ 79 w 82"/>
                  <a:gd name="T15" fmla="*/ 30 h 98"/>
                  <a:gd name="T16" fmla="*/ 81 w 82"/>
                  <a:gd name="T17" fmla="*/ 39 h 98"/>
                  <a:gd name="T18" fmla="*/ 82 w 82"/>
                  <a:gd name="T19" fmla="*/ 48 h 98"/>
                  <a:gd name="T20" fmla="*/ 82 w 82"/>
                  <a:gd name="T21" fmla="*/ 48 h 98"/>
                  <a:gd name="T22" fmla="*/ 81 w 82"/>
                  <a:gd name="T23" fmla="*/ 57 h 98"/>
                  <a:gd name="T24" fmla="*/ 79 w 82"/>
                  <a:gd name="T25" fmla="*/ 67 h 98"/>
                  <a:gd name="T26" fmla="*/ 75 w 82"/>
                  <a:gd name="T27" fmla="*/ 76 h 98"/>
                  <a:gd name="T28" fmla="*/ 70 w 82"/>
                  <a:gd name="T29" fmla="*/ 82 h 98"/>
                  <a:gd name="T30" fmla="*/ 64 w 82"/>
                  <a:gd name="T31" fmla="*/ 88 h 98"/>
                  <a:gd name="T32" fmla="*/ 57 w 82"/>
                  <a:gd name="T33" fmla="*/ 93 h 98"/>
                  <a:gd name="T34" fmla="*/ 49 w 82"/>
                  <a:gd name="T35" fmla="*/ 96 h 98"/>
                  <a:gd name="T36" fmla="*/ 40 w 82"/>
                  <a:gd name="T37" fmla="*/ 98 h 98"/>
                  <a:gd name="T38" fmla="*/ 40 w 82"/>
                  <a:gd name="T39" fmla="*/ 98 h 98"/>
                  <a:gd name="T40" fmla="*/ 32 w 82"/>
                  <a:gd name="T41" fmla="*/ 96 h 98"/>
                  <a:gd name="T42" fmla="*/ 24 w 82"/>
                  <a:gd name="T43" fmla="*/ 93 h 98"/>
                  <a:gd name="T44" fmla="*/ 18 w 82"/>
                  <a:gd name="T45" fmla="*/ 88 h 98"/>
                  <a:gd name="T46" fmla="*/ 11 w 82"/>
                  <a:gd name="T47" fmla="*/ 82 h 98"/>
                  <a:gd name="T48" fmla="*/ 6 w 82"/>
                  <a:gd name="T49" fmla="*/ 76 h 98"/>
                  <a:gd name="T50" fmla="*/ 2 w 82"/>
                  <a:gd name="T51" fmla="*/ 67 h 98"/>
                  <a:gd name="T52" fmla="*/ 1 w 82"/>
                  <a:gd name="T53" fmla="*/ 57 h 98"/>
                  <a:gd name="T54" fmla="*/ 0 w 82"/>
                  <a:gd name="T55" fmla="*/ 48 h 98"/>
                  <a:gd name="T56" fmla="*/ 0 w 82"/>
                  <a:gd name="T57" fmla="*/ 48 h 98"/>
                  <a:gd name="T58" fmla="*/ 1 w 82"/>
                  <a:gd name="T59" fmla="*/ 39 h 98"/>
                  <a:gd name="T60" fmla="*/ 2 w 82"/>
                  <a:gd name="T61" fmla="*/ 30 h 98"/>
                  <a:gd name="T62" fmla="*/ 6 w 82"/>
                  <a:gd name="T63" fmla="*/ 22 h 98"/>
                  <a:gd name="T64" fmla="*/ 11 w 82"/>
                  <a:gd name="T65" fmla="*/ 14 h 98"/>
                  <a:gd name="T66" fmla="*/ 18 w 82"/>
                  <a:gd name="T67" fmla="*/ 8 h 98"/>
                  <a:gd name="T68" fmla="*/ 24 w 82"/>
                  <a:gd name="T69" fmla="*/ 3 h 98"/>
                  <a:gd name="T70" fmla="*/ 32 w 82"/>
                  <a:gd name="T71" fmla="*/ 2 h 98"/>
                  <a:gd name="T72" fmla="*/ 40 w 82"/>
                  <a:gd name="T73" fmla="*/ 0 h 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2"/>
                  <a:gd name="T112" fmla="*/ 0 h 98"/>
                  <a:gd name="T113" fmla="*/ 82 w 82"/>
                  <a:gd name="T114" fmla="*/ 98 h 9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2" h="98">
                    <a:moveTo>
                      <a:pt x="40" y="0"/>
                    </a:moveTo>
                    <a:lnTo>
                      <a:pt x="40" y="0"/>
                    </a:lnTo>
                    <a:lnTo>
                      <a:pt x="49" y="2"/>
                    </a:lnTo>
                    <a:lnTo>
                      <a:pt x="57" y="3"/>
                    </a:lnTo>
                    <a:lnTo>
                      <a:pt x="64" y="8"/>
                    </a:lnTo>
                    <a:lnTo>
                      <a:pt x="70" y="14"/>
                    </a:lnTo>
                    <a:lnTo>
                      <a:pt x="75" y="22"/>
                    </a:lnTo>
                    <a:lnTo>
                      <a:pt x="79" y="30"/>
                    </a:lnTo>
                    <a:lnTo>
                      <a:pt x="81" y="39"/>
                    </a:lnTo>
                    <a:lnTo>
                      <a:pt x="82" y="48"/>
                    </a:lnTo>
                    <a:lnTo>
                      <a:pt x="81" y="57"/>
                    </a:lnTo>
                    <a:lnTo>
                      <a:pt x="79" y="67"/>
                    </a:lnTo>
                    <a:lnTo>
                      <a:pt x="75" y="76"/>
                    </a:lnTo>
                    <a:lnTo>
                      <a:pt x="70" y="82"/>
                    </a:lnTo>
                    <a:lnTo>
                      <a:pt x="64" y="88"/>
                    </a:lnTo>
                    <a:lnTo>
                      <a:pt x="57" y="93"/>
                    </a:lnTo>
                    <a:lnTo>
                      <a:pt x="49" y="96"/>
                    </a:lnTo>
                    <a:lnTo>
                      <a:pt x="40" y="98"/>
                    </a:lnTo>
                    <a:lnTo>
                      <a:pt x="32" y="96"/>
                    </a:lnTo>
                    <a:lnTo>
                      <a:pt x="24" y="93"/>
                    </a:lnTo>
                    <a:lnTo>
                      <a:pt x="18" y="88"/>
                    </a:lnTo>
                    <a:lnTo>
                      <a:pt x="11" y="82"/>
                    </a:lnTo>
                    <a:lnTo>
                      <a:pt x="6" y="76"/>
                    </a:lnTo>
                    <a:lnTo>
                      <a:pt x="2" y="67"/>
                    </a:lnTo>
                    <a:lnTo>
                      <a:pt x="1" y="57"/>
                    </a:lnTo>
                    <a:lnTo>
                      <a:pt x="0" y="48"/>
                    </a:lnTo>
                    <a:lnTo>
                      <a:pt x="1" y="39"/>
                    </a:lnTo>
                    <a:lnTo>
                      <a:pt x="2" y="30"/>
                    </a:lnTo>
                    <a:lnTo>
                      <a:pt x="6" y="22"/>
                    </a:lnTo>
                    <a:lnTo>
                      <a:pt x="11" y="14"/>
                    </a:lnTo>
                    <a:lnTo>
                      <a:pt x="18" y="8"/>
                    </a:lnTo>
                    <a:lnTo>
                      <a:pt x="24" y="3"/>
                    </a:lnTo>
                    <a:lnTo>
                      <a:pt x="32" y="2"/>
                    </a:lnTo>
                    <a:lnTo>
                      <a:pt x="40" y="0"/>
                    </a:lnTo>
                  </a:path>
                </a:pathLst>
              </a:custGeom>
              <a:noFill/>
              <a:ln w="0">
                <a:solidFill>
                  <a:srgbClr val="000000"/>
                </a:solidFill>
                <a:prstDash val="solid"/>
                <a:round/>
                <a:headEnd/>
                <a:tailEnd/>
              </a:ln>
            </p:spPr>
            <p:txBody>
              <a:bodyPr/>
              <a:lstStyle/>
              <a:p>
                <a:endParaRPr lang="en-AU"/>
              </a:p>
            </p:txBody>
          </p:sp>
          <p:sp>
            <p:nvSpPr>
              <p:cNvPr id="26798" name="Freeform 148"/>
              <p:cNvSpPr>
                <a:spLocks/>
              </p:cNvSpPr>
              <p:nvPr/>
            </p:nvSpPr>
            <p:spPr bwMode="auto">
              <a:xfrm>
                <a:off x="4770" y="3616"/>
                <a:ext cx="41" cy="46"/>
              </a:xfrm>
              <a:custGeom>
                <a:avLst/>
                <a:gdLst>
                  <a:gd name="T0" fmla="*/ 22 w 82"/>
                  <a:gd name="T1" fmla="*/ 91 h 92"/>
                  <a:gd name="T2" fmla="*/ 22 w 82"/>
                  <a:gd name="T3" fmla="*/ 91 h 92"/>
                  <a:gd name="T4" fmla="*/ 12 w 82"/>
                  <a:gd name="T5" fmla="*/ 83 h 92"/>
                  <a:gd name="T6" fmla="*/ 5 w 82"/>
                  <a:gd name="T7" fmla="*/ 74 h 92"/>
                  <a:gd name="T8" fmla="*/ 1 w 82"/>
                  <a:gd name="T9" fmla="*/ 63 h 92"/>
                  <a:gd name="T10" fmla="*/ 0 w 82"/>
                  <a:gd name="T11" fmla="*/ 52 h 92"/>
                  <a:gd name="T12" fmla="*/ 0 w 82"/>
                  <a:gd name="T13" fmla="*/ 52 h 92"/>
                  <a:gd name="T14" fmla="*/ 1 w 82"/>
                  <a:gd name="T15" fmla="*/ 41 h 92"/>
                  <a:gd name="T16" fmla="*/ 3 w 82"/>
                  <a:gd name="T17" fmla="*/ 31 h 92"/>
                  <a:gd name="T18" fmla="*/ 7 w 82"/>
                  <a:gd name="T19" fmla="*/ 21 h 92"/>
                  <a:gd name="T20" fmla="*/ 12 w 82"/>
                  <a:gd name="T21" fmla="*/ 14 h 92"/>
                  <a:gd name="T22" fmla="*/ 18 w 82"/>
                  <a:gd name="T23" fmla="*/ 8 h 92"/>
                  <a:gd name="T24" fmla="*/ 25 w 82"/>
                  <a:gd name="T25" fmla="*/ 3 h 92"/>
                  <a:gd name="T26" fmla="*/ 33 w 82"/>
                  <a:gd name="T27" fmla="*/ 1 h 92"/>
                  <a:gd name="T28" fmla="*/ 41 w 82"/>
                  <a:gd name="T29" fmla="*/ 0 h 92"/>
                  <a:gd name="T30" fmla="*/ 41 w 82"/>
                  <a:gd name="T31" fmla="*/ 0 h 92"/>
                  <a:gd name="T32" fmla="*/ 52 w 82"/>
                  <a:gd name="T33" fmla="*/ 3 h 92"/>
                  <a:gd name="T34" fmla="*/ 60 w 82"/>
                  <a:gd name="T35" fmla="*/ 6 h 92"/>
                  <a:gd name="T36" fmla="*/ 67 w 82"/>
                  <a:gd name="T37" fmla="*/ 11 h 92"/>
                  <a:gd name="T38" fmla="*/ 72 w 82"/>
                  <a:gd name="T39" fmla="*/ 17 h 92"/>
                  <a:gd name="T40" fmla="*/ 76 w 82"/>
                  <a:gd name="T41" fmla="*/ 23 h 92"/>
                  <a:gd name="T42" fmla="*/ 79 w 82"/>
                  <a:gd name="T43" fmla="*/ 31 h 92"/>
                  <a:gd name="T44" fmla="*/ 81 w 82"/>
                  <a:gd name="T45" fmla="*/ 38 h 92"/>
                  <a:gd name="T46" fmla="*/ 82 w 82"/>
                  <a:gd name="T47" fmla="*/ 49 h 92"/>
                  <a:gd name="T48" fmla="*/ 82 w 82"/>
                  <a:gd name="T49" fmla="*/ 49 h 92"/>
                  <a:gd name="T50" fmla="*/ 82 w 82"/>
                  <a:gd name="T51" fmla="*/ 57 h 92"/>
                  <a:gd name="T52" fmla="*/ 79 w 82"/>
                  <a:gd name="T53" fmla="*/ 69 h 92"/>
                  <a:gd name="T54" fmla="*/ 72 w 82"/>
                  <a:gd name="T55" fmla="*/ 83 h 92"/>
                  <a:gd name="T56" fmla="*/ 60 w 82"/>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2"/>
                  <a:gd name="T88" fmla="*/ 0 h 92"/>
                  <a:gd name="T89" fmla="*/ 82 w 82"/>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2" h="92">
                    <a:moveTo>
                      <a:pt x="22" y="91"/>
                    </a:moveTo>
                    <a:lnTo>
                      <a:pt x="22" y="91"/>
                    </a:lnTo>
                    <a:lnTo>
                      <a:pt x="12" y="83"/>
                    </a:lnTo>
                    <a:lnTo>
                      <a:pt x="5" y="74"/>
                    </a:lnTo>
                    <a:lnTo>
                      <a:pt x="1" y="63"/>
                    </a:lnTo>
                    <a:lnTo>
                      <a:pt x="0" y="52"/>
                    </a:lnTo>
                    <a:lnTo>
                      <a:pt x="1" y="41"/>
                    </a:lnTo>
                    <a:lnTo>
                      <a:pt x="3" y="31"/>
                    </a:lnTo>
                    <a:lnTo>
                      <a:pt x="7" y="21"/>
                    </a:lnTo>
                    <a:lnTo>
                      <a:pt x="12" y="14"/>
                    </a:lnTo>
                    <a:lnTo>
                      <a:pt x="18" y="8"/>
                    </a:lnTo>
                    <a:lnTo>
                      <a:pt x="25" y="3"/>
                    </a:lnTo>
                    <a:lnTo>
                      <a:pt x="33" y="1"/>
                    </a:lnTo>
                    <a:lnTo>
                      <a:pt x="41" y="0"/>
                    </a:lnTo>
                    <a:lnTo>
                      <a:pt x="52" y="3"/>
                    </a:lnTo>
                    <a:lnTo>
                      <a:pt x="60" y="6"/>
                    </a:lnTo>
                    <a:lnTo>
                      <a:pt x="67" y="11"/>
                    </a:lnTo>
                    <a:lnTo>
                      <a:pt x="72" y="17"/>
                    </a:lnTo>
                    <a:lnTo>
                      <a:pt x="76" y="23"/>
                    </a:lnTo>
                    <a:lnTo>
                      <a:pt x="79" y="31"/>
                    </a:lnTo>
                    <a:lnTo>
                      <a:pt x="81" y="38"/>
                    </a:lnTo>
                    <a:lnTo>
                      <a:pt x="82" y="49"/>
                    </a:lnTo>
                    <a:lnTo>
                      <a:pt x="82" y="57"/>
                    </a:lnTo>
                    <a:lnTo>
                      <a:pt x="79" y="69"/>
                    </a:lnTo>
                    <a:lnTo>
                      <a:pt x="72" y="83"/>
                    </a:lnTo>
                    <a:lnTo>
                      <a:pt x="60" y="92"/>
                    </a:lnTo>
                  </a:path>
                </a:pathLst>
              </a:custGeom>
              <a:noFill/>
              <a:ln w="0">
                <a:solidFill>
                  <a:srgbClr val="000000"/>
                </a:solidFill>
                <a:prstDash val="solid"/>
                <a:round/>
                <a:headEnd/>
                <a:tailEnd/>
              </a:ln>
            </p:spPr>
            <p:txBody>
              <a:bodyPr/>
              <a:lstStyle/>
              <a:p>
                <a:endParaRPr lang="en-AU"/>
              </a:p>
            </p:txBody>
          </p:sp>
          <p:sp>
            <p:nvSpPr>
              <p:cNvPr id="26799" name="Freeform 149"/>
              <p:cNvSpPr>
                <a:spLocks/>
              </p:cNvSpPr>
              <p:nvPr/>
            </p:nvSpPr>
            <p:spPr bwMode="auto">
              <a:xfrm>
                <a:off x="4770" y="3616"/>
                <a:ext cx="42" cy="46"/>
              </a:xfrm>
              <a:custGeom>
                <a:avLst/>
                <a:gdLst>
                  <a:gd name="T0" fmla="*/ 25 w 84"/>
                  <a:gd name="T1" fmla="*/ 92 h 92"/>
                  <a:gd name="T2" fmla="*/ 25 w 84"/>
                  <a:gd name="T3" fmla="*/ 92 h 92"/>
                  <a:gd name="T4" fmla="*/ 14 w 84"/>
                  <a:gd name="T5" fmla="*/ 86 h 92"/>
                  <a:gd name="T6" fmla="*/ 7 w 84"/>
                  <a:gd name="T7" fmla="*/ 77 h 92"/>
                  <a:gd name="T8" fmla="*/ 1 w 84"/>
                  <a:gd name="T9" fmla="*/ 65 h 92"/>
                  <a:gd name="T10" fmla="*/ 0 w 84"/>
                  <a:gd name="T11" fmla="*/ 52 h 92"/>
                  <a:gd name="T12" fmla="*/ 0 w 84"/>
                  <a:gd name="T13" fmla="*/ 52 h 92"/>
                  <a:gd name="T14" fmla="*/ 0 w 84"/>
                  <a:gd name="T15" fmla="*/ 41 h 92"/>
                  <a:gd name="T16" fmla="*/ 3 w 84"/>
                  <a:gd name="T17" fmla="*/ 31 h 92"/>
                  <a:gd name="T18" fmla="*/ 7 w 84"/>
                  <a:gd name="T19" fmla="*/ 21 h 92"/>
                  <a:gd name="T20" fmla="*/ 12 w 84"/>
                  <a:gd name="T21" fmla="*/ 14 h 92"/>
                  <a:gd name="T22" fmla="*/ 17 w 84"/>
                  <a:gd name="T23" fmla="*/ 8 h 92"/>
                  <a:gd name="T24" fmla="*/ 25 w 84"/>
                  <a:gd name="T25" fmla="*/ 3 h 92"/>
                  <a:gd name="T26" fmla="*/ 33 w 84"/>
                  <a:gd name="T27" fmla="*/ 1 h 92"/>
                  <a:gd name="T28" fmla="*/ 41 w 84"/>
                  <a:gd name="T29" fmla="*/ 0 h 92"/>
                  <a:gd name="T30" fmla="*/ 41 w 84"/>
                  <a:gd name="T31" fmla="*/ 0 h 92"/>
                  <a:gd name="T32" fmla="*/ 51 w 84"/>
                  <a:gd name="T33" fmla="*/ 1 h 92"/>
                  <a:gd name="T34" fmla="*/ 60 w 84"/>
                  <a:gd name="T35" fmla="*/ 6 h 92"/>
                  <a:gd name="T36" fmla="*/ 67 w 84"/>
                  <a:gd name="T37" fmla="*/ 9 h 92"/>
                  <a:gd name="T38" fmla="*/ 72 w 84"/>
                  <a:gd name="T39" fmla="*/ 15 h 92"/>
                  <a:gd name="T40" fmla="*/ 77 w 84"/>
                  <a:gd name="T41" fmla="*/ 23 h 92"/>
                  <a:gd name="T42" fmla="*/ 80 w 84"/>
                  <a:gd name="T43" fmla="*/ 31 h 92"/>
                  <a:gd name="T44" fmla="*/ 82 w 84"/>
                  <a:gd name="T45" fmla="*/ 40 h 92"/>
                  <a:gd name="T46" fmla="*/ 84 w 84"/>
                  <a:gd name="T47" fmla="*/ 51 h 92"/>
                  <a:gd name="T48" fmla="*/ 84 w 84"/>
                  <a:gd name="T49" fmla="*/ 51 h 92"/>
                  <a:gd name="T50" fmla="*/ 82 w 84"/>
                  <a:gd name="T51" fmla="*/ 57 h 92"/>
                  <a:gd name="T52" fmla="*/ 79 w 84"/>
                  <a:gd name="T53" fmla="*/ 69 h 92"/>
                  <a:gd name="T54" fmla="*/ 71 w 84"/>
                  <a:gd name="T55" fmla="*/ 83 h 92"/>
                  <a:gd name="T56" fmla="*/ 60 w 84"/>
                  <a:gd name="T57" fmla="*/ 92 h 9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84"/>
                  <a:gd name="T88" fmla="*/ 0 h 92"/>
                  <a:gd name="T89" fmla="*/ 84 w 84"/>
                  <a:gd name="T90" fmla="*/ 92 h 9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84" h="92">
                    <a:moveTo>
                      <a:pt x="25" y="92"/>
                    </a:moveTo>
                    <a:lnTo>
                      <a:pt x="25" y="92"/>
                    </a:lnTo>
                    <a:lnTo>
                      <a:pt x="14" y="86"/>
                    </a:lnTo>
                    <a:lnTo>
                      <a:pt x="7" y="77"/>
                    </a:lnTo>
                    <a:lnTo>
                      <a:pt x="1" y="65"/>
                    </a:lnTo>
                    <a:lnTo>
                      <a:pt x="0" y="52"/>
                    </a:lnTo>
                    <a:lnTo>
                      <a:pt x="0" y="41"/>
                    </a:lnTo>
                    <a:lnTo>
                      <a:pt x="3" y="31"/>
                    </a:lnTo>
                    <a:lnTo>
                      <a:pt x="7" y="21"/>
                    </a:lnTo>
                    <a:lnTo>
                      <a:pt x="12" y="14"/>
                    </a:lnTo>
                    <a:lnTo>
                      <a:pt x="17" y="8"/>
                    </a:lnTo>
                    <a:lnTo>
                      <a:pt x="25" y="3"/>
                    </a:lnTo>
                    <a:lnTo>
                      <a:pt x="33" y="1"/>
                    </a:lnTo>
                    <a:lnTo>
                      <a:pt x="41" y="0"/>
                    </a:lnTo>
                    <a:lnTo>
                      <a:pt x="51" y="1"/>
                    </a:lnTo>
                    <a:lnTo>
                      <a:pt x="60" y="6"/>
                    </a:lnTo>
                    <a:lnTo>
                      <a:pt x="67" y="9"/>
                    </a:lnTo>
                    <a:lnTo>
                      <a:pt x="72" y="15"/>
                    </a:lnTo>
                    <a:lnTo>
                      <a:pt x="77" y="23"/>
                    </a:lnTo>
                    <a:lnTo>
                      <a:pt x="80" y="31"/>
                    </a:lnTo>
                    <a:lnTo>
                      <a:pt x="82" y="40"/>
                    </a:lnTo>
                    <a:lnTo>
                      <a:pt x="84" y="51"/>
                    </a:lnTo>
                    <a:lnTo>
                      <a:pt x="82" y="57"/>
                    </a:lnTo>
                    <a:lnTo>
                      <a:pt x="79" y="69"/>
                    </a:lnTo>
                    <a:lnTo>
                      <a:pt x="71" y="83"/>
                    </a:lnTo>
                    <a:lnTo>
                      <a:pt x="60" y="92"/>
                    </a:lnTo>
                  </a:path>
                </a:pathLst>
              </a:custGeom>
              <a:noFill/>
              <a:ln w="0">
                <a:solidFill>
                  <a:srgbClr val="000000"/>
                </a:solidFill>
                <a:prstDash val="solid"/>
                <a:round/>
                <a:headEnd/>
                <a:tailEnd/>
              </a:ln>
            </p:spPr>
            <p:txBody>
              <a:bodyPr/>
              <a:lstStyle/>
              <a:p>
                <a:endParaRPr lang="en-AU"/>
              </a:p>
            </p:txBody>
          </p:sp>
          <p:sp>
            <p:nvSpPr>
              <p:cNvPr id="26800" name="Freeform 150"/>
              <p:cNvSpPr>
                <a:spLocks/>
              </p:cNvSpPr>
              <p:nvPr/>
            </p:nvSpPr>
            <p:spPr bwMode="auto">
              <a:xfrm>
                <a:off x="4769" y="3616"/>
                <a:ext cx="42" cy="49"/>
              </a:xfrm>
              <a:custGeom>
                <a:avLst/>
                <a:gdLst>
                  <a:gd name="T0" fmla="*/ 42 w 83"/>
                  <a:gd name="T1" fmla="*/ 0 h 97"/>
                  <a:gd name="T2" fmla="*/ 51 w 83"/>
                  <a:gd name="T3" fmla="*/ 1 h 97"/>
                  <a:gd name="T4" fmla="*/ 59 w 83"/>
                  <a:gd name="T5" fmla="*/ 3 h 97"/>
                  <a:gd name="T6" fmla="*/ 65 w 83"/>
                  <a:gd name="T7" fmla="*/ 8 h 97"/>
                  <a:gd name="T8" fmla="*/ 72 w 83"/>
                  <a:gd name="T9" fmla="*/ 14 h 97"/>
                  <a:gd name="T10" fmla="*/ 77 w 83"/>
                  <a:gd name="T11" fmla="*/ 21 h 97"/>
                  <a:gd name="T12" fmla="*/ 81 w 83"/>
                  <a:gd name="T13" fmla="*/ 29 h 97"/>
                  <a:gd name="T14" fmla="*/ 82 w 83"/>
                  <a:gd name="T15" fmla="*/ 38 h 97"/>
                  <a:gd name="T16" fmla="*/ 83 w 83"/>
                  <a:gd name="T17" fmla="*/ 49 h 97"/>
                  <a:gd name="T18" fmla="*/ 82 w 83"/>
                  <a:gd name="T19" fmla="*/ 58 h 97"/>
                  <a:gd name="T20" fmla="*/ 81 w 83"/>
                  <a:gd name="T21" fmla="*/ 68 h 97"/>
                  <a:gd name="T22" fmla="*/ 77 w 83"/>
                  <a:gd name="T23" fmla="*/ 75 h 97"/>
                  <a:gd name="T24" fmla="*/ 72 w 83"/>
                  <a:gd name="T25" fmla="*/ 83 h 97"/>
                  <a:gd name="T26" fmla="*/ 65 w 83"/>
                  <a:gd name="T27" fmla="*/ 89 h 97"/>
                  <a:gd name="T28" fmla="*/ 59 w 83"/>
                  <a:gd name="T29" fmla="*/ 94 h 97"/>
                  <a:gd name="T30" fmla="*/ 51 w 83"/>
                  <a:gd name="T31" fmla="*/ 96 h 97"/>
                  <a:gd name="T32" fmla="*/ 42 w 83"/>
                  <a:gd name="T33" fmla="*/ 97 h 97"/>
                  <a:gd name="T34" fmla="*/ 34 w 83"/>
                  <a:gd name="T35" fmla="*/ 96 h 97"/>
                  <a:gd name="T36" fmla="*/ 26 w 83"/>
                  <a:gd name="T37" fmla="*/ 94 h 97"/>
                  <a:gd name="T38" fmla="*/ 18 w 83"/>
                  <a:gd name="T39" fmla="*/ 89 h 97"/>
                  <a:gd name="T40" fmla="*/ 13 w 83"/>
                  <a:gd name="T41" fmla="*/ 83 h 97"/>
                  <a:gd name="T42" fmla="*/ 8 w 83"/>
                  <a:gd name="T43" fmla="*/ 75 h 97"/>
                  <a:gd name="T44" fmla="*/ 4 w 83"/>
                  <a:gd name="T45" fmla="*/ 68 h 97"/>
                  <a:gd name="T46" fmla="*/ 1 w 83"/>
                  <a:gd name="T47" fmla="*/ 58 h 97"/>
                  <a:gd name="T48" fmla="*/ 0 w 83"/>
                  <a:gd name="T49" fmla="*/ 49 h 97"/>
                  <a:gd name="T50" fmla="*/ 1 w 83"/>
                  <a:gd name="T51" fmla="*/ 38 h 97"/>
                  <a:gd name="T52" fmla="*/ 4 w 83"/>
                  <a:gd name="T53" fmla="*/ 29 h 97"/>
                  <a:gd name="T54" fmla="*/ 8 w 83"/>
                  <a:gd name="T55" fmla="*/ 21 h 97"/>
                  <a:gd name="T56" fmla="*/ 13 w 83"/>
                  <a:gd name="T57" fmla="*/ 14 h 97"/>
                  <a:gd name="T58" fmla="*/ 18 w 83"/>
                  <a:gd name="T59" fmla="*/ 8 h 97"/>
                  <a:gd name="T60" fmla="*/ 26 w 83"/>
                  <a:gd name="T61" fmla="*/ 3 h 97"/>
                  <a:gd name="T62" fmla="*/ 34 w 83"/>
                  <a:gd name="T63" fmla="*/ 1 h 97"/>
                  <a:gd name="T64" fmla="*/ 42 w 83"/>
                  <a:gd name="T65" fmla="*/ 0 h 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83"/>
                  <a:gd name="T100" fmla="*/ 0 h 97"/>
                  <a:gd name="T101" fmla="*/ 83 w 83"/>
                  <a:gd name="T102" fmla="*/ 97 h 9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83" h="97">
                    <a:moveTo>
                      <a:pt x="42" y="0"/>
                    </a:moveTo>
                    <a:lnTo>
                      <a:pt x="51" y="1"/>
                    </a:lnTo>
                    <a:lnTo>
                      <a:pt x="59" y="3"/>
                    </a:lnTo>
                    <a:lnTo>
                      <a:pt x="65" y="8"/>
                    </a:lnTo>
                    <a:lnTo>
                      <a:pt x="72" y="14"/>
                    </a:lnTo>
                    <a:lnTo>
                      <a:pt x="77" y="21"/>
                    </a:lnTo>
                    <a:lnTo>
                      <a:pt x="81" y="29"/>
                    </a:lnTo>
                    <a:lnTo>
                      <a:pt x="82" y="38"/>
                    </a:lnTo>
                    <a:lnTo>
                      <a:pt x="83" y="49"/>
                    </a:lnTo>
                    <a:lnTo>
                      <a:pt x="82" y="58"/>
                    </a:lnTo>
                    <a:lnTo>
                      <a:pt x="81" y="68"/>
                    </a:lnTo>
                    <a:lnTo>
                      <a:pt x="77" y="75"/>
                    </a:lnTo>
                    <a:lnTo>
                      <a:pt x="72" y="83"/>
                    </a:lnTo>
                    <a:lnTo>
                      <a:pt x="65" y="89"/>
                    </a:lnTo>
                    <a:lnTo>
                      <a:pt x="59" y="94"/>
                    </a:lnTo>
                    <a:lnTo>
                      <a:pt x="51" y="96"/>
                    </a:lnTo>
                    <a:lnTo>
                      <a:pt x="42" y="97"/>
                    </a:lnTo>
                    <a:lnTo>
                      <a:pt x="34" y="96"/>
                    </a:lnTo>
                    <a:lnTo>
                      <a:pt x="26" y="94"/>
                    </a:lnTo>
                    <a:lnTo>
                      <a:pt x="18" y="89"/>
                    </a:lnTo>
                    <a:lnTo>
                      <a:pt x="13" y="83"/>
                    </a:lnTo>
                    <a:lnTo>
                      <a:pt x="8" y="75"/>
                    </a:lnTo>
                    <a:lnTo>
                      <a:pt x="4" y="68"/>
                    </a:lnTo>
                    <a:lnTo>
                      <a:pt x="1" y="58"/>
                    </a:lnTo>
                    <a:lnTo>
                      <a:pt x="0" y="49"/>
                    </a:lnTo>
                    <a:lnTo>
                      <a:pt x="1" y="38"/>
                    </a:lnTo>
                    <a:lnTo>
                      <a:pt x="4" y="29"/>
                    </a:lnTo>
                    <a:lnTo>
                      <a:pt x="8" y="21"/>
                    </a:lnTo>
                    <a:lnTo>
                      <a:pt x="13" y="14"/>
                    </a:lnTo>
                    <a:lnTo>
                      <a:pt x="18" y="8"/>
                    </a:lnTo>
                    <a:lnTo>
                      <a:pt x="26" y="3"/>
                    </a:lnTo>
                    <a:lnTo>
                      <a:pt x="34" y="1"/>
                    </a:lnTo>
                    <a:lnTo>
                      <a:pt x="42" y="0"/>
                    </a:lnTo>
                    <a:close/>
                  </a:path>
                </a:pathLst>
              </a:custGeom>
              <a:solidFill>
                <a:srgbClr val="33CC33"/>
              </a:solidFill>
              <a:ln w="9525">
                <a:noFill/>
                <a:round/>
                <a:headEnd/>
                <a:tailEnd/>
              </a:ln>
            </p:spPr>
            <p:txBody>
              <a:bodyPr/>
              <a:lstStyle/>
              <a:p>
                <a:endParaRPr lang="en-AU"/>
              </a:p>
            </p:txBody>
          </p:sp>
          <p:sp>
            <p:nvSpPr>
              <p:cNvPr id="26801" name="Freeform 151"/>
              <p:cNvSpPr>
                <a:spLocks/>
              </p:cNvSpPr>
              <p:nvPr/>
            </p:nvSpPr>
            <p:spPr bwMode="auto">
              <a:xfrm>
                <a:off x="4769" y="3616"/>
                <a:ext cx="42" cy="49"/>
              </a:xfrm>
              <a:custGeom>
                <a:avLst/>
                <a:gdLst>
                  <a:gd name="T0" fmla="*/ 42 w 83"/>
                  <a:gd name="T1" fmla="*/ 0 h 97"/>
                  <a:gd name="T2" fmla="*/ 42 w 83"/>
                  <a:gd name="T3" fmla="*/ 0 h 97"/>
                  <a:gd name="T4" fmla="*/ 51 w 83"/>
                  <a:gd name="T5" fmla="*/ 1 h 97"/>
                  <a:gd name="T6" fmla="*/ 59 w 83"/>
                  <a:gd name="T7" fmla="*/ 3 h 97"/>
                  <a:gd name="T8" fmla="*/ 65 w 83"/>
                  <a:gd name="T9" fmla="*/ 8 h 97"/>
                  <a:gd name="T10" fmla="*/ 72 w 83"/>
                  <a:gd name="T11" fmla="*/ 14 h 97"/>
                  <a:gd name="T12" fmla="*/ 77 w 83"/>
                  <a:gd name="T13" fmla="*/ 21 h 97"/>
                  <a:gd name="T14" fmla="*/ 81 w 83"/>
                  <a:gd name="T15" fmla="*/ 29 h 97"/>
                  <a:gd name="T16" fmla="*/ 82 w 83"/>
                  <a:gd name="T17" fmla="*/ 38 h 97"/>
                  <a:gd name="T18" fmla="*/ 83 w 83"/>
                  <a:gd name="T19" fmla="*/ 49 h 97"/>
                  <a:gd name="T20" fmla="*/ 83 w 83"/>
                  <a:gd name="T21" fmla="*/ 49 h 97"/>
                  <a:gd name="T22" fmla="*/ 82 w 83"/>
                  <a:gd name="T23" fmla="*/ 58 h 97"/>
                  <a:gd name="T24" fmla="*/ 81 w 83"/>
                  <a:gd name="T25" fmla="*/ 68 h 97"/>
                  <a:gd name="T26" fmla="*/ 77 w 83"/>
                  <a:gd name="T27" fmla="*/ 75 h 97"/>
                  <a:gd name="T28" fmla="*/ 72 w 83"/>
                  <a:gd name="T29" fmla="*/ 83 h 97"/>
                  <a:gd name="T30" fmla="*/ 65 w 83"/>
                  <a:gd name="T31" fmla="*/ 89 h 97"/>
                  <a:gd name="T32" fmla="*/ 59 w 83"/>
                  <a:gd name="T33" fmla="*/ 94 h 97"/>
                  <a:gd name="T34" fmla="*/ 51 w 83"/>
                  <a:gd name="T35" fmla="*/ 96 h 97"/>
                  <a:gd name="T36" fmla="*/ 42 w 83"/>
                  <a:gd name="T37" fmla="*/ 97 h 97"/>
                  <a:gd name="T38" fmla="*/ 42 w 83"/>
                  <a:gd name="T39" fmla="*/ 97 h 97"/>
                  <a:gd name="T40" fmla="*/ 34 w 83"/>
                  <a:gd name="T41" fmla="*/ 96 h 97"/>
                  <a:gd name="T42" fmla="*/ 26 w 83"/>
                  <a:gd name="T43" fmla="*/ 94 h 97"/>
                  <a:gd name="T44" fmla="*/ 18 w 83"/>
                  <a:gd name="T45" fmla="*/ 89 h 97"/>
                  <a:gd name="T46" fmla="*/ 13 w 83"/>
                  <a:gd name="T47" fmla="*/ 83 h 97"/>
                  <a:gd name="T48" fmla="*/ 8 w 83"/>
                  <a:gd name="T49" fmla="*/ 75 h 97"/>
                  <a:gd name="T50" fmla="*/ 4 w 83"/>
                  <a:gd name="T51" fmla="*/ 68 h 97"/>
                  <a:gd name="T52" fmla="*/ 1 w 83"/>
                  <a:gd name="T53" fmla="*/ 58 h 97"/>
                  <a:gd name="T54" fmla="*/ 0 w 83"/>
                  <a:gd name="T55" fmla="*/ 49 h 97"/>
                  <a:gd name="T56" fmla="*/ 0 w 83"/>
                  <a:gd name="T57" fmla="*/ 49 h 97"/>
                  <a:gd name="T58" fmla="*/ 1 w 83"/>
                  <a:gd name="T59" fmla="*/ 38 h 97"/>
                  <a:gd name="T60" fmla="*/ 4 w 83"/>
                  <a:gd name="T61" fmla="*/ 29 h 97"/>
                  <a:gd name="T62" fmla="*/ 8 w 83"/>
                  <a:gd name="T63" fmla="*/ 21 h 97"/>
                  <a:gd name="T64" fmla="*/ 13 w 83"/>
                  <a:gd name="T65" fmla="*/ 14 h 97"/>
                  <a:gd name="T66" fmla="*/ 18 w 83"/>
                  <a:gd name="T67" fmla="*/ 8 h 97"/>
                  <a:gd name="T68" fmla="*/ 26 w 83"/>
                  <a:gd name="T69" fmla="*/ 3 h 97"/>
                  <a:gd name="T70" fmla="*/ 34 w 83"/>
                  <a:gd name="T71" fmla="*/ 1 h 97"/>
                  <a:gd name="T72" fmla="*/ 42 w 83"/>
                  <a:gd name="T73" fmla="*/ 0 h 9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83"/>
                  <a:gd name="T112" fmla="*/ 0 h 97"/>
                  <a:gd name="T113" fmla="*/ 83 w 83"/>
                  <a:gd name="T114" fmla="*/ 97 h 9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83" h="97">
                    <a:moveTo>
                      <a:pt x="42" y="0"/>
                    </a:moveTo>
                    <a:lnTo>
                      <a:pt x="42" y="0"/>
                    </a:lnTo>
                    <a:lnTo>
                      <a:pt x="51" y="1"/>
                    </a:lnTo>
                    <a:lnTo>
                      <a:pt x="59" y="3"/>
                    </a:lnTo>
                    <a:lnTo>
                      <a:pt x="65" y="8"/>
                    </a:lnTo>
                    <a:lnTo>
                      <a:pt x="72" y="14"/>
                    </a:lnTo>
                    <a:lnTo>
                      <a:pt x="77" y="21"/>
                    </a:lnTo>
                    <a:lnTo>
                      <a:pt x="81" y="29"/>
                    </a:lnTo>
                    <a:lnTo>
                      <a:pt x="82" y="38"/>
                    </a:lnTo>
                    <a:lnTo>
                      <a:pt x="83" y="49"/>
                    </a:lnTo>
                    <a:lnTo>
                      <a:pt x="82" y="58"/>
                    </a:lnTo>
                    <a:lnTo>
                      <a:pt x="81" y="68"/>
                    </a:lnTo>
                    <a:lnTo>
                      <a:pt x="77" y="75"/>
                    </a:lnTo>
                    <a:lnTo>
                      <a:pt x="72" y="83"/>
                    </a:lnTo>
                    <a:lnTo>
                      <a:pt x="65" y="89"/>
                    </a:lnTo>
                    <a:lnTo>
                      <a:pt x="59" y="94"/>
                    </a:lnTo>
                    <a:lnTo>
                      <a:pt x="51" y="96"/>
                    </a:lnTo>
                    <a:lnTo>
                      <a:pt x="42" y="97"/>
                    </a:lnTo>
                    <a:lnTo>
                      <a:pt x="34" y="96"/>
                    </a:lnTo>
                    <a:lnTo>
                      <a:pt x="26" y="94"/>
                    </a:lnTo>
                    <a:lnTo>
                      <a:pt x="18" y="89"/>
                    </a:lnTo>
                    <a:lnTo>
                      <a:pt x="13" y="83"/>
                    </a:lnTo>
                    <a:lnTo>
                      <a:pt x="8" y="75"/>
                    </a:lnTo>
                    <a:lnTo>
                      <a:pt x="4" y="68"/>
                    </a:lnTo>
                    <a:lnTo>
                      <a:pt x="1" y="58"/>
                    </a:lnTo>
                    <a:lnTo>
                      <a:pt x="0" y="49"/>
                    </a:lnTo>
                    <a:lnTo>
                      <a:pt x="1" y="38"/>
                    </a:lnTo>
                    <a:lnTo>
                      <a:pt x="4" y="29"/>
                    </a:lnTo>
                    <a:lnTo>
                      <a:pt x="8" y="21"/>
                    </a:lnTo>
                    <a:lnTo>
                      <a:pt x="13" y="14"/>
                    </a:lnTo>
                    <a:lnTo>
                      <a:pt x="18" y="8"/>
                    </a:lnTo>
                    <a:lnTo>
                      <a:pt x="26" y="3"/>
                    </a:lnTo>
                    <a:lnTo>
                      <a:pt x="34" y="1"/>
                    </a:lnTo>
                    <a:lnTo>
                      <a:pt x="42" y="0"/>
                    </a:lnTo>
                  </a:path>
                </a:pathLst>
              </a:custGeom>
              <a:noFill/>
              <a:ln w="0">
                <a:solidFill>
                  <a:srgbClr val="000000"/>
                </a:solidFill>
                <a:prstDash val="solid"/>
                <a:round/>
                <a:headEnd/>
                <a:tailEnd/>
              </a:ln>
            </p:spPr>
            <p:txBody>
              <a:bodyPr/>
              <a:lstStyle/>
              <a:p>
                <a:endParaRPr lang="en-AU"/>
              </a:p>
            </p:txBody>
          </p:sp>
        </p:grpSp>
        <p:sp>
          <p:nvSpPr>
            <p:cNvPr id="26769" name="Text Box 152"/>
            <p:cNvSpPr txBox="1">
              <a:spLocks noChangeArrowheads="1"/>
            </p:cNvSpPr>
            <p:nvPr/>
          </p:nvSpPr>
          <p:spPr bwMode="auto">
            <a:xfrm>
              <a:off x="4464" y="3072"/>
              <a:ext cx="1292" cy="370"/>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TEAMWORKER - </a:t>
              </a:r>
            </a:p>
            <a:p>
              <a:pPr eaLnBrk="0" hangingPunct="0">
                <a:lnSpc>
                  <a:spcPct val="90000"/>
                </a:lnSpc>
              </a:pPr>
              <a:r>
                <a:rPr lang="en-US" i="1">
                  <a:latin typeface="Arial Rounded MT Bold" pitchFamily="34" charset="0"/>
                  <a:ea typeface="ＭＳ Ｐゴシック" pitchFamily="34" charset="-128"/>
                </a:rPr>
                <a:t>supports</a:t>
              </a:r>
              <a:endParaRPr lang="en-US">
                <a:latin typeface="Arial Rounded MT Bold" pitchFamily="34" charset="0"/>
                <a:ea typeface="ＭＳ Ｐゴシック" pitchFamily="34" charset="-128"/>
              </a:endParaRPr>
            </a:p>
          </p:txBody>
        </p:sp>
      </p:grpSp>
      <p:grpSp>
        <p:nvGrpSpPr>
          <p:cNvPr id="13" name="Group 153"/>
          <p:cNvGrpSpPr>
            <a:grpSpLocks/>
          </p:cNvGrpSpPr>
          <p:nvPr/>
        </p:nvGrpSpPr>
        <p:grpSpPr bwMode="auto">
          <a:xfrm>
            <a:off x="5915025" y="3111500"/>
            <a:ext cx="2890838" cy="1082675"/>
            <a:chOff x="3888" y="1824"/>
            <a:chExt cx="1972" cy="682"/>
          </a:xfrm>
        </p:grpSpPr>
        <p:grpSp>
          <p:nvGrpSpPr>
            <p:cNvPr id="14" name="Group 154"/>
            <p:cNvGrpSpPr>
              <a:grpSpLocks/>
            </p:cNvGrpSpPr>
            <p:nvPr/>
          </p:nvGrpSpPr>
          <p:grpSpPr bwMode="auto">
            <a:xfrm>
              <a:off x="3888" y="2304"/>
              <a:ext cx="329" cy="185"/>
              <a:chOff x="5252" y="2176"/>
              <a:chExt cx="329" cy="185"/>
            </a:xfrm>
          </p:grpSpPr>
          <p:sp>
            <p:nvSpPr>
              <p:cNvPr id="26748" name="Freeform 155"/>
              <p:cNvSpPr>
                <a:spLocks/>
              </p:cNvSpPr>
              <p:nvPr/>
            </p:nvSpPr>
            <p:spPr bwMode="auto">
              <a:xfrm>
                <a:off x="5320" y="2196"/>
                <a:ext cx="20" cy="72"/>
              </a:xfrm>
              <a:custGeom>
                <a:avLst/>
                <a:gdLst>
                  <a:gd name="T0" fmla="*/ 38 w 41"/>
                  <a:gd name="T1" fmla="*/ 16 h 143"/>
                  <a:gd name="T2" fmla="*/ 39 w 41"/>
                  <a:gd name="T3" fmla="*/ 30 h 143"/>
                  <a:gd name="T4" fmla="*/ 39 w 41"/>
                  <a:gd name="T5" fmla="*/ 44 h 143"/>
                  <a:gd name="T6" fmla="*/ 41 w 41"/>
                  <a:gd name="T7" fmla="*/ 58 h 143"/>
                  <a:gd name="T8" fmla="*/ 41 w 41"/>
                  <a:gd name="T9" fmla="*/ 72 h 143"/>
                  <a:gd name="T10" fmla="*/ 41 w 41"/>
                  <a:gd name="T11" fmla="*/ 86 h 143"/>
                  <a:gd name="T12" fmla="*/ 41 w 41"/>
                  <a:gd name="T13" fmla="*/ 101 h 143"/>
                  <a:gd name="T14" fmla="*/ 39 w 41"/>
                  <a:gd name="T15" fmla="*/ 115 h 143"/>
                  <a:gd name="T16" fmla="*/ 38 w 41"/>
                  <a:gd name="T17" fmla="*/ 131 h 143"/>
                  <a:gd name="T18" fmla="*/ 32 w 41"/>
                  <a:gd name="T19" fmla="*/ 140 h 143"/>
                  <a:gd name="T20" fmla="*/ 24 w 41"/>
                  <a:gd name="T21" fmla="*/ 143 h 143"/>
                  <a:gd name="T22" fmla="*/ 17 w 41"/>
                  <a:gd name="T23" fmla="*/ 140 h 143"/>
                  <a:gd name="T24" fmla="*/ 11 w 41"/>
                  <a:gd name="T25" fmla="*/ 131 h 143"/>
                  <a:gd name="T26" fmla="*/ 6 w 41"/>
                  <a:gd name="T27" fmla="*/ 115 h 143"/>
                  <a:gd name="T28" fmla="*/ 3 w 41"/>
                  <a:gd name="T29" fmla="*/ 101 h 143"/>
                  <a:gd name="T30" fmla="*/ 1 w 41"/>
                  <a:gd name="T31" fmla="*/ 86 h 143"/>
                  <a:gd name="T32" fmla="*/ 0 w 41"/>
                  <a:gd name="T33" fmla="*/ 72 h 143"/>
                  <a:gd name="T34" fmla="*/ 0 w 41"/>
                  <a:gd name="T35" fmla="*/ 58 h 143"/>
                  <a:gd name="T36" fmla="*/ 0 w 41"/>
                  <a:gd name="T37" fmla="*/ 44 h 143"/>
                  <a:gd name="T38" fmla="*/ 0 w 41"/>
                  <a:gd name="T39" fmla="*/ 30 h 143"/>
                  <a:gd name="T40" fmla="*/ 1 w 41"/>
                  <a:gd name="T41" fmla="*/ 16 h 143"/>
                  <a:gd name="T42" fmla="*/ 8 w 41"/>
                  <a:gd name="T43" fmla="*/ 6 h 143"/>
                  <a:gd name="T44" fmla="*/ 17 w 41"/>
                  <a:gd name="T45" fmla="*/ 0 h 143"/>
                  <a:gd name="T46" fmla="*/ 29 w 41"/>
                  <a:gd name="T47" fmla="*/ 4 h 143"/>
                  <a:gd name="T48" fmla="*/ 38 w 41"/>
                  <a:gd name="T49" fmla="*/ 16 h 1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1"/>
                  <a:gd name="T76" fmla="*/ 0 h 143"/>
                  <a:gd name="T77" fmla="*/ 41 w 41"/>
                  <a:gd name="T78" fmla="*/ 143 h 1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1" h="143">
                    <a:moveTo>
                      <a:pt x="38" y="16"/>
                    </a:moveTo>
                    <a:lnTo>
                      <a:pt x="39" y="30"/>
                    </a:lnTo>
                    <a:lnTo>
                      <a:pt x="39" y="44"/>
                    </a:lnTo>
                    <a:lnTo>
                      <a:pt x="41" y="58"/>
                    </a:lnTo>
                    <a:lnTo>
                      <a:pt x="41" y="72"/>
                    </a:lnTo>
                    <a:lnTo>
                      <a:pt x="41" y="86"/>
                    </a:lnTo>
                    <a:lnTo>
                      <a:pt x="41" y="101"/>
                    </a:lnTo>
                    <a:lnTo>
                      <a:pt x="39" y="115"/>
                    </a:lnTo>
                    <a:lnTo>
                      <a:pt x="38" y="131"/>
                    </a:lnTo>
                    <a:lnTo>
                      <a:pt x="32" y="140"/>
                    </a:lnTo>
                    <a:lnTo>
                      <a:pt x="24" y="143"/>
                    </a:lnTo>
                    <a:lnTo>
                      <a:pt x="17" y="140"/>
                    </a:lnTo>
                    <a:lnTo>
                      <a:pt x="11" y="131"/>
                    </a:lnTo>
                    <a:lnTo>
                      <a:pt x="6" y="115"/>
                    </a:lnTo>
                    <a:lnTo>
                      <a:pt x="3" y="101"/>
                    </a:lnTo>
                    <a:lnTo>
                      <a:pt x="1" y="86"/>
                    </a:lnTo>
                    <a:lnTo>
                      <a:pt x="0" y="72"/>
                    </a:lnTo>
                    <a:lnTo>
                      <a:pt x="0" y="58"/>
                    </a:lnTo>
                    <a:lnTo>
                      <a:pt x="0" y="44"/>
                    </a:lnTo>
                    <a:lnTo>
                      <a:pt x="0" y="30"/>
                    </a:lnTo>
                    <a:lnTo>
                      <a:pt x="1" y="16"/>
                    </a:lnTo>
                    <a:lnTo>
                      <a:pt x="8" y="6"/>
                    </a:lnTo>
                    <a:lnTo>
                      <a:pt x="17" y="0"/>
                    </a:lnTo>
                    <a:lnTo>
                      <a:pt x="29" y="4"/>
                    </a:lnTo>
                    <a:lnTo>
                      <a:pt x="38" y="16"/>
                    </a:lnTo>
                    <a:close/>
                  </a:path>
                </a:pathLst>
              </a:custGeom>
              <a:solidFill>
                <a:srgbClr val="998C00"/>
              </a:solidFill>
              <a:ln w="9525">
                <a:noFill/>
                <a:round/>
                <a:headEnd/>
                <a:tailEnd/>
              </a:ln>
            </p:spPr>
            <p:txBody>
              <a:bodyPr/>
              <a:lstStyle/>
              <a:p>
                <a:endParaRPr lang="en-AU"/>
              </a:p>
            </p:txBody>
          </p:sp>
          <p:sp>
            <p:nvSpPr>
              <p:cNvPr id="26749" name="Freeform 156"/>
              <p:cNvSpPr>
                <a:spLocks/>
              </p:cNvSpPr>
              <p:nvPr/>
            </p:nvSpPr>
            <p:spPr bwMode="auto">
              <a:xfrm>
                <a:off x="5320" y="2196"/>
                <a:ext cx="20" cy="72"/>
              </a:xfrm>
              <a:custGeom>
                <a:avLst/>
                <a:gdLst>
                  <a:gd name="T0" fmla="*/ 38 w 41"/>
                  <a:gd name="T1" fmla="*/ 16 h 143"/>
                  <a:gd name="T2" fmla="*/ 38 w 41"/>
                  <a:gd name="T3" fmla="*/ 16 h 143"/>
                  <a:gd name="T4" fmla="*/ 39 w 41"/>
                  <a:gd name="T5" fmla="*/ 30 h 143"/>
                  <a:gd name="T6" fmla="*/ 39 w 41"/>
                  <a:gd name="T7" fmla="*/ 44 h 143"/>
                  <a:gd name="T8" fmla="*/ 41 w 41"/>
                  <a:gd name="T9" fmla="*/ 58 h 143"/>
                  <a:gd name="T10" fmla="*/ 41 w 41"/>
                  <a:gd name="T11" fmla="*/ 72 h 143"/>
                  <a:gd name="T12" fmla="*/ 41 w 41"/>
                  <a:gd name="T13" fmla="*/ 86 h 143"/>
                  <a:gd name="T14" fmla="*/ 41 w 41"/>
                  <a:gd name="T15" fmla="*/ 101 h 143"/>
                  <a:gd name="T16" fmla="*/ 39 w 41"/>
                  <a:gd name="T17" fmla="*/ 115 h 143"/>
                  <a:gd name="T18" fmla="*/ 38 w 41"/>
                  <a:gd name="T19" fmla="*/ 131 h 143"/>
                  <a:gd name="T20" fmla="*/ 38 w 41"/>
                  <a:gd name="T21" fmla="*/ 131 h 143"/>
                  <a:gd name="T22" fmla="*/ 32 w 41"/>
                  <a:gd name="T23" fmla="*/ 140 h 143"/>
                  <a:gd name="T24" fmla="*/ 24 w 41"/>
                  <a:gd name="T25" fmla="*/ 143 h 143"/>
                  <a:gd name="T26" fmla="*/ 17 w 41"/>
                  <a:gd name="T27" fmla="*/ 140 h 143"/>
                  <a:gd name="T28" fmla="*/ 11 w 41"/>
                  <a:gd name="T29" fmla="*/ 131 h 143"/>
                  <a:gd name="T30" fmla="*/ 11 w 41"/>
                  <a:gd name="T31" fmla="*/ 131 h 143"/>
                  <a:gd name="T32" fmla="*/ 6 w 41"/>
                  <a:gd name="T33" fmla="*/ 115 h 143"/>
                  <a:gd name="T34" fmla="*/ 3 w 41"/>
                  <a:gd name="T35" fmla="*/ 101 h 143"/>
                  <a:gd name="T36" fmla="*/ 1 w 41"/>
                  <a:gd name="T37" fmla="*/ 86 h 143"/>
                  <a:gd name="T38" fmla="*/ 0 w 41"/>
                  <a:gd name="T39" fmla="*/ 72 h 143"/>
                  <a:gd name="T40" fmla="*/ 0 w 41"/>
                  <a:gd name="T41" fmla="*/ 58 h 143"/>
                  <a:gd name="T42" fmla="*/ 0 w 41"/>
                  <a:gd name="T43" fmla="*/ 44 h 143"/>
                  <a:gd name="T44" fmla="*/ 0 w 41"/>
                  <a:gd name="T45" fmla="*/ 30 h 143"/>
                  <a:gd name="T46" fmla="*/ 1 w 41"/>
                  <a:gd name="T47" fmla="*/ 16 h 143"/>
                  <a:gd name="T48" fmla="*/ 1 w 41"/>
                  <a:gd name="T49" fmla="*/ 16 h 143"/>
                  <a:gd name="T50" fmla="*/ 8 w 41"/>
                  <a:gd name="T51" fmla="*/ 6 h 143"/>
                  <a:gd name="T52" fmla="*/ 17 w 41"/>
                  <a:gd name="T53" fmla="*/ 0 h 143"/>
                  <a:gd name="T54" fmla="*/ 29 w 41"/>
                  <a:gd name="T55" fmla="*/ 4 h 143"/>
                  <a:gd name="T56" fmla="*/ 38 w 41"/>
                  <a:gd name="T57" fmla="*/ 16 h 14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1"/>
                  <a:gd name="T88" fmla="*/ 0 h 143"/>
                  <a:gd name="T89" fmla="*/ 41 w 41"/>
                  <a:gd name="T90" fmla="*/ 143 h 143"/>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1" h="143">
                    <a:moveTo>
                      <a:pt x="38" y="16"/>
                    </a:moveTo>
                    <a:lnTo>
                      <a:pt x="38" y="16"/>
                    </a:lnTo>
                    <a:lnTo>
                      <a:pt x="39" y="30"/>
                    </a:lnTo>
                    <a:lnTo>
                      <a:pt x="39" y="44"/>
                    </a:lnTo>
                    <a:lnTo>
                      <a:pt x="41" y="58"/>
                    </a:lnTo>
                    <a:lnTo>
                      <a:pt x="41" y="72"/>
                    </a:lnTo>
                    <a:lnTo>
                      <a:pt x="41" y="86"/>
                    </a:lnTo>
                    <a:lnTo>
                      <a:pt x="41" y="101"/>
                    </a:lnTo>
                    <a:lnTo>
                      <a:pt x="39" y="115"/>
                    </a:lnTo>
                    <a:lnTo>
                      <a:pt x="38" y="131"/>
                    </a:lnTo>
                    <a:lnTo>
                      <a:pt x="32" y="140"/>
                    </a:lnTo>
                    <a:lnTo>
                      <a:pt x="24" y="143"/>
                    </a:lnTo>
                    <a:lnTo>
                      <a:pt x="17" y="140"/>
                    </a:lnTo>
                    <a:lnTo>
                      <a:pt x="11" y="131"/>
                    </a:lnTo>
                    <a:lnTo>
                      <a:pt x="6" y="115"/>
                    </a:lnTo>
                    <a:lnTo>
                      <a:pt x="3" y="101"/>
                    </a:lnTo>
                    <a:lnTo>
                      <a:pt x="1" y="86"/>
                    </a:lnTo>
                    <a:lnTo>
                      <a:pt x="0" y="72"/>
                    </a:lnTo>
                    <a:lnTo>
                      <a:pt x="0" y="58"/>
                    </a:lnTo>
                    <a:lnTo>
                      <a:pt x="0" y="44"/>
                    </a:lnTo>
                    <a:lnTo>
                      <a:pt x="0" y="30"/>
                    </a:lnTo>
                    <a:lnTo>
                      <a:pt x="1" y="16"/>
                    </a:lnTo>
                    <a:lnTo>
                      <a:pt x="8" y="6"/>
                    </a:lnTo>
                    <a:lnTo>
                      <a:pt x="17" y="0"/>
                    </a:lnTo>
                    <a:lnTo>
                      <a:pt x="29" y="4"/>
                    </a:lnTo>
                    <a:lnTo>
                      <a:pt x="38" y="16"/>
                    </a:lnTo>
                  </a:path>
                </a:pathLst>
              </a:custGeom>
              <a:noFill/>
              <a:ln w="0">
                <a:solidFill>
                  <a:srgbClr val="000000"/>
                </a:solidFill>
                <a:prstDash val="solid"/>
                <a:round/>
                <a:headEnd/>
                <a:tailEnd/>
              </a:ln>
            </p:spPr>
            <p:txBody>
              <a:bodyPr/>
              <a:lstStyle/>
              <a:p>
                <a:endParaRPr lang="en-AU"/>
              </a:p>
            </p:txBody>
          </p:sp>
          <p:sp>
            <p:nvSpPr>
              <p:cNvPr id="26750" name="Freeform 157"/>
              <p:cNvSpPr>
                <a:spLocks/>
              </p:cNvSpPr>
              <p:nvPr/>
            </p:nvSpPr>
            <p:spPr bwMode="auto">
              <a:xfrm>
                <a:off x="5346" y="2201"/>
                <a:ext cx="25" cy="74"/>
              </a:xfrm>
              <a:custGeom>
                <a:avLst/>
                <a:gdLst>
                  <a:gd name="T0" fmla="*/ 50 w 50"/>
                  <a:gd name="T1" fmla="*/ 25 h 150"/>
                  <a:gd name="T2" fmla="*/ 50 w 50"/>
                  <a:gd name="T3" fmla="*/ 37 h 150"/>
                  <a:gd name="T4" fmla="*/ 50 w 50"/>
                  <a:gd name="T5" fmla="*/ 52 h 150"/>
                  <a:gd name="T6" fmla="*/ 50 w 50"/>
                  <a:gd name="T7" fmla="*/ 66 h 150"/>
                  <a:gd name="T8" fmla="*/ 50 w 50"/>
                  <a:gd name="T9" fmla="*/ 82 h 150"/>
                  <a:gd name="T10" fmla="*/ 48 w 50"/>
                  <a:gd name="T11" fmla="*/ 98 h 150"/>
                  <a:gd name="T12" fmla="*/ 47 w 50"/>
                  <a:gd name="T13" fmla="*/ 113 h 150"/>
                  <a:gd name="T14" fmla="*/ 45 w 50"/>
                  <a:gd name="T15" fmla="*/ 127 h 150"/>
                  <a:gd name="T16" fmla="*/ 40 w 50"/>
                  <a:gd name="T17" fmla="*/ 140 h 150"/>
                  <a:gd name="T18" fmla="*/ 34 w 50"/>
                  <a:gd name="T19" fmla="*/ 146 h 150"/>
                  <a:gd name="T20" fmla="*/ 27 w 50"/>
                  <a:gd name="T21" fmla="*/ 150 h 150"/>
                  <a:gd name="T22" fmla="*/ 18 w 50"/>
                  <a:gd name="T23" fmla="*/ 146 h 150"/>
                  <a:gd name="T24" fmla="*/ 10 w 50"/>
                  <a:gd name="T25" fmla="*/ 140 h 150"/>
                  <a:gd name="T26" fmla="*/ 7 w 50"/>
                  <a:gd name="T27" fmla="*/ 127 h 150"/>
                  <a:gd name="T28" fmla="*/ 4 w 50"/>
                  <a:gd name="T29" fmla="*/ 113 h 150"/>
                  <a:gd name="T30" fmla="*/ 3 w 50"/>
                  <a:gd name="T31" fmla="*/ 99 h 150"/>
                  <a:gd name="T32" fmla="*/ 3 w 50"/>
                  <a:gd name="T33" fmla="*/ 82 h 150"/>
                  <a:gd name="T34" fmla="*/ 1 w 50"/>
                  <a:gd name="T35" fmla="*/ 66 h 150"/>
                  <a:gd name="T36" fmla="*/ 1 w 50"/>
                  <a:gd name="T37" fmla="*/ 51 h 150"/>
                  <a:gd name="T38" fmla="*/ 1 w 50"/>
                  <a:gd name="T39" fmla="*/ 37 h 150"/>
                  <a:gd name="T40" fmla="*/ 0 w 50"/>
                  <a:gd name="T41" fmla="*/ 25 h 150"/>
                  <a:gd name="T42" fmla="*/ 4 w 50"/>
                  <a:gd name="T43" fmla="*/ 12 h 150"/>
                  <a:gd name="T44" fmla="*/ 12 w 50"/>
                  <a:gd name="T45" fmla="*/ 5 h 150"/>
                  <a:gd name="T46" fmla="*/ 19 w 50"/>
                  <a:gd name="T47" fmla="*/ 0 h 150"/>
                  <a:gd name="T48" fmla="*/ 27 w 50"/>
                  <a:gd name="T49" fmla="*/ 0 h 150"/>
                  <a:gd name="T50" fmla="*/ 36 w 50"/>
                  <a:gd name="T51" fmla="*/ 2 h 150"/>
                  <a:gd name="T52" fmla="*/ 42 w 50"/>
                  <a:gd name="T53" fmla="*/ 7 h 150"/>
                  <a:gd name="T54" fmla="*/ 47 w 50"/>
                  <a:gd name="T55" fmla="*/ 14 h 150"/>
                  <a:gd name="T56" fmla="*/ 50 w 50"/>
                  <a:gd name="T57" fmla="*/ 25 h 15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0"/>
                  <a:gd name="T88" fmla="*/ 0 h 150"/>
                  <a:gd name="T89" fmla="*/ 50 w 50"/>
                  <a:gd name="T90" fmla="*/ 150 h 15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0" h="150">
                    <a:moveTo>
                      <a:pt x="50" y="25"/>
                    </a:moveTo>
                    <a:lnTo>
                      <a:pt x="50" y="37"/>
                    </a:lnTo>
                    <a:lnTo>
                      <a:pt x="50" y="52"/>
                    </a:lnTo>
                    <a:lnTo>
                      <a:pt x="50" y="66"/>
                    </a:lnTo>
                    <a:lnTo>
                      <a:pt x="50" y="82"/>
                    </a:lnTo>
                    <a:lnTo>
                      <a:pt x="48" y="98"/>
                    </a:lnTo>
                    <a:lnTo>
                      <a:pt x="47" y="113"/>
                    </a:lnTo>
                    <a:lnTo>
                      <a:pt x="45" y="127"/>
                    </a:lnTo>
                    <a:lnTo>
                      <a:pt x="40" y="140"/>
                    </a:lnTo>
                    <a:lnTo>
                      <a:pt x="34" y="146"/>
                    </a:lnTo>
                    <a:lnTo>
                      <a:pt x="27" y="150"/>
                    </a:lnTo>
                    <a:lnTo>
                      <a:pt x="18" y="146"/>
                    </a:lnTo>
                    <a:lnTo>
                      <a:pt x="10" y="140"/>
                    </a:lnTo>
                    <a:lnTo>
                      <a:pt x="7" y="127"/>
                    </a:lnTo>
                    <a:lnTo>
                      <a:pt x="4" y="113"/>
                    </a:lnTo>
                    <a:lnTo>
                      <a:pt x="3" y="99"/>
                    </a:lnTo>
                    <a:lnTo>
                      <a:pt x="3" y="82"/>
                    </a:lnTo>
                    <a:lnTo>
                      <a:pt x="1" y="66"/>
                    </a:lnTo>
                    <a:lnTo>
                      <a:pt x="1" y="51"/>
                    </a:lnTo>
                    <a:lnTo>
                      <a:pt x="1" y="37"/>
                    </a:lnTo>
                    <a:lnTo>
                      <a:pt x="0" y="25"/>
                    </a:lnTo>
                    <a:lnTo>
                      <a:pt x="4" y="12"/>
                    </a:lnTo>
                    <a:lnTo>
                      <a:pt x="12" y="5"/>
                    </a:lnTo>
                    <a:lnTo>
                      <a:pt x="19" y="0"/>
                    </a:lnTo>
                    <a:lnTo>
                      <a:pt x="27" y="0"/>
                    </a:lnTo>
                    <a:lnTo>
                      <a:pt x="36" y="2"/>
                    </a:lnTo>
                    <a:lnTo>
                      <a:pt x="42" y="7"/>
                    </a:lnTo>
                    <a:lnTo>
                      <a:pt x="47" y="14"/>
                    </a:lnTo>
                    <a:lnTo>
                      <a:pt x="50" y="25"/>
                    </a:lnTo>
                    <a:close/>
                  </a:path>
                </a:pathLst>
              </a:custGeom>
              <a:solidFill>
                <a:srgbClr val="998C00"/>
              </a:solidFill>
              <a:ln w="9525">
                <a:noFill/>
                <a:round/>
                <a:headEnd/>
                <a:tailEnd/>
              </a:ln>
            </p:spPr>
            <p:txBody>
              <a:bodyPr/>
              <a:lstStyle/>
              <a:p>
                <a:endParaRPr lang="en-AU"/>
              </a:p>
            </p:txBody>
          </p:sp>
          <p:sp>
            <p:nvSpPr>
              <p:cNvPr id="26751" name="Freeform 158"/>
              <p:cNvSpPr>
                <a:spLocks/>
              </p:cNvSpPr>
              <p:nvPr/>
            </p:nvSpPr>
            <p:spPr bwMode="auto">
              <a:xfrm>
                <a:off x="5346" y="2201"/>
                <a:ext cx="25" cy="74"/>
              </a:xfrm>
              <a:custGeom>
                <a:avLst/>
                <a:gdLst>
                  <a:gd name="T0" fmla="*/ 50 w 50"/>
                  <a:gd name="T1" fmla="*/ 25 h 150"/>
                  <a:gd name="T2" fmla="*/ 50 w 50"/>
                  <a:gd name="T3" fmla="*/ 25 h 150"/>
                  <a:gd name="T4" fmla="*/ 50 w 50"/>
                  <a:gd name="T5" fmla="*/ 37 h 150"/>
                  <a:gd name="T6" fmla="*/ 50 w 50"/>
                  <a:gd name="T7" fmla="*/ 52 h 150"/>
                  <a:gd name="T8" fmla="*/ 50 w 50"/>
                  <a:gd name="T9" fmla="*/ 66 h 150"/>
                  <a:gd name="T10" fmla="*/ 50 w 50"/>
                  <a:gd name="T11" fmla="*/ 82 h 150"/>
                  <a:gd name="T12" fmla="*/ 48 w 50"/>
                  <a:gd name="T13" fmla="*/ 98 h 150"/>
                  <a:gd name="T14" fmla="*/ 47 w 50"/>
                  <a:gd name="T15" fmla="*/ 113 h 150"/>
                  <a:gd name="T16" fmla="*/ 45 w 50"/>
                  <a:gd name="T17" fmla="*/ 127 h 150"/>
                  <a:gd name="T18" fmla="*/ 40 w 50"/>
                  <a:gd name="T19" fmla="*/ 140 h 150"/>
                  <a:gd name="T20" fmla="*/ 40 w 50"/>
                  <a:gd name="T21" fmla="*/ 140 h 150"/>
                  <a:gd name="T22" fmla="*/ 34 w 50"/>
                  <a:gd name="T23" fmla="*/ 146 h 150"/>
                  <a:gd name="T24" fmla="*/ 27 w 50"/>
                  <a:gd name="T25" fmla="*/ 150 h 150"/>
                  <a:gd name="T26" fmla="*/ 18 w 50"/>
                  <a:gd name="T27" fmla="*/ 146 h 150"/>
                  <a:gd name="T28" fmla="*/ 10 w 50"/>
                  <a:gd name="T29" fmla="*/ 140 h 150"/>
                  <a:gd name="T30" fmla="*/ 10 w 50"/>
                  <a:gd name="T31" fmla="*/ 140 h 150"/>
                  <a:gd name="T32" fmla="*/ 7 w 50"/>
                  <a:gd name="T33" fmla="*/ 127 h 150"/>
                  <a:gd name="T34" fmla="*/ 4 w 50"/>
                  <a:gd name="T35" fmla="*/ 113 h 150"/>
                  <a:gd name="T36" fmla="*/ 3 w 50"/>
                  <a:gd name="T37" fmla="*/ 99 h 150"/>
                  <a:gd name="T38" fmla="*/ 3 w 50"/>
                  <a:gd name="T39" fmla="*/ 82 h 150"/>
                  <a:gd name="T40" fmla="*/ 1 w 50"/>
                  <a:gd name="T41" fmla="*/ 66 h 150"/>
                  <a:gd name="T42" fmla="*/ 1 w 50"/>
                  <a:gd name="T43" fmla="*/ 51 h 150"/>
                  <a:gd name="T44" fmla="*/ 1 w 50"/>
                  <a:gd name="T45" fmla="*/ 37 h 150"/>
                  <a:gd name="T46" fmla="*/ 0 w 50"/>
                  <a:gd name="T47" fmla="*/ 25 h 150"/>
                  <a:gd name="T48" fmla="*/ 0 w 50"/>
                  <a:gd name="T49" fmla="*/ 25 h 150"/>
                  <a:gd name="T50" fmla="*/ 4 w 50"/>
                  <a:gd name="T51" fmla="*/ 12 h 150"/>
                  <a:gd name="T52" fmla="*/ 12 w 50"/>
                  <a:gd name="T53" fmla="*/ 5 h 150"/>
                  <a:gd name="T54" fmla="*/ 19 w 50"/>
                  <a:gd name="T55" fmla="*/ 0 h 150"/>
                  <a:gd name="T56" fmla="*/ 27 w 50"/>
                  <a:gd name="T57" fmla="*/ 0 h 150"/>
                  <a:gd name="T58" fmla="*/ 36 w 50"/>
                  <a:gd name="T59" fmla="*/ 2 h 150"/>
                  <a:gd name="T60" fmla="*/ 42 w 50"/>
                  <a:gd name="T61" fmla="*/ 7 h 150"/>
                  <a:gd name="T62" fmla="*/ 47 w 50"/>
                  <a:gd name="T63" fmla="*/ 14 h 150"/>
                  <a:gd name="T64" fmla="*/ 50 w 50"/>
                  <a:gd name="T65" fmla="*/ 25 h 15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0"/>
                  <a:gd name="T100" fmla="*/ 0 h 150"/>
                  <a:gd name="T101" fmla="*/ 50 w 50"/>
                  <a:gd name="T102" fmla="*/ 150 h 15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0" h="150">
                    <a:moveTo>
                      <a:pt x="50" y="25"/>
                    </a:moveTo>
                    <a:lnTo>
                      <a:pt x="50" y="25"/>
                    </a:lnTo>
                    <a:lnTo>
                      <a:pt x="50" y="37"/>
                    </a:lnTo>
                    <a:lnTo>
                      <a:pt x="50" y="52"/>
                    </a:lnTo>
                    <a:lnTo>
                      <a:pt x="50" y="66"/>
                    </a:lnTo>
                    <a:lnTo>
                      <a:pt x="50" y="82"/>
                    </a:lnTo>
                    <a:lnTo>
                      <a:pt x="48" y="98"/>
                    </a:lnTo>
                    <a:lnTo>
                      <a:pt x="47" y="113"/>
                    </a:lnTo>
                    <a:lnTo>
                      <a:pt x="45" y="127"/>
                    </a:lnTo>
                    <a:lnTo>
                      <a:pt x="40" y="140"/>
                    </a:lnTo>
                    <a:lnTo>
                      <a:pt x="34" y="146"/>
                    </a:lnTo>
                    <a:lnTo>
                      <a:pt x="27" y="150"/>
                    </a:lnTo>
                    <a:lnTo>
                      <a:pt x="18" y="146"/>
                    </a:lnTo>
                    <a:lnTo>
                      <a:pt x="10" y="140"/>
                    </a:lnTo>
                    <a:lnTo>
                      <a:pt x="7" y="127"/>
                    </a:lnTo>
                    <a:lnTo>
                      <a:pt x="4" y="113"/>
                    </a:lnTo>
                    <a:lnTo>
                      <a:pt x="3" y="99"/>
                    </a:lnTo>
                    <a:lnTo>
                      <a:pt x="3" y="82"/>
                    </a:lnTo>
                    <a:lnTo>
                      <a:pt x="1" y="66"/>
                    </a:lnTo>
                    <a:lnTo>
                      <a:pt x="1" y="51"/>
                    </a:lnTo>
                    <a:lnTo>
                      <a:pt x="1" y="37"/>
                    </a:lnTo>
                    <a:lnTo>
                      <a:pt x="0" y="25"/>
                    </a:lnTo>
                    <a:lnTo>
                      <a:pt x="4" y="12"/>
                    </a:lnTo>
                    <a:lnTo>
                      <a:pt x="12" y="5"/>
                    </a:lnTo>
                    <a:lnTo>
                      <a:pt x="19" y="0"/>
                    </a:lnTo>
                    <a:lnTo>
                      <a:pt x="27" y="0"/>
                    </a:lnTo>
                    <a:lnTo>
                      <a:pt x="36" y="2"/>
                    </a:lnTo>
                    <a:lnTo>
                      <a:pt x="42" y="7"/>
                    </a:lnTo>
                    <a:lnTo>
                      <a:pt x="47" y="14"/>
                    </a:lnTo>
                    <a:lnTo>
                      <a:pt x="50" y="25"/>
                    </a:lnTo>
                  </a:path>
                </a:pathLst>
              </a:custGeom>
              <a:noFill/>
              <a:ln w="0">
                <a:solidFill>
                  <a:srgbClr val="000000"/>
                </a:solidFill>
                <a:prstDash val="solid"/>
                <a:round/>
                <a:headEnd/>
                <a:tailEnd/>
              </a:ln>
            </p:spPr>
            <p:txBody>
              <a:bodyPr/>
              <a:lstStyle/>
              <a:p>
                <a:endParaRPr lang="en-AU"/>
              </a:p>
            </p:txBody>
          </p:sp>
          <p:sp>
            <p:nvSpPr>
              <p:cNvPr id="26752" name="Freeform 159"/>
              <p:cNvSpPr>
                <a:spLocks/>
              </p:cNvSpPr>
              <p:nvPr/>
            </p:nvSpPr>
            <p:spPr bwMode="auto">
              <a:xfrm>
                <a:off x="5377" y="2209"/>
                <a:ext cx="21" cy="66"/>
              </a:xfrm>
              <a:custGeom>
                <a:avLst/>
                <a:gdLst>
                  <a:gd name="T0" fmla="*/ 39 w 42"/>
                  <a:gd name="T1" fmla="*/ 14 h 130"/>
                  <a:gd name="T2" fmla="*/ 40 w 42"/>
                  <a:gd name="T3" fmla="*/ 21 h 130"/>
                  <a:gd name="T4" fmla="*/ 42 w 42"/>
                  <a:gd name="T5" fmla="*/ 29 h 130"/>
                  <a:gd name="T6" fmla="*/ 42 w 42"/>
                  <a:gd name="T7" fmla="*/ 41 h 130"/>
                  <a:gd name="T8" fmla="*/ 42 w 42"/>
                  <a:gd name="T9" fmla="*/ 54 h 130"/>
                  <a:gd name="T10" fmla="*/ 42 w 42"/>
                  <a:gd name="T11" fmla="*/ 68 h 130"/>
                  <a:gd name="T12" fmla="*/ 40 w 42"/>
                  <a:gd name="T13" fmla="*/ 81 h 130"/>
                  <a:gd name="T14" fmla="*/ 39 w 42"/>
                  <a:gd name="T15" fmla="*/ 97 h 130"/>
                  <a:gd name="T16" fmla="*/ 37 w 42"/>
                  <a:gd name="T17" fmla="*/ 113 h 130"/>
                  <a:gd name="T18" fmla="*/ 31 w 42"/>
                  <a:gd name="T19" fmla="*/ 125 h 130"/>
                  <a:gd name="T20" fmla="*/ 21 w 42"/>
                  <a:gd name="T21" fmla="*/ 130 h 130"/>
                  <a:gd name="T22" fmla="*/ 10 w 42"/>
                  <a:gd name="T23" fmla="*/ 127 h 130"/>
                  <a:gd name="T24" fmla="*/ 1 w 42"/>
                  <a:gd name="T25" fmla="*/ 115 h 130"/>
                  <a:gd name="T26" fmla="*/ 0 w 42"/>
                  <a:gd name="T27" fmla="*/ 106 h 130"/>
                  <a:gd name="T28" fmla="*/ 0 w 42"/>
                  <a:gd name="T29" fmla="*/ 94 h 130"/>
                  <a:gd name="T30" fmla="*/ 0 w 42"/>
                  <a:gd name="T31" fmla="*/ 78 h 130"/>
                  <a:gd name="T32" fmla="*/ 0 w 42"/>
                  <a:gd name="T33" fmla="*/ 62 h 130"/>
                  <a:gd name="T34" fmla="*/ 0 w 42"/>
                  <a:gd name="T35" fmla="*/ 45 h 130"/>
                  <a:gd name="T36" fmla="*/ 0 w 42"/>
                  <a:gd name="T37" fmla="*/ 31 h 130"/>
                  <a:gd name="T38" fmla="*/ 0 w 42"/>
                  <a:gd name="T39" fmla="*/ 19 h 130"/>
                  <a:gd name="T40" fmla="*/ 1 w 42"/>
                  <a:gd name="T41" fmla="*/ 12 h 130"/>
                  <a:gd name="T42" fmla="*/ 7 w 42"/>
                  <a:gd name="T43" fmla="*/ 5 h 130"/>
                  <a:gd name="T44" fmla="*/ 16 w 42"/>
                  <a:gd name="T45" fmla="*/ 0 h 130"/>
                  <a:gd name="T46" fmla="*/ 27 w 42"/>
                  <a:gd name="T47" fmla="*/ 3 h 130"/>
                  <a:gd name="T48" fmla="*/ 39 w 42"/>
                  <a:gd name="T49" fmla="*/ 14 h 1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2"/>
                  <a:gd name="T76" fmla="*/ 0 h 130"/>
                  <a:gd name="T77" fmla="*/ 42 w 42"/>
                  <a:gd name="T78" fmla="*/ 130 h 1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2" h="130">
                    <a:moveTo>
                      <a:pt x="39" y="14"/>
                    </a:moveTo>
                    <a:lnTo>
                      <a:pt x="40" y="21"/>
                    </a:lnTo>
                    <a:lnTo>
                      <a:pt x="42" y="29"/>
                    </a:lnTo>
                    <a:lnTo>
                      <a:pt x="42" y="41"/>
                    </a:lnTo>
                    <a:lnTo>
                      <a:pt x="42" y="54"/>
                    </a:lnTo>
                    <a:lnTo>
                      <a:pt x="42" y="68"/>
                    </a:lnTo>
                    <a:lnTo>
                      <a:pt x="40" y="81"/>
                    </a:lnTo>
                    <a:lnTo>
                      <a:pt x="39" y="97"/>
                    </a:lnTo>
                    <a:lnTo>
                      <a:pt x="37" y="113"/>
                    </a:lnTo>
                    <a:lnTo>
                      <a:pt x="31" y="125"/>
                    </a:lnTo>
                    <a:lnTo>
                      <a:pt x="21" y="130"/>
                    </a:lnTo>
                    <a:lnTo>
                      <a:pt x="10" y="127"/>
                    </a:lnTo>
                    <a:lnTo>
                      <a:pt x="1" y="115"/>
                    </a:lnTo>
                    <a:lnTo>
                      <a:pt x="0" y="106"/>
                    </a:lnTo>
                    <a:lnTo>
                      <a:pt x="0" y="94"/>
                    </a:lnTo>
                    <a:lnTo>
                      <a:pt x="0" y="78"/>
                    </a:lnTo>
                    <a:lnTo>
                      <a:pt x="0" y="62"/>
                    </a:lnTo>
                    <a:lnTo>
                      <a:pt x="0" y="45"/>
                    </a:lnTo>
                    <a:lnTo>
                      <a:pt x="0" y="31"/>
                    </a:lnTo>
                    <a:lnTo>
                      <a:pt x="0" y="19"/>
                    </a:lnTo>
                    <a:lnTo>
                      <a:pt x="1" y="12"/>
                    </a:lnTo>
                    <a:lnTo>
                      <a:pt x="7" y="5"/>
                    </a:lnTo>
                    <a:lnTo>
                      <a:pt x="16" y="0"/>
                    </a:lnTo>
                    <a:lnTo>
                      <a:pt x="27" y="3"/>
                    </a:lnTo>
                    <a:lnTo>
                      <a:pt x="39" y="14"/>
                    </a:lnTo>
                    <a:close/>
                  </a:path>
                </a:pathLst>
              </a:custGeom>
              <a:solidFill>
                <a:srgbClr val="998C00"/>
              </a:solidFill>
              <a:ln w="9525">
                <a:noFill/>
                <a:round/>
                <a:headEnd/>
                <a:tailEnd/>
              </a:ln>
            </p:spPr>
            <p:txBody>
              <a:bodyPr/>
              <a:lstStyle/>
              <a:p>
                <a:endParaRPr lang="en-AU"/>
              </a:p>
            </p:txBody>
          </p:sp>
          <p:sp>
            <p:nvSpPr>
              <p:cNvPr id="26753" name="Freeform 160"/>
              <p:cNvSpPr>
                <a:spLocks/>
              </p:cNvSpPr>
              <p:nvPr/>
            </p:nvSpPr>
            <p:spPr bwMode="auto">
              <a:xfrm>
                <a:off x="5377" y="2209"/>
                <a:ext cx="21" cy="66"/>
              </a:xfrm>
              <a:custGeom>
                <a:avLst/>
                <a:gdLst>
                  <a:gd name="T0" fmla="*/ 39 w 42"/>
                  <a:gd name="T1" fmla="*/ 14 h 130"/>
                  <a:gd name="T2" fmla="*/ 39 w 42"/>
                  <a:gd name="T3" fmla="*/ 14 h 130"/>
                  <a:gd name="T4" fmla="*/ 40 w 42"/>
                  <a:gd name="T5" fmla="*/ 21 h 130"/>
                  <a:gd name="T6" fmla="*/ 42 w 42"/>
                  <a:gd name="T7" fmla="*/ 29 h 130"/>
                  <a:gd name="T8" fmla="*/ 42 w 42"/>
                  <a:gd name="T9" fmla="*/ 41 h 130"/>
                  <a:gd name="T10" fmla="*/ 42 w 42"/>
                  <a:gd name="T11" fmla="*/ 54 h 130"/>
                  <a:gd name="T12" fmla="*/ 42 w 42"/>
                  <a:gd name="T13" fmla="*/ 68 h 130"/>
                  <a:gd name="T14" fmla="*/ 40 w 42"/>
                  <a:gd name="T15" fmla="*/ 81 h 130"/>
                  <a:gd name="T16" fmla="*/ 39 w 42"/>
                  <a:gd name="T17" fmla="*/ 97 h 130"/>
                  <a:gd name="T18" fmla="*/ 37 w 42"/>
                  <a:gd name="T19" fmla="*/ 113 h 130"/>
                  <a:gd name="T20" fmla="*/ 37 w 42"/>
                  <a:gd name="T21" fmla="*/ 113 h 130"/>
                  <a:gd name="T22" fmla="*/ 31 w 42"/>
                  <a:gd name="T23" fmla="*/ 125 h 130"/>
                  <a:gd name="T24" fmla="*/ 21 w 42"/>
                  <a:gd name="T25" fmla="*/ 130 h 130"/>
                  <a:gd name="T26" fmla="*/ 10 w 42"/>
                  <a:gd name="T27" fmla="*/ 127 h 130"/>
                  <a:gd name="T28" fmla="*/ 1 w 42"/>
                  <a:gd name="T29" fmla="*/ 115 h 130"/>
                  <a:gd name="T30" fmla="*/ 1 w 42"/>
                  <a:gd name="T31" fmla="*/ 115 h 130"/>
                  <a:gd name="T32" fmla="*/ 0 w 42"/>
                  <a:gd name="T33" fmla="*/ 106 h 130"/>
                  <a:gd name="T34" fmla="*/ 0 w 42"/>
                  <a:gd name="T35" fmla="*/ 94 h 130"/>
                  <a:gd name="T36" fmla="*/ 0 w 42"/>
                  <a:gd name="T37" fmla="*/ 78 h 130"/>
                  <a:gd name="T38" fmla="*/ 0 w 42"/>
                  <a:gd name="T39" fmla="*/ 62 h 130"/>
                  <a:gd name="T40" fmla="*/ 0 w 42"/>
                  <a:gd name="T41" fmla="*/ 45 h 130"/>
                  <a:gd name="T42" fmla="*/ 0 w 42"/>
                  <a:gd name="T43" fmla="*/ 31 h 130"/>
                  <a:gd name="T44" fmla="*/ 0 w 42"/>
                  <a:gd name="T45" fmla="*/ 19 h 130"/>
                  <a:gd name="T46" fmla="*/ 1 w 42"/>
                  <a:gd name="T47" fmla="*/ 12 h 130"/>
                  <a:gd name="T48" fmla="*/ 1 w 42"/>
                  <a:gd name="T49" fmla="*/ 12 h 130"/>
                  <a:gd name="T50" fmla="*/ 7 w 42"/>
                  <a:gd name="T51" fmla="*/ 5 h 130"/>
                  <a:gd name="T52" fmla="*/ 16 w 42"/>
                  <a:gd name="T53" fmla="*/ 0 h 130"/>
                  <a:gd name="T54" fmla="*/ 27 w 42"/>
                  <a:gd name="T55" fmla="*/ 3 h 130"/>
                  <a:gd name="T56" fmla="*/ 39 w 42"/>
                  <a:gd name="T57" fmla="*/ 14 h 13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2"/>
                  <a:gd name="T88" fmla="*/ 0 h 130"/>
                  <a:gd name="T89" fmla="*/ 42 w 42"/>
                  <a:gd name="T90" fmla="*/ 130 h 130"/>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2" h="130">
                    <a:moveTo>
                      <a:pt x="39" y="14"/>
                    </a:moveTo>
                    <a:lnTo>
                      <a:pt x="39" y="14"/>
                    </a:lnTo>
                    <a:lnTo>
                      <a:pt x="40" y="21"/>
                    </a:lnTo>
                    <a:lnTo>
                      <a:pt x="42" y="29"/>
                    </a:lnTo>
                    <a:lnTo>
                      <a:pt x="42" y="41"/>
                    </a:lnTo>
                    <a:lnTo>
                      <a:pt x="42" y="54"/>
                    </a:lnTo>
                    <a:lnTo>
                      <a:pt x="42" y="68"/>
                    </a:lnTo>
                    <a:lnTo>
                      <a:pt x="40" y="81"/>
                    </a:lnTo>
                    <a:lnTo>
                      <a:pt x="39" y="97"/>
                    </a:lnTo>
                    <a:lnTo>
                      <a:pt x="37" y="113"/>
                    </a:lnTo>
                    <a:lnTo>
                      <a:pt x="31" y="125"/>
                    </a:lnTo>
                    <a:lnTo>
                      <a:pt x="21" y="130"/>
                    </a:lnTo>
                    <a:lnTo>
                      <a:pt x="10" y="127"/>
                    </a:lnTo>
                    <a:lnTo>
                      <a:pt x="1" y="115"/>
                    </a:lnTo>
                    <a:lnTo>
                      <a:pt x="0" y="106"/>
                    </a:lnTo>
                    <a:lnTo>
                      <a:pt x="0" y="94"/>
                    </a:lnTo>
                    <a:lnTo>
                      <a:pt x="0" y="78"/>
                    </a:lnTo>
                    <a:lnTo>
                      <a:pt x="0" y="62"/>
                    </a:lnTo>
                    <a:lnTo>
                      <a:pt x="0" y="45"/>
                    </a:lnTo>
                    <a:lnTo>
                      <a:pt x="0" y="31"/>
                    </a:lnTo>
                    <a:lnTo>
                      <a:pt x="0" y="19"/>
                    </a:lnTo>
                    <a:lnTo>
                      <a:pt x="1" y="12"/>
                    </a:lnTo>
                    <a:lnTo>
                      <a:pt x="7" y="5"/>
                    </a:lnTo>
                    <a:lnTo>
                      <a:pt x="16" y="0"/>
                    </a:lnTo>
                    <a:lnTo>
                      <a:pt x="27" y="3"/>
                    </a:lnTo>
                    <a:lnTo>
                      <a:pt x="39" y="14"/>
                    </a:lnTo>
                  </a:path>
                </a:pathLst>
              </a:custGeom>
              <a:noFill/>
              <a:ln w="0">
                <a:solidFill>
                  <a:srgbClr val="000000"/>
                </a:solidFill>
                <a:prstDash val="solid"/>
                <a:round/>
                <a:headEnd/>
                <a:tailEnd/>
              </a:ln>
            </p:spPr>
            <p:txBody>
              <a:bodyPr/>
              <a:lstStyle/>
              <a:p>
                <a:endParaRPr lang="en-AU"/>
              </a:p>
            </p:txBody>
          </p:sp>
          <p:sp>
            <p:nvSpPr>
              <p:cNvPr id="26754" name="Freeform 161"/>
              <p:cNvSpPr>
                <a:spLocks/>
              </p:cNvSpPr>
              <p:nvPr/>
            </p:nvSpPr>
            <p:spPr bwMode="auto">
              <a:xfrm>
                <a:off x="5403" y="2217"/>
                <a:ext cx="18" cy="56"/>
              </a:xfrm>
              <a:custGeom>
                <a:avLst/>
                <a:gdLst>
                  <a:gd name="T0" fmla="*/ 30 w 36"/>
                  <a:gd name="T1" fmla="*/ 9 h 112"/>
                  <a:gd name="T2" fmla="*/ 32 w 36"/>
                  <a:gd name="T3" fmla="*/ 21 h 112"/>
                  <a:gd name="T4" fmla="*/ 35 w 36"/>
                  <a:gd name="T5" fmla="*/ 32 h 112"/>
                  <a:gd name="T6" fmla="*/ 35 w 36"/>
                  <a:gd name="T7" fmla="*/ 44 h 112"/>
                  <a:gd name="T8" fmla="*/ 36 w 36"/>
                  <a:gd name="T9" fmla="*/ 54 h 112"/>
                  <a:gd name="T10" fmla="*/ 35 w 36"/>
                  <a:gd name="T11" fmla="*/ 65 h 112"/>
                  <a:gd name="T12" fmla="*/ 33 w 36"/>
                  <a:gd name="T13" fmla="*/ 77 h 112"/>
                  <a:gd name="T14" fmla="*/ 32 w 36"/>
                  <a:gd name="T15" fmla="*/ 87 h 112"/>
                  <a:gd name="T16" fmla="*/ 27 w 36"/>
                  <a:gd name="T17" fmla="*/ 100 h 112"/>
                  <a:gd name="T18" fmla="*/ 16 w 36"/>
                  <a:gd name="T19" fmla="*/ 112 h 112"/>
                  <a:gd name="T20" fmla="*/ 9 w 36"/>
                  <a:gd name="T21" fmla="*/ 108 h 112"/>
                  <a:gd name="T22" fmla="*/ 3 w 36"/>
                  <a:gd name="T23" fmla="*/ 101 h 112"/>
                  <a:gd name="T24" fmla="*/ 0 w 36"/>
                  <a:gd name="T25" fmla="*/ 98 h 112"/>
                  <a:gd name="T26" fmla="*/ 0 w 36"/>
                  <a:gd name="T27" fmla="*/ 89 h 112"/>
                  <a:gd name="T28" fmla="*/ 0 w 36"/>
                  <a:gd name="T29" fmla="*/ 77 h 112"/>
                  <a:gd name="T30" fmla="*/ 0 w 36"/>
                  <a:gd name="T31" fmla="*/ 63 h 112"/>
                  <a:gd name="T32" fmla="*/ 0 w 36"/>
                  <a:gd name="T33" fmla="*/ 49 h 112"/>
                  <a:gd name="T34" fmla="*/ 0 w 36"/>
                  <a:gd name="T35" fmla="*/ 35 h 112"/>
                  <a:gd name="T36" fmla="*/ 0 w 36"/>
                  <a:gd name="T37" fmla="*/ 25 h 112"/>
                  <a:gd name="T38" fmla="*/ 0 w 36"/>
                  <a:gd name="T39" fmla="*/ 14 h 112"/>
                  <a:gd name="T40" fmla="*/ 0 w 36"/>
                  <a:gd name="T41" fmla="*/ 9 h 112"/>
                  <a:gd name="T42" fmla="*/ 6 w 36"/>
                  <a:gd name="T43" fmla="*/ 2 h 112"/>
                  <a:gd name="T44" fmla="*/ 15 w 36"/>
                  <a:gd name="T45" fmla="*/ 0 h 112"/>
                  <a:gd name="T46" fmla="*/ 24 w 36"/>
                  <a:gd name="T47" fmla="*/ 2 h 112"/>
                  <a:gd name="T48" fmla="*/ 30 w 36"/>
                  <a:gd name="T49" fmla="*/ 9 h 11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6"/>
                  <a:gd name="T76" fmla="*/ 0 h 112"/>
                  <a:gd name="T77" fmla="*/ 36 w 36"/>
                  <a:gd name="T78" fmla="*/ 112 h 11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6" h="112">
                    <a:moveTo>
                      <a:pt x="30" y="9"/>
                    </a:moveTo>
                    <a:lnTo>
                      <a:pt x="32" y="21"/>
                    </a:lnTo>
                    <a:lnTo>
                      <a:pt x="35" y="32"/>
                    </a:lnTo>
                    <a:lnTo>
                      <a:pt x="35" y="44"/>
                    </a:lnTo>
                    <a:lnTo>
                      <a:pt x="36" y="54"/>
                    </a:lnTo>
                    <a:lnTo>
                      <a:pt x="35" y="65"/>
                    </a:lnTo>
                    <a:lnTo>
                      <a:pt x="33" y="77"/>
                    </a:lnTo>
                    <a:lnTo>
                      <a:pt x="32" y="87"/>
                    </a:lnTo>
                    <a:lnTo>
                      <a:pt x="27" y="100"/>
                    </a:lnTo>
                    <a:lnTo>
                      <a:pt x="16" y="112"/>
                    </a:lnTo>
                    <a:lnTo>
                      <a:pt x="9" y="108"/>
                    </a:lnTo>
                    <a:lnTo>
                      <a:pt x="3" y="101"/>
                    </a:lnTo>
                    <a:lnTo>
                      <a:pt x="0" y="98"/>
                    </a:lnTo>
                    <a:lnTo>
                      <a:pt x="0" y="89"/>
                    </a:lnTo>
                    <a:lnTo>
                      <a:pt x="0" y="77"/>
                    </a:lnTo>
                    <a:lnTo>
                      <a:pt x="0" y="63"/>
                    </a:lnTo>
                    <a:lnTo>
                      <a:pt x="0" y="49"/>
                    </a:lnTo>
                    <a:lnTo>
                      <a:pt x="0" y="35"/>
                    </a:lnTo>
                    <a:lnTo>
                      <a:pt x="0" y="25"/>
                    </a:lnTo>
                    <a:lnTo>
                      <a:pt x="0" y="14"/>
                    </a:lnTo>
                    <a:lnTo>
                      <a:pt x="0" y="9"/>
                    </a:lnTo>
                    <a:lnTo>
                      <a:pt x="6" y="2"/>
                    </a:lnTo>
                    <a:lnTo>
                      <a:pt x="15" y="0"/>
                    </a:lnTo>
                    <a:lnTo>
                      <a:pt x="24" y="2"/>
                    </a:lnTo>
                    <a:lnTo>
                      <a:pt x="30" y="9"/>
                    </a:lnTo>
                    <a:close/>
                  </a:path>
                </a:pathLst>
              </a:custGeom>
              <a:solidFill>
                <a:srgbClr val="998C00"/>
              </a:solidFill>
              <a:ln w="9525">
                <a:noFill/>
                <a:round/>
                <a:headEnd/>
                <a:tailEnd/>
              </a:ln>
            </p:spPr>
            <p:txBody>
              <a:bodyPr/>
              <a:lstStyle/>
              <a:p>
                <a:endParaRPr lang="en-AU"/>
              </a:p>
            </p:txBody>
          </p:sp>
          <p:sp>
            <p:nvSpPr>
              <p:cNvPr id="26755" name="Freeform 162"/>
              <p:cNvSpPr>
                <a:spLocks/>
              </p:cNvSpPr>
              <p:nvPr/>
            </p:nvSpPr>
            <p:spPr bwMode="auto">
              <a:xfrm>
                <a:off x="5403" y="2217"/>
                <a:ext cx="18" cy="56"/>
              </a:xfrm>
              <a:custGeom>
                <a:avLst/>
                <a:gdLst>
                  <a:gd name="T0" fmla="*/ 30 w 36"/>
                  <a:gd name="T1" fmla="*/ 9 h 112"/>
                  <a:gd name="T2" fmla="*/ 30 w 36"/>
                  <a:gd name="T3" fmla="*/ 9 h 112"/>
                  <a:gd name="T4" fmla="*/ 32 w 36"/>
                  <a:gd name="T5" fmla="*/ 21 h 112"/>
                  <a:gd name="T6" fmla="*/ 35 w 36"/>
                  <a:gd name="T7" fmla="*/ 32 h 112"/>
                  <a:gd name="T8" fmla="*/ 35 w 36"/>
                  <a:gd name="T9" fmla="*/ 44 h 112"/>
                  <a:gd name="T10" fmla="*/ 36 w 36"/>
                  <a:gd name="T11" fmla="*/ 54 h 112"/>
                  <a:gd name="T12" fmla="*/ 35 w 36"/>
                  <a:gd name="T13" fmla="*/ 65 h 112"/>
                  <a:gd name="T14" fmla="*/ 33 w 36"/>
                  <a:gd name="T15" fmla="*/ 77 h 112"/>
                  <a:gd name="T16" fmla="*/ 32 w 36"/>
                  <a:gd name="T17" fmla="*/ 87 h 112"/>
                  <a:gd name="T18" fmla="*/ 27 w 36"/>
                  <a:gd name="T19" fmla="*/ 100 h 112"/>
                  <a:gd name="T20" fmla="*/ 27 w 36"/>
                  <a:gd name="T21" fmla="*/ 100 h 112"/>
                  <a:gd name="T22" fmla="*/ 16 w 36"/>
                  <a:gd name="T23" fmla="*/ 112 h 112"/>
                  <a:gd name="T24" fmla="*/ 9 w 36"/>
                  <a:gd name="T25" fmla="*/ 108 h 112"/>
                  <a:gd name="T26" fmla="*/ 3 w 36"/>
                  <a:gd name="T27" fmla="*/ 101 h 112"/>
                  <a:gd name="T28" fmla="*/ 0 w 36"/>
                  <a:gd name="T29" fmla="*/ 98 h 112"/>
                  <a:gd name="T30" fmla="*/ 0 w 36"/>
                  <a:gd name="T31" fmla="*/ 98 h 112"/>
                  <a:gd name="T32" fmla="*/ 0 w 36"/>
                  <a:gd name="T33" fmla="*/ 89 h 112"/>
                  <a:gd name="T34" fmla="*/ 0 w 36"/>
                  <a:gd name="T35" fmla="*/ 77 h 112"/>
                  <a:gd name="T36" fmla="*/ 0 w 36"/>
                  <a:gd name="T37" fmla="*/ 63 h 112"/>
                  <a:gd name="T38" fmla="*/ 0 w 36"/>
                  <a:gd name="T39" fmla="*/ 49 h 112"/>
                  <a:gd name="T40" fmla="*/ 0 w 36"/>
                  <a:gd name="T41" fmla="*/ 35 h 112"/>
                  <a:gd name="T42" fmla="*/ 0 w 36"/>
                  <a:gd name="T43" fmla="*/ 25 h 112"/>
                  <a:gd name="T44" fmla="*/ 0 w 36"/>
                  <a:gd name="T45" fmla="*/ 14 h 112"/>
                  <a:gd name="T46" fmla="*/ 0 w 36"/>
                  <a:gd name="T47" fmla="*/ 9 h 112"/>
                  <a:gd name="T48" fmla="*/ 0 w 36"/>
                  <a:gd name="T49" fmla="*/ 9 h 112"/>
                  <a:gd name="T50" fmla="*/ 6 w 36"/>
                  <a:gd name="T51" fmla="*/ 2 h 112"/>
                  <a:gd name="T52" fmla="*/ 15 w 36"/>
                  <a:gd name="T53" fmla="*/ 0 h 112"/>
                  <a:gd name="T54" fmla="*/ 24 w 36"/>
                  <a:gd name="T55" fmla="*/ 2 h 112"/>
                  <a:gd name="T56" fmla="*/ 30 w 36"/>
                  <a:gd name="T57" fmla="*/ 9 h 11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36"/>
                  <a:gd name="T88" fmla="*/ 0 h 112"/>
                  <a:gd name="T89" fmla="*/ 36 w 36"/>
                  <a:gd name="T90" fmla="*/ 112 h 112"/>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36" h="112">
                    <a:moveTo>
                      <a:pt x="30" y="9"/>
                    </a:moveTo>
                    <a:lnTo>
                      <a:pt x="30" y="9"/>
                    </a:lnTo>
                    <a:lnTo>
                      <a:pt x="32" y="21"/>
                    </a:lnTo>
                    <a:lnTo>
                      <a:pt x="35" y="32"/>
                    </a:lnTo>
                    <a:lnTo>
                      <a:pt x="35" y="44"/>
                    </a:lnTo>
                    <a:lnTo>
                      <a:pt x="36" y="54"/>
                    </a:lnTo>
                    <a:lnTo>
                      <a:pt x="35" y="65"/>
                    </a:lnTo>
                    <a:lnTo>
                      <a:pt x="33" y="77"/>
                    </a:lnTo>
                    <a:lnTo>
                      <a:pt x="32" y="87"/>
                    </a:lnTo>
                    <a:lnTo>
                      <a:pt x="27" y="100"/>
                    </a:lnTo>
                    <a:lnTo>
                      <a:pt x="16" y="112"/>
                    </a:lnTo>
                    <a:lnTo>
                      <a:pt x="9" y="108"/>
                    </a:lnTo>
                    <a:lnTo>
                      <a:pt x="3" y="101"/>
                    </a:lnTo>
                    <a:lnTo>
                      <a:pt x="0" y="98"/>
                    </a:lnTo>
                    <a:lnTo>
                      <a:pt x="0" y="89"/>
                    </a:lnTo>
                    <a:lnTo>
                      <a:pt x="0" y="77"/>
                    </a:lnTo>
                    <a:lnTo>
                      <a:pt x="0" y="63"/>
                    </a:lnTo>
                    <a:lnTo>
                      <a:pt x="0" y="49"/>
                    </a:lnTo>
                    <a:lnTo>
                      <a:pt x="0" y="35"/>
                    </a:lnTo>
                    <a:lnTo>
                      <a:pt x="0" y="25"/>
                    </a:lnTo>
                    <a:lnTo>
                      <a:pt x="0" y="14"/>
                    </a:lnTo>
                    <a:lnTo>
                      <a:pt x="0" y="9"/>
                    </a:lnTo>
                    <a:lnTo>
                      <a:pt x="6" y="2"/>
                    </a:lnTo>
                    <a:lnTo>
                      <a:pt x="15" y="0"/>
                    </a:lnTo>
                    <a:lnTo>
                      <a:pt x="24" y="2"/>
                    </a:lnTo>
                    <a:lnTo>
                      <a:pt x="30" y="9"/>
                    </a:lnTo>
                  </a:path>
                </a:pathLst>
              </a:custGeom>
              <a:noFill/>
              <a:ln w="0">
                <a:solidFill>
                  <a:srgbClr val="000000"/>
                </a:solidFill>
                <a:prstDash val="solid"/>
                <a:round/>
                <a:headEnd/>
                <a:tailEnd/>
              </a:ln>
            </p:spPr>
            <p:txBody>
              <a:bodyPr/>
              <a:lstStyle/>
              <a:p>
                <a:endParaRPr lang="en-AU"/>
              </a:p>
            </p:txBody>
          </p:sp>
          <p:sp>
            <p:nvSpPr>
              <p:cNvPr id="26756" name="Freeform 163"/>
              <p:cNvSpPr>
                <a:spLocks/>
              </p:cNvSpPr>
              <p:nvPr/>
            </p:nvSpPr>
            <p:spPr bwMode="auto">
              <a:xfrm>
                <a:off x="5288" y="2176"/>
                <a:ext cx="135" cy="185"/>
              </a:xfrm>
              <a:custGeom>
                <a:avLst/>
                <a:gdLst>
                  <a:gd name="T0" fmla="*/ 51 w 268"/>
                  <a:gd name="T1" fmla="*/ 124 h 370"/>
                  <a:gd name="T2" fmla="*/ 51 w 268"/>
                  <a:gd name="T3" fmla="*/ 147 h 370"/>
                  <a:gd name="T4" fmla="*/ 51 w 268"/>
                  <a:gd name="T5" fmla="*/ 171 h 370"/>
                  <a:gd name="T6" fmla="*/ 52 w 268"/>
                  <a:gd name="T7" fmla="*/ 194 h 370"/>
                  <a:gd name="T8" fmla="*/ 57 w 268"/>
                  <a:gd name="T9" fmla="*/ 213 h 370"/>
                  <a:gd name="T10" fmla="*/ 63 w 268"/>
                  <a:gd name="T11" fmla="*/ 220 h 370"/>
                  <a:gd name="T12" fmla="*/ 72 w 268"/>
                  <a:gd name="T13" fmla="*/ 227 h 370"/>
                  <a:gd name="T14" fmla="*/ 87 w 268"/>
                  <a:gd name="T15" fmla="*/ 234 h 370"/>
                  <a:gd name="T16" fmla="*/ 101 w 268"/>
                  <a:gd name="T17" fmla="*/ 248 h 370"/>
                  <a:gd name="T18" fmla="*/ 105 w 268"/>
                  <a:gd name="T19" fmla="*/ 265 h 370"/>
                  <a:gd name="T20" fmla="*/ 108 w 268"/>
                  <a:gd name="T21" fmla="*/ 284 h 370"/>
                  <a:gd name="T22" fmla="*/ 108 w 268"/>
                  <a:gd name="T23" fmla="*/ 302 h 370"/>
                  <a:gd name="T24" fmla="*/ 108 w 268"/>
                  <a:gd name="T25" fmla="*/ 310 h 370"/>
                  <a:gd name="T26" fmla="*/ 111 w 268"/>
                  <a:gd name="T27" fmla="*/ 316 h 370"/>
                  <a:gd name="T28" fmla="*/ 114 w 268"/>
                  <a:gd name="T29" fmla="*/ 316 h 370"/>
                  <a:gd name="T30" fmla="*/ 114 w 268"/>
                  <a:gd name="T31" fmla="*/ 307 h 370"/>
                  <a:gd name="T32" fmla="*/ 114 w 268"/>
                  <a:gd name="T33" fmla="*/ 298 h 370"/>
                  <a:gd name="T34" fmla="*/ 113 w 268"/>
                  <a:gd name="T35" fmla="*/ 276 h 370"/>
                  <a:gd name="T36" fmla="*/ 111 w 268"/>
                  <a:gd name="T37" fmla="*/ 255 h 370"/>
                  <a:gd name="T38" fmla="*/ 123 w 268"/>
                  <a:gd name="T39" fmla="*/ 215 h 370"/>
                  <a:gd name="T40" fmla="*/ 135 w 268"/>
                  <a:gd name="T41" fmla="*/ 218 h 370"/>
                  <a:gd name="T42" fmla="*/ 146 w 268"/>
                  <a:gd name="T43" fmla="*/ 218 h 370"/>
                  <a:gd name="T44" fmla="*/ 155 w 268"/>
                  <a:gd name="T45" fmla="*/ 213 h 370"/>
                  <a:gd name="T46" fmla="*/ 167 w 268"/>
                  <a:gd name="T47" fmla="*/ 211 h 370"/>
                  <a:gd name="T48" fmla="*/ 181 w 268"/>
                  <a:gd name="T49" fmla="*/ 216 h 370"/>
                  <a:gd name="T50" fmla="*/ 194 w 268"/>
                  <a:gd name="T51" fmla="*/ 218 h 370"/>
                  <a:gd name="T52" fmla="*/ 206 w 268"/>
                  <a:gd name="T53" fmla="*/ 215 h 370"/>
                  <a:gd name="T54" fmla="*/ 221 w 268"/>
                  <a:gd name="T55" fmla="*/ 215 h 370"/>
                  <a:gd name="T56" fmla="*/ 236 w 268"/>
                  <a:gd name="T57" fmla="*/ 218 h 370"/>
                  <a:gd name="T58" fmla="*/ 248 w 268"/>
                  <a:gd name="T59" fmla="*/ 218 h 370"/>
                  <a:gd name="T60" fmla="*/ 259 w 268"/>
                  <a:gd name="T61" fmla="*/ 213 h 370"/>
                  <a:gd name="T62" fmla="*/ 268 w 268"/>
                  <a:gd name="T63" fmla="*/ 236 h 370"/>
                  <a:gd name="T64" fmla="*/ 265 w 268"/>
                  <a:gd name="T65" fmla="*/ 281 h 370"/>
                  <a:gd name="T66" fmla="*/ 256 w 268"/>
                  <a:gd name="T67" fmla="*/ 317 h 370"/>
                  <a:gd name="T68" fmla="*/ 242 w 268"/>
                  <a:gd name="T69" fmla="*/ 352 h 370"/>
                  <a:gd name="T70" fmla="*/ 52 w 268"/>
                  <a:gd name="T71" fmla="*/ 370 h 370"/>
                  <a:gd name="T72" fmla="*/ 40 w 268"/>
                  <a:gd name="T73" fmla="*/ 342 h 370"/>
                  <a:gd name="T74" fmla="*/ 27 w 268"/>
                  <a:gd name="T75" fmla="*/ 321 h 370"/>
                  <a:gd name="T76" fmla="*/ 15 w 268"/>
                  <a:gd name="T77" fmla="*/ 293 h 370"/>
                  <a:gd name="T78" fmla="*/ 7 w 268"/>
                  <a:gd name="T79" fmla="*/ 279 h 370"/>
                  <a:gd name="T80" fmla="*/ 3 w 268"/>
                  <a:gd name="T81" fmla="*/ 262 h 370"/>
                  <a:gd name="T82" fmla="*/ 0 w 268"/>
                  <a:gd name="T83" fmla="*/ 227 h 370"/>
                  <a:gd name="T84" fmla="*/ 1 w 268"/>
                  <a:gd name="T85" fmla="*/ 204 h 370"/>
                  <a:gd name="T86" fmla="*/ 3 w 268"/>
                  <a:gd name="T87" fmla="*/ 185 h 370"/>
                  <a:gd name="T88" fmla="*/ 3 w 268"/>
                  <a:gd name="T89" fmla="*/ 168 h 370"/>
                  <a:gd name="T90" fmla="*/ 3 w 268"/>
                  <a:gd name="T91" fmla="*/ 145 h 370"/>
                  <a:gd name="T92" fmla="*/ 0 w 268"/>
                  <a:gd name="T93" fmla="*/ 114 h 370"/>
                  <a:gd name="T94" fmla="*/ 3 w 268"/>
                  <a:gd name="T95" fmla="*/ 96 h 370"/>
                  <a:gd name="T96" fmla="*/ 7 w 268"/>
                  <a:gd name="T97" fmla="*/ 82 h 370"/>
                  <a:gd name="T98" fmla="*/ 10 w 268"/>
                  <a:gd name="T99" fmla="*/ 63 h 370"/>
                  <a:gd name="T100" fmla="*/ 13 w 268"/>
                  <a:gd name="T101" fmla="*/ 42 h 370"/>
                  <a:gd name="T102" fmla="*/ 13 w 268"/>
                  <a:gd name="T103" fmla="*/ 27 h 370"/>
                  <a:gd name="T104" fmla="*/ 21 w 268"/>
                  <a:gd name="T105" fmla="*/ 0 h 370"/>
                  <a:gd name="T106" fmla="*/ 39 w 268"/>
                  <a:gd name="T107" fmla="*/ 11 h 370"/>
                  <a:gd name="T108" fmla="*/ 52 w 268"/>
                  <a:gd name="T109" fmla="*/ 51 h 370"/>
                  <a:gd name="T110" fmla="*/ 51 w 268"/>
                  <a:gd name="T111" fmla="*/ 112 h 37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8"/>
                  <a:gd name="T169" fmla="*/ 0 h 370"/>
                  <a:gd name="T170" fmla="*/ 268 w 268"/>
                  <a:gd name="T171" fmla="*/ 370 h 37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8" h="370">
                    <a:moveTo>
                      <a:pt x="51" y="112"/>
                    </a:moveTo>
                    <a:lnTo>
                      <a:pt x="51" y="124"/>
                    </a:lnTo>
                    <a:lnTo>
                      <a:pt x="51" y="136"/>
                    </a:lnTo>
                    <a:lnTo>
                      <a:pt x="51" y="147"/>
                    </a:lnTo>
                    <a:lnTo>
                      <a:pt x="51" y="159"/>
                    </a:lnTo>
                    <a:lnTo>
                      <a:pt x="51" y="171"/>
                    </a:lnTo>
                    <a:lnTo>
                      <a:pt x="52" y="182"/>
                    </a:lnTo>
                    <a:lnTo>
                      <a:pt x="52" y="194"/>
                    </a:lnTo>
                    <a:lnTo>
                      <a:pt x="52" y="206"/>
                    </a:lnTo>
                    <a:lnTo>
                      <a:pt x="57" y="213"/>
                    </a:lnTo>
                    <a:lnTo>
                      <a:pt x="60" y="216"/>
                    </a:lnTo>
                    <a:lnTo>
                      <a:pt x="63" y="220"/>
                    </a:lnTo>
                    <a:lnTo>
                      <a:pt x="67" y="223"/>
                    </a:lnTo>
                    <a:lnTo>
                      <a:pt x="72" y="227"/>
                    </a:lnTo>
                    <a:lnTo>
                      <a:pt x="78" y="230"/>
                    </a:lnTo>
                    <a:lnTo>
                      <a:pt x="87" y="234"/>
                    </a:lnTo>
                    <a:lnTo>
                      <a:pt x="98" y="239"/>
                    </a:lnTo>
                    <a:lnTo>
                      <a:pt x="101" y="248"/>
                    </a:lnTo>
                    <a:lnTo>
                      <a:pt x="104" y="256"/>
                    </a:lnTo>
                    <a:lnTo>
                      <a:pt x="105" y="265"/>
                    </a:lnTo>
                    <a:lnTo>
                      <a:pt x="108" y="274"/>
                    </a:lnTo>
                    <a:lnTo>
                      <a:pt x="108" y="284"/>
                    </a:lnTo>
                    <a:lnTo>
                      <a:pt x="108" y="293"/>
                    </a:lnTo>
                    <a:lnTo>
                      <a:pt x="108" y="302"/>
                    </a:lnTo>
                    <a:lnTo>
                      <a:pt x="108" y="309"/>
                    </a:lnTo>
                    <a:lnTo>
                      <a:pt x="108" y="310"/>
                    </a:lnTo>
                    <a:lnTo>
                      <a:pt x="110" y="314"/>
                    </a:lnTo>
                    <a:lnTo>
                      <a:pt x="111" y="316"/>
                    </a:lnTo>
                    <a:lnTo>
                      <a:pt x="114" y="316"/>
                    </a:lnTo>
                    <a:lnTo>
                      <a:pt x="114" y="312"/>
                    </a:lnTo>
                    <a:lnTo>
                      <a:pt x="114" y="307"/>
                    </a:lnTo>
                    <a:lnTo>
                      <a:pt x="114" y="302"/>
                    </a:lnTo>
                    <a:lnTo>
                      <a:pt x="114" y="298"/>
                    </a:lnTo>
                    <a:lnTo>
                      <a:pt x="114" y="288"/>
                    </a:lnTo>
                    <a:lnTo>
                      <a:pt x="113" y="276"/>
                    </a:lnTo>
                    <a:lnTo>
                      <a:pt x="111" y="265"/>
                    </a:lnTo>
                    <a:lnTo>
                      <a:pt x="111" y="255"/>
                    </a:lnTo>
                    <a:lnTo>
                      <a:pt x="114" y="209"/>
                    </a:lnTo>
                    <a:lnTo>
                      <a:pt x="123" y="215"/>
                    </a:lnTo>
                    <a:lnTo>
                      <a:pt x="129" y="216"/>
                    </a:lnTo>
                    <a:lnTo>
                      <a:pt x="135" y="218"/>
                    </a:lnTo>
                    <a:lnTo>
                      <a:pt x="141" y="218"/>
                    </a:lnTo>
                    <a:lnTo>
                      <a:pt x="146" y="218"/>
                    </a:lnTo>
                    <a:lnTo>
                      <a:pt x="150" y="216"/>
                    </a:lnTo>
                    <a:lnTo>
                      <a:pt x="155" y="213"/>
                    </a:lnTo>
                    <a:lnTo>
                      <a:pt x="161" y="209"/>
                    </a:lnTo>
                    <a:lnTo>
                      <a:pt x="167" y="211"/>
                    </a:lnTo>
                    <a:lnTo>
                      <a:pt x="175" y="215"/>
                    </a:lnTo>
                    <a:lnTo>
                      <a:pt x="181" y="216"/>
                    </a:lnTo>
                    <a:lnTo>
                      <a:pt x="187" y="216"/>
                    </a:lnTo>
                    <a:lnTo>
                      <a:pt x="194" y="218"/>
                    </a:lnTo>
                    <a:lnTo>
                      <a:pt x="200" y="216"/>
                    </a:lnTo>
                    <a:lnTo>
                      <a:pt x="206" y="215"/>
                    </a:lnTo>
                    <a:lnTo>
                      <a:pt x="212" y="209"/>
                    </a:lnTo>
                    <a:lnTo>
                      <a:pt x="221" y="215"/>
                    </a:lnTo>
                    <a:lnTo>
                      <a:pt x="230" y="216"/>
                    </a:lnTo>
                    <a:lnTo>
                      <a:pt x="236" y="218"/>
                    </a:lnTo>
                    <a:lnTo>
                      <a:pt x="244" y="218"/>
                    </a:lnTo>
                    <a:lnTo>
                      <a:pt x="248" y="218"/>
                    </a:lnTo>
                    <a:lnTo>
                      <a:pt x="254" y="215"/>
                    </a:lnTo>
                    <a:lnTo>
                      <a:pt x="259" y="213"/>
                    </a:lnTo>
                    <a:lnTo>
                      <a:pt x="265" y="209"/>
                    </a:lnTo>
                    <a:lnTo>
                      <a:pt x="268" y="236"/>
                    </a:lnTo>
                    <a:lnTo>
                      <a:pt x="268" y="260"/>
                    </a:lnTo>
                    <a:lnTo>
                      <a:pt x="265" y="281"/>
                    </a:lnTo>
                    <a:lnTo>
                      <a:pt x="262" y="300"/>
                    </a:lnTo>
                    <a:lnTo>
                      <a:pt x="256" y="317"/>
                    </a:lnTo>
                    <a:lnTo>
                      <a:pt x="250" y="335"/>
                    </a:lnTo>
                    <a:lnTo>
                      <a:pt x="242" y="352"/>
                    </a:lnTo>
                    <a:lnTo>
                      <a:pt x="235" y="370"/>
                    </a:lnTo>
                    <a:lnTo>
                      <a:pt x="52" y="370"/>
                    </a:lnTo>
                    <a:lnTo>
                      <a:pt x="45" y="354"/>
                    </a:lnTo>
                    <a:lnTo>
                      <a:pt x="40" y="342"/>
                    </a:lnTo>
                    <a:lnTo>
                      <a:pt x="34" y="331"/>
                    </a:lnTo>
                    <a:lnTo>
                      <a:pt x="27" y="321"/>
                    </a:lnTo>
                    <a:lnTo>
                      <a:pt x="19" y="305"/>
                    </a:lnTo>
                    <a:lnTo>
                      <a:pt x="15" y="293"/>
                    </a:lnTo>
                    <a:lnTo>
                      <a:pt x="10" y="286"/>
                    </a:lnTo>
                    <a:lnTo>
                      <a:pt x="7" y="279"/>
                    </a:lnTo>
                    <a:lnTo>
                      <a:pt x="4" y="272"/>
                    </a:lnTo>
                    <a:lnTo>
                      <a:pt x="3" y="262"/>
                    </a:lnTo>
                    <a:lnTo>
                      <a:pt x="1" y="248"/>
                    </a:lnTo>
                    <a:lnTo>
                      <a:pt x="0" y="227"/>
                    </a:lnTo>
                    <a:lnTo>
                      <a:pt x="1" y="215"/>
                    </a:lnTo>
                    <a:lnTo>
                      <a:pt x="1" y="204"/>
                    </a:lnTo>
                    <a:lnTo>
                      <a:pt x="3" y="194"/>
                    </a:lnTo>
                    <a:lnTo>
                      <a:pt x="3" y="185"/>
                    </a:lnTo>
                    <a:lnTo>
                      <a:pt x="3" y="178"/>
                    </a:lnTo>
                    <a:lnTo>
                      <a:pt x="3" y="168"/>
                    </a:lnTo>
                    <a:lnTo>
                      <a:pt x="3" y="157"/>
                    </a:lnTo>
                    <a:lnTo>
                      <a:pt x="3" y="145"/>
                    </a:lnTo>
                    <a:lnTo>
                      <a:pt x="0" y="128"/>
                    </a:lnTo>
                    <a:lnTo>
                      <a:pt x="0" y="114"/>
                    </a:lnTo>
                    <a:lnTo>
                      <a:pt x="1" y="105"/>
                    </a:lnTo>
                    <a:lnTo>
                      <a:pt x="3" y="96"/>
                    </a:lnTo>
                    <a:lnTo>
                      <a:pt x="6" y="89"/>
                    </a:lnTo>
                    <a:lnTo>
                      <a:pt x="7" y="82"/>
                    </a:lnTo>
                    <a:lnTo>
                      <a:pt x="10" y="74"/>
                    </a:lnTo>
                    <a:lnTo>
                      <a:pt x="10" y="63"/>
                    </a:lnTo>
                    <a:lnTo>
                      <a:pt x="12" y="53"/>
                    </a:lnTo>
                    <a:lnTo>
                      <a:pt x="13" y="42"/>
                    </a:lnTo>
                    <a:lnTo>
                      <a:pt x="13" y="32"/>
                    </a:lnTo>
                    <a:lnTo>
                      <a:pt x="13" y="27"/>
                    </a:lnTo>
                    <a:lnTo>
                      <a:pt x="16" y="9"/>
                    </a:lnTo>
                    <a:lnTo>
                      <a:pt x="21" y="0"/>
                    </a:lnTo>
                    <a:lnTo>
                      <a:pt x="30" y="2"/>
                    </a:lnTo>
                    <a:lnTo>
                      <a:pt x="39" y="11"/>
                    </a:lnTo>
                    <a:lnTo>
                      <a:pt x="46" y="28"/>
                    </a:lnTo>
                    <a:lnTo>
                      <a:pt x="52" y="51"/>
                    </a:lnTo>
                    <a:lnTo>
                      <a:pt x="54" y="79"/>
                    </a:lnTo>
                    <a:lnTo>
                      <a:pt x="51" y="112"/>
                    </a:lnTo>
                    <a:close/>
                  </a:path>
                </a:pathLst>
              </a:custGeom>
              <a:solidFill>
                <a:srgbClr val="998C00"/>
              </a:solidFill>
              <a:ln w="9525">
                <a:noFill/>
                <a:round/>
                <a:headEnd/>
                <a:tailEnd/>
              </a:ln>
            </p:spPr>
            <p:txBody>
              <a:bodyPr/>
              <a:lstStyle/>
              <a:p>
                <a:endParaRPr lang="en-AU"/>
              </a:p>
            </p:txBody>
          </p:sp>
          <p:sp>
            <p:nvSpPr>
              <p:cNvPr id="26757" name="Freeform 164"/>
              <p:cNvSpPr>
                <a:spLocks/>
              </p:cNvSpPr>
              <p:nvPr/>
            </p:nvSpPr>
            <p:spPr bwMode="auto">
              <a:xfrm>
                <a:off x="5288" y="2176"/>
                <a:ext cx="135" cy="185"/>
              </a:xfrm>
              <a:custGeom>
                <a:avLst/>
                <a:gdLst>
                  <a:gd name="T0" fmla="*/ 51 w 268"/>
                  <a:gd name="T1" fmla="*/ 124 h 370"/>
                  <a:gd name="T2" fmla="*/ 51 w 268"/>
                  <a:gd name="T3" fmla="*/ 159 h 370"/>
                  <a:gd name="T4" fmla="*/ 52 w 268"/>
                  <a:gd name="T5" fmla="*/ 194 h 370"/>
                  <a:gd name="T6" fmla="*/ 57 w 268"/>
                  <a:gd name="T7" fmla="*/ 213 h 370"/>
                  <a:gd name="T8" fmla="*/ 67 w 268"/>
                  <a:gd name="T9" fmla="*/ 223 h 370"/>
                  <a:gd name="T10" fmla="*/ 87 w 268"/>
                  <a:gd name="T11" fmla="*/ 234 h 370"/>
                  <a:gd name="T12" fmla="*/ 101 w 268"/>
                  <a:gd name="T13" fmla="*/ 248 h 370"/>
                  <a:gd name="T14" fmla="*/ 108 w 268"/>
                  <a:gd name="T15" fmla="*/ 274 h 370"/>
                  <a:gd name="T16" fmla="*/ 108 w 268"/>
                  <a:gd name="T17" fmla="*/ 293 h 370"/>
                  <a:gd name="T18" fmla="*/ 108 w 268"/>
                  <a:gd name="T19" fmla="*/ 309 h 370"/>
                  <a:gd name="T20" fmla="*/ 111 w 268"/>
                  <a:gd name="T21" fmla="*/ 316 h 370"/>
                  <a:gd name="T22" fmla="*/ 114 w 268"/>
                  <a:gd name="T23" fmla="*/ 316 h 370"/>
                  <a:gd name="T24" fmla="*/ 114 w 268"/>
                  <a:gd name="T25" fmla="*/ 302 h 370"/>
                  <a:gd name="T26" fmla="*/ 114 w 268"/>
                  <a:gd name="T27" fmla="*/ 288 h 370"/>
                  <a:gd name="T28" fmla="*/ 111 w 268"/>
                  <a:gd name="T29" fmla="*/ 255 h 370"/>
                  <a:gd name="T30" fmla="*/ 123 w 268"/>
                  <a:gd name="T31" fmla="*/ 215 h 370"/>
                  <a:gd name="T32" fmla="*/ 141 w 268"/>
                  <a:gd name="T33" fmla="*/ 218 h 370"/>
                  <a:gd name="T34" fmla="*/ 155 w 268"/>
                  <a:gd name="T35" fmla="*/ 213 h 370"/>
                  <a:gd name="T36" fmla="*/ 167 w 268"/>
                  <a:gd name="T37" fmla="*/ 211 h 370"/>
                  <a:gd name="T38" fmla="*/ 187 w 268"/>
                  <a:gd name="T39" fmla="*/ 216 h 370"/>
                  <a:gd name="T40" fmla="*/ 206 w 268"/>
                  <a:gd name="T41" fmla="*/ 215 h 370"/>
                  <a:gd name="T42" fmla="*/ 221 w 268"/>
                  <a:gd name="T43" fmla="*/ 215 h 370"/>
                  <a:gd name="T44" fmla="*/ 244 w 268"/>
                  <a:gd name="T45" fmla="*/ 218 h 370"/>
                  <a:gd name="T46" fmla="*/ 259 w 268"/>
                  <a:gd name="T47" fmla="*/ 213 h 370"/>
                  <a:gd name="T48" fmla="*/ 268 w 268"/>
                  <a:gd name="T49" fmla="*/ 236 h 370"/>
                  <a:gd name="T50" fmla="*/ 262 w 268"/>
                  <a:gd name="T51" fmla="*/ 300 h 370"/>
                  <a:gd name="T52" fmla="*/ 242 w 268"/>
                  <a:gd name="T53" fmla="*/ 352 h 370"/>
                  <a:gd name="T54" fmla="*/ 52 w 268"/>
                  <a:gd name="T55" fmla="*/ 370 h 370"/>
                  <a:gd name="T56" fmla="*/ 34 w 268"/>
                  <a:gd name="T57" fmla="*/ 331 h 370"/>
                  <a:gd name="T58" fmla="*/ 19 w 268"/>
                  <a:gd name="T59" fmla="*/ 305 h 370"/>
                  <a:gd name="T60" fmla="*/ 7 w 268"/>
                  <a:gd name="T61" fmla="*/ 279 h 370"/>
                  <a:gd name="T62" fmla="*/ 1 w 268"/>
                  <a:gd name="T63" fmla="*/ 248 h 370"/>
                  <a:gd name="T64" fmla="*/ 1 w 268"/>
                  <a:gd name="T65" fmla="*/ 215 h 370"/>
                  <a:gd name="T66" fmla="*/ 3 w 268"/>
                  <a:gd name="T67" fmla="*/ 185 h 370"/>
                  <a:gd name="T68" fmla="*/ 3 w 268"/>
                  <a:gd name="T69" fmla="*/ 157 h 370"/>
                  <a:gd name="T70" fmla="*/ 0 w 268"/>
                  <a:gd name="T71" fmla="*/ 128 h 370"/>
                  <a:gd name="T72" fmla="*/ 3 w 268"/>
                  <a:gd name="T73" fmla="*/ 96 h 370"/>
                  <a:gd name="T74" fmla="*/ 10 w 268"/>
                  <a:gd name="T75" fmla="*/ 74 h 370"/>
                  <a:gd name="T76" fmla="*/ 12 w 268"/>
                  <a:gd name="T77" fmla="*/ 53 h 370"/>
                  <a:gd name="T78" fmla="*/ 13 w 268"/>
                  <a:gd name="T79" fmla="*/ 27 h 370"/>
                  <a:gd name="T80" fmla="*/ 21 w 268"/>
                  <a:gd name="T81" fmla="*/ 0 h 370"/>
                  <a:gd name="T82" fmla="*/ 46 w 268"/>
                  <a:gd name="T83" fmla="*/ 28 h 370"/>
                  <a:gd name="T84" fmla="*/ 51 w 268"/>
                  <a:gd name="T85" fmla="*/ 112 h 37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68"/>
                  <a:gd name="T130" fmla="*/ 0 h 370"/>
                  <a:gd name="T131" fmla="*/ 268 w 268"/>
                  <a:gd name="T132" fmla="*/ 370 h 370"/>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68" h="370">
                    <a:moveTo>
                      <a:pt x="51" y="112"/>
                    </a:moveTo>
                    <a:lnTo>
                      <a:pt x="51" y="112"/>
                    </a:lnTo>
                    <a:lnTo>
                      <a:pt x="51" y="124"/>
                    </a:lnTo>
                    <a:lnTo>
                      <a:pt x="51" y="136"/>
                    </a:lnTo>
                    <a:lnTo>
                      <a:pt x="51" y="147"/>
                    </a:lnTo>
                    <a:lnTo>
                      <a:pt x="51" y="159"/>
                    </a:lnTo>
                    <a:lnTo>
                      <a:pt x="51" y="171"/>
                    </a:lnTo>
                    <a:lnTo>
                      <a:pt x="52" y="182"/>
                    </a:lnTo>
                    <a:lnTo>
                      <a:pt x="52" y="194"/>
                    </a:lnTo>
                    <a:lnTo>
                      <a:pt x="52" y="206"/>
                    </a:lnTo>
                    <a:lnTo>
                      <a:pt x="57" y="213"/>
                    </a:lnTo>
                    <a:lnTo>
                      <a:pt x="60" y="216"/>
                    </a:lnTo>
                    <a:lnTo>
                      <a:pt x="63" y="220"/>
                    </a:lnTo>
                    <a:lnTo>
                      <a:pt x="67" y="223"/>
                    </a:lnTo>
                    <a:lnTo>
                      <a:pt x="72" y="227"/>
                    </a:lnTo>
                    <a:lnTo>
                      <a:pt x="78" y="230"/>
                    </a:lnTo>
                    <a:lnTo>
                      <a:pt x="87" y="234"/>
                    </a:lnTo>
                    <a:lnTo>
                      <a:pt x="98" y="239"/>
                    </a:lnTo>
                    <a:lnTo>
                      <a:pt x="101" y="248"/>
                    </a:lnTo>
                    <a:lnTo>
                      <a:pt x="104" y="256"/>
                    </a:lnTo>
                    <a:lnTo>
                      <a:pt x="105" y="265"/>
                    </a:lnTo>
                    <a:lnTo>
                      <a:pt x="108" y="274"/>
                    </a:lnTo>
                    <a:lnTo>
                      <a:pt x="108" y="284"/>
                    </a:lnTo>
                    <a:lnTo>
                      <a:pt x="108" y="293"/>
                    </a:lnTo>
                    <a:lnTo>
                      <a:pt x="108" y="302"/>
                    </a:lnTo>
                    <a:lnTo>
                      <a:pt x="108" y="309"/>
                    </a:lnTo>
                    <a:lnTo>
                      <a:pt x="108" y="310"/>
                    </a:lnTo>
                    <a:lnTo>
                      <a:pt x="110" y="314"/>
                    </a:lnTo>
                    <a:lnTo>
                      <a:pt x="111" y="316"/>
                    </a:lnTo>
                    <a:lnTo>
                      <a:pt x="114" y="316"/>
                    </a:lnTo>
                    <a:lnTo>
                      <a:pt x="114" y="312"/>
                    </a:lnTo>
                    <a:lnTo>
                      <a:pt x="114" y="307"/>
                    </a:lnTo>
                    <a:lnTo>
                      <a:pt x="114" y="302"/>
                    </a:lnTo>
                    <a:lnTo>
                      <a:pt x="114" y="298"/>
                    </a:lnTo>
                    <a:lnTo>
                      <a:pt x="114" y="288"/>
                    </a:lnTo>
                    <a:lnTo>
                      <a:pt x="113" y="276"/>
                    </a:lnTo>
                    <a:lnTo>
                      <a:pt x="111" y="265"/>
                    </a:lnTo>
                    <a:lnTo>
                      <a:pt x="111" y="255"/>
                    </a:lnTo>
                    <a:lnTo>
                      <a:pt x="114" y="209"/>
                    </a:lnTo>
                    <a:lnTo>
                      <a:pt x="123" y="215"/>
                    </a:lnTo>
                    <a:lnTo>
                      <a:pt x="129" y="216"/>
                    </a:lnTo>
                    <a:lnTo>
                      <a:pt x="135" y="218"/>
                    </a:lnTo>
                    <a:lnTo>
                      <a:pt x="141" y="218"/>
                    </a:lnTo>
                    <a:lnTo>
                      <a:pt x="146" y="218"/>
                    </a:lnTo>
                    <a:lnTo>
                      <a:pt x="150" y="216"/>
                    </a:lnTo>
                    <a:lnTo>
                      <a:pt x="155" y="213"/>
                    </a:lnTo>
                    <a:lnTo>
                      <a:pt x="161" y="209"/>
                    </a:lnTo>
                    <a:lnTo>
                      <a:pt x="167" y="211"/>
                    </a:lnTo>
                    <a:lnTo>
                      <a:pt x="175" y="215"/>
                    </a:lnTo>
                    <a:lnTo>
                      <a:pt x="181" y="216"/>
                    </a:lnTo>
                    <a:lnTo>
                      <a:pt x="187" y="216"/>
                    </a:lnTo>
                    <a:lnTo>
                      <a:pt x="194" y="218"/>
                    </a:lnTo>
                    <a:lnTo>
                      <a:pt x="200" y="216"/>
                    </a:lnTo>
                    <a:lnTo>
                      <a:pt x="206" y="215"/>
                    </a:lnTo>
                    <a:lnTo>
                      <a:pt x="212" y="209"/>
                    </a:lnTo>
                    <a:lnTo>
                      <a:pt x="221" y="215"/>
                    </a:lnTo>
                    <a:lnTo>
                      <a:pt x="230" y="216"/>
                    </a:lnTo>
                    <a:lnTo>
                      <a:pt x="236" y="218"/>
                    </a:lnTo>
                    <a:lnTo>
                      <a:pt x="244" y="218"/>
                    </a:lnTo>
                    <a:lnTo>
                      <a:pt x="248" y="218"/>
                    </a:lnTo>
                    <a:lnTo>
                      <a:pt x="254" y="215"/>
                    </a:lnTo>
                    <a:lnTo>
                      <a:pt x="259" y="213"/>
                    </a:lnTo>
                    <a:lnTo>
                      <a:pt x="265" y="209"/>
                    </a:lnTo>
                    <a:lnTo>
                      <a:pt x="268" y="236"/>
                    </a:lnTo>
                    <a:lnTo>
                      <a:pt x="268" y="260"/>
                    </a:lnTo>
                    <a:lnTo>
                      <a:pt x="265" y="281"/>
                    </a:lnTo>
                    <a:lnTo>
                      <a:pt x="262" y="300"/>
                    </a:lnTo>
                    <a:lnTo>
                      <a:pt x="256" y="317"/>
                    </a:lnTo>
                    <a:lnTo>
                      <a:pt x="250" y="335"/>
                    </a:lnTo>
                    <a:lnTo>
                      <a:pt x="242" y="352"/>
                    </a:lnTo>
                    <a:lnTo>
                      <a:pt x="235" y="370"/>
                    </a:lnTo>
                    <a:lnTo>
                      <a:pt x="52" y="370"/>
                    </a:lnTo>
                    <a:lnTo>
                      <a:pt x="45" y="354"/>
                    </a:lnTo>
                    <a:lnTo>
                      <a:pt x="40" y="342"/>
                    </a:lnTo>
                    <a:lnTo>
                      <a:pt x="34" y="331"/>
                    </a:lnTo>
                    <a:lnTo>
                      <a:pt x="27" y="321"/>
                    </a:lnTo>
                    <a:lnTo>
                      <a:pt x="19" y="305"/>
                    </a:lnTo>
                    <a:lnTo>
                      <a:pt x="15" y="293"/>
                    </a:lnTo>
                    <a:lnTo>
                      <a:pt x="10" y="286"/>
                    </a:lnTo>
                    <a:lnTo>
                      <a:pt x="7" y="279"/>
                    </a:lnTo>
                    <a:lnTo>
                      <a:pt x="4" y="272"/>
                    </a:lnTo>
                    <a:lnTo>
                      <a:pt x="3" y="262"/>
                    </a:lnTo>
                    <a:lnTo>
                      <a:pt x="1" y="248"/>
                    </a:lnTo>
                    <a:lnTo>
                      <a:pt x="0" y="227"/>
                    </a:lnTo>
                    <a:lnTo>
                      <a:pt x="1" y="215"/>
                    </a:lnTo>
                    <a:lnTo>
                      <a:pt x="1" y="204"/>
                    </a:lnTo>
                    <a:lnTo>
                      <a:pt x="3" y="194"/>
                    </a:lnTo>
                    <a:lnTo>
                      <a:pt x="3" y="185"/>
                    </a:lnTo>
                    <a:lnTo>
                      <a:pt x="3" y="178"/>
                    </a:lnTo>
                    <a:lnTo>
                      <a:pt x="3" y="168"/>
                    </a:lnTo>
                    <a:lnTo>
                      <a:pt x="3" y="157"/>
                    </a:lnTo>
                    <a:lnTo>
                      <a:pt x="3" y="145"/>
                    </a:lnTo>
                    <a:lnTo>
                      <a:pt x="0" y="128"/>
                    </a:lnTo>
                    <a:lnTo>
                      <a:pt x="0" y="114"/>
                    </a:lnTo>
                    <a:lnTo>
                      <a:pt x="1" y="105"/>
                    </a:lnTo>
                    <a:lnTo>
                      <a:pt x="3" y="96"/>
                    </a:lnTo>
                    <a:lnTo>
                      <a:pt x="6" y="89"/>
                    </a:lnTo>
                    <a:lnTo>
                      <a:pt x="7" y="82"/>
                    </a:lnTo>
                    <a:lnTo>
                      <a:pt x="10" y="74"/>
                    </a:lnTo>
                    <a:lnTo>
                      <a:pt x="10" y="63"/>
                    </a:lnTo>
                    <a:lnTo>
                      <a:pt x="12" y="53"/>
                    </a:lnTo>
                    <a:lnTo>
                      <a:pt x="13" y="42"/>
                    </a:lnTo>
                    <a:lnTo>
                      <a:pt x="13" y="32"/>
                    </a:lnTo>
                    <a:lnTo>
                      <a:pt x="13" y="27"/>
                    </a:lnTo>
                    <a:lnTo>
                      <a:pt x="16" y="9"/>
                    </a:lnTo>
                    <a:lnTo>
                      <a:pt x="21" y="0"/>
                    </a:lnTo>
                    <a:lnTo>
                      <a:pt x="30" y="2"/>
                    </a:lnTo>
                    <a:lnTo>
                      <a:pt x="39" y="11"/>
                    </a:lnTo>
                    <a:lnTo>
                      <a:pt x="46" y="28"/>
                    </a:lnTo>
                    <a:lnTo>
                      <a:pt x="52" y="51"/>
                    </a:lnTo>
                    <a:lnTo>
                      <a:pt x="54" y="79"/>
                    </a:lnTo>
                    <a:lnTo>
                      <a:pt x="51" y="112"/>
                    </a:lnTo>
                  </a:path>
                </a:pathLst>
              </a:custGeom>
              <a:noFill/>
              <a:ln w="0">
                <a:solidFill>
                  <a:srgbClr val="000000"/>
                </a:solidFill>
                <a:prstDash val="solid"/>
                <a:round/>
                <a:headEnd/>
                <a:tailEnd/>
              </a:ln>
            </p:spPr>
            <p:txBody>
              <a:bodyPr/>
              <a:lstStyle/>
              <a:p>
                <a:endParaRPr lang="en-AU"/>
              </a:p>
            </p:txBody>
          </p:sp>
          <p:sp>
            <p:nvSpPr>
              <p:cNvPr id="26758" name="Freeform 165"/>
              <p:cNvSpPr>
                <a:spLocks/>
              </p:cNvSpPr>
              <p:nvPr/>
            </p:nvSpPr>
            <p:spPr bwMode="auto">
              <a:xfrm>
                <a:off x="5252" y="2251"/>
                <a:ext cx="30" cy="40"/>
              </a:xfrm>
              <a:custGeom>
                <a:avLst/>
                <a:gdLst>
                  <a:gd name="T0" fmla="*/ 61 w 61"/>
                  <a:gd name="T1" fmla="*/ 0 h 80"/>
                  <a:gd name="T2" fmla="*/ 61 w 61"/>
                  <a:gd name="T3" fmla="*/ 7 h 80"/>
                  <a:gd name="T4" fmla="*/ 61 w 61"/>
                  <a:gd name="T5" fmla="*/ 16 h 80"/>
                  <a:gd name="T6" fmla="*/ 61 w 61"/>
                  <a:gd name="T7" fmla="*/ 25 h 80"/>
                  <a:gd name="T8" fmla="*/ 61 w 61"/>
                  <a:gd name="T9" fmla="*/ 35 h 80"/>
                  <a:gd name="T10" fmla="*/ 61 w 61"/>
                  <a:gd name="T11" fmla="*/ 45 h 80"/>
                  <a:gd name="T12" fmla="*/ 61 w 61"/>
                  <a:gd name="T13" fmla="*/ 58 h 80"/>
                  <a:gd name="T14" fmla="*/ 61 w 61"/>
                  <a:gd name="T15" fmla="*/ 68 h 80"/>
                  <a:gd name="T16" fmla="*/ 61 w 61"/>
                  <a:gd name="T17" fmla="*/ 80 h 80"/>
                  <a:gd name="T18" fmla="*/ 49 w 61"/>
                  <a:gd name="T19" fmla="*/ 80 h 80"/>
                  <a:gd name="T20" fmla="*/ 36 w 61"/>
                  <a:gd name="T21" fmla="*/ 80 h 80"/>
                  <a:gd name="T22" fmla="*/ 26 w 61"/>
                  <a:gd name="T23" fmla="*/ 79 h 80"/>
                  <a:gd name="T24" fmla="*/ 17 w 61"/>
                  <a:gd name="T25" fmla="*/ 77 h 80"/>
                  <a:gd name="T26" fmla="*/ 11 w 61"/>
                  <a:gd name="T27" fmla="*/ 72 h 80"/>
                  <a:gd name="T28" fmla="*/ 5 w 61"/>
                  <a:gd name="T29" fmla="*/ 65 h 80"/>
                  <a:gd name="T30" fmla="*/ 2 w 61"/>
                  <a:gd name="T31" fmla="*/ 56 h 80"/>
                  <a:gd name="T32" fmla="*/ 0 w 61"/>
                  <a:gd name="T33" fmla="*/ 42 h 80"/>
                  <a:gd name="T34" fmla="*/ 2 w 61"/>
                  <a:gd name="T35" fmla="*/ 28 h 80"/>
                  <a:gd name="T36" fmla="*/ 6 w 61"/>
                  <a:gd name="T37" fmla="*/ 16 h 80"/>
                  <a:gd name="T38" fmla="*/ 12 w 61"/>
                  <a:gd name="T39" fmla="*/ 9 h 80"/>
                  <a:gd name="T40" fmla="*/ 20 w 61"/>
                  <a:gd name="T41" fmla="*/ 4 h 80"/>
                  <a:gd name="T42" fmla="*/ 27 w 61"/>
                  <a:gd name="T43" fmla="*/ 2 h 80"/>
                  <a:gd name="T44" fmla="*/ 38 w 61"/>
                  <a:gd name="T45" fmla="*/ 0 h 80"/>
                  <a:gd name="T46" fmla="*/ 49 w 61"/>
                  <a:gd name="T47" fmla="*/ 0 h 80"/>
                  <a:gd name="T48" fmla="*/ 61 w 61"/>
                  <a:gd name="T49" fmla="*/ 0 h 8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61"/>
                  <a:gd name="T76" fmla="*/ 0 h 80"/>
                  <a:gd name="T77" fmla="*/ 61 w 61"/>
                  <a:gd name="T78" fmla="*/ 80 h 8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61" h="80">
                    <a:moveTo>
                      <a:pt x="61" y="0"/>
                    </a:moveTo>
                    <a:lnTo>
                      <a:pt x="61" y="7"/>
                    </a:lnTo>
                    <a:lnTo>
                      <a:pt x="61" y="16"/>
                    </a:lnTo>
                    <a:lnTo>
                      <a:pt x="61" y="25"/>
                    </a:lnTo>
                    <a:lnTo>
                      <a:pt x="61" y="35"/>
                    </a:lnTo>
                    <a:lnTo>
                      <a:pt x="61" y="45"/>
                    </a:lnTo>
                    <a:lnTo>
                      <a:pt x="61" y="58"/>
                    </a:lnTo>
                    <a:lnTo>
                      <a:pt x="61" y="68"/>
                    </a:lnTo>
                    <a:lnTo>
                      <a:pt x="61" y="80"/>
                    </a:lnTo>
                    <a:lnTo>
                      <a:pt x="49" y="80"/>
                    </a:lnTo>
                    <a:lnTo>
                      <a:pt x="36" y="80"/>
                    </a:lnTo>
                    <a:lnTo>
                      <a:pt x="26" y="79"/>
                    </a:lnTo>
                    <a:lnTo>
                      <a:pt x="17" y="77"/>
                    </a:lnTo>
                    <a:lnTo>
                      <a:pt x="11" y="72"/>
                    </a:lnTo>
                    <a:lnTo>
                      <a:pt x="5" y="65"/>
                    </a:lnTo>
                    <a:lnTo>
                      <a:pt x="2" y="56"/>
                    </a:lnTo>
                    <a:lnTo>
                      <a:pt x="0" y="42"/>
                    </a:lnTo>
                    <a:lnTo>
                      <a:pt x="2" y="28"/>
                    </a:lnTo>
                    <a:lnTo>
                      <a:pt x="6" y="16"/>
                    </a:lnTo>
                    <a:lnTo>
                      <a:pt x="12" y="9"/>
                    </a:lnTo>
                    <a:lnTo>
                      <a:pt x="20" y="4"/>
                    </a:lnTo>
                    <a:lnTo>
                      <a:pt x="27" y="2"/>
                    </a:lnTo>
                    <a:lnTo>
                      <a:pt x="38" y="0"/>
                    </a:lnTo>
                    <a:lnTo>
                      <a:pt x="49" y="0"/>
                    </a:lnTo>
                    <a:lnTo>
                      <a:pt x="61" y="0"/>
                    </a:lnTo>
                    <a:close/>
                  </a:path>
                </a:pathLst>
              </a:custGeom>
              <a:solidFill>
                <a:srgbClr val="998C00"/>
              </a:solidFill>
              <a:ln w="9525">
                <a:noFill/>
                <a:round/>
                <a:headEnd/>
                <a:tailEnd/>
              </a:ln>
            </p:spPr>
            <p:txBody>
              <a:bodyPr/>
              <a:lstStyle/>
              <a:p>
                <a:endParaRPr lang="en-AU"/>
              </a:p>
            </p:txBody>
          </p:sp>
          <p:sp>
            <p:nvSpPr>
              <p:cNvPr id="26759" name="Freeform 166"/>
              <p:cNvSpPr>
                <a:spLocks/>
              </p:cNvSpPr>
              <p:nvPr/>
            </p:nvSpPr>
            <p:spPr bwMode="auto">
              <a:xfrm>
                <a:off x="5252" y="2251"/>
                <a:ext cx="30" cy="40"/>
              </a:xfrm>
              <a:custGeom>
                <a:avLst/>
                <a:gdLst>
                  <a:gd name="T0" fmla="*/ 61 w 61"/>
                  <a:gd name="T1" fmla="*/ 0 h 80"/>
                  <a:gd name="T2" fmla="*/ 61 w 61"/>
                  <a:gd name="T3" fmla="*/ 0 h 80"/>
                  <a:gd name="T4" fmla="*/ 61 w 61"/>
                  <a:gd name="T5" fmla="*/ 7 h 80"/>
                  <a:gd name="T6" fmla="*/ 61 w 61"/>
                  <a:gd name="T7" fmla="*/ 16 h 80"/>
                  <a:gd name="T8" fmla="*/ 61 w 61"/>
                  <a:gd name="T9" fmla="*/ 25 h 80"/>
                  <a:gd name="T10" fmla="*/ 61 w 61"/>
                  <a:gd name="T11" fmla="*/ 35 h 80"/>
                  <a:gd name="T12" fmla="*/ 61 w 61"/>
                  <a:gd name="T13" fmla="*/ 45 h 80"/>
                  <a:gd name="T14" fmla="*/ 61 w 61"/>
                  <a:gd name="T15" fmla="*/ 58 h 80"/>
                  <a:gd name="T16" fmla="*/ 61 w 61"/>
                  <a:gd name="T17" fmla="*/ 68 h 80"/>
                  <a:gd name="T18" fmla="*/ 61 w 61"/>
                  <a:gd name="T19" fmla="*/ 80 h 80"/>
                  <a:gd name="T20" fmla="*/ 61 w 61"/>
                  <a:gd name="T21" fmla="*/ 80 h 80"/>
                  <a:gd name="T22" fmla="*/ 49 w 61"/>
                  <a:gd name="T23" fmla="*/ 80 h 80"/>
                  <a:gd name="T24" fmla="*/ 36 w 61"/>
                  <a:gd name="T25" fmla="*/ 80 h 80"/>
                  <a:gd name="T26" fmla="*/ 26 w 61"/>
                  <a:gd name="T27" fmla="*/ 79 h 80"/>
                  <a:gd name="T28" fmla="*/ 17 w 61"/>
                  <a:gd name="T29" fmla="*/ 77 h 80"/>
                  <a:gd name="T30" fmla="*/ 11 w 61"/>
                  <a:gd name="T31" fmla="*/ 72 h 80"/>
                  <a:gd name="T32" fmla="*/ 5 w 61"/>
                  <a:gd name="T33" fmla="*/ 65 h 80"/>
                  <a:gd name="T34" fmla="*/ 2 w 61"/>
                  <a:gd name="T35" fmla="*/ 56 h 80"/>
                  <a:gd name="T36" fmla="*/ 0 w 61"/>
                  <a:gd name="T37" fmla="*/ 42 h 80"/>
                  <a:gd name="T38" fmla="*/ 0 w 61"/>
                  <a:gd name="T39" fmla="*/ 42 h 80"/>
                  <a:gd name="T40" fmla="*/ 2 w 61"/>
                  <a:gd name="T41" fmla="*/ 28 h 80"/>
                  <a:gd name="T42" fmla="*/ 6 w 61"/>
                  <a:gd name="T43" fmla="*/ 16 h 80"/>
                  <a:gd name="T44" fmla="*/ 12 w 61"/>
                  <a:gd name="T45" fmla="*/ 9 h 80"/>
                  <a:gd name="T46" fmla="*/ 20 w 61"/>
                  <a:gd name="T47" fmla="*/ 4 h 80"/>
                  <a:gd name="T48" fmla="*/ 27 w 61"/>
                  <a:gd name="T49" fmla="*/ 2 h 80"/>
                  <a:gd name="T50" fmla="*/ 38 w 61"/>
                  <a:gd name="T51" fmla="*/ 0 h 80"/>
                  <a:gd name="T52" fmla="*/ 49 w 61"/>
                  <a:gd name="T53" fmla="*/ 0 h 80"/>
                  <a:gd name="T54" fmla="*/ 61 w 61"/>
                  <a:gd name="T55" fmla="*/ 0 h 8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1"/>
                  <a:gd name="T85" fmla="*/ 0 h 80"/>
                  <a:gd name="T86" fmla="*/ 61 w 61"/>
                  <a:gd name="T87" fmla="*/ 80 h 8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1" h="80">
                    <a:moveTo>
                      <a:pt x="61" y="0"/>
                    </a:moveTo>
                    <a:lnTo>
                      <a:pt x="61" y="0"/>
                    </a:lnTo>
                    <a:lnTo>
                      <a:pt x="61" y="7"/>
                    </a:lnTo>
                    <a:lnTo>
                      <a:pt x="61" y="16"/>
                    </a:lnTo>
                    <a:lnTo>
                      <a:pt x="61" y="25"/>
                    </a:lnTo>
                    <a:lnTo>
                      <a:pt x="61" y="35"/>
                    </a:lnTo>
                    <a:lnTo>
                      <a:pt x="61" y="45"/>
                    </a:lnTo>
                    <a:lnTo>
                      <a:pt x="61" y="58"/>
                    </a:lnTo>
                    <a:lnTo>
                      <a:pt x="61" y="68"/>
                    </a:lnTo>
                    <a:lnTo>
                      <a:pt x="61" y="80"/>
                    </a:lnTo>
                    <a:lnTo>
                      <a:pt x="49" y="80"/>
                    </a:lnTo>
                    <a:lnTo>
                      <a:pt x="36" y="80"/>
                    </a:lnTo>
                    <a:lnTo>
                      <a:pt x="26" y="79"/>
                    </a:lnTo>
                    <a:lnTo>
                      <a:pt x="17" y="77"/>
                    </a:lnTo>
                    <a:lnTo>
                      <a:pt x="11" y="72"/>
                    </a:lnTo>
                    <a:lnTo>
                      <a:pt x="5" y="65"/>
                    </a:lnTo>
                    <a:lnTo>
                      <a:pt x="2" y="56"/>
                    </a:lnTo>
                    <a:lnTo>
                      <a:pt x="0" y="42"/>
                    </a:lnTo>
                    <a:lnTo>
                      <a:pt x="2" y="28"/>
                    </a:lnTo>
                    <a:lnTo>
                      <a:pt x="6" y="16"/>
                    </a:lnTo>
                    <a:lnTo>
                      <a:pt x="12" y="9"/>
                    </a:lnTo>
                    <a:lnTo>
                      <a:pt x="20" y="4"/>
                    </a:lnTo>
                    <a:lnTo>
                      <a:pt x="27" y="2"/>
                    </a:lnTo>
                    <a:lnTo>
                      <a:pt x="38" y="0"/>
                    </a:lnTo>
                    <a:lnTo>
                      <a:pt x="49" y="0"/>
                    </a:lnTo>
                    <a:lnTo>
                      <a:pt x="61" y="0"/>
                    </a:lnTo>
                  </a:path>
                </a:pathLst>
              </a:custGeom>
              <a:noFill/>
              <a:ln w="0">
                <a:solidFill>
                  <a:srgbClr val="000000"/>
                </a:solidFill>
                <a:prstDash val="solid"/>
                <a:round/>
                <a:headEnd/>
                <a:tailEnd/>
              </a:ln>
            </p:spPr>
            <p:txBody>
              <a:bodyPr/>
              <a:lstStyle/>
              <a:p>
                <a:endParaRPr lang="en-AU"/>
              </a:p>
            </p:txBody>
          </p:sp>
          <p:sp>
            <p:nvSpPr>
              <p:cNvPr id="26760" name="Freeform 167"/>
              <p:cNvSpPr>
                <a:spLocks/>
              </p:cNvSpPr>
              <p:nvPr/>
            </p:nvSpPr>
            <p:spPr bwMode="auto">
              <a:xfrm>
                <a:off x="5428" y="2188"/>
                <a:ext cx="149" cy="156"/>
              </a:xfrm>
              <a:custGeom>
                <a:avLst/>
                <a:gdLst>
                  <a:gd name="T0" fmla="*/ 298 w 298"/>
                  <a:gd name="T1" fmla="*/ 85 h 312"/>
                  <a:gd name="T2" fmla="*/ 184 w 298"/>
                  <a:gd name="T3" fmla="*/ 85 h 312"/>
                  <a:gd name="T4" fmla="*/ 135 w 298"/>
                  <a:gd name="T5" fmla="*/ 158 h 312"/>
                  <a:gd name="T6" fmla="*/ 187 w 298"/>
                  <a:gd name="T7" fmla="*/ 230 h 312"/>
                  <a:gd name="T8" fmla="*/ 200 w 298"/>
                  <a:gd name="T9" fmla="*/ 230 h 312"/>
                  <a:gd name="T10" fmla="*/ 214 w 298"/>
                  <a:gd name="T11" fmla="*/ 230 h 312"/>
                  <a:gd name="T12" fmla="*/ 227 w 298"/>
                  <a:gd name="T13" fmla="*/ 230 h 312"/>
                  <a:gd name="T14" fmla="*/ 242 w 298"/>
                  <a:gd name="T15" fmla="*/ 230 h 312"/>
                  <a:gd name="T16" fmla="*/ 256 w 298"/>
                  <a:gd name="T17" fmla="*/ 230 h 312"/>
                  <a:gd name="T18" fmla="*/ 270 w 298"/>
                  <a:gd name="T19" fmla="*/ 230 h 312"/>
                  <a:gd name="T20" fmla="*/ 285 w 298"/>
                  <a:gd name="T21" fmla="*/ 230 h 312"/>
                  <a:gd name="T22" fmla="*/ 298 w 298"/>
                  <a:gd name="T23" fmla="*/ 230 h 312"/>
                  <a:gd name="T24" fmla="*/ 282 w 298"/>
                  <a:gd name="T25" fmla="*/ 263 h 312"/>
                  <a:gd name="T26" fmla="*/ 256 w 298"/>
                  <a:gd name="T27" fmla="*/ 289 h 312"/>
                  <a:gd name="T28" fmla="*/ 226 w 298"/>
                  <a:gd name="T29" fmla="*/ 306 h 312"/>
                  <a:gd name="T30" fmla="*/ 193 w 298"/>
                  <a:gd name="T31" fmla="*/ 312 h 312"/>
                  <a:gd name="T32" fmla="*/ 158 w 298"/>
                  <a:gd name="T33" fmla="*/ 306 h 312"/>
                  <a:gd name="T34" fmla="*/ 123 w 298"/>
                  <a:gd name="T35" fmla="*/ 287 h 312"/>
                  <a:gd name="T36" fmla="*/ 93 w 298"/>
                  <a:gd name="T37" fmla="*/ 254 h 312"/>
                  <a:gd name="T38" fmla="*/ 69 w 298"/>
                  <a:gd name="T39" fmla="*/ 205 h 312"/>
                  <a:gd name="T40" fmla="*/ 0 w 298"/>
                  <a:gd name="T41" fmla="*/ 205 h 312"/>
                  <a:gd name="T42" fmla="*/ 0 w 298"/>
                  <a:gd name="T43" fmla="*/ 127 h 312"/>
                  <a:gd name="T44" fmla="*/ 9 w 298"/>
                  <a:gd name="T45" fmla="*/ 127 h 312"/>
                  <a:gd name="T46" fmla="*/ 16 w 298"/>
                  <a:gd name="T47" fmla="*/ 127 h 312"/>
                  <a:gd name="T48" fmla="*/ 25 w 298"/>
                  <a:gd name="T49" fmla="*/ 127 h 312"/>
                  <a:gd name="T50" fmla="*/ 34 w 298"/>
                  <a:gd name="T51" fmla="*/ 127 h 312"/>
                  <a:gd name="T52" fmla="*/ 42 w 298"/>
                  <a:gd name="T53" fmla="*/ 127 h 312"/>
                  <a:gd name="T54" fmla="*/ 51 w 298"/>
                  <a:gd name="T55" fmla="*/ 127 h 312"/>
                  <a:gd name="T56" fmla="*/ 58 w 298"/>
                  <a:gd name="T57" fmla="*/ 127 h 312"/>
                  <a:gd name="T58" fmla="*/ 67 w 298"/>
                  <a:gd name="T59" fmla="*/ 127 h 312"/>
                  <a:gd name="T60" fmla="*/ 95 w 298"/>
                  <a:gd name="T61" fmla="*/ 63 h 312"/>
                  <a:gd name="T62" fmla="*/ 128 w 298"/>
                  <a:gd name="T63" fmla="*/ 22 h 312"/>
                  <a:gd name="T64" fmla="*/ 164 w 298"/>
                  <a:gd name="T65" fmla="*/ 3 h 312"/>
                  <a:gd name="T66" fmla="*/ 200 w 298"/>
                  <a:gd name="T67" fmla="*/ 0 h 312"/>
                  <a:gd name="T68" fmla="*/ 233 w 298"/>
                  <a:gd name="T69" fmla="*/ 10 h 312"/>
                  <a:gd name="T70" fmla="*/ 264 w 298"/>
                  <a:gd name="T71" fmla="*/ 29 h 312"/>
                  <a:gd name="T72" fmla="*/ 286 w 298"/>
                  <a:gd name="T73" fmla="*/ 56 h 312"/>
                  <a:gd name="T74" fmla="*/ 298 w 298"/>
                  <a:gd name="T75" fmla="*/ 85 h 31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98"/>
                  <a:gd name="T115" fmla="*/ 0 h 312"/>
                  <a:gd name="T116" fmla="*/ 298 w 298"/>
                  <a:gd name="T117" fmla="*/ 312 h 312"/>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98" h="312">
                    <a:moveTo>
                      <a:pt x="298" y="85"/>
                    </a:moveTo>
                    <a:lnTo>
                      <a:pt x="184" y="85"/>
                    </a:lnTo>
                    <a:lnTo>
                      <a:pt x="135" y="158"/>
                    </a:lnTo>
                    <a:lnTo>
                      <a:pt x="187" y="230"/>
                    </a:lnTo>
                    <a:lnTo>
                      <a:pt x="200" y="230"/>
                    </a:lnTo>
                    <a:lnTo>
                      <a:pt x="214" y="230"/>
                    </a:lnTo>
                    <a:lnTo>
                      <a:pt x="227" y="230"/>
                    </a:lnTo>
                    <a:lnTo>
                      <a:pt x="242" y="230"/>
                    </a:lnTo>
                    <a:lnTo>
                      <a:pt x="256" y="230"/>
                    </a:lnTo>
                    <a:lnTo>
                      <a:pt x="270" y="230"/>
                    </a:lnTo>
                    <a:lnTo>
                      <a:pt x="285" y="230"/>
                    </a:lnTo>
                    <a:lnTo>
                      <a:pt x="298" y="230"/>
                    </a:lnTo>
                    <a:lnTo>
                      <a:pt x="282" y="263"/>
                    </a:lnTo>
                    <a:lnTo>
                      <a:pt x="256" y="289"/>
                    </a:lnTo>
                    <a:lnTo>
                      <a:pt x="226" y="306"/>
                    </a:lnTo>
                    <a:lnTo>
                      <a:pt x="193" y="312"/>
                    </a:lnTo>
                    <a:lnTo>
                      <a:pt x="158" y="306"/>
                    </a:lnTo>
                    <a:lnTo>
                      <a:pt x="123" y="287"/>
                    </a:lnTo>
                    <a:lnTo>
                      <a:pt x="93" y="254"/>
                    </a:lnTo>
                    <a:lnTo>
                      <a:pt x="69" y="205"/>
                    </a:lnTo>
                    <a:lnTo>
                      <a:pt x="0" y="205"/>
                    </a:lnTo>
                    <a:lnTo>
                      <a:pt x="0" y="127"/>
                    </a:lnTo>
                    <a:lnTo>
                      <a:pt x="9" y="127"/>
                    </a:lnTo>
                    <a:lnTo>
                      <a:pt x="16" y="127"/>
                    </a:lnTo>
                    <a:lnTo>
                      <a:pt x="25" y="127"/>
                    </a:lnTo>
                    <a:lnTo>
                      <a:pt x="34" y="127"/>
                    </a:lnTo>
                    <a:lnTo>
                      <a:pt x="42" y="127"/>
                    </a:lnTo>
                    <a:lnTo>
                      <a:pt x="51" y="127"/>
                    </a:lnTo>
                    <a:lnTo>
                      <a:pt x="58" y="127"/>
                    </a:lnTo>
                    <a:lnTo>
                      <a:pt x="67" y="127"/>
                    </a:lnTo>
                    <a:lnTo>
                      <a:pt x="95" y="63"/>
                    </a:lnTo>
                    <a:lnTo>
                      <a:pt x="128" y="22"/>
                    </a:lnTo>
                    <a:lnTo>
                      <a:pt x="164" y="3"/>
                    </a:lnTo>
                    <a:lnTo>
                      <a:pt x="200" y="0"/>
                    </a:lnTo>
                    <a:lnTo>
                      <a:pt x="233" y="10"/>
                    </a:lnTo>
                    <a:lnTo>
                      <a:pt x="264" y="29"/>
                    </a:lnTo>
                    <a:lnTo>
                      <a:pt x="286" y="56"/>
                    </a:lnTo>
                    <a:lnTo>
                      <a:pt x="298" y="85"/>
                    </a:lnTo>
                    <a:close/>
                  </a:path>
                </a:pathLst>
              </a:custGeom>
              <a:solidFill>
                <a:srgbClr val="998C00"/>
              </a:solidFill>
              <a:ln w="9525">
                <a:noFill/>
                <a:round/>
                <a:headEnd/>
                <a:tailEnd/>
              </a:ln>
            </p:spPr>
            <p:txBody>
              <a:bodyPr/>
              <a:lstStyle/>
              <a:p>
                <a:endParaRPr lang="en-AU"/>
              </a:p>
            </p:txBody>
          </p:sp>
          <p:sp>
            <p:nvSpPr>
              <p:cNvPr id="26761" name="Freeform 168"/>
              <p:cNvSpPr>
                <a:spLocks/>
              </p:cNvSpPr>
              <p:nvPr/>
            </p:nvSpPr>
            <p:spPr bwMode="auto">
              <a:xfrm>
                <a:off x="5428" y="2188"/>
                <a:ext cx="149" cy="156"/>
              </a:xfrm>
              <a:custGeom>
                <a:avLst/>
                <a:gdLst>
                  <a:gd name="T0" fmla="*/ 298 w 298"/>
                  <a:gd name="T1" fmla="*/ 85 h 312"/>
                  <a:gd name="T2" fmla="*/ 184 w 298"/>
                  <a:gd name="T3" fmla="*/ 85 h 312"/>
                  <a:gd name="T4" fmla="*/ 135 w 298"/>
                  <a:gd name="T5" fmla="*/ 158 h 312"/>
                  <a:gd name="T6" fmla="*/ 187 w 298"/>
                  <a:gd name="T7" fmla="*/ 230 h 312"/>
                  <a:gd name="T8" fmla="*/ 187 w 298"/>
                  <a:gd name="T9" fmla="*/ 230 h 312"/>
                  <a:gd name="T10" fmla="*/ 200 w 298"/>
                  <a:gd name="T11" fmla="*/ 230 h 312"/>
                  <a:gd name="T12" fmla="*/ 214 w 298"/>
                  <a:gd name="T13" fmla="*/ 230 h 312"/>
                  <a:gd name="T14" fmla="*/ 227 w 298"/>
                  <a:gd name="T15" fmla="*/ 230 h 312"/>
                  <a:gd name="T16" fmla="*/ 242 w 298"/>
                  <a:gd name="T17" fmla="*/ 230 h 312"/>
                  <a:gd name="T18" fmla="*/ 256 w 298"/>
                  <a:gd name="T19" fmla="*/ 230 h 312"/>
                  <a:gd name="T20" fmla="*/ 270 w 298"/>
                  <a:gd name="T21" fmla="*/ 230 h 312"/>
                  <a:gd name="T22" fmla="*/ 285 w 298"/>
                  <a:gd name="T23" fmla="*/ 230 h 312"/>
                  <a:gd name="T24" fmla="*/ 298 w 298"/>
                  <a:gd name="T25" fmla="*/ 230 h 312"/>
                  <a:gd name="T26" fmla="*/ 298 w 298"/>
                  <a:gd name="T27" fmla="*/ 230 h 312"/>
                  <a:gd name="T28" fmla="*/ 282 w 298"/>
                  <a:gd name="T29" fmla="*/ 263 h 312"/>
                  <a:gd name="T30" fmla="*/ 256 w 298"/>
                  <a:gd name="T31" fmla="*/ 289 h 312"/>
                  <a:gd name="T32" fmla="*/ 226 w 298"/>
                  <a:gd name="T33" fmla="*/ 306 h 312"/>
                  <a:gd name="T34" fmla="*/ 193 w 298"/>
                  <a:gd name="T35" fmla="*/ 312 h 312"/>
                  <a:gd name="T36" fmla="*/ 158 w 298"/>
                  <a:gd name="T37" fmla="*/ 306 h 312"/>
                  <a:gd name="T38" fmla="*/ 123 w 298"/>
                  <a:gd name="T39" fmla="*/ 287 h 312"/>
                  <a:gd name="T40" fmla="*/ 93 w 298"/>
                  <a:gd name="T41" fmla="*/ 254 h 312"/>
                  <a:gd name="T42" fmla="*/ 69 w 298"/>
                  <a:gd name="T43" fmla="*/ 205 h 312"/>
                  <a:gd name="T44" fmla="*/ 0 w 298"/>
                  <a:gd name="T45" fmla="*/ 205 h 312"/>
                  <a:gd name="T46" fmla="*/ 0 w 298"/>
                  <a:gd name="T47" fmla="*/ 127 h 312"/>
                  <a:gd name="T48" fmla="*/ 0 w 298"/>
                  <a:gd name="T49" fmla="*/ 127 h 312"/>
                  <a:gd name="T50" fmla="*/ 9 w 298"/>
                  <a:gd name="T51" fmla="*/ 127 h 312"/>
                  <a:gd name="T52" fmla="*/ 16 w 298"/>
                  <a:gd name="T53" fmla="*/ 127 h 312"/>
                  <a:gd name="T54" fmla="*/ 25 w 298"/>
                  <a:gd name="T55" fmla="*/ 127 h 312"/>
                  <a:gd name="T56" fmla="*/ 34 w 298"/>
                  <a:gd name="T57" fmla="*/ 127 h 312"/>
                  <a:gd name="T58" fmla="*/ 42 w 298"/>
                  <a:gd name="T59" fmla="*/ 127 h 312"/>
                  <a:gd name="T60" fmla="*/ 51 w 298"/>
                  <a:gd name="T61" fmla="*/ 127 h 312"/>
                  <a:gd name="T62" fmla="*/ 58 w 298"/>
                  <a:gd name="T63" fmla="*/ 127 h 312"/>
                  <a:gd name="T64" fmla="*/ 67 w 298"/>
                  <a:gd name="T65" fmla="*/ 127 h 312"/>
                  <a:gd name="T66" fmla="*/ 67 w 298"/>
                  <a:gd name="T67" fmla="*/ 127 h 312"/>
                  <a:gd name="T68" fmla="*/ 95 w 298"/>
                  <a:gd name="T69" fmla="*/ 63 h 312"/>
                  <a:gd name="T70" fmla="*/ 128 w 298"/>
                  <a:gd name="T71" fmla="*/ 22 h 312"/>
                  <a:gd name="T72" fmla="*/ 164 w 298"/>
                  <a:gd name="T73" fmla="*/ 3 h 312"/>
                  <a:gd name="T74" fmla="*/ 200 w 298"/>
                  <a:gd name="T75" fmla="*/ 0 h 312"/>
                  <a:gd name="T76" fmla="*/ 233 w 298"/>
                  <a:gd name="T77" fmla="*/ 10 h 312"/>
                  <a:gd name="T78" fmla="*/ 264 w 298"/>
                  <a:gd name="T79" fmla="*/ 29 h 312"/>
                  <a:gd name="T80" fmla="*/ 286 w 298"/>
                  <a:gd name="T81" fmla="*/ 56 h 312"/>
                  <a:gd name="T82" fmla="*/ 298 w 298"/>
                  <a:gd name="T83" fmla="*/ 85 h 3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98"/>
                  <a:gd name="T127" fmla="*/ 0 h 312"/>
                  <a:gd name="T128" fmla="*/ 298 w 298"/>
                  <a:gd name="T129" fmla="*/ 312 h 312"/>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98" h="312">
                    <a:moveTo>
                      <a:pt x="298" y="85"/>
                    </a:moveTo>
                    <a:lnTo>
                      <a:pt x="184" y="85"/>
                    </a:lnTo>
                    <a:lnTo>
                      <a:pt x="135" y="158"/>
                    </a:lnTo>
                    <a:lnTo>
                      <a:pt x="187" y="230"/>
                    </a:lnTo>
                    <a:lnTo>
                      <a:pt x="200" y="230"/>
                    </a:lnTo>
                    <a:lnTo>
                      <a:pt x="214" y="230"/>
                    </a:lnTo>
                    <a:lnTo>
                      <a:pt x="227" y="230"/>
                    </a:lnTo>
                    <a:lnTo>
                      <a:pt x="242" y="230"/>
                    </a:lnTo>
                    <a:lnTo>
                      <a:pt x="256" y="230"/>
                    </a:lnTo>
                    <a:lnTo>
                      <a:pt x="270" y="230"/>
                    </a:lnTo>
                    <a:lnTo>
                      <a:pt x="285" y="230"/>
                    </a:lnTo>
                    <a:lnTo>
                      <a:pt x="298" y="230"/>
                    </a:lnTo>
                    <a:lnTo>
                      <a:pt x="282" y="263"/>
                    </a:lnTo>
                    <a:lnTo>
                      <a:pt x="256" y="289"/>
                    </a:lnTo>
                    <a:lnTo>
                      <a:pt x="226" y="306"/>
                    </a:lnTo>
                    <a:lnTo>
                      <a:pt x="193" y="312"/>
                    </a:lnTo>
                    <a:lnTo>
                      <a:pt x="158" y="306"/>
                    </a:lnTo>
                    <a:lnTo>
                      <a:pt x="123" y="287"/>
                    </a:lnTo>
                    <a:lnTo>
                      <a:pt x="93" y="254"/>
                    </a:lnTo>
                    <a:lnTo>
                      <a:pt x="69" y="205"/>
                    </a:lnTo>
                    <a:lnTo>
                      <a:pt x="0" y="205"/>
                    </a:lnTo>
                    <a:lnTo>
                      <a:pt x="0" y="127"/>
                    </a:lnTo>
                    <a:lnTo>
                      <a:pt x="9" y="127"/>
                    </a:lnTo>
                    <a:lnTo>
                      <a:pt x="16" y="127"/>
                    </a:lnTo>
                    <a:lnTo>
                      <a:pt x="25" y="127"/>
                    </a:lnTo>
                    <a:lnTo>
                      <a:pt x="34" y="127"/>
                    </a:lnTo>
                    <a:lnTo>
                      <a:pt x="42" y="127"/>
                    </a:lnTo>
                    <a:lnTo>
                      <a:pt x="51" y="127"/>
                    </a:lnTo>
                    <a:lnTo>
                      <a:pt x="58" y="127"/>
                    </a:lnTo>
                    <a:lnTo>
                      <a:pt x="67" y="127"/>
                    </a:lnTo>
                    <a:lnTo>
                      <a:pt x="95" y="63"/>
                    </a:lnTo>
                    <a:lnTo>
                      <a:pt x="128" y="22"/>
                    </a:lnTo>
                    <a:lnTo>
                      <a:pt x="164" y="3"/>
                    </a:lnTo>
                    <a:lnTo>
                      <a:pt x="200" y="0"/>
                    </a:lnTo>
                    <a:lnTo>
                      <a:pt x="233" y="10"/>
                    </a:lnTo>
                    <a:lnTo>
                      <a:pt x="264" y="29"/>
                    </a:lnTo>
                    <a:lnTo>
                      <a:pt x="286" y="56"/>
                    </a:lnTo>
                    <a:lnTo>
                      <a:pt x="298" y="85"/>
                    </a:lnTo>
                  </a:path>
                </a:pathLst>
              </a:custGeom>
              <a:noFill/>
              <a:ln w="0">
                <a:solidFill>
                  <a:srgbClr val="000000"/>
                </a:solidFill>
                <a:prstDash val="solid"/>
                <a:round/>
                <a:headEnd/>
                <a:tailEnd/>
              </a:ln>
            </p:spPr>
            <p:txBody>
              <a:bodyPr/>
              <a:lstStyle/>
              <a:p>
                <a:endParaRPr lang="en-AU"/>
              </a:p>
            </p:txBody>
          </p:sp>
          <p:sp>
            <p:nvSpPr>
              <p:cNvPr id="26762" name="Freeform 169"/>
              <p:cNvSpPr>
                <a:spLocks/>
              </p:cNvSpPr>
              <p:nvPr/>
            </p:nvSpPr>
            <p:spPr bwMode="auto">
              <a:xfrm>
                <a:off x="5505" y="2239"/>
                <a:ext cx="76" cy="59"/>
              </a:xfrm>
              <a:custGeom>
                <a:avLst/>
                <a:gdLst>
                  <a:gd name="T0" fmla="*/ 110 w 151"/>
                  <a:gd name="T1" fmla="*/ 0 h 118"/>
                  <a:gd name="T2" fmla="*/ 151 w 151"/>
                  <a:gd name="T3" fmla="*/ 59 h 118"/>
                  <a:gd name="T4" fmla="*/ 110 w 151"/>
                  <a:gd name="T5" fmla="*/ 118 h 118"/>
                  <a:gd name="T6" fmla="*/ 42 w 151"/>
                  <a:gd name="T7" fmla="*/ 118 h 118"/>
                  <a:gd name="T8" fmla="*/ 0 w 151"/>
                  <a:gd name="T9" fmla="*/ 59 h 118"/>
                  <a:gd name="T10" fmla="*/ 42 w 151"/>
                  <a:gd name="T11" fmla="*/ 0 h 118"/>
                  <a:gd name="T12" fmla="*/ 110 w 151"/>
                  <a:gd name="T13" fmla="*/ 0 h 118"/>
                  <a:gd name="T14" fmla="*/ 0 60000 65536"/>
                  <a:gd name="T15" fmla="*/ 0 60000 65536"/>
                  <a:gd name="T16" fmla="*/ 0 60000 65536"/>
                  <a:gd name="T17" fmla="*/ 0 60000 65536"/>
                  <a:gd name="T18" fmla="*/ 0 60000 65536"/>
                  <a:gd name="T19" fmla="*/ 0 60000 65536"/>
                  <a:gd name="T20" fmla="*/ 0 60000 65536"/>
                  <a:gd name="T21" fmla="*/ 0 w 151"/>
                  <a:gd name="T22" fmla="*/ 0 h 118"/>
                  <a:gd name="T23" fmla="*/ 151 w 151"/>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1" h="118">
                    <a:moveTo>
                      <a:pt x="110" y="0"/>
                    </a:moveTo>
                    <a:lnTo>
                      <a:pt x="151" y="59"/>
                    </a:lnTo>
                    <a:lnTo>
                      <a:pt x="110" y="118"/>
                    </a:lnTo>
                    <a:lnTo>
                      <a:pt x="42" y="118"/>
                    </a:lnTo>
                    <a:lnTo>
                      <a:pt x="0" y="59"/>
                    </a:lnTo>
                    <a:lnTo>
                      <a:pt x="42" y="0"/>
                    </a:lnTo>
                    <a:lnTo>
                      <a:pt x="110" y="0"/>
                    </a:lnTo>
                    <a:close/>
                  </a:path>
                </a:pathLst>
              </a:custGeom>
              <a:solidFill>
                <a:srgbClr val="000000"/>
              </a:solidFill>
              <a:ln w="9525">
                <a:noFill/>
                <a:round/>
                <a:headEnd/>
                <a:tailEnd/>
              </a:ln>
            </p:spPr>
            <p:txBody>
              <a:bodyPr/>
              <a:lstStyle/>
              <a:p>
                <a:endParaRPr lang="en-AU"/>
              </a:p>
            </p:txBody>
          </p:sp>
          <p:sp>
            <p:nvSpPr>
              <p:cNvPr id="26763" name="Freeform 170"/>
              <p:cNvSpPr>
                <a:spLocks/>
              </p:cNvSpPr>
              <p:nvPr/>
            </p:nvSpPr>
            <p:spPr bwMode="auto">
              <a:xfrm>
                <a:off x="5505" y="2239"/>
                <a:ext cx="76" cy="59"/>
              </a:xfrm>
              <a:custGeom>
                <a:avLst/>
                <a:gdLst>
                  <a:gd name="T0" fmla="*/ 110 w 151"/>
                  <a:gd name="T1" fmla="*/ 0 h 118"/>
                  <a:gd name="T2" fmla="*/ 151 w 151"/>
                  <a:gd name="T3" fmla="*/ 59 h 118"/>
                  <a:gd name="T4" fmla="*/ 110 w 151"/>
                  <a:gd name="T5" fmla="*/ 118 h 118"/>
                  <a:gd name="T6" fmla="*/ 42 w 151"/>
                  <a:gd name="T7" fmla="*/ 118 h 118"/>
                  <a:gd name="T8" fmla="*/ 0 w 151"/>
                  <a:gd name="T9" fmla="*/ 59 h 118"/>
                  <a:gd name="T10" fmla="*/ 42 w 151"/>
                  <a:gd name="T11" fmla="*/ 0 h 118"/>
                  <a:gd name="T12" fmla="*/ 110 w 151"/>
                  <a:gd name="T13" fmla="*/ 0 h 118"/>
                  <a:gd name="T14" fmla="*/ 0 60000 65536"/>
                  <a:gd name="T15" fmla="*/ 0 60000 65536"/>
                  <a:gd name="T16" fmla="*/ 0 60000 65536"/>
                  <a:gd name="T17" fmla="*/ 0 60000 65536"/>
                  <a:gd name="T18" fmla="*/ 0 60000 65536"/>
                  <a:gd name="T19" fmla="*/ 0 60000 65536"/>
                  <a:gd name="T20" fmla="*/ 0 60000 65536"/>
                  <a:gd name="T21" fmla="*/ 0 w 151"/>
                  <a:gd name="T22" fmla="*/ 0 h 118"/>
                  <a:gd name="T23" fmla="*/ 151 w 151"/>
                  <a:gd name="T24" fmla="*/ 118 h 1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51" h="118">
                    <a:moveTo>
                      <a:pt x="110" y="0"/>
                    </a:moveTo>
                    <a:lnTo>
                      <a:pt x="151" y="59"/>
                    </a:lnTo>
                    <a:lnTo>
                      <a:pt x="110" y="118"/>
                    </a:lnTo>
                    <a:lnTo>
                      <a:pt x="42" y="118"/>
                    </a:lnTo>
                    <a:lnTo>
                      <a:pt x="0" y="59"/>
                    </a:lnTo>
                    <a:lnTo>
                      <a:pt x="42" y="0"/>
                    </a:lnTo>
                    <a:lnTo>
                      <a:pt x="110" y="0"/>
                    </a:lnTo>
                  </a:path>
                </a:pathLst>
              </a:custGeom>
              <a:noFill/>
              <a:ln w="0">
                <a:solidFill>
                  <a:srgbClr val="000000"/>
                </a:solidFill>
                <a:prstDash val="solid"/>
                <a:round/>
                <a:headEnd/>
                <a:tailEnd/>
              </a:ln>
            </p:spPr>
            <p:txBody>
              <a:bodyPr/>
              <a:lstStyle/>
              <a:p>
                <a:endParaRPr lang="en-AU"/>
              </a:p>
            </p:txBody>
          </p:sp>
          <p:sp>
            <p:nvSpPr>
              <p:cNvPr id="26764" name="Freeform 171"/>
              <p:cNvSpPr>
                <a:spLocks/>
              </p:cNvSpPr>
              <p:nvPr/>
            </p:nvSpPr>
            <p:spPr bwMode="auto">
              <a:xfrm>
                <a:off x="5535" y="2264"/>
                <a:ext cx="7" cy="7"/>
              </a:xfrm>
              <a:custGeom>
                <a:avLst/>
                <a:gdLst>
                  <a:gd name="T0" fmla="*/ 3 w 15"/>
                  <a:gd name="T1" fmla="*/ 0 h 14"/>
                  <a:gd name="T2" fmla="*/ 4 w 15"/>
                  <a:gd name="T3" fmla="*/ 0 h 14"/>
                  <a:gd name="T4" fmla="*/ 6 w 15"/>
                  <a:gd name="T5" fmla="*/ 0 h 14"/>
                  <a:gd name="T6" fmla="*/ 10 w 15"/>
                  <a:gd name="T7" fmla="*/ 0 h 14"/>
                  <a:gd name="T8" fmla="*/ 10 w 15"/>
                  <a:gd name="T9" fmla="*/ 4 h 14"/>
                  <a:gd name="T10" fmla="*/ 12 w 15"/>
                  <a:gd name="T11" fmla="*/ 4 h 14"/>
                  <a:gd name="T12" fmla="*/ 15 w 15"/>
                  <a:gd name="T13" fmla="*/ 6 h 14"/>
                  <a:gd name="T14" fmla="*/ 15 w 15"/>
                  <a:gd name="T15" fmla="*/ 7 h 14"/>
                  <a:gd name="T16" fmla="*/ 12 w 15"/>
                  <a:gd name="T17" fmla="*/ 11 h 14"/>
                  <a:gd name="T18" fmla="*/ 10 w 15"/>
                  <a:gd name="T19" fmla="*/ 13 h 14"/>
                  <a:gd name="T20" fmla="*/ 6 w 15"/>
                  <a:gd name="T21" fmla="*/ 13 h 14"/>
                  <a:gd name="T22" fmla="*/ 4 w 15"/>
                  <a:gd name="T23" fmla="*/ 14 h 14"/>
                  <a:gd name="T24" fmla="*/ 3 w 15"/>
                  <a:gd name="T25" fmla="*/ 14 h 14"/>
                  <a:gd name="T26" fmla="*/ 0 w 15"/>
                  <a:gd name="T27" fmla="*/ 11 h 14"/>
                  <a:gd name="T28" fmla="*/ 0 w 15"/>
                  <a:gd name="T29" fmla="*/ 7 h 14"/>
                  <a:gd name="T30" fmla="*/ 0 w 15"/>
                  <a:gd name="T31" fmla="*/ 6 h 14"/>
                  <a:gd name="T32" fmla="*/ 3 w 15"/>
                  <a:gd name="T33" fmla="*/ 0 h 14"/>
                  <a:gd name="T34" fmla="*/ 3 w 15"/>
                  <a:gd name="T35" fmla="*/ 0 h 14"/>
                  <a:gd name="T36" fmla="*/ 3 w 15"/>
                  <a:gd name="T37" fmla="*/ 0 h 14"/>
                  <a:gd name="T38" fmla="*/ 3 w 15"/>
                  <a:gd name="T39" fmla="*/ 0 h 14"/>
                  <a:gd name="T40" fmla="*/ 3 w 15"/>
                  <a:gd name="T41" fmla="*/ 0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
                  <a:gd name="T64" fmla="*/ 0 h 14"/>
                  <a:gd name="T65" fmla="*/ 15 w 15"/>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 h="14">
                    <a:moveTo>
                      <a:pt x="3" y="0"/>
                    </a:moveTo>
                    <a:lnTo>
                      <a:pt x="4" y="0"/>
                    </a:lnTo>
                    <a:lnTo>
                      <a:pt x="6" y="0"/>
                    </a:lnTo>
                    <a:lnTo>
                      <a:pt x="10" y="0"/>
                    </a:lnTo>
                    <a:lnTo>
                      <a:pt x="10" y="4"/>
                    </a:lnTo>
                    <a:lnTo>
                      <a:pt x="12" y="4"/>
                    </a:lnTo>
                    <a:lnTo>
                      <a:pt x="15" y="6"/>
                    </a:lnTo>
                    <a:lnTo>
                      <a:pt x="15" y="7"/>
                    </a:lnTo>
                    <a:lnTo>
                      <a:pt x="12" y="11"/>
                    </a:lnTo>
                    <a:lnTo>
                      <a:pt x="10" y="13"/>
                    </a:lnTo>
                    <a:lnTo>
                      <a:pt x="6" y="13"/>
                    </a:lnTo>
                    <a:lnTo>
                      <a:pt x="4" y="14"/>
                    </a:lnTo>
                    <a:lnTo>
                      <a:pt x="3" y="14"/>
                    </a:lnTo>
                    <a:lnTo>
                      <a:pt x="0" y="11"/>
                    </a:lnTo>
                    <a:lnTo>
                      <a:pt x="0" y="7"/>
                    </a:lnTo>
                    <a:lnTo>
                      <a:pt x="0" y="6"/>
                    </a:lnTo>
                    <a:lnTo>
                      <a:pt x="3" y="0"/>
                    </a:lnTo>
                    <a:close/>
                  </a:path>
                </a:pathLst>
              </a:custGeom>
              <a:solidFill>
                <a:srgbClr val="999933"/>
              </a:solidFill>
              <a:ln w="9525">
                <a:noFill/>
                <a:round/>
                <a:headEnd/>
                <a:tailEnd/>
              </a:ln>
            </p:spPr>
            <p:txBody>
              <a:bodyPr/>
              <a:lstStyle/>
              <a:p>
                <a:endParaRPr lang="en-AU"/>
              </a:p>
            </p:txBody>
          </p:sp>
          <p:sp>
            <p:nvSpPr>
              <p:cNvPr id="26765" name="Freeform 172"/>
              <p:cNvSpPr>
                <a:spLocks/>
              </p:cNvSpPr>
              <p:nvPr/>
            </p:nvSpPr>
            <p:spPr bwMode="auto">
              <a:xfrm>
                <a:off x="5535" y="2264"/>
                <a:ext cx="7" cy="7"/>
              </a:xfrm>
              <a:custGeom>
                <a:avLst/>
                <a:gdLst>
                  <a:gd name="T0" fmla="*/ 3 w 15"/>
                  <a:gd name="T1" fmla="*/ 0 h 14"/>
                  <a:gd name="T2" fmla="*/ 4 w 15"/>
                  <a:gd name="T3" fmla="*/ 0 h 14"/>
                  <a:gd name="T4" fmla="*/ 6 w 15"/>
                  <a:gd name="T5" fmla="*/ 0 h 14"/>
                  <a:gd name="T6" fmla="*/ 10 w 15"/>
                  <a:gd name="T7" fmla="*/ 0 h 14"/>
                  <a:gd name="T8" fmla="*/ 10 w 15"/>
                  <a:gd name="T9" fmla="*/ 4 h 14"/>
                  <a:gd name="T10" fmla="*/ 12 w 15"/>
                  <a:gd name="T11" fmla="*/ 4 h 14"/>
                  <a:gd name="T12" fmla="*/ 15 w 15"/>
                  <a:gd name="T13" fmla="*/ 6 h 14"/>
                  <a:gd name="T14" fmla="*/ 15 w 15"/>
                  <a:gd name="T15" fmla="*/ 7 h 14"/>
                  <a:gd name="T16" fmla="*/ 12 w 15"/>
                  <a:gd name="T17" fmla="*/ 11 h 14"/>
                  <a:gd name="T18" fmla="*/ 10 w 15"/>
                  <a:gd name="T19" fmla="*/ 13 h 14"/>
                  <a:gd name="T20" fmla="*/ 6 w 15"/>
                  <a:gd name="T21" fmla="*/ 13 h 14"/>
                  <a:gd name="T22" fmla="*/ 4 w 15"/>
                  <a:gd name="T23" fmla="*/ 14 h 14"/>
                  <a:gd name="T24" fmla="*/ 3 w 15"/>
                  <a:gd name="T25" fmla="*/ 14 h 14"/>
                  <a:gd name="T26" fmla="*/ 0 w 15"/>
                  <a:gd name="T27" fmla="*/ 11 h 14"/>
                  <a:gd name="T28" fmla="*/ 0 w 15"/>
                  <a:gd name="T29" fmla="*/ 7 h 14"/>
                  <a:gd name="T30" fmla="*/ 0 w 15"/>
                  <a:gd name="T31" fmla="*/ 6 h 14"/>
                  <a:gd name="T32" fmla="*/ 3 w 15"/>
                  <a:gd name="T33" fmla="*/ 0 h 14"/>
                  <a:gd name="T34" fmla="*/ 3 w 15"/>
                  <a:gd name="T35" fmla="*/ 0 h 14"/>
                  <a:gd name="T36" fmla="*/ 3 w 15"/>
                  <a:gd name="T37" fmla="*/ 0 h 14"/>
                  <a:gd name="T38" fmla="*/ 3 w 15"/>
                  <a:gd name="T39" fmla="*/ 0 h 14"/>
                  <a:gd name="T40" fmla="*/ 3 w 15"/>
                  <a:gd name="T41" fmla="*/ 0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
                  <a:gd name="T64" fmla="*/ 0 h 14"/>
                  <a:gd name="T65" fmla="*/ 15 w 15"/>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 h="14">
                    <a:moveTo>
                      <a:pt x="3" y="0"/>
                    </a:moveTo>
                    <a:lnTo>
                      <a:pt x="4" y="0"/>
                    </a:lnTo>
                    <a:lnTo>
                      <a:pt x="6" y="0"/>
                    </a:lnTo>
                    <a:lnTo>
                      <a:pt x="10" y="0"/>
                    </a:lnTo>
                    <a:lnTo>
                      <a:pt x="10" y="4"/>
                    </a:lnTo>
                    <a:lnTo>
                      <a:pt x="12" y="4"/>
                    </a:lnTo>
                    <a:lnTo>
                      <a:pt x="15" y="6"/>
                    </a:lnTo>
                    <a:lnTo>
                      <a:pt x="15" y="7"/>
                    </a:lnTo>
                    <a:lnTo>
                      <a:pt x="12" y="11"/>
                    </a:lnTo>
                    <a:lnTo>
                      <a:pt x="10" y="13"/>
                    </a:lnTo>
                    <a:lnTo>
                      <a:pt x="6" y="13"/>
                    </a:lnTo>
                    <a:lnTo>
                      <a:pt x="4" y="14"/>
                    </a:lnTo>
                    <a:lnTo>
                      <a:pt x="3" y="14"/>
                    </a:lnTo>
                    <a:lnTo>
                      <a:pt x="0" y="11"/>
                    </a:lnTo>
                    <a:lnTo>
                      <a:pt x="0" y="7"/>
                    </a:lnTo>
                    <a:lnTo>
                      <a:pt x="0" y="6"/>
                    </a:lnTo>
                    <a:lnTo>
                      <a:pt x="3" y="0"/>
                    </a:lnTo>
                  </a:path>
                </a:pathLst>
              </a:custGeom>
              <a:noFill/>
              <a:ln w="0">
                <a:solidFill>
                  <a:srgbClr val="000000"/>
                </a:solidFill>
                <a:prstDash val="solid"/>
                <a:round/>
                <a:headEnd/>
                <a:tailEnd/>
              </a:ln>
            </p:spPr>
            <p:txBody>
              <a:bodyPr/>
              <a:lstStyle/>
              <a:p>
                <a:endParaRPr lang="en-AU"/>
              </a:p>
            </p:txBody>
          </p:sp>
          <p:sp>
            <p:nvSpPr>
              <p:cNvPr id="26766" name="Freeform 173"/>
              <p:cNvSpPr>
                <a:spLocks/>
              </p:cNvSpPr>
              <p:nvPr/>
            </p:nvSpPr>
            <p:spPr bwMode="auto">
              <a:xfrm>
                <a:off x="5533" y="2255"/>
                <a:ext cx="24" cy="27"/>
              </a:xfrm>
              <a:custGeom>
                <a:avLst/>
                <a:gdLst>
                  <a:gd name="T0" fmla="*/ 24 w 49"/>
                  <a:gd name="T1" fmla="*/ 0 h 54"/>
                  <a:gd name="T2" fmla="*/ 33 w 49"/>
                  <a:gd name="T3" fmla="*/ 2 h 54"/>
                  <a:gd name="T4" fmla="*/ 41 w 49"/>
                  <a:gd name="T5" fmla="*/ 9 h 54"/>
                  <a:gd name="T6" fmla="*/ 47 w 49"/>
                  <a:gd name="T7" fmla="*/ 18 h 54"/>
                  <a:gd name="T8" fmla="*/ 49 w 49"/>
                  <a:gd name="T9" fmla="*/ 28 h 54"/>
                  <a:gd name="T10" fmla="*/ 47 w 49"/>
                  <a:gd name="T11" fmla="*/ 38 h 54"/>
                  <a:gd name="T12" fmla="*/ 41 w 49"/>
                  <a:gd name="T13" fmla="*/ 45 h 54"/>
                  <a:gd name="T14" fmla="*/ 33 w 49"/>
                  <a:gd name="T15" fmla="*/ 52 h 54"/>
                  <a:gd name="T16" fmla="*/ 24 w 49"/>
                  <a:gd name="T17" fmla="*/ 54 h 54"/>
                  <a:gd name="T18" fmla="*/ 15 w 49"/>
                  <a:gd name="T19" fmla="*/ 52 h 54"/>
                  <a:gd name="T20" fmla="*/ 8 w 49"/>
                  <a:gd name="T21" fmla="*/ 45 h 54"/>
                  <a:gd name="T22" fmla="*/ 2 w 49"/>
                  <a:gd name="T23" fmla="*/ 38 h 54"/>
                  <a:gd name="T24" fmla="*/ 0 w 49"/>
                  <a:gd name="T25" fmla="*/ 28 h 54"/>
                  <a:gd name="T26" fmla="*/ 2 w 49"/>
                  <a:gd name="T27" fmla="*/ 18 h 54"/>
                  <a:gd name="T28" fmla="*/ 8 w 49"/>
                  <a:gd name="T29" fmla="*/ 9 h 54"/>
                  <a:gd name="T30" fmla="*/ 15 w 49"/>
                  <a:gd name="T31" fmla="*/ 2 h 54"/>
                  <a:gd name="T32" fmla="*/ 24 w 49"/>
                  <a:gd name="T33" fmla="*/ 0 h 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9"/>
                  <a:gd name="T52" fmla="*/ 0 h 54"/>
                  <a:gd name="T53" fmla="*/ 49 w 49"/>
                  <a:gd name="T54" fmla="*/ 54 h 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9" h="54">
                    <a:moveTo>
                      <a:pt x="24" y="0"/>
                    </a:moveTo>
                    <a:lnTo>
                      <a:pt x="33" y="2"/>
                    </a:lnTo>
                    <a:lnTo>
                      <a:pt x="41" y="9"/>
                    </a:lnTo>
                    <a:lnTo>
                      <a:pt x="47" y="18"/>
                    </a:lnTo>
                    <a:lnTo>
                      <a:pt x="49" y="28"/>
                    </a:lnTo>
                    <a:lnTo>
                      <a:pt x="47" y="38"/>
                    </a:lnTo>
                    <a:lnTo>
                      <a:pt x="41" y="45"/>
                    </a:lnTo>
                    <a:lnTo>
                      <a:pt x="33" y="52"/>
                    </a:lnTo>
                    <a:lnTo>
                      <a:pt x="24" y="54"/>
                    </a:lnTo>
                    <a:lnTo>
                      <a:pt x="15" y="52"/>
                    </a:lnTo>
                    <a:lnTo>
                      <a:pt x="8" y="45"/>
                    </a:lnTo>
                    <a:lnTo>
                      <a:pt x="2" y="38"/>
                    </a:lnTo>
                    <a:lnTo>
                      <a:pt x="0" y="28"/>
                    </a:lnTo>
                    <a:lnTo>
                      <a:pt x="2" y="18"/>
                    </a:lnTo>
                    <a:lnTo>
                      <a:pt x="8" y="9"/>
                    </a:lnTo>
                    <a:lnTo>
                      <a:pt x="15" y="2"/>
                    </a:lnTo>
                    <a:lnTo>
                      <a:pt x="24" y="0"/>
                    </a:lnTo>
                    <a:close/>
                  </a:path>
                </a:pathLst>
              </a:custGeom>
              <a:solidFill>
                <a:srgbClr val="FFFFFF"/>
              </a:solidFill>
              <a:ln w="9525">
                <a:noFill/>
                <a:round/>
                <a:headEnd/>
                <a:tailEnd/>
              </a:ln>
            </p:spPr>
            <p:txBody>
              <a:bodyPr/>
              <a:lstStyle/>
              <a:p>
                <a:endParaRPr lang="en-AU"/>
              </a:p>
            </p:txBody>
          </p:sp>
          <p:sp>
            <p:nvSpPr>
              <p:cNvPr id="26767" name="Freeform 174"/>
              <p:cNvSpPr>
                <a:spLocks/>
              </p:cNvSpPr>
              <p:nvPr/>
            </p:nvSpPr>
            <p:spPr bwMode="auto">
              <a:xfrm>
                <a:off x="5533" y="2255"/>
                <a:ext cx="24" cy="27"/>
              </a:xfrm>
              <a:custGeom>
                <a:avLst/>
                <a:gdLst>
                  <a:gd name="T0" fmla="*/ 24 w 49"/>
                  <a:gd name="T1" fmla="*/ 0 h 54"/>
                  <a:gd name="T2" fmla="*/ 24 w 49"/>
                  <a:gd name="T3" fmla="*/ 0 h 54"/>
                  <a:gd name="T4" fmla="*/ 33 w 49"/>
                  <a:gd name="T5" fmla="*/ 2 h 54"/>
                  <a:gd name="T6" fmla="*/ 41 w 49"/>
                  <a:gd name="T7" fmla="*/ 9 h 54"/>
                  <a:gd name="T8" fmla="*/ 47 w 49"/>
                  <a:gd name="T9" fmla="*/ 18 h 54"/>
                  <a:gd name="T10" fmla="*/ 49 w 49"/>
                  <a:gd name="T11" fmla="*/ 28 h 54"/>
                  <a:gd name="T12" fmla="*/ 49 w 49"/>
                  <a:gd name="T13" fmla="*/ 28 h 54"/>
                  <a:gd name="T14" fmla="*/ 47 w 49"/>
                  <a:gd name="T15" fmla="*/ 38 h 54"/>
                  <a:gd name="T16" fmla="*/ 41 w 49"/>
                  <a:gd name="T17" fmla="*/ 45 h 54"/>
                  <a:gd name="T18" fmla="*/ 33 w 49"/>
                  <a:gd name="T19" fmla="*/ 52 h 54"/>
                  <a:gd name="T20" fmla="*/ 24 w 49"/>
                  <a:gd name="T21" fmla="*/ 54 h 54"/>
                  <a:gd name="T22" fmla="*/ 24 w 49"/>
                  <a:gd name="T23" fmla="*/ 54 h 54"/>
                  <a:gd name="T24" fmla="*/ 15 w 49"/>
                  <a:gd name="T25" fmla="*/ 52 h 54"/>
                  <a:gd name="T26" fmla="*/ 8 w 49"/>
                  <a:gd name="T27" fmla="*/ 45 h 54"/>
                  <a:gd name="T28" fmla="*/ 2 w 49"/>
                  <a:gd name="T29" fmla="*/ 38 h 54"/>
                  <a:gd name="T30" fmla="*/ 0 w 49"/>
                  <a:gd name="T31" fmla="*/ 28 h 54"/>
                  <a:gd name="T32" fmla="*/ 0 w 49"/>
                  <a:gd name="T33" fmla="*/ 28 h 54"/>
                  <a:gd name="T34" fmla="*/ 2 w 49"/>
                  <a:gd name="T35" fmla="*/ 18 h 54"/>
                  <a:gd name="T36" fmla="*/ 8 w 49"/>
                  <a:gd name="T37" fmla="*/ 9 h 54"/>
                  <a:gd name="T38" fmla="*/ 15 w 49"/>
                  <a:gd name="T39" fmla="*/ 2 h 54"/>
                  <a:gd name="T40" fmla="*/ 24 w 49"/>
                  <a:gd name="T41" fmla="*/ 0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9"/>
                  <a:gd name="T64" fmla="*/ 0 h 54"/>
                  <a:gd name="T65" fmla="*/ 49 w 49"/>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9" h="54">
                    <a:moveTo>
                      <a:pt x="24" y="0"/>
                    </a:moveTo>
                    <a:lnTo>
                      <a:pt x="24" y="0"/>
                    </a:lnTo>
                    <a:lnTo>
                      <a:pt x="33" y="2"/>
                    </a:lnTo>
                    <a:lnTo>
                      <a:pt x="41" y="9"/>
                    </a:lnTo>
                    <a:lnTo>
                      <a:pt x="47" y="18"/>
                    </a:lnTo>
                    <a:lnTo>
                      <a:pt x="49" y="28"/>
                    </a:lnTo>
                    <a:lnTo>
                      <a:pt x="47" y="38"/>
                    </a:lnTo>
                    <a:lnTo>
                      <a:pt x="41" y="45"/>
                    </a:lnTo>
                    <a:lnTo>
                      <a:pt x="33" y="52"/>
                    </a:lnTo>
                    <a:lnTo>
                      <a:pt x="24" y="54"/>
                    </a:lnTo>
                    <a:lnTo>
                      <a:pt x="15" y="52"/>
                    </a:lnTo>
                    <a:lnTo>
                      <a:pt x="8" y="45"/>
                    </a:lnTo>
                    <a:lnTo>
                      <a:pt x="2" y="38"/>
                    </a:lnTo>
                    <a:lnTo>
                      <a:pt x="0" y="28"/>
                    </a:lnTo>
                    <a:lnTo>
                      <a:pt x="2" y="18"/>
                    </a:lnTo>
                    <a:lnTo>
                      <a:pt x="8" y="9"/>
                    </a:lnTo>
                    <a:lnTo>
                      <a:pt x="15" y="2"/>
                    </a:lnTo>
                    <a:lnTo>
                      <a:pt x="24" y="0"/>
                    </a:lnTo>
                  </a:path>
                </a:pathLst>
              </a:custGeom>
              <a:noFill/>
              <a:ln w="0">
                <a:solidFill>
                  <a:srgbClr val="000000"/>
                </a:solidFill>
                <a:prstDash val="solid"/>
                <a:round/>
                <a:headEnd/>
                <a:tailEnd/>
              </a:ln>
            </p:spPr>
            <p:txBody>
              <a:bodyPr/>
              <a:lstStyle/>
              <a:p>
                <a:endParaRPr lang="en-AU"/>
              </a:p>
            </p:txBody>
          </p:sp>
        </p:grpSp>
        <p:sp>
          <p:nvSpPr>
            <p:cNvPr id="26747" name="Text Box 175"/>
            <p:cNvSpPr txBox="1">
              <a:spLocks noChangeArrowheads="1"/>
            </p:cNvSpPr>
            <p:nvPr/>
          </p:nvSpPr>
          <p:spPr bwMode="auto">
            <a:xfrm>
              <a:off x="4464" y="1824"/>
              <a:ext cx="1396" cy="682"/>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COMPLETER</a:t>
              </a:r>
              <a:br>
                <a:rPr lang="en-US">
                  <a:latin typeface="Arial Rounded MT Bold" pitchFamily="34" charset="0"/>
                  <a:ea typeface="ＭＳ Ｐゴシック" pitchFamily="34" charset="-128"/>
                </a:rPr>
              </a:br>
              <a:r>
                <a:rPr lang="en-US">
                  <a:latin typeface="Arial Rounded MT Bold" pitchFamily="34" charset="0"/>
                  <a:ea typeface="ＭＳ Ｐゴシック" pitchFamily="34" charset="-128"/>
                </a:rPr>
                <a:t>FINISHER -</a:t>
              </a:r>
            </a:p>
            <a:p>
              <a:pPr eaLnBrk="0" hangingPunct="0">
                <a:lnSpc>
                  <a:spcPct val="90000"/>
                </a:lnSpc>
              </a:pPr>
              <a:r>
                <a:rPr lang="en-US" i="1">
                  <a:latin typeface="Arial Rounded MT Bold" pitchFamily="34" charset="0"/>
                  <a:ea typeface="ＭＳ Ｐゴシック" pitchFamily="34" charset="-128"/>
                </a:rPr>
                <a:t>perfects established</a:t>
              </a:r>
            </a:p>
            <a:p>
              <a:pPr eaLnBrk="0" hangingPunct="0">
                <a:lnSpc>
                  <a:spcPct val="90000"/>
                </a:lnSpc>
              </a:pPr>
              <a:r>
                <a:rPr lang="en-US" i="1">
                  <a:latin typeface="Arial Rounded MT Bold" pitchFamily="34" charset="0"/>
                  <a:ea typeface="ＭＳ Ｐゴシック" pitchFamily="34" charset="-128"/>
                </a:rPr>
                <a:t>systems</a:t>
              </a:r>
            </a:p>
          </p:txBody>
        </p:sp>
      </p:grpSp>
      <p:grpSp>
        <p:nvGrpSpPr>
          <p:cNvPr id="15" name="Group 176"/>
          <p:cNvGrpSpPr>
            <a:grpSpLocks/>
          </p:cNvGrpSpPr>
          <p:nvPr/>
        </p:nvGrpSpPr>
        <p:grpSpPr bwMode="auto">
          <a:xfrm>
            <a:off x="5351463" y="2197100"/>
            <a:ext cx="2222500" cy="1354138"/>
            <a:chOff x="3504" y="1248"/>
            <a:chExt cx="1516" cy="853"/>
          </a:xfrm>
        </p:grpSpPr>
        <p:grpSp>
          <p:nvGrpSpPr>
            <p:cNvPr id="16" name="Group 177"/>
            <p:cNvGrpSpPr>
              <a:grpSpLocks/>
            </p:cNvGrpSpPr>
            <p:nvPr/>
          </p:nvGrpSpPr>
          <p:grpSpPr bwMode="auto">
            <a:xfrm>
              <a:off x="3504" y="1776"/>
              <a:ext cx="185" cy="325"/>
              <a:chOff x="6272" y="1050"/>
              <a:chExt cx="185" cy="325"/>
            </a:xfrm>
          </p:grpSpPr>
          <p:sp>
            <p:nvSpPr>
              <p:cNvPr id="26695" name="Freeform 178"/>
              <p:cNvSpPr>
                <a:spLocks/>
              </p:cNvSpPr>
              <p:nvPr/>
            </p:nvSpPr>
            <p:spPr bwMode="auto">
              <a:xfrm>
                <a:off x="6438" y="1136"/>
                <a:ext cx="13" cy="6"/>
              </a:xfrm>
              <a:custGeom>
                <a:avLst/>
                <a:gdLst>
                  <a:gd name="T0" fmla="*/ 0 w 25"/>
                  <a:gd name="T1" fmla="*/ 5 h 13"/>
                  <a:gd name="T2" fmla="*/ 2 w 25"/>
                  <a:gd name="T3" fmla="*/ 0 h 13"/>
                  <a:gd name="T4" fmla="*/ 25 w 25"/>
                  <a:gd name="T5" fmla="*/ 6 h 13"/>
                  <a:gd name="T6" fmla="*/ 20 w 25"/>
                  <a:gd name="T7" fmla="*/ 13 h 13"/>
                  <a:gd name="T8" fmla="*/ 0 w 25"/>
                  <a:gd name="T9" fmla="*/ 5 h 13"/>
                  <a:gd name="T10" fmla="*/ 0 60000 65536"/>
                  <a:gd name="T11" fmla="*/ 0 60000 65536"/>
                  <a:gd name="T12" fmla="*/ 0 60000 65536"/>
                  <a:gd name="T13" fmla="*/ 0 60000 65536"/>
                  <a:gd name="T14" fmla="*/ 0 60000 65536"/>
                  <a:gd name="T15" fmla="*/ 0 w 25"/>
                  <a:gd name="T16" fmla="*/ 0 h 13"/>
                  <a:gd name="T17" fmla="*/ 25 w 25"/>
                  <a:gd name="T18" fmla="*/ 13 h 13"/>
                </a:gdLst>
                <a:ahLst/>
                <a:cxnLst>
                  <a:cxn ang="T10">
                    <a:pos x="T0" y="T1"/>
                  </a:cxn>
                  <a:cxn ang="T11">
                    <a:pos x="T2" y="T3"/>
                  </a:cxn>
                  <a:cxn ang="T12">
                    <a:pos x="T4" y="T5"/>
                  </a:cxn>
                  <a:cxn ang="T13">
                    <a:pos x="T6" y="T7"/>
                  </a:cxn>
                  <a:cxn ang="T14">
                    <a:pos x="T8" y="T9"/>
                  </a:cxn>
                </a:cxnLst>
                <a:rect l="T15" t="T16" r="T17" b="T18"/>
                <a:pathLst>
                  <a:path w="25" h="13">
                    <a:moveTo>
                      <a:pt x="0" y="5"/>
                    </a:moveTo>
                    <a:lnTo>
                      <a:pt x="2" y="0"/>
                    </a:lnTo>
                    <a:lnTo>
                      <a:pt x="25" y="6"/>
                    </a:lnTo>
                    <a:lnTo>
                      <a:pt x="20" y="13"/>
                    </a:lnTo>
                    <a:lnTo>
                      <a:pt x="0" y="5"/>
                    </a:lnTo>
                    <a:close/>
                  </a:path>
                </a:pathLst>
              </a:custGeom>
              <a:solidFill>
                <a:srgbClr val="FFFFFF"/>
              </a:solidFill>
              <a:ln w="9525">
                <a:noFill/>
                <a:round/>
                <a:headEnd/>
                <a:tailEnd/>
              </a:ln>
            </p:spPr>
            <p:txBody>
              <a:bodyPr/>
              <a:lstStyle/>
              <a:p>
                <a:endParaRPr lang="en-AU"/>
              </a:p>
            </p:txBody>
          </p:sp>
          <p:sp>
            <p:nvSpPr>
              <p:cNvPr id="26696" name="Freeform 179"/>
              <p:cNvSpPr>
                <a:spLocks/>
              </p:cNvSpPr>
              <p:nvPr/>
            </p:nvSpPr>
            <p:spPr bwMode="auto">
              <a:xfrm>
                <a:off x="6438" y="1136"/>
                <a:ext cx="13" cy="6"/>
              </a:xfrm>
              <a:custGeom>
                <a:avLst/>
                <a:gdLst>
                  <a:gd name="T0" fmla="*/ 0 w 25"/>
                  <a:gd name="T1" fmla="*/ 5 h 13"/>
                  <a:gd name="T2" fmla="*/ 2 w 25"/>
                  <a:gd name="T3" fmla="*/ 0 h 13"/>
                  <a:gd name="T4" fmla="*/ 25 w 25"/>
                  <a:gd name="T5" fmla="*/ 6 h 13"/>
                  <a:gd name="T6" fmla="*/ 20 w 25"/>
                  <a:gd name="T7" fmla="*/ 13 h 13"/>
                  <a:gd name="T8" fmla="*/ 0 w 25"/>
                  <a:gd name="T9" fmla="*/ 5 h 13"/>
                  <a:gd name="T10" fmla="*/ 0 60000 65536"/>
                  <a:gd name="T11" fmla="*/ 0 60000 65536"/>
                  <a:gd name="T12" fmla="*/ 0 60000 65536"/>
                  <a:gd name="T13" fmla="*/ 0 60000 65536"/>
                  <a:gd name="T14" fmla="*/ 0 60000 65536"/>
                  <a:gd name="T15" fmla="*/ 0 w 25"/>
                  <a:gd name="T16" fmla="*/ 0 h 13"/>
                  <a:gd name="T17" fmla="*/ 25 w 25"/>
                  <a:gd name="T18" fmla="*/ 13 h 13"/>
                </a:gdLst>
                <a:ahLst/>
                <a:cxnLst>
                  <a:cxn ang="T10">
                    <a:pos x="T0" y="T1"/>
                  </a:cxn>
                  <a:cxn ang="T11">
                    <a:pos x="T2" y="T3"/>
                  </a:cxn>
                  <a:cxn ang="T12">
                    <a:pos x="T4" y="T5"/>
                  </a:cxn>
                  <a:cxn ang="T13">
                    <a:pos x="T6" y="T7"/>
                  </a:cxn>
                  <a:cxn ang="T14">
                    <a:pos x="T8" y="T9"/>
                  </a:cxn>
                </a:cxnLst>
                <a:rect l="T15" t="T16" r="T17" b="T18"/>
                <a:pathLst>
                  <a:path w="25" h="13">
                    <a:moveTo>
                      <a:pt x="0" y="5"/>
                    </a:moveTo>
                    <a:lnTo>
                      <a:pt x="2" y="0"/>
                    </a:lnTo>
                    <a:lnTo>
                      <a:pt x="25" y="6"/>
                    </a:lnTo>
                    <a:lnTo>
                      <a:pt x="20" y="13"/>
                    </a:lnTo>
                    <a:lnTo>
                      <a:pt x="0" y="5"/>
                    </a:lnTo>
                  </a:path>
                </a:pathLst>
              </a:custGeom>
              <a:noFill/>
              <a:ln w="0">
                <a:solidFill>
                  <a:srgbClr val="000000"/>
                </a:solidFill>
                <a:prstDash val="solid"/>
                <a:round/>
                <a:headEnd/>
                <a:tailEnd/>
              </a:ln>
            </p:spPr>
            <p:txBody>
              <a:bodyPr/>
              <a:lstStyle/>
              <a:p>
                <a:endParaRPr lang="en-AU"/>
              </a:p>
            </p:txBody>
          </p:sp>
          <p:sp>
            <p:nvSpPr>
              <p:cNvPr id="26697" name="Freeform 180"/>
              <p:cNvSpPr>
                <a:spLocks/>
              </p:cNvSpPr>
              <p:nvPr/>
            </p:nvSpPr>
            <p:spPr bwMode="auto">
              <a:xfrm>
                <a:off x="6275" y="1128"/>
                <a:ext cx="176" cy="247"/>
              </a:xfrm>
              <a:custGeom>
                <a:avLst/>
                <a:gdLst>
                  <a:gd name="T0" fmla="*/ 23 w 351"/>
                  <a:gd name="T1" fmla="*/ 0 h 495"/>
                  <a:gd name="T2" fmla="*/ 40 w 351"/>
                  <a:gd name="T3" fmla="*/ 29 h 495"/>
                  <a:gd name="T4" fmla="*/ 60 w 351"/>
                  <a:gd name="T5" fmla="*/ 55 h 495"/>
                  <a:gd name="T6" fmla="*/ 113 w 351"/>
                  <a:gd name="T7" fmla="*/ 66 h 495"/>
                  <a:gd name="T8" fmla="*/ 183 w 351"/>
                  <a:gd name="T9" fmla="*/ 60 h 495"/>
                  <a:gd name="T10" fmla="*/ 205 w 351"/>
                  <a:gd name="T11" fmla="*/ 69 h 495"/>
                  <a:gd name="T12" fmla="*/ 285 w 351"/>
                  <a:gd name="T13" fmla="*/ 66 h 495"/>
                  <a:gd name="T14" fmla="*/ 302 w 351"/>
                  <a:gd name="T15" fmla="*/ 44 h 495"/>
                  <a:gd name="T16" fmla="*/ 322 w 351"/>
                  <a:gd name="T17" fmla="*/ 13 h 495"/>
                  <a:gd name="T18" fmla="*/ 341 w 351"/>
                  <a:gd name="T19" fmla="*/ 25 h 495"/>
                  <a:gd name="T20" fmla="*/ 339 w 351"/>
                  <a:gd name="T21" fmla="*/ 51 h 495"/>
                  <a:gd name="T22" fmla="*/ 315 w 351"/>
                  <a:gd name="T23" fmla="*/ 92 h 495"/>
                  <a:gd name="T24" fmla="*/ 292 w 351"/>
                  <a:gd name="T25" fmla="*/ 119 h 495"/>
                  <a:gd name="T26" fmla="*/ 273 w 351"/>
                  <a:gd name="T27" fmla="*/ 127 h 495"/>
                  <a:gd name="T28" fmla="*/ 247 w 351"/>
                  <a:gd name="T29" fmla="*/ 126 h 495"/>
                  <a:gd name="T30" fmla="*/ 212 w 351"/>
                  <a:gd name="T31" fmla="*/ 129 h 495"/>
                  <a:gd name="T32" fmla="*/ 208 w 351"/>
                  <a:gd name="T33" fmla="*/ 171 h 495"/>
                  <a:gd name="T34" fmla="*/ 197 w 351"/>
                  <a:gd name="T35" fmla="*/ 214 h 495"/>
                  <a:gd name="T36" fmla="*/ 206 w 351"/>
                  <a:gd name="T37" fmla="*/ 274 h 495"/>
                  <a:gd name="T38" fmla="*/ 206 w 351"/>
                  <a:gd name="T39" fmla="*/ 353 h 495"/>
                  <a:gd name="T40" fmla="*/ 194 w 351"/>
                  <a:gd name="T41" fmla="*/ 400 h 495"/>
                  <a:gd name="T42" fmla="*/ 184 w 351"/>
                  <a:gd name="T43" fmla="*/ 474 h 495"/>
                  <a:gd name="T44" fmla="*/ 205 w 351"/>
                  <a:gd name="T45" fmla="*/ 485 h 495"/>
                  <a:gd name="T46" fmla="*/ 195 w 351"/>
                  <a:gd name="T47" fmla="*/ 494 h 495"/>
                  <a:gd name="T48" fmla="*/ 171 w 351"/>
                  <a:gd name="T49" fmla="*/ 481 h 495"/>
                  <a:gd name="T50" fmla="*/ 147 w 351"/>
                  <a:gd name="T51" fmla="*/ 376 h 495"/>
                  <a:gd name="T52" fmla="*/ 125 w 351"/>
                  <a:gd name="T53" fmla="*/ 482 h 495"/>
                  <a:gd name="T54" fmla="*/ 101 w 351"/>
                  <a:gd name="T55" fmla="*/ 494 h 495"/>
                  <a:gd name="T56" fmla="*/ 88 w 351"/>
                  <a:gd name="T57" fmla="*/ 492 h 495"/>
                  <a:gd name="T58" fmla="*/ 93 w 351"/>
                  <a:gd name="T59" fmla="*/ 486 h 495"/>
                  <a:gd name="T60" fmla="*/ 103 w 351"/>
                  <a:gd name="T61" fmla="*/ 340 h 495"/>
                  <a:gd name="T62" fmla="*/ 100 w 351"/>
                  <a:gd name="T63" fmla="*/ 364 h 495"/>
                  <a:gd name="T64" fmla="*/ 95 w 351"/>
                  <a:gd name="T65" fmla="*/ 388 h 495"/>
                  <a:gd name="T66" fmla="*/ 80 w 351"/>
                  <a:gd name="T67" fmla="*/ 349 h 495"/>
                  <a:gd name="T68" fmla="*/ 82 w 351"/>
                  <a:gd name="T69" fmla="*/ 282 h 495"/>
                  <a:gd name="T70" fmla="*/ 101 w 351"/>
                  <a:gd name="T71" fmla="*/ 228 h 495"/>
                  <a:gd name="T72" fmla="*/ 94 w 351"/>
                  <a:gd name="T73" fmla="*/ 179 h 495"/>
                  <a:gd name="T74" fmla="*/ 88 w 351"/>
                  <a:gd name="T75" fmla="*/ 139 h 495"/>
                  <a:gd name="T76" fmla="*/ 80 w 351"/>
                  <a:gd name="T77" fmla="*/ 121 h 495"/>
                  <a:gd name="T78" fmla="*/ 58 w 351"/>
                  <a:gd name="T79" fmla="*/ 113 h 495"/>
                  <a:gd name="T80" fmla="*/ 29 w 351"/>
                  <a:gd name="T81" fmla="*/ 78 h 495"/>
                  <a:gd name="T82" fmla="*/ 9 w 351"/>
                  <a:gd name="T83" fmla="*/ 37 h 495"/>
                  <a:gd name="T84" fmla="*/ 3 w 351"/>
                  <a:gd name="T85" fmla="*/ 6 h 495"/>
                  <a:gd name="T86" fmla="*/ 23 w 351"/>
                  <a:gd name="T87" fmla="*/ 0 h 49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51"/>
                  <a:gd name="T133" fmla="*/ 0 h 495"/>
                  <a:gd name="T134" fmla="*/ 351 w 351"/>
                  <a:gd name="T135" fmla="*/ 495 h 49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51" h="495">
                    <a:moveTo>
                      <a:pt x="23" y="0"/>
                    </a:moveTo>
                    <a:lnTo>
                      <a:pt x="23" y="0"/>
                    </a:lnTo>
                    <a:lnTo>
                      <a:pt x="29" y="10"/>
                    </a:lnTo>
                    <a:lnTo>
                      <a:pt x="34" y="20"/>
                    </a:lnTo>
                    <a:lnTo>
                      <a:pt x="40" y="29"/>
                    </a:lnTo>
                    <a:lnTo>
                      <a:pt x="46" y="37"/>
                    </a:lnTo>
                    <a:lnTo>
                      <a:pt x="52" y="46"/>
                    </a:lnTo>
                    <a:lnTo>
                      <a:pt x="60" y="55"/>
                    </a:lnTo>
                    <a:lnTo>
                      <a:pt x="69" y="64"/>
                    </a:lnTo>
                    <a:lnTo>
                      <a:pt x="81" y="73"/>
                    </a:lnTo>
                    <a:lnTo>
                      <a:pt x="113" y="66"/>
                    </a:lnTo>
                    <a:lnTo>
                      <a:pt x="125" y="59"/>
                    </a:lnTo>
                    <a:lnTo>
                      <a:pt x="179" y="59"/>
                    </a:lnTo>
                    <a:lnTo>
                      <a:pt x="183" y="60"/>
                    </a:lnTo>
                    <a:lnTo>
                      <a:pt x="189" y="63"/>
                    </a:lnTo>
                    <a:lnTo>
                      <a:pt x="196" y="65"/>
                    </a:lnTo>
                    <a:lnTo>
                      <a:pt x="205" y="69"/>
                    </a:lnTo>
                    <a:lnTo>
                      <a:pt x="271" y="83"/>
                    </a:lnTo>
                    <a:lnTo>
                      <a:pt x="279" y="74"/>
                    </a:lnTo>
                    <a:lnTo>
                      <a:pt x="285" y="66"/>
                    </a:lnTo>
                    <a:lnTo>
                      <a:pt x="291" y="59"/>
                    </a:lnTo>
                    <a:lnTo>
                      <a:pt x="297" y="51"/>
                    </a:lnTo>
                    <a:lnTo>
                      <a:pt x="302" y="44"/>
                    </a:lnTo>
                    <a:lnTo>
                      <a:pt x="308" y="35"/>
                    </a:lnTo>
                    <a:lnTo>
                      <a:pt x="315" y="25"/>
                    </a:lnTo>
                    <a:lnTo>
                      <a:pt x="322" y="13"/>
                    </a:lnTo>
                    <a:lnTo>
                      <a:pt x="328" y="20"/>
                    </a:lnTo>
                    <a:lnTo>
                      <a:pt x="334" y="23"/>
                    </a:lnTo>
                    <a:lnTo>
                      <a:pt x="341" y="25"/>
                    </a:lnTo>
                    <a:lnTo>
                      <a:pt x="351" y="25"/>
                    </a:lnTo>
                    <a:lnTo>
                      <a:pt x="345" y="37"/>
                    </a:lnTo>
                    <a:lnTo>
                      <a:pt x="339" y="51"/>
                    </a:lnTo>
                    <a:lnTo>
                      <a:pt x="331" y="65"/>
                    </a:lnTo>
                    <a:lnTo>
                      <a:pt x="323" y="79"/>
                    </a:lnTo>
                    <a:lnTo>
                      <a:pt x="315" y="92"/>
                    </a:lnTo>
                    <a:lnTo>
                      <a:pt x="308" y="103"/>
                    </a:lnTo>
                    <a:lnTo>
                      <a:pt x="299" y="112"/>
                    </a:lnTo>
                    <a:lnTo>
                      <a:pt x="292" y="119"/>
                    </a:lnTo>
                    <a:lnTo>
                      <a:pt x="285" y="123"/>
                    </a:lnTo>
                    <a:lnTo>
                      <a:pt x="279" y="126"/>
                    </a:lnTo>
                    <a:lnTo>
                      <a:pt x="273" y="127"/>
                    </a:lnTo>
                    <a:lnTo>
                      <a:pt x="267" y="128"/>
                    </a:lnTo>
                    <a:lnTo>
                      <a:pt x="257" y="127"/>
                    </a:lnTo>
                    <a:lnTo>
                      <a:pt x="247" y="126"/>
                    </a:lnTo>
                    <a:lnTo>
                      <a:pt x="231" y="123"/>
                    </a:lnTo>
                    <a:lnTo>
                      <a:pt x="211" y="119"/>
                    </a:lnTo>
                    <a:lnTo>
                      <a:pt x="212" y="129"/>
                    </a:lnTo>
                    <a:lnTo>
                      <a:pt x="211" y="142"/>
                    </a:lnTo>
                    <a:lnTo>
                      <a:pt x="209" y="156"/>
                    </a:lnTo>
                    <a:lnTo>
                      <a:pt x="208" y="171"/>
                    </a:lnTo>
                    <a:lnTo>
                      <a:pt x="205" y="186"/>
                    </a:lnTo>
                    <a:lnTo>
                      <a:pt x="201" y="201"/>
                    </a:lnTo>
                    <a:lnTo>
                      <a:pt x="197" y="214"/>
                    </a:lnTo>
                    <a:lnTo>
                      <a:pt x="194" y="225"/>
                    </a:lnTo>
                    <a:lnTo>
                      <a:pt x="201" y="248"/>
                    </a:lnTo>
                    <a:lnTo>
                      <a:pt x="206" y="274"/>
                    </a:lnTo>
                    <a:lnTo>
                      <a:pt x="208" y="301"/>
                    </a:lnTo>
                    <a:lnTo>
                      <a:pt x="208" y="327"/>
                    </a:lnTo>
                    <a:lnTo>
                      <a:pt x="206" y="353"/>
                    </a:lnTo>
                    <a:lnTo>
                      <a:pt x="202" y="374"/>
                    </a:lnTo>
                    <a:lnTo>
                      <a:pt x="199" y="390"/>
                    </a:lnTo>
                    <a:lnTo>
                      <a:pt x="194" y="400"/>
                    </a:lnTo>
                    <a:lnTo>
                      <a:pt x="182" y="336"/>
                    </a:lnTo>
                    <a:lnTo>
                      <a:pt x="183" y="471"/>
                    </a:lnTo>
                    <a:lnTo>
                      <a:pt x="184" y="474"/>
                    </a:lnTo>
                    <a:lnTo>
                      <a:pt x="189" y="477"/>
                    </a:lnTo>
                    <a:lnTo>
                      <a:pt x="196" y="481"/>
                    </a:lnTo>
                    <a:lnTo>
                      <a:pt x="205" y="485"/>
                    </a:lnTo>
                    <a:lnTo>
                      <a:pt x="203" y="490"/>
                    </a:lnTo>
                    <a:lnTo>
                      <a:pt x="200" y="492"/>
                    </a:lnTo>
                    <a:lnTo>
                      <a:pt x="195" y="494"/>
                    </a:lnTo>
                    <a:lnTo>
                      <a:pt x="194" y="495"/>
                    </a:lnTo>
                    <a:lnTo>
                      <a:pt x="182" y="491"/>
                    </a:lnTo>
                    <a:lnTo>
                      <a:pt x="171" y="481"/>
                    </a:lnTo>
                    <a:lnTo>
                      <a:pt x="171" y="486"/>
                    </a:lnTo>
                    <a:lnTo>
                      <a:pt x="157" y="485"/>
                    </a:lnTo>
                    <a:lnTo>
                      <a:pt x="147" y="376"/>
                    </a:lnTo>
                    <a:lnTo>
                      <a:pt x="146" y="486"/>
                    </a:lnTo>
                    <a:lnTo>
                      <a:pt x="125" y="487"/>
                    </a:lnTo>
                    <a:lnTo>
                      <a:pt x="125" y="482"/>
                    </a:lnTo>
                    <a:lnTo>
                      <a:pt x="113" y="491"/>
                    </a:lnTo>
                    <a:lnTo>
                      <a:pt x="106" y="494"/>
                    </a:lnTo>
                    <a:lnTo>
                      <a:pt x="101" y="494"/>
                    </a:lnTo>
                    <a:lnTo>
                      <a:pt x="98" y="495"/>
                    </a:lnTo>
                    <a:lnTo>
                      <a:pt x="92" y="494"/>
                    </a:lnTo>
                    <a:lnTo>
                      <a:pt x="88" y="492"/>
                    </a:lnTo>
                    <a:lnTo>
                      <a:pt x="89" y="491"/>
                    </a:lnTo>
                    <a:lnTo>
                      <a:pt x="92" y="489"/>
                    </a:lnTo>
                    <a:lnTo>
                      <a:pt x="93" y="486"/>
                    </a:lnTo>
                    <a:lnTo>
                      <a:pt x="123" y="471"/>
                    </a:lnTo>
                    <a:lnTo>
                      <a:pt x="103" y="335"/>
                    </a:lnTo>
                    <a:lnTo>
                      <a:pt x="103" y="340"/>
                    </a:lnTo>
                    <a:lnTo>
                      <a:pt x="101" y="346"/>
                    </a:lnTo>
                    <a:lnTo>
                      <a:pt x="101" y="355"/>
                    </a:lnTo>
                    <a:lnTo>
                      <a:pt x="100" y="364"/>
                    </a:lnTo>
                    <a:lnTo>
                      <a:pt x="99" y="373"/>
                    </a:lnTo>
                    <a:lnTo>
                      <a:pt x="97" y="382"/>
                    </a:lnTo>
                    <a:lnTo>
                      <a:pt x="95" y="388"/>
                    </a:lnTo>
                    <a:lnTo>
                      <a:pt x="93" y="394"/>
                    </a:lnTo>
                    <a:lnTo>
                      <a:pt x="85" y="371"/>
                    </a:lnTo>
                    <a:lnTo>
                      <a:pt x="80" y="349"/>
                    </a:lnTo>
                    <a:lnTo>
                      <a:pt x="78" y="326"/>
                    </a:lnTo>
                    <a:lnTo>
                      <a:pt x="80" y="303"/>
                    </a:lnTo>
                    <a:lnTo>
                      <a:pt x="82" y="282"/>
                    </a:lnTo>
                    <a:lnTo>
                      <a:pt x="88" y="262"/>
                    </a:lnTo>
                    <a:lnTo>
                      <a:pt x="94" y="243"/>
                    </a:lnTo>
                    <a:lnTo>
                      <a:pt x="101" y="228"/>
                    </a:lnTo>
                    <a:lnTo>
                      <a:pt x="99" y="210"/>
                    </a:lnTo>
                    <a:lnTo>
                      <a:pt x="97" y="194"/>
                    </a:lnTo>
                    <a:lnTo>
                      <a:pt x="94" y="179"/>
                    </a:lnTo>
                    <a:lnTo>
                      <a:pt x="92" y="163"/>
                    </a:lnTo>
                    <a:lnTo>
                      <a:pt x="89" y="151"/>
                    </a:lnTo>
                    <a:lnTo>
                      <a:pt x="88" y="139"/>
                    </a:lnTo>
                    <a:lnTo>
                      <a:pt x="87" y="129"/>
                    </a:lnTo>
                    <a:lnTo>
                      <a:pt x="87" y="122"/>
                    </a:lnTo>
                    <a:lnTo>
                      <a:pt x="80" y="121"/>
                    </a:lnTo>
                    <a:lnTo>
                      <a:pt x="74" y="118"/>
                    </a:lnTo>
                    <a:lnTo>
                      <a:pt x="66" y="116"/>
                    </a:lnTo>
                    <a:lnTo>
                      <a:pt x="58" y="113"/>
                    </a:lnTo>
                    <a:lnTo>
                      <a:pt x="47" y="102"/>
                    </a:lnTo>
                    <a:lnTo>
                      <a:pt x="38" y="90"/>
                    </a:lnTo>
                    <a:lnTo>
                      <a:pt x="29" y="78"/>
                    </a:lnTo>
                    <a:lnTo>
                      <a:pt x="22" y="65"/>
                    </a:lnTo>
                    <a:lnTo>
                      <a:pt x="15" y="51"/>
                    </a:lnTo>
                    <a:lnTo>
                      <a:pt x="9" y="37"/>
                    </a:lnTo>
                    <a:lnTo>
                      <a:pt x="4" y="23"/>
                    </a:lnTo>
                    <a:lnTo>
                      <a:pt x="0" y="10"/>
                    </a:lnTo>
                    <a:lnTo>
                      <a:pt x="3" y="6"/>
                    </a:lnTo>
                    <a:lnTo>
                      <a:pt x="6" y="2"/>
                    </a:lnTo>
                    <a:lnTo>
                      <a:pt x="14" y="0"/>
                    </a:lnTo>
                    <a:lnTo>
                      <a:pt x="23" y="0"/>
                    </a:lnTo>
                    <a:close/>
                  </a:path>
                </a:pathLst>
              </a:custGeom>
              <a:solidFill>
                <a:srgbClr val="00FFFF"/>
              </a:solidFill>
              <a:ln w="9525">
                <a:noFill/>
                <a:round/>
                <a:headEnd/>
                <a:tailEnd/>
              </a:ln>
            </p:spPr>
            <p:txBody>
              <a:bodyPr/>
              <a:lstStyle/>
              <a:p>
                <a:endParaRPr lang="en-AU"/>
              </a:p>
            </p:txBody>
          </p:sp>
          <p:sp>
            <p:nvSpPr>
              <p:cNvPr id="26698" name="Freeform 181"/>
              <p:cNvSpPr>
                <a:spLocks/>
              </p:cNvSpPr>
              <p:nvPr/>
            </p:nvSpPr>
            <p:spPr bwMode="auto">
              <a:xfrm>
                <a:off x="6275" y="1128"/>
                <a:ext cx="176" cy="247"/>
              </a:xfrm>
              <a:custGeom>
                <a:avLst/>
                <a:gdLst>
                  <a:gd name="T0" fmla="*/ 23 w 351"/>
                  <a:gd name="T1" fmla="*/ 0 h 495"/>
                  <a:gd name="T2" fmla="*/ 34 w 351"/>
                  <a:gd name="T3" fmla="*/ 20 h 495"/>
                  <a:gd name="T4" fmla="*/ 52 w 351"/>
                  <a:gd name="T5" fmla="*/ 46 h 495"/>
                  <a:gd name="T6" fmla="*/ 81 w 351"/>
                  <a:gd name="T7" fmla="*/ 73 h 495"/>
                  <a:gd name="T8" fmla="*/ 179 w 351"/>
                  <a:gd name="T9" fmla="*/ 59 h 495"/>
                  <a:gd name="T10" fmla="*/ 189 w 351"/>
                  <a:gd name="T11" fmla="*/ 63 h 495"/>
                  <a:gd name="T12" fmla="*/ 271 w 351"/>
                  <a:gd name="T13" fmla="*/ 83 h 495"/>
                  <a:gd name="T14" fmla="*/ 285 w 351"/>
                  <a:gd name="T15" fmla="*/ 66 h 495"/>
                  <a:gd name="T16" fmla="*/ 302 w 351"/>
                  <a:gd name="T17" fmla="*/ 44 h 495"/>
                  <a:gd name="T18" fmla="*/ 322 w 351"/>
                  <a:gd name="T19" fmla="*/ 13 h 495"/>
                  <a:gd name="T20" fmla="*/ 334 w 351"/>
                  <a:gd name="T21" fmla="*/ 23 h 495"/>
                  <a:gd name="T22" fmla="*/ 351 w 351"/>
                  <a:gd name="T23" fmla="*/ 25 h 495"/>
                  <a:gd name="T24" fmla="*/ 331 w 351"/>
                  <a:gd name="T25" fmla="*/ 65 h 495"/>
                  <a:gd name="T26" fmla="*/ 308 w 351"/>
                  <a:gd name="T27" fmla="*/ 103 h 495"/>
                  <a:gd name="T28" fmla="*/ 292 w 351"/>
                  <a:gd name="T29" fmla="*/ 119 h 495"/>
                  <a:gd name="T30" fmla="*/ 273 w 351"/>
                  <a:gd name="T31" fmla="*/ 127 h 495"/>
                  <a:gd name="T32" fmla="*/ 247 w 351"/>
                  <a:gd name="T33" fmla="*/ 126 h 495"/>
                  <a:gd name="T34" fmla="*/ 211 w 351"/>
                  <a:gd name="T35" fmla="*/ 119 h 495"/>
                  <a:gd name="T36" fmla="*/ 209 w 351"/>
                  <a:gd name="T37" fmla="*/ 156 h 495"/>
                  <a:gd name="T38" fmla="*/ 201 w 351"/>
                  <a:gd name="T39" fmla="*/ 201 h 495"/>
                  <a:gd name="T40" fmla="*/ 194 w 351"/>
                  <a:gd name="T41" fmla="*/ 225 h 495"/>
                  <a:gd name="T42" fmla="*/ 208 w 351"/>
                  <a:gd name="T43" fmla="*/ 301 h 495"/>
                  <a:gd name="T44" fmla="*/ 202 w 351"/>
                  <a:gd name="T45" fmla="*/ 374 h 495"/>
                  <a:gd name="T46" fmla="*/ 182 w 351"/>
                  <a:gd name="T47" fmla="*/ 336 h 495"/>
                  <a:gd name="T48" fmla="*/ 184 w 351"/>
                  <a:gd name="T49" fmla="*/ 474 h 495"/>
                  <a:gd name="T50" fmla="*/ 205 w 351"/>
                  <a:gd name="T51" fmla="*/ 485 h 495"/>
                  <a:gd name="T52" fmla="*/ 200 w 351"/>
                  <a:gd name="T53" fmla="*/ 492 h 495"/>
                  <a:gd name="T54" fmla="*/ 182 w 351"/>
                  <a:gd name="T55" fmla="*/ 491 h 495"/>
                  <a:gd name="T56" fmla="*/ 157 w 351"/>
                  <a:gd name="T57" fmla="*/ 485 h 495"/>
                  <a:gd name="T58" fmla="*/ 125 w 351"/>
                  <a:gd name="T59" fmla="*/ 487 h 495"/>
                  <a:gd name="T60" fmla="*/ 113 w 351"/>
                  <a:gd name="T61" fmla="*/ 491 h 495"/>
                  <a:gd name="T62" fmla="*/ 98 w 351"/>
                  <a:gd name="T63" fmla="*/ 495 h 495"/>
                  <a:gd name="T64" fmla="*/ 88 w 351"/>
                  <a:gd name="T65" fmla="*/ 492 h 495"/>
                  <a:gd name="T66" fmla="*/ 93 w 351"/>
                  <a:gd name="T67" fmla="*/ 486 h 495"/>
                  <a:gd name="T68" fmla="*/ 103 w 351"/>
                  <a:gd name="T69" fmla="*/ 335 h 495"/>
                  <a:gd name="T70" fmla="*/ 101 w 351"/>
                  <a:gd name="T71" fmla="*/ 355 h 495"/>
                  <a:gd name="T72" fmla="*/ 97 w 351"/>
                  <a:gd name="T73" fmla="*/ 382 h 495"/>
                  <a:gd name="T74" fmla="*/ 93 w 351"/>
                  <a:gd name="T75" fmla="*/ 394 h 495"/>
                  <a:gd name="T76" fmla="*/ 78 w 351"/>
                  <a:gd name="T77" fmla="*/ 326 h 495"/>
                  <a:gd name="T78" fmla="*/ 88 w 351"/>
                  <a:gd name="T79" fmla="*/ 262 h 495"/>
                  <a:gd name="T80" fmla="*/ 101 w 351"/>
                  <a:gd name="T81" fmla="*/ 228 h 495"/>
                  <a:gd name="T82" fmla="*/ 94 w 351"/>
                  <a:gd name="T83" fmla="*/ 179 h 495"/>
                  <a:gd name="T84" fmla="*/ 88 w 351"/>
                  <a:gd name="T85" fmla="*/ 139 h 495"/>
                  <a:gd name="T86" fmla="*/ 87 w 351"/>
                  <a:gd name="T87" fmla="*/ 122 h 495"/>
                  <a:gd name="T88" fmla="*/ 66 w 351"/>
                  <a:gd name="T89" fmla="*/ 116 h 495"/>
                  <a:gd name="T90" fmla="*/ 47 w 351"/>
                  <a:gd name="T91" fmla="*/ 102 h 495"/>
                  <a:gd name="T92" fmla="*/ 22 w 351"/>
                  <a:gd name="T93" fmla="*/ 65 h 495"/>
                  <a:gd name="T94" fmla="*/ 4 w 351"/>
                  <a:gd name="T95" fmla="*/ 23 h 495"/>
                  <a:gd name="T96" fmla="*/ 3 w 351"/>
                  <a:gd name="T97" fmla="*/ 6 h 495"/>
                  <a:gd name="T98" fmla="*/ 23 w 351"/>
                  <a:gd name="T99" fmla="*/ 0 h 49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51"/>
                  <a:gd name="T151" fmla="*/ 0 h 495"/>
                  <a:gd name="T152" fmla="*/ 351 w 351"/>
                  <a:gd name="T153" fmla="*/ 495 h 49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51" h="495">
                    <a:moveTo>
                      <a:pt x="23" y="0"/>
                    </a:moveTo>
                    <a:lnTo>
                      <a:pt x="23" y="0"/>
                    </a:lnTo>
                    <a:lnTo>
                      <a:pt x="29" y="10"/>
                    </a:lnTo>
                    <a:lnTo>
                      <a:pt x="34" y="20"/>
                    </a:lnTo>
                    <a:lnTo>
                      <a:pt x="40" y="29"/>
                    </a:lnTo>
                    <a:lnTo>
                      <a:pt x="46" y="37"/>
                    </a:lnTo>
                    <a:lnTo>
                      <a:pt x="52" y="46"/>
                    </a:lnTo>
                    <a:lnTo>
                      <a:pt x="60" y="55"/>
                    </a:lnTo>
                    <a:lnTo>
                      <a:pt x="69" y="64"/>
                    </a:lnTo>
                    <a:lnTo>
                      <a:pt x="81" y="73"/>
                    </a:lnTo>
                    <a:lnTo>
                      <a:pt x="113" y="66"/>
                    </a:lnTo>
                    <a:lnTo>
                      <a:pt x="125" y="59"/>
                    </a:lnTo>
                    <a:lnTo>
                      <a:pt x="179" y="59"/>
                    </a:lnTo>
                    <a:lnTo>
                      <a:pt x="183" y="60"/>
                    </a:lnTo>
                    <a:lnTo>
                      <a:pt x="189" y="63"/>
                    </a:lnTo>
                    <a:lnTo>
                      <a:pt x="196" y="65"/>
                    </a:lnTo>
                    <a:lnTo>
                      <a:pt x="205" y="69"/>
                    </a:lnTo>
                    <a:lnTo>
                      <a:pt x="271" y="83"/>
                    </a:lnTo>
                    <a:lnTo>
                      <a:pt x="279" y="74"/>
                    </a:lnTo>
                    <a:lnTo>
                      <a:pt x="285" y="66"/>
                    </a:lnTo>
                    <a:lnTo>
                      <a:pt x="291" y="59"/>
                    </a:lnTo>
                    <a:lnTo>
                      <a:pt x="297" y="51"/>
                    </a:lnTo>
                    <a:lnTo>
                      <a:pt x="302" y="44"/>
                    </a:lnTo>
                    <a:lnTo>
                      <a:pt x="308" y="35"/>
                    </a:lnTo>
                    <a:lnTo>
                      <a:pt x="315" y="25"/>
                    </a:lnTo>
                    <a:lnTo>
                      <a:pt x="322" y="13"/>
                    </a:lnTo>
                    <a:lnTo>
                      <a:pt x="328" y="20"/>
                    </a:lnTo>
                    <a:lnTo>
                      <a:pt x="334" y="23"/>
                    </a:lnTo>
                    <a:lnTo>
                      <a:pt x="341" y="25"/>
                    </a:lnTo>
                    <a:lnTo>
                      <a:pt x="351" y="25"/>
                    </a:lnTo>
                    <a:lnTo>
                      <a:pt x="345" y="37"/>
                    </a:lnTo>
                    <a:lnTo>
                      <a:pt x="339" y="51"/>
                    </a:lnTo>
                    <a:lnTo>
                      <a:pt x="331" y="65"/>
                    </a:lnTo>
                    <a:lnTo>
                      <a:pt x="323" y="79"/>
                    </a:lnTo>
                    <a:lnTo>
                      <a:pt x="315" y="92"/>
                    </a:lnTo>
                    <a:lnTo>
                      <a:pt x="308" y="103"/>
                    </a:lnTo>
                    <a:lnTo>
                      <a:pt x="299" y="112"/>
                    </a:lnTo>
                    <a:lnTo>
                      <a:pt x="292" y="119"/>
                    </a:lnTo>
                    <a:lnTo>
                      <a:pt x="285" y="123"/>
                    </a:lnTo>
                    <a:lnTo>
                      <a:pt x="279" y="126"/>
                    </a:lnTo>
                    <a:lnTo>
                      <a:pt x="273" y="127"/>
                    </a:lnTo>
                    <a:lnTo>
                      <a:pt x="267" y="128"/>
                    </a:lnTo>
                    <a:lnTo>
                      <a:pt x="257" y="127"/>
                    </a:lnTo>
                    <a:lnTo>
                      <a:pt x="247" y="126"/>
                    </a:lnTo>
                    <a:lnTo>
                      <a:pt x="231" y="123"/>
                    </a:lnTo>
                    <a:lnTo>
                      <a:pt x="211" y="119"/>
                    </a:lnTo>
                    <a:lnTo>
                      <a:pt x="212" y="129"/>
                    </a:lnTo>
                    <a:lnTo>
                      <a:pt x="211" y="142"/>
                    </a:lnTo>
                    <a:lnTo>
                      <a:pt x="209" y="156"/>
                    </a:lnTo>
                    <a:lnTo>
                      <a:pt x="208" y="171"/>
                    </a:lnTo>
                    <a:lnTo>
                      <a:pt x="205" y="186"/>
                    </a:lnTo>
                    <a:lnTo>
                      <a:pt x="201" y="201"/>
                    </a:lnTo>
                    <a:lnTo>
                      <a:pt x="197" y="214"/>
                    </a:lnTo>
                    <a:lnTo>
                      <a:pt x="194" y="225"/>
                    </a:lnTo>
                    <a:lnTo>
                      <a:pt x="201" y="248"/>
                    </a:lnTo>
                    <a:lnTo>
                      <a:pt x="206" y="274"/>
                    </a:lnTo>
                    <a:lnTo>
                      <a:pt x="208" y="301"/>
                    </a:lnTo>
                    <a:lnTo>
                      <a:pt x="208" y="327"/>
                    </a:lnTo>
                    <a:lnTo>
                      <a:pt x="206" y="353"/>
                    </a:lnTo>
                    <a:lnTo>
                      <a:pt x="202" y="374"/>
                    </a:lnTo>
                    <a:lnTo>
                      <a:pt x="199" y="390"/>
                    </a:lnTo>
                    <a:lnTo>
                      <a:pt x="194" y="400"/>
                    </a:lnTo>
                    <a:lnTo>
                      <a:pt x="182" y="336"/>
                    </a:lnTo>
                    <a:lnTo>
                      <a:pt x="183" y="471"/>
                    </a:lnTo>
                    <a:lnTo>
                      <a:pt x="184" y="474"/>
                    </a:lnTo>
                    <a:lnTo>
                      <a:pt x="189" y="477"/>
                    </a:lnTo>
                    <a:lnTo>
                      <a:pt x="196" y="481"/>
                    </a:lnTo>
                    <a:lnTo>
                      <a:pt x="205" y="485"/>
                    </a:lnTo>
                    <a:lnTo>
                      <a:pt x="203" y="490"/>
                    </a:lnTo>
                    <a:lnTo>
                      <a:pt x="200" y="492"/>
                    </a:lnTo>
                    <a:lnTo>
                      <a:pt x="195" y="494"/>
                    </a:lnTo>
                    <a:lnTo>
                      <a:pt x="194" y="495"/>
                    </a:lnTo>
                    <a:lnTo>
                      <a:pt x="182" y="491"/>
                    </a:lnTo>
                    <a:lnTo>
                      <a:pt x="171" y="481"/>
                    </a:lnTo>
                    <a:lnTo>
                      <a:pt x="171" y="486"/>
                    </a:lnTo>
                    <a:lnTo>
                      <a:pt x="157" y="485"/>
                    </a:lnTo>
                    <a:lnTo>
                      <a:pt x="147" y="376"/>
                    </a:lnTo>
                    <a:lnTo>
                      <a:pt x="146" y="486"/>
                    </a:lnTo>
                    <a:lnTo>
                      <a:pt x="125" y="487"/>
                    </a:lnTo>
                    <a:lnTo>
                      <a:pt x="125" y="482"/>
                    </a:lnTo>
                    <a:lnTo>
                      <a:pt x="113" y="491"/>
                    </a:lnTo>
                    <a:lnTo>
                      <a:pt x="106" y="494"/>
                    </a:lnTo>
                    <a:lnTo>
                      <a:pt x="101" y="494"/>
                    </a:lnTo>
                    <a:lnTo>
                      <a:pt x="98" y="495"/>
                    </a:lnTo>
                    <a:lnTo>
                      <a:pt x="92" y="494"/>
                    </a:lnTo>
                    <a:lnTo>
                      <a:pt x="88" y="492"/>
                    </a:lnTo>
                    <a:lnTo>
                      <a:pt x="89" y="491"/>
                    </a:lnTo>
                    <a:lnTo>
                      <a:pt x="92" y="489"/>
                    </a:lnTo>
                    <a:lnTo>
                      <a:pt x="93" y="486"/>
                    </a:lnTo>
                    <a:lnTo>
                      <a:pt x="123" y="471"/>
                    </a:lnTo>
                    <a:lnTo>
                      <a:pt x="103" y="335"/>
                    </a:lnTo>
                    <a:lnTo>
                      <a:pt x="103" y="340"/>
                    </a:lnTo>
                    <a:lnTo>
                      <a:pt x="101" y="346"/>
                    </a:lnTo>
                    <a:lnTo>
                      <a:pt x="101" y="355"/>
                    </a:lnTo>
                    <a:lnTo>
                      <a:pt x="100" y="364"/>
                    </a:lnTo>
                    <a:lnTo>
                      <a:pt x="99" y="373"/>
                    </a:lnTo>
                    <a:lnTo>
                      <a:pt x="97" y="382"/>
                    </a:lnTo>
                    <a:lnTo>
                      <a:pt x="95" y="388"/>
                    </a:lnTo>
                    <a:lnTo>
                      <a:pt x="93" y="394"/>
                    </a:lnTo>
                    <a:lnTo>
                      <a:pt x="85" y="371"/>
                    </a:lnTo>
                    <a:lnTo>
                      <a:pt x="80" y="349"/>
                    </a:lnTo>
                    <a:lnTo>
                      <a:pt x="78" y="326"/>
                    </a:lnTo>
                    <a:lnTo>
                      <a:pt x="80" y="303"/>
                    </a:lnTo>
                    <a:lnTo>
                      <a:pt x="82" y="282"/>
                    </a:lnTo>
                    <a:lnTo>
                      <a:pt x="88" y="262"/>
                    </a:lnTo>
                    <a:lnTo>
                      <a:pt x="94" y="243"/>
                    </a:lnTo>
                    <a:lnTo>
                      <a:pt x="101" y="228"/>
                    </a:lnTo>
                    <a:lnTo>
                      <a:pt x="99" y="210"/>
                    </a:lnTo>
                    <a:lnTo>
                      <a:pt x="97" y="194"/>
                    </a:lnTo>
                    <a:lnTo>
                      <a:pt x="94" y="179"/>
                    </a:lnTo>
                    <a:lnTo>
                      <a:pt x="92" y="163"/>
                    </a:lnTo>
                    <a:lnTo>
                      <a:pt x="89" y="151"/>
                    </a:lnTo>
                    <a:lnTo>
                      <a:pt x="88" y="139"/>
                    </a:lnTo>
                    <a:lnTo>
                      <a:pt x="87" y="129"/>
                    </a:lnTo>
                    <a:lnTo>
                      <a:pt x="87" y="122"/>
                    </a:lnTo>
                    <a:lnTo>
                      <a:pt x="80" y="121"/>
                    </a:lnTo>
                    <a:lnTo>
                      <a:pt x="74" y="118"/>
                    </a:lnTo>
                    <a:lnTo>
                      <a:pt x="66" y="116"/>
                    </a:lnTo>
                    <a:lnTo>
                      <a:pt x="58" y="113"/>
                    </a:lnTo>
                    <a:lnTo>
                      <a:pt x="47" y="102"/>
                    </a:lnTo>
                    <a:lnTo>
                      <a:pt x="38" y="90"/>
                    </a:lnTo>
                    <a:lnTo>
                      <a:pt x="29" y="78"/>
                    </a:lnTo>
                    <a:lnTo>
                      <a:pt x="22" y="65"/>
                    </a:lnTo>
                    <a:lnTo>
                      <a:pt x="15" y="51"/>
                    </a:lnTo>
                    <a:lnTo>
                      <a:pt x="9" y="37"/>
                    </a:lnTo>
                    <a:lnTo>
                      <a:pt x="4" y="23"/>
                    </a:lnTo>
                    <a:lnTo>
                      <a:pt x="0" y="10"/>
                    </a:lnTo>
                    <a:lnTo>
                      <a:pt x="3" y="6"/>
                    </a:lnTo>
                    <a:lnTo>
                      <a:pt x="6" y="2"/>
                    </a:lnTo>
                    <a:lnTo>
                      <a:pt x="14" y="0"/>
                    </a:lnTo>
                    <a:lnTo>
                      <a:pt x="23" y="0"/>
                    </a:lnTo>
                  </a:path>
                </a:pathLst>
              </a:custGeom>
              <a:noFill/>
              <a:ln w="0">
                <a:solidFill>
                  <a:srgbClr val="000000"/>
                </a:solidFill>
                <a:prstDash val="solid"/>
                <a:round/>
                <a:headEnd/>
                <a:tailEnd/>
              </a:ln>
            </p:spPr>
            <p:txBody>
              <a:bodyPr/>
              <a:lstStyle/>
              <a:p>
                <a:endParaRPr lang="en-AU"/>
              </a:p>
            </p:txBody>
          </p:sp>
          <p:sp>
            <p:nvSpPr>
              <p:cNvPr id="26699" name="Freeform 182"/>
              <p:cNvSpPr>
                <a:spLocks/>
              </p:cNvSpPr>
              <p:nvPr/>
            </p:nvSpPr>
            <p:spPr bwMode="auto">
              <a:xfrm>
                <a:off x="6275" y="1111"/>
                <a:ext cx="3" cy="10"/>
              </a:xfrm>
              <a:custGeom>
                <a:avLst/>
                <a:gdLst>
                  <a:gd name="T0" fmla="*/ 4 w 6"/>
                  <a:gd name="T1" fmla="*/ 0 h 19"/>
                  <a:gd name="T2" fmla="*/ 4 w 6"/>
                  <a:gd name="T3" fmla="*/ 5 h 19"/>
                  <a:gd name="T4" fmla="*/ 5 w 6"/>
                  <a:gd name="T5" fmla="*/ 9 h 19"/>
                  <a:gd name="T6" fmla="*/ 6 w 6"/>
                  <a:gd name="T7" fmla="*/ 12 h 19"/>
                  <a:gd name="T8" fmla="*/ 6 w 6"/>
                  <a:gd name="T9" fmla="*/ 19 h 19"/>
                  <a:gd name="T10" fmla="*/ 4 w 6"/>
                  <a:gd name="T11" fmla="*/ 15 h 19"/>
                  <a:gd name="T12" fmla="*/ 2 w 6"/>
                  <a:gd name="T13" fmla="*/ 12 h 19"/>
                  <a:gd name="T14" fmla="*/ 2 w 6"/>
                  <a:gd name="T15" fmla="*/ 10 h 19"/>
                  <a:gd name="T16" fmla="*/ 0 w 6"/>
                  <a:gd name="T17" fmla="*/ 7 h 19"/>
                  <a:gd name="T18" fmla="*/ 4 w 6"/>
                  <a:gd name="T19" fmla="*/ 0 h 1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
                  <a:gd name="T31" fmla="*/ 0 h 19"/>
                  <a:gd name="T32" fmla="*/ 6 w 6"/>
                  <a:gd name="T33" fmla="*/ 19 h 1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 h="19">
                    <a:moveTo>
                      <a:pt x="4" y="0"/>
                    </a:moveTo>
                    <a:lnTo>
                      <a:pt x="4" y="5"/>
                    </a:lnTo>
                    <a:lnTo>
                      <a:pt x="5" y="9"/>
                    </a:lnTo>
                    <a:lnTo>
                      <a:pt x="6" y="12"/>
                    </a:lnTo>
                    <a:lnTo>
                      <a:pt x="6" y="19"/>
                    </a:lnTo>
                    <a:lnTo>
                      <a:pt x="4" y="15"/>
                    </a:lnTo>
                    <a:lnTo>
                      <a:pt x="2" y="12"/>
                    </a:lnTo>
                    <a:lnTo>
                      <a:pt x="2" y="10"/>
                    </a:lnTo>
                    <a:lnTo>
                      <a:pt x="0" y="7"/>
                    </a:lnTo>
                    <a:lnTo>
                      <a:pt x="4" y="0"/>
                    </a:lnTo>
                    <a:close/>
                  </a:path>
                </a:pathLst>
              </a:custGeom>
              <a:solidFill>
                <a:srgbClr val="000000"/>
              </a:solidFill>
              <a:ln w="9525">
                <a:noFill/>
                <a:round/>
                <a:headEnd/>
                <a:tailEnd/>
              </a:ln>
            </p:spPr>
            <p:txBody>
              <a:bodyPr/>
              <a:lstStyle/>
              <a:p>
                <a:endParaRPr lang="en-AU"/>
              </a:p>
            </p:txBody>
          </p:sp>
          <p:sp>
            <p:nvSpPr>
              <p:cNvPr id="26700" name="Freeform 183"/>
              <p:cNvSpPr>
                <a:spLocks/>
              </p:cNvSpPr>
              <p:nvPr/>
            </p:nvSpPr>
            <p:spPr bwMode="auto">
              <a:xfrm>
                <a:off x="6275" y="1111"/>
                <a:ext cx="3" cy="10"/>
              </a:xfrm>
              <a:custGeom>
                <a:avLst/>
                <a:gdLst>
                  <a:gd name="T0" fmla="*/ 4 w 6"/>
                  <a:gd name="T1" fmla="*/ 0 h 19"/>
                  <a:gd name="T2" fmla="*/ 4 w 6"/>
                  <a:gd name="T3" fmla="*/ 0 h 19"/>
                  <a:gd name="T4" fmla="*/ 4 w 6"/>
                  <a:gd name="T5" fmla="*/ 5 h 19"/>
                  <a:gd name="T6" fmla="*/ 5 w 6"/>
                  <a:gd name="T7" fmla="*/ 9 h 19"/>
                  <a:gd name="T8" fmla="*/ 6 w 6"/>
                  <a:gd name="T9" fmla="*/ 12 h 19"/>
                  <a:gd name="T10" fmla="*/ 6 w 6"/>
                  <a:gd name="T11" fmla="*/ 19 h 19"/>
                  <a:gd name="T12" fmla="*/ 6 w 6"/>
                  <a:gd name="T13" fmla="*/ 19 h 19"/>
                  <a:gd name="T14" fmla="*/ 4 w 6"/>
                  <a:gd name="T15" fmla="*/ 15 h 19"/>
                  <a:gd name="T16" fmla="*/ 2 w 6"/>
                  <a:gd name="T17" fmla="*/ 12 h 19"/>
                  <a:gd name="T18" fmla="*/ 2 w 6"/>
                  <a:gd name="T19" fmla="*/ 10 h 19"/>
                  <a:gd name="T20" fmla="*/ 0 w 6"/>
                  <a:gd name="T21" fmla="*/ 7 h 19"/>
                  <a:gd name="T22" fmla="*/ 4 w 6"/>
                  <a:gd name="T23" fmla="*/ 0 h 1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
                  <a:gd name="T37" fmla="*/ 0 h 19"/>
                  <a:gd name="T38" fmla="*/ 6 w 6"/>
                  <a:gd name="T39" fmla="*/ 19 h 1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 h="19">
                    <a:moveTo>
                      <a:pt x="4" y="0"/>
                    </a:moveTo>
                    <a:lnTo>
                      <a:pt x="4" y="0"/>
                    </a:lnTo>
                    <a:lnTo>
                      <a:pt x="4" y="5"/>
                    </a:lnTo>
                    <a:lnTo>
                      <a:pt x="5" y="9"/>
                    </a:lnTo>
                    <a:lnTo>
                      <a:pt x="6" y="12"/>
                    </a:lnTo>
                    <a:lnTo>
                      <a:pt x="6" y="19"/>
                    </a:lnTo>
                    <a:lnTo>
                      <a:pt x="4" y="15"/>
                    </a:lnTo>
                    <a:lnTo>
                      <a:pt x="2" y="12"/>
                    </a:lnTo>
                    <a:lnTo>
                      <a:pt x="2" y="10"/>
                    </a:lnTo>
                    <a:lnTo>
                      <a:pt x="0" y="7"/>
                    </a:lnTo>
                    <a:lnTo>
                      <a:pt x="4" y="0"/>
                    </a:lnTo>
                  </a:path>
                </a:pathLst>
              </a:custGeom>
              <a:noFill/>
              <a:ln w="0">
                <a:solidFill>
                  <a:srgbClr val="000000"/>
                </a:solidFill>
                <a:prstDash val="solid"/>
                <a:round/>
                <a:headEnd/>
                <a:tailEnd/>
              </a:ln>
            </p:spPr>
            <p:txBody>
              <a:bodyPr/>
              <a:lstStyle/>
              <a:p>
                <a:endParaRPr lang="en-AU"/>
              </a:p>
            </p:txBody>
          </p:sp>
          <p:sp>
            <p:nvSpPr>
              <p:cNvPr id="26701" name="Freeform 184"/>
              <p:cNvSpPr>
                <a:spLocks/>
              </p:cNvSpPr>
              <p:nvPr/>
            </p:nvSpPr>
            <p:spPr bwMode="auto">
              <a:xfrm>
                <a:off x="6338" y="1179"/>
                <a:ext cx="28" cy="46"/>
              </a:xfrm>
              <a:custGeom>
                <a:avLst/>
                <a:gdLst>
                  <a:gd name="T0" fmla="*/ 28 w 58"/>
                  <a:gd name="T1" fmla="*/ 0 h 93"/>
                  <a:gd name="T2" fmla="*/ 32 w 58"/>
                  <a:gd name="T3" fmla="*/ 0 h 93"/>
                  <a:gd name="T4" fmla="*/ 40 w 58"/>
                  <a:gd name="T5" fmla="*/ 0 h 93"/>
                  <a:gd name="T6" fmla="*/ 48 w 58"/>
                  <a:gd name="T7" fmla="*/ 2 h 93"/>
                  <a:gd name="T8" fmla="*/ 54 w 58"/>
                  <a:gd name="T9" fmla="*/ 7 h 93"/>
                  <a:gd name="T10" fmla="*/ 57 w 58"/>
                  <a:gd name="T11" fmla="*/ 15 h 93"/>
                  <a:gd name="T12" fmla="*/ 58 w 58"/>
                  <a:gd name="T13" fmla="*/ 24 h 93"/>
                  <a:gd name="T14" fmla="*/ 58 w 58"/>
                  <a:gd name="T15" fmla="*/ 34 h 93"/>
                  <a:gd name="T16" fmla="*/ 58 w 58"/>
                  <a:gd name="T17" fmla="*/ 44 h 93"/>
                  <a:gd name="T18" fmla="*/ 58 w 58"/>
                  <a:gd name="T19" fmla="*/ 54 h 93"/>
                  <a:gd name="T20" fmla="*/ 57 w 58"/>
                  <a:gd name="T21" fmla="*/ 64 h 93"/>
                  <a:gd name="T22" fmla="*/ 54 w 58"/>
                  <a:gd name="T23" fmla="*/ 73 h 93"/>
                  <a:gd name="T24" fmla="*/ 53 w 58"/>
                  <a:gd name="T25" fmla="*/ 80 h 93"/>
                  <a:gd name="T26" fmla="*/ 51 w 58"/>
                  <a:gd name="T27" fmla="*/ 83 h 93"/>
                  <a:gd name="T28" fmla="*/ 45 w 58"/>
                  <a:gd name="T29" fmla="*/ 87 h 93"/>
                  <a:gd name="T30" fmla="*/ 38 w 58"/>
                  <a:gd name="T31" fmla="*/ 90 h 93"/>
                  <a:gd name="T32" fmla="*/ 28 w 58"/>
                  <a:gd name="T33" fmla="*/ 93 h 93"/>
                  <a:gd name="T34" fmla="*/ 20 w 58"/>
                  <a:gd name="T35" fmla="*/ 92 h 93"/>
                  <a:gd name="T36" fmla="*/ 12 w 58"/>
                  <a:gd name="T37" fmla="*/ 88 h 93"/>
                  <a:gd name="T38" fmla="*/ 8 w 58"/>
                  <a:gd name="T39" fmla="*/ 82 h 93"/>
                  <a:gd name="T40" fmla="*/ 5 w 58"/>
                  <a:gd name="T41" fmla="*/ 75 h 93"/>
                  <a:gd name="T42" fmla="*/ 4 w 58"/>
                  <a:gd name="T43" fmla="*/ 69 h 93"/>
                  <a:gd name="T44" fmla="*/ 3 w 58"/>
                  <a:gd name="T45" fmla="*/ 61 h 93"/>
                  <a:gd name="T46" fmla="*/ 2 w 58"/>
                  <a:gd name="T47" fmla="*/ 54 h 93"/>
                  <a:gd name="T48" fmla="*/ 0 w 58"/>
                  <a:gd name="T49" fmla="*/ 45 h 93"/>
                  <a:gd name="T50" fmla="*/ 0 w 58"/>
                  <a:gd name="T51" fmla="*/ 36 h 93"/>
                  <a:gd name="T52" fmla="*/ 0 w 58"/>
                  <a:gd name="T53" fmla="*/ 26 h 93"/>
                  <a:gd name="T54" fmla="*/ 3 w 58"/>
                  <a:gd name="T55" fmla="*/ 16 h 93"/>
                  <a:gd name="T56" fmla="*/ 5 w 58"/>
                  <a:gd name="T57" fmla="*/ 3 h 93"/>
                  <a:gd name="T58" fmla="*/ 9 w 58"/>
                  <a:gd name="T59" fmla="*/ 1 h 93"/>
                  <a:gd name="T60" fmla="*/ 15 w 58"/>
                  <a:gd name="T61" fmla="*/ 0 h 93"/>
                  <a:gd name="T62" fmla="*/ 22 w 58"/>
                  <a:gd name="T63" fmla="*/ 0 h 93"/>
                  <a:gd name="T64" fmla="*/ 28 w 58"/>
                  <a:gd name="T65" fmla="*/ 0 h 9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8"/>
                  <a:gd name="T100" fmla="*/ 0 h 93"/>
                  <a:gd name="T101" fmla="*/ 58 w 58"/>
                  <a:gd name="T102" fmla="*/ 93 h 9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8" h="93">
                    <a:moveTo>
                      <a:pt x="28" y="0"/>
                    </a:moveTo>
                    <a:lnTo>
                      <a:pt x="32" y="0"/>
                    </a:lnTo>
                    <a:lnTo>
                      <a:pt x="40" y="0"/>
                    </a:lnTo>
                    <a:lnTo>
                      <a:pt x="48" y="2"/>
                    </a:lnTo>
                    <a:lnTo>
                      <a:pt x="54" y="7"/>
                    </a:lnTo>
                    <a:lnTo>
                      <a:pt x="57" y="15"/>
                    </a:lnTo>
                    <a:lnTo>
                      <a:pt x="58" y="24"/>
                    </a:lnTo>
                    <a:lnTo>
                      <a:pt x="58" y="34"/>
                    </a:lnTo>
                    <a:lnTo>
                      <a:pt x="58" y="44"/>
                    </a:lnTo>
                    <a:lnTo>
                      <a:pt x="58" y="54"/>
                    </a:lnTo>
                    <a:lnTo>
                      <a:pt x="57" y="64"/>
                    </a:lnTo>
                    <a:lnTo>
                      <a:pt x="54" y="73"/>
                    </a:lnTo>
                    <a:lnTo>
                      <a:pt x="53" y="80"/>
                    </a:lnTo>
                    <a:lnTo>
                      <a:pt x="51" y="83"/>
                    </a:lnTo>
                    <a:lnTo>
                      <a:pt x="45" y="87"/>
                    </a:lnTo>
                    <a:lnTo>
                      <a:pt x="38" y="90"/>
                    </a:lnTo>
                    <a:lnTo>
                      <a:pt x="28" y="93"/>
                    </a:lnTo>
                    <a:lnTo>
                      <a:pt x="20" y="92"/>
                    </a:lnTo>
                    <a:lnTo>
                      <a:pt x="12" y="88"/>
                    </a:lnTo>
                    <a:lnTo>
                      <a:pt x="8" y="82"/>
                    </a:lnTo>
                    <a:lnTo>
                      <a:pt x="5" y="75"/>
                    </a:lnTo>
                    <a:lnTo>
                      <a:pt x="4" y="69"/>
                    </a:lnTo>
                    <a:lnTo>
                      <a:pt x="3" y="61"/>
                    </a:lnTo>
                    <a:lnTo>
                      <a:pt x="2" y="54"/>
                    </a:lnTo>
                    <a:lnTo>
                      <a:pt x="0" y="45"/>
                    </a:lnTo>
                    <a:lnTo>
                      <a:pt x="0" y="36"/>
                    </a:lnTo>
                    <a:lnTo>
                      <a:pt x="0" y="26"/>
                    </a:lnTo>
                    <a:lnTo>
                      <a:pt x="3" y="16"/>
                    </a:lnTo>
                    <a:lnTo>
                      <a:pt x="5" y="3"/>
                    </a:lnTo>
                    <a:lnTo>
                      <a:pt x="9" y="1"/>
                    </a:lnTo>
                    <a:lnTo>
                      <a:pt x="15" y="0"/>
                    </a:lnTo>
                    <a:lnTo>
                      <a:pt x="22" y="0"/>
                    </a:lnTo>
                    <a:lnTo>
                      <a:pt x="28" y="0"/>
                    </a:lnTo>
                    <a:close/>
                  </a:path>
                </a:pathLst>
              </a:custGeom>
              <a:solidFill>
                <a:srgbClr val="FFFFFF"/>
              </a:solidFill>
              <a:ln w="9525">
                <a:noFill/>
                <a:round/>
                <a:headEnd/>
                <a:tailEnd/>
              </a:ln>
            </p:spPr>
            <p:txBody>
              <a:bodyPr/>
              <a:lstStyle/>
              <a:p>
                <a:endParaRPr lang="en-AU"/>
              </a:p>
            </p:txBody>
          </p:sp>
          <p:sp>
            <p:nvSpPr>
              <p:cNvPr id="26702" name="Freeform 185"/>
              <p:cNvSpPr>
                <a:spLocks/>
              </p:cNvSpPr>
              <p:nvPr/>
            </p:nvSpPr>
            <p:spPr bwMode="auto">
              <a:xfrm>
                <a:off x="6338" y="1179"/>
                <a:ext cx="28" cy="46"/>
              </a:xfrm>
              <a:custGeom>
                <a:avLst/>
                <a:gdLst>
                  <a:gd name="T0" fmla="*/ 28 w 58"/>
                  <a:gd name="T1" fmla="*/ 0 h 93"/>
                  <a:gd name="T2" fmla="*/ 28 w 58"/>
                  <a:gd name="T3" fmla="*/ 0 h 93"/>
                  <a:gd name="T4" fmla="*/ 32 w 58"/>
                  <a:gd name="T5" fmla="*/ 0 h 93"/>
                  <a:gd name="T6" fmla="*/ 40 w 58"/>
                  <a:gd name="T7" fmla="*/ 0 h 93"/>
                  <a:gd name="T8" fmla="*/ 48 w 58"/>
                  <a:gd name="T9" fmla="*/ 2 h 93"/>
                  <a:gd name="T10" fmla="*/ 54 w 58"/>
                  <a:gd name="T11" fmla="*/ 7 h 93"/>
                  <a:gd name="T12" fmla="*/ 54 w 58"/>
                  <a:gd name="T13" fmla="*/ 7 h 93"/>
                  <a:gd name="T14" fmla="*/ 57 w 58"/>
                  <a:gd name="T15" fmla="*/ 15 h 93"/>
                  <a:gd name="T16" fmla="*/ 58 w 58"/>
                  <a:gd name="T17" fmla="*/ 24 h 93"/>
                  <a:gd name="T18" fmla="*/ 58 w 58"/>
                  <a:gd name="T19" fmla="*/ 34 h 93"/>
                  <a:gd name="T20" fmla="*/ 58 w 58"/>
                  <a:gd name="T21" fmla="*/ 44 h 93"/>
                  <a:gd name="T22" fmla="*/ 58 w 58"/>
                  <a:gd name="T23" fmla="*/ 54 h 93"/>
                  <a:gd name="T24" fmla="*/ 57 w 58"/>
                  <a:gd name="T25" fmla="*/ 64 h 93"/>
                  <a:gd name="T26" fmla="*/ 54 w 58"/>
                  <a:gd name="T27" fmla="*/ 73 h 93"/>
                  <a:gd name="T28" fmla="*/ 53 w 58"/>
                  <a:gd name="T29" fmla="*/ 80 h 93"/>
                  <a:gd name="T30" fmla="*/ 53 w 58"/>
                  <a:gd name="T31" fmla="*/ 80 h 93"/>
                  <a:gd name="T32" fmla="*/ 51 w 58"/>
                  <a:gd name="T33" fmla="*/ 83 h 93"/>
                  <a:gd name="T34" fmla="*/ 45 w 58"/>
                  <a:gd name="T35" fmla="*/ 87 h 93"/>
                  <a:gd name="T36" fmla="*/ 38 w 58"/>
                  <a:gd name="T37" fmla="*/ 90 h 93"/>
                  <a:gd name="T38" fmla="*/ 28 w 58"/>
                  <a:gd name="T39" fmla="*/ 93 h 93"/>
                  <a:gd name="T40" fmla="*/ 28 w 58"/>
                  <a:gd name="T41" fmla="*/ 93 h 93"/>
                  <a:gd name="T42" fmla="*/ 20 w 58"/>
                  <a:gd name="T43" fmla="*/ 92 h 93"/>
                  <a:gd name="T44" fmla="*/ 12 w 58"/>
                  <a:gd name="T45" fmla="*/ 88 h 93"/>
                  <a:gd name="T46" fmla="*/ 8 w 58"/>
                  <a:gd name="T47" fmla="*/ 82 h 93"/>
                  <a:gd name="T48" fmla="*/ 5 w 58"/>
                  <a:gd name="T49" fmla="*/ 75 h 93"/>
                  <a:gd name="T50" fmla="*/ 5 w 58"/>
                  <a:gd name="T51" fmla="*/ 75 h 93"/>
                  <a:gd name="T52" fmla="*/ 4 w 58"/>
                  <a:gd name="T53" fmla="*/ 69 h 93"/>
                  <a:gd name="T54" fmla="*/ 3 w 58"/>
                  <a:gd name="T55" fmla="*/ 61 h 93"/>
                  <a:gd name="T56" fmla="*/ 2 w 58"/>
                  <a:gd name="T57" fmla="*/ 54 h 93"/>
                  <a:gd name="T58" fmla="*/ 0 w 58"/>
                  <a:gd name="T59" fmla="*/ 45 h 93"/>
                  <a:gd name="T60" fmla="*/ 0 w 58"/>
                  <a:gd name="T61" fmla="*/ 36 h 93"/>
                  <a:gd name="T62" fmla="*/ 0 w 58"/>
                  <a:gd name="T63" fmla="*/ 26 h 93"/>
                  <a:gd name="T64" fmla="*/ 3 w 58"/>
                  <a:gd name="T65" fmla="*/ 16 h 93"/>
                  <a:gd name="T66" fmla="*/ 5 w 58"/>
                  <a:gd name="T67" fmla="*/ 3 h 93"/>
                  <a:gd name="T68" fmla="*/ 5 w 58"/>
                  <a:gd name="T69" fmla="*/ 3 h 93"/>
                  <a:gd name="T70" fmla="*/ 9 w 58"/>
                  <a:gd name="T71" fmla="*/ 1 h 93"/>
                  <a:gd name="T72" fmla="*/ 15 w 58"/>
                  <a:gd name="T73" fmla="*/ 0 h 93"/>
                  <a:gd name="T74" fmla="*/ 22 w 58"/>
                  <a:gd name="T75" fmla="*/ 0 h 93"/>
                  <a:gd name="T76" fmla="*/ 28 w 58"/>
                  <a:gd name="T77" fmla="*/ 0 h 9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8"/>
                  <a:gd name="T118" fmla="*/ 0 h 93"/>
                  <a:gd name="T119" fmla="*/ 58 w 58"/>
                  <a:gd name="T120" fmla="*/ 93 h 9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8" h="93">
                    <a:moveTo>
                      <a:pt x="28" y="0"/>
                    </a:moveTo>
                    <a:lnTo>
                      <a:pt x="28" y="0"/>
                    </a:lnTo>
                    <a:lnTo>
                      <a:pt x="32" y="0"/>
                    </a:lnTo>
                    <a:lnTo>
                      <a:pt x="40" y="0"/>
                    </a:lnTo>
                    <a:lnTo>
                      <a:pt x="48" y="2"/>
                    </a:lnTo>
                    <a:lnTo>
                      <a:pt x="54" y="7"/>
                    </a:lnTo>
                    <a:lnTo>
                      <a:pt x="57" y="15"/>
                    </a:lnTo>
                    <a:lnTo>
                      <a:pt x="58" y="24"/>
                    </a:lnTo>
                    <a:lnTo>
                      <a:pt x="58" y="34"/>
                    </a:lnTo>
                    <a:lnTo>
                      <a:pt x="58" y="44"/>
                    </a:lnTo>
                    <a:lnTo>
                      <a:pt x="58" y="54"/>
                    </a:lnTo>
                    <a:lnTo>
                      <a:pt x="57" y="64"/>
                    </a:lnTo>
                    <a:lnTo>
                      <a:pt x="54" y="73"/>
                    </a:lnTo>
                    <a:lnTo>
                      <a:pt x="53" y="80"/>
                    </a:lnTo>
                    <a:lnTo>
                      <a:pt x="51" y="83"/>
                    </a:lnTo>
                    <a:lnTo>
                      <a:pt x="45" y="87"/>
                    </a:lnTo>
                    <a:lnTo>
                      <a:pt x="38" y="90"/>
                    </a:lnTo>
                    <a:lnTo>
                      <a:pt x="28" y="93"/>
                    </a:lnTo>
                    <a:lnTo>
                      <a:pt x="20" y="92"/>
                    </a:lnTo>
                    <a:lnTo>
                      <a:pt x="12" y="88"/>
                    </a:lnTo>
                    <a:lnTo>
                      <a:pt x="8" y="82"/>
                    </a:lnTo>
                    <a:lnTo>
                      <a:pt x="5" y="75"/>
                    </a:lnTo>
                    <a:lnTo>
                      <a:pt x="4" y="69"/>
                    </a:lnTo>
                    <a:lnTo>
                      <a:pt x="3" y="61"/>
                    </a:lnTo>
                    <a:lnTo>
                      <a:pt x="2" y="54"/>
                    </a:lnTo>
                    <a:lnTo>
                      <a:pt x="0" y="45"/>
                    </a:lnTo>
                    <a:lnTo>
                      <a:pt x="0" y="36"/>
                    </a:lnTo>
                    <a:lnTo>
                      <a:pt x="0" y="26"/>
                    </a:lnTo>
                    <a:lnTo>
                      <a:pt x="3" y="16"/>
                    </a:lnTo>
                    <a:lnTo>
                      <a:pt x="5" y="3"/>
                    </a:lnTo>
                    <a:lnTo>
                      <a:pt x="9" y="1"/>
                    </a:lnTo>
                    <a:lnTo>
                      <a:pt x="15" y="0"/>
                    </a:lnTo>
                    <a:lnTo>
                      <a:pt x="22" y="0"/>
                    </a:lnTo>
                    <a:lnTo>
                      <a:pt x="28" y="0"/>
                    </a:lnTo>
                  </a:path>
                </a:pathLst>
              </a:custGeom>
              <a:noFill/>
              <a:ln w="0">
                <a:solidFill>
                  <a:srgbClr val="000000"/>
                </a:solidFill>
                <a:prstDash val="solid"/>
                <a:round/>
                <a:headEnd/>
                <a:tailEnd/>
              </a:ln>
            </p:spPr>
            <p:txBody>
              <a:bodyPr/>
              <a:lstStyle/>
              <a:p>
                <a:endParaRPr lang="en-AU"/>
              </a:p>
            </p:txBody>
          </p:sp>
          <p:sp>
            <p:nvSpPr>
              <p:cNvPr id="26703" name="Freeform 186"/>
              <p:cNvSpPr>
                <a:spLocks/>
              </p:cNvSpPr>
              <p:nvPr/>
            </p:nvSpPr>
            <p:spPr bwMode="auto">
              <a:xfrm>
                <a:off x="6351" y="1183"/>
                <a:ext cx="2" cy="2"/>
              </a:xfrm>
              <a:custGeom>
                <a:avLst/>
                <a:gdLst>
                  <a:gd name="T0" fmla="*/ 2 w 4"/>
                  <a:gd name="T1" fmla="*/ 0 h 4"/>
                  <a:gd name="T2" fmla="*/ 2 w 4"/>
                  <a:gd name="T3" fmla="*/ 2 h 4"/>
                  <a:gd name="T4" fmla="*/ 4 w 4"/>
                  <a:gd name="T5" fmla="*/ 2 h 4"/>
                  <a:gd name="T6" fmla="*/ 4 w 4"/>
                  <a:gd name="T7" fmla="*/ 2 h 4"/>
                  <a:gd name="T8" fmla="*/ 4 w 4"/>
                  <a:gd name="T9" fmla="*/ 2 h 4"/>
                  <a:gd name="T10" fmla="*/ 4 w 4"/>
                  <a:gd name="T11" fmla="*/ 3 h 4"/>
                  <a:gd name="T12" fmla="*/ 2 w 4"/>
                  <a:gd name="T13" fmla="*/ 4 h 4"/>
                  <a:gd name="T14" fmla="*/ 2 w 4"/>
                  <a:gd name="T15" fmla="*/ 4 h 4"/>
                  <a:gd name="T16" fmla="*/ 1 w 4"/>
                  <a:gd name="T17" fmla="*/ 4 h 4"/>
                  <a:gd name="T18" fmla="*/ 1 w 4"/>
                  <a:gd name="T19" fmla="*/ 4 h 4"/>
                  <a:gd name="T20" fmla="*/ 1 w 4"/>
                  <a:gd name="T21" fmla="*/ 4 h 4"/>
                  <a:gd name="T22" fmla="*/ 0 w 4"/>
                  <a:gd name="T23" fmla="*/ 4 h 4"/>
                  <a:gd name="T24" fmla="*/ 0 w 4"/>
                  <a:gd name="T25" fmla="*/ 3 h 4"/>
                  <a:gd name="T26" fmla="*/ 0 w 4"/>
                  <a:gd name="T27" fmla="*/ 2 h 4"/>
                  <a:gd name="T28" fmla="*/ 1 w 4"/>
                  <a:gd name="T29" fmla="*/ 2 h 4"/>
                  <a:gd name="T30" fmla="*/ 1 w 4"/>
                  <a:gd name="T31" fmla="*/ 0 h 4"/>
                  <a:gd name="T32" fmla="*/ 2 w 4"/>
                  <a:gd name="T33" fmla="*/ 0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
                  <a:gd name="T52" fmla="*/ 0 h 4"/>
                  <a:gd name="T53" fmla="*/ 4 w 4"/>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 h="4">
                    <a:moveTo>
                      <a:pt x="2" y="0"/>
                    </a:moveTo>
                    <a:lnTo>
                      <a:pt x="2" y="2"/>
                    </a:lnTo>
                    <a:lnTo>
                      <a:pt x="4" y="2"/>
                    </a:lnTo>
                    <a:lnTo>
                      <a:pt x="4" y="3"/>
                    </a:lnTo>
                    <a:lnTo>
                      <a:pt x="2" y="4"/>
                    </a:lnTo>
                    <a:lnTo>
                      <a:pt x="1" y="4"/>
                    </a:lnTo>
                    <a:lnTo>
                      <a:pt x="0" y="4"/>
                    </a:lnTo>
                    <a:lnTo>
                      <a:pt x="0" y="3"/>
                    </a:lnTo>
                    <a:lnTo>
                      <a:pt x="0" y="2"/>
                    </a:lnTo>
                    <a:lnTo>
                      <a:pt x="1" y="2"/>
                    </a:lnTo>
                    <a:lnTo>
                      <a:pt x="1" y="0"/>
                    </a:lnTo>
                    <a:lnTo>
                      <a:pt x="2" y="0"/>
                    </a:lnTo>
                    <a:close/>
                  </a:path>
                </a:pathLst>
              </a:custGeom>
              <a:solidFill>
                <a:srgbClr val="000000"/>
              </a:solidFill>
              <a:ln w="9525">
                <a:noFill/>
                <a:round/>
                <a:headEnd/>
                <a:tailEnd/>
              </a:ln>
            </p:spPr>
            <p:txBody>
              <a:bodyPr/>
              <a:lstStyle/>
              <a:p>
                <a:endParaRPr lang="en-AU"/>
              </a:p>
            </p:txBody>
          </p:sp>
          <p:sp>
            <p:nvSpPr>
              <p:cNvPr id="26704" name="Freeform 187"/>
              <p:cNvSpPr>
                <a:spLocks/>
              </p:cNvSpPr>
              <p:nvPr/>
            </p:nvSpPr>
            <p:spPr bwMode="auto">
              <a:xfrm>
                <a:off x="6351" y="1183"/>
                <a:ext cx="2" cy="2"/>
              </a:xfrm>
              <a:custGeom>
                <a:avLst/>
                <a:gdLst>
                  <a:gd name="T0" fmla="*/ 2 w 4"/>
                  <a:gd name="T1" fmla="*/ 0 h 4"/>
                  <a:gd name="T2" fmla="*/ 2 w 4"/>
                  <a:gd name="T3" fmla="*/ 0 h 4"/>
                  <a:gd name="T4" fmla="*/ 2 w 4"/>
                  <a:gd name="T5" fmla="*/ 2 h 4"/>
                  <a:gd name="T6" fmla="*/ 4 w 4"/>
                  <a:gd name="T7" fmla="*/ 2 h 4"/>
                  <a:gd name="T8" fmla="*/ 4 w 4"/>
                  <a:gd name="T9" fmla="*/ 2 h 4"/>
                  <a:gd name="T10" fmla="*/ 4 w 4"/>
                  <a:gd name="T11" fmla="*/ 2 h 4"/>
                  <a:gd name="T12" fmla="*/ 4 w 4"/>
                  <a:gd name="T13" fmla="*/ 2 h 4"/>
                  <a:gd name="T14" fmla="*/ 4 w 4"/>
                  <a:gd name="T15" fmla="*/ 3 h 4"/>
                  <a:gd name="T16" fmla="*/ 2 w 4"/>
                  <a:gd name="T17" fmla="*/ 4 h 4"/>
                  <a:gd name="T18" fmla="*/ 2 w 4"/>
                  <a:gd name="T19" fmla="*/ 4 h 4"/>
                  <a:gd name="T20" fmla="*/ 1 w 4"/>
                  <a:gd name="T21" fmla="*/ 4 h 4"/>
                  <a:gd name="T22" fmla="*/ 1 w 4"/>
                  <a:gd name="T23" fmla="*/ 4 h 4"/>
                  <a:gd name="T24" fmla="*/ 1 w 4"/>
                  <a:gd name="T25" fmla="*/ 4 h 4"/>
                  <a:gd name="T26" fmla="*/ 1 w 4"/>
                  <a:gd name="T27" fmla="*/ 4 h 4"/>
                  <a:gd name="T28" fmla="*/ 0 w 4"/>
                  <a:gd name="T29" fmla="*/ 4 h 4"/>
                  <a:gd name="T30" fmla="*/ 0 w 4"/>
                  <a:gd name="T31" fmla="*/ 3 h 4"/>
                  <a:gd name="T32" fmla="*/ 0 w 4"/>
                  <a:gd name="T33" fmla="*/ 3 h 4"/>
                  <a:gd name="T34" fmla="*/ 0 w 4"/>
                  <a:gd name="T35" fmla="*/ 2 h 4"/>
                  <a:gd name="T36" fmla="*/ 1 w 4"/>
                  <a:gd name="T37" fmla="*/ 2 h 4"/>
                  <a:gd name="T38" fmla="*/ 1 w 4"/>
                  <a:gd name="T39" fmla="*/ 0 h 4"/>
                  <a:gd name="T40" fmla="*/ 2 w 4"/>
                  <a:gd name="T41" fmla="*/ 0 h 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
                  <a:gd name="T64" fmla="*/ 0 h 4"/>
                  <a:gd name="T65" fmla="*/ 4 w 4"/>
                  <a:gd name="T66" fmla="*/ 4 h 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 h="4">
                    <a:moveTo>
                      <a:pt x="2" y="0"/>
                    </a:moveTo>
                    <a:lnTo>
                      <a:pt x="2" y="0"/>
                    </a:lnTo>
                    <a:lnTo>
                      <a:pt x="2" y="2"/>
                    </a:lnTo>
                    <a:lnTo>
                      <a:pt x="4" y="2"/>
                    </a:lnTo>
                    <a:lnTo>
                      <a:pt x="4" y="3"/>
                    </a:lnTo>
                    <a:lnTo>
                      <a:pt x="2" y="4"/>
                    </a:lnTo>
                    <a:lnTo>
                      <a:pt x="1" y="4"/>
                    </a:lnTo>
                    <a:lnTo>
                      <a:pt x="0" y="4"/>
                    </a:lnTo>
                    <a:lnTo>
                      <a:pt x="0" y="3"/>
                    </a:lnTo>
                    <a:lnTo>
                      <a:pt x="0" y="2"/>
                    </a:lnTo>
                    <a:lnTo>
                      <a:pt x="1" y="2"/>
                    </a:lnTo>
                    <a:lnTo>
                      <a:pt x="1" y="0"/>
                    </a:lnTo>
                    <a:lnTo>
                      <a:pt x="2" y="0"/>
                    </a:lnTo>
                  </a:path>
                </a:pathLst>
              </a:custGeom>
              <a:noFill/>
              <a:ln w="0">
                <a:solidFill>
                  <a:srgbClr val="000000"/>
                </a:solidFill>
                <a:prstDash val="solid"/>
                <a:round/>
                <a:headEnd/>
                <a:tailEnd/>
              </a:ln>
            </p:spPr>
            <p:txBody>
              <a:bodyPr/>
              <a:lstStyle/>
              <a:p>
                <a:endParaRPr lang="en-AU"/>
              </a:p>
            </p:txBody>
          </p:sp>
          <p:sp>
            <p:nvSpPr>
              <p:cNvPr id="26705" name="Freeform 188"/>
              <p:cNvSpPr>
                <a:spLocks/>
              </p:cNvSpPr>
              <p:nvPr/>
            </p:nvSpPr>
            <p:spPr bwMode="auto">
              <a:xfrm>
                <a:off x="6351" y="1194"/>
                <a:ext cx="2" cy="2"/>
              </a:xfrm>
              <a:custGeom>
                <a:avLst/>
                <a:gdLst>
                  <a:gd name="T0" fmla="*/ 2 w 5"/>
                  <a:gd name="T1" fmla="*/ 1 h 4"/>
                  <a:gd name="T2" fmla="*/ 3 w 5"/>
                  <a:gd name="T3" fmla="*/ 1 h 4"/>
                  <a:gd name="T4" fmla="*/ 3 w 5"/>
                  <a:gd name="T5" fmla="*/ 1 h 4"/>
                  <a:gd name="T6" fmla="*/ 3 w 5"/>
                  <a:gd name="T7" fmla="*/ 1 h 4"/>
                  <a:gd name="T8" fmla="*/ 5 w 5"/>
                  <a:gd name="T9" fmla="*/ 2 h 4"/>
                  <a:gd name="T10" fmla="*/ 5 w 5"/>
                  <a:gd name="T11" fmla="*/ 2 h 4"/>
                  <a:gd name="T12" fmla="*/ 3 w 5"/>
                  <a:gd name="T13" fmla="*/ 2 h 4"/>
                  <a:gd name="T14" fmla="*/ 3 w 5"/>
                  <a:gd name="T15" fmla="*/ 4 h 4"/>
                  <a:gd name="T16" fmla="*/ 2 w 5"/>
                  <a:gd name="T17" fmla="*/ 4 h 4"/>
                  <a:gd name="T18" fmla="*/ 1 w 5"/>
                  <a:gd name="T19" fmla="*/ 4 h 4"/>
                  <a:gd name="T20" fmla="*/ 1 w 5"/>
                  <a:gd name="T21" fmla="*/ 2 h 4"/>
                  <a:gd name="T22" fmla="*/ 1 w 5"/>
                  <a:gd name="T23" fmla="*/ 2 h 4"/>
                  <a:gd name="T24" fmla="*/ 0 w 5"/>
                  <a:gd name="T25" fmla="*/ 2 h 4"/>
                  <a:gd name="T26" fmla="*/ 1 w 5"/>
                  <a:gd name="T27" fmla="*/ 1 h 4"/>
                  <a:gd name="T28" fmla="*/ 1 w 5"/>
                  <a:gd name="T29" fmla="*/ 0 h 4"/>
                  <a:gd name="T30" fmla="*/ 1 w 5"/>
                  <a:gd name="T31" fmla="*/ 0 h 4"/>
                  <a:gd name="T32" fmla="*/ 2 w 5"/>
                  <a:gd name="T33" fmla="*/ 1 h 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4"/>
                  <a:gd name="T53" fmla="*/ 5 w 5"/>
                  <a:gd name="T54" fmla="*/ 4 h 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4">
                    <a:moveTo>
                      <a:pt x="2" y="1"/>
                    </a:moveTo>
                    <a:lnTo>
                      <a:pt x="3" y="1"/>
                    </a:lnTo>
                    <a:lnTo>
                      <a:pt x="5" y="2"/>
                    </a:lnTo>
                    <a:lnTo>
                      <a:pt x="3" y="2"/>
                    </a:lnTo>
                    <a:lnTo>
                      <a:pt x="3" y="4"/>
                    </a:lnTo>
                    <a:lnTo>
                      <a:pt x="2" y="4"/>
                    </a:lnTo>
                    <a:lnTo>
                      <a:pt x="1" y="4"/>
                    </a:lnTo>
                    <a:lnTo>
                      <a:pt x="1" y="2"/>
                    </a:lnTo>
                    <a:lnTo>
                      <a:pt x="0" y="2"/>
                    </a:lnTo>
                    <a:lnTo>
                      <a:pt x="1" y="1"/>
                    </a:lnTo>
                    <a:lnTo>
                      <a:pt x="1" y="0"/>
                    </a:lnTo>
                    <a:lnTo>
                      <a:pt x="2" y="1"/>
                    </a:lnTo>
                    <a:close/>
                  </a:path>
                </a:pathLst>
              </a:custGeom>
              <a:solidFill>
                <a:srgbClr val="000000"/>
              </a:solidFill>
              <a:ln w="9525">
                <a:noFill/>
                <a:round/>
                <a:headEnd/>
                <a:tailEnd/>
              </a:ln>
            </p:spPr>
            <p:txBody>
              <a:bodyPr/>
              <a:lstStyle/>
              <a:p>
                <a:endParaRPr lang="en-AU"/>
              </a:p>
            </p:txBody>
          </p:sp>
          <p:sp>
            <p:nvSpPr>
              <p:cNvPr id="26706" name="Freeform 189"/>
              <p:cNvSpPr>
                <a:spLocks/>
              </p:cNvSpPr>
              <p:nvPr/>
            </p:nvSpPr>
            <p:spPr bwMode="auto">
              <a:xfrm>
                <a:off x="6351" y="1194"/>
                <a:ext cx="2" cy="2"/>
              </a:xfrm>
              <a:custGeom>
                <a:avLst/>
                <a:gdLst>
                  <a:gd name="T0" fmla="*/ 2 w 5"/>
                  <a:gd name="T1" fmla="*/ 1 h 4"/>
                  <a:gd name="T2" fmla="*/ 2 w 5"/>
                  <a:gd name="T3" fmla="*/ 1 h 4"/>
                  <a:gd name="T4" fmla="*/ 3 w 5"/>
                  <a:gd name="T5" fmla="*/ 1 h 4"/>
                  <a:gd name="T6" fmla="*/ 3 w 5"/>
                  <a:gd name="T7" fmla="*/ 1 h 4"/>
                  <a:gd name="T8" fmla="*/ 3 w 5"/>
                  <a:gd name="T9" fmla="*/ 1 h 4"/>
                  <a:gd name="T10" fmla="*/ 5 w 5"/>
                  <a:gd name="T11" fmla="*/ 2 h 4"/>
                  <a:gd name="T12" fmla="*/ 5 w 5"/>
                  <a:gd name="T13" fmla="*/ 2 h 4"/>
                  <a:gd name="T14" fmla="*/ 5 w 5"/>
                  <a:gd name="T15" fmla="*/ 2 h 4"/>
                  <a:gd name="T16" fmla="*/ 3 w 5"/>
                  <a:gd name="T17" fmla="*/ 2 h 4"/>
                  <a:gd name="T18" fmla="*/ 3 w 5"/>
                  <a:gd name="T19" fmla="*/ 4 h 4"/>
                  <a:gd name="T20" fmla="*/ 2 w 5"/>
                  <a:gd name="T21" fmla="*/ 4 h 4"/>
                  <a:gd name="T22" fmla="*/ 2 w 5"/>
                  <a:gd name="T23" fmla="*/ 4 h 4"/>
                  <a:gd name="T24" fmla="*/ 1 w 5"/>
                  <a:gd name="T25" fmla="*/ 4 h 4"/>
                  <a:gd name="T26" fmla="*/ 1 w 5"/>
                  <a:gd name="T27" fmla="*/ 2 h 4"/>
                  <a:gd name="T28" fmla="*/ 1 w 5"/>
                  <a:gd name="T29" fmla="*/ 2 h 4"/>
                  <a:gd name="T30" fmla="*/ 0 w 5"/>
                  <a:gd name="T31" fmla="*/ 2 h 4"/>
                  <a:gd name="T32" fmla="*/ 0 w 5"/>
                  <a:gd name="T33" fmla="*/ 2 h 4"/>
                  <a:gd name="T34" fmla="*/ 1 w 5"/>
                  <a:gd name="T35" fmla="*/ 1 h 4"/>
                  <a:gd name="T36" fmla="*/ 1 w 5"/>
                  <a:gd name="T37" fmla="*/ 0 h 4"/>
                  <a:gd name="T38" fmla="*/ 1 w 5"/>
                  <a:gd name="T39" fmla="*/ 0 h 4"/>
                  <a:gd name="T40" fmla="*/ 2 w 5"/>
                  <a:gd name="T41" fmla="*/ 1 h 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
                  <a:gd name="T64" fmla="*/ 0 h 4"/>
                  <a:gd name="T65" fmla="*/ 5 w 5"/>
                  <a:gd name="T66" fmla="*/ 4 h 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 h="4">
                    <a:moveTo>
                      <a:pt x="2" y="1"/>
                    </a:moveTo>
                    <a:lnTo>
                      <a:pt x="2" y="1"/>
                    </a:lnTo>
                    <a:lnTo>
                      <a:pt x="3" y="1"/>
                    </a:lnTo>
                    <a:lnTo>
                      <a:pt x="5" y="2"/>
                    </a:lnTo>
                    <a:lnTo>
                      <a:pt x="3" y="2"/>
                    </a:lnTo>
                    <a:lnTo>
                      <a:pt x="3" y="4"/>
                    </a:lnTo>
                    <a:lnTo>
                      <a:pt x="2" y="4"/>
                    </a:lnTo>
                    <a:lnTo>
                      <a:pt x="1" y="4"/>
                    </a:lnTo>
                    <a:lnTo>
                      <a:pt x="1" y="2"/>
                    </a:lnTo>
                    <a:lnTo>
                      <a:pt x="0" y="2"/>
                    </a:lnTo>
                    <a:lnTo>
                      <a:pt x="1" y="1"/>
                    </a:lnTo>
                    <a:lnTo>
                      <a:pt x="1" y="0"/>
                    </a:lnTo>
                    <a:lnTo>
                      <a:pt x="2" y="1"/>
                    </a:lnTo>
                  </a:path>
                </a:pathLst>
              </a:custGeom>
              <a:noFill/>
              <a:ln w="0">
                <a:solidFill>
                  <a:srgbClr val="000000"/>
                </a:solidFill>
                <a:prstDash val="solid"/>
                <a:round/>
                <a:headEnd/>
                <a:tailEnd/>
              </a:ln>
            </p:spPr>
            <p:txBody>
              <a:bodyPr/>
              <a:lstStyle/>
              <a:p>
                <a:endParaRPr lang="en-AU"/>
              </a:p>
            </p:txBody>
          </p:sp>
          <p:sp>
            <p:nvSpPr>
              <p:cNvPr id="26707" name="Freeform 190"/>
              <p:cNvSpPr>
                <a:spLocks/>
              </p:cNvSpPr>
              <p:nvPr/>
            </p:nvSpPr>
            <p:spPr bwMode="auto">
              <a:xfrm>
                <a:off x="6351" y="1206"/>
                <a:ext cx="2" cy="2"/>
              </a:xfrm>
              <a:custGeom>
                <a:avLst/>
                <a:gdLst>
                  <a:gd name="T0" fmla="*/ 1 w 4"/>
                  <a:gd name="T1" fmla="*/ 0 h 5"/>
                  <a:gd name="T2" fmla="*/ 1 w 4"/>
                  <a:gd name="T3" fmla="*/ 0 h 5"/>
                  <a:gd name="T4" fmla="*/ 2 w 4"/>
                  <a:gd name="T5" fmla="*/ 1 h 5"/>
                  <a:gd name="T6" fmla="*/ 2 w 4"/>
                  <a:gd name="T7" fmla="*/ 1 h 5"/>
                  <a:gd name="T8" fmla="*/ 4 w 4"/>
                  <a:gd name="T9" fmla="*/ 2 h 5"/>
                  <a:gd name="T10" fmla="*/ 2 w 4"/>
                  <a:gd name="T11" fmla="*/ 4 h 5"/>
                  <a:gd name="T12" fmla="*/ 2 w 4"/>
                  <a:gd name="T13" fmla="*/ 4 h 5"/>
                  <a:gd name="T14" fmla="*/ 1 w 4"/>
                  <a:gd name="T15" fmla="*/ 5 h 5"/>
                  <a:gd name="T16" fmla="*/ 0 w 4"/>
                  <a:gd name="T17" fmla="*/ 5 h 5"/>
                  <a:gd name="T18" fmla="*/ 0 w 4"/>
                  <a:gd name="T19" fmla="*/ 4 h 5"/>
                  <a:gd name="T20" fmla="*/ 0 w 4"/>
                  <a:gd name="T21" fmla="*/ 4 h 5"/>
                  <a:gd name="T22" fmla="*/ 0 w 4"/>
                  <a:gd name="T23" fmla="*/ 4 h 5"/>
                  <a:gd name="T24" fmla="*/ 0 w 4"/>
                  <a:gd name="T25" fmla="*/ 2 h 5"/>
                  <a:gd name="T26" fmla="*/ 0 w 4"/>
                  <a:gd name="T27" fmla="*/ 1 h 5"/>
                  <a:gd name="T28" fmla="*/ 0 w 4"/>
                  <a:gd name="T29" fmla="*/ 1 h 5"/>
                  <a:gd name="T30" fmla="*/ 0 w 4"/>
                  <a:gd name="T31" fmla="*/ 1 h 5"/>
                  <a:gd name="T32" fmla="*/ 1 w 4"/>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
                  <a:gd name="T52" fmla="*/ 0 h 5"/>
                  <a:gd name="T53" fmla="*/ 4 w 4"/>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 h="5">
                    <a:moveTo>
                      <a:pt x="1" y="0"/>
                    </a:moveTo>
                    <a:lnTo>
                      <a:pt x="1" y="0"/>
                    </a:lnTo>
                    <a:lnTo>
                      <a:pt x="2" y="1"/>
                    </a:lnTo>
                    <a:lnTo>
                      <a:pt x="4" y="2"/>
                    </a:lnTo>
                    <a:lnTo>
                      <a:pt x="2" y="4"/>
                    </a:lnTo>
                    <a:lnTo>
                      <a:pt x="1" y="5"/>
                    </a:lnTo>
                    <a:lnTo>
                      <a:pt x="0" y="5"/>
                    </a:lnTo>
                    <a:lnTo>
                      <a:pt x="0" y="4"/>
                    </a:lnTo>
                    <a:lnTo>
                      <a:pt x="0" y="2"/>
                    </a:lnTo>
                    <a:lnTo>
                      <a:pt x="0" y="1"/>
                    </a:lnTo>
                    <a:lnTo>
                      <a:pt x="1" y="0"/>
                    </a:lnTo>
                    <a:close/>
                  </a:path>
                </a:pathLst>
              </a:custGeom>
              <a:solidFill>
                <a:srgbClr val="000000"/>
              </a:solidFill>
              <a:ln w="9525">
                <a:noFill/>
                <a:round/>
                <a:headEnd/>
                <a:tailEnd/>
              </a:ln>
            </p:spPr>
            <p:txBody>
              <a:bodyPr/>
              <a:lstStyle/>
              <a:p>
                <a:endParaRPr lang="en-AU"/>
              </a:p>
            </p:txBody>
          </p:sp>
          <p:sp>
            <p:nvSpPr>
              <p:cNvPr id="26708" name="Freeform 191"/>
              <p:cNvSpPr>
                <a:spLocks/>
              </p:cNvSpPr>
              <p:nvPr/>
            </p:nvSpPr>
            <p:spPr bwMode="auto">
              <a:xfrm>
                <a:off x="6351" y="1206"/>
                <a:ext cx="2" cy="2"/>
              </a:xfrm>
              <a:custGeom>
                <a:avLst/>
                <a:gdLst>
                  <a:gd name="T0" fmla="*/ 1 w 4"/>
                  <a:gd name="T1" fmla="*/ 0 h 5"/>
                  <a:gd name="T2" fmla="*/ 1 w 4"/>
                  <a:gd name="T3" fmla="*/ 0 h 5"/>
                  <a:gd name="T4" fmla="*/ 1 w 4"/>
                  <a:gd name="T5" fmla="*/ 0 h 5"/>
                  <a:gd name="T6" fmla="*/ 2 w 4"/>
                  <a:gd name="T7" fmla="*/ 1 h 5"/>
                  <a:gd name="T8" fmla="*/ 2 w 4"/>
                  <a:gd name="T9" fmla="*/ 1 h 5"/>
                  <a:gd name="T10" fmla="*/ 4 w 4"/>
                  <a:gd name="T11" fmla="*/ 2 h 5"/>
                  <a:gd name="T12" fmla="*/ 4 w 4"/>
                  <a:gd name="T13" fmla="*/ 2 h 5"/>
                  <a:gd name="T14" fmla="*/ 2 w 4"/>
                  <a:gd name="T15" fmla="*/ 4 h 5"/>
                  <a:gd name="T16" fmla="*/ 2 w 4"/>
                  <a:gd name="T17" fmla="*/ 4 h 5"/>
                  <a:gd name="T18" fmla="*/ 1 w 4"/>
                  <a:gd name="T19" fmla="*/ 5 h 5"/>
                  <a:gd name="T20" fmla="*/ 0 w 4"/>
                  <a:gd name="T21" fmla="*/ 5 h 5"/>
                  <a:gd name="T22" fmla="*/ 0 w 4"/>
                  <a:gd name="T23" fmla="*/ 5 h 5"/>
                  <a:gd name="T24" fmla="*/ 0 w 4"/>
                  <a:gd name="T25" fmla="*/ 4 h 5"/>
                  <a:gd name="T26" fmla="*/ 0 w 4"/>
                  <a:gd name="T27" fmla="*/ 4 h 5"/>
                  <a:gd name="T28" fmla="*/ 0 w 4"/>
                  <a:gd name="T29" fmla="*/ 4 h 5"/>
                  <a:gd name="T30" fmla="*/ 0 w 4"/>
                  <a:gd name="T31" fmla="*/ 2 h 5"/>
                  <a:gd name="T32" fmla="*/ 0 w 4"/>
                  <a:gd name="T33" fmla="*/ 2 h 5"/>
                  <a:gd name="T34" fmla="*/ 0 w 4"/>
                  <a:gd name="T35" fmla="*/ 1 h 5"/>
                  <a:gd name="T36" fmla="*/ 0 w 4"/>
                  <a:gd name="T37" fmla="*/ 1 h 5"/>
                  <a:gd name="T38" fmla="*/ 0 w 4"/>
                  <a:gd name="T39" fmla="*/ 1 h 5"/>
                  <a:gd name="T40" fmla="*/ 1 w 4"/>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
                  <a:gd name="T64" fmla="*/ 0 h 5"/>
                  <a:gd name="T65" fmla="*/ 4 w 4"/>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 h="5">
                    <a:moveTo>
                      <a:pt x="1" y="0"/>
                    </a:moveTo>
                    <a:lnTo>
                      <a:pt x="1" y="0"/>
                    </a:lnTo>
                    <a:lnTo>
                      <a:pt x="2" y="1"/>
                    </a:lnTo>
                    <a:lnTo>
                      <a:pt x="4" y="2"/>
                    </a:lnTo>
                    <a:lnTo>
                      <a:pt x="2" y="4"/>
                    </a:lnTo>
                    <a:lnTo>
                      <a:pt x="1" y="5"/>
                    </a:lnTo>
                    <a:lnTo>
                      <a:pt x="0" y="5"/>
                    </a:lnTo>
                    <a:lnTo>
                      <a:pt x="0" y="4"/>
                    </a:lnTo>
                    <a:lnTo>
                      <a:pt x="0" y="2"/>
                    </a:lnTo>
                    <a:lnTo>
                      <a:pt x="0" y="1"/>
                    </a:lnTo>
                    <a:lnTo>
                      <a:pt x="1" y="0"/>
                    </a:lnTo>
                  </a:path>
                </a:pathLst>
              </a:custGeom>
              <a:noFill/>
              <a:ln w="0">
                <a:solidFill>
                  <a:srgbClr val="000000"/>
                </a:solidFill>
                <a:prstDash val="solid"/>
                <a:round/>
                <a:headEnd/>
                <a:tailEnd/>
              </a:ln>
            </p:spPr>
            <p:txBody>
              <a:bodyPr/>
              <a:lstStyle/>
              <a:p>
                <a:endParaRPr lang="en-AU"/>
              </a:p>
            </p:txBody>
          </p:sp>
          <p:sp>
            <p:nvSpPr>
              <p:cNvPr id="26709" name="Freeform 192"/>
              <p:cNvSpPr>
                <a:spLocks/>
              </p:cNvSpPr>
              <p:nvPr/>
            </p:nvSpPr>
            <p:spPr bwMode="auto">
              <a:xfrm>
                <a:off x="6351" y="1217"/>
                <a:ext cx="2" cy="3"/>
              </a:xfrm>
              <a:custGeom>
                <a:avLst/>
                <a:gdLst>
                  <a:gd name="T0" fmla="*/ 2 w 3"/>
                  <a:gd name="T1" fmla="*/ 0 h 5"/>
                  <a:gd name="T2" fmla="*/ 3 w 3"/>
                  <a:gd name="T3" fmla="*/ 1 h 5"/>
                  <a:gd name="T4" fmla="*/ 3 w 3"/>
                  <a:gd name="T5" fmla="*/ 1 h 5"/>
                  <a:gd name="T6" fmla="*/ 3 w 3"/>
                  <a:gd name="T7" fmla="*/ 2 h 5"/>
                  <a:gd name="T8" fmla="*/ 3 w 3"/>
                  <a:gd name="T9" fmla="*/ 2 h 5"/>
                  <a:gd name="T10" fmla="*/ 3 w 3"/>
                  <a:gd name="T11" fmla="*/ 3 h 5"/>
                  <a:gd name="T12" fmla="*/ 3 w 3"/>
                  <a:gd name="T13" fmla="*/ 3 h 5"/>
                  <a:gd name="T14" fmla="*/ 2 w 3"/>
                  <a:gd name="T15" fmla="*/ 5 h 5"/>
                  <a:gd name="T16" fmla="*/ 2 w 3"/>
                  <a:gd name="T17" fmla="*/ 5 h 5"/>
                  <a:gd name="T18" fmla="*/ 1 w 3"/>
                  <a:gd name="T19" fmla="*/ 3 h 5"/>
                  <a:gd name="T20" fmla="*/ 1 w 3"/>
                  <a:gd name="T21" fmla="*/ 3 h 5"/>
                  <a:gd name="T22" fmla="*/ 1 w 3"/>
                  <a:gd name="T23" fmla="*/ 3 h 5"/>
                  <a:gd name="T24" fmla="*/ 0 w 3"/>
                  <a:gd name="T25" fmla="*/ 2 h 5"/>
                  <a:gd name="T26" fmla="*/ 0 w 3"/>
                  <a:gd name="T27" fmla="*/ 1 h 5"/>
                  <a:gd name="T28" fmla="*/ 1 w 3"/>
                  <a:gd name="T29" fmla="*/ 1 h 5"/>
                  <a:gd name="T30" fmla="*/ 1 w 3"/>
                  <a:gd name="T31" fmla="*/ 1 h 5"/>
                  <a:gd name="T32" fmla="*/ 2 w 3"/>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
                  <a:gd name="T52" fmla="*/ 0 h 5"/>
                  <a:gd name="T53" fmla="*/ 3 w 3"/>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 h="5">
                    <a:moveTo>
                      <a:pt x="2" y="0"/>
                    </a:moveTo>
                    <a:lnTo>
                      <a:pt x="3" y="1"/>
                    </a:lnTo>
                    <a:lnTo>
                      <a:pt x="3" y="2"/>
                    </a:lnTo>
                    <a:lnTo>
                      <a:pt x="3" y="3"/>
                    </a:lnTo>
                    <a:lnTo>
                      <a:pt x="2" y="5"/>
                    </a:lnTo>
                    <a:lnTo>
                      <a:pt x="1" y="3"/>
                    </a:lnTo>
                    <a:lnTo>
                      <a:pt x="0" y="2"/>
                    </a:lnTo>
                    <a:lnTo>
                      <a:pt x="0" y="1"/>
                    </a:lnTo>
                    <a:lnTo>
                      <a:pt x="1" y="1"/>
                    </a:lnTo>
                    <a:lnTo>
                      <a:pt x="2" y="0"/>
                    </a:lnTo>
                    <a:close/>
                  </a:path>
                </a:pathLst>
              </a:custGeom>
              <a:solidFill>
                <a:srgbClr val="000000"/>
              </a:solidFill>
              <a:ln w="9525">
                <a:noFill/>
                <a:round/>
                <a:headEnd/>
                <a:tailEnd/>
              </a:ln>
            </p:spPr>
            <p:txBody>
              <a:bodyPr/>
              <a:lstStyle/>
              <a:p>
                <a:endParaRPr lang="en-AU"/>
              </a:p>
            </p:txBody>
          </p:sp>
          <p:sp>
            <p:nvSpPr>
              <p:cNvPr id="26710" name="Freeform 193"/>
              <p:cNvSpPr>
                <a:spLocks/>
              </p:cNvSpPr>
              <p:nvPr/>
            </p:nvSpPr>
            <p:spPr bwMode="auto">
              <a:xfrm>
                <a:off x="6351" y="1217"/>
                <a:ext cx="2" cy="3"/>
              </a:xfrm>
              <a:custGeom>
                <a:avLst/>
                <a:gdLst>
                  <a:gd name="T0" fmla="*/ 2 w 3"/>
                  <a:gd name="T1" fmla="*/ 0 h 5"/>
                  <a:gd name="T2" fmla="*/ 2 w 3"/>
                  <a:gd name="T3" fmla="*/ 0 h 5"/>
                  <a:gd name="T4" fmla="*/ 3 w 3"/>
                  <a:gd name="T5" fmla="*/ 1 h 5"/>
                  <a:gd name="T6" fmla="*/ 3 w 3"/>
                  <a:gd name="T7" fmla="*/ 1 h 5"/>
                  <a:gd name="T8" fmla="*/ 3 w 3"/>
                  <a:gd name="T9" fmla="*/ 2 h 5"/>
                  <a:gd name="T10" fmla="*/ 3 w 3"/>
                  <a:gd name="T11" fmla="*/ 2 h 5"/>
                  <a:gd name="T12" fmla="*/ 3 w 3"/>
                  <a:gd name="T13" fmla="*/ 2 h 5"/>
                  <a:gd name="T14" fmla="*/ 3 w 3"/>
                  <a:gd name="T15" fmla="*/ 3 h 5"/>
                  <a:gd name="T16" fmla="*/ 3 w 3"/>
                  <a:gd name="T17" fmla="*/ 3 h 5"/>
                  <a:gd name="T18" fmla="*/ 2 w 3"/>
                  <a:gd name="T19" fmla="*/ 5 h 5"/>
                  <a:gd name="T20" fmla="*/ 2 w 3"/>
                  <a:gd name="T21" fmla="*/ 5 h 5"/>
                  <a:gd name="T22" fmla="*/ 2 w 3"/>
                  <a:gd name="T23" fmla="*/ 5 h 5"/>
                  <a:gd name="T24" fmla="*/ 1 w 3"/>
                  <a:gd name="T25" fmla="*/ 3 h 5"/>
                  <a:gd name="T26" fmla="*/ 1 w 3"/>
                  <a:gd name="T27" fmla="*/ 3 h 5"/>
                  <a:gd name="T28" fmla="*/ 1 w 3"/>
                  <a:gd name="T29" fmla="*/ 3 h 5"/>
                  <a:gd name="T30" fmla="*/ 0 w 3"/>
                  <a:gd name="T31" fmla="*/ 2 h 5"/>
                  <a:gd name="T32" fmla="*/ 0 w 3"/>
                  <a:gd name="T33" fmla="*/ 2 h 5"/>
                  <a:gd name="T34" fmla="*/ 0 w 3"/>
                  <a:gd name="T35" fmla="*/ 1 h 5"/>
                  <a:gd name="T36" fmla="*/ 1 w 3"/>
                  <a:gd name="T37" fmla="*/ 1 h 5"/>
                  <a:gd name="T38" fmla="*/ 1 w 3"/>
                  <a:gd name="T39" fmla="*/ 1 h 5"/>
                  <a:gd name="T40" fmla="*/ 2 w 3"/>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
                  <a:gd name="T64" fmla="*/ 0 h 5"/>
                  <a:gd name="T65" fmla="*/ 3 w 3"/>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 h="5">
                    <a:moveTo>
                      <a:pt x="2" y="0"/>
                    </a:moveTo>
                    <a:lnTo>
                      <a:pt x="2" y="0"/>
                    </a:lnTo>
                    <a:lnTo>
                      <a:pt x="3" y="1"/>
                    </a:lnTo>
                    <a:lnTo>
                      <a:pt x="3" y="2"/>
                    </a:lnTo>
                    <a:lnTo>
                      <a:pt x="3" y="3"/>
                    </a:lnTo>
                    <a:lnTo>
                      <a:pt x="2" y="5"/>
                    </a:lnTo>
                    <a:lnTo>
                      <a:pt x="1" y="3"/>
                    </a:lnTo>
                    <a:lnTo>
                      <a:pt x="0" y="2"/>
                    </a:lnTo>
                    <a:lnTo>
                      <a:pt x="0" y="1"/>
                    </a:lnTo>
                    <a:lnTo>
                      <a:pt x="1" y="1"/>
                    </a:lnTo>
                    <a:lnTo>
                      <a:pt x="2" y="0"/>
                    </a:lnTo>
                  </a:path>
                </a:pathLst>
              </a:custGeom>
              <a:noFill/>
              <a:ln w="0">
                <a:solidFill>
                  <a:srgbClr val="000000"/>
                </a:solidFill>
                <a:prstDash val="solid"/>
                <a:round/>
                <a:headEnd/>
                <a:tailEnd/>
              </a:ln>
            </p:spPr>
            <p:txBody>
              <a:bodyPr/>
              <a:lstStyle/>
              <a:p>
                <a:endParaRPr lang="en-AU"/>
              </a:p>
            </p:txBody>
          </p:sp>
          <p:sp>
            <p:nvSpPr>
              <p:cNvPr id="26711" name="Freeform 194"/>
              <p:cNvSpPr>
                <a:spLocks/>
              </p:cNvSpPr>
              <p:nvPr/>
            </p:nvSpPr>
            <p:spPr bwMode="auto">
              <a:xfrm>
                <a:off x="6350" y="1167"/>
                <a:ext cx="5" cy="6"/>
              </a:xfrm>
              <a:custGeom>
                <a:avLst/>
                <a:gdLst>
                  <a:gd name="T0" fmla="*/ 0 w 9"/>
                  <a:gd name="T1" fmla="*/ 0 h 11"/>
                  <a:gd name="T2" fmla="*/ 9 w 9"/>
                  <a:gd name="T3" fmla="*/ 0 h 11"/>
                  <a:gd name="T4" fmla="*/ 9 w 9"/>
                  <a:gd name="T5" fmla="*/ 10 h 11"/>
                  <a:gd name="T6" fmla="*/ 0 w 9"/>
                  <a:gd name="T7" fmla="*/ 11 h 11"/>
                  <a:gd name="T8" fmla="*/ 0 w 9"/>
                  <a:gd name="T9" fmla="*/ 0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0"/>
                    </a:moveTo>
                    <a:lnTo>
                      <a:pt x="9" y="0"/>
                    </a:lnTo>
                    <a:lnTo>
                      <a:pt x="9" y="10"/>
                    </a:lnTo>
                    <a:lnTo>
                      <a:pt x="0" y="11"/>
                    </a:lnTo>
                    <a:lnTo>
                      <a:pt x="0" y="0"/>
                    </a:lnTo>
                    <a:close/>
                  </a:path>
                </a:pathLst>
              </a:custGeom>
              <a:solidFill>
                <a:srgbClr val="FFFFFF"/>
              </a:solidFill>
              <a:ln w="9525">
                <a:noFill/>
                <a:round/>
                <a:headEnd/>
                <a:tailEnd/>
              </a:ln>
            </p:spPr>
            <p:txBody>
              <a:bodyPr/>
              <a:lstStyle/>
              <a:p>
                <a:endParaRPr lang="en-AU"/>
              </a:p>
            </p:txBody>
          </p:sp>
          <p:sp>
            <p:nvSpPr>
              <p:cNvPr id="26712" name="Freeform 195"/>
              <p:cNvSpPr>
                <a:spLocks/>
              </p:cNvSpPr>
              <p:nvPr/>
            </p:nvSpPr>
            <p:spPr bwMode="auto">
              <a:xfrm>
                <a:off x="6350" y="1167"/>
                <a:ext cx="5" cy="6"/>
              </a:xfrm>
              <a:custGeom>
                <a:avLst/>
                <a:gdLst>
                  <a:gd name="T0" fmla="*/ 0 w 9"/>
                  <a:gd name="T1" fmla="*/ 0 h 11"/>
                  <a:gd name="T2" fmla="*/ 9 w 9"/>
                  <a:gd name="T3" fmla="*/ 0 h 11"/>
                  <a:gd name="T4" fmla="*/ 9 w 9"/>
                  <a:gd name="T5" fmla="*/ 10 h 11"/>
                  <a:gd name="T6" fmla="*/ 0 w 9"/>
                  <a:gd name="T7" fmla="*/ 11 h 11"/>
                  <a:gd name="T8" fmla="*/ 0 w 9"/>
                  <a:gd name="T9" fmla="*/ 0 h 11"/>
                  <a:gd name="T10" fmla="*/ 0 60000 65536"/>
                  <a:gd name="T11" fmla="*/ 0 60000 65536"/>
                  <a:gd name="T12" fmla="*/ 0 60000 65536"/>
                  <a:gd name="T13" fmla="*/ 0 60000 65536"/>
                  <a:gd name="T14" fmla="*/ 0 60000 65536"/>
                  <a:gd name="T15" fmla="*/ 0 w 9"/>
                  <a:gd name="T16" fmla="*/ 0 h 11"/>
                  <a:gd name="T17" fmla="*/ 9 w 9"/>
                  <a:gd name="T18" fmla="*/ 11 h 11"/>
                </a:gdLst>
                <a:ahLst/>
                <a:cxnLst>
                  <a:cxn ang="T10">
                    <a:pos x="T0" y="T1"/>
                  </a:cxn>
                  <a:cxn ang="T11">
                    <a:pos x="T2" y="T3"/>
                  </a:cxn>
                  <a:cxn ang="T12">
                    <a:pos x="T4" y="T5"/>
                  </a:cxn>
                  <a:cxn ang="T13">
                    <a:pos x="T6" y="T7"/>
                  </a:cxn>
                  <a:cxn ang="T14">
                    <a:pos x="T8" y="T9"/>
                  </a:cxn>
                </a:cxnLst>
                <a:rect l="T15" t="T16" r="T17" b="T18"/>
                <a:pathLst>
                  <a:path w="9" h="11">
                    <a:moveTo>
                      <a:pt x="0" y="0"/>
                    </a:moveTo>
                    <a:lnTo>
                      <a:pt x="9" y="0"/>
                    </a:lnTo>
                    <a:lnTo>
                      <a:pt x="9" y="10"/>
                    </a:lnTo>
                    <a:lnTo>
                      <a:pt x="0" y="11"/>
                    </a:lnTo>
                    <a:lnTo>
                      <a:pt x="0" y="0"/>
                    </a:lnTo>
                  </a:path>
                </a:pathLst>
              </a:custGeom>
              <a:noFill/>
              <a:ln w="0">
                <a:solidFill>
                  <a:srgbClr val="000000"/>
                </a:solidFill>
                <a:prstDash val="solid"/>
                <a:round/>
                <a:headEnd/>
                <a:tailEnd/>
              </a:ln>
            </p:spPr>
            <p:txBody>
              <a:bodyPr/>
              <a:lstStyle/>
              <a:p>
                <a:endParaRPr lang="en-AU"/>
              </a:p>
            </p:txBody>
          </p:sp>
          <p:sp>
            <p:nvSpPr>
              <p:cNvPr id="26713" name="Freeform 196"/>
              <p:cNvSpPr>
                <a:spLocks/>
              </p:cNvSpPr>
              <p:nvPr/>
            </p:nvSpPr>
            <p:spPr bwMode="auto">
              <a:xfrm>
                <a:off x="6338" y="1165"/>
                <a:ext cx="12" cy="9"/>
              </a:xfrm>
              <a:custGeom>
                <a:avLst/>
                <a:gdLst>
                  <a:gd name="T0" fmla="*/ 23 w 24"/>
                  <a:gd name="T1" fmla="*/ 5 h 19"/>
                  <a:gd name="T2" fmla="*/ 0 w 24"/>
                  <a:gd name="T3" fmla="*/ 0 h 19"/>
                  <a:gd name="T4" fmla="*/ 0 w 24"/>
                  <a:gd name="T5" fmla="*/ 19 h 19"/>
                  <a:gd name="T6" fmla="*/ 24 w 24"/>
                  <a:gd name="T7" fmla="*/ 14 h 19"/>
                  <a:gd name="T8" fmla="*/ 23 w 24"/>
                  <a:gd name="T9" fmla="*/ 5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23" y="5"/>
                    </a:moveTo>
                    <a:lnTo>
                      <a:pt x="0" y="0"/>
                    </a:lnTo>
                    <a:lnTo>
                      <a:pt x="0" y="19"/>
                    </a:lnTo>
                    <a:lnTo>
                      <a:pt x="24" y="14"/>
                    </a:lnTo>
                    <a:lnTo>
                      <a:pt x="23" y="5"/>
                    </a:lnTo>
                    <a:close/>
                  </a:path>
                </a:pathLst>
              </a:custGeom>
              <a:solidFill>
                <a:srgbClr val="FFFFFF"/>
              </a:solidFill>
              <a:ln w="9525">
                <a:noFill/>
                <a:round/>
                <a:headEnd/>
                <a:tailEnd/>
              </a:ln>
            </p:spPr>
            <p:txBody>
              <a:bodyPr/>
              <a:lstStyle/>
              <a:p>
                <a:endParaRPr lang="en-AU"/>
              </a:p>
            </p:txBody>
          </p:sp>
          <p:sp>
            <p:nvSpPr>
              <p:cNvPr id="26714" name="Freeform 197"/>
              <p:cNvSpPr>
                <a:spLocks/>
              </p:cNvSpPr>
              <p:nvPr/>
            </p:nvSpPr>
            <p:spPr bwMode="auto">
              <a:xfrm>
                <a:off x="6338" y="1165"/>
                <a:ext cx="12" cy="9"/>
              </a:xfrm>
              <a:custGeom>
                <a:avLst/>
                <a:gdLst>
                  <a:gd name="T0" fmla="*/ 23 w 24"/>
                  <a:gd name="T1" fmla="*/ 5 h 19"/>
                  <a:gd name="T2" fmla="*/ 0 w 24"/>
                  <a:gd name="T3" fmla="*/ 0 h 19"/>
                  <a:gd name="T4" fmla="*/ 0 w 24"/>
                  <a:gd name="T5" fmla="*/ 19 h 19"/>
                  <a:gd name="T6" fmla="*/ 24 w 24"/>
                  <a:gd name="T7" fmla="*/ 14 h 19"/>
                  <a:gd name="T8" fmla="*/ 23 w 24"/>
                  <a:gd name="T9" fmla="*/ 5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23" y="5"/>
                    </a:moveTo>
                    <a:lnTo>
                      <a:pt x="0" y="0"/>
                    </a:lnTo>
                    <a:lnTo>
                      <a:pt x="0" y="19"/>
                    </a:lnTo>
                    <a:lnTo>
                      <a:pt x="24" y="14"/>
                    </a:lnTo>
                    <a:lnTo>
                      <a:pt x="23" y="5"/>
                    </a:lnTo>
                  </a:path>
                </a:pathLst>
              </a:custGeom>
              <a:noFill/>
              <a:ln w="0">
                <a:solidFill>
                  <a:srgbClr val="000000"/>
                </a:solidFill>
                <a:prstDash val="solid"/>
                <a:round/>
                <a:headEnd/>
                <a:tailEnd/>
              </a:ln>
            </p:spPr>
            <p:txBody>
              <a:bodyPr/>
              <a:lstStyle/>
              <a:p>
                <a:endParaRPr lang="en-AU"/>
              </a:p>
            </p:txBody>
          </p:sp>
          <p:sp>
            <p:nvSpPr>
              <p:cNvPr id="26715" name="Freeform 198"/>
              <p:cNvSpPr>
                <a:spLocks/>
              </p:cNvSpPr>
              <p:nvPr/>
            </p:nvSpPr>
            <p:spPr bwMode="auto">
              <a:xfrm>
                <a:off x="6356" y="1164"/>
                <a:ext cx="12" cy="10"/>
              </a:xfrm>
              <a:custGeom>
                <a:avLst/>
                <a:gdLst>
                  <a:gd name="T0" fmla="*/ 1 w 24"/>
                  <a:gd name="T1" fmla="*/ 6 h 19"/>
                  <a:gd name="T2" fmla="*/ 22 w 24"/>
                  <a:gd name="T3" fmla="*/ 0 h 19"/>
                  <a:gd name="T4" fmla="*/ 24 w 24"/>
                  <a:gd name="T5" fmla="*/ 19 h 19"/>
                  <a:gd name="T6" fmla="*/ 0 w 24"/>
                  <a:gd name="T7" fmla="*/ 16 h 19"/>
                  <a:gd name="T8" fmla="*/ 1 w 24"/>
                  <a:gd name="T9" fmla="*/ 6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1" y="6"/>
                    </a:moveTo>
                    <a:lnTo>
                      <a:pt x="22" y="0"/>
                    </a:lnTo>
                    <a:lnTo>
                      <a:pt x="24" y="19"/>
                    </a:lnTo>
                    <a:lnTo>
                      <a:pt x="0" y="16"/>
                    </a:lnTo>
                    <a:lnTo>
                      <a:pt x="1" y="6"/>
                    </a:lnTo>
                    <a:close/>
                  </a:path>
                </a:pathLst>
              </a:custGeom>
              <a:solidFill>
                <a:srgbClr val="FFFFFF"/>
              </a:solidFill>
              <a:ln w="9525">
                <a:noFill/>
                <a:round/>
                <a:headEnd/>
                <a:tailEnd/>
              </a:ln>
            </p:spPr>
            <p:txBody>
              <a:bodyPr/>
              <a:lstStyle/>
              <a:p>
                <a:endParaRPr lang="en-AU"/>
              </a:p>
            </p:txBody>
          </p:sp>
          <p:sp>
            <p:nvSpPr>
              <p:cNvPr id="26716" name="Freeform 199"/>
              <p:cNvSpPr>
                <a:spLocks/>
              </p:cNvSpPr>
              <p:nvPr/>
            </p:nvSpPr>
            <p:spPr bwMode="auto">
              <a:xfrm>
                <a:off x="6356" y="1164"/>
                <a:ext cx="12" cy="10"/>
              </a:xfrm>
              <a:custGeom>
                <a:avLst/>
                <a:gdLst>
                  <a:gd name="T0" fmla="*/ 1 w 24"/>
                  <a:gd name="T1" fmla="*/ 6 h 19"/>
                  <a:gd name="T2" fmla="*/ 22 w 24"/>
                  <a:gd name="T3" fmla="*/ 0 h 19"/>
                  <a:gd name="T4" fmla="*/ 24 w 24"/>
                  <a:gd name="T5" fmla="*/ 19 h 19"/>
                  <a:gd name="T6" fmla="*/ 0 w 24"/>
                  <a:gd name="T7" fmla="*/ 16 h 19"/>
                  <a:gd name="T8" fmla="*/ 1 w 24"/>
                  <a:gd name="T9" fmla="*/ 6 h 19"/>
                  <a:gd name="T10" fmla="*/ 0 60000 65536"/>
                  <a:gd name="T11" fmla="*/ 0 60000 65536"/>
                  <a:gd name="T12" fmla="*/ 0 60000 65536"/>
                  <a:gd name="T13" fmla="*/ 0 60000 65536"/>
                  <a:gd name="T14" fmla="*/ 0 60000 65536"/>
                  <a:gd name="T15" fmla="*/ 0 w 24"/>
                  <a:gd name="T16" fmla="*/ 0 h 19"/>
                  <a:gd name="T17" fmla="*/ 24 w 24"/>
                  <a:gd name="T18" fmla="*/ 19 h 19"/>
                </a:gdLst>
                <a:ahLst/>
                <a:cxnLst>
                  <a:cxn ang="T10">
                    <a:pos x="T0" y="T1"/>
                  </a:cxn>
                  <a:cxn ang="T11">
                    <a:pos x="T2" y="T3"/>
                  </a:cxn>
                  <a:cxn ang="T12">
                    <a:pos x="T4" y="T5"/>
                  </a:cxn>
                  <a:cxn ang="T13">
                    <a:pos x="T6" y="T7"/>
                  </a:cxn>
                  <a:cxn ang="T14">
                    <a:pos x="T8" y="T9"/>
                  </a:cxn>
                </a:cxnLst>
                <a:rect l="T15" t="T16" r="T17" b="T18"/>
                <a:pathLst>
                  <a:path w="24" h="19">
                    <a:moveTo>
                      <a:pt x="1" y="6"/>
                    </a:moveTo>
                    <a:lnTo>
                      <a:pt x="22" y="0"/>
                    </a:lnTo>
                    <a:lnTo>
                      <a:pt x="24" y="19"/>
                    </a:lnTo>
                    <a:lnTo>
                      <a:pt x="0" y="16"/>
                    </a:lnTo>
                    <a:lnTo>
                      <a:pt x="1" y="6"/>
                    </a:lnTo>
                  </a:path>
                </a:pathLst>
              </a:custGeom>
              <a:noFill/>
              <a:ln w="0">
                <a:solidFill>
                  <a:srgbClr val="000000"/>
                </a:solidFill>
                <a:prstDash val="solid"/>
                <a:round/>
                <a:headEnd/>
                <a:tailEnd/>
              </a:ln>
            </p:spPr>
            <p:txBody>
              <a:bodyPr/>
              <a:lstStyle/>
              <a:p>
                <a:endParaRPr lang="en-AU"/>
              </a:p>
            </p:txBody>
          </p:sp>
          <p:sp>
            <p:nvSpPr>
              <p:cNvPr id="26717" name="Freeform 200"/>
              <p:cNvSpPr>
                <a:spLocks/>
              </p:cNvSpPr>
              <p:nvPr/>
            </p:nvSpPr>
            <p:spPr bwMode="auto">
              <a:xfrm>
                <a:off x="6327" y="1108"/>
                <a:ext cx="52" cy="58"/>
              </a:xfrm>
              <a:custGeom>
                <a:avLst/>
                <a:gdLst>
                  <a:gd name="T0" fmla="*/ 52 w 103"/>
                  <a:gd name="T1" fmla="*/ 0 h 115"/>
                  <a:gd name="T2" fmla="*/ 61 w 103"/>
                  <a:gd name="T3" fmla="*/ 2 h 115"/>
                  <a:gd name="T4" fmla="*/ 71 w 103"/>
                  <a:gd name="T5" fmla="*/ 5 h 115"/>
                  <a:gd name="T6" fmla="*/ 79 w 103"/>
                  <a:gd name="T7" fmla="*/ 11 h 115"/>
                  <a:gd name="T8" fmla="*/ 88 w 103"/>
                  <a:gd name="T9" fmla="*/ 18 h 115"/>
                  <a:gd name="T10" fmla="*/ 94 w 103"/>
                  <a:gd name="T11" fmla="*/ 26 h 115"/>
                  <a:gd name="T12" fmla="*/ 98 w 103"/>
                  <a:gd name="T13" fmla="*/ 36 h 115"/>
                  <a:gd name="T14" fmla="*/ 102 w 103"/>
                  <a:gd name="T15" fmla="*/ 47 h 115"/>
                  <a:gd name="T16" fmla="*/ 103 w 103"/>
                  <a:gd name="T17" fmla="*/ 58 h 115"/>
                  <a:gd name="T18" fmla="*/ 102 w 103"/>
                  <a:gd name="T19" fmla="*/ 70 h 115"/>
                  <a:gd name="T20" fmla="*/ 98 w 103"/>
                  <a:gd name="T21" fmla="*/ 81 h 115"/>
                  <a:gd name="T22" fmla="*/ 94 w 103"/>
                  <a:gd name="T23" fmla="*/ 90 h 115"/>
                  <a:gd name="T24" fmla="*/ 88 w 103"/>
                  <a:gd name="T25" fmla="*/ 99 h 115"/>
                  <a:gd name="T26" fmla="*/ 79 w 103"/>
                  <a:gd name="T27" fmla="*/ 105 h 115"/>
                  <a:gd name="T28" fmla="*/ 71 w 103"/>
                  <a:gd name="T29" fmla="*/ 110 h 115"/>
                  <a:gd name="T30" fmla="*/ 61 w 103"/>
                  <a:gd name="T31" fmla="*/ 114 h 115"/>
                  <a:gd name="T32" fmla="*/ 52 w 103"/>
                  <a:gd name="T33" fmla="*/ 115 h 115"/>
                  <a:gd name="T34" fmla="*/ 41 w 103"/>
                  <a:gd name="T35" fmla="*/ 114 h 115"/>
                  <a:gd name="T36" fmla="*/ 31 w 103"/>
                  <a:gd name="T37" fmla="*/ 110 h 115"/>
                  <a:gd name="T38" fmla="*/ 23 w 103"/>
                  <a:gd name="T39" fmla="*/ 105 h 115"/>
                  <a:gd name="T40" fmla="*/ 14 w 103"/>
                  <a:gd name="T41" fmla="*/ 99 h 115"/>
                  <a:gd name="T42" fmla="*/ 8 w 103"/>
                  <a:gd name="T43" fmla="*/ 90 h 115"/>
                  <a:gd name="T44" fmla="*/ 4 w 103"/>
                  <a:gd name="T45" fmla="*/ 81 h 115"/>
                  <a:gd name="T46" fmla="*/ 1 w 103"/>
                  <a:gd name="T47" fmla="*/ 70 h 115"/>
                  <a:gd name="T48" fmla="*/ 0 w 103"/>
                  <a:gd name="T49" fmla="*/ 58 h 115"/>
                  <a:gd name="T50" fmla="*/ 1 w 103"/>
                  <a:gd name="T51" fmla="*/ 47 h 115"/>
                  <a:gd name="T52" fmla="*/ 4 w 103"/>
                  <a:gd name="T53" fmla="*/ 36 h 115"/>
                  <a:gd name="T54" fmla="*/ 8 w 103"/>
                  <a:gd name="T55" fmla="*/ 26 h 115"/>
                  <a:gd name="T56" fmla="*/ 16 w 103"/>
                  <a:gd name="T57" fmla="*/ 18 h 115"/>
                  <a:gd name="T58" fmla="*/ 23 w 103"/>
                  <a:gd name="T59" fmla="*/ 11 h 115"/>
                  <a:gd name="T60" fmla="*/ 31 w 103"/>
                  <a:gd name="T61" fmla="*/ 5 h 115"/>
                  <a:gd name="T62" fmla="*/ 41 w 103"/>
                  <a:gd name="T63" fmla="*/ 2 h 115"/>
                  <a:gd name="T64" fmla="*/ 52 w 103"/>
                  <a:gd name="T65" fmla="*/ 0 h 1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03"/>
                  <a:gd name="T100" fmla="*/ 0 h 115"/>
                  <a:gd name="T101" fmla="*/ 103 w 103"/>
                  <a:gd name="T102" fmla="*/ 115 h 1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03" h="115">
                    <a:moveTo>
                      <a:pt x="52" y="0"/>
                    </a:moveTo>
                    <a:lnTo>
                      <a:pt x="61" y="2"/>
                    </a:lnTo>
                    <a:lnTo>
                      <a:pt x="71" y="5"/>
                    </a:lnTo>
                    <a:lnTo>
                      <a:pt x="79" y="11"/>
                    </a:lnTo>
                    <a:lnTo>
                      <a:pt x="88" y="18"/>
                    </a:lnTo>
                    <a:lnTo>
                      <a:pt x="94" y="26"/>
                    </a:lnTo>
                    <a:lnTo>
                      <a:pt x="98" y="36"/>
                    </a:lnTo>
                    <a:lnTo>
                      <a:pt x="102" y="47"/>
                    </a:lnTo>
                    <a:lnTo>
                      <a:pt x="103" y="58"/>
                    </a:lnTo>
                    <a:lnTo>
                      <a:pt x="102" y="70"/>
                    </a:lnTo>
                    <a:lnTo>
                      <a:pt x="98" y="81"/>
                    </a:lnTo>
                    <a:lnTo>
                      <a:pt x="94" y="90"/>
                    </a:lnTo>
                    <a:lnTo>
                      <a:pt x="88" y="99"/>
                    </a:lnTo>
                    <a:lnTo>
                      <a:pt x="79" y="105"/>
                    </a:lnTo>
                    <a:lnTo>
                      <a:pt x="71" y="110"/>
                    </a:lnTo>
                    <a:lnTo>
                      <a:pt x="61" y="114"/>
                    </a:lnTo>
                    <a:lnTo>
                      <a:pt x="52" y="115"/>
                    </a:lnTo>
                    <a:lnTo>
                      <a:pt x="41" y="114"/>
                    </a:lnTo>
                    <a:lnTo>
                      <a:pt x="31" y="110"/>
                    </a:lnTo>
                    <a:lnTo>
                      <a:pt x="23" y="105"/>
                    </a:lnTo>
                    <a:lnTo>
                      <a:pt x="14" y="99"/>
                    </a:lnTo>
                    <a:lnTo>
                      <a:pt x="8" y="90"/>
                    </a:lnTo>
                    <a:lnTo>
                      <a:pt x="4" y="81"/>
                    </a:lnTo>
                    <a:lnTo>
                      <a:pt x="1" y="70"/>
                    </a:lnTo>
                    <a:lnTo>
                      <a:pt x="0" y="58"/>
                    </a:lnTo>
                    <a:lnTo>
                      <a:pt x="1" y="47"/>
                    </a:lnTo>
                    <a:lnTo>
                      <a:pt x="4" y="36"/>
                    </a:lnTo>
                    <a:lnTo>
                      <a:pt x="8" y="26"/>
                    </a:lnTo>
                    <a:lnTo>
                      <a:pt x="16" y="18"/>
                    </a:lnTo>
                    <a:lnTo>
                      <a:pt x="23" y="11"/>
                    </a:lnTo>
                    <a:lnTo>
                      <a:pt x="31" y="5"/>
                    </a:lnTo>
                    <a:lnTo>
                      <a:pt x="41" y="2"/>
                    </a:lnTo>
                    <a:lnTo>
                      <a:pt x="52" y="0"/>
                    </a:lnTo>
                    <a:close/>
                  </a:path>
                </a:pathLst>
              </a:custGeom>
              <a:solidFill>
                <a:srgbClr val="FFFFFF"/>
              </a:solidFill>
              <a:ln w="9525">
                <a:noFill/>
                <a:round/>
                <a:headEnd/>
                <a:tailEnd/>
              </a:ln>
            </p:spPr>
            <p:txBody>
              <a:bodyPr/>
              <a:lstStyle/>
              <a:p>
                <a:endParaRPr lang="en-AU"/>
              </a:p>
            </p:txBody>
          </p:sp>
          <p:sp>
            <p:nvSpPr>
              <p:cNvPr id="26718" name="Freeform 201"/>
              <p:cNvSpPr>
                <a:spLocks/>
              </p:cNvSpPr>
              <p:nvPr/>
            </p:nvSpPr>
            <p:spPr bwMode="auto">
              <a:xfrm>
                <a:off x="6327" y="1108"/>
                <a:ext cx="52" cy="58"/>
              </a:xfrm>
              <a:custGeom>
                <a:avLst/>
                <a:gdLst>
                  <a:gd name="T0" fmla="*/ 52 w 103"/>
                  <a:gd name="T1" fmla="*/ 0 h 115"/>
                  <a:gd name="T2" fmla="*/ 52 w 103"/>
                  <a:gd name="T3" fmla="*/ 0 h 115"/>
                  <a:gd name="T4" fmla="*/ 61 w 103"/>
                  <a:gd name="T5" fmla="*/ 2 h 115"/>
                  <a:gd name="T6" fmla="*/ 71 w 103"/>
                  <a:gd name="T7" fmla="*/ 5 h 115"/>
                  <a:gd name="T8" fmla="*/ 79 w 103"/>
                  <a:gd name="T9" fmla="*/ 11 h 115"/>
                  <a:gd name="T10" fmla="*/ 88 w 103"/>
                  <a:gd name="T11" fmla="*/ 18 h 115"/>
                  <a:gd name="T12" fmla="*/ 94 w 103"/>
                  <a:gd name="T13" fmla="*/ 26 h 115"/>
                  <a:gd name="T14" fmla="*/ 98 w 103"/>
                  <a:gd name="T15" fmla="*/ 36 h 115"/>
                  <a:gd name="T16" fmla="*/ 102 w 103"/>
                  <a:gd name="T17" fmla="*/ 47 h 115"/>
                  <a:gd name="T18" fmla="*/ 103 w 103"/>
                  <a:gd name="T19" fmla="*/ 58 h 115"/>
                  <a:gd name="T20" fmla="*/ 103 w 103"/>
                  <a:gd name="T21" fmla="*/ 58 h 115"/>
                  <a:gd name="T22" fmla="*/ 102 w 103"/>
                  <a:gd name="T23" fmla="*/ 70 h 115"/>
                  <a:gd name="T24" fmla="*/ 98 w 103"/>
                  <a:gd name="T25" fmla="*/ 81 h 115"/>
                  <a:gd name="T26" fmla="*/ 94 w 103"/>
                  <a:gd name="T27" fmla="*/ 90 h 115"/>
                  <a:gd name="T28" fmla="*/ 88 w 103"/>
                  <a:gd name="T29" fmla="*/ 99 h 115"/>
                  <a:gd name="T30" fmla="*/ 79 w 103"/>
                  <a:gd name="T31" fmla="*/ 105 h 115"/>
                  <a:gd name="T32" fmla="*/ 71 w 103"/>
                  <a:gd name="T33" fmla="*/ 110 h 115"/>
                  <a:gd name="T34" fmla="*/ 61 w 103"/>
                  <a:gd name="T35" fmla="*/ 114 h 115"/>
                  <a:gd name="T36" fmla="*/ 52 w 103"/>
                  <a:gd name="T37" fmla="*/ 115 h 115"/>
                  <a:gd name="T38" fmla="*/ 52 w 103"/>
                  <a:gd name="T39" fmla="*/ 115 h 115"/>
                  <a:gd name="T40" fmla="*/ 41 w 103"/>
                  <a:gd name="T41" fmla="*/ 114 h 115"/>
                  <a:gd name="T42" fmla="*/ 31 w 103"/>
                  <a:gd name="T43" fmla="*/ 110 h 115"/>
                  <a:gd name="T44" fmla="*/ 23 w 103"/>
                  <a:gd name="T45" fmla="*/ 105 h 115"/>
                  <a:gd name="T46" fmla="*/ 14 w 103"/>
                  <a:gd name="T47" fmla="*/ 99 h 115"/>
                  <a:gd name="T48" fmla="*/ 8 w 103"/>
                  <a:gd name="T49" fmla="*/ 90 h 115"/>
                  <a:gd name="T50" fmla="*/ 4 w 103"/>
                  <a:gd name="T51" fmla="*/ 81 h 115"/>
                  <a:gd name="T52" fmla="*/ 1 w 103"/>
                  <a:gd name="T53" fmla="*/ 70 h 115"/>
                  <a:gd name="T54" fmla="*/ 0 w 103"/>
                  <a:gd name="T55" fmla="*/ 58 h 115"/>
                  <a:gd name="T56" fmla="*/ 0 w 103"/>
                  <a:gd name="T57" fmla="*/ 58 h 115"/>
                  <a:gd name="T58" fmla="*/ 1 w 103"/>
                  <a:gd name="T59" fmla="*/ 47 h 115"/>
                  <a:gd name="T60" fmla="*/ 4 w 103"/>
                  <a:gd name="T61" fmla="*/ 36 h 115"/>
                  <a:gd name="T62" fmla="*/ 8 w 103"/>
                  <a:gd name="T63" fmla="*/ 26 h 115"/>
                  <a:gd name="T64" fmla="*/ 16 w 103"/>
                  <a:gd name="T65" fmla="*/ 18 h 115"/>
                  <a:gd name="T66" fmla="*/ 23 w 103"/>
                  <a:gd name="T67" fmla="*/ 11 h 115"/>
                  <a:gd name="T68" fmla="*/ 31 w 103"/>
                  <a:gd name="T69" fmla="*/ 5 h 115"/>
                  <a:gd name="T70" fmla="*/ 41 w 103"/>
                  <a:gd name="T71" fmla="*/ 2 h 115"/>
                  <a:gd name="T72" fmla="*/ 52 w 103"/>
                  <a:gd name="T73" fmla="*/ 0 h 11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3"/>
                  <a:gd name="T112" fmla="*/ 0 h 115"/>
                  <a:gd name="T113" fmla="*/ 103 w 103"/>
                  <a:gd name="T114" fmla="*/ 115 h 11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3" h="115">
                    <a:moveTo>
                      <a:pt x="52" y="0"/>
                    </a:moveTo>
                    <a:lnTo>
                      <a:pt x="52" y="0"/>
                    </a:lnTo>
                    <a:lnTo>
                      <a:pt x="61" y="2"/>
                    </a:lnTo>
                    <a:lnTo>
                      <a:pt x="71" y="5"/>
                    </a:lnTo>
                    <a:lnTo>
                      <a:pt x="79" y="11"/>
                    </a:lnTo>
                    <a:lnTo>
                      <a:pt x="88" y="18"/>
                    </a:lnTo>
                    <a:lnTo>
                      <a:pt x="94" y="26"/>
                    </a:lnTo>
                    <a:lnTo>
                      <a:pt x="98" y="36"/>
                    </a:lnTo>
                    <a:lnTo>
                      <a:pt x="102" y="47"/>
                    </a:lnTo>
                    <a:lnTo>
                      <a:pt x="103" y="58"/>
                    </a:lnTo>
                    <a:lnTo>
                      <a:pt x="102" y="70"/>
                    </a:lnTo>
                    <a:lnTo>
                      <a:pt x="98" y="81"/>
                    </a:lnTo>
                    <a:lnTo>
                      <a:pt x="94" y="90"/>
                    </a:lnTo>
                    <a:lnTo>
                      <a:pt x="88" y="99"/>
                    </a:lnTo>
                    <a:lnTo>
                      <a:pt x="79" y="105"/>
                    </a:lnTo>
                    <a:lnTo>
                      <a:pt x="71" y="110"/>
                    </a:lnTo>
                    <a:lnTo>
                      <a:pt x="61" y="114"/>
                    </a:lnTo>
                    <a:lnTo>
                      <a:pt x="52" y="115"/>
                    </a:lnTo>
                    <a:lnTo>
                      <a:pt x="41" y="114"/>
                    </a:lnTo>
                    <a:lnTo>
                      <a:pt x="31" y="110"/>
                    </a:lnTo>
                    <a:lnTo>
                      <a:pt x="23" y="105"/>
                    </a:lnTo>
                    <a:lnTo>
                      <a:pt x="14" y="99"/>
                    </a:lnTo>
                    <a:lnTo>
                      <a:pt x="8" y="90"/>
                    </a:lnTo>
                    <a:lnTo>
                      <a:pt x="4" y="81"/>
                    </a:lnTo>
                    <a:lnTo>
                      <a:pt x="1" y="70"/>
                    </a:lnTo>
                    <a:lnTo>
                      <a:pt x="0" y="58"/>
                    </a:lnTo>
                    <a:lnTo>
                      <a:pt x="1" y="47"/>
                    </a:lnTo>
                    <a:lnTo>
                      <a:pt x="4" y="36"/>
                    </a:lnTo>
                    <a:lnTo>
                      <a:pt x="8" y="26"/>
                    </a:lnTo>
                    <a:lnTo>
                      <a:pt x="16" y="18"/>
                    </a:lnTo>
                    <a:lnTo>
                      <a:pt x="23" y="11"/>
                    </a:lnTo>
                    <a:lnTo>
                      <a:pt x="31" y="5"/>
                    </a:lnTo>
                    <a:lnTo>
                      <a:pt x="41" y="2"/>
                    </a:lnTo>
                    <a:lnTo>
                      <a:pt x="52" y="0"/>
                    </a:lnTo>
                  </a:path>
                </a:pathLst>
              </a:custGeom>
              <a:noFill/>
              <a:ln w="0">
                <a:solidFill>
                  <a:srgbClr val="000000"/>
                </a:solidFill>
                <a:prstDash val="solid"/>
                <a:round/>
                <a:headEnd/>
                <a:tailEnd/>
              </a:ln>
            </p:spPr>
            <p:txBody>
              <a:bodyPr/>
              <a:lstStyle/>
              <a:p>
                <a:endParaRPr lang="en-AU"/>
              </a:p>
            </p:txBody>
          </p:sp>
          <p:sp>
            <p:nvSpPr>
              <p:cNvPr id="26719" name="Freeform 202"/>
              <p:cNvSpPr>
                <a:spLocks/>
              </p:cNvSpPr>
              <p:nvPr/>
            </p:nvSpPr>
            <p:spPr bwMode="auto">
              <a:xfrm>
                <a:off x="6324" y="1130"/>
                <a:ext cx="4" cy="11"/>
              </a:xfrm>
              <a:custGeom>
                <a:avLst/>
                <a:gdLst>
                  <a:gd name="T0" fmla="*/ 7 w 7"/>
                  <a:gd name="T1" fmla="*/ 0 h 21"/>
                  <a:gd name="T2" fmla="*/ 7 w 7"/>
                  <a:gd name="T3" fmla="*/ 0 h 21"/>
                  <a:gd name="T4" fmla="*/ 2 w 7"/>
                  <a:gd name="T5" fmla="*/ 2 h 21"/>
                  <a:gd name="T6" fmla="*/ 0 w 7"/>
                  <a:gd name="T7" fmla="*/ 8 h 21"/>
                  <a:gd name="T8" fmla="*/ 0 w 7"/>
                  <a:gd name="T9" fmla="*/ 16 h 21"/>
                  <a:gd name="T10" fmla="*/ 6 w 7"/>
                  <a:gd name="T11" fmla="*/ 21 h 21"/>
                  <a:gd name="T12" fmla="*/ 0 60000 65536"/>
                  <a:gd name="T13" fmla="*/ 0 60000 65536"/>
                  <a:gd name="T14" fmla="*/ 0 60000 65536"/>
                  <a:gd name="T15" fmla="*/ 0 60000 65536"/>
                  <a:gd name="T16" fmla="*/ 0 60000 65536"/>
                  <a:gd name="T17" fmla="*/ 0 60000 65536"/>
                  <a:gd name="T18" fmla="*/ 0 w 7"/>
                  <a:gd name="T19" fmla="*/ 0 h 21"/>
                  <a:gd name="T20" fmla="*/ 7 w 7"/>
                  <a:gd name="T21" fmla="*/ 21 h 21"/>
                </a:gdLst>
                <a:ahLst/>
                <a:cxnLst>
                  <a:cxn ang="T12">
                    <a:pos x="T0" y="T1"/>
                  </a:cxn>
                  <a:cxn ang="T13">
                    <a:pos x="T2" y="T3"/>
                  </a:cxn>
                  <a:cxn ang="T14">
                    <a:pos x="T4" y="T5"/>
                  </a:cxn>
                  <a:cxn ang="T15">
                    <a:pos x="T6" y="T7"/>
                  </a:cxn>
                  <a:cxn ang="T16">
                    <a:pos x="T8" y="T9"/>
                  </a:cxn>
                  <a:cxn ang="T17">
                    <a:pos x="T10" y="T11"/>
                  </a:cxn>
                </a:cxnLst>
                <a:rect l="T18" t="T19" r="T20" b="T21"/>
                <a:pathLst>
                  <a:path w="7" h="21">
                    <a:moveTo>
                      <a:pt x="7" y="0"/>
                    </a:moveTo>
                    <a:lnTo>
                      <a:pt x="7" y="0"/>
                    </a:lnTo>
                    <a:lnTo>
                      <a:pt x="2" y="2"/>
                    </a:lnTo>
                    <a:lnTo>
                      <a:pt x="0" y="8"/>
                    </a:lnTo>
                    <a:lnTo>
                      <a:pt x="0" y="16"/>
                    </a:lnTo>
                    <a:lnTo>
                      <a:pt x="6" y="21"/>
                    </a:lnTo>
                  </a:path>
                </a:pathLst>
              </a:custGeom>
              <a:noFill/>
              <a:ln w="0">
                <a:solidFill>
                  <a:srgbClr val="000000"/>
                </a:solidFill>
                <a:prstDash val="solid"/>
                <a:round/>
                <a:headEnd/>
                <a:tailEnd/>
              </a:ln>
            </p:spPr>
            <p:txBody>
              <a:bodyPr/>
              <a:lstStyle/>
              <a:p>
                <a:endParaRPr lang="en-AU"/>
              </a:p>
            </p:txBody>
          </p:sp>
          <p:sp>
            <p:nvSpPr>
              <p:cNvPr id="26720" name="Freeform 203"/>
              <p:cNvSpPr>
                <a:spLocks/>
              </p:cNvSpPr>
              <p:nvPr/>
            </p:nvSpPr>
            <p:spPr bwMode="auto">
              <a:xfrm>
                <a:off x="6378" y="1131"/>
                <a:ext cx="4" cy="10"/>
              </a:xfrm>
              <a:custGeom>
                <a:avLst/>
                <a:gdLst>
                  <a:gd name="T0" fmla="*/ 0 w 7"/>
                  <a:gd name="T1" fmla="*/ 0 h 20"/>
                  <a:gd name="T2" fmla="*/ 0 w 7"/>
                  <a:gd name="T3" fmla="*/ 0 h 20"/>
                  <a:gd name="T4" fmla="*/ 5 w 7"/>
                  <a:gd name="T5" fmla="*/ 2 h 20"/>
                  <a:gd name="T6" fmla="*/ 7 w 7"/>
                  <a:gd name="T7" fmla="*/ 7 h 20"/>
                  <a:gd name="T8" fmla="*/ 6 w 7"/>
                  <a:gd name="T9" fmla="*/ 15 h 20"/>
                  <a:gd name="T10" fmla="*/ 0 w 7"/>
                  <a:gd name="T11" fmla="*/ 20 h 20"/>
                  <a:gd name="T12" fmla="*/ 0 60000 65536"/>
                  <a:gd name="T13" fmla="*/ 0 60000 65536"/>
                  <a:gd name="T14" fmla="*/ 0 60000 65536"/>
                  <a:gd name="T15" fmla="*/ 0 60000 65536"/>
                  <a:gd name="T16" fmla="*/ 0 60000 65536"/>
                  <a:gd name="T17" fmla="*/ 0 60000 65536"/>
                  <a:gd name="T18" fmla="*/ 0 w 7"/>
                  <a:gd name="T19" fmla="*/ 0 h 20"/>
                  <a:gd name="T20" fmla="*/ 7 w 7"/>
                  <a:gd name="T21" fmla="*/ 20 h 20"/>
                </a:gdLst>
                <a:ahLst/>
                <a:cxnLst>
                  <a:cxn ang="T12">
                    <a:pos x="T0" y="T1"/>
                  </a:cxn>
                  <a:cxn ang="T13">
                    <a:pos x="T2" y="T3"/>
                  </a:cxn>
                  <a:cxn ang="T14">
                    <a:pos x="T4" y="T5"/>
                  </a:cxn>
                  <a:cxn ang="T15">
                    <a:pos x="T6" y="T7"/>
                  </a:cxn>
                  <a:cxn ang="T16">
                    <a:pos x="T8" y="T9"/>
                  </a:cxn>
                  <a:cxn ang="T17">
                    <a:pos x="T10" y="T11"/>
                  </a:cxn>
                </a:cxnLst>
                <a:rect l="T18" t="T19" r="T20" b="T21"/>
                <a:pathLst>
                  <a:path w="7" h="20">
                    <a:moveTo>
                      <a:pt x="0" y="0"/>
                    </a:moveTo>
                    <a:lnTo>
                      <a:pt x="0" y="0"/>
                    </a:lnTo>
                    <a:lnTo>
                      <a:pt x="5" y="2"/>
                    </a:lnTo>
                    <a:lnTo>
                      <a:pt x="7" y="7"/>
                    </a:lnTo>
                    <a:lnTo>
                      <a:pt x="6" y="15"/>
                    </a:lnTo>
                    <a:lnTo>
                      <a:pt x="0" y="20"/>
                    </a:lnTo>
                  </a:path>
                </a:pathLst>
              </a:custGeom>
              <a:noFill/>
              <a:ln w="0">
                <a:solidFill>
                  <a:srgbClr val="000000"/>
                </a:solidFill>
                <a:prstDash val="solid"/>
                <a:round/>
                <a:headEnd/>
                <a:tailEnd/>
              </a:ln>
            </p:spPr>
            <p:txBody>
              <a:bodyPr/>
              <a:lstStyle/>
              <a:p>
                <a:endParaRPr lang="en-AU"/>
              </a:p>
            </p:txBody>
          </p:sp>
          <p:sp>
            <p:nvSpPr>
              <p:cNvPr id="26721" name="Freeform 204"/>
              <p:cNvSpPr>
                <a:spLocks/>
              </p:cNvSpPr>
              <p:nvPr/>
            </p:nvSpPr>
            <p:spPr bwMode="auto">
              <a:xfrm>
                <a:off x="6345" y="1148"/>
                <a:ext cx="17" cy="7"/>
              </a:xfrm>
              <a:custGeom>
                <a:avLst/>
                <a:gdLst>
                  <a:gd name="T0" fmla="*/ 0 w 33"/>
                  <a:gd name="T1" fmla="*/ 0 h 14"/>
                  <a:gd name="T2" fmla="*/ 0 w 33"/>
                  <a:gd name="T3" fmla="*/ 0 h 14"/>
                  <a:gd name="T4" fmla="*/ 8 w 33"/>
                  <a:gd name="T5" fmla="*/ 10 h 14"/>
                  <a:gd name="T6" fmla="*/ 17 w 33"/>
                  <a:gd name="T7" fmla="*/ 14 h 14"/>
                  <a:gd name="T8" fmla="*/ 25 w 33"/>
                  <a:gd name="T9" fmla="*/ 10 h 14"/>
                  <a:gd name="T10" fmla="*/ 33 w 33"/>
                  <a:gd name="T11" fmla="*/ 1 h 14"/>
                  <a:gd name="T12" fmla="*/ 0 60000 65536"/>
                  <a:gd name="T13" fmla="*/ 0 60000 65536"/>
                  <a:gd name="T14" fmla="*/ 0 60000 65536"/>
                  <a:gd name="T15" fmla="*/ 0 60000 65536"/>
                  <a:gd name="T16" fmla="*/ 0 60000 65536"/>
                  <a:gd name="T17" fmla="*/ 0 60000 65536"/>
                  <a:gd name="T18" fmla="*/ 0 w 33"/>
                  <a:gd name="T19" fmla="*/ 0 h 14"/>
                  <a:gd name="T20" fmla="*/ 33 w 33"/>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33" h="14">
                    <a:moveTo>
                      <a:pt x="0" y="0"/>
                    </a:moveTo>
                    <a:lnTo>
                      <a:pt x="0" y="0"/>
                    </a:lnTo>
                    <a:lnTo>
                      <a:pt x="8" y="10"/>
                    </a:lnTo>
                    <a:lnTo>
                      <a:pt x="17" y="14"/>
                    </a:lnTo>
                    <a:lnTo>
                      <a:pt x="25" y="10"/>
                    </a:lnTo>
                    <a:lnTo>
                      <a:pt x="33" y="1"/>
                    </a:lnTo>
                  </a:path>
                </a:pathLst>
              </a:custGeom>
              <a:noFill/>
              <a:ln w="0">
                <a:solidFill>
                  <a:srgbClr val="000000"/>
                </a:solidFill>
                <a:prstDash val="solid"/>
                <a:round/>
                <a:headEnd/>
                <a:tailEnd/>
              </a:ln>
            </p:spPr>
            <p:txBody>
              <a:bodyPr/>
              <a:lstStyle/>
              <a:p>
                <a:endParaRPr lang="en-AU"/>
              </a:p>
            </p:txBody>
          </p:sp>
          <p:sp>
            <p:nvSpPr>
              <p:cNvPr id="26722" name="Freeform 205"/>
              <p:cNvSpPr>
                <a:spLocks/>
              </p:cNvSpPr>
              <p:nvPr/>
            </p:nvSpPr>
            <p:spPr bwMode="auto">
              <a:xfrm>
                <a:off x="6345" y="1130"/>
                <a:ext cx="3" cy="5"/>
              </a:xfrm>
              <a:custGeom>
                <a:avLst/>
                <a:gdLst>
                  <a:gd name="T0" fmla="*/ 3 w 6"/>
                  <a:gd name="T1" fmla="*/ 0 h 10"/>
                  <a:gd name="T2" fmla="*/ 5 w 6"/>
                  <a:gd name="T3" fmla="*/ 0 h 10"/>
                  <a:gd name="T4" fmla="*/ 5 w 6"/>
                  <a:gd name="T5" fmla="*/ 2 h 10"/>
                  <a:gd name="T6" fmla="*/ 6 w 6"/>
                  <a:gd name="T7" fmla="*/ 3 h 10"/>
                  <a:gd name="T8" fmla="*/ 6 w 6"/>
                  <a:gd name="T9" fmla="*/ 5 h 10"/>
                  <a:gd name="T10" fmla="*/ 6 w 6"/>
                  <a:gd name="T11" fmla="*/ 7 h 10"/>
                  <a:gd name="T12" fmla="*/ 5 w 6"/>
                  <a:gd name="T13" fmla="*/ 9 h 10"/>
                  <a:gd name="T14" fmla="*/ 3 w 6"/>
                  <a:gd name="T15" fmla="*/ 10 h 10"/>
                  <a:gd name="T16" fmla="*/ 2 w 6"/>
                  <a:gd name="T17" fmla="*/ 10 h 10"/>
                  <a:gd name="T18" fmla="*/ 1 w 6"/>
                  <a:gd name="T19" fmla="*/ 10 h 10"/>
                  <a:gd name="T20" fmla="*/ 1 w 6"/>
                  <a:gd name="T21" fmla="*/ 9 h 10"/>
                  <a:gd name="T22" fmla="*/ 0 w 6"/>
                  <a:gd name="T23" fmla="*/ 7 h 10"/>
                  <a:gd name="T24" fmla="*/ 0 w 6"/>
                  <a:gd name="T25" fmla="*/ 5 h 10"/>
                  <a:gd name="T26" fmla="*/ 0 w 6"/>
                  <a:gd name="T27" fmla="*/ 3 h 10"/>
                  <a:gd name="T28" fmla="*/ 1 w 6"/>
                  <a:gd name="T29" fmla="*/ 2 h 10"/>
                  <a:gd name="T30" fmla="*/ 2 w 6"/>
                  <a:gd name="T31" fmla="*/ 0 h 10"/>
                  <a:gd name="T32" fmla="*/ 3 w 6"/>
                  <a:gd name="T33" fmla="*/ 0 h 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
                  <a:gd name="T52" fmla="*/ 0 h 10"/>
                  <a:gd name="T53" fmla="*/ 6 w 6"/>
                  <a:gd name="T54" fmla="*/ 10 h 1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 h="10">
                    <a:moveTo>
                      <a:pt x="3" y="0"/>
                    </a:moveTo>
                    <a:lnTo>
                      <a:pt x="5" y="0"/>
                    </a:lnTo>
                    <a:lnTo>
                      <a:pt x="5" y="2"/>
                    </a:lnTo>
                    <a:lnTo>
                      <a:pt x="6" y="3"/>
                    </a:lnTo>
                    <a:lnTo>
                      <a:pt x="6" y="5"/>
                    </a:lnTo>
                    <a:lnTo>
                      <a:pt x="6" y="7"/>
                    </a:lnTo>
                    <a:lnTo>
                      <a:pt x="5" y="9"/>
                    </a:lnTo>
                    <a:lnTo>
                      <a:pt x="3" y="10"/>
                    </a:lnTo>
                    <a:lnTo>
                      <a:pt x="2" y="10"/>
                    </a:lnTo>
                    <a:lnTo>
                      <a:pt x="1" y="10"/>
                    </a:lnTo>
                    <a:lnTo>
                      <a:pt x="1" y="9"/>
                    </a:lnTo>
                    <a:lnTo>
                      <a:pt x="0" y="7"/>
                    </a:lnTo>
                    <a:lnTo>
                      <a:pt x="0" y="5"/>
                    </a:lnTo>
                    <a:lnTo>
                      <a:pt x="0" y="3"/>
                    </a:lnTo>
                    <a:lnTo>
                      <a:pt x="1" y="2"/>
                    </a:lnTo>
                    <a:lnTo>
                      <a:pt x="2" y="0"/>
                    </a:lnTo>
                    <a:lnTo>
                      <a:pt x="3" y="0"/>
                    </a:lnTo>
                    <a:close/>
                  </a:path>
                </a:pathLst>
              </a:custGeom>
              <a:solidFill>
                <a:srgbClr val="000000"/>
              </a:solidFill>
              <a:ln w="9525">
                <a:noFill/>
                <a:round/>
                <a:headEnd/>
                <a:tailEnd/>
              </a:ln>
            </p:spPr>
            <p:txBody>
              <a:bodyPr/>
              <a:lstStyle/>
              <a:p>
                <a:endParaRPr lang="en-AU"/>
              </a:p>
            </p:txBody>
          </p:sp>
          <p:sp>
            <p:nvSpPr>
              <p:cNvPr id="26723" name="Freeform 206"/>
              <p:cNvSpPr>
                <a:spLocks/>
              </p:cNvSpPr>
              <p:nvPr/>
            </p:nvSpPr>
            <p:spPr bwMode="auto">
              <a:xfrm>
                <a:off x="6345" y="1130"/>
                <a:ext cx="3" cy="5"/>
              </a:xfrm>
              <a:custGeom>
                <a:avLst/>
                <a:gdLst>
                  <a:gd name="T0" fmla="*/ 3 w 6"/>
                  <a:gd name="T1" fmla="*/ 0 h 10"/>
                  <a:gd name="T2" fmla="*/ 3 w 6"/>
                  <a:gd name="T3" fmla="*/ 0 h 10"/>
                  <a:gd name="T4" fmla="*/ 5 w 6"/>
                  <a:gd name="T5" fmla="*/ 0 h 10"/>
                  <a:gd name="T6" fmla="*/ 5 w 6"/>
                  <a:gd name="T7" fmla="*/ 2 h 10"/>
                  <a:gd name="T8" fmla="*/ 6 w 6"/>
                  <a:gd name="T9" fmla="*/ 3 h 10"/>
                  <a:gd name="T10" fmla="*/ 6 w 6"/>
                  <a:gd name="T11" fmla="*/ 5 h 10"/>
                  <a:gd name="T12" fmla="*/ 6 w 6"/>
                  <a:gd name="T13" fmla="*/ 5 h 10"/>
                  <a:gd name="T14" fmla="*/ 6 w 6"/>
                  <a:gd name="T15" fmla="*/ 7 h 10"/>
                  <a:gd name="T16" fmla="*/ 5 w 6"/>
                  <a:gd name="T17" fmla="*/ 9 h 10"/>
                  <a:gd name="T18" fmla="*/ 3 w 6"/>
                  <a:gd name="T19" fmla="*/ 10 h 10"/>
                  <a:gd name="T20" fmla="*/ 2 w 6"/>
                  <a:gd name="T21" fmla="*/ 10 h 10"/>
                  <a:gd name="T22" fmla="*/ 2 w 6"/>
                  <a:gd name="T23" fmla="*/ 10 h 10"/>
                  <a:gd name="T24" fmla="*/ 1 w 6"/>
                  <a:gd name="T25" fmla="*/ 10 h 10"/>
                  <a:gd name="T26" fmla="*/ 1 w 6"/>
                  <a:gd name="T27" fmla="*/ 9 h 10"/>
                  <a:gd name="T28" fmla="*/ 0 w 6"/>
                  <a:gd name="T29" fmla="*/ 7 h 10"/>
                  <a:gd name="T30" fmla="*/ 0 w 6"/>
                  <a:gd name="T31" fmla="*/ 5 h 10"/>
                  <a:gd name="T32" fmla="*/ 0 w 6"/>
                  <a:gd name="T33" fmla="*/ 5 h 10"/>
                  <a:gd name="T34" fmla="*/ 0 w 6"/>
                  <a:gd name="T35" fmla="*/ 3 h 10"/>
                  <a:gd name="T36" fmla="*/ 1 w 6"/>
                  <a:gd name="T37" fmla="*/ 2 h 10"/>
                  <a:gd name="T38" fmla="*/ 2 w 6"/>
                  <a:gd name="T39" fmla="*/ 0 h 10"/>
                  <a:gd name="T40" fmla="*/ 3 w 6"/>
                  <a:gd name="T41" fmla="*/ 0 h 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
                  <a:gd name="T64" fmla="*/ 0 h 10"/>
                  <a:gd name="T65" fmla="*/ 6 w 6"/>
                  <a:gd name="T66" fmla="*/ 10 h 1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 h="10">
                    <a:moveTo>
                      <a:pt x="3" y="0"/>
                    </a:moveTo>
                    <a:lnTo>
                      <a:pt x="3" y="0"/>
                    </a:lnTo>
                    <a:lnTo>
                      <a:pt x="5" y="0"/>
                    </a:lnTo>
                    <a:lnTo>
                      <a:pt x="5" y="2"/>
                    </a:lnTo>
                    <a:lnTo>
                      <a:pt x="6" y="3"/>
                    </a:lnTo>
                    <a:lnTo>
                      <a:pt x="6" y="5"/>
                    </a:lnTo>
                    <a:lnTo>
                      <a:pt x="6" y="7"/>
                    </a:lnTo>
                    <a:lnTo>
                      <a:pt x="5" y="9"/>
                    </a:lnTo>
                    <a:lnTo>
                      <a:pt x="3" y="10"/>
                    </a:lnTo>
                    <a:lnTo>
                      <a:pt x="2" y="10"/>
                    </a:lnTo>
                    <a:lnTo>
                      <a:pt x="1" y="10"/>
                    </a:lnTo>
                    <a:lnTo>
                      <a:pt x="1" y="9"/>
                    </a:lnTo>
                    <a:lnTo>
                      <a:pt x="0" y="7"/>
                    </a:lnTo>
                    <a:lnTo>
                      <a:pt x="0" y="5"/>
                    </a:lnTo>
                    <a:lnTo>
                      <a:pt x="0" y="3"/>
                    </a:lnTo>
                    <a:lnTo>
                      <a:pt x="1" y="2"/>
                    </a:lnTo>
                    <a:lnTo>
                      <a:pt x="2" y="0"/>
                    </a:lnTo>
                    <a:lnTo>
                      <a:pt x="3" y="0"/>
                    </a:lnTo>
                  </a:path>
                </a:pathLst>
              </a:custGeom>
              <a:noFill/>
              <a:ln w="0">
                <a:solidFill>
                  <a:srgbClr val="000000"/>
                </a:solidFill>
                <a:prstDash val="solid"/>
                <a:round/>
                <a:headEnd/>
                <a:tailEnd/>
              </a:ln>
            </p:spPr>
            <p:txBody>
              <a:bodyPr/>
              <a:lstStyle/>
              <a:p>
                <a:endParaRPr lang="en-AU"/>
              </a:p>
            </p:txBody>
          </p:sp>
          <p:sp>
            <p:nvSpPr>
              <p:cNvPr id="26724" name="Freeform 207"/>
              <p:cNvSpPr>
                <a:spLocks/>
              </p:cNvSpPr>
              <p:nvPr/>
            </p:nvSpPr>
            <p:spPr bwMode="auto">
              <a:xfrm>
                <a:off x="6359" y="1130"/>
                <a:ext cx="2" cy="6"/>
              </a:xfrm>
              <a:custGeom>
                <a:avLst/>
                <a:gdLst>
                  <a:gd name="T0" fmla="*/ 3 w 5"/>
                  <a:gd name="T1" fmla="*/ 0 h 11"/>
                  <a:gd name="T2" fmla="*/ 4 w 5"/>
                  <a:gd name="T3" fmla="*/ 0 h 11"/>
                  <a:gd name="T4" fmla="*/ 5 w 5"/>
                  <a:gd name="T5" fmla="*/ 1 h 11"/>
                  <a:gd name="T6" fmla="*/ 5 w 5"/>
                  <a:gd name="T7" fmla="*/ 3 h 11"/>
                  <a:gd name="T8" fmla="*/ 5 w 5"/>
                  <a:gd name="T9" fmla="*/ 5 h 11"/>
                  <a:gd name="T10" fmla="*/ 5 w 5"/>
                  <a:gd name="T11" fmla="*/ 6 h 11"/>
                  <a:gd name="T12" fmla="*/ 4 w 5"/>
                  <a:gd name="T13" fmla="*/ 8 h 11"/>
                  <a:gd name="T14" fmla="*/ 4 w 5"/>
                  <a:gd name="T15" fmla="*/ 10 h 11"/>
                  <a:gd name="T16" fmla="*/ 3 w 5"/>
                  <a:gd name="T17" fmla="*/ 11 h 11"/>
                  <a:gd name="T18" fmla="*/ 2 w 5"/>
                  <a:gd name="T19" fmla="*/ 10 h 11"/>
                  <a:gd name="T20" fmla="*/ 2 w 5"/>
                  <a:gd name="T21" fmla="*/ 8 h 11"/>
                  <a:gd name="T22" fmla="*/ 0 w 5"/>
                  <a:gd name="T23" fmla="*/ 6 h 11"/>
                  <a:gd name="T24" fmla="*/ 0 w 5"/>
                  <a:gd name="T25" fmla="*/ 5 h 11"/>
                  <a:gd name="T26" fmla="*/ 0 w 5"/>
                  <a:gd name="T27" fmla="*/ 3 h 11"/>
                  <a:gd name="T28" fmla="*/ 2 w 5"/>
                  <a:gd name="T29" fmla="*/ 1 h 11"/>
                  <a:gd name="T30" fmla="*/ 2 w 5"/>
                  <a:gd name="T31" fmla="*/ 0 h 11"/>
                  <a:gd name="T32" fmla="*/ 3 w 5"/>
                  <a:gd name="T33" fmla="*/ 0 h 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
                  <a:gd name="T52" fmla="*/ 0 h 11"/>
                  <a:gd name="T53" fmla="*/ 5 w 5"/>
                  <a:gd name="T54" fmla="*/ 11 h 1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 h="11">
                    <a:moveTo>
                      <a:pt x="3" y="0"/>
                    </a:moveTo>
                    <a:lnTo>
                      <a:pt x="4" y="0"/>
                    </a:lnTo>
                    <a:lnTo>
                      <a:pt x="5" y="1"/>
                    </a:lnTo>
                    <a:lnTo>
                      <a:pt x="5" y="3"/>
                    </a:lnTo>
                    <a:lnTo>
                      <a:pt x="5" y="5"/>
                    </a:lnTo>
                    <a:lnTo>
                      <a:pt x="5" y="6"/>
                    </a:lnTo>
                    <a:lnTo>
                      <a:pt x="4" y="8"/>
                    </a:lnTo>
                    <a:lnTo>
                      <a:pt x="4" y="10"/>
                    </a:lnTo>
                    <a:lnTo>
                      <a:pt x="3" y="11"/>
                    </a:lnTo>
                    <a:lnTo>
                      <a:pt x="2" y="10"/>
                    </a:lnTo>
                    <a:lnTo>
                      <a:pt x="2" y="8"/>
                    </a:lnTo>
                    <a:lnTo>
                      <a:pt x="0" y="6"/>
                    </a:lnTo>
                    <a:lnTo>
                      <a:pt x="0" y="5"/>
                    </a:lnTo>
                    <a:lnTo>
                      <a:pt x="0" y="3"/>
                    </a:lnTo>
                    <a:lnTo>
                      <a:pt x="2" y="1"/>
                    </a:lnTo>
                    <a:lnTo>
                      <a:pt x="2" y="0"/>
                    </a:lnTo>
                    <a:lnTo>
                      <a:pt x="3" y="0"/>
                    </a:lnTo>
                    <a:close/>
                  </a:path>
                </a:pathLst>
              </a:custGeom>
              <a:solidFill>
                <a:srgbClr val="000000"/>
              </a:solidFill>
              <a:ln w="9525">
                <a:noFill/>
                <a:round/>
                <a:headEnd/>
                <a:tailEnd/>
              </a:ln>
            </p:spPr>
            <p:txBody>
              <a:bodyPr/>
              <a:lstStyle/>
              <a:p>
                <a:endParaRPr lang="en-AU"/>
              </a:p>
            </p:txBody>
          </p:sp>
          <p:sp>
            <p:nvSpPr>
              <p:cNvPr id="26725" name="Freeform 208"/>
              <p:cNvSpPr>
                <a:spLocks/>
              </p:cNvSpPr>
              <p:nvPr/>
            </p:nvSpPr>
            <p:spPr bwMode="auto">
              <a:xfrm>
                <a:off x="6359" y="1130"/>
                <a:ext cx="2" cy="6"/>
              </a:xfrm>
              <a:custGeom>
                <a:avLst/>
                <a:gdLst>
                  <a:gd name="T0" fmla="*/ 3 w 5"/>
                  <a:gd name="T1" fmla="*/ 0 h 11"/>
                  <a:gd name="T2" fmla="*/ 3 w 5"/>
                  <a:gd name="T3" fmla="*/ 0 h 11"/>
                  <a:gd name="T4" fmla="*/ 4 w 5"/>
                  <a:gd name="T5" fmla="*/ 0 h 11"/>
                  <a:gd name="T6" fmla="*/ 5 w 5"/>
                  <a:gd name="T7" fmla="*/ 1 h 11"/>
                  <a:gd name="T8" fmla="*/ 5 w 5"/>
                  <a:gd name="T9" fmla="*/ 3 h 11"/>
                  <a:gd name="T10" fmla="*/ 5 w 5"/>
                  <a:gd name="T11" fmla="*/ 5 h 11"/>
                  <a:gd name="T12" fmla="*/ 5 w 5"/>
                  <a:gd name="T13" fmla="*/ 5 h 11"/>
                  <a:gd name="T14" fmla="*/ 5 w 5"/>
                  <a:gd name="T15" fmla="*/ 6 h 11"/>
                  <a:gd name="T16" fmla="*/ 4 w 5"/>
                  <a:gd name="T17" fmla="*/ 8 h 11"/>
                  <a:gd name="T18" fmla="*/ 4 w 5"/>
                  <a:gd name="T19" fmla="*/ 10 h 11"/>
                  <a:gd name="T20" fmla="*/ 3 w 5"/>
                  <a:gd name="T21" fmla="*/ 11 h 11"/>
                  <a:gd name="T22" fmla="*/ 3 w 5"/>
                  <a:gd name="T23" fmla="*/ 11 h 11"/>
                  <a:gd name="T24" fmla="*/ 2 w 5"/>
                  <a:gd name="T25" fmla="*/ 10 h 11"/>
                  <a:gd name="T26" fmla="*/ 2 w 5"/>
                  <a:gd name="T27" fmla="*/ 8 h 11"/>
                  <a:gd name="T28" fmla="*/ 0 w 5"/>
                  <a:gd name="T29" fmla="*/ 6 h 11"/>
                  <a:gd name="T30" fmla="*/ 0 w 5"/>
                  <a:gd name="T31" fmla="*/ 5 h 11"/>
                  <a:gd name="T32" fmla="*/ 0 w 5"/>
                  <a:gd name="T33" fmla="*/ 5 h 11"/>
                  <a:gd name="T34" fmla="*/ 0 w 5"/>
                  <a:gd name="T35" fmla="*/ 3 h 11"/>
                  <a:gd name="T36" fmla="*/ 2 w 5"/>
                  <a:gd name="T37" fmla="*/ 1 h 11"/>
                  <a:gd name="T38" fmla="*/ 2 w 5"/>
                  <a:gd name="T39" fmla="*/ 0 h 11"/>
                  <a:gd name="T40" fmla="*/ 3 w 5"/>
                  <a:gd name="T41" fmla="*/ 0 h 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5"/>
                  <a:gd name="T64" fmla="*/ 0 h 11"/>
                  <a:gd name="T65" fmla="*/ 5 w 5"/>
                  <a:gd name="T66" fmla="*/ 11 h 11"/>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5" h="11">
                    <a:moveTo>
                      <a:pt x="3" y="0"/>
                    </a:moveTo>
                    <a:lnTo>
                      <a:pt x="3" y="0"/>
                    </a:lnTo>
                    <a:lnTo>
                      <a:pt x="4" y="0"/>
                    </a:lnTo>
                    <a:lnTo>
                      <a:pt x="5" y="1"/>
                    </a:lnTo>
                    <a:lnTo>
                      <a:pt x="5" y="3"/>
                    </a:lnTo>
                    <a:lnTo>
                      <a:pt x="5" y="5"/>
                    </a:lnTo>
                    <a:lnTo>
                      <a:pt x="5" y="6"/>
                    </a:lnTo>
                    <a:lnTo>
                      <a:pt x="4" y="8"/>
                    </a:lnTo>
                    <a:lnTo>
                      <a:pt x="4" y="10"/>
                    </a:lnTo>
                    <a:lnTo>
                      <a:pt x="3" y="11"/>
                    </a:lnTo>
                    <a:lnTo>
                      <a:pt x="2" y="10"/>
                    </a:lnTo>
                    <a:lnTo>
                      <a:pt x="2" y="8"/>
                    </a:lnTo>
                    <a:lnTo>
                      <a:pt x="0" y="6"/>
                    </a:lnTo>
                    <a:lnTo>
                      <a:pt x="0" y="5"/>
                    </a:lnTo>
                    <a:lnTo>
                      <a:pt x="0" y="3"/>
                    </a:lnTo>
                    <a:lnTo>
                      <a:pt x="2" y="1"/>
                    </a:lnTo>
                    <a:lnTo>
                      <a:pt x="2" y="0"/>
                    </a:lnTo>
                    <a:lnTo>
                      <a:pt x="3" y="0"/>
                    </a:lnTo>
                  </a:path>
                </a:pathLst>
              </a:custGeom>
              <a:noFill/>
              <a:ln w="0">
                <a:solidFill>
                  <a:srgbClr val="000000"/>
                </a:solidFill>
                <a:prstDash val="solid"/>
                <a:round/>
                <a:headEnd/>
                <a:tailEnd/>
              </a:ln>
            </p:spPr>
            <p:txBody>
              <a:bodyPr/>
              <a:lstStyle/>
              <a:p>
                <a:endParaRPr lang="en-AU"/>
              </a:p>
            </p:txBody>
          </p:sp>
          <p:sp>
            <p:nvSpPr>
              <p:cNvPr id="26726" name="Freeform 209"/>
              <p:cNvSpPr>
                <a:spLocks/>
              </p:cNvSpPr>
              <p:nvPr/>
            </p:nvSpPr>
            <p:spPr bwMode="auto">
              <a:xfrm>
                <a:off x="6352" y="1141"/>
                <a:ext cx="1" cy="3"/>
              </a:xfrm>
              <a:custGeom>
                <a:avLst/>
                <a:gdLst>
                  <a:gd name="T0" fmla="*/ 3 w 3"/>
                  <a:gd name="T1" fmla="*/ 0 h 5"/>
                  <a:gd name="T2" fmla="*/ 3 w 3"/>
                  <a:gd name="T3" fmla="*/ 1 h 5"/>
                  <a:gd name="T4" fmla="*/ 3 w 3"/>
                  <a:gd name="T5" fmla="*/ 1 h 5"/>
                  <a:gd name="T6" fmla="*/ 3 w 3"/>
                  <a:gd name="T7" fmla="*/ 3 h 5"/>
                  <a:gd name="T8" fmla="*/ 3 w 3"/>
                  <a:gd name="T9" fmla="*/ 3 h 5"/>
                  <a:gd name="T10" fmla="*/ 3 w 3"/>
                  <a:gd name="T11" fmla="*/ 4 h 5"/>
                  <a:gd name="T12" fmla="*/ 3 w 3"/>
                  <a:gd name="T13" fmla="*/ 4 h 5"/>
                  <a:gd name="T14" fmla="*/ 3 w 3"/>
                  <a:gd name="T15" fmla="*/ 4 h 5"/>
                  <a:gd name="T16" fmla="*/ 1 w 3"/>
                  <a:gd name="T17" fmla="*/ 5 h 5"/>
                  <a:gd name="T18" fmla="*/ 1 w 3"/>
                  <a:gd name="T19" fmla="*/ 5 h 5"/>
                  <a:gd name="T20" fmla="*/ 1 w 3"/>
                  <a:gd name="T21" fmla="*/ 4 h 5"/>
                  <a:gd name="T22" fmla="*/ 0 w 3"/>
                  <a:gd name="T23" fmla="*/ 4 h 5"/>
                  <a:gd name="T24" fmla="*/ 0 w 3"/>
                  <a:gd name="T25" fmla="*/ 3 h 5"/>
                  <a:gd name="T26" fmla="*/ 0 w 3"/>
                  <a:gd name="T27" fmla="*/ 1 h 5"/>
                  <a:gd name="T28" fmla="*/ 1 w 3"/>
                  <a:gd name="T29" fmla="*/ 1 h 5"/>
                  <a:gd name="T30" fmla="*/ 1 w 3"/>
                  <a:gd name="T31" fmla="*/ 1 h 5"/>
                  <a:gd name="T32" fmla="*/ 3 w 3"/>
                  <a:gd name="T33" fmla="*/ 0 h 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
                  <a:gd name="T52" fmla="*/ 0 h 5"/>
                  <a:gd name="T53" fmla="*/ 3 w 3"/>
                  <a:gd name="T54" fmla="*/ 5 h 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 h="5">
                    <a:moveTo>
                      <a:pt x="3" y="0"/>
                    </a:moveTo>
                    <a:lnTo>
                      <a:pt x="3" y="1"/>
                    </a:lnTo>
                    <a:lnTo>
                      <a:pt x="3" y="3"/>
                    </a:lnTo>
                    <a:lnTo>
                      <a:pt x="3" y="4"/>
                    </a:lnTo>
                    <a:lnTo>
                      <a:pt x="1" y="5"/>
                    </a:lnTo>
                    <a:lnTo>
                      <a:pt x="1" y="4"/>
                    </a:lnTo>
                    <a:lnTo>
                      <a:pt x="0" y="4"/>
                    </a:lnTo>
                    <a:lnTo>
                      <a:pt x="0" y="3"/>
                    </a:lnTo>
                    <a:lnTo>
                      <a:pt x="0" y="1"/>
                    </a:lnTo>
                    <a:lnTo>
                      <a:pt x="1" y="1"/>
                    </a:lnTo>
                    <a:lnTo>
                      <a:pt x="3" y="0"/>
                    </a:lnTo>
                    <a:close/>
                  </a:path>
                </a:pathLst>
              </a:custGeom>
              <a:solidFill>
                <a:srgbClr val="000000"/>
              </a:solidFill>
              <a:ln w="9525">
                <a:noFill/>
                <a:round/>
                <a:headEnd/>
                <a:tailEnd/>
              </a:ln>
            </p:spPr>
            <p:txBody>
              <a:bodyPr/>
              <a:lstStyle/>
              <a:p>
                <a:endParaRPr lang="en-AU"/>
              </a:p>
            </p:txBody>
          </p:sp>
          <p:sp>
            <p:nvSpPr>
              <p:cNvPr id="26727" name="Freeform 210"/>
              <p:cNvSpPr>
                <a:spLocks/>
              </p:cNvSpPr>
              <p:nvPr/>
            </p:nvSpPr>
            <p:spPr bwMode="auto">
              <a:xfrm>
                <a:off x="6352" y="1141"/>
                <a:ext cx="1" cy="3"/>
              </a:xfrm>
              <a:custGeom>
                <a:avLst/>
                <a:gdLst>
                  <a:gd name="T0" fmla="*/ 3 w 3"/>
                  <a:gd name="T1" fmla="*/ 0 h 5"/>
                  <a:gd name="T2" fmla="*/ 3 w 3"/>
                  <a:gd name="T3" fmla="*/ 0 h 5"/>
                  <a:gd name="T4" fmla="*/ 3 w 3"/>
                  <a:gd name="T5" fmla="*/ 1 h 5"/>
                  <a:gd name="T6" fmla="*/ 3 w 3"/>
                  <a:gd name="T7" fmla="*/ 1 h 5"/>
                  <a:gd name="T8" fmla="*/ 3 w 3"/>
                  <a:gd name="T9" fmla="*/ 3 h 5"/>
                  <a:gd name="T10" fmla="*/ 3 w 3"/>
                  <a:gd name="T11" fmla="*/ 3 h 5"/>
                  <a:gd name="T12" fmla="*/ 3 w 3"/>
                  <a:gd name="T13" fmla="*/ 3 h 5"/>
                  <a:gd name="T14" fmla="*/ 3 w 3"/>
                  <a:gd name="T15" fmla="*/ 4 h 5"/>
                  <a:gd name="T16" fmla="*/ 3 w 3"/>
                  <a:gd name="T17" fmla="*/ 4 h 5"/>
                  <a:gd name="T18" fmla="*/ 3 w 3"/>
                  <a:gd name="T19" fmla="*/ 4 h 5"/>
                  <a:gd name="T20" fmla="*/ 1 w 3"/>
                  <a:gd name="T21" fmla="*/ 5 h 5"/>
                  <a:gd name="T22" fmla="*/ 1 w 3"/>
                  <a:gd name="T23" fmla="*/ 5 h 5"/>
                  <a:gd name="T24" fmla="*/ 1 w 3"/>
                  <a:gd name="T25" fmla="*/ 5 h 5"/>
                  <a:gd name="T26" fmla="*/ 1 w 3"/>
                  <a:gd name="T27" fmla="*/ 4 h 5"/>
                  <a:gd name="T28" fmla="*/ 0 w 3"/>
                  <a:gd name="T29" fmla="*/ 4 h 5"/>
                  <a:gd name="T30" fmla="*/ 0 w 3"/>
                  <a:gd name="T31" fmla="*/ 3 h 5"/>
                  <a:gd name="T32" fmla="*/ 0 w 3"/>
                  <a:gd name="T33" fmla="*/ 3 h 5"/>
                  <a:gd name="T34" fmla="*/ 0 w 3"/>
                  <a:gd name="T35" fmla="*/ 1 h 5"/>
                  <a:gd name="T36" fmla="*/ 1 w 3"/>
                  <a:gd name="T37" fmla="*/ 1 h 5"/>
                  <a:gd name="T38" fmla="*/ 1 w 3"/>
                  <a:gd name="T39" fmla="*/ 1 h 5"/>
                  <a:gd name="T40" fmla="*/ 3 w 3"/>
                  <a:gd name="T41" fmla="*/ 0 h 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
                  <a:gd name="T64" fmla="*/ 0 h 5"/>
                  <a:gd name="T65" fmla="*/ 3 w 3"/>
                  <a:gd name="T66" fmla="*/ 5 h 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 h="5">
                    <a:moveTo>
                      <a:pt x="3" y="0"/>
                    </a:moveTo>
                    <a:lnTo>
                      <a:pt x="3" y="0"/>
                    </a:lnTo>
                    <a:lnTo>
                      <a:pt x="3" y="1"/>
                    </a:lnTo>
                    <a:lnTo>
                      <a:pt x="3" y="3"/>
                    </a:lnTo>
                    <a:lnTo>
                      <a:pt x="3" y="4"/>
                    </a:lnTo>
                    <a:lnTo>
                      <a:pt x="1" y="5"/>
                    </a:lnTo>
                    <a:lnTo>
                      <a:pt x="1" y="4"/>
                    </a:lnTo>
                    <a:lnTo>
                      <a:pt x="0" y="4"/>
                    </a:lnTo>
                    <a:lnTo>
                      <a:pt x="0" y="3"/>
                    </a:lnTo>
                    <a:lnTo>
                      <a:pt x="0" y="1"/>
                    </a:lnTo>
                    <a:lnTo>
                      <a:pt x="1" y="1"/>
                    </a:lnTo>
                    <a:lnTo>
                      <a:pt x="3" y="0"/>
                    </a:lnTo>
                  </a:path>
                </a:pathLst>
              </a:custGeom>
              <a:noFill/>
              <a:ln w="0">
                <a:solidFill>
                  <a:srgbClr val="000000"/>
                </a:solidFill>
                <a:prstDash val="solid"/>
                <a:round/>
                <a:headEnd/>
                <a:tailEnd/>
              </a:ln>
            </p:spPr>
            <p:txBody>
              <a:bodyPr/>
              <a:lstStyle/>
              <a:p>
                <a:endParaRPr lang="en-AU"/>
              </a:p>
            </p:txBody>
          </p:sp>
          <p:sp>
            <p:nvSpPr>
              <p:cNvPr id="26728" name="Freeform 211"/>
              <p:cNvSpPr>
                <a:spLocks/>
              </p:cNvSpPr>
              <p:nvPr/>
            </p:nvSpPr>
            <p:spPr bwMode="auto">
              <a:xfrm>
                <a:off x="6328" y="1108"/>
                <a:ext cx="50" cy="29"/>
              </a:xfrm>
              <a:custGeom>
                <a:avLst/>
                <a:gdLst>
                  <a:gd name="T0" fmla="*/ 51 w 101"/>
                  <a:gd name="T1" fmla="*/ 0 h 57"/>
                  <a:gd name="T2" fmla="*/ 59 w 101"/>
                  <a:gd name="T3" fmla="*/ 2 h 57"/>
                  <a:gd name="T4" fmla="*/ 67 w 101"/>
                  <a:gd name="T5" fmla="*/ 4 h 57"/>
                  <a:gd name="T6" fmla="*/ 76 w 101"/>
                  <a:gd name="T7" fmla="*/ 9 h 57"/>
                  <a:gd name="T8" fmla="*/ 83 w 101"/>
                  <a:gd name="T9" fmla="*/ 14 h 57"/>
                  <a:gd name="T10" fmla="*/ 90 w 101"/>
                  <a:gd name="T11" fmla="*/ 22 h 57"/>
                  <a:gd name="T12" fmla="*/ 95 w 101"/>
                  <a:gd name="T13" fmla="*/ 28 h 57"/>
                  <a:gd name="T14" fmla="*/ 99 w 101"/>
                  <a:gd name="T15" fmla="*/ 36 h 57"/>
                  <a:gd name="T16" fmla="*/ 101 w 101"/>
                  <a:gd name="T17" fmla="*/ 43 h 57"/>
                  <a:gd name="T18" fmla="*/ 101 w 101"/>
                  <a:gd name="T19" fmla="*/ 57 h 57"/>
                  <a:gd name="T20" fmla="*/ 97 w 101"/>
                  <a:gd name="T21" fmla="*/ 55 h 57"/>
                  <a:gd name="T22" fmla="*/ 91 w 101"/>
                  <a:gd name="T23" fmla="*/ 47 h 57"/>
                  <a:gd name="T24" fmla="*/ 88 w 101"/>
                  <a:gd name="T25" fmla="*/ 42 h 57"/>
                  <a:gd name="T26" fmla="*/ 83 w 101"/>
                  <a:gd name="T27" fmla="*/ 38 h 57"/>
                  <a:gd name="T28" fmla="*/ 77 w 101"/>
                  <a:gd name="T29" fmla="*/ 31 h 57"/>
                  <a:gd name="T30" fmla="*/ 71 w 101"/>
                  <a:gd name="T31" fmla="*/ 21 h 57"/>
                  <a:gd name="T32" fmla="*/ 69 w 101"/>
                  <a:gd name="T33" fmla="*/ 11 h 57"/>
                  <a:gd name="T34" fmla="*/ 67 w 101"/>
                  <a:gd name="T35" fmla="*/ 14 h 57"/>
                  <a:gd name="T36" fmla="*/ 65 w 101"/>
                  <a:gd name="T37" fmla="*/ 22 h 57"/>
                  <a:gd name="T38" fmla="*/ 61 w 101"/>
                  <a:gd name="T39" fmla="*/ 29 h 57"/>
                  <a:gd name="T40" fmla="*/ 55 w 101"/>
                  <a:gd name="T41" fmla="*/ 31 h 57"/>
                  <a:gd name="T42" fmla="*/ 52 w 101"/>
                  <a:gd name="T43" fmla="*/ 28 h 57"/>
                  <a:gd name="T44" fmla="*/ 47 w 101"/>
                  <a:gd name="T45" fmla="*/ 27 h 57"/>
                  <a:gd name="T46" fmla="*/ 42 w 101"/>
                  <a:gd name="T47" fmla="*/ 26 h 57"/>
                  <a:gd name="T48" fmla="*/ 37 w 101"/>
                  <a:gd name="T49" fmla="*/ 27 h 57"/>
                  <a:gd name="T50" fmla="*/ 33 w 101"/>
                  <a:gd name="T51" fmla="*/ 28 h 57"/>
                  <a:gd name="T52" fmla="*/ 27 w 101"/>
                  <a:gd name="T53" fmla="*/ 32 h 57"/>
                  <a:gd name="T54" fmla="*/ 19 w 101"/>
                  <a:gd name="T55" fmla="*/ 36 h 57"/>
                  <a:gd name="T56" fmla="*/ 11 w 101"/>
                  <a:gd name="T57" fmla="*/ 41 h 57"/>
                  <a:gd name="T58" fmla="*/ 9 w 101"/>
                  <a:gd name="T59" fmla="*/ 45 h 57"/>
                  <a:gd name="T60" fmla="*/ 6 w 101"/>
                  <a:gd name="T61" fmla="*/ 48 h 57"/>
                  <a:gd name="T62" fmla="*/ 5 w 101"/>
                  <a:gd name="T63" fmla="*/ 52 h 57"/>
                  <a:gd name="T64" fmla="*/ 1 w 101"/>
                  <a:gd name="T65" fmla="*/ 57 h 57"/>
                  <a:gd name="T66" fmla="*/ 0 w 101"/>
                  <a:gd name="T67" fmla="*/ 56 h 57"/>
                  <a:gd name="T68" fmla="*/ 0 w 101"/>
                  <a:gd name="T69" fmla="*/ 52 h 57"/>
                  <a:gd name="T70" fmla="*/ 0 w 101"/>
                  <a:gd name="T71" fmla="*/ 46 h 57"/>
                  <a:gd name="T72" fmla="*/ 3 w 101"/>
                  <a:gd name="T73" fmla="*/ 40 h 57"/>
                  <a:gd name="T74" fmla="*/ 3 w 101"/>
                  <a:gd name="T75" fmla="*/ 40 h 57"/>
                  <a:gd name="T76" fmla="*/ 3 w 101"/>
                  <a:gd name="T77" fmla="*/ 40 h 57"/>
                  <a:gd name="T78" fmla="*/ 3 w 101"/>
                  <a:gd name="T79" fmla="*/ 40 h 57"/>
                  <a:gd name="T80" fmla="*/ 3 w 101"/>
                  <a:gd name="T81" fmla="*/ 40 h 57"/>
                  <a:gd name="T82" fmla="*/ 3 w 101"/>
                  <a:gd name="T83" fmla="*/ 40 h 57"/>
                  <a:gd name="T84" fmla="*/ 3 w 101"/>
                  <a:gd name="T85" fmla="*/ 40 h 57"/>
                  <a:gd name="T86" fmla="*/ 3 w 101"/>
                  <a:gd name="T87" fmla="*/ 40 h 57"/>
                  <a:gd name="T88" fmla="*/ 3 w 101"/>
                  <a:gd name="T89" fmla="*/ 40 h 57"/>
                  <a:gd name="T90" fmla="*/ 3 w 101"/>
                  <a:gd name="T91" fmla="*/ 40 h 57"/>
                  <a:gd name="T92" fmla="*/ 4 w 101"/>
                  <a:gd name="T93" fmla="*/ 33 h 57"/>
                  <a:gd name="T94" fmla="*/ 7 w 101"/>
                  <a:gd name="T95" fmla="*/ 27 h 57"/>
                  <a:gd name="T96" fmla="*/ 12 w 101"/>
                  <a:gd name="T97" fmla="*/ 21 h 57"/>
                  <a:gd name="T98" fmla="*/ 18 w 101"/>
                  <a:gd name="T99" fmla="*/ 14 h 57"/>
                  <a:gd name="T100" fmla="*/ 25 w 101"/>
                  <a:gd name="T101" fmla="*/ 8 h 57"/>
                  <a:gd name="T102" fmla="*/ 34 w 101"/>
                  <a:gd name="T103" fmla="*/ 4 h 57"/>
                  <a:gd name="T104" fmla="*/ 42 w 101"/>
                  <a:gd name="T105" fmla="*/ 2 h 57"/>
                  <a:gd name="T106" fmla="*/ 51 w 101"/>
                  <a:gd name="T107" fmla="*/ 0 h 5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01"/>
                  <a:gd name="T163" fmla="*/ 0 h 57"/>
                  <a:gd name="T164" fmla="*/ 101 w 101"/>
                  <a:gd name="T165" fmla="*/ 57 h 5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01" h="57">
                    <a:moveTo>
                      <a:pt x="51" y="0"/>
                    </a:moveTo>
                    <a:lnTo>
                      <a:pt x="59" y="2"/>
                    </a:lnTo>
                    <a:lnTo>
                      <a:pt x="67" y="4"/>
                    </a:lnTo>
                    <a:lnTo>
                      <a:pt x="76" y="9"/>
                    </a:lnTo>
                    <a:lnTo>
                      <a:pt x="83" y="14"/>
                    </a:lnTo>
                    <a:lnTo>
                      <a:pt x="90" y="22"/>
                    </a:lnTo>
                    <a:lnTo>
                      <a:pt x="95" y="28"/>
                    </a:lnTo>
                    <a:lnTo>
                      <a:pt x="99" y="36"/>
                    </a:lnTo>
                    <a:lnTo>
                      <a:pt x="101" y="43"/>
                    </a:lnTo>
                    <a:lnTo>
                      <a:pt x="101" y="57"/>
                    </a:lnTo>
                    <a:lnTo>
                      <a:pt x="97" y="55"/>
                    </a:lnTo>
                    <a:lnTo>
                      <a:pt x="91" y="47"/>
                    </a:lnTo>
                    <a:lnTo>
                      <a:pt x="88" y="42"/>
                    </a:lnTo>
                    <a:lnTo>
                      <a:pt x="83" y="38"/>
                    </a:lnTo>
                    <a:lnTo>
                      <a:pt x="77" y="31"/>
                    </a:lnTo>
                    <a:lnTo>
                      <a:pt x="71" y="21"/>
                    </a:lnTo>
                    <a:lnTo>
                      <a:pt x="69" y="11"/>
                    </a:lnTo>
                    <a:lnTo>
                      <a:pt x="67" y="14"/>
                    </a:lnTo>
                    <a:lnTo>
                      <a:pt x="65" y="22"/>
                    </a:lnTo>
                    <a:lnTo>
                      <a:pt x="61" y="29"/>
                    </a:lnTo>
                    <a:lnTo>
                      <a:pt x="55" y="31"/>
                    </a:lnTo>
                    <a:lnTo>
                      <a:pt x="52" y="28"/>
                    </a:lnTo>
                    <a:lnTo>
                      <a:pt x="47" y="27"/>
                    </a:lnTo>
                    <a:lnTo>
                      <a:pt x="42" y="26"/>
                    </a:lnTo>
                    <a:lnTo>
                      <a:pt x="37" y="27"/>
                    </a:lnTo>
                    <a:lnTo>
                      <a:pt x="33" y="28"/>
                    </a:lnTo>
                    <a:lnTo>
                      <a:pt x="27" y="32"/>
                    </a:lnTo>
                    <a:lnTo>
                      <a:pt x="19" y="36"/>
                    </a:lnTo>
                    <a:lnTo>
                      <a:pt x="11" y="41"/>
                    </a:lnTo>
                    <a:lnTo>
                      <a:pt x="9" y="45"/>
                    </a:lnTo>
                    <a:lnTo>
                      <a:pt x="6" y="48"/>
                    </a:lnTo>
                    <a:lnTo>
                      <a:pt x="5" y="52"/>
                    </a:lnTo>
                    <a:lnTo>
                      <a:pt x="1" y="57"/>
                    </a:lnTo>
                    <a:lnTo>
                      <a:pt x="0" y="56"/>
                    </a:lnTo>
                    <a:lnTo>
                      <a:pt x="0" y="52"/>
                    </a:lnTo>
                    <a:lnTo>
                      <a:pt x="0" y="46"/>
                    </a:lnTo>
                    <a:lnTo>
                      <a:pt x="3" y="40"/>
                    </a:lnTo>
                    <a:lnTo>
                      <a:pt x="4" y="33"/>
                    </a:lnTo>
                    <a:lnTo>
                      <a:pt x="7" y="27"/>
                    </a:lnTo>
                    <a:lnTo>
                      <a:pt x="12" y="21"/>
                    </a:lnTo>
                    <a:lnTo>
                      <a:pt x="18" y="14"/>
                    </a:lnTo>
                    <a:lnTo>
                      <a:pt x="25" y="8"/>
                    </a:lnTo>
                    <a:lnTo>
                      <a:pt x="34" y="4"/>
                    </a:lnTo>
                    <a:lnTo>
                      <a:pt x="42" y="2"/>
                    </a:lnTo>
                    <a:lnTo>
                      <a:pt x="51" y="0"/>
                    </a:lnTo>
                    <a:close/>
                  </a:path>
                </a:pathLst>
              </a:custGeom>
              <a:solidFill>
                <a:srgbClr val="000000"/>
              </a:solidFill>
              <a:ln w="9525">
                <a:noFill/>
                <a:round/>
                <a:headEnd/>
                <a:tailEnd/>
              </a:ln>
            </p:spPr>
            <p:txBody>
              <a:bodyPr/>
              <a:lstStyle/>
              <a:p>
                <a:endParaRPr lang="en-AU"/>
              </a:p>
            </p:txBody>
          </p:sp>
          <p:sp>
            <p:nvSpPr>
              <p:cNvPr id="26729" name="Freeform 212"/>
              <p:cNvSpPr>
                <a:spLocks/>
              </p:cNvSpPr>
              <p:nvPr/>
            </p:nvSpPr>
            <p:spPr bwMode="auto">
              <a:xfrm>
                <a:off x="6328" y="1108"/>
                <a:ext cx="50" cy="29"/>
              </a:xfrm>
              <a:custGeom>
                <a:avLst/>
                <a:gdLst>
                  <a:gd name="T0" fmla="*/ 51 w 101"/>
                  <a:gd name="T1" fmla="*/ 0 h 57"/>
                  <a:gd name="T2" fmla="*/ 67 w 101"/>
                  <a:gd name="T3" fmla="*/ 4 h 57"/>
                  <a:gd name="T4" fmla="*/ 83 w 101"/>
                  <a:gd name="T5" fmla="*/ 14 h 57"/>
                  <a:gd name="T6" fmla="*/ 95 w 101"/>
                  <a:gd name="T7" fmla="*/ 28 h 57"/>
                  <a:gd name="T8" fmla="*/ 101 w 101"/>
                  <a:gd name="T9" fmla="*/ 43 h 57"/>
                  <a:gd name="T10" fmla="*/ 101 w 101"/>
                  <a:gd name="T11" fmla="*/ 57 h 57"/>
                  <a:gd name="T12" fmla="*/ 91 w 101"/>
                  <a:gd name="T13" fmla="*/ 47 h 57"/>
                  <a:gd name="T14" fmla="*/ 88 w 101"/>
                  <a:gd name="T15" fmla="*/ 42 h 57"/>
                  <a:gd name="T16" fmla="*/ 77 w 101"/>
                  <a:gd name="T17" fmla="*/ 31 h 57"/>
                  <a:gd name="T18" fmla="*/ 69 w 101"/>
                  <a:gd name="T19" fmla="*/ 11 h 57"/>
                  <a:gd name="T20" fmla="*/ 67 w 101"/>
                  <a:gd name="T21" fmla="*/ 14 h 57"/>
                  <a:gd name="T22" fmla="*/ 61 w 101"/>
                  <a:gd name="T23" fmla="*/ 29 h 57"/>
                  <a:gd name="T24" fmla="*/ 55 w 101"/>
                  <a:gd name="T25" fmla="*/ 31 h 57"/>
                  <a:gd name="T26" fmla="*/ 47 w 101"/>
                  <a:gd name="T27" fmla="*/ 27 h 57"/>
                  <a:gd name="T28" fmla="*/ 37 w 101"/>
                  <a:gd name="T29" fmla="*/ 27 h 57"/>
                  <a:gd name="T30" fmla="*/ 27 w 101"/>
                  <a:gd name="T31" fmla="*/ 32 h 57"/>
                  <a:gd name="T32" fmla="*/ 11 w 101"/>
                  <a:gd name="T33" fmla="*/ 41 h 57"/>
                  <a:gd name="T34" fmla="*/ 9 w 101"/>
                  <a:gd name="T35" fmla="*/ 45 h 57"/>
                  <a:gd name="T36" fmla="*/ 5 w 101"/>
                  <a:gd name="T37" fmla="*/ 52 h 57"/>
                  <a:gd name="T38" fmla="*/ 1 w 101"/>
                  <a:gd name="T39" fmla="*/ 57 h 57"/>
                  <a:gd name="T40" fmla="*/ 0 w 101"/>
                  <a:gd name="T41" fmla="*/ 52 h 57"/>
                  <a:gd name="T42" fmla="*/ 3 w 101"/>
                  <a:gd name="T43" fmla="*/ 40 h 57"/>
                  <a:gd name="T44" fmla="*/ 3 w 101"/>
                  <a:gd name="T45" fmla="*/ 40 h 57"/>
                  <a:gd name="T46" fmla="*/ 3 w 101"/>
                  <a:gd name="T47" fmla="*/ 40 h 57"/>
                  <a:gd name="T48" fmla="*/ 3 w 101"/>
                  <a:gd name="T49" fmla="*/ 40 h 57"/>
                  <a:gd name="T50" fmla="*/ 3 w 101"/>
                  <a:gd name="T51" fmla="*/ 40 h 57"/>
                  <a:gd name="T52" fmla="*/ 3 w 101"/>
                  <a:gd name="T53" fmla="*/ 40 h 57"/>
                  <a:gd name="T54" fmla="*/ 3 w 101"/>
                  <a:gd name="T55" fmla="*/ 40 h 57"/>
                  <a:gd name="T56" fmla="*/ 7 w 101"/>
                  <a:gd name="T57" fmla="*/ 27 h 57"/>
                  <a:gd name="T58" fmla="*/ 18 w 101"/>
                  <a:gd name="T59" fmla="*/ 14 h 57"/>
                  <a:gd name="T60" fmla="*/ 34 w 101"/>
                  <a:gd name="T61" fmla="*/ 4 h 57"/>
                  <a:gd name="T62" fmla="*/ 51 w 101"/>
                  <a:gd name="T63" fmla="*/ 0 h 5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01"/>
                  <a:gd name="T97" fmla="*/ 0 h 57"/>
                  <a:gd name="T98" fmla="*/ 101 w 101"/>
                  <a:gd name="T99" fmla="*/ 57 h 5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01" h="57">
                    <a:moveTo>
                      <a:pt x="51" y="0"/>
                    </a:moveTo>
                    <a:lnTo>
                      <a:pt x="51" y="0"/>
                    </a:lnTo>
                    <a:lnTo>
                      <a:pt x="59" y="2"/>
                    </a:lnTo>
                    <a:lnTo>
                      <a:pt x="67" y="4"/>
                    </a:lnTo>
                    <a:lnTo>
                      <a:pt x="76" y="9"/>
                    </a:lnTo>
                    <a:lnTo>
                      <a:pt x="83" y="14"/>
                    </a:lnTo>
                    <a:lnTo>
                      <a:pt x="90" y="22"/>
                    </a:lnTo>
                    <a:lnTo>
                      <a:pt x="95" y="28"/>
                    </a:lnTo>
                    <a:lnTo>
                      <a:pt x="99" y="36"/>
                    </a:lnTo>
                    <a:lnTo>
                      <a:pt x="101" y="43"/>
                    </a:lnTo>
                    <a:lnTo>
                      <a:pt x="101" y="57"/>
                    </a:lnTo>
                    <a:lnTo>
                      <a:pt x="97" y="55"/>
                    </a:lnTo>
                    <a:lnTo>
                      <a:pt x="91" y="47"/>
                    </a:lnTo>
                    <a:lnTo>
                      <a:pt x="88" y="42"/>
                    </a:lnTo>
                    <a:lnTo>
                      <a:pt x="83" y="38"/>
                    </a:lnTo>
                    <a:lnTo>
                      <a:pt x="77" y="31"/>
                    </a:lnTo>
                    <a:lnTo>
                      <a:pt x="71" y="21"/>
                    </a:lnTo>
                    <a:lnTo>
                      <a:pt x="69" y="11"/>
                    </a:lnTo>
                    <a:lnTo>
                      <a:pt x="67" y="14"/>
                    </a:lnTo>
                    <a:lnTo>
                      <a:pt x="65" y="22"/>
                    </a:lnTo>
                    <a:lnTo>
                      <a:pt x="61" y="29"/>
                    </a:lnTo>
                    <a:lnTo>
                      <a:pt x="55" y="31"/>
                    </a:lnTo>
                    <a:lnTo>
                      <a:pt x="52" y="28"/>
                    </a:lnTo>
                    <a:lnTo>
                      <a:pt x="47" y="27"/>
                    </a:lnTo>
                    <a:lnTo>
                      <a:pt x="42" y="26"/>
                    </a:lnTo>
                    <a:lnTo>
                      <a:pt x="37" y="27"/>
                    </a:lnTo>
                    <a:lnTo>
                      <a:pt x="33" y="28"/>
                    </a:lnTo>
                    <a:lnTo>
                      <a:pt x="27" y="32"/>
                    </a:lnTo>
                    <a:lnTo>
                      <a:pt x="19" y="36"/>
                    </a:lnTo>
                    <a:lnTo>
                      <a:pt x="11" y="41"/>
                    </a:lnTo>
                    <a:lnTo>
                      <a:pt x="9" y="45"/>
                    </a:lnTo>
                    <a:lnTo>
                      <a:pt x="6" y="48"/>
                    </a:lnTo>
                    <a:lnTo>
                      <a:pt x="5" y="52"/>
                    </a:lnTo>
                    <a:lnTo>
                      <a:pt x="1" y="57"/>
                    </a:lnTo>
                    <a:lnTo>
                      <a:pt x="0" y="56"/>
                    </a:lnTo>
                    <a:lnTo>
                      <a:pt x="0" y="52"/>
                    </a:lnTo>
                    <a:lnTo>
                      <a:pt x="0" y="46"/>
                    </a:lnTo>
                    <a:lnTo>
                      <a:pt x="3" y="40"/>
                    </a:lnTo>
                    <a:lnTo>
                      <a:pt x="4" y="33"/>
                    </a:lnTo>
                    <a:lnTo>
                      <a:pt x="7" y="27"/>
                    </a:lnTo>
                    <a:lnTo>
                      <a:pt x="12" y="21"/>
                    </a:lnTo>
                    <a:lnTo>
                      <a:pt x="18" y="14"/>
                    </a:lnTo>
                    <a:lnTo>
                      <a:pt x="25" y="8"/>
                    </a:lnTo>
                    <a:lnTo>
                      <a:pt x="34" y="4"/>
                    </a:lnTo>
                    <a:lnTo>
                      <a:pt x="42" y="2"/>
                    </a:lnTo>
                    <a:lnTo>
                      <a:pt x="51" y="0"/>
                    </a:lnTo>
                  </a:path>
                </a:pathLst>
              </a:custGeom>
              <a:noFill/>
              <a:ln w="0">
                <a:solidFill>
                  <a:srgbClr val="000000"/>
                </a:solidFill>
                <a:prstDash val="solid"/>
                <a:round/>
                <a:headEnd/>
                <a:tailEnd/>
              </a:ln>
            </p:spPr>
            <p:txBody>
              <a:bodyPr/>
              <a:lstStyle/>
              <a:p>
                <a:endParaRPr lang="en-AU"/>
              </a:p>
            </p:txBody>
          </p:sp>
          <p:sp>
            <p:nvSpPr>
              <p:cNvPr id="26730" name="Freeform 213"/>
              <p:cNvSpPr>
                <a:spLocks/>
              </p:cNvSpPr>
              <p:nvPr/>
            </p:nvSpPr>
            <p:spPr bwMode="auto">
              <a:xfrm>
                <a:off x="6343" y="1126"/>
                <a:ext cx="7" cy="2"/>
              </a:xfrm>
              <a:custGeom>
                <a:avLst/>
                <a:gdLst>
                  <a:gd name="T0" fmla="*/ 0 w 13"/>
                  <a:gd name="T1" fmla="*/ 2 h 4"/>
                  <a:gd name="T2" fmla="*/ 0 w 13"/>
                  <a:gd name="T3" fmla="*/ 2 h 4"/>
                  <a:gd name="T4" fmla="*/ 1 w 13"/>
                  <a:gd name="T5" fmla="*/ 1 h 4"/>
                  <a:gd name="T6" fmla="*/ 5 w 13"/>
                  <a:gd name="T7" fmla="*/ 0 h 4"/>
                  <a:gd name="T8" fmla="*/ 10 w 13"/>
                  <a:gd name="T9" fmla="*/ 1 h 4"/>
                  <a:gd name="T10" fmla="*/ 13 w 13"/>
                  <a:gd name="T11" fmla="*/ 4 h 4"/>
                  <a:gd name="T12" fmla="*/ 0 60000 65536"/>
                  <a:gd name="T13" fmla="*/ 0 60000 65536"/>
                  <a:gd name="T14" fmla="*/ 0 60000 65536"/>
                  <a:gd name="T15" fmla="*/ 0 60000 65536"/>
                  <a:gd name="T16" fmla="*/ 0 60000 65536"/>
                  <a:gd name="T17" fmla="*/ 0 60000 65536"/>
                  <a:gd name="T18" fmla="*/ 0 w 13"/>
                  <a:gd name="T19" fmla="*/ 0 h 4"/>
                  <a:gd name="T20" fmla="*/ 13 w 13"/>
                  <a:gd name="T21" fmla="*/ 4 h 4"/>
                </a:gdLst>
                <a:ahLst/>
                <a:cxnLst>
                  <a:cxn ang="T12">
                    <a:pos x="T0" y="T1"/>
                  </a:cxn>
                  <a:cxn ang="T13">
                    <a:pos x="T2" y="T3"/>
                  </a:cxn>
                  <a:cxn ang="T14">
                    <a:pos x="T4" y="T5"/>
                  </a:cxn>
                  <a:cxn ang="T15">
                    <a:pos x="T6" y="T7"/>
                  </a:cxn>
                  <a:cxn ang="T16">
                    <a:pos x="T8" y="T9"/>
                  </a:cxn>
                  <a:cxn ang="T17">
                    <a:pos x="T10" y="T11"/>
                  </a:cxn>
                </a:cxnLst>
                <a:rect l="T18" t="T19" r="T20" b="T21"/>
                <a:pathLst>
                  <a:path w="13" h="4">
                    <a:moveTo>
                      <a:pt x="0" y="2"/>
                    </a:moveTo>
                    <a:lnTo>
                      <a:pt x="0" y="2"/>
                    </a:lnTo>
                    <a:lnTo>
                      <a:pt x="1" y="1"/>
                    </a:lnTo>
                    <a:lnTo>
                      <a:pt x="5" y="0"/>
                    </a:lnTo>
                    <a:lnTo>
                      <a:pt x="10" y="1"/>
                    </a:lnTo>
                    <a:lnTo>
                      <a:pt x="13" y="4"/>
                    </a:lnTo>
                  </a:path>
                </a:pathLst>
              </a:custGeom>
              <a:noFill/>
              <a:ln w="0">
                <a:solidFill>
                  <a:srgbClr val="000000"/>
                </a:solidFill>
                <a:prstDash val="solid"/>
                <a:round/>
                <a:headEnd/>
                <a:tailEnd/>
              </a:ln>
            </p:spPr>
            <p:txBody>
              <a:bodyPr/>
              <a:lstStyle/>
              <a:p>
                <a:endParaRPr lang="en-AU"/>
              </a:p>
            </p:txBody>
          </p:sp>
          <p:sp>
            <p:nvSpPr>
              <p:cNvPr id="26731" name="Freeform 214"/>
              <p:cNvSpPr>
                <a:spLocks/>
              </p:cNvSpPr>
              <p:nvPr/>
            </p:nvSpPr>
            <p:spPr bwMode="auto">
              <a:xfrm>
                <a:off x="6357" y="1127"/>
                <a:ext cx="6" cy="1"/>
              </a:xfrm>
              <a:custGeom>
                <a:avLst/>
                <a:gdLst>
                  <a:gd name="T0" fmla="*/ 0 w 12"/>
                  <a:gd name="T1" fmla="*/ 3 h 3"/>
                  <a:gd name="T2" fmla="*/ 0 w 12"/>
                  <a:gd name="T3" fmla="*/ 3 h 3"/>
                  <a:gd name="T4" fmla="*/ 1 w 12"/>
                  <a:gd name="T5" fmla="*/ 1 h 3"/>
                  <a:gd name="T6" fmla="*/ 5 w 12"/>
                  <a:gd name="T7" fmla="*/ 0 h 3"/>
                  <a:gd name="T8" fmla="*/ 8 w 12"/>
                  <a:gd name="T9" fmla="*/ 0 h 3"/>
                  <a:gd name="T10" fmla="*/ 12 w 12"/>
                  <a:gd name="T11" fmla="*/ 3 h 3"/>
                  <a:gd name="T12" fmla="*/ 0 60000 65536"/>
                  <a:gd name="T13" fmla="*/ 0 60000 65536"/>
                  <a:gd name="T14" fmla="*/ 0 60000 65536"/>
                  <a:gd name="T15" fmla="*/ 0 60000 65536"/>
                  <a:gd name="T16" fmla="*/ 0 60000 65536"/>
                  <a:gd name="T17" fmla="*/ 0 60000 65536"/>
                  <a:gd name="T18" fmla="*/ 0 w 12"/>
                  <a:gd name="T19" fmla="*/ 0 h 3"/>
                  <a:gd name="T20" fmla="*/ 12 w 12"/>
                  <a:gd name="T21" fmla="*/ 3 h 3"/>
                </a:gdLst>
                <a:ahLst/>
                <a:cxnLst>
                  <a:cxn ang="T12">
                    <a:pos x="T0" y="T1"/>
                  </a:cxn>
                  <a:cxn ang="T13">
                    <a:pos x="T2" y="T3"/>
                  </a:cxn>
                  <a:cxn ang="T14">
                    <a:pos x="T4" y="T5"/>
                  </a:cxn>
                  <a:cxn ang="T15">
                    <a:pos x="T6" y="T7"/>
                  </a:cxn>
                  <a:cxn ang="T16">
                    <a:pos x="T8" y="T9"/>
                  </a:cxn>
                  <a:cxn ang="T17">
                    <a:pos x="T10" y="T11"/>
                  </a:cxn>
                </a:cxnLst>
                <a:rect l="T18" t="T19" r="T20" b="T21"/>
                <a:pathLst>
                  <a:path w="12" h="3">
                    <a:moveTo>
                      <a:pt x="0" y="3"/>
                    </a:moveTo>
                    <a:lnTo>
                      <a:pt x="0" y="3"/>
                    </a:lnTo>
                    <a:lnTo>
                      <a:pt x="1" y="1"/>
                    </a:lnTo>
                    <a:lnTo>
                      <a:pt x="5" y="0"/>
                    </a:lnTo>
                    <a:lnTo>
                      <a:pt x="8" y="0"/>
                    </a:lnTo>
                    <a:lnTo>
                      <a:pt x="12" y="3"/>
                    </a:lnTo>
                  </a:path>
                </a:pathLst>
              </a:custGeom>
              <a:noFill/>
              <a:ln w="0">
                <a:solidFill>
                  <a:srgbClr val="000000"/>
                </a:solidFill>
                <a:prstDash val="solid"/>
                <a:round/>
                <a:headEnd/>
                <a:tailEnd/>
              </a:ln>
            </p:spPr>
            <p:txBody>
              <a:bodyPr/>
              <a:lstStyle/>
              <a:p>
                <a:endParaRPr lang="en-AU"/>
              </a:p>
            </p:txBody>
          </p:sp>
          <p:sp>
            <p:nvSpPr>
              <p:cNvPr id="26732" name="Freeform 215"/>
              <p:cNvSpPr>
                <a:spLocks/>
              </p:cNvSpPr>
              <p:nvPr/>
            </p:nvSpPr>
            <p:spPr bwMode="auto">
              <a:xfrm>
                <a:off x="6440" y="1112"/>
                <a:ext cx="17" cy="26"/>
              </a:xfrm>
              <a:custGeom>
                <a:avLst/>
                <a:gdLst>
                  <a:gd name="T0" fmla="*/ 1 w 32"/>
                  <a:gd name="T1" fmla="*/ 49 h 52"/>
                  <a:gd name="T2" fmla="*/ 1 w 32"/>
                  <a:gd name="T3" fmla="*/ 43 h 52"/>
                  <a:gd name="T4" fmla="*/ 1 w 32"/>
                  <a:gd name="T5" fmla="*/ 38 h 52"/>
                  <a:gd name="T6" fmla="*/ 0 w 32"/>
                  <a:gd name="T7" fmla="*/ 34 h 52"/>
                  <a:gd name="T8" fmla="*/ 1 w 32"/>
                  <a:gd name="T9" fmla="*/ 15 h 52"/>
                  <a:gd name="T10" fmla="*/ 2 w 32"/>
                  <a:gd name="T11" fmla="*/ 6 h 52"/>
                  <a:gd name="T12" fmla="*/ 4 w 32"/>
                  <a:gd name="T13" fmla="*/ 13 h 52"/>
                  <a:gd name="T14" fmla="*/ 4 w 32"/>
                  <a:gd name="T15" fmla="*/ 20 h 52"/>
                  <a:gd name="T16" fmla="*/ 4 w 32"/>
                  <a:gd name="T17" fmla="*/ 21 h 52"/>
                  <a:gd name="T18" fmla="*/ 4 w 32"/>
                  <a:gd name="T19" fmla="*/ 24 h 52"/>
                  <a:gd name="T20" fmla="*/ 6 w 32"/>
                  <a:gd name="T21" fmla="*/ 24 h 52"/>
                  <a:gd name="T22" fmla="*/ 9 w 32"/>
                  <a:gd name="T23" fmla="*/ 13 h 52"/>
                  <a:gd name="T24" fmla="*/ 14 w 32"/>
                  <a:gd name="T25" fmla="*/ 4 h 52"/>
                  <a:gd name="T26" fmla="*/ 14 w 32"/>
                  <a:gd name="T27" fmla="*/ 4 h 52"/>
                  <a:gd name="T28" fmla="*/ 12 w 32"/>
                  <a:gd name="T29" fmla="*/ 16 h 52"/>
                  <a:gd name="T30" fmla="*/ 10 w 32"/>
                  <a:gd name="T31" fmla="*/ 25 h 52"/>
                  <a:gd name="T32" fmla="*/ 14 w 32"/>
                  <a:gd name="T33" fmla="*/ 15 h 52"/>
                  <a:gd name="T34" fmla="*/ 18 w 32"/>
                  <a:gd name="T35" fmla="*/ 6 h 52"/>
                  <a:gd name="T36" fmla="*/ 21 w 32"/>
                  <a:gd name="T37" fmla="*/ 1 h 52"/>
                  <a:gd name="T38" fmla="*/ 22 w 32"/>
                  <a:gd name="T39" fmla="*/ 4 h 52"/>
                  <a:gd name="T40" fmla="*/ 20 w 32"/>
                  <a:gd name="T41" fmla="*/ 14 h 52"/>
                  <a:gd name="T42" fmla="*/ 16 w 32"/>
                  <a:gd name="T43" fmla="*/ 24 h 52"/>
                  <a:gd name="T44" fmla="*/ 18 w 32"/>
                  <a:gd name="T45" fmla="*/ 28 h 52"/>
                  <a:gd name="T46" fmla="*/ 19 w 32"/>
                  <a:gd name="T47" fmla="*/ 23 h 52"/>
                  <a:gd name="T48" fmla="*/ 25 w 32"/>
                  <a:gd name="T49" fmla="*/ 10 h 52"/>
                  <a:gd name="T50" fmla="*/ 26 w 32"/>
                  <a:gd name="T51" fmla="*/ 8 h 52"/>
                  <a:gd name="T52" fmla="*/ 26 w 32"/>
                  <a:gd name="T53" fmla="*/ 16 h 52"/>
                  <a:gd name="T54" fmla="*/ 24 w 32"/>
                  <a:gd name="T55" fmla="*/ 30 h 52"/>
                  <a:gd name="T56" fmla="*/ 26 w 32"/>
                  <a:gd name="T57" fmla="*/ 28 h 52"/>
                  <a:gd name="T58" fmla="*/ 30 w 32"/>
                  <a:gd name="T59" fmla="*/ 20 h 52"/>
                  <a:gd name="T60" fmla="*/ 32 w 32"/>
                  <a:gd name="T61" fmla="*/ 20 h 52"/>
                  <a:gd name="T62" fmla="*/ 22 w 32"/>
                  <a:gd name="T63" fmla="*/ 40 h 52"/>
                  <a:gd name="T64" fmla="*/ 16 w 32"/>
                  <a:gd name="T65" fmla="*/ 52 h 5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2"/>
                  <a:gd name="T100" fmla="*/ 0 h 52"/>
                  <a:gd name="T101" fmla="*/ 32 w 32"/>
                  <a:gd name="T102" fmla="*/ 52 h 5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2" h="52">
                    <a:moveTo>
                      <a:pt x="1" y="49"/>
                    </a:moveTo>
                    <a:lnTo>
                      <a:pt x="1" y="49"/>
                    </a:lnTo>
                    <a:lnTo>
                      <a:pt x="1" y="47"/>
                    </a:lnTo>
                    <a:lnTo>
                      <a:pt x="1" y="43"/>
                    </a:lnTo>
                    <a:lnTo>
                      <a:pt x="1" y="39"/>
                    </a:lnTo>
                    <a:lnTo>
                      <a:pt x="1" y="38"/>
                    </a:lnTo>
                    <a:lnTo>
                      <a:pt x="0" y="34"/>
                    </a:lnTo>
                    <a:lnTo>
                      <a:pt x="0" y="25"/>
                    </a:lnTo>
                    <a:lnTo>
                      <a:pt x="1" y="15"/>
                    </a:lnTo>
                    <a:lnTo>
                      <a:pt x="2" y="6"/>
                    </a:lnTo>
                    <a:lnTo>
                      <a:pt x="3" y="9"/>
                    </a:lnTo>
                    <a:lnTo>
                      <a:pt x="4" y="13"/>
                    </a:lnTo>
                    <a:lnTo>
                      <a:pt x="4" y="16"/>
                    </a:lnTo>
                    <a:lnTo>
                      <a:pt x="4" y="20"/>
                    </a:lnTo>
                    <a:lnTo>
                      <a:pt x="4" y="21"/>
                    </a:lnTo>
                    <a:lnTo>
                      <a:pt x="4" y="23"/>
                    </a:lnTo>
                    <a:lnTo>
                      <a:pt x="4" y="24"/>
                    </a:lnTo>
                    <a:lnTo>
                      <a:pt x="6" y="24"/>
                    </a:lnTo>
                    <a:lnTo>
                      <a:pt x="7" y="20"/>
                    </a:lnTo>
                    <a:lnTo>
                      <a:pt x="9" y="13"/>
                    </a:lnTo>
                    <a:lnTo>
                      <a:pt x="12" y="6"/>
                    </a:lnTo>
                    <a:lnTo>
                      <a:pt x="14" y="4"/>
                    </a:lnTo>
                    <a:lnTo>
                      <a:pt x="13" y="9"/>
                    </a:lnTo>
                    <a:lnTo>
                      <a:pt x="12" y="16"/>
                    </a:lnTo>
                    <a:lnTo>
                      <a:pt x="10" y="25"/>
                    </a:lnTo>
                    <a:lnTo>
                      <a:pt x="13" y="20"/>
                    </a:lnTo>
                    <a:lnTo>
                      <a:pt x="14" y="15"/>
                    </a:lnTo>
                    <a:lnTo>
                      <a:pt x="16" y="10"/>
                    </a:lnTo>
                    <a:lnTo>
                      <a:pt x="18" y="6"/>
                    </a:lnTo>
                    <a:lnTo>
                      <a:pt x="21" y="1"/>
                    </a:lnTo>
                    <a:lnTo>
                      <a:pt x="22" y="0"/>
                    </a:lnTo>
                    <a:lnTo>
                      <a:pt x="22" y="4"/>
                    </a:lnTo>
                    <a:lnTo>
                      <a:pt x="21" y="8"/>
                    </a:lnTo>
                    <a:lnTo>
                      <a:pt x="20" y="14"/>
                    </a:lnTo>
                    <a:lnTo>
                      <a:pt x="19" y="19"/>
                    </a:lnTo>
                    <a:lnTo>
                      <a:pt x="16" y="24"/>
                    </a:lnTo>
                    <a:lnTo>
                      <a:pt x="16" y="26"/>
                    </a:lnTo>
                    <a:lnTo>
                      <a:pt x="18" y="28"/>
                    </a:lnTo>
                    <a:lnTo>
                      <a:pt x="19" y="23"/>
                    </a:lnTo>
                    <a:lnTo>
                      <a:pt x="22" y="16"/>
                    </a:lnTo>
                    <a:lnTo>
                      <a:pt x="25" y="10"/>
                    </a:lnTo>
                    <a:lnTo>
                      <a:pt x="26" y="8"/>
                    </a:lnTo>
                    <a:lnTo>
                      <a:pt x="27" y="10"/>
                    </a:lnTo>
                    <a:lnTo>
                      <a:pt x="26" y="16"/>
                    </a:lnTo>
                    <a:lnTo>
                      <a:pt x="25" y="25"/>
                    </a:lnTo>
                    <a:lnTo>
                      <a:pt x="24" y="30"/>
                    </a:lnTo>
                    <a:lnTo>
                      <a:pt x="26" y="28"/>
                    </a:lnTo>
                    <a:lnTo>
                      <a:pt x="28" y="24"/>
                    </a:lnTo>
                    <a:lnTo>
                      <a:pt x="30" y="20"/>
                    </a:lnTo>
                    <a:lnTo>
                      <a:pt x="32" y="20"/>
                    </a:lnTo>
                    <a:lnTo>
                      <a:pt x="27" y="33"/>
                    </a:lnTo>
                    <a:lnTo>
                      <a:pt x="22" y="40"/>
                    </a:lnTo>
                    <a:lnTo>
                      <a:pt x="19" y="45"/>
                    </a:lnTo>
                    <a:lnTo>
                      <a:pt x="16" y="52"/>
                    </a:lnTo>
                  </a:path>
                </a:pathLst>
              </a:custGeom>
              <a:noFill/>
              <a:ln w="0">
                <a:solidFill>
                  <a:srgbClr val="000000"/>
                </a:solidFill>
                <a:prstDash val="solid"/>
                <a:round/>
                <a:headEnd/>
                <a:tailEnd/>
              </a:ln>
            </p:spPr>
            <p:txBody>
              <a:bodyPr/>
              <a:lstStyle/>
              <a:p>
                <a:endParaRPr lang="en-AU"/>
              </a:p>
            </p:txBody>
          </p:sp>
          <p:sp>
            <p:nvSpPr>
              <p:cNvPr id="26733" name="Freeform 216"/>
              <p:cNvSpPr>
                <a:spLocks/>
              </p:cNvSpPr>
              <p:nvPr/>
            </p:nvSpPr>
            <p:spPr bwMode="auto">
              <a:xfrm>
                <a:off x="6450" y="1125"/>
                <a:ext cx="3" cy="1"/>
              </a:xfrm>
              <a:custGeom>
                <a:avLst/>
                <a:gdLst>
                  <a:gd name="T0" fmla="*/ 0 w 6"/>
                  <a:gd name="T1" fmla="*/ 0 h 2"/>
                  <a:gd name="T2" fmla="*/ 0 w 6"/>
                  <a:gd name="T3" fmla="*/ 0 h 2"/>
                  <a:gd name="T4" fmla="*/ 1 w 6"/>
                  <a:gd name="T5" fmla="*/ 0 h 2"/>
                  <a:gd name="T6" fmla="*/ 2 w 6"/>
                  <a:gd name="T7" fmla="*/ 0 h 2"/>
                  <a:gd name="T8" fmla="*/ 2 w 6"/>
                  <a:gd name="T9" fmla="*/ 0 h 2"/>
                  <a:gd name="T10" fmla="*/ 3 w 6"/>
                  <a:gd name="T11" fmla="*/ 0 h 2"/>
                  <a:gd name="T12" fmla="*/ 3 w 6"/>
                  <a:gd name="T13" fmla="*/ 0 h 2"/>
                  <a:gd name="T14" fmla="*/ 3 w 6"/>
                  <a:gd name="T15" fmla="*/ 0 h 2"/>
                  <a:gd name="T16" fmla="*/ 5 w 6"/>
                  <a:gd name="T17" fmla="*/ 0 h 2"/>
                  <a:gd name="T18" fmla="*/ 5 w 6"/>
                  <a:gd name="T19" fmla="*/ 2 h 2"/>
                  <a:gd name="T20" fmla="*/ 6 w 6"/>
                  <a:gd name="T21" fmla="*/ 2 h 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6"/>
                  <a:gd name="T34" fmla="*/ 0 h 2"/>
                  <a:gd name="T35" fmla="*/ 6 w 6"/>
                  <a:gd name="T36" fmla="*/ 2 h 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6" h="2">
                    <a:moveTo>
                      <a:pt x="0" y="0"/>
                    </a:moveTo>
                    <a:lnTo>
                      <a:pt x="0" y="0"/>
                    </a:lnTo>
                    <a:lnTo>
                      <a:pt x="1" y="0"/>
                    </a:lnTo>
                    <a:lnTo>
                      <a:pt x="2" y="0"/>
                    </a:lnTo>
                    <a:lnTo>
                      <a:pt x="3" y="0"/>
                    </a:lnTo>
                    <a:lnTo>
                      <a:pt x="5" y="0"/>
                    </a:lnTo>
                    <a:lnTo>
                      <a:pt x="5" y="2"/>
                    </a:lnTo>
                    <a:lnTo>
                      <a:pt x="6" y="2"/>
                    </a:lnTo>
                  </a:path>
                </a:pathLst>
              </a:custGeom>
              <a:noFill/>
              <a:ln w="0">
                <a:solidFill>
                  <a:srgbClr val="000000"/>
                </a:solidFill>
                <a:prstDash val="solid"/>
                <a:round/>
                <a:headEnd/>
                <a:tailEnd/>
              </a:ln>
            </p:spPr>
            <p:txBody>
              <a:bodyPr/>
              <a:lstStyle/>
              <a:p>
                <a:endParaRPr lang="en-AU"/>
              </a:p>
            </p:txBody>
          </p:sp>
          <p:sp>
            <p:nvSpPr>
              <p:cNvPr id="26734" name="Freeform 217"/>
              <p:cNvSpPr>
                <a:spLocks/>
              </p:cNvSpPr>
              <p:nvPr/>
            </p:nvSpPr>
            <p:spPr bwMode="auto">
              <a:xfrm>
                <a:off x="6275" y="1125"/>
                <a:ext cx="12" cy="8"/>
              </a:xfrm>
              <a:custGeom>
                <a:avLst/>
                <a:gdLst>
                  <a:gd name="T0" fmla="*/ 2 w 23"/>
                  <a:gd name="T1" fmla="*/ 16 h 16"/>
                  <a:gd name="T2" fmla="*/ 0 w 23"/>
                  <a:gd name="T3" fmla="*/ 9 h 16"/>
                  <a:gd name="T4" fmla="*/ 21 w 23"/>
                  <a:gd name="T5" fmla="*/ 0 h 16"/>
                  <a:gd name="T6" fmla="*/ 23 w 23"/>
                  <a:gd name="T7" fmla="*/ 7 h 16"/>
                  <a:gd name="T8" fmla="*/ 2 w 23"/>
                  <a:gd name="T9" fmla="*/ 16 h 16"/>
                  <a:gd name="T10" fmla="*/ 0 60000 65536"/>
                  <a:gd name="T11" fmla="*/ 0 60000 65536"/>
                  <a:gd name="T12" fmla="*/ 0 60000 65536"/>
                  <a:gd name="T13" fmla="*/ 0 60000 65536"/>
                  <a:gd name="T14" fmla="*/ 0 60000 65536"/>
                  <a:gd name="T15" fmla="*/ 0 w 23"/>
                  <a:gd name="T16" fmla="*/ 0 h 16"/>
                  <a:gd name="T17" fmla="*/ 23 w 23"/>
                  <a:gd name="T18" fmla="*/ 16 h 16"/>
                </a:gdLst>
                <a:ahLst/>
                <a:cxnLst>
                  <a:cxn ang="T10">
                    <a:pos x="T0" y="T1"/>
                  </a:cxn>
                  <a:cxn ang="T11">
                    <a:pos x="T2" y="T3"/>
                  </a:cxn>
                  <a:cxn ang="T12">
                    <a:pos x="T4" y="T5"/>
                  </a:cxn>
                  <a:cxn ang="T13">
                    <a:pos x="T6" y="T7"/>
                  </a:cxn>
                  <a:cxn ang="T14">
                    <a:pos x="T8" y="T9"/>
                  </a:cxn>
                </a:cxnLst>
                <a:rect l="T15" t="T16" r="T17" b="T18"/>
                <a:pathLst>
                  <a:path w="23" h="16">
                    <a:moveTo>
                      <a:pt x="2" y="16"/>
                    </a:moveTo>
                    <a:lnTo>
                      <a:pt x="0" y="9"/>
                    </a:lnTo>
                    <a:lnTo>
                      <a:pt x="21" y="0"/>
                    </a:lnTo>
                    <a:lnTo>
                      <a:pt x="23" y="7"/>
                    </a:lnTo>
                    <a:lnTo>
                      <a:pt x="2" y="16"/>
                    </a:lnTo>
                    <a:close/>
                  </a:path>
                </a:pathLst>
              </a:custGeom>
              <a:solidFill>
                <a:srgbClr val="FFFFFF"/>
              </a:solidFill>
              <a:ln w="9525">
                <a:noFill/>
                <a:round/>
                <a:headEnd/>
                <a:tailEnd/>
              </a:ln>
            </p:spPr>
            <p:txBody>
              <a:bodyPr/>
              <a:lstStyle/>
              <a:p>
                <a:endParaRPr lang="en-AU"/>
              </a:p>
            </p:txBody>
          </p:sp>
          <p:sp>
            <p:nvSpPr>
              <p:cNvPr id="26735" name="Freeform 218"/>
              <p:cNvSpPr>
                <a:spLocks/>
              </p:cNvSpPr>
              <p:nvPr/>
            </p:nvSpPr>
            <p:spPr bwMode="auto">
              <a:xfrm>
                <a:off x="6275" y="1125"/>
                <a:ext cx="12" cy="8"/>
              </a:xfrm>
              <a:custGeom>
                <a:avLst/>
                <a:gdLst>
                  <a:gd name="T0" fmla="*/ 2 w 23"/>
                  <a:gd name="T1" fmla="*/ 16 h 16"/>
                  <a:gd name="T2" fmla="*/ 0 w 23"/>
                  <a:gd name="T3" fmla="*/ 9 h 16"/>
                  <a:gd name="T4" fmla="*/ 21 w 23"/>
                  <a:gd name="T5" fmla="*/ 0 h 16"/>
                  <a:gd name="T6" fmla="*/ 23 w 23"/>
                  <a:gd name="T7" fmla="*/ 7 h 16"/>
                  <a:gd name="T8" fmla="*/ 2 w 23"/>
                  <a:gd name="T9" fmla="*/ 16 h 16"/>
                  <a:gd name="T10" fmla="*/ 0 60000 65536"/>
                  <a:gd name="T11" fmla="*/ 0 60000 65536"/>
                  <a:gd name="T12" fmla="*/ 0 60000 65536"/>
                  <a:gd name="T13" fmla="*/ 0 60000 65536"/>
                  <a:gd name="T14" fmla="*/ 0 60000 65536"/>
                  <a:gd name="T15" fmla="*/ 0 w 23"/>
                  <a:gd name="T16" fmla="*/ 0 h 16"/>
                  <a:gd name="T17" fmla="*/ 23 w 23"/>
                  <a:gd name="T18" fmla="*/ 16 h 16"/>
                </a:gdLst>
                <a:ahLst/>
                <a:cxnLst>
                  <a:cxn ang="T10">
                    <a:pos x="T0" y="T1"/>
                  </a:cxn>
                  <a:cxn ang="T11">
                    <a:pos x="T2" y="T3"/>
                  </a:cxn>
                  <a:cxn ang="T12">
                    <a:pos x="T4" y="T5"/>
                  </a:cxn>
                  <a:cxn ang="T13">
                    <a:pos x="T6" y="T7"/>
                  </a:cxn>
                  <a:cxn ang="T14">
                    <a:pos x="T8" y="T9"/>
                  </a:cxn>
                </a:cxnLst>
                <a:rect l="T15" t="T16" r="T17" b="T18"/>
                <a:pathLst>
                  <a:path w="23" h="16">
                    <a:moveTo>
                      <a:pt x="2" y="16"/>
                    </a:moveTo>
                    <a:lnTo>
                      <a:pt x="0" y="9"/>
                    </a:lnTo>
                    <a:lnTo>
                      <a:pt x="21" y="0"/>
                    </a:lnTo>
                    <a:lnTo>
                      <a:pt x="23" y="7"/>
                    </a:lnTo>
                    <a:lnTo>
                      <a:pt x="2" y="16"/>
                    </a:lnTo>
                  </a:path>
                </a:pathLst>
              </a:custGeom>
              <a:noFill/>
              <a:ln w="0">
                <a:solidFill>
                  <a:srgbClr val="000000"/>
                </a:solidFill>
                <a:prstDash val="solid"/>
                <a:round/>
                <a:headEnd/>
                <a:tailEnd/>
              </a:ln>
            </p:spPr>
            <p:txBody>
              <a:bodyPr/>
              <a:lstStyle/>
              <a:p>
                <a:endParaRPr lang="en-AU"/>
              </a:p>
            </p:txBody>
          </p:sp>
          <p:sp>
            <p:nvSpPr>
              <p:cNvPr id="26736" name="Freeform 219"/>
              <p:cNvSpPr>
                <a:spLocks/>
              </p:cNvSpPr>
              <p:nvPr/>
            </p:nvSpPr>
            <p:spPr bwMode="auto">
              <a:xfrm>
                <a:off x="6278" y="1108"/>
                <a:ext cx="6" cy="17"/>
              </a:xfrm>
              <a:custGeom>
                <a:avLst/>
                <a:gdLst>
                  <a:gd name="T0" fmla="*/ 12 w 12"/>
                  <a:gd name="T1" fmla="*/ 35 h 35"/>
                  <a:gd name="T2" fmla="*/ 12 w 12"/>
                  <a:gd name="T3" fmla="*/ 35 h 35"/>
                  <a:gd name="T4" fmla="*/ 9 w 12"/>
                  <a:gd name="T5" fmla="*/ 25 h 35"/>
                  <a:gd name="T6" fmla="*/ 9 w 12"/>
                  <a:gd name="T7" fmla="*/ 17 h 35"/>
                  <a:gd name="T8" fmla="*/ 9 w 12"/>
                  <a:gd name="T9" fmla="*/ 9 h 35"/>
                  <a:gd name="T10" fmla="*/ 5 w 12"/>
                  <a:gd name="T11" fmla="*/ 0 h 35"/>
                  <a:gd name="T12" fmla="*/ 5 w 12"/>
                  <a:gd name="T13" fmla="*/ 0 h 35"/>
                  <a:gd name="T14" fmla="*/ 4 w 12"/>
                  <a:gd name="T15" fmla="*/ 3 h 35"/>
                  <a:gd name="T16" fmla="*/ 4 w 12"/>
                  <a:gd name="T17" fmla="*/ 4 h 35"/>
                  <a:gd name="T18" fmla="*/ 4 w 12"/>
                  <a:gd name="T19" fmla="*/ 6 h 35"/>
                  <a:gd name="T20" fmla="*/ 4 w 12"/>
                  <a:gd name="T21" fmla="*/ 8 h 35"/>
                  <a:gd name="T22" fmla="*/ 4 w 12"/>
                  <a:gd name="T23" fmla="*/ 8 h 35"/>
                  <a:gd name="T24" fmla="*/ 4 w 12"/>
                  <a:gd name="T25" fmla="*/ 9 h 35"/>
                  <a:gd name="T26" fmla="*/ 4 w 12"/>
                  <a:gd name="T27" fmla="*/ 10 h 35"/>
                  <a:gd name="T28" fmla="*/ 5 w 12"/>
                  <a:gd name="T29" fmla="*/ 13 h 35"/>
                  <a:gd name="T30" fmla="*/ 5 w 12"/>
                  <a:gd name="T31" fmla="*/ 15 h 35"/>
                  <a:gd name="T32" fmla="*/ 5 w 12"/>
                  <a:gd name="T33" fmla="*/ 15 h 35"/>
                  <a:gd name="T34" fmla="*/ 4 w 12"/>
                  <a:gd name="T35" fmla="*/ 19 h 35"/>
                  <a:gd name="T36" fmla="*/ 3 w 12"/>
                  <a:gd name="T37" fmla="*/ 23 h 35"/>
                  <a:gd name="T38" fmla="*/ 2 w 12"/>
                  <a:gd name="T39" fmla="*/ 25 h 35"/>
                  <a:gd name="T40" fmla="*/ 0 w 12"/>
                  <a:gd name="T41" fmla="*/ 27 h 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
                  <a:gd name="T64" fmla="*/ 0 h 35"/>
                  <a:gd name="T65" fmla="*/ 12 w 12"/>
                  <a:gd name="T66" fmla="*/ 35 h 3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 h="35">
                    <a:moveTo>
                      <a:pt x="12" y="35"/>
                    </a:moveTo>
                    <a:lnTo>
                      <a:pt x="12" y="35"/>
                    </a:lnTo>
                    <a:lnTo>
                      <a:pt x="9" y="25"/>
                    </a:lnTo>
                    <a:lnTo>
                      <a:pt x="9" y="17"/>
                    </a:lnTo>
                    <a:lnTo>
                      <a:pt x="9" y="9"/>
                    </a:lnTo>
                    <a:lnTo>
                      <a:pt x="5" y="0"/>
                    </a:lnTo>
                    <a:lnTo>
                      <a:pt x="4" y="3"/>
                    </a:lnTo>
                    <a:lnTo>
                      <a:pt x="4" y="4"/>
                    </a:lnTo>
                    <a:lnTo>
                      <a:pt x="4" y="6"/>
                    </a:lnTo>
                    <a:lnTo>
                      <a:pt x="4" y="8"/>
                    </a:lnTo>
                    <a:lnTo>
                      <a:pt x="4" y="9"/>
                    </a:lnTo>
                    <a:lnTo>
                      <a:pt x="4" y="10"/>
                    </a:lnTo>
                    <a:lnTo>
                      <a:pt x="5" y="13"/>
                    </a:lnTo>
                    <a:lnTo>
                      <a:pt x="5" y="15"/>
                    </a:lnTo>
                    <a:lnTo>
                      <a:pt x="4" y="19"/>
                    </a:lnTo>
                    <a:lnTo>
                      <a:pt x="3" y="23"/>
                    </a:lnTo>
                    <a:lnTo>
                      <a:pt x="2" y="25"/>
                    </a:lnTo>
                    <a:lnTo>
                      <a:pt x="0" y="27"/>
                    </a:lnTo>
                  </a:path>
                </a:pathLst>
              </a:custGeom>
              <a:noFill/>
              <a:ln w="0">
                <a:solidFill>
                  <a:srgbClr val="000000"/>
                </a:solidFill>
                <a:prstDash val="solid"/>
                <a:round/>
                <a:headEnd/>
                <a:tailEnd/>
              </a:ln>
            </p:spPr>
            <p:txBody>
              <a:bodyPr/>
              <a:lstStyle/>
              <a:p>
                <a:endParaRPr lang="en-AU"/>
              </a:p>
            </p:txBody>
          </p:sp>
          <p:sp>
            <p:nvSpPr>
              <p:cNvPr id="26737" name="Freeform 220"/>
              <p:cNvSpPr>
                <a:spLocks/>
              </p:cNvSpPr>
              <p:nvPr/>
            </p:nvSpPr>
            <p:spPr bwMode="auto">
              <a:xfrm>
                <a:off x="6272" y="1106"/>
                <a:ext cx="7" cy="22"/>
              </a:xfrm>
              <a:custGeom>
                <a:avLst/>
                <a:gdLst>
                  <a:gd name="T0" fmla="*/ 13 w 15"/>
                  <a:gd name="T1" fmla="*/ 44 h 44"/>
                  <a:gd name="T2" fmla="*/ 13 w 15"/>
                  <a:gd name="T3" fmla="*/ 44 h 44"/>
                  <a:gd name="T4" fmla="*/ 3 w 15"/>
                  <a:gd name="T5" fmla="*/ 31 h 44"/>
                  <a:gd name="T6" fmla="*/ 0 w 15"/>
                  <a:gd name="T7" fmla="*/ 25 h 44"/>
                  <a:gd name="T8" fmla="*/ 1 w 15"/>
                  <a:gd name="T9" fmla="*/ 20 h 44"/>
                  <a:gd name="T10" fmla="*/ 4 w 15"/>
                  <a:gd name="T11" fmla="*/ 11 h 44"/>
                  <a:gd name="T12" fmla="*/ 4 w 15"/>
                  <a:gd name="T13" fmla="*/ 11 h 44"/>
                  <a:gd name="T14" fmla="*/ 5 w 15"/>
                  <a:gd name="T15" fmla="*/ 8 h 44"/>
                  <a:gd name="T16" fmla="*/ 9 w 15"/>
                  <a:gd name="T17" fmla="*/ 3 h 44"/>
                  <a:gd name="T18" fmla="*/ 11 w 15"/>
                  <a:gd name="T19" fmla="*/ 0 h 44"/>
                  <a:gd name="T20" fmla="*/ 12 w 15"/>
                  <a:gd name="T21" fmla="*/ 0 h 44"/>
                  <a:gd name="T22" fmla="*/ 12 w 15"/>
                  <a:gd name="T23" fmla="*/ 0 h 44"/>
                  <a:gd name="T24" fmla="*/ 13 w 15"/>
                  <a:gd name="T25" fmla="*/ 2 h 44"/>
                  <a:gd name="T26" fmla="*/ 12 w 15"/>
                  <a:gd name="T27" fmla="*/ 5 h 44"/>
                  <a:gd name="T28" fmla="*/ 11 w 15"/>
                  <a:gd name="T29" fmla="*/ 6 h 44"/>
                  <a:gd name="T30" fmla="*/ 11 w 15"/>
                  <a:gd name="T31" fmla="*/ 10 h 44"/>
                  <a:gd name="T32" fmla="*/ 11 w 15"/>
                  <a:gd name="T33" fmla="*/ 10 h 44"/>
                  <a:gd name="T34" fmla="*/ 11 w 15"/>
                  <a:gd name="T35" fmla="*/ 12 h 44"/>
                  <a:gd name="T36" fmla="*/ 10 w 15"/>
                  <a:gd name="T37" fmla="*/ 15 h 44"/>
                  <a:gd name="T38" fmla="*/ 9 w 15"/>
                  <a:gd name="T39" fmla="*/ 17 h 44"/>
                  <a:gd name="T40" fmla="*/ 9 w 15"/>
                  <a:gd name="T41" fmla="*/ 20 h 44"/>
                  <a:gd name="T42" fmla="*/ 9 w 15"/>
                  <a:gd name="T43" fmla="*/ 20 h 44"/>
                  <a:gd name="T44" fmla="*/ 10 w 15"/>
                  <a:gd name="T45" fmla="*/ 22 h 44"/>
                  <a:gd name="T46" fmla="*/ 11 w 15"/>
                  <a:gd name="T47" fmla="*/ 25 h 44"/>
                  <a:gd name="T48" fmla="*/ 12 w 15"/>
                  <a:gd name="T49" fmla="*/ 26 h 44"/>
                  <a:gd name="T50" fmla="*/ 15 w 15"/>
                  <a:gd name="T51" fmla="*/ 29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5"/>
                  <a:gd name="T79" fmla="*/ 0 h 44"/>
                  <a:gd name="T80" fmla="*/ 15 w 15"/>
                  <a:gd name="T81" fmla="*/ 44 h 44"/>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5" h="44">
                    <a:moveTo>
                      <a:pt x="13" y="44"/>
                    </a:moveTo>
                    <a:lnTo>
                      <a:pt x="13" y="44"/>
                    </a:lnTo>
                    <a:lnTo>
                      <a:pt x="3" y="31"/>
                    </a:lnTo>
                    <a:lnTo>
                      <a:pt x="0" y="25"/>
                    </a:lnTo>
                    <a:lnTo>
                      <a:pt x="1" y="20"/>
                    </a:lnTo>
                    <a:lnTo>
                      <a:pt x="4" y="11"/>
                    </a:lnTo>
                    <a:lnTo>
                      <a:pt x="5" y="8"/>
                    </a:lnTo>
                    <a:lnTo>
                      <a:pt x="9" y="3"/>
                    </a:lnTo>
                    <a:lnTo>
                      <a:pt x="11" y="0"/>
                    </a:lnTo>
                    <a:lnTo>
                      <a:pt x="12" y="0"/>
                    </a:lnTo>
                    <a:lnTo>
                      <a:pt x="13" y="2"/>
                    </a:lnTo>
                    <a:lnTo>
                      <a:pt x="12" y="5"/>
                    </a:lnTo>
                    <a:lnTo>
                      <a:pt x="11" y="6"/>
                    </a:lnTo>
                    <a:lnTo>
                      <a:pt x="11" y="10"/>
                    </a:lnTo>
                    <a:lnTo>
                      <a:pt x="11" y="12"/>
                    </a:lnTo>
                    <a:lnTo>
                      <a:pt x="10" y="15"/>
                    </a:lnTo>
                    <a:lnTo>
                      <a:pt x="9" y="17"/>
                    </a:lnTo>
                    <a:lnTo>
                      <a:pt x="9" y="20"/>
                    </a:lnTo>
                    <a:lnTo>
                      <a:pt x="10" y="22"/>
                    </a:lnTo>
                    <a:lnTo>
                      <a:pt x="11" y="25"/>
                    </a:lnTo>
                    <a:lnTo>
                      <a:pt x="12" y="26"/>
                    </a:lnTo>
                    <a:lnTo>
                      <a:pt x="15" y="29"/>
                    </a:lnTo>
                  </a:path>
                </a:pathLst>
              </a:custGeom>
              <a:noFill/>
              <a:ln w="0">
                <a:solidFill>
                  <a:srgbClr val="000000"/>
                </a:solidFill>
                <a:prstDash val="solid"/>
                <a:round/>
                <a:headEnd/>
                <a:tailEnd/>
              </a:ln>
            </p:spPr>
            <p:txBody>
              <a:bodyPr/>
              <a:lstStyle/>
              <a:p>
                <a:endParaRPr lang="en-AU"/>
              </a:p>
            </p:txBody>
          </p:sp>
          <p:sp>
            <p:nvSpPr>
              <p:cNvPr id="26738" name="Freeform 221"/>
              <p:cNvSpPr>
                <a:spLocks/>
              </p:cNvSpPr>
              <p:nvPr/>
            </p:nvSpPr>
            <p:spPr bwMode="auto">
              <a:xfrm>
                <a:off x="6281" y="1108"/>
                <a:ext cx="1" cy="2"/>
              </a:xfrm>
              <a:custGeom>
                <a:avLst/>
                <a:gdLst>
                  <a:gd name="T0" fmla="*/ 0 w 3"/>
                  <a:gd name="T1" fmla="*/ 0 h 5"/>
                  <a:gd name="T2" fmla="*/ 0 w 3"/>
                  <a:gd name="T3" fmla="*/ 0 h 5"/>
                  <a:gd name="T4" fmla="*/ 0 w 3"/>
                  <a:gd name="T5" fmla="*/ 1 h 5"/>
                  <a:gd name="T6" fmla="*/ 0 w 3"/>
                  <a:gd name="T7" fmla="*/ 3 h 5"/>
                  <a:gd name="T8" fmla="*/ 1 w 3"/>
                  <a:gd name="T9" fmla="*/ 4 h 5"/>
                  <a:gd name="T10" fmla="*/ 3 w 3"/>
                  <a:gd name="T11" fmla="*/ 5 h 5"/>
                  <a:gd name="T12" fmla="*/ 0 60000 65536"/>
                  <a:gd name="T13" fmla="*/ 0 60000 65536"/>
                  <a:gd name="T14" fmla="*/ 0 60000 65536"/>
                  <a:gd name="T15" fmla="*/ 0 60000 65536"/>
                  <a:gd name="T16" fmla="*/ 0 60000 65536"/>
                  <a:gd name="T17" fmla="*/ 0 60000 65536"/>
                  <a:gd name="T18" fmla="*/ 0 w 3"/>
                  <a:gd name="T19" fmla="*/ 0 h 5"/>
                  <a:gd name="T20" fmla="*/ 3 w 3"/>
                  <a:gd name="T21" fmla="*/ 5 h 5"/>
                </a:gdLst>
                <a:ahLst/>
                <a:cxnLst>
                  <a:cxn ang="T12">
                    <a:pos x="T0" y="T1"/>
                  </a:cxn>
                  <a:cxn ang="T13">
                    <a:pos x="T2" y="T3"/>
                  </a:cxn>
                  <a:cxn ang="T14">
                    <a:pos x="T4" y="T5"/>
                  </a:cxn>
                  <a:cxn ang="T15">
                    <a:pos x="T6" y="T7"/>
                  </a:cxn>
                  <a:cxn ang="T16">
                    <a:pos x="T8" y="T9"/>
                  </a:cxn>
                  <a:cxn ang="T17">
                    <a:pos x="T10" y="T11"/>
                  </a:cxn>
                </a:cxnLst>
                <a:rect l="T18" t="T19" r="T20" b="T21"/>
                <a:pathLst>
                  <a:path w="3" h="5">
                    <a:moveTo>
                      <a:pt x="0" y="0"/>
                    </a:moveTo>
                    <a:lnTo>
                      <a:pt x="0" y="0"/>
                    </a:lnTo>
                    <a:lnTo>
                      <a:pt x="0" y="1"/>
                    </a:lnTo>
                    <a:lnTo>
                      <a:pt x="0" y="3"/>
                    </a:lnTo>
                    <a:lnTo>
                      <a:pt x="1" y="4"/>
                    </a:lnTo>
                    <a:lnTo>
                      <a:pt x="3" y="5"/>
                    </a:lnTo>
                  </a:path>
                </a:pathLst>
              </a:custGeom>
              <a:noFill/>
              <a:ln w="0">
                <a:solidFill>
                  <a:srgbClr val="000000"/>
                </a:solidFill>
                <a:prstDash val="solid"/>
                <a:round/>
                <a:headEnd/>
                <a:tailEnd/>
              </a:ln>
            </p:spPr>
            <p:txBody>
              <a:bodyPr/>
              <a:lstStyle/>
              <a:p>
                <a:endParaRPr lang="en-AU"/>
              </a:p>
            </p:txBody>
          </p:sp>
          <p:sp>
            <p:nvSpPr>
              <p:cNvPr id="26739" name="Freeform 222"/>
              <p:cNvSpPr>
                <a:spLocks/>
              </p:cNvSpPr>
              <p:nvPr/>
            </p:nvSpPr>
            <p:spPr bwMode="auto">
              <a:xfrm>
                <a:off x="6278" y="1109"/>
                <a:ext cx="1" cy="5"/>
              </a:xfrm>
              <a:custGeom>
                <a:avLst/>
                <a:gdLst>
                  <a:gd name="T0" fmla="*/ 0 w 1"/>
                  <a:gd name="T1" fmla="*/ 0 h 10"/>
                  <a:gd name="T2" fmla="*/ 0 w 1"/>
                  <a:gd name="T3" fmla="*/ 0 h 10"/>
                  <a:gd name="T4" fmla="*/ 0 w 1"/>
                  <a:gd name="T5" fmla="*/ 2 h 10"/>
                  <a:gd name="T6" fmla="*/ 0 w 1"/>
                  <a:gd name="T7" fmla="*/ 5 h 10"/>
                  <a:gd name="T8" fmla="*/ 0 w 1"/>
                  <a:gd name="T9" fmla="*/ 7 h 10"/>
                  <a:gd name="T10" fmla="*/ 0 w 1"/>
                  <a:gd name="T11" fmla="*/ 10 h 10"/>
                  <a:gd name="T12" fmla="*/ 0 60000 65536"/>
                  <a:gd name="T13" fmla="*/ 0 60000 65536"/>
                  <a:gd name="T14" fmla="*/ 0 60000 65536"/>
                  <a:gd name="T15" fmla="*/ 0 60000 65536"/>
                  <a:gd name="T16" fmla="*/ 0 60000 65536"/>
                  <a:gd name="T17" fmla="*/ 0 60000 65536"/>
                  <a:gd name="T18" fmla="*/ 0 w 1"/>
                  <a:gd name="T19" fmla="*/ 0 h 10"/>
                  <a:gd name="T20" fmla="*/ 1 w 1"/>
                  <a:gd name="T21" fmla="*/ 10 h 10"/>
                </a:gdLst>
                <a:ahLst/>
                <a:cxnLst>
                  <a:cxn ang="T12">
                    <a:pos x="T0" y="T1"/>
                  </a:cxn>
                  <a:cxn ang="T13">
                    <a:pos x="T2" y="T3"/>
                  </a:cxn>
                  <a:cxn ang="T14">
                    <a:pos x="T4" y="T5"/>
                  </a:cxn>
                  <a:cxn ang="T15">
                    <a:pos x="T6" y="T7"/>
                  </a:cxn>
                  <a:cxn ang="T16">
                    <a:pos x="T8" y="T9"/>
                  </a:cxn>
                  <a:cxn ang="T17">
                    <a:pos x="T10" y="T11"/>
                  </a:cxn>
                </a:cxnLst>
                <a:rect l="T18" t="T19" r="T20" b="T21"/>
                <a:pathLst>
                  <a:path w="1" h="10">
                    <a:moveTo>
                      <a:pt x="0" y="0"/>
                    </a:moveTo>
                    <a:lnTo>
                      <a:pt x="0" y="0"/>
                    </a:lnTo>
                    <a:lnTo>
                      <a:pt x="0" y="2"/>
                    </a:lnTo>
                    <a:lnTo>
                      <a:pt x="0" y="5"/>
                    </a:lnTo>
                    <a:lnTo>
                      <a:pt x="0" y="7"/>
                    </a:lnTo>
                    <a:lnTo>
                      <a:pt x="0" y="10"/>
                    </a:lnTo>
                  </a:path>
                </a:pathLst>
              </a:custGeom>
              <a:noFill/>
              <a:ln w="0">
                <a:solidFill>
                  <a:srgbClr val="000000"/>
                </a:solidFill>
                <a:prstDash val="solid"/>
                <a:round/>
                <a:headEnd/>
                <a:tailEnd/>
              </a:ln>
            </p:spPr>
            <p:txBody>
              <a:bodyPr/>
              <a:lstStyle/>
              <a:p>
                <a:endParaRPr lang="en-AU"/>
              </a:p>
            </p:txBody>
          </p:sp>
          <p:sp>
            <p:nvSpPr>
              <p:cNvPr id="26740" name="Freeform 223"/>
              <p:cNvSpPr>
                <a:spLocks/>
              </p:cNvSpPr>
              <p:nvPr/>
            </p:nvSpPr>
            <p:spPr bwMode="auto">
              <a:xfrm>
                <a:off x="6278" y="1110"/>
                <a:ext cx="1" cy="6"/>
              </a:xfrm>
              <a:custGeom>
                <a:avLst/>
                <a:gdLst>
                  <a:gd name="T0" fmla="*/ 0 w 1"/>
                  <a:gd name="T1" fmla="*/ 0 h 12"/>
                  <a:gd name="T2" fmla="*/ 0 w 1"/>
                  <a:gd name="T3" fmla="*/ 0 h 12"/>
                  <a:gd name="T4" fmla="*/ 0 w 1"/>
                  <a:gd name="T5" fmla="*/ 3 h 12"/>
                  <a:gd name="T6" fmla="*/ 0 w 1"/>
                  <a:gd name="T7" fmla="*/ 5 h 12"/>
                  <a:gd name="T8" fmla="*/ 0 w 1"/>
                  <a:gd name="T9" fmla="*/ 8 h 12"/>
                  <a:gd name="T10" fmla="*/ 0 w 1"/>
                  <a:gd name="T11" fmla="*/ 12 h 12"/>
                  <a:gd name="T12" fmla="*/ 0 60000 65536"/>
                  <a:gd name="T13" fmla="*/ 0 60000 65536"/>
                  <a:gd name="T14" fmla="*/ 0 60000 65536"/>
                  <a:gd name="T15" fmla="*/ 0 60000 65536"/>
                  <a:gd name="T16" fmla="*/ 0 60000 65536"/>
                  <a:gd name="T17" fmla="*/ 0 60000 65536"/>
                  <a:gd name="T18" fmla="*/ 0 w 1"/>
                  <a:gd name="T19" fmla="*/ 0 h 12"/>
                  <a:gd name="T20" fmla="*/ 1 w 1"/>
                  <a:gd name="T21" fmla="*/ 12 h 12"/>
                </a:gdLst>
                <a:ahLst/>
                <a:cxnLst>
                  <a:cxn ang="T12">
                    <a:pos x="T0" y="T1"/>
                  </a:cxn>
                  <a:cxn ang="T13">
                    <a:pos x="T2" y="T3"/>
                  </a:cxn>
                  <a:cxn ang="T14">
                    <a:pos x="T4" y="T5"/>
                  </a:cxn>
                  <a:cxn ang="T15">
                    <a:pos x="T6" y="T7"/>
                  </a:cxn>
                  <a:cxn ang="T16">
                    <a:pos x="T8" y="T9"/>
                  </a:cxn>
                  <a:cxn ang="T17">
                    <a:pos x="T10" y="T11"/>
                  </a:cxn>
                </a:cxnLst>
                <a:rect l="T18" t="T19" r="T20" b="T21"/>
                <a:pathLst>
                  <a:path w="1" h="12">
                    <a:moveTo>
                      <a:pt x="0" y="0"/>
                    </a:moveTo>
                    <a:lnTo>
                      <a:pt x="0" y="0"/>
                    </a:lnTo>
                    <a:lnTo>
                      <a:pt x="0" y="3"/>
                    </a:lnTo>
                    <a:lnTo>
                      <a:pt x="0" y="5"/>
                    </a:lnTo>
                    <a:lnTo>
                      <a:pt x="0" y="8"/>
                    </a:lnTo>
                    <a:lnTo>
                      <a:pt x="0" y="12"/>
                    </a:lnTo>
                  </a:path>
                </a:pathLst>
              </a:custGeom>
              <a:noFill/>
              <a:ln w="0">
                <a:solidFill>
                  <a:srgbClr val="000000"/>
                </a:solidFill>
                <a:prstDash val="solid"/>
                <a:round/>
                <a:headEnd/>
                <a:tailEnd/>
              </a:ln>
            </p:spPr>
            <p:txBody>
              <a:bodyPr/>
              <a:lstStyle/>
              <a:p>
                <a:endParaRPr lang="en-AU"/>
              </a:p>
            </p:txBody>
          </p:sp>
          <p:sp>
            <p:nvSpPr>
              <p:cNvPr id="26741" name="Freeform 224"/>
              <p:cNvSpPr>
                <a:spLocks/>
              </p:cNvSpPr>
              <p:nvPr/>
            </p:nvSpPr>
            <p:spPr bwMode="auto">
              <a:xfrm>
                <a:off x="6279" y="1111"/>
                <a:ext cx="1" cy="7"/>
              </a:xfrm>
              <a:custGeom>
                <a:avLst/>
                <a:gdLst>
                  <a:gd name="T0" fmla="*/ 0 w 1"/>
                  <a:gd name="T1" fmla="*/ 0 h 16"/>
                  <a:gd name="T2" fmla="*/ 0 w 1"/>
                  <a:gd name="T3" fmla="*/ 0 h 16"/>
                  <a:gd name="T4" fmla="*/ 0 w 1"/>
                  <a:gd name="T5" fmla="*/ 3 h 16"/>
                  <a:gd name="T6" fmla="*/ 0 w 1"/>
                  <a:gd name="T7" fmla="*/ 7 h 16"/>
                  <a:gd name="T8" fmla="*/ 0 w 1"/>
                  <a:gd name="T9" fmla="*/ 12 h 16"/>
                  <a:gd name="T10" fmla="*/ 0 w 1"/>
                  <a:gd name="T11" fmla="*/ 16 h 16"/>
                  <a:gd name="T12" fmla="*/ 0 60000 65536"/>
                  <a:gd name="T13" fmla="*/ 0 60000 65536"/>
                  <a:gd name="T14" fmla="*/ 0 60000 65536"/>
                  <a:gd name="T15" fmla="*/ 0 60000 65536"/>
                  <a:gd name="T16" fmla="*/ 0 60000 65536"/>
                  <a:gd name="T17" fmla="*/ 0 60000 65536"/>
                  <a:gd name="T18" fmla="*/ 0 w 1"/>
                  <a:gd name="T19" fmla="*/ 0 h 16"/>
                  <a:gd name="T20" fmla="*/ 1 w 1"/>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 h="16">
                    <a:moveTo>
                      <a:pt x="0" y="0"/>
                    </a:moveTo>
                    <a:lnTo>
                      <a:pt x="0" y="0"/>
                    </a:lnTo>
                    <a:lnTo>
                      <a:pt x="0" y="3"/>
                    </a:lnTo>
                    <a:lnTo>
                      <a:pt x="0" y="7"/>
                    </a:lnTo>
                    <a:lnTo>
                      <a:pt x="0" y="12"/>
                    </a:lnTo>
                    <a:lnTo>
                      <a:pt x="0" y="16"/>
                    </a:lnTo>
                  </a:path>
                </a:pathLst>
              </a:custGeom>
              <a:noFill/>
              <a:ln w="0">
                <a:solidFill>
                  <a:srgbClr val="000000"/>
                </a:solidFill>
                <a:prstDash val="solid"/>
                <a:round/>
                <a:headEnd/>
                <a:tailEnd/>
              </a:ln>
            </p:spPr>
            <p:txBody>
              <a:bodyPr/>
              <a:lstStyle/>
              <a:p>
                <a:endParaRPr lang="en-AU"/>
              </a:p>
            </p:txBody>
          </p:sp>
          <p:sp>
            <p:nvSpPr>
              <p:cNvPr id="26742" name="Freeform 225"/>
              <p:cNvSpPr>
                <a:spLocks/>
              </p:cNvSpPr>
              <p:nvPr/>
            </p:nvSpPr>
            <p:spPr bwMode="auto">
              <a:xfrm>
                <a:off x="6278" y="1106"/>
                <a:ext cx="2" cy="4"/>
              </a:xfrm>
              <a:custGeom>
                <a:avLst/>
                <a:gdLst>
                  <a:gd name="T0" fmla="*/ 5 w 5"/>
                  <a:gd name="T1" fmla="*/ 0 h 7"/>
                  <a:gd name="T2" fmla="*/ 3 w 5"/>
                  <a:gd name="T3" fmla="*/ 1 h 7"/>
                  <a:gd name="T4" fmla="*/ 1 w 5"/>
                  <a:gd name="T5" fmla="*/ 3 h 7"/>
                  <a:gd name="T6" fmla="*/ 0 w 5"/>
                  <a:gd name="T7" fmla="*/ 6 h 7"/>
                  <a:gd name="T8" fmla="*/ 1 w 5"/>
                  <a:gd name="T9" fmla="*/ 7 h 7"/>
                  <a:gd name="T10" fmla="*/ 3 w 5"/>
                  <a:gd name="T11" fmla="*/ 7 h 7"/>
                  <a:gd name="T12" fmla="*/ 4 w 5"/>
                  <a:gd name="T13" fmla="*/ 5 h 7"/>
                  <a:gd name="T14" fmla="*/ 5 w 5"/>
                  <a:gd name="T15" fmla="*/ 2 h 7"/>
                  <a:gd name="T16" fmla="*/ 5 w 5"/>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
                  <a:gd name="T28" fmla="*/ 0 h 7"/>
                  <a:gd name="T29" fmla="*/ 5 w 5"/>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 h="7">
                    <a:moveTo>
                      <a:pt x="5" y="0"/>
                    </a:moveTo>
                    <a:lnTo>
                      <a:pt x="3" y="1"/>
                    </a:lnTo>
                    <a:lnTo>
                      <a:pt x="1" y="3"/>
                    </a:lnTo>
                    <a:lnTo>
                      <a:pt x="0" y="6"/>
                    </a:lnTo>
                    <a:lnTo>
                      <a:pt x="1" y="7"/>
                    </a:lnTo>
                    <a:lnTo>
                      <a:pt x="3" y="7"/>
                    </a:lnTo>
                    <a:lnTo>
                      <a:pt x="4" y="5"/>
                    </a:lnTo>
                    <a:lnTo>
                      <a:pt x="5" y="2"/>
                    </a:lnTo>
                    <a:lnTo>
                      <a:pt x="5" y="0"/>
                    </a:lnTo>
                    <a:close/>
                  </a:path>
                </a:pathLst>
              </a:custGeom>
              <a:solidFill>
                <a:srgbClr val="808080"/>
              </a:solidFill>
              <a:ln w="9525">
                <a:noFill/>
                <a:round/>
                <a:headEnd/>
                <a:tailEnd/>
              </a:ln>
            </p:spPr>
            <p:txBody>
              <a:bodyPr/>
              <a:lstStyle/>
              <a:p>
                <a:endParaRPr lang="en-AU"/>
              </a:p>
            </p:txBody>
          </p:sp>
          <p:sp>
            <p:nvSpPr>
              <p:cNvPr id="26743" name="Freeform 226"/>
              <p:cNvSpPr>
                <a:spLocks/>
              </p:cNvSpPr>
              <p:nvPr/>
            </p:nvSpPr>
            <p:spPr bwMode="auto">
              <a:xfrm>
                <a:off x="6278" y="1106"/>
                <a:ext cx="2" cy="4"/>
              </a:xfrm>
              <a:custGeom>
                <a:avLst/>
                <a:gdLst>
                  <a:gd name="T0" fmla="*/ 5 w 5"/>
                  <a:gd name="T1" fmla="*/ 0 h 7"/>
                  <a:gd name="T2" fmla="*/ 5 w 5"/>
                  <a:gd name="T3" fmla="*/ 0 h 7"/>
                  <a:gd name="T4" fmla="*/ 3 w 5"/>
                  <a:gd name="T5" fmla="*/ 1 h 7"/>
                  <a:gd name="T6" fmla="*/ 1 w 5"/>
                  <a:gd name="T7" fmla="*/ 3 h 7"/>
                  <a:gd name="T8" fmla="*/ 0 w 5"/>
                  <a:gd name="T9" fmla="*/ 6 h 7"/>
                  <a:gd name="T10" fmla="*/ 1 w 5"/>
                  <a:gd name="T11" fmla="*/ 7 h 7"/>
                  <a:gd name="T12" fmla="*/ 1 w 5"/>
                  <a:gd name="T13" fmla="*/ 7 h 7"/>
                  <a:gd name="T14" fmla="*/ 3 w 5"/>
                  <a:gd name="T15" fmla="*/ 7 h 7"/>
                  <a:gd name="T16" fmla="*/ 4 w 5"/>
                  <a:gd name="T17" fmla="*/ 5 h 7"/>
                  <a:gd name="T18" fmla="*/ 5 w 5"/>
                  <a:gd name="T19" fmla="*/ 2 h 7"/>
                  <a:gd name="T20" fmla="*/ 5 w 5"/>
                  <a:gd name="T21" fmla="*/ 0 h 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
                  <a:gd name="T34" fmla="*/ 0 h 7"/>
                  <a:gd name="T35" fmla="*/ 5 w 5"/>
                  <a:gd name="T36" fmla="*/ 7 h 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 h="7">
                    <a:moveTo>
                      <a:pt x="5" y="0"/>
                    </a:moveTo>
                    <a:lnTo>
                      <a:pt x="5" y="0"/>
                    </a:lnTo>
                    <a:lnTo>
                      <a:pt x="3" y="1"/>
                    </a:lnTo>
                    <a:lnTo>
                      <a:pt x="1" y="3"/>
                    </a:lnTo>
                    <a:lnTo>
                      <a:pt x="0" y="6"/>
                    </a:lnTo>
                    <a:lnTo>
                      <a:pt x="1" y="7"/>
                    </a:lnTo>
                    <a:lnTo>
                      <a:pt x="3" y="7"/>
                    </a:lnTo>
                    <a:lnTo>
                      <a:pt x="4" y="5"/>
                    </a:lnTo>
                    <a:lnTo>
                      <a:pt x="5" y="2"/>
                    </a:lnTo>
                    <a:lnTo>
                      <a:pt x="5" y="0"/>
                    </a:lnTo>
                  </a:path>
                </a:pathLst>
              </a:custGeom>
              <a:noFill/>
              <a:ln w="0">
                <a:solidFill>
                  <a:srgbClr val="000000"/>
                </a:solidFill>
                <a:prstDash val="solid"/>
                <a:round/>
                <a:headEnd/>
                <a:tailEnd/>
              </a:ln>
            </p:spPr>
            <p:txBody>
              <a:bodyPr/>
              <a:lstStyle/>
              <a:p>
                <a:endParaRPr lang="en-AU"/>
              </a:p>
            </p:txBody>
          </p:sp>
          <p:sp>
            <p:nvSpPr>
              <p:cNvPr id="26744" name="Freeform 227"/>
              <p:cNvSpPr>
                <a:spLocks/>
              </p:cNvSpPr>
              <p:nvPr/>
            </p:nvSpPr>
            <p:spPr bwMode="auto">
              <a:xfrm>
                <a:off x="6279" y="1050"/>
                <a:ext cx="38" cy="57"/>
              </a:xfrm>
              <a:custGeom>
                <a:avLst/>
                <a:gdLst>
                  <a:gd name="T0" fmla="*/ 0 w 77"/>
                  <a:gd name="T1" fmla="*/ 113 h 114"/>
                  <a:gd name="T2" fmla="*/ 77 w 77"/>
                  <a:gd name="T3" fmla="*/ 0 h 114"/>
                  <a:gd name="T4" fmla="*/ 2 w 77"/>
                  <a:gd name="T5" fmla="*/ 114 h 114"/>
                  <a:gd name="T6" fmla="*/ 0 w 77"/>
                  <a:gd name="T7" fmla="*/ 113 h 114"/>
                  <a:gd name="T8" fmla="*/ 0 60000 65536"/>
                  <a:gd name="T9" fmla="*/ 0 60000 65536"/>
                  <a:gd name="T10" fmla="*/ 0 60000 65536"/>
                  <a:gd name="T11" fmla="*/ 0 60000 65536"/>
                  <a:gd name="T12" fmla="*/ 0 w 77"/>
                  <a:gd name="T13" fmla="*/ 0 h 114"/>
                  <a:gd name="T14" fmla="*/ 77 w 77"/>
                  <a:gd name="T15" fmla="*/ 114 h 114"/>
                </a:gdLst>
                <a:ahLst/>
                <a:cxnLst>
                  <a:cxn ang="T8">
                    <a:pos x="T0" y="T1"/>
                  </a:cxn>
                  <a:cxn ang="T9">
                    <a:pos x="T2" y="T3"/>
                  </a:cxn>
                  <a:cxn ang="T10">
                    <a:pos x="T4" y="T5"/>
                  </a:cxn>
                  <a:cxn ang="T11">
                    <a:pos x="T6" y="T7"/>
                  </a:cxn>
                </a:cxnLst>
                <a:rect l="T12" t="T13" r="T14" b="T15"/>
                <a:pathLst>
                  <a:path w="77" h="114">
                    <a:moveTo>
                      <a:pt x="0" y="113"/>
                    </a:moveTo>
                    <a:lnTo>
                      <a:pt x="77" y="0"/>
                    </a:lnTo>
                    <a:lnTo>
                      <a:pt x="2" y="114"/>
                    </a:lnTo>
                    <a:lnTo>
                      <a:pt x="0" y="113"/>
                    </a:lnTo>
                    <a:close/>
                  </a:path>
                </a:pathLst>
              </a:custGeom>
              <a:solidFill>
                <a:srgbClr val="000000"/>
              </a:solidFill>
              <a:ln w="9525">
                <a:noFill/>
                <a:round/>
                <a:headEnd/>
                <a:tailEnd/>
              </a:ln>
            </p:spPr>
            <p:txBody>
              <a:bodyPr/>
              <a:lstStyle/>
              <a:p>
                <a:endParaRPr lang="en-AU"/>
              </a:p>
            </p:txBody>
          </p:sp>
          <p:sp>
            <p:nvSpPr>
              <p:cNvPr id="26745" name="Freeform 228"/>
              <p:cNvSpPr>
                <a:spLocks/>
              </p:cNvSpPr>
              <p:nvPr/>
            </p:nvSpPr>
            <p:spPr bwMode="auto">
              <a:xfrm>
                <a:off x="6279" y="1050"/>
                <a:ext cx="38" cy="57"/>
              </a:xfrm>
              <a:custGeom>
                <a:avLst/>
                <a:gdLst>
                  <a:gd name="T0" fmla="*/ 0 w 77"/>
                  <a:gd name="T1" fmla="*/ 113 h 114"/>
                  <a:gd name="T2" fmla="*/ 77 w 77"/>
                  <a:gd name="T3" fmla="*/ 0 h 114"/>
                  <a:gd name="T4" fmla="*/ 2 w 77"/>
                  <a:gd name="T5" fmla="*/ 114 h 114"/>
                  <a:gd name="T6" fmla="*/ 0 w 77"/>
                  <a:gd name="T7" fmla="*/ 113 h 114"/>
                  <a:gd name="T8" fmla="*/ 0 60000 65536"/>
                  <a:gd name="T9" fmla="*/ 0 60000 65536"/>
                  <a:gd name="T10" fmla="*/ 0 60000 65536"/>
                  <a:gd name="T11" fmla="*/ 0 60000 65536"/>
                  <a:gd name="T12" fmla="*/ 0 w 77"/>
                  <a:gd name="T13" fmla="*/ 0 h 114"/>
                  <a:gd name="T14" fmla="*/ 77 w 77"/>
                  <a:gd name="T15" fmla="*/ 114 h 114"/>
                </a:gdLst>
                <a:ahLst/>
                <a:cxnLst>
                  <a:cxn ang="T8">
                    <a:pos x="T0" y="T1"/>
                  </a:cxn>
                  <a:cxn ang="T9">
                    <a:pos x="T2" y="T3"/>
                  </a:cxn>
                  <a:cxn ang="T10">
                    <a:pos x="T4" y="T5"/>
                  </a:cxn>
                  <a:cxn ang="T11">
                    <a:pos x="T6" y="T7"/>
                  </a:cxn>
                </a:cxnLst>
                <a:rect l="T12" t="T13" r="T14" b="T15"/>
                <a:pathLst>
                  <a:path w="77" h="114">
                    <a:moveTo>
                      <a:pt x="0" y="113"/>
                    </a:moveTo>
                    <a:lnTo>
                      <a:pt x="77" y="0"/>
                    </a:lnTo>
                    <a:lnTo>
                      <a:pt x="2" y="114"/>
                    </a:lnTo>
                    <a:lnTo>
                      <a:pt x="0" y="113"/>
                    </a:lnTo>
                  </a:path>
                </a:pathLst>
              </a:custGeom>
              <a:noFill/>
              <a:ln w="0">
                <a:solidFill>
                  <a:srgbClr val="000000"/>
                </a:solidFill>
                <a:prstDash val="solid"/>
                <a:round/>
                <a:headEnd/>
                <a:tailEnd/>
              </a:ln>
            </p:spPr>
            <p:txBody>
              <a:bodyPr/>
              <a:lstStyle/>
              <a:p>
                <a:endParaRPr lang="en-AU"/>
              </a:p>
            </p:txBody>
          </p:sp>
        </p:grpSp>
        <p:sp>
          <p:nvSpPr>
            <p:cNvPr id="26694" name="Text Box 229"/>
            <p:cNvSpPr txBox="1">
              <a:spLocks noChangeArrowheads="1"/>
            </p:cNvSpPr>
            <p:nvPr/>
          </p:nvSpPr>
          <p:spPr bwMode="auto">
            <a:xfrm>
              <a:off x="3648" y="1248"/>
              <a:ext cx="1372" cy="370"/>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CO-ORDINATOR - </a:t>
              </a:r>
            </a:p>
            <a:p>
              <a:pPr eaLnBrk="0" hangingPunct="0">
                <a:lnSpc>
                  <a:spcPct val="90000"/>
                </a:lnSpc>
              </a:pPr>
              <a:r>
                <a:rPr lang="en-US" i="1">
                  <a:latin typeface="Arial Rounded MT Bold" pitchFamily="34" charset="0"/>
                  <a:ea typeface="ＭＳ Ｐゴシック" pitchFamily="34" charset="-128"/>
                </a:rPr>
                <a:t>generalises</a:t>
              </a:r>
              <a:endParaRPr lang="en-US">
                <a:latin typeface="Arial Rounded MT Bold" pitchFamily="34" charset="0"/>
                <a:ea typeface="ＭＳ Ｐゴシック" pitchFamily="34" charset="-128"/>
              </a:endParaRPr>
            </a:p>
          </p:txBody>
        </p:sp>
      </p:grpSp>
      <p:grpSp>
        <p:nvGrpSpPr>
          <p:cNvPr id="17" name="Group 230"/>
          <p:cNvGrpSpPr>
            <a:grpSpLocks/>
          </p:cNvGrpSpPr>
          <p:nvPr/>
        </p:nvGrpSpPr>
        <p:grpSpPr bwMode="auto">
          <a:xfrm>
            <a:off x="3203575" y="2205038"/>
            <a:ext cx="1490663" cy="1263650"/>
            <a:chOff x="2016" y="1248"/>
            <a:chExt cx="1017" cy="796"/>
          </a:xfrm>
        </p:grpSpPr>
        <p:grpSp>
          <p:nvGrpSpPr>
            <p:cNvPr id="18" name="Group 231"/>
            <p:cNvGrpSpPr>
              <a:grpSpLocks/>
            </p:cNvGrpSpPr>
            <p:nvPr/>
          </p:nvGrpSpPr>
          <p:grpSpPr bwMode="auto">
            <a:xfrm>
              <a:off x="2784" y="1776"/>
              <a:ext cx="249" cy="268"/>
              <a:chOff x="4244" y="250"/>
              <a:chExt cx="249" cy="268"/>
            </a:xfrm>
          </p:grpSpPr>
          <p:sp>
            <p:nvSpPr>
              <p:cNvPr id="26658" name="Rectangle 232"/>
              <p:cNvSpPr>
                <a:spLocks noChangeArrowheads="1"/>
              </p:cNvSpPr>
              <p:nvPr/>
            </p:nvSpPr>
            <p:spPr bwMode="auto">
              <a:xfrm>
                <a:off x="4349" y="349"/>
                <a:ext cx="54" cy="27"/>
              </a:xfrm>
              <a:prstGeom prst="rect">
                <a:avLst/>
              </a:prstGeom>
              <a:solidFill>
                <a:srgbClr val="FFFF00"/>
              </a:solidFill>
              <a:ln w="9525">
                <a:noFill/>
                <a:miter lim="800000"/>
                <a:headEnd/>
                <a:tailEnd/>
              </a:ln>
            </p:spPr>
            <p:txBody>
              <a:bodyPr/>
              <a:lstStyle/>
              <a:p>
                <a:endParaRPr lang="en-AU"/>
              </a:p>
            </p:txBody>
          </p:sp>
          <p:sp>
            <p:nvSpPr>
              <p:cNvPr id="26659" name="Rectangle 233"/>
              <p:cNvSpPr>
                <a:spLocks noChangeArrowheads="1"/>
              </p:cNvSpPr>
              <p:nvPr/>
            </p:nvSpPr>
            <p:spPr bwMode="auto">
              <a:xfrm>
                <a:off x="4349" y="349"/>
                <a:ext cx="54" cy="27"/>
              </a:xfrm>
              <a:prstGeom prst="rect">
                <a:avLst/>
              </a:prstGeom>
              <a:noFill/>
              <a:ln w="0">
                <a:solidFill>
                  <a:srgbClr val="000000"/>
                </a:solidFill>
                <a:miter lim="800000"/>
                <a:headEnd/>
                <a:tailEnd/>
              </a:ln>
            </p:spPr>
            <p:txBody>
              <a:bodyPr/>
              <a:lstStyle/>
              <a:p>
                <a:endParaRPr lang="en-AU"/>
              </a:p>
            </p:txBody>
          </p:sp>
          <p:sp>
            <p:nvSpPr>
              <p:cNvPr id="26660" name="Rectangle 234"/>
              <p:cNvSpPr>
                <a:spLocks noChangeArrowheads="1"/>
              </p:cNvSpPr>
              <p:nvPr/>
            </p:nvSpPr>
            <p:spPr bwMode="auto">
              <a:xfrm>
                <a:off x="4349" y="349"/>
                <a:ext cx="54" cy="27"/>
              </a:xfrm>
              <a:prstGeom prst="rect">
                <a:avLst/>
              </a:prstGeom>
              <a:noFill/>
              <a:ln w="0">
                <a:solidFill>
                  <a:srgbClr val="000000"/>
                </a:solidFill>
                <a:miter lim="800000"/>
                <a:headEnd/>
                <a:tailEnd/>
              </a:ln>
            </p:spPr>
            <p:txBody>
              <a:bodyPr/>
              <a:lstStyle/>
              <a:p>
                <a:endParaRPr lang="en-AU"/>
              </a:p>
            </p:txBody>
          </p:sp>
          <p:sp>
            <p:nvSpPr>
              <p:cNvPr id="26661" name="Freeform 235"/>
              <p:cNvSpPr>
                <a:spLocks/>
              </p:cNvSpPr>
              <p:nvPr/>
            </p:nvSpPr>
            <p:spPr bwMode="auto">
              <a:xfrm>
                <a:off x="4293" y="291"/>
                <a:ext cx="150" cy="227"/>
              </a:xfrm>
              <a:custGeom>
                <a:avLst/>
                <a:gdLst>
                  <a:gd name="T0" fmla="*/ 104 w 300"/>
                  <a:gd name="T1" fmla="*/ 454 h 454"/>
                  <a:gd name="T2" fmla="*/ 102 w 300"/>
                  <a:gd name="T3" fmla="*/ 422 h 454"/>
                  <a:gd name="T4" fmla="*/ 89 w 300"/>
                  <a:gd name="T5" fmla="*/ 419 h 454"/>
                  <a:gd name="T6" fmla="*/ 86 w 300"/>
                  <a:gd name="T7" fmla="*/ 409 h 454"/>
                  <a:gd name="T8" fmla="*/ 102 w 300"/>
                  <a:gd name="T9" fmla="*/ 405 h 454"/>
                  <a:gd name="T10" fmla="*/ 102 w 300"/>
                  <a:gd name="T11" fmla="*/ 389 h 454"/>
                  <a:gd name="T12" fmla="*/ 90 w 300"/>
                  <a:gd name="T13" fmla="*/ 371 h 454"/>
                  <a:gd name="T14" fmla="*/ 89 w 300"/>
                  <a:gd name="T15" fmla="*/ 347 h 454"/>
                  <a:gd name="T16" fmla="*/ 77 w 300"/>
                  <a:gd name="T17" fmla="*/ 340 h 454"/>
                  <a:gd name="T18" fmla="*/ 63 w 300"/>
                  <a:gd name="T19" fmla="*/ 280 h 454"/>
                  <a:gd name="T20" fmla="*/ 60 w 300"/>
                  <a:gd name="T21" fmla="*/ 269 h 454"/>
                  <a:gd name="T22" fmla="*/ 53 w 300"/>
                  <a:gd name="T23" fmla="*/ 256 h 454"/>
                  <a:gd name="T24" fmla="*/ 41 w 300"/>
                  <a:gd name="T25" fmla="*/ 243 h 454"/>
                  <a:gd name="T26" fmla="*/ 30 w 300"/>
                  <a:gd name="T27" fmla="*/ 229 h 454"/>
                  <a:gd name="T28" fmla="*/ 18 w 300"/>
                  <a:gd name="T29" fmla="*/ 211 h 454"/>
                  <a:gd name="T30" fmla="*/ 8 w 300"/>
                  <a:gd name="T31" fmla="*/ 192 h 454"/>
                  <a:gd name="T32" fmla="*/ 2 w 300"/>
                  <a:gd name="T33" fmla="*/ 169 h 454"/>
                  <a:gd name="T34" fmla="*/ 0 w 300"/>
                  <a:gd name="T35" fmla="*/ 145 h 454"/>
                  <a:gd name="T36" fmla="*/ 3 w 300"/>
                  <a:gd name="T37" fmla="*/ 113 h 454"/>
                  <a:gd name="T38" fmla="*/ 11 w 300"/>
                  <a:gd name="T39" fmla="*/ 84 h 454"/>
                  <a:gd name="T40" fmla="*/ 26 w 300"/>
                  <a:gd name="T41" fmla="*/ 60 h 454"/>
                  <a:gd name="T42" fmla="*/ 42 w 300"/>
                  <a:gd name="T43" fmla="*/ 40 h 454"/>
                  <a:gd name="T44" fmla="*/ 65 w 300"/>
                  <a:gd name="T45" fmla="*/ 23 h 454"/>
                  <a:gd name="T46" fmla="*/ 89 w 300"/>
                  <a:gd name="T47" fmla="*/ 11 h 454"/>
                  <a:gd name="T48" fmla="*/ 114 w 300"/>
                  <a:gd name="T49" fmla="*/ 3 h 454"/>
                  <a:gd name="T50" fmla="*/ 141 w 300"/>
                  <a:gd name="T51" fmla="*/ 0 h 454"/>
                  <a:gd name="T52" fmla="*/ 168 w 300"/>
                  <a:gd name="T53" fmla="*/ 1 h 454"/>
                  <a:gd name="T54" fmla="*/ 195 w 300"/>
                  <a:gd name="T55" fmla="*/ 7 h 454"/>
                  <a:gd name="T56" fmla="*/ 221 w 300"/>
                  <a:gd name="T57" fmla="*/ 18 h 454"/>
                  <a:gd name="T58" fmla="*/ 245 w 300"/>
                  <a:gd name="T59" fmla="*/ 34 h 454"/>
                  <a:gd name="T60" fmla="*/ 264 w 300"/>
                  <a:gd name="T61" fmla="*/ 56 h 454"/>
                  <a:gd name="T62" fmla="*/ 281 w 300"/>
                  <a:gd name="T63" fmla="*/ 83 h 454"/>
                  <a:gd name="T64" fmla="*/ 293 w 300"/>
                  <a:gd name="T65" fmla="*/ 114 h 454"/>
                  <a:gd name="T66" fmla="*/ 300 w 300"/>
                  <a:gd name="T67" fmla="*/ 153 h 454"/>
                  <a:gd name="T68" fmla="*/ 296 w 300"/>
                  <a:gd name="T69" fmla="*/ 179 h 454"/>
                  <a:gd name="T70" fmla="*/ 288 w 300"/>
                  <a:gd name="T71" fmla="*/ 200 h 454"/>
                  <a:gd name="T72" fmla="*/ 276 w 300"/>
                  <a:gd name="T73" fmla="*/ 218 h 454"/>
                  <a:gd name="T74" fmla="*/ 264 w 300"/>
                  <a:gd name="T75" fmla="*/ 234 h 454"/>
                  <a:gd name="T76" fmla="*/ 252 w 300"/>
                  <a:gd name="T77" fmla="*/ 249 h 454"/>
                  <a:gd name="T78" fmla="*/ 240 w 300"/>
                  <a:gd name="T79" fmla="*/ 265 h 454"/>
                  <a:gd name="T80" fmla="*/ 231 w 300"/>
                  <a:gd name="T81" fmla="*/ 281 h 454"/>
                  <a:gd name="T82" fmla="*/ 225 w 300"/>
                  <a:gd name="T83" fmla="*/ 300 h 454"/>
                  <a:gd name="T84" fmla="*/ 224 w 300"/>
                  <a:gd name="T85" fmla="*/ 306 h 454"/>
                  <a:gd name="T86" fmla="*/ 222 w 300"/>
                  <a:gd name="T87" fmla="*/ 310 h 454"/>
                  <a:gd name="T88" fmla="*/ 221 w 300"/>
                  <a:gd name="T89" fmla="*/ 316 h 454"/>
                  <a:gd name="T90" fmla="*/ 221 w 300"/>
                  <a:gd name="T91" fmla="*/ 321 h 454"/>
                  <a:gd name="T92" fmla="*/ 219 w 300"/>
                  <a:gd name="T93" fmla="*/ 328 h 454"/>
                  <a:gd name="T94" fmla="*/ 218 w 300"/>
                  <a:gd name="T95" fmla="*/ 334 h 454"/>
                  <a:gd name="T96" fmla="*/ 218 w 300"/>
                  <a:gd name="T97" fmla="*/ 340 h 454"/>
                  <a:gd name="T98" fmla="*/ 216 w 300"/>
                  <a:gd name="T99" fmla="*/ 346 h 454"/>
                  <a:gd name="T100" fmla="*/ 207 w 300"/>
                  <a:gd name="T101" fmla="*/ 371 h 454"/>
                  <a:gd name="T102" fmla="*/ 197 w 300"/>
                  <a:gd name="T103" fmla="*/ 389 h 454"/>
                  <a:gd name="T104" fmla="*/ 192 w 300"/>
                  <a:gd name="T105" fmla="*/ 407 h 454"/>
                  <a:gd name="T106" fmla="*/ 207 w 300"/>
                  <a:gd name="T107" fmla="*/ 409 h 454"/>
                  <a:gd name="T108" fmla="*/ 207 w 300"/>
                  <a:gd name="T109" fmla="*/ 422 h 454"/>
                  <a:gd name="T110" fmla="*/ 192 w 300"/>
                  <a:gd name="T111" fmla="*/ 422 h 454"/>
                  <a:gd name="T112" fmla="*/ 188 w 300"/>
                  <a:gd name="T113" fmla="*/ 454 h 454"/>
                  <a:gd name="T114" fmla="*/ 104 w 300"/>
                  <a:gd name="T115" fmla="*/ 454 h 45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0"/>
                  <a:gd name="T175" fmla="*/ 0 h 454"/>
                  <a:gd name="T176" fmla="*/ 300 w 300"/>
                  <a:gd name="T177" fmla="*/ 454 h 45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0" h="454">
                    <a:moveTo>
                      <a:pt x="104" y="454"/>
                    </a:moveTo>
                    <a:lnTo>
                      <a:pt x="102" y="422"/>
                    </a:lnTo>
                    <a:lnTo>
                      <a:pt x="89" y="419"/>
                    </a:lnTo>
                    <a:lnTo>
                      <a:pt x="86" y="409"/>
                    </a:lnTo>
                    <a:lnTo>
                      <a:pt x="102" y="405"/>
                    </a:lnTo>
                    <a:lnTo>
                      <a:pt x="102" y="389"/>
                    </a:lnTo>
                    <a:lnTo>
                      <a:pt x="90" y="371"/>
                    </a:lnTo>
                    <a:lnTo>
                      <a:pt x="89" y="347"/>
                    </a:lnTo>
                    <a:lnTo>
                      <a:pt x="77" y="340"/>
                    </a:lnTo>
                    <a:lnTo>
                      <a:pt x="63" y="280"/>
                    </a:lnTo>
                    <a:lnTo>
                      <a:pt x="60" y="269"/>
                    </a:lnTo>
                    <a:lnTo>
                      <a:pt x="53" y="256"/>
                    </a:lnTo>
                    <a:lnTo>
                      <a:pt x="41" y="243"/>
                    </a:lnTo>
                    <a:lnTo>
                      <a:pt x="30" y="229"/>
                    </a:lnTo>
                    <a:lnTo>
                      <a:pt x="18" y="211"/>
                    </a:lnTo>
                    <a:lnTo>
                      <a:pt x="8" y="192"/>
                    </a:lnTo>
                    <a:lnTo>
                      <a:pt x="2" y="169"/>
                    </a:lnTo>
                    <a:lnTo>
                      <a:pt x="0" y="145"/>
                    </a:lnTo>
                    <a:lnTo>
                      <a:pt x="3" y="113"/>
                    </a:lnTo>
                    <a:lnTo>
                      <a:pt x="11" y="84"/>
                    </a:lnTo>
                    <a:lnTo>
                      <a:pt x="26" y="60"/>
                    </a:lnTo>
                    <a:lnTo>
                      <a:pt x="42" y="40"/>
                    </a:lnTo>
                    <a:lnTo>
                      <a:pt x="65" y="23"/>
                    </a:lnTo>
                    <a:lnTo>
                      <a:pt x="89" y="11"/>
                    </a:lnTo>
                    <a:lnTo>
                      <a:pt x="114" y="3"/>
                    </a:lnTo>
                    <a:lnTo>
                      <a:pt x="141" y="0"/>
                    </a:lnTo>
                    <a:lnTo>
                      <a:pt x="168" y="1"/>
                    </a:lnTo>
                    <a:lnTo>
                      <a:pt x="195" y="7"/>
                    </a:lnTo>
                    <a:lnTo>
                      <a:pt x="221" y="18"/>
                    </a:lnTo>
                    <a:lnTo>
                      <a:pt x="245" y="34"/>
                    </a:lnTo>
                    <a:lnTo>
                      <a:pt x="264" y="56"/>
                    </a:lnTo>
                    <a:lnTo>
                      <a:pt x="281" y="83"/>
                    </a:lnTo>
                    <a:lnTo>
                      <a:pt x="293" y="114"/>
                    </a:lnTo>
                    <a:lnTo>
                      <a:pt x="300" y="153"/>
                    </a:lnTo>
                    <a:lnTo>
                      <a:pt x="296" y="179"/>
                    </a:lnTo>
                    <a:lnTo>
                      <a:pt x="288" y="200"/>
                    </a:lnTo>
                    <a:lnTo>
                      <a:pt x="276" y="218"/>
                    </a:lnTo>
                    <a:lnTo>
                      <a:pt x="264" y="234"/>
                    </a:lnTo>
                    <a:lnTo>
                      <a:pt x="252" y="249"/>
                    </a:lnTo>
                    <a:lnTo>
                      <a:pt x="240" y="265"/>
                    </a:lnTo>
                    <a:lnTo>
                      <a:pt x="231" y="281"/>
                    </a:lnTo>
                    <a:lnTo>
                      <a:pt x="225" y="300"/>
                    </a:lnTo>
                    <a:lnTo>
                      <a:pt x="224" y="306"/>
                    </a:lnTo>
                    <a:lnTo>
                      <a:pt x="222" y="310"/>
                    </a:lnTo>
                    <a:lnTo>
                      <a:pt x="221" y="316"/>
                    </a:lnTo>
                    <a:lnTo>
                      <a:pt x="221" y="321"/>
                    </a:lnTo>
                    <a:lnTo>
                      <a:pt x="219" y="328"/>
                    </a:lnTo>
                    <a:lnTo>
                      <a:pt x="218" y="334"/>
                    </a:lnTo>
                    <a:lnTo>
                      <a:pt x="218" y="340"/>
                    </a:lnTo>
                    <a:lnTo>
                      <a:pt x="216" y="346"/>
                    </a:lnTo>
                    <a:lnTo>
                      <a:pt x="207" y="371"/>
                    </a:lnTo>
                    <a:lnTo>
                      <a:pt x="197" y="389"/>
                    </a:lnTo>
                    <a:lnTo>
                      <a:pt x="192" y="407"/>
                    </a:lnTo>
                    <a:lnTo>
                      <a:pt x="207" y="409"/>
                    </a:lnTo>
                    <a:lnTo>
                      <a:pt x="207" y="422"/>
                    </a:lnTo>
                    <a:lnTo>
                      <a:pt x="192" y="422"/>
                    </a:lnTo>
                    <a:lnTo>
                      <a:pt x="188" y="454"/>
                    </a:lnTo>
                    <a:lnTo>
                      <a:pt x="104" y="454"/>
                    </a:lnTo>
                    <a:close/>
                  </a:path>
                </a:pathLst>
              </a:custGeom>
              <a:solidFill>
                <a:srgbClr val="FFFFFF"/>
              </a:solidFill>
              <a:ln w="9525">
                <a:noFill/>
                <a:round/>
                <a:headEnd/>
                <a:tailEnd/>
              </a:ln>
            </p:spPr>
            <p:txBody>
              <a:bodyPr/>
              <a:lstStyle/>
              <a:p>
                <a:endParaRPr lang="en-AU"/>
              </a:p>
            </p:txBody>
          </p:sp>
          <p:sp>
            <p:nvSpPr>
              <p:cNvPr id="26662" name="Freeform 236"/>
              <p:cNvSpPr>
                <a:spLocks/>
              </p:cNvSpPr>
              <p:nvPr/>
            </p:nvSpPr>
            <p:spPr bwMode="auto">
              <a:xfrm>
                <a:off x="4293" y="291"/>
                <a:ext cx="150" cy="227"/>
              </a:xfrm>
              <a:custGeom>
                <a:avLst/>
                <a:gdLst>
                  <a:gd name="T0" fmla="*/ 104 w 300"/>
                  <a:gd name="T1" fmla="*/ 454 h 454"/>
                  <a:gd name="T2" fmla="*/ 102 w 300"/>
                  <a:gd name="T3" fmla="*/ 422 h 454"/>
                  <a:gd name="T4" fmla="*/ 89 w 300"/>
                  <a:gd name="T5" fmla="*/ 419 h 454"/>
                  <a:gd name="T6" fmla="*/ 86 w 300"/>
                  <a:gd name="T7" fmla="*/ 409 h 454"/>
                  <a:gd name="T8" fmla="*/ 102 w 300"/>
                  <a:gd name="T9" fmla="*/ 405 h 454"/>
                  <a:gd name="T10" fmla="*/ 102 w 300"/>
                  <a:gd name="T11" fmla="*/ 389 h 454"/>
                  <a:gd name="T12" fmla="*/ 90 w 300"/>
                  <a:gd name="T13" fmla="*/ 371 h 454"/>
                  <a:gd name="T14" fmla="*/ 89 w 300"/>
                  <a:gd name="T15" fmla="*/ 347 h 454"/>
                  <a:gd name="T16" fmla="*/ 77 w 300"/>
                  <a:gd name="T17" fmla="*/ 340 h 454"/>
                  <a:gd name="T18" fmla="*/ 63 w 300"/>
                  <a:gd name="T19" fmla="*/ 280 h 454"/>
                  <a:gd name="T20" fmla="*/ 63 w 300"/>
                  <a:gd name="T21" fmla="*/ 280 h 454"/>
                  <a:gd name="T22" fmla="*/ 60 w 300"/>
                  <a:gd name="T23" fmla="*/ 269 h 454"/>
                  <a:gd name="T24" fmla="*/ 53 w 300"/>
                  <a:gd name="T25" fmla="*/ 256 h 454"/>
                  <a:gd name="T26" fmla="*/ 41 w 300"/>
                  <a:gd name="T27" fmla="*/ 243 h 454"/>
                  <a:gd name="T28" fmla="*/ 30 w 300"/>
                  <a:gd name="T29" fmla="*/ 229 h 454"/>
                  <a:gd name="T30" fmla="*/ 18 w 300"/>
                  <a:gd name="T31" fmla="*/ 211 h 454"/>
                  <a:gd name="T32" fmla="*/ 8 w 300"/>
                  <a:gd name="T33" fmla="*/ 192 h 454"/>
                  <a:gd name="T34" fmla="*/ 2 w 300"/>
                  <a:gd name="T35" fmla="*/ 169 h 454"/>
                  <a:gd name="T36" fmla="*/ 0 w 300"/>
                  <a:gd name="T37" fmla="*/ 145 h 454"/>
                  <a:gd name="T38" fmla="*/ 0 w 300"/>
                  <a:gd name="T39" fmla="*/ 145 h 454"/>
                  <a:gd name="T40" fmla="*/ 3 w 300"/>
                  <a:gd name="T41" fmla="*/ 113 h 454"/>
                  <a:gd name="T42" fmla="*/ 11 w 300"/>
                  <a:gd name="T43" fmla="*/ 84 h 454"/>
                  <a:gd name="T44" fmla="*/ 26 w 300"/>
                  <a:gd name="T45" fmla="*/ 60 h 454"/>
                  <a:gd name="T46" fmla="*/ 42 w 300"/>
                  <a:gd name="T47" fmla="*/ 40 h 454"/>
                  <a:gd name="T48" fmla="*/ 65 w 300"/>
                  <a:gd name="T49" fmla="*/ 23 h 454"/>
                  <a:gd name="T50" fmla="*/ 89 w 300"/>
                  <a:gd name="T51" fmla="*/ 11 h 454"/>
                  <a:gd name="T52" fmla="*/ 114 w 300"/>
                  <a:gd name="T53" fmla="*/ 3 h 454"/>
                  <a:gd name="T54" fmla="*/ 141 w 300"/>
                  <a:gd name="T55" fmla="*/ 0 h 454"/>
                  <a:gd name="T56" fmla="*/ 168 w 300"/>
                  <a:gd name="T57" fmla="*/ 1 h 454"/>
                  <a:gd name="T58" fmla="*/ 195 w 300"/>
                  <a:gd name="T59" fmla="*/ 7 h 454"/>
                  <a:gd name="T60" fmla="*/ 221 w 300"/>
                  <a:gd name="T61" fmla="*/ 18 h 454"/>
                  <a:gd name="T62" fmla="*/ 245 w 300"/>
                  <a:gd name="T63" fmla="*/ 34 h 454"/>
                  <a:gd name="T64" fmla="*/ 264 w 300"/>
                  <a:gd name="T65" fmla="*/ 56 h 454"/>
                  <a:gd name="T66" fmla="*/ 281 w 300"/>
                  <a:gd name="T67" fmla="*/ 83 h 454"/>
                  <a:gd name="T68" fmla="*/ 293 w 300"/>
                  <a:gd name="T69" fmla="*/ 114 h 454"/>
                  <a:gd name="T70" fmla="*/ 300 w 300"/>
                  <a:gd name="T71" fmla="*/ 153 h 454"/>
                  <a:gd name="T72" fmla="*/ 300 w 300"/>
                  <a:gd name="T73" fmla="*/ 153 h 454"/>
                  <a:gd name="T74" fmla="*/ 296 w 300"/>
                  <a:gd name="T75" fmla="*/ 179 h 454"/>
                  <a:gd name="T76" fmla="*/ 288 w 300"/>
                  <a:gd name="T77" fmla="*/ 200 h 454"/>
                  <a:gd name="T78" fmla="*/ 276 w 300"/>
                  <a:gd name="T79" fmla="*/ 218 h 454"/>
                  <a:gd name="T80" fmla="*/ 264 w 300"/>
                  <a:gd name="T81" fmla="*/ 234 h 454"/>
                  <a:gd name="T82" fmla="*/ 252 w 300"/>
                  <a:gd name="T83" fmla="*/ 249 h 454"/>
                  <a:gd name="T84" fmla="*/ 240 w 300"/>
                  <a:gd name="T85" fmla="*/ 265 h 454"/>
                  <a:gd name="T86" fmla="*/ 231 w 300"/>
                  <a:gd name="T87" fmla="*/ 281 h 454"/>
                  <a:gd name="T88" fmla="*/ 225 w 300"/>
                  <a:gd name="T89" fmla="*/ 300 h 454"/>
                  <a:gd name="T90" fmla="*/ 225 w 300"/>
                  <a:gd name="T91" fmla="*/ 300 h 454"/>
                  <a:gd name="T92" fmla="*/ 224 w 300"/>
                  <a:gd name="T93" fmla="*/ 306 h 454"/>
                  <a:gd name="T94" fmla="*/ 222 w 300"/>
                  <a:gd name="T95" fmla="*/ 310 h 454"/>
                  <a:gd name="T96" fmla="*/ 221 w 300"/>
                  <a:gd name="T97" fmla="*/ 316 h 454"/>
                  <a:gd name="T98" fmla="*/ 221 w 300"/>
                  <a:gd name="T99" fmla="*/ 321 h 454"/>
                  <a:gd name="T100" fmla="*/ 219 w 300"/>
                  <a:gd name="T101" fmla="*/ 328 h 454"/>
                  <a:gd name="T102" fmla="*/ 218 w 300"/>
                  <a:gd name="T103" fmla="*/ 334 h 454"/>
                  <a:gd name="T104" fmla="*/ 218 w 300"/>
                  <a:gd name="T105" fmla="*/ 340 h 454"/>
                  <a:gd name="T106" fmla="*/ 216 w 300"/>
                  <a:gd name="T107" fmla="*/ 346 h 454"/>
                  <a:gd name="T108" fmla="*/ 207 w 300"/>
                  <a:gd name="T109" fmla="*/ 371 h 454"/>
                  <a:gd name="T110" fmla="*/ 197 w 300"/>
                  <a:gd name="T111" fmla="*/ 389 h 454"/>
                  <a:gd name="T112" fmla="*/ 192 w 300"/>
                  <a:gd name="T113" fmla="*/ 407 h 454"/>
                  <a:gd name="T114" fmla="*/ 207 w 300"/>
                  <a:gd name="T115" fmla="*/ 409 h 454"/>
                  <a:gd name="T116" fmla="*/ 207 w 300"/>
                  <a:gd name="T117" fmla="*/ 422 h 454"/>
                  <a:gd name="T118" fmla="*/ 192 w 300"/>
                  <a:gd name="T119" fmla="*/ 422 h 454"/>
                  <a:gd name="T120" fmla="*/ 188 w 300"/>
                  <a:gd name="T121" fmla="*/ 454 h 454"/>
                  <a:gd name="T122" fmla="*/ 104 w 300"/>
                  <a:gd name="T123" fmla="*/ 454 h 454"/>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00"/>
                  <a:gd name="T187" fmla="*/ 0 h 454"/>
                  <a:gd name="T188" fmla="*/ 300 w 300"/>
                  <a:gd name="T189" fmla="*/ 454 h 454"/>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00" h="454">
                    <a:moveTo>
                      <a:pt x="104" y="454"/>
                    </a:moveTo>
                    <a:lnTo>
                      <a:pt x="102" y="422"/>
                    </a:lnTo>
                    <a:lnTo>
                      <a:pt x="89" y="419"/>
                    </a:lnTo>
                    <a:lnTo>
                      <a:pt x="86" y="409"/>
                    </a:lnTo>
                    <a:lnTo>
                      <a:pt x="102" y="405"/>
                    </a:lnTo>
                    <a:lnTo>
                      <a:pt x="102" y="389"/>
                    </a:lnTo>
                    <a:lnTo>
                      <a:pt x="90" y="371"/>
                    </a:lnTo>
                    <a:lnTo>
                      <a:pt x="89" y="347"/>
                    </a:lnTo>
                    <a:lnTo>
                      <a:pt x="77" y="340"/>
                    </a:lnTo>
                    <a:lnTo>
                      <a:pt x="63" y="280"/>
                    </a:lnTo>
                    <a:lnTo>
                      <a:pt x="60" y="269"/>
                    </a:lnTo>
                    <a:lnTo>
                      <a:pt x="53" y="256"/>
                    </a:lnTo>
                    <a:lnTo>
                      <a:pt x="41" y="243"/>
                    </a:lnTo>
                    <a:lnTo>
                      <a:pt x="30" y="229"/>
                    </a:lnTo>
                    <a:lnTo>
                      <a:pt x="18" y="211"/>
                    </a:lnTo>
                    <a:lnTo>
                      <a:pt x="8" y="192"/>
                    </a:lnTo>
                    <a:lnTo>
                      <a:pt x="2" y="169"/>
                    </a:lnTo>
                    <a:lnTo>
                      <a:pt x="0" y="145"/>
                    </a:lnTo>
                    <a:lnTo>
                      <a:pt x="3" y="113"/>
                    </a:lnTo>
                    <a:lnTo>
                      <a:pt x="11" y="84"/>
                    </a:lnTo>
                    <a:lnTo>
                      <a:pt x="26" y="60"/>
                    </a:lnTo>
                    <a:lnTo>
                      <a:pt x="42" y="40"/>
                    </a:lnTo>
                    <a:lnTo>
                      <a:pt x="65" y="23"/>
                    </a:lnTo>
                    <a:lnTo>
                      <a:pt x="89" y="11"/>
                    </a:lnTo>
                    <a:lnTo>
                      <a:pt x="114" y="3"/>
                    </a:lnTo>
                    <a:lnTo>
                      <a:pt x="141" y="0"/>
                    </a:lnTo>
                    <a:lnTo>
                      <a:pt x="168" y="1"/>
                    </a:lnTo>
                    <a:lnTo>
                      <a:pt x="195" y="7"/>
                    </a:lnTo>
                    <a:lnTo>
                      <a:pt x="221" y="18"/>
                    </a:lnTo>
                    <a:lnTo>
                      <a:pt x="245" y="34"/>
                    </a:lnTo>
                    <a:lnTo>
                      <a:pt x="264" y="56"/>
                    </a:lnTo>
                    <a:lnTo>
                      <a:pt x="281" y="83"/>
                    </a:lnTo>
                    <a:lnTo>
                      <a:pt x="293" y="114"/>
                    </a:lnTo>
                    <a:lnTo>
                      <a:pt x="300" y="153"/>
                    </a:lnTo>
                    <a:lnTo>
                      <a:pt x="296" y="179"/>
                    </a:lnTo>
                    <a:lnTo>
                      <a:pt x="288" y="200"/>
                    </a:lnTo>
                    <a:lnTo>
                      <a:pt x="276" y="218"/>
                    </a:lnTo>
                    <a:lnTo>
                      <a:pt x="264" y="234"/>
                    </a:lnTo>
                    <a:lnTo>
                      <a:pt x="252" y="249"/>
                    </a:lnTo>
                    <a:lnTo>
                      <a:pt x="240" y="265"/>
                    </a:lnTo>
                    <a:lnTo>
                      <a:pt x="231" y="281"/>
                    </a:lnTo>
                    <a:lnTo>
                      <a:pt x="225" y="300"/>
                    </a:lnTo>
                    <a:lnTo>
                      <a:pt x="224" y="306"/>
                    </a:lnTo>
                    <a:lnTo>
                      <a:pt x="222" y="310"/>
                    </a:lnTo>
                    <a:lnTo>
                      <a:pt x="221" y="316"/>
                    </a:lnTo>
                    <a:lnTo>
                      <a:pt x="221" y="321"/>
                    </a:lnTo>
                    <a:lnTo>
                      <a:pt x="219" y="328"/>
                    </a:lnTo>
                    <a:lnTo>
                      <a:pt x="218" y="334"/>
                    </a:lnTo>
                    <a:lnTo>
                      <a:pt x="218" y="340"/>
                    </a:lnTo>
                    <a:lnTo>
                      <a:pt x="216" y="346"/>
                    </a:lnTo>
                    <a:lnTo>
                      <a:pt x="207" y="371"/>
                    </a:lnTo>
                    <a:lnTo>
                      <a:pt x="197" y="389"/>
                    </a:lnTo>
                    <a:lnTo>
                      <a:pt x="192" y="407"/>
                    </a:lnTo>
                    <a:lnTo>
                      <a:pt x="207" y="409"/>
                    </a:lnTo>
                    <a:lnTo>
                      <a:pt x="207" y="422"/>
                    </a:lnTo>
                    <a:lnTo>
                      <a:pt x="192" y="422"/>
                    </a:lnTo>
                    <a:lnTo>
                      <a:pt x="188" y="454"/>
                    </a:lnTo>
                    <a:lnTo>
                      <a:pt x="104" y="454"/>
                    </a:lnTo>
                  </a:path>
                </a:pathLst>
              </a:custGeom>
              <a:noFill/>
              <a:ln w="0">
                <a:solidFill>
                  <a:srgbClr val="000000"/>
                </a:solidFill>
                <a:prstDash val="solid"/>
                <a:round/>
                <a:headEnd/>
                <a:tailEnd/>
              </a:ln>
            </p:spPr>
            <p:txBody>
              <a:bodyPr/>
              <a:lstStyle/>
              <a:p>
                <a:endParaRPr lang="en-AU"/>
              </a:p>
            </p:txBody>
          </p:sp>
          <p:sp>
            <p:nvSpPr>
              <p:cNvPr id="26663" name="Freeform 237"/>
              <p:cNvSpPr>
                <a:spLocks/>
              </p:cNvSpPr>
              <p:nvPr/>
            </p:nvSpPr>
            <p:spPr bwMode="auto">
              <a:xfrm>
                <a:off x="4298" y="296"/>
                <a:ext cx="139" cy="186"/>
              </a:xfrm>
              <a:custGeom>
                <a:avLst/>
                <a:gdLst>
                  <a:gd name="T0" fmla="*/ 104 w 279"/>
                  <a:gd name="T1" fmla="*/ 371 h 373"/>
                  <a:gd name="T2" fmla="*/ 90 w 279"/>
                  <a:gd name="T3" fmla="*/ 363 h 373"/>
                  <a:gd name="T4" fmla="*/ 89 w 279"/>
                  <a:gd name="T5" fmla="*/ 345 h 373"/>
                  <a:gd name="T6" fmla="*/ 188 w 279"/>
                  <a:gd name="T7" fmla="*/ 338 h 373"/>
                  <a:gd name="T8" fmla="*/ 188 w 279"/>
                  <a:gd name="T9" fmla="*/ 333 h 373"/>
                  <a:gd name="T10" fmla="*/ 170 w 279"/>
                  <a:gd name="T11" fmla="*/ 333 h 373"/>
                  <a:gd name="T12" fmla="*/ 168 w 279"/>
                  <a:gd name="T13" fmla="*/ 231 h 373"/>
                  <a:gd name="T14" fmla="*/ 212 w 279"/>
                  <a:gd name="T15" fmla="*/ 148 h 373"/>
                  <a:gd name="T16" fmla="*/ 198 w 279"/>
                  <a:gd name="T17" fmla="*/ 145 h 373"/>
                  <a:gd name="T18" fmla="*/ 161 w 279"/>
                  <a:gd name="T19" fmla="*/ 225 h 373"/>
                  <a:gd name="T20" fmla="*/ 135 w 279"/>
                  <a:gd name="T21" fmla="*/ 225 h 373"/>
                  <a:gd name="T22" fmla="*/ 101 w 279"/>
                  <a:gd name="T23" fmla="*/ 136 h 373"/>
                  <a:gd name="T24" fmla="*/ 81 w 279"/>
                  <a:gd name="T25" fmla="*/ 136 h 373"/>
                  <a:gd name="T26" fmla="*/ 122 w 279"/>
                  <a:gd name="T27" fmla="*/ 229 h 373"/>
                  <a:gd name="T28" fmla="*/ 119 w 279"/>
                  <a:gd name="T29" fmla="*/ 331 h 373"/>
                  <a:gd name="T30" fmla="*/ 80 w 279"/>
                  <a:gd name="T31" fmla="*/ 331 h 373"/>
                  <a:gd name="T32" fmla="*/ 78 w 279"/>
                  <a:gd name="T33" fmla="*/ 320 h 373"/>
                  <a:gd name="T34" fmla="*/ 77 w 279"/>
                  <a:gd name="T35" fmla="*/ 309 h 373"/>
                  <a:gd name="T36" fmla="*/ 74 w 279"/>
                  <a:gd name="T37" fmla="*/ 300 h 373"/>
                  <a:gd name="T38" fmla="*/ 72 w 279"/>
                  <a:gd name="T39" fmla="*/ 291 h 373"/>
                  <a:gd name="T40" fmla="*/ 71 w 279"/>
                  <a:gd name="T41" fmla="*/ 282 h 373"/>
                  <a:gd name="T42" fmla="*/ 68 w 279"/>
                  <a:gd name="T43" fmla="*/ 274 h 373"/>
                  <a:gd name="T44" fmla="*/ 65 w 279"/>
                  <a:gd name="T45" fmla="*/ 265 h 373"/>
                  <a:gd name="T46" fmla="*/ 62 w 279"/>
                  <a:gd name="T47" fmla="*/ 256 h 373"/>
                  <a:gd name="T48" fmla="*/ 54 w 279"/>
                  <a:gd name="T49" fmla="*/ 243 h 373"/>
                  <a:gd name="T50" fmla="*/ 45 w 279"/>
                  <a:gd name="T51" fmla="*/ 229 h 373"/>
                  <a:gd name="T52" fmla="*/ 36 w 279"/>
                  <a:gd name="T53" fmla="*/ 217 h 373"/>
                  <a:gd name="T54" fmla="*/ 26 w 279"/>
                  <a:gd name="T55" fmla="*/ 205 h 373"/>
                  <a:gd name="T56" fmla="*/ 17 w 279"/>
                  <a:gd name="T57" fmla="*/ 191 h 373"/>
                  <a:gd name="T58" fmla="*/ 9 w 279"/>
                  <a:gd name="T59" fmla="*/ 174 h 373"/>
                  <a:gd name="T60" fmla="*/ 3 w 279"/>
                  <a:gd name="T61" fmla="*/ 156 h 373"/>
                  <a:gd name="T62" fmla="*/ 0 w 279"/>
                  <a:gd name="T63" fmla="*/ 136 h 373"/>
                  <a:gd name="T64" fmla="*/ 5 w 279"/>
                  <a:gd name="T65" fmla="*/ 105 h 373"/>
                  <a:gd name="T66" fmla="*/ 15 w 279"/>
                  <a:gd name="T67" fmla="*/ 79 h 373"/>
                  <a:gd name="T68" fmla="*/ 29 w 279"/>
                  <a:gd name="T69" fmla="*/ 57 h 373"/>
                  <a:gd name="T70" fmla="*/ 45 w 279"/>
                  <a:gd name="T71" fmla="*/ 38 h 373"/>
                  <a:gd name="T72" fmla="*/ 66 w 279"/>
                  <a:gd name="T73" fmla="*/ 23 h 373"/>
                  <a:gd name="T74" fmla="*/ 89 w 279"/>
                  <a:gd name="T75" fmla="*/ 10 h 373"/>
                  <a:gd name="T76" fmla="*/ 111 w 279"/>
                  <a:gd name="T77" fmla="*/ 3 h 373"/>
                  <a:gd name="T78" fmla="*/ 137 w 279"/>
                  <a:gd name="T79" fmla="*/ 0 h 373"/>
                  <a:gd name="T80" fmla="*/ 161 w 279"/>
                  <a:gd name="T81" fmla="*/ 2 h 373"/>
                  <a:gd name="T82" fmla="*/ 185 w 279"/>
                  <a:gd name="T83" fmla="*/ 7 h 373"/>
                  <a:gd name="T84" fmla="*/ 207 w 279"/>
                  <a:gd name="T85" fmla="*/ 17 h 373"/>
                  <a:gd name="T86" fmla="*/ 228 w 279"/>
                  <a:gd name="T87" fmla="*/ 32 h 373"/>
                  <a:gd name="T88" fmla="*/ 246 w 279"/>
                  <a:gd name="T89" fmla="*/ 53 h 373"/>
                  <a:gd name="T90" fmla="*/ 261 w 279"/>
                  <a:gd name="T91" fmla="*/ 78 h 373"/>
                  <a:gd name="T92" fmla="*/ 273 w 279"/>
                  <a:gd name="T93" fmla="*/ 108 h 373"/>
                  <a:gd name="T94" fmla="*/ 279 w 279"/>
                  <a:gd name="T95" fmla="*/ 144 h 373"/>
                  <a:gd name="T96" fmla="*/ 279 w 279"/>
                  <a:gd name="T97" fmla="*/ 162 h 373"/>
                  <a:gd name="T98" fmla="*/ 273 w 279"/>
                  <a:gd name="T99" fmla="*/ 178 h 373"/>
                  <a:gd name="T100" fmla="*/ 264 w 279"/>
                  <a:gd name="T101" fmla="*/ 195 h 373"/>
                  <a:gd name="T102" fmla="*/ 252 w 279"/>
                  <a:gd name="T103" fmla="*/ 210 h 373"/>
                  <a:gd name="T104" fmla="*/ 240 w 279"/>
                  <a:gd name="T105" fmla="*/ 224 h 373"/>
                  <a:gd name="T106" fmla="*/ 228 w 279"/>
                  <a:gd name="T107" fmla="*/ 238 h 373"/>
                  <a:gd name="T108" fmla="*/ 219 w 279"/>
                  <a:gd name="T109" fmla="*/ 253 h 373"/>
                  <a:gd name="T110" fmla="*/ 212 w 279"/>
                  <a:gd name="T111" fmla="*/ 268 h 373"/>
                  <a:gd name="T112" fmla="*/ 198 w 279"/>
                  <a:gd name="T113" fmla="*/ 311 h 373"/>
                  <a:gd name="T114" fmla="*/ 197 w 279"/>
                  <a:gd name="T115" fmla="*/ 333 h 373"/>
                  <a:gd name="T116" fmla="*/ 188 w 279"/>
                  <a:gd name="T117" fmla="*/ 363 h 373"/>
                  <a:gd name="T118" fmla="*/ 182 w 279"/>
                  <a:gd name="T119" fmla="*/ 373 h 373"/>
                  <a:gd name="T120" fmla="*/ 182 w 279"/>
                  <a:gd name="T121" fmla="*/ 373 h 373"/>
                  <a:gd name="T122" fmla="*/ 182 w 279"/>
                  <a:gd name="T123" fmla="*/ 373 h 373"/>
                  <a:gd name="T124" fmla="*/ 104 w 279"/>
                  <a:gd name="T125" fmla="*/ 371 h 37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79"/>
                  <a:gd name="T190" fmla="*/ 0 h 373"/>
                  <a:gd name="T191" fmla="*/ 279 w 279"/>
                  <a:gd name="T192" fmla="*/ 373 h 37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79" h="373">
                    <a:moveTo>
                      <a:pt x="104" y="371"/>
                    </a:moveTo>
                    <a:lnTo>
                      <a:pt x="90" y="363"/>
                    </a:lnTo>
                    <a:lnTo>
                      <a:pt x="89" y="345"/>
                    </a:lnTo>
                    <a:lnTo>
                      <a:pt x="188" y="338"/>
                    </a:lnTo>
                    <a:lnTo>
                      <a:pt x="188" y="333"/>
                    </a:lnTo>
                    <a:lnTo>
                      <a:pt x="170" y="333"/>
                    </a:lnTo>
                    <a:lnTo>
                      <a:pt x="168" y="231"/>
                    </a:lnTo>
                    <a:lnTo>
                      <a:pt x="212" y="148"/>
                    </a:lnTo>
                    <a:lnTo>
                      <a:pt x="198" y="145"/>
                    </a:lnTo>
                    <a:lnTo>
                      <a:pt x="161" y="225"/>
                    </a:lnTo>
                    <a:lnTo>
                      <a:pt x="135" y="225"/>
                    </a:lnTo>
                    <a:lnTo>
                      <a:pt x="101" y="136"/>
                    </a:lnTo>
                    <a:lnTo>
                      <a:pt x="81" y="136"/>
                    </a:lnTo>
                    <a:lnTo>
                      <a:pt x="122" y="229"/>
                    </a:lnTo>
                    <a:lnTo>
                      <a:pt x="119" y="331"/>
                    </a:lnTo>
                    <a:lnTo>
                      <a:pt x="80" y="331"/>
                    </a:lnTo>
                    <a:lnTo>
                      <a:pt x="78" y="320"/>
                    </a:lnTo>
                    <a:lnTo>
                      <a:pt x="77" y="309"/>
                    </a:lnTo>
                    <a:lnTo>
                      <a:pt x="74" y="300"/>
                    </a:lnTo>
                    <a:lnTo>
                      <a:pt x="72" y="291"/>
                    </a:lnTo>
                    <a:lnTo>
                      <a:pt x="71" y="282"/>
                    </a:lnTo>
                    <a:lnTo>
                      <a:pt x="68" y="274"/>
                    </a:lnTo>
                    <a:lnTo>
                      <a:pt x="65" y="265"/>
                    </a:lnTo>
                    <a:lnTo>
                      <a:pt x="62" y="256"/>
                    </a:lnTo>
                    <a:lnTo>
                      <a:pt x="54" y="243"/>
                    </a:lnTo>
                    <a:lnTo>
                      <a:pt x="45" y="229"/>
                    </a:lnTo>
                    <a:lnTo>
                      <a:pt x="36" y="217"/>
                    </a:lnTo>
                    <a:lnTo>
                      <a:pt x="26" y="205"/>
                    </a:lnTo>
                    <a:lnTo>
                      <a:pt x="17" y="191"/>
                    </a:lnTo>
                    <a:lnTo>
                      <a:pt x="9" y="174"/>
                    </a:lnTo>
                    <a:lnTo>
                      <a:pt x="3" y="156"/>
                    </a:lnTo>
                    <a:lnTo>
                      <a:pt x="0" y="136"/>
                    </a:lnTo>
                    <a:lnTo>
                      <a:pt x="5" y="105"/>
                    </a:lnTo>
                    <a:lnTo>
                      <a:pt x="15" y="79"/>
                    </a:lnTo>
                    <a:lnTo>
                      <a:pt x="29" y="57"/>
                    </a:lnTo>
                    <a:lnTo>
                      <a:pt x="45" y="38"/>
                    </a:lnTo>
                    <a:lnTo>
                      <a:pt x="66" y="23"/>
                    </a:lnTo>
                    <a:lnTo>
                      <a:pt x="89" y="10"/>
                    </a:lnTo>
                    <a:lnTo>
                      <a:pt x="111" y="3"/>
                    </a:lnTo>
                    <a:lnTo>
                      <a:pt x="137" y="0"/>
                    </a:lnTo>
                    <a:lnTo>
                      <a:pt x="161" y="2"/>
                    </a:lnTo>
                    <a:lnTo>
                      <a:pt x="185" y="7"/>
                    </a:lnTo>
                    <a:lnTo>
                      <a:pt x="207" y="17"/>
                    </a:lnTo>
                    <a:lnTo>
                      <a:pt x="228" y="32"/>
                    </a:lnTo>
                    <a:lnTo>
                      <a:pt x="246" y="53"/>
                    </a:lnTo>
                    <a:lnTo>
                      <a:pt x="261" y="78"/>
                    </a:lnTo>
                    <a:lnTo>
                      <a:pt x="273" y="108"/>
                    </a:lnTo>
                    <a:lnTo>
                      <a:pt x="279" y="144"/>
                    </a:lnTo>
                    <a:lnTo>
                      <a:pt x="279" y="162"/>
                    </a:lnTo>
                    <a:lnTo>
                      <a:pt x="273" y="178"/>
                    </a:lnTo>
                    <a:lnTo>
                      <a:pt x="264" y="195"/>
                    </a:lnTo>
                    <a:lnTo>
                      <a:pt x="252" y="210"/>
                    </a:lnTo>
                    <a:lnTo>
                      <a:pt x="240" y="224"/>
                    </a:lnTo>
                    <a:lnTo>
                      <a:pt x="228" y="238"/>
                    </a:lnTo>
                    <a:lnTo>
                      <a:pt x="219" y="253"/>
                    </a:lnTo>
                    <a:lnTo>
                      <a:pt x="212" y="268"/>
                    </a:lnTo>
                    <a:lnTo>
                      <a:pt x="198" y="311"/>
                    </a:lnTo>
                    <a:lnTo>
                      <a:pt x="197" y="333"/>
                    </a:lnTo>
                    <a:lnTo>
                      <a:pt x="188" y="363"/>
                    </a:lnTo>
                    <a:lnTo>
                      <a:pt x="182" y="373"/>
                    </a:lnTo>
                    <a:lnTo>
                      <a:pt x="104" y="371"/>
                    </a:lnTo>
                    <a:close/>
                  </a:path>
                </a:pathLst>
              </a:custGeom>
              <a:solidFill>
                <a:srgbClr val="FFFF00"/>
              </a:solidFill>
              <a:ln w="9525">
                <a:noFill/>
                <a:round/>
                <a:headEnd/>
                <a:tailEnd/>
              </a:ln>
            </p:spPr>
            <p:txBody>
              <a:bodyPr/>
              <a:lstStyle/>
              <a:p>
                <a:endParaRPr lang="en-AU"/>
              </a:p>
            </p:txBody>
          </p:sp>
          <p:sp>
            <p:nvSpPr>
              <p:cNvPr id="26664" name="Freeform 238"/>
              <p:cNvSpPr>
                <a:spLocks/>
              </p:cNvSpPr>
              <p:nvPr/>
            </p:nvSpPr>
            <p:spPr bwMode="auto">
              <a:xfrm>
                <a:off x="4298" y="296"/>
                <a:ext cx="139" cy="186"/>
              </a:xfrm>
              <a:custGeom>
                <a:avLst/>
                <a:gdLst>
                  <a:gd name="T0" fmla="*/ 90 w 279"/>
                  <a:gd name="T1" fmla="*/ 363 h 373"/>
                  <a:gd name="T2" fmla="*/ 188 w 279"/>
                  <a:gd name="T3" fmla="*/ 338 h 373"/>
                  <a:gd name="T4" fmla="*/ 170 w 279"/>
                  <a:gd name="T5" fmla="*/ 333 h 373"/>
                  <a:gd name="T6" fmla="*/ 212 w 279"/>
                  <a:gd name="T7" fmla="*/ 148 h 373"/>
                  <a:gd name="T8" fmla="*/ 161 w 279"/>
                  <a:gd name="T9" fmla="*/ 225 h 373"/>
                  <a:gd name="T10" fmla="*/ 101 w 279"/>
                  <a:gd name="T11" fmla="*/ 136 h 373"/>
                  <a:gd name="T12" fmla="*/ 122 w 279"/>
                  <a:gd name="T13" fmla="*/ 229 h 373"/>
                  <a:gd name="T14" fmla="*/ 80 w 279"/>
                  <a:gd name="T15" fmla="*/ 331 h 373"/>
                  <a:gd name="T16" fmla="*/ 78 w 279"/>
                  <a:gd name="T17" fmla="*/ 320 h 373"/>
                  <a:gd name="T18" fmla="*/ 74 w 279"/>
                  <a:gd name="T19" fmla="*/ 300 h 373"/>
                  <a:gd name="T20" fmla="*/ 71 w 279"/>
                  <a:gd name="T21" fmla="*/ 282 h 373"/>
                  <a:gd name="T22" fmla="*/ 65 w 279"/>
                  <a:gd name="T23" fmla="*/ 265 h 373"/>
                  <a:gd name="T24" fmla="*/ 62 w 279"/>
                  <a:gd name="T25" fmla="*/ 256 h 373"/>
                  <a:gd name="T26" fmla="*/ 45 w 279"/>
                  <a:gd name="T27" fmla="*/ 229 h 373"/>
                  <a:gd name="T28" fmla="*/ 26 w 279"/>
                  <a:gd name="T29" fmla="*/ 205 h 373"/>
                  <a:gd name="T30" fmla="*/ 9 w 279"/>
                  <a:gd name="T31" fmla="*/ 174 h 373"/>
                  <a:gd name="T32" fmla="*/ 0 w 279"/>
                  <a:gd name="T33" fmla="*/ 136 h 373"/>
                  <a:gd name="T34" fmla="*/ 5 w 279"/>
                  <a:gd name="T35" fmla="*/ 105 h 373"/>
                  <a:gd name="T36" fmla="*/ 29 w 279"/>
                  <a:gd name="T37" fmla="*/ 57 h 373"/>
                  <a:gd name="T38" fmla="*/ 66 w 279"/>
                  <a:gd name="T39" fmla="*/ 23 h 373"/>
                  <a:gd name="T40" fmla="*/ 111 w 279"/>
                  <a:gd name="T41" fmla="*/ 3 h 373"/>
                  <a:gd name="T42" fmla="*/ 161 w 279"/>
                  <a:gd name="T43" fmla="*/ 2 h 373"/>
                  <a:gd name="T44" fmla="*/ 207 w 279"/>
                  <a:gd name="T45" fmla="*/ 17 h 373"/>
                  <a:gd name="T46" fmla="*/ 246 w 279"/>
                  <a:gd name="T47" fmla="*/ 53 h 373"/>
                  <a:gd name="T48" fmla="*/ 273 w 279"/>
                  <a:gd name="T49" fmla="*/ 108 h 373"/>
                  <a:gd name="T50" fmla="*/ 279 w 279"/>
                  <a:gd name="T51" fmla="*/ 144 h 373"/>
                  <a:gd name="T52" fmla="*/ 273 w 279"/>
                  <a:gd name="T53" fmla="*/ 178 h 373"/>
                  <a:gd name="T54" fmla="*/ 252 w 279"/>
                  <a:gd name="T55" fmla="*/ 210 h 373"/>
                  <a:gd name="T56" fmla="*/ 228 w 279"/>
                  <a:gd name="T57" fmla="*/ 238 h 373"/>
                  <a:gd name="T58" fmla="*/ 212 w 279"/>
                  <a:gd name="T59" fmla="*/ 268 h 373"/>
                  <a:gd name="T60" fmla="*/ 197 w 279"/>
                  <a:gd name="T61" fmla="*/ 333 h 373"/>
                  <a:gd name="T62" fmla="*/ 182 w 279"/>
                  <a:gd name="T63" fmla="*/ 373 h 373"/>
                  <a:gd name="T64" fmla="*/ 182 w 279"/>
                  <a:gd name="T65" fmla="*/ 373 h 3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9"/>
                  <a:gd name="T100" fmla="*/ 0 h 373"/>
                  <a:gd name="T101" fmla="*/ 279 w 279"/>
                  <a:gd name="T102" fmla="*/ 373 h 3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9" h="373">
                    <a:moveTo>
                      <a:pt x="104" y="371"/>
                    </a:moveTo>
                    <a:lnTo>
                      <a:pt x="90" y="363"/>
                    </a:lnTo>
                    <a:lnTo>
                      <a:pt x="89" y="345"/>
                    </a:lnTo>
                    <a:lnTo>
                      <a:pt x="188" y="338"/>
                    </a:lnTo>
                    <a:lnTo>
                      <a:pt x="188" y="333"/>
                    </a:lnTo>
                    <a:lnTo>
                      <a:pt x="170" y="333"/>
                    </a:lnTo>
                    <a:lnTo>
                      <a:pt x="168" y="231"/>
                    </a:lnTo>
                    <a:lnTo>
                      <a:pt x="212" y="148"/>
                    </a:lnTo>
                    <a:lnTo>
                      <a:pt x="198" y="145"/>
                    </a:lnTo>
                    <a:lnTo>
                      <a:pt x="161" y="225"/>
                    </a:lnTo>
                    <a:lnTo>
                      <a:pt x="135" y="225"/>
                    </a:lnTo>
                    <a:lnTo>
                      <a:pt x="101" y="136"/>
                    </a:lnTo>
                    <a:lnTo>
                      <a:pt x="81" y="136"/>
                    </a:lnTo>
                    <a:lnTo>
                      <a:pt x="122" y="229"/>
                    </a:lnTo>
                    <a:lnTo>
                      <a:pt x="119" y="331"/>
                    </a:lnTo>
                    <a:lnTo>
                      <a:pt x="80" y="331"/>
                    </a:lnTo>
                    <a:lnTo>
                      <a:pt x="78" y="320"/>
                    </a:lnTo>
                    <a:lnTo>
                      <a:pt x="77" y="309"/>
                    </a:lnTo>
                    <a:lnTo>
                      <a:pt x="74" y="300"/>
                    </a:lnTo>
                    <a:lnTo>
                      <a:pt x="72" y="291"/>
                    </a:lnTo>
                    <a:lnTo>
                      <a:pt x="71" y="282"/>
                    </a:lnTo>
                    <a:lnTo>
                      <a:pt x="68" y="274"/>
                    </a:lnTo>
                    <a:lnTo>
                      <a:pt x="65" y="265"/>
                    </a:lnTo>
                    <a:lnTo>
                      <a:pt x="62" y="256"/>
                    </a:lnTo>
                    <a:lnTo>
                      <a:pt x="54" y="243"/>
                    </a:lnTo>
                    <a:lnTo>
                      <a:pt x="45" y="229"/>
                    </a:lnTo>
                    <a:lnTo>
                      <a:pt x="36" y="217"/>
                    </a:lnTo>
                    <a:lnTo>
                      <a:pt x="26" y="205"/>
                    </a:lnTo>
                    <a:lnTo>
                      <a:pt x="17" y="191"/>
                    </a:lnTo>
                    <a:lnTo>
                      <a:pt x="9" y="174"/>
                    </a:lnTo>
                    <a:lnTo>
                      <a:pt x="3" y="156"/>
                    </a:lnTo>
                    <a:lnTo>
                      <a:pt x="0" y="136"/>
                    </a:lnTo>
                    <a:lnTo>
                      <a:pt x="5" y="105"/>
                    </a:lnTo>
                    <a:lnTo>
                      <a:pt x="15" y="79"/>
                    </a:lnTo>
                    <a:lnTo>
                      <a:pt x="29" y="57"/>
                    </a:lnTo>
                    <a:lnTo>
                      <a:pt x="45" y="38"/>
                    </a:lnTo>
                    <a:lnTo>
                      <a:pt x="66" y="23"/>
                    </a:lnTo>
                    <a:lnTo>
                      <a:pt x="89" y="10"/>
                    </a:lnTo>
                    <a:lnTo>
                      <a:pt x="111" y="3"/>
                    </a:lnTo>
                    <a:lnTo>
                      <a:pt x="137" y="0"/>
                    </a:lnTo>
                    <a:lnTo>
                      <a:pt x="161" y="2"/>
                    </a:lnTo>
                    <a:lnTo>
                      <a:pt x="185" y="7"/>
                    </a:lnTo>
                    <a:lnTo>
                      <a:pt x="207" y="17"/>
                    </a:lnTo>
                    <a:lnTo>
                      <a:pt x="228" y="32"/>
                    </a:lnTo>
                    <a:lnTo>
                      <a:pt x="246" y="53"/>
                    </a:lnTo>
                    <a:lnTo>
                      <a:pt x="261" y="78"/>
                    </a:lnTo>
                    <a:lnTo>
                      <a:pt x="273" y="108"/>
                    </a:lnTo>
                    <a:lnTo>
                      <a:pt x="279" y="144"/>
                    </a:lnTo>
                    <a:lnTo>
                      <a:pt x="279" y="162"/>
                    </a:lnTo>
                    <a:lnTo>
                      <a:pt x="273" y="178"/>
                    </a:lnTo>
                    <a:lnTo>
                      <a:pt x="264" y="195"/>
                    </a:lnTo>
                    <a:lnTo>
                      <a:pt x="252" y="210"/>
                    </a:lnTo>
                    <a:lnTo>
                      <a:pt x="240" y="224"/>
                    </a:lnTo>
                    <a:lnTo>
                      <a:pt x="228" y="238"/>
                    </a:lnTo>
                    <a:lnTo>
                      <a:pt x="219" y="253"/>
                    </a:lnTo>
                    <a:lnTo>
                      <a:pt x="212" y="268"/>
                    </a:lnTo>
                    <a:lnTo>
                      <a:pt x="198" y="311"/>
                    </a:lnTo>
                    <a:lnTo>
                      <a:pt x="197" y="333"/>
                    </a:lnTo>
                    <a:lnTo>
                      <a:pt x="188" y="363"/>
                    </a:lnTo>
                    <a:lnTo>
                      <a:pt x="182" y="373"/>
                    </a:lnTo>
                    <a:lnTo>
                      <a:pt x="104" y="371"/>
                    </a:lnTo>
                  </a:path>
                </a:pathLst>
              </a:custGeom>
              <a:noFill/>
              <a:ln w="0">
                <a:solidFill>
                  <a:srgbClr val="000000"/>
                </a:solidFill>
                <a:prstDash val="solid"/>
                <a:round/>
                <a:headEnd/>
                <a:tailEnd/>
              </a:ln>
            </p:spPr>
            <p:txBody>
              <a:bodyPr/>
              <a:lstStyle/>
              <a:p>
                <a:endParaRPr lang="en-AU"/>
              </a:p>
            </p:txBody>
          </p:sp>
          <p:sp>
            <p:nvSpPr>
              <p:cNvPr id="26665" name="Freeform 239"/>
              <p:cNvSpPr>
                <a:spLocks/>
              </p:cNvSpPr>
              <p:nvPr/>
            </p:nvSpPr>
            <p:spPr bwMode="auto">
              <a:xfrm>
                <a:off x="4263" y="405"/>
                <a:ext cx="20" cy="11"/>
              </a:xfrm>
              <a:custGeom>
                <a:avLst/>
                <a:gdLst>
                  <a:gd name="T0" fmla="*/ 29 w 41"/>
                  <a:gd name="T1" fmla="*/ 0 h 22"/>
                  <a:gd name="T2" fmla="*/ 41 w 41"/>
                  <a:gd name="T3" fmla="*/ 0 h 22"/>
                  <a:gd name="T4" fmla="*/ 3 w 41"/>
                  <a:gd name="T5" fmla="*/ 22 h 22"/>
                  <a:gd name="T6" fmla="*/ 0 w 41"/>
                  <a:gd name="T7" fmla="*/ 17 h 22"/>
                  <a:gd name="T8" fmla="*/ 29 w 41"/>
                  <a:gd name="T9" fmla="*/ 0 h 22"/>
                  <a:gd name="T10" fmla="*/ 0 60000 65536"/>
                  <a:gd name="T11" fmla="*/ 0 60000 65536"/>
                  <a:gd name="T12" fmla="*/ 0 60000 65536"/>
                  <a:gd name="T13" fmla="*/ 0 60000 65536"/>
                  <a:gd name="T14" fmla="*/ 0 60000 65536"/>
                  <a:gd name="T15" fmla="*/ 0 w 41"/>
                  <a:gd name="T16" fmla="*/ 0 h 22"/>
                  <a:gd name="T17" fmla="*/ 41 w 41"/>
                  <a:gd name="T18" fmla="*/ 22 h 22"/>
                </a:gdLst>
                <a:ahLst/>
                <a:cxnLst>
                  <a:cxn ang="T10">
                    <a:pos x="T0" y="T1"/>
                  </a:cxn>
                  <a:cxn ang="T11">
                    <a:pos x="T2" y="T3"/>
                  </a:cxn>
                  <a:cxn ang="T12">
                    <a:pos x="T4" y="T5"/>
                  </a:cxn>
                  <a:cxn ang="T13">
                    <a:pos x="T6" y="T7"/>
                  </a:cxn>
                  <a:cxn ang="T14">
                    <a:pos x="T8" y="T9"/>
                  </a:cxn>
                </a:cxnLst>
                <a:rect l="T15" t="T16" r="T17" b="T18"/>
                <a:pathLst>
                  <a:path w="41" h="22">
                    <a:moveTo>
                      <a:pt x="29" y="0"/>
                    </a:moveTo>
                    <a:lnTo>
                      <a:pt x="41" y="0"/>
                    </a:lnTo>
                    <a:lnTo>
                      <a:pt x="3" y="22"/>
                    </a:lnTo>
                    <a:lnTo>
                      <a:pt x="0" y="17"/>
                    </a:lnTo>
                    <a:lnTo>
                      <a:pt x="29" y="0"/>
                    </a:lnTo>
                    <a:close/>
                  </a:path>
                </a:pathLst>
              </a:custGeom>
              <a:solidFill>
                <a:srgbClr val="FFFF00"/>
              </a:solidFill>
              <a:ln w="9525">
                <a:noFill/>
                <a:round/>
                <a:headEnd/>
                <a:tailEnd/>
              </a:ln>
            </p:spPr>
            <p:txBody>
              <a:bodyPr/>
              <a:lstStyle/>
              <a:p>
                <a:endParaRPr lang="en-AU"/>
              </a:p>
            </p:txBody>
          </p:sp>
          <p:sp>
            <p:nvSpPr>
              <p:cNvPr id="26666" name="Freeform 240"/>
              <p:cNvSpPr>
                <a:spLocks/>
              </p:cNvSpPr>
              <p:nvPr/>
            </p:nvSpPr>
            <p:spPr bwMode="auto">
              <a:xfrm>
                <a:off x="4263" y="405"/>
                <a:ext cx="20" cy="11"/>
              </a:xfrm>
              <a:custGeom>
                <a:avLst/>
                <a:gdLst>
                  <a:gd name="T0" fmla="*/ 29 w 41"/>
                  <a:gd name="T1" fmla="*/ 0 h 22"/>
                  <a:gd name="T2" fmla="*/ 41 w 41"/>
                  <a:gd name="T3" fmla="*/ 0 h 22"/>
                  <a:gd name="T4" fmla="*/ 3 w 41"/>
                  <a:gd name="T5" fmla="*/ 22 h 22"/>
                  <a:gd name="T6" fmla="*/ 0 w 41"/>
                  <a:gd name="T7" fmla="*/ 17 h 22"/>
                  <a:gd name="T8" fmla="*/ 29 w 41"/>
                  <a:gd name="T9" fmla="*/ 0 h 22"/>
                  <a:gd name="T10" fmla="*/ 0 60000 65536"/>
                  <a:gd name="T11" fmla="*/ 0 60000 65536"/>
                  <a:gd name="T12" fmla="*/ 0 60000 65536"/>
                  <a:gd name="T13" fmla="*/ 0 60000 65536"/>
                  <a:gd name="T14" fmla="*/ 0 60000 65536"/>
                  <a:gd name="T15" fmla="*/ 0 w 41"/>
                  <a:gd name="T16" fmla="*/ 0 h 22"/>
                  <a:gd name="T17" fmla="*/ 41 w 41"/>
                  <a:gd name="T18" fmla="*/ 22 h 22"/>
                </a:gdLst>
                <a:ahLst/>
                <a:cxnLst>
                  <a:cxn ang="T10">
                    <a:pos x="T0" y="T1"/>
                  </a:cxn>
                  <a:cxn ang="T11">
                    <a:pos x="T2" y="T3"/>
                  </a:cxn>
                  <a:cxn ang="T12">
                    <a:pos x="T4" y="T5"/>
                  </a:cxn>
                  <a:cxn ang="T13">
                    <a:pos x="T6" y="T7"/>
                  </a:cxn>
                  <a:cxn ang="T14">
                    <a:pos x="T8" y="T9"/>
                  </a:cxn>
                </a:cxnLst>
                <a:rect l="T15" t="T16" r="T17" b="T18"/>
                <a:pathLst>
                  <a:path w="41" h="22">
                    <a:moveTo>
                      <a:pt x="29" y="0"/>
                    </a:moveTo>
                    <a:lnTo>
                      <a:pt x="41" y="0"/>
                    </a:lnTo>
                    <a:lnTo>
                      <a:pt x="3" y="22"/>
                    </a:lnTo>
                    <a:lnTo>
                      <a:pt x="0" y="17"/>
                    </a:lnTo>
                    <a:lnTo>
                      <a:pt x="29" y="0"/>
                    </a:lnTo>
                  </a:path>
                </a:pathLst>
              </a:custGeom>
              <a:noFill/>
              <a:ln w="0">
                <a:solidFill>
                  <a:srgbClr val="000000"/>
                </a:solidFill>
                <a:prstDash val="solid"/>
                <a:round/>
                <a:headEnd/>
                <a:tailEnd/>
              </a:ln>
            </p:spPr>
            <p:txBody>
              <a:bodyPr/>
              <a:lstStyle/>
              <a:p>
                <a:endParaRPr lang="en-AU"/>
              </a:p>
            </p:txBody>
          </p:sp>
          <p:sp>
            <p:nvSpPr>
              <p:cNvPr id="26667" name="Freeform 241"/>
              <p:cNvSpPr>
                <a:spLocks/>
              </p:cNvSpPr>
              <p:nvPr/>
            </p:nvSpPr>
            <p:spPr bwMode="auto">
              <a:xfrm>
                <a:off x="4449" y="410"/>
                <a:ext cx="19" cy="11"/>
              </a:xfrm>
              <a:custGeom>
                <a:avLst/>
                <a:gdLst>
                  <a:gd name="T0" fmla="*/ 0 w 38"/>
                  <a:gd name="T1" fmla="*/ 0 h 22"/>
                  <a:gd name="T2" fmla="*/ 11 w 38"/>
                  <a:gd name="T3" fmla="*/ 0 h 22"/>
                  <a:gd name="T4" fmla="*/ 24 w 38"/>
                  <a:gd name="T5" fmla="*/ 5 h 22"/>
                  <a:gd name="T6" fmla="*/ 38 w 38"/>
                  <a:gd name="T7" fmla="*/ 18 h 22"/>
                  <a:gd name="T8" fmla="*/ 30 w 38"/>
                  <a:gd name="T9" fmla="*/ 22 h 22"/>
                  <a:gd name="T10" fmla="*/ 0 w 38"/>
                  <a:gd name="T11" fmla="*/ 0 h 22"/>
                  <a:gd name="T12" fmla="*/ 0 60000 65536"/>
                  <a:gd name="T13" fmla="*/ 0 60000 65536"/>
                  <a:gd name="T14" fmla="*/ 0 60000 65536"/>
                  <a:gd name="T15" fmla="*/ 0 60000 65536"/>
                  <a:gd name="T16" fmla="*/ 0 60000 65536"/>
                  <a:gd name="T17" fmla="*/ 0 60000 65536"/>
                  <a:gd name="T18" fmla="*/ 0 w 38"/>
                  <a:gd name="T19" fmla="*/ 0 h 22"/>
                  <a:gd name="T20" fmla="*/ 38 w 3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38" h="22">
                    <a:moveTo>
                      <a:pt x="0" y="0"/>
                    </a:moveTo>
                    <a:lnTo>
                      <a:pt x="11" y="0"/>
                    </a:lnTo>
                    <a:lnTo>
                      <a:pt x="24" y="5"/>
                    </a:lnTo>
                    <a:lnTo>
                      <a:pt x="38" y="18"/>
                    </a:lnTo>
                    <a:lnTo>
                      <a:pt x="30" y="22"/>
                    </a:lnTo>
                    <a:lnTo>
                      <a:pt x="0" y="0"/>
                    </a:lnTo>
                    <a:close/>
                  </a:path>
                </a:pathLst>
              </a:custGeom>
              <a:solidFill>
                <a:srgbClr val="FFFF00"/>
              </a:solidFill>
              <a:ln w="9525">
                <a:noFill/>
                <a:round/>
                <a:headEnd/>
                <a:tailEnd/>
              </a:ln>
            </p:spPr>
            <p:txBody>
              <a:bodyPr/>
              <a:lstStyle/>
              <a:p>
                <a:endParaRPr lang="en-AU"/>
              </a:p>
            </p:txBody>
          </p:sp>
          <p:sp>
            <p:nvSpPr>
              <p:cNvPr id="26668" name="Freeform 242"/>
              <p:cNvSpPr>
                <a:spLocks/>
              </p:cNvSpPr>
              <p:nvPr/>
            </p:nvSpPr>
            <p:spPr bwMode="auto">
              <a:xfrm>
                <a:off x="4449" y="410"/>
                <a:ext cx="19" cy="11"/>
              </a:xfrm>
              <a:custGeom>
                <a:avLst/>
                <a:gdLst>
                  <a:gd name="T0" fmla="*/ 0 w 38"/>
                  <a:gd name="T1" fmla="*/ 0 h 22"/>
                  <a:gd name="T2" fmla="*/ 11 w 38"/>
                  <a:gd name="T3" fmla="*/ 0 h 22"/>
                  <a:gd name="T4" fmla="*/ 24 w 38"/>
                  <a:gd name="T5" fmla="*/ 5 h 22"/>
                  <a:gd name="T6" fmla="*/ 38 w 38"/>
                  <a:gd name="T7" fmla="*/ 18 h 22"/>
                  <a:gd name="T8" fmla="*/ 30 w 38"/>
                  <a:gd name="T9" fmla="*/ 22 h 22"/>
                  <a:gd name="T10" fmla="*/ 0 w 38"/>
                  <a:gd name="T11" fmla="*/ 0 h 22"/>
                  <a:gd name="T12" fmla="*/ 0 60000 65536"/>
                  <a:gd name="T13" fmla="*/ 0 60000 65536"/>
                  <a:gd name="T14" fmla="*/ 0 60000 65536"/>
                  <a:gd name="T15" fmla="*/ 0 60000 65536"/>
                  <a:gd name="T16" fmla="*/ 0 60000 65536"/>
                  <a:gd name="T17" fmla="*/ 0 60000 65536"/>
                  <a:gd name="T18" fmla="*/ 0 w 38"/>
                  <a:gd name="T19" fmla="*/ 0 h 22"/>
                  <a:gd name="T20" fmla="*/ 38 w 38"/>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38" h="22">
                    <a:moveTo>
                      <a:pt x="0" y="0"/>
                    </a:moveTo>
                    <a:lnTo>
                      <a:pt x="11" y="0"/>
                    </a:lnTo>
                    <a:lnTo>
                      <a:pt x="24" y="5"/>
                    </a:lnTo>
                    <a:lnTo>
                      <a:pt x="38" y="18"/>
                    </a:lnTo>
                    <a:lnTo>
                      <a:pt x="30" y="22"/>
                    </a:lnTo>
                    <a:lnTo>
                      <a:pt x="0" y="0"/>
                    </a:lnTo>
                  </a:path>
                </a:pathLst>
              </a:custGeom>
              <a:noFill/>
              <a:ln w="0">
                <a:solidFill>
                  <a:srgbClr val="000000"/>
                </a:solidFill>
                <a:prstDash val="solid"/>
                <a:round/>
                <a:headEnd/>
                <a:tailEnd/>
              </a:ln>
            </p:spPr>
            <p:txBody>
              <a:bodyPr/>
              <a:lstStyle/>
              <a:p>
                <a:endParaRPr lang="en-AU"/>
              </a:p>
            </p:txBody>
          </p:sp>
          <p:sp>
            <p:nvSpPr>
              <p:cNvPr id="26669" name="Freeform 243"/>
              <p:cNvSpPr>
                <a:spLocks/>
              </p:cNvSpPr>
              <p:nvPr/>
            </p:nvSpPr>
            <p:spPr bwMode="auto">
              <a:xfrm>
                <a:off x="4247" y="374"/>
                <a:ext cx="27" cy="7"/>
              </a:xfrm>
              <a:custGeom>
                <a:avLst/>
                <a:gdLst>
                  <a:gd name="T0" fmla="*/ 0 w 56"/>
                  <a:gd name="T1" fmla="*/ 10 h 15"/>
                  <a:gd name="T2" fmla="*/ 56 w 56"/>
                  <a:gd name="T3" fmla="*/ 0 h 15"/>
                  <a:gd name="T4" fmla="*/ 56 w 56"/>
                  <a:gd name="T5" fmla="*/ 0 h 15"/>
                  <a:gd name="T6" fmla="*/ 56 w 56"/>
                  <a:gd name="T7" fmla="*/ 0 h 15"/>
                  <a:gd name="T8" fmla="*/ 56 w 56"/>
                  <a:gd name="T9" fmla="*/ 4 h 15"/>
                  <a:gd name="T10" fmla="*/ 0 w 56"/>
                  <a:gd name="T11" fmla="*/ 15 h 15"/>
                  <a:gd name="T12" fmla="*/ 0 w 56"/>
                  <a:gd name="T13" fmla="*/ 10 h 15"/>
                  <a:gd name="T14" fmla="*/ 0 60000 65536"/>
                  <a:gd name="T15" fmla="*/ 0 60000 65536"/>
                  <a:gd name="T16" fmla="*/ 0 60000 65536"/>
                  <a:gd name="T17" fmla="*/ 0 60000 65536"/>
                  <a:gd name="T18" fmla="*/ 0 60000 65536"/>
                  <a:gd name="T19" fmla="*/ 0 60000 65536"/>
                  <a:gd name="T20" fmla="*/ 0 60000 65536"/>
                  <a:gd name="T21" fmla="*/ 0 w 56"/>
                  <a:gd name="T22" fmla="*/ 0 h 15"/>
                  <a:gd name="T23" fmla="*/ 56 w 56"/>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15">
                    <a:moveTo>
                      <a:pt x="0" y="10"/>
                    </a:moveTo>
                    <a:lnTo>
                      <a:pt x="56" y="0"/>
                    </a:lnTo>
                    <a:lnTo>
                      <a:pt x="56" y="4"/>
                    </a:lnTo>
                    <a:lnTo>
                      <a:pt x="0" y="15"/>
                    </a:lnTo>
                    <a:lnTo>
                      <a:pt x="0" y="10"/>
                    </a:lnTo>
                    <a:close/>
                  </a:path>
                </a:pathLst>
              </a:custGeom>
              <a:solidFill>
                <a:srgbClr val="FFFF00"/>
              </a:solidFill>
              <a:ln w="9525">
                <a:noFill/>
                <a:round/>
                <a:headEnd/>
                <a:tailEnd/>
              </a:ln>
            </p:spPr>
            <p:txBody>
              <a:bodyPr/>
              <a:lstStyle/>
              <a:p>
                <a:endParaRPr lang="en-AU"/>
              </a:p>
            </p:txBody>
          </p:sp>
          <p:sp>
            <p:nvSpPr>
              <p:cNvPr id="26670" name="Freeform 244"/>
              <p:cNvSpPr>
                <a:spLocks/>
              </p:cNvSpPr>
              <p:nvPr/>
            </p:nvSpPr>
            <p:spPr bwMode="auto">
              <a:xfrm>
                <a:off x="4247" y="374"/>
                <a:ext cx="27" cy="7"/>
              </a:xfrm>
              <a:custGeom>
                <a:avLst/>
                <a:gdLst>
                  <a:gd name="T0" fmla="*/ 0 w 56"/>
                  <a:gd name="T1" fmla="*/ 10 h 15"/>
                  <a:gd name="T2" fmla="*/ 56 w 56"/>
                  <a:gd name="T3" fmla="*/ 0 h 15"/>
                  <a:gd name="T4" fmla="*/ 56 w 56"/>
                  <a:gd name="T5" fmla="*/ 0 h 15"/>
                  <a:gd name="T6" fmla="*/ 56 w 56"/>
                  <a:gd name="T7" fmla="*/ 0 h 15"/>
                  <a:gd name="T8" fmla="*/ 56 w 56"/>
                  <a:gd name="T9" fmla="*/ 4 h 15"/>
                  <a:gd name="T10" fmla="*/ 0 w 56"/>
                  <a:gd name="T11" fmla="*/ 15 h 15"/>
                  <a:gd name="T12" fmla="*/ 0 w 56"/>
                  <a:gd name="T13" fmla="*/ 10 h 15"/>
                  <a:gd name="T14" fmla="*/ 0 60000 65536"/>
                  <a:gd name="T15" fmla="*/ 0 60000 65536"/>
                  <a:gd name="T16" fmla="*/ 0 60000 65536"/>
                  <a:gd name="T17" fmla="*/ 0 60000 65536"/>
                  <a:gd name="T18" fmla="*/ 0 60000 65536"/>
                  <a:gd name="T19" fmla="*/ 0 60000 65536"/>
                  <a:gd name="T20" fmla="*/ 0 60000 65536"/>
                  <a:gd name="T21" fmla="*/ 0 w 56"/>
                  <a:gd name="T22" fmla="*/ 0 h 15"/>
                  <a:gd name="T23" fmla="*/ 56 w 56"/>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6" h="15">
                    <a:moveTo>
                      <a:pt x="0" y="10"/>
                    </a:moveTo>
                    <a:lnTo>
                      <a:pt x="56" y="0"/>
                    </a:lnTo>
                    <a:lnTo>
                      <a:pt x="56" y="4"/>
                    </a:lnTo>
                    <a:lnTo>
                      <a:pt x="0" y="15"/>
                    </a:lnTo>
                    <a:lnTo>
                      <a:pt x="0" y="10"/>
                    </a:lnTo>
                  </a:path>
                </a:pathLst>
              </a:custGeom>
              <a:noFill/>
              <a:ln w="0">
                <a:solidFill>
                  <a:srgbClr val="000000"/>
                </a:solidFill>
                <a:prstDash val="solid"/>
                <a:round/>
                <a:headEnd/>
                <a:tailEnd/>
              </a:ln>
            </p:spPr>
            <p:txBody>
              <a:bodyPr/>
              <a:lstStyle/>
              <a:p>
                <a:endParaRPr lang="en-AU"/>
              </a:p>
            </p:txBody>
          </p:sp>
          <p:sp>
            <p:nvSpPr>
              <p:cNvPr id="26671" name="Freeform 245"/>
              <p:cNvSpPr>
                <a:spLocks/>
              </p:cNvSpPr>
              <p:nvPr/>
            </p:nvSpPr>
            <p:spPr bwMode="auto">
              <a:xfrm>
                <a:off x="4460" y="374"/>
                <a:ext cx="33" cy="8"/>
              </a:xfrm>
              <a:custGeom>
                <a:avLst/>
                <a:gdLst>
                  <a:gd name="T0" fmla="*/ 0 w 66"/>
                  <a:gd name="T1" fmla="*/ 4 h 17"/>
                  <a:gd name="T2" fmla="*/ 6 w 66"/>
                  <a:gd name="T3" fmla="*/ 0 h 17"/>
                  <a:gd name="T4" fmla="*/ 66 w 66"/>
                  <a:gd name="T5" fmla="*/ 13 h 17"/>
                  <a:gd name="T6" fmla="*/ 53 w 66"/>
                  <a:gd name="T7" fmla="*/ 17 h 17"/>
                  <a:gd name="T8" fmla="*/ 0 w 66"/>
                  <a:gd name="T9" fmla="*/ 4 h 17"/>
                  <a:gd name="T10" fmla="*/ 0 60000 65536"/>
                  <a:gd name="T11" fmla="*/ 0 60000 65536"/>
                  <a:gd name="T12" fmla="*/ 0 60000 65536"/>
                  <a:gd name="T13" fmla="*/ 0 60000 65536"/>
                  <a:gd name="T14" fmla="*/ 0 60000 65536"/>
                  <a:gd name="T15" fmla="*/ 0 w 66"/>
                  <a:gd name="T16" fmla="*/ 0 h 17"/>
                  <a:gd name="T17" fmla="*/ 66 w 66"/>
                  <a:gd name="T18" fmla="*/ 17 h 17"/>
                </a:gdLst>
                <a:ahLst/>
                <a:cxnLst>
                  <a:cxn ang="T10">
                    <a:pos x="T0" y="T1"/>
                  </a:cxn>
                  <a:cxn ang="T11">
                    <a:pos x="T2" y="T3"/>
                  </a:cxn>
                  <a:cxn ang="T12">
                    <a:pos x="T4" y="T5"/>
                  </a:cxn>
                  <a:cxn ang="T13">
                    <a:pos x="T6" y="T7"/>
                  </a:cxn>
                  <a:cxn ang="T14">
                    <a:pos x="T8" y="T9"/>
                  </a:cxn>
                </a:cxnLst>
                <a:rect l="T15" t="T16" r="T17" b="T18"/>
                <a:pathLst>
                  <a:path w="66" h="17">
                    <a:moveTo>
                      <a:pt x="0" y="4"/>
                    </a:moveTo>
                    <a:lnTo>
                      <a:pt x="6" y="0"/>
                    </a:lnTo>
                    <a:lnTo>
                      <a:pt x="66" y="13"/>
                    </a:lnTo>
                    <a:lnTo>
                      <a:pt x="53" y="17"/>
                    </a:lnTo>
                    <a:lnTo>
                      <a:pt x="0" y="4"/>
                    </a:lnTo>
                    <a:close/>
                  </a:path>
                </a:pathLst>
              </a:custGeom>
              <a:solidFill>
                <a:srgbClr val="FFFF00"/>
              </a:solidFill>
              <a:ln w="9525">
                <a:noFill/>
                <a:round/>
                <a:headEnd/>
                <a:tailEnd/>
              </a:ln>
            </p:spPr>
            <p:txBody>
              <a:bodyPr/>
              <a:lstStyle/>
              <a:p>
                <a:endParaRPr lang="en-AU"/>
              </a:p>
            </p:txBody>
          </p:sp>
          <p:sp>
            <p:nvSpPr>
              <p:cNvPr id="26672" name="Freeform 246"/>
              <p:cNvSpPr>
                <a:spLocks/>
              </p:cNvSpPr>
              <p:nvPr/>
            </p:nvSpPr>
            <p:spPr bwMode="auto">
              <a:xfrm>
                <a:off x="4460" y="374"/>
                <a:ext cx="33" cy="8"/>
              </a:xfrm>
              <a:custGeom>
                <a:avLst/>
                <a:gdLst>
                  <a:gd name="T0" fmla="*/ 0 w 66"/>
                  <a:gd name="T1" fmla="*/ 4 h 17"/>
                  <a:gd name="T2" fmla="*/ 6 w 66"/>
                  <a:gd name="T3" fmla="*/ 0 h 17"/>
                  <a:gd name="T4" fmla="*/ 66 w 66"/>
                  <a:gd name="T5" fmla="*/ 13 h 17"/>
                  <a:gd name="T6" fmla="*/ 53 w 66"/>
                  <a:gd name="T7" fmla="*/ 17 h 17"/>
                  <a:gd name="T8" fmla="*/ 0 w 66"/>
                  <a:gd name="T9" fmla="*/ 4 h 17"/>
                  <a:gd name="T10" fmla="*/ 0 60000 65536"/>
                  <a:gd name="T11" fmla="*/ 0 60000 65536"/>
                  <a:gd name="T12" fmla="*/ 0 60000 65536"/>
                  <a:gd name="T13" fmla="*/ 0 60000 65536"/>
                  <a:gd name="T14" fmla="*/ 0 60000 65536"/>
                  <a:gd name="T15" fmla="*/ 0 w 66"/>
                  <a:gd name="T16" fmla="*/ 0 h 17"/>
                  <a:gd name="T17" fmla="*/ 66 w 66"/>
                  <a:gd name="T18" fmla="*/ 17 h 17"/>
                </a:gdLst>
                <a:ahLst/>
                <a:cxnLst>
                  <a:cxn ang="T10">
                    <a:pos x="T0" y="T1"/>
                  </a:cxn>
                  <a:cxn ang="T11">
                    <a:pos x="T2" y="T3"/>
                  </a:cxn>
                  <a:cxn ang="T12">
                    <a:pos x="T4" y="T5"/>
                  </a:cxn>
                  <a:cxn ang="T13">
                    <a:pos x="T6" y="T7"/>
                  </a:cxn>
                  <a:cxn ang="T14">
                    <a:pos x="T8" y="T9"/>
                  </a:cxn>
                </a:cxnLst>
                <a:rect l="T15" t="T16" r="T17" b="T18"/>
                <a:pathLst>
                  <a:path w="66" h="17">
                    <a:moveTo>
                      <a:pt x="0" y="4"/>
                    </a:moveTo>
                    <a:lnTo>
                      <a:pt x="6" y="0"/>
                    </a:lnTo>
                    <a:lnTo>
                      <a:pt x="66" y="13"/>
                    </a:lnTo>
                    <a:lnTo>
                      <a:pt x="53" y="17"/>
                    </a:lnTo>
                    <a:lnTo>
                      <a:pt x="0" y="4"/>
                    </a:lnTo>
                  </a:path>
                </a:pathLst>
              </a:custGeom>
              <a:noFill/>
              <a:ln w="0">
                <a:solidFill>
                  <a:srgbClr val="000000"/>
                </a:solidFill>
                <a:prstDash val="solid"/>
                <a:round/>
                <a:headEnd/>
                <a:tailEnd/>
              </a:ln>
            </p:spPr>
            <p:txBody>
              <a:bodyPr/>
              <a:lstStyle/>
              <a:p>
                <a:endParaRPr lang="en-AU"/>
              </a:p>
            </p:txBody>
          </p:sp>
          <p:sp>
            <p:nvSpPr>
              <p:cNvPr id="26673" name="Freeform 247"/>
              <p:cNvSpPr>
                <a:spLocks/>
              </p:cNvSpPr>
              <p:nvPr/>
            </p:nvSpPr>
            <p:spPr bwMode="auto">
              <a:xfrm>
                <a:off x="4338" y="344"/>
                <a:ext cx="72" cy="26"/>
              </a:xfrm>
              <a:custGeom>
                <a:avLst/>
                <a:gdLst>
                  <a:gd name="T0" fmla="*/ 131 w 144"/>
                  <a:gd name="T1" fmla="*/ 51 h 51"/>
                  <a:gd name="T2" fmla="*/ 0 w 144"/>
                  <a:gd name="T3" fmla="*/ 39 h 51"/>
                  <a:gd name="T4" fmla="*/ 5 w 144"/>
                  <a:gd name="T5" fmla="*/ 26 h 51"/>
                  <a:gd name="T6" fmla="*/ 14 w 144"/>
                  <a:gd name="T7" fmla="*/ 3 h 51"/>
                  <a:gd name="T8" fmla="*/ 27 w 144"/>
                  <a:gd name="T9" fmla="*/ 3 h 51"/>
                  <a:gd name="T10" fmla="*/ 27 w 144"/>
                  <a:gd name="T11" fmla="*/ 25 h 51"/>
                  <a:gd name="T12" fmla="*/ 54 w 144"/>
                  <a:gd name="T13" fmla="*/ 26 h 51"/>
                  <a:gd name="T14" fmla="*/ 56 w 144"/>
                  <a:gd name="T15" fmla="*/ 0 h 51"/>
                  <a:gd name="T16" fmla="*/ 74 w 144"/>
                  <a:gd name="T17" fmla="*/ 3 h 51"/>
                  <a:gd name="T18" fmla="*/ 78 w 144"/>
                  <a:gd name="T19" fmla="*/ 26 h 51"/>
                  <a:gd name="T20" fmla="*/ 93 w 144"/>
                  <a:gd name="T21" fmla="*/ 26 h 51"/>
                  <a:gd name="T22" fmla="*/ 102 w 144"/>
                  <a:gd name="T23" fmla="*/ 3 h 51"/>
                  <a:gd name="T24" fmla="*/ 102 w 144"/>
                  <a:gd name="T25" fmla="*/ 3 h 51"/>
                  <a:gd name="T26" fmla="*/ 117 w 144"/>
                  <a:gd name="T27" fmla="*/ 3 h 51"/>
                  <a:gd name="T28" fmla="*/ 117 w 144"/>
                  <a:gd name="T29" fmla="*/ 3 h 51"/>
                  <a:gd name="T30" fmla="*/ 117 w 144"/>
                  <a:gd name="T31" fmla="*/ 39 h 51"/>
                  <a:gd name="T32" fmla="*/ 117 w 144"/>
                  <a:gd name="T33" fmla="*/ 39 h 51"/>
                  <a:gd name="T34" fmla="*/ 129 w 144"/>
                  <a:gd name="T35" fmla="*/ 26 h 51"/>
                  <a:gd name="T36" fmla="*/ 131 w 144"/>
                  <a:gd name="T37" fmla="*/ 14 h 51"/>
                  <a:gd name="T38" fmla="*/ 144 w 144"/>
                  <a:gd name="T39" fmla="*/ 14 h 51"/>
                  <a:gd name="T40" fmla="*/ 144 w 144"/>
                  <a:gd name="T41" fmla="*/ 26 h 51"/>
                  <a:gd name="T42" fmla="*/ 131 w 144"/>
                  <a:gd name="T43" fmla="*/ 51 h 51"/>
                  <a:gd name="T44" fmla="*/ 131 w 144"/>
                  <a:gd name="T45" fmla="*/ 51 h 51"/>
                  <a:gd name="T46" fmla="*/ 131 w 144"/>
                  <a:gd name="T47" fmla="*/ 51 h 51"/>
                  <a:gd name="T48" fmla="*/ 131 w 144"/>
                  <a:gd name="T49" fmla="*/ 51 h 51"/>
                  <a:gd name="T50" fmla="*/ 131 w 144"/>
                  <a:gd name="T51" fmla="*/ 51 h 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4"/>
                  <a:gd name="T79" fmla="*/ 0 h 51"/>
                  <a:gd name="T80" fmla="*/ 144 w 144"/>
                  <a:gd name="T81" fmla="*/ 51 h 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4" h="51">
                    <a:moveTo>
                      <a:pt x="131" y="51"/>
                    </a:moveTo>
                    <a:lnTo>
                      <a:pt x="0" y="39"/>
                    </a:lnTo>
                    <a:lnTo>
                      <a:pt x="5" y="26"/>
                    </a:lnTo>
                    <a:lnTo>
                      <a:pt x="14" y="3"/>
                    </a:lnTo>
                    <a:lnTo>
                      <a:pt x="27" y="3"/>
                    </a:lnTo>
                    <a:lnTo>
                      <a:pt x="27" y="25"/>
                    </a:lnTo>
                    <a:lnTo>
                      <a:pt x="54" y="26"/>
                    </a:lnTo>
                    <a:lnTo>
                      <a:pt x="56" y="0"/>
                    </a:lnTo>
                    <a:lnTo>
                      <a:pt x="74" y="3"/>
                    </a:lnTo>
                    <a:lnTo>
                      <a:pt x="78" y="26"/>
                    </a:lnTo>
                    <a:lnTo>
                      <a:pt x="93" y="26"/>
                    </a:lnTo>
                    <a:lnTo>
                      <a:pt x="102" y="3"/>
                    </a:lnTo>
                    <a:lnTo>
                      <a:pt x="117" y="3"/>
                    </a:lnTo>
                    <a:lnTo>
                      <a:pt x="117" y="39"/>
                    </a:lnTo>
                    <a:lnTo>
                      <a:pt x="129" y="26"/>
                    </a:lnTo>
                    <a:lnTo>
                      <a:pt x="131" y="14"/>
                    </a:lnTo>
                    <a:lnTo>
                      <a:pt x="144" y="14"/>
                    </a:lnTo>
                    <a:lnTo>
                      <a:pt x="144" y="26"/>
                    </a:lnTo>
                    <a:lnTo>
                      <a:pt x="131" y="51"/>
                    </a:lnTo>
                    <a:close/>
                  </a:path>
                </a:pathLst>
              </a:custGeom>
              <a:solidFill>
                <a:srgbClr val="FFFFFF"/>
              </a:solidFill>
              <a:ln w="9525">
                <a:noFill/>
                <a:round/>
                <a:headEnd/>
                <a:tailEnd/>
              </a:ln>
            </p:spPr>
            <p:txBody>
              <a:bodyPr/>
              <a:lstStyle/>
              <a:p>
                <a:endParaRPr lang="en-AU"/>
              </a:p>
            </p:txBody>
          </p:sp>
          <p:sp>
            <p:nvSpPr>
              <p:cNvPr id="26674" name="Freeform 248"/>
              <p:cNvSpPr>
                <a:spLocks/>
              </p:cNvSpPr>
              <p:nvPr/>
            </p:nvSpPr>
            <p:spPr bwMode="auto">
              <a:xfrm>
                <a:off x="4338" y="344"/>
                <a:ext cx="72" cy="26"/>
              </a:xfrm>
              <a:custGeom>
                <a:avLst/>
                <a:gdLst>
                  <a:gd name="T0" fmla="*/ 131 w 144"/>
                  <a:gd name="T1" fmla="*/ 51 h 51"/>
                  <a:gd name="T2" fmla="*/ 0 w 144"/>
                  <a:gd name="T3" fmla="*/ 39 h 51"/>
                  <a:gd name="T4" fmla="*/ 5 w 144"/>
                  <a:gd name="T5" fmla="*/ 26 h 51"/>
                  <a:gd name="T6" fmla="*/ 14 w 144"/>
                  <a:gd name="T7" fmla="*/ 3 h 51"/>
                  <a:gd name="T8" fmla="*/ 27 w 144"/>
                  <a:gd name="T9" fmla="*/ 3 h 51"/>
                  <a:gd name="T10" fmla="*/ 27 w 144"/>
                  <a:gd name="T11" fmla="*/ 25 h 51"/>
                  <a:gd name="T12" fmla="*/ 54 w 144"/>
                  <a:gd name="T13" fmla="*/ 26 h 51"/>
                  <a:gd name="T14" fmla="*/ 56 w 144"/>
                  <a:gd name="T15" fmla="*/ 0 h 51"/>
                  <a:gd name="T16" fmla="*/ 74 w 144"/>
                  <a:gd name="T17" fmla="*/ 3 h 51"/>
                  <a:gd name="T18" fmla="*/ 78 w 144"/>
                  <a:gd name="T19" fmla="*/ 26 h 51"/>
                  <a:gd name="T20" fmla="*/ 93 w 144"/>
                  <a:gd name="T21" fmla="*/ 26 h 51"/>
                  <a:gd name="T22" fmla="*/ 102 w 144"/>
                  <a:gd name="T23" fmla="*/ 3 h 51"/>
                  <a:gd name="T24" fmla="*/ 102 w 144"/>
                  <a:gd name="T25" fmla="*/ 3 h 51"/>
                  <a:gd name="T26" fmla="*/ 117 w 144"/>
                  <a:gd name="T27" fmla="*/ 3 h 51"/>
                  <a:gd name="T28" fmla="*/ 117 w 144"/>
                  <a:gd name="T29" fmla="*/ 3 h 51"/>
                  <a:gd name="T30" fmla="*/ 117 w 144"/>
                  <a:gd name="T31" fmla="*/ 39 h 51"/>
                  <a:gd name="T32" fmla="*/ 117 w 144"/>
                  <a:gd name="T33" fmla="*/ 39 h 51"/>
                  <a:gd name="T34" fmla="*/ 129 w 144"/>
                  <a:gd name="T35" fmla="*/ 26 h 51"/>
                  <a:gd name="T36" fmla="*/ 131 w 144"/>
                  <a:gd name="T37" fmla="*/ 14 h 51"/>
                  <a:gd name="T38" fmla="*/ 144 w 144"/>
                  <a:gd name="T39" fmla="*/ 14 h 51"/>
                  <a:gd name="T40" fmla="*/ 144 w 144"/>
                  <a:gd name="T41" fmla="*/ 26 h 51"/>
                  <a:gd name="T42" fmla="*/ 131 w 144"/>
                  <a:gd name="T43" fmla="*/ 51 h 51"/>
                  <a:gd name="T44" fmla="*/ 131 w 144"/>
                  <a:gd name="T45" fmla="*/ 51 h 51"/>
                  <a:gd name="T46" fmla="*/ 131 w 144"/>
                  <a:gd name="T47" fmla="*/ 51 h 51"/>
                  <a:gd name="T48" fmla="*/ 131 w 144"/>
                  <a:gd name="T49" fmla="*/ 51 h 51"/>
                  <a:gd name="T50" fmla="*/ 131 w 144"/>
                  <a:gd name="T51" fmla="*/ 51 h 5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44"/>
                  <a:gd name="T79" fmla="*/ 0 h 51"/>
                  <a:gd name="T80" fmla="*/ 144 w 144"/>
                  <a:gd name="T81" fmla="*/ 51 h 5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44" h="51">
                    <a:moveTo>
                      <a:pt x="131" y="51"/>
                    </a:moveTo>
                    <a:lnTo>
                      <a:pt x="0" y="39"/>
                    </a:lnTo>
                    <a:lnTo>
                      <a:pt x="5" y="26"/>
                    </a:lnTo>
                    <a:lnTo>
                      <a:pt x="14" y="3"/>
                    </a:lnTo>
                    <a:lnTo>
                      <a:pt x="27" y="3"/>
                    </a:lnTo>
                    <a:lnTo>
                      <a:pt x="27" y="25"/>
                    </a:lnTo>
                    <a:lnTo>
                      <a:pt x="54" y="26"/>
                    </a:lnTo>
                    <a:lnTo>
                      <a:pt x="56" y="0"/>
                    </a:lnTo>
                    <a:lnTo>
                      <a:pt x="74" y="3"/>
                    </a:lnTo>
                    <a:lnTo>
                      <a:pt x="78" y="26"/>
                    </a:lnTo>
                    <a:lnTo>
                      <a:pt x="93" y="26"/>
                    </a:lnTo>
                    <a:lnTo>
                      <a:pt x="102" y="3"/>
                    </a:lnTo>
                    <a:lnTo>
                      <a:pt x="117" y="3"/>
                    </a:lnTo>
                    <a:lnTo>
                      <a:pt x="117" y="39"/>
                    </a:lnTo>
                    <a:lnTo>
                      <a:pt x="129" y="26"/>
                    </a:lnTo>
                    <a:lnTo>
                      <a:pt x="131" y="14"/>
                    </a:lnTo>
                    <a:lnTo>
                      <a:pt x="144" y="14"/>
                    </a:lnTo>
                    <a:lnTo>
                      <a:pt x="144" y="26"/>
                    </a:lnTo>
                    <a:lnTo>
                      <a:pt x="131" y="51"/>
                    </a:lnTo>
                  </a:path>
                </a:pathLst>
              </a:custGeom>
              <a:noFill/>
              <a:ln w="0">
                <a:solidFill>
                  <a:srgbClr val="000000"/>
                </a:solidFill>
                <a:prstDash val="solid"/>
                <a:round/>
                <a:headEnd/>
                <a:tailEnd/>
              </a:ln>
            </p:spPr>
            <p:txBody>
              <a:bodyPr/>
              <a:lstStyle/>
              <a:p>
                <a:endParaRPr lang="en-AU"/>
              </a:p>
            </p:txBody>
          </p:sp>
          <p:sp>
            <p:nvSpPr>
              <p:cNvPr id="26675" name="Freeform 249"/>
              <p:cNvSpPr>
                <a:spLocks/>
              </p:cNvSpPr>
              <p:nvPr/>
            </p:nvSpPr>
            <p:spPr bwMode="auto">
              <a:xfrm>
                <a:off x="4244" y="334"/>
                <a:ext cx="32" cy="7"/>
              </a:xfrm>
              <a:custGeom>
                <a:avLst/>
                <a:gdLst>
                  <a:gd name="T0" fmla="*/ 3 w 65"/>
                  <a:gd name="T1" fmla="*/ 6 h 15"/>
                  <a:gd name="T2" fmla="*/ 0 w 65"/>
                  <a:gd name="T3" fmla="*/ 6 h 15"/>
                  <a:gd name="T4" fmla="*/ 5 w 65"/>
                  <a:gd name="T5" fmla="*/ 0 h 15"/>
                  <a:gd name="T6" fmla="*/ 65 w 65"/>
                  <a:gd name="T7" fmla="*/ 7 h 15"/>
                  <a:gd name="T8" fmla="*/ 63 w 65"/>
                  <a:gd name="T9" fmla="*/ 15 h 15"/>
                  <a:gd name="T10" fmla="*/ 3 w 65"/>
                  <a:gd name="T11" fmla="*/ 6 h 15"/>
                  <a:gd name="T12" fmla="*/ 0 60000 65536"/>
                  <a:gd name="T13" fmla="*/ 0 60000 65536"/>
                  <a:gd name="T14" fmla="*/ 0 60000 65536"/>
                  <a:gd name="T15" fmla="*/ 0 60000 65536"/>
                  <a:gd name="T16" fmla="*/ 0 60000 65536"/>
                  <a:gd name="T17" fmla="*/ 0 60000 65536"/>
                  <a:gd name="T18" fmla="*/ 0 w 65"/>
                  <a:gd name="T19" fmla="*/ 0 h 15"/>
                  <a:gd name="T20" fmla="*/ 65 w 6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5" h="15">
                    <a:moveTo>
                      <a:pt x="3" y="6"/>
                    </a:moveTo>
                    <a:lnTo>
                      <a:pt x="0" y="6"/>
                    </a:lnTo>
                    <a:lnTo>
                      <a:pt x="5" y="0"/>
                    </a:lnTo>
                    <a:lnTo>
                      <a:pt x="65" y="7"/>
                    </a:lnTo>
                    <a:lnTo>
                      <a:pt x="63" y="15"/>
                    </a:lnTo>
                    <a:lnTo>
                      <a:pt x="3" y="6"/>
                    </a:lnTo>
                    <a:close/>
                  </a:path>
                </a:pathLst>
              </a:custGeom>
              <a:solidFill>
                <a:srgbClr val="FFFF00"/>
              </a:solidFill>
              <a:ln w="9525">
                <a:noFill/>
                <a:round/>
                <a:headEnd/>
                <a:tailEnd/>
              </a:ln>
            </p:spPr>
            <p:txBody>
              <a:bodyPr/>
              <a:lstStyle/>
              <a:p>
                <a:endParaRPr lang="en-AU"/>
              </a:p>
            </p:txBody>
          </p:sp>
          <p:sp>
            <p:nvSpPr>
              <p:cNvPr id="26676" name="Freeform 250"/>
              <p:cNvSpPr>
                <a:spLocks/>
              </p:cNvSpPr>
              <p:nvPr/>
            </p:nvSpPr>
            <p:spPr bwMode="auto">
              <a:xfrm>
                <a:off x="4244" y="334"/>
                <a:ext cx="32" cy="7"/>
              </a:xfrm>
              <a:custGeom>
                <a:avLst/>
                <a:gdLst>
                  <a:gd name="T0" fmla="*/ 3 w 65"/>
                  <a:gd name="T1" fmla="*/ 6 h 15"/>
                  <a:gd name="T2" fmla="*/ 0 w 65"/>
                  <a:gd name="T3" fmla="*/ 6 h 15"/>
                  <a:gd name="T4" fmla="*/ 5 w 65"/>
                  <a:gd name="T5" fmla="*/ 0 h 15"/>
                  <a:gd name="T6" fmla="*/ 65 w 65"/>
                  <a:gd name="T7" fmla="*/ 7 h 15"/>
                  <a:gd name="T8" fmla="*/ 63 w 65"/>
                  <a:gd name="T9" fmla="*/ 15 h 15"/>
                  <a:gd name="T10" fmla="*/ 3 w 65"/>
                  <a:gd name="T11" fmla="*/ 6 h 15"/>
                  <a:gd name="T12" fmla="*/ 0 60000 65536"/>
                  <a:gd name="T13" fmla="*/ 0 60000 65536"/>
                  <a:gd name="T14" fmla="*/ 0 60000 65536"/>
                  <a:gd name="T15" fmla="*/ 0 60000 65536"/>
                  <a:gd name="T16" fmla="*/ 0 60000 65536"/>
                  <a:gd name="T17" fmla="*/ 0 60000 65536"/>
                  <a:gd name="T18" fmla="*/ 0 w 65"/>
                  <a:gd name="T19" fmla="*/ 0 h 15"/>
                  <a:gd name="T20" fmla="*/ 65 w 6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5" h="15">
                    <a:moveTo>
                      <a:pt x="3" y="6"/>
                    </a:moveTo>
                    <a:lnTo>
                      <a:pt x="0" y="6"/>
                    </a:lnTo>
                    <a:lnTo>
                      <a:pt x="5" y="0"/>
                    </a:lnTo>
                    <a:lnTo>
                      <a:pt x="65" y="7"/>
                    </a:lnTo>
                    <a:lnTo>
                      <a:pt x="63" y="15"/>
                    </a:lnTo>
                    <a:lnTo>
                      <a:pt x="3" y="6"/>
                    </a:lnTo>
                  </a:path>
                </a:pathLst>
              </a:custGeom>
              <a:noFill/>
              <a:ln w="0">
                <a:solidFill>
                  <a:srgbClr val="000000"/>
                </a:solidFill>
                <a:prstDash val="solid"/>
                <a:round/>
                <a:headEnd/>
                <a:tailEnd/>
              </a:ln>
            </p:spPr>
            <p:txBody>
              <a:bodyPr/>
              <a:lstStyle/>
              <a:p>
                <a:endParaRPr lang="en-AU"/>
              </a:p>
            </p:txBody>
          </p:sp>
          <p:sp>
            <p:nvSpPr>
              <p:cNvPr id="26677" name="Freeform 251"/>
              <p:cNvSpPr>
                <a:spLocks/>
              </p:cNvSpPr>
              <p:nvPr/>
            </p:nvSpPr>
            <p:spPr bwMode="auto">
              <a:xfrm>
                <a:off x="4459" y="329"/>
                <a:ext cx="32" cy="17"/>
              </a:xfrm>
              <a:custGeom>
                <a:avLst/>
                <a:gdLst>
                  <a:gd name="T0" fmla="*/ 0 w 64"/>
                  <a:gd name="T1" fmla="*/ 34 h 34"/>
                  <a:gd name="T2" fmla="*/ 0 w 64"/>
                  <a:gd name="T3" fmla="*/ 26 h 34"/>
                  <a:gd name="T4" fmla="*/ 0 w 64"/>
                  <a:gd name="T5" fmla="*/ 26 h 34"/>
                  <a:gd name="T6" fmla="*/ 0 w 64"/>
                  <a:gd name="T7" fmla="*/ 26 h 34"/>
                  <a:gd name="T8" fmla="*/ 0 w 64"/>
                  <a:gd name="T9" fmla="*/ 26 h 34"/>
                  <a:gd name="T10" fmla="*/ 0 w 64"/>
                  <a:gd name="T11" fmla="*/ 26 h 34"/>
                  <a:gd name="T12" fmla="*/ 64 w 64"/>
                  <a:gd name="T13" fmla="*/ 0 h 34"/>
                  <a:gd name="T14" fmla="*/ 64 w 64"/>
                  <a:gd name="T15" fmla="*/ 0 h 34"/>
                  <a:gd name="T16" fmla="*/ 64 w 64"/>
                  <a:gd name="T17" fmla="*/ 5 h 34"/>
                  <a:gd name="T18" fmla="*/ 51 w 64"/>
                  <a:gd name="T19" fmla="*/ 12 h 34"/>
                  <a:gd name="T20" fmla="*/ 24 w 64"/>
                  <a:gd name="T21" fmla="*/ 24 h 34"/>
                  <a:gd name="T22" fmla="*/ 0 w 64"/>
                  <a:gd name="T23" fmla="*/ 34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4"/>
                  <a:gd name="T38" fmla="*/ 64 w 64"/>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4">
                    <a:moveTo>
                      <a:pt x="0" y="34"/>
                    </a:moveTo>
                    <a:lnTo>
                      <a:pt x="0" y="26"/>
                    </a:lnTo>
                    <a:lnTo>
                      <a:pt x="64" y="0"/>
                    </a:lnTo>
                    <a:lnTo>
                      <a:pt x="64" y="5"/>
                    </a:lnTo>
                    <a:lnTo>
                      <a:pt x="51" y="12"/>
                    </a:lnTo>
                    <a:lnTo>
                      <a:pt x="24" y="24"/>
                    </a:lnTo>
                    <a:lnTo>
                      <a:pt x="0" y="34"/>
                    </a:lnTo>
                    <a:close/>
                  </a:path>
                </a:pathLst>
              </a:custGeom>
              <a:solidFill>
                <a:srgbClr val="FFFF00"/>
              </a:solidFill>
              <a:ln w="9525">
                <a:noFill/>
                <a:round/>
                <a:headEnd/>
                <a:tailEnd/>
              </a:ln>
            </p:spPr>
            <p:txBody>
              <a:bodyPr/>
              <a:lstStyle/>
              <a:p>
                <a:endParaRPr lang="en-AU"/>
              </a:p>
            </p:txBody>
          </p:sp>
          <p:sp>
            <p:nvSpPr>
              <p:cNvPr id="26678" name="Freeform 252"/>
              <p:cNvSpPr>
                <a:spLocks/>
              </p:cNvSpPr>
              <p:nvPr/>
            </p:nvSpPr>
            <p:spPr bwMode="auto">
              <a:xfrm>
                <a:off x="4459" y="329"/>
                <a:ext cx="32" cy="17"/>
              </a:xfrm>
              <a:custGeom>
                <a:avLst/>
                <a:gdLst>
                  <a:gd name="T0" fmla="*/ 0 w 64"/>
                  <a:gd name="T1" fmla="*/ 34 h 34"/>
                  <a:gd name="T2" fmla="*/ 0 w 64"/>
                  <a:gd name="T3" fmla="*/ 26 h 34"/>
                  <a:gd name="T4" fmla="*/ 0 w 64"/>
                  <a:gd name="T5" fmla="*/ 26 h 34"/>
                  <a:gd name="T6" fmla="*/ 0 w 64"/>
                  <a:gd name="T7" fmla="*/ 26 h 34"/>
                  <a:gd name="T8" fmla="*/ 0 w 64"/>
                  <a:gd name="T9" fmla="*/ 26 h 34"/>
                  <a:gd name="T10" fmla="*/ 0 w 64"/>
                  <a:gd name="T11" fmla="*/ 26 h 34"/>
                  <a:gd name="T12" fmla="*/ 64 w 64"/>
                  <a:gd name="T13" fmla="*/ 0 h 34"/>
                  <a:gd name="T14" fmla="*/ 64 w 64"/>
                  <a:gd name="T15" fmla="*/ 0 h 34"/>
                  <a:gd name="T16" fmla="*/ 64 w 64"/>
                  <a:gd name="T17" fmla="*/ 5 h 34"/>
                  <a:gd name="T18" fmla="*/ 51 w 64"/>
                  <a:gd name="T19" fmla="*/ 12 h 34"/>
                  <a:gd name="T20" fmla="*/ 24 w 64"/>
                  <a:gd name="T21" fmla="*/ 24 h 34"/>
                  <a:gd name="T22" fmla="*/ 0 w 64"/>
                  <a:gd name="T23" fmla="*/ 34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64"/>
                  <a:gd name="T37" fmla="*/ 0 h 34"/>
                  <a:gd name="T38" fmla="*/ 64 w 64"/>
                  <a:gd name="T39" fmla="*/ 34 h 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64" h="34">
                    <a:moveTo>
                      <a:pt x="0" y="34"/>
                    </a:moveTo>
                    <a:lnTo>
                      <a:pt x="0" y="26"/>
                    </a:lnTo>
                    <a:lnTo>
                      <a:pt x="64" y="0"/>
                    </a:lnTo>
                    <a:lnTo>
                      <a:pt x="64" y="5"/>
                    </a:lnTo>
                    <a:lnTo>
                      <a:pt x="51" y="12"/>
                    </a:lnTo>
                    <a:lnTo>
                      <a:pt x="24" y="24"/>
                    </a:lnTo>
                    <a:lnTo>
                      <a:pt x="0" y="34"/>
                    </a:lnTo>
                  </a:path>
                </a:pathLst>
              </a:custGeom>
              <a:noFill/>
              <a:ln w="0">
                <a:solidFill>
                  <a:srgbClr val="000000"/>
                </a:solidFill>
                <a:prstDash val="solid"/>
                <a:round/>
                <a:headEnd/>
                <a:tailEnd/>
              </a:ln>
            </p:spPr>
            <p:txBody>
              <a:bodyPr/>
              <a:lstStyle/>
              <a:p>
                <a:endParaRPr lang="en-AU"/>
              </a:p>
            </p:txBody>
          </p:sp>
          <p:sp>
            <p:nvSpPr>
              <p:cNvPr id="26679" name="Freeform 253"/>
              <p:cNvSpPr>
                <a:spLocks/>
              </p:cNvSpPr>
              <p:nvPr/>
            </p:nvSpPr>
            <p:spPr bwMode="auto">
              <a:xfrm>
                <a:off x="4266" y="292"/>
                <a:ext cx="21" cy="19"/>
              </a:xfrm>
              <a:custGeom>
                <a:avLst/>
                <a:gdLst>
                  <a:gd name="T0" fmla="*/ 38 w 42"/>
                  <a:gd name="T1" fmla="*/ 37 h 39"/>
                  <a:gd name="T2" fmla="*/ 0 w 42"/>
                  <a:gd name="T3" fmla="*/ 6 h 39"/>
                  <a:gd name="T4" fmla="*/ 0 w 42"/>
                  <a:gd name="T5" fmla="*/ 6 h 39"/>
                  <a:gd name="T6" fmla="*/ 2 w 42"/>
                  <a:gd name="T7" fmla="*/ 3 h 39"/>
                  <a:gd name="T8" fmla="*/ 2 w 42"/>
                  <a:gd name="T9" fmla="*/ 3 h 39"/>
                  <a:gd name="T10" fmla="*/ 3 w 42"/>
                  <a:gd name="T11" fmla="*/ 0 h 39"/>
                  <a:gd name="T12" fmla="*/ 42 w 42"/>
                  <a:gd name="T13" fmla="*/ 33 h 39"/>
                  <a:gd name="T14" fmla="*/ 42 w 42"/>
                  <a:gd name="T15" fmla="*/ 33 h 39"/>
                  <a:gd name="T16" fmla="*/ 41 w 42"/>
                  <a:gd name="T17" fmla="*/ 35 h 39"/>
                  <a:gd name="T18" fmla="*/ 39 w 42"/>
                  <a:gd name="T19" fmla="*/ 39 h 39"/>
                  <a:gd name="T20" fmla="*/ 38 w 42"/>
                  <a:gd name="T21" fmla="*/ 37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9"/>
                  <a:gd name="T35" fmla="*/ 42 w 42"/>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9">
                    <a:moveTo>
                      <a:pt x="38" y="37"/>
                    </a:moveTo>
                    <a:lnTo>
                      <a:pt x="0" y="6"/>
                    </a:lnTo>
                    <a:lnTo>
                      <a:pt x="2" y="3"/>
                    </a:lnTo>
                    <a:lnTo>
                      <a:pt x="3" y="0"/>
                    </a:lnTo>
                    <a:lnTo>
                      <a:pt x="42" y="33"/>
                    </a:lnTo>
                    <a:lnTo>
                      <a:pt x="41" y="35"/>
                    </a:lnTo>
                    <a:lnTo>
                      <a:pt x="39" y="39"/>
                    </a:lnTo>
                    <a:lnTo>
                      <a:pt x="38" y="37"/>
                    </a:lnTo>
                    <a:close/>
                  </a:path>
                </a:pathLst>
              </a:custGeom>
              <a:solidFill>
                <a:srgbClr val="FFFF00"/>
              </a:solidFill>
              <a:ln w="9525">
                <a:noFill/>
                <a:round/>
                <a:headEnd/>
                <a:tailEnd/>
              </a:ln>
            </p:spPr>
            <p:txBody>
              <a:bodyPr/>
              <a:lstStyle/>
              <a:p>
                <a:endParaRPr lang="en-AU"/>
              </a:p>
            </p:txBody>
          </p:sp>
          <p:sp>
            <p:nvSpPr>
              <p:cNvPr id="26680" name="Freeform 254"/>
              <p:cNvSpPr>
                <a:spLocks/>
              </p:cNvSpPr>
              <p:nvPr/>
            </p:nvSpPr>
            <p:spPr bwMode="auto">
              <a:xfrm>
                <a:off x="4266" y="292"/>
                <a:ext cx="21" cy="19"/>
              </a:xfrm>
              <a:custGeom>
                <a:avLst/>
                <a:gdLst>
                  <a:gd name="T0" fmla="*/ 38 w 42"/>
                  <a:gd name="T1" fmla="*/ 37 h 39"/>
                  <a:gd name="T2" fmla="*/ 0 w 42"/>
                  <a:gd name="T3" fmla="*/ 6 h 39"/>
                  <a:gd name="T4" fmla="*/ 0 w 42"/>
                  <a:gd name="T5" fmla="*/ 6 h 39"/>
                  <a:gd name="T6" fmla="*/ 2 w 42"/>
                  <a:gd name="T7" fmla="*/ 3 h 39"/>
                  <a:gd name="T8" fmla="*/ 2 w 42"/>
                  <a:gd name="T9" fmla="*/ 3 h 39"/>
                  <a:gd name="T10" fmla="*/ 3 w 42"/>
                  <a:gd name="T11" fmla="*/ 0 h 39"/>
                  <a:gd name="T12" fmla="*/ 42 w 42"/>
                  <a:gd name="T13" fmla="*/ 33 h 39"/>
                  <a:gd name="T14" fmla="*/ 42 w 42"/>
                  <a:gd name="T15" fmla="*/ 33 h 39"/>
                  <a:gd name="T16" fmla="*/ 41 w 42"/>
                  <a:gd name="T17" fmla="*/ 35 h 39"/>
                  <a:gd name="T18" fmla="*/ 39 w 42"/>
                  <a:gd name="T19" fmla="*/ 39 h 39"/>
                  <a:gd name="T20" fmla="*/ 38 w 42"/>
                  <a:gd name="T21" fmla="*/ 37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39"/>
                  <a:gd name="T35" fmla="*/ 42 w 42"/>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39">
                    <a:moveTo>
                      <a:pt x="38" y="37"/>
                    </a:moveTo>
                    <a:lnTo>
                      <a:pt x="0" y="6"/>
                    </a:lnTo>
                    <a:lnTo>
                      <a:pt x="2" y="3"/>
                    </a:lnTo>
                    <a:lnTo>
                      <a:pt x="3" y="0"/>
                    </a:lnTo>
                    <a:lnTo>
                      <a:pt x="42" y="33"/>
                    </a:lnTo>
                    <a:lnTo>
                      <a:pt x="41" y="35"/>
                    </a:lnTo>
                    <a:lnTo>
                      <a:pt x="39" y="39"/>
                    </a:lnTo>
                    <a:lnTo>
                      <a:pt x="38" y="37"/>
                    </a:lnTo>
                  </a:path>
                </a:pathLst>
              </a:custGeom>
              <a:noFill/>
              <a:ln w="0">
                <a:solidFill>
                  <a:srgbClr val="000000"/>
                </a:solidFill>
                <a:prstDash val="solid"/>
                <a:round/>
                <a:headEnd/>
                <a:tailEnd/>
              </a:ln>
            </p:spPr>
            <p:txBody>
              <a:bodyPr/>
              <a:lstStyle/>
              <a:p>
                <a:endParaRPr lang="en-AU"/>
              </a:p>
            </p:txBody>
          </p:sp>
          <p:sp>
            <p:nvSpPr>
              <p:cNvPr id="26681" name="Freeform 255"/>
              <p:cNvSpPr>
                <a:spLocks/>
              </p:cNvSpPr>
              <p:nvPr/>
            </p:nvSpPr>
            <p:spPr bwMode="auto">
              <a:xfrm>
                <a:off x="4441" y="290"/>
                <a:ext cx="29" cy="23"/>
              </a:xfrm>
              <a:custGeom>
                <a:avLst/>
                <a:gdLst>
                  <a:gd name="T0" fmla="*/ 7 w 58"/>
                  <a:gd name="T1" fmla="*/ 47 h 47"/>
                  <a:gd name="T2" fmla="*/ 7 w 58"/>
                  <a:gd name="T3" fmla="*/ 47 h 47"/>
                  <a:gd name="T4" fmla="*/ 0 w 58"/>
                  <a:gd name="T5" fmla="*/ 43 h 47"/>
                  <a:gd name="T6" fmla="*/ 34 w 58"/>
                  <a:gd name="T7" fmla="*/ 14 h 47"/>
                  <a:gd name="T8" fmla="*/ 51 w 58"/>
                  <a:gd name="T9" fmla="*/ 0 h 47"/>
                  <a:gd name="T10" fmla="*/ 55 w 58"/>
                  <a:gd name="T11" fmla="*/ 3 h 47"/>
                  <a:gd name="T12" fmla="*/ 58 w 58"/>
                  <a:gd name="T13" fmla="*/ 3 h 47"/>
                  <a:gd name="T14" fmla="*/ 7 w 58"/>
                  <a:gd name="T15" fmla="*/ 47 h 47"/>
                  <a:gd name="T16" fmla="*/ 7 w 58"/>
                  <a:gd name="T17" fmla="*/ 47 h 47"/>
                  <a:gd name="T18" fmla="*/ 7 w 58"/>
                  <a:gd name="T19" fmla="*/ 47 h 47"/>
                  <a:gd name="T20" fmla="*/ 7 w 58"/>
                  <a:gd name="T21" fmla="*/ 47 h 47"/>
                  <a:gd name="T22" fmla="*/ 7 w 58"/>
                  <a:gd name="T23" fmla="*/ 47 h 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8"/>
                  <a:gd name="T37" fmla="*/ 0 h 47"/>
                  <a:gd name="T38" fmla="*/ 58 w 58"/>
                  <a:gd name="T39" fmla="*/ 47 h 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8" h="47">
                    <a:moveTo>
                      <a:pt x="7" y="47"/>
                    </a:moveTo>
                    <a:lnTo>
                      <a:pt x="7" y="47"/>
                    </a:lnTo>
                    <a:lnTo>
                      <a:pt x="0" y="43"/>
                    </a:lnTo>
                    <a:lnTo>
                      <a:pt x="34" y="14"/>
                    </a:lnTo>
                    <a:lnTo>
                      <a:pt x="51" y="0"/>
                    </a:lnTo>
                    <a:lnTo>
                      <a:pt x="55" y="3"/>
                    </a:lnTo>
                    <a:lnTo>
                      <a:pt x="58" y="3"/>
                    </a:lnTo>
                    <a:lnTo>
                      <a:pt x="7" y="47"/>
                    </a:lnTo>
                    <a:close/>
                  </a:path>
                </a:pathLst>
              </a:custGeom>
              <a:solidFill>
                <a:srgbClr val="FFFF00"/>
              </a:solidFill>
              <a:ln w="9525">
                <a:noFill/>
                <a:round/>
                <a:headEnd/>
                <a:tailEnd/>
              </a:ln>
            </p:spPr>
            <p:txBody>
              <a:bodyPr/>
              <a:lstStyle/>
              <a:p>
                <a:endParaRPr lang="en-AU"/>
              </a:p>
            </p:txBody>
          </p:sp>
          <p:sp>
            <p:nvSpPr>
              <p:cNvPr id="26682" name="Freeform 256"/>
              <p:cNvSpPr>
                <a:spLocks/>
              </p:cNvSpPr>
              <p:nvPr/>
            </p:nvSpPr>
            <p:spPr bwMode="auto">
              <a:xfrm>
                <a:off x="4441" y="290"/>
                <a:ext cx="29" cy="23"/>
              </a:xfrm>
              <a:custGeom>
                <a:avLst/>
                <a:gdLst>
                  <a:gd name="T0" fmla="*/ 7 w 58"/>
                  <a:gd name="T1" fmla="*/ 47 h 47"/>
                  <a:gd name="T2" fmla="*/ 7 w 58"/>
                  <a:gd name="T3" fmla="*/ 47 h 47"/>
                  <a:gd name="T4" fmla="*/ 0 w 58"/>
                  <a:gd name="T5" fmla="*/ 43 h 47"/>
                  <a:gd name="T6" fmla="*/ 34 w 58"/>
                  <a:gd name="T7" fmla="*/ 14 h 47"/>
                  <a:gd name="T8" fmla="*/ 51 w 58"/>
                  <a:gd name="T9" fmla="*/ 0 h 47"/>
                  <a:gd name="T10" fmla="*/ 55 w 58"/>
                  <a:gd name="T11" fmla="*/ 3 h 47"/>
                  <a:gd name="T12" fmla="*/ 58 w 58"/>
                  <a:gd name="T13" fmla="*/ 3 h 47"/>
                  <a:gd name="T14" fmla="*/ 7 w 58"/>
                  <a:gd name="T15" fmla="*/ 47 h 47"/>
                  <a:gd name="T16" fmla="*/ 7 w 58"/>
                  <a:gd name="T17" fmla="*/ 47 h 47"/>
                  <a:gd name="T18" fmla="*/ 7 w 58"/>
                  <a:gd name="T19" fmla="*/ 47 h 47"/>
                  <a:gd name="T20" fmla="*/ 7 w 58"/>
                  <a:gd name="T21" fmla="*/ 47 h 47"/>
                  <a:gd name="T22" fmla="*/ 7 w 58"/>
                  <a:gd name="T23" fmla="*/ 47 h 4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8"/>
                  <a:gd name="T37" fmla="*/ 0 h 47"/>
                  <a:gd name="T38" fmla="*/ 58 w 58"/>
                  <a:gd name="T39" fmla="*/ 47 h 4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8" h="47">
                    <a:moveTo>
                      <a:pt x="7" y="47"/>
                    </a:moveTo>
                    <a:lnTo>
                      <a:pt x="7" y="47"/>
                    </a:lnTo>
                    <a:lnTo>
                      <a:pt x="0" y="43"/>
                    </a:lnTo>
                    <a:lnTo>
                      <a:pt x="34" y="14"/>
                    </a:lnTo>
                    <a:lnTo>
                      <a:pt x="51" y="0"/>
                    </a:lnTo>
                    <a:lnTo>
                      <a:pt x="55" y="3"/>
                    </a:lnTo>
                    <a:lnTo>
                      <a:pt x="58" y="3"/>
                    </a:lnTo>
                    <a:lnTo>
                      <a:pt x="7" y="47"/>
                    </a:lnTo>
                  </a:path>
                </a:pathLst>
              </a:custGeom>
              <a:noFill/>
              <a:ln w="0">
                <a:solidFill>
                  <a:srgbClr val="000000"/>
                </a:solidFill>
                <a:prstDash val="solid"/>
                <a:round/>
                <a:headEnd/>
                <a:tailEnd/>
              </a:ln>
            </p:spPr>
            <p:txBody>
              <a:bodyPr/>
              <a:lstStyle/>
              <a:p>
                <a:endParaRPr lang="en-AU"/>
              </a:p>
            </p:txBody>
          </p:sp>
          <p:sp>
            <p:nvSpPr>
              <p:cNvPr id="26683" name="Freeform 257"/>
              <p:cNvSpPr>
                <a:spLocks/>
              </p:cNvSpPr>
              <p:nvPr/>
            </p:nvSpPr>
            <p:spPr bwMode="auto">
              <a:xfrm>
                <a:off x="4301" y="264"/>
                <a:ext cx="15" cy="23"/>
              </a:xfrm>
              <a:custGeom>
                <a:avLst/>
                <a:gdLst>
                  <a:gd name="T0" fmla="*/ 26 w 32"/>
                  <a:gd name="T1" fmla="*/ 37 h 46"/>
                  <a:gd name="T2" fmla="*/ 0 w 32"/>
                  <a:gd name="T3" fmla="*/ 6 h 46"/>
                  <a:gd name="T4" fmla="*/ 5 w 32"/>
                  <a:gd name="T5" fmla="*/ 0 h 46"/>
                  <a:gd name="T6" fmla="*/ 5 w 32"/>
                  <a:gd name="T7" fmla="*/ 0 h 46"/>
                  <a:gd name="T8" fmla="*/ 32 w 32"/>
                  <a:gd name="T9" fmla="*/ 34 h 46"/>
                  <a:gd name="T10" fmla="*/ 32 w 32"/>
                  <a:gd name="T11" fmla="*/ 43 h 46"/>
                  <a:gd name="T12" fmla="*/ 30 w 32"/>
                  <a:gd name="T13" fmla="*/ 46 h 46"/>
                  <a:gd name="T14" fmla="*/ 26 w 32"/>
                  <a:gd name="T15" fmla="*/ 37 h 46"/>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46"/>
                  <a:gd name="T26" fmla="*/ 32 w 32"/>
                  <a:gd name="T27" fmla="*/ 46 h 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46">
                    <a:moveTo>
                      <a:pt x="26" y="37"/>
                    </a:moveTo>
                    <a:lnTo>
                      <a:pt x="0" y="6"/>
                    </a:lnTo>
                    <a:lnTo>
                      <a:pt x="5" y="0"/>
                    </a:lnTo>
                    <a:lnTo>
                      <a:pt x="32" y="34"/>
                    </a:lnTo>
                    <a:lnTo>
                      <a:pt x="32" y="43"/>
                    </a:lnTo>
                    <a:lnTo>
                      <a:pt x="30" y="46"/>
                    </a:lnTo>
                    <a:lnTo>
                      <a:pt x="26" y="37"/>
                    </a:lnTo>
                    <a:close/>
                  </a:path>
                </a:pathLst>
              </a:custGeom>
              <a:solidFill>
                <a:srgbClr val="FFFF00"/>
              </a:solidFill>
              <a:ln w="9525">
                <a:noFill/>
                <a:round/>
                <a:headEnd/>
                <a:tailEnd/>
              </a:ln>
            </p:spPr>
            <p:txBody>
              <a:bodyPr/>
              <a:lstStyle/>
              <a:p>
                <a:endParaRPr lang="en-AU"/>
              </a:p>
            </p:txBody>
          </p:sp>
          <p:sp>
            <p:nvSpPr>
              <p:cNvPr id="26684" name="Freeform 258"/>
              <p:cNvSpPr>
                <a:spLocks/>
              </p:cNvSpPr>
              <p:nvPr/>
            </p:nvSpPr>
            <p:spPr bwMode="auto">
              <a:xfrm>
                <a:off x="4301" y="264"/>
                <a:ext cx="15" cy="23"/>
              </a:xfrm>
              <a:custGeom>
                <a:avLst/>
                <a:gdLst>
                  <a:gd name="T0" fmla="*/ 26 w 32"/>
                  <a:gd name="T1" fmla="*/ 37 h 46"/>
                  <a:gd name="T2" fmla="*/ 0 w 32"/>
                  <a:gd name="T3" fmla="*/ 6 h 46"/>
                  <a:gd name="T4" fmla="*/ 5 w 32"/>
                  <a:gd name="T5" fmla="*/ 0 h 46"/>
                  <a:gd name="T6" fmla="*/ 5 w 32"/>
                  <a:gd name="T7" fmla="*/ 0 h 46"/>
                  <a:gd name="T8" fmla="*/ 32 w 32"/>
                  <a:gd name="T9" fmla="*/ 34 h 46"/>
                  <a:gd name="T10" fmla="*/ 32 w 32"/>
                  <a:gd name="T11" fmla="*/ 43 h 46"/>
                  <a:gd name="T12" fmla="*/ 30 w 32"/>
                  <a:gd name="T13" fmla="*/ 46 h 46"/>
                  <a:gd name="T14" fmla="*/ 26 w 32"/>
                  <a:gd name="T15" fmla="*/ 37 h 46"/>
                  <a:gd name="T16" fmla="*/ 0 60000 65536"/>
                  <a:gd name="T17" fmla="*/ 0 60000 65536"/>
                  <a:gd name="T18" fmla="*/ 0 60000 65536"/>
                  <a:gd name="T19" fmla="*/ 0 60000 65536"/>
                  <a:gd name="T20" fmla="*/ 0 60000 65536"/>
                  <a:gd name="T21" fmla="*/ 0 60000 65536"/>
                  <a:gd name="T22" fmla="*/ 0 60000 65536"/>
                  <a:gd name="T23" fmla="*/ 0 60000 65536"/>
                  <a:gd name="T24" fmla="*/ 0 w 32"/>
                  <a:gd name="T25" fmla="*/ 0 h 46"/>
                  <a:gd name="T26" fmla="*/ 32 w 32"/>
                  <a:gd name="T27" fmla="*/ 46 h 4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 h="46">
                    <a:moveTo>
                      <a:pt x="26" y="37"/>
                    </a:moveTo>
                    <a:lnTo>
                      <a:pt x="0" y="6"/>
                    </a:lnTo>
                    <a:lnTo>
                      <a:pt x="5" y="0"/>
                    </a:lnTo>
                    <a:lnTo>
                      <a:pt x="32" y="34"/>
                    </a:lnTo>
                    <a:lnTo>
                      <a:pt x="32" y="43"/>
                    </a:lnTo>
                    <a:lnTo>
                      <a:pt x="30" y="46"/>
                    </a:lnTo>
                    <a:lnTo>
                      <a:pt x="26" y="37"/>
                    </a:lnTo>
                  </a:path>
                </a:pathLst>
              </a:custGeom>
              <a:noFill/>
              <a:ln w="0">
                <a:solidFill>
                  <a:srgbClr val="000000"/>
                </a:solidFill>
                <a:prstDash val="solid"/>
                <a:round/>
                <a:headEnd/>
                <a:tailEnd/>
              </a:ln>
            </p:spPr>
            <p:txBody>
              <a:bodyPr/>
              <a:lstStyle/>
              <a:p>
                <a:endParaRPr lang="en-AU"/>
              </a:p>
            </p:txBody>
          </p:sp>
          <p:sp>
            <p:nvSpPr>
              <p:cNvPr id="26685" name="Freeform 259"/>
              <p:cNvSpPr>
                <a:spLocks/>
              </p:cNvSpPr>
              <p:nvPr/>
            </p:nvSpPr>
            <p:spPr bwMode="auto">
              <a:xfrm>
                <a:off x="4412" y="266"/>
                <a:ext cx="18" cy="21"/>
              </a:xfrm>
              <a:custGeom>
                <a:avLst/>
                <a:gdLst>
                  <a:gd name="T0" fmla="*/ 0 w 34"/>
                  <a:gd name="T1" fmla="*/ 40 h 42"/>
                  <a:gd name="T2" fmla="*/ 22 w 34"/>
                  <a:gd name="T3" fmla="*/ 8 h 42"/>
                  <a:gd name="T4" fmla="*/ 28 w 34"/>
                  <a:gd name="T5" fmla="*/ 0 h 42"/>
                  <a:gd name="T6" fmla="*/ 34 w 34"/>
                  <a:gd name="T7" fmla="*/ 2 h 42"/>
                  <a:gd name="T8" fmla="*/ 9 w 34"/>
                  <a:gd name="T9" fmla="*/ 42 h 42"/>
                  <a:gd name="T10" fmla="*/ 9 w 34"/>
                  <a:gd name="T11" fmla="*/ 42 h 42"/>
                  <a:gd name="T12" fmla="*/ 0 w 34"/>
                  <a:gd name="T13" fmla="*/ 40 h 42"/>
                  <a:gd name="T14" fmla="*/ 0 60000 65536"/>
                  <a:gd name="T15" fmla="*/ 0 60000 65536"/>
                  <a:gd name="T16" fmla="*/ 0 60000 65536"/>
                  <a:gd name="T17" fmla="*/ 0 60000 65536"/>
                  <a:gd name="T18" fmla="*/ 0 60000 65536"/>
                  <a:gd name="T19" fmla="*/ 0 60000 65536"/>
                  <a:gd name="T20" fmla="*/ 0 60000 65536"/>
                  <a:gd name="T21" fmla="*/ 0 w 34"/>
                  <a:gd name="T22" fmla="*/ 0 h 42"/>
                  <a:gd name="T23" fmla="*/ 34 w 3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42">
                    <a:moveTo>
                      <a:pt x="0" y="40"/>
                    </a:moveTo>
                    <a:lnTo>
                      <a:pt x="22" y="8"/>
                    </a:lnTo>
                    <a:lnTo>
                      <a:pt x="28" y="0"/>
                    </a:lnTo>
                    <a:lnTo>
                      <a:pt x="34" y="2"/>
                    </a:lnTo>
                    <a:lnTo>
                      <a:pt x="9" y="42"/>
                    </a:lnTo>
                    <a:lnTo>
                      <a:pt x="0" y="40"/>
                    </a:lnTo>
                    <a:close/>
                  </a:path>
                </a:pathLst>
              </a:custGeom>
              <a:solidFill>
                <a:srgbClr val="FFFF00"/>
              </a:solidFill>
              <a:ln w="9525">
                <a:noFill/>
                <a:round/>
                <a:headEnd/>
                <a:tailEnd/>
              </a:ln>
            </p:spPr>
            <p:txBody>
              <a:bodyPr/>
              <a:lstStyle/>
              <a:p>
                <a:endParaRPr lang="en-AU"/>
              </a:p>
            </p:txBody>
          </p:sp>
          <p:sp>
            <p:nvSpPr>
              <p:cNvPr id="26686" name="Freeform 260"/>
              <p:cNvSpPr>
                <a:spLocks/>
              </p:cNvSpPr>
              <p:nvPr/>
            </p:nvSpPr>
            <p:spPr bwMode="auto">
              <a:xfrm>
                <a:off x="4412" y="266"/>
                <a:ext cx="18" cy="21"/>
              </a:xfrm>
              <a:custGeom>
                <a:avLst/>
                <a:gdLst>
                  <a:gd name="T0" fmla="*/ 0 w 34"/>
                  <a:gd name="T1" fmla="*/ 40 h 42"/>
                  <a:gd name="T2" fmla="*/ 22 w 34"/>
                  <a:gd name="T3" fmla="*/ 8 h 42"/>
                  <a:gd name="T4" fmla="*/ 28 w 34"/>
                  <a:gd name="T5" fmla="*/ 0 h 42"/>
                  <a:gd name="T6" fmla="*/ 34 w 34"/>
                  <a:gd name="T7" fmla="*/ 2 h 42"/>
                  <a:gd name="T8" fmla="*/ 9 w 34"/>
                  <a:gd name="T9" fmla="*/ 42 h 42"/>
                  <a:gd name="T10" fmla="*/ 9 w 34"/>
                  <a:gd name="T11" fmla="*/ 42 h 42"/>
                  <a:gd name="T12" fmla="*/ 0 w 34"/>
                  <a:gd name="T13" fmla="*/ 40 h 42"/>
                  <a:gd name="T14" fmla="*/ 0 60000 65536"/>
                  <a:gd name="T15" fmla="*/ 0 60000 65536"/>
                  <a:gd name="T16" fmla="*/ 0 60000 65536"/>
                  <a:gd name="T17" fmla="*/ 0 60000 65536"/>
                  <a:gd name="T18" fmla="*/ 0 60000 65536"/>
                  <a:gd name="T19" fmla="*/ 0 60000 65536"/>
                  <a:gd name="T20" fmla="*/ 0 60000 65536"/>
                  <a:gd name="T21" fmla="*/ 0 w 34"/>
                  <a:gd name="T22" fmla="*/ 0 h 42"/>
                  <a:gd name="T23" fmla="*/ 34 w 34"/>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4" h="42">
                    <a:moveTo>
                      <a:pt x="0" y="40"/>
                    </a:moveTo>
                    <a:lnTo>
                      <a:pt x="22" y="8"/>
                    </a:lnTo>
                    <a:lnTo>
                      <a:pt x="28" y="0"/>
                    </a:lnTo>
                    <a:lnTo>
                      <a:pt x="34" y="2"/>
                    </a:lnTo>
                    <a:lnTo>
                      <a:pt x="9" y="42"/>
                    </a:lnTo>
                    <a:lnTo>
                      <a:pt x="0" y="40"/>
                    </a:lnTo>
                  </a:path>
                </a:pathLst>
              </a:custGeom>
              <a:noFill/>
              <a:ln w="0">
                <a:solidFill>
                  <a:srgbClr val="000000"/>
                </a:solidFill>
                <a:prstDash val="solid"/>
                <a:round/>
                <a:headEnd/>
                <a:tailEnd/>
              </a:ln>
            </p:spPr>
            <p:txBody>
              <a:bodyPr/>
              <a:lstStyle/>
              <a:p>
                <a:endParaRPr lang="en-AU"/>
              </a:p>
            </p:txBody>
          </p:sp>
          <p:sp>
            <p:nvSpPr>
              <p:cNvPr id="26687" name="Freeform 261"/>
              <p:cNvSpPr>
                <a:spLocks/>
              </p:cNvSpPr>
              <p:nvPr/>
            </p:nvSpPr>
            <p:spPr bwMode="auto">
              <a:xfrm>
                <a:off x="4367" y="250"/>
                <a:ext cx="3" cy="26"/>
              </a:xfrm>
              <a:custGeom>
                <a:avLst/>
                <a:gdLst>
                  <a:gd name="T0" fmla="*/ 0 w 6"/>
                  <a:gd name="T1" fmla="*/ 0 h 53"/>
                  <a:gd name="T2" fmla="*/ 6 w 6"/>
                  <a:gd name="T3" fmla="*/ 2 h 53"/>
                  <a:gd name="T4" fmla="*/ 6 w 6"/>
                  <a:gd name="T5" fmla="*/ 2 h 53"/>
                  <a:gd name="T6" fmla="*/ 6 w 6"/>
                  <a:gd name="T7" fmla="*/ 51 h 53"/>
                  <a:gd name="T8" fmla="*/ 2 w 6"/>
                  <a:gd name="T9" fmla="*/ 53 h 53"/>
                  <a:gd name="T10" fmla="*/ 0 w 6"/>
                  <a:gd name="T11" fmla="*/ 0 h 53"/>
                  <a:gd name="T12" fmla="*/ 0 60000 65536"/>
                  <a:gd name="T13" fmla="*/ 0 60000 65536"/>
                  <a:gd name="T14" fmla="*/ 0 60000 65536"/>
                  <a:gd name="T15" fmla="*/ 0 60000 65536"/>
                  <a:gd name="T16" fmla="*/ 0 60000 65536"/>
                  <a:gd name="T17" fmla="*/ 0 60000 65536"/>
                  <a:gd name="T18" fmla="*/ 0 w 6"/>
                  <a:gd name="T19" fmla="*/ 0 h 53"/>
                  <a:gd name="T20" fmla="*/ 6 w 6"/>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6" h="53">
                    <a:moveTo>
                      <a:pt x="0" y="0"/>
                    </a:moveTo>
                    <a:lnTo>
                      <a:pt x="6" y="2"/>
                    </a:lnTo>
                    <a:lnTo>
                      <a:pt x="6" y="51"/>
                    </a:lnTo>
                    <a:lnTo>
                      <a:pt x="2" y="53"/>
                    </a:lnTo>
                    <a:lnTo>
                      <a:pt x="0" y="0"/>
                    </a:lnTo>
                    <a:close/>
                  </a:path>
                </a:pathLst>
              </a:custGeom>
              <a:solidFill>
                <a:srgbClr val="FFFF00"/>
              </a:solidFill>
              <a:ln w="9525">
                <a:noFill/>
                <a:round/>
                <a:headEnd/>
                <a:tailEnd/>
              </a:ln>
            </p:spPr>
            <p:txBody>
              <a:bodyPr/>
              <a:lstStyle/>
              <a:p>
                <a:endParaRPr lang="en-AU"/>
              </a:p>
            </p:txBody>
          </p:sp>
          <p:sp>
            <p:nvSpPr>
              <p:cNvPr id="26688" name="Freeform 262"/>
              <p:cNvSpPr>
                <a:spLocks/>
              </p:cNvSpPr>
              <p:nvPr/>
            </p:nvSpPr>
            <p:spPr bwMode="auto">
              <a:xfrm>
                <a:off x="4367" y="250"/>
                <a:ext cx="3" cy="26"/>
              </a:xfrm>
              <a:custGeom>
                <a:avLst/>
                <a:gdLst>
                  <a:gd name="T0" fmla="*/ 0 w 6"/>
                  <a:gd name="T1" fmla="*/ 0 h 53"/>
                  <a:gd name="T2" fmla="*/ 6 w 6"/>
                  <a:gd name="T3" fmla="*/ 2 h 53"/>
                  <a:gd name="T4" fmla="*/ 6 w 6"/>
                  <a:gd name="T5" fmla="*/ 2 h 53"/>
                  <a:gd name="T6" fmla="*/ 6 w 6"/>
                  <a:gd name="T7" fmla="*/ 51 h 53"/>
                  <a:gd name="T8" fmla="*/ 2 w 6"/>
                  <a:gd name="T9" fmla="*/ 53 h 53"/>
                  <a:gd name="T10" fmla="*/ 0 w 6"/>
                  <a:gd name="T11" fmla="*/ 0 h 53"/>
                  <a:gd name="T12" fmla="*/ 0 60000 65536"/>
                  <a:gd name="T13" fmla="*/ 0 60000 65536"/>
                  <a:gd name="T14" fmla="*/ 0 60000 65536"/>
                  <a:gd name="T15" fmla="*/ 0 60000 65536"/>
                  <a:gd name="T16" fmla="*/ 0 60000 65536"/>
                  <a:gd name="T17" fmla="*/ 0 60000 65536"/>
                  <a:gd name="T18" fmla="*/ 0 w 6"/>
                  <a:gd name="T19" fmla="*/ 0 h 53"/>
                  <a:gd name="T20" fmla="*/ 6 w 6"/>
                  <a:gd name="T21" fmla="*/ 53 h 53"/>
                </a:gdLst>
                <a:ahLst/>
                <a:cxnLst>
                  <a:cxn ang="T12">
                    <a:pos x="T0" y="T1"/>
                  </a:cxn>
                  <a:cxn ang="T13">
                    <a:pos x="T2" y="T3"/>
                  </a:cxn>
                  <a:cxn ang="T14">
                    <a:pos x="T4" y="T5"/>
                  </a:cxn>
                  <a:cxn ang="T15">
                    <a:pos x="T6" y="T7"/>
                  </a:cxn>
                  <a:cxn ang="T16">
                    <a:pos x="T8" y="T9"/>
                  </a:cxn>
                  <a:cxn ang="T17">
                    <a:pos x="T10" y="T11"/>
                  </a:cxn>
                </a:cxnLst>
                <a:rect l="T18" t="T19" r="T20" b="T21"/>
                <a:pathLst>
                  <a:path w="6" h="53">
                    <a:moveTo>
                      <a:pt x="0" y="0"/>
                    </a:moveTo>
                    <a:lnTo>
                      <a:pt x="6" y="2"/>
                    </a:lnTo>
                    <a:lnTo>
                      <a:pt x="6" y="51"/>
                    </a:lnTo>
                    <a:lnTo>
                      <a:pt x="2" y="53"/>
                    </a:lnTo>
                    <a:lnTo>
                      <a:pt x="0" y="0"/>
                    </a:lnTo>
                  </a:path>
                </a:pathLst>
              </a:custGeom>
              <a:noFill/>
              <a:ln w="0">
                <a:solidFill>
                  <a:srgbClr val="000000"/>
                </a:solidFill>
                <a:prstDash val="solid"/>
                <a:round/>
                <a:headEnd/>
                <a:tailEnd/>
              </a:ln>
            </p:spPr>
            <p:txBody>
              <a:bodyPr/>
              <a:lstStyle/>
              <a:p>
                <a:endParaRPr lang="en-AU"/>
              </a:p>
            </p:txBody>
          </p:sp>
          <p:sp>
            <p:nvSpPr>
              <p:cNvPr id="26689" name="Rectangle 263"/>
              <p:cNvSpPr>
                <a:spLocks noChangeArrowheads="1"/>
              </p:cNvSpPr>
              <p:nvPr/>
            </p:nvSpPr>
            <p:spPr bwMode="auto">
              <a:xfrm>
                <a:off x="4363" y="412"/>
                <a:ext cx="14" cy="49"/>
              </a:xfrm>
              <a:prstGeom prst="rect">
                <a:avLst/>
              </a:prstGeom>
              <a:solidFill>
                <a:srgbClr val="B2B2B2"/>
              </a:solidFill>
              <a:ln w="9525">
                <a:noFill/>
                <a:miter lim="800000"/>
                <a:headEnd/>
                <a:tailEnd/>
              </a:ln>
            </p:spPr>
            <p:txBody>
              <a:bodyPr/>
              <a:lstStyle/>
              <a:p>
                <a:endParaRPr lang="en-AU"/>
              </a:p>
            </p:txBody>
          </p:sp>
          <p:sp>
            <p:nvSpPr>
              <p:cNvPr id="26690" name="Rectangle 264"/>
              <p:cNvSpPr>
                <a:spLocks noChangeArrowheads="1"/>
              </p:cNvSpPr>
              <p:nvPr/>
            </p:nvSpPr>
            <p:spPr bwMode="auto">
              <a:xfrm>
                <a:off x="4363" y="412"/>
                <a:ext cx="14" cy="49"/>
              </a:xfrm>
              <a:prstGeom prst="rect">
                <a:avLst/>
              </a:prstGeom>
              <a:noFill/>
              <a:ln w="0">
                <a:solidFill>
                  <a:srgbClr val="000000"/>
                </a:solidFill>
                <a:miter lim="800000"/>
                <a:headEnd/>
                <a:tailEnd/>
              </a:ln>
            </p:spPr>
            <p:txBody>
              <a:bodyPr/>
              <a:lstStyle/>
              <a:p>
                <a:endParaRPr lang="en-AU"/>
              </a:p>
            </p:txBody>
          </p:sp>
          <p:sp>
            <p:nvSpPr>
              <p:cNvPr id="26691" name="Rectangle 265"/>
              <p:cNvSpPr>
                <a:spLocks noChangeArrowheads="1"/>
              </p:cNvSpPr>
              <p:nvPr/>
            </p:nvSpPr>
            <p:spPr bwMode="auto">
              <a:xfrm>
                <a:off x="4352" y="488"/>
                <a:ext cx="30" cy="24"/>
              </a:xfrm>
              <a:prstGeom prst="rect">
                <a:avLst/>
              </a:prstGeom>
              <a:solidFill>
                <a:srgbClr val="7F7F7F"/>
              </a:solidFill>
              <a:ln w="9525">
                <a:noFill/>
                <a:miter lim="800000"/>
                <a:headEnd/>
                <a:tailEnd/>
              </a:ln>
            </p:spPr>
            <p:txBody>
              <a:bodyPr/>
              <a:lstStyle/>
              <a:p>
                <a:endParaRPr lang="en-AU"/>
              </a:p>
            </p:txBody>
          </p:sp>
          <p:sp>
            <p:nvSpPr>
              <p:cNvPr id="26692" name="Rectangle 266"/>
              <p:cNvSpPr>
                <a:spLocks noChangeArrowheads="1"/>
              </p:cNvSpPr>
              <p:nvPr/>
            </p:nvSpPr>
            <p:spPr bwMode="auto">
              <a:xfrm>
                <a:off x="4352" y="488"/>
                <a:ext cx="30" cy="24"/>
              </a:xfrm>
              <a:prstGeom prst="rect">
                <a:avLst/>
              </a:prstGeom>
              <a:noFill/>
              <a:ln w="0">
                <a:solidFill>
                  <a:srgbClr val="000000"/>
                </a:solidFill>
                <a:miter lim="800000"/>
                <a:headEnd/>
                <a:tailEnd/>
              </a:ln>
            </p:spPr>
            <p:txBody>
              <a:bodyPr/>
              <a:lstStyle/>
              <a:p>
                <a:endParaRPr lang="en-AU"/>
              </a:p>
            </p:txBody>
          </p:sp>
        </p:grpSp>
        <p:sp>
          <p:nvSpPr>
            <p:cNvPr id="26657" name="Text Box 267"/>
            <p:cNvSpPr txBox="1">
              <a:spLocks noChangeArrowheads="1"/>
            </p:cNvSpPr>
            <p:nvPr/>
          </p:nvSpPr>
          <p:spPr bwMode="auto">
            <a:xfrm>
              <a:off x="2016" y="1248"/>
              <a:ext cx="835" cy="370"/>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PLANT -</a:t>
              </a:r>
            </a:p>
            <a:p>
              <a:pPr eaLnBrk="0" hangingPunct="0">
                <a:lnSpc>
                  <a:spcPct val="90000"/>
                </a:lnSpc>
              </a:pPr>
              <a:r>
                <a:rPr lang="en-US" i="1">
                  <a:latin typeface="Arial Rounded MT Bold" pitchFamily="34" charset="0"/>
                  <a:ea typeface="ＭＳ Ｐゴシック" pitchFamily="34" charset="-128"/>
                </a:rPr>
                <a:t>theorises</a:t>
              </a:r>
            </a:p>
          </p:txBody>
        </p:sp>
      </p:grpSp>
      <p:grpSp>
        <p:nvGrpSpPr>
          <p:cNvPr id="19" name="Group 268"/>
          <p:cNvGrpSpPr>
            <a:grpSpLocks/>
          </p:cNvGrpSpPr>
          <p:nvPr/>
        </p:nvGrpSpPr>
        <p:grpSpPr bwMode="auto">
          <a:xfrm>
            <a:off x="2044700" y="3568700"/>
            <a:ext cx="1968500" cy="587375"/>
            <a:chOff x="1248" y="2112"/>
            <a:chExt cx="1342" cy="370"/>
          </a:xfrm>
        </p:grpSpPr>
        <p:grpSp>
          <p:nvGrpSpPr>
            <p:cNvPr id="20" name="Group 269"/>
            <p:cNvGrpSpPr>
              <a:grpSpLocks/>
            </p:cNvGrpSpPr>
            <p:nvPr/>
          </p:nvGrpSpPr>
          <p:grpSpPr bwMode="auto">
            <a:xfrm>
              <a:off x="2304" y="2256"/>
              <a:ext cx="286" cy="200"/>
              <a:chOff x="4257" y="3006"/>
              <a:chExt cx="286" cy="200"/>
            </a:xfrm>
          </p:grpSpPr>
          <p:sp>
            <p:nvSpPr>
              <p:cNvPr id="26645" name="Freeform 270"/>
              <p:cNvSpPr>
                <a:spLocks/>
              </p:cNvSpPr>
              <p:nvPr/>
            </p:nvSpPr>
            <p:spPr bwMode="auto">
              <a:xfrm>
                <a:off x="4313" y="3006"/>
                <a:ext cx="230" cy="141"/>
              </a:xfrm>
              <a:custGeom>
                <a:avLst/>
                <a:gdLst>
                  <a:gd name="T0" fmla="*/ 25 w 458"/>
                  <a:gd name="T1" fmla="*/ 231 h 281"/>
                  <a:gd name="T2" fmla="*/ 60 w 458"/>
                  <a:gd name="T3" fmla="*/ 214 h 281"/>
                  <a:gd name="T4" fmla="*/ 143 w 458"/>
                  <a:gd name="T5" fmla="*/ 196 h 281"/>
                  <a:gd name="T6" fmla="*/ 232 w 458"/>
                  <a:gd name="T7" fmla="*/ 184 h 281"/>
                  <a:gd name="T8" fmla="*/ 317 w 458"/>
                  <a:gd name="T9" fmla="*/ 174 h 281"/>
                  <a:gd name="T10" fmla="*/ 386 w 458"/>
                  <a:gd name="T11" fmla="*/ 158 h 281"/>
                  <a:gd name="T12" fmla="*/ 428 w 458"/>
                  <a:gd name="T13" fmla="*/ 131 h 281"/>
                  <a:gd name="T14" fmla="*/ 425 w 458"/>
                  <a:gd name="T15" fmla="*/ 107 h 281"/>
                  <a:gd name="T16" fmla="*/ 376 w 458"/>
                  <a:gd name="T17" fmla="*/ 100 h 281"/>
                  <a:gd name="T18" fmla="*/ 298 w 458"/>
                  <a:gd name="T19" fmla="*/ 101 h 281"/>
                  <a:gd name="T20" fmla="*/ 206 w 458"/>
                  <a:gd name="T21" fmla="*/ 107 h 281"/>
                  <a:gd name="T22" fmla="*/ 115 w 458"/>
                  <a:gd name="T23" fmla="*/ 112 h 281"/>
                  <a:gd name="T24" fmla="*/ 53 w 458"/>
                  <a:gd name="T25" fmla="*/ 108 h 281"/>
                  <a:gd name="T26" fmla="*/ 13 w 458"/>
                  <a:gd name="T27" fmla="*/ 93 h 281"/>
                  <a:gd name="T28" fmla="*/ 0 w 458"/>
                  <a:gd name="T29" fmla="*/ 71 h 281"/>
                  <a:gd name="T30" fmla="*/ 17 w 458"/>
                  <a:gd name="T31" fmla="*/ 49 h 281"/>
                  <a:gd name="T32" fmla="*/ 71 w 458"/>
                  <a:gd name="T33" fmla="*/ 27 h 281"/>
                  <a:gd name="T34" fmla="*/ 147 w 458"/>
                  <a:gd name="T35" fmla="*/ 15 h 281"/>
                  <a:gd name="T36" fmla="*/ 180 w 458"/>
                  <a:gd name="T37" fmla="*/ 16 h 281"/>
                  <a:gd name="T38" fmla="*/ 206 w 458"/>
                  <a:gd name="T39" fmla="*/ 22 h 281"/>
                  <a:gd name="T40" fmla="*/ 229 w 458"/>
                  <a:gd name="T41" fmla="*/ 14 h 281"/>
                  <a:gd name="T42" fmla="*/ 242 w 458"/>
                  <a:gd name="T43" fmla="*/ 6 h 281"/>
                  <a:gd name="T44" fmla="*/ 230 w 458"/>
                  <a:gd name="T45" fmla="*/ 20 h 281"/>
                  <a:gd name="T46" fmla="*/ 243 w 458"/>
                  <a:gd name="T47" fmla="*/ 20 h 281"/>
                  <a:gd name="T48" fmla="*/ 255 w 458"/>
                  <a:gd name="T49" fmla="*/ 19 h 281"/>
                  <a:gd name="T50" fmla="*/ 252 w 458"/>
                  <a:gd name="T51" fmla="*/ 21 h 281"/>
                  <a:gd name="T52" fmla="*/ 234 w 458"/>
                  <a:gd name="T53" fmla="*/ 29 h 281"/>
                  <a:gd name="T54" fmla="*/ 246 w 458"/>
                  <a:gd name="T55" fmla="*/ 38 h 281"/>
                  <a:gd name="T56" fmla="*/ 240 w 458"/>
                  <a:gd name="T57" fmla="*/ 40 h 281"/>
                  <a:gd name="T58" fmla="*/ 228 w 458"/>
                  <a:gd name="T59" fmla="*/ 37 h 281"/>
                  <a:gd name="T60" fmla="*/ 216 w 458"/>
                  <a:gd name="T61" fmla="*/ 33 h 281"/>
                  <a:gd name="T62" fmla="*/ 177 w 458"/>
                  <a:gd name="T63" fmla="*/ 22 h 281"/>
                  <a:gd name="T64" fmla="*/ 150 w 458"/>
                  <a:gd name="T65" fmla="*/ 22 h 281"/>
                  <a:gd name="T66" fmla="*/ 84 w 458"/>
                  <a:gd name="T67" fmla="*/ 31 h 281"/>
                  <a:gd name="T68" fmla="*/ 23 w 458"/>
                  <a:gd name="T69" fmla="*/ 60 h 281"/>
                  <a:gd name="T70" fmla="*/ 58 w 458"/>
                  <a:gd name="T71" fmla="*/ 88 h 281"/>
                  <a:gd name="T72" fmla="*/ 139 w 458"/>
                  <a:gd name="T73" fmla="*/ 93 h 281"/>
                  <a:gd name="T74" fmla="*/ 227 w 458"/>
                  <a:gd name="T75" fmla="*/ 88 h 281"/>
                  <a:gd name="T76" fmla="*/ 316 w 458"/>
                  <a:gd name="T77" fmla="*/ 84 h 281"/>
                  <a:gd name="T78" fmla="*/ 393 w 458"/>
                  <a:gd name="T79" fmla="*/ 86 h 281"/>
                  <a:gd name="T80" fmla="*/ 444 w 458"/>
                  <a:gd name="T81" fmla="*/ 99 h 281"/>
                  <a:gd name="T82" fmla="*/ 454 w 458"/>
                  <a:gd name="T83" fmla="*/ 133 h 281"/>
                  <a:gd name="T84" fmla="*/ 401 w 458"/>
                  <a:gd name="T85" fmla="*/ 174 h 281"/>
                  <a:gd name="T86" fmla="*/ 310 w 458"/>
                  <a:gd name="T87" fmla="*/ 202 h 281"/>
                  <a:gd name="T88" fmla="*/ 208 w 458"/>
                  <a:gd name="T89" fmla="*/ 224 h 281"/>
                  <a:gd name="T90" fmla="*/ 121 w 458"/>
                  <a:gd name="T91" fmla="*/ 241 h 281"/>
                  <a:gd name="T92" fmla="*/ 79 w 458"/>
                  <a:gd name="T93" fmla="*/ 258 h 281"/>
                  <a:gd name="T94" fmla="*/ 67 w 458"/>
                  <a:gd name="T95" fmla="*/ 273 h 281"/>
                  <a:gd name="T96" fmla="*/ 43 w 458"/>
                  <a:gd name="T97" fmla="*/ 268 h 281"/>
                  <a:gd name="T98" fmla="*/ 28 w 458"/>
                  <a:gd name="T99" fmla="*/ 254 h 281"/>
                  <a:gd name="T100" fmla="*/ 15 w 458"/>
                  <a:gd name="T101" fmla="*/ 248 h 28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58"/>
                  <a:gd name="T154" fmla="*/ 0 h 281"/>
                  <a:gd name="T155" fmla="*/ 458 w 458"/>
                  <a:gd name="T156" fmla="*/ 281 h 28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58" h="281">
                    <a:moveTo>
                      <a:pt x="15" y="248"/>
                    </a:moveTo>
                    <a:lnTo>
                      <a:pt x="18" y="239"/>
                    </a:lnTo>
                    <a:lnTo>
                      <a:pt x="25" y="231"/>
                    </a:lnTo>
                    <a:lnTo>
                      <a:pt x="32" y="226"/>
                    </a:lnTo>
                    <a:lnTo>
                      <a:pt x="35" y="224"/>
                    </a:lnTo>
                    <a:lnTo>
                      <a:pt x="60" y="214"/>
                    </a:lnTo>
                    <a:lnTo>
                      <a:pt x="86" y="207"/>
                    </a:lnTo>
                    <a:lnTo>
                      <a:pt x="113" y="201"/>
                    </a:lnTo>
                    <a:lnTo>
                      <a:pt x="143" y="196"/>
                    </a:lnTo>
                    <a:lnTo>
                      <a:pt x="172" y="192"/>
                    </a:lnTo>
                    <a:lnTo>
                      <a:pt x="203" y="188"/>
                    </a:lnTo>
                    <a:lnTo>
                      <a:pt x="232" y="184"/>
                    </a:lnTo>
                    <a:lnTo>
                      <a:pt x="262" y="181"/>
                    </a:lnTo>
                    <a:lnTo>
                      <a:pt x="291" y="177"/>
                    </a:lnTo>
                    <a:lnTo>
                      <a:pt x="317" y="174"/>
                    </a:lnTo>
                    <a:lnTo>
                      <a:pt x="343" y="169"/>
                    </a:lnTo>
                    <a:lnTo>
                      <a:pt x="366" y="164"/>
                    </a:lnTo>
                    <a:lnTo>
                      <a:pt x="386" y="158"/>
                    </a:lnTo>
                    <a:lnTo>
                      <a:pt x="404" y="150"/>
                    </a:lnTo>
                    <a:lnTo>
                      <a:pt x="418" y="142"/>
                    </a:lnTo>
                    <a:lnTo>
                      <a:pt x="428" y="131"/>
                    </a:lnTo>
                    <a:lnTo>
                      <a:pt x="433" y="121"/>
                    </a:lnTo>
                    <a:lnTo>
                      <a:pt x="432" y="113"/>
                    </a:lnTo>
                    <a:lnTo>
                      <a:pt x="425" y="107"/>
                    </a:lnTo>
                    <a:lnTo>
                      <a:pt x="412" y="103"/>
                    </a:lnTo>
                    <a:lnTo>
                      <a:pt x="396" y="101"/>
                    </a:lnTo>
                    <a:lnTo>
                      <a:pt x="376" y="100"/>
                    </a:lnTo>
                    <a:lnTo>
                      <a:pt x="353" y="99"/>
                    </a:lnTo>
                    <a:lnTo>
                      <a:pt x="326" y="100"/>
                    </a:lnTo>
                    <a:lnTo>
                      <a:pt x="298" y="101"/>
                    </a:lnTo>
                    <a:lnTo>
                      <a:pt x="268" y="103"/>
                    </a:lnTo>
                    <a:lnTo>
                      <a:pt x="237" y="105"/>
                    </a:lnTo>
                    <a:lnTo>
                      <a:pt x="206" y="107"/>
                    </a:lnTo>
                    <a:lnTo>
                      <a:pt x="175" y="109"/>
                    </a:lnTo>
                    <a:lnTo>
                      <a:pt x="145" y="111"/>
                    </a:lnTo>
                    <a:lnTo>
                      <a:pt x="115" y="112"/>
                    </a:lnTo>
                    <a:lnTo>
                      <a:pt x="89" y="112"/>
                    </a:lnTo>
                    <a:lnTo>
                      <a:pt x="70" y="111"/>
                    </a:lnTo>
                    <a:lnTo>
                      <a:pt x="53" y="108"/>
                    </a:lnTo>
                    <a:lnTo>
                      <a:pt x="37" y="105"/>
                    </a:lnTo>
                    <a:lnTo>
                      <a:pt x="24" y="99"/>
                    </a:lnTo>
                    <a:lnTo>
                      <a:pt x="13" y="93"/>
                    </a:lnTo>
                    <a:lnTo>
                      <a:pt x="6" y="87"/>
                    </a:lnTo>
                    <a:lnTo>
                      <a:pt x="1" y="80"/>
                    </a:lnTo>
                    <a:lnTo>
                      <a:pt x="0" y="71"/>
                    </a:lnTo>
                    <a:lnTo>
                      <a:pt x="2" y="64"/>
                    </a:lnTo>
                    <a:lnTo>
                      <a:pt x="7" y="56"/>
                    </a:lnTo>
                    <a:lnTo>
                      <a:pt x="17" y="49"/>
                    </a:lnTo>
                    <a:lnTo>
                      <a:pt x="30" y="40"/>
                    </a:lnTo>
                    <a:lnTo>
                      <a:pt x="48" y="33"/>
                    </a:lnTo>
                    <a:lnTo>
                      <a:pt x="71" y="27"/>
                    </a:lnTo>
                    <a:lnTo>
                      <a:pt x="98" y="21"/>
                    </a:lnTo>
                    <a:lnTo>
                      <a:pt x="131" y="16"/>
                    </a:lnTo>
                    <a:lnTo>
                      <a:pt x="147" y="15"/>
                    </a:lnTo>
                    <a:lnTo>
                      <a:pt x="160" y="15"/>
                    </a:lnTo>
                    <a:lnTo>
                      <a:pt x="171" y="15"/>
                    </a:lnTo>
                    <a:lnTo>
                      <a:pt x="180" y="16"/>
                    </a:lnTo>
                    <a:lnTo>
                      <a:pt x="188" y="19"/>
                    </a:lnTo>
                    <a:lnTo>
                      <a:pt x="196" y="20"/>
                    </a:lnTo>
                    <a:lnTo>
                      <a:pt x="206" y="22"/>
                    </a:lnTo>
                    <a:lnTo>
                      <a:pt x="216" y="25"/>
                    </a:lnTo>
                    <a:lnTo>
                      <a:pt x="222" y="20"/>
                    </a:lnTo>
                    <a:lnTo>
                      <a:pt x="229" y="14"/>
                    </a:lnTo>
                    <a:lnTo>
                      <a:pt x="237" y="7"/>
                    </a:lnTo>
                    <a:lnTo>
                      <a:pt x="244" y="0"/>
                    </a:lnTo>
                    <a:lnTo>
                      <a:pt x="242" y="6"/>
                    </a:lnTo>
                    <a:lnTo>
                      <a:pt x="238" y="12"/>
                    </a:lnTo>
                    <a:lnTo>
                      <a:pt x="233" y="16"/>
                    </a:lnTo>
                    <a:lnTo>
                      <a:pt x="230" y="20"/>
                    </a:lnTo>
                    <a:lnTo>
                      <a:pt x="234" y="20"/>
                    </a:lnTo>
                    <a:lnTo>
                      <a:pt x="238" y="20"/>
                    </a:lnTo>
                    <a:lnTo>
                      <a:pt x="243" y="20"/>
                    </a:lnTo>
                    <a:lnTo>
                      <a:pt x="248" y="20"/>
                    </a:lnTo>
                    <a:lnTo>
                      <a:pt x="252" y="20"/>
                    </a:lnTo>
                    <a:lnTo>
                      <a:pt x="255" y="19"/>
                    </a:lnTo>
                    <a:lnTo>
                      <a:pt x="256" y="18"/>
                    </a:lnTo>
                    <a:lnTo>
                      <a:pt x="256" y="16"/>
                    </a:lnTo>
                    <a:lnTo>
                      <a:pt x="252" y="21"/>
                    </a:lnTo>
                    <a:lnTo>
                      <a:pt x="245" y="25"/>
                    </a:lnTo>
                    <a:lnTo>
                      <a:pt x="237" y="27"/>
                    </a:lnTo>
                    <a:lnTo>
                      <a:pt x="234" y="29"/>
                    </a:lnTo>
                    <a:lnTo>
                      <a:pt x="232" y="31"/>
                    </a:lnTo>
                    <a:lnTo>
                      <a:pt x="238" y="33"/>
                    </a:lnTo>
                    <a:lnTo>
                      <a:pt x="246" y="38"/>
                    </a:lnTo>
                    <a:lnTo>
                      <a:pt x="250" y="43"/>
                    </a:lnTo>
                    <a:lnTo>
                      <a:pt x="245" y="41"/>
                    </a:lnTo>
                    <a:lnTo>
                      <a:pt x="240" y="40"/>
                    </a:lnTo>
                    <a:lnTo>
                      <a:pt x="236" y="39"/>
                    </a:lnTo>
                    <a:lnTo>
                      <a:pt x="232" y="38"/>
                    </a:lnTo>
                    <a:lnTo>
                      <a:pt x="228" y="37"/>
                    </a:lnTo>
                    <a:lnTo>
                      <a:pt x="224" y="35"/>
                    </a:lnTo>
                    <a:lnTo>
                      <a:pt x="220" y="34"/>
                    </a:lnTo>
                    <a:lnTo>
                      <a:pt x="216" y="33"/>
                    </a:lnTo>
                    <a:lnTo>
                      <a:pt x="201" y="28"/>
                    </a:lnTo>
                    <a:lnTo>
                      <a:pt x="188" y="25"/>
                    </a:lnTo>
                    <a:lnTo>
                      <a:pt x="177" y="22"/>
                    </a:lnTo>
                    <a:lnTo>
                      <a:pt x="168" y="21"/>
                    </a:lnTo>
                    <a:lnTo>
                      <a:pt x="159" y="21"/>
                    </a:lnTo>
                    <a:lnTo>
                      <a:pt x="150" y="22"/>
                    </a:lnTo>
                    <a:lnTo>
                      <a:pt x="141" y="23"/>
                    </a:lnTo>
                    <a:lnTo>
                      <a:pt x="131" y="25"/>
                    </a:lnTo>
                    <a:lnTo>
                      <a:pt x="84" y="31"/>
                    </a:lnTo>
                    <a:lnTo>
                      <a:pt x="52" y="39"/>
                    </a:lnTo>
                    <a:lnTo>
                      <a:pt x="31" y="50"/>
                    </a:lnTo>
                    <a:lnTo>
                      <a:pt x="23" y="60"/>
                    </a:lnTo>
                    <a:lnTo>
                      <a:pt x="25" y="71"/>
                    </a:lnTo>
                    <a:lnTo>
                      <a:pt x="37" y="81"/>
                    </a:lnTo>
                    <a:lnTo>
                      <a:pt x="58" y="88"/>
                    </a:lnTo>
                    <a:lnTo>
                      <a:pt x="86" y="93"/>
                    </a:lnTo>
                    <a:lnTo>
                      <a:pt x="111" y="93"/>
                    </a:lnTo>
                    <a:lnTo>
                      <a:pt x="139" y="93"/>
                    </a:lnTo>
                    <a:lnTo>
                      <a:pt x="167" y="91"/>
                    </a:lnTo>
                    <a:lnTo>
                      <a:pt x="196" y="90"/>
                    </a:lnTo>
                    <a:lnTo>
                      <a:pt x="227" y="88"/>
                    </a:lnTo>
                    <a:lnTo>
                      <a:pt x="257" y="87"/>
                    </a:lnTo>
                    <a:lnTo>
                      <a:pt x="287" y="86"/>
                    </a:lnTo>
                    <a:lnTo>
                      <a:pt x="316" y="84"/>
                    </a:lnTo>
                    <a:lnTo>
                      <a:pt x="344" y="83"/>
                    </a:lnTo>
                    <a:lnTo>
                      <a:pt x="370" y="84"/>
                    </a:lnTo>
                    <a:lnTo>
                      <a:pt x="393" y="86"/>
                    </a:lnTo>
                    <a:lnTo>
                      <a:pt x="413" y="88"/>
                    </a:lnTo>
                    <a:lnTo>
                      <a:pt x="431" y="93"/>
                    </a:lnTo>
                    <a:lnTo>
                      <a:pt x="444" y="99"/>
                    </a:lnTo>
                    <a:lnTo>
                      <a:pt x="453" y="107"/>
                    </a:lnTo>
                    <a:lnTo>
                      <a:pt x="458" y="117"/>
                    </a:lnTo>
                    <a:lnTo>
                      <a:pt x="454" y="133"/>
                    </a:lnTo>
                    <a:lnTo>
                      <a:pt x="442" y="149"/>
                    </a:lnTo>
                    <a:lnTo>
                      <a:pt x="425" y="162"/>
                    </a:lnTo>
                    <a:lnTo>
                      <a:pt x="401" y="174"/>
                    </a:lnTo>
                    <a:lnTo>
                      <a:pt x="374" y="184"/>
                    </a:lnTo>
                    <a:lnTo>
                      <a:pt x="343" y="194"/>
                    </a:lnTo>
                    <a:lnTo>
                      <a:pt x="310" y="202"/>
                    </a:lnTo>
                    <a:lnTo>
                      <a:pt x="276" y="211"/>
                    </a:lnTo>
                    <a:lnTo>
                      <a:pt x="241" y="217"/>
                    </a:lnTo>
                    <a:lnTo>
                      <a:pt x="208" y="224"/>
                    </a:lnTo>
                    <a:lnTo>
                      <a:pt x="175" y="230"/>
                    </a:lnTo>
                    <a:lnTo>
                      <a:pt x="147" y="235"/>
                    </a:lnTo>
                    <a:lnTo>
                      <a:pt x="121" y="241"/>
                    </a:lnTo>
                    <a:lnTo>
                      <a:pt x="101" y="247"/>
                    </a:lnTo>
                    <a:lnTo>
                      <a:pt x="86" y="252"/>
                    </a:lnTo>
                    <a:lnTo>
                      <a:pt x="79" y="258"/>
                    </a:lnTo>
                    <a:lnTo>
                      <a:pt x="78" y="261"/>
                    </a:lnTo>
                    <a:lnTo>
                      <a:pt x="74" y="266"/>
                    </a:lnTo>
                    <a:lnTo>
                      <a:pt x="67" y="273"/>
                    </a:lnTo>
                    <a:lnTo>
                      <a:pt x="56" y="281"/>
                    </a:lnTo>
                    <a:lnTo>
                      <a:pt x="52" y="276"/>
                    </a:lnTo>
                    <a:lnTo>
                      <a:pt x="43" y="268"/>
                    </a:lnTo>
                    <a:lnTo>
                      <a:pt x="34" y="258"/>
                    </a:lnTo>
                    <a:lnTo>
                      <a:pt x="30" y="255"/>
                    </a:lnTo>
                    <a:lnTo>
                      <a:pt x="28" y="254"/>
                    </a:lnTo>
                    <a:lnTo>
                      <a:pt x="23" y="251"/>
                    </a:lnTo>
                    <a:lnTo>
                      <a:pt x="17" y="249"/>
                    </a:lnTo>
                    <a:lnTo>
                      <a:pt x="15" y="248"/>
                    </a:lnTo>
                    <a:close/>
                  </a:path>
                </a:pathLst>
              </a:custGeom>
              <a:solidFill>
                <a:srgbClr val="FF0000"/>
              </a:solidFill>
              <a:ln w="9525">
                <a:noFill/>
                <a:round/>
                <a:headEnd/>
                <a:tailEnd/>
              </a:ln>
            </p:spPr>
            <p:txBody>
              <a:bodyPr/>
              <a:lstStyle/>
              <a:p>
                <a:endParaRPr lang="en-AU"/>
              </a:p>
            </p:txBody>
          </p:sp>
          <p:sp>
            <p:nvSpPr>
              <p:cNvPr id="26646" name="Freeform 271"/>
              <p:cNvSpPr>
                <a:spLocks/>
              </p:cNvSpPr>
              <p:nvPr/>
            </p:nvSpPr>
            <p:spPr bwMode="auto">
              <a:xfrm>
                <a:off x="4313" y="3006"/>
                <a:ext cx="230" cy="141"/>
              </a:xfrm>
              <a:custGeom>
                <a:avLst/>
                <a:gdLst>
                  <a:gd name="T0" fmla="*/ 18 w 458"/>
                  <a:gd name="T1" fmla="*/ 239 h 281"/>
                  <a:gd name="T2" fmla="*/ 35 w 458"/>
                  <a:gd name="T3" fmla="*/ 224 h 281"/>
                  <a:gd name="T4" fmla="*/ 86 w 458"/>
                  <a:gd name="T5" fmla="*/ 207 h 281"/>
                  <a:gd name="T6" fmla="*/ 172 w 458"/>
                  <a:gd name="T7" fmla="*/ 192 h 281"/>
                  <a:gd name="T8" fmla="*/ 262 w 458"/>
                  <a:gd name="T9" fmla="*/ 181 h 281"/>
                  <a:gd name="T10" fmla="*/ 343 w 458"/>
                  <a:gd name="T11" fmla="*/ 169 h 281"/>
                  <a:gd name="T12" fmla="*/ 404 w 458"/>
                  <a:gd name="T13" fmla="*/ 150 h 281"/>
                  <a:gd name="T14" fmla="*/ 428 w 458"/>
                  <a:gd name="T15" fmla="*/ 131 h 281"/>
                  <a:gd name="T16" fmla="*/ 425 w 458"/>
                  <a:gd name="T17" fmla="*/ 107 h 281"/>
                  <a:gd name="T18" fmla="*/ 376 w 458"/>
                  <a:gd name="T19" fmla="*/ 100 h 281"/>
                  <a:gd name="T20" fmla="*/ 298 w 458"/>
                  <a:gd name="T21" fmla="*/ 101 h 281"/>
                  <a:gd name="T22" fmla="*/ 206 w 458"/>
                  <a:gd name="T23" fmla="*/ 107 h 281"/>
                  <a:gd name="T24" fmla="*/ 115 w 458"/>
                  <a:gd name="T25" fmla="*/ 112 h 281"/>
                  <a:gd name="T26" fmla="*/ 70 w 458"/>
                  <a:gd name="T27" fmla="*/ 111 h 281"/>
                  <a:gd name="T28" fmla="*/ 24 w 458"/>
                  <a:gd name="T29" fmla="*/ 99 h 281"/>
                  <a:gd name="T30" fmla="*/ 1 w 458"/>
                  <a:gd name="T31" fmla="*/ 80 h 281"/>
                  <a:gd name="T32" fmla="*/ 7 w 458"/>
                  <a:gd name="T33" fmla="*/ 56 h 281"/>
                  <a:gd name="T34" fmla="*/ 48 w 458"/>
                  <a:gd name="T35" fmla="*/ 33 h 281"/>
                  <a:gd name="T36" fmla="*/ 131 w 458"/>
                  <a:gd name="T37" fmla="*/ 16 h 281"/>
                  <a:gd name="T38" fmla="*/ 160 w 458"/>
                  <a:gd name="T39" fmla="*/ 15 h 281"/>
                  <a:gd name="T40" fmla="*/ 188 w 458"/>
                  <a:gd name="T41" fmla="*/ 19 h 281"/>
                  <a:gd name="T42" fmla="*/ 216 w 458"/>
                  <a:gd name="T43" fmla="*/ 25 h 281"/>
                  <a:gd name="T44" fmla="*/ 229 w 458"/>
                  <a:gd name="T45" fmla="*/ 14 h 281"/>
                  <a:gd name="T46" fmla="*/ 244 w 458"/>
                  <a:gd name="T47" fmla="*/ 0 h 281"/>
                  <a:gd name="T48" fmla="*/ 233 w 458"/>
                  <a:gd name="T49" fmla="*/ 16 h 281"/>
                  <a:gd name="T50" fmla="*/ 234 w 458"/>
                  <a:gd name="T51" fmla="*/ 20 h 281"/>
                  <a:gd name="T52" fmla="*/ 248 w 458"/>
                  <a:gd name="T53" fmla="*/ 20 h 281"/>
                  <a:gd name="T54" fmla="*/ 256 w 458"/>
                  <a:gd name="T55" fmla="*/ 18 h 281"/>
                  <a:gd name="T56" fmla="*/ 252 w 458"/>
                  <a:gd name="T57" fmla="*/ 21 h 281"/>
                  <a:gd name="T58" fmla="*/ 234 w 458"/>
                  <a:gd name="T59" fmla="*/ 29 h 281"/>
                  <a:gd name="T60" fmla="*/ 238 w 458"/>
                  <a:gd name="T61" fmla="*/ 33 h 281"/>
                  <a:gd name="T62" fmla="*/ 250 w 458"/>
                  <a:gd name="T63" fmla="*/ 43 h 281"/>
                  <a:gd name="T64" fmla="*/ 236 w 458"/>
                  <a:gd name="T65" fmla="*/ 39 h 281"/>
                  <a:gd name="T66" fmla="*/ 224 w 458"/>
                  <a:gd name="T67" fmla="*/ 35 h 281"/>
                  <a:gd name="T68" fmla="*/ 216 w 458"/>
                  <a:gd name="T69" fmla="*/ 33 h 281"/>
                  <a:gd name="T70" fmla="*/ 177 w 458"/>
                  <a:gd name="T71" fmla="*/ 22 h 281"/>
                  <a:gd name="T72" fmla="*/ 150 w 458"/>
                  <a:gd name="T73" fmla="*/ 22 h 281"/>
                  <a:gd name="T74" fmla="*/ 131 w 458"/>
                  <a:gd name="T75" fmla="*/ 25 h 281"/>
                  <a:gd name="T76" fmla="*/ 31 w 458"/>
                  <a:gd name="T77" fmla="*/ 50 h 281"/>
                  <a:gd name="T78" fmla="*/ 37 w 458"/>
                  <a:gd name="T79" fmla="*/ 81 h 281"/>
                  <a:gd name="T80" fmla="*/ 86 w 458"/>
                  <a:gd name="T81" fmla="*/ 93 h 281"/>
                  <a:gd name="T82" fmla="*/ 167 w 458"/>
                  <a:gd name="T83" fmla="*/ 91 h 281"/>
                  <a:gd name="T84" fmla="*/ 257 w 458"/>
                  <a:gd name="T85" fmla="*/ 87 h 281"/>
                  <a:gd name="T86" fmla="*/ 344 w 458"/>
                  <a:gd name="T87" fmla="*/ 83 h 281"/>
                  <a:gd name="T88" fmla="*/ 413 w 458"/>
                  <a:gd name="T89" fmla="*/ 88 h 281"/>
                  <a:gd name="T90" fmla="*/ 453 w 458"/>
                  <a:gd name="T91" fmla="*/ 107 h 281"/>
                  <a:gd name="T92" fmla="*/ 454 w 458"/>
                  <a:gd name="T93" fmla="*/ 133 h 281"/>
                  <a:gd name="T94" fmla="*/ 401 w 458"/>
                  <a:gd name="T95" fmla="*/ 174 h 281"/>
                  <a:gd name="T96" fmla="*/ 310 w 458"/>
                  <a:gd name="T97" fmla="*/ 202 h 281"/>
                  <a:gd name="T98" fmla="*/ 208 w 458"/>
                  <a:gd name="T99" fmla="*/ 224 h 281"/>
                  <a:gd name="T100" fmla="*/ 121 w 458"/>
                  <a:gd name="T101" fmla="*/ 241 h 281"/>
                  <a:gd name="T102" fmla="*/ 79 w 458"/>
                  <a:gd name="T103" fmla="*/ 258 h 281"/>
                  <a:gd name="T104" fmla="*/ 74 w 458"/>
                  <a:gd name="T105" fmla="*/ 266 h 281"/>
                  <a:gd name="T106" fmla="*/ 56 w 458"/>
                  <a:gd name="T107" fmla="*/ 281 h 281"/>
                  <a:gd name="T108" fmla="*/ 34 w 458"/>
                  <a:gd name="T109" fmla="*/ 258 h 281"/>
                  <a:gd name="T110" fmla="*/ 28 w 458"/>
                  <a:gd name="T111" fmla="*/ 254 h 281"/>
                  <a:gd name="T112" fmla="*/ 15 w 458"/>
                  <a:gd name="T113" fmla="*/ 248 h 2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58"/>
                  <a:gd name="T172" fmla="*/ 0 h 281"/>
                  <a:gd name="T173" fmla="*/ 458 w 458"/>
                  <a:gd name="T174" fmla="*/ 281 h 2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58" h="281">
                    <a:moveTo>
                      <a:pt x="15" y="248"/>
                    </a:moveTo>
                    <a:lnTo>
                      <a:pt x="15" y="248"/>
                    </a:lnTo>
                    <a:lnTo>
                      <a:pt x="18" y="239"/>
                    </a:lnTo>
                    <a:lnTo>
                      <a:pt x="25" y="231"/>
                    </a:lnTo>
                    <a:lnTo>
                      <a:pt x="32" y="226"/>
                    </a:lnTo>
                    <a:lnTo>
                      <a:pt x="35" y="224"/>
                    </a:lnTo>
                    <a:lnTo>
                      <a:pt x="60" y="214"/>
                    </a:lnTo>
                    <a:lnTo>
                      <a:pt x="86" y="207"/>
                    </a:lnTo>
                    <a:lnTo>
                      <a:pt x="113" y="201"/>
                    </a:lnTo>
                    <a:lnTo>
                      <a:pt x="143" y="196"/>
                    </a:lnTo>
                    <a:lnTo>
                      <a:pt x="172" y="192"/>
                    </a:lnTo>
                    <a:lnTo>
                      <a:pt x="203" y="188"/>
                    </a:lnTo>
                    <a:lnTo>
                      <a:pt x="232" y="184"/>
                    </a:lnTo>
                    <a:lnTo>
                      <a:pt x="262" y="181"/>
                    </a:lnTo>
                    <a:lnTo>
                      <a:pt x="291" y="177"/>
                    </a:lnTo>
                    <a:lnTo>
                      <a:pt x="317" y="174"/>
                    </a:lnTo>
                    <a:lnTo>
                      <a:pt x="343" y="169"/>
                    </a:lnTo>
                    <a:lnTo>
                      <a:pt x="366" y="164"/>
                    </a:lnTo>
                    <a:lnTo>
                      <a:pt x="386" y="158"/>
                    </a:lnTo>
                    <a:lnTo>
                      <a:pt x="404" y="150"/>
                    </a:lnTo>
                    <a:lnTo>
                      <a:pt x="418" y="142"/>
                    </a:lnTo>
                    <a:lnTo>
                      <a:pt x="428" y="131"/>
                    </a:lnTo>
                    <a:lnTo>
                      <a:pt x="433" y="121"/>
                    </a:lnTo>
                    <a:lnTo>
                      <a:pt x="432" y="113"/>
                    </a:lnTo>
                    <a:lnTo>
                      <a:pt x="425" y="107"/>
                    </a:lnTo>
                    <a:lnTo>
                      <a:pt x="412" y="103"/>
                    </a:lnTo>
                    <a:lnTo>
                      <a:pt x="396" y="101"/>
                    </a:lnTo>
                    <a:lnTo>
                      <a:pt x="376" y="100"/>
                    </a:lnTo>
                    <a:lnTo>
                      <a:pt x="353" y="99"/>
                    </a:lnTo>
                    <a:lnTo>
                      <a:pt x="326" y="100"/>
                    </a:lnTo>
                    <a:lnTo>
                      <a:pt x="298" y="101"/>
                    </a:lnTo>
                    <a:lnTo>
                      <a:pt x="268" y="103"/>
                    </a:lnTo>
                    <a:lnTo>
                      <a:pt x="237" y="105"/>
                    </a:lnTo>
                    <a:lnTo>
                      <a:pt x="206" y="107"/>
                    </a:lnTo>
                    <a:lnTo>
                      <a:pt x="175" y="109"/>
                    </a:lnTo>
                    <a:lnTo>
                      <a:pt x="145" y="111"/>
                    </a:lnTo>
                    <a:lnTo>
                      <a:pt x="115" y="112"/>
                    </a:lnTo>
                    <a:lnTo>
                      <a:pt x="89" y="112"/>
                    </a:lnTo>
                    <a:lnTo>
                      <a:pt x="70" y="111"/>
                    </a:lnTo>
                    <a:lnTo>
                      <a:pt x="53" y="108"/>
                    </a:lnTo>
                    <a:lnTo>
                      <a:pt x="37" y="105"/>
                    </a:lnTo>
                    <a:lnTo>
                      <a:pt x="24" y="99"/>
                    </a:lnTo>
                    <a:lnTo>
                      <a:pt x="13" y="93"/>
                    </a:lnTo>
                    <a:lnTo>
                      <a:pt x="6" y="87"/>
                    </a:lnTo>
                    <a:lnTo>
                      <a:pt x="1" y="80"/>
                    </a:lnTo>
                    <a:lnTo>
                      <a:pt x="0" y="71"/>
                    </a:lnTo>
                    <a:lnTo>
                      <a:pt x="2" y="64"/>
                    </a:lnTo>
                    <a:lnTo>
                      <a:pt x="7" y="56"/>
                    </a:lnTo>
                    <a:lnTo>
                      <a:pt x="17" y="49"/>
                    </a:lnTo>
                    <a:lnTo>
                      <a:pt x="30" y="40"/>
                    </a:lnTo>
                    <a:lnTo>
                      <a:pt x="48" y="33"/>
                    </a:lnTo>
                    <a:lnTo>
                      <a:pt x="71" y="27"/>
                    </a:lnTo>
                    <a:lnTo>
                      <a:pt x="98" y="21"/>
                    </a:lnTo>
                    <a:lnTo>
                      <a:pt x="131" y="16"/>
                    </a:lnTo>
                    <a:lnTo>
                      <a:pt x="147" y="15"/>
                    </a:lnTo>
                    <a:lnTo>
                      <a:pt x="160" y="15"/>
                    </a:lnTo>
                    <a:lnTo>
                      <a:pt x="171" y="15"/>
                    </a:lnTo>
                    <a:lnTo>
                      <a:pt x="180" y="16"/>
                    </a:lnTo>
                    <a:lnTo>
                      <a:pt x="188" y="19"/>
                    </a:lnTo>
                    <a:lnTo>
                      <a:pt x="196" y="20"/>
                    </a:lnTo>
                    <a:lnTo>
                      <a:pt x="206" y="22"/>
                    </a:lnTo>
                    <a:lnTo>
                      <a:pt x="216" y="25"/>
                    </a:lnTo>
                    <a:lnTo>
                      <a:pt x="222" y="20"/>
                    </a:lnTo>
                    <a:lnTo>
                      <a:pt x="229" y="14"/>
                    </a:lnTo>
                    <a:lnTo>
                      <a:pt x="237" y="7"/>
                    </a:lnTo>
                    <a:lnTo>
                      <a:pt x="244" y="0"/>
                    </a:lnTo>
                    <a:lnTo>
                      <a:pt x="242" y="6"/>
                    </a:lnTo>
                    <a:lnTo>
                      <a:pt x="238" y="12"/>
                    </a:lnTo>
                    <a:lnTo>
                      <a:pt x="233" y="16"/>
                    </a:lnTo>
                    <a:lnTo>
                      <a:pt x="230" y="20"/>
                    </a:lnTo>
                    <a:lnTo>
                      <a:pt x="234" y="20"/>
                    </a:lnTo>
                    <a:lnTo>
                      <a:pt x="238" y="20"/>
                    </a:lnTo>
                    <a:lnTo>
                      <a:pt x="243" y="20"/>
                    </a:lnTo>
                    <a:lnTo>
                      <a:pt x="248" y="20"/>
                    </a:lnTo>
                    <a:lnTo>
                      <a:pt x="252" y="20"/>
                    </a:lnTo>
                    <a:lnTo>
                      <a:pt x="255" y="19"/>
                    </a:lnTo>
                    <a:lnTo>
                      <a:pt x="256" y="18"/>
                    </a:lnTo>
                    <a:lnTo>
                      <a:pt x="256" y="16"/>
                    </a:lnTo>
                    <a:lnTo>
                      <a:pt x="252" y="21"/>
                    </a:lnTo>
                    <a:lnTo>
                      <a:pt x="245" y="25"/>
                    </a:lnTo>
                    <a:lnTo>
                      <a:pt x="237" y="27"/>
                    </a:lnTo>
                    <a:lnTo>
                      <a:pt x="234" y="29"/>
                    </a:lnTo>
                    <a:lnTo>
                      <a:pt x="232" y="31"/>
                    </a:lnTo>
                    <a:lnTo>
                      <a:pt x="238" y="33"/>
                    </a:lnTo>
                    <a:lnTo>
                      <a:pt x="246" y="38"/>
                    </a:lnTo>
                    <a:lnTo>
                      <a:pt x="250" y="43"/>
                    </a:lnTo>
                    <a:lnTo>
                      <a:pt x="245" y="41"/>
                    </a:lnTo>
                    <a:lnTo>
                      <a:pt x="240" y="40"/>
                    </a:lnTo>
                    <a:lnTo>
                      <a:pt x="236" y="39"/>
                    </a:lnTo>
                    <a:lnTo>
                      <a:pt x="232" y="38"/>
                    </a:lnTo>
                    <a:lnTo>
                      <a:pt x="228" y="37"/>
                    </a:lnTo>
                    <a:lnTo>
                      <a:pt x="224" y="35"/>
                    </a:lnTo>
                    <a:lnTo>
                      <a:pt x="220" y="34"/>
                    </a:lnTo>
                    <a:lnTo>
                      <a:pt x="216" y="33"/>
                    </a:lnTo>
                    <a:lnTo>
                      <a:pt x="201" y="28"/>
                    </a:lnTo>
                    <a:lnTo>
                      <a:pt x="188" y="25"/>
                    </a:lnTo>
                    <a:lnTo>
                      <a:pt x="177" y="22"/>
                    </a:lnTo>
                    <a:lnTo>
                      <a:pt x="168" y="21"/>
                    </a:lnTo>
                    <a:lnTo>
                      <a:pt x="159" y="21"/>
                    </a:lnTo>
                    <a:lnTo>
                      <a:pt x="150" y="22"/>
                    </a:lnTo>
                    <a:lnTo>
                      <a:pt x="141" y="23"/>
                    </a:lnTo>
                    <a:lnTo>
                      <a:pt x="131" y="25"/>
                    </a:lnTo>
                    <a:lnTo>
                      <a:pt x="84" y="31"/>
                    </a:lnTo>
                    <a:lnTo>
                      <a:pt x="52" y="39"/>
                    </a:lnTo>
                    <a:lnTo>
                      <a:pt x="31" y="50"/>
                    </a:lnTo>
                    <a:lnTo>
                      <a:pt x="23" y="60"/>
                    </a:lnTo>
                    <a:lnTo>
                      <a:pt x="25" y="71"/>
                    </a:lnTo>
                    <a:lnTo>
                      <a:pt x="37" y="81"/>
                    </a:lnTo>
                    <a:lnTo>
                      <a:pt x="58" y="88"/>
                    </a:lnTo>
                    <a:lnTo>
                      <a:pt x="86" y="93"/>
                    </a:lnTo>
                    <a:lnTo>
                      <a:pt x="111" y="93"/>
                    </a:lnTo>
                    <a:lnTo>
                      <a:pt x="139" y="93"/>
                    </a:lnTo>
                    <a:lnTo>
                      <a:pt x="167" y="91"/>
                    </a:lnTo>
                    <a:lnTo>
                      <a:pt x="196" y="90"/>
                    </a:lnTo>
                    <a:lnTo>
                      <a:pt x="227" y="88"/>
                    </a:lnTo>
                    <a:lnTo>
                      <a:pt x="257" y="87"/>
                    </a:lnTo>
                    <a:lnTo>
                      <a:pt x="287" y="86"/>
                    </a:lnTo>
                    <a:lnTo>
                      <a:pt x="316" y="84"/>
                    </a:lnTo>
                    <a:lnTo>
                      <a:pt x="344" y="83"/>
                    </a:lnTo>
                    <a:lnTo>
                      <a:pt x="370" y="84"/>
                    </a:lnTo>
                    <a:lnTo>
                      <a:pt x="393" y="86"/>
                    </a:lnTo>
                    <a:lnTo>
                      <a:pt x="413" y="88"/>
                    </a:lnTo>
                    <a:lnTo>
                      <a:pt x="431" y="93"/>
                    </a:lnTo>
                    <a:lnTo>
                      <a:pt x="444" y="99"/>
                    </a:lnTo>
                    <a:lnTo>
                      <a:pt x="453" y="107"/>
                    </a:lnTo>
                    <a:lnTo>
                      <a:pt x="458" y="117"/>
                    </a:lnTo>
                    <a:lnTo>
                      <a:pt x="454" y="133"/>
                    </a:lnTo>
                    <a:lnTo>
                      <a:pt x="442" y="149"/>
                    </a:lnTo>
                    <a:lnTo>
                      <a:pt x="425" y="162"/>
                    </a:lnTo>
                    <a:lnTo>
                      <a:pt x="401" y="174"/>
                    </a:lnTo>
                    <a:lnTo>
                      <a:pt x="374" y="184"/>
                    </a:lnTo>
                    <a:lnTo>
                      <a:pt x="343" y="194"/>
                    </a:lnTo>
                    <a:lnTo>
                      <a:pt x="310" y="202"/>
                    </a:lnTo>
                    <a:lnTo>
                      <a:pt x="276" y="211"/>
                    </a:lnTo>
                    <a:lnTo>
                      <a:pt x="241" y="217"/>
                    </a:lnTo>
                    <a:lnTo>
                      <a:pt x="208" y="224"/>
                    </a:lnTo>
                    <a:lnTo>
                      <a:pt x="175" y="230"/>
                    </a:lnTo>
                    <a:lnTo>
                      <a:pt x="147" y="235"/>
                    </a:lnTo>
                    <a:lnTo>
                      <a:pt x="121" y="241"/>
                    </a:lnTo>
                    <a:lnTo>
                      <a:pt x="101" y="247"/>
                    </a:lnTo>
                    <a:lnTo>
                      <a:pt x="86" y="252"/>
                    </a:lnTo>
                    <a:lnTo>
                      <a:pt x="79" y="258"/>
                    </a:lnTo>
                    <a:lnTo>
                      <a:pt x="78" y="261"/>
                    </a:lnTo>
                    <a:lnTo>
                      <a:pt x="74" y="266"/>
                    </a:lnTo>
                    <a:lnTo>
                      <a:pt x="67" y="273"/>
                    </a:lnTo>
                    <a:lnTo>
                      <a:pt x="56" y="281"/>
                    </a:lnTo>
                    <a:lnTo>
                      <a:pt x="52" y="276"/>
                    </a:lnTo>
                    <a:lnTo>
                      <a:pt x="43" y="268"/>
                    </a:lnTo>
                    <a:lnTo>
                      <a:pt x="34" y="258"/>
                    </a:lnTo>
                    <a:lnTo>
                      <a:pt x="30" y="255"/>
                    </a:lnTo>
                    <a:lnTo>
                      <a:pt x="28" y="254"/>
                    </a:lnTo>
                    <a:lnTo>
                      <a:pt x="23" y="251"/>
                    </a:lnTo>
                    <a:lnTo>
                      <a:pt x="17" y="249"/>
                    </a:lnTo>
                    <a:lnTo>
                      <a:pt x="15" y="248"/>
                    </a:lnTo>
                  </a:path>
                </a:pathLst>
              </a:custGeom>
              <a:noFill/>
              <a:ln w="0">
                <a:solidFill>
                  <a:srgbClr val="000000"/>
                </a:solidFill>
                <a:prstDash val="solid"/>
                <a:round/>
                <a:headEnd/>
                <a:tailEnd/>
              </a:ln>
            </p:spPr>
            <p:txBody>
              <a:bodyPr/>
              <a:lstStyle/>
              <a:p>
                <a:endParaRPr lang="en-AU"/>
              </a:p>
            </p:txBody>
          </p:sp>
          <p:sp>
            <p:nvSpPr>
              <p:cNvPr id="26647" name="Freeform 272"/>
              <p:cNvSpPr>
                <a:spLocks/>
              </p:cNvSpPr>
              <p:nvPr/>
            </p:nvSpPr>
            <p:spPr bwMode="auto">
              <a:xfrm>
                <a:off x="4257" y="3129"/>
                <a:ext cx="84" cy="77"/>
              </a:xfrm>
              <a:custGeom>
                <a:avLst/>
                <a:gdLst>
                  <a:gd name="T0" fmla="*/ 137 w 169"/>
                  <a:gd name="T1" fmla="*/ 0 h 152"/>
                  <a:gd name="T2" fmla="*/ 131 w 169"/>
                  <a:gd name="T3" fmla="*/ 1 h 152"/>
                  <a:gd name="T4" fmla="*/ 118 w 169"/>
                  <a:gd name="T5" fmla="*/ 1 h 152"/>
                  <a:gd name="T6" fmla="*/ 106 w 169"/>
                  <a:gd name="T7" fmla="*/ 8 h 152"/>
                  <a:gd name="T8" fmla="*/ 93 w 169"/>
                  <a:gd name="T9" fmla="*/ 15 h 152"/>
                  <a:gd name="T10" fmla="*/ 81 w 169"/>
                  <a:gd name="T11" fmla="*/ 22 h 152"/>
                  <a:gd name="T12" fmla="*/ 66 w 169"/>
                  <a:gd name="T13" fmla="*/ 34 h 152"/>
                  <a:gd name="T14" fmla="*/ 58 w 169"/>
                  <a:gd name="T15" fmla="*/ 48 h 152"/>
                  <a:gd name="T16" fmla="*/ 49 w 169"/>
                  <a:gd name="T17" fmla="*/ 58 h 152"/>
                  <a:gd name="T18" fmla="*/ 42 w 169"/>
                  <a:gd name="T19" fmla="*/ 60 h 152"/>
                  <a:gd name="T20" fmla="*/ 27 w 169"/>
                  <a:gd name="T21" fmla="*/ 71 h 152"/>
                  <a:gd name="T22" fmla="*/ 12 w 169"/>
                  <a:gd name="T23" fmla="*/ 79 h 152"/>
                  <a:gd name="T24" fmla="*/ 3 w 169"/>
                  <a:gd name="T25" fmla="*/ 90 h 152"/>
                  <a:gd name="T26" fmla="*/ 0 w 169"/>
                  <a:gd name="T27" fmla="*/ 102 h 152"/>
                  <a:gd name="T28" fmla="*/ 0 w 169"/>
                  <a:gd name="T29" fmla="*/ 109 h 152"/>
                  <a:gd name="T30" fmla="*/ 1 w 169"/>
                  <a:gd name="T31" fmla="*/ 120 h 152"/>
                  <a:gd name="T32" fmla="*/ 6 w 169"/>
                  <a:gd name="T33" fmla="*/ 134 h 152"/>
                  <a:gd name="T34" fmla="*/ 15 w 169"/>
                  <a:gd name="T35" fmla="*/ 146 h 152"/>
                  <a:gd name="T36" fmla="*/ 37 w 169"/>
                  <a:gd name="T37" fmla="*/ 152 h 152"/>
                  <a:gd name="T38" fmla="*/ 53 w 169"/>
                  <a:gd name="T39" fmla="*/ 151 h 152"/>
                  <a:gd name="T40" fmla="*/ 61 w 169"/>
                  <a:gd name="T41" fmla="*/ 145 h 152"/>
                  <a:gd name="T42" fmla="*/ 68 w 169"/>
                  <a:gd name="T43" fmla="*/ 135 h 152"/>
                  <a:gd name="T44" fmla="*/ 82 w 169"/>
                  <a:gd name="T45" fmla="*/ 126 h 152"/>
                  <a:gd name="T46" fmla="*/ 94 w 169"/>
                  <a:gd name="T47" fmla="*/ 120 h 152"/>
                  <a:gd name="T48" fmla="*/ 99 w 169"/>
                  <a:gd name="T49" fmla="*/ 114 h 152"/>
                  <a:gd name="T50" fmla="*/ 105 w 169"/>
                  <a:gd name="T51" fmla="*/ 103 h 152"/>
                  <a:gd name="T52" fmla="*/ 117 w 169"/>
                  <a:gd name="T53" fmla="*/ 94 h 152"/>
                  <a:gd name="T54" fmla="*/ 128 w 169"/>
                  <a:gd name="T55" fmla="*/ 87 h 152"/>
                  <a:gd name="T56" fmla="*/ 142 w 169"/>
                  <a:gd name="T57" fmla="*/ 73 h 152"/>
                  <a:gd name="T58" fmla="*/ 151 w 169"/>
                  <a:gd name="T59" fmla="*/ 64 h 152"/>
                  <a:gd name="T60" fmla="*/ 163 w 169"/>
                  <a:gd name="T61" fmla="*/ 48 h 152"/>
                  <a:gd name="T62" fmla="*/ 169 w 169"/>
                  <a:gd name="T63" fmla="*/ 36 h 152"/>
                  <a:gd name="T64" fmla="*/ 167 w 169"/>
                  <a:gd name="T65" fmla="*/ 32 h 152"/>
                  <a:gd name="T66" fmla="*/ 156 w 169"/>
                  <a:gd name="T67" fmla="*/ 17 h 152"/>
                  <a:gd name="T68" fmla="*/ 143 w 169"/>
                  <a:gd name="T69" fmla="*/ 4 h 152"/>
                  <a:gd name="T70" fmla="*/ 139 w 169"/>
                  <a:gd name="T71" fmla="*/ 0 h 15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169"/>
                  <a:gd name="T109" fmla="*/ 0 h 152"/>
                  <a:gd name="T110" fmla="*/ 169 w 169"/>
                  <a:gd name="T111" fmla="*/ 152 h 15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169" h="152">
                    <a:moveTo>
                      <a:pt x="141" y="2"/>
                    </a:moveTo>
                    <a:lnTo>
                      <a:pt x="137" y="0"/>
                    </a:lnTo>
                    <a:lnTo>
                      <a:pt x="134" y="0"/>
                    </a:lnTo>
                    <a:lnTo>
                      <a:pt x="131" y="1"/>
                    </a:lnTo>
                    <a:lnTo>
                      <a:pt x="128" y="2"/>
                    </a:lnTo>
                    <a:lnTo>
                      <a:pt x="118" y="1"/>
                    </a:lnTo>
                    <a:lnTo>
                      <a:pt x="111" y="2"/>
                    </a:lnTo>
                    <a:lnTo>
                      <a:pt x="106" y="8"/>
                    </a:lnTo>
                    <a:lnTo>
                      <a:pt x="103" y="17"/>
                    </a:lnTo>
                    <a:lnTo>
                      <a:pt x="93" y="15"/>
                    </a:lnTo>
                    <a:lnTo>
                      <a:pt x="86" y="17"/>
                    </a:lnTo>
                    <a:lnTo>
                      <a:pt x="81" y="22"/>
                    </a:lnTo>
                    <a:lnTo>
                      <a:pt x="79" y="31"/>
                    </a:lnTo>
                    <a:lnTo>
                      <a:pt x="66" y="34"/>
                    </a:lnTo>
                    <a:lnTo>
                      <a:pt x="60" y="40"/>
                    </a:lnTo>
                    <a:lnTo>
                      <a:pt x="58" y="48"/>
                    </a:lnTo>
                    <a:lnTo>
                      <a:pt x="56" y="59"/>
                    </a:lnTo>
                    <a:lnTo>
                      <a:pt x="49" y="58"/>
                    </a:lnTo>
                    <a:lnTo>
                      <a:pt x="45" y="57"/>
                    </a:lnTo>
                    <a:lnTo>
                      <a:pt x="42" y="60"/>
                    </a:lnTo>
                    <a:lnTo>
                      <a:pt x="36" y="69"/>
                    </a:lnTo>
                    <a:lnTo>
                      <a:pt x="27" y="71"/>
                    </a:lnTo>
                    <a:lnTo>
                      <a:pt x="20" y="75"/>
                    </a:lnTo>
                    <a:lnTo>
                      <a:pt x="12" y="79"/>
                    </a:lnTo>
                    <a:lnTo>
                      <a:pt x="7" y="84"/>
                    </a:lnTo>
                    <a:lnTo>
                      <a:pt x="3" y="90"/>
                    </a:lnTo>
                    <a:lnTo>
                      <a:pt x="1" y="96"/>
                    </a:lnTo>
                    <a:lnTo>
                      <a:pt x="0" y="102"/>
                    </a:lnTo>
                    <a:lnTo>
                      <a:pt x="0" y="107"/>
                    </a:lnTo>
                    <a:lnTo>
                      <a:pt x="0" y="109"/>
                    </a:lnTo>
                    <a:lnTo>
                      <a:pt x="0" y="114"/>
                    </a:lnTo>
                    <a:lnTo>
                      <a:pt x="1" y="120"/>
                    </a:lnTo>
                    <a:lnTo>
                      <a:pt x="3" y="127"/>
                    </a:lnTo>
                    <a:lnTo>
                      <a:pt x="6" y="134"/>
                    </a:lnTo>
                    <a:lnTo>
                      <a:pt x="10" y="141"/>
                    </a:lnTo>
                    <a:lnTo>
                      <a:pt x="15" y="146"/>
                    </a:lnTo>
                    <a:lnTo>
                      <a:pt x="23" y="151"/>
                    </a:lnTo>
                    <a:lnTo>
                      <a:pt x="37" y="152"/>
                    </a:lnTo>
                    <a:lnTo>
                      <a:pt x="46" y="152"/>
                    </a:lnTo>
                    <a:lnTo>
                      <a:pt x="53" y="151"/>
                    </a:lnTo>
                    <a:lnTo>
                      <a:pt x="58" y="147"/>
                    </a:lnTo>
                    <a:lnTo>
                      <a:pt x="61" y="145"/>
                    </a:lnTo>
                    <a:lnTo>
                      <a:pt x="64" y="140"/>
                    </a:lnTo>
                    <a:lnTo>
                      <a:pt x="68" y="135"/>
                    </a:lnTo>
                    <a:lnTo>
                      <a:pt x="74" y="131"/>
                    </a:lnTo>
                    <a:lnTo>
                      <a:pt x="82" y="126"/>
                    </a:lnTo>
                    <a:lnTo>
                      <a:pt x="88" y="122"/>
                    </a:lnTo>
                    <a:lnTo>
                      <a:pt x="94" y="120"/>
                    </a:lnTo>
                    <a:lnTo>
                      <a:pt x="97" y="116"/>
                    </a:lnTo>
                    <a:lnTo>
                      <a:pt x="99" y="114"/>
                    </a:lnTo>
                    <a:lnTo>
                      <a:pt x="102" y="109"/>
                    </a:lnTo>
                    <a:lnTo>
                      <a:pt x="105" y="103"/>
                    </a:lnTo>
                    <a:lnTo>
                      <a:pt x="109" y="96"/>
                    </a:lnTo>
                    <a:lnTo>
                      <a:pt x="117" y="94"/>
                    </a:lnTo>
                    <a:lnTo>
                      <a:pt x="123" y="91"/>
                    </a:lnTo>
                    <a:lnTo>
                      <a:pt x="128" y="87"/>
                    </a:lnTo>
                    <a:lnTo>
                      <a:pt x="132" y="77"/>
                    </a:lnTo>
                    <a:lnTo>
                      <a:pt x="142" y="73"/>
                    </a:lnTo>
                    <a:lnTo>
                      <a:pt x="148" y="70"/>
                    </a:lnTo>
                    <a:lnTo>
                      <a:pt x="151" y="64"/>
                    </a:lnTo>
                    <a:lnTo>
                      <a:pt x="154" y="53"/>
                    </a:lnTo>
                    <a:lnTo>
                      <a:pt x="163" y="48"/>
                    </a:lnTo>
                    <a:lnTo>
                      <a:pt x="168" y="41"/>
                    </a:lnTo>
                    <a:lnTo>
                      <a:pt x="169" y="36"/>
                    </a:lnTo>
                    <a:lnTo>
                      <a:pt x="169" y="34"/>
                    </a:lnTo>
                    <a:lnTo>
                      <a:pt x="167" y="32"/>
                    </a:lnTo>
                    <a:lnTo>
                      <a:pt x="162" y="26"/>
                    </a:lnTo>
                    <a:lnTo>
                      <a:pt x="156" y="17"/>
                    </a:lnTo>
                    <a:lnTo>
                      <a:pt x="148" y="10"/>
                    </a:lnTo>
                    <a:lnTo>
                      <a:pt x="143" y="4"/>
                    </a:lnTo>
                    <a:lnTo>
                      <a:pt x="140" y="1"/>
                    </a:lnTo>
                    <a:lnTo>
                      <a:pt x="139" y="0"/>
                    </a:lnTo>
                    <a:lnTo>
                      <a:pt x="141" y="2"/>
                    </a:lnTo>
                    <a:close/>
                  </a:path>
                </a:pathLst>
              </a:custGeom>
              <a:solidFill>
                <a:srgbClr val="FF0000"/>
              </a:solidFill>
              <a:ln w="9525">
                <a:noFill/>
                <a:round/>
                <a:headEnd/>
                <a:tailEnd/>
              </a:ln>
            </p:spPr>
            <p:txBody>
              <a:bodyPr/>
              <a:lstStyle/>
              <a:p>
                <a:endParaRPr lang="en-AU"/>
              </a:p>
            </p:txBody>
          </p:sp>
          <p:sp>
            <p:nvSpPr>
              <p:cNvPr id="26648" name="Freeform 273"/>
              <p:cNvSpPr>
                <a:spLocks/>
              </p:cNvSpPr>
              <p:nvPr/>
            </p:nvSpPr>
            <p:spPr bwMode="auto">
              <a:xfrm>
                <a:off x="4257" y="3129"/>
                <a:ext cx="84" cy="77"/>
              </a:xfrm>
              <a:custGeom>
                <a:avLst/>
                <a:gdLst>
                  <a:gd name="T0" fmla="*/ 141 w 169"/>
                  <a:gd name="T1" fmla="*/ 2 h 152"/>
                  <a:gd name="T2" fmla="*/ 134 w 169"/>
                  <a:gd name="T3" fmla="*/ 0 h 152"/>
                  <a:gd name="T4" fmla="*/ 128 w 169"/>
                  <a:gd name="T5" fmla="*/ 2 h 152"/>
                  <a:gd name="T6" fmla="*/ 118 w 169"/>
                  <a:gd name="T7" fmla="*/ 1 h 152"/>
                  <a:gd name="T8" fmla="*/ 106 w 169"/>
                  <a:gd name="T9" fmla="*/ 8 h 152"/>
                  <a:gd name="T10" fmla="*/ 103 w 169"/>
                  <a:gd name="T11" fmla="*/ 17 h 152"/>
                  <a:gd name="T12" fmla="*/ 86 w 169"/>
                  <a:gd name="T13" fmla="*/ 17 h 152"/>
                  <a:gd name="T14" fmla="*/ 79 w 169"/>
                  <a:gd name="T15" fmla="*/ 31 h 152"/>
                  <a:gd name="T16" fmla="*/ 66 w 169"/>
                  <a:gd name="T17" fmla="*/ 34 h 152"/>
                  <a:gd name="T18" fmla="*/ 58 w 169"/>
                  <a:gd name="T19" fmla="*/ 48 h 152"/>
                  <a:gd name="T20" fmla="*/ 56 w 169"/>
                  <a:gd name="T21" fmla="*/ 59 h 152"/>
                  <a:gd name="T22" fmla="*/ 45 w 169"/>
                  <a:gd name="T23" fmla="*/ 57 h 152"/>
                  <a:gd name="T24" fmla="*/ 36 w 169"/>
                  <a:gd name="T25" fmla="*/ 69 h 152"/>
                  <a:gd name="T26" fmla="*/ 27 w 169"/>
                  <a:gd name="T27" fmla="*/ 71 h 152"/>
                  <a:gd name="T28" fmla="*/ 12 w 169"/>
                  <a:gd name="T29" fmla="*/ 79 h 152"/>
                  <a:gd name="T30" fmla="*/ 3 w 169"/>
                  <a:gd name="T31" fmla="*/ 90 h 152"/>
                  <a:gd name="T32" fmla="*/ 0 w 169"/>
                  <a:gd name="T33" fmla="*/ 102 h 152"/>
                  <a:gd name="T34" fmla="*/ 0 w 169"/>
                  <a:gd name="T35" fmla="*/ 107 h 152"/>
                  <a:gd name="T36" fmla="*/ 0 w 169"/>
                  <a:gd name="T37" fmla="*/ 114 h 152"/>
                  <a:gd name="T38" fmla="*/ 3 w 169"/>
                  <a:gd name="T39" fmla="*/ 127 h 152"/>
                  <a:gd name="T40" fmla="*/ 10 w 169"/>
                  <a:gd name="T41" fmla="*/ 141 h 152"/>
                  <a:gd name="T42" fmla="*/ 23 w 169"/>
                  <a:gd name="T43" fmla="*/ 151 h 152"/>
                  <a:gd name="T44" fmla="*/ 37 w 169"/>
                  <a:gd name="T45" fmla="*/ 152 h 152"/>
                  <a:gd name="T46" fmla="*/ 53 w 169"/>
                  <a:gd name="T47" fmla="*/ 151 h 152"/>
                  <a:gd name="T48" fmla="*/ 61 w 169"/>
                  <a:gd name="T49" fmla="*/ 145 h 152"/>
                  <a:gd name="T50" fmla="*/ 68 w 169"/>
                  <a:gd name="T51" fmla="*/ 135 h 152"/>
                  <a:gd name="T52" fmla="*/ 74 w 169"/>
                  <a:gd name="T53" fmla="*/ 131 h 152"/>
                  <a:gd name="T54" fmla="*/ 88 w 169"/>
                  <a:gd name="T55" fmla="*/ 122 h 152"/>
                  <a:gd name="T56" fmla="*/ 97 w 169"/>
                  <a:gd name="T57" fmla="*/ 116 h 152"/>
                  <a:gd name="T58" fmla="*/ 102 w 169"/>
                  <a:gd name="T59" fmla="*/ 109 h 152"/>
                  <a:gd name="T60" fmla="*/ 109 w 169"/>
                  <a:gd name="T61" fmla="*/ 96 h 152"/>
                  <a:gd name="T62" fmla="*/ 117 w 169"/>
                  <a:gd name="T63" fmla="*/ 94 h 152"/>
                  <a:gd name="T64" fmla="*/ 128 w 169"/>
                  <a:gd name="T65" fmla="*/ 87 h 152"/>
                  <a:gd name="T66" fmla="*/ 132 w 169"/>
                  <a:gd name="T67" fmla="*/ 77 h 152"/>
                  <a:gd name="T68" fmla="*/ 148 w 169"/>
                  <a:gd name="T69" fmla="*/ 70 h 152"/>
                  <a:gd name="T70" fmla="*/ 154 w 169"/>
                  <a:gd name="T71" fmla="*/ 53 h 152"/>
                  <a:gd name="T72" fmla="*/ 163 w 169"/>
                  <a:gd name="T73" fmla="*/ 48 h 152"/>
                  <a:gd name="T74" fmla="*/ 169 w 169"/>
                  <a:gd name="T75" fmla="*/ 36 h 152"/>
                  <a:gd name="T76" fmla="*/ 169 w 169"/>
                  <a:gd name="T77" fmla="*/ 34 h 152"/>
                  <a:gd name="T78" fmla="*/ 162 w 169"/>
                  <a:gd name="T79" fmla="*/ 26 h 152"/>
                  <a:gd name="T80" fmla="*/ 148 w 169"/>
                  <a:gd name="T81" fmla="*/ 10 h 152"/>
                  <a:gd name="T82" fmla="*/ 143 w 169"/>
                  <a:gd name="T83" fmla="*/ 4 h 152"/>
                  <a:gd name="T84" fmla="*/ 139 w 169"/>
                  <a:gd name="T85" fmla="*/ 0 h 15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69"/>
                  <a:gd name="T130" fmla="*/ 0 h 152"/>
                  <a:gd name="T131" fmla="*/ 169 w 169"/>
                  <a:gd name="T132" fmla="*/ 152 h 15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69" h="152">
                    <a:moveTo>
                      <a:pt x="141" y="2"/>
                    </a:moveTo>
                    <a:lnTo>
                      <a:pt x="141" y="2"/>
                    </a:lnTo>
                    <a:lnTo>
                      <a:pt x="137" y="0"/>
                    </a:lnTo>
                    <a:lnTo>
                      <a:pt x="134" y="0"/>
                    </a:lnTo>
                    <a:lnTo>
                      <a:pt x="131" y="1"/>
                    </a:lnTo>
                    <a:lnTo>
                      <a:pt x="128" y="2"/>
                    </a:lnTo>
                    <a:lnTo>
                      <a:pt x="118" y="1"/>
                    </a:lnTo>
                    <a:lnTo>
                      <a:pt x="111" y="2"/>
                    </a:lnTo>
                    <a:lnTo>
                      <a:pt x="106" y="8"/>
                    </a:lnTo>
                    <a:lnTo>
                      <a:pt x="103" y="17"/>
                    </a:lnTo>
                    <a:lnTo>
                      <a:pt x="93" y="15"/>
                    </a:lnTo>
                    <a:lnTo>
                      <a:pt x="86" y="17"/>
                    </a:lnTo>
                    <a:lnTo>
                      <a:pt x="81" y="22"/>
                    </a:lnTo>
                    <a:lnTo>
                      <a:pt x="79" y="31"/>
                    </a:lnTo>
                    <a:lnTo>
                      <a:pt x="66" y="34"/>
                    </a:lnTo>
                    <a:lnTo>
                      <a:pt x="60" y="40"/>
                    </a:lnTo>
                    <a:lnTo>
                      <a:pt x="58" y="48"/>
                    </a:lnTo>
                    <a:lnTo>
                      <a:pt x="56" y="59"/>
                    </a:lnTo>
                    <a:lnTo>
                      <a:pt x="49" y="58"/>
                    </a:lnTo>
                    <a:lnTo>
                      <a:pt x="45" y="57"/>
                    </a:lnTo>
                    <a:lnTo>
                      <a:pt x="42" y="60"/>
                    </a:lnTo>
                    <a:lnTo>
                      <a:pt x="36" y="69"/>
                    </a:lnTo>
                    <a:lnTo>
                      <a:pt x="27" y="71"/>
                    </a:lnTo>
                    <a:lnTo>
                      <a:pt x="20" y="75"/>
                    </a:lnTo>
                    <a:lnTo>
                      <a:pt x="12" y="79"/>
                    </a:lnTo>
                    <a:lnTo>
                      <a:pt x="7" y="84"/>
                    </a:lnTo>
                    <a:lnTo>
                      <a:pt x="3" y="90"/>
                    </a:lnTo>
                    <a:lnTo>
                      <a:pt x="1" y="96"/>
                    </a:lnTo>
                    <a:lnTo>
                      <a:pt x="0" y="102"/>
                    </a:lnTo>
                    <a:lnTo>
                      <a:pt x="0" y="107"/>
                    </a:lnTo>
                    <a:lnTo>
                      <a:pt x="0" y="109"/>
                    </a:lnTo>
                    <a:lnTo>
                      <a:pt x="0" y="114"/>
                    </a:lnTo>
                    <a:lnTo>
                      <a:pt x="1" y="120"/>
                    </a:lnTo>
                    <a:lnTo>
                      <a:pt x="3" y="127"/>
                    </a:lnTo>
                    <a:lnTo>
                      <a:pt x="6" y="134"/>
                    </a:lnTo>
                    <a:lnTo>
                      <a:pt x="10" y="141"/>
                    </a:lnTo>
                    <a:lnTo>
                      <a:pt x="15" y="146"/>
                    </a:lnTo>
                    <a:lnTo>
                      <a:pt x="23" y="151"/>
                    </a:lnTo>
                    <a:lnTo>
                      <a:pt x="37" y="152"/>
                    </a:lnTo>
                    <a:lnTo>
                      <a:pt x="46" y="152"/>
                    </a:lnTo>
                    <a:lnTo>
                      <a:pt x="53" y="151"/>
                    </a:lnTo>
                    <a:lnTo>
                      <a:pt x="58" y="147"/>
                    </a:lnTo>
                    <a:lnTo>
                      <a:pt x="61" y="145"/>
                    </a:lnTo>
                    <a:lnTo>
                      <a:pt x="64" y="140"/>
                    </a:lnTo>
                    <a:lnTo>
                      <a:pt x="68" y="135"/>
                    </a:lnTo>
                    <a:lnTo>
                      <a:pt x="74" y="131"/>
                    </a:lnTo>
                    <a:lnTo>
                      <a:pt x="82" y="126"/>
                    </a:lnTo>
                    <a:lnTo>
                      <a:pt x="88" y="122"/>
                    </a:lnTo>
                    <a:lnTo>
                      <a:pt x="94" y="120"/>
                    </a:lnTo>
                    <a:lnTo>
                      <a:pt x="97" y="116"/>
                    </a:lnTo>
                    <a:lnTo>
                      <a:pt x="99" y="114"/>
                    </a:lnTo>
                    <a:lnTo>
                      <a:pt x="102" y="109"/>
                    </a:lnTo>
                    <a:lnTo>
                      <a:pt x="105" y="103"/>
                    </a:lnTo>
                    <a:lnTo>
                      <a:pt x="109" y="96"/>
                    </a:lnTo>
                    <a:lnTo>
                      <a:pt x="117" y="94"/>
                    </a:lnTo>
                    <a:lnTo>
                      <a:pt x="123" y="91"/>
                    </a:lnTo>
                    <a:lnTo>
                      <a:pt x="128" y="87"/>
                    </a:lnTo>
                    <a:lnTo>
                      <a:pt x="132" y="77"/>
                    </a:lnTo>
                    <a:lnTo>
                      <a:pt x="142" y="73"/>
                    </a:lnTo>
                    <a:lnTo>
                      <a:pt x="148" y="70"/>
                    </a:lnTo>
                    <a:lnTo>
                      <a:pt x="151" y="64"/>
                    </a:lnTo>
                    <a:lnTo>
                      <a:pt x="154" y="53"/>
                    </a:lnTo>
                    <a:lnTo>
                      <a:pt x="163" y="48"/>
                    </a:lnTo>
                    <a:lnTo>
                      <a:pt x="168" y="41"/>
                    </a:lnTo>
                    <a:lnTo>
                      <a:pt x="169" y="36"/>
                    </a:lnTo>
                    <a:lnTo>
                      <a:pt x="169" y="34"/>
                    </a:lnTo>
                    <a:lnTo>
                      <a:pt x="167" y="32"/>
                    </a:lnTo>
                    <a:lnTo>
                      <a:pt x="162" y="26"/>
                    </a:lnTo>
                    <a:lnTo>
                      <a:pt x="156" y="17"/>
                    </a:lnTo>
                    <a:lnTo>
                      <a:pt x="148" y="10"/>
                    </a:lnTo>
                    <a:lnTo>
                      <a:pt x="143" y="4"/>
                    </a:lnTo>
                    <a:lnTo>
                      <a:pt x="140" y="1"/>
                    </a:lnTo>
                    <a:lnTo>
                      <a:pt x="139" y="0"/>
                    </a:lnTo>
                    <a:lnTo>
                      <a:pt x="141" y="2"/>
                    </a:lnTo>
                  </a:path>
                </a:pathLst>
              </a:custGeom>
              <a:noFill/>
              <a:ln w="0">
                <a:solidFill>
                  <a:srgbClr val="000000"/>
                </a:solidFill>
                <a:prstDash val="solid"/>
                <a:round/>
                <a:headEnd/>
                <a:tailEnd/>
              </a:ln>
            </p:spPr>
            <p:txBody>
              <a:bodyPr/>
              <a:lstStyle/>
              <a:p>
                <a:endParaRPr lang="en-AU"/>
              </a:p>
            </p:txBody>
          </p:sp>
          <p:sp>
            <p:nvSpPr>
              <p:cNvPr id="26649" name="Freeform 274"/>
              <p:cNvSpPr>
                <a:spLocks/>
              </p:cNvSpPr>
              <p:nvPr/>
            </p:nvSpPr>
            <p:spPr bwMode="auto">
              <a:xfrm>
                <a:off x="4261" y="3181"/>
                <a:ext cx="27" cy="20"/>
              </a:xfrm>
              <a:custGeom>
                <a:avLst/>
                <a:gdLst>
                  <a:gd name="T0" fmla="*/ 32 w 54"/>
                  <a:gd name="T1" fmla="*/ 2 h 42"/>
                  <a:gd name="T2" fmla="*/ 41 w 54"/>
                  <a:gd name="T3" fmla="*/ 7 h 42"/>
                  <a:gd name="T4" fmla="*/ 49 w 54"/>
                  <a:gd name="T5" fmla="*/ 14 h 42"/>
                  <a:gd name="T6" fmla="*/ 53 w 54"/>
                  <a:gd name="T7" fmla="*/ 23 h 42"/>
                  <a:gd name="T8" fmla="*/ 54 w 54"/>
                  <a:gd name="T9" fmla="*/ 31 h 42"/>
                  <a:gd name="T10" fmla="*/ 52 w 54"/>
                  <a:gd name="T11" fmla="*/ 35 h 42"/>
                  <a:gd name="T12" fmla="*/ 49 w 54"/>
                  <a:gd name="T13" fmla="*/ 37 h 42"/>
                  <a:gd name="T14" fmla="*/ 46 w 54"/>
                  <a:gd name="T15" fmla="*/ 39 h 42"/>
                  <a:gd name="T16" fmla="*/ 42 w 54"/>
                  <a:gd name="T17" fmla="*/ 41 h 42"/>
                  <a:gd name="T18" fmla="*/ 38 w 54"/>
                  <a:gd name="T19" fmla="*/ 42 h 42"/>
                  <a:gd name="T20" fmla="*/ 33 w 54"/>
                  <a:gd name="T21" fmla="*/ 42 h 42"/>
                  <a:gd name="T22" fmla="*/ 28 w 54"/>
                  <a:gd name="T23" fmla="*/ 41 h 42"/>
                  <a:gd name="T24" fmla="*/ 22 w 54"/>
                  <a:gd name="T25" fmla="*/ 39 h 42"/>
                  <a:gd name="T26" fmla="*/ 12 w 54"/>
                  <a:gd name="T27" fmla="*/ 35 h 42"/>
                  <a:gd name="T28" fmla="*/ 4 w 54"/>
                  <a:gd name="T29" fmla="*/ 29 h 42"/>
                  <a:gd name="T30" fmla="*/ 0 w 54"/>
                  <a:gd name="T31" fmla="*/ 20 h 42"/>
                  <a:gd name="T32" fmla="*/ 0 w 54"/>
                  <a:gd name="T33" fmla="*/ 12 h 42"/>
                  <a:gd name="T34" fmla="*/ 1 w 54"/>
                  <a:gd name="T35" fmla="*/ 8 h 42"/>
                  <a:gd name="T36" fmla="*/ 3 w 54"/>
                  <a:gd name="T37" fmla="*/ 6 h 42"/>
                  <a:gd name="T38" fmla="*/ 6 w 54"/>
                  <a:gd name="T39" fmla="*/ 4 h 42"/>
                  <a:gd name="T40" fmla="*/ 10 w 54"/>
                  <a:gd name="T41" fmla="*/ 1 h 42"/>
                  <a:gd name="T42" fmla="*/ 15 w 54"/>
                  <a:gd name="T43" fmla="*/ 1 h 42"/>
                  <a:gd name="T44" fmla="*/ 20 w 54"/>
                  <a:gd name="T45" fmla="*/ 0 h 42"/>
                  <a:gd name="T46" fmla="*/ 26 w 54"/>
                  <a:gd name="T47" fmla="*/ 1 h 42"/>
                  <a:gd name="T48" fmla="*/ 32 w 54"/>
                  <a:gd name="T49" fmla="*/ 2 h 4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54"/>
                  <a:gd name="T76" fmla="*/ 0 h 42"/>
                  <a:gd name="T77" fmla="*/ 54 w 54"/>
                  <a:gd name="T78" fmla="*/ 42 h 4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54" h="42">
                    <a:moveTo>
                      <a:pt x="32" y="2"/>
                    </a:moveTo>
                    <a:lnTo>
                      <a:pt x="41" y="7"/>
                    </a:lnTo>
                    <a:lnTo>
                      <a:pt x="49" y="14"/>
                    </a:lnTo>
                    <a:lnTo>
                      <a:pt x="53" y="23"/>
                    </a:lnTo>
                    <a:lnTo>
                      <a:pt x="54" y="31"/>
                    </a:lnTo>
                    <a:lnTo>
                      <a:pt x="52" y="35"/>
                    </a:lnTo>
                    <a:lnTo>
                      <a:pt x="49" y="37"/>
                    </a:lnTo>
                    <a:lnTo>
                      <a:pt x="46" y="39"/>
                    </a:lnTo>
                    <a:lnTo>
                      <a:pt x="42" y="41"/>
                    </a:lnTo>
                    <a:lnTo>
                      <a:pt x="38" y="42"/>
                    </a:lnTo>
                    <a:lnTo>
                      <a:pt x="33" y="42"/>
                    </a:lnTo>
                    <a:lnTo>
                      <a:pt x="28" y="41"/>
                    </a:lnTo>
                    <a:lnTo>
                      <a:pt x="22" y="39"/>
                    </a:lnTo>
                    <a:lnTo>
                      <a:pt x="12" y="35"/>
                    </a:lnTo>
                    <a:lnTo>
                      <a:pt x="4" y="29"/>
                    </a:lnTo>
                    <a:lnTo>
                      <a:pt x="0" y="20"/>
                    </a:lnTo>
                    <a:lnTo>
                      <a:pt x="0" y="12"/>
                    </a:lnTo>
                    <a:lnTo>
                      <a:pt x="1" y="8"/>
                    </a:lnTo>
                    <a:lnTo>
                      <a:pt x="3" y="6"/>
                    </a:lnTo>
                    <a:lnTo>
                      <a:pt x="6" y="4"/>
                    </a:lnTo>
                    <a:lnTo>
                      <a:pt x="10" y="1"/>
                    </a:lnTo>
                    <a:lnTo>
                      <a:pt x="15" y="1"/>
                    </a:lnTo>
                    <a:lnTo>
                      <a:pt x="20" y="0"/>
                    </a:lnTo>
                    <a:lnTo>
                      <a:pt x="26" y="1"/>
                    </a:lnTo>
                    <a:lnTo>
                      <a:pt x="32" y="2"/>
                    </a:lnTo>
                    <a:close/>
                  </a:path>
                </a:pathLst>
              </a:custGeom>
              <a:solidFill>
                <a:srgbClr val="FFFFFF"/>
              </a:solidFill>
              <a:ln w="9525">
                <a:noFill/>
                <a:round/>
                <a:headEnd/>
                <a:tailEnd/>
              </a:ln>
            </p:spPr>
            <p:txBody>
              <a:bodyPr/>
              <a:lstStyle/>
              <a:p>
                <a:endParaRPr lang="en-AU"/>
              </a:p>
            </p:txBody>
          </p:sp>
          <p:sp>
            <p:nvSpPr>
              <p:cNvPr id="26650" name="Freeform 275"/>
              <p:cNvSpPr>
                <a:spLocks/>
              </p:cNvSpPr>
              <p:nvPr/>
            </p:nvSpPr>
            <p:spPr bwMode="auto">
              <a:xfrm>
                <a:off x="4276" y="3179"/>
                <a:ext cx="15" cy="18"/>
              </a:xfrm>
              <a:custGeom>
                <a:avLst/>
                <a:gdLst>
                  <a:gd name="T0" fmla="*/ 27 w 28"/>
                  <a:gd name="T1" fmla="*/ 36 h 36"/>
                  <a:gd name="T2" fmla="*/ 28 w 28"/>
                  <a:gd name="T3" fmla="*/ 35 h 36"/>
                  <a:gd name="T4" fmla="*/ 27 w 28"/>
                  <a:gd name="T5" fmla="*/ 23 h 36"/>
                  <a:gd name="T6" fmla="*/ 22 w 28"/>
                  <a:gd name="T7" fmla="*/ 14 h 36"/>
                  <a:gd name="T8" fmla="*/ 13 w 28"/>
                  <a:gd name="T9" fmla="*/ 5 h 36"/>
                  <a:gd name="T10" fmla="*/ 2 w 28"/>
                  <a:gd name="T11" fmla="*/ 0 h 36"/>
                  <a:gd name="T12" fmla="*/ 0 w 28"/>
                  <a:gd name="T13" fmla="*/ 11 h 36"/>
                  <a:gd name="T14" fmla="*/ 7 w 28"/>
                  <a:gd name="T15" fmla="*/ 15 h 36"/>
                  <a:gd name="T16" fmla="*/ 14 w 28"/>
                  <a:gd name="T17" fmla="*/ 21 h 36"/>
                  <a:gd name="T18" fmla="*/ 17 w 28"/>
                  <a:gd name="T19" fmla="*/ 28 h 36"/>
                  <a:gd name="T20" fmla="*/ 18 w 28"/>
                  <a:gd name="T21" fmla="*/ 33 h 36"/>
                  <a:gd name="T22" fmla="*/ 19 w 28"/>
                  <a:gd name="T23" fmla="*/ 32 h 36"/>
                  <a:gd name="T24" fmla="*/ 27 w 28"/>
                  <a:gd name="T25" fmla="*/ 36 h 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36"/>
                  <a:gd name="T41" fmla="*/ 28 w 28"/>
                  <a:gd name="T42" fmla="*/ 36 h 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36">
                    <a:moveTo>
                      <a:pt x="27" y="36"/>
                    </a:moveTo>
                    <a:lnTo>
                      <a:pt x="28" y="35"/>
                    </a:lnTo>
                    <a:lnTo>
                      <a:pt x="27" y="23"/>
                    </a:lnTo>
                    <a:lnTo>
                      <a:pt x="22" y="14"/>
                    </a:lnTo>
                    <a:lnTo>
                      <a:pt x="13" y="5"/>
                    </a:lnTo>
                    <a:lnTo>
                      <a:pt x="2" y="0"/>
                    </a:lnTo>
                    <a:lnTo>
                      <a:pt x="0" y="11"/>
                    </a:lnTo>
                    <a:lnTo>
                      <a:pt x="7" y="15"/>
                    </a:lnTo>
                    <a:lnTo>
                      <a:pt x="14" y="21"/>
                    </a:lnTo>
                    <a:lnTo>
                      <a:pt x="17" y="28"/>
                    </a:lnTo>
                    <a:lnTo>
                      <a:pt x="18" y="33"/>
                    </a:lnTo>
                    <a:lnTo>
                      <a:pt x="19" y="32"/>
                    </a:lnTo>
                    <a:lnTo>
                      <a:pt x="27" y="36"/>
                    </a:lnTo>
                    <a:close/>
                  </a:path>
                </a:pathLst>
              </a:custGeom>
              <a:solidFill>
                <a:srgbClr val="000000"/>
              </a:solidFill>
              <a:ln w="9525">
                <a:noFill/>
                <a:round/>
                <a:headEnd/>
                <a:tailEnd/>
              </a:ln>
            </p:spPr>
            <p:txBody>
              <a:bodyPr/>
              <a:lstStyle/>
              <a:p>
                <a:endParaRPr lang="en-AU"/>
              </a:p>
            </p:txBody>
          </p:sp>
          <p:sp>
            <p:nvSpPr>
              <p:cNvPr id="26651" name="Freeform 276"/>
              <p:cNvSpPr>
                <a:spLocks/>
              </p:cNvSpPr>
              <p:nvPr/>
            </p:nvSpPr>
            <p:spPr bwMode="auto">
              <a:xfrm>
                <a:off x="4271" y="3195"/>
                <a:ext cx="19" cy="9"/>
              </a:xfrm>
              <a:custGeom>
                <a:avLst/>
                <a:gdLst>
                  <a:gd name="T0" fmla="*/ 1 w 38"/>
                  <a:gd name="T1" fmla="*/ 16 h 19"/>
                  <a:gd name="T2" fmla="*/ 0 w 38"/>
                  <a:gd name="T3" fmla="*/ 16 h 19"/>
                  <a:gd name="T4" fmla="*/ 7 w 38"/>
                  <a:gd name="T5" fmla="*/ 18 h 19"/>
                  <a:gd name="T6" fmla="*/ 13 w 38"/>
                  <a:gd name="T7" fmla="*/ 19 h 19"/>
                  <a:gd name="T8" fmla="*/ 19 w 38"/>
                  <a:gd name="T9" fmla="*/ 19 h 19"/>
                  <a:gd name="T10" fmla="*/ 23 w 38"/>
                  <a:gd name="T11" fmla="*/ 18 h 19"/>
                  <a:gd name="T12" fmla="*/ 28 w 38"/>
                  <a:gd name="T13" fmla="*/ 16 h 19"/>
                  <a:gd name="T14" fmla="*/ 32 w 38"/>
                  <a:gd name="T15" fmla="*/ 13 h 19"/>
                  <a:gd name="T16" fmla="*/ 36 w 38"/>
                  <a:gd name="T17" fmla="*/ 10 h 19"/>
                  <a:gd name="T18" fmla="*/ 38 w 38"/>
                  <a:gd name="T19" fmla="*/ 4 h 19"/>
                  <a:gd name="T20" fmla="*/ 30 w 38"/>
                  <a:gd name="T21" fmla="*/ 0 h 19"/>
                  <a:gd name="T22" fmla="*/ 28 w 38"/>
                  <a:gd name="T23" fmla="*/ 1 h 19"/>
                  <a:gd name="T24" fmla="*/ 26 w 38"/>
                  <a:gd name="T25" fmla="*/ 3 h 19"/>
                  <a:gd name="T26" fmla="*/ 24 w 38"/>
                  <a:gd name="T27" fmla="*/ 4 h 19"/>
                  <a:gd name="T28" fmla="*/ 21 w 38"/>
                  <a:gd name="T29" fmla="*/ 6 h 19"/>
                  <a:gd name="T30" fmla="*/ 17 w 38"/>
                  <a:gd name="T31" fmla="*/ 7 h 19"/>
                  <a:gd name="T32" fmla="*/ 13 w 38"/>
                  <a:gd name="T33" fmla="*/ 7 h 19"/>
                  <a:gd name="T34" fmla="*/ 9 w 38"/>
                  <a:gd name="T35" fmla="*/ 6 h 19"/>
                  <a:gd name="T36" fmla="*/ 4 w 38"/>
                  <a:gd name="T37" fmla="*/ 4 h 19"/>
                  <a:gd name="T38" fmla="*/ 3 w 38"/>
                  <a:gd name="T39" fmla="*/ 4 h 19"/>
                  <a:gd name="T40" fmla="*/ 1 w 38"/>
                  <a:gd name="T41" fmla="*/ 16 h 1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
                  <a:gd name="T64" fmla="*/ 0 h 19"/>
                  <a:gd name="T65" fmla="*/ 38 w 38"/>
                  <a:gd name="T66" fmla="*/ 19 h 1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 h="19">
                    <a:moveTo>
                      <a:pt x="1" y="16"/>
                    </a:moveTo>
                    <a:lnTo>
                      <a:pt x="0" y="16"/>
                    </a:lnTo>
                    <a:lnTo>
                      <a:pt x="7" y="18"/>
                    </a:lnTo>
                    <a:lnTo>
                      <a:pt x="13" y="19"/>
                    </a:lnTo>
                    <a:lnTo>
                      <a:pt x="19" y="19"/>
                    </a:lnTo>
                    <a:lnTo>
                      <a:pt x="23" y="18"/>
                    </a:lnTo>
                    <a:lnTo>
                      <a:pt x="28" y="16"/>
                    </a:lnTo>
                    <a:lnTo>
                      <a:pt x="32" y="13"/>
                    </a:lnTo>
                    <a:lnTo>
                      <a:pt x="36" y="10"/>
                    </a:lnTo>
                    <a:lnTo>
                      <a:pt x="38" y="4"/>
                    </a:lnTo>
                    <a:lnTo>
                      <a:pt x="30" y="0"/>
                    </a:lnTo>
                    <a:lnTo>
                      <a:pt x="28" y="1"/>
                    </a:lnTo>
                    <a:lnTo>
                      <a:pt x="26" y="3"/>
                    </a:lnTo>
                    <a:lnTo>
                      <a:pt x="24" y="4"/>
                    </a:lnTo>
                    <a:lnTo>
                      <a:pt x="21" y="6"/>
                    </a:lnTo>
                    <a:lnTo>
                      <a:pt x="17" y="7"/>
                    </a:lnTo>
                    <a:lnTo>
                      <a:pt x="13" y="7"/>
                    </a:lnTo>
                    <a:lnTo>
                      <a:pt x="9" y="6"/>
                    </a:lnTo>
                    <a:lnTo>
                      <a:pt x="4" y="4"/>
                    </a:lnTo>
                    <a:lnTo>
                      <a:pt x="3" y="4"/>
                    </a:lnTo>
                    <a:lnTo>
                      <a:pt x="1" y="16"/>
                    </a:lnTo>
                    <a:close/>
                  </a:path>
                </a:pathLst>
              </a:custGeom>
              <a:solidFill>
                <a:srgbClr val="000000"/>
              </a:solidFill>
              <a:ln w="9525">
                <a:noFill/>
                <a:round/>
                <a:headEnd/>
                <a:tailEnd/>
              </a:ln>
            </p:spPr>
            <p:txBody>
              <a:bodyPr/>
              <a:lstStyle/>
              <a:p>
                <a:endParaRPr lang="en-AU"/>
              </a:p>
            </p:txBody>
          </p:sp>
          <p:sp>
            <p:nvSpPr>
              <p:cNvPr id="26652" name="Freeform 277"/>
              <p:cNvSpPr>
                <a:spLocks/>
              </p:cNvSpPr>
              <p:nvPr/>
            </p:nvSpPr>
            <p:spPr bwMode="auto">
              <a:xfrm>
                <a:off x="4259" y="3185"/>
                <a:ext cx="13" cy="18"/>
              </a:xfrm>
              <a:custGeom>
                <a:avLst/>
                <a:gdLst>
                  <a:gd name="T0" fmla="*/ 0 w 28"/>
                  <a:gd name="T1" fmla="*/ 2 h 35"/>
                  <a:gd name="T2" fmla="*/ 0 w 28"/>
                  <a:gd name="T3" fmla="*/ 0 h 35"/>
                  <a:gd name="T4" fmla="*/ 0 w 28"/>
                  <a:gd name="T5" fmla="*/ 12 h 35"/>
                  <a:gd name="T6" fmla="*/ 5 w 28"/>
                  <a:gd name="T7" fmla="*/ 22 h 35"/>
                  <a:gd name="T8" fmla="*/ 14 w 28"/>
                  <a:gd name="T9" fmla="*/ 29 h 35"/>
                  <a:gd name="T10" fmla="*/ 26 w 28"/>
                  <a:gd name="T11" fmla="*/ 35 h 35"/>
                  <a:gd name="T12" fmla="*/ 28 w 28"/>
                  <a:gd name="T13" fmla="*/ 23 h 35"/>
                  <a:gd name="T14" fmla="*/ 19 w 28"/>
                  <a:gd name="T15" fmla="*/ 20 h 35"/>
                  <a:gd name="T16" fmla="*/ 13 w 28"/>
                  <a:gd name="T17" fmla="*/ 15 h 35"/>
                  <a:gd name="T18" fmla="*/ 10 w 28"/>
                  <a:gd name="T19" fmla="*/ 9 h 35"/>
                  <a:gd name="T20" fmla="*/ 10 w 28"/>
                  <a:gd name="T21" fmla="*/ 4 h 35"/>
                  <a:gd name="T22" fmla="*/ 10 w 28"/>
                  <a:gd name="T23" fmla="*/ 2 h 35"/>
                  <a:gd name="T24" fmla="*/ 0 w 28"/>
                  <a:gd name="T25" fmla="*/ 2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35"/>
                  <a:gd name="T41" fmla="*/ 28 w 28"/>
                  <a:gd name="T42" fmla="*/ 35 h 3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35">
                    <a:moveTo>
                      <a:pt x="0" y="2"/>
                    </a:moveTo>
                    <a:lnTo>
                      <a:pt x="0" y="0"/>
                    </a:lnTo>
                    <a:lnTo>
                      <a:pt x="0" y="12"/>
                    </a:lnTo>
                    <a:lnTo>
                      <a:pt x="5" y="22"/>
                    </a:lnTo>
                    <a:lnTo>
                      <a:pt x="14" y="29"/>
                    </a:lnTo>
                    <a:lnTo>
                      <a:pt x="26" y="35"/>
                    </a:lnTo>
                    <a:lnTo>
                      <a:pt x="28" y="23"/>
                    </a:lnTo>
                    <a:lnTo>
                      <a:pt x="19" y="20"/>
                    </a:lnTo>
                    <a:lnTo>
                      <a:pt x="13" y="15"/>
                    </a:lnTo>
                    <a:lnTo>
                      <a:pt x="10" y="9"/>
                    </a:lnTo>
                    <a:lnTo>
                      <a:pt x="10" y="4"/>
                    </a:lnTo>
                    <a:lnTo>
                      <a:pt x="10" y="2"/>
                    </a:lnTo>
                    <a:lnTo>
                      <a:pt x="0" y="2"/>
                    </a:lnTo>
                    <a:close/>
                  </a:path>
                </a:pathLst>
              </a:custGeom>
              <a:solidFill>
                <a:srgbClr val="000000"/>
              </a:solidFill>
              <a:ln w="9525">
                <a:noFill/>
                <a:round/>
                <a:headEnd/>
                <a:tailEnd/>
              </a:ln>
            </p:spPr>
            <p:txBody>
              <a:bodyPr/>
              <a:lstStyle/>
              <a:p>
                <a:endParaRPr lang="en-AU"/>
              </a:p>
            </p:txBody>
          </p:sp>
          <p:sp>
            <p:nvSpPr>
              <p:cNvPr id="26653" name="Freeform 278"/>
              <p:cNvSpPr>
                <a:spLocks/>
              </p:cNvSpPr>
              <p:nvPr/>
            </p:nvSpPr>
            <p:spPr bwMode="auto">
              <a:xfrm>
                <a:off x="4259" y="3178"/>
                <a:ext cx="18" cy="9"/>
              </a:xfrm>
              <a:custGeom>
                <a:avLst/>
                <a:gdLst>
                  <a:gd name="T0" fmla="*/ 38 w 38"/>
                  <a:gd name="T1" fmla="*/ 3 h 18"/>
                  <a:gd name="T2" fmla="*/ 38 w 38"/>
                  <a:gd name="T3" fmla="*/ 3 h 18"/>
                  <a:gd name="T4" fmla="*/ 32 w 38"/>
                  <a:gd name="T5" fmla="*/ 1 h 18"/>
                  <a:gd name="T6" fmla="*/ 25 w 38"/>
                  <a:gd name="T7" fmla="*/ 0 h 18"/>
                  <a:gd name="T8" fmla="*/ 19 w 38"/>
                  <a:gd name="T9" fmla="*/ 1 h 18"/>
                  <a:gd name="T10" fmla="*/ 14 w 38"/>
                  <a:gd name="T11" fmla="*/ 1 h 18"/>
                  <a:gd name="T12" fmla="*/ 9 w 38"/>
                  <a:gd name="T13" fmla="*/ 5 h 18"/>
                  <a:gd name="T14" fmla="*/ 5 w 38"/>
                  <a:gd name="T15" fmla="*/ 7 h 18"/>
                  <a:gd name="T16" fmla="*/ 2 w 38"/>
                  <a:gd name="T17" fmla="*/ 11 h 18"/>
                  <a:gd name="T18" fmla="*/ 0 w 38"/>
                  <a:gd name="T19" fmla="*/ 18 h 18"/>
                  <a:gd name="T20" fmla="*/ 10 w 38"/>
                  <a:gd name="T21" fmla="*/ 18 h 18"/>
                  <a:gd name="T22" fmla="*/ 10 w 38"/>
                  <a:gd name="T23" fmla="*/ 18 h 18"/>
                  <a:gd name="T24" fmla="*/ 11 w 38"/>
                  <a:gd name="T25" fmla="*/ 17 h 18"/>
                  <a:gd name="T26" fmla="*/ 13 w 38"/>
                  <a:gd name="T27" fmla="*/ 14 h 18"/>
                  <a:gd name="T28" fmla="*/ 17 w 38"/>
                  <a:gd name="T29" fmla="*/ 13 h 18"/>
                  <a:gd name="T30" fmla="*/ 21 w 38"/>
                  <a:gd name="T31" fmla="*/ 13 h 18"/>
                  <a:gd name="T32" fmla="*/ 25 w 38"/>
                  <a:gd name="T33" fmla="*/ 12 h 18"/>
                  <a:gd name="T34" fmla="*/ 30 w 38"/>
                  <a:gd name="T35" fmla="*/ 13 h 18"/>
                  <a:gd name="T36" fmla="*/ 36 w 38"/>
                  <a:gd name="T37" fmla="*/ 14 h 18"/>
                  <a:gd name="T38" fmla="*/ 36 w 38"/>
                  <a:gd name="T39" fmla="*/ 14 h 18"/>
                  <a:gd name="T40" fmla="*/ 38 w 38"/>
                  <a:gd name="T41" fmla="*/ 3 h 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8"/>
                  <a:gd name="T64" fmla="*/ 0 h 18"/>
                  <a:gd name="T65" fmla="*/ 38 w 38"/>
                  <a:gd name="T66" fmla="*/ 18 h 1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8" h="18">
                    <a:moveTo>
                      <a:pt x="38" y="3"/>
                    </a:moveTo>
                    <a:lnTo>
                      <a:pt x="38" y="3"/>
                    </a:lnTo>
                    <a:lnTo>
                      <a:pt x="32" y="1"/>
                    </a:lnTo>
                    <a:lnTo>
                      <a:pt x="25" y="0"/>
                    </a:lnTo>
                    <a:lnTo>
                      <a:pt x="19" y="1"/>
                    </a:lnTo>
                    <a:lnTo>
                      <a:pt x="14" y="1"/>
                    </a:lnTo>
                    <a:lnTo>
                      <a:pt x="9" y="5"/>
                    </a:lnTo>
                    <a:lnTo>
                      <a:pt x="5" y="7"/>
                    </a:lnTo>
                    <a:lnTo>
                      <a:pt x="2" y="11"/>
                    </a:lnTo>
                    <a:lnTo>
                      <a:pt x="0" y="18"/>
                    </a:lnTo>
                    <a:lnTo>
                      <a:pt x="10" y="18"/>
                    </a:lnTo>
                    <a:lnTo>
                      <a:pt x="11" y="17"/>
                    </a:lnTo>
                    <a:lnTo>
                      <a:pt x="13" y="14"/>
                    </a:lnTo>
                    <a:lnTo>
                      <a:pt x="17" y="13"/>
                    </a:lnTo>
                    <a:lnTo>
                      <a:pt x="21" y="13"/>
                    </a:lnTo>
                    <a:lnTo>
                      <a:pt x="25" y="12"/>
                    </a:lnTo>
                    <a:lnTo>
                      <a:pt x="30" y="13"/>
                    </a:lnTo>
                    <a:lnTo>
                      <a:pt x="36" y="14"/>
                    </a:lnTo>
                    <a:lnTo>
                      <a:pt x="38" y="3"/>
                    </a:lnTo>
                    <a:close/>
                  </a:path>
                </a:pathLst>
              </a:custGeom>
              <a:solidFill>
                <a:srgbClr val="000000"/>
              </a:solidFill>
              <a:ln w="9525">
                <a:noFill/>
                <a:round/>
                <a:headEnd/>
                <a:tailEnd/>
              </a:ln>
            </p:spPr>
            <p:txBody>
              <a:bodyPr/>
              <a:lstStyle/>
              <a:p>
                <a:endParaRPr lang="en-AU"/>
              </a:p>
            </p:txBody>
          </p:sp>
          <p:sp>
            <p:nvSpPr>
              <p:cNvPr id="26654" name="Freeform 279"/>
              <p:cNvSpPr>
                <a:spLocks/>
              </p:cNvSpPr>
              <p:nvPr/>
            </p:nvSpPr>
            <p:spPr bwMode="auto">
              <a:xfrm>
                <a:off x="4264" y="3132"/>
                <a:ext cx="75" cy="54"/>
              </a:xfrm>
              <a:custGeom>
                <a:avLst/>
                <a:gdLst>
                  <a:gd name="T0" fmla="*/ 117 w 149"/>
                  <a:gd name="T1" fmla="*/ 16 h 109"/>
                  <a:gd name="T2" fmla="*/ 97 w 149"/>
                  <a:gd name="T3" fmla="*/ 15 h 109"/>
                  <a:gd name="T4" fmla="*/ 82 w 149"/>
                  <a:gd name="T5" fmla="*/ 19 h 109"/>
                  <a:gd name="T6" fmla="*/ 79 w 149"/>
                  <a:gd name="T7" fmla="*/ 25 h 109"/>
                  <a:gd name="T8" fmla="*/ 86 w 149"/>
                  <a:gd name="T9" fmla="*/ 27 h 109"/>
                  <a:gd name="T10" fmla="*/ 96 w 149"/>
                  <a:gd name="T11" fmla="*/ 25 h 109"/>
                  <a:gd name="T12" fmla="*/ 109 w 149"/>
                  <a:gd name="T13" fmla="*/ 28 h 109"/>
                  <a:gd name="T14" fmla="*/ 116 w 149"/>
                  <a:gd name="T15" fmla="*/ 35 h 109"/>
                  <a:gd name="T16" fmla="*/ 112 w 149"/>
                  <a:gd name="T17" fmla="*/ 46 h 109"/>
                  <a:gd name="T18" fmla="*/ 106 w 149"/>
                  <a:gd name="T19" fmla="*/ 48 h 109"/>
                  <a:gd name="T20" fmla="*/ 103 w 149"/>
                  <a:gd name="T21" fmla="*/ 34 h 109"/>
                  <a:gd name="T22" fmla="*/ 85 w 149"/>
                  <a:gd name="T23" fmla="*/ 31 h 109"/>
                  <a:gd name="T24" fmla="*/ 64 w 149"/>
                  <a:gd name="T25" fmla="*/ 36 h 109"/>
                  <a:gd name="T26" fmla="*/ 51 w 149"/>
                  <a:gd name="T27" fmla="*/ 46 h 109"/>
                  <a:gd name="T28" fmla="*/ 58 w 149"/>
                  <a:gd name="T29" fmla="*/ 48 h 109"/>
                  <a:gd name="T30" fmla="*/ 74 w 149"/>
                  <a:gd name="T31" fmla="*/ 46 h 109"/>
                  <a:gd name="T32" fmla="*/ 90 w 149"/>
                  <a:gd name="T33" fmla="*/ 50 h 109"/>
                  <a:gd name="T34" fmla="*/ 95 w 149"/>
                  <a:gd name="T35" fmla="*/ 60 h 109"/>
                  <a:gd name="T36" fmla="*/ 91 w 149"/>
                  <a:gd name="T37" fmla="*/ 66 h 109"/>
                  <a:gd name="T38" fmla="*/ 84 w 149"/>
                  <a:gd name="T39" fmla="*/ 66 h 109"/>
                  <a:gd name="T40" fmla="*/ 81 w 149"/>
                  <a:gd name="T41" fmla="*/ 54 h 109"/>
                  <a:gd name="T42" fmla="*/ 66 w 149"/>
                  <a:gd name="T43" fmla="*/ 49 h 109"/>
                  <a:gd name="T44" fmla="*/ 52 w 149"/>
                  <a:gd name="T45" fmla="*/ 53 h 109"/>
                  <a:gd name="T46" fmla="*/ 41 w 149"/>
                  <a:gd name="T47" fmla="*/ 59 h 109"/>
                  <a:gd name="T48" fmla="*/ 32 w 149"/>
                  <a:gd name="T49" fmla="*/ 65 h 109"/>
                  <a:gd name="T50" fmla="*/ 26 w 149"/>
                  <a:gd name="T51" fmla="*/ 68 h 109"/>
                  <a:gd name="T52" fmla="*/ 36 w 149"/>
                  <a:gd name="T53" fmla="*/ 67 h 109"/>
                  <a:gd name="T54" fmla="*/ 58 w 149"/>
                  <a:gd name="T55" fmla="*/ 67 h 109"/>
                  <a:gd name="T56" fmla="*/ 74 w 149"/>
                  <a:gd name="T57" fmla="*/ 71 h 109"/>
                  <a:gd name="T58" fmla="*/ 75 w 149"/>
                  <a:gd name="T59" fmla="*/ 80 h 109"/>
                  <a:gd name="T60" fmla="*/ 65 w 149"/>
                  <a:gd name="T61" fmla="*/ 87 h 109"/>
                  <a:gd name="T62" fmla="*/ 60 w 149"/>
                  <a:gd name="T63" fmla="*/ 83 h 109"/>
                  <a:gd name="T64" fmla="*/ 52 w 149"/>
                  <a:gd name="T65" fmla="*/ 73 h 109"/>
                  <a:gd name="T66" fmla="*/ 40 w 149"/>
                  <a:gd name="T67" fmla="*/ 72 h 109"/>
                  <a:gd name="T68" fmla="*/ 21 w 149"/>
                  <a:gd name="T69" fmla="*/ 75 h 109"/>
                  <a:gd name="T70" fmla="*/ 8 w 149"/>
                  <a:gd name="T71" fmla="*/ 81 h 109"/>
                  <a:gd name="T72" fmla="*/ 1 w 149"/>
                  <a:gd name="T73" fmla="*/ 86 h 109"/>
                  <a:gd name="T74" fmla="*/ 0 w 149"/>
                  <a:gd name="T75" fmla="*/ 91 h 109"/>
                  <a:gd name="T76" fmla="*/ 11 w 149"/>
                  <a:gd name="T77" fmla="*/ 91 h 109"/>
                  <a:gd name="T78" fmla="*/ 27 w 149"/>
                  <a:gd name="T79" fmla="*/ 90 h 109"/>
                  <a:gd name="T80" fmla="*/ 39 w 149"/>
                  <a:gd name="T81" fmla="*/ 93 h 109"/>
                  <a:gd name="T82" fmla="*/ 51 w 149"/>
                  <a:gd name="T83" fmla="*/ 102 h 109"/>
                  <a:gd name="T84" fmla="*/ 65 w 149"/>
                  <a:gd name="T85" fmla="*/ 108 h 109"/>
                  <a:gd name="T86" fmla="*/ 76 w 149"/>
                  <a:gd name="T87" fmla="*/ 105 h 109"/>
                  <a:gd name="T88" fmla="*/ 84 w 149"/>
                  <a:gd name="T89" fmla="*/ 102 h 109"/>
                  <a:gd name="T90" fmla="*/ 89 w 149"/>
                  <a:gd name="T91" fmla="*/ 90 h 109"/>
                  <a:gd name="T92" fmla="*/ 100 w 149"/>
                  <a:gd name="T93" fmla="*/ 81 h 109"/>
                  <a:gd name="T94" fmla="*/ 111 w 149"/>
                  <a:gd name="T95" fmla="*/ 77 h 109"/>
                  <a:gd name="T96" fmla="*/ 123 w 149"/>
                  <a:gd name="T97" fmla="*/ 67 h 109"/>
                  <a:gd name="T98" fmla="*/ 134 w 149"/>
                  <a:gd name="T99" fmla="*/ 52 h 109"/>
                  <a:gd name="T100" fmla="*/ 143 w 149"/>
                  <a:gd name="T101" fmla="*/ 40 h 109"/>
                  <a:gd name="T102" fmla="*/ 149 w 149"/>
                  <a:gd name="T103" fmla="*/ 35 h 109"/>
                  <a:gd name="T104" fmla="*/ 145 w 149"/>
                  <a:gd name="T105" fmla="*/ 22 h 109"/>
                  <a:gd name="T106" fmla="*/ 137 w 149"/>
                  <a:gd name="T107" fmla="*/ 9 h 109"/>
                  <a:gd name="T108" fmla="*/ 126 w 149"/>
                  <a:gd name="T109" fmla="*/ 3 h 109"/>
                  <a:gd name="T110" fmla="*/ 114 w 149"/>
                  <a:gd name="T111" fmla="*/ 0 h 109"/>
                  <a:gd name="T112" fmla="*/ 101 w 149"/>
                  <a:gd name="T113" fmla="*/ 3 h 109"/>
                  <a:gd name="T114" fmla="*/ 99 w 149"/>
                  <a:gd name="T115" fmla="*/ 6 h 109"/>
                  <a:gd name="T116" fmla="*/ 106 w 149"/>
                  <a:gd name="T117" fmla="*/ 10 h 109"/>
                  <a:gd name="T118" fmla="*/ 121 w 149"/>
                  <a:gd name="T119" fmla="*/ 13 h 109"/>
                  <a:gd name="T120" fmla="*/ 131 w 149"/>
                  <a:gd name="T121" fmla="*/ 21 h 109"/>
                  <a:gd name="T122" fmla="*/ 129 w 149"/>
                  <a:gd name="T123" fmla="*/ 30 h 10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9"/>
                  <a:gd name="T187" fmla="*/ 0 h 109"/>
                  <a:gd name="T188" fmla="*/ 149 w 149"/>
                  <a:gd name="T189" fmla="*/ 109 h 10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9" h="109">
                    <a:moveTo>
                      <a:pt x="126" y="22"/>
                    </a:moveTo>
                    <a:lnTo>
                      <a:pt x="117" y="16"/>
                    </a:lnTo>
                    <a:lnTo>
                      <a:pt x="107" y="13"/>
                    </a:lnTo>
                    <a:lnTo>
                      <a:pt x="97" y="15"/>
                    </a:lnTo>
                    <a:lnTo>
                      <a:pt x="88" y="17"/>
                    </a:lnTo>
                    <a:lnTo>
                      <a:pt x="82" y="19"/>
                    </a:lnTo>
                    <a:lnTo>
                      <a:pt x="77" y="23"/>
                    </a:lnTo>
                    <a:lnTo>
                      <a:pt x="79" y="25"/>
                    </a:lnTo>
                    <a:lnTo>
                      <a:pt x="84" y="27"/>
                    </a:lnTo>
                    <a:lnTo>
                      <a:pt x="86" y="27"/>
                    </a:lnTo>
                    <a:lnTo>
                      <a:pt x="90" y="25"/>
                    </a:lnTo>
                    <a:lnTo>
                      <a:pt x="96" y="25"/>
                    </a:lnTo>
                    <a:lnTo>
                      <a:pt x="103" y="25"/>
                    </a:lnTo>
                    <a:lnTo>
                      <a:pt x="109" y="28"/>
                    </a:lnTo>
                    <a:lnTo>
                      <a:pt x="114" y="30"/>
                    </a:lnTo>
                    <a:lnTo>
                      <a:pt x="116" y="35"/>
                    </a:lnTo>
                    <a:lnTo>
                      <a:pt x="114" y="42"/>
                    </a:lnTo>
                    <a:lnTo>
                      <a:pt x="112" y="46"/>
                    </a:lnTo>
                    <a:lnTo>
                      <a:pt x="108" y="49"/>
                    </a:lnTo>
                    <a:lnTo>
                      <a:pt x="106" y="48"/>
                    </a:lnTo>
                    <a:lnTo>
                      <a:pt x="107" y="40"/>
                    </a:lnTo>
                    <a:lnTo>
                      <a:pt x="103" y="34"/>
                    </a:lnTo>
                    <a:lnTo>
                      <a:pt x="95" y="31"/>
                    </a:lnTo>
                    <a:lnTo>
                      <a:pt x="85" y="31"/>
                    </a:lnTo>
                    <a:lnTo>
                      <a:pt x="74" y="32"/>
                    </a:lnTo>
                    <a:lnTo>
                      <a:pt x="64" y="36"/>
                    </a:lnTo>
                    <a:lnTo>
                      <a:pt x="56" y="41"/>
                    </a:lnTo>
                    <a:lnTo>
                      <a:pt x="51" y="46"/>
                    </a:lnTo>
                    <a:lnTo>
                      <a:pt x="51" y="50"/>
                    </a:lnTo>
                    <a:lnTo>
                      <a:pt x="58" y="48"/>
                    </a:lnTo>
                    <a:lnTo>
                      <a:pt x="66" y="46"/>
                    </a:lnTo>
                    <a:lnTo>
                      <a:pt x="74" y="46"/>
                    </a:lnTo>
                    <a:lnTo>
                      <a:pt x="83" y="47"/>
                    </a:lnTo>
                    <a:lnTo>
                      <a:pt x="90" y="50"/>
                    </a:lnTo>
                    <a:lnTo>
                      <a:pt x="94" y="54"/>
                    </a:lnTo>
                    <a:lnTo>
                      <a:pt x="95" y="60"/>
                    </a:lnTo>
                    <a:lnTo>
                      <a:pt x="92" y="66"/>
                    </a:lnTo>
                    <a:lnTo>
                      <a:pt x="91" y="66"/>
                    </a:lnTo>
                    <a:lnTo>
                      <a:pt x="88" y="66"/>
                    </a:lnTo>
                    <a:lnTo>
                      <a:pt x="84" y="66"/>
                    </a:lnTo>
                    <a:lnTo>
                      <a:pt x="81" y="65"/>
                    </a:lnTo>
                    <a:lnTo>
                      <a:pt x="81" y="54"/>
                    </a:lnTo>
                    <a:lnTo>
                      <a:pt x="75" y="50"/>
                    </a:lnTo>
                    <a:lnTo>
                      <a:pt x="66" y="49"/>
                    </a:lnTo>
                    <a:lnTo>
                      <a:pt x="57" y="50"/>
                    </a:lnTo>
                    <a:lnTo>
                      <a:pt x="52" y="53"/>
                    </a:lnTo>
                    <a:lnTo>
                      <a:pt x="47" y="55"/>
                    </a:lnTo>
                    <a:lnTo>
                      <a:pt x="41" y="59"/>
                    </a:lnTo>
                    <a:lnTo>
                      <a:pt x="36" y="61"/>
                    </a:lnTo>
                    <a:lnTo>
                      <a:pt x="32" y="65"/>
                    </a:lnTo>
                    <a:lnTo>
                      <a:pt x="28" y="67"/>
                    </a:lnTo>
                    <a:lnTo>
                      <a:pt x="26" y="68"/>
                    </a:lnTo>
                    <a:lnTo>
                      <a:pt x="36" y="67"/>
                    </a:lnTo>
                    <a:lnTo>
                      <a:pt x="47" y="66"/>
                    </a:lnTo>
                    <a:lnTo>
                      <a:pt x="58" y="67"/>
                    </a:lnTo>
                    <a:lnTo>
                      <a:pt x="68" y="68"/>
                    </a:lnTo>
                    <a:lnTo>
                      <a:pt x="74" y="71"/>
                    </a:lnTo>
                    <a:lnTo>
                      <a:pt x="77" y="75"/>
                    </a:lnTo>
                    <a:lnTo>
                      <a:pt x="75" y="80"/>
                    </a:lnTo>
                    <a:lnTo>
                      <a:pt x="66" y="87"/>
                    </a:lnTo>
                    <a:lnTo>
                      <a:pt x="65" y="87"/>
                    </a:lnTo>
                    <a:lnTo>
                      <a:pt x="62" y="86"/>
                    </a:lnTo>
                    <a:lnTo>
                      <a:pt x="60" y="83"/>
                    </a:lnTo>
                    <a:lnTo>
                      <a:pt x="61" y="75"/>
                    </a:lnTo>
                    <a:lnTo>
                      <a:pt x="52" y="73"/>
                    </a:lnTo>
                    <a:lnTo>
                      <a:pt x="45" y="72"/>
                    </a:lnTo>
                    <a:lnTo>
                      <a:pt x="40" y="72"/>
                    </a:lnTo>
                    <a:lnTo>
                      <a:pt x="32" y="72"/>
                    </a:lnTo>
                    <a:lnTo>
                      <a:pt x="21" y="75"/>
                    </a:lnTo>
                    <a:lnTo>
                      <a:pt x="13" y="78"/>
                    </a:lnTo>
                    <a:lnTo>
                      <a:pt x="8" y="81"/>
                    </a:lnTo>
                    <a:lnTo>
                      <a:pt x="3" y="84"/>
                    </a:lnTo>
                    <a:lnTo>
                      <a:pt x="1" y="86"/>
                    </a:lnTo>
                    <a:lnTo>
                      <a:pt x="0" y="89"/>
                    </a:lnTo>
                    <a:lnTo>
                      <a:pt x="0" y="91"/>
                    </a:lnTo>
                    <a:lnTo>
                      <a:pt x="0" y="93"/>
                    </a:lnTo>
                    <a:lnTo>
                      <a:pt x="11" y="91"/>
                    </a:lnTo>
                    <a:lnTo>
                      <a:pt x="20" y="91"/>
                    </a:lnTo>
                    <a:lnTo>
                      <a:pt x="27" y="90"/>
                    </a:lnTo>
                    <a:lnTo>
                      <a:pt x="33" y="91"/>
                    </a:lnTo>
                    <a:lnTo>
                      <a:pt x="39" y="93"/>
                    </a:lnTo>
                    <a:lnTo>
                      <a:pt x="45" y="97"/>
                    </a:lnTo>
                    <a:lnTo>
                      <a:pt x="51" y="102"/>
                    </a:lnTo>
                    <a:lnTo>
                      <a:pt x="58" y="109"/>
                    </a:lnTo>
                    <a:lnTo>
                      <a:pt x="65" y="108"/>
                    </a:lnTo>
                    <a:lnTo>
                      <a:pt x="72" y="106"/>
                    </a:lnTo>
                    <a:lnTo>
                      <a:pt x="76" y="105"/>
                    </a:lnTo>
                    <a:lnTo>
                      <a:pt x="81" y="104"/>
                    </a:lnTo>
                    <a:lnTo>
                      <a:pt x="84" y="102"/>
                    </a:lnTo>
                    <a:lnTo>
                      <a:pt x="87" y="97"/>
                    </a:lnTo>
                    <a:lnTo>
                      <a:pt x="89" y="90"/>
                    </a:lnTo>
                    <a:lnTo>
                      <a:pt x="91" y="80"/>
                    </a:lnTo>
                    <a:lnTo>
                      <a:pt x="100" y="81"/>
                    </a:lnTo>
                    <a:lnTo>
                      <a:pt x="107" y="81"/>
                    </a:lnTo>
                    <a:lnTo>
                      <a:pt x="111" y="77"/>
                    </a:lnTo>
                    <a:lnTo>
                      <a:pt x="114" y="67"/>
                    </a:lnTo>
                    <a:lnTo>
                      <a:pt x="123" y="67"/>
                    </a:lnTo>
                    <a:lnTo>
                      <a:pt x="130" y="61"/>
                    </a:lnTo>
                    <a:lnTo>
                      <a:pt x="134" y="52"/>
                    </a:lnTo>
                    <a:lnTo>
                      <a:pt x="137" y="42"/>
                    </a:lnTo>
                    <a:lnTo>
                      <a:pt x="143" y="40"/>
                    </a:lnTo>
                    <a:lnTo>
                      <a:pt x="147" y="37"/>
                    </a:lnTo>
                    <a:lnTo>
                      <a:pt x="149" y="35"/>
                    </a:lnTo>
                    <a:lnTo>
                      <a:pt x="148" y="30"/>
                    </a:lnTo>
                    <a:lnTo>
                      <a:pt x="145" y="22"/>
                    </a:lnTo>
                    <a:lnTo>
                      <a:pt x="142" y="15"/>
                    </a:lnTo>
                    <a:lnTo>
                      <a:pt x="137" y="9"/>
                    </a:lnTo>
                    <a:lnTo>
                      <a:pt x="132" y="5"/>
                    </a:lnTo>
                    <a:lnTo>
                      <a:pt x="126" y="3"/>
                    </a:lnTo>
                    <a:lnTo>
                      <a:pt x="120" y="1"/>
                    </a:lnTo>
                    <a:lnTo>
                      <a:pt x="114" y="0"/>
                    </a:lnTo>
                    <a:lnTo>
                      <a:pt x="107" y="1"/>
                    </a:lnTo>
                    <a:lnTo>
                      <a:pt x="101" y="3"/>
                    </a:lnTo>
                    <a:lnTo>
                      <a:pt x="99" y="4"/>
                    </a:lnTo>
                    <a:lnTo>
                      <a:pt x="99" y="6"/>
                    </a:lnTo>
                    <a:lnTo>
                      <a:pt x="102" y="7"/>
                    </a:lnTo>
                    <a:lnTo>
                      <a:pt x="106" y="10"/>
                    </a:lnTo>
                    <a:lnTo>
                      <a:pt x="113" y="11"/>
                    </a:lnTo>
                    <a:lnTo>
                      <a:pt x="121" y="13"/>
                    </a:lnTo>
                    <a:lnTo>
                      <a:pt x="130" y="15"/>
                    </a:lnTo>
                    <a:lnTo>
                      <a:pt x="131" y="21"/>
                    </a:lnTo>
                    <a:lnTo>
                      <a:pt x="131" y="28"/>
                    </a:lnTo>
                    <a:lnTo>
                      <a:pt x="129" y="30"/>
                    </a:lnTo>
                    <a:lnTo>
                      <a:pt x="126" y="22"/>
                    </a:lnTo>
                    <a:close/>
                  </a:path>
                </a:pathLst>
              </a:custGeom>
              <a:solidFill>
                <a:srgbClr val="FFFFFF"/>
              </a:solidFill>
              <a:ln w="9525">
                <a:noFill/>
                <a:round/>
                <a:headEnd/>
                <a:tailEnd/>
              </a:ln>
            </p:spPr>
            <p:txBody>
              <a:bodyPr/>
              <a:lstStyle/>
              <a:p>
                <a:endParaRPr lang="en-AU"/>
              </a:p>
            </p:txBody>
          </p:sp>
          <p:sp>
            <p:nvSpPr>
              <p:cNvPr id="26655" name="Freeform 280"/>
              <p:cNvSpPr>
                <a:spLocks/>
              </p:cNvSpPr>
              <p:nvPr/>
            </p:nvSpPr>
            <p:spPr bwMode="auto">
              <a:xfrm>
                <a:off x="4264" y="3132"/>
                <a:ext cx="75" cy="54"/>
              </a:xfrm>
              <a:custGeom>
                <a:avLst/>
                <a:gdLst>
                  <a:gd name="T0" fmla="*/ 117 w 149"/>
                  <a:gd name="T1" fmla="*/ 16 h 109"/>
                  <a:gd name="T2" fmla="*/ 88 w 149"/>
                  <a:gd name="T3" fmla="*/ 17 h 109"/>
                  <a:gd name="T4" fmla="*/ 79 w 149"/>
                  <a:gd name="T5" fmla="*/ 25 h 109"/>
                  <a:gd name="T6" fmla="*/ 86 w 149"/>
                  <a:gd name="T7" fmla="*/ 27 h 109"/>
                  <a:gd name="T8" fmla="*/ 103 w 149"/>
                  <a:gd name="T9" fmla="*/ 25 h 109"/>
                  <a:gd name="T10" fmla="*/ 116 w 149"/>
                  <a:gd name="T11" fmla="*/ 35 h 109"/>
                  <a:gd name="T12" fmla="*/ 112 w 149"/>
                  <a:gd name="T13" fmla="*/ 46 h 109"/>
                  <a:gd name="T14" fmla="*/ 107 w 149"/>
                  <a:gd name="T15" fmla="*/ 40 h 109"/>
                  <a:gd name="T16" fmla="*/ 95 w 149"/>
                  <a:gd name="T17" fmla="*/ 31 h 109"/>
                  <a:gd name="T18" fmla="*/ 64 w 149"/>
                  <a:gd name="T19" fmla="*/ 36 h 109"/>
                  <a:gd name="T20" fmla="*/ 51 w 149"/>
                  <a:gd name="T21" fmla="*/ 50 h 109"/>
                  <a:gd name="T22" fmla="*/ 66 w 149"/>
                  <a:gd name="T23" fmla="*/ 46 h 109"/>
                  <a:gd name="T24" fmla="*/ 90 w 149"/>
                  <a:gd name="T25" fmla="*/ 50 h 109"/>
                  <a:gd name="T26" fmla="*/ 92 w 149"/>
                  <a:gd name="T27" fmla="*/ 66 h 109"/>
                  <a:gd name="T28" fmla="*/ 88 w 149"/>
                  <a:gd name="T29" fmla="*/ 66 h 109"/>
                  <a:gd name="T30" fmla="*/ 81 w 149"/>
                  <a:gd name="T31" fmla="*/ 65 h 109"/>
                  <a:gd name="T32" fmla="*/ 66 w 149"/>
                  <a:gd name="T33" fmla="*/ 49 h 109"/>
                  <a:gd name="T34" fmla="*/ 52 w 149"/>
                  <a:gd name="T35" fmla="*/ 53 h 109"/>
                  <a:gd name="T36" fmla="*/ 36 w 149"/>
                  <a:gd name="T37" fmla="*/ 61 h 109"/>
                  <a:gd name="T38" fmla="*/ 26 w 149"/>
                  <a:gd name="T39" fmla="*/ 68 h 109"/>
                  <a:gd name="T40" fmla="*/ 36 w 149"/>
                  <a:gd name="T41" fmla="*/ 67 h 109"/>
                  <a:gd name="T42" fmla="*/ 68 w 149"/>
                  <a:gd name="T43" fmla="*/ 68 h 109"/>
                  <a:gd name="T44" fmla="*/ 75 w 149"/>
                  <a:gd name="T45" fmla="*/ 80 h 109"/>
                  <a:gd name="T46" fmla="*/ 65 w 149"/>
                  <a:gd name="T47" fmla="*/ 87 h 109"/>
                  <a:gd name="T48" fmla="*/ 61 w 149"/>
                  <a:gd name="T49" fmla="*/ 75 h 109"/>
                  <a:gd name="T50" fmla="*/ 45 w 149"/>
                  <a:gd name="T51" fmla="*/ 72 h 109"/>
                  <a:gd name="T52" fmla="*/ 32 w 149"/>
                  <a:gd name="T53" fmla="*/ 72 h 109"/>
                  <a:gd name="T54" fmla="*/ 8 w 149"/>
                  <a:gd name="T55" fmla="*/ 81 h 109"/>
                  <a:gd name="T56" fmla="*/ 0 w 149"/>
                  <a:gd name="T57" fmla="*/ 89 h 109"/>
                  <a:gd name="T58" fmla="*/ 0 w 149"/>
                  <a:gd name="T59" fmla="*/ 93 h 109"/>
                  <a:gd name="T60" fmla="*/ 27 w 149"/>
                  <a:gd name="T61" fmla="*/ 90 h 109"/>
                  <a:gd name="T62" fmla="*/ 45 w 149"/>
                  <a:gd name="T63" fmla="*/ 97 h 109"/>
                  <a:gd name="T64" fmla="*/ 58 w 149"/>
                  <a:gd name="T65" fmla="*/ 109 h 109"/>
                  <a:gd name="T66" fmla="*/ 76 w 149"/>
                  <a:gd name="T67" fmla="*/ 105 h 109"/>
                  <a:gd name="T68" fmla="*/ 87 w 149"/>
                  <a:gd name="T69" fmla="*/ 97 h 109"/>
                  <a:gd name="T70" fmla="*/ 91 w 149"/>
                  <a:gd name="T71" fmla="*/ 80 h 109"/>
                  <a:gd name="T72" fmla="*/ 111 w 149"/>
                  <a:gd name="T73" fmla="*/ 77 h 109"/>
                  <a:gd name="T74" fmla="*/ 123 w 149"/>
                  <a:gd name="T75" fmla="*/ 67 h 109"/>
                  <a:gd name="T76" fmla="*/ 137 w 149"/>
                  <a:gd name="T77" fmla="*/ 42 h 109"/>
                  <a:gd name="T78" fmla="*/ 147 w 149"/>
                  <a:gd name="T79" fmla="*/ 37 h 109"/>
                  <a:gd name="T80" fmla="*/ 148 w 149"/>
                  <a:gd name="T81" fmla="*/ 30 h 109"/>
                  <a:gd name="T82" fmla="*/ 137 w 149"/>
                  <a:gd name="T83" fmla="*/ 9 h 109"/>
                  <a:gd name="T84" fmla="*/ 120 w 149"/>
                  <a:gd name="T85" fmla="*/ 1 h 109"/>
                  <a:gd name="T86" fmla="*/ 107 w 149"/>
                  <a:gd name="T87" fmla="*/ 1 h 109"/>
                  <a:gd name="T88" fmla="*/ 99 w 149"/>
                  <a:gd name="T89" fmla="*/ 6 h 109"/>
                  <a:gd name="T90" fmla="*/ 113 w 149"/>
                  <a:gd name="T91" fmla="*/ 11 h 109"/>
                  <a:gd name="T92" fmla="*/ 130 w 149"/>
                  <a:gd name="T93" fmla="*/ 15 h 109"/>
                  <a:gd name="T94" fmla="*/ 129 w 149"/>
                  <a:gd name="T95" fmla="*/ 30 h 10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9"/>
                  <a:gd name="T145" fmla="*/ 0 h 109"/>
                  <a:gd name="T146" fmla="*/ 149 w 149"/>
                  <a:gd name="T147" fmla="*/ 109 h 10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9" h="109">
                    <a:moveTo>
                      <a:pt x="126" y="22"/>
                    </a:moveTo>
                    <a:lnTo>
                      <a:pt x="126" y="22"/>
                    </a:lnTo>
                    <a:lnTo>
                      <a:pt x="117" y="16"/>
                    </a:lnTo>
                    <a:lnTo>
                      <a:pt x="107" y="13"/>
                    </a:lnTo>
                    <a:lnTo>
                      <a:pt x="97" y="15"/>
                    </a:lnTo>
                    <a:lnTo>
                      <a:pt x="88" y="17"/>
                    </a:lnTo>
                    <a:lnTo>
                      <a:pt x="82" y="19"/>
                    </a:lnTo>
                    <a:lnTo>
                      <a:pt x="77" y="23"/>
                    </a:lnTo>
                    <a:lnTo>
                      <a:pt x="79" y="25"/>
                    </a:lnTo>
                    <a:lnTo>
                      <a:pt x="84" y="27"/>
                    </a:lnTo>
                    <a:lnTo>
                      <a:pt x="86" y="27"/>
                    </a:lnTo>
                    <a:lnTo>
                      <a:pt x="90" y="25"/>
                    </a:lnTo>
                    <a:lnTo>
                      <a:pt x="96" y="25"/>
                    </a:lnTo>
                    <a:lnTo>
                      <a:pt x="103" y="25"/>
                    </a:lnTo>
                    <a:lnTo>
                      <a:pt x="109" y="28"/>
                    </a:lnTo>
                    <a:lnTo>
                      <a:pt x="114" y="30"/>
                    </a:lnTo>
                    <a:lnTo>
                      <a:pt x="116" y="35"/>
                    </a:lnTo>
                    <a:lnTo>
                      <a:pt x="114" y="42"/>
                    </a:lnTo>
                    <a:lnTo>
                      <a:pt x="112" y="46"/>
                    </a:lnTo>
                    <a:lnTo>
                      <a:pt x="108" y="49"/>
                    </a:lnTo>
                    <a:lnTo>
                      <a:pt x="106" y="48"/>
                    </a:lnTo>
                    <a:lnTo>
                      <a:pt x="107" y="40"/>
                    </a:lnTo>
                    <a:lnTo>
                      <a:pt x="103" y="34"/>
                    </a:lnTo>
                    <a:lnTo>
                      <a:pt x="95" y="31"/>
                    </a:lnTo>
                    <a:lnTo>
                      <a:pt x="85" y="31"/>
                    </a:lnTo>
                    <a:lnTo>
                      <a:pt x="74" y="32"/>
                    </a:lnTo>
                    <a:lnTo>
                      <a:pt x="64" y="36"/>
                    </a:lnTo>
                    <a:lnTo>
                      <a:pt x="56" y="41"/>
                    </a:lnTo>
                    <a:lnTo>
                      <a:pt x="51" y="46"/>
                    </a:lnTo>
                    <a:lnTo>
                      <a:pt x="51" y="50"/>
                    </a:lnTo>
                    <a:lnTo>
                      <a:pt x="58" y="48"/>
                    </a:lnTo>
                    <a:lnTo>
                      <a:pt x="66" y="46"/>
                    </a:lnTo>
                    <a:lnTo>
                      <a:pt x="74" y="46"/>
                    </a:lnTo>
                    <a:lnTo>
                      <a:pt x="83" y="47"/>
                    </a:lnTo>
                    <a:lnTo>
                      <a:pt x="90" y="50"/>
                    </a:lnTo>
                    <a:lnTo>
                      <a:pt x="94" y="54"/>
                    </a:lnTo>
                    <a:lnTo>
                      <a:pt x="95" y="60"/>
                    </a:lnTo>
                    <a:lnTo>
                      <a:pt x="92" y="66"/>
                    </a:lnTo>
                    <a:lnTo>
                      <a:pt x="91" y="66"/>
                    </a:lnTo>
                    <a:lnTo>
                      <a:pt x="88" y="66"/>
                    </a:lnTo>
                    <a:lnTo>
                      <a:pt x="84" y="66"/>
                    </a:lnTo>
                    <a:lnTo>
                      <a:pt x="81" y="65"/>
                    </a:lnTo>
                    <a:lnTo>
                      <a:pt x="81" y="54"/>
                    </a:lnTo>
                    <a:lnTo>
                      <a:pt x="75" y="50"/>
                    </a:lnTo>
                    <a:lnTo>
                      <a:pt x="66" y="49"/>
                    </a:lnTo>
                    <a:lnTo>
                      <a:pt x="57" y="50"/>
                    </a:lnTo>
                    <a:lnTo>
                      <a:pt x="52" y="53"/>
                    </a:lnTo>
                    <a:lnTo>
                      <a:pt x="47" y="55"/>
                    </a:lnTo>
                    <a:lnTo>
                      <a:pt x="41" y="59"/>
                    </a:lnTo>
                    <a:lnTo>
                      <a:pt x="36" y="61"/>
                    </a:lnTo>
                    <a:lnTo>
                      <a:pt x="32" y="65"/>
                    </a:lnTo>
                    <a:lnTo>
                      <a:pt x="28" y="67"/>
                    </a:lnTo>
                    <a:lnTo>
                      <a:pt x="26" y="68"/>
                    </a:lnTo>
                    <a:lnTo>
                      <a:pt x="36" y="67"/>
                    </a:lnTo>
                    <a:lnTo>
                      <a:pt x="47" y="66"/>
                    </a:lnTo>
                    <a:lnTo>
                      <a:pt x="58" y="67"/>
                    </a:lnTo>
                    <a:lnTo>
                      <a:pt x="68" y="68"/>
                    </a:lnTo>
                    <a:lnTo>
                      <a:pt x="74" y="71"/>
                    </a:lnTo>
                    <a:lnTo>
                      <a:pt x="77" y="75"/>
                    </a:lnTo>
                    <a:lnTo>
                      <a:pt x="75" y="80"/>
                    </a:lnTo>
                    <a:lnTo>
                      <a:pt x="66" y="87"/>
                    </a:lnTo>
                    <a:lnTo>
                      <a:pt x="65" y="87"/>
                    </a:lnTo>
                    <a:lnTo>
                      <a:pt x="62" y="86"/>
                    </a:lnTo>
                    <a:lnTo>
                      <a:pt x="60" y="83"/>
                    </a:lnTo>
                    <a:lnTo>
                      <a:pt x="61" y="75"/>
                    </a:lnTo>
                    <a:lnTo>
                      <a:pt x="52" y="73"/>
                    </a:lnTo>
                    <a:lnTo>
                      <a:pt x="45" y="72"/>
                    </a:lnTo>
                    <a:lnTo>
                      <a:pt x="40" y="72"/>
                    </a:lnTo>
                    <a:lnTo>
                      <a:pt x="32" y="72"/>
                    </a:lnTo>
                    <a:lnTo>
                      <a:pt x="21" y="75"/>
                    </a:lnTo>
                    <a:lnTo>
                      <a:pt x="13" y="78"/>
                    </a:lnTo>
                    <a:lnTo>
                      <a:pt x="8" y="81"/>
                    </a:lnTo>
                    <a:lnTo>
                      <a:pt x="3" y="84"/>
                    </a:lnTo>
                    <a:lnTo>
                      <a:pt x="1" y="86"/>
                    </a:lnTo>
                    <a:lnTo>
                      <a:pt x="0" y="89"/>
                    </a:lnTo>
                    <a:lnTo>
                      <a:pt x="0" y="91"/>
                    </a:lnTo>
                    <a:lnTo>
                      <a:pt x="0" y="93"/>
                    </a:lnTo>
                    <a:lnTo>
                      <a:pt x="11" y="91"/>
                    </a:lnTo>
                    <a:lnTo>
                      <a:pt x="20" y="91"/>
                    </a:lnTo>
                    <a:lnTo>
                      <a:pt x="27" y="90"/>
                    </a:lnTo>
                    <a:lnTo>
                      <a:pt x="33" y="91"/>
                    </a:lnTo>
                    <a:lnTo>
                      <a:pt x="39" y="93"/>
                    </a:lnTo>
                    <a:lnTo>
                      <a:pt x="45" y="97"/>
                    </a:lnTo>
                    <a:lnTo>
                      <a:pt x="51" y="102"/>
                    </a:lnTo>
                    <a:lnTo>
                      <a:pt x="58" y="109"/>
                    </a:lnTo>
                    <a:lnTo>
                      <a:pt x="65" y="108"/>
                    </a:lnTo>
                    <a:lnTo>
                      <a:pt x="72" y="106"/>
                    </a:lnTo>
                    <a:lnTo>
                      <a:pt x="76" y="105"/>
                    </a:lnTo>
                    <a:lnTo>
                      <a:pt x="81" y="104"/>
                    </a:lnTo>
                    <a:lnTo>
                      <a:pt x="84" y="102"/>
                    </a:lnTo>
                    <a:lnTo>
                      <a:pt x="87" y="97"/>
                    </a:lnTo>
                    <a:lnTo>
                      <a:pt x="89" y="90"/>
                    </a:lnTo>
                    <a:lnTo>
                      <a:pt x="91" y="80"/>
                    </a:lnTo>
                    <a:lnTo>
                      <a:pt x="100" y="81"/>
                    </a:lnTo>
                    <a:lnTo>
                      <a:pt x="107" y="81"/>
                    </a:lnTo>
                    <a:lnTo>
                      <a:pt x="111" y="77"/>
                    </a:lnTo>
                    <a:lnTo>
                      <a:pt x="114" y="67"/>
                    </a:lnTo>
                    <a:lnTo>
                      <a:pt x="123" y="67"/>
                    </a:lnTo>
                    <a:lnTo>
                      <a:pt x="130" y="61"/>
                    </a:lnTo>
                    <a:lnTo>
                      <a:pt x="134" y="52"/>
                    </a:lnTo>
                    <a:lnTo>
                      <a:pt x="137" y="42"/>
                    </a:lnTo>
                    <a:lnTo>
                      <a:pt x="143" y="40"/>
                    </a:lnTo>
                    <a:lnTo>
                      <a:pt x="147" y="37"/>
                    </a:lnTo>
                    <a:lnTo>
                      <a:pt x="149" y="35"/>
                    </a:lnTo>
                    <a:lnTo>
                      <a:pt x="148" y="30"/>
                    </a:lnTo>
                    <a:lnTo>
                      <a:pt x="145" y="22"/>
                    </a:lnTo>
                    <a:lnTo>
                      <a:pt x="142" y="15"/>
                    </a:lnTo>
                    <a:lnTo>
                      <a:pt x="137" y="9"/>
                    </a:lnTo>
                    <a:lnTo>
                      <a:pt x="132" y="5"/>
                    </a:lnTo>
                    <a:lnTo>
                      <a:pt x="126" y="3"/>
                    </a:lnTo>
                    <a:lnTo>
                      <a:pt x="120" y="1"/>
                    </a:lnTo>
                    <a:lnTo>
                      <a:pt x="114" y="0"/>
                    </a:lnTo>
                    <a:lnTo>
                      <a:pt x="107" y="1"/>
                    </a:lnTo>
                    <a:lnTo>
                      <a:pt x="101" y="3"/>
                    </a:lnTo>
                    <a:lnTo>
                      <a:pt x="99" y="4"/>
                    </a:lnTo>
                    <a:lnTo>
                      <a:pt x="99" y="6"/>
                    </a:lnTo>
                    <a:lnTo>
                      <a:pt x="102" y="7"/>
                    </a:lnTo>
                    <a:lnTo>
                      <a:pt x="106" y="10"/>
                    </a:lnTo>
                    <a:lnTo>
                      <a:pt x="113" y="11"/>
                    </a:lnTo>
                    <a:lnTo>
                      <a:pt x="121" y="13"/>
                    </a:lnTo>
                    <a:lnTo>
                      <a:pt x="130" y="15"/>
                    </a:lnTo>
                    <a:lnTo>
                      <a:pt x="131" y="21"/>
                    </a:lnTo>
                    <a:lnTo>
                      <a:pt x="131" y="28"/>
                    </a:lnTo>
                    <a:lnTo>
                      <a:pt x="129" y="30"/>
                    </a:lnTo>
                    <a:lnTo>
                      <a:pt x="126" y="22"/>
                    </a:lnTo>
                  </a:path>
                </a:pathLst>
              </a:custGeom>
              <a:noFill/>
              <a:ln w="0">
                <a:solidFill>
                  <a:srgbClr val="000000"/>
                </a:solidFill>
                <a:prstDash val="solid"/>
                <a:round/>
                <a:headEnd/>
                <a:tailEnd/>
              </a:ln>
            </p:spPr>
            <p:txBody>
              <a:bodyPr/>
              <a:lstStyle/>
              <a:p>
                <a:endParaRPr lang="en-AU"/>
              </a:p>
            </p:txBody>
          </p:sp>
        </p:grpSp>
        <p:sp>
          <p:nvSpPr>
            <p:cNvPr id="26644" name="Text Box 281"/>
            <p:cNvSpPr txBox="1">
              <a:spLocks noChangeArrowheads="1"/>
            </p:cNvSpPr>
            <p:nvPr/>
          </p:nvSpPr>
          <p:spPr bwMode="auto">
            <a:xfrm>
              <a:off x="1248" y="2112"/>
              <a:ext cx="796" cy="370"/>
            </a:xfrm>
            <a:prstGeom prst="rect">
              <a:avLst/>
            </a:prstGeom>
            <a:noFill/>
            <a:ln w="9525">
              <a:noFill/>
              <a:miter lim="800000"/>
              <a:headEnd/>
              <a:tailEnd/>
            </a:ln>
          </p:spPr>
          <p:txBody>
            <a:bodyPr wrap="none">
              <a:spAutoFit/>
            </a:bodyPr>
            <a:lstStyle/>
            <a:p>
              <a:pPr eaLnBrk="0" hangingPunct="0">
                <a:lnSpc>
                  <a:spcPct val="90000"/>
                </a:lnSpc>
              </a:pPr>
              <a:r>
                <a:rPr lang="en-US">
                  <a:latin typeface="Arial Rounded MT Bold" pitchFamily="34" charset="0"/>
                  <a:ea typeface="ＭＳ Ｐゴシック" pitchFamily="34" charset="-128"/>
                </a:rPr>
                <a:t>SHAPER -</a:t>
              </a:r>
            </a:p>
            <a:p>
              <a:pPr eaLnBrk="0" hangingPunct="0">
                <a:lnSpc>
                  <a:spcPct val="90000"/>
                </a:lnSpc>
              </a:pPr>
              <a:r>
                <a:rPr lang="en-US" i="1">
                  <a:latin typeface="Arial Rounded MT Bold" pitchFamily="34" charset="0"/>
                  <a:ea typeface="ＭＳ Ｐゴシック" pitchFamily="34" charset="-128"/>
                </a:rPr>
                <a:t>drives</a:t>
              </a:r>
              <a:endParaRPr lang="en-US">
                <a:latin typeface="Arial Rounded MT Bold" pitchFamily="34" charset="0"/>
                <a:ea typeface="ＭＳ Ｐゴシック" pitchFamily="34" charset="-128"/>
              </a:endParaRPr>
            </a:p>
          </p:txBody>
        </p:sp>
      </p:gr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AU" dirty="0" smtClean="0">
                <a:solidFill>
                  <a:srgbClr val="7030A0"/>
                </a:solidFill>
              </a:rPr>
              <a:t>Factors influencing Team Dynamics</a:t>
            </a:r>
            <a:endParaRPr lang="en-US" dirty="0" smtClean="0">
              <a:solidFill>
                <a:srgbClr val="7030A0"/>
              </a:solidFill>
            </a:endParaRPr>
          </a:p>
        </p:txBody>
      </p:sp>
      <p:sp>
        <p:nvSpPr>
          <p:cNvPr id="13315" name="Rectangle 3"/>
          <p:cNvSpPr>
            <a:spLocks noGrp="1" noChangeArrowheads="1"/>
          </p:cNvSpPr>
          <p:nvPr>
            <p:ph idx="1"/>
          </p:nvPr>
        </p:nvSpPr>
        <p:spPr>
          <a:xfrm>
            <a:off x="457200" y="1268760"/>
            <a:ext cx="8229600" cy="4681190"/>
          </a:xfrm>
        </p:spPr>
        <p:txBody>
          <a:bodyPr/>
          <a:lstStyle/>
          <a:p>
            <a:pPr marL="533400" indent="-533400">
              <a:lnSpc>
                <a:spcPct val="90000"/>
              </a:lnSpc>
            </a:pPr>
            <a:endParaRPr lang="en-AU" sz="2600" dirty="0" smtClean="0"/>
          </a:p>
          <a:p>
            <a:pPr marL="533400" indent="-533400">
              <a:lnSpc>
                <a:spcPct val="90000"/>
              </a:lnSpc>
            </a:pPr>
            <a:endParaRPr lang="en-AU" sz="2600" dirty="0" smtClean="0"/>
          </a:p>
          <a:p>
            <a:pPr marL="533400" indent="-533400">
              <a:lnSpc>
                <a:spcPct val="90000"/>
              </a:lnSpc>
            </a:pPr>
            <a:endParaRPr lang="en-AU" sz="2600" dirty="0" smtClean="0"/>
          </a:p>
          <a:p>
            <a:pPr marL="533400" indent="-533400">
              <a:lnSpc>
                <a:spcPct val="90000"/>
              </a:lnSpc>
            </a:pPr>
            <a:r>
              <a:rPr lang="en-AU" sz="2600" dirty="0" smtClean="0"/>
              <a:t>Size</a:t>
            </a:r>
            <a:endParaRPr lang="en-US" sz="2600" dirty="0" smtClean="0"/>
          </a:p>
          <a:p>
            <a:pPr marL="533400" indent="-533400">
              <a:lnSpc>
                <a:spcPct val="90000"/>
              </a:lnSpc>
            </a:pPr>
            <a:r>
              <a:rPr lang="en-US" sz="2600" dirty="0" smtClean="0"/>
              <a:t>Stability</a:t>
            </a:r>
          </a:p>
          <a:p>
            <a:pPr marL="533400" indent="-533400">
              <a:lnSpc>
                <a:spcPct val="90000"/>
              </a:lnSpc>
            </a:pPr>
            <a:r>
              <a:rPr lang="en-US" sz="2600" dirty="0" smtClean="0"/>
              <a:t>Team membership</a:t>
            </a:r>
          </a:p>
          <a:p>
            <a:pPr marL="533400" indent="-533400">
              <a:lnSpc>
                <a:spcPct val="90000"/>
              </a:lnSpc>
            </a:pPr>
            <a:r>
              <a:rPr lang="en-AU" sz="2600" dirty="0" smtClean="0"/>
              <a:t>Social Structure</a:t>
            </a:r>
          </a:p>
          <a:p>
            <a:pPr marL="533400" indent="-533400">
              <a:lnSpc>
                <a:spcPct val="90000"/>
              </a:lnSpc>
            </a:pPr>
            <a:r>
              <a:rPr lang="en-AU" sz="2600" dirty="0" smtClean="0"/>
              <a:t>Team Processes</a:t>
            </a:r>
            <a:endParaRPr lang="en-US" sz="2600" dirty="0" smtClean="0"/>
          </a:p>
          <a:p>
            <a:pPr marL="533400" indent="-533400">
              <a:lnSpc>
                <a:spcPct val="90000"/>
              </a:lnSpc>
              <a:buFont typeface="Arial" charset="0"/>
              <a:buNone/>
            </a:pPr>
            <a:endParaRPr lang="en-US" sz="2600" dirty="0" smtClean="0"/>
          </a:p>
        </p:txBody>
      </p:sp>
      <p:pic>
        <p:nvPicPr>
          <p:cNvPr id="4098" name="Picture 2" descr="Team Dynamics cartoons, Team Dynamics cartoon, funny, Team Dynamics picture, Team Dynamics pictures, Team Dynamics image, Team Dynamics images, Team Dynamics illustration, Team Dynamics illustrations">
            <a:hlinkClick r:id="rId3"/>
          </p:cNvPr>
          <p:cNvPicPr>
            <a:picLocks noChangeAspect="1" noChangeArrowheads="1"/>
          </p:cNvPicPr>
          <p:nvPr/>
        </p:nvPicPr>
        <p:blipFill>
          <a:blip r:embed="rId4" cstate="print"/>
          <a:srcRect/>
          <a:stretch>
            <a:fillRect/>
          </a:stretch>
        </p:blipFill>
        <p:spPr bwMode="auto">
          <a:xfrm>
            <a:off x="4211960" y="1484784"/>
            <a:ext cx="3810000" cy="4514851"/>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560388"/>
            <a:ext cx="8207375" cy="636364"/>
          </a:xfrm>
        </p:spPr>
        <p:txBody>
          <a:bodyPr>
            <a:noAutofit/>
          </a:bodyPr>
          <a:lstStyle/>
          <a:p>
            <a:pPr algn="ctr"/>
            <a:r>
              <a:rPr lang="en-AU" sz="2800" b="1" dirty="0" smtClean="0">
                <a:solidFill>
                  <a:srgbClr val="FF0000"/>
                </a:solidFill>
              </a:rPr>
              <a:t>Definition of a Team </a:t>
            </a:r>
            <a:r>
              <a:rPr lang="en-AU" sz="2800" b="1" dirty="0" smtClean="0">
                <a:solidFill>
                  <a:srgbClr val="7030A0"/>
                </a:solidFill>
              </a:rPr>
              <a:t/>
            </a:r>
            <a:br>
              <a:rPr lang="en-AU" sz="2800" b="1" dirty="0" smtClean="0">
                <a:solidFill>
                  <a:srgbClr val="7030A0"/>
                </a:solidFill>
              </a:rPr>
            </a:br>
            <a:r>
              <a:rPr lang="en-AU" sz="2800" b="1" dirty="0" smtClean="0">
                <a:solidFill>
                  <a:srgbClr val="7030A0"/>
                </a:solidFill>
              </a:rPr>
              <a:t/>
            </a:r>
            <a:br>
              <a:rPr lang="en-AU" sz="2800" b="1" dirty="0" smtClean="0">
                <a:solidFill>
                  <a:srgbClr val="7030A0"/>
                </a:solidFill>
              </a:rPr>
            </a:br>
            <a:r>
              <a:rPr lang="en-AU" sz="2800" b="1" dirty="0" smtClean="0">
                <a:solidFill>
                  <a:srgbClr val="7030A0"/>
                </a:solidFill>
              </a:rPr>
              <a:t>A team is a collection of individuals who are:</a:t>
            </a:r>
            <a:endParaRPr lang="en-US" sz="2800" b="1" dirty="0">
              <a:solidFill>
                <a:srgbClr val="7030A0"/>
              </a:solidFill>
            </a:endParaRPr>
          </a:p>
        </p:txBody>
      </p:sp>
      <p:sp>
        <p:nvSpPr>
          <p:cNvPr id="3" name="Content Placeholder 2"/>
          <p:cNvSpPr>
            <a:spLocks noGrp="1"/>
          </p:cNvSpPr>
          <p:nvPr>
            <p:ph idx="1"/>
          </p:nvPr>
        </p:nvSpPr>
        <p:spPr>
          <a:xfrm>
            <a:off x="467544" y="2060848"/>
            <a:ext cx="8229600" cy="4133726"/>
          </a:xfrm>
        </p:spPr>
        <p:txBody>
          <a:bodyPr/>
          <a:lstStyle/>
          <a:p>
            <a:r>
              <a:rPr lang="en-AU" sz="2600" dirty="0" smtClean="0"/>
              <a:t>Interdependent in their tasks</a:t>
            </a:r>
          </a:p>
          <a:p>
            <a:r>
              <a:rPr lang="en-AU" sz="2600" dirty="0" smtClean="0"/>
              <a:t>Share responsibilities for outcomes</a:t>
            </a:r>
          </a:p>
          <a:p>
            <a:r>
              <a:rPr lang="en-AU" sz="2600" dirty="0" smtClean="0"/>
              <a:t>Share common goals to achieve desired outcomes</a:t>
            </a:r>
          </a:p>
          <a:p>
            <a:r>
              <a:rPr lang="en-AU" sz="2600" dirty="0" smtClean="0"/>
              <a:t>Usually report to a team leader or manager as an entity</a:t>
            </a:r>
          </a:p>
          <a:p>
            <a:r>
              <a:rPr lang="en-AU" sz="2600" dirty="0" smtClean="0"/>
              <a:t>See themselves and are seen by others as an intact social entity</a:t>
            </a:r>
          </a:p>
          <a:p>
            <a:r>
              <a:rPr lang="en-AU" sz="2600" dirty="0" smtClean="0"/>
              <a:t>Are embedded in one or more larger social systems (health care, education, transport)</a:t>
            </a:r>
          </a:p>
          <a:p>
            <a:endParaRPr lang="en-US" sz="2600" dirty="0" smtClean="0"/>
          </a:p>
        </p:txBody>
      </p:sp>
      <p:pic>
        <p:nvPicPr>
          <p:cNvPr id="4" name="Picture 12" descr="https://encrypted-tbn3.gstatic.com/images?q=tbn:ANd9GcS5dsI1XGO_UW7WxTPXn89xeMY8DFkHEaWEtsSAk7OlPIyXp_kL0wiaHzGJ">
            <a:hlinkClick r:id="rId3"/>
          </p:cNvPr>
          <p:cNvPicPr>
            <a:picLocks noChangeAspect="1" noChangeArrowheads="1"/>
          </p:cNvPicPr>
          <p:nvPr/>
        </p:nvPicPr>
        <p:blipFill>
          <a:blip r:embed="rId4" cstate="print"/>
          <a:srcRect/>
          <a:stretch>
            <a:fillRect/>
          </a:stretch>
        </p:blipFill>
        <p:spPr bwMode="auto">
          <a:xfrm>
            <a:off x="7620000" y="133350"/>
            <a:ext cx="1257300" cy="123825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200" dirty="0" smtClean="0">
                <a:solidFill>
                  <a:srgbClr val="7030A0"/>
                </a:solidFill>
              </a:rPr>
              <a:t>Team size:</a:t>
            </a:r>
          </a:p>
        </p:txBody>
      </p:sp>
      <p:sp>
        <p:nvSpPr>
          <p:cNvPr id="27651" name="Rectangle 3"/>
          <p:cNvSpPr>
            <a:spLocks noGrp="1" noChangeArrowheads="1"/>
          </p:cNvSpPr>
          <p:nvPr>
            <p:ph idx="1"/>
          </p:nvPr>
        </p:nvSpPr>
        <p:spPr/>
        <p:txBody>
          <a:bodyPr/>
          <a:lstStyle/>
          <a:p>
            <a:r>
              <a:rPr lang="en-AU" sz="2600" b="0" dirty="0" smtClean="0"/>
              <a:t>Potentially the most powerful determinant of team performance.</a:t>
            </a:r>
          </a:p>
          <a:p>
            <a:r>
              <a:rPr lang="en-AU" sz="2600" b="0" dirty="0" smtClean="0"/>
              <a:t>In general, larger the team more complex communications and more formal the processes</a:t>
            </a:r>
          </a:p>
          <a:p>
            <a:r>
              <a:rPr lang="en-AU" sz="2600" b="0" dirty="0" smtClean="0"/>
              <a:t>Research indicates size should not exceed 12 members in most teams</a:t>
            </a:r>
          </a:p>
          <a:p>
            <a:r>
              <a:rPr lang="en-AU" sz="2600" b="0" dirty="0" smtClean="0"/>
              <a:t>Social loafing – consequence of larger teams</a:t>
            </a:r>
          </a:p>
          <a:p>
            <a:endParaRPr lang="en-US" sz="2600" b="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AU" dirty="0" smtClean="0">
                <a:solidFill>
                  <a:srgbClr val="7030A0"/>
                </a:solidFill>
              </a:rPr>
              <a:t>Team composition:</a:t>
            </a:r>
            <a:endParaRPr lang="en-US" dirty="0" smtClean="0">
              <a:solidFill>
                <a:srgbClr val="7030A0"/>
              </a:solidFill>
            </a:endParaRPr>
          </a:p>
        </p:txBody>
      </p:sp>
      <p:sp>
        <p:nvSpPr>
          <p:cNvPr id="28675" name="Rectangle 3"/>
          <p:cNvSpPr>
            <a:spLocks noGrp="1" noChangeArrowheads="1"/>
          </p:cNvSpPr>
          <p:nvPr>
            <p:ph idx="1"/>
          </p:nvPr>
        </p:nvSpPr>
        <p:spPr/>
        <p:txBody>
          <a:bodyPr/>
          <a:lstStyle/>
          <a:p>
            <a:r>
              <a:rPr lang="en-AU" sz="2600" b="0" dirty="0" smtClean="0"/>
              <a:t>Just the right balance of diversity</a:t>
            </a:r>
          </a:p>
          <a:p>
            <a:r>
              <a:rPr lang="en-AU" sz="2600" b="0" dirty="0" smtClean="0"/>
              <a:t>Too little may = group think</a:t>
            </a:r>
          </a:p>
          <a:p>
            <a:r>
              <a:rPr lang="en-AU" sz="2600" b="0" dirty="0" smtClean="0"/>
              <a:t>Too much may = conflict and lack of cohesion</a:t>
            </a:r>
          </a:p>
          <a:p>
            <a:r>
              <a:rPr lang="en-AU" sz="2600" dirty="0" smtClean="0"/>
              <a:t>Right mix of skills</a:t>
            </a:r>
            <a:endParaRPr lang="en-US" sz="2600" b="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smtClean="0">
                <a:solidFill>
                  <a:srgbClr val="7030A0"/>
                </a:solidFill>
              </a:rPr>
              <a:t>Team stability:</a:t>
            </a:r>
          </a:p>
        </p:txBody>
      </p:sp>
      <p:sp>
        <p:nvSpPr>
          <p:cNvPr id="29699" name="Rectangle 3"/>
          <p:cNvSpPr>
            <a:spLocks noGrp="1" noChangeArrowheads="1"/>
          </p:cNvSpPr>
          <p:nvPr>
            <p:ph idx="1"/>
          </p:nvPr>
        </p:nvSpPr>
        <p:spPr>
          <a:xfrm>
            <a:off x="467544" y="1628800"/>
            <a:ext cx="8229600" cy="4349750"/>
          </a:xfrm>
        </p:spPr>
        <p:txBody>
          <a:bodyPr/>
          <a:lstStyle/>
          <a:p>
            <a:pPr>
              <a:lnSpc>
                <a:spcPct val="90000"/>
              </a:lnSpc>
            </a:pPr>
            <a:r>
              <a:rPr lang="en-AU" sz="2600" b="0" dirty="0" smtClean="0"/>
              <a:t>Teams vary according to stability of membership</a:t>
            </a:r>
          </a:p>
          <a:p>
            <a:pPr>
              <a:lnSpc>
                <a:spcPct val="90000"/>
              </a:lnSpc>
            </a:pPr>
            <a:r>
              <a:rPr lang="en-AU" sz="2600" b="0" dirty="0" smtClean="0"/>
              <a:t>Stability is generally assumed a good thing</a:t>
            </a:r>
          </a:p>
          <a:p>
            <a:pPr>
              <a:lnSpc>
                <a:spcPct val="90000"/>
              </a:lnSpc>
            </a:pPr>
            <a:r>
              <a:rPr lang="en-AU" sz="2600" b="0" dirty="0" smtClean="0"/>
              <a:t>Some are stable some are constantly changing </a:t>
            </a:r>
            <a:r>
              <a:rPr lang="en-AU" sz="2600" b="0" dirty="0" err="1" smtClean="0"/>
              <a:t>e.g</a:t>
            </a:r>
            <a:r>
              <a:rPr lang="en-AU" sz="2600" b="0" dirty="0" smtClean="0"/>
              <a:t> clinical teams rostering etc</a:t>
            </a:r>
          </a:p>
          <a:p>
            <a:pPr>
              <a:lnSpc>
                <a:spcPct val="90000"/>
              </a:lnSpc>
            </a:pPr>
            <a:r>
              <a:rPr lang="en-AU" sz="2600" b="0" dirty="0" smtClean="0"/>
              <a:t>Catering may demonstrate a higher degree of stability, less likely to change</a:t>
            </a:r>
          </a:p>
          <a:p>
            <a:pPr>
              <a:lnSpc>
                <a:spcPct val="90000"/>
              </a:lnSpc>
            </a:pPr>
            <a:r>
              <a:rPr lang="en-AU" sz="2600" b="0" dirty="0" smtClean="0"/>
              <a:t>Administrative less likely to change but can be dependent on next set of reforms</a:t>
            </a:r>
          </a:p>
          <a:p>
            <a:pPr>
              <a:lnSpc>
                <a:spcPct val="90000"/>
              </a:lnSpc>
              <a:buNone/>
            </a:pPr>
            <a:endParaRPr lang="en-AU" sz="2600" dirty="0" smtClean="0"/>
          </a:p>
          <a:p>
            <a:pPr>
              <a:lnSpc>
                <a:spcPct val="90000"/>
              </a:lnSpc>
              <a:buNone/>
            </a:pPr>
            <a:r>
              <a:rPr lang="en-AU" sz="2600" b="0" dirty="0" smtClean="0">
                <a:solidFill>
                  <a:srgbClr val="7030A0"/>
                </a:solidFill>
              </a:rPr>
              <a:t>Why is stability so important?</a:t>
            </a:r>
            <a:endParaRPr lang="en-US" sz="2600" b="0" dirty="0" smtClean="0">
              <a:solidFill>
                <a:srgbClr val="7030A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smtClean="0">
                <a:solidFill>
                  <a:srgbClr val="7030A0"/>
                </a:solidFill>
              </a:rPr>
              <a:t>Communication:</a:t>
            </a:r>
          </a:p>
        </p:txBody>
      </p:sp>
      <p:sp>
        <p:nvSpPr>
          <p:cNvPr id="30723" name="Rectangle 3"/>
          <p:cNvSpPr>
            <a:spLocks noGrp="1" noChangeArrowheads="1"/>
          </p:cNvSpPr>
          <p:nvPr>
            <p:ph idx="1"/>
          </p:nvPr>
        </p:nvSpPr>
        <p:spPr>
          <a:xfrm>
            <a:off x="395536" y="1196752"/>
            <a:ext cx="8229600" cy="2980928"/>
          </a:xfrm>
        </p:spPr>
        <p:txBody>
          <a:bodyPr/>
          <a:lstStyle/>
          <a:p>
            <a:r>
              <a:rPr lang="en-AU" b="0" dirty="0" smtClean="0"/>
              <a:t>Exchange of information is central to team functioning</a:t>
            </a:r>
          </a:p>
          <a:p>
            <a:r>
              <a:rPr lang="en-AU" b="0" dirty="0" smtClean="0"/>
              <a:t>Regular, timely and accurate communication is required</a:t>
            </a:r>
          </a:p>
          <a:p>
            <a:pPr lvl="1"/>
            <a:r>
              <a:rPr lang="en-AU" sz="2400" dirty="0" smtClean="0"/>
              <a:t>‘Team meeting’ concept often investigated in research</a:t>
            </a:r>
          </a:p>
          <a:p>
            <a:r>
              <a:rPr lang="en-AU" b="0" dirty="0" smtClean="0"/>
              <a:t>All team members need to be “in the loop”</a:t>
            </a:r>
          </a:p>
          <a:p>
            <a:r>
              <a:rPr lang="en-AU" b="0" dirty="0" smtClean="0"/>
              <a:t>The team needs access to information </a:t>
            </a:r>
            <a:r>
              <a:rPr lang="en-AU" b="0" dirty="0" smtClean="0"/>
              <a:t>                                         which </a:t>
            </a:r>
            <a:r>
              <a:rPr lang="en-AU" b="0" dirty="0" smtClean="0"/>
              <a:t>influences their decision making</a:t>
            </a:r>
          </a:p>
          <a:p>
            <a:r>
              <a:rPr lang="en-AU" dirty="0" smtClean="0"/>
              <a:t>Sharing of ideas, supporting each other</a:t>
            </a:r>
            <a:endParaRPr lang="en-US" b="0" dirty="0" smtClean="0"/>
          </a:p>
        </p:txBody>
      </p:sp>
      <p:pic>
        <p:nvPicPr>
          <p:cNvPr id="15362" name="Picture 2" descr="Team Dynamics cartoons, Team Dynamics cartoon, funny, Team Dynamics picture, Team Dynamics pictures, Team Dynamics image, Team Dynamics images, Team Dynamics illustration, Team Dynamics illustrations">
            <a:hlinkClick r:id="rId3"/>
          </p:cNvPr>
          <p:cNvPicPr>
            <a:picLocks noChangeAspect="1" noChangeArrowheads="1"/>
          </p:cNvPicPr>
          <p:nvPr/>
        </p:nvPicPr>
        <p:blipFill>
          <a:blip r:embed="rId4" cstate="print"/>
          <a:srcRect/>
          <a:stretch>
            <a:fillRect/>
          </a:stretch>
        </p:blipFill>
        <p:spPr bwMode="auto">
          <a:xfrm>
            <a:off x="6096000" y="3124200"/>
            <a:ext cx="2895600" cy="3733800"/>
          </a:xfrm>
          <a:prstGeom prst="rect">
            <a:avLst/>
          </a:prstGeom>
          <a:noFill/>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a:r>
              <a:rPr lang="en-US" sz="3000" dirty="0" smtClean="0">
                <a:solidFill>
                  <a:srgbClr val="7030A0"/>
                </a:solidFill>
              </a:rPr>
              <a:t>10 Characteristics of Successful Teams </a:t>
            </a:r>
            <a:r>
              <a:rPr lang="en-US" sz="3000" dirty="0" smtClean="0">
                <a:solidFill>
                  <a:srgbClr val="7030A0"/>
                </a:solidFill>
              </a:rPr>
              <a:t/>
            </a:r>
            <a:br>
              <a:rPr lang="en-US" sz="3000" dirty="0" smtClean="0">
                <a:solidFill>
                  <a:srgbClr val="7030A0"/>
                </a:solidFill>
              </a:rPr>
            </a:br>
            <a:r>
              <a:rPr lang="en-US" sz="3000" dirty="0" smtClean="0">
                <a:solidFill>
                  <a:srgbClr val="7030A0"/>
                </a:solidFill>
              </a:rPr>
              <a:t>(</a:t>
            </a:r>
            <a:r>
              <a:rPr lang="en-US" sz="3000" dirty="0" err="1" smtClean="0">
                <a:solidFill>
                  <a:srgbClr val="7030A0"/>
                </a:solidFill>
              </a:rPr>
              <a:t>Biech</a:t>
            </a:r>
            <a:r>
              <a:rPr lang="en-US" sz="3000" dirty="0" smtClean="0">
                <a:solidFill>
                  <a:srgbClr val="7030A0"/>
                </a:solidFill>
              </a:rPr>
              <a:t> 2009)</a:t>
            </a:r>
          </a:p>
        </p:txBody>
      </p:sp>
      <p:sp>
        <p:nvSpPr>
          <p:cNvPr id="33795" name="Rectangle 3"/>
          <p:cNvSpPr>
            <a:spLocks noGrp="1" noChangeArrowheads="1"/>
          </p:cNvSpPr>
          <p:nvPr>
            <p:ph idx="1"/>
          </p:nvPr>
        </p:nvSpPr>
        <p:spPr>
          <a:xfrm>
            <a:off x="467544" y="1524000"/>
            <a:ext cx="8229600" cy="4022502"/>
          </a:xfrm>
        </p:spPr>
        <p:txBody>
          <a:bodyPr/>
          <a:lstStyle/>
          <a:p>
            <a:pPr marL="419100" indent="-419100">
              <a:buFontTx/>
              <a:buAutoNum type="arabicPeriod"/>
            </a:pPr>
            <a:r>
              <a:rPr lang="en-US" sz="2500" b="0" dirty="0" smtClean="0"/>
              <a:t>Clear goals</a:t>
            </a:r>
          </a:p>
          <a:p>
            <a:pPr marL="419100" indent="-419100">
              <a:buFontTx/>
              <a:buAutoNum type="arabicPeriod"/>
            </a:pPr>
            <a:r>
              <a:rPr lang="en-US" sz="2500" b="0" dirty="0" smtClean="0"/>
              <a:t>Defined roles</a:t>
            </a:r>
          </a:p>
          <a:p>
            <a:pPr marL="419100" indent="-419100">
              <a:buFontTx/>
              <a:buAutoNum type="arabicPeriod"/>
            </a:pPr>
            <a:r>
              <a:rPr lang="en-US" sz="2500" b="0" dirty="0" smtClean="0"/>
              <a:t>Open and clear communication</a:t>
            </a:r>
          </a:p>
          <a:p>
            <a:pPr marL="419100" indent="-419100">
              <a:buFontTx/>
              <a:buAutoNum type="arabicPeriod"/>
            </a:pPr>
            <a:r>
              <a:rPr lang="en-US" sz="2500" b="0" dirty="0" smtClean="0"/>
              <a:t>Effective decision-making</a:t>
            </a:r>
          </a:p>
          <a:p>
            <a:pPr marL="419100" indent="-419100">
              <a:buFontTx/>
              <a:buAutoNum type="arabicPeriod"/>
            </a:pPr>
            <a:r>
              <a:rPr lang="en-US" sz="2500" b="0" dirty="0" smtClean="0"/>
              <a:t>Balanced participation</a:t>
            </a:r>
          </a:p>
          <a:p>
            <a:pPr marL="419100" indent="-419100">
              <a:buFontTx/>
              <a:buAutoNum type="arabicPeriod"/>
            </a:pPr>
            <a:r>
              <a:rPr lang="en-US" sz="2500" b="0" dirty="0" smtClean="0"/>
              <a:t>Valued diversity</a:t>
            </a:r>
          </a:p>
          <a:p>
            <a:pPr marL="419100" indent="-419100">
              <a:buFontTx/>
              <a:buAutoNum type="arabicPeriod"/>
            </a:pPr>
            <a:r>
              <a:rPr lang="en-US" sz="2500" b="0" dirty="0" smtClean="0"/>
              <a:t>Managed conflict</a:t>
            </a:r>
          </a:p>
          <a:p>
            <a:pPr marL="419100" indent="-419100">
              <a:buFontTx/>
              <a:buAutoNum type="arabicPeriod"/>
            </a:pPr>
            <a:r>
              <a:rPr lang="en-US" sz="2500" b="0" dirty="0" smtClean="0"/>
              <a:t>Positive Atmosphere</a:t>
            </a:r>
          </a:p>
          <a:p>
            <a:pPr marL="419100" indent="-419100">
              <a:buFontTx/>
              <a:buAutoNum type="arabicPeriod"/>
            </a:pPr>
            <a:r>
              <a:rPr lang="en-US" sz="2500" b="0" dirty="0" smtClean="0"/>
              <a:t>Cooperative Relationships</a:t>
            </a:r>
          </a:p>
          <a:p>
            <a:pPr marL="419100" indent="-419100">
              <a:buFontTx/>
              <a:buAutoNum type="arabicPeriod"/>
            </a:pPr>
            <a:r>
              <a:rPr lang="en-US" sz="2500" b="0" dirty="0" smtClean="0"/>
              <a:t>Participative Leadership</a:t>
            </a:r>
            <a:br>
              <a:rPr lang="en-US" sz="2500" b="0" dirty="0" smtClean="0"/>
            </a:br>
            <a:r>
              <a:rPr lang="en-US" sz="2500" dirty="0" smtClean="0"/>
              <a:t>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8207375" cy="708372"/>
          </a:xfrm>
        </p:spPr>
        <p:txBody>
          <a:bodyPr/>
          <a:lstStyle/>
          <a:p>
            <a:pPr algn="ctr"/>
            <a:r>
              <a:rPr lang="en-US" dirty="0" smtClean="0">
                <a:solidFill>
                  <a:srgbClr val="7030A0"/>
                </a:solidFill>
              </a:rPr>
              <a:t>Who makes a good team player?</a:t>
            </a:r>
          </a:p>
        </p:txBody>
      </p:sp>
      <p:sp>
        <p:nvSpPr>
          <p:cNvPr id="31747" name="Rectangle 3"/>
          <p:cNvSpPr>
            <a:spLocks noGrp="1" noChangeArrowheads="1"/>
          </p:cNvSpPr>
          <p:nvPr>
            <p:ph idx="1"/>
          </p:nvPr>
        </p:nvSpPr>
        <p:spPr>
          <a:xfrm>
            <a:off x="457200" y="1219200"/>
            <a:ext cx="8686800" cy="4349750"/>
          </a:xfrm>
        </p:spPr>
        <p:txBody>
          <a:bodyPr/>
          <a:lstStyle/>
          <a:p>
            <a:pPr>
              <a:lnSpc>
                <a:spcPct val="90000"/>
              </a:lnSpc>
              <a:buClr>
                <a:schemeClr val="bg2"/>
              </a:buClr>
              <a:buFont typeface="Wingdings" pitchFamily="2" charset="2"/>
              <a:buChar char="Ø"/>
            </a:pPr>
            <a:r>
              <a:rPr lang="en-US" sz="2500" b="0" dirty="0" smtClean="0"/>
              <a:t>Considers other’s viewpoints</a:t>
            </a:r>
          </a:p>
          <a:p>
            <a:pPr>
              <a:lnSpc>
                <a:spcPct val="90000"/>
              </a:lnSpc>
              <a:buClr>
                <a:schemeClr val="bg2"/>
              </a:buClr>
              <a:buFont typeface="Wingdings" pitchFamily="2" charset="2"/>
              <a:buChar char="Ø"/>
            </a:pPr>
            <a:r>
              <a:rPr lang="en-US" sz="2500" b="0" dirty="0" smtClean="0"/>
              <a:t>Understand the role they play (and others play) in the team</a:t>
            </a:r>
          </a:p>
          <a:p>
            <a:pPr>
              <a:lnSpc>
                <a:spcPct val="90000"/>
              </a:lnSpc>
              <a:buClr>
                <a:schemeClr val="bg2"/>
              </a:buClr>
              <a:buFont typeface="Wingdings" pitchFamily="2" charset="2"/>
              <a:buChar char="Ø"/>
            </a:pPr>
            <a:r>
              <a:rPr lang="en-US" sz="2500" b="0" dirty="0" smtClean="0"/>
              <a:t>Contributes ideas and solutions</a:t>
            </a:r>
          </a:p>
          <a:p>
            <a:pPr>
              <a:lnSpc>
                <a:spcPct val="90000"/>
              </a:lnSpc>
              <a:buClr>
                <a:schemeClr val="bg2"/>
              </a:buClr>
              <a:buFont typeface="Wingdings" pitchFamily="2" charset="2"/>
              <a:buChar char="Ø"/>
            </a:pPr>
            <a:r>
              <a:rPr lang="en-US" sz="2500" b="0" dirty="0" smtClean="0"/>
              <a:t>Recognizes </a:t>
            </a:r>
            <a:r>
              <a:rPr lang="en-US" sz="2500" b="0" dirty="0" smtClean="0"/>
              <a:t>and respects differences in others</a:t>
            </a:r>
          </a:p>
          <a:p>
            <a:pPr>
              <a:lnSpc>
                <a:spcPct val="90000"/>
              </a:lnSpc>
              <a:buClr>
                <a:schemeClr val="bg2"/>
              </a:buClr>
              <a:buFont typeface="Wingdings" pitchFamily="2" charset="2"/>
              <a:buChar char="Ø"/>
            </a:pPr>
            <a:r>
              <a:rPr lang="en-US" sz="2500" b="0" dirty="0" smtClean="0"/>
              <a:t>Values ideas and contributions from others</a:t>
            </a:r>
          </a:p>
          <a:p>
            <a:pPr>
              <a:lnSpc>
                <a:spcPct val="90000"/>
              </a:lnSpc>
              <a:buClr>
                <a:schemeClr val="bg2"/>
              </a:buClr>
              <a:buFont typeface="Wingdings" pitchFamily="2" charset="2"/>
              <a:buChar char="Ø"/>
            </a:pPr>
            <a:r>
              <a:rPr lang="en-US" sz="2500" b="0" dirty="0" smtClean="0"/>
              <a:t>Listens and shares information</a:t>
            </a:r>
          </a:p>
          <a:p>
            <a:pPr>
              <a:lnSpc>
                <a:spcPct val="90000"/>
              </a:lnSpc>
              <a:buClr>
                <a:schemeClr val="bg2"/>
              </a:buClr>
              <a:buFont typeface="Wingdings" pitchFamily="2" charset="2"/>
              <a:buChar char="Ø"/>
            </a:pPr>
            <a:r>
              <a:rPr lang="en-US" sz="2500" b="0" dirty="0" smtClean="0"/>
              <a:t>Asks questions and gets clarification</a:t>
            </a:r>
          </a:p>
          <a:p>
            <a:pPr>
              <a:lnSpc>
                <a:spcPct val="90000"/>
              </a:lnSpc>
              <a:buClr>
                <a:schemeClr val="bg2"/>
              </a:buClr>
              <a:buFont typeface="Wingdings" pitchFamily="2" charset="2"/>
              <a:buChar char="Ø"/>
            </a:pPr>
            <a:r>
              <a:rPr lang="en-US" sz="2500" b="0" dirty="0" smtClean="0"/>
              <a:t>Keeps commitments</a:t>
            </a:r>
          </a:p>
          <a:p>
            <a:pPr>
              <a:lnSpc>
                <a:spcPct val="90000"/>
              </a:lnSpc>
              <a:buClr>
                <a:schemeClr val="bg2"/>
              </a:buClr>
              <a:buFont typeface="Wingdings" pitchFamily="2" charset="2"/>
              <a:buChar char="Ø"/>
            </a:pPr>
            <a:r>
              <a:rPr lang="en-US" sz="2500" b="0" dirty="0" smtClean="0"/>
              <a:t>Participates fully</a:t>
            </a:r>
          </a:p>
          <a:p>
            <a:pPr>
              <a:lnSpc>
                <a:spcPct val="90000"/>
              </a:lnSpc>
              <a:buClr>
                <a:schemeClr val="bg2"/>
              </a:buClr>
              <a:buFont typeface="Wingdings" pitchFamily="2" charset="2"/>
              <a:buChar char="Ø"/>
            </a:pPr>
            <a:r>
              <a:rPr lang="en-US" sz="2500" b="0" dirty="0" smtClean="0"/>
              <a:t>Cares about team and its outcomes</a:t>
            </a:r>
          </a:p>
          <a:p>
            <a:pPr>
              <a:lnSpc>
                <a:spcPct val="90000"/>
              </a:lnSpc>
              <a:buClr>
                <a:schemeClr val="bg2"/>
              </a:buClr>
              <a:buFont typeface="Wingdings" pitchFamily="2" charset="2"/>
              <a:buChar char="Ø"/>
            </a:pPr>
            <a:r>
              <a:rPr lang="en-US" sz="2500" b="0" dirty="0" smtClean="0"/>
              <a:t>Is flexible</a:t>
            </a:r>
          </a:p>
          <a:p>
            <a:pPr>
              <a:lnSpc>
                <a:spcPct val="90000"/>
              </a:lnSpc>
              <a:buClr>
                <a:schemeClr val="bg2"/>
              </a:buClr>
              <a:buFont typeface="Wingdings" pitchFamily="2" charset="2"/>
              <a:buChar char="Ø"/>
            </a:pPr>
            <a:r>
              <a:rPr lang="en-US" sz="2500" b="0" dirty="0" smtClean="0"/>
              <a:t>Enjoys spending time with team members</a:t>
            </a:r>
          </a:p>
          <a:p>
            <a:pPr>
              <a:lnSpc>
                <a:spcPct val="90000"/>
              </a:lnSpc>
              <a:buClr>
                <a:srgbClr val="99FF33"/>
              </a:buClr>
              <a:buFont typeface="Wingdings" pitchFamily="2" charset="2"/>
              <a:buChar char="§"/>
            </a:pPr>
            <a:endParaRPr lang="en-US" sz="2500" b="0"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smtClean="0">
                <a:solidFill>
                  <a:srgbClr val="7030A0"/>
                </a:solidFill>
              </a:rPr>
              <a:t>Consequences of poor teamwork</a:t>
            </a:r>
          </a:p>
        </p:txBody>
      </p:sp>
      <p:sp>
        <p:nvSpPr>
          <p:cNvPr id="32771" name="Rectangle 3"/>
          <p:cNvSpPr>
            <a:spLocks noGrp="1" noChangeArrowheads="1"/>
          </p:cNvSpPr>
          <p:nvPr>
            <p:ph idx="1"/>
          </p:nvPr>
        </p:nvSpPr>
        <p:spPr/>
        <p:txBody>
          <a:bodyPr/>
          <a:lstStyle/>
          <a:p>
            <a:r>
              <a:rPr lang="en-US" sz="2600" b="0" dirty="0" smtClean="0"/>
              <a:t>Can be serious in healthcare environments</a:t>
            </a:r>
          </a:p>
          <a:p>
            <a:r>
              <a:rPr lang="en-US" sz="2600" b="0" dirty="0" smtClean="0"/>
              <a:t>Patient safety compromised/medical errors</a:t>
            </a:r>
          </a:p>
          <a:p>
            <a:r>
              <a:rPr lang="en-US" sz="2600" b="0" dirty="0" smtClean="0"/>
              <a:t>Service delivery suboptimal</a:t>
            </a:r>
          </a:p>
          <a:p>
            <a:r>
              <a:rPr lang="en-US" sz="2600" b="0" dirty="0" smtClean="0"/>
              <a:t>Difficulty recruiting/retaining staff</a:t>
            </a:r>
          </a:p>
          <a:p>
            <a:r>
              <a:rPr lang="en-US" sz="2600" b="0" dirty="0" smtClean="0"/>
              <a:t>Goals not achieved</a:t>
            </a:r>
          </a:p>
          <a:p>
            <a:r>
              <a:rPr lang="en-US" sz="2600" b="0" dirty="0" smtClean="0"/>
              <a:t>Lack of accountability</a:t>
            </a:r>
          </a:p>
          <a:p>
            <a:r>
              <a:rPr lang="en-US" sz="2600" b="0" dirty="0" smtClean="0"/>
              <a:t>High stress levels/overwork</a:t>
            </a:r>
          </a:p>
          <a:p>
            <a:r>
              <a:rPr lang="en-US" sz="2600" b="0" dirty="0" smtClean="0"/>
              <a:t>Low staff morale</a:t>
            </a:r>
          </a:p>
          <a:p>
            <a:r>
              <a:rPr lang="en-US" sz="2600" b="0" dirty="0" smtClean="0"/>
              <a:t>Lack of innovation</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AU" dirty="0" smtClean="0">
                <a:solidFill>
                  <a:srgbClr val="7030A0"/>
                </a:solidFill>
              </a:rPr>
              <a:t>HSM and Teamwork</a:t>
            </a:r>
            <a:endParaRPr lang="en-US" dirty="0" smtClean="0">
              <a:solidFill>
                <a:srgbClr val="7030A0"/>
              </a:solidFill>
            </a:endParaRPr>
          </a:p>
        </p:txBody>
      </p:sp>
      <p:sp>
        <p:nvSpPr>
          <p:cNvPr id="32771" name="Rectangle 3"/>
          <p:cNvSpPr>
            <a:spLocks noGrp="1" noChangeArrowheads="1"/>
          </p:cNvSpPr>
          <p:nvPr>
            <p:ph idx="1"/>
          </p:nvPr>
        </p:nvSpPr>
        <p:spPr/>
        <p:txBody>
          <a:bodyPr/>
          <a:lstStyle/>
          <a:p>
            <a:r>
              <a:rPr lang="en-AU" sz="2600" b="0" dirty="0" smtClean="0"/>
              <a:t>HSM needs to support team in all of the above factors outlined above</a:t>
            </a:r>
          </a:p>
          <a:p>
            <a:r>
              <a:rPr lang="en-AU" sz="2600" dirty="0" smtClean="0"/>
              <a:t>Provide and or enable required resources for team to function successfully</a:t>
            </a:r>
          </a:p>
          <a:p>
            <a:r>
              <a:rPr lang="en-AU" sz="2600" b="0" dirty="0" smtClean="0"/>
              <a:t>Provides leadership where necessary</a:t>
            </a:r>
          </a:p>
          <a:p>
            <a:r>
              <a:rPr lang="en-AU" sz="2600" dirty="0" smtClean="0"/>
              <a:t>Enables staff to undertake training development where required</a:t>
            </a:r>
          </a:p>
          <a:p>
            <a:r>
              <a:rPr lang="en-AU" sz="2600" b="0" dirty="0" smtClean="0"/>
              <a:t>Communicates and supports team to higher management</a:t>
            </a:r>
          </a:p>
          <a:p>
            <a:r>
              <a:rPr lang="en-AU" sz="2600" dirty="0" smtClean="0"/>
              <a:t>Conflict resolution</a:t>
            </a:r>
            <a:endParaRPr lang="en-US" sz="2600" b="0"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FF0000"/>
                </a:solidFill>
              </a:rPr>
              <a:t>Definition of a Group:</a:t>
            </a:r>
            <a:r>
              <a:rPr lang="en-AU" dirty="0" smtClean="0">
                <a:solidFill>
                  <a:srgbClr val="7030A0"/>
                </a:solidFill>
              </a:rPr>
              <a:t/>
            </a:r>
            <a:br>
              <a:rPr lang="en-AU" dirty="0" smtClean="0">
                <a:solidFill>
                  <a:srgbClr val="7030A0"/>
                </a:solidFill>
              </a:rPr>
            </a:br>
            <a:r>
              <a:rPr lang="en-AU" dirty="0" smtClean="0">
                <a:solidFill>
                  <a:srgbClr val="7030A0"/>
                </a:solidFill>
              </a:rPr>
              <a:t/>
            </a:r>
            <a:br>
              <a:rPr lang="en-AU" dirty="0" smtClean="0">
                <a:solidFill>
                  <a:srgbClr val="7030A0"/>
                </a:solidFill>
              </a:rPr>
            </a:br>
            <a:r>
              <a:rPr lang="en-AU" sz="2700" dirty="0" smtClean="0">
                <a:solidFill>
                  <a:srgbClr val="7030A0"/>
                </a:solidFill>
              </a:rPr>
              <a:t>A formal group is a collection of individuals who are:</a:t>
            </a:r>
            <a:endParaRPr lang="en-US" sz="2700" dirty="0">
              <a:solidFill>
                <a:srgbClr val="7030A0"/>
              </a:solidFill>
            </a:endParaRPr>
          </a:p>
        </p:txBody>
      </p:sp>
      <p:sp>
        <p:nvSpPr>
          <p:cNvPr id="3" name="Content Placeholder 2"/>
          <p:cNvSpPr>
            <a:spLocks noGrp="1"/>
          </p:cNvSpPr>
          <p:nvPr>
            <p:ph idx="1"/>
          </p:nvPr>
        </p:nvSpPr>
        <p:spPr>
          <a:xfrm>
            <a:off x="467544" y="1844824"/>
            <a:ext cx="8229600" cy="4349750"/>
          </a:xfrm>
        </p:spPr>
        <p:txBody>
          <a:bodyPr/>
          <a:lstStyle/>
          <a:p>
            <a:r>
              <a:rPr lang="en-AU" dirty="0" smtClean="0"/>
              <a:t>Designated to a work group defined by the organisation’s structure or required </a:t>
            </a:r>
            <a:r>
              <a:rPr lang="en-AU" dirty="0" smtClean="0"/>
              <a:t>need/outcome</a:t>
            </a:r>
          </a:p>
          <a:p>
            <a:endParaRPr lang="en-AU" dirty="0" smtClean="0"/>
          </a:p>
          <a:p>
            <a:pPr>
              <a:buNone/>
            </a:pPr>
            <a:r>
              <a:rPr lang="en-AU" dirty="0" smtClean="0">
                <a:solidFill>
                  <a:srgbClr val="7030A0"/>
                </a:solidFill>
              </a:rPr>
              <a:t>An informal group is a collection of individuals</a:t>
            </a:r>
          </a:p>
          <a:p>
            <a:r>
              <a:rPr lang="en-AU" dirty="0" smtClean="0"/>
              <a:t>Who are neither formally structured or organisationally determined: appears in response to the need for social contact</a:t>
            </a:r>
          </a:p>
          <a:p>
            <a:pPr>
              <a:buNone/>
            </a:pPr>
            <a:endParaRPr lang="en-US" dirty="0" smtClean="0"/>
          </a:p>
        </p:txBody>
      </p:sp>
      <p:pic>
        <p:nvPicPr>
          <p:cNvPr id="4" name="Picture 14" descr="https://encrypted-tbn3.gstatic.com/images?q=tbn:ANd9GcQDbnFVP0qmgw0xhT7LbMDqipYdWvnk6jbBAvtWEoS8KQm5FHhSxACfcRE">
            <a:hlinkClick r:id="rId3"/>
          </p:cNvPr>
          <p:cNvPicPr>
            <a:picLocks noChangeAspect="1" noChangeArrowheads="1"/>
          </p:cNvPicPr>
          <p:nvPr/>
        </p:nvPicPr>
        <p:blipFill>
          <a:blip r:embed="rId4" cstate="print"/>
          <a:srcRect/>
          <a:stretch>
            <a:fillRect/>
          </a:stretch>
        </p:blipFill>
        <p:spPr bwMode="auto">
          <a:xfrm>
            <a:off x="6248400" y="5029200"/>
            <a:ext cx="2088232" cy="1646817"/>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solidFill>
                  <a:srgbClr val="7030A0"/>
                </a:solidFill>
              </a:rPr>
              <a:t>Characteristics of Work Groups </a:t>
            </a:r>
            <a:br>
              <a:rPr lang="en-AU" dirty="0" smtClean="0">
                <a:solidFill>
                  <a:srgbClr val="7030A0"/>
                </a:solidFill>
              </a:rPr>
            </a:br>
            <a:r>
              <a:rPr lang="en-AU" dirty="0" smtClean="0">
                <a:solidFill>
                  <a:srgbClr val="7030A0"/>
                </a:solidFill>
              </a:rPr>
              <a:t/>
            </a:r>
            <a:br>
              <a:rPr lang="en-AU" dirty="0" smtClean="0">
                <a:solidFill>
                  <a:srgbClr val="7030A0"/>
                </a:solidFill>
              </a:rPr>
            </a:br>
            <a:endParaRPr lang="en-US" sz="2400" dirty="0">
              <a:solidFill>
                <a:srgbClr val="7030A0"/>
              </a:solidFill>
            </a:endParaRPr>
          </a:p>
        </p:txBody>
      </p:sp>
      <p:sp>
        <p:nvSpPr>
          <p:cNvPr id="3" name="Content Placeholder 2"/>
          <p:cNvSpPr>
            <a:spLocks noGrp="1"/>
          </p:cNvSpPr>
          <p:nvPr>
            <p:ph idx="1"/>
          </p:nvPr>
        </p:nvSpPr>
        <p:spPr>
          <a:xfrm>
            <a:off x="228600" y="1268760"/>
            <a:ext cx="8229600" cy="4349750"/>
          </a:xfrm>
        </p:spPr>
        <p:txBody>
          <a:bodyPr/>
          <a:lstStyle/>
          <a:p>
            <a:r>
              <a:rPr lang="en-AU" sz="2600" dirty="0" smtClean="0"/>
              <a:t>A group is a defined entity with boundaries</a:t>
            </a:r>
          </a:p>
          <a:p>
            <a:r>
              <a:rPr lang="en-AU" sz="2600" dirty="0" smtClean="0"/>
              <a:t>Operates in an organisational context</a:t>
            </a:r>
          </a:p>
          <a:p>
            <a:r>
              <a:rPr lang="en-AU" sz="2600" dirty="0" smtClean="0"/>
              <a:t>The group is recognised by both members and non members</a:t>
            </a:r>
          </a:p>
          <a:p>
            <a:r>
              <a:rPr lang="en-AU" sz="2600" dirty="0" smtClean="0"/>
              <a:t>Group members assume varying roles</a:t>
            </a:r>
          </a:p>
          <a:p>
            <a:r>
              <a:rPr lang="en-AU" sz="2600" dirty="0" smtClean="0"/>
              <a:t>Members are dependent on each other to achieve shared purpose</a:t>
            </a:r>
          </a:p>
          <a:p>
            <a:r>
              <a:rPr lang="en-AU" sz="2600" dirty="0" smtClean="0"/>
              <a:t>Working groups are becoming more common in relation to health projects and are therefore normally short </a:t>
            </a:r>
            <a:r>
              <a:rPr lang="en-AU" sz="2600" dirty="0" smtClean="0"/>
              <a:t>term</a:t>
            </a:r>
            <a:endParaRPr lang="en-AU" sz="2600" dirty="0" smtClean="0"/>
          </a:p>
        </p:txBody>
      </p:sp>
      <p:pic>
        <p:nvPicPr>
          <p:cNvPr id="4" name="Picture 14" descr="https://encrypted-tbn3.gstatic.com/images?q=tbn:ANd9GcQDbnFVP0qmgw0xhT7LbMDqipYdWvnk6jbBAvtWEoS8KQm5FHhSxACfcRE">
            <a:hlinkClick r:id="rId3"/>
          </p:cNvPr>
          <p:cNvPicPr>
            <a:picLocks noChangeAspect="1" noChangeArrowheads="1"/>
          </p:cNvPicPr>
          <p:nvPr/>
        </p:nvPicPr>
        <p:blipFill>
          <a:blip r:embed="rId4" cstate="print"/>
          <a:srcRect/>
          <a:stretch>
            <a:fillRect/>
          </a:stretch>
        </p:blipFill>
        <p:spPr bwMode="auto">
          <a:xfrm>
            <a:off x="6781841" y="0"/>
            <a:ext cx="2362159" cy="1862841"/>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en-AU" dirty="0" smtClean="0">
                <a:solidFill>
                  <a:srgbClr val="7030A0"/>
                </a:solidFill>
              </a:rPr>
              <a:t>Work teams / groups</a:t>
            </a:r>
            <a:endParaRPr lang="en-US" dirty="0" smtClean="0">
              <a:solidFill>
                <a:srgbClr val="7030A0"/>
              </a:solidFill>
            </a:endParaRPr>
          </a:p>
        </p:txBody>
      </p:sp>
      <p:sp>
        <p:nvSpPr>
          <p:cNvPr id="10243" name="Rectangle 3"/>
          <p:cNvSpPr>
            <a:spLocks noGrp="1" noChangeArrowheads="1"/>
          </p:cNvSpPr>
          <p:nvPr>
            <p:ph idx="1"/>
          </p:nvPr>
        </p:nvSpPr>
        <p:spPr>
          <a:xfrm>
            <a:off x="304800" y="1600200"/>
            <a:ext cx="8686800" cy="4349750"/>
          </a:xfrm>
        </p:spPr>
        <p:txBody>
          <a:bodyPr/>
          <a:lstStyle/>
          <a:p>
            <a:r>
              <a:rPr lang="en-AU" sz="2800" b="0" dirty="0" smtClean="0">
                <a:solidFill>
                  <a:srgbClr val="7030A0"/>
                </a:solidFill>
              </a:rPr>
              <a:t>Increasingly used in modern organisations</a:t>
            </a:r>
          </a:p>
          <a:p>
            <a:pPr lvl="1"/>
            <a:r>
              <a:rPr lang="en-AU" sz="2600" dirty="0" smtClean="0"/>
              <a:t>Popular trend, especially </a:t>
            </a:r>
            <a:r>
              <a:rPr lang="en-AU" sz="2600" dirty="0" smtClean="0"/>
              <a:t>developed</a:t>
            </a:r>
            <a:r>
              <a:rPr lang="en-AU" sz="2600" dirty="0" smtClean="0"/>
              <a:t>, </a:t>
            </a:r>
            <a:r>
              <a:rPr lang="en-AU" sz="2600" dirty="0" err="1" smtClean="0"/>
              <a:t>anglophone</a:t>
            </a:r>
            <a:endParaRPr lang="en-AU" sz="2600" dirty="0" smtClean="0"/>
          </a:p>
          <a:p>
            <a:pPr lvl="1"/>
            <a:endParaRPr lang="en-AU" sz="2600" dirty="0" smtClean="0"/>
          </a:p>
          <a:p>
            <a:r>
              <a:rPr lang="en-AU" sz="2800" b="0" dirty="0" smtClean="0">
                <a:solidFill>
                  <a:srgbClr val="7030A0"/>
                </a:solidFill>
              </a:rPr>
              <a:t>Work teams </a:t>
            </a:r>
            <a:r>
              <a:rPr lang="en-AU" sz="2800" b="0" dirty="0" err="1" smtClean="0">
                <a:solidFill>
                  <a:srgbClr val="7030A0"/>
                </a:solidFill>
              </a:rPr>
              <a:t>vs</a:t>
            </a:r>
            <a:r>
              <a:rPr lang="en-AU" sz="2800" b="0" dirty="0" smtClean="0">
                <a:solidFill>
                  <a:srgbClr val="7030A0"/>
                </a:solidFill>
              </a:rPr>
              <a:t> work groups</a:t>
            </a:r>
          </a:p>
          <a:p>
            <a:pPr lvl="1"/>
            <a:r>
              <a:rPr lang="en-AU" sz="2600" dirty="0" smtClean="0"/>
              <a:t>Varied distinction</a:t>
            </a:r>
          </a:p>
          <a:p>
            <a:pPr lvl="1"/>
            <a:r>
              <a:rPr lang="en-AU" sz="2600" dirty="0" smtClean="0"/>
              <a:t>Work Teams tend to be more long term and embedded in organisational activities and performance </a:t>
            </a:r>
            <a:r>
              <a:rPr lang="en-AU" sz="2600" dirty="0" smtClean="0"/>
              <a:t>(e.g</a:t>
            </a:r>
            <a:r>
              <a:rPr lang="en-AU" sz="2600" dirty="0" smtClean="0"/>
              <a:t>. finance </a:t>
            </a:r>
            <a:r>
              <a:rPr lang="en-AU" sz="2600" dirty="0" smtClean="0"/>
              <a:t>team)</a:t>
            </a:r>
            <a:endParaRPr lang="en-AU" sz="2600" dirty="0" smtClean="0"/>
          </a:p>
          <a:p>
            <a:pPr lvl="1"/>
            <a:endParaRPr lang="en-AU" sz="2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AU" dirty="0" smtClean="0">
                <a:solidFill>
                  <a:srgbClr val="7030A0"/>
                </a:solidFill>
              </a:rPr>
              <a:t>Types of Health Care Teams:</a:t>
            </a:r>
            <a:endParaRPr lang="en-US" dirty="0" smtClean="0">
              <a:solidFill>
                <a:srgbClr val="7030A0"/>
              </a:solidFill>
            </a:endParaRPr>
          </a:p>
        </p:txBody>
      </p:sp>
      <p:sp>
        <p:nvSpPr>
          <p:cNvPr id="11267" name="Rectangle 3"/>
          <p:cNvSpPr>
            <a:spLocks noGrp="1" noChangeArrowheads="1"/>
          </p:cNvSpPr>
          <p:nvPr>
            <p:ph idx="1"/>
          </p:nvPr>
        </p:nvSpPr>
        <p:spPr/>
        <p:txBody>
          <a:bodyPr/>
          <a:lstStyle/>
          <a:p>
            <a:pPr marL="609600" indent="-609600">
              <a:buFont typeface="Arial" charset="0"/>
              <a:buAutoNum type="arabicPeriod"/>
            </a:pPr>
            <a:r>
              <a:rPr lang="en-US" b="0" dirty="0" smtClean="0"/>
              <a:t>Service teams 		</a:t>
            </a:r>
          </a:p>
          <a:p>
            <a:pPr marL="609600" indent="-609600">
              <a:buFont typeface="Arial" charset="0"/>
              <a:buAutoNum type="arabicPeriod"/>
            </a:pPr>
            <a:r>
              <a:rPr lang="en-US" b="0" dirty="0" smtClean="0"/>
              <a:t>Advisory teams 	</a:t>
            </a:r>
          </a:p>
          <a:p>
            <a:pPr marL="609600" indent="-609600">
              <a:buFont typeface="Arial" charset="0"/>
              <a:buAutoNum type="arabicPeriod"/>
            </a:pPr>
            <a:r>
              <a:rPr lang="en-US" b="0" dirty="0" smtClean="0"/>
              <a:t>Management teams </a:t>
            </a:r>
          </a:p>
          <a:p>
            <a:pPr marL="609600" indent="-609600">
              <a:buFont typeface="Arial" charset="0"/>
              <a:buAutoNum type="arabicPeriod"/>
            </a:pPr>
            <a:r>
              <a:rPr lang="en-US" b="0" dirty="0" smtClean="0"/>
              <a:t>Project teams </a:t>
            </a:r>
          </a:p>
          <a:p>
            <a:pPr marL="609600" indent="-609600">
              <a:buFont typeface="Arial" charset="0"/>
              <a:buAutoNum type="arabicPeriod"/>
            </a:pPr>
            <a:r>
              <a:rPr lang="en-US" b="0" dirty="0" smtClean="0"/>
              <a:t>Production teams</a:t>
            </a:r>
          </a:p>
          <a:p>
            <a:pPr marL="609600" indent="-609600">
              <a:buFont typeface="Arial" charset="0"/>
              <a:buAutoNum type="arabicPeriod"/>
            </a:pPr>
            <a:r>
              <a:rPr lang="en-US" b="0" dirty="0" smtClean="0"/>
              <a:t>Action teams</a:t>
            </a:r>
          </a:p>
          <a:p>
            <a:pPr marL="609600" indent="-609600">
              <a:buFont typeface="Arial" charset="0"/>
              <a:buAutoNum type="arabicPeriod"/>
            </a:pPr>
            <a:r>
              <a:rPr lang="en-AU" dirty="0" smtClean="0"/>
              <a:t>Virtual Team</a:t>
            </a:r>
          </a:p>
          <a:p>
            <a:pPr marL="609600" indent="-609600">
              <a:buFont typeface="Arial" charset="0"/>
              <a:buAutoNum type="arabicPeriod"/>
            </a:pPr>
            <a:r>
              <a:rPr lang="en-AU" b="0" dirty="0" smtClean="0"/>
              <a:t>Working groups</a:t>
            </a:r>
            <a:endParaRPr lang="en-US" b="0"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solidFill>
                  <a:srgbClr val="7030A0"/>
                </a:solidFill>
              </a:rPr>
              <a:t>Work teams types continued….</a:t>
            </a:r>
            <a:r>
              <a:rPr lang="en-US" dirty="0" smtClean="0"/>
              <a:t>.</a:t>
            </a:r>
          </a:p>
        </p:txBody>
      </p:sp>
      <p:sp>
        <p:nvSpPr>
          <p:cNvPr id="13315" name="Rectangle 3"/>
          <p:cNvSpPr>
            <a:spLocks noGrp="1" noChangeArrowheads="1"/>
          </p:cNvSpPr>
          <p:nvPr>
            <p:ph idx="1"/>
          </p:nvPr>
        </p:nvSpPr>
        <p:spPr>
          <a:xfrm>
            <a:off x="457200" y="1268760"/>
            <a:ext cx="8229600" cy="4681190"/>
          </a:xfrm>
        </p:spPr>
        <p:txBody>
          <a:bodyPr/>
          <a:lstStyle/>
          <a:p>
            <a:pPr marL="533400" indent="-533400">
              <a:lnSpc>
                <a:spcPct val="90000"/>
              </a:lnSpc>
              <a:buFont typeface="Arial" charset="0"/>
              <a:buNone/>
            </a:pPr>
            <a:r>
              <a:rPr lang="en-US" sz="2600" dirty="0" smtClean="0">
                <a:solidFill>
                  <a:srgbClr val="7030A0"/>
                </a:solidFill>
              </a:rPr>
              <a:t>Member roles can be:</a:t>
            </a:r>
          </a:p>
          <a:p>
            <a:pPr marL="533400" indent="-533400">
              <a:lnSpc>
                <a:spcPct val="90000"/>
              </a:lnSpc>
            </a:pPr>
            <a:r>
              <a:rPr lang="en-US" sz="2600" dirty="0" smtClean="0"/>
              <a:t>Complex</a:t>
            </a:r>
          </a:p>
          <a:p>
            <a:pPr marL="533400" indent="-533400">
              <a:lnSpc>
                <a:spcPct val="90000"/>
              </a:lnSpc>
            </a:pPr>
            <a:r>
              <a:rPr lang="en-US" sz="2600" dirty="0" smtClean="0"/>
              <a:t>Involve multiple competing demands</a:t>
            </a:r>
          </a:p>
          <a:p>
            <a:pPr marL="533400" indent="-533400">
              <a:lnSpc>
                <a:spcPct val="90000"/>
              </a:lnSpc>
            </a:pPr>
            <a:r>
              <a:rPr lang="en-US" sz="2600" dirty="0" smtClean="0"/>
              <a:t>In a team representing another team</a:t>
            </a:r>
          </a:p>
          <a:p>
            <a:pPr marL="533400" indent="-533400">
              <a:lnSpc>
                <a:spcPct val="90000"/>
              </a:lnSpc>
            </a:pPr>
            <a:r>
              <a:rPr lang="en-US" sz="2600" dirty="0" smtClean="0"/>
              <a:t>Teams often defined by membership</a:t>
            </a:r>
            <a:endParaRPr lang="en-AU" sz="2600" dirty="0" smtClean="0"/>
          </a:p>
          <a:p>
            <a:pPr marL="533400" indent="-533400">
              <a:lnSpc>
                <a:spcPct val="90000"/>
              </a:lnSpc>
            </a:pPr>
            <a:r>
              <a:rPr lang="en-AU" sz="2600" dirty="0" smtClean="0"/>
              <a:t>Functional, often within department</a:t>
            </a:r>
          </a:p>
          <a:p>
            <a:pPr marL="533400" indent="-533400">
              <a:lnSpc>
                <a:spcPct val="90000"/>
              </a:lnSpc>
            </a:pPr>
            <a:r>
              <a:rPr lang="en-AU" sz="2600" dirty="0" smtClean="0"/>
              <a:t>Cross-functional, particular modern interest</a:t>
            </a:r>
          </a:p>
          <a:p>
            <a:pPr marL="533400" indent="-533400">
              <a:lnSpc>
                <a:spcPct val="90000"/>
              </a:lnSpc>
              <a:buFont typeface="Arial" charset="0"/>
              <a:buNone/>
            </a:pPr>
            <a:endParaRPr lang="en-US" sz="2600" dirty="0" smtClean="0"/>
          </a:p>
          <a:p>
            <a:pPr marL="533400" indent="-533400">
              <a:lnSpc>
                <a:spcPct val="90000"/>
              </a:lnSpc>
              <a:buFont typeface="Arial" charset="0"/>
              <a:buNone/>
            </a:pPr>
            <a:endParaRPr lang="en-US" sz="26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560388"/>
            <a:ext cx="8207375" cy="636364"/>
          </a:xfrm>
        </p:spPr>
        <p:txBody>
          <a:bodyPr/>
          <a:lstStyle/>
          <a:p>
            <a:r>
              <a:rPr lang="en-AU" dirty="0" smtClean="0">
                <a:solidFill>
                  <a:srgbClr val="7030A0"/>
                </a:solidFill>
              </a:rPr>
              <a:t>Reflections!</a:t>
            </a:r>
            <a:endParaRPr lang="en-US" dirty="0" smtClean="0"/>
          </a:p>
        </p:txBody>
      </p:sp>
      <p:sp>
        <p:nvSpPr>
          <p:cNvPr id="12291" name="Rectangle 3"/>
          <p:cNvSpPr>
            <a:spLocks noGrp="1" noChangeArrowheads="1"/>
          </p:cNvSpPr>
          <p:nvPr>
            <p:ph idx="1"/>
          </p:nvPr>
        </p:nvSpPr>
        <p:spPr>
          <a:xfrm>
            <a:off x="467544" y="1593850"/>
            <a:ext cx="8229600" cy="4349750"/>
          </a:xfrm>
        </p:spPr>
        <p:txBody>
          <a:bodyPr/>
          <a:lstStyle/>
          <a:p>
            <a:r>
              <a:rPr lang="en-AU" dirty="0" smtClean="0"/>
              <a:t>Why </a:t>
            </a:r>
            <a:r>
              <a:rPr lang="en-AU" dirty="0" smtClean="0"/>
              <a:t>do you think work teams are increasingly popular in the modern work environment</a:t>
            </a:r>
            <a:r>
              <a:rPr lang="en-AU" dirty="0" smtClean="0"/>
              <a:t>?</a:t>
            </a:r>
          </a:p>
          <a:p>
            <a:endParaRPr lang="en-AU" dirty="0" smtClean="0"/>
          </a:p>
          <a:p>
            <a:r>
              <a:rPr lang="en-AU" b="0" dirty="0" smtClean="0"/>
              <a:t>What are the potential benefits to:</a:t>
            </a:r>
          </a:p>
          <a:p>
            <a:pPr lvl="1">
              <a:buFont typeface="Arial" pitchFamily="34" charset="0"/>
              <a:buChar char="•"/>
            </a:pPr>
            <a:r>
              <a:rPr lang="en-AU" sz="2400" dirty="0" smtClean="0"/>
              <a:t>Customers</a:t>
            </a:r>
          </a:p>
          <a:p>
            <a:pPr lvl="1">
              <a:buFont typeface="Arial" pitchFamily="34" charset="0"/>
              <a:buChar char="•"/>
            </a:pPr>
            <a:r>
              <a:rPr lang="en-AU" sz="2400" dirty="0" smtClean="0"/>
              <a:t>Workers</a:t>
            </a:r>
          </a:p>
          <a:p>
            <a:pPr lvl="1">
              <a:buFont typeface="Arial" pitchFamily="34" charset="0"/>
              <a:buChar char="•"/>
            </a:pPr>
            <a:r>
              <a:rPr lang="en-AU" sz="2400" dirty="0" smtClean="0"/>
              <a:t>Organisation</a:t>
            </a: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solidFill>
                  <a:srgbClr val="7030A0"/>
                </a:solidFill>
              </a:rPr>
              <a:t>Disciplinary view of health care teams</a:t>
            </a:r>
            <a:endParaRPr lang="en-US" dirty="0" smtClean="0">
              <a:solidFill>
                <a:srgbClr val="7030A0"/>
              </a:solidFill>
            </a:endParaRPr>
          </a:p>
        </p:txBody>
      </p:sp>
      <p:sp>
        <p:nvSpPr>
          <p:cNvPr id="14339" name="Rectangle 3"/>
          <p:cNvSpPr>
            <a:spLocks noGrp="1" noChangeArrowheads="1"/>
          </p:cNvSpPr>
          <p:nvPr>
            <p:ph idx="1"/>
          </p:nvPr>
        </p:nvSpPr>
        <p:spPr/>
        <p:txBody>
          <a:bodyPr/>
          <a:lstStyle/>
          <a:p>
            <a:pPr marL="609600" indent="-609600">
              <a:buFont typeface="Arial" charset="0"/>
              <a:buAutoNum type="arabicPeriod"/>
            </a:pPr>
            <a:r>
              <a:rPr lang="en-AU" sz="2800" dirty="0" err="1" smtClean="0"/>
              <a:t>Unidisciplinary</a:t>
            </a:r>
            <a:endParaRPr lang="en-AU" sz="2800" dirty="0" smtClean="0"/>
          </a:p>
          <a:p>
            <a:pPr marL="609600" indent="-609600">
              <a:buFont typeface="Arial" charset="0"/>
              <a:buAutoNum type="arabicPeriod"/>
            </a:pPr>
            <a:r>
              <a:rPr lang="en-AU" sz="2800" dirty="0" smtClean="0"/>
              <a:t>Multidisciplinary</a:t>
            </a:r>
          </a:p>
          <a:p>
            <a:pPr marL="609600" indent="-609600">
              <a:buFont typeface="Arial" charset="0"/>
              <a:buAutoNum type="arabicPeriod"/>
            </a:pPr>
            <a:r>
              <a:rPr lang="en-AU" sz="2800" b="0" dirty="0" smtClean="0"/>
              <a:t>Interdisciplinary</a:t>
            </a:r>
          </a:p>
          <a:p>
            <a:pPr marL="609600" indent="-609600">
              <a:buFont typeface="Arial" charset="0"/>
              <a:buAutoNum type="arabicPeriod"/>
            </a:pPr>
            <a:r>
              <a:rPr lang="en-AU" sz="2800" b="0" dirty="0" err="1" smtClean="0"/>
              <a:t>Transdisciplinary</a:t>
            </a:r>
            <a:endParaRPr lang="en-AU" sz="2800" b="0" dirty="0" smtClean="0"/>
          </a:p>
          <a:p>
            <a:pPr marL="609600" indent="-609600">
              <a:buFont typeface="Arial" charset="0"/>
              <a:buNone/>
            </a:pPr>
            <a:endParaRPr lang="en-AU" sz="2800" dirty="0" smtClean="0"/>
          </a:p>
          <a:p>
            <a:pPr marL="609600" indent="-609600">
              <a:buFont typeface="Arial" charset="0"/>
              <a:buNone/>
            </a:pPr>
            <a:r>
              <a:rPr lang="en-AU" sz="2800" dirty="0" smtClean="0"/>
              <a:t>Often focus is on clinical, production teams</a:t>
            </a:r>
          </a:p>
          <a:p>
            <a:pPr marL="609600" indent="-609600">
              <a:buFont typeface="Arial" charset="0"/>
              <a:buNone/>
            </a:pPr>
            <a:endParaRPr lang="en-AU" sz="2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rtin2010-PP2007">
  <a:themeElements>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666666"/>
        </a:dk2>
        <a:lt2>
          <a:srgbClr val="969696"/>
        </a:lt2>
        <a:accent1>
          <a:srgbClr val="CC9900"/>
        </a:accent1>
        <a:accent2>
          <a:srgbClr val="333399"/>
        </a:accent2>
        <a:accent3>
          <a:srgbClr val="FFFFFF"/>
        </a:accent3>
        <a:accent4>
          <a:srgbClr val="2A2A2A"/>
        </a:accent4>
        <a:accent5>
          <a:srgbClr val="E2C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curtin2010-PP2007</Template>
  <TotalTime>1373</TotalTime>
  <Words>2507</Words>
  <Application>Microsoft Office PowerPoint</Application>
  <PresentationFormat>On-screen Show (4:3)</PresentationFormat>
  <Paragraphs>473</Paragraphs>
  <Slides>27</Slides>
  <Notes>20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curtin2010-PP2007</vt:lpstr>
      <vt:lpstr>Teamwork: Managing teams and groups </vt:lpstr>
      <vt:lpstr>Definition of a Team   A team is a collection of individuals who are:</vt:lpstr>
      <vt:lpstr>Definition of a Group:  A formal group is a collection of individuals who are:</vt:lpstr>
      <vt:lpstr>Characteristics of Work Groups   </vt:lpstr>
      <vt:lpstr>Work teams / groups</vt:lpstr>
      <vt:lpstr>Types of Health Care Teams:</vt:lpstr>
      <vt:lpstr>Work teams types continued…..</vt:lpstr>
      <vt:lpstr>Reflections!</vt:lpstr>
      <vt:lpstr>Disciplinary view of health care teams</vt:lpstr>
      <vt:lpstr>Multi-disciplinary Teams – becoming more popular in the delivery of holistic health care</vt:lpstr>
      <vt:lpstr>Multi-disciplinary Teams</vt:lpstr>
      <vt:lpstr>Factors leading to High Performing Teams</vt:lpstr>
      <vt:lpstr>Keys to being a High Performing Team</vt:lpstr>
      <vt:lpstr>Keys to being a High Performing Team</vt:lpstr>
      <vt:lpstr>Tuckman’s Stages of Group (Team) Development</vt:lpstr>
      <vt:lpstr>Stages of Team / Group Development</vt:lpstr>
      <vt:lpstr>Slide 17</vt:lpstr>
      <vt:lpstr>Slide 18</vt:lpstr>
      <vt:lpstr>Factors influencing Team Dynamics</vt:lpstr>
      <vt:lpstr>Team size:</vt:lpstr>
      <vt:lpstr>Team composition:</vt:lpstr>
      <vt:lpstr>Team stability:</vt:lpstr>
      <vt:lpstr>Communication:</vt:lpstr>
      <vt:lpstr>10 Characteristics of Successful Teams  (Biech 2009)</vt:lpstr>
      <vt:lpstr>Who makes a good team player?</vt:lpstr>
      <vt:lpstr>Consequences of poor teamwork</vt:lpstr>
      <vt:lpstr>HSM and Teamwork</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ONE-LINE TITLE</dc:title>
  <dc:creator>Dr. Nidal Eshah</dc:creator>
  <cp:lastModifiedBy>Home</cp:lastModifiedBy>
  <cp:revision>163</cp:revision>
  <dcterms:created xsi:type="dcterms:W3CDTF">2011-07-19T03:59:52Z</dcterms:created>
  <dcterms:modified xsi:type="dcterms:W3CDTF">2018-05-09T16:54:34Z</dcterms:modified>
</cp:coreProperties>
</file>