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67" r:id="rId9"/>
    <p:sldId id="258" r:id="rId10"/>
    <p:sldId id="257" r:id="rId11"/>
    <p:sldId id="259" r:id="rId12"/>
    <p:sldId id="260" r:id="rId13"/>
    <p:sldId id="262" r:id="rId14"/>
    <p:sldId id="263" r:id="rId15"/>
    <p:sldId id="264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82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520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45B4-94A3-4F0D-9C5C-156C0768EC29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A3150-3C8F-48DE-BA47-976B9EEC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6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632BFA-AE48-4125-813C-3D278D7AFE68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113"/>
            <a:ext cx="5029200" cy="4116224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0FCA98DF-7770-42D2-A0BE-DED038997E03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60AF1911-9C72-4D2E-94FF-FD8504C35632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657F395F-65CC-401B-9B12-3F19AD68276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A2A17680-14D7-46B0-B5BD-9859211AF695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1D0BF3BF-6172-4D0B-ADE0-19338B30B62F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679F4888-8FBB-457D-8093-021F3E56555E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DBBEAAFA-1570-43F2-B88E-A4CC41CFC09A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2DC292DF-5154-468C-BB10-27D3E1BE2EEA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24284B91-A597-4B78-A164-9B69B457E624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31D95F68-3624-4C09-969A-889F0FB4ADEA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A0BB0F9-7E73-409E-8A7D-CC2F56AF9F9F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113"/>
            <a:ext cx="5029200" cy="4116224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FCEE78B1-BA94-41D8-B085-C50A60D7215B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7A22E62F-0E6F-41AA-B6DA-8B02B18B0D10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F02B30-D8AB-49EF-BAF8-7633A7267FA3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113"/>
            <a:ext cx="5029200" cy="4116224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2F1C8B-1222-4FD8-B1EF-3E0E9699B0A2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113"/>
            <a:ext cx="5029200" cy="4116224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D402C08-7D1B-4CB5-A460-F49E05C0E1D2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113"/>
            <a:ext cx="5029200" cy="4116224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D1C8DF-D48E-4362-8BF1-344B446DCBBA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113"/>
            <a:ext cx="5029200" cy="4116224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CF53C90A-4005-4699-8AA0-60EDE0038B3E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6721B5FE-F395-4269-A495-BB06E945B066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eaLnBrk="1" hangingPunct="1"/>
            <a:fld id="{2065E522-D492-4DAB-A5DC-8695A8EB1EE5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9413"/>
            <a:ext cx="77708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2057400"/>
            <a:ext cx="3810000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1894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3246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3246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3246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5960-82C7-4386-8BAF-B3C73696A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58FF56-D1CE-4BBB-BC6B-BC932FD36327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AAD37C-DAC7-4B46-ABD6-F1828DF694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../Temporary%20Internet%20Files/OLK1/Baker%20Energy%20Main%20Menu.ppt#-1,1,Slide 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Hematotoxicity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Basma</a:t>
            </a:r>
            <a:r>
              <a:rPr lang="en-US" dirty="0" smtClean="0"/>
              <a:t> </a:t>
            </a:r>
            <a:r>
              <a:rPr lang="en-US" dirty="0" err="1" smtClean="0"/>
              <a:t>Damiri</a:t>
            </a:r>
            <a:endParaRPr lang="en-US" dirty="0" smtClean="0"/>
          </a:p>
          <a:p>
            <a:r>
              <a:rPr lang="en-US" dirty="0" smtClean="0"/>
              <a:t>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3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D1BDB-1BCB-4373-BDA6-2B3AB51A805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200400" y="1219200"/>
            <a:ext cx="5562600" cy="3787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Hydrogen Sulfide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Gas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is a toxic (poisonous) gas that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can kill you the first time you breath it!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Hydrogen Sulfide is an extremely toxic gas that is colorless, flammable, heavier than air, soluble in water, and has the smell of rotten eggs at lower concentrations.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686" y="2438400"/>
            <a:ext cx="2144362" cy="2377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609600"/>
            <a:ext cx="214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Oh Yeah, by the way: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39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402080" y="708294"/>
            <a:ext cx="1727053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/>
              <a:t>What is H2S?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1531680"/>
            <a:ext cx="7543800" cy="4095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/>
              <a:t>H2S is </a:t>
            </a:r>
            <a:r>
              <a:rPr lang="en-US" sz="2000" dirty="0" smtClean="0"/>
              <a:t>naturally occurring chemical produced </a:t>
            </a:r>
            <a:r>
              <a:rPr lang="en-US" sz="2000" dirty="0"/>
              <a:t>by </a:t>
            </a:r>
            <a:endParaRPr lang="en-US" sz="2000" dirty="0" smtClean="0"/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/>
              <a:t>bacteria </a:t>
            </a:r>
            <a:r>
              <a:rPr lang="en-US" sz="2000" dirty="0"/>
              <a:t>as </a:t>
            </a:r>
            <a:r>
              <a:rPr lang="en-US" sz="2000" dirty="0" smtClean="0"/>
              <a:t>it </a:t>
            </a:r>
            <a:r>
              <a:rPr lang="en-US" sz="2000" dirty="0"/>
              <a:t>decomposes organic material</a:t>
            </a:r>
            <a:r>
              <a:rPr lang="en-US" sz="2000" dirty="0" smtClean="0"/>
              <a:t>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Hydrogen Sulfide is generated as a common by-product of industrial and manufacturing processes.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/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/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/>
              <a:t>It may develop in low oxygen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/>
              <a:t>environments, such as, sewers,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/>
              <a:t>swamps and polluted water</a:t>
            </a:r>
            <a:r>
              <a:rPr lang="en-US" sz="2000" dirty="0" smtClean="0"/>
              <a:t>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Hydrogen Sulfide is formed under low oxygen conditions when sufficient amounts of sulfur and bacteria are present.  H2S can be formed in many places such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2034" name="Picture 2" descr="http://z.about.com/d/chemistry/1/7/_/a/hydrogensulf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6217" y="762000"/>
            <a:ext cx="1106766" cy="10972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496520" y="1459170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8423589" y="1531680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995512" y="111058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71600" y="6108978"/>
            <a:ext cx="64843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n-US" dirty="0"/>
              <a:t>  Dark damp places where bacteria is present.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676400" y="5258336"/>
            <a:ext cx="3886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n-US" dirty="0"/>
              <a:t>  Oil and gas reservoirs.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371600" y="5653088"/>
            <a:ext cx="5105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n-US" dirty="0"/>
              <a:t>  Sewers and sewage processing facilities.</a:t>
            </a:r>
          </a:p>
        </p:txBody>
      </p:sp>
    </p:spTree>
    <p:extLst>
      <p:ext uri="{BB962C8B-B14F-4D97-AF65-F5344CB8AC3E}">
        <p14:creationId xmlns:p14="http://schemas.microsoft.com/office/powerpoint/2010/main" val="1746892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idx="12"/>
          </p:nvPr>
        </p:nvSpPr>
        <p:spPr>
          <a:xfrm>
            <a:off x="6393234" y="6339840"/>
            <a:ext cx="1903413" cy="455613"/>
          </a:xfrm>
        </p:spPr>
        <p:txBody>
          <a:bodyPr/>
          <a:lstStyle/>
          <a:p>
            <a:pPr>
              <a:defRPr/>
            </a:pPr>
            <a:fld id="{51758364-1587-4827-AD32-5331E077C529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85332" y="1996440"/>
            <a:ext cx="4216517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/>
              <a:t>You may find H2S in: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06834" y="2606040"/>
            <a:ext cx="7023100" cy="311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/>
              <a:t>Dairies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/>
              <a:t>Breweries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/>
              <a:t>Chemical processes 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/>
              <a:t>Geothermal exploration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/>
              <a:t>Fisheries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/>
              <a:t>Tanneries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 smtClean="0"/>
              <a:t>72 different Industries</a:t>
            </a:r>
            <a:endParaRPr lang="en-US" sz="2800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36775" y="533400"/>
            <a:ext cx="5547009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/>
              <a:t>It is a </a:t>
            </a:r>
            <a:r>
              <a:rPr lang="en-US" sz="3600" b="1" dirty="0" smtClean="0"/>
              <a:t>natural Product </a:t>
            </a:r>
            <a:r>
              <a:rPr lang="en-US" sz="3600" b="1" dirty="0"/>
              <a:t>of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/>
              <a:t>Decay or Putrefaction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834" y="2225040"/>
            <a:ext cx="1168400" cy="1752600"/>
          </a:xfrm>
          <a:prstGeom prst="rect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1434" y="2910840"/>
            <a:ext cx="1154113" cy="162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2634" y="4511040"/>
            <a:ext cx="1600200" cy="15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894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AD86C-1750-49B4-96F6-E787C3E8AB28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981200" y="612775"/>
            <a:ext cx="598783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/>
              <a:t>Physical Characteristics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46100" y="2211388"/>
            <a:ext cx="5930126" cy="648512"/>
          </a:xfrm>
          <a:prstGeom prst="rect">
            <a:avLst/>
          </a:prstGeom>
          <a:noFill/>
          <a:ln w="19080">
            <a:solidFill>
              <a:srgbClr val="FF9933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/>
              <a:t>Color – Clear/Transparent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3124200"/>
            <a:ext cx="77724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/>
              <a:t>Odor – Sweetish taste, unpleasant odor; described as rotten eggs.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95800"/>
            <a:ext cx="2743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4417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5" y="224491"/>
            <a:ext cx="1609689" cy="365125"/>
          </a:xfrm>
        </p:spPr>
        <p:txBody>
          <a:bodyPr/>
          <a:lstStyle/>
          <a:p>
            <a:pPr>
              <a:defRPr/>
            </a:pPr>
            <a:fld id="{BE37F2A0-555D-476D-BCAE-3619C8A33403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09600" y="559366"/>
            <a:ext cx="8015896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/>
              <a:t>Hazardous Characteristics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48000" y="1143000"/>
            <a:ext cx="22098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dirty="0"/>
              <a:t>Toxic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1905000"/>
            <a:ext cx="820234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/>
              <a:t>H2S is the second most toxic gas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/>
              <a:t>known to man.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4314825"/>
            <a:ext cx="986182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/>
              <a:t>The most toxic is Hydrogen Cyanide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02092" y="4963337"/>
            <a:ext cx="609443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/>
              <a:t>PEL of H2S   =  10 ppm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/>
              <a:t>PEL of HCN =  10 ppm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1991122" cy="164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1678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F943B-80C9-4763-993E-0ED7F3932370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817813" y="685800"/>
            <a:ext cx="4059422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/>
              <a:t>Target Organs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3962400"/>
            <a:ext cx="117882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/>
              <a:t>Nose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68588" y="2362200"/>
            <a:ext cx="144813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/>
              <a:t>Lungs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400801" y="4343400"/>
            <a:ext cx="22860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Respiratory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control center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088188" y="1981200"/>
            <a:ext cx="115478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/>
              <a:t>Eyes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81200"/>
            <a:ext cx="1657350" cy="162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38400" y="5638800"/>
            <a:ext cx="13716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/>
              <a:t>Liver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267200"/>
            <a:ext cx="1600200" cy="1593850"/>
          </a:xfrm>
          <a:prstGeom prst="rect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495800"/>
            <a:ext cx="2286000" cy="125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2362200"/>
            <a:ext cx="1674813" cy="1522413"/>
            <a:chOff x="96" y="1488"/>
            <a:chExt cx="1055" cy="959"/>
          </a:xfrm>
        </p:grpSpPr>
        <p:sp>
          <p:nvSpPr>
            <p:cNvPr id="24591" name="Oval 11"/>
            <p:cNvSpPr>
              <a:spLocks noChangeArrowheads="1"/>
            </p:cNvSpPr>
            <p:nvPr/>
          </p:nvSpPr>
          <p:spPr bwMode="auto">
            <a:xfrm>
              <a:off x="268" y="1488"/>
              <a:ext cx="862" cy="883"/>
            </a:xfrm>
            <a:prstGeom prst="ellipse">
              <a:avLst/>
            </a:prstGeom>
            <a:solidFill>
              <a:srgbClr val="FF9933"/>
            </a:solidFill>
            <a:ln w="12600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2" name="AutoShape 12"/>
            <p:cNvSpPr>
              <a:spLocks noChangeArrowheads="1"/>
            </p:cNvSpPr>
            <p:nvPr/>
          </p:nvSpPr>
          <p:spPr bwMode="auto">
            <a:xfrm>
              <a:off x="96" y="1565"/>
              <a:ext cx="1056" cy="883"/>
            </a:xfrm>
            <a:prstGeom prst="roundRect">
              <a:avLst>
                <a:gd name="adj" fmla="val 11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3" name="Freeform 13"/>
            <p:cNvSpPr>
              <a:spLocks noChangeArrowheads="1"/>
            </p:cNvSpPr>
            <p:nvPr/>
          </p:nvSpPr>
          <p:spPr bwMode="auto">
            <a:xfrm>
              <a:off x="503" y="1594"/>
              <a:ext cx="331" cy="455"/>
            </a:xfrm>
            <a:custGeom>
              <a:avLst/>
              <a:gdLst>
                <a:gd name="T0" fmla="*/ 128 w 737"/>
                <a:gd name="T1" fmla="*/ 37 h 1706"/>
                <a:gd name="T2" fmla="*/ 144 w 737"/>
                <a:gd name="T3" fmla="*/ 121 h 1706"/>
                <a:gd name="T4" fmla="*/ 102 w 737"/>
                <a:gd name="T5" fmla="*/ 262 h 1706"/>
                <a:gd name="T6" fmla="*/ 0 w 737"/>
                <a:gd name="T7" fmla="*/ 409 h 1706"/>
                <a:gd name="T8" fmla="*/ 72 w 737"/>
                <a:gd name="T9" fmla="*/ 455 h 1706"/>
                <a:gd name="T10" fmla="*/ 269 w 737"/>
                <a:gd name="T11" fmla="*/ 455 h 1706"/>
                <a:gd name="T12" fmla="*/ 331 w 737"/>
                <a:gd name="T13" fmla="*/ 7 h 1706"/>
                <a:gd name="T14" fmla="*/ 225 w 737"/>
                <a:gd name="T15" fmla="*/ 0 h 1706"/>
                <a:gd name="T16" fmla="*/ 128 w 737"/>
                <a:gd name="T17" fmla="*/ 37 h 1706"/>
                <a:gd name="T18" fmla="*/ 128 w 737"/>
                <a:gd name="T19" fmla="*/ 37 h 17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7"/>
                <a:gd name="T31" fmla="*/ 0 h 1706"/>
                <a:gd name="T32" fmla="*/ 737 w 737"/>
                <a:gd name="T33" fmla="*/ 1706 h 17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7" h="1706">
                  <a:moveTo>
                    <a:pt x="286" y="140"/>
                  </a:moveTo>
                  <a:lnTo>
                    <a:pt x="320" y="452"/>
                  </a:lnTo>
                  <a:lnTo>
                    <a:pt x="228" y="984"/>
                  </a:lnTo>
                  <a:lnTo>
                    <a:pt x="0" y="1533"/>
                  </a:lnTo>
                  <a:lnTo>
                    <a:pt x="161" y="1706"/>
                  </a:lnTo>
                  <a:lnTo>
                    <a:pt x="598" y="1706"/>
                  </a:lnTo>
                  <a:lnTo>
                    <a:pt x="737" y="27"/>
                  </a:lnTo>
                  <a:lnTo>
                    <a:pt x="501" y="0"/>
                  </a:lnTo>
                  <a:lnTo>
                    <a:pt x="286" y="140"/>
                  </a:lnTo>
                  <a:close/>
                </a:path>
              </a:pathLst>
            </a:custGeom>
            <a:solidFill>
              <a:srgbClr val="FFF2D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4" name="Freeform 14"/>
            <p:cNvSpPr>
              <a:spLocks noChangeArrowheads="1"/>
            </p:cNvSpPr>
            <p:nvPr/>
          </p:nvSpPr>
          <p:spPr bwMode="auto">
            <a:xfrm>
              <a:off x="723" y="1583"/>
              <a:ext cx="159" cy="212"/>
            </a:xfrm>
            <a:custGeom>
              <a:avLst/>
              <a:gdLst>
                <a:gd name="T0" fmla="*/ 0 w 352"/>
                <a:gd name="T1" fmla="*/ 111 h 795"/>
                <a:gd name="T2" fmla="*/ 24 w 352"/>
                <a:gd name="T3" fmla="*/ 141 h 795"/>
                <a:gd name="T4" fmla="*/ 39 w 352"/>
                <a:gd name="T5" fmla="*/ 177 h 795"/>
                <a:gd name="T6" fmla="*/ 56 w 352"/>
                <a:gd name="T7" fmla="*/ 212 h 795"/>
                <a:gd name="T8" fmla="*/ 159 w 352"/>
                <a:gd name="T9" fmla="*/ 14 h 795"/>
                <a:gd name="T10" fmla="*/ 77 w 352"/>
                <a:gd name="T11" fmla="*/ 0 h 795"/>
                <a:gd name="T12" fmla="*/ 21 w 352"/>
                <a:gd name="T13" fmla="*/ 6 h 795"/>
                <a:gd name="T14" fmla="*/ 0 w 352"/>
                <a:gd name="T15" fmla="*/ 111 h 795"/>
                <a:gd name="T16" fmla="*/ 0 w 352"/>
                <a:gd name="T17" fmla="*/ 111 h 7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795"/>
                <a:gd name="T29" fmla="*/ 352 w 352"/>
                <a:gd name="T30" fmla="*/ 795 h 7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795">
                  <a:moveTo>
                    <a:pt x="0" y="415"/>
                  </a:moveTo>
                  <a:lnTo>
                    <a:pt x="53" y="528"/>
                  </a:lnTo>
                  <a:lnTo>
                    <a:pt x="86" y="664"/>
                  </a:lnTo>
                  <a:lnTo>
                    <a:pt x="125" y="795"/>
                  </a:lnTo>
                  <a:lnTo>
                    <a:pt x="352" y="53"/>
                  </a:lnTo>
                  <a:lnTo>
                    <a:pt x="170" y="0"/>
                  </a:lnTo>
                  <a:lnTo>
                    <a:pt x="46" y="23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B59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5" name="Freeform 15"/>
            <p:cNvSpPr>
              <a:spLocks noChangeArrowheads="1"/>
            </p:cNvSpPr>
            <p:nvPr/>
          </p:nvSpPr>
          <p:spPr bwMode="auto">
            <a:xfrm>
              <a:off x="552" y="1571"/>
              <a:ext cx="374" cy="482"/>
            </a:xfrm>
            <a:custGeom>
              <a:avLst/>
              <a:gdLst>
                <a:gd name="T0" fmla="*/ 135 w 834"/>
                <a:gd name="T1" fmla="*/ 52 h 1808"/>
                <a:gd name="T2" fmla="*/ 125 w 834"/>
                <a:gd name="T3" fmla="*/ 144 h 1808"/>
                <a:gd name="T4" fmla="*/ 105 w 834"/>
                <a:gd name="T5" fmla="*/ 246 h 1808"/>
                <a:gd name="T6" fmla="*/ 78 w 834"/>
                <a:gd name="T7" fmla="*/ 302 h 1808"/>
                <a:gd name="T8" fmla="*/ 37 w 834"/>
                <a:gd name="T9" fmla="*/ 372 h 1808"/>
                <a:gd name="T10" fmla="*/ 0 w 834"/>
                <a:gd name="T11" fmla="*/ 417 h 1808"/>
                <a:gd name="T12" fmla="*/ 10 w 834"/>
                <a:gd name="T13" fmla="*/ 471 h 1808"/>
                <a:gd name="T14" fmla="*/ 44 w 834"/>
                <a:gd name="T15" fmla="*/ 482 h 1808"/>
                <a:gd name="T16" fmla="*/ 73 w 834"/>
                <a:gd name="T17" fmla="*/ 437 h 1808"/>
                <a:gd name="T18" fmla="*/ 167 w 834"/>
                <a:gd name="T19" fmla="*/ 481 h 1808"/>
                <a:gd name="T20" fmla="*/ 226 w 834"/>
                <a:gd name="T21" fmla="*/ 476 h 1808"/>
                <a:gd name="T22" fmla="*/ 274 w 834"/>
                <a:gd name="T23" fmla="*/ 452 h 1808"/>
                <a:gd name="T24" fmla="*/ 272 w 834"/>
                <a:gd name="T25" fmla="*/ 391 h 1808"/>
                <a:gd name="T26" fmla="*/ 328 w 834"/>
                <a:gd name="T27" fmla="*/ 280 h 1808"/>
                <a:gd name="T28" fmla="*/ 286 w 834"/>
                <a:gd name="T29" fmla="*/ 115 h 1808"/>
                <a:gd name="T30" fmla="*/ 374 w 834"/>
                <a:gd name="T31" fmla="*/ 24 h 1808"/>
                <a:gd name="T32" fmla="*/ 259 w 834"/>
                <a:gd name="T33" fmla="*/ 23 h 1808"/>
                <a:gd name="T34" fmla="*/ 198 w 834"/>
                <a:gd name="T35" fmla="*/ 126 h 1808"/>
                <a:gd name="T36" fmla="*/ 219 w 834"/>
                <a:gd name="T37" fmla="*/ 203 h 1808"/>
                <a:gd name="T38" fmla="*/ 200 w 834"/>
                <a:gd name="T39" fmla="*/ 298 h 1808"/>
                <a:gd name="T40" fmla="*/ 169 w 834"/>
                <a:gd name="T41" fmla="*/ 368 h 1808"/>
                <a:gd name="T42" fmla="*/ 102 w 834"/>
                <a:gd name="T43" fmla="*/ 387 h 1808"/>
                <a:gd name="T44" fmla="*/ 178 w 834"/>
                <a:gd name="T45" fmla="*/ 400 h 1808"/>
                <a:gd name="T46" fmla="*/ 54 w 834"/>
                <a:gd name="T47" fmla="*/ 421 h 1808"/>
                <a:gd name="T48" fmla="*/ 130 w 834"/>
                <a:gd name="T49" fmla="*/ 250 h 1808"/>
                <a:gd name="T50" fmla="*/ 178 w 834"/>
                <a:gd name="T51" fmla="*/ 152 h 1808"/>
                <a:gd name="T52" fmla="*/ 178 w 834"/>
                <a:gd name="T53" fmla="*/ 123 h 1808"/>
                <a:gd name="T54" fmla="*/ 232 w 834"/>
                <a:gd name="T55" fmla="*/ 17 h 1808"/>
                <a:gd name="T56" fmla="*/ 292 w 834"/>
                <a:gd name="T57" fmla="*/ 8 h 1808"/>
                <a:gd name="T58" fmla="*/ 190 w 834"/>
                <a:gd name="T59" fmla="*/ 0 h 1808"/>
                <a:gd name="T60" fmla="*/ 117 w 834"/>
                <a:gd name="T61" fmla="*/ 11 h 1808"/>
                <a:gd name="T62" fmla="*/ 135 w 834"/>
                <a:gd name="T63" fmla="*/ 52 h 1808"/>
                <a:gd name="T64" fmla="*/ 135 w 834"/>
                <a:gd name="T65" fmla="*/ 52 h 18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4"/>
                <a:gd name="T100" fmla="*/ 0 h 1808"/>
                <a:gd name="T101" fmla="*/ 834 w 834"/>
                <a:gd name="T102" fmla="*/ 1808 h 18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4" h="1808">
                  <a:moveTo>
                    <a:pt x="300" y="194"/>
                  </a:moveTo>
                  <a:lnTo>
                    <a:pt x="278" y="541"/>
                  </a:lnTo>
                  <a:lnTo>
                    <a:pt x="235" y="921"/>
                  </a:lnTo>
                  <a:lnTo>
                    <a:pt x="175" y="1131"/>
                  </a:lnTo>
                  <a:lnTo>
                    <a:pt x="82" y="1394"/>
                  </a:lnTo>
                  <a:lnTo>
                    <a:pt x="0" y="1564"/>
                  </a:lnTo>
                  <a:lnTo>
                    <a:pt x="22" y="1768"/>
                  </a:lnTo>
                  <a:lnTo>
                    <a:pt x="99" y="1808"/>
                  </a:lnTo>
                  <a:lnTo>
                    <a:pt x="163" y="1638"/>
                  </a:lnTo>
                  <a:lnTo>
                    <a:pt x="373" y="1803"/>
                  </a:lnTo>
                  <a:lnTo>
                    <a:pt x="505" y="1785"/>
                  </a:lnTo>
                  <a:lnTo>
                    <a:pt x="612" y="1695"/>
                  </a:lnTo>
                  <a:lnTo>
                    <a:pt x="607" y="1467"/>
                  </a:lnTo>
                  <a:lnTo>
                    <a:pt x="732" y="1052"/>
                  </a:lnTo>
                  <a:lnTo>
                    <a:pt x="638" y="433"/>
                  </a:lnTo>
                  <a:lnTo>
                    <a:pt x="834" y="91"/>
                  </a:lnTo>
                  <a:lnTo>
                    <a:pt x="578" y="85"/>
                  </a:lnTo>
                  <a:lnTo>
                    <a:pt x="441" y="473"/>
                  </a:lnTo>
                  <a:lnTo>
                    <a:pt x="488" y="763"/>
                  </a:lnTo>
                  <a:lnTo>
                    <a:pt x="446" y="1116"/>
                  </a:lnTo>
                  <a:lnTo>
                    <a:pt x="377" y="1382"/>
                  </a:lnTo>
                  <a:lnTo>
                    <a:pt x="227" y="1450"/>
                  </a:lnTo>
                  <a:lnTo>
                    <a:pt x="398" y="1502"/>
                  </a:lnTo>
                  <a:lnTo>
                    <a:pt x="120" y="1581"/>
                  </a:lnTo>
                  <a:lnTo>
                    <a:pt x="291" y="938"/>
                  </a:lnTo>
                  <a:lnTo>
                    <a:pt x="398" y="570"/>
                  </a:lnTo>
                  <a:lnTo>
                    <a:pt x="398" y="461"/>
                  </a:lnTo>
                  <a:lnTo>
                    <a:pt x="518" y="64"/>
                  </a:lnTo>
                  <a:lnTo>
                    <a:pt x="651" y="29"/>
                  </a:lnTo>
                  <a:lnTo>
                    <a:pt x="424" y="0"/>
                  </a:lnTo>
                  <a:lnTo>
                    <a:pt x="261" y="41"/>
                  </a:lnTo>
                  <a:lnTo>
                    <a:pt x="300" y="194"/>
                  </a:lnTo>
                  <a:close/>
                </a:path>
              </a:pathLst>
            </a:custGeom>
            <a:solidFill>
              <a:srgbClr val="FFB59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6" name="Freeform 16"/>
            <p:cNvSpPr>
              <a:spLocks noChangeArrowheads="1"/>
            </p:cNvSpPr>
            <p:nvPr/>
          </p:nvSpPr>
          <p:spPr bwMode="auto">
            <a:xfrm>
              <a:off x="484" y="1582"/>
              <a:ext cx="370" cy="471"/>
            </a:xfrm>
            <a:custGeom>
              <a:avLst/>
              <a:gdLst>
                <a:gd name="T0" fmla="*/ 127 w 826"/>
                <a:gd name="T1" fmla="*/ 45 h 1768"/>
                <a:gd name="T2" fmla="*/ 144 w 826"/>
                <a:gd name="T3" fmla="*/ 72 h 1768"/>
                <a:gd name="T4" fmla="*/ 149 w 826"/>
                <a:gd name="T5" fmla="*/ 84 h 1768"/>
                <a:gd name="T6" fmla="*/ 153 w 826"/>
                <a:gd name="T7" fmla="*/ 101 h 1768"/>
                <a:gd name="T8" fmla="*/ 153 w 826"/>
                <a:gd name="T9" fmla="*/ 116 h 1768"/>
                <a:gd name="T10" fmla="*/ 149 w 826"/>
                <a:gd name="T11" fmla="*/ 139 h 1768"/>
                <a:gd name="T12" fmla="*/ 141 w 826"/>
                <a:gd name="T13" fmla="*/ 165 h 1768"/>
                <a:gd name="T14" fmla="*/ 129 w 826"/>
                <a:gd name="T15" fmla="*/ 190 h 1768"/>
                <a:gd name="T16" fmla="*/ 102 w 826"/>
                <a:gd name="T17" fmla="*/ 256 h 1768"/>
                <a:gd name="T18" fmla="*/ 65 w 826"/>
                <a:gd name="T19" fmla="*/ 318 h 1768"/>
                <a:gd name="T20" fmla="*/ 28 w 826"/>
                <a:gd name="T21" fmla="*/ 370 h 1768"/>
                <a:gd name="T22" fmla="*/ 0 w 826"/>
                <a:gd name="T23" fmla="*/ 409 h 1768"/>
                <a:gd name="T24" fmla="*/ 5 w 826"/>
                <a:gd name="T25" fmla="*/ 426 h 1768"/>
                <a:gd name="T26" fmla="*/ 22 w 826"/>
                <a:gd name="T27" fmla="*/ 447 h 1768"/>
                <a:gd name="T28" fmla="*/ 47 w 826"/>
                <a:gd name="T29" fmla="*/ 464 h 1768"/>
                <a:gd name="T30" fmla="*/ 77 w 826"/>
                <a:gd name="T31" fmla="*/ 471 h 1768"/>
                <a:gd name="T32" fmla="*/ 116 w 826"/>
                <a:gd name="T33" fmla="*/ 469 h 1768"/>
                <a:gd name="T34" fmla="*/ 89 w 826"/>
                <a:gd name="T35" fmla="*/ 459 h 1768"/>
                <a:gd name="T36" fmla="*/ 60 w 826"/>
                <a:gd name="T37" fmla="*/ 445 h 1768"/>
                <a:gd name="T38" fmla="*/ 43 w 826"/>
                <a:gd name="T39" fmla="*/ 429 h 1768"/>
                <a:gd name="T40" fmla="*/ 42 w 826"/>
                <a:gd name="T41" fmla="*/ 415 h 1768"/>
                <a:gd name="T42" fmla="*/ 54 w 826"/>
                <a:gd name="T43" fmla="*/ 395 h 1768"/>
                <a:gd name="T44" fmla="*/ 99 w 826"/>
                <a:gd name="T45" fmla="*/ 339 h 1768"/>
                <a:gd name="T46" fmla="*/ 139 w 826"/>
                <a:gd name="T47" fmla="*/ 271 h 1768"/>
                <a:gd name="T48" fmla="*/ 161 w 826"/>
                <a:gd name="T49" fmla="*/ 213 h 1768"/>
                <a:gd name="T50" fmla="*/ 172 w 826"/>
                <a:gd name="T51" fmla="*/ 172 h 1768"/>
                <a:gd name="T52" fmla="*/ 176 w 826"/>
                <a:gd name="T53" fmla="*/ 128 h 1768"/>
                <a:gd name="T54" fmla="*/ 170 w 826"/>
                <a:gd name="T55" fmla="*/ 85 h 1768"/>
                <a:gd name="T56" fmla="*/ 177 w 826"/>
                <a:gd name="T57" fmla="*/ 64 h 1768"/>
                <a:gd name="T58" fmla="*/ 208 w 826"/>
                <a:gd name="T59" fmla="*/ 40 h 1768"/>
                <a:gd name="T60" fmla="*/ 252 w 826"/>
                <a:gd name="T61" fmla="*/ 23 h 1768"/>
                <a:gd name="T62" fmla="*/ 292 w 826"/>
                <a:gd name="T63" fmla="*/ 15 h 1768"/>
                <a:gd name="T64" fmla="*/ 334 w 826"/>
                <a:gd name="T65" fmla="*/ 10 h 1768"/>
                <a:gd name="T66" fmla="*/ 370 w 826"/>
                <a:gd name="T67" fmla="*/ 9 h 1768"/>
                <a:gd name="T68" fmla="*/ 325 w 826"/>
                <a:gd name="T69" fmla="*/ 2 h 1768"/>
                <a:gd name="T70" fmla="*/ 267 w 826"/>
                <a:gd name="T71" fmla="*/ 0 h 1768"/>
                <a:gd name="T72" fmla="*/ 218 w 826"/>
                <a:gd name="T73" fmla="*/ 7 h 1768"/>
                <a:gd name="T74" fmla="*/ 178 w 826"/>
                <a:gd name="T75" fmla="*/ 16 h 1768"/>
                <a:gd name="T76" fmla="*/ 150 w 826"/>
                <a:gd name="T77" fmla="*/ 27 h 1768"/>
                <a:gd name="T78" fmla="*/ 127 w 826"/>
                <a:gd name="T79" fmla="*/ 45 h 1768"/>
                <a:gd name="T80" fmla="*/ 127 w 826"/>
                <a:gd name="T81" fmla="*/ 45 h 17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6"/>
                <a:gd name="T124" fmla="*/ 0 h 1768"/>
                <a:gd name="T125" fmla="*/ 826 w 826"/>
                <a:gd name="T126" fmla="*/ 1768 h 17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6" h="1768">
                  <a:moveTo>
                    <a:pt x="283" y="170"/>
                  </a:moveTo>
                  <a:lnTo>
                    <a:pt x="322" y="270"/>
                  </a:lnTo>
                  <a:lnTo>
                    <a:pt x="333" y="314"/>
                  </a:lnTo>
                  <a:lnTo>
                    <a:pt x="342" y="381"/>
                  </a:lnTo>
                  <a:lnTo>
                    <a:pt x="342" y="437"/>
                  </a:lnTo>
                  <a:lnTo>
                    <a:pt x="333" y="522"/>
                  </a:lnTo>
                  <a:lnTo>
                    <a:pt x="315" y="621"/>
                  </a:lnTo>
                  <a:lnTo>
                    <a:pt x="289" y="715"/>
                  </a:lnTo>
                  <a:lnTo>
                    <a:pt x="227" y="960"/>
                  </a:lnTo>
                  <a:lnTo>
                    <a:pt x="146" y="1195"/>
                  </a:lnTo>
                  <a:lnTo>
                    <a:pt x="63" y="1388"/>
                  </a:lnTo>
                  <a:lnTo>
                    <a:pt x="0" y="1536"/>
                  </a:lnTo>
                  <a:lnTo>
                    <a:pt x="11" y="1598"/>
                  </a:lnTo>
                  <a:lnTo>
                    <a:pt x="50" y="1677"/>
                  </a:lnTo>
                  <a:lnTo>
                    <a:pt x="104" y="1742"/>
                  </a:lnTo>
                  <a:lnTo>
                    <a:pt x="172" y="1768"/>
                  </a:lnTo>
                  <a:lnTo>
                    <a:pt x="260" y="1762"/>
                  </a:lnTo>
                  <a:lnTo>
                    <a:pt x="198" y="1723"/>
                  </a:lnTo>
                  <a:lnTo>
                    <a:pt x="133" y="1672"/>
                  </a:lnTo>
                  <a:lnTo>
                    <a:pt x="95" y="1612"/>
                  </a:lnTo>
                  <a:lnTo>
                    <a:pt x="93" y="1558"/>
                  </a:lnTo>
                  <a:lnTo>
                    <a:pt x="121" y="1481"/>
                  </a:lnTo>
                  <a:lnTo>
                    <a:pt x="221" y="1274"/>
                  </a:lnTo>
                  <a:lnTo>
                    <a:pt x="311" y="1016"/>
                  </a:lnTo>
                  <a:lnTo>
                    <a:pt x="360" y="800"/>
                  </a:lnTo>
                  <a:lnTo>
                    <a:pt x="384" y="644"/>
                  </a:lnTo>
                  <a:lnTo>
                    <a:pt x="392" y="480"/>
                  </a:lnTo>
                  <a:lnTo>
                    <a:pt x="379" y="320"/>
                  </a:lnTo>
                  <a:lnTo>
                    <a:pt x="395" y="241"/>
                  </a:lnTo>
                  <a:lnTo>
                    <a:pt x="465" y="150"/>
                  </a:lnTo>
                  <a:lnTo>
                    <a:pt x="563" y="88"/>
                  </a:lnTo>
                  <a:lnTo>
                    <a:pt x="651" y="57"/>
                  </a:lnTo>
                  <a:lnTo>
                    <a:pt x="746" y="36"/>
                  </a:lnTo>
                  <a:lnTo>
                    <a:pt x="826" y="34"/>
                  </a:lnTo>
                  <a:lnTo>
                    <a:pt x="726" y="6"/>
                  </a:lnTo>
                  <a:lnTo>
                    <a:pt x="595" y="0"/>
                  </a:lnTo>
                  <a:lnTo>
                    <a:pt x="486" y="25"/>
                  </a:lnTo>
                  <a:lnTo>
                    <a:pt x="397" y="59"/>
                  </a:lnTo>
                  <a:lnTo>
                    <a:pt x="335" y="100"/>
                  </a:lnTo>
                  <a:lnTo>
                    <a:pt x="283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7" name="Freeform 17"/>
            <p:cNvSpPr>
              <a:spLocks noChangeArrowheads="1"/>
            </p:cNvSpPr>
            <p:nvPr/>
          </p:nvSpPr>
          <p:spPr bwMode="auto">
            <a:xfrm>
              <a:off x="591" y="1993"/>
              <a:ext cx="145" cy="47"/>
            </a:xfrm>
            <a:custGeom>
              <a:avLst/>
              <a:gdLst>
                <a:gd name="T0" fmla="*/ 0 w 325"/>
                <a:gd name="T1" fmla="*/ 27 h 175"/>
                <a:gd name="T2" fmla="*/ 32 w 325"/>
                <a:gd name="T3" fmla="*/ 10 h 175"/>
                <a:gd name="T4" fmla="*/ 67 w 325"/>
                <a:gd name="T5" fmla="*/ 0 h 175"/>
                <a:gd name="T6" fmla="*/ 101 w 325"/>
                <a:gd name="T7" fmla="*/ 1 h 175"/>
                <a:gd name="T8" fmla="*/ 123 w 325"/>
                <a:gd name="T9" fmla="*/ 9 h 175"/>
                <a:gd name="T10" fmla="*/ 140 w 325"/>
                <a:gd name="T11" fmla="*/ 18 h 175"/>
                <a:gd name="T12" fmla="*/ 145 w 325"/>
                <a:gd name="T13" fmla="*/ 27 h 175"/>
                <a:gd name="T14" fmla="*/ 139 w 325"/>
                <a:gd name="T15" fmla="*/ 37 h 175"/>
                <a:gd name="T16" fmla="*/ 125 w 325"/>
                <a:gd name="T17" fmla="*/ 47 h 175"/>
                <a:gd name="T18" fmla="*/ 107 w 325"/>
                <a:gd name="T19" fmla="*/ 44 h 175"/>
                <a:gd name="T20" fmla="*/ 58 w 325"/>
                <a:gd name="T21" fmla="*/ 31 h 175"/>
                <a:gd name="T22" fmla="*/ 20 w 325"/>
                <a:gd name="T23" fmla="*/ 31 h 175"/>
                <a:gd name="T24" fmla="*/ 0 w 325"/>
                <a:gd name="T25" fmla="*/ 27 h 175"/>
                <a:gd name="T26" fmla="*/ 0 w 325"/>
                <a:gd name="T27" fmla="*/ 27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5"/>
                <a:gd name="T43" fmla="*/ 0 h 175"/>
                <a:gd name="T44" fmla="*/ 325 w 325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5" h="175">
                  <a:moveTo>
                    <a:pt x="0" y="100"/>
                  </a:moveTo>
                  <a:lnTo>
                    <a:pt x="71" y="38"/>
                  </a:lnTo>
                  <a:lnTo>
                    <a:pt x="150" y="0"/>
                  </a:lnTo>
                  <a:lnTo>
                    <a:pt x="227" y="3"/>
                  </a:lnTo>
                  <a:lnTo>
                    <a:pt x="276" y="32"/>
                  </a:lnTo>
                  <a:lnTo>
                    <a:pt x="314" y="67"/>
                  </a:lnTo>
                  <a:lnTo>
                    <a:pt x="325" y="100"/>
                  </a:lnTo>
                  <a:lnTo>
                    <a:pt x="312" y="137"/>
                  </a:lnTo>
                  <a:lnTo>
                    <a:pt x="280" y="175"/>
                  </a:lnTo>
                  <a:lnTo>
                    <a:pt x="239" y="163"/>
                  </a:lnTo>
                  <a:lnTo>
                    <a:pt x="130" y="117"/>
                  </a:lnTo>
                  <a:lnTo>
                    <a:pt x="45" y="117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8" name="Freeform 18"/>
            <p:cNvSpPr>
              <a:spLocks noChangeArrowheads="1"/>
            </p:cNvSpPr>
            <p:nvPr/>
          </p:nvSpPr>
          <p:spPr bwMode="auto">
            <a:xfrm>
              <a:off x="734" y="1600"/>
              <a:ext cx="186" cy="450"/>
            </a:xfrm>
            <a:custGeom>
              <a:avLst/>
              <a:gdLst>
                <a:gd name="T0" fmla="*/ 0 w 417"/>
                <a:gd name="T1" fmla="*/ 342 h 1689"/>
                <a:gd name="T2" fmla="*/ 27 w 417"/>
                <a:gd name="T3" fmla="*/ 366 h 1689"/>
                <a:gd name="T4" fmla="*/ 38 w 417"/>
                <a:gd name="T5" fmla="*/ 388 h 1689"/>
                <a:gd name="T6" fmla="*/ 38 w 417"/>
                <a:gd name="T7" fmla="*/ 409 h 1689"/>
                <a:gd name="T8" fmla="*/ 34 w 417"/>
                <a:gd name="T9" fmla="*/ 425 h 1689"/>
                <a:gd name="T10" fmla="*/ 29 w 417"/>
                <a:gd name="T11" fmla="*/ 436 h 1689"/>
                <a:gd name="T12" fmla="*/ 15 w 417"/>
                <a:gd name="T13" fmla="*/ 450 h 1689"/>
                <a:gd name="T14" fmla="*/ 49 w 417"/>
                <a:gd name="T15" fmla="*/ 441 h 1689"/>
                <a:gd name="T16" fmla="*/ 69 w 417"/>
                <a:gd name="T17" fmla="*/ 429 h 1689"/>
                <a:gd name="T18" fmla="*/ 79 w 417"/>
                <a:gd name="T19" fmla="*/ 412 h 1689"/>
                <a:gd name="T20" fmla="*/ 81 w 417"/>
                <a:gd name="T21" fmla="*/ 385 h 1689"/>
                <a:gd name="T22" fmla="*/ 71 w 417"/>
                <a:gd name="T23" fmla="*/ 361 h 1689"/>
                <a:gd name="T24" fmla="*/ 53 w 417"/>
                <a:gd name="T25" fmla="*/ 343 h 1689"/>
                <a:gd name="T26" fmla="*/ 94 w 417"/>
                <a:gd name="T27" fmla="*/ 317 h 1689"/>
                <a:gd name="T28" fmla="*/ 112 w 417"/>
                <a:gd name="T29" fmla="*/ 293 h 1689"/>
                <a:gd name="T30" fmla="*/ 122 w 417"/>
                <a:gd name="T31" fmla="*/ 262 h 1689"/>
                <a:gd name="T32" fmla="*/ 124 w 417"/>
                <a:gd name="T33" fmla="*/ 232 h 1689"/>
                <a:gd name="T34" fmla="*/ 121 w 417"/>
                <a:gd name="T35" fmla="*/ 197 h 1689"/>
                <a:gd name="T36" fmla="*/ 111 w 417"/>
                <a:gd name="T37" fmla="*/ 163 h 1689"/>
                <a:gd name="T38" fmla="*/ 98 w 417"/>
                <a:gd name="T39" fmla="*/ 138 h 1689"/>
                <a:gd name="T40" fmla="*/ 83 w 417"/>
                <a:gd name="T41" fmla="*/ 111 h 1689"/>
                <a:gd name="T42" fmla="*/ 70 w 417"/>
                <a:gd name="T43" fmla="*/ 94 h 1689"/>
                <a:gd name="T44" fmla="*/ 90 w 417"/>
                <a:gd name="T45" fmla="*/ 66 h 1689"/>
                <a:gd name="T46" fmla="*/ 122 w 417"/>
                <a:gd name="T47" fmla="*/ 42 h 1689"/>
                <a:gd name="T48" fmla="*/ 149 w 417"/>
                <a:gd name="T49" fmla="*/ 26 h 1689"/>
                <a:gd name="T50" fmla="*/ 186 w 417"/>
                <a:gd name="T51" fmla="*/ 5 h 1689"/>
                <a:gd name="T52" fmla="*/ 147 w 417"/>
                <a:gd name="T53" fmla="*/ 1 h 1689"/>
                <a:gd name="T54" fmla="*/ 110 w 417"/>
                <a:gd name="T55" fmla="*/ 0 h 1689"/>
                <a:gd name="T56" fmla="*/ 73 w 417"/>
                <a:gd name="T57" fmla="*/ 33 h 1689"/>
                <a:gd name="T58" fmla="*/ 50 w 417"/>
                <a:gd name="T59" fmla="*/ 58 h 1689"/>
                <a:gd name="T60" fmla="*/ 32 w 417"/>
                <a:gd name="T61" fmla="*/ 87 h 1689"/>
                <a:gd name="T62" fmla="*/ 26 w 417"/>
                <a:gd name="T63" fmla="*/ 94 h 1689"/>
                <a:gd name="T64" fmla="*/ 39 w 417"/>
                <a:gd name="T65" fmla="*/ 106 h 1689"/>
                <a:gd name="T66" fmla="*/ 56 w 417"/>
                <a:gd name="T67" fmla="*/ 132 h 1689"/>
                <a:gd name="T68" fmla="*/ 65 w 417"/>
                <a:gd name="T69" fmla="*/ 159 h 1689"/>
                <a:gd name="T70" fmla="*/ 68 w 417"/>
                <a:gd name="T71" fmla="*/ 188 h 1689"/>
                <a:gd name="T72" fmla="*/ 67 w 417"/>
                <a:gd name="T73" fmla="*/ 218 h 1689"/>
                <a:gd name="T74" fmla="*/ 58 w 417"/>
                <a:gd name="T75" fmla="*/ 260 h 1689"/>
                <a:gd name="T76" fmla="*/ 42 w 417"/>
                <a:gd name="T77" fmla="*/ 295 h 1689"/>
                <a:gd name="T78" fmla="*/ 25 w 417"/>
                <a:gd name="T79" fmla="*/ 319 h 1689"/>
                <a:gd name="T80" fmla="*/ 0 w 417"/>
                <a:gd name="T81" fmla="*/ 342 h 1689"/>
                <a:gd name="T82" fmla="*/ 0 w 417"/>
                <a:gd name="T83" fmla="*/ 342 h 1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7"/>
                <a:gd name="T127" fmla="*/ 0 h 1689"/>
                <a:gd name="T128" fmla="*/ 417 w 417"/>
                <a:gd name="T129" fmla="*/ 1689 h 1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7" h="1689">
                  <a:moveTo>
                    <a:pt x="0" y="1285"/>
                  </a:moveTo>
                  <a:lnTo>
                    <a:pt x="60" y="1372"/>
                  </a:lnTo>
                  <a:lnTo>
                    <a:pt x="86" y="1457"/>
                  </a:lnTo>
                  <a:lnTo>
                    <a:pt x="86" y="1536"/>
                  </a:lnTo>
                  <a:lnTo>
                    <a:pt x="77" y="1595"/>
                  </a:lnTo>
                  <a:lnTo>
                    <a:pt x="64" y="1635"/>
                  </a:lnTo>
                  <a:lnTo>
                    <a:pt x="33" y="1689"/>
                  </a:lnTo>
                  <a:lnTo>
                    <a:pt x="110" y="1655"/>
                  </a:lnTo>
                  <a:lnTo>
                    <a:pt x="154" y="1609"/>
                  </a:lnTo>
                  <a:lnTo>
                    <a:pt x="177" y="1547"/>
                  </a:lnTo>
                  <a:lnTo>
                    <a:pt x="182" y="1445"/>
                  </a:lnTo>
                  <a:lnTo>
                    <a:pt x="159" y="1354"/>
                  </a:lnTo>
                  <a:lnTo>
                    <a:pt x="118" y="1288"/>
                  </a:lnTo>
                  <a:lnTo>
                    <a:pt x="210" y="1191"/>
                  </a:lnTo>
                  <a:lnTo>
                    <a:pt x="250" y="1101"/>
                  </a:lnTo>
                  <a:lnTo>
                    <a:pt x="274" y="985"/>
                  </a:lnTo>
                  <a:lnTo>
                    <a:pt x="278" y="869"/>
                  </a:lnTo>
                  <a:lnTo>
                    <a:pt x="272" y="741"/>
                  </a:lnTo>
                  <a:lnTo>
                    <a:pt x="248" y="611"/>
                  </a:lnTo>
                  <a:lnTo>
                    <a:pt x="219" y="519"/>
                  </a:lnTo>
                  <a:lnTo>
                    <a:pt x="186" y="418"/>
                  </a:lnTo>
                  <a:lnTo>
                    <a:pt x="157" y="352"/>
                  </a:lnTo>
                  <a:lnTo>
                    <a:pt x="201" y="249"/>
                  </a:lnTo>
                  <a:lnTo>
                    <a:pt x="274" y="156"/>
                  </a:lnTo>
                  <a:lnTo>
                    <a:pt x="334" y="97"/>
                  </a:lnTo>
                  <a:lnTo>
                    <a:pt x="417" y="20"/>
                  </a:lnTo>
                  <a:lnTo>
                    <a:pt x="329" y="3"/>
                  </a:lnTo>
                  <a:lnTo>
                    <a:pt x="246" y="0"/>
                  </a:lnTo>
                  <a:lnTo>
                    <a:pt x="163" y="125"/>
                  </a:lnTo>
                  <a:lnTo>
                    <a:pt x="113" y="219"/>
                  </a:lnTo>
                  <a:lnTo>
                    <a:pt x="71" y="327"/>
                  </a:lnTo>
                  <a:lnTo>
                    <a:pt x="58" y="354"/>
                  </a:lnTo>
                  <a:lnTo>
                    <a:pt x="88" y="398"/>
                  </a:lnTo>
                  <a:lnTo>
                    <a:pt x="126" y="497"/>
                  </a:lnTo>
                  <a:lnTo>
                    <a:pt x="146" y="597"/>
                  </a:lnTo>
                  <a:lnTo>
                    <a:pt x="152" y="707"/>
                  </a:lnTo>
                  <a:lnTo>
                    <a:pt x="150" y="817"/>
                  </a:lnTo>
                  <a:lnTo>
                    <a:pt x="131" y="977"/>
                  </a:lnTo>
                  <a:lnTo>
                    <a:pt x="95" y="1109"/>
                  </a:lnTo>
                  <a:lnTo>
                    <a:pt x="56" y="1197"/>
                  </a:lnTo>
                  <a:lnTo>
                    <a:pt x="0" y="1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9" name="Freeform 19"/>
            <p:cNvSpPr>
              <a:spLocks noChangeArrowheads="1"/>
            </p:cNvSpPr>
            <p:nvPr/>
          </p:nvSpPr>
          <p:spPr bwMode="auto">
            <a:xfrm>
              <a:off x="638" y="1646"/>
              <a:ext cx="112" cy="216"/>
            </a:xfrm>
            <a:custGeom>
              <a:avLst/>
              <a:gdLst>
                <a:gd name="T0" fmla="*/ 48 w 251"/>
                <a:gd name="T1" fmla="*/ 24 h 809"/>
                <a:gd name="T2" fmla="*/ 41 w 251"/>
                <a:gd name="T3" fmla="*/ 99 h 809"/>
                <a:gd name="T4" fmla="*/ 25 w 251"/>
                <a:gd name="T5" fmla="*/ 164 h 809"/>
                <a:gd name="T6" fmla="*/ 0 w 251"/>
                <a:gd name="T7" fmla="*/ 216 h 809"/>
                <a:gd name="T8" fmla="*/ 42 w 251"/>
                <a:gd name="T9" fmla="*/ 161 h 809"/>
                <a:gd name="T10" fmla="*/ 71 w 251"/>
                <a:gd name="T11" fmla="*/ 104 h 809"/>
                <a:gd name="T12" fmla="*/ 79 w 251"/>
                <a:gd name="T13" fmla="*/ 54 h 809"/>
                <a:gd name="T14" fmla="*/ 92 w 251"/>
                <a:gd name="T15" fmla="*/ 28 h 809"/>
                <a:gd name="T16" fmla="*/ 112 w 251"/>
                <a:gd name="T17" fmla="*/ 0 h 809"/>
                <a:gd name="T18" fmla="*/ 76 w 251"/>
                <a:gd name="T19" fmla="*/ 11 h 809"/>
                <a:gd name="T20" fmla="*/ 48 w 251"/>
                <a:gd name="T21" fmla="*/ 24 h 809"/>
                <a:gd name="T22" fmla="*/ 48 w 251"/>
                <a:gd name="T23" fmla="*/ 24 h 8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1"/>
                <a:gd name="T37" fmla="*/ 0 h 809"/>
                <a:gd name="T38" fmla="*/ 251 w 251"/>
                <a:gd name="T39" fmla="*/ 809 h 8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1" h="809">
                  <a:moveTo>
                    <a:pt x="108" y="91"/>
                  </a:moveTo>
                  <a:lnTo>
                    <a:pt x="93" y="369"/>
                  </a:lnTo>
                  <a:lnTo>
                    <a:pt x="55" y="616"/>
                  </a:lnTo>
                  <a:lnTo>
                    <a:pt x="0" y="809"/>
                  </a:lnTo>
                  <a:lnTo>
                    <a:pt x="95" y="602"/>
                  </a:lnTo>
                  <a:lnTo>
                    <a:pt x="159" y="389"/>
                  </a:lnTo>
                  <a:lnTo>
                    <a:pt x="178" y="204"/>
                  </a:lnTo>
                  <a:lnTo>
                    <a:pt x="206" y="105"/>
                  </a:lnTo>
                  <a:lnTo>
                    <a:pt x="251" y="0"/>
                  </a:lnTo>
                  <a:lnTo>
                    <a:pt x="170" y="40"/>
                  </a:lnTo>
                  <a:lnTo>
                    <a:pt x="10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0" name="Freeform 20"/>
            <p:cNvSpPr>
              <a:spLocks noChangeArrowheads="1"/>
            </p:cNvSpPr>
            <p:nvPr/>
          </p:nvSpPr>
          <p:spPr bwMode="auto">
            <a:xfrm>
              <a:off x="468" y="2091"/>
              <a:ext cx="125" cy="76"/>
            </a:xfrm>
            <a:custGeom>
              <a:avLst/>
              <a:gdLst>
                <a:gd name="T0" fmla="*/ 0 w 281"/>
                <a:gd name="T1" fmla="*/ 49 h 285"/>
                <a:gd name="T2" fmla="*/ 125 w 281"/>
                <a:gd name="T3" fmla="*/ 0 h 285"/>
                <a:gd name="T4" fmla="*/ 11 w 281"/>
                <a:gd name="T5" fmla="*/ 76 h 285"/>
                <a:gd name="T6" fmla="*/ 0 w 281"/>
                <a:gd name="T7" fmla="*/ 49 h 285"/>
                <a:gd name="T8" fmla="*/ 0 w 281"/>
                <a:gd name="T9" fmla="*/ 49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"/>
                <a:gd name="T16" fmla="*/ 0 h 285"/>
                <a:gd name="T17" fmla="*/ 281 w 281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" h="285">
                  <a:moveTo>
                    <a:pt x="0" y="183"/>
                  </a:moveTo>
                  <a:lnTo>
                    <a:pt x="281" y="0"/>
                  </a:lnTo>
                  <a:lnTo>
                    <a:pt x="25" y="285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1" name="Freeform 21"/>
            <p:cNvSpPr>
              <a:spLocks noChangeArrowheads="1"/>
            </p:cNvSpPr>
            <p:nvPr/>
          </p:nvSpPr>
          <p:spPr bwMode="auto">
            <a:xfrm>
              <a:off x="603" y="2104"/>
              <a:ext cx="44" cy="151"/>
            </a:xfrm>
            <a:custGeom>
              <a:avLst/>
              <a:gdLst>
                <a:gd name="T0" fmla="*/ 44 w 98"/>
                <a:gd name="T1" fmla="*/ 0 h 569"/>
                <a:gd name="T2" fmla="*/ 0 w 98"/>
                <a:gd name="T3" fmla="*/ 151 h 569"/>
                <a:gd name="T4" fmla="*/ 40 w 98"/>
                <a:gd name="T5" fmla="*/ 149 h 569"/>
                <a:gd name="T6" fmla="*/ 44 w 98"/>
                <a:gd name="T7" fmla="*/ 0 h 569"/>
                <a:gd name="T8" fmla="*/ 44 w 98"/>
                <a:gd name="T9" fmla="*/ 0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569"/>
                <a:gd name="T17" fmla="*/ 98 w 98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569">
                  <a:moveTo>
                    <a:pt x="98" y="0"/>
                  </a:moveTo>
                  <a:lnTo>
                    <a:pt x="0" y="569"/>
                  </a:lnTo>
                  <a:lnTo>
                    <a:pt x="88" y="56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2" name="Freeform 22"/>
            <p:cNvSpPr>
              <a:spLocks noChangeArrowheads="1"/>
            </p:cNvSpPr>
            <p:nvPr/>
          </p:nvSpPr>
          <p:spPr bwMode="auto">
            <a:xfrm>
              <a:off x="700" y="2101"/>
              <a:ext cx="153" cy="110"/>
            </a:xfrm>
            <a:custGeom>
              <a:avLst/>
              <a:gdLst>
                <a:gd name="T0" fmla="*/ 0 w 343"/>
                <a:gd name="T1" fmla="*/ 0 h 413"/>
                <a:gd name="T2" fmla="*/ 119 w 343"/>
                <a:gd name="T3" fmla="*/ 110 h 413"/>
                <a:gd name="T4" fmla="*/ 153 w 343"/>
                <a:gd name="T5" fmla="*/ 81 h 413"/>
                <a:gd name="T6" fmla="*/ 0 w 343"/>
                <a:gd name="T7" fmla="*/ 0 h 413"/>
                <a:gd name="T8" fmla="*/ 0 w 343"/>
                <a:gd name="T9" fmla="*/ 0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413"/>
                <a:gd name="T17" fmla="*/ 343 w 34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413">
                  <a:moveTo>
                    <a:pt x="0" y="0"/>
                  </a:moveTo>
                  <a:lnTo>
                    <a:pt x="266" y="413"/>
                  </a:lnTo>
                  <a:lnTo>
                    <a:pt x="343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6" cstate="print"/>
          <a:srcRect l="16672" r="14586" b="65596"/>
          <a:stretch>
            <a:fillRect/>
          </a:stretch>
        </p:blipFill>
        <p:spPr bwMode="auto">
          <a:xfrm>
            <a:off x="6324600" y="2819400"/>
            <a:ext cx="2514600" cy="841375"/>
          </a:xfrm>
          <a:prstGeom prst="rect">
            <a:avLst/>
          </a:prstGeom>
          <a:noFill/>
          <a:ln w="2844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9480" name="Line 24"/>
          <p:cNvSpPr>
            <a:spLocks noChangeShapeType="1"/>
          </p:cNvSpPr>
          <p:nvPr/>
        </p:nvSpPr>
        <p:spPr bwMode="auto">
          <a:xfrm flipH="1" flipV="1">
            <a:off x="6170613" y="5332413"/>
            <a:ext cx="1984375" cy="917575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20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4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4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hlinkClick r:id="rId2" action="ppaction://hlinkpres?slideindex=1&amp;slidetitle=Slide 1"/>
          </p:cNvPr>
          <p:cNvSpPr>
            <a:spLocks noChangeArrowheads="1"/>
          </p:cNvSpPr>
          <p:nvPr/>
        </p:nvSpPr>
        <p:spPr bwMode="auto">
          <a:xfrm>
            <a:off x="533400" y="242888"/>
            <a:ext cx="8153400" cy="519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D5FF55"/>
                    </a:outerShdw>
                  </a:cont>
                  <a:cont type="tree" name="">
                    <a:effect ref="fillLine"/>
                    <a:outerShdw dist="38100" dir="2700000" algn="tl">
                      <a:srgbClr val="5B7A00"/>
                    </a:outerShdw>
                  </a:cont>
                  <a:effect ref="fillLine"/>
                </a:effectDag>
              </a:rPr>
              <a:t>H2S Awareness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14400" y="1111250"/>
            <a:ext cx="731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DDDDDD"/>
                </a:solidFill>
                <a:cs typeface="Times New Roman" pitchFamily="18" charset="0"/>
              </a:rPr>
              <a:t>Concentration Levels &amp; Effects</a:t>
            </a:r>
            <a:endParaRPr lang="en-US" sz="2400" b="1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43000" y="1768475"/>
            <a:ext cx="6248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b="1" dirty="0">
                <a:solidFill>
                  <a:srgbClr val="FFFF66"/>
                </a:solidFill>
                <a:cs typeface="Arial" charset="0"/>
              </a:rPr>
              <a:t>The following table below lists the health effects of exposure to H</a:t>
            </a:r>
            <a:r>
              <a:rPr lang="en-US" b="1" baseline="-30000" dirty="0">
                <a:solidFill>
                  <a:srgbClr val="FFFF66"/>
                </a:solidFill>
                <a:cs typeface="Arial" charset="0"/>
              </a:rPr>
              <a:t>2</a:t>
            </a:r>
            <a:r>
              <a:rPr lang="en-US" b="1" dirty="0">
                <a:solidFill>
                  <a:srgbClr val="FFFF66"/>
                </a:solidFill>
                <a:cs typeface="Arial" charset="0"/>
              </a:rPr>
              <a:t>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590800"/>
          <a:ext cx="7315200" cy="3494092"/>
        </p:xfrm>
        <a:graphic>
          <a:graphicData uri="http://schemas.openxmlformats.org/drawingml/2006/table">
            <a:tbl>
              <a:tblPr/>
              <a:tblGrid>
                <a:gridCol w="1576039"/>
                <a:gridCol w="5739161"/>
              </a:tblGrid>
              <a:tr h="331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Concentration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Health Effects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 ppm  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Beginning eye irritation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50-100 ppm  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Slight respiratory tract irritation after 1 hour exposure.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 ppm  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Coughing, eye irritation, loss of sense of smell after 2-15 minutes.  Altered respiration, pain in the eyes, and drowsiness after 15-30 minutes followed by throat irritation after 1 hour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. Several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hours exposure results in gradual increase in severity of these symptoms and death may occur within the next 48 hours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200-300 ppm  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Severe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respiratory tract irritation after 1 hour of exposure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.  Possible pulmonary edema (fluid in the lungs).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500-700 ppm  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Loss of consciousness and possibly death in 30 minutes to 1 hour.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700-1,000 ppm  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Rapid unconsciousness,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loss of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respiration, and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death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after 1-3 minutes. 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1,000-2,000ppm 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Unconsciousness at once,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loss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of respiration and death in a few minutes. Death may occur even if individual is removed to fresh air at once.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0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44538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2">
                    <a:lumMod val="50000"/>
                  </a:schemeClr>
                </a:solidFill>
              </a:rPr>
              <a:t>Benzene and Alkylbenzenes</a:t>
            </a:r>
            <a:endParaRPr lang="en-US" sz="320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1" name="Rectangle 2052"/>
          <p:cNvSpPr>
            <a:spLocks noChangeArrowheads="1"/>
          </p:cNvSpPr>
          <p:nvPr/>
        </p:nvSpPr>
        <p:spPr bwMode="auto">
          <a:xfrm>
            <a:off x="7978775" y="1658938"/>
            <a:ext cx="40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CH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2" name="Rectangle 2053"/>
          <p:cNvSpPr>
            <a:spLocks noChangeArrowheads="1"/>
          </p:cNvSpPr>
          <p:nvPr/>
        </p:nvSpPr>
        <p:spPr bwMode="auto">
          <a:xfrm>
            <a:off x="8378825" y="1833563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3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3" name="Rectangle 2054"/>
          <p:cNvSpPr>
            <a:spLocks noChangeArrowheads="1"/>
          </p:cNvSpPr>
          <p:nvPr/>
        </p:nvSpPr>
        <p:spPr bwMode="auto">
          <a:xfrm>
            <a:off x="8083550" y="2022475"/>
            <a:ext cx="40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CH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4" name="Rectangle 2055"/>
          <p:cNvSpPr>
            <a:spLocks noChangeArrowheads="1"/>
          </p:cNvSpPr>
          <p:nvPr/>
        </p:nvSpPr>
        <p:spPr bwMode="auto">
          <a:xfrm>
            <a:off x="8483600" y="2198688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3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5" name="Rectangle 2056"/>
          <p:cNvSpPr>
            <a:spLocks noChangeArrowheads="1"/>
          </p:cNvSpPr>
          <p:nvPr/>
        </p:nvSpPr>
        <p:spPr bwMode="auto">
          <a:xfrm>
            <a:off x="4922838" y="4133850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H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6" name="Rectangle 2057"/>
          <p:cNvSpPr>
            <a:spLocks noChangeArrowheads="1"/>
          </p:cNvSpPr>
          <p:nvPr/>
        </p:nvSpPr>
        <p:spPr bwMode="auto">
          <a:xfrm>
            <a:off x="5122863" y="4308475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3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7" name="Rectangle 2058"/>
          <p:cNvSpPr>
            <a:spLocks noChangeArrowheads="1"/>
          </p:cNvSpPr>
          <p:nvPr/>
        </p:nvSpPr>
        <p:spPr bwMode="auto">
          <a:xfrm>
            <a:off x="5226050" y="4133850"/>
            <a:ext cx="15533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      C      H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8" name="Rectangle 2059"/>
          <p:cNvSpPr>
            <a:spLocks noChangeArrowheads="1"/>
          </p:cNvSpPr>
          <p:nvPr/>
        </p:nvSpPr>
        <p:spPr bwMode="auto">
          <a:xfrm>
            <a:off x="5894388" y="3481388"/>
            <a:ext cx="40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CH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9" name="Rectangle 2060"/>
          <p:cNvSpPr>
            <a:spLocks noChangeArrowheads="1"/>
          </p:cNvSpPr>
          <p:nvPr/>
        </p:nvSpPr>
        <p:spPr bwMode="auto">
          <a:xfrm>
            <a:off x="6294438" y="3657600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3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80" name="Freeform 2061"/>
          <p:cNvSpPr>
            <a:spLocks/>
          </p:cNvSpPr>
          <p:nvPr/>
        </p:nvSpPr>
        <p:spPr bwMode="auto">
          <a:xfrm>
            <a:off x="671513" y="1609725"/>
            <a:ext cx="1250950" cy="1444625"/>
          </a:xfrm>
          <a:custGeom>
            <a:avLst/>
            <a:gdLst>
              <a:gd name="T0" fmla="*/ 1250950 w 1576"/>
              <a:gd name="T1" fmla="*/ 361355 h 1819"/>
              <a:gd name="T2" fmla="*/ 1250950 w 1576"/>
              <a:gd name="T3" fmla="*/ 1083270 h 1819"/>
              <a:gd name="T4" fmla="*/ 625475 w 1576"/>
              <a:gd name="T5" fmla="*/ 1444625 h 1819"/>
              <a:gd name="T6" fmla="*/ 0 w 1576"/>
              <a:gd name="T7" fmla="*/ 1083270 h 1819"/>
              <a:gd name="T8" fmla="*/ 0 w 1576"/>
              <a:gd name="T9" fmla="*/ 361355 h 1819"/>
              <a:gd name="T10" fmla="*/ 625475 w 1576"/>
              <a:gd name="T11" fmla="*/ 0 h 1819"/>
              <a:gd name="T12" fmla="*/ 1250950 w 1576"/>
              <a:gd name="T13" fmla="*/ 361355 h 18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76" h="1819">
                <a:moveTo>
                  <a:pt x="1576" y="455"/>
                </a:moveTo>
                <a:lnTo>
                  <a:pt x="1576" y="1364"/>
                </a:lnTo>
                <a:lnTo>
                  <a:pt x="788" y="1819"/>
                </a:lnTo>
                <a:lnTo>
                  <a:pt x="0" y="1364"/>
                </a:lnTo>
                <a:lnTo>
                  <a:pt x="0" y="455"/>
                </a:lnTo>
                <a:lnTo>
                  <a:pt x="788" y="0"/>
                </a:lnTo>
                <a:lnTo>
                  <a:pt x="1576" y="455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81" name="Freeform 2062"/>
          <p:cNvSpPr>
            <a:spLocks/>
          </p:cNvSpPr>
          <p:nvPr/>
        </p:nvSpPr>
        <p:spPr bwMode="auto">
          <a:xfrm>
            <a:off x="815975" y="1851025"/>
            <a:ext cx="963613" cy="963613"/>
          </a:xfrm>
          <a:custGeom>
            <a:avLst/>
            <a:gdLst>
              <a:gd name="T0" fmla="*/ 0 w 1213"/>
              <a:gd name="T1" fmla="*/ 482204 h 1213"/>
              <a:gd name="T2" fmla="*/ 1589 w 1213"/>
              <a:gd name="T3" fmla="*/ 430567 h 1213"/>
              <a:gd name="T4" fmla="*/ 9533 w 1213"/>
              <a:gd name="T5" fmla="*/ 380520 h 1213"/>
              <a:gd name="T6" fmla="*/ 22243 w 1213"/>
              <a:gd name="T7" fmla="*/ 332061 h 1213"/>
              <a:gd name="T8" fmla="*/ 40515 w 1213"/>
              <a:gd name="T9" fmla="*/ 285191 h 1213"/>
              <a:gd name="T10" fmla="*/ 63552 w 1213"/>
              <a:gd name="T11" fmla="*/ 240705 h 1213"/>
              <a:gd name="T12" fmla="*/ 91357 w 1213"/>
              <a:gd name="T13" fmla="*/ 198601 h 1213"/>
              <a:gd name="T14" fmla="*/ 123927 w 1213"/>
              <a:gd name="T15" fmla="*/ 158087 h 1213"/>
              <a:gd name="T16" fmla="*/ 158881 w 1213"/>
              <a:gd name="T17" fmla="*/ 123927 h 1213"/>
              <a:gd name="T18" fmla="*/ 197807 w 1213"/>
              <a:gd name="T19" fmla="*/ 91357 h 1213"/>
              <a:gd name="T20" fmla="*/ 240705 w 1213"/>
              <a:gd name="T21" fmla="*/ 63552 h 1213"/>
              <a:gd name="T22" fmla="*/ 285191 w 1213"/>
              <a:gd name="T23" fmla="*/ 41309 h 1213"/>
              <a:gd name="T24" fmla="*/ 332061 w 1213"/>
              <a:gd name="T25" fmla="*/ 23832 h 1213"/>
              <a:gd name="T26" fmla="*/ 381314 w 1213"/>
              <a:gd name="T27" fmla="*/ 9533 h 1213"/>
              <a:gd name="T28" fmla="*/ 431362 w 1213"/>
              <a:gd name="T29" fmla="*/ 2383 h 1213"/>
              <a:gd name="T30" fmla="*/ 481409 w 1213"/>
              <a:gd name="T31" fmla="*/ 0 h 1213"/>
              <a:gd name="T32" fmla="*/ 533046 w 1213"/>
              <a:gd name="T33" fmla="*/ 2383 h 1213"/>
              <a:gd name="T34" fmla="*/ 581504 w 1213"/>
              <a:gd name="T35" fmla="*/ 9533 h 1213"/>
              <a:gd name="T36" fmla="*/ 631552 w 1213"/>
              <a:gd name="T37" fmla="*/ 23832 h 1213"/>
              <a:gd name="T38" fmla="*/ 677627 w 1213"/>
              <a:gd name="T39" fmla="*/ 41309 h 1213"/>
              <a:gd name="T40" fmla="*/ 722908 w 1213"/>
              <a:gd name="T41" fmla="*/ 63552 h 1213"/>
              <a:gd name="T42" fmla="*/ 765012 w 1213"/>
              <a:gd name="T43" fmla="*/ 91357 h 1213"/>
              <a:gd name="T44" fmla="*/ 803938 w 1213"/>
              <a:gd name="T45" fmla="*/ 123927 h 1213"/>
              <a:gd name="T46" fmla="*/ 840480 w 1213"/>
              <a:gd name="T47" fmla="*/ 158087 h 1213"/>
              <a:gd name="T48" fmla="*/ 872256 w 1213"/>
              <a:gd name="T49" fmla="*/ 198601 h 1213"/>
              <a:gd name="T50" fmla="*/ 900061 w 1213"/>
              <a:gd name="T51" fmla="*/ 240705 h 1213"/>
              <a:gd name="T52" fmla="*/ 922304 w 1213"/>
              <a:gd name="T53" fmla="*/ 285191 h 1213"/>
              <a:gd name="T54" fmla="*/ 940575 w 1213"/>
              <a:gd name="T55" fmla="*/ 332061 h 1213"/>
              <a:gd name="T56" fmla="*/ 954080 w 1213"/>
              <a:gd name="T57" fmla="*/ 380520 h 1213"/>
              <a:gd name="T58" fmla="*/ 961230 w 1213"/>
              <a:gd name="T59" fmla="*/ 430567 h 1213"/>
              <a:gd name="T60" fmla="*/ 963613 w 1213"/>
              <a:gd name="T61" fmla="*/ 482204 h 1213"/>
              <a:gd name="T62" fmla="*/ 961230 w 1213"/>
              <a:gd name="T63" fmla="*/ 532251 h 1213"/>
              <a:gd name="T64" fmla="*/ 954080 w 1213"/>
              <a:gd name="T65" fmla="*/ 582299 h 1213"/>
              <a:gd name="T66" fmla="*/ 940575 w 1213"/>
              <a:gd name="T67" fmla="*/ 631552 h 1213"/>
              <a:gd name="T68" fmla="*/ 922304 w 1213"/>
              <a:gd name="T69" fmla="*/ 678422 h 1213"/>
              <a:gd name="T70" fmla="*/ 900061 w 1213"/>
              <a:gd name="T71" fmla="*/ 722908 h 1213"/>
              <a:gd name="T72" fmla="*/ 872256 w 1213"/>
              <a:gd name="T73" fmla="*/ 765012 h 1213"/>
              <a:gd name="T74" fmla="*/ 840480 w 1213"/>
              <a:gd name="T75" fmla="*/ 804732 h 1213"/>
              <a:gd name="T76" fmla="*/ 803938 w 1213"/>
              <a:gd name="T77" fmla="*/ 839686 h 1213"/>
              <a:gd name="T78" fmla="*/ 765012 w 1213"/>
              <a:gd name="T79" fmla="*/ 871462 h 1213"/>
              <a:gd name="T80" fmla="*/ 722908 w 1213"/>
              <a:gd name="T81" fmla="*/ 899266 h 1213"/>
              <a:gd name="T82" fmla="*/ 677627 w 1213"/>
              <a:gd name="T83" fmla="*/ 922304 h 1213"/>
              <a:gd name="T84" fmla="*/ 631552 w 1213"/>
              <a:gd name="T85" fmla="*/ 939781 h 1213"/>
              <a:gd name="T86" fmla="*/ 581504 w 1213"/>
              <a:gd name="T87" fmla="*/ 954080 h 1213"/>
              <a:gd name="T88" fmla="*/ 533046 w 1213"/>
              <a:gd name="T89" fmla="*/ 961230 h 1213"/>
              <a:gd name="T90" fmla="*/ 481409 w 1213"/>
              <a:gd name="T91" fmla="*/ 963613 h 1213"/>
              <a:gd name="T92" fmla="*/ 431362 w 1213"/>
              <a:gd name="T93" fmla="*/ 961230 h 1213"/>
              <a:gd name="T94" fmla="*/ 381314 w 1213"/>
              <a:gd name="T95" fmla="*/ 954080 h 1213"/>
              <a:gd name="T96" fmla="*/ 332061 w 1213"/>
              <a:gd name="T97" fmla="*/ 939781 h 1213"/>
              <a:gd name="T98" fmla="*/ 285191 w 1213"/>
              <a:gd name="T99" fmla="*/ 922304 h 1213"/>
              <a:gd name="T100" fmla="*/ 240705 w 1213"/>
              <a:gd name="T101" fmla="*/ 899266 h 1213"/>
              <a:gd name="T102" fmla="*/ 197807 w 1213"/>
              <a:gd name="T103" fmla="*/ 871462 h 1213"/>
              <a:gd name="T104" fmla="*/ 158881 w 1213"/>
              <a:gd name="T105" fmla="*/ 839686 h 1213"/>
              <a:gd name="T106" fmla="*/ 123927 w 1213"/>
              <a:gd name="T107" fmla="*/ 804732 h 1213"/>
              <a:gd name="T108" fmla="*/ 91357 w 1213"/>
              <a:gd name="T109" fmla="*/ 765012 h 1213"/>
              <a:gd name="T110" fmla="*/ 63552 w 1213"/>
              <a:gd name="T111" fmla="*/ 722908 h 1213"/>
              <a:gd name="T112" fmla="*/ 40515 w 1213"/>
              <a:gd name="T113" fmla="*/ 678422 h 1213"/>
              <a:gd name="T114" fmla="*/ 22243 w 1213"/>
              <a:gd name="T115" fmla="*/ 631552 h 1213"/>
              <a:gd name="T116" fmla="*/ 9533 w 1213"/>
              <a:gd name="T117" fmla="*/ 582299 h 1213"/>
              <a:gd name="T118" fmla="*/ 1589 w 1213"/>
              <a:gd name="T119" fmla="*/ 532251 h 1213"/>
              <a:gd name="T120" fmla="*/ 0 w 1213"/>
              <a:gd name="T121" fmla="*/ 482204 h 12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13" h="1213">
                <a:moveTo>
                  <a:pt x="0" y="607"/>
                </a:moveTo>
                <a:lnTo>
                  <a:pt x="2" y="542"/>
                </a:lnTo>
                <a:lnTo>
                  <a:pt x="12" y="479"/>
                </a:lnTo>
                <a:lnTo>
                  <a:pt x="28" y="418"/>
                </a:lnTo>
                <a:lnTo>
                  <a:pt x="51" y="359"/>
                </a:lnTo>
                <a:lnTo>
                  <a:pt x="80" y="303"/>
                </a:lnTo>
                <a:lnTo>
                  <a:pt x="115" y="250"/>
                </a:lnTo>
                <a:lnTo>
                  <a:pt x="156" y="199"/>
                </a:lnTo>
                <a:lnTo>
                  <a:pt x="200" y="156"/>
                </a:lnTo>
                <a:lnTo>
                  <a:pt x="249" y="115"/>
                </a:lnTo>
                <a:lnTo>
                  <a:pt x="303" y="80"/>
                </a:lnTo>
                <a:lnTo>
                  <a:pt x="359" y="52"/>
                </a:lnTo>
                <a:lnTo>
                  <a:pt x="418" y="30"/>
                </a:lnTo>
                <a:lnTo>
                  <a:pt x="480" y="12"/>
                </a:lnTo>
                <a:lnTo>
                  <a:pt x="543" y="3"/>
                </a:lnTo>
                <a:lnTo>
                  <a:pt x="606" y="0"/>
                </a:lnTo>
                <a:lnTo>
                  <a:pt x="671" y="3"/>
                </a:lnTo>
                <a:lnTo>
                  <a:pt x="732" y="12"/>
                </a:lnTo>
                <a:lnTo>
                  <a:pt x="795" y="30"/>
                </a:lnTo>
                <a:lnTo>
                  <a:pt x="853" y="52"/>
                </a:lnTo>
                <a:lnTo>
                  <a:pt x="910" y="80"/>
                </a:lnTo>
                <a:lnTo>
                  <a:pt x="963" y="115"/>
                </a:lnTo>
                <a:lnTo>
                  <a:pt x="1012" y="156"/>
                </a:lnTo>
                <a:lnTo>
                  <a:pt x="1058" y="199"/>
                </a:lnTo>
                <a:lnTo>
                  <a:pt x="1098" y="250"/>
                </a:lnTo>
                <a:lnTo>
                  <a:pt x="1133" y="303"/>
                </a:lnTo>
                <a:lnTo>
                  <a:pt x="1161" y="359"/>
                </a:lnTo>
                <a:lnTo>
                  <a:pt x="1184" y="418"/>
                </a:lnTo>
                <a:lnTo>
                  <a:pt x="1201" y="479"/>
                </a:lnTo>
                <a:lnTo>
                  <a:pt x="1210" y="542"/>
                </a:lnTo>
                <a:lnTo>
                  <a:pt x="1213" y="607"/>
                </a:lnTo>
                <a:lnTo>
                  <a:pt x="1210" y="670"/>
                </a:lnTo>
                <a:lnTo>
                  <a:pt x="1201" y="733"/>
                </a:lnTo>
                <a:lnTo>
                  <a:pt x="1184" y="795"/>
                </a:lnTo>
                <a:lnTo>
                  <a:pt x="1161" y="854"/>
                </a:lnTo>
                <a:lnTo>
                  <a:pt x="1133" y="910"/>
                </a:lnTo>
                <a:lnTo>
                  <a:pt x="1098" y="963"/>
                </a:lnTo>
                <a:lnTo>
                  <a:pt x="1058" y="1013"/>
                </a:lnTo>
                <a:lnTo>
                  <a:pt x="1012" y="1057"/>
                </a:lnTo>
                <a:lnTo>
                  <a:pt x="963" y="1097"/>
                </a:lnTo>
                <a:lnTo>
                  <a:pt x="910" y="1132"/>
                </a:lnTo>
                <a:lnTo>
                  <a:pt x="853" y="1161"/>
                </a:lnTo>
                <a:lnTo>
                  <a:pt x="795" y="1183"/>
                </a:lnTo>
                <a:lnTo>
                  <a:pt x="732" y="1201"/>
                </a:lnTo>
                <a:lnTo>
                  <a:pt x="671" y="1210"/>
                </a:lnTo>
                <a:lnTo>
                  <a:pt x="606" y="1213"/>
                </a:lnTo>
                <a:lnTo>
                  <a:pt x="543" y="1210"/>
                </a:lnTo>
                <a:lnTo>
                  <a:pt x="480" y="1201"/>
                </a:lnTo>
                <a:lnTo>
                  <a:pt x="418" y="1183"/>
                </a:lnTo>
                <a:lnTo>
                  <a:pt x="359" y="1161"/>
                </a:lnTo>
                <a:lnTo>
                  <a:pt x="303" y="1132"/>
                </a:lnTo>
                <a:lnTo>
                  <a:pt x="249" y="1097"/>
                </a:lnTo>
                <a:lnTo>
                  <a:pt x="200" y="1057"/>
                </a:lnTo>
                <a:lnTo>
                  <a:pt x="156" y="1013"/>
                </a:lnTo>
                <a:lnTo>
                  <a:pt x="115" y="963"/>
                </a:lnTo>
                <a:lnTo>
                  <a:pt x="80" y="910"/>
                </a:lnTo>
                <a:lnTo>
                  <a:pt x="51" y="854"/>
                </a:lnTo>
                <a:lnTo>
                  <a:pt x="28" y="795"/>
                </a:lnTo>
                <a:lnTo>
                  <a:pt x="12" y="733"/>
                </a:lnTo>
                <a:lnTo>
                  <a:pt x="2" y="670"/>
                </a:lnTo>
                <a:lnTo>
                  <a:pt x="0" y="607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82" name="Rectangle 2063"/>
          <p:cNvSpPr>
            <a:spLocks noChangeArrowheads="1"/>
          </p:cNvSpPr>
          <p:nvPr/>
        </p:nvSpPr>
        <p:spPr bwMode="auto">
          <a:xfrm>
            <a:off x="749300" y="3182938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Benzene</a:t>
            </a:r>
          </a:p>
        </p:txBody>
      </p:sp>
      <p:sp>
        <p:nvSpPr>
          <p:cNvPr id="7183" name="Rectangle 2064"/>
          <p:cNvSpPr>
            <a:spLocks noChangeArrowheads="1"/>
          </p:cNvSpPr>
          <p:nvPr/>
        </p:nvSpPr>
        <p:spPr bwMode="auto">
          <a:xfrm>
            <a:off x="4122738" y="1058863"/>
            <a:ext cx="40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CH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84" name="Rectangle 2065"/>
          <p:cNvSpPr>
            <a:spLocks noChangeArrowheads="1"/>
          </p:cNvSpPr>
          <p:nvPr/>
        </p:nvSpPr>
        <p:spPr bwMode="auto">
          <a:xfrm>
            <a:off x="4522788" y="1233488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3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85" name="Line 2066"/>
          <p:cNvSpPr>
            <a:spLocks noChangeShapeType="1"/>
          </p:cNvSpPr>
          <p:nvPr/>
        </p:nvSpPr>
        <p:spPr bwMode="auto">
          <a:xfrm>
            <a:off x="4216400" y="1643063"/>
            <a:ext cx="1588" cy="103187"/>
          </a:xfrm>
          <a:prstGeom prst="line">
            <a:avLst/>
          </a:prstGeom>
          <a:noFill/>
          <a:ln w="26988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86" name="Freeform 2067"/>
          <p:cNvSpPr>
            <a:spLocks/>
          </p:cNvSpPr>
          <p:nvPr/>
        </p:nvSpPr>
        <p:spPr bwMode="auto">
          <a:xfrm>
            <a:off x="4216400" y="1330325"/>
            <a:ext cx="1588" cy="363538"/>
          </a:xfrm>
          <a:custGeom>
            <a:avLst/>
            <a:gdLst>
              <a:gd name="T0" fmla="*/ 0 w 1588"/>
              <a:gd name="T1" fmla="*/ 0 h 459"/>
              <a:gd name="T2" fmla="*/ 0 w 1588"/>
              <a:gd name="T3" fmla="*/ 182165 h 459"/>
              <a:gd name="T4" fmla="*/ 0 w 1588"/>
              <a:gd name="T5" fmla="*/ 363538 h 4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59">
                <a:moveTo>
                  <a:pt x="0" y="0"/>
                </a:moveTo>
                <a:lnTo>
                  <a:pt x="0" y="230"/>
                </a:lnTo>
                <a:lnTo>
                  <a:pt x="0" y="459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87" name="Freeform 2068"/>
          <p:cNvSpPr>
            <a:spLocks/>
          </p:cNvSpPr>
          <p:nvPr/>
        </p:nvSpPr>
        <p:spPr bwMode="auto">
          <a:xfrm>
            <a:off x="3590925" y="1649413"/>
            <a:ext cx="1250950" cy="1443037"/>
          </a:xfrm>
          <a:custGeom>
            <a:avLst/>
            <a:gdLst>
              <a:gd name="T0" fmla="*/ 1250950 w 1576"/>
              <a:gd name="T1" fmla="*/ 360958 h 1819"/>
              <a:gd name="T2" fmla="*/ 1250950 w 1576"/>
              <a:gd name="T3" fmla="*/ 1082079 h 1819"/>
              <a:gd name="T4" fmla="*/ 625475 w 1576"/>
              <a:gd name="T5" fmla="*/ 1443037 h 1819"/>
              <a:gd name="T6" fmla="*/ 0 w 1576"/>
              <a:gd name="T7" fmla="*/ 1082079 h 1819"/>
              <a:gd name="T8" fmla="*/ 0 w 1576"/>
              <a:gd name="T9" fmla="*/ 360958 h 1819"/>
              <a:gd name="T10" fmla="*/ 625475 w 1576"/>
              <a:gd name="T11" fmla="*/ 0 h 1819"/>
              <a:gd name="T12" fmla="*/ 1250950 w 1576"/>
              <a:gd name="T13" fmla="*/ 360958 h 18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76" h="1819">
                <a:moveTo>
                  <a:pt x="1576" y="455"/>
                </a:moveTo>
                <a:lnTo>
                  <a:pt x="1576" y="1364"/>
                </a:lnTo>
                <a:lnTo>
                  <a:pt x="788" y="1819"/>
                </a:lnTo>
                <a:lnTo>
                  <a:pt x="0" y="1364"/>
                </a:lnTo>
                <a:lnTo>
                  <a:pt x="0" y="455"/>
                </a:lnTo>
                <a:lnTo>
                  <a:pt x="788" y="0"/>
                </a:lnTo>
                <a:lnTo>
                  <a:pt x="1576" y="455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88" name="Freeform 2069"/>
          <p:cNvSpPr>
            <a:spLocks/>
          </p:cNvSpPr>
          <p:nvPr/>
        </p:nvSpPr>
        <p:spPr bwMode="auto">
          <a:xfrm>
            <a:off x="3735388" y="1889125"/>
            <a:ext cx="963612" cy="965200"/>
          </a:xfrm>
          <a:custGeom>
            <a:avLst/>
            <a:gdLst>
              <a:gd name="T0" fmla="*/ 0 w 1214"/>
              <a:gd name="T1" fmla="*/ 482203 h 1215"/>
              <a:gd name="T2" fmla="*/ 1587 w 1214"/>
              <a:gd name="T3" fmla="*/ 431361 h 1215"/>
              <a:gd name="T4" fmla="*/ 9525 w 1214"/>
              <a:gd name="T5" fmla="*/ 382108 h 1215"/>
              <a:gd name="T6" fmla="*/ 22225 w 1214"/>
              <a:gd name="T7" fmla="*/ 332061 h 1215"/>
              <a:gd name="T8" fmla="*/ 40481 w 1214"/>
              <a:gd name="T9" fmla="*/ 285985 h 1215"/>
              <a:gd name="T10" fmla="*/ 64294 w 1214"/>
              <a:gd name="T11" fmla="*/ 240704 h 1215"/>
              <a:gd name="T12" fmla="*/ 92075 w 1214"/>
              <a:gd name="T13" fmla="*/ 198601 h 1215"/>
              <a:gd name="T14" fmla="*/ 123825 w 1214"/>
              <a:gd name="T15" fmla="*/ 159675 h 1215"/>
              <a:gd name="T16" fmla="*/ 158750 w 1214"/>
              <a:gd name="T17" fmla="*/ 123927 h 1215"/>
              <a:gd name="T18" fmla="*/ 197644 w 1214"/>
              <a:gd name="T19" fmla="*/ 91356 h 1215"/>
              <a:gd name="T20" fmla="*/ 240506 w 1214"/>
              <a:gd name="T21" fmla="*/ 63552 h 1215"/>
              <a:gd name="T22" fmla="*/ 284956 w 1214"/>
              <a:gd name="T23" fmla="*/ 41309 h 1215"/>
              <a:gd name="T24" fmla="*/ 332581 w 1214"/>
              <a:gd name="T25" fmla="*/ 23832 h 1215"/>
              <a:gd name="T26" fmla="*/ 381000 w 1214"/>
              <a:gd name="T27" fmla="*/ 9533 h 1215"/>
              <a:gd name="T28" fmla="*/ 431006 w 1214"/>
              <a:gd name="T29" fmla="*/ 2383 h 1215"/>
              <a:gd name="T30" fmla="*/ 481012 w 1214"/>
              <a:gd name="T31" fmla="*/ 0 h 1215"/>
              <a:gd name="T32" fmla="*/ 532606 w 1214"/>
              <a:gd name="T33" fmla="*/ 2383 h 1215"/>
              <a:gd name="T34" fmla="*/ 581025 w 1214"/>
              <a:gd name="T35" fmla="*/ 9533 h 1215"/>
              <a:gd name="T36" fmla="*/ 631031 w 1214"/>
              <a:gd name="T37" fmla="*/ 23832 h 1215"/>
              <a:gd name="T38" fmla="*/ 677068 w 1214"/>
              <a:gd name="T39" fmla="*/ 41309 h 1215"/>
              <a:gd name="T40" fmla="*/ 723106 w 1214"/>
              <a:gd name="T41" fmla="*/ 63552 h 1215"/>
              <a:gd name="T42" fmla="*/ 764381 w 1214"/>
              <a:gd name="T43" fmla="*/ 91356 h 1215"/>
              <a:gd name="T44" fmla="*/ 803275 w 1214"/>
              <a:gd name="T45" fmla="*/ 123927 h 1215"/>
              <a:gd name="T46" fmla="*/ 839787 w 1214"/>
              <a:gd name="T47" fmla="*/ 159675 h 1215"/>
              <a:gd name="T48" fmla="*/ 871537 w 1214"/>
              <a:gd name="T49" fmla="*/ 198601 h 1215"/>
              <a:gd name="T50" fmla="*/ 899318 w 1214"/>
              <a:gd name="T51" fmla="*/ 240704 h 1215"/>
              <a:gd name="T52" fmla="*/ 921543 w 1214"/>
              <a:gd name="T53" fmla="*/ 285985 h 1215"/>
              <a:gd name="T54" fmla="*/ 939800 w 1214"/>
              <a:gd name="T55" fmla="*/ 332061 h 1215"/>
              <a:gd name="T56" fmla="*/ 954087 w 1214"/>
              <a:gd name="T57" fmla="*/ 382108 h 1215"/>
              <a:gd name="T58" fmla="*/ 960437 w 1214"/>
              <a:gd name="T59" fmla="*/ 431361 h 1215"/>
              <a:gd name="T60" fmla="*/ 963612 w 1214"/>
              <a:gd name="T61" fmla="*/ 482203 h 1215"/>
              <a:gd name="T62" fmla="*/ 960437 w 1214"/>
              <a:gd name="T63" fmla="*/ 532250 h 1215"/>
              <a:gd name="T64" fmla="*/ 954087 w 1214"/>
              <a:gd name="T65" fmla="*/ 582298 h 1215"/>
              <a:gd name="T66" fmla="*/ 939800 w 1214"/>
              <a:gd name="T67" fmla="*/ 631551 h 1215"/>
              <a:gd name="T68" fmla="*/ 921543 w 1214"/>
              <a:gd name="T69" fmla="*/ 678420 h 1215"/>
              <a:gd name="T70" fmla="*/ 899318 w 1214"/>
              <a:gd name="T71" fmla="*/ 722907 h 1215"/>
              <a:gd name="T72" fmla="*/ 871537 w 1214"/>
              <a:gd name="T73" fmla="*/ 765805 h 1215"/>
              <a:gd name="T74" fmla="*/ 839787 w 1214"/>
              <a:gd name="T75" fmla="*/ 804731 h 1215"/>
              <a:gd name="T76" fmla="*/ 803275 w 1214"/>
              <a:gd name="T77" fmla="*/ 839684 h 1215"/>
              <a:gd name="T78" fmla="*/ 764381 w 1214"/>
              <a:gd name="T79" fmla="*/ 872255 h 1215"/>
              <a:gd name="T80" fmla="*/ 723106 w 1214"/>
              <a:gd name="T81" fmla="*/ 900059 h 1215"/>
              <a:gd name="T82" fmla="*/ 677068 w 1214"/>
              <a:gd name="T83" fmla="*/ 923097 h 1215"/>
              <a:gd name="T84" fmla="*/ 631031 w 1214"/>
              <a:gd name="T85" fmla="*/ 941368 h 1215"/>
              <a:gd name="T86" fmla="*/ 581025 w 1214"/>
              <a:gd name="T87" fmla="*/ 954078 h 1215"/>
              <a:gd name="T88" fmla="*/ 532606 w 1214"/>
              <a:gd name="T89" fmla="*/ 962022 h 1215"/>
              <a:gd name="T90" fmla="*/ 481012 w 1214"/>
              <a:gd name="T91" fmla="*/ 965200 h 1215"/>
              <a:gd name="T92" fmla="*/ 431006 w 1214"/>
              <a:gd name="T93" fmla="*/ 962022 h 1215"/>
              <a:gd name="T94" fmla="*/ 381000 w 1214"/>
              <a:gd name="T95" fmla="*/ 954078 h 1215"/>
              <a:gd name="T96" fmla="*/ 332581 w 1214"/>
              <a:gd name="T97" fmla="*/ 941368 h 1215"/>
              <a:gd name="T98" fmla="*/ 284956 w 1214"/>
              <a:gd name="T99" fmla="*/ 923097 h 1215"/>
              <a:gd name="T100" fmla="*/ 240506 w 1214"/>
              <a:gd name="T101" fmla="*/ 900059 h 1215"/>
              <a:gd name="T102" fmla="*/ 197644 w 1214"/>
              <a:gd name="T103" fmla="*/ 872255 h 1215"/>
              <a:gd name="T104" fmla="*/ 158750 w 1214"/>
              <a:gd name="T105" fmla="*/ 839684 h 1215"/>
              <a:gd name="T106" fmla="*/ 123825 w 1214"/>
              <a:gd name="T107" fmla="*/ 804731 h 1215"/>
              <a:gd name="T108" fmla="*/ 92075 w 1214"/>
              <a:gd name="T109" fmla="*/ 765805 h 1215"/>
              <a:gd name="T110" fmla="*/ 64294 w 1214"/>
              <a:gd name="T111" fmla="*/ 722907 h 1215"/>
              <a:gd name="T112" fmla="*/ 40481 w 1214"/>
              <a:gd name="T113" fmla="*/ 678420 h 1215"/>
              <a:gd name="T114" fmla="*/ 22225 w 1214"/>
              <a:gd name="T115" fmla="*/ 631551 h 1215"/>
              <a:gd name="T116" fmla="*/ 9525 w 1214"/>
              <a:gd name="T117" fmla="*/ 582298 h 1215"/>
              <a:gd name="T118" fmla="*/ 1587 w 1214"/>
              <a:gd name="T119" fmla="*/ 532250 h 1215"/>
              <a:gd name="T120" fmla="*/ 0 w 1214"/>
              <a:gd name="T121" fmla="*/ 482203 h 12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14" h="1215">
                <a:moveTo>
                  <a:pt x="0" y="607"/>
                </a:moveTo>
                <a:lnTo>
                  <a:pt x="2" y="543"/>
                </a:lnTo>
                <a:lnTo>
                  <a:pt x="12" y="481"/>
                </a:lnTo>
                <a:lnTo>
                  <a:pt x="28" y="418"/>
                </a:lnTo>
                <a:lnTo>
                  <a:pt x="51" y="360"/>
                </a:lnTo>
                <a:lnTo>
                  <a:pt x="81" y="303"/>
                </a:lnTo>
                <a:lnTo>
                  <a:pt x="116" y="250"/>
                </a:lnTo>
                <a:lnTo>
                  <a:pt x="156" y="201"/>
                </a:lnTo>
                <a:lnTo>
                  <a:pt x="200" y="156"/>
                </a:lnTo>
                <a:lnTo>
                  <a:pt x="249" y="115"/>
                </a:lnTo>
                <a:lnTo>
                  <a:pt x="303" y="80"/>
                </a:lnTo>
                <a:lnTo>
                  <a:pt x="359" y="52"/>
                </a:lnTo>
                <a:lnTo>
                  <a:pt x="419" y="30"/>
                </a:lnTo>
                <a:lnTo>
                  <a:pt x="480" y="12"/>
                </a:lnTo>
                <a:lnTo>
                  <a:pt x="543" y="3"/>
                </a:lnTo>
                <a:lnTo>
                  <a:pt x="606" y="0"/>
                </a:lnTo>
                <a:lnTo>
                  <a:pt x="671" y="3"/>
                </a:lnTo>
                <a:lnTo>
                  <a:pt x="732" y="12"/>
                </a:lnTo>
                <a:lnTo>
                  <a:pt x="795" y="30"/>
                </a:lnTo>
                <a:lnTo>
                  <a:pt x="853" y="52"/>
                </a:lnTo>
                <a:lnTo>
                  <a:pt x="911" y="80"/>
                </a:lnTo>
                <a:lnTo>
                  <a:pt x="963" y="115"/>
                </a:lnTo>
                <a:lnTo>
                  <a:pt x="1012" y="156"/>
                </a:lnTo>
                <a:lnTo>
                  <a:pt x="1058" y="201"/>
                </a:lnTo>
                <a:lnTo>
                  <a:pt x="1098" y="250"/>
                </a:lnTo>
                <a:lnTo>
                  <a:pt x="1133" y="303"/>
                </a:lnTo>
                <a:lnTo>
                  <a:pt x="1161" y="360"/>
                </a:lnTo>
                <a:lnTo>
                  <a:pt x="1184" y="418"/>
                </a:lnTo>
                <a:lnTo>
                  <a:pt x="1202" y="481"/>
                </a:lnTo>
                <a:lnTo>
                  <a:pt x="1210" y="543"/>
                </a:lnTo>
                <a:lnTo>
                  <a:pt x="1214" y="607"/>
                </a:lnTo>
                <a:lnTo>
                  <a:pt x="1210" y="670"/>
                </a:lnTo>
                <a:lnTo>
                  <a:pt x="1202" y="733"/>
                </a:lnTo>
                <a:lnTo>
                  <a:pt x="1184" y="795"/>
                </a:lnTo>
                <a:lnTo>
                  <a:pt x="1161" y="854"/>
                </a:lnTo>
                <a:lnTo>
                  <a:pt x="1133" y="910"/>
                </a:lnTo>
                <a:lnTo>
                  <a:pt x="1098" y="964"/>
                </a:lnTo>
                <a:lnTo>
                  <a:pt x="1058" y="1013"/>
                </a:lnTo>
                <a:lnTo>
                  <a:pt x="1012" y="1057"/>
                </a:lnTo>
                <a:lnTo>
                  <a:pt x="963" y="1098"/>
                </a:lnTo>
                <a:lnTo>
                  <a:pt x="911" y="1133"/>
                </a:lnTo>
                <a:lnTo>
                  <a:pt x="853" y="1162"/>
                </a:lnTo>
                <a:lnTo>
                  <a:pt x="795" y="1185"/>
                </a:lnTo>
                <a:lnTo>
                  <a:pt x="732" y="1201"/>
                </a:lnTo>
                <a:lnTo>
                  <a:pt x="671" y="1211"/>
                </a:lnTo>
                <a:lnTo>
                  <a:pt x="606" y="1215"/>
                </a:lnTo>
                <a:lnTo>
                  <a:pt x="543" y="1211"/>
                </a:lnTo>
                <a:lnTo>
                  <a:pt x="480" y="1201"/>
                </a:lnTo>
                <a:lnTo>
                  <a:pt x="419" y="1185"/>
                </a:lnTo>
                <a:lnTo>
                  <a:pt x="359" y="1162"/>
                </a:lnTo>
                <a:lnTo>
                  <a:pt x="303" y="1133"/>
                </a:lnTo>
                <a:lnTo>
                  <a:pt x="249" y="1098"/>
                </a:lnTo>
                <a:lnTo>
                  <a:pt x="200" y="1057"/>
                </a:lnTo>
                <a:lnTo>
                  <a:pt x="156" y="1013"/>
                </a:lnTo>
                <a:lnTo>
                  <a:pt x="116" y="964"/>
                </a:lnTo>
                <a:lnTo>
                  <a:pt x="81" y="910"/>
                </a:lnTo>
                <a:lnTo>
                  <a:pt x="51" y="854"/>
                </a:lnTo>
                <a:lnTo>
                  <a:pt x="28" y="795"/>
                </a:lnTo>
                <a:lnTo>
                  <a:pt x="12" y="733"/>
                </a:lnTo>
                <a:lnTo>
                  <a:pt x="2" y="670"/>
                </a:lnTo>
                <a:lnTo>
                  <a:pt x="0" y="607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89" name="Rectangle 2070"/>
          <p:cNvSpPr>
            <a:spLocks noChangeArrowheads="1"/>
          </p:cNvSpPr>
          <p:nvPr/>
        </p:nvSpPr>
        <p:spPr bwMode="auto">
          <a:xfrm>
            <a:off x="3716338" y="3222625"/>
            <a:ext cx="965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Toluene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90" name="Freeform 2071"/>
          <p:cNvSpPr>
            <a:spLocks/>
          </p:cNvSpPr>
          <p:nvPr/>
        </p:nvSpPr>
        <p:spPr bwMode="auto">
          <a:xfrm>
            <a:off x="6510338" y="1701800"/>
            <a:ext cx="1250950" cy="1444625"/>
          </a:xfrm>
          <a:custGeom>
            <a:avLst/>
            <a:gdLst>
              <a:gd name="T0" fmla="*/ 1250950 w 1576"/>
              <a:gd name="T1" fmla="*/ 360561 h 1819"/>
              <a:gd name="T2" fmla="*/ 1250950 w 1576"/>
              <a:gd name="T3" fmla="*/ 1083270 h 1819"/>
              <a:gd name="T4" fmla="*/ 625475 w 1576"/>
              <a:gd name="T5" fmla="*/ 1444625 h 1819"/>
              <a:gd name="T6" fmla="*/ 0 w 1576"/>
              <a:gd name="T7" fmla="*/ 1083270 h 1819"/>
              <a:gd name="T8" fmla="*/ 0 w 1576"/>
              <a:gd name="T9" fmla="*/ 360561 h 1819"/>
              <a:gd name="T10" fmla="*/ 625475 w 1576"/>
              <a:gd name="T11" fmla="*/ 0 h 1819"/>
              <a:gd name="T12" fmla="*/ 1250950 w 1576"/>
              <a:gd name="T13" fmla="*/ 360561 h 18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76" h="1819">
                <a:moveTo>
                  <a:pt x="1576" y="454"/>
                </a:moveTo>
                <a:lnTo>
                  <a:pt x="1576" y="1364"/>
                </a:lnTo>
                <a:lnTo>
                  <a:pt x="788" y="1819"/>
                </a:lnTo>
                <a:lnTo>
                  <a:pt x="0" y="1364"/>
                </a:lnTo>
                <a:lnTo>
                  <a:pt x="0" y="454"/>
                </a:lnTo>
                <a:lnTo>
                  <a:pt x="788" y="0"/>
                </a:lnTo>
                <a:lnTo>
                  <a:pt x="1576" y="454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91" name="Freeform 2072"/>
          <p:cNvSpPr>
            <a:spLocks/>
          </p:cNvSpPr>
          <p:nvPr/>
        </p:nvSpPr>
        <p:spPr bwMode="auto">
          <a:xfrm>
            <a:off x="6654800" y="1941513"/>
            <a:ext cx="963613" cy="963612"/>
          </a:xfrm>
          <a:custGeom>
            <a:avLst/>
            <a:gdLst>
              <a:gd name="T0" fmla="*/ 0 w 1213"/>
              <a:gd name="T1" fmla="*/ 481409 h 1215"/>
              <a:gd name="T2" fmla="*/ 794 w 1213"/>
              <a:gd name="T3" fmla="*/ 431444 h 1215"/>
              <a:gd name="T4" fmla="*/ 9533 w 1213"/>
              <a:gd name="T5" fmla="*/ 381479 h 1215"/>
              <a:gd name="T6" fmla="*/ 22243 w 1213"/>
              <a:gd name="T7" fmla="*/ 333100 h 1215"/>
              <a:gd name="T8" fmla="*/ 39720 w 1213"/>
              <a:gd name="T9" fmla="*/ 285515 h 1215"/>
              <a:gd name="T10" fmla="*/ 63552 w 1213"/>
              <a:gd name="T11" fmla="*/ 241101 h 1215"/>
              <a:gd name="T12" fmla="*/ 91357 w 1213"/>
              <a:gd name="T13" fmla="*/ 198274 h 1215"/>
              <a:gd name="T14" fmla="*/ 123133 w 1213"/>
              <a:gd name="T15" fmla="*/ 159412 h 1215"/>
              <a:gd name="T16" fmla="*/ 158087 w 1213"/>
              <a:gd name="T17" fmla="*/ 122930 h 1215"/>
              <a:gd name="T18" fmla="*/ 197012 w 1213"/>
              <a:gd name="T19" fmla="*/ 91206 h 1215"/>
              <a:gd name="T20" fmla="*/ 240705 w 1213"/>
              <a:gd name="T21" fmla="*/ 65034 h 1215"/>
              <a:gd name="T22" fmla="*/ 285191 w 1213"/>
              <a:gd name="T23" fmla="*/ 41241 h 1215"/>
              <a:gd name="T24" fmla="*/ 332061 w 1213"/>
              <a:gd name="T25" fmla="*/ 23000 h 1215"/>
              <a:gd name="T26" fmla="*/ 380520 w 1213"/>
              <a:gd name="T27" fmla="*/ 11103 h 1215"/>
              <a:gd name="T28" fmla="*/ 430567 w 1213"/>
              <a:gd name="T29" fmla="*/ 2379 h 1215"/>
              <a:gd name="T30" fmla="*/ 480615 w 1213"/>
              <a:gd name="T31" fmla="*/ 0 h 1215"/>
              <a:gd name="T32" fmla="*/ 532251 w 1213"/>
              <a:gd name="T33" fmla="*/ 2379 h 1215"/>
              <a:gd name="T34" fmla="*/ 581504 w 1213"/>
              <a:gd name="T35" fmla="*/ 11103 h 1215"/>
              <a:gd name="T36" fmla="*/ 631552 w 1213"/>
              <a:gd name="T37" fmla="*/ 23000 h 1215"/>
              <a:gd name="T38" fmla="*/ 676833 w 1213"/>
              <a:gd name="T39" fmla="*/ 41241 h 1215"/>
              <a:gd name="T40" fmla="*/ 722908 w 1213"/>
              <a:gd name="T41" fmla="*/ 65034 h 1215"/>
              <a:gd name="T42" fmla="*/ 765012 w 1213"/>
              <a:gd name="T43" fmla="*/ 91206 h 1215"/>
              <a:gd name="T44" fmla="*/ 803938 w 1213"/>
              <a:gd name="T45" fmla="*/ 122930 h 1215"/>
              <a:gd name="T46" fmla="*/ 839686 w 1213"/>
              <a:gd name="T47" fmla="*/ 159412 h 1215"/>
              <a:gd name="T48" fmla="*/ 872256 w 1213"/>
              <a:gd name="T49" fmla="*/ 198274 h 1215"/>
              <a:gd name="T50" fmla="*/ 900061 w 1213"/>
              <a:gd name="T51" fmla="*/ 241101 h 1215"/>
              <a:gd name="T52" fmla="*/ 922304 w 1213"/>
              <a:gd name="T53" fmla="*/ 285515 h 1215"/>
              <a:gd name="T54" fmla="*/ 939781 w 1213"/>
              <a:gd name="T55" fmla="*/ 333100 h 1215"/>
              <a:gd name="T56" fmla="*/ 954080 w 1213"/>
              <a:gd name="T57" fmla="*/ 381479 h 1215"/>
              <a:gd name="T58" fmla="*/ 961230 w 1213"/>
              <a:gd name="T59" fmla="*/ 431444 h 1215"/>
              <a:gd name="T60" fmla="*/ 963613 w 1213"/>
              <a:gd name="T61" fmla="*/ 481409 h 1215"/>
              <a:gd name="T62" fmla="*/ 961230 w 1213"/>
              <a:gd name="T63" fmla="*/ 531375 h 1215"/>
              <a:gd name="T64" fmla="*/ 954080 w 1213"/>
              <a:gd name="T65" fmla="*/ 581340 h 1215"/>
              <a:gd name="T66" fmla="*/ 939781 w 1213"/>
              <a:gd name="T67" fmla="*/ 629718 h 1215"/>
              <a:gd name="T68" fmla="*/ 922304 w 1213"/>
              <a:gd name="T69" fmla="*/ 677304 h 1215"/>
              <a:gd name="T70" fmla="*/ 900061 w 1213"/>
              <a:gd name="T71" fmla="*/ 723304 h 1215"/>
              <a:gd name="T72" fmla="*/ 872256 w 1213"/>
              <a:gd name="T73" fmla="*/ 764545 h 1215"/>
              <a:gd name="T74" fmla="*/ 839686 w 1213"/>
              <a:gd name="T75" fmla="*/ 803407 h 1215"/>
              <a:gd name="T76" fmla="*/ 803938 w 1213"/>
              <a:gd name="T77" fmla="*/ 839889 h 1215"/>
              <a:gd name="T78" fmla="*/ 765012 w 1213"/>
              <a:gd name="T79" fmla="*/ 871613 h 1215"/>
              <a:gd name="T80" fmla="*/ 722908 w 1213"/>
              <a:gd name="T81" fmla="*/ 899371 h 1215"/>
              <a:gd name="T82" fmla="*/ 676833 w 1213"/>
              <a:gd name="T83" fmla="*/ 921578 h 1215"/>
              <a:gd name="T84" fmla="*/ 631552 w 1213"/>
              <a:gd name="T85" fmla="*/ 939819 h 1215"/>
              <a:gd name="T86" fmla="*/ 581504 w 1213"/>
              <a:gd name="T87" fmla="*/ 952509 h 1215"/>
              <a:gd name="T88" fmla="*/ 532251 w 1213"/>
              <a:gd name="T89" fmla="*/ 960440 h 1215"/>
              <a:gd name="T90" fmla="*/ 480615 w 1213"/>
              <a:gd name="T91" fmla="*/ 963612 h 1215"/>
              <a:gd name="T92" fmla="*/ 430567 w 1213"/>
              <a:gd name="T93" fmla="*/ 960440 h 1215"/>
              <a:gd name="T94" fmla="*/ 380520 w 1213"/>
              <a:gd name="T95" fmla="*/ 952509 h 1215"/>
              <a:gd name="T96" fmla="*/ 332061 w 1213"/>
              <a:gd name="T97" fmla="*/ 939819 h 1215"/>
              <a:gd name="T98" fmla="*/ 285191 w 1213"/>
              <a:gd name="T99" fmla="*/ 921578 h 1215"/>
              <a:gd name="T100" fmla="*/ 240705 w 1213"/>
              <a:gd name="T101" fmla="*/ 899371 h 1215"/>
              <a:gd name="T102" fmla="*/ 197012 w 1213"/>
              <a:gd name="T103" fmla="*/ 871613 h 1215"/>
              <a:gd name="T104" fmla="*/ 158087 w 1213"/>
              <a:gd name="T105" fmla="*/ 839889 h 1215"/>
              <a:gd name="T106" fmla="*/ 123133 w 1213"/>
              <a:gd name="T107" fmla="*/ 803407 h 1215"/>
              <a:gd name="T108" fmla="*/ 91357 w 1213"/>
              <a:gd name="T109" fmla="*/ 764545 h 1215"/>
              <a:gd name="T110" fmla="*/ 63552 w 1213"/>
              <a:gd name="T111" fmla="*/ 723304 h 1215"/>
              <a:gd name="T112" fmla="*/ 39720 w 1213"/>
              <a:gd name="T113" fmla="*/ 677304 h 1215"/>
              <a:gd name="T114" fmla="*/ 22243 w 1213"/>
              <a:gd name="T115" fmla="*/ 629718 h 1215"/>
              <a:gd name="T116" fmla="*/ 9533 w 1213"/>
              <a:gd name="T117" fmla="*/ 581340 h 1215"/>
              <a:gd name="T118" fmla="*/ 794 w 1213"/>
              <a:gd name="T119" fmla="*/ 531375 h 1215"/>
              <a:gd name="T120" fmla="*/ 0 w 1213"/>
              <a:gd name="T121" fmla="*/ 481409 h 12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13" h="1215">
                <a:moveTo>
                  <a:pt x="0" y="607"/>
                </a:moveTo>
                <a:lnTo>
                  <a:pt x="1" y="544"/>
                </a:lnTo>
                <a:lnTo>
                  <a:pt x="12" y="481"/>
                </a:lnTo>
                <a:lnTo>
                  <a:pt x="28" y="420"/>
                </a:lnTo>
                <a:lnTo>
                  <a:pt x="50" y="360"/>
                </a:lnTo>
                <a:lnTo>
                  <a:pt x="80" y="304"/>
                </a:lnTo>
                <a:lnTo>
                  <a:pt x="115" y="250"/>
                </a:lnTo>
                <a:lnTo>
                  <a:pt x="155" y="201"/>
                </a:lnTo>
                <a:lnTo>
                  <a:pt x="199" y="155"/>
                </a:lnTo>
                <a:lnTo>
                  <a:pt x="248" y="115"/>
                </a:lnTo>
                <a:lnTo>
                  <a:pt x="303" y="82"/>
                </a:lnTo>
                <a:lnTo>
                  <a:pt x="359" y="52"/>
                </a:lnTo>
                <a:lnTo>
                  <a:pt x="418" y="29"/>
                </a:lnTo>
                <a:lnTo>
                  <a:pt x="479" y="14"/>
                </a:lnTo>
                <a:lnTo>
                  <a:pt x="542" y="3"/>
                </a:lnTo>
                <a:lnTo>
                  <a:pt x="605" y="0"/>
                </a:lnTo>
                <a:lnTo>
                  <a:pt x="670" y="3"/>
                </a:lnTo>
                <a:lnTo>
                  <a:pt x="732" y="14"/>
                </a:lnTo>
                <a:lnTo>
                  <a:pt x="795" y="29"/>
                </a:lnTo>
                <a:lnTo>
                  <a:pt x="852" y="52"/>
                </a:lnTo>
                <a:lnTo>
                  <a:pt x="910" y="82"/>
                </a:lnTo>
                <a:lnTo>
                  <a:pt x="963" y="115"/>
                </a:lnTo>
                <a:lnTo>
                  <a:pt x="1012" y="155"/>
                </a:lnTo>
                <a:lnTo>
                  <a:pt x="1057" y="201"/>
                </a:lnTo>
                <a:lnTo>
                  <a:pt x="1098" y="250"/>
                </a:lnTo>
                <a:lnTo>
                  <a:pt x="1133" y="304"/>
                </a:lnTo>
                <a:lnTo>
                  <a:pt x="1161" y="360"/>
                </a:lnTo>
                <a:lnTo>
                  <a:pt x="1183" y="420"/>
                </a:lnTo>
                <a:lnTo>
                  <a:pt x="1201" y="481"/>
                </a:lnTo>
                <a:lnTo>
                  <a:pt x="1210" y="544"/>
                </a:lnTo>
                <a:lnTo>
                  <a:pt x="1213" y="607"/>
                </a:lnTo>
                <a:lnTo>
                  <a:pt x="1210" y="670"/>
                </a:lnTo>
                <a:lnTo>
                  <a:pt x="1201" y="733"/>
                </a:lnTo>
                <a:lnTo>
                  <a:pt x="1183" y="794"/>
                </a:lnTo>
                <a:lnTo>
                  <a:pt x="1161" y="854"/>
                </a:lnTo>
                <a:lnTo>
                  <a:pt x="1133" y="912"/>
                </a:lnTo>
                <a:lnTo>
                  <a:pt x="1098" y="964"/>
                </a:lnTo>
                <a:lnTo>
                  <a:pt x="1057" y="1013"/>
                </a:lnTo>
                <a:lnTo>
                  <a:pt x="1012" y="1059"/>
                </a:lnTo>
                <a:lnTo>
                  <a:pt x="963" y="1099"/>
                </a:lnTo>
                <a:lnTo>
                  <a:pt x="910" y="1134"/>
                </a:lnTo>
                <a:lnTo>
                  <a:pt x="852" y="1162"/>
                </a:lnTo>
                <a:lnTo>
                  <a:pt x="795" y="1185"/>
                </a:lnTo>
                <a:lnTo>
                  <a:pt x="732" y="1201"/>
                </a:lnTo>
                <a:lnTo>
                  <a:pt x="670" y="1211"/>
                </a:lnTo>
                <a:lnTo>
                  <a:pt x="605" y="1215"/>
                </a:lnTo>
                <a:lnTo>
                  <a:pt x="542" y="1211"/>
                </a:lnTo>
                <a:lnTo>
                  <a:pt x="479" y="1201"/>
                </a:lnTo>
                <a:lnTo>
                  <a:pt x="418" y="1185"/>
                </a:lnTo>
                <a:lnTo>
                  <a:pt x="359" y="1162"/>
                </a:lnTo>
                <a:lnTo>
                  <a:pt x="303" y="1134"/>
                </a:lnTo>
                <a:lnTo>
                  <a:pt x="248" y="1099"/>
                </a:lnTo>
                <a:lnTo>
                  <a:pt x="199" y="1059"/>
                </a:lnTo>
                <a:lnTo>
                  <a:pt x="155" y="1013"/>
                </a:lnTo>
                <a:lnTo>
                  <a:pt x="115" y="964"/>
                </a:lnTo>
                <a:lnTo>
                  <a:pt x="80" y="912"/>
                </a:lnTo>
                <a:lnTo>
                  <a:pt x="50" y="854"/>
                </a:lnTo>
                <a:lnTo>
                  <a:pt x="28" y="794"/>
                </a:lnTo>
                <a:lnTo>
                  <a:pt x="12" y="733"/>
                </a:lnTo>
                <a:lnTo>
                  <a:pt x="1" y="670"/>
                </a:lnTo>
                <a:lnTo>
                  <a:pt x="0" y="607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92" name="Rectangle 2073"/>
          <p:cNvSpPr>
            <a:spLocks noChangeArrowheads="1"/>
          </p:cNvSpPr>
          <p:nvPr/>
        </p:nvSpPr>
        <p:spPr bwMode="auto">
          <a:xfrm>
            <a:off x="6711950" y="3273425"/>
            <a:ext cx="827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Xylene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93" name="Freeform 2074"/>
          <p:cNvSpPr>
            <a:spLocks/>
          </p:cNvSpPr>
          <p:nvPr/>
        </p:nvSpPr>
        <p:spPr bwMode="auto">
          <a:xfrm>
            <a:off x="7292975" y="2205038"/>
            <a:ext cx="676275" cy="114300"/>
          </a:xfrm>
          <a:custGeom>
            <a:avLst/>
            <a:gdLst>
              <a:gd name="T0" fmla="*/ 0 w 853"/>
              <a:gd name="T1" fmla="*/ 114300 h 144"/>
              <a:gd name="T2" fmla="*/ 10307 w 853"/>
              <a:gd name="T3" fmla="*/ 96044 h 144"/>
              <a:gd name="T4" fmla="*/ 19820 w 853"/>
              <a:gd name="T5" fmla="*/ 79375 h 144"/>
              <a:gd name="T6" fmla="*/ 29334 w 853"/>
              <a:gd name="T7" fmla="*/ 65088 h 144"/>
              <a:gd name="T8" fmla="*/ 38848 w 853"/>
              <a:gd name="T9" fmla="*/ 53975 h 144"/>
              <a:gd name="T10" fmla="*/ 49948 w 853"/>
              <a:gd name="T11" fmla="*/ 46038 h 144"/>
              <a:gd name="T12" fmla="*/ 60254 w 853"/>
              <a:gd name="T13" fmla="*/ 38894 h 144"/>
              <a:gd name="T14" fmla="*/ 69768 w 853"/>
              <a:gd name="T15" fmla="*/ 33338 h 144"/>
              <a:gd name="T16" fmla="*/ 80868 w 853"/>
              <a:gd name="T17" fmla="*/ 30956 h 144"/>
              <a:gd name="T18" fmla="*/ 90381 w 853"/>
              <a:gd name="T19" fmla="*/ 29369 h 144"/>
              <a:gd name="T20" fmla="*/ 101481 w 853"/>
              <a:gd name="T21" fmla="*/ 29369 h 144"/>
              <a:gd name="T22" fmla="*/ 110995 w 853"/>
              <a:gd name="T23" fmla="*/ 30956 h 144"/>
              <a:gd name="T24" fmla="*/ 121301 w 853"/>
              <a:gd name="T25" fmla="*/ 33338 h 144"/>
              <a:gd name="T26" fmla="*/ 132401 w 853"/>
              <a:gd name="T27" fmla="*/ 36513 h 144"/>
              <a:gd name="T28" fmla="*/ 141915 w 853"/>
              <a:gd name="T29" fmla="*/ 40481 h 144"/>
              <a:gd name="T30" fmla="*/ 153014 w 853"/>
              <a:gd name="T31" fmla="*/ 46038 h 144"/>
              <a:gd name="T32" fmla="*/ 162528 w 853"/>
              <a:gd name="T33" fmla="*/ 51594 h 144"/>
              <a:gd name="T34" fmla="*/ 173627 w 853"/>
              <a:gd name="T35" fmla="*/ 57150 h 144"/>
              <a:gd name="T36" fmla="*/ 183141 w 853"/>
              <a:gd name="T37" fmla="*/ 62706 h 144"/>
              <a:gd name="T38" fmla="*/ 193448 w 853"/>
              <a:gd name="T39" fmla="*/ 68263 h 144"/>
              <a:gd name="T40" fmla="*/ 204547 w 853"/>
              <a:gd name="T41" fmla="*/ 73819 h 144"/>
              <a:gd name="T42" fmla="*/ 214061 w 853"/>
              <a:gd name="T43" fmla="*/ 79375 h 144"/>
              <a:gd name="T44" fmla="*/ 223575 w 853"/>
              <a:gd name="T45" fmla="*/ 83344 h 144"/>
              <a:gd name="T46" fmla="*/ 234675 w 853"/>
              <a:gd name="T47" fmla="*/ 87313 h 144"/>
              <a:gd name="T48" fmla="*/ 251324 w 853"/>
              <a:gd name="T49" fmla="*/ 92869 h 144"/>
              <a:gd name="T50" fmla="*/ 269559 w 853"/>
              <a:gd name="T51" fmla="*/ 96044 h 144"/>
              <a:gd name="T52" fmla="*/ 287793 w 853"/>
              <a:gd name="T53" fmla="*/ 97631 h 144"/>
              <a:gd name="T54" fmla="*/ 304443 w 853"/>
              <a:gd name="T55" fmla="*/ 96044 h 144"/>
              <a:gd name="T56" fmla="*/ 322678 w 853"/>
              <a:gd name="T57" fmla="*/ 92869 h 144"/>
              <a:gd name="T58" fmla="*/ 339327 w 853"/>
              <a:gd name="T59" fmla="*/ 88900 h 144"/>
              <a:gd name="T60" fmla="*/ 356769 w 853"/>
              <a:gd name="T61" fmla="*/ 83344 h 144"/>
              <a:gd name="T62" fmla="*/ 373418 w 853"/>
              <a:gd name="T63" fmla="*/ 76200 h 144"/>
              <a:gd name="T64" fmla="*/ 391653 w 853"/>
              <a:gd name="T65" fmla="*/ 69850 h 144"/>
              <a:gd name="T66" fmla="*/ 409888 w 853"/>
              <a:gd name="T67" fmla="*/ 61119 h 144"/>
              <a:gd name="T68" fmla="*/ 428123 w 853"/>
              <a:gd name="T69" fmla="*/ 53181 h 144"/>
              <a:gd name="T70" fmla="*/ 445565 w 853"/>
              <a:gd name="T71" fmla="*/ 44450 h 144"/>
              <a:gd name="T72" fmla="*/ 463799 w 853"/>
              <a:gd name="T73" fmla="*/ 36513 h 144"/>
              <a:gd name="T74" fmla="*/ 483620 w 853"/>
              <a:gd name="T75" fmla="*/ 27781 h 144"/>
              <a:gd name="T76" fmla="*/ 502648 w 853"/>
              <a:gd name="T77" fmla="*/ 20638 h 144"/>
              <a:gd name="T78" fmla="*/ 522468 w 853"/>
              <a:gd name="T79" fmla="*/ 14288 h 144"/>
              <a:gd name="T80" fmla="*/ 543081 w 853"/>
              <a:gd name="T81" fmla="*/ 8731 h 144"/>
              <a:gd name="T82" fmla="*/ 563695 w 853"/>
              <a:gd name="T83" fmla="*/ 3969 h 144"/>
              <a:gd name="T84" fmla="*/ 585101 w 853"/>
              <a:gd name="T85" fmla="*/ 1588 h 144"/>
              <a:gd name="T86" fmla="*/ 607300 w 853"/>
              <a:gd name="T87" fmla="*/ 0 h 144"/>
              <a:gd name="T88" fmla="*/ 629499 w 853"/>
              <a:gd name="T89" fmla="*/ 1588 h 144"/>
              <a:gd name="T90" fmla="*/ 652490 w 853"/>
              <a:gd name="T91" fmla="*/ 3969 h 144"/>
              <a:gd name="T92" fmla="*/ 676275 w 853"/>
              <a:gd name="T93" fmla="*/ 9525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53" h="144">
                <a:moveTo>
                  <a:pt x="0" y="144"/>
                </a:moveTo>
                <a:lnTo>
                  <a:pt x="13" y="121"/>
                </a:lnTo>
                <a:lnTo>
                  <a:pt x="25" y="100"/>
                </a:lnTo>
                <a:lnTo>
                  <a:pt x="37" y="82"/>
                </a:lnTo>
                <a:lnTo>
                  <a:pt x="49" y="68"/>
                </a:lnTo>
                <a:lnTo>
                  <a:pt x="63" y="58"/>
                </a:lnTo>
                <a:lnTo>
                  <a:pt x="76" y="49"/>
                </a:lnTo>
                <a:lnTo>
                  <a:pt x="88" y="42"/>
                </a:lnTo>
                <a:lnTo>
                  <a:pt x="102" y="39"/>
                </a:lnTo>
                <a:lnTo>
                  <a:pt x="114" y="37"/>
                </a:lnTo>
                <a:lnTo>
                  <a:pt x="128" y="37"/>
                </a:lnTo>
                <a:lnTo>
                  <a:pt x="140" y="39"/>
                </a:lnTo>
                <a:lnTo>
                  <a:pt x="153" y="42"/>
                </a:lnTo>
                <a:lnTo>
                  <a:pt x="167" y="46"/>
                </a:lnTo>
                <a:lnTo>
                  <a:pt x="179" y="51"/>
                </a:lnTo>
                <a:lnTo>
                  <a:pt x="193" y="58"/>
                </a:lnTo>
                <a:lnTo>
                  <a:pt x="205" y="65"/>
                </a:lnTo>
                <a:lnTo>
                  <a:pt x="219" y="72"/>
                </a:lnTo>
                <a:lnTo>
                  <a:pt x="231" y="79"/>
                </a:lnTo>
                <a:lnTo>
                  <a:pt x="244" y="86"/>
                </a:lnTo>
                <a:lnTo>
                  <a:pt x="258" y="93"/>
                </a:lnTo>
                <a:lnTo>
                  <a:pt x="270" y="100"/>
                </a:lnTo>
                <a:lnTo>
                  <a:pt x="282" y="105"/>
                </a:lnTo>
                <a:lnTo>
                  <a:pt x="296" y="110"/>
                </a:lnTo>
                <a:lnTo>
                  <a:pt x="317" y="117"/>
                </a:lnTo>
                <a:lnTo>
                  <a:pt x="340" y="121"/>
                </a:lnTo>
                <a:lnTo>
                  <a:pt x="363" y="123"/>
                </a:lnTo>
                <a:lnTo>
                  <a:pt x="384" y="121"/>
                </a:lnTo>
                <a:lnTo>
                  <a:pt x="407" y="117"/>
                </a:lnTo>
                <a:lnTo>
                  <a:pt x="428" y="112"/>
                </a:lnTo>
                <a:lnTo>
                  <a:pt x="450" y="105"/>
                </a:lnTo>
                <a:lnTo>
                  <a:pt x="471" y="96"/>
                </a:lnTo>
                <a:lnTo>
                  <a:pt x="494" y="88"/>
                </a:lnTo>
                <a:lnTo>
                  <a:pt x="517" y="77"/>
                </a:lnTo>
                <a:lnTo>
                  <a:pt x="540" y="67"/>
                </a:lnTo>
                <a:lnTo>
                  <a:pt x="562" y="56"/>
                </a:lnTo>
                <a:lnTo>
                  <a:pt x="585" y="46"/>
                </a:lnTo>
                <a:lnTo>
                  <a:pt x="610" y="35"/>
                </a:lnTo>
                <a:lnTo>
                  <a:pt x="634" y="26"/>
                </a:lnTo>
                <a:lnTo>
                  <a:pt x="659" y="18"/>
                </a:lnTo>
                <a:lnTo>
                  <a:pt x="685" y="11"/>
                </a:lnTo>
                <a:lnTo>
                  <a:pt x="711" y="5"/>
                </a:lnTo>
                <a:lnTo>
                  <a:pt x="738" y="2"/>
                </a:lnTo>
                <a:lnTo>
                  <a:pt x="766" y="0"/>
                </a:lnTo>
                <a:lnTo>
                  <a:pt x="794" y="2"/>
                </a:lnTo>
                <a:lnTo>
                  <a:pt x="823" y="5"/>
                </a:lnTo>
                <a:lnTo>
                  <a:pt x="853" y="12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94" name="Freeform 2075"/>
          <p:cNvSpPr>
            <a:spLocks/>
          </p:cNvSpPr>
          <p:nvPr/>
        </p:nvSpPr>
        <p:spPr bwMode="auto">
          <a:xfrm>
            <a:off x="7235825" y="1878013"/>
            <a:ext cx="628650" cy="336550"/>
          </a:xfrm>
          <a:custGeom>
            <a:avLst/>
            <a:gdLst>
              <a:gd name="T0" fmla="*/ 3964 w 793"/>
              <a:gd name="T1" fmla="*/ 336550 h 425"/>
              <a:gd name="T2" fmla="*/ 793 w 793"/>
              <a:gd name="T3" fmla="*/ 317545 h 425"/>
              <a:gd name="T4" fmla="*/ 0 w 793"/>
              <a:gd name="T5" fmla="*/ 299332 h 425"/>
              <a:gd name="T6" fmla="*/ 793 w 793"/>
              <a:gd name="T7" fmla="*/ 282702 h 425"/>
              <a:gd name="T8" fmla="*/ 3964 w 793"/>
              <a:gd name="T9" fmla="*/ 270032 h 425"/>
              <a:gd name="T10" fmla="*/ 7927 w 793"/>
              <a:gd name="T11" fmla="*/ 258154 h 425"/>
              <a:gd name="T12" fmla="*/ 15062 w 793"/>
              <a:gd name="T13" fmla="*/ 247067 h 425"/>
              <a:gd name="T14" fmla="*/ 22197 w 793"/>
              <a:gd name="T15" fmla="*/ 238357 h 425"/>
              <a:gd name="T16" fmla="*/ 31710 w 793"/>
              <a:gd name="T17" fmla="*/ 231230 h 425"/>
              <a:gd name="T18" fmla="*/ 41223 w 793"/>
              <a:gd name="T19" fmla="*/ 224895 h 425"/>
              <a:gd name="T20" fmla="*/ 53907 w 793"/>
              <a:gd name="T21" fmla="*/ 219351 h 425"/>
              <a:gd name="T22" fmla="*/ 66591 w 793"/>
              <a:gd name="T23" fmla="*/ 214600 h 425"/>
              <a:gd name="T24" fmla="*/ 78482 w 793"/>
              <a:gd name="T25" fmla="*/ 212224 h 425"/>
              <a:gd name="T26" fmla="*/ 92752 w 793"/>
              <a:gd name="T27" fmla="*/ 209057 h 425"/>
              <a:gd name="T28" fmla="*/ 107814 w 793"/>
              <a:gd name="T29" fmla="*/ 206681 h 425"/>
              <a:gd name="T30" fmla="*/ 122083 w 793"/>
              <a:gd name="T31" fmla="*/ 205098 h 425"/>
              <a:gd name="T32" fmla="*/ 137146 w 793"/>
              <a:gd name="T33" fmla="*/ 203514 h 425"/>
              <a:gd name="T34" fmla="*/ 153793 w 793"/>
              <a:gd name="T35" fmla="*/ 202722 h 425"/>
              <a:gd name="T36" fmla="*/ 168856 w 793"/>
              <a:gd name="T37" fmla="*/ 201138 h 425"/>
              <a:gd name="T38" fmla="*/ 183918 w 793"/>
              <a:gd name="T39" fmla="*/ 199554 h 425"/>
              <a:gd name="T40" fmla="*/ 198187 w 793"/>
              <a:gd name="T41" fmla="*/ 197971 h 425"/>
              <a:gd name="T42" fmla="*/ 213249 w 793"/>
              <a:gd name="T43" fmla="*/ 197179 h 425"/>
              <a:gd name="T44" fmla="*/ 227519 w 793"/>
              <a:gd name="T45" fmla="*/ 194011 h 425"/>
              <a:gd name="T46" fmla="*/ 240996 w 793"/>
              <a:gd name="T47" fmla="*/ 190052 h 425"/>
              <a:gd name="T48" fmla="*/ 253680 w 793"/>
              <a:gd name="T49" fmla="*/ 186092 h 425"/>
              <a:gd name="T50" fmla="*/ 264778 w 793"/>
              <a:gd name="T51" fmla="*/ 181341 h 425"/>
              <a:gd name="T52" fmla="*/ 275877 w 793"/>
              <a:gd name="T53" fmla="*/ 175006 h 425"/>
              <a:gd name="T54" fmla="*/ 286975 w 793"/>
              <a:gd name="T55" fmla="*/ 166295 h 425"/>
              <a:gd name="T56" fmla="*/ 296488 w 793"/>
              <a:gd name="T57" fmla="*/ 156793 h 425"/>
              <a:gd name="T58" fmla="*/ 305208 w 793"/>
              <a:gd name="T59" fmla="*/ 147290 h 425"/>
              <a:gd name="T60" fmla="*/ 313136 w 793"/>
              <a:gd name="T61" fmla="*/ 136204 h 425"/>
              <a:gd name="T62" fmla="*/ 320271 w 793"/>
              <a:gd name="T63" fmla="*/ 123534 h 425"/>
              <a:gd name="T64" fmla="*/ 328991 w 793"/>
              <a:gd name="T65" fmla="*/ 112447 h 425"/>
              <a:gd name="T66" fmla="*/ 335333 w 793"/>
              <a:gd name="T67" fmla="*/ 99777 h 425"/>
              <a:gd name="T68" fmla="*/ 342468 w 793"/>
              <a:gd name="T69" fmla="*/ 88691 h 425"/>
              <a:gd name="T70" fmla="*/ 351188 w 793"/>
              <a:gd name="T71" fmla="*/ 76021 h 425"/>
              <a:gd name="T72" fmla="*/ 357530 w 793"/>
              <a:gd name="T73" fmla="*/ 64934 h 425"/>
              <a:gd name="T74" fmla="*/ 367836 w 793"/>
              <a:gd name="T75" fmla="*/ 53056 h 425"/>
              <a:gd name="T76" fmla="*/ 377349 w 793"/>
              <a:gd name="T77" fmla="*/ 42762 h 425"/>
              <a:gd name="T78" fmla="*/ 388447 w 793"/>
              <a:gd name="T79" fmla="*/ 33259 h 425"/>
              <a:gd name="T80" fmla="*/ 399546 w 793"/>
              <a:gd name="T81" fmla="*/ 23756 h 425"/>
              <a:gd name="T82" fmla="*/ 413022 w 793"/>
              <a:gd name="T83" fmla="*/ 16630 h 425"/>
              <a:gd name="T84" fmla="*/ 428877 w 793"/>
              <a:gd name="T85" fmla="*/ 9503 h 425"/>
              <a:gd name="T86" fmla="*/ 445525 w 793"/>
              <a:gd name="T87" fmla="*/ 5543 h 425"/>
              <a:gd name="T88" fmla="*/ 462965 w 793"/>
              <a:gd name="T89" fmla="*/ 1584 h 425"/>
              <a:gd name="T90" fmla="*/ 484370 w 793"/>
              <a:gd name="T91" fmla="*/ 0 h 425"/>
              <a:gd name="T92" fmla="*/ 507359 w 793"/>
              <a:gd name="T93" fmla="*/ 0 h 425"/>
              <a:gd name="T94" fmla="*/ 534313 w 793"/>
              <a:gd name="T95" fmla="*/ 3168 h 425"/>
              <a:gd name="T96" fmla="*/ 562852 w 793"/>
              <a:gd name="T97" fmla="*/ 8711 h 425"/>
              <a:gd name="T98" fmla="*/ 593769 w 793"/>
              <a:gd name="T99" fmla="*/ 15046 h 425"/>
              <a:gd name="T100" fmla="*/ 628650 w 793"/>
              <a:gd name="T101" fmla="*/ 25340 h 4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93" h="425">
                <a:moveTo>
                  <a:pt x="5" y="425"/>
                </a:moveTo>
                <a:lnTo>
                  <a:pt x="1" y="401"/>
                </a:lnTo>
                <a:lnTo>
                  <a:pt x="0" y="378"/>
                </a:lnTo>
                <a:lnTo>
                  <a:pt x="1" y="357"/>
                </a:lnTo>
                <a:lnTo>
                  <a:pt x="5" y="341"/>
                </a:lnTo>
                <a:lnTo>
                  <a:pt x="10" y="326"/>
                </a:lnTo>
                <a:lnTo>
                  <a:pt x="19" y="312"/>
                </a:lnTo>
                <a:lnTo>
                  <a:pt x="28" y="301"/>
                </a:lnTo>
                <a:lnTo>
                  <a:pt x="40" y="292"/>
                </a:lnTo>
                <a:lnTo>
                  <a:pt x="52" y="284"/>
                </a:lnTo>
                <a:lnTo>
                  <a:pt x="68" y="277"/>
                </a:lnTo>
                <a:lnTo>
                  <a:pt x="84" y="271"/>
                </a:lnTo>
                <a:lnTo>
                  <a:pt x="99" y="268"/>
                </a:lnTo>
                <a:lnTo>
                  <a:pt x="117" y="264"/>
                </a:lnTo>
                <a:lnTo>
                  <a:pt x="136" y="261"/>
                </a:lnTo>
                <a:lnTo>
                  <a:pt x="154" y="259"/>
                </a:lnTo>
                <a:lnTo>
                  <a:pt x="173" y="257"/>
                </a:lnTo>
                <a:lnTo>
                  <a:pt x="194" y="256"/>
                </a:lnTo>
                <a:lnTo>
                  <a:pt x="213" y="254"/>
                </a:lnTo>
                <a:lnTo>
                  <a:pt x="232" y="252"/>
                </a:lnTo>
                <a:lnTo>
                  <a:pt x="250" y="250"/>
                </a:lnTo>
                <a:lnTo>
                  <a:pt x="269" y="249"/>
                </a:lnTo>
                <a:lnTo>
                  <a:pt x="287" y="245"/>
                </a:lnTo>
                <a:lnTo>
                  <a:pt x="304" y="240"/>
                </a:lnTo>
                <a:lnTo>
                  <a:pt x="320" y="235"/>
                </a:lnTo>
                <a:lnTo>
                  <a:pt x="334" y="229"/>
                </a:lnTo>
                <a:lnTo>
                  <a:pt x="348" y="221"/>
                </a:lnTo>
                <a:lnTo>
                  <a:pt x="362" y="210"/>
                </a:lnTo>
                <a:lnTo>
                  <a:pt x="374" y="198"/>
                </a:lnTo>
                <a:lnTo>
                  <a:pt x="385" y="186"/>
                </a:lnTo>
                <a:lnTo>
                  <a:pt x="395" y="172"/>
                </a:lnTo>
                <a:lnTo>
                  <a:pt x="404" y="156"/>
                </a:lnTo>
                <a:lnTo>
                  <a:pt x="415" y="142"/>
                </a:lnTo>
                <a:lnTo>
                  <a:pt x="423" y="126"/>
                </a:lnTo>
                <a:lnTo>
                  <a:pt x="432" y="112"/>
                </a:lnTo>
                <a:lnTo>
                  <a:pt x="443" y="96"/>
                </a:lnTo>
                <a:lnTo>
                  <a:pt x="451" y="82"/>
                </a:lnTo>
                <a:lnTo>
                  <a:pt x="464" y="67"/>
                </a:lnTo>
                <a:lnTo>
                  <a:pt x="476" y="54"/>
                </a:lnTo>
                <a:lnTo>
                  <a:pt x="490" y="42"/>
                </a:lnTo>
                <a:lnTo>
                  <a:pt x="504" y="30"/>
                </a:lnTo>
                <a:lnTo>
                  <a:pt x="521" y="21"/>
                </a:lnTo>
                <a:lnTo>
                  <a:pt x="541" y="12"/>
                </a:lnTo>
                <a:lnTo>
                  <a:pt x="562" y="7"/>
                </a:lnTo>
                <a:lnTo>
                  <a:pt x="584" y="2"/>
                </a:lnTo>
                <a:lnTo>
                  <a:pt x="611" y="0"/>
                </a:lnTo>
                <a:lnTo>
                  <a:pt x="640" y="0"/>
                </a:lnTo>
                <a:lnTo>
                  <a:pt x="674" y="4"/>
                </a:lnTo>
                <a:lnTo>
                  <a:pt x="710" y="11"/>
                </a:lnTo>
                <a:lnTo>
                  <a:pt x="749" y="19"/>
                </a:lnTo>
                <a:lnTo>
                  <a:pt x="793" y="32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95" name="Rectangle 2076"/>
          <p:cNvSpPr>
            <a:spLocks noChangeArrowheads="1"/>
          </p:cNvSpPr>
          <p:nvPr/>
        </p:nvSpPr>
        <p:spPr bwMode="auto">
          <a:xfrm>
            <a:off x="5362575" y="6162993"/>
            <a:ext cx="910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Cumene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196" name="Freeform 2077"/>
          <p:cNvSpPr>
            <a:spLocks/>
          </p:cNvSpPr>
          <p:nvPr/>
        </p:nvSpPr>
        <p:spPr bwMode="auto">
          <a:xfrm>
            <a:off x="5362575" y="4699000"/>
            <a:ext cx="1250950" cy="1443038"/>
          </a:xfrm>
          <a:custGeom>
            <a:avLst/>
            <a:gdLst>
              <a:gd name="T0" fmla="*/ 1250950 w 1576"/>
              <a:gd name="T1" fmla="*/ 360958 h 1819"/>
              <a:gd name="T2" fmla="*/ 1250950 w 1576"/>
              <a:gd name="T3" fmla="*/ 1082080 h 1819"/>
              <a:gd name="T4" fmla="*/ 625475 w 1576"/>
              <a:gd name="T5" fmla="*/ 1443038 h 1819"/>
              <a:gd name="T6" fmla="*/ 0 w 1576"/>
              <a:gd name="T7" fmla="*/ 1082080 h 1819"/>
              <a:gd name="T8" fmla="*/ 0 w 1576"/>
              <a:gd name="T9" fmla="*/ 360958 h 1819"/>
              <a:gd name="T10" fmla="*/ 625475 w 1576"/>
              <a:gd name="T11" fmla="*/ 0 h 1819"/>
              <a:gd name="T12" fmla="*/ 1250950 w 1576"/>
              <a:gd name="T13" fmla="*/ 360958 h 18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76" h="1819">
                <a:moveTo>
                  <a:pt x="1576" y="455"/>
                </a:moveTo>
                <a:lnTo>
                  <a:pt x="1576" y="1364"/>
                </a:lnTo>
                <a:lnTo>
                  <a:pt x="788" y="1819"/>
                </a:lnTo>
                <a:lnTo>
                  <a:pt x="0" y="1364"/>
                </a:lnTo>
                <a:lnTo>
                  <a:pt x="0" y="455"/>
                </a:lnTo>
                <a:lnTo>
                  <a:pt x="788" y="0"/>
                </a:lnTo>
                <a:lnTo>
                  <a:pt x="1576" y="455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97" name="Freeform 2078"/>
          <p:cNvSpPr>
            <a:spLocks/>
          </p:cNvSpPr>
          <p:nvPr/>
        </p:nvSpPr>
        <p:spPr bwMode="auto">
          <a:xfrm>
            <a:off x="5507038" y="4938713"/>
            <a:ext cx="963612" cy="963612"/>
          </a:xfrm>
          <a:custGeom>
            <a:avLst/>
            <a:gdLst>
              <a:gd name="T0" fmla="*/ 0 w 1213"/>
              <a:gd name="T1" fmla="*/ 481409 h 1213"/>
              <a:gd name="T2" fmla="*/ 1589 w 1213"/>
              <a:gd name="T3" fmla="*/ 431361 h 1213"/>
              <a:gd name="T4" fmla="*/ 9533 w 1213"/>
              <a:gd name="T5" fmla="*/ 381314 h 1213"/>
              <a:gd name="T6" fmla="*/ 22243 w 1213"/>
              <a:gd name="T7" fmla="*/ 332061 h 1213"/>
              <a:gd name="T8" fmla="*/ 40515 w 1213"/>
              <a:gd name="T9" fmla="*/ 285191 h 1213"/>
              <a:gd name="T10" fmla="*/ 63552 w 1213"/>
              <a:gd name="T11" fmla="*/ 240704 h 1213"/>
              <a:gd name="T12" fmla="*/ 91356 w 1213"/>
              <a:gd name="T13" fmla="*/ 197807 h 1213"/>
              <a:gd name="T14" fmla="*/ 123927 w 1213"/>
              <a:gd name="T15" fmla="*/ 158881 h 1213"/>
              <a:gd name="T16" fmla="*/ 158881 w 1213"/>
              <a:gd name="T17" fmla="*/ 123927 h 1213"/>
              <a:gd name="T18" fmla="*/ 197807 w 1213"/>
              <a:gd name="T19" fmla="*/ 92151 h 1213"/>
              <a:gd name="T20" fmla="*/ 240704 w 1213"/>
              <a:gd name="T21" fmla="*/ 64347 h 1213"/>
              <a:gd name="T22" fmla="*/ 285191 w 1213"/>
              <a:gd name="T23" fmla="*/ 40515 h 1213"/>
              <a:gd name="T24" fmla="*/ 332061 w 1213"/>
              <a:gd name="T25" fmla="*/ 22243 h 1213"/>
              <a:gd name="T26" fmla="*/ 381314 w 1213"/>
              <a:gd name="T27" fmla="*/ 9533 h 1213"/>
              <a:gd name="T28" fmla="*/ 431361 w 1213"/>
              <a:gd name="T29" fmla="*/ 1589 h 1213"/>
              <a:gd name="T30" fmla="*/ 481409 w 1213"/>
              <a:gd name="T31" fmla="*/ 0 h 1213"/>
              <a:gd name="T32" fmla="*/ 533045 w 1213"/>
              <a:gd name="T33" fmla="*/ 1589 h 1213"/>
              <a:gd name="T34" fmla="*/ 581504 w 1213"/>
              <a:gd name="T35" fmla="*/ 9533 h 1213"/>
              <a:gd name="T36" fmla="*/ 631551 w 1213"/>
              <a:gd name="T37" fmla="*/ 22243 h 1213"/>
              <a:gd name="T38" fmla="*/ 677627 w 1213"/>
              <a:gd name="T39" fmla="*/ 40515 h 1213"/>
              <a:gd name="T40" fmla="*/ 722908 w 1213"/>
              <a:gd name="T41" fmla="*/ 64347 h 1213"/>
              <a:gd name="T42" fmla="*/ 765011 w 1213"/>
              <a:gd name="T43" fmla="*/ 92151 h 1213"/>
              <a:gd name="T44" fmla="*/ 803937 w 1213"/>
              <a:gd name="T45" fmla="*/ 123927 h 1213"/>
              <a:gd name="T46" fmla="*/ 840479 w 1213"/>
              <a:gd name="T47" fmla="*/ 158881 h 1213"/>
              <a:gd name="T48" fmla="*/ 872256 w 1213"/>
              <a:gd name="T49" fmla="*/ 197807 h 1213"/>
              <a:gd name="T50" fmla="*/ 900060 w 1213"/>
              <a:gd name="T51" fmla="*/ 240704 h 1213"/>
              <a:gd name="T52" fmla="*/ 922303 w 1213"/>
              <a:gd name="T53" fmla="*/ 285191 h 1213"/>
              <a:gd name="T54" fmla="*/ 940574 w 1213"/>
              <a:gd name="T55" fmla="*/ 332061 h 1213"/>
              <a:gd name="T56" fmla="*/ 954079 w 1213"/>
              <a:gd name="T57" fmla="*/ 381314 h 1213"/>
              <a:gd name="T58" fmla="*/ 961229 w 1213"/>
              <a:gd name="T59" fmla="*/ 431361 h 1213"/>
              <a:gd name="T60" fmla="*/ 963612 w 1213"/>
              <a:gd name="T61" fmla="*/ 481409 h 1213"/>
              <a:gd name="T62" fmla="*/ 961229 w 1213"/>
              <a:gd name="T63" fmla="*/ 533045 h 1213"/>
              <a:gd name="T64" fmla="*/ 954079 w 1213"/>
              <a:gd name="T65" fmla="*/ 581504 h 1213"/>
              <a:gd name="T66" fmla="*/ 940574 w 1213"/>
              <a:gd name="T67" fmla="*/ 631551 h 1213"/>
              <a:gd name="T68" fmla="*/ 922303 w 1213"/>
              <a:gd name="T69" fmla="*/ 677627 h 1213"/>
              <a:gd name="T70" fmla="*/ 900060 w 1213"/>
              <a:gd name="T71" fmla="*/ 722908 h 1213"/>
              <a:gd name="T72" fmla="*/ 872256 w 1213"/>
              <a:gd name="T73" fmla="*/ 765011 h 1213"/>
              <a:gd name="T74" fmla="*/ 840479 w 1213"/>
              <a:gd name="T75" fmla="*/ 803937 h 1213"/>
              <a:gd name="T76" fmla="*/ 803937 w 1213"/>
              <a:gd name="T77" fmla="*/ 839685 h 1213"/>
              <a:gd name="T78" fmla="*/ 765011 w 1213"/>
              <a:gd name="T79" fmla="*/ 872256 h 1213"/>
              <a:gd name="T80" fmla="*/ 722908 w 1213"/>
              <a:gd name="T81" fmla="*/ 900060 h 1213"/>
              <a:gd name="T82" fmla="*/ 677627 w 1213"/>
              <a:gd name="T83" fmla="*/ 922303 h 1213"/>
              <a:gd name="T84" fmla="*/ 631551 w 1213"/>
              <a:gd name="T85" fmla="*/ 940574 h 1213"/>
              <a:gd name="T86" fmla="*/ 581504 w 1213"/>
              <a:gd name="T87" fmla="*/ 954079 h 1213"/>
              <a:gd name="T88" fmla="*/ 533045 w 1213"/>
              <a:gd name="T89" fmla="*/ 961229 h 1213"/>
              <a:gd name="T90" fmla="*/ 481409 w 1213"/>
              <a:gd name="T91" fmla="*/ 963612 h 1213"/>
              <a:gd name="T92" fmla="*/ 431361 w 1213"/>
              <a:gd name="T93" fmla="*/ 961229 h 1213"/>
              <a:gd name="T94" fmla="*/ 381314 w 1213"/>
              <a:gd name="T95" fmla="*/ 954079 h 1213"/>
              <a:gd name="T96" fmla="*/ 332061 w 1213"/>
              <a:gd name="T97" fmla="*/ 940574 h 1213"/>
              <a:gd name="T98" fmla="*/ 285191 w 1213"/>
              <a:gd name="T99" fmla="*/ 922303 h 1213"/>
              <a:gd name="T100" fmla="*/ 240704 w 1213"/>
              <a:gd name="T101" fmla="*/ 900060 h 1213"/>
              <a:gd name="T102" fmla="*/ 197807 w 1213"/>
              <a:gd name="T103" fmla="*/ 872256 h 1213"/>
              <a:gd name="T104" fmla="*/ 158881 w 1213"/>
              <a:gd name="T105" fmla="*/ 839685 h 1213"/>
              <a:gd name="T106" fmla="*/ 123927 w 1213"/>
              <a:gd name="T107" fmla="*/ 803937 h 1213"/>
              <a:gd name="T108" fmla="*/ 91356 w 1213"/>
              <a:gd name="T109" fmla="*/ 765011 h 1213"/>
              <a:gd name="T110" fmla="*/ 63552 w 1213"/>
              <a:gd name="T111" fmla="*/ 722908 h 1213"/>
              <a:gd name="T112" fmla="*/ 40515 w 1213"/>
              <a:gd name="T113" fmla="*/ 677627 h 1213"/>
              <a:gd name="T114" fmla="*/ 22243 w 1213"/>
              <a:gd name="T115" fmla="*/ 631551 h 1213"/>
              <a:gd name="T116" fmla="*/ 9533 w 1213"/>
              <a:gd name="T117" fmla="*/ 581504 h 1213"/>
              <a:gd name="T118" fmla="*/ 1589 w 1213"/>
              <a:gd name="T119" fmla="*/ 533045 h 1213"/>
              <a:gd name="T120" fmla="*/ 0 w 1213"/>
              <a:gd name="T121" fmla="*/ 481409 h 12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13" h="1213">
                <a:moveTo>
                  <a:pt x="0" y="606"/>
                </a:moveTo>
                <a:lnTo>
                  <a:pt x="2" y="543"/>
                </a:lnTo>
                <a:lnTo>
                  <a:pt x="12" y="480"/>
                </a:lnTo>
                <a:lnTo>
                  <a:pt x="28" y="418"/>
                </a:lnTo>
                <a:lnTo>
                  <a:pt x="51" y="359"/>
                </a:lnTo>
                <a:lnTo>
                  <a:pt x="80" y="303"/>
                </a:lnTo>
                <a:lnTo>
                  <a:pt x="115" y="249"/>
                </a:lnTo>
                <a:lnTo>
                  <a:pt x="156" y="200"/>
                </a:lnTo>
                <a:lnTo>
                  <a:pt x="200" y="156"/>
                </a:lnTo>
                <a:lnTo>
                  <a:pt x="249" y="116"/>
                </a:lnTo>
                <a:lnTo>
                  <a:pt x="303" y="81"/>
                </a:lnTo>
                <a:lnTo>
                  <a:pt x="359" y="51"/>
                </a:lnTo>
                <a:lnTo>
                  <a:pt x="418" y="28"/>
                </a:lnTo>
                <a:lnTo>
                  <a:pt x="480" y="12"/>
                </a:lnTo>
                <a:lnTo>
                  <a:pt x="543" y="2"/>
                </a:lnTo>
                <a:lnTo>
                  <a:pt x="606" y="0"/>
                </a:lnTo>
                <a:lnTo>
                  <a:pt x="671" y="2"/>
                </a:lnTo>
                <a:lnTo>
                  <a:pt x="732" y="12"/>
                </a:lnTo>
                <a:lnTo>
                  <a:pt x="795" y="28"/>
                </a:lnTo>
                <a:lnTo>
                  <a:pt x="853" y="51"/>
                </a:lnTo>
                <a:lnTo>
                  <a:pt x="910" y="81"/>
                </a:lnTo>
                <a:lnTo>
                  <a:pt x="963" y="116"/>
                </a:lnTo>
                <a:lnTo>
                  <a:pt x="1012" y="156"/>
                </a:lnTo>
                <a:lnTo>
                  <a:pt x="1058" y="200"/>
                </a:lnTo>
                <a:lnTo>
                  <a:pt x="1098" y="249"/>
                </a:lnTo>
                <a:lnTo>
                  <a:pt x="1133" y="303"/>
                </a:lnTo>
                <a:lnTo>
                  <a:pt x="1161" y="359"/>
                </a:lnTo>
                <a:lnTo>
                  <a:pt x="1184" y="418"/>
                </a:lnTo>
                <a:lnTo>
                  <a:pt x="1201" y="480"/>
                </a:lnTo>
                <a:lnTo>
                  <a:pt x="1210" y="543"/>
                </a:lnTo>
                <a:lnTo>
                  <a:pt x="1213" y="606"/>
                </a:lnTo>
                <a:lnTo>
                  <a:pt x="1210" y="671"/>
                </a:lnTo>
                <a:lnTo>
                  <a:pt x="1201" y="732"/>
                </a:lnTo>
                <a:lnTo>
                  <a:pt x="1184" y="795"/>
                </a:lnTo>
                <a:lnTo>
                  <a:pt x="1161" y="853"/>
                </a:lnTo>
                <a:lnTo>
                  <a:pt x="1133" y="910"/>
                </a:lnTo>
                <a:lnTo>
                  <a:pt x="1098" y="963"/>
                </a:lnTo>
                <a:lnTo>
                  <a:pt x="1058" y="1012"/>
                </a:lnTo>
                <a:lnTo>
                  <a:pt x="1012" y="1057"/>
                </a:lnTo>
                <a:lnTo>
                  <a:pt x="963" y="1098"/>
                </a:lnTo>
                <a:lnTo>
                  <a:pt x="910" y="1133"/>
                </a:lnTo>
                <a:lnTo>
                  <a:pt x="853" y="1161"/>
                </a:lnTo>
                <a:lnTo>
                  <a:pt x="795" y="1184"/>
                </a:lnTo>
                <a:lnTo>
                  <a:pt x="732" y="1201"/>
                </a:lnTo>
                <a:lnTo>
                  <a:pt x="671" y="1210"/>
                </a:lnTo>
                <a:lnTo>
                  <a:pt x="606" y="1213"/>
                </a:lnTo>
                <a:lnTo>
                  <a:pt x="543" y="1210"/>
                </a:lnTo>
                <a:lnTo>
                  <a:pt x="480" y="1201"/>
                </a:lnTo>
                <a:lnTo>
                  <a:pt x="418" y="1184"/>
                </a:lnTo>
                <a:lnTo>
                  <a:pt x="359" y="1161"/>
                </a:lnTo>
                <a:lnTo>
                  <a:pt x="303" y="1133"/>
                </a:lnTo>
                <a:lnTo>
                  <a:pt x="249" y="1098"/>
                </a:lnTo>
                <a:lnTo>
                  <a:pt x="200" y="1057"/>
                </a:lnTo>
                <a:lnTo>
                  <a:pt x="156" y="1012"/>
                </a:lnTo>
                <a:lnTo>
                  <a:pt x="115" y="963"/>
                </a:lnTo>
                <a:lnTo>
                  <a:pt x="80" y="910"/>
                </a:lnTo>
                <a:lnTo>
                  <a:pt x="51" y="853"/>
                </a:lnTo>
                <a:lnTo>
                  <a:pt x="28" y="795"/>
                </a:lnTo>
                <a:lnTo>
                  <a:pt x="12" y="732"/>
                </a:lnTo>
                <a:lnTo>
                  <a:pt x="2" y="671"/>
                </a:lnTo>
                <a:lnTo>
                  <a:pt x="0" y="606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98" name="Line 2079"/>
          <p:cNvSpPr>
            <a:spLocks noChangeShapeType="1"/>
          </p:cNvSpPr>
          <p:nvPr/>
        </p:nvSpPr>
        <p:spPr bwMode="auto">
          <a:xfrm>
            <a:off x="5988050" y="4376738"/>
            <a:ext cx="1588" cy="312737"/>
          </a:xfrm>
          <a:prstGeom prst="line">
            <a:avLst/>
          </a:prstGeom>
          <a:noFill/>
          <a:ln w="26988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99" name="Freeform 2080"/>
          <p:cNvSpPr>
            <a:spLocks/>
          </p:cNvSpPr>
          <p:nvPr/>
        </p:nvSpPr>
        <p:spPr bwMode="auto">
          <a:xfrm>
            <a:off x="5467350" y="4298950"/>
            <a:ext cx="312738" cy="1588"/>
          </a:xfrm>
          <a:custGeom>
            <a:avLst/>
            <a:gdLst>
              <a:gd name="T0" fmla="*/ 0 w 394"/>
              <a:gd name="T1" fmla="*/ 0 h 1588"/>
              <a:gd name="T2" fmla="*/ 312738 w 394"/>
              <a:gd name="T3" fmla="*/ 0 h 1588"/>
              <a:gd name="T4" fmla="*/ 157163 w 394"/>
              <a:gd name="T5" fmla="*/ 0 h 1588"/>
              <a:gd name="T6" fmla="*/ 312738 w 394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4" h="1588">
                <a:moveTo>
                  <a:pt x="0" y="0"/>
                </a:moveTo>
                <a:lnTo>
                  <a:pt x="394" y="0"/>
                </a:lnTo>
                <a:lnTo>
                  <a:pt x="198" y="0"/>
                </a:lnTo>
                <a:lnTo>
                  <a:pt x="394" y="0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00" name="Freeform 2081"/>
          <p:cNvSpPr>
            <a:spLocks/>
          </p:cNvSpPr>
          <p:nvPr/>
        </p:nvSpPr>
        <p:spPr bwMode="auto">
          <a:xfrm>
            <a:off x="6197600" y="4273550"/>
            <a:ext cx="312738" cy="1588"/>
          </a:xfrm>
          <a:custGeom>
            <a:avLst/>
            <a:gdLst>
              <a:gd name="T0" fmla="*/ 0 w 394"/>
              <a:gd name="T1" fmla="*/ 0 h 1588"/>
              <a:gd name="T2" fmla="*/ 312738 w 394"/>
              <a:gd name="T3" fmla="*/ 0 h 1588"/>
              <a:gd name="T4" fmla="*/ 157163 w 394"/>
              <a:gd name="T5" fmla="*/ 0 h 1588"/>
              <a:gd name="T6" fmla="*/ 312738 w 394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4" h="1588">
                <a:moveTo>
                  <a:pt x="0" y="0"/>
                </a:moveTo>
                <a:lnTo>
                  <a:pt x="394" y="0"/>
                </a:lnTo>
                <a:lnTo>
                  <a:pt x="198" y="0"/>
                </a:lnTo>
                <a:lnTo>
                  <a:pt x="394" y="0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01" name="Line 2082"/>
          <p:cNvSpPr>
            <a:spLocks noChangeShapeType="1"/>
          </p:cNvSpPr>
          <p:nvPr/>
        </p:nvSpPr>
        <p:spPr bwMode="auto">
          <a:xfrm>
            <a:off x="5988050" y="3805238"/>
            <a:ext cx="1588" cy="312737"/>
          </a:xfrm>
          <a:prstGeom prst="line">
            <a:avLst/>
          </a:prstGeom>
          <a:noFill/>
          <a:ln w="26988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02" name="Rectangle 2083"/>
          <p:cNvSpPr>
            <a:spLocks noChangeArrowheads="1"/>
          </p:cNvSpPr>
          <p:nvPr/>
        </p:nvSpPr>
        <p:spPr bwMode="auto">
          <a:xfrm>
            <a:off x="1439068" y="6064250"/>
            <a:ext cx="1487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Ethylbenzene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03" name="Freeform 2084"/>
          <p:cNvSpPr>
            <a:spLocks/>
          </p:cNvSpPr>
          <p:nvPr/>
        </p:nvSpPr>
        <p:spPr bwMode="auto">
          <a:xfrm>
            <a:off x="1558925" y="4621213"/>
            <a:ext cx="1250950" cy="1443037"/>
          </a:xfrm>
          <a:custGeom>
            <a:avLst/>
            <a:gdLst>
              <a:gd name="T0" fmla="*/ 1250950 w 1576"/>
              <a:gd name="T1" fmla="*/ 360164 h 1819"/>
              <a:gd name="T2" fmla="*/ 1250950 w 1576"/>
              <a:gd name="T3" fmla="*/ 1082079 h 1819"/>
              <a:gd name="T4" fmla="*/ 625475 w 1576"/>
              <a:gd name="T5" fmla="*/ 1443037 h 1819"/>
              <a:gd name="T6" fmla="*/ 0 w 1576"/>
              <a:gd name="T7" fmla="*/ 1082079 h 1819"/>
              <a:gd name="T8" fmla="*/ 0 w 1576"/>
              <a:gd name="T9" fmla="*/ 360164 h 1819"/>
              <a:gd name="T10" fmla="*/ 625475 w 1576"/>
              <a:gd name="T11" fmla="*/ 0 h 1819"/>
              <a:gd name="T12" fmla="*/ 1250950 w 1576"/>
              <a:gd name="T13" fmla="*/ 360164 h 18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76" h="1819">
                <a:moveTo>
                  <a:pt x="1576" y="454"/>
                </a:moveTo>
                <a:lnTo>
                  <a:pt x="1576" y="1364"/>
                </a:lnTo>
                <a:lnTo>
                  <a:pt x="788" y="1819"/>
                </a:lnTo>
                <a:lnTo>
                  <a:pt x="0" y="1364"/>
                </a:lnTo>
                <a:lnTo>
                  <a:pt x="0" y="454"/>
                </a:lnTo>
                <a:lnTo>
                  <a:pt x="788" y="0"/>
                </a:lnTo>
                <a:lnTo>
                  <a:pt x="1576" y="454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04" name="Freeform 2085"/>
          <p:cNvSpPr>
            <a:spLocks/>
          </p:cNvSpPr>
          <p:nvPr/>
        </p:nvSpPr>
        <p:spPr bwMode="auto">
          <a:xfrm>
            <a:off x="1701800" y="4859338"/>
            <a:ext cx="965200" cy="965200"/>
          </a:xfrm>
          <a:custGeom>
            <a:avLst/>
            <a:gdLst>
              <a:gd name="T0" fmla="*/ 0 w 1216"/>
              <a:gd name="T1" fmla="*/ 482997 h 1215"/>
              <a:gd name="T2" fmla="*/ 3175 w 1216"/>
              <a:gd name="T3" fmla="*/ 432950 h 1215"/>
              <a:gd name="T4" fmla="*/ 11113 w 1216"/>
              <a:gd name="T5" fmla="*/ 382902 h 1215"/>
              <a:gd name="T6" fmla="*/ 23813 w 1216"/>
              <a:gd name="T7" fmla="*/ 333649 h 1215"/>
              <a:gd name="T8" fmla="*/ 42069 w 1216"/>
              <a:gd name="T9" fmla="*/ 286780 h 1215"/>
              <a:gd name="T10" fmla="*/ 64294 w 1216"/>
              <a:gd name="T11" fmla="*/ 242293 h 1215"/>
              <a:gd name="T12" fmla="*/ 92075 w 1216"/>
              <a:gd name="T13" fmla="*/ 199395 h 1215"/>
              <a:gd name="T14" fmla="*/ 123825 w 1216"/>
              <a:gd name="T15" fmla="*/ 160469 h 1215"/>
              <a:gd name="T16" fmla="*/ 160338 w 1216"/>
              <a:gd name="T17" fmla="*/ 123927 h 1215"/>
              <a:gd name="T18" fmla="*/ 199231 w 1216"/>
              <a:gd name="T19" fmla="*/ 92151 h 1215"/>
              <a:gd name="T20" fmla="*/ 240506 w 1216"/>
              <a:gd name="T21" fmla="*/ 65141 h 1215"/>
              <a:gd name="T22" fmla="*/ 286544 w 1216"/>
              <a:gd name="T23" fmla="*/ 42103 h 1215"/>
              <a:gd name="T24" fmla="*/ 334169 w 1216"/>
              <a:gd name="T25" fmla="*/ 23832 h 1215"/>
              <a:gd name="T26" fmla="*/ 382588 w 1216"/>
              <a:gd name="T27" fmla="*/ 11122 h 1215"/>
              <a:gd name="T28" fmla="*/ 432594 w 1216"/>
              <a:gd name="T29" fmla="*/ 3178 h 1215"/>
              <a:gd name="T30" fmla="*/ 482600 w 1216"/>
              <a:gd name="T31" fmla="*/ 0 h 1215"/>
              <a:gd name="T32" fmla="*/ 532606 w 1216"/>
              <a:gd name="T33" fmla="*/ 3178 h 1215"/>
              <a:gd name="T34" fmla="*/ 582613 w 1216"/>
              <a:gd name="T35" fmla="*/ 11122 h 1215"/>
              <a:gd name="T36" fmla="*/ 631031 w 1216"/>
              <a:gd name="T37" fmla="*/ 23832 h 1215"/>
              <a:gd name="T38" fmla="*/ 678656 w 1216"/>
              <a:gd name="T39" fmla="*/ 42103 h 1215"/>
              <a:gd name="T40" fmla="*/ 723106 w 1216"/>
              <a:gd name="T41" fmla="*/ 65141 h 1215"/>
              <a:gd name="T42" fmla="*/ 765969 w 1216"/>
              <a:gd name="T43" fmla="*/ 92151 h 1215"/>
              <a:gd name="T44" fmla="*/ 804863 w 1216"/>
              <a:gd name="T45" fmla="*/ 123927 h 1215"/>
              <a:gd name="T46" fmla="*/ 841375 w 1216"/>
              <a:gd name="T47" fmla="*/ 160469 h 1215"/>
              <a:gd name="T48" fmla="*/ 873125 w 1216"/>
              <a:gd name="T49" fmla="*/ 199395 h 1215"/>
              <a:gd name="T50" fmla="*/ 899319 w 1216"/>
              <a:gd name="T51" fmla="*/ 242293 h 1215"/>
              <a:gd name="T52" fmla="*/ 923131 w 1216"/>
              <a:gd name="T53" fmla="*/ 286780 h 1215"/>
              <a:gd name="T54" fmla="*/ 941388 w 1216"/>
              <a:gd name="T55" fmla="*/ 333649 h 1215"/>
              <a:gd name="T56" fmla="*/ 954088 w 1216"/>
              <a:gd name="T57" fmla="*/ 382902 h 1215"/>
              <a:gd name="T58" fmla="*/ 962025 w 1216"/>
              <a:gd name="T59" fmla="*/ 432950 h 1215"/>
              <a:gd name="T60" fmla="*/ 965200 w 1216"/>
              <a:gd name="T61" fmla="*/ 482997 h 1215"/>
              <a:gd name="T62" fmla="*/ 962025 w 1216"/>
              <a:gd name="T63" fmla="*/ 533045 h 1215"/>
              <a:gd name="T64" fmla="*/ 954088 w 1216"/>
              <a:gd name="T65" fmla="*/ 583092 h 1215"/>
              <a:gd name="T66" fmla="*/ 941388 w 1216"/>
              <a:gd name="T67" fmla="*/ 631551 h 1215"/>
              <a:gd name="T68" fmla="*/ 923131 w 1216"/>
              <a:gd name="T69" fmla="*/ 679215 h 1215"/>
              <a:gd name="T70" fmla="*/ 899319 w 1216"/>
              <a:gd name="T71" fmla="*/ 724496 h 1215"/>
              <a:gd name="T72" fmla="*/ 873125 w 1216"/>
              <a:gd name="T73" fmla="*/ 766599 h 1215"/>
              <a:gd name="T74" fmla="*/ 841375 w 1216"/>
              <a:gd name="T75" fmla="*/ 805525 h 1215"/>
              <a:gd name="T76" fmla="*/ 804863 w 1216"/>
              <a:gd name="T77" fmla="*/ 841273 h 1215"/>
              <a:gd name="T78" fmla="*/ 765969 w 1216"/>
              <a:gd name="T79" fmla="*/ 873844 h 1215"/>
              <a:gd name="T80" fmla="*/ 723106 w 1216"/>
              <a:gd name="T81" fmla="*/ 901648 h 1215"/>
              <a:gd name="T82" fmla="*/ 678656 w 1216"/>
              <a:gd name="T83" fmla="*/ 923891 h 1215"/>
              <a:gd name="T84" fmla="*/ 631031 w 1216"/>
              <a:gd name="T85" fmla="*/ 941368 h 1215"/>
              <a:gd name="T86" fmla="*/ 582613 w 1216"/>
              <a:gd name="T87" fmla="*/ 954078 h 1215"/>
              <a:gd name="T88" fmla="*/ 532606 w 1216"/>
              <a:gd name="T89" fmla="*/ 962817 h 1215"/>
              <a:gd name="T90" fmla="*/ 482600 w 1216"/>
              <a:gd name="T91" fmla="*/ 965200 h 1215"/>
              <a:gd name="T92" fmla="*/ 432594 w 1216"/>
              <a:gd name="T93" fmla="*/ 962817 h 1215"/>
              <a:gd name="T94" fmla="*/ 382588 w 1216"/>
              <a:gd name="T95" fmla="*/ 954078 h 1215"/>
              <a:gd name="T96" fmla="*/ 334169 w 1216"/>
              <a:gd name="T97" fmla="*/ 941368 h 1215"/>
              <a:gd name="T98" fmla="*/ 286544 w 1216"/>
              <a:gd name="T99" fmla="*/ 923891 h 1215"/>
              <a:gd name="T100" fmla="*/ 240506 w 1216"/>
              <a:gd name="T101" fmla="*/ 901648 h 1215"/>
              <a:gd name="T102" fmla="*/ 199231 w 1216"/>
              <a:gd name="T103" fmla="*/ 873844 h 1215"/>
              <a:gd name="T104" fmla="*/ 160338 w 1216"/>
              <a:gd name="T105" fmla="*/ 841273 h 1215"/>
              <a:gd name="T106" fmla="*/ 123825 w 1216"/>
              <a:gd name="T107" fmla="*/ 805525 h 1215"/>
              <a:gd name="T108" fmla="*/ 92075 w 1216"/>
              <a:gd name="T109" fmla="*/ 766599 h 1215"/>
              <a:gd name="T110" fmla="*/ 64294 w 1216"/>
              <a:gd name="T111" fmla="*/ 724496 h 1215"/>
              <a:gd name="T112" fmla="*/ 42069 w 1216"/>
              <a:gd name="T113" fmla="*/ 679215 h 1215"/>
              <a:gd name="T114" fmla="*/ 23813 w 1216"/>
              <a:gd name="T115" fmla="*/ 631551 h 1215"/>
              <a:gd name="T116" fmla="*/ 11113 w 1216"/>
              <a:gd name="T117" fmla="*/ 583092 h 1215"/>
              <a:gd name="T118" fmla="*/ 3175 w 1216"/>
              <a:gd name="T119" fmla="*/ 533045 h 1215"/>
              <a:gd name="T120" fmla="*/ 0 w 1216"/>
              <a:gd name="T121" fmla="*/ 482997 h 12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16" h="1215">
                <a:moveTo>
                  <a:pt x="0" y="608"/>
                </a:moveTo>
                <a:lnTo>
                  <a:pt x="4" y="545"/>
                </a:lnTo>
                <a:lnTo>
                  <a:pt x="14" y="482"/>
                </a:lnTo>
                <a:lnTo>
                  <a:pt x="30" y="420"/>
                </a:lnTo>
                <a:lnTo>
                  <a:pt x="53" y="361"/>
                </a:lnTo>
                <a:lnTo>
                  <a:pt x="81" y="305"/>
                </a:lnTo>
                <a:lnTo>
                  <a:pt x="116" y="251"/>
                </a:lnTo>
                <a:lnTo>
                  <a:pt x="156" y="202"/>
                </a:lnTo>
                <a:lnTo>
                  <a:pt x="202" y="156"/>
                </a:lnTo>
                <a:lnTo>
                  <a:pt x="251" y="116"/>
                </a:lnTo>
                <a:lnTo>
                  <a:pt x="303" y="82"/>
                </a:lnTo>
                <a:lnTo>
                  <a:pt x="361" y="53"/>
                </a:lnTo>
                <a:lnTo>
                  <a:pt x="421" y="30"/>
                </a:lnTo>
                <a:lnTo>
                  <a:pt x="482" y="14"/>
                </a:lnTo>
                <a:lnTo>
                  <a:pt x="545" y="4"/>
                </a:lnTo>
                <a:lnTo>
                  <a:pt x="608" y="0"/>
                </a:lnTo>
                <a:lnTo>
                  <a:pt x="671" y="4"/>
                </a:lnTo>
                <a:lnTo>
                  <a:pt x="734" y="14"/>
                </a:lnTo>
                <a:lnTo>
                  <a:pt x="795" y="30"/>
                </a:lnTo>
                <a:lnTo>
                  <a:pt x="855" y="53"/>
                </a:lnTo>
                <a:lnTo>
                  <a:pt x="911" y="82"/>
                </a:lnTo>
                <a:lnTo>
                  <a:pt x="965" y="116"/>
                </a:lnTo>
                <a:lnTo>
                  <a:pt x="1014" y="156"/>
                </a:lnTo>
                <a:lnTo>
                  <a:pt x="1060" y="202"/>
                </a:lnTo>
                <a:lnTo>
                  <a:pt x="1100" y="251"/>
                </a:lnTo>
                <a:lnTo>
                  <a:pt x="1133" y="305"/>
                </a:lnTo>
                <a:lnTo>
                  <a:pt x="1163" y="361"/>
                </a:lnTo>
                <a:lnTo>
                  <a:pt x="1186" y="420"/>
                </a:lnTo>
                <a:lnTo>
                  <a:pt x="1202" y="482"/>
                </a:lnTo>
                <a:lnTo>
                  <a:pt x="1212" y="545"/>
                </a:lnTo>
                <a:lnTo>
                  <a:pt x="1216" y="608"/>
                </a:lnTo>
                <a:lnTo>
                  <a:pt x="1212" y="671"/>
                </a:lnTo>
                <a:lnTo>
                  <a:pt x="1202" y="734"/>
                </a:lnTo>
                <a:lnTo>
                  <a:pt x="1186" y="795"/>
                </a:lnTo>
                <a:lnTo>
                  <a:pt x="1163" y="855"/>
                </a:lnTo>
                <a:lnTo>
                  <a:pt x="1133" y="912"/>
                </a:lnTo>
                <a:lnTo>
                  <a:pt x="1100" y="965"/>
                </a:lnTo>
                <a:lnTo>
                  <a:pt x="1060" y="1014"/>
                </a:lnTo>
                <a:lnTo>
                  <a:pt x="1014" y="1059"/>
                </a:lnTo>
                <a:lnTo>
                  <a:pt x="965" y="1100"/>
                </a:lnTo>
                <a:lnTo>
                  <a:pt x="911" y="1135"/>
                </a:lnTo>
                <a:lnTo>
                  <a:pt x="855" y="1163"/>
                </a:lnTo>
                <a:lnTo>
                  <a:pt x="795" y="1185"/>
                </a:lnTo>
                <a:lnTo>
                  <a:pt x="734" y="1201"/>
                </a:lnTo>
                <a:lnTo>
                  <a:pt x="671" y="1212"/>
                </a:lnTo>
                <a:lnTo>
                  <a:pt x="608" y="1215"/>
                </a:lnTo>
                <a:lnTo>
                  <a:pt x="545" y="1212"/>
                </a:lnTo>
                <a:lnTo>
                  <a:pt x="482" y="1201"/>
                </a:lnTo>
                <a:lnTo>
                  <a:pt x="421" y="1185"/>
                </a:lnTo>
                <a:lnTo>
                  <a:pt x="361" y="1163"/>
                </a:lnTo>
                <a:lnTo>
                  <a:pt x="303" y="1135"/>
                </a:lnTo>
                <a:lnTo>
                  <a:pt x="251" y="1100"/>
                </a:lnTo>
                <a:lnTo>
                  <a:pt x="202" y="1059"/>
                </a:lnTo>
                <a:lnTo>
                  <a:pt x="156" y="1014"/>
                </a:lnTo>
                <a:lnTo>
                  <a:pt x="116" y="965"/>
                </a:lnTo>
                <a:lnTo>
                  <a:pt x="81" y="912"/>
                </a:lnTo>
                <a:lnTo>
                  <a:pt x="53" y="855"/>
                </a:lnTo>
                <a:lnTo>
                  <a:pt x="30" y="795"/>
                </a:lnTo>
                <a:lnTo>
                  <a:pt x="14" y="734"/>
                </a:lnTo>
                <a:lnTo>
                  <a:pt x="4" y="671"/>
                </a:lnTo>
                <a:lnTo>
                  <a:pt x="0" y="608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05" name="Rectangle 2086"/>
          <p:cNvSpPr>
            <a:spLocks noChangeArrowheads="1"/>
          </p:cNvSpPr>
          <p:nvPr/>
        </p:nvSpPr>
        <p:spPr bwMode="auto">
          <a:xfrm>
            <a:off x="2100263" y="4106863"/>
            <a:ext cx="40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CH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06" name="Rectangle 2087"/>
          <p:cNvSpPr>
            <a:spLocks noChangeArrowheads="1"/>
          </p:cNvSpPr>
          <p:nvPr/>
        </p:nvSpPr>
        <p:spPr bwMode="auto">
          <a:xfrm>
            <a:off x="2500313" y="4283075"/>
            <a:ext cx="371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2    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07" name="Rectangle 2088"/>
          <p:cNvSpPr>
            <a:spLocks noChangeArrowheads="1"/>
          </p:cNvSpPr>
          <p:nvPr/>
        </p:nvSpPr>
        <p:spPr bwMode="auto">
          <a:xfrm>
            <a:off x="2860675" y="4106863"/>
            <a:ext cx="4857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CH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08" name="Rectangle 2089"/>
          <p:cNvSpPr>
            <a:spLocks noChangeArrowheads="1"/>
          </p:cNvSpPr>
          <p:nvPr/>
        </p:nvSpPr>
        <p:spPr bwMode="auto">
          <a:xfrm>
            <a:off x="3338513" y="4283075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3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09" name="Freeform 2090"/>
          <p:cNvSpPr>
            <a:spLocks/>
          </p:cNvSpPr>
          <p:nvPr/>
        </p:nvSpPr>
        <p:spPr bwMode="auto">
          <a:xfrm>
            <a:off x="2184400" y="4376738"/>
            <a:ext cx="1588" cy="209550"/>
          </a:xfrm>
          <a:custGeom>
            <a:avLst/>
            <a:gdLst>
              <a:gd name="T0" fmla="*/ 0 w 1588"/>
              <a:gd name="T1" fmla="*/ 0 h 262"/>
              <a:gd name="T2" fmla="*/ 0 w 1588"/>
              <a:gd name="T3" fmla="*/ 104775 h 262"/>
              <a:gd name="T4" fmla="*/ 0 w 1588"/>
              <a:gd name="T5" fmla="*/ 209550 h 2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262">
                <a:moveTo>
                  <a:pt x="0" y="0"/>
                </a:moveTo>
                <a:lnTo>
                  <a:pt x="0" y="131"/>
                </a:lnTo>
                <a:lnTo>
                  <a:pt x="0" y="262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10" name="Freeform 2091"/>
          <p:cNvSpPr>
            <a:spLocks/>
          </p:cNvSpPr>
          <p:nvPr/>
        </p:nvSpPr>
        <p:spPr bwMode="auto">
          <a:xfrm>
            <a:off x="2652713" y="4273550"/>
            <a:ext cx="207962" cy="1588"/>
          </a:xfrm>
          <a:custGeom>
            <a:avLst/>
            <a:gdLst>
              <a:gd name="T0" fmla="*/ 0 w 263"/>
              <a:gd name="T1" fmla="*/ 0 h 1588"/>
              <a:gd name="T2" fmla="*/ 103586 w 263"/>
              <a:gd name="T3" fmla="*/ 0 h 1588"/>
              <a:gd name="T4" fmla="*/ 207962 w 26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3" h="1588">
                <a:moveTo>
                  <a:pt x="0" y="0"/>
                </a:moveTo>
                <a:lnTo>
                  <a:pt x="131" y="0"/>
                </a:lnTo>
                <a:lnTo>
                  <a:pt x="263" y="0"/>
                </a:lnTo>
              </a:path>
            </a:pathLst>
          </a:custGeom>
          <a:noFill/>
          <a:ln w="26988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0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enzene pathw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71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91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7863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Occam’s Razor is Dull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44538" y="1524000"/>
            <a:ext cx="7772400" cy="39624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z="3600" b="1" dirty="0" smtClean="0">
                <a:solidFill>
                  <a:srgbClr val="99CCFF"/>
                </a:solidFill>
              </a:rPr>
              <a:t>Simplest Proposition:</a:t>
            </a:r>
            <a:r>
              <a:rPr lang="en-US" sz="3600" b="1" dirty="0" smtClean="0"/>
              <a:t> </a:t>
            </a:r>
          </a:p>
          <a:p>
            <a:pPr marL="457200" lvl="1" indent="0" eaLnBrk="1" hangingPunct="1">
              <a:buFontTx/>
              <a:buNone/>
            </a:pPr>
            <a:r>
              <a:rPr lang="en-US" sz="3600" dirty="0" smtClean="0"/>
              <a:t>One metabolite acting through one mechanism attacking one target</a:t>
            </a:r>
          </a:p>
          <a:p>
            <a:pPr marL="0" indent="0" eaLnBrk="1" hangingPunct="1">
              <a:buFontTx/>
              <a:buNone/>
            </a:pPr>
            <a:endParaRPr lang="en-US" sz="3600" dirty="0" smtClean="0"/>
          </a:p>
          <a:p>
            <a:pPr marL="0" indent="0" eaLnBrk="1" hangingPunct="1">
              <a:buFontTx/>
              <a:buNone/>
            </a:pPr>
            <a:r>
              <a:rPr lang="en-US" sz="3600" b="1" dirty="0" smtClean="0">
                <a:solidFill>
                  <a:srgbClr val="99CCFF"/>
                </a:solidFill>
              </a:rPr>
              <a:t>Likely Truth: </a:t>
            </a:r>
          </a:p>
          <a:p>
            <a:pPr marL="457200" lvl="1" indent="0" eaLnBrk="1" hangingPunct="1">
              <a:buFontTx/>
              <a:buNone/>
            </a:pPr>
            <a:r>
              <a:rPr lang="en-US" sz="3600" dirty="0" smtClean="0"/>
              <a:t>Multiple metabolites acting through multiple mechanisms attacking multiple targets</a:t>
            </a:r>
          </a:p>
        </p:txBody>
      </p:sp>
    </p:spTree>
    <p:extLst>
      <p:ext uri="{BB962C8B-B14F-4D97-AF65-F5344CB8AC3E}">
        <p14:creationId xmlns:p14="http://schemas.microsoft.com/office/powerpoint/2010/main" val="337939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effect on RBCs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Competitive inhibition of oxygen binding to hemoglobin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Chemically induced anemia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0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Hematologic Effects of Benzene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87463" y="1447800"/>
            <a:ext cx="7170737" cy="3733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800" dirty="0" smtClean="0"/>
              <a:t>Causality Proven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dirty="0" smtClean="0"/>
              <a:t>Aplastic Anemia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dirty="0" err="1" smtClean="0"/>
              <a:t>Myelodysplasia</a:t>
            </a:r>
            <a:endParaRPr lang="en-US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sz="2800" dirty="0" smtClean="0"/>
              <a:t>Acute </a:t>
            </a:r>
            <a:r>
              <a:rPr lang="en-US" sz="2800" dirty="0" err="1" smtClean="0"/>
              <a:t>Myelogenous</a:t>
            </a:r>
            <a:r>
              <a:rPr lang="en-US" sz="2800" dirty="0" smtClean="0"/>
              <a:t> leukemia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sz="2800" dirty="0" smtClean="0"/>
              <a:t>   (Including Acute </a:t>
            </a:r>
            <a:r>
              <a:rPr lang="en-US" sz="2800" dirty="0" err="1" smtClean="0"/>
              <a:t>Myelomonocytic</a:t>
            </a:r>
            <a:r>
              <a:rPr lang="en-US" sz="2800" dirty="0" smtClean="0"/>
              <a:t> Leukemia, Acute </a:t>
            </a:r>
            <a:r>
              <a:rPr lang="en-US" sz="2800" dirty="0" err="1" smtClean="0"/>
              <a:t>Promyelocytic</a:t>
            </a:r>
            <a:r>
              <a:rPr lang="en-US" sz="2800" dirty="0" smtClean="0"/>
              <a:t> Leukemia, </a:t>
            </a:r>
            <a:r>
              <a:rPr lang="en-US" sz="2800" dirty="0" err="1" smtClean="0"/>
              <a:t>Erythroleukemia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00580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3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Evidence Supporting Benzene </a:t>
            </a:r>
            <a:r>
              <a:rPr lang="en-US" sz="4000" b="1" dirty="0" err="1" smtClean="0"/>
              <a:t>Leukemogenesis</a:t>
            </a:r>
            <a:endParaRPr lang="en-US" sz="36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609600" indent="-609600" eaLnBrk="1" hangingPunct="1">
              <a:spcAft>
                <a:spcPct val="20000"/>
              </a:spcAft>
              <a:buFontTx/>
              <a:buAutoNum type="arabicPeriod"/>
              <a:tabLst>
                <a:tab pos="1371600" algn="l"/>
              </a:tabLst>
            </a:pPr>
            <a:r>
              <a:rPr lang="en-US" sz="4000" dirty="0" smtClean="0"/>
              <a:t>Biomedical Plausibility</a:t>
            </a:r>
          </a:p>
          <a:p>
            <a:pPr marL="609600" indent="-609600" eaLnBrk="1" hangingPunct="1">
              <a:spcAft>
                <a:spcPct val="20000"/>
              </a:spcAft>
              <a:buFontTx/>
              <a:buAutoNum type="arabicPeriod"/>
              <a:tabLst>
                <a:tab pos="1371600" algn="l"/>
              </a:tabLst>
            </a:pPr>
            <a:r>
              <a:rPr lang="en-US" sz="4000" dirty="0" smtClean="0"/>
              <a:t>Case Studies</a:t>
            </a:r>
          </a:p>
          <a:p>
            <a:pPr marL="609600" indent="-609600" eaLnBrk="1" hangingPunct="1">
              <a:spcAft>
                <a:spcPct val="20000"/>
              </a:spcAft>
              <a:buFontTx/>
              <a:buAutoNum type="arabicPeriod"/>
              <a:tabLst>
                <a:tab pos="1371600" algn="l"/>
              </a:tabLst>
            </a:pPr>
            <a:r>
              <a:rPr lang="en-US" sz="4000" dirty="0" smtClean="0"/>
              <a:t>Epidemiology</a:t>
            </a:r>
          </a:p>
          <a:p>
            <a:pPr marL="609600" indent="-609600" eaLnBrk="1" hangingPunct="1">
              <a:spcAft>
                <a:spcPct val="20000"/>
              </a:spcAft>
              <a:buFontTx/>
              <a:buNone/>
              <a:tabLst>
                <a:tab pos="1371600" algn="l"/>
              </a:tabLst>
            </a:pPr>
            <a:r>
              <a:rPr lang="en-US" sz="4000" dirty="0" smtClean="0"/>
              <a:t>	A.	Numerator Specific</a:t>
            </a:r>
          </a:p>
          <a:p>
            <a:pPr marL="609600" indent="-609600" eaLnBrk="1" hangingPunct="1">
              <a:spcAft>
                <a:spcPct val="20000"/>
              </a:spcAft>
              <a:buFontTx/>
              <a:buNone/>
              <a:tabLst>
                <a:tab pos="1371600" algn="l"/>
              </a:tabLst>
            </a:pPr>
            <a:r>
              <a:rPr lang="en-US" sz="4000" dirty="0" smtClean="0"/>
              <a:t>	B.	Denominator Specific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02730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Hematologic Effects of Benzene</a:t>
            </a:r>
            <a:endParaRPr lang="en-US" sz="4000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91440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/>
              <a:t>Causality Probable but Unproven</a:t>
            </a:r>
          </a:p>
          <a:p>
            <a:pPr lvl="1" eaLnBrk="1" hangingPunct="1"/>
            <a:r>
              <a:rPr lang="en-US" sz="3200" b="1" smtClean="0"/>
              <a:t>	Acute Lymphatic Leukemia</a:t>
            </a:r>
          </a:p>
          <a:p>
            <a:pPr lvl="1" eaLnBrk="1" hangingPunct="1"/>
            <a:r>
              <a:rPr lang="en-US" sz="3200" b="1" smtClean="0"/>
              <a:t>	Non-Hodgkin’s Lymphoma</a:t>
            </a:r>
          </a:p>
          <a:p>
            <a:pPr lvl="1" eaLnBrk="1" hangingPunct="1"/>
            <a:r>
              <a:rPr lang="en-US" sz="3200" b="1" smtClean="0"/>
              <a:t>	Multiple Myeloma</a:t>
            </a:r>
          </a:p>
          <a:p>
            <a:pPr lvl="1" eaLnBrk="1" hangingPunct="1"/>
            <a:r>
              <a:rPr lang="en-US" sz="3200" b="1" smtClean="0"/>
              <a:t>	Paroxysmal Nocturnal Hemoglobinuria</a:t>
            </a:r>
          </a:p>
          <a:p>
            <a:pPr lvl="1" eaLnBrk="1" hangingPunct="1"/>
            <a:r>
              <a:rPr lang="en-US" sz="3200" b="1" smtClean="0"/>
              <a:t>	Chronic Myelogenous Leukemia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551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Hematologic Effects of Benzene</a:t>
            </a:r>
            <a:endParaRPr lang="en-US" sz="40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9228138" cy="3733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/>
              <a:t>Causality Possible</a:t>
            </a:r>
          </a:p>
          <a:p>
            <a:pPr lvl="1" eaLnBrk="1" hangingPunct="1"/>
            <a:r>
              <a:rPr lang="en-US" sz="3600" b="1" smtClean="0"/>
              <a:t>Hodgkin’s Disease</a:t>
            </a:r>
          </a:p>
          <a:p>
            <a:pPr lvl="1" eaLnBrk="1" hangingPunct="1"/>
            <a:r>
              <a:rPr lang="en-US" sz="3600" b="1" smtClean="0"/>
              <a:t>Chronic Lymphocytic Leukemia</a:t>
            </a:r>
          </a:p>
          <a:p>
            <a:pPr lvl="1" eaLnBrk="1" hangingPunct="1">
              <a:buFontTx/>
              <a:buNone/>
            </a:pPr>
            <a:r>
              <a:rPr lang="en-US" sz="3200" b="1" smtClean="0"/>
              <a:t>		(and other Myeloproliferative    Disorders)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5972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Multiple Myeloma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Plasma cell tumor, usually of bone marrow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Plasma cells are related to B Lymphocytes and have the function of producing antibody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Diagnosis usually made based upon the presence of a monoclonal protein spike on serum protein electrophoresis, and on the presence a large numbers of plasma cells in the bone marrow.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061074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4495800"/>
            <a:ext cx="297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</a:rPr>
              <a:t>Monoclonal Gammopathy</a:t>
            </a:r>
            <a:endParaRPr lang="en-US" sz="3200" b="1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3276600" y="14017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</a:rPr>
              <a:t>Normal</a:t>
            </a:r>
            <a:endParaRPr lang="en-US" sz="3200" b="1"/>
          </a:p>
        </p:txBody>
      </p:sp>
      <p:pic>
        <p:nvPicPr>
          <p:cNvPr id="20484" name="Picture 4" descr="Figure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"/>
            <a:ext cx="49530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Figure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78238"/>
            <a:ext cx="50292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2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b="1" smtClean="0"/>
              <a:t>Non-Hodgkin’s Lymphoma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Lymphocytic tumors diagnosed by exclusion - not Hodgkin’s disease nor lymphocytic leukemias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Broad and overlapping range of disease entities and etiologies.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Immune suppression common to a number of causative factors, including HIV infection.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5309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z="3600" b="1" smtClean="0"/>
              <a:t>Biological Plausibility of Causal Relationship of Benzene to Multiple Myeloma</a:t>
            </a:r>
            <a:endParaRPr lang="en-US" sz="3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3657600"/>
          </a:xfrm>
        </p:spPr>
        <p:txBody>
          <a:bodyPr/>
          <a:lstStyle/>
          <a:p>
            <a:pPr eaLnBrk="1" hangingPunct="1"/>
            <a:r>
              <a:rPr lang="en-US" b="1" smtClean="0"/>
              <a:t>Multiple myeloma is a tumor of plasma cells which are a form of B lymphocytes</a:t>
            </a:r>
          </a:p>
          <a:p>
            <a:pPr eaLnBrk="1" hangingPunct="1"/>
            <a:r>
              <a:rPr lang="en-US" b="1" smtClean="0"/>
              <a:t>Exposure to benzene destroys B lymphocytes and  causes chromosomal abnormalities in B lymphocytes</a:t>
            </a:r>
          </a:p>
          <a:p>
            <a:pPr eaLnBrk="1" hangingPunct="1"/>
            <a:r>
              <a:rPr lang="en-US" b="1" smtClean="0"/>
              <a:t>Benzene is a known cause of leukemia, a bone marrow cancer, through a mechanism that leads to the presence of a carcinogenic metabolite within the bone marrow.</a:t>
            </a:r>
          </a:p>
          <a:p>
            <a:pPr eaLnBrk="1" hangingPunct="1"/>
            <a:r>
              <a:rPr lang="en-US" b="1" smtClean="0"/>
              <a:t>Multiple myeloma is a bone marrow tumor.</a:t>
            </a:r>
            <a:endParaRPr lang="en-US" sz="2400" b="1" smtClean="0"/>
          </a:p>
        </p:txBody>
      </p:sp>
    </p:spTree>
    <p:extLst>
      <p:ext uri="{BB962C8B-B14F-4D97-AF65-F5344CB8AC3E}">
        <p14:creationId xmlns:p14="http://schemas.microsoft.com/office/powerpoint/2010/main" val="4166667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839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>Role of Biological Plausibility in Determining Causal Relations of Benzene to Multiple Myeloma</a:t>
            </a:r>
            <a:endParaRPr lang="en-US" sz="36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505200"/>
          </a:xfrm>
        </p:spPr>
        <p:txBody>
          <a:bodyPr/>
          <a:lstStyle/>
          <a:p>
            <a:pPr eaLnBrk="1" hangingPunct="1"/>
            <a:r>
              <a:rPr lang="en-US" sz="3600" b="1" smtClean="0"/>
              <a:t>Benzene causes the formation of a carcinogen that is specific to the organ at risk and that affects the basic cell type, including producing cytogenetic abnormalities.</a:t>
            </a:r>
            <a:endParaRPr 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121139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91440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z="3600" b="1" smtClean="0"/>
              <a:t>Biological Plausibility of Causal Relationship of Benzene to Non-Hodgkin’s Lymphoma</a:t>
            </a:r>
            <a:endParaRPr lang="en-US" sz="36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534400" cy="3581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000" b="1" smtClean="0"/>
              <a:t>Non-Hodgkin’s Lymphoma is a lymphocytic tumor</a:t>
            </a:r>
          </a:p>
          <a:p>
            <a:pPr eaLnBrk="1" hangingPunct="1"/>
            <a:r>
              <a:rPr lang="en-US" sz="3000" b="1" smtClean="0"/>
              <a:t>Exposure to benzene destroys lymphocytes and  causes chromosomal abnormalities in lymphocytes</a:t>
            </a:r>
          </a:p>
          <a:p>
            <a:pPr eaLnBrk="1" hangingPunct="1"/>
            <a:r>
              <a:rPr lang="en-US" sz="3000" b="1" smtClean="0"/>
              <a:t>Benzene is a known cause of leukemia, a bone marrow cancer, through a mechanism that leads to the presence of a carcinogenic metabolite within the bone marrow.</a:t>
            </a:r>
          </a:p>
          <a:p>
            <a:pPr eaLnBrk="1" hangingPunct="1"/>
            <a:r>
              <a:rPr lang="en-US" sz="3000" b="1" smtClean="0"/>
              <a:t>The bone marrow is a lymphoid organ.</a:t>
            </a:r>
          </a:p>
          <a:p>
            <a:pPr eaLnBrk="1" hangingPunct="1"/>
            <a:r>
              <a:rPr lang="en-US" sz="3000" b="1" smtClean="0"/>
              <a:t>Rats exposed to benzene develop lymphomas</a:t>
            </a:r>
          </a:p>
        </p:txBody>
      </p:sp>
    </p:spTree>
    <p:extLst>
      <p:ext uri="{BB962C8B-B14F-4D97-AF65-F5344CB8AC3E}">
        <p14:creationId xmlns:p14="http://schemas.microsoft.com/office/powerpoint/2010/main" val="267892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Competitive inhibition of oxygen binding to hemoglobin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4708" cy="3508977"/>
          </a:xfrm>
        </p:spPr>
        <p:txBody>
          <a:bodyPr/>
          <a:lstStyle/>
          <a:p>
            <a:r>
              <a:rPr lang="en-US" dirty="0" smtClean="0"/>
              <a:t>CO </a:t>
            </a:r>
            <a:r>
              <a:rPr lang="en-US" dirty="0" smtClean="0">
                <a:latin typeface="Arial"/>
                <a:cs typeface="Arial"/>
              </a:rPr>
              <a:t>→ binds to the </a:t>
            </a:r>
            <a:r>
              <a:rPr lang="en-US" dirty="0" err="1" smtClean="0">
                <a:latin typeface="Arial"/>
                <a:cs typeface="Arial"/>
              </a:rPr>
              <a:t>heme</a:t>
            </a:r>
            <a:r>
              <a:rPr lang="en-US" dirty="0" smtClean="0">
                <a:latin typeface="Arial"/>
                <a:cs typeface="Arial"/>
              </a:rPr>
              <a:t>  iron in the hemoglobin</a:t>
            </a:r>
            <a:endParaRPr lang="en-US" dirty="0" smtClean="0"/>
          </a:p>
          <a:p>
            <a:r>
              <a:rPr lang="en-US" dirty="0" smtClean="0"/>
              <a:t>Cyanide </a:t>
            </a:r>
            <a:r>
              <a:rPr lang="en-US" dirty="0">
                <a:latin typeface="Arial"/>
                <a:cs typeface="Arial"/>
              </a:rPr>
              <a:t>→ binds to the </a:t>
            </a:r>
            <a:r>
              <a:rPr lang="en-US" dirty="0" err="1">
                <a:latin typeface="Arial"/>
                <a:cs typeface="Arial"/>
              </a:rPr>
              <a:t>heme</a:t>
            </a:r>
            <a:r>
              <a:rPr lang="en-US" dirty="0">
                <a:latin typeface="Arial"/>
                <a:cs typeface="Arial"/>
              </a:rPr>
              <a:t>  iron in the </a:t>
            </a:r>
            <a:r>
              <a:rPr lang="en-US" dirty="0" smtClean="0">
                <a:latin typeface="Arial"/>
                <a:cs typeface="Arial"/>
              </a:rPr>
              <a:t>hemoglobin and inhibition of mitochondrial energy production. </a:t>
            </a:r>
            <a:endParaRPr lang="en-US" dirty="0" smtClean="0"/>
          </a:p>
          <a:p>
            <a:r>
              <a:rPr lang="en-US" dirty="0" smtClean="0"/>
              <a:t>H2S </a:t>
            </a:r>
            <a:r>
              <a:rPr lang="en-US" dirty="0">
                <a:latin typeface="Arial"/>
                <a:cs typeface="Arial"/>
              </a:rPr>
              <a:t>→ binds to the </a:t>
            </a:r>
            <a:r>
              <a:rPr lang="en-US" dirty="0" err="1">
                <a:latin typeface="Arial"/>
                <a:cs typeface="Arial"/>
              </a:rPr>
              <a:t>heme</a:t>
            </a:r>
            <a:r>
              <a:rPr lang="en-US" dirty="0">
                <a:latin typeface="Arial"/>
                <a:cs typeface="Arial"/>
              </a:rPr>
              <a:t>  iron in the hemoglobin and inhibition of mitochondrial energy production. 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57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220200" cy="1219200"/>
          </a:xfrm>
        </p:spPr>
        <p:txBody>
          <a:bodyPr/>
          <a:lstStyle/>
          <a:p>
            <a:pPr eaLnBrk="1" hangingPunct="1"/>
            <a:r>
              <a:rPr lang="en-US" sz="3600" b="1" smtClean="0"/>
              <a:t>Pluripotential Bone Marrow Stem Cell(s)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620000" cy="3810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smtClean="0"/>
              <a:t>Matures to precursors of: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smtClean="0"/>
          </a:p>
          <a:p>
            <a:pPr marL="1252538" lvl="2" indent="-338138" eaLnBrk="1" hangingPunct="1">
              <a:lnSpc>
                <a:spcPct val="90000"/>
              </a:lnSpc>
            </a:pPr>
            <a:r>
              <a:rPr lang="en-US" sz="3600" b="1" smtClean="0"/>
              <a:t>Red blood cells</a:t>
            </a:r>
          </a:p>
          <a:p>
            <a:pPr marL="1252538" lvl="2" indent="-338138" eaLnBrk="1" hangingPunct="1">
              <a:lnSpc>
                <a:spcPct val="90000"/>
              </a:lnSpc>
            </a:pPr>
            <a:r>
              <a:rPr lang="en-US" sz="3600" b="1" smtClean="0"/>
              <a:t>Platelets</a:t>
            </a:r>
          </a:p>
          <a:p>
            <a:pPr marL="1252538" lvl="2" indent="-338138" eaLnBrk="1" hangingPunct="1">
              <a:lnSpc>
                <a:spcPct val="90000"/>
              </a:lnSpc>
            </a:pPr>
            <a:r>
              <a:rPr lang="en-US" sz="3600" b="1" smtClean="0"/>
              <a:t>Granulocytic white blood cells</a:t>
            </a:r>
          </a:p>
          <a:p>
            <a:pPr marL="1252538" lvl="2" indent="-338138" eaLnBrk="1" hangingPunct="1">
              <a:lnSpc>
                <a:spcPct val="90000"/>
              </a:lnSpc>
            </a:pPr>
            <a:r>
              <a:rPr lang="en-US" sz="3600" b="1" smtClean="0"/>
              <a:t>Lymphocytic white blood cells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781561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19075" y="457200"/>
          <a:ext cx="870585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4" imgW="11614543" imgH="7929403" progId="Photoshop.Image.4">
                  <p:embed/>
                </p:oleObj>
              </mc:Choice>
              <mc:Fallback>
                <p:oleObj name="Image" r:id="rId4" imgW="11614543" imgH="7929403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57200"/>
                        <a:ext cx="870585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8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Platelets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Cigarette smoke-induced arteriosclerosis</a:t>
            </a:r>
          </a:p>
          <a:p>
            <a:r>
              <a:rPr lang="en-US" dirty="0" smtClean="0"/>
              <a:t>A plaque composed of a complex mixture of lipids (</a:t>
            </a:r>
            <a:r>
              <a:rPr lang="en-US" dirty="0" err="1" smtClean="0"/>
              <a:t>e.g</a:t>
            </a:r>
            <a:r>
              <a:rPr lang="en-US" dirty="0" smtClean="0"/>
              <a:t> cholesterol) form underneath the normal smooth endothelial lining of the artery/arterioles.  </a:t>
            </a:r>
          </a:p>
          <a:p>
            <a:r>
              <a:rPr lang="en-US" dirty="0" smtClean="0"/>
              <a:t>If the plaque rupture: damage of the endothelial lining </a:t>
            </a:r>
            <a:r>
              <a:rPr lang="en-US" dirty="0" smtClean="0">
                <a:latin typeface="Arial"/>
                <a:cs typeface="Arial"/>
              </a:rPr>
              <a:t>→ platelets aggregation → platelet clot → death of the muscle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→ vascular disease, strokes, angina, and heart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14161" b="40503"/>
          <a:stretch/>
        </p:blipFill>
        <p:spPr bwMode="auto">
          <a:xfrm>
            <a:off x="2731305" y="2324100"/>
            <a:ext cx="340040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6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Suppression of platelets number (Thrombocytopenia)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Alkylating agents used to treat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1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bind or transport O2.</a:t>
            </a:r>
          </a:p>
          <a:p>
            <a:r>
              <a:rPr lang="en-US" dirty="0" smtClean="0"/>
              <a:t>Its accumulation is detrimental and prevented by the enzymatic reduction of ferric to ferrous iron via enzyme  </a:t>
            </a:r>
            <a:r>
              <a:rPr lang="en-US" dirty="0" err="1" smtClean="0"/>
              <a:t>methemoglobin</a:t>
            </a:r>
            <a:r>
              <a:rPr lang="en-US" dirty="0" smtClean="0"/>
              <a:t> reeducates (</a:t>
            </a:r>
            <a:r>
              <a:rPr lang="en-US" dirty="0" err="1" smtClean="0"/>
              <a:t>diaphorase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Normal value is 0.5% or less.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1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Accumulation of Met-</a:t>
            </a:r>
            <a:r>
              <a:rPr lang="en-US" dirty="0" err="1" smtClean="0"/>
              <a:t>Hb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7108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Bluish discoloration of the skin and mucosa membranes.</a:t>
            </a:r>
          </a:p>
          <a:p>
            <a:r>
              <a:rPr lang="en-US" dirty="0" smtClean="0"/>
              <a:t>Levels less than 10 % may be asymptomatic except for the bluish color.</a:t>
            </a:r>
          </a:p>
          <a:p>
            <a:r>
              <a:rPr lang="en-US" dirty="0" smtClean="0"/>
              <a:t>10-20% </a:t>
            </a:r>
            <a:r>
              <a:rPr lang="en-US" dirty="0" smtClean="0">
                <a:sym typeface="Wingdings" pitchFamily="2" charset="2"/>
              </a:rPr>
              <a:t> hypoxia</a:t>
            </a:r>
          </a:p>
          <a:p>
            <a:r>
              <a:rPr lang="en-US" dirty="0" smtClean="0">
                <a:sym typeface="Wingdings" pitchFamily="2" charset="2"/>
              </a:rPr>
              <a:t>&gt;20%  cardiovascular and neurological complication related to hypoxia</a:t>
            </a:r>
          </a:p>
          <a:p>
            <a:r>
              <a:rPr lang="en-US" dirty="0" smtClean="0">
                <a:sym typeface="Wingdings" pitchFamily="2" charset="2"/>
              </a:rPr>
              <a:t>&gt;40 % combined with headache, dizziness, nausea, and vomiting</a:t>
            </a:r>
          </a:p>
          <a:p>
            <a:r>
              <a:rPr lang="en-US" dirty="0" smtClean="0">
                <a:sym typeface="Wingdings" pitchFamily="2" charset="2"/>
              </a:rPr>
              <a:t>&gt;60%  </a:t>
            </a:r>
            <a:r>
              <a:rPr lang="en-US" smtClean="0">
                <a:sym typeface="Wingdings" pitchFamily="2" charset="2"/>
              </a:rPr>
              <a:t>leathal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152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490908" cy="41562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Inorganic nitrite</a:t>
            </a:r>
          </a:p>
          <a:p>
            <a:r>
              <a:rPr lang="en-US" dirty="0" smtClean="0"/>
              <a:t>Na-nitrite and chlorate (CIO3)</a:t>
            </a:r>
          </a:p>
          <a:p>
            <a:r>
              <a:rPr lang="en-US" dirty="0" smtClean="0"/>
              <a:t>Oxidized ferric- hemoglobin (Fe ++)</a:t>
            </a:r>
          </a:p>
          <a:p>
            <a:r>
              <a:rPr lang="en-US" dirty="0" smtClean="0"/>
              <a:t>Nitrate but once it is reduced to nitrite by bacteria in the gut.</a:t>
            </a:r>
          </a:p>
          <a:p>
            <a:r>
              <a:rPr lang="en-US" dirty="0" smtClean="0"/>
              <a:t>Aromatic amines and nitro compounds such as aniline and </a:t>
            </a:r>
            <a:r>
              <a:rPr lang="en-US" dirty="0" err="1" smtClean="0"/>
              <a:t>nitrozbenze</a:t>
            </a:r>
            <a:r>
              <a:rPr lang="en-US" dirty="0" smtClean="0">
                <a:sym typeface="Wingdings" pitchFamily="2" charset="2"/>
              </a:rPr>
              <a:t> leading to hemolytic anemia</a:t>
            </a:r>
          </a:p>
          <a:p>
            <a:r>
              <a:rPr lang="en-US" dirty="0" err="1" smtClean="0">
                <a:sym typeface="Wingdings" pitchFamily="2" charset="2"/>
              </a:rPr>
              <a:t>Dapsone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sym typeface="Wingdings" pitchFamily="2" charset="2"/>
              </a:rPr>
              <a:t>primazuine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leading to hemolytic anemia</a:t>
            </a:r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All can be found in contaminated drinking water </a:t>
            </a:r>
            <a:r>
              <a:rPr lang="en-US" dirty="0" smtClean="0">
                <a:sym typeface="Wingdings" pitchFamily="2" charset="2"/>
              </a:rPr>
              <a:t> Jericho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1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Redox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3652"/>
            <a:ext cx="7772400" cy="3508977"/>
          </a:xfrm>
        </p:spPr>
        <p:txBody>
          <a:bodyPr/>
          <a:lstStyle/>
          <a:p>
            <a:pPr marL="68580" indent="0" algn="just">
              <a:lnSpc>
                <a:spcPct val="150000"/>
              </a:lnSpc>
              <a:buNone/>
            </a:pPr>
            <a:r>
              <a:rPr lang="en-US" dirty="0"/>
              <a:t>The oxidative conversion of hemoglobin to </a:t>
            </a:r>
            <a:r>
              <a:rPr lang="en-US" dirty="0" err="1"/>
              <a:t>methemoglobin</a:t>
            </a:r>
            <a:r>
              <a:rPr lang="en-US" dirty="0"/>
              <a:t> by nitrites and chlorates, combined with the reduction of </a:t>
            </a:r>
            <a:r>
              <a:rPr lang="en-US" dirty="0" err="1"/>
              <a:t>methemoglobin</a:t>
            </a:r>
            <a:r>
              <a:rPr lang="en-US" dirty="0"/>
              <a:t> back to ferrous-hemoglobin</a:t>
            </a:r>
          </a:p>
        </p:txBody>
      </p:sp>
    </p:spTree>
    <p:extLst>
      <p:ext uri="{BB962C8B-B14F-4D97-AF65-F5344CB8AC3E}">
        <p14:creationId xmlns:p14="http://schemas.microsoft.com/office/powerpoint/2010/main" val="367316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Chemicals -induced bone marrow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err="1" smtClean="0"/>
              <a:t>Granulocytopenia</a:t>
            </a:r>
            <a:r>
              <a:rPr lang="en-US" dirty="0" smtClean="0"/>
              <a:t> is caused as following administration of :</a:t>
            </a:r>
          </a:p>
          <a:p>
            <a:pPr lvl="1"/>
            <a:r>
              <a:rPr lang="en-US" dirty="0" smtClean="0"/>
              <a:t>cancer chemotherapeutic drugs, </a:t>
            </a:r>
          </a:p>
          <a:p>
            <a:pPr lvl="1"/>
            <a:r>
              <a:rPr lang="en-US" dirty="0" smtClean="0"/>
              <a:t>antibiotic chloramphenicol, </a:t>
            </a:r>
          </a:p>
          <a:p>
            <a:pPr lvl="1"/>
            <a:r>
              <a:rPr lang="en-US" dirty="0" smtClean="0"/>
              <a:t>anti-inflammatory agents such as </a:t>
            </a:r>
            <a:r>
              <a:rPr lang="en-US" dirty="0" err="1" smtClean="0"/>
              <a:t>butazolidin</a:t>
            </a:r>
            <a:endParaRPr lang="en-US" dirty="0" smtClean="0"/>
          </a:p>
          <a:p>
            <a:pPr lvl="1"/>
            <a:r>
              <a:rPr lang="en-US" dirty="0" smtClean="0"/>
              <a:t>Exposure to benzene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Result:  low granulocytes to maintain the first line of defense against infectious agents, and recurrent infection is likely.</a:t>
            </a:r>
          </a:p>
        </p:txBody>
      </p:sp>
    </p:spTree>
    <p:extLst>
      <p:ext uri="{BB962C8B-B14F-4D97-AF65-F5344CB8AC3E}">
        <p14:creationId xmlns:p14="http://schemas.microsoft.com/office/powerpoint/2010/main" val="107980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Toxicants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Benzene- induced bone marrow suppression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Aniline and nitrobenzene induced </a:t>
            </a:r>
            <a:r>
              <a:rPr lang="en-US" dirty="0" err="1" smtClean="0"/>
              <a:t>methemoglobinemia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Hydrogen sulfide-induced effect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69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130</TotalTime>
  <Words>1228</Words>
  <Application>Microsoft Office PowerPoint</Application>
  <PresentationFormat>On-screen Show (4:3)</PresentationFormat>
  <Paragraphs>224</Paragraphs>
  <Slides>34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Austin</vt:lpstr>
      <vt:lpstr>Image</vt:lpstr>
      <vt:lpstr>Hematotoxicity</vt:lpstr>
      <vt:lpstr>Direct effect on RBCs</vt:lpstr>
      <vt:lpstr>Competitive inhibition of oxygen binding to hemoglobin </vt:lpstr>
      <vt:lpstr>Methemoglobin</vt:lpstr>
      <vt:lpstr>Accumulation of Met-Hb</vt:lpstr>
      <vt:lpstr>causes</vt:lpstr>
      <vt:lpstr>Redox cycle</vt:lpstr>
      <vt:lpstr>Chemicals -induced bone marrow damage</vt:lpstr>
      <vt:lpstr>Blood Toxicants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Benzene and Alkylbenzenes</vt:lpstr>
      <vt:lpstr>PowerPoint Presentation</vt:lpstr>
      <vt:lpstr>Occam’s Razor is Dull</vt:lpstr>
      <vt:lpstr>Hematologic Effects of Benzene</vt:lpstr>
      <vt:lpstr>Evidence Supporting Benzene Leukemogenesis</vt:lpstr>
      <vt:lpstr>Hematologic Effects of Benzene</vt:lpstr>
      <vt:lpstr>Hematologic Effects of Benzene</vt:lpstr>
      <vt:lpstr>Multiple Myeloma</vt:lpstr>
      <vt:lpstr>PowerPoint Presentation</vt:lpstr>
      <vt:lpstr>Non-Hodgkin’s Lymphoma</vt:lpstr>
      <vt:lpstr> Biological Plausibility of Causal Relationship of Benzene to Multiple Myeloma</vt:lpstr>
      <vt:lpstr> Role of Biological Plausibility in Determining Causal Relations of Benzene to Multiple Myeloma</vt:lpstr>
      <vt:lpstr> Biological Plausibility of Causal Relationship of Benzene to Non-Hodgkin’s Lymphoma</vt:lpstr>
      <vt:lpstr>Pluripotential Bone Marrow Stem Cell(s)</vt:lpstr>
      <vt:lpstr>PowerPoint Presentation</vt:lpstr>
      <vt:lpstr>Platelets aggregation</vt:lpstr>
      <vt:lpstr>PowerPoint Presentation</vt:lpstr>
      <vt:lpstr>Suppression of platelets number (Thrombocytopenia)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Hematotoxicity</dc:title>
  <dc:creator>bdamiri</dc:creator>
  <cp:lastModifiedBy>bdamiri</cp:lastModifiedBy>
  <cp:revision>23</cp:revision>
  <dcterms:created xsi:type="dcterms:W3CDTF">2013-03-09T18:24:52Z</dcterms:created>
  <dcterms:modified xsi:type="dcterms:W3CDTF">2013-11-15T13:53:32Z</dcterms:modified>
</cp:coreProperties>
</file>