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346" r:id="rId3"/>
    <p:sldId id="347" r:id="rId4"/>
    <p:sldId id="348" r:id="rId5"/>
    <p:sldId id="300" r:id="rId6"/>
    <p:sldId id="302" r:id="rId7"/>
    <p:sldId id="307" r:id="rId8"/>
    <p:sldId id="308" r:id="rId9"/>
    <p:sldId id="301" r:id="rId10"/>
    <p:sldId id="303" r:id="rId11"/>
    <p:sldId id="304" r:id="rId12"/>
    <p:sldId id="305" r:id="rId13"/>
    <p:sldId id="310" r:id="rId14"/>
    <p:sldId id="309" r:id="rId15"/>
    <p:sldId id="306" r:id="rId16"/>
    <p:sldId id="312" r:id="rId17"/>
    <p:sldId id="311" r:id="rId18"/>
    <p:sldId id="317" r:id="rId19"/>
    <p:sldId id="313" r:id="rId20"/>
    <p:sldId id="314" r:id="rId21"/>
    <p:sldId id="315" r:id="rId22"/>
    <p:sldId id="316" r:id="rId23"/>
    <p:sldId id="322" r:id="rId24"/>
    <p:sldId id="336" r:id="rId25"/>
    <p:sldId id="324" r:id="rId26"/>
    <p:sldId id="325" r:id="rId27"/>
    <p:sldId id="318" r:id="rId28"/>
    <p:sldId id="326" r:id="rId29"/>
    <p:sldId id="341" r:id="rId30"/>
    <p:sldId id="337" r:id="rId31"/>
    <p:sldId id="338" r:id="rId32"/>
    <p:sldId id="349" r:id="rId33"/>
    <p:sldId id="329" r:id="rId34"/>
    <p:sldId id="339" r:id="rId35"/>
    <p:sldId id="340" r:id="rId36"/>
    <p:sldId id="342" r:id="rId37"/>
    <p:sldId id="343" r:id="rId38"/>
    <p:sldId id="327" r:id="rId39"/>
    <p:sldId id="328" r:id="rId40"/>
    <p:sldId id="332" r:id="rId41"/>
    <p:sldId id="333" r:id="rId42"/>
    <p:sldId id="344" r:id="rId43"/>
    <p:sldId id="34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damiri" initials="b"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60"/>
  </p:normalViewPr>
  <p:slideViewPr>
    <p:cSldViewPr>
      <p:cViewPr varScale="1">
        <p:scale>
          <a:sx n="83" d="100"/>
          <a:sy n="83" d="100"/>
        </p:scale>
        <p:origin x="-150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4B30D6-F4F7-4F09-A401-68CD4AC8C268}" type="datetimeFigureOut">
              <a:rPr lang="en-US" smtClean="0"/>
              <a:t>1/31/2014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98EF9-28AE-4CCD-AE50-90F9F06A84B7}" type="slidenum">
              <a:rPr lang="en-US" smtClean="0"/>
              <a:t>‹#›</a:t>
            </a:fld>
            <a:endParaRPr lang="en-US"/>
          </a:p>
        </p:txBody>
      </p:sp>
    </p:spTree>
    <p:extLst>
      <p:ext uri="{BB962C8B-B14F-4D97-AF65-F5344CB8AC3E}">
        <p14:creationId xmlns:p14="http://schemas.microsoft.com/office/powerpoint/2010/main" val="2517258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9163" eaLnBrk="0" hangingPunct="0">
              <a:defRPr sz="2400">
                <a:solidFill>
                  <a:schemeClr val="tx1"/>
                </a:solidFill>
                <a:latin typeface="Arial" charset="0"/>
              </a:defRPr>
            </a:lvl1pPr>
            <a:lvl2pPr marL="742950" indent="-285750" defTabSz="919163" eaLnBrk="0" hangingPunct="0">
              <a:defRPr sz="2400">
                <a:solidFill>
                  <a:schemeClr val="tx1"/>
                </a:solidFill>
                <a:latin typeface="Arial" charset="0"/>
              </a:defRPr>
            </a:lvl2pPr>
            <a:lvl3pPr marL="1143000" indent="-228600" defTabSz="919163" eaLnBrk="0" hangingPunct="0">
              <a:defRPr sz="2400">
                <a:solidFill>
                  <a:schemeClr val="tx1"/>
                </a:solidFill>
                <a:latin typeface="Arial" charset="0"/>
              </a:defRPr>
            </a:lvl3pPr>
            <a:lvl4pPr marL="1600200" indent="-228600" defTabSz="919163" eaLnBrk="0" hangingPunct="0">
              <a:defRPr sz="2400">
                <a:solidFill>
                  <a:schemeClr val="tx1"/>
                </a:solidFill>
                <a:latin typeface="Arial" charset="0"/>
              </a:defRPr>
            </a:lvl4pPr>
            <a:lvl5pPr marL="2057400" indent="-228600" defTabSz="919163" eaLnBrk="0" hangingPunct="0">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pPr eaLnBrk="1" hangingPunct="1"/>
            <a:fld id="{7A8D292A-2207-4BA3-9F0A-8E23681E5B64}" type="slidenum">
              <a:rPr lang="en-US" altLang="en-US" sz="1200" smtClean="0"/>
              <a:pPr eaLnBrk="1" hangingPunct="1"/>
              <a:t>31</a:t>
            </a:fld>
            <a:endParaRPr lang="en-US" altLang="en-US" sz="120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19163" eaLnBrk="0" hangingPunct="0">
              <a:defRPr sz="2400">
                <a:solidFill>
                  <a:schemeClr val="tx1"/>
                </a:solidFill>
                <a:latin typeface="Arial" charset="0"/>
              </a:defRPr>
            </a:lvl1pPr>
            <a:lvl2pPr marL="742950" indent="-285750" defTabSz="919163" eaLnBrk="0" hangingPunct="0">
              <a:defRPr sz="2400">
                <a:solidFill>
                  <a:schemeClr val="tx1"/>
                </a:solidFill>
                <a:latin typeface="Arial" charset="0"/>
              </a:defRPr>
            </a:lvl2pPr>
            <a:lvl3pPr marL="1143000" indent="-228600" defTabSz="919163" eaLnBrk="0" hangingPunct="0">
              <a:defRPr sz="2400">
                <a:solidFill>
                  <a:schemeClr val="tx1"/>
                </a:solidFill>
                <a:latin typeface="Arial" charset="0"/>
              </a:defRPr>
            </a:lvl3pPr>
            <a:lvl4pPr marL="1600200" indent="-228600" defTabSz="919163" eaLnBrk="0" hangingPunct="0">
              <a:defRPr sz="2400">
                <a:solidFill>
                  <a:schemeClr val="tx1"/>
                </a:solidFill>
                <a:latin typeface="Arial" charset="0"/>
              </a:defRPr>
            </a:lvl4pPr>
            <a:lvl5pPr marL="2057400" indent="-228600" defTabSz="919163" eaLnBrk="0" hangingPunct="0">
              <a:defRPr sz="2400">
                <a:solidFill>
                  <a:schemeClr val="tx1"/>
                </a:solidFill>
                <a:latin typeface="Arial" charset="0"/>
              </a:defRPr>
            </a:lvl5pPr>
            <a:lvl6pPr marL="2514600" indent="-228600" defTabSz="919163" eaLnBrk="0" fontAlgn="base" hangingPunct="0">
              <a:spcBef>
                <a:spcPct val="0"/>
              </a:spcBef>
              <a:spcAft>
                <a:spcPct val="0"/>
              </a:spcAft>
              <a:defRPr sz="2400">
                <a:solidFill>
                  <a:schemeClr val="tx1"/>
                </a:solidFill>
                <a:latin typeface="Arial" charset="0"/>
              </a:defRPr>
            </a:lvl6pPr>
            <a:lvl7pPr marL="2971800" indent="-228600" defTabSz="919163" eaLnBrk="0" fontAlgn="base" hangingPunct="0">
              <a:spcBef>
                <a:spcPct val="0"/>
              </a:spcBef>
              <a:spcAft>
                <a:spcPct val="0"/>
              </a:spcAft>
              <a:defRPr sz="2400">
                <a:solidFill>
                  <a:schemeClr val="tx1"/>
                </a:solidFill>
                <a:latin typeface="Arial" charset="0"/>
              </a:defRPr>
            </a:lvl7pPr>
            <a:lvl8pPr marL="3429000" indent="-228600" defTabSz="919163" eaLnBrk="0" fontAlgn="base" hangingPunct="0">
              <a:spcBef>
                <a:spcPct val="0"/>
              </a:spcBef>
              <a:spcAft>
                <a:spcPct val="0"/>
              </a:spcAft>
              <a:defRPr sz="2400">
                <a:solidFill>
                  <a:schemeClr val="tx1"/>
                </a:solidFill>
                <a:latin typeface="Arial" charset="0"/>
              </a:defRPr>
            </a:lvl8pPr>
            <a:lvl9pPr marL="3886200" indent="-228600" defTabSz="919163" eaLnBrk="0" fontAlgn="base" hangingPunct="0">
              <a:spcBef>
                <a:spcPct val="0"/>
              </a:spcBef>
              <a:spcAft>
                <a:spcPct val="0"/>
              </a:spcAft>
              <a:defRPr sz="2400">
                <a:solidFill>
                  <a:schemeClr val="tx1"/>
                </a:solidFill>
                <a:latin typeface="Arial" charset="0"/>
              </a:defRPr>
            </a:lvl9pPr>
          </a:lstStyle>
          <a:p>
            <a:pPr eaLnBrk="1" hangingPunct="1"/>
            <a:fld id="{69AA990B-0D8B-420E-9CD4-997C1CD17B09}" type="slidenum">
              <a:rPr lang="en-US" altLang="en-US" sz="1200" smtClean="0"/>
              <a:pPr eaLnBrk="1" hangingPunct="1"/>
              <a:t>40</a:t>
            </a:fld>
            <a:endParaRPr lang="en-US" altLang="en-US" sz="1200" smtClean="0"/>
          </a:p>
        </p:txBody>
      </p:sp>
      <p:sp>
        <p:nvSpPr>
          <p:cNvPr id="83971"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83972" name="Rectangle 3"/>
          <p:cNvSpPr>
            <a:spLocks noGrp="1" noChangeArrowheads="1"/>
          </p:cNvSpPr>
          <p:nvPr>
            <p:ph type="body" idx="1"/>
          </p:nvPr>
        </p:nvSpPr>
        <p:spPr>
          <a:xfrm>
            <a:off x="1430338" y="4343992"/>
            <a:ext cx="5029200" cy="4113616"/>
          </a:xfrm>
          <a:noFill/>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CF55F9-E4A0-4BDF-BE1E-9E31D59983DE}"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7955C-2D26-41AF-B25D-001EBDA834C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F55F9-E4A0-4BDF-BE1E-9E31D59983DE}"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7955C-2D26-41AF-B25D-001EBDA834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CF55F9-E4A0-4BDF-BE1E-9E31D59983DE}"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7955C-2D26-41AF-B25D-001EBDA834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F55F9-E4A0-4BDF-BE1E-9E31D59983DE}"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7955C-2D26-41AF-B25D-001EBDA834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F55F9-E4A0-4BDF-BE1E-9E31D59983DE}"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7955C-2D26-41AF-B25D-001EBDA834C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CF55F9-E4A0-4BDF-BE1E-9E31D59983DE}"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7955C-2D26-41AF-B25D-001EBDA834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CF55F9-E4A0-4BDF-BE1E-9E31D59983DE}" type="datetimeFigureOut">
              <a:rPr lang="en-US" smtClean="0"/>
              <a:t>1/31/2014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87955C-2D26-41AF-B25D-001EBDA834C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CF55F9-E4A0-4BDF-BE1E-9E31D59983DE}" type="datetimeFigureOut">
              <a:rPr lang="en-US" smtClean="0"/>
              <a:t>1/31/2014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87955C-2D26-41AF-B25D-001EBDA834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F55F9-E4A0-4BDF-BE1E-9E31D59983DE}" type="datetimeFigureOut">
              <a:rPr lang="en-US" smtClean="0"/>
              <a:t>1/31/2014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87955C-2D26-41AF-B25D-001EBDA834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F55F9-E4A0-4BDF-BE1E-9E31D59983DE}"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7955C-2D26-41AF-B25D-001EBDA834C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F55F9-E4A0-4BDF-BE1E-9E31D59983DE}"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7955C-2D26-41AF-B25D-001EBDA834C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4CF55F9-E4A0-4BDF-BE1E-9E31D59983DE}" type="datetimeFigureOut">
              <a:rPr lang="en-US" smtClean="0"/>
              <a:t>1/31/2014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987955C-2D26-41AF-B25D-001EBDA834C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1200"/>
            <a:ext cx="7848600" cy="1927225"/>
          </a:xfrm>
        </p:spPr>
        <p:txBody>
          <a:bodyPr/>
          <a:lstStyle/>
          <a:p>
            <a:r>
              <a:rPr lang="en-US" sz="3600" smtClean="0"/>
              <a:t>ADME </a:t>
            </a:r>
            <a:r>
              <a:rPr lang="en-US" sz="3600"/>
              <a:t>- Absorption</a:t>
            </a:r>
            <a:endParaRPr lang="en-US" sz="3600" dirty="0"/>
          </a:p>
        </p:txBody>
      </p:sp>
      <p:sp>
        <p:nvSpPr>
          <p:cNvPr id="3" name="Subtitle 2"/>
          <p:cNvSpPr>
            <a:spLocks noGrp="1"/>
          </p:cNvSpPr>
          <p:nvPr>
            <p:ph type="subTitle" idx="1"/>
          </p:nvPr>
        </p:nvSpPr>
        <p:spPr>
          <a:xfrm>
            <a:off x="609600" y="4419600"/>
            <a:ext cx="6400800" cy="1752600"/>
          </a:xfrm>
        </p:spPr>
        <p:txBody>
          <a:bodyPr/>
          <a:lstStyle/>
          <a:p>
            <a:r>
              <a:rPr lang="en-US" dirty="0" err="1" smtClean="0">
                <a:latin typeface="Algerian" pitchFamily="82" charset="0"/>
              </a:rPr>
              <a:t>Dr</a:t>
            </a:r>
            <a:r>
              <a:rPr lang="en-US" dirty="0" smtClean="0">
                <a:latin typeface="Algerian" pitchFamily="82" charset="0"/>
              </a:rPr>
              <a:t> </a:t>
            </a:r>
            <a:r>
              <a:rPr lang="en-US" dirty="0" err="1" smtClean="0">
                <a:latin typeface="Algerian" pitchFamily="82" charset="0"/>
              </a:rPr>
              <a:t>Basma</a:t>
            </a:r>
            <a:r>
              <a:rPr lang="en-US" dirty="0" smtClean="0">
                <a:latin typeface="Algerian" pitchFamily="82" charset="0"/>
              </a:rPr>
              <a:t> </a:t>
            </a:r>
            <a:r>
              <a:rPr lang="en-US" dirty="0" err="1" smtClean="0">
                <a:latin typeface="Algerian" pitchFamily="82" charset="0"/>
              </a:rPr>
              <a:t>Damiri</a:t>
            </a:r>
            <a:endParaRPr lang="en-US" dirty="0" smtClean="0">
              <a:latin typeface="Algerian" pitchFamily="82" charset="0"/>
            </a:endParaRPr>
          </a:p>
          <a:p>
            <a:r>
              <a:rPr lang="en-US" dirty="0" smtClean="0">
                <a:latin typeface="Algerian" pitchFamily="82" charset="0"/>
              </a:rPr>
              <a:t>Toxicology</a:t>
            </a:r>
          </a:p>
          <a:p>
            <a:r>
              <a:rPr lang="en-US" dirty="0" smtClean="0">
                <a:latin typeface="Algerian" pitchFamily="82" charset="0"/>
              </a:rPr>
              <a:t>105447</a:t>
            </a:r>
            <a:endParaRPr lang="en-US" dirty="0">
              <a:latin typeface="Algerian" pitchFamily="82" charset="0"/>
            </a:endParaRPr>
          </a:p>
        </p:txBody>
      </p:sp>
    </p:spTree>
    <p:extLst>
      <p:ext uri="{BB962C8B-B14F-4D97-AF65-F5344CB8AC3E}">
        <p14:creationId xmlns:p14="http://schemas.microsoft.com/office/powerpoint/2010/main" val="4024286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Factors important in determining whether and how rapidly a compound will be absorbed from the GI tract:</a:t>
            </a:r>
            <a:endParaRPr lang="en-US" sz="1800" dirty="0"/>
          </a:p>
          <a:p>
            <a:pPr marL="457200" lvl="0" indent="-457200">
              <a:buFont typeface="+mj-lt"/>
              <a:buAutoNum type="arabicPeriod"/>
            </a:pPr>
            <a:r>
              <a:rPr lang="en-US" dirty="0"/>
              <a:t>Physical factors:</a:t>
            </a:r>
            <a:endParaRPr lang="en-US" sz="1800" dirty="0"/>
          </a:p>
          <a:p>
            <a:pPr lvl="1"/>
            <a:r>
              <a:rPr lang="en-US" dirty="0"/>
              <a:t>Lipid solubility</a:t>
            </a:r>
            <a:endParaRPr lang="en-US" sz="1600" dirty="0"/>
          </a:p>
          <a:p>
            <a:pPr lvl="1"/>
            <a:r>
              <a:rPr lang="en-US" dirty="0"/>
              <a:t>Molecular size</a:t>
            </a:r>
            <a:endParaRPr lang="en-US" sz="1600" dirty="0"/>
          </a:p>
          <a:p>
            <a:pPr marL="0" indent="0">
              <a:buNone/>
            </a:pPr>
            <a:r>
              <a:rPr lang="en-US" dirty="0" smtClean="0"/>
              <a:t>Both </a:t>
            </a:r>
            <a:r>
              <a:rPr lang="en-US" dirty="0"/>
              <a:t>determine the rate of diffusion on </a:t>
            </a:r>
            <a:r>
              <a:rPr lang="en-US" dirty="0" smtClean="0"/>
              <a:t>non-ionized </a:t>
            </a:r>
            <a:r>
              <a:rPr lang="en-US" dirty="0"/>
              <a:t>species.</a:t>
            </a:r>
            <a:endParaRPr lang="en-US" sz="1800" dirty="0"/>
          </a:p>
          <a:p>
            <a:pPr marL="457200" lvl="0" indent="-457200">
              <a:buFont typeface="+mj-lt"/>
              <a:buAutoNum type="arabicPeriod" startAt="2"/>
            </a:pPr>
            <a:r>
              <a:rPr lang="en-US" dirty="0"/>
              <a:t>The presence of villi which increase the surface area to the volume</a:t>
            </a:r>
            <a:r>
              <a:rPr lang="en-US" dirty="0" smtClean="0"/>
              <a:t>.</a:t>
            </a:r>
            <a:endParaRPr lang="en-US" sz="1800" dirty="0"/>
          </a:p>
        </p:txBody>
      </p:sp>
    </p:spTree>
    <p:extLst>
      <p:ext uri="{BB962C8B-B14F-4D97-AF65-F5344CB8AC3E}">
        <p14:creationId xmlns:p14="http://schemas.microsoft.com/office/powerpoint/2010/main" val="4263955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lnSpc>
                <a:spcPct val="150000"/>
              </a:lnSpc>
              <a:buFont typeface="+mj-lt"/>
              <a:buAutoNum type="arabicPeriod" startAt="3"/>
            </a:pPr>
            <a:r>
              <a:rPr lang="en-US" dirty="0"/>
              <a:t>The toxicant that mimic molecular size, configuration, and charge distribution of essential nutrients may be transported by carrier process already in the place of absorption of the nutrient </a:t>
            </a:r>
          </a:p>
          <a:p>
            <a:pPr marL="0" indent="0">
              <a:lnSpc>
                <a:spcPct val="150000"/>
              </a:lnSpc>
              <a:buNone/>
            </a:pPr>
            <a:r>
              <a:rPr lang="en-US" dirty="0" smtClean="0">
                <a:sym typeface="Wingdings" panose="05000000000000000000" pitchFamily="2" charset="2"/>
              </a:rPr>
              <a:t>     </a:t>
            </a:r>
            <a:r>
              <a:rPr lang="en-US" dirty="0" smtClean="0"/>
              <a:t>5- fluorouracil is absorbed by pyrimidine transport mechanism.</a:t>
            </a:r>
            <a:endParaRPr lang="en-US" dirty="0"/>
          </a:p>
        </p:txBody>
      </p:sp>
    </p:spTree>
    <p:extLst>
      <p:ext uri="{BB962C8B-B14F-4D97-AF65-F5344CB8AC3E}">
        <p14:creationId xmlns:p14="http://schemas.microsoft.com/office/powerpoint/2010/main" val="2853977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a:bodyPr>
          <a:lstStyle/>
          <a:p>
            <a:pPr marL="457200" indent="-457200">
              <a:buFont typeface="+mj-lt"/>
              <a:buAutoNum type="arabicPeriod" startAt="4"/>
            </a:pPr>
            <a:r>
              <a:rPr lang="en-US" dirty="0"/>
              <a:t>What will happen to the compounds that are </a:t>
            </a:r>
            <a:r>
              <a:rPr lang="en-US" dirty="0">
                <a:solidFill>
                  <a:srgbClr val="FF0000"/>
                </a:solidFill>
              </a:rPr>
              <a:t>not stable at the acid pH of the stomach</a:t>
            </a:r>
            <a:r>
              <a:rPr lang="en-US" dirty="0"/>
              <a:t>? </a:t>
            </a:r>
          </a:p>
          <a:p>
            <a:pPr marL="457200" indent="-457200">
              <a:buFont typeface="+mj-lt"/>
              <a:buAutoNum type="arabicPeriod" startAt="4"/>
            </a:pPr>
            <a:r>
              <a:rPr lang="en-US" dirty="0" smtClean="0"/>
              <a:t> </a:t>
            </a:r>
            <a:r>
              <a:rPr lang="en-US" dirty="0"/>
              <a:t>What can the </a:t>
            </a:r>
            <a:r>
              <a:rPr lang="en-US" dirty="0">
                <a:solidFill>
                  <a:srgbClr val="FF0000"/>
                </a:solidFill>
              </a:rPr>
              <a:t>intestinal</a:t>
            </a:r>
            <a:r>
              <a:rPr lang="en-US" dirty="0"/>
              <a:t> </a:t>
            </a:r>
            <a:r>
              <a:rPr lang="en-US" dirty="0" err="1">
                <a:solidFill>
                  <a:srgbClr val="FF0000"/>
                </a:solidFill>
              </a:rPr>
              <a:t>microflora</a:t>
            </a:r>
            <a:r>
              <a:rPr lang="en-US" dirty="0"/>
              <a:t> do to chemicals?</a:t>
            </a:r>
          </a:p>
          <a:p>
            <a:pPr marL="457200" indent="-457200">
              <a:buFont typeface="+mj-lt"/>
              <a:buAutoNum type="arabicPeriod" startAt="4"/>
            </a:pPr>
            <a:r>
              <a:rPr lang="en-US" dirty="0" smtClean="0"/>
              <a:t>The </a:t>
            </a:r>
            <a:r>
              <a:rPr lang="en-US" dirty="0"/>
              <a:t>rate at which </a:t>
            </a:r>
            <a:r>
              <a:rPr lang="en-US" dirty="0">
                <a:solidFill>
                  <a:srgbClr val="FF0000"/>
                </a:solidFill>
              </a:rPr>
              <a:t>foodstuffs</a:t>
            </a:r>
            <a:r>
              <a:rPr lang="en-US" dirty="0"/>
              <a:t> pass through the GI tract? </a:t>
            </a:r>
            <a:endParaRPr lang="en-US" dirty="0" smtClean="0"/>
          </a:p>
          <a:p>
            <a:pPr marL="0" indent="0">
              <a:buNone/>
            </a:pPr>
            <a:endParaRPr lang="en-US" dirty="0" smtClean="0"/>
          </a:p>
          <a:p>
            <a:pPr marL="0" indent="0">
              <a:buNone/>
            </a:pPr>
            <a:r>
              <a:rPr lang="en-US" dirty="0" smtClean="0"/>
              <a:t>GIT </a:t>
            </a:r>
            <a:r>
              <a:rPr lang="en-US" dirty="0"/>
              <a:t>motility has a significant effect on GIT absorption of a toxicant. For example</a:t>
            </a:r>
            <a:r>
              <a:rPr lang="en-US" dirty="0" smtClean="0"/>
              <a:t>, excessively </a:t>
            </a:r>
            <a:r>
              <a:rPr lang="en-US" dirty="0"/>
              <a:t>rapid movement of gut contents can reduce absorption by reducing </a:t>
            </a:r>
            <a:r>
              <a:rPr lang="en-US" dirty="0" smtClean="0"/>
              <a:t>residence time </a:t>
            </a:r>
            <a:r>
              <a:rPr lang="en-US" dirty="0"/>
              <a:t>in the GIT, while the presence of food in the stomach can delay the </a:t>
            </a:r>
            <a:r>
              <a:rPr lang="en-US" dirty="0" smtClean="0"/>
              <a:t>progress of </a:t>
            </a:r>
            <a:r>
              <a:rPr lang="en-US" dirty="0"/>
              <a:t>drugs from the stomach to the small intestine where most of the absorption </a:t>
            </a:r>
            <a:r>
              <a:rPr lang="en-US" dirty="0" smtClean="0"/>
              <a:t>will occur</a:t>
            </a:r>
            <a:r>
              <a:rPr lang="en-US" dirty="0"/>
              <a:t>.</a:t>
            </a:r>
          </a:p>
          <a:p>
            <a:pPr marL="457200" indent="-457200">
              <a:buFont typeface="+mj-lt"/>
              <a:buAutoNum type="arabicPeriod" startAt="4"/>
            </a:pPr>
            <a:endParaRPr lang="en-US" dirty="0"/>
          </a:p>
        </p:txBody>
      </p:sp>
    </p:spTree>
    <p:extLst>
      <p:ext uri="{BB962C8B-B14F-4D97-AF65-F5344CB8AC3E}">
        <p14:creationId xmlns:p14="http://schemas.microsoft.com/office/powerpoint/2010/main" val="865876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FF0000"/>
                </a:solidFill>
              </a:rPr>
              <a:t>Increased splanchnic blood flow </a:t>
            </a:r>
            <a:r>
              <a:rPr lang="en-US" dirty="0"/>
              <a:t>after a meal can result in absorption of </a:t>
            </a:r>
            <a:r>
              <a:rPr lang="en-US" dirty="0" smtClean="0"/>
              <a:t>several drugs </a:t>
            </a:r>
            <a:r>
              <a:rPr lang="en-US" dirty="0"/>
              <a:t>(e.g., propranolol), but in hypovolemic states, absorption can be reduced.</a:t>
            </a:r>
          </a:p>
        </p:txBody>
      </p:sp>
    </p:spTree>
    <p:extLst>
      <p:ext uri="{BB962C8B-B14F-4D97-AF65-F5344CB8AC3E}">
        <p14:creationId xmlns:p14="http://schemas.microsoft.com/office/powerpoint/2010/main" val="3511623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0" indent="-457200">
              <a:buFont typeface="+mj-lt"/>
              <a:buAutoNum type="arabicPeriod" startAt="4"/>
            </a:pPr>
            <a:r>
              <a:rPr lang="en-US" dirty="0"/>
              <a:t>Fasting: absorption increases at short period of fasting but my fall off by long time fasting as a result of low blood flow.</a:t>
            </a:r>
          </a:p>
          <a:p>
            <a:pPr marL="457200" indent="-457200">
              <a:buFont typeface="+mj-lt"/>
              <a:buAutoNum type="arabicPeriod" startAt="4"/>
            </a:pPr>
            <a:r>
              <a:rPr lang="en-US" dirty="0">
                <a:solidFill>
                  <a:srgbClr val="FF0000"/>
                </a:solidFill>
              </a:rPr>
              <a:t>Chemical and physical characteristics </a:t>
            </a:r>
            <a:r>
              <a:rPr lang="en-US" dirty="0"/>
              <a:t>of the compound such as its solubility under the conditions present in the GI and its interaction with other compounds.</a:t>
            </a:r>
          </a:p>
          <a:p>
            <a:pPr marL="457200" indent="-457200">
              <a:buFont typeface="+mj-lt"/>
              <a:buAutoNum type="arabicPeriod" startAt="4"/>
            </a:pPr>
            <a:r>
              <a:rPr lang="en-US" dirty="0">
                <a:solidFill>
                  <a:srgbClr val="FF0000"/>
                </a:solidFill>
              </a:rPr>
              <a:t>Age and nutritional status </a:t>
            </a:r>
            <a:r>
              <a:rPr lang="en-US" dirty="0"/>
              <a:t>of the individual.</a:t>
            </a:r>
          </a:p>
          <a:p>
            <a:pPr marL="457200" indent="-457200">
              <a:buFont typeface="+mj-lt"/>
              <a:buAutoNum type="arabicPeriod" startAt="4"/>
            </a:pPr>
            <a:r>
              <a:rPr lang="en-US" dirty="0">
                <a:solidFill>
                  <a:srgbClr val="FF0000"/>
                </a:solidFill>
              </a:rPr>
              <a:t>First-pass metabolism </a:t>
            </a:r>
            <a:r>
              <a:rPr lang="en-US" dirty="0"/>
              <a:t>enzymes can inactivate some chemicals after they metabolized them such as phase I and II enzymes.</a:t>
            </a:r>
          </a:p>
          <a:p>
            <a:pPr marL="0" indent="0">
              <a:buNone/>
            </a:pPr>
            <a:r>
              <a:rPr lang="en-US" dirty="0"/>
              <a:t>Biotransformation in the GIT prior to absorption can have a significant impact </a:t>
            </a:r>
            <a:r>
              <a:rPr lang="en-US" dirty="0" smtClean="0"/>
              <a:t>on bioavailability </a:t>
            </a:r>
            <a:r>
              <a:rPr lang="en-US" dirty="0"/>
              <a:t>of a toxicant.</a:t>
            </a:r>
          </a:p>
        </p:txBody>
      </p:sp>
    </p:spTree>
    <p:extLst>
      <p:ext uri="{BB962C8B-B14F-4D97-AF65-F5344CB8AC3E}">
        <p14:creationId xmlns:p14="http://schemas.microsoft.com/office/powerpoint/2010/main" val="2516144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-2</a:t>
            </a:r>
            <a:r>
              <a:rPr lang="en-US" baseline="30000" dirty="0" smtClean="0"/>
              <a:t>nd</a:t>
            </a:r>
            <a:r>
              <a:rPr lang="en-US" dirty="0" smtClean="0"/>
              <a:t> major pathway of absorption</a:t>
            </a:r>
            <a:endParaRPr lang="en-US" dirty="0"/>
          </a:p>
        </p:txBody>
      </p:sp>
      <p:sp>
        <p:nvSpPr>
          <p:cNvPr id="3" name="Content Placeholder 2"/>
          <p:cNvSpPr>
            <a:spLocks noGrp="1"/>
          </p:cNvSpPr>
          <p:nvPr>
            <p:ph idx="1"/>
          </p:nvPr>
        </p:nvSpPr>
        <p:spPr/>
        <p:txBody>
          <a:bodyPr/>
          <a:lstStyle/>
          <a:p>
            <a:r>
              <a:rPr lang="en-US" dirty="0"/>
              <a:t>It is a </a:t>
            </a:r>
            <a:r>
              <a:rPr lang="en-US" dirty="0" smtClean="0"/>
              <a:t>barrier because of</a:t>
            </a:r>
          </a:p>
          <a:p>
            <a:pPr lvl="1"/>
            <a:r>
              <a:rPr lang="en-US" dirty="0" smtClean="0"/>
              <a:t> keratinized layer of thick walled epidermis cells (stratum </a:t>
            </a:r>
            <a:r>
              <a:rPr lang="en-US" dirty="0" err="1" smtClean="0"/>
              <a:t>corneum</a:t>
            </a:r>
            <a:r>
              <a:rPr lang="en-US" dirty="0" smtClean="0"/>
              <a:t>).</a:t>
            </a:r>
          </a:p>
          <a:p>
            <a:pPr lvl="1"/>
            <a:r>
              <a:rPr lang="en-US" dirty="0" smtClean="0"/>
              <a:t>Many layers</a:t>
            </a:r>
          </a:p>
          <a:p>
            <a:pPr marL="0" indent="0">
              <a:buNone/>
            </a:pPr>
            <a:endParaRPr lang="en-US" dirty="0" smtClean="0"/>
          </a:p>
          <a:p>
            <a:r>
              <a:rPr lang="en-US" dirty="0"/>
              <a:t>stratum </a:t>
            </a:r>
            <a:r>
              <a:rPr lang="en-US" dirty="0" err="1"/>
              <a:t>corneum</a:t>
            </a:r>
            <a:r>
              <a:rPr lang="en-US" dirty="0"/>
              <a:t> </a:t>
            </a:r>
            <a:r>
              <a:rPr lang="en-US" dirty="0" smtClean="0"/>
              <a:t>can </a:t>
            </a:r>
            <a:r>
              <a:rPr lang="en-US" dirty="0"/>
              <a:t>provide as much as 80% of </a:t>
            </a:r>
            <a:r>
              <a:rPr lang="en-US" dirty="0" smtClean="0"/>
              <a:t>the resistance </a:t>
            </a:r>
            <a:r>
              <a:rPr lang="en-US" dirty="0"/>
              <a:t>to absorption to most ions as well as aqueous solutions. However, the </a:t>
            </a:r>
            <a:r>
              <a:rPr lang="en-US" dirty="0" smtClean="0"/>
              <a:t>skin is </a:t>
            </a:r>
            <a:r>
              <a:rPr lang="en-US" dirty="0"/>
              <a:t>permeable to many toxicants, and dermal exposure to agricultural pesticides </a:t>
            </a:r>
            <a:r>
              <a:rPr lang="en-US" dirty="0" smtClean="0"/>
              <a:t>and industrial </a:t>
            </a:r>
            <a:r>
              <a:rPr lang="en-US" dirty="0"/>
              <a:t>solvent can result in severe systemic toxicity.</a:t>
            </a:r>
            <a:endParaRPr lang="en-US" dirty="0" smtClean="0"/>
          </a:p>
          <a:p>
            <a:endParaRPr lang="en-US" dirty="0"/>
          </a:p>
        </p:txBody>
      </p:sp>
    </p:spTree>
    <p:extLst>
      <p:ext uri="{BB962C8B-B14F-4D97-AF65-F5344CB8AC3E}">
        <p14:creationId xmlns:p14="http://schemas.microsoft.com/office/powerpoint/2010/main" val="2281735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dermis and subcutaneous areas of the skin are less important in </a:t>
            </a:r>
            <a:r>
              <a:rPr lang="en-US" dirty="0" smtClean="0"/>
              <a:t>influencing penetration</a:t>
            </a:r>
            <a:r>
              <a:rPr lang="en-US" dirty="0"/>
              <a:t>, and once a toxicant has penetrated the epidermis, the other layers </a:t>
            </a:r>
            <a:r>
              <a:rPr lang="en-US" dirty="0" smtClean="0"/>
              <a:t>are traversed </a:t>
            </a:r>
            <a:r>
              <a:rPr lang="en-US" dirty="0"/>
              <a:t>rather easily.</a:t>
            </a:r>
          </a:p>
        </p:txBody>
      </p:sp>
    </p:spTree>
    <p:extLst>
      <p:ext uri="{BB962C8B-B14F-4D97-AF65-F5344CB8AC3E}">
        <p14:creationId xmlns:p14="http://schemas.microsoft.com/office/powerpoint/2010/main" val="4257853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nSpc>
                <a:spcPct val="200000"/>
              </a:lnSpc>
            </a:pPr>
            <a:r>
              <a:rPr lang="en-US" dirty="0"/>
              <a:t>A number of appendages are associated with the skin, including </a:t>
            </a:r>
            <a:r>
              <a:rPr lang="en-US" dirty="0">
                <a:solidFill>
                  <a:srgbClr val="FF0000"/>
                </a:solidFill>
              </a:rPr>
              <a:t>hair follicles</a:t>
            </a:r>
            <a:r>
              <a:rPr lang="en-US" dirty="0"/>
              <a:t>, </a:t>
            </a:r>
            <a:r>
              <a:rPr lang="en-US" dirty="0" smtClean="0">
                <a:solidFill>
                  <a:srgbClr val="FF0000"/>
                </a:solidFill>
              </a:rPr>
              <a:t>sebaceous glands</a:t>
            </a:r>
            <a:r>
              <a:rPr lang="en-US" dirty="0"/>
              <a:t>, </a:t>
            </a:r>
            <a:r>
              <a:rPr lang="en-US" dirty="0" err="1">
                <a:solidFill>
                  <a:srgbClr val="FF0000"/>
                </a:solidFill>
              </a:rPr>
              <a:t>eccrine</a:t>
            </a:r>
            <a:r>
              <a:rPr lang="en-US" dirty="0">
                <a:solidFill>
                  <a:srgbClr val="FF0000"/>
                </a:solidFill>
              </a:rPr>
              <a:t> and apocrine sweat glands, and nails</a:t>
            </a:r>
            <a:r>
              <a:rPr lang="en-US" dirty="0"/>
              <a:t>. Recently it was </a:t>
            </a:r>
            <a:r>
              <a:rPr lang="en-US" dirty="0" smtClean="0"/>
              <a:t>found that </a:t>
            </a:r>
            <a:r>
              <a:rPr lang="en-US" dirty="0"/>
              <a:t>removal of the stratum </a:t>
            </a:r>
            <a:r>
              <a:rPr lang="en-US" dirty="0" err="1"/>
              <a:t>corneum</a:t>
            </a:r>
            <a:r>
              <a:rPr lang="en-US" dirty="0"/>
              <a:t> does not allow complete absorption; thus it </a:t>
            </a:r>
            <a:r>
              <a:rPr lang="en-US" dirty="0" smtClean="0"/>
              <a:t>is apparent </a:t>
            </a:r>
            <a:r>
              <a:rPr lang="en-US" dirty="0"/>
              <a:t>that some role, although of lesser importance, is played by other parts of </a:t>
            </a:r>
            <a:r>
              <a:rPr lang="en-US" dirty="0" smtClean="0"/>
              <a:t>the skin</a:t>
            </a:r>
            <a:r>
              <a:rPr lang="en-US" dirty="0"/>
              <a:t>.</a:t>
            </a:r>
          </a:p>
        </p:txBody>
      </p:sp>
    </p:spTree>
    <p:extLst>
      <p:ext uri="{BB962C8B-B14F-4D97-AF65-F5344CB8AC3E}">
        <p14:creationId xmlns:p14="http://schemas.microsoft.com/office/powerpoint/2010/main" val="3467419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Passive diffusion</a:t>
            </a:r>
          </a:p>
          <a:p>
            <a:r>
              <a:rPr lang="en-US" dirty="0" smtClean="0"/>
              <a:t>The ease with which a compound penetrates the skin is correlated  with its partition coefficient.</a:t>
            </a:r>
          </a:p>
          <a:p>
            <a:endParaRPr lang="en-US" dirty="0"/>
          </a:p>
          <a:p>
            <a:r>
              <a:rPr lang="en-US" dirty="0" smtClean="0">
                <a:latin typeface="Arial"/>
                <a:cs typeface="Arial"/>
              </a:rPr>
              <a:t>↑ partition coefficient </a:t>
            </a:r>
            <a:r>
              <a:rPr lang="en-US" dirty="0" smtClean="0">
                <a:latin typeface="Arial"/>
                <a:cs typeface="Arial"/>
                <a:sym typeface="Wingdings" panose="05000000000000000000" pitchFamily="2" charset="2"/>
              </a:rPr>
              <a:t> </a:t>
            </a:r>
            <a:r>
              <a:rPr lang="en-US" dirty="0" smtClean="0">
                <a:cs typeface="Arial"/>
              </a:rPr>
              <a:t>↑ penetration</a:t>
            </a:r>
          </a:p>
          <a:p>
            <a:endParaRPr lang="en-US" dirty="0">
              <a:cs typeface="Arial"/>
            </a:endParaRPr>
          </a:p>
          <a:p>
            <a:r>
              <a:rPr lang="en-US" dirty="0" smtClean="0">
                <a:cs typeface="Arial"/>
              </a:rPr>
              <a:t>For a toxicant to pass the skin </a:t>
            </a:r>
          </a:p>
          <a:p>
            <a:pPr lvl="1"/>
            <a:r>
              <a:rPr lang="en-US" dirty="0" smtClean="0">
                <a:cs typeface="Arial"/>
              </a:rPr>
              <a:t>Moderately lipophilic log </a:t>
            </a:r>
            <a:r>
              <a:rPr lang="en-US" dirty="0" err="1" smtClean="0">
                <a:cs typeface="Arial"/>
              </a:rPr>
              <a:t>Kow</a:t>
            </a:r>
            <a:r>
              <a:rPr lang="en-US" dirty="0" smtClean="0">
                <a:cs typeface="Arial"/>
              </a:rPr>
              <a:t> 3,4</a:t>
            </a:r>
          </a:p>
          <a:p>
            <a:pPr lvl="1"/>
            <a:r>
              <a:rPr lang="en-US" dirty="0" smtClean="0">
                <a:cs typeface="Arial"/>
              </a:rPr>
              <a:t>Low MW&lt; 300 </a:t>
            </a:r>
            <a:r>
              <a:rPr lang="en-US" dirty="0" err="1" smtClean="0">
                <a:cs typeface="Arial"/>
              </a:rPr>
              <a:t>dalton</a:t>
            </a:r>
            <a:endParaRPr lang="en-US" dirty="0" smtClean="0">
              <a:cs typeface="Arial"/>
            </a:endParaRPr>
          </a:p>
          <a:p>
            <a:pPr lvl="2"/>
            <a:r>
              <a:rPr lang="en-US" dirty="0" smtClean="0">
                <a:cs typeface="Arial"/>
              </a:rPr>
              <a:t>Nicotine 162 </a:t>
            </a:r>
            <a:r>
              <a:rPr lang="en-US" dirty="0" err="1" smtClean="0">
                <a:cs typeface="Arial"/>
              </a:rPr>
              <a:t>dalton</a:t>
            </a:r>
            <a:endParaRPr lang="en-US" dirty="0"/>
          </a:p>
        </p:txBody>
      </p:sp>
    </p:spTree>
    <p:extLst>
      <p:ext uri="{BB962C8B-B14F-4D97-AF65-F5344CB8AC3E}">
        <p14:creationId xmlns:p14="http://schemas.microsoft.com/office/powerpoint/2010/main" val="1266910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affect skin absorption:</a:t>
            </a:r>
            <a:br>
              <a:rPr lang="en-US" dirty="0"/>
            </a:br>
            <a:endParaRPr lang="en-US" dirty="0"/>
          </a:p>
        </p:txBody>
      </p:sp>
      <p:sp>
        <p:nvSpPr>
          <p:cNvPr id="3" name="Content Placeholder 2"/>
          <p:cNvSpPr>
            <a:spLocks noGrp="1"/>
          </p:cNvSpPr>
          <p:nvPr>
            <p:ph idx="1"/>
          </p:nvPr>
        </p:nvSpPr>
        <p:spPr/>
        <p:txBody>
          <a:bodyPr/>
          <a:lstStyle/>
          <a:p>
            <a:pPr lvl="0"/>
            <a:r>
              <a:rPr lang="en-US" dirty="0" smtClean="0"/>
              <a:t>Capillary </a:t>
            </a:r>
            <a:r>
              <a:rPr lang="en-US" dirty="0"/>
              <a:t>blood flow/ temperature.</a:t>
            </a:r>
          </a:p>
          <a:p>
            <a:pPr lvl="0"/>
            <a:r>
              <a:rPr lang="en-US" dirty="0"/>
              <a:t>Abrasion.</a:t>
            </a:r>
          </a:p>
          <a:p>
            <a:pPr lvl="0"/>
            <a:r>
              <a:rPr lang="en-US" dirty="0"/>
              <a:t>Hydration of the skin</a:t>
            </a:r>
          </a:p>
          <a:p>
            <a:pPr lvl="0"/>
            <a:r>
              <a:rPr lang="en-US" dirty="0"/>
              <a:t>DMSO</a:t>
            </a:r>
          </a:p>
          <a:p>
            <a:endParaRPr lang="en-US" dirty="0"/>
          </a:p>
        </p:txBody>
      </p:sp>
    </p:spTree>
    <p:extLst>
      <p:ext uri="{BB962C8B-B14F-4D97-AF65-F5344CB8AC3E}">
        <p14:creationId xmlns:p14="http://schemas.microsoft.com/office/powerpoint/2010/main" val="196501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Exposure</a:t>
            </a:r>
            <a:endParaRPr lang="en-US" dirty="0"/>
          </a:p>
        </p:txBody>
      </p:sp>
      <p:sp>
        <p:nvSpPr>
          <p:cNvPr id="3" name="Content Placeholder 2"/>
          <p:cNvSpPr>
            <a:spLocks noGrp="1"/>
          </p:cNvSpPr>
          <p:nvPr>
            <p:ph idx="1"/>
          </p:nvPr>
        </p:nvSpPr>
        <p:spPr/>
        <p:txBody>
          <a:bodyPr/>
          <a:lstStyle/>
          <a:p>
            <a:pPr>
              <a:lnSpc>
                <a:spcPct val="150000"/>
              </a:lnSpc>
            </a:pPr>
            <a:r>
              <a:rPr lang="en-US" b="1" i="1" dirty="0"/>
              <a:t>Exposure </a:t>
            </a:r>
            <a:r>
              <a:rPr lang="en-US" dirty="0"/>
              <a:t>is the presentation of the xenobiotic (chemical foreign to the body</a:t>
            </a:r>
            <a:r>
              <a:rPr lang="en-US" dirty="0" smtClean="0"/>
              <a:t>) to </a:t>
            </a:r>
            <a:r>
              <a:rPr lang="en-US" dirty="0"/>
              <a:t>the individual. Units of exposure to xenobiotics are usually parts per </a:t>
            </a:r>
            <a:r>
              <a:rPr lang="en-US" dirty="0" smtClean="0"/>
              <a:t>million (</a:t>
            </a:r>
            <a:r>
              <a:rPr lang="en-US" dirty="0"/>
              <a:t>ppm) or a unit of weight per cubic meter of air, liter of water, or kilogram </a:t>
            </a:r>
            <a:r>
              <a:rPr lang="en-US" dirty="0" smtClean="0"/>
              <a:t>of food </a:t>
            </a:r>
            <a:r>
              <a:rPr lang="en-US" dirty="0"/>
              <a:t>(diet). </a:t>
            </a:r>
            <a:endParaRPr lang="en-US" dirty="0" smtClean="0"/>
          </a:p>
          <a:p>
            <a:pPr>
              <a:lnSpc>
                <a:spcPct val="150000"/>
              </a:lnSpc>
            </a:pPr>
            <a:r>
              <a:rPr lang="en-US" dirty="0" smtClean="0"/>
              <a:t>Dermal </a:t>
            </a:r>
            <a:r>
              <a:rPr lang="en-US" dirty="0"/>
              <a:t>exposures are usually expressed as concentrations of </a:t>
            </a:r>
            <a:r>
              <a:rPr lang="en-US" dirty="0" smtClean="0"/>
              <a:t>the solution </a:t>
            </a:r>
            <a:r>
              <a:rPr lang="en-US" dirty="0"/>
              <a:t>in contact with a surface area, (for example, micrograms per </a:t>
            </a:r>
            <a:r>
              <a:rPr lang="en-US" dirty="0" smtClean="0"/>
              <a:t>square centimeter</a:t>
            </a:r>
            <a:r>
              <a:rPr lang="en-US" dirty="0"/>
              <a:t>).</a:t>
            </a:r>
          </a:p>
        </p:txBody>
      </p:sp>
    </p:spTree>
    <p:extLst>
      <p:ext uri="{BB962C8B-B14F-4D97-AF65-F5344CB8AC3E}">
        <p14:creationId xmlns:p14="http://schemas.microsoft.com/office/powerpoint/2010/main" val="1921331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Good question for the exam:</a:t>
            </a:r>
            <a:br>
              <a:rPr lang="en-US" dirty="0"/>
            </a:br>
            <a:endParaRPr lang="en-US" dirty="0"/>
          </a:p>
        </p:txBody>
      </p:sp>
      <p:sp>
        <p:nvSpPr>
          <p:cNvPr id="3" name="Content Placeholder 2"/>
          <p:cNvSpPr>
            <a:spLocks noGrp="1"/>
          </p:cNvSpPr>
          <p:nvPr>
            <p:ph idx="1"/>
          </p:nvPr>
        </p:nvSpPr>
        <p:spPr/>
        <p:txBody>
          <a:bodyPr/>
          <a:lstStyle/>
          <a:p>
            <a:pPr lvl="0">
              <a:lnSpc>
                <a:spcPct val="150000"/>
              </a:lnSpc>
            </a:pPr>
            <a:r>
              <a:rPr lang="en-US" dirty="0" err="1"/>
              <a:t>Glyceryl</a:t>
            </a:r>
            <a:r>
              <a:rPr lang="en-US" dirty="0"/>
              <a:t> </a:t>
            </a:r>
            <a:r>
              <a:rPr lang="en-US" dirty="0" err="1"/>
              <a:t>trinitrate</a:t>
            </a:r>
            <a:r>
              <a:rPr lang="en-US" dirty="0"/>
              <a:t> patch used in the treatment and prevention of angina is administered dermally but not orally? Why</a:t>
            </a:r>
          </a:p>
          <a:p>
            <a:pPr lvl="0">
              <a:lnSpc>
                <a:spcPct val="150000"/>
              </a:lnSpc>
            </a:pPr>
            <a:r>
              <a:rPr lang="en-US" dirty="0"/>
              <a:t>Name some toxicant that can cause systemic injury by percutaneous absorption?</a:t>
            </a:r>
          </a:p>
          <a:p>
            <a:pPr>
              <a:lnSpc>
                <a:spcPct val="150000"/>
              </a:lnSpc>
            </a:pPr>
            <a:endParaRPr lang="en-US" dirty="0"/>
          </a:p>
        </p:txBody>
      </p:sp>
    </p:spTree>
    <p:extLst>
      <p:ext uri="{BB962C8B-B14F-4D97-AF65-F5344CB8AC3E}">
        <p14:creationId xmlns:p14="http://schemas.microsoft.com/office/powerpoint/2010/main" val="3234807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Variations in areas of the body cause appreciable differences in penetration of toxicants.</a:t>
            </a:r>
          </a:p>
          <a:p>
            <a:r>
              <a:rPr lang="en-US" dirty="0"/>
              <a:t>The rate of penetration is in the following order:</a:t>
            </a:r>
          </a:p>
          <a:p>
            <a:pPr marL="0" indent="0">
              <a:buNone/>
            </a:pPr>
            <a:r>
              <a:rPr lang="en-US" dirty="0"/>
              <a:t>Scrotal </a:t>
            </a:r>
            <a:r>
              <a:rPr lang="en-US" i="1" dirty="0"/>
              <a:t>&gt; </a:t>
            </a:r>
            <a:r>
              <a:rPr lang="en-US" dirty="0"/>
              <a:t>Forehead </a:t>
            </a:r>
            <a:r>
              <a:rPr lang="en-US" i="1" dirty="0"/>
              <a:t>&gt; </a:t>
            </a:r>
            <a:r>
              <a:rPr lang="en-US" dirty="0"/>
              <a:t>Axilla </a:t>
            </a:r>
            <a:r>
              <a:rPr lang="en-US" i="1" dirty="0"/>
              <a:t>&gt;</a:t>
            </a:r>
            <a:r>
              <a:rPr lang="en-US" dirty="0"/>
              <a:t>= Scalp </a:t>
            </a:r>
            <a:r>
              <a:rPr lang="en-US" i="1" dirty="0"/>
              <a:t>&gt; </a:t>
            </a:r>
            <a:r>
              <a:rPr lang="en-US" dirty="0"/>
              <a:t>Back = Abdomen </a:t>
            </a:r>
            <a:r>
              <a:rPr lang="en-US" i="1" dirty="0"/>
              <a:t>&gt; </a:t>
            </a:r>
            <a:r>
              <a:rPr lang="en-US" dirty="0"/>
              <a:t>Palm and plantar</a:t>
            </a:r>
            <a:r>
              <a:rPr lang="en-US" i="1" dirty="0"/>
              <a:t>.</a:t>
            </a:r>
            <a:endParaRPr lang="en-US" dirty="0"/>
          </a:p>
        </p:txBody>
      </p:sp>
    </p:spTree>
    <p:extLst>
      <p:ext uri="{BB962C8B-B14F-4D97-AF65-F5344CB8AC3E}">
        <p14:creationId xmlns:p14="http://schemas.microsoft.com/office/powerpoint/2010/main" val="4234046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04" y="762000"/>
            <a:ext cx="9060396" cy="576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508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p:txBody>
          <a:bodyPr/>
          <a:lstStyle/>
          <a:p>
            <a:pPr marL="0" indent="0" algn="ctr">
              <a:buNone/>
            </a:pPr>
            <a:r>
              <a:rPr lang="en-US" altLang="en-US" smtClean="0"/>
              <a:t>In the early (1493-1541), a famous toxicologist Paracelsus described the relationship between mining occupations and pulmonary toxicity in the sixteenth century</a:t>
            </a:r>
          </a:p>
        </p:txBody>
      </p:sp>
      <p:sp>
        <p:nvSpPr>
          <p:cNvPr id="2" name="Rectangle 1"/>
          <p:cNvSpPr/>
          <p:nvPr/>
        </p:nvSpPr>
        <p:spPr>
          <a:xfrm>
            <a:off x="1143000" y="533400"/>
            <a:ext cx="6019800" cy="369332"/>
          </a:xfrm>
          <a:prstGeom prst="rect">
            <a:avLst/>
          </a:prstGeom>
        </p:spPr>
        <p:txBody>
          <a:bodyPr wrap="square">
            <a:spAutoFit/>
          </a:bodyPr>
          <a:lstStyle/>
          <a:p>
            <a:r>
              <a:rPr lang="en-US" b="1" dirty="0"/>
              <a:t>ABSORPTION OF TOXICANTS BY THE LUNGS</a:t>
            </a:r>
            <a:endParaRPr lang="en-US" dirty="0"/>
          </a:p>
        </p:txBody>
      </p:sp>
    </p:spTree>
    <p:extLst>
      <p:ext uri="{BB962C8B-B14F-4D97-AF65-F5344CB8AC3E}">
        <p14:creationId xmlns:p14="http://schemas.microsoft.com/office/powerpoint/2010/main" val="3583271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Three basic regions: </a:t>
            </a:r>
            <a:endParaRPr lang="en-US" dirty="0" smtClean="0"/>
          </a:p>
          <a:p>
            <a:r>
              <a:rPr lang="en-US" dirty="0" smtClean="0"/>
              <a:t>the </a:t>
            </a:r>
            <a:r>
              <a:rPr lang="en-US" dirty="0"/>
              <a:t>nasopharyngeal region, </a:t>
            </a:r>
            <a:endParaRPr lang="en-US" dirty="0" smtClean="0"/>
          </a:p>
          <a:p>
            <a:r>
              <a:rPr lang="en-US" dirty="0" smtClean="0"/>
              <a:t>the </a:t>
            </a:r>
            <a:r>
              <a:rPr lang="en-US" dirty="0" err="1"/>
              <a:t>tracheobronchiolar</a:t>
            </a:r>
            <a:r>
              <a:rPr lang="en-US" dirty="0"/>
              <a:t> region, </a:t>
            </a:r>
            <a:endParaRPr lang="en-US" dirty="0" smtClean="0"/>
          </a:p>
          <a:p>
            <a:r>
              <a:rPr lang="en-US" dirty="0" smtClean="0"/>
              <a:t>and </a:t>
            </a:r>
            <a:r>
              <a:rPr lang="en-US" dirty="0"/>
              <a:t>the distal or alveolar region. </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r="39998"/>
          <a:stretch>
            <a:fillRect/>
          </a:stretch>
        </p:blipFill>
        <p:spPr bwMode="auto">
          <a:xfrm>
            <a:off x="4953000" y="1295400"/>
            <a:ext cx="3917666" cy="5079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normAutofit/>
          </a:bodyPr>
          <a:lstStyle/>
          <a:p>
            <a:r>
              <a:rPr lang="en-US" dirty="0" smtClean="0"/>
              <a:t>Anatomy</a:t>
            </a:r>
            <a:endParaRPr lang="en-US" dirty="0"/>
          </a:p>
        </p:txBody>
      </p:sp>
    </p:spTree>
    <p:extLst>
      <p:ext uri="{BB962C8B-B14F-4D97-AF65-F5344CB8AC3E}">
        <p14:creationId xmlns:p14="http://schemas.microsoft.com/office/powerpoint/2010/main" val="51997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mtClean="0"/>
              <a:t>Terms</a:t>
            </a:r>
          </a:p>
        </p:txBody>
      </p:sp>
      <p:sp>
        <p:nvSpPr>
          <p:cNvPr id="3" name="Content Placeholder 2"/>
          <p:cNvSpPr>
            <a:spLocks noGrp="1"/>
          </p:cNvSpPr>
          <p:nvPr>
            <p:ph idx="1"/>
          </p:nvPr>
        </p:nvSpPr>
        <p:spPr/>
        <p:txBody>
          <a:bodyPr rtlCol="0">
            <a:normAutofit/>
          </a:bodyPr>
          <a:lstStyle/>
          <a:p>
            <a:pPr marL="342802" indent="-342802" defTabSz="914139">
              <a:defRPr/>
            </a:pPr>
            <a:r>
              <a:rPr lang="en-US" dirty="0" smtClean="0">
                <a:solidFill>
                  <a:srgbClr val="FF0000"/>
                </a:solidFill>
              </a:rPr>
              <a:t>Aerosol</a:t>
            </a:r>
            <a:r>
              <a:rPr lang="en-US" dirty="0">
                <a:solidFill>
                  <a:srgbClr val="FF0000"/>
                </a:solidFill>
              </a:rPr>
              <a:t> </a:t>
            </a:r>
            <a:r>
              <a:rPr lang="en-US" dirty="0" smtClean="0"/>
              <a:t>solid or liquid particles (fine drops or droplet) that are suspended in the air from a mixture. </a:t>
            </a:r>
            <a:endParaRPr lang="en-US" dirty="0" smtClean="0">
              <a:solidFill>
                <a:srgbClr val="FF0000"/>
              </a:solidFill>
            </a:endParaRPr>
          </a:p>
          <a:p>
            <a:pPr marL="342802" indent="-342802" defTabSz="914139">
              <a:defRPr/>
            </a:pPr>
            <a:r>
              <a:rPr lang="en-US" dirty="0" smtClean="0">
                <a:solidFill>
                  <a:srgbClr val="FF0000"/>
                </a:solidFill>
              </a:rPr>
              <a:t>Dust</a:t>
            </a:r>
            <a:r>
              <a:rPr lang="en-US" dirty="0" smtClean="0"/>
              <a:t> consist of particles in the solid phase.</a:t>
            </a:r>
          </a:p>
          <a:p>
            <a:pPr marL="342802" indent="-342802" defTabSz="914139">
              <a:defRPr/>
            </a:pPr>
            <a:r>
              <a:rPr lang="en-US" dirty="0" smtClean="0">
                <a:solidFill>
                  <a:srgbClr val="FF0000"/>
                </a:solidFill>
              </a:rPr>
              <a:t>Fumes-</a:t>
            </a:r>
            <a:r>
              <a:rPr lang="en-US" dirty="0" smtClean="0"/>
              <a:t> chemical change in a compound during processes such as welding.</a:t>
            </a:r>
          </a:p>
          <a:p>
            <a:pPr marL="342802" indent="-342802" defTabSz="914139">
              <a:defRPr/>
            </a:pPr>
            <a:r>
              <a:rPr lang="en-US" dirty="0" smtClean="0">
                <a:solidFill>
                  <a:srgbClr val="FF0000"/>
                </a:solidFill>
              </a:rPr>
              <a:t>Smokes-</a:t>
            </a:r>
            <a:r>
              <a:rPr lang="en-US" dirty="0" smtClean="0"/>
              <a:t> consist of particles of both solid and some times liquid phase and the associated gases that result from combustion.</a:t>
            </a:r>
          </a:p>
          <a:p>
            <a:pPr marL="342802" indent="-342802" defTabSz="914139">
              <a:defRPr/>
            </a:pPr>
            <a:r>
              <a:rPr lang="en-US" dirty="0" smtClean="0">
                <a:solidFill>
                  <a:srgbClr val="FF0000"/>
                </a:solidFill>
              </a:rPr>
              <a:t>Smog- </a:t>
            </a:r>
            <a:r>
              <a:rPr lang="en-US" dirty="0" smtClean="0"/>
              <a:t>Smokes and Fog</a:t>
            </a:r>
          </a:p>
          <a:p>
            <a:pPr marL="342802" indent="-342802" defTabSz="914139">
              <a:defRPr/>
            </a:pPr>
            <a:r>
              <a:rPr lang="en-US" dirty="0" smtClean="0">
                <a:solidFill>
                  <a:srgbClr val="FF0000"/>
                </a:solidFill>
              </a:rPr>
              <a:t>Mists</a:t>
            </a:r>
            <a:r>
              <a:rPr lang="en-US" dirty="0" smtClean="0"/>
              <a:t> (small droplets of water suspended in air condensing on other particles)</a:t>
            </a:r>
          </a:p>
          <a:p>
            <a:pPr marL="342802" indent="-342802" defTabSz="914139">
              <a:defRPr/>
            </a:pPr>
            <a:endParaRPr lang="en-US" dirty="0" smtClean="0"/>
          </a:p>
          <a:p>
            <a:pPr marL="342802" indent="-342802" defTabSz="914139">
              <a:defRPr/>
            </a:pPr>
            <a:endParaRPr lang="en-US" dirty="0" smtClean="0"/>
          </a:p>
        </p:txBody>
      </p:sp>
    </p:spTree>
    <p:extLst>
      <p:ext uri="{BB962C8B-B14F-4D97-AF65-F5344CB8AC3E}">
        <p14:creationId xmlns:p14="http://schemas.microsoft.com/office/powerpoint/2010/main" val="2351731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2971" t="1419" r="4950" b="4965"/>
          <a:stretch>
            <a:fillRect/>
          </a:stretch>
        </p:blipFill>
        <p:spPr bwMode="auto">
          <a:xfrm>
            <a:off x="2176349" y="1364688"/>
            <a:ext cx="6244189" cy="499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 Box 5"/>
          <p:cNvSpPr txBox="1">
            <a:spLocks noChangeArrowheads="1"/>
          </p:cNvSpPr>
          <p:nvPr/>
        </p:nvSpPr>
        <p:spPr bwMode="auto">
          <a:xfrm>
            <a:off x="1066721" y="381398"/>
            <a:ext cx="7163118" cy="124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331" tIns="42666" rIns="85331" bIns="4266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sz="3000" b="1">
                <a:solidFill>
                  <a:srgbClr val="000099"/>
                </a:solidFill>
              </a:rPr>
              <a:t>What is a Particulate Mater </a:t>
            </a:r>
          </a:p>
          <a:p>
            <a:pPr algn="ctr" eaLnBrk="1" hangingPunct="1">
              <a:spcBef>
                <a:spcPct val="50000"/>
              </a:spcBef>
            </a:pPr>
            <a:r>
              <a:rPr lang="en-US" altLang="en-US" sz="3000" b="1">
                <a:solidFill>
                  <a:srgbClr val="000099"/>
                </a:solidFill>
              </a:rPr>
              <a:t> (PM)? </a:t>
            </a:r>
          </a:p>
        </p:txBody>
      </p:sp>
      <p:sp>
        <p:nvSpPr>
          <p:cNvPr id="6148" name="Line 6"/>
          <p:cNvSpPr>
            <a:spLocks noChangeShapeType="1"/>
          </p:cNvSpPr>
          <p:nvPr/>
        </p:nvSpPr>
        <p:spPr bwMode="auto">
          <a:xfrm>
            <a:off x="609045" y="1066721"/>
            <a:ext cx="7773353"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331" tIns="42666" rIns="85331" bIns="42666" anchor="ctr"/>
          <a:lstStyle/>
          <a:p>
            <a:endParaRPr lang="en-US"/>
          </a:p>
        </p:txBody>
      </p:sp>
      <p:sp>
        <p:nvSpPr>
          <p:cNvPr id="6149" name="Text Box 7"/>
          <p:cNvSpPr txBox="1">
            <a:spLocks noChangeArrowheads="1"/>
          </p:cNvSpPr>
          <p:nvPr/>
        </p:nvSpPr>
        <p:spPr bwMode="auto">
          <a:xfrm>
            <a:off x="293199" y="2011871"/>
            <a:ext cx="2774665" cy="2916498"/>
          </a:xfrm>
          <a:prstGeom prst="rect">
            <a:avLst/>
          </a:prstGeom>
          <a:solidFill>
            <a:schemeClr val="bg1"/>
          </a:solidFill>
          <a:ln w="1905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331" tIns="42666" rIns="85331" bIns="4266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2600">
                <a:solidFill>
                  <a:srgbClr val="472146"/>
                </a:solidFill>
              </a:rPr>
              <a:t>PM is a complex    mixture of solid, semi-volatile and aqueous materials of various  sizes found in the air.</a:t>
            </a:r>
          </a:p>
        </p:txBody>
      </p:sp>
    </p:spTree>
    <p:extLst>
      <p:ext uri="{BB962C8B-B14F-4D97-AF65-F5344CB8AC3E}">
        <p14:creationId xmlns:p14="http://schemas.microsoft.com/office/powerpoint/2010/main" val="94838457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ABSORPTION OF TOXICANTS BY THE LUNGS</a:t>
            </a:r>
            <a:endParaRPr lang="en-US" dirty="0"/>
          </a:p>
        </p:txBody>
      </p:sp>
      <p:sp>
        <p:nvSpPr>
          <p:cNvPr id="3" name="Content Placeholder 2"/>
          <p:cNvSpPr>
            <a:spLocks noGrp="1"/>
          </p:cNvSpPr>
          <p:nvPr>
            <p:ph idx="1"/>
          </p:nvPr>
        </p:nvSpPr>
        <p:spPr/>
        <p:txBody>
          <a:bodyPr/>
          <a:lstStyle/>
          <a:p>
            <a:r>
              <a:rPr lang="en-US" dirty="0"/>
              <a:t>Water-soluble gases dissolve in the mucus lining the respiratory tract and </a:t>
            </a:r>
            <a:r>
              <a:rPr lang="en-US" dirty="0" smtClean="0"/>
              <a:t>can accumulate </a:t>
            </a:r>
            <a:r>
              <a:rPr lang="en-US" dirty="0"/>
              <a:t>there, causing local damage; </a:t>
            </a:r>
            <a:endParaRPr lang="en-US" dirty="0" smtClean="0"/>
          </a:p>
          <a:p>
            <a:pPr marL="0" indent="0">
              <a:buNone/>
            </a:pPr>
            <a:endParaRPr lang="en-US" dirty="0" smtClean="0"/>
          </a:p>
          <a:p>
            <a:r>
              <a:rPr lang="en-US" dirty="0" smtClean="0"/>
              <a:t>lipid-soluble </a:t>
            </a:r>
            <a:r>
              <a:rPr lang="en-US" dirty="0"/>
              <a:t>gases diffuse across </a:t>
            </a:r>
            <a:r>
              <a:rPr lang="en-US" dirty="0" smtClean="0"/>
              <a:t>the alveolar </a:t>
            </a:r>
            <a:r>
              <a:rPr lang="en-US" dirty="0"/>
              <a:t>membrane at a rate dependent upon the lipid/water </a:t>
            </a:r>
            <a:r>
              <a:rPr lang="en-US" dirty="0" smtClean="0"/>
              <a:t>partition coefficient </a:t>
            </a:r>
            <a:r>
              <a:rPr lang="en-US" dirty="0"/>
              <a:t>and solubility of the gas in blood.</a:t>
            </a:r>
          </a:p>
        </p:txBody>
      </p:sp>
    </p:spTree>
    <p:extLst>
      <p:ext uri="{BB962C8B-B14F-4D97-AF65-F5344CB8AC3E}">
        <p14:creationId xmlns:p14="http://schemas.microsoft.com/office/powerpoint/2010/main" val="331218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Particle size</a:t>
            </a:r>
          </a:p>
        </p:txBody>
      </p:sp>
      <p:sp>
        <p:nvSpPr>
          <p:cNvPr id="13315" name="Content Placeholder 2"/>
          <p:cNvSpPr>
            <a:spLocks noGrp="1"/>
          </p:cNvSpPr>
          <p:nvPr>
            <p:ph idx="1"/>
          </p:nvPr>
        </p:nvSpPr>
        <p:spPr/>
        <p:txBody>
          <a:bodyPr/>
          <a:lstStyle/>
          <a:p>
            <a:pPr marL="0" indent="0">
              <a:buNone/>
            </a:pPr>
            <a:r>
              <a:rPr lang="en-US" altLang="en-US" smtClean="0"/>
              <a:t>Size is the primary critical determinant of how much and where the agents will be deposited. </a:t>
            </a:r>
          </a:p>
          <a:p>
            <a:pPr lvl="1" eaLnBrk="1" hangingPunct="1">
              <a:buFont typeface="Arial" charset="0"/>
              <a:buChar char="•"/>
            </a:pPr>
            <a:r>
              <a:rPr lang="en-US" altLang="en-US" smtClean="0"/>
              <a:t>Dust: up t0 100 µm</a:t>
            </a:r>
          </a:p>
          <a:p>
            <a:pPr lvl="1" eaLnBrk="1" hangingPunct="1">
              <a:buFont typeface="Arial" charset="0"/>
              <a:buChar char="•"/>
            </a:pPr>
            <a:r>
              <a:rPr lang="en-US" altLang="en-US" smtClean="0"/>
              <a:t>Fumes: from 10 </a:t>
            </a:r>
            <a:r>
              <a:rPr lang="en-US" altLang="en-US" sz="3000"/>
              <a:t>Å to 0.1 µm</a:t>
            </a:r>
          </a:p>
          <a:p>
            <a:pPr lvl="1" eaLnBrk="1" hangingPunct="1">
              <a:buFont typeface="Arial" charset="0"/>
              <a:buChar char="•"/>
            </a:pPr>
            <a:r>
              <a:rPr lang="en-US" altLang="en-US" sz="3000"/>
              <a:t>Smokes: less than 0.5µm</a:t>
            </a:r>
          </a:p>
          <a:p>
            <a:pPr lvl="1" eaLnBrk="1" hangingPunct="1">
              <a:buFont typeface="Arial" charset="0"/>
              <a:buChar char="•"/>
            </a:pPr>
            <a:endParaRPr lang="en-US" altLang="en-US" sz="3000"/>
          </a:p>
        </p:txBody>
      </p:sp>
    </p:spTree>
    <p:extLst>
      <p:ext uri="{BB962C8B-B14F-4D97-AF65-F5344CB8AC3E}">
        <p14:creationId xmlns:p14="http://schemas.microsoft.com/office/powerpoint/2010/main" val="3250735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sz="half" idx="1"/>
          </p:nvPr>
        </p:nvSpPr>
        <p:spPr>
          <a:xfrm>
            <a:off x="609044" y="2132249"/>
            <a:ext cx="7910418" cy="3013039"/>
          </a:xfrm>
        </p:spPr>
        <p:txBody>
          <a:bodyPr/>
          <a:lstStyle/>
          <a:p>
            <a:pPr eaLnBrk="1" hangingPunct="1"/>
            <a:r>
              <a:rPr lang="en-US" altLang="en-US" smtClean="0"/>
              <a:t>Airway split into two with each decrease in internal diameter.</a:t>
            </a:r>
          </a:p>
          <a:p>
            <a:pPr lvl="1" eaLnBrk="1" hangingPunct="1"/>
            <a:r>
              <a:rPr lang="en-US" altLang="en-US" smtClean="0"/>
              <a:t>Increases surface area and decreases the speed or the velocity of air flow so the particles become heavier and precipitate.</a:t>
            </a:r>
          </a:p>
          <a:p>
            <a:pPr lvl="1" eaLnBrk="1" hangingPunct="1"/>
            <a:r>
              <a:rPr lang="en-US" altLang="en-US" smtClean="0"/>
              <a:t>Site of toxicity</a:t>
            </a:r>
          </a:p>
        </p:txBody>
      </p:sp>
      <p:sp>
        <p:nvSpPr>
          <p:cNvPr id="5" name="Title 1"/>
          <p:cNvSpPr>
            <a:spLocks noGrp="1"/>
          </p:cNvSpPr>
          <p:nvPr>
            <p:ph type="title"/>
          </p:nvPr>
        </p:nvSpPr>
        <p:spPr/>
        <p:txBody>
          <a:bodyPr rtlCol="0">
            <a:normAutofit/>
          </a:bodyPr>
          <a:lstStyle/>
          <a:p>
            <a:pPr defTabSz="914139">
              <a:defRPr/>
            </a:pPr>
            <a:r>
              <a:rPr lang="en-US" dirty="0" smtClean="0"/>
              <a:t>Airways have branched bifurcations</a:t>
            </a:r>
          </a:p>
        </p:txBody>
      </p:sp>
    </p:spTree>
    <p:extLst>
      <p:ext uri="{BB962C8B-B14F-4D97-AF65-F5344CB8AC3E}">
        <p14:creationId xmlns:p14="http://schemas.microsoft.com/office/powerpoint/2010/main" val="145347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Dose</a:t>
            </a:r>
            <a:endParaRPr lang="en-US" dirty="0"/>
          </a:p>
        </p:txBody>
      </p:sp>
      <p:sp>
        <p:nvSpPr>
          <p:cNvPr id="3" name="Content Placeholder 2"/>
          <p:cNvSpPr>
            <a:spLocks noGrp="1"/>
          </p:cNvSpPr>
          <p:nvPr>
            <p:ph idx="1"/>
          </p:nvPr>
        </p:nvSpPr>
        <p:spPr/>
        <p:txBody>
          <a:bodyPr/>
          <a:lstStyle/>
          <a:p>
            <a:pPr>
              <a:lnSpc>
                <a:spcPct val="150000"/>
              </a:lnSpc>
            </a:pPr>
            <a:r>
              <a:rPr lang="en-US" b="1" i="1" dirty="0"/>
              <a:t>Dose </a:t>
            </a:r>
            <a:r>
              <a:rPr lang="en-US" dirty="0"/>
              <a:t>is the amount of xenobiotic that reaches the target organ to elicit </a:t>
            </a:r>
            <a:r>
              <a:rPr lang="en-US" dirty="0" smtClean="0"/>
              <a:t>a chemical </a:t>
            </a:r>
            <a:r>
              <a:rPr lang="en-US" dirty="0"/>
              <a:t>reaction that takes place between the toxicant and an </a:t>
            </a:r>
            <a:r>
              <a:rPr lang="en-US" dirty="0" smtClean="0"/>
              <a:t>endogenous compound </a:t>
            </a:r>
            <a:r>
              <a:rPr lang="en-US" dirty="0"/>
              <a:t>in or on the target cell. </a:t>
            </a:r>
            <a:endParaRPr lang="en-US" dirty="0" smtClean="0"/>
          </a:p>
          <a:p>
            <a:pPr>
              <a:lnSpc>
                <a:spcPct val="150000"/>
              </a:lnSpc>
            </a:pPr>
            <a:r>
              <a:rPr lang="en-US" dirty="0" smtClean="0"/>
              <a:t>Units </a:t>
            </a:r>
            <a:r>
              <a:rPr lang="en-US" dirty="0"/>
              <a:t>of dose are usually given as a unit </a:t>
            </a:r>
            <a:r>
              <a:rPr lang="en-US" dirty="0" smtClean="0"/>
              <a:t>of weight </a:t>
            </a:r>
            <a:r>
              <a:rPr lang="en-US" dirty="0"/>
              <a:t>administered per kilogram body weight or square meter of body </a:t>
            </a:r>
            <a:r>
              <a:rPr lang="en-US" dirty="0" smtClean="0"/>
              <a:t>surface area </a:t>
            </a:r>
            <a:r>
              <a:rPr lang="en-US" dirty="0"/>
              <a:t>(same as exposure).</a:t>
            </a:r>
          </a:p>
        </p:txBody>
      </p:sp>
    </p:spTree>
    <p:extLst>
      <p:ext uri="{BB962C8B-B14F-4D97-AF65-F5344CB8AC3E}">
        <p14:creationId xmlns:p14="http://schemas.microsoft.com/office/powerpoint/2010/main" val="2037063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35563" y="1600200"/>
            <a:ext cx="3872874" cy="4876800"/>
          </a:xfrm>
          <a:prstGeom prst="rect">
            <a:avLst/>
          </a:prstGeom>
          <a:noFill/>
          <a:ln>
            <a:noFill/>
          </a:ln>
        </p:spPr>
      </p:pic>
    </p:spTree>
    <p:extLst>
      <p:ext uri="{BB962C8B-B14F-4D97-AF65-F5344CB8AC3E}">
        <p14:creationId xmlns:p14="http://schemas.microsoft.com/office/powerpoint/2010/main" val="385866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bran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52" y="168053"/>
            <a:ext cx="6923553" cy="621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p:cNvSpPr txBox="1">
            <a:spLocks noChangeArrowheads="1"/>
          </p:cNvSpPr>
          <p:nvPr/>
        </p:nvSpPr>
        <p:spPr bwMode="auto">
          <a:xfrm>
            <a:off x="269362" y="6403900"/>
            <a:ext cx="1053610" cy="24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634" tIns="34317" rIns="68634" bIns="34317">
            <a:spAutoFit/>
          </a:bodyPr>
          <a:lstStyle>
            <a:lvl1pPr defTabSz="1217613" eaLnBrk="0" hangingPunct="0">
              <a:defRPr sz="2400">
                <a:solidFill>
                  <a:schemeClr val="tx1"/>
                </a:solidFill>
                <a:latin typeface="Arial" charset="0"/>
              </a:defRPr>
            </a:lvl1pPr>
            <a:lvl2pPr marL="742950" indent="-285750" defTabSz="1217613" eaLnBrk="0" hangingPunct="0">
              <a:defRPr sz="2400">
                <a:solidFill>
                  <a:schemeClr val="tx1"/>
                </a:solidFill>
                <a:latin typeface="Arial" charset="0"/>
              </a:defRPr>
            </a:lvl2pPr>
            <a:lvl3pPr marL="1143000" indent="-228600" defTabSz="1217613" eaLnBrk="0" hangingPunct="0">
              <a:defRPr sz="2400">
                <a:solidFill>
                  <a:schemeClr val="tx1"/>
                </a:solidFill>
                <a:latin typeface="Arial" charset="0"/>
              </a:defRPr>
            </a:lvl3pPr>
            <a:lvl4pPr marL="1600200" indent="-228600" defTabSz="1217613" eaLnBrk="0" hangingPunct="0">
              <a:defRPr sz="2400">
                <a:solidFill>
                  <a:schemeClr val="tx1"/>
                </a:solidFill>
                <a:latin typeface="Arial" charset="0"/>
              </a:defRPr>
            </a:lvl4pPr>
            <a:lvl5pPr marL="2057400" indent="-228600" defTabSz="1217613" eaLnBrk="0" hangingPunct="0">
              <a:defRPr sz="2400">
                <a:solidFill>
                  <a:schemeClr val="tx1"/>
                </a:solidFill>
                <a:latin typeface="Arial" charset="0"/>
              </a:defRPr>
            </a:lvl5pPr>
            <a:lvl6pPr marL="2514600" indent="-228600" defTabSz="1217613" eaLnBrk="0" fontAlgn="base" hangingPunct="0">
              <a:spcBef>
                <a:spcPct val="0"/>
              </a:spcBef>
              <a:spcAft>
                <a:spcPct val="0"/>
              </a:spcAft>
              <a:defRPr sz="2400">
                <a:solidFill>
                  <a:schemeClr val="tx1"/>
                </a:solidFill>
                <a:latin typeface="Arial" charset="0"/>
              </a:defRPr>
            </a:lvl6pPr>
            <a:lvl7pPr marL="2971800" indent="-228600" defTabSz="1217613" eaLnBrk="0" fontAlgn="base" hangingPunct="0">
              <a:spcBef>
                <a:spcPct val="0"/>
              </a:spcBef>
              <a:spcAft>
                <a:spcPct val="0"/>
              </a:spcAft>
              <a:defRPr sz="2400">
                <a:solidFill>
                  <a:schemeClr val="tx1"/>
                </a:solidFill>
                <a:latin typeface="Arial" charset="0"/>
              </a:defRPr>
            </a:lvl7pPr>
            <a:lvl8pPr marL="3429000" indent="-228600" defTabSz="1217613" eaLnBrk="0" fontAlgn="base" hangingPunct="0">
              <a:spcBef>
                <a:spcPct val="0"/>
              </a:spcBef>
              <a:spcAft>
                <a:spcPct val="0"/>
              </a:spcAft>
              <a:defRPr sz="2400">
                <a:solidFill>
                  <a:schemeClr val="tx1"/>
                </a:solidFill>
                <a:latin typeface="Arial" charset="0"/>
              </a:defRPr>
            </a:lvl8pPr>
            <a:lvl9pPr marL="3886200" indent="-228600" defTabSz="1217613" eaLnBrk="0" fontAlgn="base" hangingPunct="0">
              <a:spcBef>
                <a:spcPct val="0"/>
              </a:spcBef>
              <a:spcAft>
                <a:spcPct val="0"/>
              </a:spcAft>
              <a:defRPr sz="2400">
                <a:solidFill>
                  <a:schemeClr val="tx1"/>
                </a:solidFill>
                <a:latin typeface="Arial" charset="0"/>
              </a:defRPr>
            </a:lvl9pPr>
          </a:lstStyle>
          <a:p>
            <a:pPr eaLnBrk="1" hangingPunct="1"/>
            <a:r>
              <a:rPr lang="en-US" altLang="en-US" sz="1100"/>
              <a:t>Levitzky, 1995</a:t>
            </a:r>
          </a:p>
        </p:txBody>
      </p:sp>
      <p:grpSp>
        <p:nvGrpSpPr>
          <p:cNvPr id="25604" name="Group 13"/>
          <p:cNvGrpSpPr>
            <a:grpSpLocks/>
          </p:cNvGrpSpPr>
          <p:nvPr/>
        </p:nvGrpSpPr>
        <p:grpSpPr bwMode="auto">
          <a:xfrm>
            <a:off x="7018903" y="2947485"/>
            <a:ext cx="2026131" cy="1649543"/>
            <a:chOff x="5888" y="2473"/>
            <a:chExt cx="1701" cy="1384"/>
          </a:xfrm>
        </p:grpSpPr>
        <p:sp>
          <p:nvSpPr>
            <p:cNvPr id="25606" name="Text Box 6"/>
            <p:cNvSpPr txBox="1">
              <a:spLocks noChangeArrowheads="1"/>
            </p:cNvSpPr>
            <p:nvPr/>
          </p:nvSpPr>
          <p:spPr bwMode="auto">
            <a:xfrm>
              <a:off x="5888" y="2473"/>
              <a:ext cx="685"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spAutoFit/>
            </a:bodyPr>
            <a:lstStyle>
              <a:lvl1pPr defTabSz="1217613" eaLnBrk="0" hangingPunct="0">
                <a:defRPr sz="2400">
                  <a:solidFill>
                    <a:schemeClr val="tx1"/>
                  </a:solidFill>
                  <a:latin typeface="Arial" charset="0"/>
                </a:defRPr>
              </a:lvl1pPr>
              <a:lvl2pPr marL="742950" indent="-285750" defTabSz="1217613" eaLnBrk="0" hangingPunct="0">
                <a:defRPr sz="2400">
                  <a:solidFill>
                    <a:schemeClr val="tx1"/>
                  </a:solidFill>
                  <a:latin typeface="Arial" charset="0"/>
                </a:defRPr>
              </a:lvl2pPr>
              <a:lvl3pPr marL="1143000" indent="-228600" defTabSz="1217613" eaLnBrk="0" hangingPunct="0">
                <a:defRPr sz="2400">
                  <a:solidFill>
                    <a:schemeClr val="tx1"/>
                  </a:solidFill>
                  <a:latin typeface="Arial" charset="0"/>
                </a:defRPr>
              </a:lvl3pPr>
              <a:lvl4pPr marL="1600200" indent="-228600" defTabSz="1217613" eaLnBrk="0" hangingPunct="0">
                <a:defRPr sz="2400">
                  <a:solidFill>
                    <a:schemeClr val="tx1"/>
                  </a:solidFill>
                  <a:latin typeface="Arial" charset="0"/>
                </a:defRPr>
              </a:lvl4pPr>
              <a:lvl5pPr marL="2057400" indent="-228600" defTabSz="1217613" eaLnBrk="0" hangingPunct="0">
                <a:defRPr sz="2400">
                  <a:solidFill>
                    <a:schemeClr val="tx1"/>
                  </a:solidFill>
                  <a:latin typeface="Arial" charset="0"/>
                </a:defRPr>
              </a:lvl5pPr>
              <a:lvl6pPr marL="2514600" indent="-228600" defTabSz="1217613" eaLnBrk="0" fontAlgn="base" hangingPunct="0">
                <a:spcBef>
                  <a:spcPct val="0"/>
                </a:spcBef>
                <a:spcAft>
                  <a:spcPct val="0"/>
                </a:spcAft>
                <a:defRPr sz="2400">
                  <a:solidFill>
                    <a:schemeClr val="tx1"/>
                  </a:solidFill>
                  <a:latin typeface="Arial" charset="0"/>
                </a:defRPr>
              </a:lvl6pPr>
              <a:lvl7pPr marL="2971800" indent="-228600" defTabSz="1217613" eaLnBrk="0" fontAlgn="base" hangingPunct="0">
                <a:spcBef>
                  <a:spcPct val="0"/>
                </a:spcBef>
                <a:spcAft>
                  <a:spcPct val="0"/>
                </a:spcAft>
                <a:defRPr sz="2400">
                  <a:solidFill>
                    <a:schemeClr val="tx1"/>
                  </a:solidFill>
                  <a:latin typeface="Arial" charset="0"/>
                </a:defRPr>
              </a:lvl7pPr>
              <a:lvl8pPr marL="3429000" indent="-228600" defTabSz="1217613" eaLnBrk="0" fontAlgn="base" hangingPunct="0">
                <a:spcBef>
                  <a:spcPct val="0"/>
                </a:spcBef>
                <a:spcAft>
                  <a:spcPct val="0"/>
                </a:spcAft>
                <a:defRPr sz="2400">
                  <a:solidFill>
                    <a:schemeClr val="tx1"/>
                  </a:solidFill>
                  <a:latin typeface="Arial" charset="0"/>
                </a:defRPr>
              </a:lvl8pPr>
              <a:lvl9pPr marL="3886200" indent="-228600" defTabSz="1217613" eaLnBrk="0" fontAlgn="base" hangingPunct="0">
                <a:spcBef>
                  <a:spcPct val="0"/>
                </a:spcBef>
                <a:spcAft>
                  <a:spcPct val="0"/>
                </a:spcAft>
                <a:defRPr sz="2400">
                  <a:solidFill>
                    <a:schemeClr val="tx1"/>
                  </a:solidFill>
                  <a:latin typeface="Arial" charset="0"/>
                </a:defRPr>
              </a:lvl9pPr>
            </a:lstStyle>
            <a:p>
              <a:pPr eaLnBrk="1" hangingPunct="1"/>
              <a:r>
                <a:rPr lang="en-US" altLang="en-US" sz="1200" b="1"/>
                <a:t>cartilage</a:t>
              </a:r>
            </a:p>
          </p:txBody>
        </p:sp>
        <p:sp>
          <p:nvSpPr>
            <p:cNvPr id="25607" name="Text Box 8"/>
            <p:cNvSpPr txBox="1">
              <a:spLocks noChangeArrowheads="1"/>
            </p:cNvSpPr>
            <p:nvPr/>
          </p:nvSpPr>
          <p:spPr bwMode="auto">
            <a:xfrm>
              <a:off x="5888" y="2713"/>
              <a:ext cx="867"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spAutoFit/>
            </a:bodyPr>
            <a:lstStyle>
              <a:lvl1pPr defTabSz="1217613" eaLnBrk="0" hangingPunct="0">
                <a:defRPr sz="2400">
                  <a:solidFill>
                    <a:schemeClr val="tx1"/>
                  </a:solidFill>
                  <a:latin typeface="Arial" charset="0"/>
                </a:defRPr>
              </a:lvl1pPr>
              <a:lvl2pPr marL="742950" indent="-285750" defTabSz="1217613" eaLnBrk="0" hangingPunct="0">
                <a:defRPr sz="2400">
                  <a:solidFill>
                    <a:schemeClr val="tx1"/>
                  </a:solidFill>
                  <a:latin typeface="Arial" charset="0"/>
                </a:defRPr>
              </a:lvl2pPr>
              <a:lvl3pPr marL="1143000" indent="-228600" defTabSz="1217613" eaLnBrk="0" hangingPunct="0">
                <a:defRPr sz="2400">
                  <a:solidFill>
                    <a:schemeClr val="tx1"/>
                  </a:solidFill>
                  <a:latin typeface="Arial" charset="0"/>
                </a:defRPr>
              </a:lvl3pPr>
              <a:lvl4pPr marL="1600200" indent="-228600" defTabSz="1217613" eaLnBrk="0" hangingPunct="0">
                <a:defRPr sz="2400">
                  <a:solidFill>
                    <a:schemeClr val="tx1"/>
                  </a:solidFill>
                  <a:latin typeface="Arial" charset="0"/>
                </a:defRPr>
              </a:lvl4pPr>
              <a:lvl5pPr marL="2057400" indent="-228600" defTabSz="1217613" eaLnBrk="0" hangingPunct="0">
                <a:defRPr sz="2400">
                  <a:solidFill>
                    <a:schemeClr val="tx1"/>
                  </a:solidFill>
                  <a:latin typeface="Arial" charset="0"/>
                </a:defRPr>
              </a:lvl5pPr>
              <a:lvl6pPr marL="2514600" indent="-228600" defTabSz="1217613" eaLnBrk="0" fontAlgn="base" hangingPunct="0">
                <a:spcBef>
                  <a:spcPct val="0"/>
                </a:spcBef>
                <a:spcAft>
                  <a:spcPct val="0"/>
                </a:spcAft>
                <a:defRPr sz="2400">
                  <a:solidFill>
                    <a:schemeClr val="tx1"/>
                  </a:solidFill>
                  <a:latin typeface="Arial" charset="0"/>
                </a:defRPr>
              </a:lvl6pPr>
              <a:lvl7pPr marL="2971800" indent="-228600" defTabSz="1217613" eaLnBrk="0" fontAlgn="base" hangingPunct="0">
                <a:spcBef>
                  <a:spcPct val="0"/>
                </a:spcBef>
                <a:spcAft>
                  <a:spcPct val="0"/>
                </a:spcAft>
                <a:defRPr sz="2400">
                  <a:solidFill>
                    <a:schemeClr val="tx1"/>
                  </a:solidFill>
                  <a:latin typeface="Arial" charset="0"/>
                </a:defRPr>
              </a:lvl7pPr>
              <a:lvl8pPr marL="3429000" indent="-228600" defTabSz="1217613" eaLnBrk="0" fontAlgn="base" hangingPunct="0">
                <a:spcBef>
                  <a:spcPct val="0"/>
                </a:spcBef>
                <a:spcAft>
                  <a:spcPct val="0"/>
                </a:spcAft>
                <a:defRPr sz="2400">
                  <a:solidFill>
                    <a:schemeClr val="tx1"/>
                  </a:solidFill>
                  <a:latin typeface="Arial" charset="0"/>
                </a:defRPr>
              </a:lvl8pPr>
              <a:lvl9pPr marL="3886200" indent="-228600" defTabSz="1217613" eaLnBrk="0" fontAlgn="base" hangingPunct="0">
                <a:spcBef>
                  <a:spcPct val="0"/>
                </a:spcBef>
                <a:spcAft>
                  <a:spcPct val="0"/>
                </a:spcAft>
                <a:defRPr sz="2400">
                  <a:solidFill>
                    <a:schemeClr val="tx1"/>
                  </a:solidFill>
                  <a:latin typeface="Arial" charset="0"/>
                </a:defRPr>
              </a:lvl9pPr>
            </a:lstStyle>
            <a:p>
              <a:pPr eaLnBrk="1" hangingPunct="1"/>
              <a:r>
                <a:rPr lang="en-US" altLang="en-US" sz="1200" b="1"/>
                <a:t>goblet cells</a:t>
              </a:r>
            </a:p>
          </p:txBody>
        </p:sp>
        <p:sp>
          <p:nvSpPr>
            <p:cNvPr id="25608" name="Text Box 9"/>
            <p:cNvSpPr txBox="1">
              <a:spLocks noChangeArrowheads="1"/>
            </p:cNvSpPr>
            <p:nvPr/>
          </p:nvSpPr>
          <p:spPr bwMode="auto">
            <a:xfrm>
              <a:off x="5888" y="3001"/>
              <a:ext cx="1701"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spAutoFit/>
            </a:bodyPr>
            <a:lstStyle>
              <a:lvl1pPr defTabSz="1217613" eaLnBrk="0" hangingPunct="0">
                <a:defRPr sz="2400">
                  <a:solidFill>
                    <a:schemeClr val="tx1"/>
                  </a:solidFill>
                  <a:latin typeface="Arial" charset="0"/>
                </a:defRPr>
              </a:lvl1pPr>
              <a:lvl2pPr marL="742950" indent="-285750" defTabSz="1217613" eaLnBrk="0" hangingPunct="0">
                <a:defRPr sz="2400">
                  <a:solidFill>
                    <a:schemeClr val="tx1"/>
                  </a:solidFill>
                  <a:latin typeface="Arial" charset="0"/>
                </a:defRPr>
              </a:lvl2pPr>
              <a:lvl3pPr marL="1143000" indent="-228600" defTabSz="1217613" eaLnBrk="0" hangingPunct="0">
                <a:defRPr sz="2400">
                  <a:solidFill>
                    <a:schemeClr val="tx1"/>
                  </a:solidFill>
                  <a:latin typeface="Arial" charset="0"/>
                </a:defRPr>
              </a:lvl3pPr>
              <a:lvl4pPr marL="1600200" indent="-228600" defTabSz="1217613" eaLnBrk="0" hangingPunct="0">
                <a:defRPr sz="2400">
                  <a:solidFill>
                    <a:schemeClr val="tx1"/>
                  </a:solidFill>
                  <a:latin typeface="Arial" charset="0"/>
                </a:defRPr>
              </a:lvl4pPr>
              <a:lvl5pPr marL="2057400" indent="-228600" defTabSz="1217613" eaLnBrk="0" hangingPunct="0">
                <a:defRPr sz="2400">
                  <a:solidFill>
                    <a:schemeClr val="tx1"/>
                  </a:solidFill>
                  <a:latin typeface="Arial" charset="0"/>
                </a:defRPr>
              </a:lvl5pPr>
              <a:lvl6pPr marL="2514600" indent="-228600" defTabSz="1217613" eaLnBrk="0" fontAlgn="base" hangingPunct="0">
                <a:spcBef>
                  <a:spcPct val="0"/>
                </a:spcBef>
                <a:spcAft>
                  <a:spcPct val="0"/>
                </a:spcAft>
                <a:defRPr sz="2400">
                  <a:solidFill>
                    <a:schemeClr val="tx1"/>
                  </a:solidFill>
                  <a:latin typeface="Arial" charset="0"/>
                </a:defRPr>
              </a:lvl6pPr>
              <a:lvl7pPr marL="2971800" indent="-228600" defTabSz="1217613" eaLnBrk="0" fontAlgn="base" hangingPunct="0">
                <a:spcBef>
                  <a:spcPct val="0"/>
                </a:spcBef>
                <a:spcAft>
                  <a:spcPct val="0"/>
                </a:spcAft>
                <a:defRPr sz="2400">
                  <a:solidFill>
                    <a:schemeClr val="tx1"/>
                  </a:solidFill>
                  <a:latin typeface="Arial" charset="0"/>
                </a:defRPr>
              </a:lvl7pPr>
              <a:lvl8pPr marL="3429000" indent="-228600" defTabSz="1217613" eaLnBrk="0" fontAlgn="base" hangingPunct="0">
                <a:spcBef>
                  <a:spcPct val="0"/>
                </a:spcBef>
                <a:spcAft>
                  <a:spcPct val="0"/>
                </a:spcAft>
                <a:defRPr sz="2400">
                  <a:solidFill>
                    <a:schemeClr val="tx1"/>
                  </a:solidFill>
                  <a:latin typeface="Arial" charset="0"/>
                </a:defRPr>
              </a:lvl8pPr>
              <a:lvl9pPr marL="3886200" indent="-228600" defTabSz="1217613" eaLnBrk="0" fontAlgn="base" hangingPunct="0">
                <a:spcBef>
                  <a:spcPct val="0"/>
                </a:spcBef>
                <a:spcAft>
                  <a:spcPct val="0"/>
                </a:spcAft>
                <a:defRPr sz="2400">
                  <a:solidFill>
                    <a:schemeClr val="tx1"/>
                  </a:solidFill>
                  <a:latin typeface="Arial" charset="0"/>
                </a:defRPr>
              </a:lvl9pPr>
            </a:lstStyle>
            <a:p>
              <a:pPr eaLnBrk="1" hangingPunct="1"/>
              <a:r>
                <a:rPr lang="en-US" altLang="en-US" sz="1200" b="1"/>
                <a:t>mucus-producing glands</a:t>
              </a:r>
            </a:p>
          </p:txBody>
        </p:sp>
        <p:sp>
          <p:nvSpPr>
            <p:cNvPr id="25609" name="Text Box 11"/>
            <p:cNvSpPr txBox="1">
              <a:spLocks noChangeArrowheads="1"/>
            </p:cNvSpPr>
            <p:nvPr/>
          </p:nvSpPr>
          <p:spPr bwMode="auto">
            <a:xfrm>
              <a:off x="5888" y="3625"/>
              <a:ext cx="1284"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spAutoFit/>
            </a:bodyPr>
            <a:lstStyle>
              <a:lvl1pPr defTabSz="1217613" eaLnBrk="0" hangingPunct="0">
                <a:defRPr sz="2400">
                  <a:solidFill>
                    <a:schemeClr val="tx1"/>
                  </a:solidFill>
                  <a:latin typeface="Arial" charset="0"/>
                </a:defRPr>
              </a:lvl1pPr>
              <a:lvl2pPr marL="742950" indent="-285750" defTabSz="1217613" eaLnBrk="0" hangingPunct="0">
                <a:defRPr sz="2400">
                  <a:solidFill>
                    <a:schemeClr val="tx1"/>
                  </a:solidFill>
                  <a:latin typeface="Arial" charset="0"/>
                </a:defRPr>
              </a:lvl2pPr>
              <a:lvl3pPr marL="1143000" indent="-228600" defTabSz="1217613" eaLnBrk="0" hangingPunct="0">
                <a:defRPr sz="2400">
                  <a:solidFill>
                    <a:schemeClr val="tx1"/>
                  </a:solidFill>
                  <a:latin typeface="Arial" charset="0"/>
                </a:defRPr>
              </a:lvl3pPr>
              <a:lvl4pPr marL="1600200" indent="-228600" defTabSz="1217613" eaLnBrk="0" hangingPunct="0">
                <a:defRPr sz="2400">
                  <a:solidFill>
                    <a:schemeClr val="tx1"/>
                  </a:solidFill>
                  <a:latin typeface="Arial" charset="0"/>
                </a:defRPr>
              </a:lvl4pPr>
              <a:lvl5pPr marL="2057400" indent="-228600" defTabSz="1217613" eaLnBrk="0" hangingPunct="0">
                <a:defRPr sz="2400">
                  <a:solidFill>
                    <a:schemeClr val="tx1"/>
                  </a:solidFill>
                  <a:latin typeface="Arial" charset="0"/>
                </a:defRPr>
              </a:lvl5pPr>
              <a:lvl6pPr marL="2514600" indent="-228600" defTabSz="1217613" eaLnBrk="0" fontAlgn="base" hangingPunct="0">
                <a:spcBef>
                  <a:spcPct val="0"/>
                </a:spcBef>
                <a:spcAft>
                  <a:spcPct val="0"/>
                </a:spcAft>
                <a:defRPr sz="2400">
                  <a:solidFill>
                    <a:schemeClr val="tx1"/>
                  </a:solidFill>
                  <a:latin typeface="Arial" charset="0"/>
                </a:defRPr>
              </a:lvl6pPr>
              <a:lvl7pPr marL="2971800" indent="-228600" defTabSz="1217613" eaLnBrk="0" fontAlgn="base" hangingPunct="0">
                <a:spcBef>
                  <a:spcPct val="0"/>
                </a:spcBef>
                <a:spcAft>
                  <a:spcPct val="0"/>
                </a:spcAft>
                <a:defRPr sz="2400">
                  <a:solidFill>
                    <a:schemeClr val="tx1"/>
                  </a:solidFill>
                  <a:latin typeface="Arial" charset="0"/>
                </a:defRPr>
              </a:lvl7pPr>
              <a:lvl8pPr marL="3429000" indent="-228600" defTabSz="1217613" eaLnBrk="0" fontAlgn="base" hangingPunct="0">
                <a:spcBef>
                  <a:spcPct val="0"/>
                </a:spcBef>
                <a:spcAft>
                  <a:spcPct val="0"/>
                </a:spcAft>
                <a:defRPr sz="2400">
                  <a:solidFill>
                    <a:schemeClr val="tx1"/>
                  </a:solidFill>
                  <a:latin typeface="Arial" charset="0"/>
                </a:defRPr>
              </a:lvl8pPr>
              <a:lvl9pPr marL="3886200" indent="-228600" defTabSz="1217613" eaLnBrk="0" fontAlgn="base" hangingPunct="0">
                <a:spcBef>
                  <a:spcPct val="0"/>
                </a:spcBef>
                <a:spcAft>
                  <a:spcPct val="0"/>
                </a:spcAft>
                <a:defRPr sz="2400">
                  <a:solidFill>
                    <a:schemeClr val="tx1"/>
                  </a:solidFill>
                  <a:latin typeface="Arial" charset="0"/>
                </a:defRPr>
              </a:lvl9pPr>
            </a:lstStyle>
            <a:p>
              <a:pPr eaLnBrk="1" hangingPunct="1"/>
              <a:r>
                <a:rPr lang="en-US" altLang="en-US" sz="1200" b="1"/>
                <a:t>ciliated epithelium</a:t>
              </a:r>
            </a:p>
          </p:txBody>
        </p:sp>
      </p:grpSp>
      <p:sp>
        <p:nvSpPr>
          <p:cNvPr id="25605" name="Rectangle 1"/>
          <p:cNvSpPr>
            <a:spLocks noChangeArrowheads="1"/>
          </p:cNvSpPr>
          <p:nvPr/>
        </p:nvSpPr>
        <p:spPr bwMode="auto">
          <a:xfrm>
            <a:off x="7018903" y="740150"/>
            <a:ext cx="1958236" cy="154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44" tIns="34322" rIns="68644" bIns="34322">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a:solidFill>
                  <a:srgbClr val="FF0000"/>
                </a:solidFill>
              </a:rPr>
              <a:t>Airways have branched bifurcations</a:t>
            </a:r>
          </a:p>
        </p:txBody>
      </p:sp>
    </p:spTree>
    <p:extLst>
      <p:ext uri="{BB962C8B-B14F-4D97-AF65-F5344CB8AC3E}">
        <p14:creationId xmlns:p14="http://schemas.microsoft.com/office/powerpoint/2010/main" val="3511890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657225"/>
            <a:ext cx="8648700"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91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pPr eaLnBrk="1" hangingPunct="1"/>
            <a:endParaRPr lang="en-US" altLang="en-US" smtClean="0"/>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81" y="854569"/>
            <a:ext cx="8650567" cy="494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090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altLang="en-US" smtClean="0"/>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425" y="1598294"/>
            <a:ext cx="6956925" cy="4325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683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US" altLang="en-US" smtClean="0"/>
          </a:p>
        </p:txBody>
      </p:sp>
      <p:sp>
        <p:nvSpPr>
          <p:cNvPr id="18435" name="Content Placeholder 2"/>
          <p:cNvSpPr>
            <a:spLocks noGrp="1"/>
          </p:cNvSpPr>
          <p:nvPr>
            <p:ph idx="1"/>
          </p:nvPr>
        </p:nvSpPr>
        <p:spPr/>
        <p:txBody>
          <a:bodyPr/>
          <a:lstStyle/>
          <a:p>
            <a:pPr marL="0" indent="0">
              <a:buNone/>
            </a:pPr>
            <a:endParaRPr lang="en-US" altLang="en-US" smtClean="0"/>
          </a:p>
        </p:txBody>
      </p:sp>
      <p:pic>
        <p:nvPicPr>
          <p:cNvPr id="184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71" y="625730"/>
            <a:ext cx="8636265" cy="528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521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Aerosols are absorbed according to the size of the particles and </a:t>
            </a:r>
            <a:r>
              <a:rPr lang="en-US" dirty="0" smtClean="0"/>
              <a:t>their aerodynamic </a:t>
            </a:r>
            <a:r>
              <a:rPr lang="en-US" dirty="0"/>
              <a:t>properties, lipid/water partition coefficients, and several </a:t>
            </a:r>
            <a:r>
              <a:rPr lang="en-US" dirty="0" smtClean="0"/>
              <a:t>other factors.</a:t>
            </a:r>
          </a:p>
          <a:p>
            <a:endParaRPr lang="en-US" dirty="0"/>
          </a:p>
          <a:p>
            <a:r>
              <a:rPr lang="en-US" dirty="0"/>
              <a:t>Particles more than 10 </a:t>
            </a:r>
            <a:r>
              <a:rPr lang="en-US" dirty="0" err="1"/>
              <a:t>μm</a:t>
            </a:r>
            <a:r>
              <a:rPr lang="en-US" dirty="0"/>
              <a:t> in diameter usually impact in the upper airways</a:t>
            </a:r>
            <a:r>
              <a:rPr lang="en-US" dirty="0" smtClean="0"/>
              <a:t>, especially </a:t>
            </a:r>
            <a:r>
              <a:rPr lang="en-US" dirty="0"/>
              <a:t>the nasal </a:t>
            </a:r>
            <a:r>
              <a:rPr lang="en-US" dirty="0" err="1"/>
              <a:t>turbinates</a:t>
            </a:r>
            <a:r>
              <a:rPr lang="en-US" dirty="0"/>
              <a:t> and trachea.</a:t>
            </a:r>
          </a:p>
          <a:p>
            <a:r>
              <a:rPr lang="en-US" dirty="0"/>
              <a:t>Particles between 1 to 5 </a:t>
            </a:r>
            <a:r>
              <a:rPr lang="en-US" dirty="0" err="1"/>
              <a:t>μm</a:t>
            </a:r>
            <a:r>
              <a:rPr lang="en-US" dirty="0"/>
              <a:t> in diameter impact in the lower bronchioles </a:t>
            </a:r>
            <a:r>
              <a:rPr lang="en-US" dirty="0" smtClean="0"/>
              <a:t>and alveolar </a:t>
            </a:r>
            <a:r>
              <a:rPr lang="en-US" dirty="0"/>
              <a:t>ducts.</a:t>
            </a:r>
          </a:p>
          <a:p>
            <a:r>
              <a:rPr lang="en-US" dirty="0"/>
              <a:t>Particles less than 1 </a:t>
            </a:r>
            <a:r>
              <a:rPr lang="en-US" dirty="0" err="1"/>
              <a:t>μm</a:t>
            </a:r>
            <a:r>
              <a:rPr lang="en-US" dirty="0"/>
              <a:t> in diameter usually reach alveolar sacs.</a:t>
            </a:r>
          </a:p>
        </p:txBody>
      </p:sp>
    </p:spTree>
    <p:extLst>
      <p:ext uri="{BB962C8B-B14F-4D97-AF65-F5344CB8AC3E}">
        <p14:creationId xmlns:p14="http://schemas.microsoft.com/office/powerpoint/2010/main" val="1044702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Absorption of water -soluble chemicals in the lung and even in the nasal cavity, can be quite high. </a:t>
            </a:r>
          </a:p>
          <a:p>
            <a:r>
              <a:rPr lang="en-US" dirty="0" smtClean="0"/>
              <a:t>Aspirin found to be 100 percent bioavailable from the rat nasal cavity but only 59% bioavailable if given orally.</a:t>
            </a:r>
            <a:endParaRPr lang="en-US" dirty="0"/>
          </a:p>
        </p:txBody>
      </p:sp>
    </p:spTree>
    <p:extLst>
      <p:ext uri="{BB962C8B-B14F-4D97-AF65-F5344CB8AC3E}">
        <p14:creationId xmlns:p14="http://schemas.microsoft.com/office/powerpoint/2010/main" val="1662617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098" descr="photo-P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225" y="949918"/>
            <a:ext cx="7424137" cy="575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8083" name="Text Box 4099"/>
          <p:cNvSpPr txBox="1">
            <a:spLocks noChangeArrowheads="1"/>
          </p:cNvSpPr>
          <p:nvPr/>
        </p:nvSpPr>
        <p:spPr bwMode="auto">
          <a:xfrm>
            <a:off x="297966" y="286048"/>
            <a:ext cx="8486090" cy="94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331" tIns="42666" rIns="85331" bIns="42666">
            <a:spAutoFit/>
          </a:bodyPr>
          <a:lstStyle/>
          <a:p>
            <a:pPr>
              <a:spcBef>
                <a:spcPct val="50000"/>
              </a:spcBef>
              <a:defRPr/>
            </a:pPr>
            <a:r>
              <a:rPr lang="en-US" sz="2800" b="1">
                <a:effectLst>
                  <a:outerShdw blurRad="38100" dist="38100" dir="2700000" algn="tl">
                    <a:srgbClr val="C0C0C0"/>
                  </a:outerShdw>
                </a:effectLst>
              </a:rPr>
              <a:t>Individual particles come in many shapes and sizes</a:t>
            </a:r>
          </a:p>
        </p:txBody>
      </p:sp>
      <p:sp>
        <p:nvSpPr>
          <p:cNvPr id="558084" name="Text Box 4100"/>
          <p:cNvSpPr txBox="1">
            <a:spLocks noChangeArrowheads="1"/>
          </p:cNvSpPr>
          <p:nvPr/>
        </p:nvSpPr>
        <p:spPr bwMode="auto">
          <a:xfrm>
            <a:off x="1015471" y="3232342"/>
            <a:ext cx="1728206" cy="37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331" tIns="42666" rIns="85331" bIns="42666">
            <a:spAutoFit/>
          </a:bodyPr>
          <a:lstStyle/>
          <a:p>
            <a:pPr>
              <a:spcBef>
                <a:spcPct val="50000"/>
              </a:spcBef>
              <a:defRPr/>
            </a:pPr>
            <a:r>
              <a:rPr lang="en-US" sz="1900" b="1">
                <a:solidFill>
                  <a:schemeClr val="bg1"/>
                </a:solidFill>
                <a:effectLst>
                  <a:outerShdw blurRad="38100" dist="38100" dir="2700000" algn="tl">
                    <a:srgbClr val="C0C0C0"/>
                  </a:outerShdw>
                </a:effectLst>
                <a:latin typeface="Times New Roman" pitchFamily="18" charset="0"/>
              </a:rPr>
              <a:t>Mineral  Fiber</a:t>
            </a:r>
          </a:p>
        </p:txBody>
      </p:sp>
      <p:sp>
        <p:nvSpPr>
          <p:cNvPr id="558085" name="Text Box 4101"/>
          <p:cNvSpPr txBox="1">
            <a:spLocks noChangeArrowheads="1"/>
          </p:cNvSpPr>
          <p:nvPr/>
        </p:nvSpPr>
        <p:spPr bwMode="auto">
          <a:xfrm>
            <a:off x="4877118" y="3270482"/>
            <a:ext cx="1727015" cy="37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331" tIns="42666" rIns="85331" bIns="42666">
            <a:spAutoFit/>
          </a:bodyPr>
          <a:lstStyle/>
          <a:p>
            <a:pPr>
              <a:spcBef>
                <a:spcPct val="50000"/>
              </a:spcBef>
              <a:defRPr/>
            </a:pPr>
            <a:r>
              <a:rPr lang="en-US" sz="1900" b="1">
                <a:solidFill>
                  <a:schemeClr val="bg1"/>
                </a:solidFill>
                <a:effectLst>
                  <a:outerShdw blurRad="38100" dist="38100" dir="2700000" algn="tl">
                    <a:srgbClr val="C0C0C0"/>
                  </a:outerShdw>
                </a:effectLst>
                <a:latin typeface="Times New Roman" pitchFamily="18" charset="0"/>
              </a:rPr>
              <a:t>Natural  Fiber</a:t>
            </a:r>
          </a:p>
        </p:txBody>
      </p:sp>
      <p:sp>
        <p:nvSpPr>
          <p:cNvPr id="558086" name="Text Box 4102"/>
          <p:cNvSpPr txBox="1">
            <a:spLocks noChangeArrowheads="1"/>
          </p:cNvSpPr>
          <p:nvPr/>
        </p:nvSpPr>
        <p:spPr bwMode="auto">
          <a:xfrm>
            <a:off x="909395" y="6146456"/>
            <a:ext cx="2403994" cy="37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331" tIns="42666" rIns="85331" bIns="42666">
            <a:spAutoFit/>
          </a:bodyPr>
          <a:lstStyle/>
          <a:p>
            <a:pPr>
              <a:spcBef>
                <a:spcPct val="50000"/>
              </a:spcBef>
              <a:defRPr/>
            </a:pPr>
            <a:r>
              <a:rPr lang="en-US" sz="1900" b="1" dirty="0">
                <a:solidFill>
                  <a:schemeClr val="bg1"/>
                </a:solidFill>
                <a:effectLst>
                  <a:outerShdw blurRad="38100" dist="38100" dir="2700000" algn="tl">
                    <a:srgbClr val="C0C0C0"/>
                  </a:outerShdw>
                </a:effectLst>
                <a:latin typeface="Times New Roman" pitchFamily="18" charset="0"/>
              </a:rPr>
              <a:t>Anthropogenic  PM</a:t>
            </a:r>
          </a:p>
        </p:txBody>
      </p:sp>
      <p:sp>
        <p:nvSpPr>
          <p:cNvPr id="558087" name="Text Box 4103"/>
          <p:cNvSpPr txBox="1">
            <a:spLocks noChangeArrowheads="1"/>
          </p:cNvSpPr>
          <p:nvPr/>
        </p:nvSpPr>
        <p:spPr bwMode="auto">
          <a:xfrm>
            <a:off x="4504064" y="6146456"/>
            <a:ext cx="1727014" cy="37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331" tIns="42666" rIns="85331" bIns="42666">
            <a:spAutoFit/>
          </a:bodyPr>
          <a:lstStyle/>
          <a:p>
            <a:pPr>
              <a:spcBef>
                <a:spcPct val="50000"/>
              </a:spcBef>
              <a:defRPr/>
            </a:pPr>
            <a:r>
              <a:rPr lang="en-US" sz="1900" b="1">
                <a:solidFill>
                  <a:schemeClr val="bg1"/>
                </a:solidFill>
                <a:effectLst>
                  <a:outerShdw blurRad="38100" dist="38100" dir="2700000" algn="tl">
                    <a:srgbClr val="C0C0C0"/>
                  </a:outerShdw>
                </a:effectLst>
                <a:latin typeface="Times New Roman" pitchFamily="18" charset="0"/>
              </a:rPr>
              <a:t>Pollen</a:t>
            </a:r>
          </a:p>
        </p:txBody>
      </p:sp>
    </p:spTree>
    <p:extLst>
      <p:ext uri="{BB962C8B-B14F-4D97-AF65-F5344CB8AC3E}">
        <p14:creationId xmlns:p14="http://schemas.microsoft.com/office/powerpoint/2010/main" val="362340032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Particle shape</a:t>
            </a:r>
          </a:p>
        </p:txBody>
      </p:sp>
      <p:sp>
        <p:nvSpPr>
          <p:cNvPr id="15363" name="Content Placeholder 2"/>
          <p:cNvSpPr>
            <a:spLocks noGrp="1"/>
          </p:cNvSpPr>
          <p:nvPr>
            <p:ph idx="1"/>
          </p:nvPr>
        </p:nvSpPr>
        <p:spPr/>
        <p:txBody>
          <a:bodyPr/>
          <a:lstStyle/>
          <a:p>
            <a:pPr eaLnBrk="1" hangingPunct="1"/>
            <a:r>
              <a:rPr lang="en-US" altLang="en-US" smtClean="0"/>
              <a:t>Most of particles are not spherical but highly irregular in shape. </a:t>
            </a:r>
          </a:p>
        </p:txBody>
      </p:sp>
      <p:pic>
        <p:nvPicPr>
          <p:cNvPr id="15364" name="Picture 2" descr="http://ars.els-cdn.com/content/image/1-s2.0-S0013935109001960-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8743" y="2914114"/>
            <a:ext cx="4122667" cy="308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384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Absorption </a:t>
            </a:r>
            <a:endParaRPr lang="en-US"/>
          </a:p>
        </p:txBody>
      </p:sp>
      <p:sp>
        <p:nvSpPr>
          <p:cNvPr id="3" name="Content Placeholder 2"/>
          <p:cNvSpPr>
            <a:spLocks noGrp="1"/>
          </p:cNvSpPr>
          <p:nvPr>
            <p:ph idx="1"/>
          </p:nvPr>
        </p:nvSpPr>
        <p:spPr/>
        <p:txBody>
          <a:bodyPr/>
          <a:lstStyle/>
          <a:p>
            <a:pPr>
              <a:lnSpc>
                <a:spcPct val="150000"/>
              </a:lnSpc>
            </a:pPr>
            <a:r>
              <a:rPr lang="en-US" dirty="0"/>
              <a:t>one must </a:t>
            </a:r>
            <a:r>
              <a:rPr lang="en-US" dirty="0" smtClean="0"/>
              <a:t>always consider </a:t>
            </a:r>
            <a:r>
              <a:rPr lang="en-US" dirty="0"/>
              <a:t>two aspects of absorption: </a:t>
            </a:r>
            <a:endParaRPr lang="en-US" dirty="0" smtClean="0"/>
          </a:p>
          <a:p>
            <a:pPr>
              <a:lnSpc>
                <a:spcPct val="150000"/>
              </a:lnSpc>
            </a:pPr>
            <a:r>
              <a:rPr lang="en-US" dirty="0" smtClean="0"/>
              <a:t>1</a:t>
            </a:r>
            <a:r>
              <a:rPr lang="en-US" dirty="0"/>
              <a:t>) transport from the body surface into </a:t>
            </a:r>
            <a:r>
              <a:rPr lang="en-US" dirty="0" smtClean="0"/>
              <a:t>the blood </a:t>
            </a:r>
            <a:r>
              <a:rPr lang="en-US" dirty="0"/>
              <a:t>(or lymph) and </a:t>
            </a:r>
            <a:endParaRPr lang="en-US" dirty="0" smtClean="0"/>
          </a:p>
          <a:p>
            <a:pPr>
              <a:lnSpc>
                <a:spcPct val="150000"/>
              </a:lnSpc>
            </a:pPr>
            <a:r>
              <a:rPr lang="en-US" dirty="0" smtClean="0"/>
              <a:t>2</a:t>
            </a:r>
            <a:r>
              <a:rPr lang="en-US" dirty="0"/>
              <a:t>) from the blood into the tissues.</a:t>
            </a:r>
          </a:p>
        </p:txBody>
      </p:sp>
    </p:spTree>
    <p:extLst>
      <p:ext uri="{BB962C8B-B14F-4D97-AF65-F5344CB8AC3E}">
        <p14:creationId xmlns:p14="http://schemas.microsoft.com/office/powerpoint/2010/main" val="1490537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 TGsc7.jpg                                                      000042DBDisk2                          B9EA922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3820" y="228839"/>
            <a:ext cx="5121450" cy="6400323"/>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30402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eaLnBrk="1" hangingPunct="1"/>
            <a:r>
              <a:rPr lang="en-US" altLang="en-US" dirty="0" smtClean="0"/>
              <a:t>Clearance of particles will decrease absorption</a:t>
            </a:r>
          </a:p>
        </p:txBody>
      </p:sp>
      <p:sp>
        <p:nvSpPr>
          <p:cNvPr id="23555" name="Content Placeholder 2"/>
          <p:cNvSpPr>
            <a:spLocks noGrp="1"/>
          </p:cNvSpPr>
          <p:nvPr>
            <p:ph idx="1"/>
          </p:nvPr>
        </p:nvSpPr>
        <p:spPr/>
        <p:txBody>
          <a:bodyPr/>
          <a:lstStyle/>
          <a:p>
            <a:pPr eaLnBrk="1" hangingPunct="1"/>
            <a:r>
              <a:rPr lang="en-US" altLang="en-US" dirty="0" smtClean="0"/>
              <a:t>In nasopharyngeal and tracheobronchial region- </a:t>
            </a:r>
            <a:r>
              <a:rPr lang="en-US" altLang="en-US" b="1" i="1" dirty="0" err="1" smtClean="0">
                <a:solidFill>
                  <a:srgbClr val="420000"/>
                </a:solidFill>
              </a:rPr>
              <a:t>Mucociliary</a:t>
            </a:r>
            <a:r>
              <a:rPr lang="en-US" altLang="en-US" b="1" i="1" dirty="0" smtClean="0">
                <a:solidFill>
                  <a:srgbClr val="420000"/>
                </a:solidFill>
              </a:rPr>
              <a:t>  escalator mechanism.</a:t>
            </a:r>
          </a:p>
          <a:p>
            <a:pPr eaLnBrk="1" hangingPunct="1"/>
            <a:r>
              <a:rPr lang="en-US" altLang="en-US" dirty="0" smtClean="0"/>
              <a:t>In the respiratory wall</a:t>
            </a:r>
            <a:r>
              <a:rPr lang="en-US" altLang="en-US" b="1" i="1" dirty="0" smtClean="0">
                <a:solidFill>
                  <a:srgbClr val="420000"/>
                </a:solidFill>
              </a:rPr>
              <a:t> – </a:t>
            </a:r>
            <a:r>
              <a:rPr lang="en-US" altLang="en-US" b="1" i="1" dirty="0" err="1" smtClean="0">
                <a:solidFill>
                  <a:srgbClr val="420000"/>
                </a:solidFill>
              </a:rPr>
              <a:t>pseudostratified</a:t>
            </a:r>
            <a:r>
              <a:rPr lang="en-US" altLang="en-US" b="1" i="1" dirty="0" smtClean="0">
                <a:solidFill>
                  <a:srgbClr val="420000"/>
                </a:solidFill>
              </a:rPr>
              <a:t> columnar epithelial cells together with specialized goblet cells, Cilia.</a:t>
            </a:r>
          </a:p>
        </p:txBody>
      </p:sp>
    </p:spTree>
    <p:extLst>
      <p:ext uri="{BB962C8B-B14F-4D97-AF65-F5344CB8AC3E}">
        <p14:creationId xmlns:p14="http://schemas.microsoft.com/office/powerpoint/2010/main" val="4015899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Absorption of gases and vapors</a:t>
            </a:r>
            <a:endParaRPr lang="en-US" dirty="0"/>
          </a:p>
        </p:txBody>
      </p:sp>
      <p:sp>
        <p:nvSpPr>
          <p:cNvPr id="3" name="Content Placeholder 2"/>
          <p:cNvSpPr>
            <a:spLocks noGrp="1"/>
          </p:cNvSpPr>
          <p:nvPr>
            <p:ph idx="1"/>
          </p:nvPr>
        </p:nvSpPr>
        <p:spPr/>
        <p:txBody>
          <a:bodyPr/>
          <a:lstStyle/>
          <a:p>
            <a:pPr lvl="0"/>
            <a:r>
              <a:rPr lang="en-US" dirty="0" smtClean="0"/>
              <a:t>Limiting factors: Solubility vs </a:t>
            </a:r>
            <a:r>
              <a:rPr lang="en-US" dirty="0" err="1" smtClean="0"/>
              <a:t>perfusing</a:t>
            </a:r>
            <a:r>
              <a:rPr lang="en-US" dirty="0" smtClean="0"/>
              <a:t> in lungs</a:t>
            </a:r>
          </a:p>
          <a:p>
            <a:pPr lvl="0"/>
            <a:r>
              <a:rPr lang="en-US" dirty="0" smtClean="0"/>
              <a:t>Effect </a:t>
            </a:r>
            <a:r>
              <a:rPr lang="en-US" dirty="0"/>
              <a:t>of solubility:</a:t>
            </a:r>
          </a:p>
          <a:p>
            <a:r>
              <a:rPr lang="en-US" dirty="0"/>
              <a:t> </a:t>
            </a:r>
          </a:p>
          <a:p>
            <a:pPr lvl="0"/>
            <a:r>
              <a:rPr lang="en-US" dirty="0"/>
              <a:t>Rate of blood flow:</a:t>
            </a:r>
          </a:p>
          <a:p>
            <a:r>
              <a:rPr lang="en-US" dirty="0"/>
              <a:t> </a:t>
            </a:r>
          </a:p>
          <a:p>
            <a:pPr lvl="0"/>
            <a:r>
              <a:rPr lang="en-US" dirty="0"/>
              <a:t>Increasing the rate of respiration (ventilation), </a:t>
            </a:r>
          </a:p>
          <a:p>
            <a:r>
              <a:rPr lang="en-US" dirty="0"/>
              <a:t> </a:t>
            </a:r>
          </a:p>
          <a:p>
            <a:r>
              <a:rPr lang="en-US" dirty="0"/>
              <a:t>ventilation-limited vs flow limited compounds in their absorption  </a:t>
            </a:r>
            <a:r>
              <a:rPr lang="en-US" dirty="0" smtClean="0"/>
              <a:t>characteristics.</a:t>
            </a:r>
            <a:endParaRPr lang="en-US" dirty="0"/>
          </a:p>
          <a:p>
            <a:endParaRPr lang="en-US" dirty="0"/>
          </a:p>
        </p:txBody>
      </p:sp>
    </p:spTree>
    <p:extLst>
      <p:ext uri="{BB962C8B-B14F-4D97-AF65-F5344CB8AC3E}">
        <p14:creationId xmlns:p14="http://schemas.microsoft.com/office/powerpoint/2010/main" val="1795575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p>
        </p:txBody>
      </p:sp>
      <p:sp>
        <p:nvSpPr>
          <p:cNvPr id="3" name="Content Placeholder 2"/>
          <p:cNvSpPr>
            <a:spLocks noGrp="1"/>
          </p:cNvSpPr>
          <p:nvPr>
            <p:ph idx="1"/>
          </p:nvPr>
        </p:nvSpPr>
        <p:spPr/>
        <p:txBody>
          <a:bodyPr/>
          <a:lstStyle/>
          <a:p>
            <a:pPr>
              <a:lnSpc>
                <a:spcPct val="200000"/>
              </a:lnSpc>
            </a:pPr>
            <a:r>
              <a:rPr lang="en-US" dirty="0" smtClean="0"/>
              <a:t>What </a:t>
            </a:r>
            <a:r>
              <a:rPr lang="en-US" dirty="0"/>
              <a:t>will happen to chloroform once it is inhaled? Chloroform is lipid- soluble. Is chloroform a ventilation or flow limited compound? Why?</a:t>
            </a:r>
          </a:p>
          <a:p>
            <a:pPr>
              <a:lnSpc>
                <a:spcPct val="200000"/>
              </a:lnSpc>
            </a:pPr>
            <a:endParaRPr lang="en-US" dirty="0"/>
          </a:p>
        </p:txBody>
      </p:sp>
      <p:sp>
        <p:nvSpPr>
          <p:cNvPr id="4" name="Rectangle 3"/>
          <p:cNvSpPr/>
          <p:nvPr/>
        </p:nvSpPr>
        <p:spPr>
          <a:xfrm>
            <a:off x="2286000" y="2828836"/>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2572535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Absorption</a:t>
            </a:r>
            <a:br>
              <a:rPr lang="en-US" b="1" dirty="0" smtClean="0"/>
            </a:br>
            <a:r>
              <a:rPr lang="en-US" b="1" dirty="0" smtClean="0"/>
              <a:t>GI</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GI is one of the most important sites for toxicants absorptions.</a:t>
            </a:r>
          </a:p>
          <a:p>
            <a:endParaRPr lang="en-US" dirty="0" smtClean="0"/>
          </a:p>
          <a:p>
            <a:r>
              <a:rPr lang="en-US" dirty="0"/>
              <a:t>The gastrointestinal tract (GIT) is a hollow tube </a:t>
            </a:r>
            <a:r>
              <a:rPr lang="en-US" dirty="0" smtClean="0"/>
              <a:t>(lined </a:t>
            </a:r>
            <a:r>
              <a:rPr lang="en-US" dirty="0"/>
              <a:t>by a </a:t>
            </a:r>
            <a:r>
              <a:rPr lang="en-US" dirty="0">
                <a:solidFill>
                  <a:srgbClr val="FF0000"/>
                </a:solidFill>
              </a:rPr>
              <a:t>layer </a:t>
            </a:r>
            <a:r>
              <a:rPr lang="en-US" dirty="0" smtClean="0">
                <a:solidFill>
                  <a:srgbClr val="FF0000"/>
                </a:solidFill>
              </a:rPr>
              <a:t>of columnar </a:t>
            </a:r>
            <a:r>
              <a:rPr lang="en-US" dirty="0">
                <a:solidFill>
                  <a:srgbClr val="FF0000"/>
                </a:solidFill>
              </a:rPr>
              <a:t>cells, </a:t>
            </a:r>
            <a:r>
              <a:rPr lang="en-US" dirty="0"/>
              <a:t>and usually protected by mucous, which offers minimal resistance </a:t>
            </a:r>
            <a:r>
              <a:rPr lang="en-US" dirty="0" smtClean="0"/>
              <a:t>to toxicant </a:t>
            </a:r>
            <a:r>
              <a:rPr lang="en-US" dirty="0"/>
              <a:t>penetration.</a:t>
            </a:r>
            <a:endParaRPr lang="en-US" dirty="0" smtClean="0"/>
          </a:p>
          <a:p>
            <a:pPr lvl="1"/>
            <a:endParaRPr lang="en-US" dirty="0" smtClean="0"/>
          </a:p>
          <a:p>
            <a:r>
              <a:rPr lang="en-US" dirty="0"/>
              <a:t>The distance from the outer membrane to the vasculature is </a:t>
            </a:r>
            <a:r>
              <a:rPr lang="en-US" dirty="0" smtClean="0"/>
              <a:t>about 40 </a:t>
            </a:r>
            <a:r>
              <a:rPr lang="en-US" dirty="0" err="1"/>
              <a:t>μm</a:t>
            </a:r>
            <a:r>
              <a:rPr lang="en-US" dirty="0"/>
              <a:t>, from which point further transport can easily occur. However, the </a:t>
            </a:r>
            <a:r>
              <a:rPr lang="en-US" dirty="0" err="1" smtClean="0"/>
              <a:t>cornified</a:t>
            </a:r>
            <a:r>
              <a:rPr lang="en-US" dirty="0" smtClean="0"/>
              <a:t> epithelium </a:t>
            </a:r>
            <a:r>
              <a:rPr lang="en-US" dirty="0"/>
              <a:t>of the esophagus prevents absorption from this region of the GIT.</a:t>
            </a:r>
          </a:p>
        </p:txBody>
      </p:sp>
    </p:spTree>
    <p:extLst>
      <p:ext uri="{BB962C8B-B14F-4D97-AF65-F5344CB8AC3E}">
        <p14:creationId xmlns:p14="http://schemas.microsoft.com/office/powerpoint/2010/main" val="36808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Most </a:t>
            </a:r>
            <a:r>
              <a:rPr lang="en-US" dirty="0" smtClean="0"/>
              <a:t>of the </a:t>
            </a:r>
            <a:r>
              <a:rPr lang="en-US" dirty="0"/>
              <a:t>absorption will therefore occur in the intestine (pH = 6), and to some extent in </a:t>
            </a:r>
            <a:r>
              <a:rPr lang="en-US" dirty="0" smtClean="0"/>
              <a:t>the stomach </a:t>
            </a:r>
            <a:r>
              <a:rPr lang="en-US" dirty="0"/>
              <a:t>(pH = 1–3). Buccal and rectal absorption can occur in special circumstances.</a:t>
            </a:r>
            <a:endParaRPr lang="en-US" dirty="0" smtClean="0"/>
          </a:p>
          <a:p>
            <a:endParaRPr lang="en-US" dirty="0" smtClean="0"/>
          </a:p>
          <a:p>
            <a:r>
              <a:rPr lang="en-US" dirty="0" smtClean="0">
                <a:solidFill>
                  <a:srgbClr val="FF0000"/>
                </a:solidFill>
              </a:rPr>
              <a:t>If the toxicant is an acid and base, it tends to be absorbed by simple  diffusion in the part of GI tract where it exist in the most lipid soluble or non-ionized form.</a:t>
            </a:r>
          </a:p>
          <a:p>
            <a:pPr marL="0" indent="0">
              <a:buNone/>
            </a:pPr>
            <a:endParaRPr lang="en-US" dirty="0" smtClean="0">
              <a:solidFill>
                <a:srgbClr val="FF0000"/>
              </a:solidFill>
            </a:endParaRPr>
          </a:p>
          <a:p>
            <a:r>
              <a:rPr lang="en-US" dirty="0">
                <a:solidFill>
                  <a:schemeClr val="tx2">
                    <a:lumMod val="75000"/>
                  </a:schemeClr>
                </a:solidFill>
              </a:rPr>
              <a:t>Organic bases, in contrast, are largely ionized at the pH of the stomach contents, and so are much more efficiently absorbed from the intestine</a:t>
            </a:r>
            <a:r>
              <a:rPr lang="en-US" dirty="0"/>
              <a:t>.</a:t>
            </a:r>
          </a:p>
          <a:p>
            <a:endParaRPr lang="en-US" dirty="0"/>
          </a:p>
        </p:txBody>
      </p:sp>
    </p:spTree>
    <p:extLst>
      <p:ext uri="{BB962C8B-B14F-4D97-AF65-F5344CB8AC3E}">
        <p14:creationId xmlns:p14="http://schemas.microsoft.com/office/powerpoint/2010/main" val="1839094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Absorption from GI is strongly site –dependent, </a:t>
            </a:r>
          </a:p>
          <a:p>
            <a:pPr lvl="1"/>
            <a:r>
              <a:rPr lang="en-US" dirty="0"/>
              <a:t>pH 1-3 in stomach and 5-8 in small intestine and colon.</a:t>
            </a:r>
          </a:p>
          <a:p>
            <a:pPr lvl="1"/>
            <a:endParaRPr lang="en-US" dirty="0"/>
          </a:p>
          <a:p>
            <a:pPr lvl="1"/>
            <a:r>
              <a:rPr lang="en-US" dirty="0"/>
              <a:t>Absorption of organic acids (</a:t>
            </a:r>
            <a:r>
              <a:rPr lang="en-US" dirty="0" err="1"/>
              <a:t>pKa</a:t>
            </a:r>
            <a:r>
              <a:rPr lang="en-US" dirty="0"/>
              <a:t>) 3-5: well absorbed in acidic environment such as the stomach.</a:t>
            </a:r>
          </a:p>
          <a:p>
            <a:pPr lvl="1"/>
            <a:endParaRPr lang="en-US" dirty="0"/>
          </a:p>
          <a:p>
            <a:pPr lvl="1"/>
            <a:r>
              <a:rPr lang="en-US" dirty="0"/>
              <a:t>Epithelial cells in the GI tract are specialized in absorption and elimination</a:t>
            </a:r>
          </a:p>
          <a:p>
            <a:endParaRPr lang="en-US" dirty="0"/>
          </a:p>
        </p:txBody>
      </p:sp>
    </p:spTree>
    <p:extLst>
      <p:ext uri="{BB962C8B-B14F-4D97-AF65-F5344CB8AC3E}">
        <p14:creationId xmlns:p14="http://schemas.microsoft.com/office/powerpoint/2010/main" val="35084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FF0000"/>
                </a:solidFill>
              </a:rPr>
              <a:t>Most of the absorption in the GIT is by passive diffusion, except for nutrients</a:t>
            </a:r>
            <a:r>
              <a:rPr lang="en-US" dirty="0" smtClean="0">
                <a:solidFill>
                  <a:srgbClr val="FF0000"/>
                </a:solidFill>
              </a:rPr>
              <a:t>; glucose</a:t>
            </a:r>
            <a:r>
              <a:rPr lang="en-US" dirty="0">
                <a:solidFill>
                  <a:srgbClr val="FF0000"/>
                </a:solidFill>
              </a:rPr>
              <a:t>, amino acids, and drugs that look like these substances are taken up </a:t>
            </a:r>
            <a:r>
              <a:rPr lang="en-US" dirty="0" smtClean="0">
                <a:solidFill>
                  <a:srgbClr val="FF0000"/>
                </a:solidFill>
              </a:rPr>
              <a:t>by </a:t>
            </a:r>
            <a:r>
              <a:rPr lang="en-US" dirty="0">
                <a:solidFill>
                  <a:srgbClr val="FF0000"/>
                </a:solidFill>
              </a:rPr>
              <a:t>active transport. </a:t>
            </a:r>
            <a:endParaRPr lang="en-US" dirty="0" smtClean="0">
              <a:solidFill>
                <a:srgbClr val="FF0000"/>
              </a:solidFill>
            </a:endParaRPr>
          </a:p>
          <a:p>
            <a:r>
              <a:rPr lang="en-US" dirty="0" smtClean="0"/>
              <a:t>For </a:t>
            </a:r>
            <a:r>
              <a:rPr lang="en-US" dirty="0"/>
              <a:t>toxicants with structural similarities to compounds normally </a:t>
            </a:r>
            <a:r>
              <a:rPr lang="en-US" dirty="0" smtClean="0"/>
              <a:t>taken up </a:t>
            </a:r>
            <a:r>
              <a:rPr lang="en-US" dirty="0"/>
              <a:t>by these active transport mechanisms, entry is enhanced. </a:t>
            </a:r>
            <a:endParaRPr lang="en-US" dirty="0" smtClean="0"/>
          </a:p>
          <a:p>
            <a:r>
              <a:rPr lang="en-US" dirty="0" smtClean="0"/>
              <a:t>For </a:t>
            </a:r>
            <a:r>
              <a:rPr lang="en-US" dirty="0"/>
              <a:t>example, cobalt </a:t>
            </a:r>
            <a:r>
              <a:rPr lang="en-US" dirty="0" smtClean="0"/>
              <a:t>is absorbed </a:t>
            </a:r>
            <a:r>
              <a:rPr lang="en-US" dirty="0"/>
              <a:t>by the same active transport mechanism that normally transports iron, </a:t>
            </a:r>
            <a:r>
              <a:rPr lang="en-US" dirty="0" smtClean="0"/>
              <a:t>and 5-bromouracil </a:t>
            </a:r>
            <a:r>
              <a:rPr lang="en-US" dirty="0"/>
              <a:t>is absorbed by the pyrimidine transport system.</a:t>
            </a:r>
          </a:p>
        </p:txBody>
      </p:sp>
    </p:spTree>
    <p:extLst>
      <p:ext uri="{BB962C8B-B14F-4D97-AF65-F5344CB8AC3E}">
        <p14:creationId xmlns:p14="http://schemas.microsoft.com/office/powerpoint/2010/main" val="3763686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5" name="Picture 4"/>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2286000" y="1905000"/>
            <a:ext cx="6553200" cy="2209800"/>
          </a:xfrm>
          <a:prstGeom prst="rect">
            <a:avLst/>
          </a:prstGeom>
          <a:noFill/>
          <a:ln>
            <a:noFill/>
          </a:ln>
        </p:spPr>
      </p:pic>
      <p:sp>
        <p:nvSpPr>
          <p:cNvPr id="6" name="TextBox 5"/>
          <p:cNvSpPr txBox="1"/>
          <p:nvPr/>
        </p:nvSpPr>
        <p:spPr>
          <a:xfrm>
            <a:off x="3598544" y="561201"/>
            <a:ext cx="5240655" cy="646331"/>
          </a:xfrm>
          <a:prstGeom prst="rect">
            <a:avLst/>
          </a:prstGeom>
          <a:noFill/>
        </p:spPr>
        <p:txBody>
          <a:bodyPr wrap="square" rtlCol="0">
            <a:spAutoFit/>
          </a:bodyPr>
          <a:lstStyle/>
          <a:p>
            <a:r>
              <a:rPr lang="en-US" dirty="0"/>
              <a:t>Small intestine has closer pH to blood, the most important part for absorption.</a:t>
            </a:r>
          </a:p>
        </p:txBody>
      </p:sp>
      <p:sp>
        <p:nvSpPr>
          <p:cNvPr id="7" name="TextBox 6"/>
          <p:cNvSpPr txBox="1"/>
          <p:nvPr/>
        </p:nvSpPr>
        <p:spPr>
          <a:xfrm>
            <a:off x="245744" y="699700"/>
            <a:ext cx="3390900" cy="369332"/>
          </a:xfrm>
          <a:prstGeom prst="rect">
            <a:avLst/>
          </a:prstGeom>
          <a:noFill/>
        </p:spPr>
        <p:txBody>
          <a:bodyPr wrap="square" rtlCol="0">
            <a:spAutoFit/>
          </a:bodyPr>
          <a:lstStyle/>
          <a:p>
            <a:r>
              <a:rPr lang="en-US" dirty="0" err="1" smtClean="0"/>
              <a:t>pKa</a:t>
            </a:r>
            <a:r>
              <a:rPr lang="en-US" dirty="0" smtClean="0"/>
              <a:t> for SA is 2</a:t>
            </a:r>
            <a:endParaRPr lang="en-US" dirty="0"/>
          </a:p>
        </p:txBody>
      </p:sp>
      <p:sp>
        <p:nvSpPr>
          <p:cNvPr id="8" name="TextBox 7"/>
          <p:cNvSpPr txBox="1"/>
          <p:nvPr/>
        </p:nvSpPr>
        <p:spPr>
          <a:xfrm>
            <a:off x="533400" y="5703748"/>
            <a:ext cx="2590800" cy="923330"/>
          </a:xfrm>
          <a:prstGeom prst="rect">
            <a:avLst/>
          </a:prstGeom>
          <a:noFill/>
        </p:spPr>
        <p:txBody>
          <a:bodyPr wrap="square" rtlCol="0">
            <a:spAutoFit/>
          </a:bodyPr>
          <a:lstStyle/>
          <a:p>
            <a:r>
              <a:rPr lang="en-US" dirty="0" smtClean="0"/>
              <a:t>2-7=-5</a:t>
            </a:r>
          </a:p>
          <a:p>
            <a:endParaRPr lang="en-US" dirty="0"/>
          </a:p>
          <a:p>
            <a:r>
              <a:rPr lang="en-US" dirty="0" smtClean="0"/>
              <a:t>-5= log 100/1000000</a:t>
            </a:r>
            <a:endParaRPr lang="en-US" dirty="0"/>
          </a:p>
        </p:txBody>
      </p:sp>
      <p:sp>
        <p:nvSpPr>
          <p:cNvPr id="9" name="TextBox 8"/>
          <p:cNvSpPr txBox="1"/>
          <p:nvPr/>
        </p:nvSpPr>
        <p:spPr>
          <a:xfrm>
            <a:off x="6019800" y="4818696"/>
            <a:ext cx="2590800" cy="1200329"/>
          </a:xfrm>
          <a:prstGeom prst="rect">
            <a:avLst/>
          </a:prstGeom>
          <a:noFill/>
        </p:spPr>
        <p:txBody>
          <a:bodyPr wrap="square" rtlCol="0">
            <a:spAutoFit/>
          </a:bodyPr>
          <a:lstStyle/>
          <a:p>
            <a:r>
              <a:rPr lang="en-US" dirty="0" smtClean="0"/>
              <a:t>2-1=1</a:t>
            </a:r>
          </a:p>
          <a:p>
            <a:endParaRPr lang="en-US" dirty="0"/>
          </a:p>
          <a:p>
            <a:r>
              <a:rPr lang="en-US" dirty="0" smtClean="0"/>
              <a:t>1= log [</a:t>
            </a:r>
            <a:r>
              <a:rPr lang="en-US" dirty="0" err="1" smtClean="0"/>
              <a:t>nonionized</a:t>
            </a:r>
            <a:r>
              <a:rPr lang="en-US" dirty="0" smtClean="0"/>
              <a:t>]/[</a:t>
            </a:r>
            <a:r>
              <a:rPr lang="en-US" dirty="0" err="1" smtClean="0"/>
              <a:t>ionizedd</a:t>
            </a:r>
            <a:r>
              <a:rPr lang="en-US" dirty="0" smtClean="0"/>
              <a:t>]</a:t>
            </a:r>
            <a:endParaRPr lang="en-US" dirty="0"/>
          </a:p>
        </p:txBody>
      </p:sp>
      <p:sp>
        <p:nvSpPr>
          <p:cNvPr id="11" name="TextBox 10"/>
          <p:cNvSpPr txBox="1"/>
          <p:nvPr/>
        </p:nvSpPr>
        <p:spPr>
          <a:xfrm>
            <a:off x="87630" y="2637472"/>
            <a:ext cx="2590800" cy="1477328"/>
          </a:xfrm>
          <a:prstGeom prst="rect">
            <a:avLst/>
          </a:prstGeom>
          <a:noFill/>
        </p:spPr>
        <p:txBody>
          <a:bodyPr wrap="square" rtlCol="0">
            <a:spAutoFit/>
          </a:bodyPr>
          <a:lstStyle/>
          <a:p>
            <a:r>
              <a:rPr lang="en-US" dirty="0" smtClean="0"/>
              <a:t>Non-ionized =100</a:t>
            </a:r>
          </a:p>
          <a:p>
            <a:endParaRPr lang="en-US" dirty="0"/>
          </a:p>
          <a:p>
            <a:endParaRPr lang="en-US" dirty="0" smtClean="0"/>
          </a:p>
          <a:p>
            <a:endParaRPr lang="en-US" dirty="0" smtClean="0"/>
          </a:p>
          <a:p>
            <a:r>
              <a:rPr lang="en-US" dirty="0" smtClean="0"/>
              <a:t>Ionized= 1000000</a:t>
            </a:r>
            <a:endParaRPr lang="en-US" dirty="0"/>
          </a:p>
        </p:txBody>
      </p:sp>
    </p:spTree>
    <p:extLst>
      <p:ext uri="{BB962C8B-B14F-4D97-AF65-F5344CB8AC3E}">
        <p14:creationId xmlns:p14="http://schemas.microsoft.com/office/powerpoint/2010/main" val="2894454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587</TotalTime>
  <Words>1695</Words>
  <Application>Microsoft Office PowerPoint</Application>
  <PresentationFormat>On-screen Show (4:3)</PresentationFormat>
  <Paragraphs>166</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Clarity</vt:lpstr>
      <vt:lpstr>ADME - Absorption</vt:lpstr>
      <vt:lpstr>Exposure</vt:lpstr>
      <vt:lpstr>Dose</vt:lpstr>
      <vt:lpstr>Absorption </vt:lpstr>
      <vt:lpstr>Absorption GI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Skin -2nd major pathway of absorption</vt:lpstr>
      <vt:lpstr>PowerPoint Presentation</vt:lpstr>
      <vt:lpstr>PowerPoint Presentation</vt:lpstr>
      <vt:lpstr>PowerPoint Presentation</vt:lpstr>
      <vt:lpstr>Factors affect skin absorption: </vt:lpstr>
      <vt:lpstr>Good question for the exam: </vt:lpstr>
      <vt:lpstr>PowerPoint Presentation</vt:lpstr>
      <vt:lpstr>PowerPoint Presentation</vt:lpstr>
      <vt:lpstr>PowerPoint Presentation</vt:lpstr>
      <vt:lpstr>Anatomy</vt:lpstr>
      <vt:lpstr>Terms</vt:lpstr>
      <vt:lpstr>PowerPoint Presentation</vt:lpstr>
      <vt:lpstr>ABSORPTION OF TOXICANTS BY THE LUNGS</vt:lpstr>
      <vt:lpstr>Particle size</vt:lpstr>
      <vt:lpstr>Airways have branched bifurcations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Particle shape</vt:lpstr>
      <vt:lpstr>PowerPoint Presentation</vt:lpstr>
      <vt:lpstr>Clearance of particles will decrease absorption</vt:lpstr>
      <vt:lpstr>Absorption of gases and vapors</vt:lpstr>
      <vt:lpstr>Application:</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 of xenobiotic metabolism &amp; toxicity</dc:title>
  <dc:creator>bdamiri</dc:creator>
  <cp:lastModifiedBy>bdamiri</cp:lastModifiedBy>
  <cp:revision>48</cp:revision>
  <dcterms:created xsi:type="dcterms:W3CDTF">2013-02-01T12:45:02Z</dcterms:created>
  <dcterms:modified xsi:type="dcterms:W3CDTF">2014-01-31T19:48:00Z</dcterms:modified>
</cp:coreProperties>
</file>