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78" r:id="rId10"/>
    <p:sldId id="279" r:id="rId11"/>
    <p:sldId id="273" r:id="rId12"/>
    <p:sldId id="274" r:id="rId13"/>
    <p:sldId id="275" r:id="rId14"/>
    <p:sldId id="276" r:id="rId15"/>
    <p:sldId id="264" r:id="rId16"/>
    <p:sldId id="265" r:id="rId17"/>
    <p:sldId id="266" r:id="rId18"/>
    <p:sldId id="267" r:id="rId19"/>
    <p:sldId id="269" r:id="rId20"/>
    <p:sldId id="270" r:id="rId21"/>
    <p:sldId id="271" r:id="rId22"/>
    <p:sldId id="268" r:id="rId23"/>
    <p:sldId id="272" r:id="rId24"/>
    <p:sldId id="277"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damiri" initials="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83" d="100"/>
          <a:sy n="83" d="100"/>
        </p:scale>
        <p:origin x="-150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B30D6-F4F7-4F09-A401-68CD4AC8C268}" type="datetimeFigureOut">
              <a:rPr lang="en-US" smtClean="0"/>
              <a:t>1/31/2014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98EF9-28AE-4CCD-AE50-90F9F06A84B7}" type="slidenum">
              <a:rPr lang="en-US" smtClean="0"/>
              <a:t>‹#›</a:t>
            </a:fld>
            <a:endParaRPr lang="en-US" dirty="0"/>
          </a:p>
        </p:txBody>
      </p:sp>
    </p:spTree>
    <p:extLst>
      <p:ext uri="{BB962C8B-B14F-4D97-AF65-F5344CB8AC3E}">
        <p14:creationId xmlns:p14="http://schemas.microsoft.com/office/powerpoint/2010/main" val="251725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eaLnBrk="0" hangingPunct="0">
              <a:defRPr sz="2400">
                <a:solidFill>
                  <a:schemeClr val="tx1"/>
                </a:solidFill>
                <a:latin typeface="Times New Roman" pitchFamily="18" charset="0"/>
              </a:defRPr>
            </a:lvl1pPr>
            <a:lvl2pPr marL="742950" indent="-285750" defTabSz="922338" eaLnBrk="0" hangingPunct="0">
              <a:defRPr sz="2400">
                <a:solidFill>
                  <a:schemeClr val="tx1"/>
                </a:solidFill>
                <a:latin typeface="Times New Roman" pitchFamily="18" charset="0"/>
              </a:defRPr>
            </a:lvl2pPr>
            <a:lvl3pPr marL="1143000" indent="-228600" defTabSz="922338" eaLnBrk="0" hangingPunct="0">
              <a:defRPr sz="2400">
                <a:solidFill>
                  <a:schemeClr val="tx1"/>
                </a:solidFill>
                <a:latin typeface="Times New Roman" pitchFamily="18" charset="0"/>
              </a:defRPr>
            </a:lvl3pPr>
            <a:lvl4pPr marL="1600200" indent="-228600" defTabSz="922338" eaLnBrk="0" hangingPunct="0">
              <a:defRPr sz="2400">
                <a:solidFill>
                  <a:schemeClr val="tx1"/>
                </a:solidFill>
                <a:latin typeface="Times New Roman" pitchFamily="18" charset="0"/>
              </a:defRPr>
            </a:lvl4pPr>
            <a:lvl5pPr marL="2057400" indent="-228600" defTabSz="922338" eaLnBrk="0" hangingPunct="0">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eaLnBrk="1" hangingPunct="1"/>
            <a:fld id="{CB126EDC-AA7E-4209-8F21-692B04838F78}" type="slidenum">
              <a:rPr lang="en-GB" altLang="en-US" sz="1200">
                <a:cs typeface="Arial" charset="0"/>
              </a:rPr>
              <a:pPr eaLnBrk="1" hangingPunct="1"/>
              <a:t>21</a:t>
            </a:fld>
            <a:endParaRPr lang="en-GB" altLang="en-US" sz="1200">
              <a:cs typeface="Arial" charset="0"/>
            </a:endParaRPr>
          </a:p>
        </p:txBody>
      </p:sp>
      <p:sp>
        <p:nvSpPr>
          <p:cNvPr id="7168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Infant / foetus vulnerable to water soluble toxins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87955C-2D26-41AF-B25D-001EBDA834CD}"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7955C-2D26-41AF-B25D-001EBDA834C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87955C-2D26-41AF-B25D-001EBDA834CD}"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87955C-2D26-41AF-B25D-001EBDA834C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87955C-2D26-41AF-B25D-001EBDA834C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7955C-2D26-41AF-B25D-001EBDA834CD}"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F55F9-E4A0-4BDF-BE1E-9E31D59983DE}" type="datetimeFigureOut">
              <a:rPr lang="en-US" smtClean="0"/>
              <a:t>1/31/2014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87955C-2D26-41AF-B25D-001EBDA834C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4CF55F9-E4A0-4BDF-BE1E-9E31D59983DE}" type="datetimeFigureOut">
              <a:rPr lang="en-US" smtClean="0"/>
              <a:t>1/31/2014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987955C-2D26-41AF-B25D-001EBDA834C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848600" cy="1927225"/>
          </a:xfrm>
        </p:spPr>
        <p:txBody>
          <a:bodyPr/>
          <a:lstStyle/>
          <a:p>
            <a:r>
              <a:rPr lang="en-US" sz="3600" dirty="0" smtClean="0"/>
              <a:t>ADME </a:t>
            </a:r>
            <a:r>
              <a:rPr lang="en-US" sz="3600" dirty="0"/>
              <a:t>- </a:t>
            </a:r>
            <a:r>
              <a:rPr lang="en-US" sz="3600" dirty="0" smtClean="0"/>
              <a:t>distribution</a:t>
            </a:r>
            <a:endParaRPr lang="en-US" sz="3600" dirty="0"/>
          </a:p>
        </p:txBody>
      </p:sp>
      <p:sp>
        <p:nvSpPr>
          <p:cNvPr id="3" name="Subtitle 2"/>
          <p:cNvSpPr>
            <a:spLocks noGrp="1"/>
          </p:cNvSpPr>
          <p:nvPr>
            <p:ph type="subTitle" idx="1"/>
          </p:nvPr>
        </p:nvSpPr>
        <p:spPr>
          <a:xfrm>
            <a:off x="609600" y="4419600"/>
            <a:ext cx="6400800" cy="1752600"/>
          </a:xfrm>
        </p:spPr>
        <p:txBody>
          <a:bodyPr/>
          <a:lstStyle/>
          <a:p>
            <a:r>
              <a:rPr lang="en-US" dirty="0" err="1" smtClean="0">
                <a:latin typeface="Algerian" pitchFamily="82" charset="0"/>
              </a:rPr>
              <a:t>Dr</a:t>
            </a:r>
            <a:r>
              <a:rPr lang="en-US" dirty="0" smtClean="0">
                <a:latin typeface="Algerian" pitchFamily="82" charset="0"/>
              </a:rPr>
              <a:t> </a:t>
            </a:r>
            <a:r>
              <a:rPr lang="en-US" dirty="0" err="1" smtClean="0">
                <a:latin typeface="Algerian" pitchFamily="82" charset="0"/>
              </a:rPr>
              <a:t>Basma</a:t>
            </a:r>
            <a:r>
              <a:rPr lang="en-US" dirty="0" smtClean="0">
                <a:latin typeface="Algerian" pitchFamily="82" charset="0"/>
              </a:rPr>
              <a:t> </a:t>
            </a:r>
            <a:r>
              <a:rPr lang="en-US" dirty="0" err="1" smtClean="0">
                <a:latin typeface="Algerian" pitchFamily="82" charset="0"/>
              </a:rPr>
              <a:t>Damiri</a:t>
            </a:r>
            <a:endParaRPr lang="en-US" dirty="0" smtClean="0">
              <a:latin typeface="Algerian" pitchFamily="82" charset="0"/>
            </a:endParaRPr>
          </a:p>
          <a:p>
            <a:r>
              <a:rPr lang="en-US" dirty="0" smtClean="0">
                <a:latin typeface="Algerian" pitchFamily="82" charset="0"/>
              </a:rPr>
              <a:t>Toxicology</a:t>
            </a:r>
          </a:p>
          <a:p>
            <a:r>
              <a:rPr lang="en-US" dirty="0" smtClean="0">
                <a:latin typeface="Algerian" pitchFamily="82" charset="0"/>
              </a:rPr>
              <a:t>105447</a:t>
            </a:r>
            <a:endParaRPr lang="en-US" dirty="0">
              <a:latin typeface="Algerian" pitchFamily="82" charset="0"/>
            </a:endParaRPr>
          </a:p>
        </p:txBody>
      </p:sp>
    </p:spTree>
    <p:extLst>
      <p:ext uri="{BB962C8B-B14F-4D97-AF65-F5344CB8AC3E}">
        <p14:creationId xmlns:p14="http://schemas.microsoft.com/office/powerpoint/2010/main" val="402428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r>
              <a:rPr lang="en-US" dirty="0"/>
              <a:t>:</a:t>
            </a:r>
          </a:p>
        </p:txBody>
      </p:sp>
      <p:sp>
        <p:nvSpPr>
          <p:cNvPr id="3" name="Content Placeholder 2"/>
          <p:cNvSpPr>
            <a:spLocks noGrp="1"/>
          </p:cNvSpPr>
          <p:nvPr>
            <p:ph idx="1"/>
          </p:nvPr>
        </p:nvSpPr>
        <p:spPr/>
        <p:txBody>
          <a:bodyPr>
            <a:normAutofit fontScale="92500"/>
          </a:bodyPr>
          <a:lstStyle/>
          <a:p>
            <a:pPr>
              <a:lnSpc>
                <a:spcPct val="150000"/>
              </a:lnSpc>
            </a:pPr>
            <a:r>
              <a:rPr lang="en-US" dirty="0" smtClean="0">
                <a:solidFill>
                  <a:srgbClr val="FF0000"/>
                </a:solidFill>
              </a:rPr>
              <a:t>in </a:t>
            </a:r>
            <a:r>
              <a:rPr lang="en-US" dirty="0">
                <a:solidFill>
                  <a:srgbClr val="FF0000"/>
                </a:solidFill>
              </a:rPr>
              <a:t>some newborns the liver may lack the enzyme, </a:t>
            </a:r>
            <a:r>
              <a:rPr lang="en-US" dirty="0" err="1" smtClean="0">
                <a:solidFill>
                  <a:srgbClr val="FF0000"/>
                </a:solidFill>
              </a:rPr>
              <a:t>glucuronyl</a:t>
            </a:r>
            <a:r>
              <a:rPr lang="en-US" dirty="0" smtClean="0">
                <a:solidFill>
                  <a:srgbClr val="FF0000"/>
                </a:solidFill>
              </a:rPr>
              <a:t> </a:t>
            </a:r>
            <a:r>
              <a:rPr lang="en-US" dirty="0" err="1" smtClean="0">
                <a:solidFill>
                  <a:srgbClr val="FF0000"/>
                </a:solidFill>
              </a:rPr>
              <a:t>transferase</a:t>
            </a:r>
            <a:r>
              <a:rPr lang="en-US" dirty="0" smtClean="0">
                <a:solidFill>
                  <a:srgbClr val="FF0000"/>
                </a:solidFill>
              </a:rPr>
              <a:t> </a:t>
            </a:r>
            <a:r>
              <a:rPr lang="en-US" dirty="0"/>
              <a:t>which conjugates bilirubin, a water-insoluble </a:t>
            </a:r>
            <a:r>
              <a:rPr lang="en-US" dirty="0" smtClean="0"/>
              <a:t>hemoglobin breakdown </a:t>
            </a:r>
            <a:r>
              <a:rPr lang="en-US" dirty="0"/>
              <a:t>product; as a result, large amounts of bilirubin accumulate on </a:t>
            </a:r>
            <a:r>
              <a:rPr lang="en-US" dirty="0" smtClean="0"/>
              <a:t>the plasma </a:t>
            </a:r>
            <a:r>
              <a:rPr lang="en-US" dirty="0"/>
              <a:t>albumin (</a:t>
            </a:r>
            <a:r>
              <a:rPr lang="en-US" dirty="0" err="1"/>
              <a:t>hyperbilirubinemia</a:t>
            </a:r>
            <a:r>
              <a:rPr lang="en-US" dirty="0" smtClean="0"/>
              <a:t>);</a:t>
            </a:r>
          </a:p>
          <a:p>
            <a:pPr>
              <a:lnSpc>
                <a:spcPct val="150000"/>
              </a:lnSpc>
            </a:pPr>
            <a:r>
              <a:rPr lang="en-US" dirty="0" smtClean="0"/>
              <a:t> </a:t>
            </a:r>
            <a:r>
              <a:rPr lang="en-US" dirty="0"/>
              <a:t>if such infants are given sulfonamides </a:t>
            </a:r>
            <a:r>
              <a:rPr lang="en-US" dirty="0" smtClean="0"/>
              <a:t>or vitamin </a:t>
            </a:r>
            <a:r>
              <a:rPr lang="en-US" dirty="0"/>
              <a:t>K which displace the bilirubin from albumin, enough bilirubin can </a:t>
            </a:r>
            <a:r>
              <a:rPr lang="en-US" dirty="0" smtClean="0"/>
              <a:t>be freed </a:t>
            </a:r>
            <a:r>
              <a:rPr lang="en-US" dirty="0"/>
              <a:t>in a short period of time and enter the brain to cause </a:t>
            </a:r>
            <a:r>
              <a:rPr lang="en-US" dirty="0" smtClean="0"/>
              <a:t>kernicterus (</a:t>
            </a:r>
            <a:r>
              <a:rPr lang="en-US" dirty="0"/>
              <a:t>widespread destruction of nerve cells in the brain).</a:t>
            </a:r>
            <a:endParaRPr lang="en-US" dirty="0"/>
          </a:p>
        </p:txBody>
      </p:sp>
    </p:spTree>
    <p:extLst>
      <p:ext uri="{BB962C8B-B14F-4D97-AF65-F5344CB8AC3E}">
        <p14:creationId xmlns:p14="http://schemas.microsoft.com/office/powerpoint/2010/main" val="306065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marL="457200" indent="-457200">
              <a:lnSpc>
                <a:spcPct val="200000"/>
              </a:lnSpc>
              <a:buFont typeface="+mj-lt"/>
              <a:buAutoNum type="arabicPeriod"/>
            </a:pPr>
            <a:r>
              <a:rPr lang="en-US" dirty="0" smtClean="0"/>
              <a:t>The </a:t>
            </a:r>
            <a:r>
              <a:rPr lang="en-US" dirty="0"/>
              <a:t>affinity for albumin and lipoproteins </a:t>
            </a:r>
            <a:r>
              <a:rPr lang="en-US" dirty="0" smtClean="0"/>
              <a:t>is inversely </a:t>
            </a:r>
            <a:r>
              <a:rPr lang="en-US" dirty="0"/>
              <a:t>related to water solubility, although the relation may be imperfect. </a:t>
            </a:r>
            <a:r>
              <a:rPr lang="en-US" dirty="0" smtClean="0"/>
              <a:t> </a:t>
            </a:r>
          </a:p>
          <a:p>
            <a:pPr marL="457200" indent="-457200">
              <a:lnSpc>
                <a:spcPct val="200000"/>
              </a:lnSpc>
              <a:buFont typeface="+mj-lt"/>
              <a:buAutoNum type="arabicPeriod"/>
            </a:pPr>
            <a:r>
              <a:rPr lang="en-US" dirty="0" smtClean="0"/>
              <a:t>Chlorinated hydrocarbons </a:t>
            </a:r>
            <a:r>
              <a:rPr lang="en-US" dirty="0"/>
              <a:t>bind strongly to albumin but even more strongly to lipoproteins</a:t>
            </a:r>
            <a:r>
              <a:rPr lang="en-US" dirty="0" smtClean="0"/>
              <a:t>.</a:t>
            </a:r>
          </a:p>
          <a:p>
            <a:pPr marL="457200" indent="-457200">
              <a:lnSpc>
                <a:spcPct val="200000"/>
              </a:lnSpc>
              <a:buFont typeface="+mj-lt"/>
              <a:buAutoNum type="arabicPeriod"/>
            </a:pPr>
            <a:r>
              <a:rPr lang="en-US" dirty="0"/>
              <a:t>Strongly lipophilic organophosphates bind to both protein groups, whereas more water soluble compounds bind primarily to albumin. </a:t>
            </a:r>
          </a:p>
          <a:p>
            <a:pPr marL="457200" indent="-457200">
              <a:lnSpc>
                <a:spcPct val="200000"/>
              </a:lnSpc>
              <a:buFont typeface="+mj-lt"/>
              <a:buAutoNum type="arabicPeriod"/>
            </a:pPr>
            <a:endParaRPr lang="en-US" dirty="0"/>
          </a:p>
        </p:txBody>
      </p:sp>
    </p:spTree>
    <p:extLst>
      <p:ext uri="{BB962C8B-B14F-4D97-AF65-F5344CB8AC3E}">
        <p14:creationId xmlns:p14="http://schemas.microsoft.com/office/powerpoint/2010/main" val="404437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dirty="0" smtClean="0"/>
              <a:t>The </a:t>
            </a:r>
            <a:r>
              <a:rPr lang="en-US" dirty="0"/>
              <a:t>most water-soluble compounds appear to be transported primarily in the aqueous phase. </a:t>
            </a:r>
          </a:p>
          <a:p>
            <a:pPr>
              <a:lnSpc>
                <a:spcPct val="150000"/>
              </a:lnSpc>
            </a:pPr>
            <a:r>
              <a:rPr lang="en-US" dirty="0" err="1"/>
              <a:t>Chlordecone</a:t>
            </a:r>
            <a:r>
              <a:rPr lang="en-US" dirty="0"/>
              <a:t> (</a:t>
            </a:r>
            <a:r>
              <a:rPr lang="en-US" dirty="0" err="1"/>
              <a:t>Kepone</a:t>
            </a:r>
            <a:r>
              <a:rPr lang="en-US" dirty="0"/>
              <a:t>) has partitioning characteristics that cause it to bind in the liver, whereas DDE, the metabolite of DDT, partitions into fatty depots. Thus the toxicological implications for these two compounds may be quite different.</a:t>
            </a:r>
          </a:p>
          <a:p>
            <a:endParaRPr lang="en-US" dirty="0"/>
          </a:p>
        </p:txBody>
      </p:sp>
    </p:spTree>
    <p:extLst>
      <p:ext uri="{BB962C8B-B14F-4D97-AF65-F5344CB8AC3E}">
        <p14:creationId xmlns:p14="http://schemas.microsoft.com/office/powerpoint/2010/main" val="290040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200000"/>
              </a:lnSpc>
            </a:pPr>
            <a:r>
              <a:rPr lang="en-US" dirty="0"/>
              <a:t>Although highly specific (high-affinity, low-capacity) binding is more common </a:t>
            </a:r>
            <a:r>
              <a:rPr lang="en-US" dirty="0" smtClean="0"/>
              <a:t>with drugs</a:t>
            </a:r>
            <a:r>
              <a:rPr lang="en-US" dirty="0"/>
              <a:t>, </a:t>
            </a:r>
            <a:r>
              <a:rPr lang="en-US" dirty="0">
                <a:solidFill>
                  <a:srgbClr val="FF0000"/>
                </a:solidFill>
              </a:rPr>
              <a:t>examples of specific binding for toxicants seem less common</a:t>
            </a:r>
            <a:r>
              <a:rPr lang="en-US" dirty="0"/>
              <a:t>. It seems </a:t>
            </a:r>
            <a:r>
              <a:rPr lang="en-US" dirty="0" smtClean="0"/>
              <a:t>probable that </a:t>
            </a:r>
            <a:r>
              <a:rPr lang="en-US" dirty="0"/>
              <a:t>low-affinity, high-capacity binding describes most cases of toxicant binding.</a:t>
            </a:r>
            <a:endParaRPr lang="en-US" dirty="0"/>
          </a:p>
        </p:txBody>
      </p:sp>
    </p:spTree>
    <p:extLst>
      <p:ext uri="{BB962C8B-B14F-4D97-AF65-F5344CB8AC3E}">
        <p14:creationId xmlns:p14="http://schemas.microsoft.com/office/powerpoint/2010/main" val="88501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819150"/>
            <a:ext cx="6543675"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84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liver and kidney as storage depots</a:t>
            </a:r>
            <a:endParaRPr lang="en-US" dirty="0"/>
          </a:p>
        </p:txBody>
      </p:sp>
      <p:sp>
        <p:nvSpPr>
          <p:cNvPr id="3" name="Content Placeholder 2"/>
          <p:cNvSpPr>
            <a:spLocks noGrp="1"/>
          </p:cNvSpPr>
          <p:nvPr>
            <p:ph idx="1"/>
          </p:nvPr>
        </p:nvSpPr>
        <p:spPr/>
        <p:txBody>
          <a:bodyPr/>
          <a:lstStyle/>
          <a:p>
            <a:pPr marL="0" indent="0">
              <a:buNone/>
            </a:pPr>
            <a:r>
              <a:rPr lang="en-US" dirty="0" smtClean="0"/>
              <a:t>High capacity of binding and storing toxicants.</a:t>
            </a:r>
          </a:p>
          <a:p>
            <a:pPr marL="457200" indent="-457200">
              <a:buFont typeface="+mj-lt"/>
              <a:buAutoNum type="arabicPeriod"/>
            </a:pPr>
            <a:r>
              <a:rPr lang="en-US" dirty="0" err="1" smtClean="0"/>
              <a:t>Ligandin</a:t>
            </a:r>
            <a:endParaRPr lang="en-US" dirty="0" smtClean="0"/>
          </a:p>
          <a:p>
            <a:pPr marL="731520" lvl="1" indent="-457200">
              <a:buFont typeface="+mj-lt"/>
              <a:buAutoNum type="arabicPeriod"/>
            </a:pPr>
            <a:r>
              <a:rPr lang="en-US" dirty="0" smtClean="0"/>
              <a:t>Found in liver </a:t>
            </a:r>
          </a:p>
          <a:p>
            <a:pPr marL="731520" lvl="1" indent="-457200">
              <a:buFont typeface="+mj-lt"/>
              <a:buAutoNum type="arabicPeriod"/>
            </a:pPr>
            <a:r>
              <a:rPr lang="en-US" dirty="0" smtClean="0"/>
              <a:t>Facilitate the transfer of moderately lipophilic toxicants </a:t>
            </a:r>
          </a:p>
          <a:p>
            <a:pPr marL="731520" lvl="1" indent="-457200">
              <a:buFont typeface="+mj-lt"/>
              <a:buAutoNum type="arabicPeriod"/>
            </a:pPr>
            <a:r>
              <a:rPr lang="en-US" dirty="0" smtClean="0"/>
              <a:t>Toxicants leaves binding to a protein in the plasma and binds to </a:t>
            </a:r>
            <a:r>
              <a:rPr lang="en-US" dirty="0" err="1" smtClean="0"/>
              <a:t>ligandin</a:t>
            </a:r>
            <a:r>
              <a:rPr lang="en-US" dirty="0" smtClean="0"/>
              <a:t> in the liver </a:t>
            </a:r>
          </a:p>
          <a:p>
            <a:pPr lvl="1"/>
            <a:r>
              <a:rPr lang="en-US" dirty="0" smtClean="0"/>
              <a:t>Bilirubin </a:t>
            </a:r>
          </a:p>
          <a:p>
            <a:pPr lvl="1"/>
            <a:r>
              <a:rPr lang="en-US" dirty="0" smtClean="0"/>
              <a:t>Carcinogens </a:t>
            </a:r>
          </a:p>
          <a:p>
            <a:pPr lvl="1"/>
            <a:r>
              <a:rPr lang="en-US" dirty="0" smtClean="0"/>
              <a:t>Number of exogenous organic anions</a:t>
            </a:r>
          </a:p>
          <a:p>
            <a:pPr lvl="1"/>
            <a:endParaRPr lang="en-US" dirty="0" smtClean="0"/>
          </a:p>
          <a:p>
            <a:endParaRPr lang="en-US" dirty="0"/>
          </a:p>
        </p:txBody>
      </p:sp>
    </p:spTree>
    <p:extLst>
      <p:ext uri="{BB962C8B-B14F-4D97-AF65-F5344CB8AC3E}">
        <p14:creationId xmlns:p14="http://schemas.microsoft.com/office/powerpoint/2010/main" val="339716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fat as depot</a:t>
            </a:r>
            <a:endParaRPr lang="en-US" dirty="0"/>
          </a:p>
        </p:txBody>
      </p:sp>
      <p:sp>
        <p:nvSpPr>
          <p:cNvPr id="3" name="Content Placeholder 2"/>
          <p:cNvSpPr>
            <a:spLocks noGrp="1"/>
          </p:cNvSpPr>
          <p:nvPr>
            <p:ph idx="1"/>
          </p:nvPr>
        </p:nvSpPr>
        <p:spPr/>
        <p:txBody>
          <a:bodyPr/>
          <a:lstStyle/>
          <a:p>
            <a:r>
              <a:rPr lang="en-US" dirty="0" smtClean="0"/>
              <a:t>Lipophilic chemicals very easily can concentrate in fat</a:t>
            </a:r>
          </a:p>
          <a:p>
            <a:pPr lvl="1"/>
            <a:endParaRPr lang="en-US" dirty="0"/>
          </a:p>
          <a:p>
            <a:pPr lvl="1"/>
            <a:r>
              <a:rPr lang="en-US" dirty="0" smtClean="0"/>
              <a:t>DDT, PCB, Dioxin, </a:t>
            </a:r>
          </a:p>
          <a:p>
            <a:pPr lvl="1"/>
            <a:endParaRPr lang="en-US" dirty="0"/>
          </a:p>
          <a:p>
            <a:pPr lvl="1"/>
            <a:r>
              <a:rPr lang="en-US" dirty="0" smtClean="0"/>
              <a:t>Think of </a:t>
            </a:r>
            <a:r>
              <a:rPr lang="en-US" dirty="0" err="1" smtClean="0"/>
              <a:t>mebolization</a:t>
            </a:r>
            <a:r>
              <a:rPr lang="en-US" dirty="0" smtClean="0"/>
              <a:t> of fat, migration of fat, hyper nation, and pregnancy and their effect on toxicants storage????</a:t>
            </a:r>
            <a:endParaRPr lang="en-US" dirty="0"/>
          </a:p>
        </p:txBody>
      </p:sp>
    </p:spTree>
    <p:extLst>
      <p:ext uri="{BB962C8B-B14F-4D97-AF65-F5344CB8AC3E}">
        <p14:creationId xmlns:p14="http://schemas.microsoft.com/office/powerpoint/2010/main" val="4206221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Bone as depots</a:t>
            </a:r>
            <a:endParaRPr lang="en-US" dirty="0"/>
          </a:p>
        </p:txBody>
      </p:sp>
      <p:sp>
        <p:nvSpPr>
          <p:cNvPr id="3" name="Content Placeholder 2"/>
          <p:cNvSpPr>
            <a:spLocks noGrp="1"/>
          </p:cNvSpPr>
          <p:nvPr>
            <p:ph idx="1"/>
          </p:nvPr>
        </p:nvSpPr>
        <p:spPr/>
        <p:txBody>
          <a:bodyPr/>
          <a:lstStyle/>
          <a:p>
            <a:r>
              <a:rPr lang="en-US" dirty="0" smtClean="0"/>
              <a:t>Fluoride and lead, </a:t>
            </a:r>
          </a:p>
          <a:p>
            <a:r>
              <a:rPr lang="en-US" dirty="0" smtClean="0"/>
              <a:t>Cd</a:t>
            </a:r>
          </a:p>
          <a:p>
            <a:r>
              <a:rPr lang="en-US" dirty="0" smtClean="0"/>
              <a:t>Anything resemble Ca will be stored in bones</a:t>
            </a:r>
            <a:endParaRPr lang="en-US" dirty="0"/>
          </a:p>
        </p:txBody>
      </p:sp>
    </p:spTree>
    <p:extLst>
      <p:ext uri="{BB962C8B-B14F-4D97-AF65-F5344CB8AC3E}">
        <p14:creationId xmlns:p14="http://schemas.microsoft.com/office/powerpoint/2010/main" val="3238944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barriers </a:t>
            </a:r>
            <a:endParaRPr lang="en-US" dirty="0"/>
          </a:p>
        </p:txBody>
      </p:sp>
      <p:sp>
        <p:nvSpPr>
          <p:cNvPr id="3" name="Content Placeholder 2"/>
          <p:cNvSpPr>
            <a:spLocks noGrp="1"/>
          </p:cNvSpPr>
          <p:nvPr>
            <p:ph idx="1"/>
          </p:nvPr>
        </p:nvSpPr>
        <p:spPr/>
        <p:txBody>
          <a:bodyPr/>
          <a:lstStyle/>
          <a:p>
            <a:r>
              <a:rPr lang="en-US" dirty="0" smtClean="0"/>
              <a:t>No absolute barrier but sites that are less permeable than most other areas in the body.</a:t>
            </a:r>
          </a:p>
          <a:p>
            <a:pPr marL="0" indent="0">
              <a:buNone/>
            </a:pPr>
            <a:r>
              <a:rPr lang="en-US" dirty="0" smtClean="0">
                <a:solidFill>
                  <a:srgbClr val="FF0000"/>
                </a:solidFill>
              </a:rPr>
              <a:t>Blood brain barrier : </a:t>
            </a:r>
          </a:p>
          <a:p>
            <a:r>
              <a:rPr lang="en-US" dirty="0" smtClean="0"/>
              <a:t>Not fully developed at birth</a:t>
            </a:r>
          </a:p>
          <a:p>
            <a:pPr marL="0" indent="0">
              <a:buNone/>
            </a:pPr>
            <a:r>
              <a:rPr lang="en-US" dirty="0" smtClean="0"/>
              <a:t>Four reasons:</a:t>
            </a:r>
          </a:p>
          <a:p>
            <a:pPr marL="457200" indent="-457200">
              <a:buFont typeface="+mj-lt"/>
              <a:buAutoNum type="arabicPeriod"/>
            </a:pPr>
            <a:r>
              <a:rPr lang="en-US" dirty="0" smtClean="0"/>
              <a:t>Endothelial cells: typically joined together </a:t>
            </a:r>
          </a:p>
          <a:p>
            <a:pPr marL="457200" indent="-457200">
              <a:buFont typeface="+mj-lt"/>
              <a:buAutoNum type="arabicPeriod"/>
            </a:pPr>
            <a:r>
              <a:rPr lang="en-US" dirty="0" smtClean="0"/>
              <a:t>Glial cells: 2</a:t>
            </a:r>
            <a:r>
              <a:rPr lang="en-US" baseline="30000" dirty="0" smtClean="0"/>
              <a:t>nd</a:t>
            </a:r>
            <a:r>
              <a:rPr lang="en-US" dirty="0" smtClean="0"/>
              <a:t> cell layer</a:t>
            </a:r>
          </a:p>
          <a:p>
            <a:pPr marL="457200" indent="-457200">
              <a:buFont typeface="+mj-lt"/>
              <a:buAutoNum type="arabicPeriod"/>
            </a:pPr>
            <a:r>
              <a:rPr lang="en-US" dirty="0" smtClean="0"/>
              <a:t>Active transporters: P-glycoproteins is a carrier lipids soluble compounds</a:t>
            </a:r>
          </a:p>
          <a:p>
            <a:pPr marL="457200" indent="-457200">
              <a:buFont typeface="+mj-lt"/>
              <a:buAutoNum type="arabicPeriod"/>
            </a:pPr>
            <a:r>
              <a:rPr lang="en-US" dirty="0" smtClean="0"/>
              <a:t>Protein content: is low in the interstitial fluid </a:t>
            </a:r>
            <a:endParaRPr lang="en-US" dirty="0"/>
          </a:p>
        </p:txBody>
      </p:sp>
    </p:spTree>
    <p:extLst>
      <p:ext uri="{BB962C8B-B14F-4D97-AF65-F5344CB8AC3E}">
        <p14:creationId xmlns:p14="http://schemas.microsoft.com/office/powerpoint/2010/main" val="379296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2800" dirty="0" smtClean="0"/>
              <a:t>The anatomical and physiological features that makes an axon a particular target for toxicants</a:t>
            </a:r>
            <a:endParaRPr lang="en-US" sz="2800" dirty="0"/>
          </a:p>
        </p:txBody>
      </p:sp>
      <p:sp>
        <p:nvSpPr>
          <p:cNvPr id="3" name="Content Placeholder 2"/>
          <p:cNvSpPr>
            <a:spLocks noGrp="1"/>
          </p:cNvSpPr>
          <p:nvPr>
            <p:ph idx="1"/>
          </p:nvPr>
        </p:nvSpPr>
        <p:spPr/>
        <p:txBody>
          <a:bodyPr rtlCol="0">
            <a:normAutofit/>
          </a:bodyPr>
          <a:lstStyle/>
          <a:p>
            <a:pPr marL="514350" indent="-514350" fontAlgn="auto">
              <a:spcAft>
                <a:spcPts val="0"/>
              </a:spcAft>
              <a:buFont typeface="+mj-lt"/>
              <a:buAutoNum type="arabicPeriod"/>
              <a:defRPr/>
            </a:pPr>
            <a:r>
              <a:rPr lang="en-US" dirty="0" smtClean="0"/>
              <a:t>Blood Brain Barrier</a:t>
            </a:r>
          </a:p>
          <a:p>
            <a:pPr marL="914400" lvl="1" indent="-457200" fontAlgn="auto">
              <a:spcAft>
                <a:spcPts val="0"/>
              </a:spcAft>
              <a:buFont typeface="+mj-lt"/>
              <a:buAutoNum type="alphaLcPeriod"/>
              <a:defRPr/>
            </a:pPr>
            <a:r>
              <a:rPr lang="en-US" sz="2400" dirty="0"/>
              <a:t>Tight junctions of capillaries.</a:t>
            </a:r>
          </a:p>
          <a:p>
            <a:pPr marL="914400" lvl="1" indent="-457200" fontAlgn="auto">
              <a:spcAft>
                <a:spcPts val="0"/>
              </a:spcAft>
              <a:buFont typeface="+mj-lt"/>
              <a:buAutoNum type="alphaLcPeriod"/>
              <a:defRPr/>
            </a:pPr>
            <a:r>
              <a:rPr lang="en-US" sz="2400" dirty="0" err="1"/>
              <a:t>Oligodendrites</a:t>
            </a:r>
            <a:r>
              <a:rPr lang="en-US" sz="2400" dirty="0"/>
              <a:t>-glial as a 2</a:t>
            </a:r>
            <a:r>
              <a:rPr lang="en-US" sz="2400" baseline="30000" dirty="0"/>
              <a:t>nd</a:t>
            </a:r>
            <a:r>
              <a:rPr lang="en-US" sz="2400" dirty="0"/>
              <a:t> layer.</a:t>
            </a:r>
          </a:p>
          <a:p>
            <a:pPr marL="914400" lvl="1" indent="-457200" fontAlgn="auto">
              <a:spcAft>
                <a:spcPts val="0"/>
              </a:spcAft>
              <a:buFont typeface="+mj-lt"/>
              <a:buAutoNum type="alphaLcPeriod"/>
              <a:defRPr/>
            </a:pPr>
            <a:r>
              <a:rPr lang="en-US" sz="2400" dirty="0"/>
              <a:t>Astrocytes.</a:t>
            </a:r>
          </a:p>
          <a:p>
            <a:pPr marL="914400" lvl="1" indent="-457200" fontAlgn="auto">
              <a:spcAft>
                <a:spcPts val="0"/>
              </a:spcAft>
              <a:buFont typeface="+mj-lt"/>
              <a:buAutoNum type="alphaLcPeriod"/>
              <a:defRPr/>
            </a:pPr>
            <a:r>
              <a:rPr lang="en-US" sz="2400" dirty="0"/>
              <a:t>The chemical to go there has to be a lipophilic or resemble a neurotransmitter.</a:t>
            </a:r>
          </a:p>
          <a:p>
            <a:pPr marL="914400" lvl="1" indent="-457200" fontAlgn="auto">
              <a:spcAft>
                <a:spcPts val="0"/>
              </a:spcAft>
              <a:buFont typeface="+mj-lt"/>
              <a:buAutoNum type="alphaLcPeriod"/>
              <a:defRPr/>
            </a:pPr>
            <a:r>
              <a:rPr lang="en-US" sz="2400" dirty="0"/>
              <a:t>Site of toxicity –</a:t>
            </a:r>
            <a:r>
              <a:rPr lang="en-US" sz="2400" dirty="0" err="1">
                <a:solidFill>
                  <a:srgbClr val="FF0000"/>
                </a:solidFill>
              </a:rPr>
              <a:t>Circumventricular</a:t>
            </a:r>
            <a:r>
              <a:rPr lang="en-US" sz="2400" dirty="0">
                <a:solidFill>
                  <a:srgbClr val="FF0000"/>
                </a:solidFill>
              </a:rPr>
              <a:t> organs- </a:t>
            </a:r>
            <a:r>
              <a:rPr lang="en-US" sz="2400" dirty="0"/>
              <a:t>spinal and autonomic ganglia. Less restrictive areas.</a:t>
            </a:r>
          </a:p>
          <a:p>
            <a:pPr marL="400050" lvl="1" indent="0"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262197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endParaRPr lang="en-US" dirty="0"/>
          </a:p>
        </p:txBody>
      </p:sp>
      <p:sp>
        <p:nvSpPr>
          <p:cNvPr id="3" name="Content Placeholder 2"/>
          <p:cNvSpPr>
            <a:spLocks noGrp="1"/>
          </p:cNvSpPr>
          <p:nvPr>
            <p:ph idx="1"/>
          </p:nvPr>
        </p:nvSpPr>
        <p:spPr/>
        <p:txBody>
          <a:bodyPr/>
          <a:lstStyle/>
          <a:p>
            <a:pPr>
              <a:lnSpc>
                <a:spcPct val="200000"/>
              </a:lnSpc>
            </a:pPr>
            <a:r>
              <a:rPr lang="en-US" dirty="0" smtClean="0"/>
              <a:t>Initial rate of toxicants distribution to organs is determined primarily by</a:t>
            </a:r>
          </a:p>
          <a:p>
            <a:pPr lvl="1">
              <a:lnSpc>
                <a:spcPct val="200000"/>
              </a:lnSpc>
            </a:pPr>
            <a:r>
              <a:rPr lang="en-US" dirty="0" smtClean="0"/>
              <a:t>Blood flow </a:t>
            </a:r>
          </a:p>
          <a:p>
            <a:pPr lvl="1">
              <a:lnSpc>
                <a:spcPct val="200000"/>
              </a:lnSpc>
            </a:pPr>
            <a:r>
              <a:rPr lang="en-US" dirty="0" smtClean="0"/>
              <a:t>Rate of diffusion out of the capillaries into the cell  </a:t>
            </a:r>
          </a:p>
          <a:p>
            <a:pPr marL="274320" lvl="1" indent="0">
              <a:lnSpc>
                <a:spcPct val="200000"/>
              </a:lnSpc>
              <a:buNone/>
            </a:pPr>
            <a:r>
              <a:rPr lang="en-US" dirty="0" smtClean="0"/>
              <a:t>Final distribution depends on the affinity of a toxicants for various tissue.</a:t>
            </a:r>
            <a:endParaRPr lang="en-US" dirty="0"/>
          </a:p>
        </p:txBody>
      </p:sp>
    </p:spTree>
    <p:extLst>
      <p:ext uri="{BB962C8B-B14F-4D97-AF65-F5344CB8AC3E}">
        <p14:creationId xmlns:p14="http://schemas.microsoft.com/office/powerpoint/2010/main" val="3830556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305800" cy="838200"/>
          </a:xfrm>
        </p:spPr>
        <p:txBody>
          <a:bodyPr/>
          <a:lstStyle/>
          <a:p>
            <a:pPr fontAlgn="auto">
              <a:spcAft>
                <a:spcPts val="0"/>
              </a:spcAft>
              <a:defRPr/>
            </a:pPr>
            <a:r>
              <a:rPr lang="en-US" altLang="en-US" b="1"/>
              <a:t>NERVOUS SYSTEM ANATOMY</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504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4"/>
          <p:cNvSpPr txBox="1">
            <a:spLocks noChangeArrowheads="1"/>
          </p:cNvSpPr>
          <p:nvPr/>
        </p:nvSpPr>
        <p:spPr bwMode="auto">
          <a:xfrm>
            <a:off x="2743200" y="1217613"/>
            <a:ext cx="370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i="1">
                <a:latin typeface="Arial" charset="0"/>
              </a:rPr>
              <a:t>BLOOD BRAIN BARRIER</a:t>
            </a:r>
          </a:p>
        </p:txBody>
      </p:sp>
    </p:spTree>
    <p:extLst>
      <p:ext uri="{BB962C8B-B14F-4D97-AF65-F5344CB8AC3E}">
        <p14:creationId xmlns:p14="http://schemas.microsoft.com/office/powerpoint/2010/main" val="1917320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fontAlgn="auto">
              <a:spcAft>
                <a:spcPts val="0"/>
              </a:spcAft>
              <a:defRPr/>
            </a:pPr>
            <a:r>
              <a:rPr lang="en-GB" altLang="en-US" smtClean="0"/>
              <a:t>Blood Brain barrier</a:t>
            </a:r>
          </a:p>
        </p:txBody>
      </p:sp>
      <p:sp>
        <p:nvSpPr>
          <p:cNvPr id="23555" name="Rectangle 3"/>
          <p:cNvSpPr>
            <a:spLocks noGrp="1" noChangeArrowheads="1"/>
          </p:cNvSpPr>
          <p:nvPr>
            <p:ph idx="1"/>
          </p:nvPr>
        </p:nvSpPr>
        <p:spPr>
          <a:xfrm>
            <a:off x="304800" y="1828800"/>
            <a:ext cx="8659813" cy="4802188"/>
          </a:xfrm>
        </p:spPr>
        <p:txBody>
          <a:bodyPr/>
          <a:lstStyle/>
          <a:p>
            <a:pPr algn="just"/>
            <a:r>
              <a:rPr lang="en-GB" altLang="en-US" smtClean="0"/>
              <a:t>Selective barrier which protects most of brain against water soluble toxins</a:t>
            </a:r>
          </a:p>
          <a:p>
            <a:r>
              <a:rPr lang="en-GB" altLang="en-US" smtClean="0"/>
              <a:t>but permeable to lipid soluble toxins (e.g. organometals, solvents)</a:t>
            </a:r>
          </a:p>
          <a:p>
            <a:r>
              <a:rPr lang="en-GB" altLang="en-US" smtClean="0"/>
              <a:t>Matures 6 months after birth (consequence?)</a:t>
            </a:r>
          </a:p>
        </p:txBody>
      </p:sp>
      <p:grpSp>
        <p:nvGrpSpPr>
          <p:cNvPr id="23556" name="Group 4"/>
          <p:cNvGrpSpPr>
            <a:grpSpLocks/>
          </p:cNvGrpSpPr>
          <p:nvPr/>
        </p:nvGrpSpPr>
        <p:grpSpPr bwMode="auto">
          <a:xfrm>
            <a:off x="1116013" y="4221163"/>
            <a:ext cx="3311525" cy="647700"/>
            <a:chOff x="839" y="3113"/>
            <a:chExt cx="2086" cy="408"/>
          </a:xfrm>
        </p:grpSpPr>
        <p:grpSp>
          <p:nvGrpSpPr>
            <p:cNvPr id="23572" name="Group 5"/>
            <p:cNvGrpSpPr>
              <a:grpSpLocks/>
            </p:cNvGrpSpPr>
            <p:nvPr/>
          </p:nvGrpSpPr>
          <p:grpSpPr bwMode="auto">
            <a:xfrm>
              <a:off x="839" y="3113"/>
              <a:ext cx="453" cy="408"/>
              <a:chOff x="431" y="3022"/>
              <a:chExt cx="453" cy="408"/>
            </a:xfrm>
          </p:grpSpPr>
          <p:sp>
            <p:nvSpPr>
              <p:cNvPr id="23582" name="Rectangle 6"/>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83" name="Oval 7"/>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nvGrpSpPr>
            <p:cNvPr id="23573" name="Group 8"/>
            <p:cNvGrpSpPr>
              <a:grpSpLocks/>
            </p:cNvGrpSpPr>
            <p:nvPr/>
          </p:nvGrpSpPr>
          <p:grpSpPr bwMode="auto">
            <a:xfrm>
              <a:off x="1383" y="3113"/>
              <a:ext cx="453" cy="408"/>
              <a:chOff x="431" y="3022"/>
              <a:chExt cx="453" cy="408"/>
            </a:xfrm>
          </p:grpSpPr>
          <p:sp>
            <p:nvSpPr>
              <p:cNvPr id="23580" name="Rectangle 9"/>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81" name="Oval 10"/>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nvGrpSpPr>
            <p:cNvPr id="23574" name="Group 11"/>
            <p:cNvGrpSpPr>
              <a:grpSpLocks/>
            </p:cNvGrpSpPr>
            <p:nvPr/>
          </p:nvGrpSpPr>
          <p:grpSpPr bwMode="auto">
            <a:xfrm>
              <a:off x="1927" y="3113"/>
              <a:ext cx="453" cy="408"/>
              <a:chOff x="431" y="3022"/>
              <a:chExt cx="453" cy="408"/>
            </a:xfrm>
          </p:grpSpPr>
          <p:sp>
            <p:nvSpPr>
              <p:cNvPr id="23578" name="Rectangle 12"/>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79" name="Oval 13"/>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nvGrpSpPr>
            <p:cNvPr id="23575" name="Group 14"/>
            <p:cNvGrpSpPr>
              <a:grpSpLocks/>
            </p:cNvGrpSpPr>
            <p:nvPr/>
          </p:nvGrpSpPr>
          <p:grpSpPr bwMode="auto">
            <a:xfrm>
              <a:off x="2472" y="3113"/>
              <a:ext cx="453" cy="408"/>
              <a:chOff x="431" y="3022"/>
              <a:chExt cx="453" cy="408"/>
            </a:xfrm>
          </p:grpSpPr>
          <p:sp>
            <p:nvSpPr>
              <p:cNvPr id="23576" name="Rectangle 15"/>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77" name="Oval 16"/>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grpSp>
        <p:nvGrpSpPr>
          <p:cNvPr id="23557" name="Group 17"/>
          <p:cNvGrpSpPr>
            <a:grpSpLocks/>
          </p:cNvGrpSpPr>
          <p:nvPr/>
        </p:nvGrpSpPr>
        <p:grpSpPr bwMode="auto">
          <a:xfrm>
            <a:off x="5076825" y="4221163"/>
            <a:ext cx="2879725" cy="647700"/>
            <a:chOff x="2744" y="3203"/>
            <a:chExt cx="1814" cy="408"/>
          </a:xfrm>
        </p:grpSpPr>
        <p:grpSp>
          <p:nvGrpSpPr>
            <p:cNvPr id="23560" name="Group 18"/>
            <p:cNvGrpSpPr>
              <a:grpSpLocks/>
            </p:cNvGrpSpPr>
            <p:nvPr/>
          </p:nvGrpSpPr>
          <p:grpSpPr bwMode="auto">
            <a:xfrm>
              <a:off x="2744" y="3203"/>
              <a:ext cx="453" cy="408"/>
              <a:chOff x="431" y="3022"/>
              <a:chExt cx="453" cy="408"/>
            </a:xfrm>
          </p:grpSpPr>
          <p:sp>
            <p:nvSpPr>
              <p:cNvPr id="23570" name="Rectangle 19"/>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71" name="Oval 20"/>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nvGrpSpPr>
            <p:cNvPr id="23561" name="Group 21"/>
            <p:cNvGrpSpPr>
              <a:grpSpLocks/>
            </p:cNvGrpSpPr>
            <p:nvPr/>
          </p:nvGrpSpPr>
          <p:grpSpPr bwMode="auto">
            <a:xfrm>
              <a:off x="3198" y="3203"/>
              <a:ext cx="453" cy="408"/>
              <a:chOff x="431" y="3022"/>
              <a:chExt cx="453" cy="408"/>
            </a:xfrm>
          </p:grpSpPr>
          <p:sp>
            <p:nvSpPr>
              <p:cNvPr id="23568" name="Rectangle 22"/>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69" name="Oval 23"/>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nvGrpSpPr>
            <p:cNvPr id="23562" name="Group 24"/>
            <p:cNvGrpSpPr>
              <a:grpSpLocks/>
            </p:cNvGrpSpPr>
            <p:nvPr/>
          </p:nvGrpSpPr>
          <p:grpSpPr bwMode="auto">
            <a:xfrm>
              <a:off x="3651" y="3203"/>
              <a:ext cx="453" cy="408"/>
              <a:chOff x="431" y="3022"/>
              <a:chExt cx="453" cy="408"/>
            </a:xfrm>
          </p:grpSpPr>
          <p:sp>
            <p:nvSpPr>
              <p:cNvPr id="23566" name="Rectangle 25"/>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67" name="Oval 26"/>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nvGrpSpPr>
            <p:cNvPr id="23563" name="Group 27"/>
            <p:cNvGrpSpPr>
              <a:grpSpLocks/>
            </p:cNvGrpSpPr>
            <p:nvPr/>
          </p:nvGrpSpPr>
          <p:grpSpPr bwMode="auto">
            <a:xfrm>
              <a:off x="4105" y="3203"/>
              <a:ext cx="453" cy="408"/>
              <a:chOff x="431" y="3022"/>
              <a:chExt cx="453" cy="408"/>
            </a:xfrm>
          </p:grpSpPr>
          <p:sp>
            <p:nvSpPr>
              <p:cNvPr id="23564" name="Rectangle 28"/>
              <p:cNvSpPr>
                <a:spLocks noChangeArrowheads="1"/>
              </p:cNvSpPr>
              <p:nvPr/>
            </p:nvSpPr>
            <p:spPr bwMode="auto">
              <a:xfrm>
                <a:off x="431" y="3022"/>
                <a:ext cx="453" cy="40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sp>
            <p:nvSpPr>
              <p:cNvPr id="23565" name="Oval 29"/>
              <p:cNvSpPr>
                <a:spLocks noChangeArrowheads="1"/>
              </p:cNvSpPr>
              <p:nvPr/>
            </p:nvSpPr>
            <p:spPr bwMode="auto">
              <a:xfrm>
                <a:off x="567" y="3158"/>
                <a:ext cx="182" cy="136"/>
              </a:xfrm>
              <a:prstGeom prst="ellipse">
                <a:avLst/>
              </a:prstGeom>
              <a:solidFill>
                <a:schemeClr val="tx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a:solidFill>
                    <a:schemeClr val="accent2"/>
                  </a:solidFill>
                  <a:cs typeface="Arial" charset="0"/>
                </a:endParaRPr>
              </a:p>
            </p:txBody>
          </p:sp>
        </p:grpSp>
      </p:grpSp>
      <p:sp>
        <p:nvSpPr>
          <p:cNvPr id="23558" name="Text Box 30"/>
          <p:cNvSpPr txBox="1">
            <a:spLocks noChangeArrowheads="1"/>
          </p:cNvSpPr>
          <p:nvPr/>
        </p:nvSpPr>
        <p:spPr bwMode="auto">
          <a:xfrm>
            <a:off x="1835150" y="5229225"/>
            <a:ext cx="194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tLang="en-US">
                <a:latin typeface="Verdana" pitchFamily="34" charset="0"/>
                <a:cs typeface="Arial" charset="0"/>
              </a:rPr>
              <a:t>Most tissues</a:t>
            </a:r>
          </a:p>
        </p:txBody>
      </p:sp>
      <p:sp>
        <p:nvSpPr>
          <p:cNvPr id="23559" name="Text Box 31"/>
          <p:cNvSpPr txBox="1">
            <a:spLocks noChangeArrowheads="1"/>
          </p:cNvSpPr>
          <p:nvPr/>
        </p:nvSpPr>
        <p:spPr bwMode="auto">
          <a:xfrm>
            <a:off x="5219700" y="5300663"/>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altLang="en-US">
                <a:latin typeface="Verdana" pitchFamily="34" charset="0"/>
                <a:cs typeface="Arial" charset="0"/>
              </a:rPr>
              <a:t>Blood brain barrier</a:t>
            </a:r>
          </a:p>
        </p:txBody>
      </p:sp>
    </p:spTree>
    <p:extLst>
      <p:ext uri="{BB962C8B-B14F-4D97-AF65-F5344CB8AC3E}">
        <p14:creationId xmlns:p14="http://schemas.microsoft.com/office/powerpoint/2010/main" val="207635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Placenta barrier </a:t>
            </a:r>
            <a:endParaRPr lang="en-US" dirty="0"/>
          </a:p>
        </p:txBody>
      </p:sp>
      <p:sp>
        <p:nvSpPr>
          <p:cNvPr id="3" name="Content Placeholder 2"/>
          <p:cNvSpPr>
            <a:spLocks noGrp="1"/>
          </p:cNvSpPr>
          <p:nvPr>
            <p:ph idx="1"/>
          </p:nvPr>
        </p:nvSpPr>
        <p:spPr/>
        <p:txBody>
          <a:bodyPr/>
          <a:lstStyle/>
          <a:p>
            <a:pPr>
              <a:lnSpc>
                <a:spcPct val="200000"/>
              </a:lnSpc>
            </a:pPr>
            <a:r>
              <a:rPr lang="en-US" dirty="0" smtClean="0"/>
              <a:t>Number of cell layers between the fetal and maternal circulation </a:t>
            </a:r>
            <a:r>
              <a:rPr lang="en-US" dirty="0" smtClean="0">
                <a:sym typeface="Wingdings" panose="05000000000000000000" pitchFamily="2" charset="2"/>
              </a:rPr>
              <a:t> provides extra cell layer helps to slow down permeability </a:t>
            </a:r>
          </a:p>
          <a:p>
            <a:pPr>
              <a:lnSpc>
                <a:spcPct val="200000"/>
              </a:lnSpc>
            </a:pPr>
            <a:r>
              <a:rPr lang="en-US" dirty="0" smtClean="0">
                <a:sym typeface="Wingdings" panose="05000000000000000000" pitchFamily="2" charset="2"/>
              </a:rPr>
              <a:t>Not true barrier does not have tight junction</a:t>
            </a:r>
            <a:endParaRPr lang="en-US" dirty="0"/>
          </a:p>
        </p:txBody>
      </p:sp>
    </p:spTree>
    <p:extLst>
      <p:ext uri="{BB962C8B-B14F-4D97-AF65-F5344CB8AC3E}">
        <p14:creationId xmlns:p14="http://schemas.microsoft.com/office/powerpoint/2010/main" val="1544613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Testes barrier </a:t>
            </a:r>
            <a:endParaRPr lang="en-US" dirty="0"/>
          </a:p>
        </p:txBody>
      </p:sp>
      <p:sp>
        <p:nvSpPr>
          <p:cNvPr id="3" name="Content Placeholder 2"/>
          <p:cNvSpPr>
            <a:spLocks noGrp="1"/>
          </p:cNvSpPr>
          <p:nvPr>
            <p:ph idx="1"/>
          </p:nvPr>
        </p:nvSpPr>
        <p:spPr/>
        <p:txBody>
          <a:bodyPr/>
          <a:lstStyle/>
          <a:p>
            <a:r>
              <a:rPr lang="en-US" dirty="0" smtClean="0"/>
              <a:t>To protect spermatozoa from toxicity </a:t>
            </a:r>
          </a:p>
          <a:p>
            <a:r>
              <a:rPr lang="en-US" dirty="0" smtClean="0"/>
              <a:t>Extra layer </a:t>
            </a:r>
          </a:p>
        </p:txBody>
      </p:sp>
    </p:spTree>
    <p:extLst>
      <p:ext uri="{BB962C8B-B14F-4D97-AF65-F5344CB8AC3E}">
        <p14:creationId xmlns:p14="http://schemas.microsoft.com/office/powerpoint/2010/main" val="3115469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295275"/>
            <a:ext cx="9020175" cy="62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41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excretion</a:t>
            </a:r>
            <a:endParaRPr lang="en-US" dirty="0"/>
          </a:p>
        </p:txBody>
      </p:sp>
      <p:sp>
        <p:nvSpPr>
          <p:cNvPr id="3" name="Content Placeholder 2"/>
          <p:cNvSpPr>
            <a:spLocks noGrp="1"/>
          </p:cNvSpPr>
          <p:nvPr>
            <p:ph idx="1"/>
          </p:nvPr>
        </p:nvSpPr>
        <p:spPr/>
        <p:txBody>
          <a:bodyPr/>
          <a:lstStyle/>
          <a:p>
            <a:pPr marL="457200" indent="-457200">
              <a:lnSpc>
                <a:spcPct val="200000"/>
              </a:lnSpc>
              <a:buFont typeface="+mj-lt"/>
              <a:buAutoNum type="arabicPeriod"/>
            </a:pPr>
            <a:r>
              <a:rPr lang="en-US" dirty="0"/>
              <a:t>Water-soluble compounds can be rapidly excreted by the kidney via the </a:t>
            </a:r>
            <a:r>
              <a:rPr lang="en-US" dirty="0" smtClean="0"/>
              <a:t>urine (</a:t>
            </a:r>
            <a:r>
              <a:rPr lang="en-US" dirty="0"/>
              <a:t>compounds with molecular weights usually less than 400) </a:t>
            </a:r>
            <a:endParaRPr lang="en-US" dirty="0" smtClean="0"/>
          </a:p>
          <a:p>
            <a:pPr marL="457200" indent="-457200">
              <a:lnSpc>
                <a:spcPct val="200000"/>
              </a:lnSpc>
              <a:buFont typeface="+mj-lt"/>
              <a:buAutoNum type="arabicPeriod"/>
            </a:pPr>
            <a:r>
              <a:rPr lang="en-US" dirty="0" smtClean="0"/>
              <a:t>and </a:t>
            </a:r>
            <a:r>
              <a:rPr lang="en-US" dirty="0"/>
              <a:t>by the liver </a:t>
            </a:r>
            <a:r>
              <a:rPr lang="en-US" dirty="0" smtClean="0"/>
              <a:t>via the </a:t>
            </a:r>
            <a:r>
              <a:rPr lang="en-US" dirty="0"/>
              <a:t>bile (compounds with molecular weights usually greater than 300). </a:t>
            </a:r>
            <a:endParaRPr lang="en-US" dirty="0" smtClean="0"/>
          </a:p>
          <a:p>
            <a:pPr marL="457200" indent="-457200">
              <a:lnSpc>
                <a:spcPct val="200000"/>
              </a:lnSpc>
              <a:buFont typeface="+mj-lt"/>
              <a:buAutoNum type="arabicPeriod"/>
            </a:pPr>
            <a:r>
              <a:rPr lang="en-US" dirty="0" smtClean="0"/>
              <a:t>Both urine </a:t>
            </a:r>
            <a:r>
              <a:rPr lang="en-US" dirty="0"/>
              <a:t>and bile are aqueous (water) systems.</a:t>
            </a:r>
            <a:endParaRPr lang="en-US" dirty="0"/>
          </a:p>
        </p:txBody>
      </p:sp>
    </p:spTree>
    <p:extLst>
      <p:ext uri="{BB962C8B-B14F-4D97-AF65-F5344CB8AC3E}">
        <p14:creationId xmlns:p14="http://schemas.microsoft.com/office/powerpoint/2010/main" val="274582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200000"/>
              </a:lnSpc>
              <a:buNone/>
            </a:pPr>
            <a:r>
              <a:rPr lang="en-US" dirty="0"/>
              <a:t>Two characteristics are </a:t>
            </a:r>
            <a:r>
              <a:rPr lang="en-US" dirty="0" smtClean="0"/>
              <a:t>primarily responsible </a:t>
            </a:r>
            <a:r>
              <a:rPr lang="en-US" dirty="0"/>
              <a:t>for determining whether a chemical will be eliminated by the kidneys: </a:t>
            </a:r>
            <a:endParaRPr lang="en-US" dirty="0" smtClean="0"/>
          </a:p>
          <a:p>
            <a:pPr>
              <a:lnSpc>
                <a:spcPct val="200000"/>
              </a:lnSpc>
            </a:pPr>
            <a:r>
              <a:rPr lang="en-US" dirty="0" smtClean="0"/>
              <a:t>size</a:t>
            </a:r>
            <a:endParaRPr lang="en-US" dirty="0"/>
          </a:p>
          <a:p>
            <a:pPr>
              <a:lnSpc>
                <a:spcPct val="200000"/>
              </a:lnSpc>
            </a:pPr>
            <a:r>
              <a:rPr lang="en-US" dirty="0"/>
              <a:t>and water solubility.</a:t>
            </a:r>
            <a:endParaRPr lang="en-US" dirty="0"/>
          </a:p>
        </p:txBody>
      </p:sp>
    </p:spTree>
    <p:extLst>
      <p:ext uri="{BB962C8B-B14F-4D97-AF65-F5344CB8AC3E}">
        <p14:creationId xmlns:p14="http://schemas.microsoft.com/office/powerpoint/2010/main" val="1436865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Size</a:t>
            </a:r>
            <a:endParaRPr lang="en-US" dirty="0"/>
          </a:p>
        </p:txBody>
      </p:sp>
      <p:sp>
        <p:nvSpPr>
          <p:cNvPr id="3" name="Content Placeholder 2"/>
          <p:cNvSpPr>
            <a:spLocks noGrp="1"/>
          </p:cNvSpPr>
          <p:nvPr>
            <p:ph idx="1"/>
          </p:nvPr>
        </p:nvSpPr>
        <p:spPr/>
        <p:txBody>
          <a:bodyPr>
            <a:normAutofit/>
          </a:bodyPr>
          <a:lstStyle/>
          <a:p>
            <a:pPr>
              <a:lnSpc>
                <a:spcPct val="200000"/>
              </a:lnSpc>
            </a:pPr>
            <a:r>
              <a:rPr lang="en-US" dirty="0" smtClean="0"/>
              <a:t>The </a:t>
            </a:r>
            <a:r>
              <a:rPr lang="en-US" dirty="0"/>
              <a:t>reverse filtration process requires that chemicals to be removed from </a:t>
            </a:r>
            <a:r>
              <a:rPr lang="en-US" dirty="0" smtClean="0"/>
              <a:t>the blood </a:t>
            </a:r>
            <a:r>
              <a:rPr lang="en-US" dirty="0"/>
              <a:t>are able to pass through 70 to 100 A pores. </a:t>
            </a:r>
            <a:endParaRPr lang="en-US" dirty="0" smtClean="0"/>
          </a:p>
          <a:p>
            <a:pPr>
              <a:lnSpc>
                <a:spcPct val="200000"/>
              </a:lnSpc>
            </a:pPr>
            <a:r>
              <a:rPr lang="en-US" dirty="0" smtClean="0"/>
              <a:t>As </a:t>
            </a:r>
            <a:r>
              <a:rPr lang="en-US" dirty="0"/>
              <a:t>a rule, chemicals </a:t>
            </a:r>
            <a:r>
              <a:rPr lang="en-US" dirty="0" smtClean="0"/>
              <a:t>having a </a:t>
            </a:r>
            <a:r>
              <a:rPr lang="en-US" dirty="0"/>
              <a:t>molecular mass of less than 65,000 are sufficiently small to be subject </a:t>
            </a:r>
            <a:r>
              <a:rPr lang="en-US" dirty="0" smtClean="0"/>
              <a:t>to reverse </a:t>
            </a:r>
            <a:r>
              <a:rPr lang="en-US" dirty="0"/>
              <a:t>filtration</a:t>
            </a:r>
            <a:r>
              <a:rPr lang="en-US" dirty="0" smtClean="0"/>
              <a:t>.</a:t>
            </a:r>
            <a:endParaRPr lang="en-US" dirty="0"/>
          </a:p>
        </p:txBody>
      </p:sp>
    </p:spTree>
    <p:extLst>
      <p:ext uri="{BB962C8B-B14F-4D97-AF65-F5344CB8AC3E}">
        <p14:creationId xmlns:p14="http://schemas.microsoft.com/office/powerpoint/2010/main" val="4241705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Water </a:t>
            </a:r>
            <a:r>
              <a:rPr lang="en-US" i="1" dirty="0" smtClean="0"/>
              <a:t>Solubility</a:t>
            </a:r>
            <a:endParaRPr lang="en-US" dirty="0"/>
          </a:p>
        </p:txBody>
      </p:sp>
      <p:sp>
        <p:nvSpPr>
          <p:cNvPr id="3" name="Content Placeholder 2"/>
          <p:cNvSpPr>
            <a:spLocks noGrp="1"/>
          </p:cNvSpPr>
          <p:nvPr>
            <p:ph idx="1"/>
          </p:nvPr>
        </p:nvSpPr>
        <p:spPr/>
        <p:txBody>
          <a:bodyPr>
            <a:normAutofit fontScale="92500" lnSpcReduction="10000"/>
          </a:bodyPr>
          <a:lstStyle/>
          <a:p>
            <a:pPr>
              <a:lnSpc>
                <a:spcPct val="200000"/>
              </a:lnSpc>
            </a:pPr>
            <a:r>
              <a:rPr lang="en-US" dirty="0" smtClean="0"/>
              <a:t>Non-water-soluble </a:t>
            </a:r>
            <a:r>
              <a:rPr lang="en-US" dirty="0"/>
              <a:t>chemicals will be transported to the </a:t>
            </a:r>
            <a:r>
              <a:rPr lang="en-US" dirty="0" smtClean="0"/>
              <a:t>kidneys in </a:t>
            </a:r>
            <a:r>
              <a:rPr lang="en-US" dirty="0"/>
              <a:t>association with transport proteins. </a:t>
            </a:r>
            <a:endParaRPr lang="en-US" dirty="0" smtClean="0"/>
          </a:p>
          <a:p>
            <a:pPr>
              <a:lnSpc>
                <a:spcPct val="200000"/>
              </a:lnSpc>
            </a:pPr>
            <a:r>
              <a:rPr lang="en-US" dirty="0" smtClean="0"/>
              <a:t>Thus</a:t>
            </a:r>
            <a:r>
              <a:rPr lang="en-US" dirty="0"/>
              <a:t>, in association with these proteins</a:t>
            </a:r>
            <a:r>
              <a:rPr lang="en-US" dirty="0" smtClean="0"/>
              <a:t>, the </a:t>
            </a:r>
            <a:r>
              <a:rPr lang="en-US" dirty="0"/>
              <a:t>chemicals will not be able to pass through the pores during reverse filtration.</a:t>
            </a:r>
          </a:p>
          <a:p>
            <a:pPr>
              <a:lnSpc>
                <a:spcPct val="200000"/>
              </a:lnSpc>
            </a:pPr>
            <a:r>
              <a:rPr lang="en-US" dirty="0"/>
              <a:t>Lipophilic chemicals are generally subject to renal elimination after </a:t>
            </a:r>
            <a:r>
              <a:rPr lang="en-US" dirty="0" smtClean="0"/>
              <a:t>they </a:t>
            </a:r>
            <a:r>
              <a:rPr lang="en-US" dirty="0"/>
              <a:t>have undergone hydroxylation or conjugation reactions </a:t>
            </a:r>
            <a:r>
              <a:rPr lang="en-US" dirty="0" smtClean="0"/>
              <a:t>in </a:t>
            </a:r>
            <a:r>
              <a:rPr lang="en-US" dirty="0"/>
              <a:t>the </a:t>
            </a:r>
            <a:r>
              <a:rPr lang="en-US" dirty="0" smtClean="0"/>
              <a:t>liver or </a:t>
            </a:r>
            <a:r>
              <a:rPr lang="en-US" dirty="0"/>
              <a:t>elsewhere.</a:t>
            </a:r>
            <a:endParaRPr lang="en-US" dirty="0"/>
          </a:p>
          <a:p>
            <a:pPr>
              <a:lnSpc>
                <a:spcPct val="200000"/>
              </a:lnSpc>
            </a:pPr>
            <a:endParaRPr lang="en-US" dirty="0"/>
          </a:p>
        </p:txBody>
      </p:sp>
    </p:spTree>
    <p:extLst>
      <p:ext uri="{BB962C8B-B14F-4D97-AF65-F5344CB8AC3E}">
        <p14:creationId xmlns:p14="http://schemas.microsoft.com/office/powerpoint/2010/main" val="2435777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55" r="1828"/>
          <a:stretch/>
        </p:blipFill>
        <p:spPr bwMode="auto">
          <a:xfrm>
            <a:off x="194993" y="228600"/>
            <a:ext cx="872040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27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Organs with high blood/mass</a:t>
            </a:r>
            <a:endParaRPr lang="en-US" dirty="0"/>
          </a:p>
        </p:txBody>
      </p:sp>
      <p:sp>
        <p:nvSpPr>
          <p:cNvPr id="3" name="Content Placeholder 2"/>
          <p:cNvSpPr>
            <a:spLocks noGrp="1"/>
          </p:cNvSpPr>
          <p:nvPr>
            <p:ph idx="1"/>
          </p:nvPr>
        </p:nvSpPr>
        <p:spPr/>
        <p:txBody>
          <a:bodyPr/>
          <a:lstStyle/>
          <a:p>
            <a:pPr>
              <a:lnSpc>
                <a:spcPct val="200000"/>
              </a:lnSpc>
            </a:pPr>
            <a:r>
              <a:rPr lang="en-US" dirty="0" smtClean="0"/>
              <a:t>High blood flow organs</a:t>
            </a:r>
            <a:r>
              <a:rPr lang="en-US" dirty="0" smtClean="0">
                <a:sym typeface="Wingdings" panose="05000000000000000000" pitchFamily="2" charset="2"/>
              </a:rPr>
              <a:t> heart, kidneys, lungs, liver, intestine, spleen</a:t>
            </a:r>
          </a:p>
          <a:p>
            <a:pPr>
              <a:lnSpc>
                <a:spcPct val="200000"/>
              </a:lnSpc>
            </a:pPr>
            <a:r>
              <a:rPr lang="en-US" dirty="0" smtClean="0">
                <a:sym typeface="Wingdings" panose="05000000000000000000" pitchFamily="2" charset="2"/>
              </a:rPr>
              <a:t>Low blood flow organs muscles, fats, bones</a:t>
            </a:r>
            <a:endParaRPr lang="en-US" dirty="0"/>
          </a:p>
        </p:txBody>
      </p:sp>
    </p:spTree>
    <p:extLst>
      <p:ext uri="{BB962C8B-B14F-4D97-AF65-F5344CB8AC3E}">
        <p14:creationId xmlns:p14="http://schemas.microsoft.com/office/powerpoint/2010/main" val="1534775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357313"/>
            <a:ext cx="862965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979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459" r="6920"/>
          <a:stretch/>
        </p:blipFill>
        <p:spPr bwMode="auto">
          <a:xfrm>
            <a:off x="304800" y="838200"/>
            <a:ext cx="8297421" cy="521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9778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106645"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31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of distribution</a:t>
            </a:r>
            <a:endParaRPr lang="en-US" dirty="0"/>
          </a:p>
        </p:txBody>
      </p:sp>
      <p:sp>
        <p:nvSpPr>
          <p:cNvPr id="3" name="Content Placeholder 2"/>
          <p:cNvSpPr>
            <a:spLocks noGrp="1"/>
          </p:cNvSpPr>
          <p:nvPr>
            <p:ph idx="1"/>
          </p:nvPr>
        </p:nvSpPr>
        <p:spPr/>
        <p:txBody>
          <a:bodyPr/>
          <a:lstStyle/>
          <a:p>
            <a:pPr>
              <a:lnSpc>
                <a:spcPct val="200000"/>
              </a:lnSpc>
            </a:pPr>
            <a:r>
              <a:rPr lang="en-US" dirty="0" smtClean="0"/>
              <a:t>Total body water is divided into three distinct parts</a:t>
            </a:r>
          </a:p>
          <a:p>
            <a:pPr marL="457200" indent="-457200">
              <a:lnSpc>
                <a:spcPct val="200000"/>
              </a:lnSpc>
              <a:buFont typeface="+mj-lt"/>
              <a:buAutoNum type="arabicPeriod"/>
            </a:pPr>
            <a:r>
              <a:rPr lang="en-US" dirty="0" smtClean="0"/>
              <a:t>Plasma water 4% of body weight (BW)</a:t>
            </a:r>
          </a:p>
          <a:p>
            <a:pPr marL="457200" indent="-457200">
              <a:lnSpc>
                <a:spcPct val="200000"/>
              </a:lnSpc>
              <a:buFont typeface="+mj-lt"/>
              <a:buAutoNum type="arabicPeriod"/>
            </a:pPr>
            <a:r>
              <a:rPr lang="en-US" dirty="0" smtClean="0"/>
              <a:t>Interstitial water 4% of BW</a:t>
            </a:r>
          </a:p>
          <a:p>
            <a:pPr marL="457200" indent="-457200">
              <a:lnSpc>
                <a:spcPct val="200000"/>
              </a:lnSpc>
              <a:buFont typeface="+mj-lt"/>
              <a:buAutoNum type="arabicPeriod"/>
            </a:pPr>
            <a:r>
              <a:rPr lang="en-US" dirty="0" smtClean="0"/>
              <a:t>Intracellular water 16% of BW</a:t>
            </a:r>
            <a:endParaRPr lang="en-US" dirty="0"/>
          </a:p>
        </p:txBody>
      </p:sp>
    </p:spTree>
    <p:extLst>
      <p:ext uri="{BB962C8B-B14F-4D97-AF65-F5344CB8AC3E}">
        <p14:creationId xmlns:p14="http://schemas.microsoft.com/office/powerpoint/2010/main" val="281035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inject a toxicant in blood stream and take a sample later</a:t>
            </a:r>
          </a:p>
          <a:p>
            <a:pPr lvl="1"/>
            <a:r>
              <a:rPr lang="en-US" dirty="0" smtClean="0"/>
              <a:t>High level</a:t>
            </a:r>
            <a:r>
              <a:rPr lang="en-US" dirty="0" smtClean="0">
                <a:sym typeface="Wingdings" panose="05000000000000000000" pitchFamily="2" charset="2"/>
              </a:rPr>
              <a:t> low level of volume distribution (only in plasma water)</a:t>
            </a:r>
          </a:p>
          <a:p>
            <a:pPr lvl="1"/>
            <a:r>
              <a:rPr lang="en-US" dirty="0" smtClean="0">
                <a:sym typeface="Wingdings" panose="05000000000000000000" pitchFamily="2" charset="2"/>
              </a:rPr>
              <a:t>Low level high level of volume distribution</a:t>
            </a:r>
            <a:r>
              <a:rPr lang="en-US" dirty="0" smtClean="0"/>
              <a:t> </a:t>
            </a:r>
          </a:p>
          <a:p>
            <a:pPr lvl="1"/>
            <a:endParaRPr lang="en-US" dirty="0"/>
          </a:p>
          <a:p>
            <a:pPr marL="731520" lvl="1" indent="-457200">
              <a:buFont typeface="+mj-lt"/>
              <a:buAutoNum type="arabicPeriod"/>
            </a:pPr>
            <a:r>
              <a:rPr lang="en-US" dirty="0" smtClean="0"/>
              <a:t>But cannot just equate it to the amount of toxicant in body water.</a:t>
            </a:r>
          </a:p>
          <a:p>
            <a:pPr marL="731520" lvl="1" indent="-457200">
              <a:buFont typeface="+mj-lt"/>
              <a:buAutoNum type="arabicPeriod"/>
            </a:pPr>
            <a:r>
              <a:rPr lang="en-US" dirty="0" smtClean="0"/>
              <a:t>Concentration of a toxicant in blood depends on its volume and distribution.</a:t>
            </a:r>
          </a:p>
          <a:p>
            <a:pPr marL="731520" lvl="1" indent="-457200">
              <a:buFont typeface="+mj-lt"/>
              <a:buAutoNum type="arabicPeriod"/>
            </a:pPr>
            <a:r>
              <a:rPr lang="en-US" dirty="0" smtClean="0"/>
              <a:t>Other factors include binding to various storage sites such as liver, bones, and fat.</a:t>
            </a:r>
          </a:p>
          <a:p>
            <a:pPr marL="731520" lvl="1" indent="-457200">
              <a:buFont typeface="+mj-lt"/>
              <a:buAutoNum type="arabicPeriod"/>
            </a:pPr>
            <a:r>
              <a:rPr lang="en-US" dirty="0" smtClean="0"/>
              <a:t>Typically, a site of accumulation is not the same as the site of target action.</a:t>
            </a:r>
            <a:endParaRPr lang="en-US" dirty="0"/>
          </a:p>
          <a:p>
            <a:pPr marL="731520" lvl="1" indent="-457200">
              <a:buFont typeface="+mj-lt"/>
              <a:buAutoNum type="arabicPeriod"/>
            </a:pPr>
            <a:r>
              <a:rPr lang="en-US" dirty="0" smtClean="0"/>
              <a:t>Storage in blood cells by using plasma protein.</a:t>
            </a:r>
            <a:endParaRPr lang="en-US" dirty="0"/>
          </a:p>
        </p:txBody>
      </p:sp>
    </p:spTree>
    <p:extLst>
      <p:ext uri="{BB962C8B-B14F-4D97-AF65-F5344CB8AC3E}">
        <p14:creationId xmlns:p14="http://schemas.microsoft.com/office/powerpoint/2010/main" val="4092481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Plasma proteins as targets</a:t>
            </a:r>
            <a:endParaRPr lang="en-US" dirty="0"/>
          </a:p>
        </p:txBody>
      </p:sp>
      <p:sp>
        <p:nvSpPr>
          <p:cNvPr id="3" name="Content Placeholder 2"/>
          <p:cNvSpPr>
            <a:spLocks noGrp="1"/>
          </p:cNvSpPr>
          <p:nvPr>
            <p:ph idx="1"/>
          </p:nvPr>
        </p:nvSpPr>
        <p:spPr/>
        <p:txBody>
          <a:bodyPr/>
          <a:lstStyle/>
          <a:p>
            <a:pPr>
              <a:lnSpc>
                <a:spcPct val="250000"/>
              </a:lnSpc>
            </a:pPr>
            <a:r>
              <a:rPr lang="en-US" dirty="0" smtClean="0"/>
              <a:t>Albumin</a:t>
            </a:r>
            <a:r>
              <a:rPr lang="en-US" dirty="0" smtClean="0">
                <a:sym typeface="Wingdings" panose="05000000000000000000" pitchFamily="2" charset="2"/>
              </a:rPr>
              <a:t> </a:t>
            </a:r>
          </a:p>
          <a:p>
            <a:pPr>
              <a:lnSpc>
                <a:spcPct val="250000"/>
              </a:lnSpc>
            </a:pPr>
            <a:r>
              <a:rPr lang="en-US" dirty="0" smtClean="0">
                <a:sym typeface="Wingdings" panose="05000000000000000000" pitchFamily="2" charset="2"/>
              </a:rPr>
              <a:t>Transferrin </a:t>
            </a:r>
          </a:p>
          <a:p>
            <a:r>
              <a:rPr lang="en-US" dirty="0" err="1" smtClean="0">
                <a:sym typeface="Wingdings" panose="05000000000000000000" pitchFamily="2" charset="2"/>
              </a:rPr>
              <a:t>Ceruloplasmin</a:t>
            </a:r>
            <a:r>
              <a:rPr lang="en-US" dirty="0" smtClean="0">
                <a:sym typeface="Wingdings" panose="05000000000000000000" pitchFamily="2" charset="2"/>
              </a:rPr>
              <a:t> normally carrier for copper or metals in generally Cd, Mg, Zn.</a:t>
            </a:r>
          </a:p>
          <a:p>
            <a:r>
              <a:rPr lang="en-US" dirty="0" smtClean="0">
                <a:sym typeface="Wingdings" panose="05000000000000000000" pitchFamily="2" charset="2"/>
              </a:rPr>
              <a:t>Alpha and beta lipoproteins carry most likely lipid soluble compounds such as cholesterol, vitamins, and steroids hormones.</a:t>
            </a:r>
          </a:p>
          <a:p>
            <a:r>
              <a:rPr lang="en-US" dirty="0" smtClean="0">
                <a:sym typeface="Wingdings" panose="05000000000000000000" pitchFamily="2" charset="2"/>
              </a:rPr>
              <a:t>LDL, HDL,</a:t>
            </a:r>
          </a:p>
          <a:p>
            <a:endParaRPr lang="en-US" dirty="0"/>
          </a:p>
        </p:txBody>
      </p:sp>
    </p:spTree>
    <p:extLst>
      <p:ext uri="{BB962C8B-B14F-4D97-AF65-F5344CB8AC3E}">
        <p14:creationId xmlns:p14="http://schemas.microsoft.com/office/powerpoint/2010/main" val="3694655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it???</a:t>
            </a:r>
            <a:endParaRPr lang="en-US" dirty="0"/>
          </a:p>
        </p:txBody>
      </p:sp>
      <p:sp>
        <p:nvSpPr>
          <p:cNvPr id="3" name="Content Placeholder 2"/>
          <p:cNvSpPr>
            <a:spLocks noGrp="1"/>
          </p:cNvSpPr>
          <p:nvPr>
            <p:ph idx="1"/>
          </p:nvPr>
        </p:nvSpPr>
        <p:spPr/>
        <p:txBody>
          <a:bodyPr/>
          <a:lstStyle/>
          <a:p>
            <a:pPr>
              <a:lnSpc>
                <a:spcPct val="200000"/>
              </a:lnSpc>
            </a:pPr>
            <a:r>
              <a:rPr lang="en-US" dirty="0" smtClean="0"/>
              <a:t>Warfarin and </a:t>
            </a:r>
            <a:r>
              <a:rPr lang="en-US" dirty="0" err="1" smtClean="0"/>
              <a:t>dieldrin</a:t>
            </a:r>
            <a:r>
              <a:rPr lang="en-US" dirty="0" smtClean="0"/>
              <a:t> are rodenticides. </a:t>
            </a:r>
          </a:p>
          <a:p>
            <a:pPr marL="0" indent="0">
              <a:lnSpc>
                <a:spcPct val="200000"/>
              </a:lnSpc>
              <a:buNone/>
            </a:pPr>
            <a:r>
              <a:rPr lang="en-US" dirty="0" smtClean="0"/>
              <a:t>[ ] in plasma vs tissues !!!!!!</a:t>
            </a:r>
          </a:p>
          <a:p>
            <a:pPr marL="0" indent="0">
              <a:lnSpc>
                <a:spcPct val="200000"/>
              </a:lnSpc>
              <a:buNone/>
            </a:pPr>
            <a:r>
              <a:rPr lang="en-US" dirty="0"/>
              <a:t>Variation in chemical and physical features can affect binding to plasma constituents.</a:t>
            </a:r>
          </a:p>
          <a:p>
            <a:pPr marL="0" indent="0">
              <a:lnSpc>
                <a:spcPct val="200000"/>
              </a:lnSpc>
              <a:buNone/>
            </a:pPr>
            <a:endParaRPr lang="en-US" dirty="0"/>
          </a:p>
        </p:txBody>
      </p:sp>
    </p:spTree>
    <p:extLst>
      <p:ext uri="{BB962C8B-B14F-4D97-AF65-F5344CB8AC3E}">
        <p14:creationId xmlns:p14="http://schemas.microsoft.com/office/powerpoint/2010/main" val="224232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Albumin</a:t>
            </a:r>
            <a:endParaRPr lang="en-US" dirty="0"/>
          </a:p>
        </p:txBody>
      </p:sp>
      <p:sp>
        <p:nvSpPr>
          <p:cNvPr id="3" name="Content Placeholder 2"/>
          <p:cNvSpPr>
            <a:spLocks noGrp="1"/>
          </p:cNvSpPr>
          <p:nvPr>
            <p:ph idx="1"/>
          </p:nvPr>
        </p:nvSpPr>
        <p:spPr/>
        <p:txBody>
          <a:bodyPr/>
          <a:lstStyle/>
          <a:p>
            <a:pPr marL="0" indent="0">
              <a:buNone/>
            </a:pPr>
            <a:r>
              <a:rPr lang="en-US" dirty="0"/>
              <a:t>is most important (constitutes 50% of the plasma protein); it has approximately 100 positive and 100 negative potential binding sites</a:t>
            </a:r>
            <a:endParaRPr lang="en-US" dirty="0">
              <a:sym typeface="Wingdings" panose="05000000000000000000" pitchFamily="2" charset="2"/>
            </a:endParaRPr>
          </a:p>
          <a:p>
            <a:pPr marL="0" indent="0">
              <a:buNone/>
            </a:pPr>
            <a:endParaRPr lang="en-US" dirty="0" smtClean="0"/>
          </a:p>
          <a:p>
            <a:pPr marL="0" indent="0">
              <a:buNone/>
            </a:pPr>
            <a:r>
              <a:rPr lang="en-US" dirty="0" smtClean="0"/>
              <a:t>Think about </a:t>
            </a:r>
          </a:p>
          <a:p>
            <a:r>
              <a:rPr lang="en-US" dirty="0" smtClean="0"/>
              <a:t>Displacement of new toxicants on plasma proteins</a:t>
            </a:r>
            <a:r>
              <a:rPr lang="en-US" dirty="0" smtClean="0">
                <a:sym typeface="Wingdings" panose="05000000000000000000" pitchFamily="2" charset="2"/>
              </a:rPr>
              <a:t> free old and new toxicants in plasma  sever toxicity</a:t>
            </a:r>
            <a:endParaRPr lang="en-US" dirty="0" smtClean="0"/>
          </a:p>
          <a:p>
            <a:endParaRPr lang="en-US" dirty="0"/>
          </a:p>
        </p:txBody>
      </p:sp>
    </p:spTree>
    <p:extLst>
      <p:ext uri="{BB962C8B-B14F-4D97-AF65-F5344CB8AC3E}">
        <p14:creationId xmlns:p14="http://schemas.microsoft.com/office/powerpoint/2010/main" val="20625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200000"/>
              </a:lnSpc>
            </a:pPr>
            <a:r>
              <a:rPr lang="en-US" dirty="0">
                <a:solidFill>
                  <a:srgbClr val="FF0000"/>
                </a:solidFill>
              </a:rPr>
              <a:t>Toxicants that form stable bonds with blood proteins will accumulate in </a:t>
            </a:r>
            <a:r>
              <a:rPr lang="en-US" dirty="0" smtClean="0">
                <a:solidFill>
                  <a:srgbClr val="FF0000"/>
                </a:solidFill>
              </a:rPr>
              <a:t>the body </a:t>
            </a:r>
            <a:r>
              <a:rPr lang="en-US" dirty="0">
                <a:solidFill>
                  <a:srgbClr val="FF0000"/>
                </a:solidFill>
              </a:rPr>
              <a:t>and can be potentially dangerous</a:t>
            </a:r>
            <a:r>
              <a:rPr lang="en-US" dirty="0"/>
              <a:t>. The plasma-bound compounds </a:t>
            </a:r>
            <a:r>
              <a:rPr lang="en-US" dirty="0" smtClean="0"/>
              <a:t>can be </a:t>
            </a:r>
            <a:r>
              <a:rPr lang="en-US" dirty="0"/>
              <a:t>released suddenly by exposure to new compounds which can compete </a:t>
            </a:r>
            <a:r>
              <a:rPr lang="en-US" dirty="0" smtClean="0"/>
              <a:t>for the </a:t>
            </a:r>
            <a:r>
              <a:rPr lang="en-US" dirty="0"/>
              <a:t>same binding sites.</a:t>
            </a:r>
            <a:endParaRPr lang="en-US" dirty="0"/>
          </a:p>
        </p:txBody>
      </p:sp>
    </p:spTree>
    <p:extLst>
      <p:ext uri="{BB962C8B-B14F-4D97-AF65-F5344CB8AC3E}">
        <p14:creationId xmlns:p14="http://schemas.microsoft.com/office/powerpoint/2010/main" val="2224052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684</TotalTime>
  <Words>1115</Words>
  <Application>Microsoft Office PowerPoint</Application>
  <PresentationFormat>On-screen Show (4:3)</PresentationFormat>
  <Paragraphs>116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Clarity</vt:lpstr>
      <vt:lpstr>ADME - distribution</vt:lpstr>
      <vt:lpstr>Distribution</vt:lpstr>
      <vt:lpstr>Organs with high blood/mass</vt:lpstr>
      <vt:lpstr>Volume of distribution</vt:lpstr>
      <vt:lpstr>PowerPoint Presentation</vt:lpstr>
      <vt:lpstr>1- Plasma proteins as targets</vt:lpstr>
      <vt:lpstr>Think of it???</vt:lpstr>
      <vt:lpstr>Albumin</vt:lpstr>
      <vt:lpstr>PowerPoint Presentation</vt:lpstr>
      <vt:lpstr>example:</vt:lpstr>
      <vt:lpstr>PowerPoint Presentation</vt:lpstr>
      <vt:lpstr>PowerPoint Presentation</vt:lpstr>
      <vt:lpstr>PowerPoint Presentation</vt:lpstr>
      <vt:lpstr>PowerPoint Presentation</vt:lpstr>
      <vt:lpstr>2- liver and kidney as storage depots</vt:lpstr>
      <vt:lpstr>3- fat as depot</vt:lpstr>
      <vt:lpstr>4- Bone as depots</vt:lpstr>
      <vt:lpstr>Body barriers </vt:lpstr>
      <vt:lpstr>The anatomical and physiological features that makes an axon a particular target for toxicants</vt:lpstr>
      <vt:lpstr>NERVOUS SYSTEM ANATOMY</vt:lpstr>
      <vt:lpstr>Blood Brain barrier</vt:lpstr>
      <vt:lpstr>Placenta barrier </vt:lpstr>
      <vt:lpstr>Testes barrier </vt:lpstr>
      <vt:lpstr>PowerPoint Presentation</vt:lpstr>
      <vt:lpstr>excretion</vt:lpstr>
      <vt:lpstr>PowerPoint Presentation</vt:lpstr>
      <vt:lpstr>Size</vt:lpstr>
      <vt:lpstr>Water Solubility</vt:lpstr>
      <vt:lpstr>PowerPoint Presentation</vt:lpstr>
      <vt:lpstr>PowerPoint Presentation</vt:lpstr>
      <vt:lpstr>PowerPoint Presentation</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xenobiotic metabolism &amp; toxicity</dc:title>
  <dc:creator>bdamiri</dc:creator>
  <cp:lastModifiedBy>bdamiri</cp:lastModifiedBy>
  <cp:revision>69</cp:revision>
  <dcterms:created xsi:type="dcterms:W3CDTF">2013-02-01T12:45:02Z</dcterms:created>
  <dcterms:modified xsi:type="dcterms:W3CDTF">2014-01-31T20:32:54Z</dcterms:modified>
</cp:coreProperties>
</file>