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0" r:id="rId4"/>
    <p:sldId id="259" r:id="rId5"/>
    <p:sldId id="268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356" autoAdjust="0"/>
  </p:normalViewPr>
  <p:slideViewPr>
    <p:cSldViewPr snapToGrid="0" snapToObjects="1">
      <p:cViewPr varScale="1">
        <p:scale>
          <a:sx n="76" d="100"/>
          <a:sy n="76" d="100"/>
        </p:scale>
        <p:origin x="10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31F2A-9490-7942-9A22-903C42A3D5D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B5545-6683-9646-AAFD-C58CFAE86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72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0642B-35D8-E64B-9A0D-BF35148A1211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3E5B9-B1B6-5640-B874-B9457807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91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E79B-B8D4-E04E-AE0C-F5829FDA1022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7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2915-3D06-A142-AA42-A4646B118536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1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B8F2-A5A6-964F-A8CC-358AB25464AF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9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D6B4-1A75-7841-B7C4-A4889B15B61E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8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4C55-5C69-AA49-9B60-DF55F16BD4C4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1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A022-F3E1-904B-B000-B4D26BA705E4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1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ACE2-F2EB-DF44-9A60-E8796D7E1243}" type="datetime1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2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D69F-916C-B24F-A48A-E5D3FCB70847}" type="datetime1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2799-839D-8042-816C-F3D1BA45A905}" type="datetime1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9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1144-7340-384C-ADDD-92A16D5A8DD2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94C8-59F3-C644-B5A2-73169A706E46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5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17A15-B6CB-4F43-9688-D114F4594C5E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E4E5D-9616-A04F-91CD-E0497401E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8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thewb.id.au/media/Solar_Power_Calculator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thewb.id.au/media/Solar_Power_Calculator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orthamericansolarstores.com/how-solar-pv-works.php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tion57.org/solar_energy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fsec.ucf.edu/en/consumer/solar_electricity/basics/how_pv_cells_work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onics.com/support/article2_13j/articles2_13j_en.ph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a.org/fileadmin/user_upload/Publications/GMO_2013_-_Final_PDF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ia.org/fileadmin/user_upload/Publications/GMO_2013_-_Final_PDF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a.org/fileadmin/user_upload/Publications/GMO_2013_-_Final_PDF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Solar Energy: PV cells</a:t>
            </a:r>
          </a:p>
        </p:txBody>
      </p:sp>
    </p:spTree>
    <p:extLst>
      <p:ext uri="{BB962C8B-B14F-4D97-AF65-F5344CB8AC3E}">
        <p14:creationId xmlns:p14="http://schemas.microsoft.com/office/powerpoint/2010/main" val="343158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energy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1F497D"/>
                </a:solidFill>
              </a:rPr>
              <a:t>Pros</a:t>
            </a:r>
          </a:p>
          <a:p>
            <a:r>
              <a:rPr lang="en-US" dirty="0"/>
              <a:t>Clean</a:t>
            </a:r>
          </a:p>
          <a:p>
            <a:r>
              <a:rPr lang="en-US" dirty="0"/>
              <a:t>Sustainable</a:t>
            </a:r>
          </a:p>
          <a:p>
            <a:r>
              <a:rPr lang="en-US" dirty="0"/>
              <a:t>Free</a:t>
            </a:r>
          </a:p>
          <a:p>
            <a:r>
              <a:rPr lang="en-US" dirty="0"/>
              <a:t>Good for remote areas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1F497D"/>
                </a:solidFill>
              </a:rPr>
              <a:t>Cons</a:t>
            </a:r>
          </a:p>
          <a:p>
            <a:r>
              <a:rPr lang="en-US" dirty="0"/>
              <a:t>Inefficient and costly equipment</a:t>
            </a:r>
          </a:p>
          <a:p>
            <a:r>
              <a:rPr lang="en-US" dirty="0"/>
              <a:t>Part time source</a:t>
            </a:r>
          </a:p>
          <a:p>
            <a:r>
              <a:rPr lang="en-US" dirty="0"/>
              <a:t>Reliability depends on location</a:t>
            </a:r>
          </a:p>
          <a:p>
            <a:r>
              <a:rPr lang="en-US" dirty="0"/>
              <a:t>Environmental impact of PV cell production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4"/>
            <a:ext cx="8229600" cy="682092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1F497D"/>
                </a:solidFill>
              </a:rPr>
              <a:t>PV applications in Palestine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68" y="608829"/>
            <a:ext cx="8547632" cy="6105661"/>
          </a:xfrm>
        </p:spPr>
        <p:txBody>
          <a:bodyPr>
            <a:noAutofit/>
          </a:bodyPr>
          <a:lstStyle/>
          <a:p>
            <a:r>
              <a:rPr lang="en-US" sz="2400" dirty="0"/>
              <a:t>Promotion of PV technologies for electrification of houses in different sites in Palestine</a:t>
            </a:r>
          </a:p>
          <a:p>
            <a:r>
              <a:rPr lang="en-US" sz="2400" dirty="0"/>
              <a:t>Using PV systems for public lighting in </a:t>
            </a:r>
            <a:r>
              <a:rPr lang="en-US" sz="2400" dirty="0" err="1">
                <a:solidFill>
                  <a:srgbClr val="1F497D"/>
                </a:solidFill>
              </a:rPr>
              <a:t>Wadi</a:t>
            </a:r>
            <a:r>
              <a:rPr lang="en-US" sz="2400" dirty="0">
                <a:solidFill>
                  <a:srgbClr val="1F497D"/>
                </a:solidFill>
              </a:rPr>
              <a:t> Gaza </a:t>
            </a:r>
            <a:r>
              <a:rPr lang="en-US" sz="2400" dirty="0"/>
              <a:t>Bridge and </a:t>
            </a:r>
            <a:r>
              <a:rPr lang="en-US" sz="2400" dirty="0" err="1">
                <a:solidFill>
                  <a:srgbClr val="1F497D"/>
                </a:solidFill>
              </a:rPr>
              <a:t>Wadi</a:t>
            </a:r>
            <a:r>
              <a:rPr lang="en-US" sz="2400" dirty="0">
                <a:solidFill>
                  <a:srgbClr val="1F497D"/>
                </a:solidFill>
              </a:rPr>
              <a:t> An-Nar </a:t>
            </a:r>
            <a:r>
              <a:rPr lang="en-US" sz="2400" dirty="0"/>
              <a:t>street</a:t>
            </a:r>
          </a:p>
          <a:p>
            <a:r>
              <a:rPr lang="en-US" sz="2400" dirty="0"/>
              <a:t>Electrification of </a:t>
            </a:r>
            <a:r>
              <a:rPr lang="en-US" sz="2400" dirty="0">
                <a:solidFill>
                  <a:srgbClr val="1F497D"/>
                </a:solidFill>
              </a:rPr>
              <a:t>seven</a:t>
            </a:r>
            <a:r>
              <a:rPr lang="en-US" sz="2400" dirty="0"/>
              <a:t> isolated clinics through PV system (lighting, refrigeration, small medical equipment)</a:t>
            </a:r>
          </a:p>
          <a:p>
            <a:r>
              <a:rPr lang="en-US" sz="2400" dirty="0"/>
              <a:t>Providing </a:t>
            </a:r>
            <a:r>
              <a:rPr lang="en-US" sz="2400" dirty="0" err="1">
                <a:solidFill>
                  <a:srgbClr val="1F497D"/>
                </a:solidFill>
              </a:rPr>
              <a:t>Emnazeil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/>
              <a:t>village with electricity using PV cells (</a:t>
            </a:r>
            <a:r>
              <a:rPr lang="en-US" sz="2400" dirty="0">
                <a:solidFill>
                  <a:srgbClr val="1F497D"/>
                </a:solidFill>
              </a:rPr>
              <a:t>45 houses</a:t>
            </a:r>
            <a:r>
              <a:rPr lang="en-US" sz="2400" dirty="0"/>
              <a:t>)</a:t>
            </a:r>
          </a:p>
          <a:p>
            <a:r>
              <a:rPr lang="en-US" sz="2400" dirty="0"/>
              <a:t>Providing </a:t>
            </a:r>
            <a:r>
              <a:rPr lang="en-US" sz="2400" dirty="0" err="1">
                <a:solidFill>
                  <a:srgbClr val="1F497D"/>
                </a:solidFill>
              </a:rPr>
              <a:t>Innab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 err="1">
                <a:solidFill>
                  <a:srgbClr val="1F497D"/>
                </a:solidFill>
              </a:rPr>
              <a:t>Alkabeera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/>
              <a:t>village with lighting by solar energy technology (</a:t>
            </a:r>
            <a:r>
              <a:rPr lang="en-US" sz="2400" dirty="0">
                <a:solidFill>
                  <a:srgbClr val="1F497D"/>
                </a:solidFill>
              </a:rPr>
              <a:t>12 houses</a:t>
            </a:r>
            <a:r>
              <a:rPr lang="en-US" sz="2400" dirty="0"/>
              <a:t>)</a:t>
            </a:r>
          </a:p>
          <a:p>
            <a:r>
              <a:rPr lang="en-US" sz="2400" dirty="0"/>
              <a:t>Implementing a pilot project of rural electrification with micro-grids of solar hybrid cells of </a:t>
            </a:r>
            <a:r>
              <a:rPr lang="en-US" sz="2400" dirty="0" err="1">
                <a:solidFill>
                  <a:srgbClr val="1F497D"/>
                </a:solidFill>
              </a:rPr>
              <a:t>Atouf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/>
              <a:t>village</a:t>
            </a:r>
          </a:p>
          <a:p>
            <a:r>
              <a:rPr lang="en-US" sz="2400" dirty="0"/>
              <a:t>Solar water pumping project in </a:t>
            </a:r>
            <a:r>
              <a:rPr lang="en-US" sz="2400" dirty="0" err="1">
                <a:solidFill>
                  <a:srgbClr val="1F497D"/>
                </a:solidFill>
              </a:rPr>
              <a:t>Beitello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</a:p>
          <a:p>
            <a:r>
              <a:rPr lang="en-US" sz="2400" dirty="0"/>
              <a:t>Solar cells for </a:t>
            </a:r>
            <a:r>
              <a:rPr lang="de-DE" sz="2400" dirty="0" err="1">
                <a:solidFill>
                  <a:srgbClr val="1F497D"/>
                </a:solidFill>
              </a:rPr>
              <a:t>Bedouins</a:t>
            </a:r>
            <a:r>
              <a:rPr lang="de-DE" sz="2400" dirty="0">
                <a:solidFill>
                  <a:srgbClr val="1F497D"/>
                </a:solidFill>
              </a:rPr>
              <a:t> </a:t>
            </a:r>
            <a:r>
              <a:rPr lang="de-DE" sz="2400" dirty="0"/>
              <a:t>surrounding</a:t>
            </a:r>
          </a:p>
          <a:p>
            <a:pPr marL="0" indent="0">
              <a:buNone/>
            </a:pPr>
            <a:r>
              <a:rPr lang="de-DE" sz="2400" dirty="0"/>
              <a:t>     </a:t>
            </a:r>
            <a:r>
              <a:rPr lang="de-DE" sz="2400" dirty="0">
                <a:solidFill>
                  <a:srgbClr val="1F497D"/>
                </a:solidFill>
              </a:rPr>
              <a:t>Jerusalem </a:t>
            </a:r>
            <a:r>
              <a:rPr lang="de-DE" sz="2400" dirty="0"/>
              <a:t>and the </a:t>
            </a:r>
            <a:r>
              <a:rPr lang="de-DE" sz="2400" dirty="0">
                <a:solidFill>
                  <a:srgbClr val="1F497D"/>
                </a:solidFill>
              </a:rPr>
              <a:t>Jordan Valley</a:t>
            </a:r>
            <a:endParaRPr lang="en-US" sz="2400" dirty="0">
              <a:solidFill>
                <a:srgbClr val="1F497D"/>
              </a:solidFill>
            </a:endParaRPr>
          </a:p>
        </p:txBody>
      </p:sp>
      <p:pic>
        <p:nvPicPr>
          <p:cNvPr id="4" name="Picture 3" descr="Screen Shot 2014-03-05 at 12.41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543" y="5803900"/>
            <a:ext cx="1597025" cy="1054100"/>
          </a:xfrm>
          <a:prstGeom prst="rect">
            <a:avLst/>
          </a:prstGeom>
        </p:spPr>
      </p:pic>
      <p:pic>
        <p:nvPicPr>
          <p:cNvPr id="5" name="Picture 4" descr="Screen Shot 2014-03-05 at 12.40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91" y="4711700"/>
            <a:ext cx="1536700" cy="2184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1F497D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Photovoltaic solar cell technology is a viable source of renewable energy</a:t>
            </a:r>
          </a:p>
          <a:p>
            <a:r>
              <a:rPr lang="en-US" dirty="0"/>
              <a:t>It has already been implemented in homes and businesses of many countries</a:t>
            </a:r>
          </a:p>
          <a:p>
            <a:r>
              <a:rPr lang="en-US" dirty="0"/>
              <a:t>The market of PV is growing annually because it is a practical energy alternative</a:t>
            </a:r>
          </a:p>
          <a:p>
            <a:r>
              <a:rPr lang="en-US" dirty="0"/>
              <a:t>This is a technology that every homeowner can look for</a:t>
            </a:r>
          </a:p>
          <a:p>
            <a:r>
              <a:rPr lang="en-US" dirty="0"/>
              <a:t>Information is abundant</a:t>
            </a:r>
          </a:p>
          <a:p>
            <a:r>
              <a:rPr lang="en-US" dirty="0"/>
              <a:t>local market lacks experts of renewable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56" y="135478"/>
            <a:ext cx="6515100" cy="89083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F497D"/>
                </a:solidFill>
              </a:rPr>
              <a:t>Average daily solar insolation </a:t>
            </a:r>
          </a:p>
        </p:txBody>
      </p:sp>
      <p:pic>
        <p:nvPicPr>
          <p:cNvPr id="4" name="Picture 3" descr="Screen Shot 2014-03-05 at 11.2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593"/>
            <a:ext cx="9144000" cy="4973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7692" y="6262219"/>
            <a:ext cx="4001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Units: kWh/m</a:t>
            </a:r>
            <a:r>
              <a:rPr lang="en-US" sz="2800" baseline="30000" dirty="0"/>
              <a:t>2</a:t>
            </a:r>
            <a:r>
              <a:rPr lang="en-US" sz="2800" dirty="0"/>
              <a:t>/day</a:t>
            </a:r>
          </a:p>
        </p:txBody>
      </p:sp>
      <p:pic>
        <p:nvPicPr>
          <p:cNvPr id="6" name="Picture 5" descr="Screen Shot 2014-03-05 at 11.23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-967"/>
            <a:ext cx="2171700" cy="1714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1309" y="5919652"/>
            <a:ext cx="5072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http://www.matthewb.id.au/media/Solar_Power_Calculator.html</a:t>
            </a:r>
            <a:r>
              <a:rPr lang="en-US" sz="14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4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03"/>
            <a:ext cx="8229600" cy="87343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F497D"/>
                </a:solidFill>
              </a:rPr>
              <a:t>Solar Power Calculator</a:t>
            </a:r>
          </a:p>
        </p:txBody>
      </p:sp>
      <p:pic>
        <p:nvPicPr>
          <p:cNvPr id="4" name="Picture 3" descr="Screen Shot 2014-03-05 at 11.31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6" y="869754"/>
            <a:ext cx="7315200" cy="574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7418" y="6558248"/>
            <a:ext cx="66731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http://www.matthewb.id.au/media/Solar_Power_Calculator.html</a:t>
            </a:r>
            <a:r>
              <a:rPr lang="en-US" sz="14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9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688"/>
            <a:ext cx="8229600" cy="8212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F497D"/>
                </a:solidFill>
              </a:rPr>
              <a:t>Photovoltaic (PV) array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44" y="1965495"/>
            <a:ext cx="3178654" cy="4525963"/>
          </a:xfrm>
        </p:spPr>
        <p:txBody>
          <a:bodyPr>
            <a:normAutofit/>
          </a:bodyPr>
          <a:lstStyle/>
          <a:p>
            <a:r>
              <a:rPr lang="en-US" sz="3600" dirty="0"/>
              <a:t>PV cells</a:t>
            </a:r>
          </a:p>
          <a:p>
            <a:endParaRPr lang="en-US" sz="3600" dirty="0"/>
          </a:p>
          <a:p>
            <a:r>
              <a:rPr lang="en-US" sz="3600" dirty="0"/>
              <a:t>Modules</a:t>
            </a:r>
          </a:p>
          <a:p>
            <a:endParaRPr lang="en-US" sz="3600" dirty="0"/>
          </a:p>
          <a:p>
            <a:r>
              <a:rPr lang="en-US" sz="3600" dirty="0"/>
              <a:t>Arrays</a:t>
            </a:r>
          </a:p>
        </p:txBody>
      </p:sp>
      <p:pic>
        <p:nvPicPr>
          <p:cNvPr id="4" name="Picture 3" descr="Screen Shot 2014-03-05 at 11.34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23" y="862215"/>
            <a:ext cx="3543300" cy="3479800"/>
          </a:xfrm>
          <a:prstGeom prst="rect">
            <a:avLst/>
          </a:prstGeom>
        </p:spPr>
      </p:pic>
      <p:pic>
        <p:nvPicPr>
          <p:cNvPr id="5" name="Picture 4" descr="Screen Shot 2014-03-05 at 11.35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04" y="2636905"/>
            <a:ext cx="3035300" cy="4203700"/>
          </a:xfrm>
          <a:prstGeom prst="rect">
            <a:avLst/>
          </a:prstGeom>
        </p:spPr>
      </p:pic>
      <p:pic>
        <p:nvPicPr>
          <p:cNvPr id="6" name="Picture 5" descr="Screen Shot 2014-03-05 at 11.35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38" y="4343940"/>
            <a:ext cx="3314700" cy="2374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43520"/>
            <a:ext cx="5723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http://www.northamericansolarstores.com/how-solar-pv-works.php</a:t>
            </a:r>
            <a:r>
              <a:rPr lang="en-US" sz="14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9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73" y="4866932"/>
            <a:ext cx="2997204" cy="148941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F497D"/>
                </a:solidFill>
              </a:rPr>
              <a:t>Photovoltaic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Shot 2014-03-05 at 1.00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4"/>
          <a:stretch/>
        </p:blipFill>
        <p:spPr>
          <a:xfrm>
            <a:off x="3188560" y="3166690"/>
            <a:ext cx="5927166" cy="3378200"/>
          </a:xfrm>
          <a:prstGeom prst="rect">
            <a:avLst/>
          </a:prstGeom>
        </p:spPr>
      </p:pic>
      <p:pic>
        <p:nvPicPr>
          <p:cNvPr id="7" name="Picture 6" descr="Screen Shot 2014-03-05 at 1.02.2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0"/>
          <a:stretch/>
        </p:blipFill>
        <p:spPr>
          <a:xfrm>
            <a:off x="0" y="0"/>
            <a:ext cx="3280410" cy="4599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http://www.fsec.ucf.edu/en/consumer/solar_electricity/basics/how_pv_cells_work.htm</a:t>
            </a:r>
            <a:r>
              <a:rPr lang="en-US" sz="1600" dirty="0"/>
              <a:t> </a:t>
            </a:r>
          </a:p>
        </p:txBody>
      </p:sp>
      <p:pic>
        <p:nvPicPr>
          <p:cNvPr id="8" name="Picture 7" descr="Screen Shot 2014-03-05 at 1.01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53" y="226136"/>
            <a:ext cx="2644140" cy="3322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18977" y="12061"/>
            <a:ext cx="3093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6"/>
              </a:rPr>
              <a:t>http://www.station57.org/solar_energy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31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810" y="602469"/>
            <a:ext cx="3107438" cy="148493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F497D"/>
                </a:solidFill>
              </a:rPr>
              <a:t>PV system components</a:t>
            </a:r>
          </a:p>
        </p:txBody>
      </p:sp>
      <p:pic>
        <p:nvPicPr>
          <p:cNvPr id="4" name="Picture 3" descr="Screen Shot 2014-03-05 at 11.51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" y="3"/>
            <a:ext cx="5187950" cy="3305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74" y="26913"/>
            <a:ext cx="5333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http://www.leonics.com/support/article2_13j/articles2_13j_en.php</a:t>
            </a:r>
            <a:r>
              <a:rPr lang="en-US" sz="1400" dirty="0"/>
              <a:t> </a:t>
            </a:r>
          </a:p>
        </p:txBody>
      </p:sp>
      <p:pic>
        <p:nvPicPr>
          <p:cNvPr id="6" name="Picture 5" descr="Screen Shot 2014-03-05 at 11.59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3190875"/>
            <a:ext cx="4895850" cy="36671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5174" y="3190875"/>
            <a:ext cx="90688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17456" y="26913"/>
            <a:ext cx="0" cy="3163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248150" y="3190875"/>
            <a:ext cx="0" cy="3667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35126" y="4216485"/>
            <a:ext cx="3107438" cy="1484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F497D"/>
                </a:solidFill>
              </a:rPr>
              <a:t>Net metering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3-05 at 12.14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" y="674723"/>
            <a:ext cx="9067800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24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1F497D"/>
                </a:solidFill>
              </a:rPr>
              <a:t>Evolution of global PV cumulative installed capacity 2000-2012 (MW)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422" y="6542343"/>
            <a:ext cx="8889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http://www.epia.org/fileadmin/user_upload/Publications/GMO_2013_-_Final_PDF.pdf</a:t>
            </a:r>
            <a:r>
              <a:rPr lang="en-US" sz="1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994" y="1522885"/>
            <a:ext cx="7188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ROW: Rest of the World. MEA: Middle East and Africa. APAC: Asia Pacific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8172" y="4967018"/>
            <a:ext cx="8876781" cy="31752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873"/>
            <a:ext cx="8599820" cy="72393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1F497D"/>
                </a:solidFill>
              </a:rPr>
              <a:t>Global market outlook for PVs 2013-2017</a:t>
            </a:r>
          </a:p>
        </p:txBody>
      </p:sp>
      <p:pic>
        <p:nvPicPr>
          <p:cNvPr id="5" name="Picture 4" descr="Screen Shot 2014-03-05 at 12.2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0387" y="-587343"/>
            <a:ext cx="5760720" cy="8932545"/>
          </a:xfrm>
          <a:prstGeom prst="rect">
            <a:avLst/>
          </a:prstGeom>
        </p:spPr>
      </p:pic>
      <p:pic>
        <p:nvPicPr>
          <p:cNvPr id="6" name="Picture 5" descr="Screen Shot 2014-03-05 at 12.21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49" y="3473542"/>
            <a:ext cx="1587500" cy="11938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24474" y="6451513"/>
            <a:ext cx="893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http://www.epia.org/fileadmin/user_upload/Publications/GMO_2013_-_Final_PDF.pdf</a:t>
            </a:r>
            <a:r>
              <a:rPr lang="en-US" sz="14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1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1F497D"/>
                </a:solidFill>
              </a:rPr>
              <a:t>European PV market split in 2012 (MW; %) </a:t>
            </a:r>
          </a:p>
        </p:txBody>
      </p:sp>
      <p:pic>
        <p:nvPicPr>
          <p:cNvPr id="3" name="Picture 2" descr="Screen Shot 2014-03-05 at 12.26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2" y="1596604"/>
            <a:ext cx="8943340" cy="38582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474" y="6451513"/>
            <a:ext cx="893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http://www.epia.org/fileadmin/user_upload/Publications/GMO_2013_-_Final_PDF.pdf</a:t>
            </a:r>
            <a:r>
              <a:rPr lang="en-US" sz="14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4E5D-9616-A04F-91CD-E0497401E2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21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471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3. Solar Energy: PV cells</vt:lpstr>
      <vt:lpstr>Average daily solar insolation </vt:lpstr>
      <vt:lpstr>Solar Power Calculator</vt:lpstr>
      <vt:lpstr>Photovoltaic (PV) array components</vt:lpstr>
      <vt:lpstr>Photovoltaic cell</vt:lpstr>
      <vt:lpstr>PV system components</vt:lpstr>
      <vt:lpstr>Evolution of global PV cumulative installed capacity 2000-2012 (MW) </vt:lpstr>
      <vt:lpstr>Global market outlook for PVs 2013-2017</vt:lpstr>
      <vt:lpstr>European PV market split in 2012 (MW; %) </vt:lpstr>
      <vt:lpstr>Solar energy pros and cons</vt:lpstr>
      <vt:lpstr>PV applications in Palestine</vt:lpstr>
      <vt:lpstr>Conclusion</vt:lpstr>
    </vt:vector>
  </TitlesOfParts>
  <Company>MINISTRY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Energy</dc:title>
  <dc:creator>FATHI ANAYAH</dc:creator>
  <cp:lastModifiedBy>www</cp:lastModifiedBy>
  <cp:revision>30</cp:revision>
  <cp:lastPrinted>2014-03-05T11:07:28Z</cp:lastPrinted>
  <dcterms:created xsi:type="dcterms:W3CDTF">2014-03-05T09:16:32Z</dcterms:created>
  <dcterms:modified xsi:type="dcterms:W3CDTF">2018-03-12T07:26:42Z</dcterms:modified>
</cp:coreProperties>
</file>