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12"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115"/>
  </p:notesMasterIdLst>
  <p:handoutMasterIdLst>
    <p:handoutMasterId r:id="rId116"/>
  </p:handoutMasterIdLst>
  <p:sldIdLst>
    <p:sldId id="1995" r:id="rId3"/>
    <p:sldId id="272" r:id="rId4"/>
    <p:sldId id="1717" r:id="rId5"/>
    <p:sldId id="1705" r:id="rId6"/>
    <p:sldId id="1872" r:id="rId7"/>
    <p:sldId id="1762" r:id="rId8"/>
    <p:sldId id="1707" r:id="rId9"/>
    <p:sldId id="1712" r:id="rId10"/>
    <p:sldId id="1768" r:id="rId11"/>
    <p:sldId id="1708" r:id="rId12"/>
    <p:sldId id="1769" r:id="rId13"/>
    <p:sldId id="1710" r:id="rId14"/>
    <p:sldId id="1770" r:id="rId15"/>
    <p:sldId id="1771" r:id="rId16"/>
    <p:sldId id="1772" r:id="rId17"/>
    <p:sldId id="1777" r:id="rId18"/>
    <p:sldId id="1711" r:id="rId19"/>
    <p:sldId id="1713" r:id="rId20"/>
    <p:sldId id="1773" r:id="rId21"/>
    <p:sldId id="1774" r:id="rId22"/>
    <p:sldId id="1775" r:id="rId23"/>
    <p:sldId id="1779" r:id="rId24"/>
    <p:sldId id="1778" r:id="rId25"/>
    <p:sldId id="1780" r:id="rId26"/>
    <p:sldId id="1781" r:id="rId27"/>
    <p:sldId id="1785" r:id="rId28"/>
    <p:sldId id="1784" r:id="rId29"/>
    <p:sldId id="1782" r:id="rId30"/>
    <p:sldId id="1786" r:id="rId31"/>
    <p:sldId id="1787" r:id="rId32"/>
    <p:sldId id="1788" r:id="rId33"/>
    <p:sldId id="1789" r:id="rId34"/>
    <p:sldId id="1790" r:id="rId35"/>
    <p:sldId id="1791" r:id="rId36"/>
    <p:sldId id="1714" r:id="rId37"/>
    <p:sldId id="1715" r:id="rId38"/>
    <p:sldId id="1792" r:id="rId39"/>
    <p:sldId id="1716" r:id="rId40"/>
    <p:sldId id="1793" r:id="rId41"/>
    <p:sldId id="1766" r:id="rId42"/>
    <p:sldId id="1718" r:id="rId43"/>
    <p:sldId id="1794" r:id="rId44"/>
    <p:sldId id="1719" r:id="rId45"/>
    <p:sldId id="1795" r:id="rId46"/>
    <p:sldId id="1720" r:id="rId47"/>
    <p:sldId id="1721" r:id="rId48"/>
    <p:sldId id="1796" r:id="rId49"/>
    <p:sldId id="1722" r:id="rId50"/>
    <p:sldId id="1723" r:id="rId51"/>
    <p:sldId id="1724" r:id="rId52"/>
    <p:sldId id="1797" r:id="rId53"/>
    <p:sldId id="1798" r:id="rId54"/>
    <p:sldId id="1726" r:id="rId55"/>
    <p:sldId id="1725" r:id="rId56"/>
    <p:sldId id="1996" r:id="rId57"/>
    <p:sldId id="1800" r:id="rId58"/>
    <p:sldId id="1727" r:id="rId59"/>
    <p:sldId id="1801" r:id="rId60"/>
    <p:sldId id="1729" r:id="rId61"/>
    <p:sldId id="1730" r:id="rId62"/>
    <p:sldId id="1731" r:id="rId63"/>
    <p:sldId id="1802" r:id="rId64"/>
    <p:sldId id="1803" r:id="rId65"/>
    <p:sldId id="1804" r:id="rId66"/>
    <p:sldId id="1728" r:id="rId67"/>
    <p:sldId id="1818" r:id="rId68"/>
    <p:sldId id="1819" r:id="rId69"/>
    <p:sldId id="1820" r:id="rId70"/>
    <p:sldId id="1821" r:id="rId71"/>
    <p:sldId id="1822" r:id="rId72"/>
    <p:sldId id="1823" r:id="rId73"/>
    <p:sldId id="1824" r:id="rId74"/>
    <p:sldId id="1825" r:id="rId75"/>
    <p:sldId id="1826" r:id="rId76"/>
    <p:sldId id="1827" r:id="rId77"/>
    <p:sldId id="1828" r:id="rId78"/>
    <p:sldId id="1829" r:id="rId79"/>
    <p:sldId id="1830" r:id="rId80"/>
    <p:sldId id="1831" r:id="rId81"/>
    <p:sldId id="1832" r:id="rId82"/>
    <p:sldId id="1833" r:id="rId83"/>
    <p:sldId id="1834" r:id="rId84"/>
    <p:sldId id="1835" r:id="rId85"/>
    <p:sldId id="1836" r:id="rId86"/>
    <p:sldId id="1837" r:id="rId87"/>
    <p:sldId id="1838" r:id="rId88"/>
    <p:sldId id="1839" r:id="rId89"/>
    <p:sldId id="1840" r:id="rId90"/>
    <p:sldId id="1841" r:id="rId91"/>
    <p:sldId id="1842" r:id="rId92"/>
    <p:sldId id="1843" r:id="rId93"/>
    <p:sldId id="1844" r:id="rId94"/>
    <p:sldId id="1845" r:id="rId95"/>
    <p:sldId id="1846" r:id="rId96"/>
    <p:sldId id="1847" r:id="rId97"/>
    <p:sldId id="1848" r:id="rId98"/>
    <p:sldId id="1849" r:id="rId99"/>
    <p:sldId id="1850" r:id="rId100"/>
    <p:sldId id="1851" r:id="rId101"/>
    <p:sldId id="1852" r:id="rId102"/>
    <p:sldId id="1853" r:id="rId103"/>
    <p:sldId id="1854" r:id="rId104"/>
    <p:sldId id="1855" r:id="rId105"/>
    <p:sldId id="1864" r:id="rId106"/>
    <p:sldId id="1875" r:id="rId107"/>
    <p:sldId id="1857" r:id="rId108"/>
    <p:sldId id="1858" r:id="rId109"/>
    <p:sldId id="1859" r:id="rId110"/>
    <p:sldId id="1860" r:id="rId111"/>
    <p:sldId id="1861" r:id="rId112"/>
    <p:sldId id="1862" r:id="rId113"/>
    <p:sldId id="1863" r:id="rId114"/>
  </p:sldIdLst>
  <p:sldSz cx="9144000" cy="6858000" type="screen4x3"/>
  <p:notesSz cx="6858000" cy="9144000"/>
  <p:embeddedFontLst>
    <p:embeddedFont>
      <p:font typeface="Calibri" panose="020F0502020204030204" pitchFamily="34" charset="0"/>
      <p:regular r:id="rId117"/>
      <p:bold r:id="rId118"/>
      <p:italic r:id="rId119"/>
      <p:boldItalic r:id="rId120"/>
    </p:embeddedFont>
    <p:embeddedFont>
      <p:font typeface="Verdana" panose="020B0604030504040204" pitchFamily="34" charset="0"/>
      <p:regular r:id="rId121"/>
      <p:bold r:id="rId122"/>
      <p:italic r:id="rId123"/>
      <p:boldItalic r:id="rId1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32" userDrawn="1">
          <p15:clr>
            <a:srgbClr val="A4A3A4"/>
          </p15:clr>
        </p15:guide>
        <p15:guide id="2" pos="264" userDrawn="1">
          <p15:clr>
            <a:srgbClr val="A4A3A4"/>
          </p15:clr>
        </p15:guide>
        <p15:guide id="3" orient="horz" pos="396" userDrawn="1">
          <p15:clr>
            <a:srgbClr val="A4A3A4"/>
          </p15:clr>
        </p15:guide>
        <p15:guide id="4" orient="horz" pos="615">
          <p15:clr>
            <a:srgbClr val="A4A3A4"/>
          </p15:clr>
        </p15:guide>
        <p15:guide id="5" orient="horz" pos="972">
          <p15:clr>
            <a:srgbClr val="A4A3A4"/>
          </p15:clr>
        </p15:guide>
        <p15:guide id="6" orient="horz">
          <p15:clr>
            <a:srgbClr val="A4A3A4"/>
          </p15:clr>
        </p15:guide>
        <p15:guide id="7" pos="5496">
          <p15:clr>
            <a:srgbClr val="A4A3A4"/>
          </p15:clr>
        </p15:guide>
        <p15:guide id="8" pos="285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5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8" autoAdjust="0"/>
    <p:restoredTop sz="93883" autoAdjust="0"/>
  </p:normalViewPr>
  <p:slideViewPr>
    <p:cSldViewPr snapToGrid="0" snapToObjects="1">
      <p:cViewPr varScale="1">
        <p:scale>
          <a:sx n="63" d="100"/>
          <a:sy n="63" d="100"/>
        </p:scale>
        <p:origin x="1188" y="64"/>
      </p:cViewPr>
      <p:guideLst>
        <p:guide orient="horz" pos="4032"/>
        <p:guide pos="264"/>
        <p:guide orient="horz" pos="396"/>
        <p:guide orient="horz" pos="615"/>
        <p:guide orient="horz" pos="972"/>
        <p:guide orient="horz"/>
        <p:guide pos="5496"/>
        <p:guide pos="2857"/>
      </p:guideLst>
    </p:cSldViewPr>
  </p:slideViewPr>
  <p:outlineViewPr>
    <p:cViewPr>
      <p:scale>
        <a:sx n="33" d="100"/>
        <a:sy n="33" d="100"/>
      </p:scale>
      <p:origin x="0" y="-37446"/>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1.fntdata"/><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font" Target="fonts/font7.fntdata"/><Relationship Id="rId128"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font" Target="fonts/font2.fntdata"/><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font" Target="fonts/font8.fntdata"/><Relationship Id="rId129"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font" Target="fonts/font3.fntdata"/><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font" Target="fonts/font4.fntdata"/><Relationship Id="rId125"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5.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10/30/2022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84601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3614242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100</a:t>
            </a:fld>
            <a:endParaRPr lang="en-US">
              <a:solidFill>
                <a:prstClr val="black"/>
              </a:solidFill>
            </a:endParaRPr>
          </a:p>
        </p:txBody>
      </p:sp>
    </p:spTree>
    <p:extLst>
      <p:ext uri="{BB962C8B-B14F-4D97-AF65-F5344CB8AC3E}">
        <p14:creationId xmlns:p14="http://schemas.microsoft.com/office/powerpoint/2010/main" val="306734974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101</a:t>
            </a:fld>
            <a:endParaRPr lang="en-US">
              <a:solidFill>
                <a:prstClr val="black"/>
              </a:solidFill>
            </a:endParaRPr>
          </a:p>
        </p:txBody>
      </p:sp>
    </p:spTree>
    <p:extLst>
      <p:ext uri="{BB962C8B-B14F-4D97-AF65-F5344CB8AC3E}">
        <p14:creationId xmlns:p14="http://schemas.microsoft.com/office/powerpoint/2010/main" val="3171395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102</a:t>
            </a:fld>
            <a:endParaRPr lang="en-US">
              <a:solidFill>
                <a:prstClr val="black"/>
              </a:solidFill>
            </a:endParaRPr>
          </a:p>
        </p:txBody>
      </p:sp>
    </p:spTree>
    <p:extLst>
      <p:ext uri="{BB962C8B-B14F-4D97-AF65-F5344CB8AC3E}">
        <p14:creationId xmlns:p14="http://schemas.microsoft.com/office/powerpoint/2010/main" val="72903414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103</a:t>
            </a:fld>
            <a:endParaRPr lang="en-US">
              <a:solidFill>
                <a:prstClr val="black"/>
              </a:solidFill>
            </a:endParaRPr>
          </a:p>
        </p:txBody>
      </p:sp>
    </p:spTree>
    <p:extLst>
      <p:ext uri="{BB962C8B-B14F-4D97-AF65-F5344CB8AC3E}">
        <p14:creationId xmlns:p14="http://schemas.microsoft.com/office/powerpoint/2010/main" val="336501482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386490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395771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106</a:t>
            </a:fld>
            <a:endParaRPr lang="en-US">
              <a:solidFill>
                <a:prstClr val="black"/>
              </a:solidFill>
            </a:endParaRPr>
          </a:p>
        </p:txBody>
      </p:sp>
    </p:spTree>
    <p:extLst>
      <p:ext uri="{BB962C8B-B14F-4D97-AF65-F5344CB8AC3E}">
        <p14:creationId xmlns:p14="http://schemas.microsoft.com/office/powerpoint/2010/main" val="128842694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107</a:t>
            </a:fld>
            <a:endParaRPr lang="en-US">
              <a:solidFill>
                <a:prstClr val="black"/>
              </a:solidFill>
            </a:endParaRPr>
          </a:p>
        </p:txBody>
      </p:sp>
    </p:spTree>
    <p:extLst>
      <p:ext uri="{BB962C8B-B14F-4D97-AF65-F5344CB8AC3E}">
        <p14:creationId xmlns:p14="http://schemas.microsoft.com/office/powerpoint/2010/main" val="426513667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There are two intertwined polypeptides forming dimers with N and C terminal ends. </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Two dimers arrange themselves with opposite terminals to form tetrameric </a:t>
            </a:r>
            <a:r>
              <a:rPr lang="en-US" sz="1200" b="0" i="0" u="none" strike="noStrike" kern="1200" cap="none" dirty="0" err="1">
                <a:solidFill>
                  <a:schemeClr val="dk1"/>
                </a:solidFill>
                <a:effectLst/>
                <a:latin typeface="Arial"/>
                <a:ea typeface="Arial"/>
                <a:cs typeface="Arial"/>
                <a:sym typeface="Arial"/>
              </a:rPr>
              <a:t>protofilament</a:t>
            </a:r>
            <a:r>
              <a:rPr lang="en-US" sz="1200" b="0" i="0" u="none" strike="noStrike" kern="1200" cap="none" dirty="0">
                <a:solidFill>
                  <a:schemeClr val="dk1"/>
                </a:solidFill>
                <a:effectLst/>
                <a:latin typeface="Arial"/>
                <a:ea typeface="Arial"/>
                <a:cs typeface="Arial"/>
                <a:sym typeface="Arial"/>
              </a:rPr>
              <a:t>.</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Two or more dimers align vertically to form </a:t>
            </a:r>
            <a:r>
              <a:rPr lang="en-US" sz="1200" b="0" i="0" u="none" strike="noStrike" kern="1200" cap="none" dirty="0" err="1">
                <a:solidFill>
                  <a:schemeClr val="dk1"/>
                </a:solidFill>
                <a:effectLst/>
                <a:latin typeface="Arial"/>
                <a:ea typeface="Arial"/>
                <a:cs typeface="Arial"/>
                <a:sym typeface="Arial"/>
              </a:rPr>
              <a:t>protofilament</a:t>
            </a:r>
            <a:r>
              <a:rPr lang="en-US" sz="1200" b="0" i="0" u="none" strike="noStrike" kern="1200" cap="none" dirty="0">
                <a:solidFill>
                  <a:schemeClr val="dk1"/>
                </a:solidFill>
                <a:effectLst/>
                <a:latin typeface="Arial"/>
                <a:ea typeface="Arial"/>
                <a:cs typeface="Arial"/>
                <a:sym typeface="Arial"/>
              </a:rPr>
              <a:t> assembly and each dimer is of length 48 nanometers. </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A fully assembled intermediate filament comprising of multiple </a:t>
            </a:r>
            <a:r>
              <a:rPr lang="en-US" sz="1200" b="0" i="0" u="none" strike="noStrike" kern="1200" cap="none" dirty="0" err="1">
                <a:solidFill>
                  <a:schemeClr val="dk1"/>
                </a:solidFill>
                <a:effectLst/>
                <a:latin typeface="Arial"/>
                <a:ea typeface="Arial"/>
                <a:cs typeface="Arial"/>
                <a:sym typeface="Arial"/>
              </a:rPr>
              <a:t>protofilaments</a:t>
            </a:r>
            <a:r>
              <a:rPr lang="en-US" sz="1200" b="0" i="0" u="none" strike="noStrike" kern="1200" cap="none" dirty="0">
                <a:solidFill>
                  <a:schemeClr val="dk1"/>
                </a:solidFill>
                <a:effectLst/>
                <a:latin typeface="Arial"/>
                <a:ea typeface="Arial"/>
                <a:cs typeface="Arial"/>
                <a:sym typeface="Arial"/>
              </a:rPr>
              <a:t> with total thickness of 8 to 12 nanometer.</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108</a:t>
            </a:fld>
            <a:endParaRPr lang="en-US">
              <a:solidFill>
                <a:prstClr val="black"/>
              </a:solidFill>
            </a:endParaRPr>
          </a:p>
        </p:txBody>
      </p:sp>
    </p:spTree>
    <p:extLst>
      <p:ext uri="{BB962C8B-B14F-4D97-AF65-F5344CB8AC3E}">
        <p14:creationId xmlns:p14="http://schemas.microsoft.com/office/powerpoint/2010/main" val="119537537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109</a:t>
            </a:fld>
            <a:endParaRPr lang="en-US">
              <a:solidFill>
                <a:prstClr val="black"/>
              </a:solidFill>
            </a:endParaRPr>
          </a:p>
        </p:txBody>
      </p:sp>
    </p:spTree>
    <p:extLst>
      <p:ext uri="{BB962C8B-B14F-4D97-AF65-F5344CB8AC3E}">
        <p14:creationId xmlns:p14="http://schemas.microsoft.com/office/powerpoint/2010/main" val="3155344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pPr>
              <a:lnSpc>
                <a:spcPct val="107000"/>
              </a:lnSpc>
              <a:spcBef>
                <a:spcPts val="1800"/>
              </a:spcBef>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The technique of visualizing cytoskeleton along with its description and examples are mentioned in the table along with the photographs to support the information.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800"/>
              </a:spcBef>
              <a:spcAft>
                <a:spcPts val="1000"/>
              </a:spcAft>
              <a:buFont typeface="+mj-lt"/>
              <a:buAutoNum type="arabicPeriod"/>
            </a:pPr>
            <a:r>
              <a:rPr lang="en-US" sz="1800" dirty="0">
                <a:effectLst/>
                <a:latin typeface="Times New Roman" panose="02020603050405020304" pitchFamily="18" charset="0"/>
                <a:ea typeface="Times New Roman" panose="02020603050405020304" pitchFamily="18" charset="0"/>
              </a:rPr>
              <a:t>Fluorescence microscopy on fixed specimens: The compounds directly bind to cytoskeletal proteins, or antibodies are used to indirectly label cytoskeletal proteins in chemically preserved cells, causing them to glow in the fluorescence microscope. The example is a fibroblast stained with fluorescent antibodies directed against actin shows bundles of actin filaments. A photo shows blue </a:t>
            </a:r>
            <a:r>
              <a:rPr lang="en-US" sz="1800" dirty="0" err="1">
                <a:effectLst/>
                <a:latin typeface="Times New Roman" panose="02020603050405020304" pitchFamily="18" charset="0"/>
                <a:ea typeface="Times New Roman" panose="02020603050405020304" pitchFamily="18" charset="0"/>
              </a:rPr>
              <a:t>coloured</a:t>
            </a:r>
            <a:r>
              <a:rPr lang="en-US" sz="1800" dirty="0">
                <a:effectLst/>
                <a:latin typeface="Times New Roman" panose="02020603050405020304" pitchFamily="18" charset="0"/>
                <a:ea typeface="Times New Roman" panose="02020603050405020304" pitchFamily="18" charset="0"/>
              </a:rPr>
              <a:t> antibody surrounded by red colored actin filaments.</a:t>
            </a:r>
            <a:endParaRPr lang="en-IN" sz="1800" dirty="0">
              <a:effectLst/>
              <a:latin typeface="Calibri" panose="020F0502020204030204" pitchFamily="34" charset="0"/>
              <a:ea typeface="Calibri" panose="020F0502020204030204" pitchFamily="34" charset="0"/>
            </a:endParaRPr>
          </a:p>
          <a:p>
            <a:pPr marL="342900" lvl="0" indent="-342900">
              <a:lnSpc>
                <a:spcPct val="115000"/>
              </a:lnSpc>
              <a:spcBef>
                <a:spcPts val="1800"/>
              </a:spcBef>
              <a:spcAft>
                <a:spcPts val="1000"/>
              </a:spcAft>
              <a:buFont typeface="+mj-lt"/>
              <a:buAutoNum type="arabicPeriod"/>
            </a:pPr>
            <a:r>
              <a:rPr lang="en-US" sz="1800" dirty="0">
                <a:effectLst/>
                <a:latin typeface="Times New Roman" panose="02020603050405020304" pitchFamily="18" charset="0"/>
                <a:ea typeface="Times New Roman" panose="02020603050405020304" pitchFamily="18" charset="0"/>
              </a:rPr>
              <a:t>Live-cell fluorescence microscopy: Fluorescent versions of cytoskeletal proteins are made and introduced into living cells. Fluorescence microscopy and video or digital cameras are used to view the proteins as they function in cells. The example is Fluorescent tubulin molecules were microinjected into living fibroblast cells. Inside the cell, the tubulin dimers become incorporated into microtubules, which can be seen easily with a fluorescence microscope. Two photographs taken at the interval of 0 seconds and 45 seconds of tubulin dimers incorporated into microtubules.</a:t>
            </a:r>
            <a:endParaRPr lang="en-IN" sz="1800" dirty="0">
              <a:effectLst/>
              <a:latin typeface="Calibri" panose="020F0502020204030204" pitchFamily="34" charset="0"/>
              <a:ea typeface="Calibri" panose="020F0502020204030204" pitchFamily="34" charset="0"/>
            </a:endParaRPr>
          </a:p>
          <a:p>
            <a:pPr marL="342900" lvl="0" indent="-342900">
              <a:lnSpc>
                <a:spcPct val="115000"/>
              </a:lnSpc>
              <a:spcBef>
                <a:spcPts val="1800"/>
              </a:spcBef>
              <a:spcAft>
                <a:spcPts val="1000"/>
              </a:spcAft>
              <a:buFont typeface="+mj-lt"/>
              <a:buAutoNum type="arabicPeriod"/>
            </a:pPr>
            <a:r>
              <a:rPr lang="en-US" sz="1800" dirty="0">
                <a:effectLst/>
                <a:latin typeface="Times New Roman" panose="02020603050405020304" pitchFamily="18" charset="0"/>
                <a:ea typeface="Times New Roman" panose="02020603050405020304" pitchFamily="18" charset="0"/>
              </a:rPr>
              <a:t>Computer enhanced digital video microscopy: High-resolution images from a video or digital camera attached to a microscope are computer processed to increase contrast and remove background features that obscure the image. The example is two micrographs showing several microtubules. The image on the right was processed to make the details of the microtubules more visible.</a:t>
            </a:r>
            <a:endParaRPr lang="en-IN" sz="1800" dirty="0">
              <a:effectLst/>
              <a:latin typeface="Calibri" panose="020F0502020204030204" pitchFamily="34" charset="0"/>
              <a:ea typeface="Calibri" panose="020F0502020204030204" pitchFamily="34" charset="0"/>
            </a:endParaRPr>
          </a:p>
          <a:p>
            <a:pPr marL="342900" lvl="0" indent="-342900">
              <a:lnSpc>
                <a:spcPct val="115000"/>
              </a:lnSpc>
              <a:spcBef>
                <a:spcPts val="1800"/>
              </a:spcBef>
              <a:spcAft>
                <a:spcPts val="1000"/>
              </a:spcAft>
              <a:buFont typeface="+mj-lt"/>
              <a:buAutoNum type="arabicPeriod"/>
            </a:pPr>
            <a:r>
              <a:rPr lang="en-US" sz="1800" dirty="0">
                <a:effectLst/>
                <a:latin typeface="Times New Roman" panose="02020603050405020304" pitchFamily="18" charset="0"/>
                <a:ea typeface="Times New Roman" panose="02020603050405020304" pitchFamily="18" charset="0"/>
              </a:rPr>
              <a:t>Electron microscopy: Electron microscopy can resolve individual filaments. Cells to be visualized may be prepared by thin section, quick-freeze deep-etch, or direct mount techniques. A fibroblast cell prepared by the quick freeze deep-etch method. Bundles of actin microfilaments are visible.</a:t>
            </a:r>
            <a:endParaRPr lang="en-IN" sz="1800" dirty="0">
              <a:effectLst/>
              <a:latin typeface="Calibri" panose="020F0502020204030204" pitchFamily="34" charset="0"/>
              <a:ea typeface="Calibri" panose="020F0502020204030204" pitchFamily="34" charset="0"/>
            </a:endParaRPr>
          </a:p>
          <a:p>
            <a:pPr marL="228600">
              <a:lnSpc>
                <a:spcPct val="115000"/>
              </a:lnSpc>
              <a:spcBef>
                <a:spcPts val="1800"/>
              </a:spcBef>
              <a:spcAft>
                <a:spcPts val="1000"/>
              </a:spcAft>
            </a:pPr>
            <a:r>
              <a:rPr lang="en-US" sz="1800">
                <a:effectLst/>
                <a:latin typeface="Times New Roman" panose="02020603050405020304" pitchFamily="18" charset="0"/>
                <a:ea typeface="Times New Roman" panose="02020603050405020304" pitchFamily="18" charset="0"/>
              </a:rPr>
              <a:t>  Confocal</a:t>
            </a:r>
            <a:r>
              <a:rPr lang="en-US" sz="1800" dirty="0">
                <a:effectLst/>
                <a:latin typeface="Times New Roman" panose="02020603050405020304" pitchFamily="18" charset="0"/>
                <a:ea typeface="Times New Roman" panose="02020603050405020304" pitchFamily="18" charset="0"/>
              </a:rPr>
              <a:t>, deconvolution, multiphoton, and total internal reflection fluorescence (TIRF) microscopy are often used to improve detection of fluorescent signals. </a:t>
            </a:r>
            <a:endParaRPr lang="en-IN" sz="1800" dirty="0">
              <a:effectLst/>
              <a:latin typeface="Calibri" panose="020F0502020204030204" pitchFamily="34" charset="0"/>
              <a:ea typeface="Calibri" panose="020F050202020403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537537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110</a:t>
            </a:fld>
            <a:endParaRPr lang="en-US">
              <a:solidFill>
                <a:prstClr val="black"/>
              </a:solidFill>
            </a:endParaRPr>
          </a:p>
        </p:txBody>
      </p:sp>
    </p:spTree>
    <p:extLst>
      <p:ext uri="{BB962C8B-B14F-4D97-AF65-F5344CB8AC3E}">
        <p14:creationId xmlns:p14="http://schemas.microsoft.com/office/powerpoint/2010/main" val="150047966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111</a:t>
            </a:fld>
            <a:endParaRPr lang="en-US">
              <a:solidFill>
                <a:prstClr val="black"/>
              </a:solidFill>
            </a:endParaRPr>
          </a:p>
        </p:txBody>
      </p:sp>
    </p:spTree>
    <p:extLst>
      <p:ext uri="{BB962C8B-B14F-4D97-AF65-F5344CB8AC3E}">
        <p14:creationId xmlns:p14="http://schemas.microsoft.com/office/powerpoint/2010/main" val="66513673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112</a:t>
            </a:fld>
            <a:endParaRPr lang="en-US">
              <a:solidFill>
                <a:prstClr val="black"/>
              </a:solidFill>
            </a:endParaRPr>
          </a:p>
        </p:txBody>
      </p:sp>
    </p:spTree>
    <p:extLst>
      <p:ext uri="{BB962C8B-B14F-4D97-AF65-F5344CB8AC3E}">
        <p14:creationId xmlns:p14="http://schemas.microsoft.com/office/powerpoint/2010/main" val="1711782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85758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85758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85758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85758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structure of microtubule shows a hollow tube with a wall of circular </a:t>
            </a:r>
            <a:r>
              <a:rPr lang="en-US" sz="1200" b="0" i="0" u="none" strike="noStrike" kern="1200" cap="none" dirty="0" err="1">
                <a:solidFill>
                  <a:schemeClr val="dk1"/>
                </a:solidFill>
                <a:effectLst/>
                <a:latin typeface="Arial"/>
                <a:ea typeface="Arial"/>
                <a:cs typeface="Arial"/>
                <a:sym typeface="Arial"/>
              </a:rPr>
              <a:t>protofilaments</a:t>
            </a:r>
            <a:r>
              <a:rPr lang="en-US" sz="1200" b="0" i="0" u="none" strike="noStrike" kern="1200" cap="none" dirty="0">
                <a:solidFill>
                  <a:schemeClr val="dk1"/>
                </a:solidFill>
                <a:effectLst/>
                <a:latin typeface="Arial"/>
                <a:ea typeface="Arial"/>
                <a:cs typeface="Arial"/>
                <a:sym typeface="Arial"/>
              </a:rPr>
              <a:t>. The polymer has an outer diameter of 25 nanometers and an inner diameter of 15 nanometers. It is made of alternate alpha-beta molecules with positive charge at one end and negative charge at the other end. The height of single alpha-beta molecule together is 8 nanometer.</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micrograph shows vertical microtubules of an axon.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singlet type has one hollow structure of microtubule. The doublet has two hollow structures attached to each other and are labeled as A and B, and the triplet shows three hollow structures attached to one another in a straight line and are labeled as A, B and C.</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3860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94172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3864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386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3864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3864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lag phase or nucleation is the starting phase where individual dimers group together to form oligomers. </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a:t>
            </a:r>
            <a:r>
              <a:rPr lang="en-US" sz="1200" b="0" i="0" u="none" strike="noStrike" kern="1200" cap="none" dirty="0" err="1">
                <a:solidFill>
                  <a:schemeClr val="dk1"/>
                </a:solidFill>
                <a:effectLst/>
                <a:latin typeface="Arial"/>
                <a:ea typeface="Arial"/>
                <a:cs typeface="Arial"/>
                <a:sym typeface="Arial"/>
              </a:rPr>
              <a:t>protofilaments</a:t>
            </a:r>
            <a:r>
              <a:rPr lang="en-US" sz="1200" b="0" i="0" u="none" strike="noStrike" kern="1200" cap="none" dirty="0">
                <a:solidFill>
                  <a:schemeClr val="dk1"/>
                </a:solidFill>
                <a:effectLst/>
                <a:latin typeface="Arial"/>
                <a:ea typeface="Arial"/>
                <a:cs typeface="Arial"/>
                <a:sym typeface="Arial"/>
              </a:rPr>
              <a:t> join together to form a growing microtubule in the elongation phase. It shows a negative charge at one end and positive charge at the other end. </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A lengthy microtubule shows subunits coming on and off in the plateau phase over time by 60 minutes.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3860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3864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3864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basal body at the center is a mass from which the minus and plus ends emanate. The measurement is noted as 0.5 micrometers.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3860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3864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tubulin heterodimers get added at plus end and is lost at the minus end.</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3860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3864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386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volume of actin microfilaments is higher than intermediate filaments. The microtubules are very less in number. The microfilaments have the smallest diameter, followed by intermediate filaments. The microtubules have the largest diameter. The intermediate filaments show staggered overlaps. The measurement is shown as 0.5 micrometers.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5375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3864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3864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3864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3864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3864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At high G T P hyphen tubulin concentration, G T P hyphen tubulin gets added at the positive end and forms the G T P cap which is marked as growth.</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At low G T P hyphen tubulin concentration, the G D P is hydrolyzed and the G T P cap is depleted. This is labeled as catastrophe.</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graph for the dynamic instability shows: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graph show minutes on the X axis from 0 to 45, in increments of 15 and length change on the Y axis. </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length change is much higher in the plus end than the minus end during all phases. </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plus end shows an up down pattern. The length change is high during the growth period where G T P hyphen tubulin are added. The length change is less during catastrophe phase, where G T P is hydrolyzed, M T depolymerizes rapidly. The growth resumes in the rescue phase.</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minus end shows a pattern of steady increase and then a drop, approximately every 15 minutes.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2476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88426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At high G T P hyphen tubulin concentration, G T P hyphen tubulin gets added at the positive end and forms the G T P cap which is marked as growth.</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At low G T P hyphen tubulin concentration, the G D P is hydrolyzed and the G T P cap is depleted. This is labeled as catastrophe.</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graph for the dynamic instability shows: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graph show minutes on the X axis from 0 to 45, in increments of 15 and length change on the Y axis. </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length change is much higher in the plus end than the minus end during all phases. </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plus end shows an up down pattern. The length change is high during the growth period where G T P hyphen tubulin are added. The length change is less during catastrophe phase, where G T P is hydrolyzed, M T depolymerizes rapidly. The growth resumes in the rescue phase.</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minus end shows a pattern of steady increase and then a drop, approximately every 15 minutes.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24763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0106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0106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79766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centrosome consists of a centriole pair. The centriole is a hollow tube made up of multiple cylindrical microtubules.</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TEM of measurement 0.5 micrometer shows centrioles, </a:t>
            </a:r>
            <a:r>
              <a:rPr lang="en-US" sz="1200" b="0" i="0" u="none" strike="noStrike" kern="1200" cap="none" dirty="0" err="1">
                <a:solidFill>
                  <a:schemeClr val="dk1"/>
                </a:solidFill>
                <a:effectLst/>
                <a:latin typeface="Arial"/>
                <a:ea typeface="Arial"/>
                <a:cs typeface="Arial"/>
                <a:sym typeface="Arial"/>
              </a:rPr>
              <a:t>pericentriolar</a:t>
            </a:r>
            <a:r>
              <a:rPr lang="en-US" sz="1200" b="0" i="0" u="none" strike="noStrike" kern="1200" cap="none" dirty="0">
                <a:solidFill>
                  <a:schemeClr val="dk1"/>
                </a:solidFill>
                <a:effectLst/>
                <a:latin typeface="Arial"/>
                <a:ea typeface="Arial"/>
                <a:cs typeface="Arial"/>
                <a:sym typeface="Arial"/>
              </a:rPr>
              <a:t> material, and microtubule.</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a:t>
            </a:r>
            <a:r>
              <a:rPr lang="en-US" sz="1200" b="0" i="0" u="none" strike="noStrike" kern="1200" cap="none" dirty="0" err="1">
                <a:solidFill>
                  <a:schemeClr val="dk1"/>
                </a:solidFill>
                <a:effectLst/>
                <a:latin typeface="Arial"/>
                <a:ea typeface="Arial"/>
                <a:cs typeface="Arial"/>
                <a:sym typeface="Arial"/>
              </a:rPr>
              <a:t>centriolar</a:t>
            </a:r>
            <a:r>
              <a:rPr lang="en-US" sz="1200" b="0" i="0" u="none" strike="noStrike" kern="1200" cap="none" dirty="0">
                <a:solidFill>
                  <a:schemeClr val="dk1"/>
                </a:solidFill>
                <a:effectLst/>
                <a:latin typeface="Arial"/>
                <a:ea typeface="Arial"/>
                <a:cs typeface="Arial"/>
                <a:sym typeface="Arial"/>
              </a:rPr>
              <a:t> structure T E M of 50 nanometer shows a pin wheel structure formed by nine sets of triplet microtubules.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53753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651367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centrosome shows multiple M T structure with a positive side facing outward. There is a layer of gamma-tubulin at the base with alpha and beta lines above. </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An M T in vitro, visualized by metal shadowing shows gamma hyphen T u R C and the measurement is marked as 100 nanometers.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5375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44343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44343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nerve cells show two sets of M T, one for axon and the other for dendrite. The minus end of the axonal M T s is attached to the centrosome M T O C and the plus ends are at the tip of axons. The dendrites on the other arm of the cell shows opposite polarities of M T s to the ends near the nucleus and the tip.</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ciliated epithelial cells show a broad basal end and thin multiple apical ends. The apical ends are connected to the base by the basal bodies, M T O Cs.</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red blood cells are disc-shaped with multiple margin bundle of microtubules of mixed polarity along the rim.</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8451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65615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During interphase, a set of centrosome is at the center of a cell. The negative polarity of the M T point toward the centrosome and the positive polarity toward the circumference of the cell.</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During early prophase, two sets of centrosomes are found where</a:t>
            </a:r>
            <a:r>
              <a:rPr lang="en-US" sz="1200" b="1" i="0" u="none" strike="noStrike" kern="1200" cap="none" dirty="0">
                <a:solidFill>
                  <a:schemeClr val="dk1"/>
                </a:solidFill>
                <a:effectLst/>
                <a:latin typeface="Arial"/>
                <a:ea typeface="Arial"/>
                <a:cs typeface="Arial"/>
                <a:sym typeface="Arial"/>
              </a:rPr>
              <a:t> </a:t>
            </a:r>
            <a:r>
              <a:rPr lang="en-US" sz="1200" b="0" i="0" u="none" strike="noStrike" kern="1200" cap="none" dirty="0">
                <a:solidFill>
                  <a:schemeClr val="dk1"/>
                </a:solidFill>
                <a:effectLst/>
                <a:latin typeface="Arial"/>
                <a:ea typeface="Arial"/>
                <a:cs typeface="Arial"/>
                <a:sym typeface="Arial"/>
              </a:rPr>
              <a:t>the negative polarity of the M T point toward the centrosome and the positive polarity toward the circumference of the cell. The strands of centrioles are visible.</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During metaphase, the pairs of chromosomes align vertically as the cell divide into two. The centrosomes M T O Cs move toward the opposite ends of the cells where</a:t>
            </a:r>
            <a:r>
              <a:rPr lang="en-US" sz="1200" b="1" i="0" u="none" strike="noStrike" kern="1200" cap="none" dirty="0">
                <a:solidFill>
                  <a:schemeClr val="dk1"/>
                </a:solidFill>
                <a:effectLst/>
                <a:latin typeface="Arial"/>
                <a:ea typeface="Arial"/>
                <a:cs typeface="Arial"/>
                <a:sym typeface="Arial"/>
              </a:rPr>
              <a:t> </a:t>
            </a:r>
            <a:r>
              <a:rPr lang="en-US" sz="1200" b="0" i="0" u="none" strike="noStrike" kern="1200" cap="none" dirty="0">
                <a:solidFill>
                  <a:schemeClr val="dk1"/>
                </a:solidFill>
                <a:effectLst/>
                <a:latin typeface="Arial"/>
                <a:ea typeface="Arial"/>
                <a:cs typeface="Arial"/>
                <a:sym typeface="Arial"/>
              </a:rPr>
              <a:t>the negative polarity of the M T point toward the centrosome and the positive polarity toward the circumference of the cell.</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A fluorescence micrograph of a cell stained for spindle components shows alpha hyphen tubulin, DNA, and gamma hyphen tubulin.</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84510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984788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14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79333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775011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84510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pPr>
              <a:lnSpc>
                <a:spcPct val="107000"/>
              </a:lnSpc>
              <a:spcBef>
                <a:spcPts val="1500"/>
              </a:spcBef>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Effects of Tau overexpression on insect cells: Normal </a:t>
            </a:r>
            <a:r>
              <a:rPr lang="en-I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Sf9</a:t>
            </a: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 insect cells show multiple spherical structures and the measurement is 40 </a:t>
            </a:r>
            <a:r>
              <a:rPr lang="en-IN" sz="1800" dirty="0" err="1">
                <a:effectLst/>
                <a:latin typeface="Times New Roman" panose="02020603050405020304" pitchFamily="18" charset="0"/>
                <a:ea typeface="Times New Roman" panose="02020603050405020304" pitchFamily="18" charset="0"/>
                <a:cs typeface="Times New Roman" panose="02020603050405020304" pitchFamily="18" charset="0"/>
              </a:rPr>
              <a:t>micrometer</a:t>
            </a: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 Another micrograph shows </a:t>
            </a:r>
            <a:r>
              <a:rPr lang="en-I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Sf9</a:t>
            </a: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 cells expressing Tau as elongated cells with a long slender tail.</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84510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77597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699514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Positive negative T I Ps of E B 1 on M T showing positive and negative polarity at opposite ends.</a:t>
            </a:r>
            <a:endParaRPr lang="en-IN" sz="1200" b="0" i="0" u="none" strike="noStrike" kern="1200" cap="none" dirty="0">
              <a:solidFill>
                <a:schemeClr val="dk1"/>
              </a:solidFill>
              <a:effectLst/>
              <a:latin typeface="Arial"/>
              <a:ea typeface="Arial"/>
              <a:cs typeface="Arial"/>
              <a:sym typeface="Arial"/>
            </a:endParaRPr>
          </a:p>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58881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A stained micrograph shows D N A in blue at the center, next M </a:t>
            </a:r>
            <a:r>
              <a:rPr lang="en-US" sz="1200" b="0" i="0" u="none" strike="noStrike" kern="1200" cap="none" dirty="0" err="1">
                <a:solidFill>
                  <a:schemeClr val="dk1"/>
                </a:solidFill>
                <a:effectLst/>
                <a:latin typeface="Arial"/>
                <a:ea typeface="Arial"/>
                <a:cs typeface="Arial"/>
                <a:sym typeface="Arial"/>
              </a:rPr>
              <a:t>Ts</a:t>
            </a:r>
            <a:r>
              <a:rPr lang="en-US" sz="1200" b="0" i="0" u="none" strike="noStrike" kern="1200" cap="none" dirty="0">
                <a:solidFill>
                  <a:schemeClr val="dk1"/>
                </a:solidFill>
                <a:effectLst/>
                <a:latin typeface="Arial"/>
                <a:ea typeface="Arial"/>
                <a:cs typeface="Arial"/>
                <a:sym typeface="Arial"/>
              </a:rPr>
              <a:t> in red, and E B 1 in green. The measurement is 5 micrometers.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84510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429536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err="1">
                <a:solidFill>
                  <a:schemeClr val="dk1"/>
                </a:solidFill>
                <a:effectLst/>
                <a:latin typeface="Arial"/>
                <a:ea typeface="Arial"/>
                <a:cs typeface="Arial"/>
                <a:sym typeface="Arial"/>
              </a:rPr>
              <a:t>Catastrophins</a:t>
            </a:r>
            <a:r>
              <a:rPr lang="en-US" sz="1200" b="0" i="0" u="none" strike="noStrike" kern="1200" cap="none" dirty="0">
                <a:solidFill>
                  <a:schemeClr val="dk1"/>
                </a:solidFill>
                <a:effectLst/>
                <a:latin typeface="Arial"/>
                <a:ea typeface="Arial"/>
                <a:cs typeface="Arial"/>
                <a:sym typeface="Arial"/>
              </a:rPr>
              <a:t> like M C A K are proteins in groups on the M </a:t>
            </a:r>
            <a:r>
              <a:rPr lang="en-US" sz="1200" b="0" i="0" u="none" strike="noStrike" kern="1200" cap="none" dirty="0" err="1">
                <a:solidFill>
                  <a:schemeClr val="dk1"/>
                </a:solidFill>
                <a:effectLst/>
                <a:latin typeface="Arial"/>
                <a:ea typeface="Arial"/>
                <a:cs typeface="Arial"/>
                <a:sym typeface="Arial"/>
              </a:rPr>
              <a:t>Ts</a:t>
            </a:r>
            <a:r>
              <a:rPr lang="en-US" sz="1200" b="0" i="0" u="none" strike="noStrike" kern="1200" cap="none" dirty="0">
                <a:solidFill>
                  <a:schemeClr val="dk1"/>
                </a:solidFill>
                <a:effectLst/>
                <a:latin typeface="Arial"/>
                <a:ea typeface="Arial"/>
                <a:cs typeface="Arial"/>
                <a:sym typeface="Arial"/>
              </a:rPr>
              <a:t>.</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84510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3077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Microtubules consist of a hollow tube with a wall of thirteen circular </a:t>
            </a:r>
            <a:r>
              <a:rPr lang="en-US" sz="1200" b="0" i="0" u="none" strike="noStrike" kern="1200" cap="none" dirty="0" err="1">
                <a:solidFill>
                  <a:schemeClr val="dk1"/>
                </a:solidFill>
                <a:effectLst/>
                <a:latin typeface="Arial"/>
                <a:ea typeface="Arial"/>
                <a:cs typeface="Arial"/>
                <a:sym typeface="Arial"/>
              </a:rPr>
              <a:t>protofilaments</a:t>
            </a:r>
            <a:r>
              <a:rPr lang="en-US" sz="1200" b="0" i="0" u="none" strike="noStrike" kern="1200" cap="none" dirty="0">
                <a:solidFill>
                  <a:schemeClr val="dk1"/>
                </a:solidFill>
                <a:effectLst/>
                <a:latin typeface="Arial"/>
                <a:ea typeface="Arial"/>
                <a:cs typeface="Arial"/>
                <a:sym typeface="Arial"/>
              </a:rPr>
              <a:t>. The polymer has a diameter of 25 nanometers and is made of alternate alpha beta hyphen tubulin heterodimers.</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Microfilaments are two intertwined chains of circular molecules of F hyphen actin. Each molecule is a G hyphen actin monomer. The total diameter of the two chains together is 7 nanometer.</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Intermediate filaments are eight rod-shaped proto filaments joined end to end with staggered overlaps termed as I F dimer. The total diameter is 8 to 12 nanometers. </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53753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71767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243246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243246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243246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243246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Microfilament (MF) assembly: The length is shown as 36 nanometers and height is 7 nanometers. Many G hyphen actin monomers have A D P and a few have A T P at the center.</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Molecular model: The height of the M T is 7 nanometers and A D P are seen at the center of the molecules.</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S1 fragments “decorating” actin microfilaments: The micrograph shows pointed end at the positive and barbed end at the negative ends of M T. The measurement is shown as 0.25 micrometer.</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477539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66</a:t>
            </a:fld>
            <a:endParaRPr lang="en-US">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67</a:t>
            </a:fld>
            <a:endParaRPr lang="en-US">
              <a:solidFill>
                <a:prstClr val="black"/>
              </a:solidFill>
            </a:endParaRPr>
          </a:p>
        </p:txBody>
      </p:sp>
    </p:spTree>
    <p:extLst>
      <p:ext uri="{BB962C8B-B14F-4D97-AF65-F5344CB8AC3E}">
        <p14:creationId xmlns:p14="http://schemas.microsoft.com/office/powerpoint/2010/main" val="8220379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68</a:t>
            </a:fld>
            <a:endParaRPr lang="en-US">
              <a:solidFill>
                <a:prstClr val="black"/>
              </a:solidFill>
            </a:endParaRPr>
          </a:p>
        </p:txBody>
      </p:sp>
    </p:spTree>
    <p:extLst>
      <p:ext uri="{BB962C8B-B14F-4D97-AF65-F5344CB8AC3E}">
        <p14:creationId xmlns:p14="http://schemas.microsoft.com/office/powerpoint/2010/main" val="35687520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stress fibers are found in contractile bundle and are parallel to filaments, cell cortex in gel and are </a:t>
            </a:r>
            <a:r>
              <a:rPr lang="en-US" sz="1200" b="0" i="0" u="none" strike="noStrike" kern="1200" cap="none" dirty="0" err="1">
                <a:solidFill>
                  <a:schemeClr val="dk1"/>
                </a:solidFill>
                <a:effectLst/>
                <a:latin typeface="Arial"/>
                <a:ea typeface="Arial"/>
                <a:cs typeface="Arial"/>
                <a:sym typeface="Arial"/>
              </a:rPr>
              <a:t>crosslinked</a:t>
            </a:r>
            <a:r>
              <a:rPr lang="en-US" sz="1200" b="0" i="0" u="none" strike="noStrike" kern="1200" cap="none" dirty="0">
                <a:solidFill>
                  <a:schemeClr val="dk1"/>
                </a:solidFill>
                <a:effectLst/>
                <a:latin typeface="Arial"/>
                <a:ea typeface="Arial"/>
                <a:cs typeface="Arial"/>
                <a:sym typeface="Arial"/>
              </a:rPr>
              <a:t> filaments, </a:t>
            </a:r>
            <a:r>
              <a:rPr lang="en-US" sz="1200" b="0" i="0" u="none" strike="noStrike" kern="1200" cap="none" dirty="0" err="1">
                <a:solidFill>
                  <a:schemeClr val="dk1"/>
                </a:solidFill>
                <a:effectLst/>
                <a:latin typeface="Arial"/>
                <a:ea typeface="Arial"/>
                <a:cs typeface="Arial"/>
                <a:sym typeface="Arial"/>
              </a:rPr>
              <a:t>lamellipodium</a:t>
            </a:r>
            <a:r>
              <a:rPr lang="en-US" sz="1200" b="0" i="0" u="none" strike="noStrike" kern="1200" cap="none" dirty="0">
                <a:solidFill>
                  <a:schemeClr val="dk1"/>
                </a:solidFill>
                <a:effectLst/>
                <a:latin typeface="Arial"/>
                <a:ea typeface="Arial"/>
                <a:cs typeface="Arial"/>
                <a:sym typeface="Arial"/>
              </a:rPr>
              <a:t> in branched network and are short branched filaments, and </a:t>
            </a:r>
            <a:r>
              <a:rPr lang="en-US" sz="1200" b="0" i="0" u="none" strike="noStrike" kern="1200" cap="none" dirty="0" err="1">
                <a:solidFill>
                  <a:schemeClr val="dk1"/>
                </a:solidFill>
                <a:effectLst/>
                <a:latin typeface="Arial"/>
                <a:ea typeface="Arial"/>
                <a:cs typeface="Arial"/>
                <a:sym typeface="Arial"/>
              </a:rPr>
              <a:t>filopodium</a:t>
            </a:r>
            <a:r>
              <a:rPr lang="en-US" sz="1200" b="0" i="0" u="none" strike="noStrike" kern="1200" cap="none" dirty="0">
                <a:solidFill>
                  <a:schemeClr val="dk1"/>
                </a:solidFill>
                <a:effectLst/>
                <a:latin typeface="Arial"/>
                <a:ea typeface="Arial"/>
                <a:cs typeface="Arial"/>
                <a:sym typeface="Arial"/>
              </a:rPr>
              <a:t> in parallel bundle and the filaments run parallel directed outward.</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69</a:t>
            </a:fld>
            <a:endParaRPr lang="en-US">
              <a:solidFill>
                <a:prstClr val="black"/>
              </a:solidFill>
            </a:endParaRPr>
          </a:p>
        </p:txBody>
      </p:sp>
    </p:spTree>
    <p:extLst>
      <p:ext uri="{BB962C8B-B14F-4D97-AF65-F5344CB8AC3E}">
        <p14:creationId xmlns:p14="http://schemas.microsoft.com/office/powerpoint/2010/main" val="2214351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128604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70</a:t>
            </a:fld>
            <a:endParaRPr lang="en-US">
              <a:solidFill>
                <a:prstClr val="black"/>
              </a:solidFill>
            </a:endParaRPr>
          </a:p>
        </p:txBody>
      </p:sp>
    </p:spTree>
    <p:extLst>
      <p:ext uri="{BB962C8B-B14F-4D97-AF65-F5344CB8AC3E}">
        <p14:creationId xmlns:p14="http://schemas.microsoft.com/office/powerpoint/2010/main" val="34599508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71</a:t>
            </a:fld>
            <a:endParaRPr lang="en-US">
              <a:solidFill>
                <a:prstClr val="black"/>
              </a:solidFill>
            </a:endParaRPr>
          </a:p>
        </p:txBody>
      </p:sp>
    </p:spTree>
    <p:extLst>
      <p:ext uri="{BB962C8B-B14F-4D97-AF65-F5344CB8AC3E}">
        <p14:creationId xmlns:p14="http://schemas.microsoft.com/office/powerpoint/2010/main" val="34174774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72</a:t>
            </a:fld>
            <a:endParaRPr lang="en-US">
              <a:solidFill>
                <a:prstClr val="black"/>
              </a:solidFill>
            </a:endParaRPr>
          </a:p>
        </p:txBody>
      </p:sp>
    </p:spTree>
    <p:extLst>
      <p:ext uri="{BB962C8B-B14F-4D97-AF65-F5344CB8AC3E}">
        <p14:creationId xmlns:p14="http://schemas.microsoft.com/office/powerpoint/2010/main" val="25193056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Filament formation: </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A reversible reaction between monomer-sequestering proteins like </a:t>
            </a:r>
            <a:r>
              <a:rPr lang="en-US" sz="1200" b="0" i="0" u="none" strike="noStrike" kern="1200" cap="none" dirty="0" err="1">
                <a:solidFill>
                  <a:schemeClr val="dk1"/>
                </a:solidFill>
                <a:effectLst/>
                <a:latin typeface="Arial"/>
                <a:ea typeface="Arial"/>
                <a:cs typeface="Arial"/>
                <a:sym typeface="Arial"/>
              </a:rPr>
              <a:t>thymosin</a:t>
            </a:r>
            <a:r>
              <a:rPr lang="en-US" sz="1200" b="0" i="0" u="none" strike="noStrike" kern="1200" cap="none" dirty="0">
                <a:solidFill>
                  <a:schemeClr val="dk1"/>
                </a:solidFill>
                <a:effectLst/>
                <a:latin typeface="Arial"/>
                <a:ea typeface="Arial"/>
                <a:cs typeface="Arial"/>
                <a:sym typeface="Arial"/>
              </a:rPr>
              <a:t> beta 4 to actin monomers.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Another reversible reaction between actin monomers to actin-polymerizing proteins like </a:t>
            </a:r>
            <a:r>
              <a:rPr lang="en-US" sz="1200" b="0" i="0" u="none" strike="noStrike" kern="1200" cap="none" dirty="0" err="1">
                <a:solidFill>
                  <a:schemeClr val="dk1"/>
                </a:solidFill>
                <a:effectLst/>
                <a:latin typeface="Arial"/>
                <a:ea typeface="Arial"/>
                <a:cs typeface="Arial"/>
                <a:sym typeface="Arial"/>
              </a:rPr>
              <a:t>formin</a:t>
            </a:r>
            <a:r>
              <a:rPr lang="en-US" sz="1200" b="0" i="0" u="none" strike="noStrike" kern="1200" cap="none" dirty="0">
                <a:solidFill>
                  <a:schemeClr val="dk1"/>
                </a:solidFill>
                <a:effectLst/>
                <a:latin typeface="Arial"/>
                <a:ea typeface="Arial"/>
                <a:cs typeface="Arial"/>
                <a:sym typeface="Arial"/>
              </a:rPr>
              <a:t>, which has a vertical stranded actin filament.</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Filament length:</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Filament-severing proteins like gelsolin with short double strands and filament capping proteins like cap Z, which has a longer length.</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Filament organization:</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Filament cross linking proteins like </a:t>
            </a:r>
            <a:r>
              <a:rPr lang="en-US" sz="1200" b="0" i="0" u="none" strike="noStrike" kern="1200" cap="none" dirty="0" err="1">
                <a:solidFill>
                  <a:schemeClr val="dk1"/>
                </a:solidFill>
                <a:effectLst/>
                <a:latin typeface="Arial"/>
                <a:ea typeface="Arial"/>
                <a:cs typeface="Arial"/>
                <a:sym typeface="Arial"/>
              </a:rPr>
              <a:t>filamin</a:t>
            </a:r>
            <a:r>
              <a:rPr lang="en-US" sz="1200" b="0" i="0" u="none" strike="noStrike" kern="1200" cap="none" dirty="0">
                <a:solidFill>
                  <a:schemeClr val="dk1"/>
                </a:solidFill>
                <a:effectLst/>
                <a:latin typeface="Arial"/>
                <a:ea typeface="Arial"/>
                <a:cs typeface="Arial"/>
                <a:sym typeface="Arial"/>
              </a:rPr>
              <a:t> and filament bundling proteins like alpha </a:t>
            </a:r>
            <a:r>
              <a:rPr lang="en-US" sz="1200" b="0" i="0" u="none" strike="noStrike" kern="1200" cap="none" dirty="0" err="1">
                <a:solidFill>
                  <a:schemeClr val="dk1"/>
                </a:solidFill>
                <a:effectLst/>
                <a:latin typeface="Arial"/>
                <a:ea typeface="Arial"/>
                <a:cs typeface="Arial"/>
                <a:sym typeface="Arial"/>
              </a:rPr>
              <a:t>actinin</a:t>
            </a:r>
            <a:r>
              <a:rPr lang="en-US" sz="1200" b="0" i="0" u="none" strike="noStrike" kern="1200" cap="none" dirty="0">
                <a:solidFill>
                  <a:schemeClr val="dk1"/>
                </a:solidFill>
                <a:effectLst/>
                <a:latin typeface="Arial"/>
                <a:ea typeface="Arial"/>
                <a:cs typeface="Arial"/>
                <a:sym typeface="Arial"/>
              </a:rPr>
              <a:t> and </a:t>
            </a:r>
            <a:r>
              <a:rPr lang="en-US" sz="1200" b="0" i="0" u="none" strike="noStrike" kern="1200" cap="none" dirty="0" err="1">
                <a:solidFill>
                  <a:schemeClr val="dk1"/>
                </a:solidFill>
                <a:effectLst/>
                <a:latin typeface="Arial"/>
                <a:ea typeface="Arial"/>
                <a:cs typeface="Arial"/>
                <a:sym typeface="Arial"/>
              </a:rPr>
              <a:t>fimbrin</a:t>
            </a:r>
            <a:r>
              <a:rPr lang="en-US" sz="1200" b="0" i="0" u="none" strike="noStrike" kern="1200" cap="none" dirty="0">
                <a:solidFill>
                  <a:schemeClr val="dk1"/>
                </a:solidFill>
                <a:effectLst/>
                <a:latin typeface="Arial"/>
                <a:ea typeface="Arial"/>
                <a:cs typeface="Arial"/>
                <a:sym typeface="Arial"/>
              </a:rPr>
              <a:t>.</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73</a:t>
            </a:fld>
            <a:endParaRPr lang="en-US">
              <a:solidFill>
                <a:prstClr val="black"/>
              </a:solidFill>
            </a:endParaRPr>
          </a:p>
        </p:txBody>
      </p:sp>
    </p:spTree>
    <p:extLst>
      <p:ext uri="{BB962C8B-B14F-4D97-AF65-F5344CB8AC3E}">
        <p14:creationId xmlns:p14="http://schemas.microsoft.com/office/powerpoint/2010/main" val="9119011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74</a:t>
            </a:fld>
            <a:endParaRPr lang="en-US">
              <a:solidFill>
                <a:prstClr val="black"/>
              </a:solidFill>
            </a:endParaRPr>
          </a:p>
        </p:txBody>
      </p:sp>
    </p:spTree>
    <p:extLst>
      <p:ext uri="{BB962C8B-B14F-4D97-AF65-F5344CB8AC3E}">
        <p14:creationId xmlns:p14="http://schemas.microsoft.com/office/powerpoint/2010/main" val="1571134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75</a:t>
            </a:fld>
            <a:endParaRPr lang="en-US">
              <a:solidFill>
                <a:prstClr val="black"/>
              </a:solidFill>
            </a:endParaRPr>
          </a:p>
        </p:txBody>
      </p:sp>
    </p:spTree>
    <p:extLst>
      <p:ext uri="{BB962C8B-B14F-4D97-AF65-F5344CB8AC3E}">
        <p14:creationId xmlns:p14="http://schemas.microsoft.com/office/powerpoint/2010/main" val="31062105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76</a:t>
            </a:fld>
            <a:endParaRPr lang="en-US">
              <a:solidFill>
                <a:prstClr val="black"/>
              </a:solidFill>
            </a:endParaRPr>
          </a:p>
        </p:txBody>
      </p:sp>
    </p:spTree>
    <p:extLst>
      <p:ext uri="{BB962C8B-B14F-4D97-AF65-F5344CB8AC3E}">
        <p14:creationId xmlns:p14="http://schemas.microsoft.com/office/powerpoint/2010/main" val="2896891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77</a:t>
            </a:fld>
            <a:endParaRPr lang="en-US">
              <a:solidFill>
                <a:prstClr val="black"/>
              </a:solidFill>
            </a:endParaRPr>
          </a:p>
        </p:txBody>
      </p:sp>
    </p:spTree>
    <p:extLst>
      <p:ext uri="{BB962C8B-B14F-4D97-AF65-F5344CB8AC3E}">
        <p14:creationId xmlns:p14="http://schemas.microsoft.com/office/powerpoint/2010/main" val="14817819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78</a:t>
            </a:fld>
            <a:endParaRPr lang="en-US">
              <a:solidFill>
                <a:prstClr val="black"/>
              </a:solidFill>
            </a:endParaRPr>
          </a:p>
        </p:txBody>
      </p:sp>
    </p:spTree>
    <p:extLst>
      <p:ext uri="{BB962C8B-B14F-4D97-AF65-F5344CB8AC3E}">
        <p14:creationId xmlns:p14="http://schemas.microsoft.com/office/powerpoint/2010/main" val="33784073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79</a:t>
            </a:fld>
            <a:endParaRPr lang="en-US">
              <a:solidFill>
                <a:prstClr val="black"/>
              </a:solidFill>
            </a:endParaRPr>
          </a:p>
        </p:txBody>
      </p:sp>
    </p:spTree>
    <p:extLst>
      <p:ext uri="{BB962C8B-B14F-4D97-AF65-F5344CB8AC3E}">
        <p14:creationId xmlns:p14="http://schemas.microsoft.com/office/powerpoint/2010/main" val="166222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structure of </a:t>
            </a:r>
            <a:r>
              <a:rPr lang="en-US" sz="1200" b="0" i="0" u="none" strike="noStrike" kern="1200" cap="none" dirty="0" err="1">
                <a:solidFill>
                  <a:schemeClr val="dk1"/>
                </a:solidFill>
                <a:effectLst/>
                <a:latin typeface="Arial"/>
                <a:ea typeface="Arial"/>
                <a:cs typeface="Arial"/>
                <a:sym typeface="Arial"/>
              </a:rPr>
              <a:t>S.aureus</a:t>
            </a:r>
            <a:r>
              <a:rPr lang="en-US" sz="1200" b="0" i="0" u="none" strike="noStrike" kern="1200" cap="none" dirty="0">
                <a:solidFill>
                  <a:schemeClr val="dk1"/>
                </a:solidFill>
                <a:effectLst/>
                <a:latin typeface="Arial"/>
                <a:ea typeface="Arial"/>
                <a:cs typeface="Arial"/>
                <a:sym typeface="Arial"/>
              </a:rPr>
              <a:t> is spherical with a circular band within the walls of the center labeled as F t s Z. The detailed structure of F t s Z shows multiple spherical G T P molecules. </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Rod-shaped E.coli and </a:t>
            </a:r>
            <a:r>
              <a:rPr lang="en-US" sz="1200" b="0" i="0" u="none" strike="noStrike" kern="1200" cap="none" dirty="0" err="1">
                <a:solidFill>
                  <a:schemeClr val="dk1"/>
                </a:solidFill>
                <a:effectLst/>
                <a:latin typeface="Arial"/>
                <a:ea typeface="Arial"/>
                <a:cs typeface="Arial"/>
                <a:sym typeface="Arial"/>
              </a:rPr>
              <a:t>B.subtilis</a:t>
            </a:r>
            <a:r>
              <a:rPr lang="en-US" sz="1200" b="0" i="0" u="none" strike="noStrike" kern="1200" cap="none" dirty="0">
                <a:solidFill>
                  <a:schemeClr val="dk1"/>
                </a:solidFill>
                <a:effectLst/>
                <a:latin typeface="Arial"/>
                <a:ea typeface="Arial"/>
                <a:cs typeface="Arial"/>
                <a:sym typeface="Arial"/>
              </a:rPr>
              <a:t> show multiple strands of M r e B. The curved structure of </a:t>
            </a:r>
            <a:r>
              <a:rPr lang="en-US" sz="1200" b="0" i="0" u="none" strike="noStrike" kern="1200" cap="none" dirty="0" err="1">
                <a:solidFill>
                  <a:schemeClr val="dk1"/>
                </a:solidFill>
                <a:effectLst/>
                <a:latin typeface="Arial"/>
                <a:ea typeface="Arial"/>
                <a:cs typeface="Arial"/>
                <a:sym typeface="Arial"/>
              </a:rPr>
              <a:t>C.crescentus</a:t>
            </a:r>
            <a:r>
              <a:rPr lang="en-US" sz="1200" b="0" i="0" u="none" strike="noStrike" kern="1200" cap="none" dirty="0">
                <a:solidFill>
                  <a:schemeClr val="dk1"/>
                </a:solidFill>
                <a:effectLst/>
                <a:latin typeface="Arial"/>
                <a:ea typeface="Arial"/>
                <a:cs typeface="Arial"/>
                <a:sym typeface="Arial"/>
              </a:rPr>
              <a:t> shows a long single strand of </a:t>
            </a:r>
            <a:r>
              <a:rPr lang="en-US" sz="1200" b="0" i="0" u="none" strike="noStrike" kern="1200" cap="none" dirty="0" err="1">
                <a:solidFill>
                  <a:schemeClr val="dk1"/>
                </a:solidFill>
                <a:effectLst/>
                <a:latin typeface="Arial"/>
                <a:ea typeface="Arial"/>
                <a:cs typeface="Arial"/>
                <a:sym typeface="Arial"/>
              </a:rPr>
              <a:t>crescentin</a:t>
            </a:r>
            <a:r>
              <a:rPr lang="en-US" sz="1200" b="0" i="0" u="none" strike="noStrike" kern="1200" cap="none" dirty="0">
                <a:solidFill>
                  <a:schemeClr val="dk1"/>
                </a:solidFill>
                <a:effectLst/>
                <a:latin typeface="Arial"/>
                <a:ea typeface="Arial"/>
                <a:cs typeface="Arial"/>
                <a:sym typeface="Arial"/>
              </a:rPr>
              <a:t> along the wall.</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detailed structure of alpha beta-tubulin shows circular G D P molecules.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38606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80</a:t>
            </a:fld>
            <a:endParaRPr lang="en-US">
              <a:solidFill>
                <a:prstClr val="black"/>
              </a:solidFill>
            </a:endParaRPr>
          </a:p>
        </p:txBody>
      </p:sp>
    </p:spTree>
    <p:extLst>
      <p:ext uri="{BB962C8B-B14F-4D97-AF65-F5344CB8AC3E}">
        <p14:creationId xmlns:p14="http://schemas.microsoft.com/office/powerpoint/2010/main" val="29095528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81</a:t>
            </a:fld>
            <a:endParaRPr lang="en-US">
              <a:solidFill>
                <a:prstClr val="black"/>
              </a:solidFill>
            </a:endParaRPr>
          </a:p>
        </p:txBody>
      </p:sp>
    </p:spTree>
    <p:extLst>
      <p:ext uri="{BB962C8B-B14F-4D97-AF65-F5344CB8AC3E}">
        <p14:creationId xmlns:p14="http://schemas.microsoft.com/office/powerpoint/2010/main" val="31797661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82</a:t>
            </a:fld>
            <a:endParaRPr lang="en-US">
              <a:solidFill>
                <a:prstClr val="black"/>
              </a:solidFill>
            </a:endParaRPr>
          </a:p>
        </p:txBody>
      </p:sp>
    </p:spTree>
    <p:extLst>
      <p:ext uri="{BB962C8B-B14F-4D97-AF65-F5344CB8AC3E}">
        <p14:creationId xmlns:p14="http://schemas.microsoft.com/office/powerpoint/2010/main" val="41721843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micrograph shows microvilli and actin microfilaments. </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illustration shows electron hyphen dense plaque on the top, actin micro hyphen filaments, actin hyphen bundling proteins, plasma membrane, and lateral links.</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polarity shows positive at the top near electron dense plaque and is negative and the bottom.</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83</a:t>
            </a:fld>
            <a:endParaRPr lang="en-US">
              <a:solidFill>
                <a:prstClr val="black"/>
              </a:solidFill>
            </a:endParaRPr>
          </a:p>
        </p:txBody>
      </p:sp>
    </p:spTree>
    <p:extLst>
      <p:ext uri="{BB962C8B-B14F-4D97-AF65-F5344CB8AC3E}">
        <p14:creationId xmlns:p14="http://schemas.microsoft.com/office/powerpoint/2010/main" val="25184510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84</a:t>
            </a:fld>
            <a:endParaRPr lang="en-US">
              <a:solidFill>
                <a:prstClr val="black"/>
              </a:solidFill>
            </a:endParaRPr>
          </a:p>
        </p:txBody>
      </p:sp>
    </p:spTree>
    <p:extLst>
      <p:ext uri="{BB962C8B-B14F-4D97-AF65-F5344CB8AC3E}">
        <p14:creationId xmlns:p14="http://schemas.microsoft.com/office/powerpoint/2010/main" val="38323997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85</a:t>
            </a:fld>
            <a:endParaRPr lang="en-US">
              <a:solidFill>
                <a:prstClr val="black"/>
              </a:solidFill>
            </a:endParaRPr>
          </a:p>
        </p:txBody>
      </p:sp>
    </p:spTree>
    <p:extLst>
      <p:ext uri="{BB962C8B-B14F-4D97-AF65-F5344CB8AC3E}">
        <p14:creationId xmlns:p14="http://schemas.microsoft.com/office/powerpoint/2010/main" val="21584015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86</a:t>
            </a:fld>
            <a:endParaRPr lang="en-US">
              <a:solidFill>
                <a:prstClr val="black"/>
              </a:solidFill>
            </a:endParaRPr>
          </a:p>
        </p:txBody>
      </p:sp>
    </p:spTree>
    <p:extLst>
      <p:ext uri="{BB962C8B-B14F-4D97-AF65-F5344CB8AC3E}">
        <p14:creationId xmlns:p14="http://schemas.microsoft.com/office/powerpoint/2010/main" val="39128604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87</a:t>
            </a:fld>
            <a:endParaRPr lang="en-US">
              <a:solidFill>
                <a:prstClr val="black"/>
              </a:solidFill>
            </a:endParaRPr>
          </a:p>
        </p:txBody>
      </p:sp>
    </p:spTree>
    <p:extLst>
      <p:ext uri="{BB962C8B-B14F-4D97-AF65-F5344CB8AC3E}">
        <p14:creationId xmlns:p14="http://schemas.microsoft.com/office/powerpoint/2010/main" val="23928924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88</a:t>
            </a:fld>
            <a:endParaRPr lang="en-US">
              <a:solidFill>
                <a:prstClr val="black"/>
              </a:solidFill>
            </a:endParaRPr>
          </a:p>
        </p:txBody>
      </p:sp>
    </p:spTree>
    <p:extLst>
      <p:ext uri="{BB962C8B-B14F-4D97-AF65-F5344CB8AC3E}">
        <p14:creationId xmlns:p14="http://schemas.microsoft.com/office/powerpoint/2010/main" val="30799666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89</a:t>
            </a:fld>
            <a:endParaRPr lang="en-US">
              <a:solidFill>
                <a:prstClr val="black"/>
              </a:solidFill>
            </a:endParaRPr>
          </a:p>
        </p:txBody>
      </p:sp>
    </p:spTree>
    <p:extLst>
      <p:ext uri="{BB962C8B-B14F-4D97-AF65-F5344CB8AC3E}">
        <p14:creationId xmlns:p14="http://schemas.microsoft.com/office/powerpoint/2010/main" val="138672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386063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micrograph measures 0.2 micrometers. </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illustration on the lengths of W A S P proteins shows the following parts within the cytosol:</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W A S P activates A r p 2 by 3 complex: The parts are A r p 2 by 3, W A S P.</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Nucleation on the sides of filaments: Molecules of profiling hyphen actin forming 70 degrees between two filaments.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Barbed ends elongate: membrane is pushed forward. Loose capping proteins are seen.</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Capping protein terminates elongation. It forms a cap at the top of the filament.</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A second illustration shows the process of actin polymerization as follows: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 </a:t>
            </a:r>
            <a:r>
              <a:rPr lang="en-US" sz="1200" b="0" i="0" u="none" strike="noStrike" kern="1200" cap="none" dirty="0" err="1">
                <a:solidFill>
                  <a:schemeClr val="dk1"/>
                </a:solidFill>
                <a:effectLst/>
                <a:latin typeface="Arial"/>
                <a:ea typeface="Arial"/>
                <a:cs typeface="Arial"/>
                <a:sym typeface="Arial"/>
              </a:rPr>
              <a:t>formin</a:t>
            </a:r>
            <a:r>
              <a:rPr lang="en-US" sz="1200" b="0" i="0" u="none" strike="noStrike" kern="1200" cap="none" dirty="0">
                <a:solidFill>
                  <a:schemeClr val="dk1"/>
                </a:solidFill>
                <a:effectLst/>
                <a:latin typeface="Arial"/>
                <a:ea typeface="Arial"/>
                <a:cs typeface="Arial"/>
                <a:sym typeface="Arial"/>
              </a:rPr>
              <a:t> dimer binds the barbed plus end of an actin filament.</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a:t>
            </a:r>
            <a:r>
              <a:rPr lang="en-US" sz="1200" b="0" i="0" u="none" strike="noStrike" kern="1200" cap="none" dirty="0" err="1">
                <a:solidFill>
                  <a:schemeClr val="dk1"/>
                </a:solidFill>
                <a:effectLst/>
                <a:latin typeface="Arial"/>
                <a:ea typeface="Arial"/>
                <a:cs typeface="Arial"/>
                <a:sym typeface="Arial"/>
              </a:rPr>
              <a:t>formin</a:t>
            </a:r>
            <a:r>
              <a:rPr lang="en-US" sz="1200" b="0" i="0" u="none" strike="noStrike" kern="1200" cap="none" dirty="0">
                <a:solidFill>
                  <a:schemeClr val="dk1"/>
                </a:solidFill>
                <a:effectLst/>
                <a:latin typeface="Arial"/>
                <a:ea typeface="Arial"/>
                <a:cs typeface="Arial"/>
                <a:sym typeface="Arial"/>
              </a:rPr>
              <a:t> has “whiskers” that recruit </a:t>
            </a:r>
            <a:r>
              <a:rPr lang="en-US" sz="1200" b="0" i="0" u="none" strike="noStrike" kern="1200" cap="none" dirty="0" err="1">
                <a:solidFill>
                  <a:schemeClr val="dk1"/>
                </a:solidFill>
                <a:effectLst/>
                <a:latin typeface="Arial"/>
                <a:ea typeface="Arial"/>
                <a:cs typeface="Arial"/>
                <a:sym typeface="Arial"/>
              </a:rPr>
              <a:t>profilin</a:t>
            </a:r>
            <a:r>
              <a:rPr lang="en-US" sz="1200" b="0" i="0" u="none" strike="noStrike" kern="1200" cap="none" dirty="0">
                <a:solidFill>
                  <a:schemeClr val="dk1"/>
                </a:solidFill>
                <a:effectLst/>
                <a:latin typeface="Arial"/>
                <a:ea typeface="Arial"/>
                <a:cs typeface="Arial"/>
                <a:sym typeface="Arial"/>
              </a:rPr>
              <a:t> hyphen actin complexes.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filament lengthens at its barbed end.</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90</a:t>
            </a:fld>
            <a:endParaRPr lang="en-US">
              <a:solidFill>
                <a:prstClr val="black"/>
              </a:solidFill>
            </a:endParaRPr>
          </a:p>
        </p:txBody>
      </p:sp>
    </p:spTree>
    <p:extLst>
      <p:ext uri="{BB962C8B-B14F-4D97-AF65-F5344CB8AC3E}">
        <p14:creationId xmlns:p14="http://schemas.microsoft.com/office/powerpoint/2010/main" val="5778185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91</a:t>
            </a:fld>
            <a:endParaRPr lang="en-US">
              <a:solidFill>
                <a:prstClr val="black"/>
              </a:solidFill>
            </a:endParaRPr>
          </a:p>
        </p:txBody>
      </p:sp>
    </p:spTree>
    <p:extLst>
      <p:ext uri="{BB962C8B-B14F-4D97-AF65-F5344CB8AC3E}">
        <p14:creationId xmlns:p14="http://schemas.microsoft.com/office/powerpoint/2010/main" val="31460821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92</a:t>
            </a:fld>
            <a:endParaRPr lang="en-US">
              <a:solidFill>
                <a:prstClr val="black"/>
              </a:solidFill>
            </a:endParaRPr>
          </a:p>
        </p:txBody>
      </p:sp>
    </p:spTree>
    <p:extLst>
      <p:ext uri="{BB962C8B-B14F-4D97-AF65-F5344CB8AC3E}">
        <p14:creationId xmlns:p14="http://schemas.microsoft.com/office/powerpoint/2010/main" val="33361424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93</a:t>
            </a:fld>
            <a:endParaRPr lang="en-US">
              <a:solidFill>
                <a:prstClr val="black"/>
              </a:solidFill>
            </a:endParaRPr>
          </a:p>
        </p:txBody>
      </p:sp>
    </p:spTree>
    <p:extLst>
      <p:ext uri="{BB962C8B-B14F-4D97-AF65-F5344CB8AC3E}">
        <p14:creationId xmlns:p14="http://schemas.microsoft.com/office/powerpoint/2010/main" val="125646412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94</a:t>
            </a:fld>
            <a:endParaRPr lang="en-US">
              <a:solidFill>
                <a:prstClr val="black"/>
              </a:solidFill>
            </a:endParaRPr>
          </a:p>
        </p:txBody>
      </p:sp>
    </p:spTree>
    <p:extLst>
      <p:ext uri="{BB962C8B-B14F-4D97-AF65-F5344CB8AC3E}">
        <p14:creationId xmlns:p14="http://schemas.microsoft.com/office/powerpoint/2010/main" val="408575814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95</a:t>
            </a:fld>
            <a:endParaRPr lang="en-US">
              <a:solidFill>
                <a:prstClr val="black"/>
              </a:solidFill>
            </a:endParaRPr>
          </a:p>
        </p:txBody>
      </p:sp>
    </p:spTree>
    <p:extLst>
      <p:ext uri="{BB962C8B-B14F-4D97-AF65-F5344CB8AC3E}">
        <p14:creationId xmlns:p14="http://schemas.microsoft.com/office/powerpoint/2010/main" val="9516234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Serum starved cultured fibroblast shows a thin network of actin bundles and little activity.</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second micrograph shows formation of stress fibers with activated R h o protein.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third micrograph shows formation of </a:t>
            </a:r>
            <a:r>
              <a:rPr lang="en-US" sz="1200" b="0" i="0" u="none" strike="noStrike" kern="1200" cap="none" dirty="0" err="1">
                <a:solidFill>
                  <a:schemeClr val="dk1"/>
                </a:solidFill>
                <a:effectLst/>
                <a:latin typeface="Arial"/>
                <a:ea typeface="Arial"/>
                <a:cs typeface="Arial"/>
                <a:sym typeface="Arial"/>
              </a:rPr>
              <a:t>lamellipodium</a:t>
            </a:r>
            <a:r>
              <a:rPr lang="en-US" sz="1200" b="0" i="0" u="none" strike="noStrike" kern="1200" cap="none" dirty="0">
                <a:solidFill>
                  <a:schemeClr val="dk1"/>
                </a:solidFill>
                <a:effectLst/>
                <a:latin typeface="Arial"/>
                <a:ea typeface="Arial"/>
                <a:cs typeface="Arial"/>
                <a:sym typeface="Arial"/>
              </a:rPr>
              <a:t> with activated R a c.</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fourth micrograph shows a roughly circular fibroblast with outer hairy </a:t>
            </a:r>
            <a:r>
              <a:rPr lang="en-US" sz="1200" b="0" i="0" u="none" strike="noStrike" kern="1200" cap="none" dirty="0" err="1">
                <a:solidFill>
                  <a:schemeClr val="dk1"/>
                </a:solidFill>
                <a:effectLst/>
                <a:latin typeface="Arial"/>
                <a:ea typeface="Arial"/>
                <a:cs typeface="Arial"/>
                <a:sym typeface="Arial"/>
              </a:rPr>
              <a:t>filopodia</a:t>
            </a:r>
            <a:r>
              <a:rPr lang="en-US" sz="1200" b="0" i="0" u="none" strike="noStrike" kern="1200" cap="none" dirty="0">
                <a:solidFill>
                  <a:schemeClr val="dk1"/>
                </a:solidFill>
                <a:effectLst/>
                <a:latin typeface="Arial"/>
                <a:ea typeface="Arial"/>
                <a:cs typeface="Arial"/>
                <a:sym typeface="Arial"/>
              </a:rPr>
              <a:t> with activated C d c 4 2.</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illustration shows active R h o with G T P and actin remodeling to G A P releasing P to form inactive R h o with G D P. The process continues to form sequestered R h o with G D I and G D P. A reversible process also occurs with sequestered R h o to inactive Rho to active Rho in presence of G E F.</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96</a:t>
            </a:fld>
            <a:endParaRPr lang="en-US">
              <a:solidFill>
                <a:prstClr val="black"/>
              </a:solidFill>
            </a:endParaRPr>
          </a:p>
        </p:txBody>
      </p:sp>
    </p:spTree>
    <p:extLst>
      <p:ext uri="{BB962C8B-B14F-4D97-AF65-F5344CB8AC3E}">
        <p14:creationId xmlns:p14="http://schemas.microsoft.com/office/powerpoint/2010/main" val="265565675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97</a:t>
            </a:fld>
            <a:endParaRPr lang="en-US">
              <a:solidFill>
                <a:prstClr val="black"/>
              </a:solidFill>
            </a:endParaRPr>
          </a:p>
        </p:txBody>
      </p:sp>
    </p:spTree>
    <p:extLst>
      <p:ext uri="{BB962C8B-B14F-4D97-AF65-F5344CB8AC3E}">
        <p14:creationId xmlns:p14="http://schemas.microsoft.com/office/powerpoint/2010/main" val="89417222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98</a:t>
            </a:fld>
            <a:endParaRPr lang="en-US">
              <a:solidFill>
                <a:prstClr val="black"/>
              </a:solidFill>
            </a:endParaRPr>
          </a:p>
        </p:txBody>
      </p:sp>
    </p:spTree>
    <p:extLst>
      <p:ext uri="{BB962C8B-B14F-4D97-AF65-F5344CB8AC3E}">
        <p14:creationId xmlns:p14="http://schemas.microsoft.com/office/powerpoint/2010/main" val="332489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rPr>
              <a:pPr>
                <a:buSzPct val="25000"/>
              </a:pPr>
              <a:t>99</a:t>
            </a:fld>
            <a:endParaRPr lang="en-US">
              <a:solidFill>
                <a:prstClr val="black"/>
              </a:solidFill>
            </a:endParaRPr>
          </a:p>
        </p:txBody>
      </p:sp>
    </p:spTree>
    <p:extLst>
      <p:ext uri="{BB962C8B-B14F-4D97-AF65-F5344CB8AC3E}">
        <p14:creationId xmlns:p14="http://schemas.microsoft.com/office/powerpoint/2010/main" val="3003864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754437"/>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10/30/2022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457200" y="5181600"/>
            <a:ext cx="8229600" cy="1066800"/>
          </a:xfrm>
        </p:spPr>
        <p:txBody>
          <a:bodyPr/>
          <a:lstStyle/>
          <a:p>
            <a:endParaRPr lang="en-IN" dirty="0"/>
          </a:p>
        </p:txBody>
      </p:sp>
    </p:spTree>
    <p:extLst>
      <p:ext uri="{BB962C8B-B14F-4D97-AF65-F5344CB8AC3E}">
        <p14:creationId xmlns:p14="http://schemas.microsoft.com/office/powerpoint/2010/main" val="272420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redi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9"/>
            <a:ext cx="3657600" cy="1088476"/>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9349B39A-AC01-4073-85EF-922E8DBA6C0A}"/>
              </a:ext>
            </a:extLst>
          </p:cNvPr>
          <p:cNvSpPr>
            <a:spLocks noGrp="1"/>
          </p:cNvSpPr>
          <p:nvPr>
            <p:ph type="pic" sz="quarter" idx="18"/>
          </p:nvPr>
        </p:nvSpPr>
        <p:spPr>
          <a:xfrm>
            <a:off x="457200" y="1517650"/>
            <a:ext cx="4178300" cy="4608513"/>
          </a:xfrm>
        </p:spPr>
        <p:txBody>
          <a:bodyPr/>
          <a:lstStyle/>
          <a:p>
            <a:endParaRPr lang="en-IN" dirty="0"/>
          </a:p>
        </p:txBody>
      </p:sp>
      <p:pic>
        <p:nvPicPr>
          <p:cNvPr id="11" name="Logo"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4" name="Content Placeholder 3">
            <a:extLst>
              <a:ext uri="{FF2B5EF4-FFF2-40B4-BE49-F238E27FC236}">
                <a16:creationId xmlns:a16="http://schemas.microsoft.com/office/drawing/2014/main" id="{9DBB0BF2-5162-4B6F-B06E-C4298E10EA5D}"/>
              </a:ext>
            </a:extLst>
          </p:cNvPr>
          <p:cNvSpPr>
            <a:spLocks noGrp="1"/>
          </p:cNvSpPr>
          <p:nvPr>
            <p:ph sz="quarter" idx="19"/>
          </p:nvPr>
        </p:nvSpPr>
        <p:spPr>
          <a:xfrm>
            <a:off x="5145088" y="5110163"/>
            <a:ext cx="3541712" cy="674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27259440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709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57200" y="1556327"/>
            <a:ext cx="3635375" cy="4520623"/>
          </a:xfrm>
        </p:spPr>
        <p:txBody>
          <a:bodyPr/>
          <a:lstStyle/>
          <a:p>
            <a:pPr lvl="0"/>
            <a:r>
              <a:rPr lang="en-US" dirty="0"/>
              <a:t>Edit Master text styles</a:t>
            </a: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234542" y="1556327"/>
            <a:ext cx="4452257"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3971925"/>
            <a:ext cx="4452258"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52575"/>
            <a:ext cx="3991970" cy="4438650"/>
          </a:xfrm>
        </p:spPr>
        <p:txBody>
          <a:bodyPr/>
          <a:lstStyle>
            <a:lvl1pPr>
              <a:defRPr/>
            </a:lvl1pPr>
          </a:lstStyle>
          <a:p>
            <a:pPr lvl="0"/>
            <a:r>
              <a:rPr lang="en-US" dirty="0"/>
              <a:t>Click to add text</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694830" y="1552575"/>
            <a:ext cx="3991970"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57201" y="1552575"/>
            <a:ext cx="2595603" cy="4438650"/>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3274199" y="1552575"/>
            <a:ext cx="2595602" cy="4438650"/>
          </a:xfrm>
        </p:spPr>
        <p:txBody>
          <a:bodyPr/>
          <a:lstStyle>
            <a:lvl1pPr>
              <a:defRPr/>
            </a:lvl1p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6091197" y="1552575"/>
            <a:ext cx="2595603"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57201" y="1552575"/>
            <a:ext cx="2595603" cy="4438650"/>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3274199" y="1552575"/>
            <a:ext cx="2595602" cy="4438650"/>
          </a:xfrm>
        </p:spPr>
        <p:txBody>
          <a:bodyPr/>
          <a:lstStyle>
            <a:lvl1pPr>
              <a:defRPr/>
            </a:lvl1p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6091197" y="1552575"/>
            <a:ext cx="2595603"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3" name="Picture Placeholder 2"/>
          <p:cNvSpPr>
            <a:spLocks noGrp="1"/>
          </p:cNvSpPr>
          <p:nvPr>
            <p:ph type="pic" sz="quarter" idx="16"/>
          </p:nvPr>
        </p:nvSpPr>
        <p:spPr>
          <a:xfrm>
            <a:off x="1092200" y="2870200"/>
            <a:ext cx="6197600" cy="2108200"/>
          </a:xfrm>
        </p:spPr>
        <p:txBody>
          <a:bodyPr/>
          <a:lstStyle/>
          <a:p>
            <a:endParaRPr lang="en-IN"/>
          </a:p>
        </p:txBody>
      </p:sp>
    </p:spTree>
    <p:extLst>
      <p:ext uri="{BB962C8B-B14F-4D97-AF65-F5344CB8AC3E}">
        <p14:creationId xmlns:p14="http://schemas.microsoft.com/office/powerpoint/2010/main" val="127863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52575"/>
            <a:ext cx="1885950" cy="4438650"/>
          </a:xfrm>
        </p:spPr>
        <p:txBody>
          <a:bodyPr/>
          <a:lstStyle>
            <a:lvl1pPr>
              <a:defRPr/>
            </a:lvl1pPr>
          </a:lstStyle>
          <a:p>
            <a:pPr lvl="0"/>
            <a:r>
              <a:rPr lang="en-US" dirty="0"/>
              <a:t>Click to add text</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2572593" y="1552575"/>
            <a:ext cx="1885950" cy="4438650"/>
          </a:xfrm>
        </p:spPr>
        <p:txBody>
          <a:body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4687986" y="1552575"/>
            <a:ext cx="1885950" cy="4438650"/>
          </a:xfrm>
        </p:spPr>
        <p:txBody>
          <a:bodyPr/>
          <a:lstStyle/>
          <a:p>
            <a:pPr lvl="0"/>
            <a:r>
              <a:rPr lang="en-US" dirty="0"/>
              <a:t>Click to add text</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hasCustomPrompt="1"/>
          </p:nvPr>
        </p:nvSpPr>
        <p:spPr>
          <a:xfrm>
            <a:off x="6803378" y="1552575"/>
            <a:ext cx="1885950" cy="4438650"/>
          </a:xfrm>
        </p:spPr>
        <p:txBody>
          <a:bodyPr/>
          <a:lstStyle/>
          <a:p>
            <a: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a:pPr>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64" r:id="rId2"/>
    <p:sldLayoutId id="214748368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pic>
        <p:nvPicPr>
          <p:cNvPr id="15" name="Logo"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2022 Pearson Education Ltd.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76" r:id="rId2"/>
    <p:sldLayoutId id="2147483677" r:id="rId3"/>
    <p:sldLayoutId id="2147483678" r:id="rId4"/>
    <p:sldLayoutId id="2147483682" r:id="rId5"/>
    <p:sldLayoutId id="2147483679" r:id="rId6"/>
    <p:sldLayoutId id="2147483671" r:id="rId7"/>
    <p:sldLayoutId id="2147483673" r:id="rId8"/>
    <p:sldLayoutId id="2147483670" r:id="rId9"/>
    <p:sldLayoutId id="2147483669" r:id="rId10"/>
    <p:sldLayoutId id="2147483655" r:id="rId11"/>
    <p:sldLayoutId id="214748368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8.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19.12"/><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46314" y="150055"/>
            <a:ext cx="8229600" cy="622828"/>
          </a:xfrm>
        </p:spPr>
        <p:txBody>
          <a:bodyPr lIns="0" tIns="0" rIns="0" bIns="0" anchor="ctr"/>
          <a:lstStyle/>
          <a:p>
            <a:r>
              <a:rPr lang="en-US" dirty="0"/>
              <a:t>Becker’s World of the Cell</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46314" y="886872"/>
            <a:ext cx="8229600" cy="359857"/>
          </a:xfrm>
        </p:spPr>
        <p:txBody>
          <a:bodyPr lIns="0" tIns="0" rIns="0" bIns="0" anchor="ctr"/>
          <a:lstStyle/>
          <a:p>
            <a:r>
              <a:rPr lang="en-US" dirty="0">
                <a:solidFill>
                  <a:schemeClr val="tx2"/>
                </a:solidFill>
              </a:rPr>
              <a:t>Tenth Edition, Global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4751388" y="2704810"/>
            <a:ext cx="3891870" cy="632859"/>
          </a:xfrm>
        </p:spPr>
        <p:txBody>
          <a:bodyPr lIns="0" tIns="0" rIns="0" bIns="0" anchor="ctr"/>
          <a:lstStyle/>
          <a:p>
            <a:pPr marL="0"/>
            <a:r>
              <a:rPr lang="en-US" dirty="0"/>
              <a:t>Chapter 13</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4751388" y="3581724"/>
            <a:ext cx="3891868" cy="461620"/>
          </a:xfrm>
        </p:spPr>
        <p:txBody>
          <a:bodyPr lIns="0" tIns="0" rIns="0" bIns="0" anchor="ctr"/>
          <a:lstStyle/>
          <a:p>
            <a:pPr marL="0"/>
            <a:r>
              <a:rPr lang="en-US" dirty="0"/>
              <a:t>Cytoskeletal Systems</a:t>
            </a:r>
          </a:p>
        </p:txBody>
      </p:sp>
      <p:sp>
        <p:nvSpPr>
          <p:cNvPr id="9" name="Content Placeholder 8">
            <a:extLst>
              <a:ext uri="{FF2B5EF4-FFF2-40B4-BE49-F238E27FC236}">
                <a16:creationId xmlns:a16="http://schemas.microsoft.com/office/drawing/2014/main" id="{7D27DE78-5C56-452E-9384-36BEE8BECDFE}"/>
              </a:ext>
            </a:extLst>
          </p:cNvPr>
          <p:cNvSpPr>
            <a:spLocks noGrp="1"/>
          </p:cNvSpPr>
          <p:nvPr>
            <p:ph sz="quarter" idx="19"/>
          </p:nvPr>
        </p:nvSpPr>
        <p:spPr>
          <a:xfrm>
            <a:off x="4882019" y="5549712"/>
            <a:ext cx="3935412" cy="557593"/>
          </a:xfrm>
        </p:spPr>
        <p:txBody>
          <a:bodyPr anchor="ctr"/>
          <a:lstStyle/>
          <a:p>
            <a:pPr marL="0" indent="0">
              <a:buNone/>
            </a:pPr>
            <a:r>
              <a:rPr lang="en-US" sz="1400" dirty="0">
                <a:latin typeface="+mn-lt"/>
              </a:rPr>
              <a:t>Lectures by Anna </a:t>
            </a:r>
            <a:r>
              <a:rPr lang="en-US" sz="1400" dirty="0" err="1">
                <a:latin typeface="+mn-lt"/>
              </a:rPr>
              <a:t>Hegsted</a:t>
            </a:r>
            <a:r>
              <a:rPr lang="en-US" sz="1400" dirty="0">
                <a:latin typeface="+mn-lt"/>
              </a:rPr>
              <a:t>, Simon Fraser University</a:t>
            </a:r>
            <a:endParaRPr lang="en-IN" sz="1400" dirty="0">
              <a:latin typeface="+mn-lt"/>
            </a:endParaRP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17"/>
          </p:nvPr>
        </p:nvSpPr>
        <p:spPr>
          <a:xfrm>
            <a:off x="2173288" y="6419850"/>
            <a:ext cx="6589712" cy="228600"/>
          </a:xfrm>
        </p:spPr>
        <p:txBody>
          <a:bodyPr/>
          <a:lstStyle/>
          <a:p>
            <a:r>
              <a:rPr lang="en-US" altLang="en-US" sz="1200" b="0" dirty="0">
                <a:latin typeface="Verdana"/>
                <a:ea typeface="Verdana" panose="020B0604030504040204" pitchFamily="34" charset="0"/>
                <a:cs typeface="Verdana" panose="020B0604030504040204" pitchFamily="34" charset="0"/>
              </a:rPr>
              <a:t>Copyright © 2022 Pearson Education Ltd. All Rights Reserved.</a:t>
            </a:r>
          </a:p>
        </p:txBody>
      </p:sp>
      <p:pic>
        <p:nvPicPr>
          <p:cNvPr id="11" name="Picture 10" descr="Front Cover: Becker's World of the Cell, Tenth Edition, Global Edition, by Jeff Hardin, James P Lodolce">
            <a:extLst>
              <a:ext uri="{FF2B5EF4-FFF2-40B4-BE49-F238E27FC236}">
                <a16:creationId xmlns:a16="http://schemas.microsoft.com/office/drawing/2014/main" id="{4661E716-CC2A-4EF2-B6CF-577D57381C84}"/>
              </a:ext>
            </a:extLst>
          </p:cNvPr>
          <p:cNvPicPr>
            <a:picLocks noChangeAspect="1"/>
          </p:cNvPicPr>
          <p:nvPr/>
        </p:nvPicPr>
        <p:blipFill>
          <a:blip r:embed="rId3"/>
          <a:stretch>
            <a:fillRect/>
          </a:stretch>
        </p:blipFill>
        <p:spPr>
          <a:xfrm>
            <a:off x="500742" y="1368649"/>
            <a:ext cx="3926181" cy="4873827"/>
          </a:xfrm>
          <a:prstGeom prst="rect">
            <a:avLst/>
          </a:prstGeom>
        </p:spPr>
      </p:pic>
    </p:spTree>
    <p:extLst>
      <p:ext uri="{BB962C8B-B14F-4D97-AF65-F5344CB8AC3E}">
        <p14:creationId xmlns:p14="http://schemas.microsoft.com/office/powerpoint/2010/main" val="25631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03618"/>
            <a:ext cx="8293694" cy="715314"/>
          </a:xfrm>
          <a:solidFill>
            <a:srgbClr val="FFFF00"/>
          </a:solidFill>
        </p:spPr>
        <p:txBody>
          <a:bodyPr lIns="0" tIns="0" rIns="0" bIns="0" anchor="ctr"/>
          <a:lstStyle/>
          <a:p>
            <a:r>
              <a:rPr lang="en-US" sz="3600" dirty="0">
                <a:latin typeface="+mj-lt"/>
              </a:rPr>
              <a:t>Dynamic Cytoskeleton</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2520"/>
            <a:ext cx="8293694" cy="1370429"/>
          </a:xfrm>
          <a:noFill/>
          <a:ln>
            <a:noFill/>
          </a:ln>
        </p:spPr>
        <p:txBody>
          <a:bodyPr lIns="0" tIns="0" rIns="0" bIns="0" anchor="t" anchorCtr="0"/>
          <a:lstStyle/>
          <a:p>
            <a:pPr marL="342900" indent="-342900"/>
            <a:r>
              <a:rPr lang="en-US" sz="2400" dirty="0"/>
              <a:t>Research has shown that the cytoskeleton is </a:t>
            </a:r>
            <a:r>
              <a:rPr lang="en-US" sz="2400" dirty="0">
                <a:solidFill>
                  <a:schemeClr val="accent3"/>
                </a:solidFill>
                <a:effectLst>
                  <a:glow rad="63500">
                    <a:schemeClr val="accent4">
                      <a:satMod val="175000"/>
                      <a:alpha val="40000"/>
                    </a:schemeClr>
                  </a:glow>
                </a:effectLst>
              </a:rPr>
              <a:t>dynamically assembled and disassembled.</a:t>
            </a:r>
          </a:p>
          <a:p>
            <a:pPr marL="342900" indent="-342900"/>
            <a:r>
              <a:rPr lang="en-US" sz="2400" dirty="0"/>
              <a:t>It includes some remarkably elaborate structures.</a:t>
            </a:r>
          </a:p>
        </p:txBody>
      </p:sp>
    </p:spTree>
    <p:extLst>
      <p:ext uri="{BB962C8B-B14F-4D97-AF65-F5344CB8AC3E}">
        <p14:creationId xmlns:p14="http://schemas.microsoft.com/office/powerpoint/2010/main" val="22022057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p:spPr>
        <p:txBody>
          <a:bodyPr lIns="0" tIns="0" rIns="0" bIns="0" anchor="ctr">
            <a:spAutoFit/>
          </a:bodyPr>
          <a:lstStyle/>
          <a:p>
            <a:r>
              <a:rPr lang="en-US" sz="3600" dirty="0">
                <a:latin typeface="+mj-lt"/>
              </a:rPr>
              <a:t>Classes of Intermediate Filament Proteins </a:t>
            </a:r>
            <a:r>
              <a:rPr lang="en-US" sz="2800" dirty="0">
                <a:latin typeface="+mj-lt"/>
              </a:rPr>
              <a:t>(1 of 4)</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1862048"/>
          </a:xfrm>
          <a:noFill/>
          <a:ln>
            <a:noFill/>
          </a:ln>
        </p:spPr>
        <p:txBody>
          <a:bodyPr lIns="0" tIns="0" rIns="0" bIns="0" anchor="t" anchorCtr="0">
            <a:spAutoFit/>
          </a:bodyPr>
          <a:lstStyle/>
          <a:p>
            <a:pPr marL="342900" indent="-342900"/>
            <a:r>
              <a:rPr lang="en-US" sz="2400" dirty="0"/>
              <a:t>Class </a:t>
            </a:r>
            <a:r>
              <a:rPr lang="en-US" sz="2400" dirty="0">
                <a:latin typeface="Times New Roman" panose="02020603050405020304" pitchFamily="18" charset="0"/>
                <a:cs typeface="Times New Roman" panose="02020603050405020304" pitchFamily="18" charset="0"/>
              </a:rPr>
              <a:t>I</a:t>
            </a:r>
            <a:r>
              <a:rPr lang="en-US" sz="2400" dirty="0"/>
              <a:t>: </a:t>
            </a:r>
            <a:r>
              <a:rPr lang="en-US" sz="2400" i="1" dirty="0"/>
              <a:t>acidic keratins.</a:t>
            </a:r>
          </a:p>
          <a:p>
            <a:pPr marL="342900" indent="-342900"/>
            <a:r>
              <a:rPr lang="en-US" sz="2400" dirty="0"/>
              <a:t>Class </a:t>
            </a:r>
            <a:r>
              <a:rPr lang="en-US" sz="2400" dirty="0">
                <a:latin typeface="Times New Roman" panose="02020603050405020304" pitchFamily="18" charset="0"/>
                <a:cs typeface="Times New Roman" panose="02020603050405020304" pitchFamily="18" charset="0"/>
              </a:rPr>
              <a:t>II</a:t>
            </a:r>
            <a:r>
              <a:rPr lang="en-US" sz="2400" dirty="0"/>
              <a:t>: </a:t>
            </a:r>
            <a:r>
              <a:rPr lang="en-US" sz="2400" i="1" dirty="0"/>
              <a:t>basic</a:t>
            </a:r>
            <a:r>
              <a:rPr lang="en-US" sz="2400" dirty="0"/>
              <a:t> or </a:t>
            </a:r>
            <a:r>
              <a:rPr lang="en-US" sz="2400" i="1" dirty="0"/>
              <a:t>neutral keratins.</a:t>
            </a:r>
          </a:p>
          <a:p>
            <a:pPr marL="342900" indent="-342900"/>
            <a:r>
              <a:rPr lang="en-US" sz="2400" dirty="0"/>
              <a:t>Proteins of classes</a:t>
            </a:r>
            <a:r>
              <a:rPr lang="en-US" sz="2400" dirty="0">
                <a:latin typeface="Times New Roman" panose="02020603050405020304" pitchFamily="18" charset="0"/>
                <a:cs typeface="Times New Roman" panose="02020603050405020304" pitchFamily="18" charset="0"/>
              </a:rPr>
              <a:t> I</a:t>
            </a:r>
            <a:r>
              <a:rPr lang="en-US" sz="2400" dirty="0"/>
              <a:t> and </a:t>
            </a:r>
            <a:r>
              <a:rPr lang="en-US" sz="2400" dirty="0">
                <a:latin typeface="Times New Roman" panose="02020603050405020304" pitchFamily="18" charset="0"/>
                <a:cs typeface="Times New Roman" panose="02020603050405020304" pitchFamily="18" charset="0"/>
              </a:rPr>
              <a:t>II</a:t>
            </a:r>
            <a:r>
              <a:rPr lang="en-US" sz="2400" dirty="0"/>
              <a:t> make up the </a:t>
            </a:r>
            <a:r>
              <a:rPr lang="en-US" sz="2400" i="1" dirty="0"/>
              <a:t>keratins</a:t>
            </a:r>
            <a:r>
              <a:rPr lang="en-US" sz="2400" dirty="0"/>
              <a:t> found in epithelial surfaces covering the body and lining its cavities.</a:t>
            </a:r>
          </a:p>
        </p:txBody>
      </p:sp>
    </p:spTree>
    <p:extLst>
      <p:ext uri="{BB962C8B-B14F-4D97-AF65-F5344CB8AC3E}">
        <p14:creationId xmlns:p14="http://schemas.microsoft.com/office/powerpoint/2010/main" val="7547170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p:spPr>
        <p:txBody>
          <a:bodyPr lIns="0" tIns="0" rIns="0" bIns="0" anchor="ctr">
            <a:spAutoFit/>
          </a:bodyPr>
          <a:lstStyle/>
          <a:p>
            <a:r>
              <a:rPr lang="en-US" sz="3600" dirty="0">
                <a:latin typeface="+mj-lt"/>
              </a:rPr>
              <a:t>Classes of Intermediate Filament Proteins </a:t>
            </a:r>
            <a:r>
              <a:rPr lang="en-US" sz="2800" dirty="0">
                <a:latin typeface="+mj-lt"/>
              </a:rPr>
              <a:t>(2 of 4)</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3339376"/>
          </a:xfrm>
          <a:noFill/>
          <a:ln>
            <a:noFill/>
          </a:ln>
        </p:spPr>
        <p:txBody>
          <a:bodyPr lIns="0" tIns="0" rIns="0" bIns="0" anchor="t" anchorCtr="0">
            <a:spAutoFit/>
          </a:bodyPr>
          <a:lstStyle/>
          <a:p>
            <a:pPr marL="342900" indent="-342900"/>
            <a:r>
              <a:rPr lang="en-US" sz="2400" dirty="0"/>
              <a:t>Class </a:t>
            </a:r>
            <a:r>
              <a:rPr lang="en-US" sz="2400" dirty="0">
                <a:latin typeface="Times New Roman" panose="02020603050405020304" pitchFamily="18" charset="0"/>
                <a:cs typeface="Times New Roman" panose="02020603050405020304" pitchFamily="18" charset="0"/>
              </a:rPr>
              <a:t>III</a:t>
            </a:r>
            <a:r>
              <a:rPr lang="en-US" sz="2400" dirty="0"/>
              <a:t>: includes </a:t>
            </a:r>
            <a:r>
              <a:rPr lang="en-US" sz="2400" i="1" dirty="0"/>
              <a:t>vimentin</a:t>
            </a:r>
            <a:r>
              <a:rPr lang="en-US" sz="2400" dirty="0"/>
              <a:t> (connective tissue), </a:t>
            </a:r>
            <a:r>
              <a:rPr lang="en-US" sz="2400" i="1" dirty="0" err="1"/>
              <a:t>desmin</a:t>
            </a:r>
            <a:r>
              <a:rPr lang="en-US" sz="2400" dirty="0"/>
              <a:t> (muscle cells), and </a:t>
            </a:r>
            <a:r>
              <a:rPr lang="en-US" sz="2400" i="1" dirty="0"/>
              <a:t>glial fibrillary acidic protein </a:t>
            </a:r>
            <a:r>
              <a:rPr lang="en-US" sz="2400" dirty="0"/>
              <a:t>(</a:t>
            </a:r>
            <a:r>
              <a:rPr lang="en-US" sz="2400" i="1" spc="-300" dirty="0"/>
              <a:t>G F A </a:t>
            </a:r>
            <a:r>
              <a:rPr lang="en-US" sz="2400" i="1" dirty="0"/>
              <a:t>P</a:t>
            </a:r>
            <a:r>
              <a:rPr lang="en-US" sz="2400" dirty="0"/>
              <a:t>) (glial cells).</a:t>
            </a:r>
          </a:p>
          <a:p>
            <a:pPr marL="342900" indent="-342900"/>
            <a:r>
              <a:rPr lang="en-US" sz="2400" dirty="0"/>
              <a:t>Class </a:t>
            </a:r>
            <a:r>
              <a:rPr lang="en-US" sz="2400" dirty="0">
                <a:latin typeface="Times New Roman" panose="02020603050405020304" pitchFamily="18" charset="0"/>
                <a:cs typeface="Times New Roman" panose="02020603050405020304" pitchFamily="18" charset="0"/>
              </a:rPr>
              <a:t>IV</a:t>
            </a:r>
            <a:r>
              <a:rPr lang="en-US" sz="2400" dirty="0"/>
              <a:t>: the </a:t>
            </a:r>
            <a:r>
              <a:rPr lang="en-US" sz="2400" i="1" dirty="0"/>
              <a:t>neurofilament</a:t>
            </a:r>
            <a:r>
              <a:rPr lang="en-US" sz="2400" dirty="0"/>
              <a:t> (</a:t>
            </a:r>
            <a:r>
              <a:rPr lang="en-US" sz="2400" i="1" spc="-300" dirty="0"/>
              <a:t>N </a:t>
            </a:r>
            <a:r>
              <a:rPr lang="en-US" sz="2400" i="1" dirty="0"/>
              <a:t>F</a:t>
            </a:r>
            <a:r>
              <a:rPr lang="en-US" sz="2400" dirty="0"/>
              <a:t>) </a:t>
            </a:r>
            <a:r>
              <a:rPr lang="en-US" sz="2400" i="1" dirty="0"/>
              <a:t>proteins</a:t>
            </a:r>
            <a:r>
              <a:rPr lang="en-US" sz="2400" dirty="0"/>
              <a:t> found in nerve cells.</a:t>
            </a:r>
          </a:p>
          <a:p>
            <a:pPr marL="342900" indent="-342900"/>
            <a:r>
              <a:rPr lang="en-US" sz="2400" dirty="0"/>
              <a:t>Class </a:t>
            </a:r>
            <a:r>
              <a:rPr lang="en-US" sz="2400" dirty="0">
                <a:latin typeface="Times New Roman" panose="02020603050405020304" pitchFamily="18" charset="0"/>
                <a:cs typeface="Times New Roman" panose="02020603050405020304" pitchFamily="18" charset="0"/>
              </a:rPr>
              <a:t>V</a:t>
            </a:r>
            <a:r>
              <a:rPr lang="en-US" sz="2400" dirty="0"/>
              <a:t>: includes the </a:t>
            </a:r>
            <a:r>
              <a:rPr lang="en-US" sz="2400" i="1" dirty="0"/>
              <a:t>nuclear </a:t>
            </a:r>
            <a:r>
              <a:rPr lang="en-US" sz="2400" i="1" dirty="0" err="1"/>
              <a:t>lamins</a:t>
            </a:r>
            <a:r>
              <a:rPr lang="en-US" sz="2400" i="1" dirty="0"/>
              <a:t> A, B, </a:t>
            </a:r>
            <a:r>
              <a:rPr lang="en-US" sz="2400" dirty="0"/>
              <a:t>and </a:t>
            </a:r>
            <a:r>
              <a:rPr lang="en-US" sz="2400" i="1" dirty="0"/>
              <a:t>C</a:t>
            </a:r>
            <a:r>
              <a:rPr lang="en-US" sz="2400" dirty="0"/>
              <a:t> that form a network along the inner surface of the nuclear membrane.</a:t>
            </a:r>
          </a:p>
        </p:txBody>
      </p:sp>
    </p:spTree>
    <p:extLst>
      <p:ext uri="{BB962C8B-B14F-4D97-AF65-F5344CB8AC3E}">
        <p14:creationId xmlns:p14="http://schemas.microsoft.com/office/powerpoint/2010/main" val="40547538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p:spPr>
        <p:txBody>
          <a:bodyPr lIns="0" tIns="0" rIns="0" bIns="0" anchor="ctr">
            <a:spAutoFit/>
          </a:bodyPr>
          <a:lstStyle/>
          <a:p>
            <a:r>
              <a:rPr lang="en-US" sz="3600" dirty="0">
                <a:latin typeface="+mj-lt"/>
              </a:rPr>
              <a:t>Classes of Intermediate Filament Proteins </a:t>
            </a:r>
            <a:r>
              <a:rPr lang="en-US" sz="2800" dirty="0">
                <a:latin typeface="+mj-lt"/>
              </a:rPr>
              <a:t>(3 of 4)</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2039020"/>
          </a:xfrm>
          <a:noFill/>
          <a:ln>
            <a:noFill/>
          </a:ln>
        </p:spPr>
        <p:txBody>
          <a:bodyPr lIns="0" tIns="0" rIns="0" bIns="0" anchor="t" anchorCtr="0">
            <a:spAutoFit/>
          </a:bodyPr>
          <a:lstStyle/>
          <a:p>
            <a:pPr marL="342900" indent="-342900"/>
            <a:r>
              <a:rPr lang="en-US" sz="2400" dirty="0"/>
              <a:t>Class </a:t>
            </a:r>
            <a:r>
              <a:rPr lang="en-US" sz="2400" dirty="0">
                <a:latin typeface="Times New Roman" panose="02020603050405020304" pitchFamily="18" charset="0"/>
                <a:cs typeface="Times New Roman" panose="02020603050405020304" pitchFamily="18" charset="0"/>
              </a:rPr>
              <a:t>VI</a:t>
            </a:r>
            <a:r>
              <a:rPr lang="en-US" sz="2400" dirty="0"/>
              <a:t>: </a:t>
            </a:r>
            <a:r>
              <a:rPr lang="en-US" sz="2400" i="1" dirty="0" err="1"/>
              <a:t>nestin</a:t>
            </a:r>
            <a:r>
              <a:rPr lang="en-US" sz="2400" dirty="0"/>
              <a:t>, the substance that makes up the neurofilaments in nerve cells of embryos.</a:t>
            </a:r>
          </a:p>
          <a:p>
            <a:pPr marL="342900" indent="-342900"/>
            <a:r>
              <a:rPr lang="en-US" sz="2400" dirty="0"/>
              <a:t>Animal cells can be distinguished based on the types of </a:t>
            </a:r>
            <a:r>
              <a:rPr lang="en-US" sz="2400" spc="-300" dirty="0"/>
              <a:t>I </a:t>
            </a:r>
            <a:r>
              <a:rPr lang="en-US" sz="2400" dirty="0"/>
              <a:t>F proteins they contain—a technique known as </a:t>
            </a:r>
            <a:r>
              <a:rPr lang="en-US" sz="2400" i="1" dirty="0"/>
              <a:t>intermediate filament typing.</a:t>
            </a:r>
          </a:p>
        </p:txBody>
      </p:sp>
    </p:spTree>
    <p:extLst>
      <p:ext uri="{BB962C8B-B14F-4D97-AF65-F5344CB8AC3E}">
        <p14:creationId xmlns:p14="http://schemas.microsoft.com/office/powerpoint/2010/main" val="21471782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p:spPr>
        <p:txBody>
          <a:bodyPr lIns="0" tIns="0" rIns="0" bIns="0" anchor="ctr">
            <a:spAutoFit/>
          </a:bodyPr>
          <a:lstStyle/>
          <a:p>
            <a:r>
              <a:rPr lang="en-US" sz="3600" dirty="0">
                <a:latin typeface="+mj-lt"/>
              </a:rPr>
              <a:t>Classes of Intermediate Filament Proteins </a:t>
            </a:r>
            <a:r>
              <a:rPr lang="en-US" sz="2800" dirty="0">
                <a:latin typeface="+mj-lt"/>
              </a:rPr>
              <a:t>(4 of 4)</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3724096"/>
          </a:xfrm>
          <a:noFill/>
          <a:ln>
            <a:noFill/>
          </a:ln>
        </p:spPr>
        <p:txBody>
          <a:bodyPr lIns="0" tIns="0" rIns="0" bIns="0" anchor="t" anchorCtr="0">
            <a:spAutoFit/>
          </a:bodyPr>
          <a:lstStyle/>
          <a:p>
            <a:pPr marL="342900" indent="-342900"/>
            <a:r>
              <a:rPr lang="en-US" sz="2400" dirty="0"/>
              <a:t>Plant cells have a nuclear lamina. </a:t>
            </a:r>
          </a:p>
          <a:p>
            <a:pPr marL="342900" indent="-342900"/>
            <a:r>
              <a:rPr lang="en-US" sz="2400" dirty="0"/>
              <a:t>However, they do not have </a:t>
            </a:r>
            <a:r>
              <a:rPr lang="en-US" sz="2400" dirty="0" err="1"/>
              <a:t>lamin</a:t>
            </a:r>
            <a:r>
              <a:rPr lang="en-US" sz="2400" dirty="0"/>
              <a:t> genes (Class </a:t>
            </a:r>
            <a:r>
              <a:rPr lang="en-US" sz="2400" dirty="0">
                <a:latin typeface="Times New Roman" panose="02020603050405020304" pitchFamily="18" charset="0"/>
                <a:cs typeface="Times New Roman" panose="02020603050405020304" pitchFamily="18" charset="0"/>
              </a:rPr>
              <a:t>V</a:t>
            </a:r>
            <a:r>
              <a:rPr lang="en-US" sz="2400" dirty="0"/>
              <a:t>). The nuclear lamina must be composed of non-</a:t>
            </a:r>
            <a:r>
              <a:rPr lang="en-US" sz="2400" dirty="0" err="1"/>
              <a:t>lamin</a:t>
            </a:r>
            <a:r>
              <a:rPr lang="en-US" sz="2400" dirty="0"/>
              <a:t> proteins. </a:t>
            </a:r>
          </a:p>
          <a:p>
            <a:pPr marL="342900" indent="-342900"/>
            <a:r>
              <a:rPr lang="en-US" sz="2400" i="1" spc="-300" dirty="0"/>
              <a:t>C R W </a:t>
            </a:r>
            <a:r>
              <a:rPr lang="en-US" sz="2400" i="1" dirty="0"/>
              <a:t>N proteins (for </a:t>
            </a:r>
            <a:r>
              <a:rPr lang="en-US" sz="2400" i="1" dirty="0" err="1"/>
              <a:t>CRoWded</a:t>
            </a:r>
            <a:r>
              <a:rPr lang="en-US" sz="2400" i="1" dirty="0"/>
              <a:t> Nucleus) </a:t>
            </a:r>
            <a:r>
              <a:rPr lang="en-US" sz="2400" dirty="0"/>
              <a:t>are the likely plant analog of </a:t>
            </a:r>
            <a:r>
              <a:rPr lang="en-US" sz="2400" dirty="0" err="1"/>
              <a:t>lamin</a:t>
            </a:r>
            <a:r>
              <a:rPr lang="en-US" sz="2400" dirty="0"/>
              <a:t>. </a:t>
            </a:r>
          </a:p>
          <a:p>
            <a:pPr marL="342900" indent="-342900"/>
            <a:r>
              <a:rPr lang="en-US" sz="2400" dirty="0"/>
              <a:t>Mutations in </a:t>
            </a:r>
            <a:r>
              <a:rPr lang="en-US" sz="2400" spc="-300" dirty="0"/>
              <a:t>C R W </a:t>
            </a:r>
            <a:r>
              <a:rPr lang="en-US" sz="2400" dirty="0"/>
              <a:t>N proteins result in plant cell defects that are similar to mutations in </a:t>
            </a:r>
            <a:r>
              <a:rPr lang="en-US" sz="2400" dirty="0" err="1"/>
              <a:t>lamin</a:t>
            </a:r>
            <a:r>
              <a:rPr lang="en-US" sz="2400" dirty="0"/>
              <a:t> in animal cells.</a:t>
            </a:r>
          </a:p>
        </p:txBody>
      </p:sp>
    </p:spTree>
    <p:extLst>
      <p:ext uri="{BB962C8B-B14F-4D97-AF65-F5344CB8AC3E}">
        <p14:creationId xmlns:p14="http://schemas.microsoft.com/office/powerpoint/2010/main" val="5817838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0121"/>
            <a:ext cx="8302240" cy="1107996"/>
          </a:xfrm>
        </p:spPr>
        <p:txBody>
          <a:bodyPr lIns="0" tIns="0" rIns="0" bIns="0" anchor="ctr">
            <a:spAutoFit/>
          </a:bodyPr>
          <a:lstStyle/>
          <a:p>
            <a:r>
              <a:rPr lang="en-US" sz="3600" dirty="0">
                <a:latin typeface="+mj-lt"/>
              </a:rPr>
              <a:t>Chemical Agents Used to Perturb the Cytoskeleton </a:t>
            </a:r>
            <a:r>
              <a:rPr lang="en-US" sz="2800" dirty="0">
                <a:latin typeface="+mj-lt"/>
              </a:rPr>
              <a:t>(1 of 2)</a:t>
            </a:r>
            <a:endParaRPr lang="en-US" sz="2800" dirty="0">
              <a:latin typeface="+mj-lt"/>
              <a:cs typeface="Times New Roman" panose="02020603050405020304" pitchFamily="18" charset="0"/>
            </a:endParaRPr>
          </a:p>
        </p:txBody>
      </p:sp>
      <p:sp>
        <p:nvSpPr>
          <p:cNvPr id="4" name="Content Placeholder 3"/>
          <p:cNvSpPr>
            <a:spLocks noGrp="1"/>
          </p:cNvSpPr>
          <p:nvPr>
            <p:ph idx="1"/>
          </p:nvPr>
        </p:nvSpPr>
        <p:spPr>
          <a:xfrm>
            <a:off x="423332" y="1435448"/>
            <a:ext cx="8229600" cy="369332"/>
          </a:xfrm>
        </p:spPr>
        <p:txBody>
          <a:bodyPr lIns="0" tIns="0" rIns="0" bIns="0">
            <a:spAutoFit/>
          </a:bodyPr>
          <a:lstStyle/>
          <a:p>
            <a:pPr marL="0" indent="0">
              <a:buNone/>
            </a:pPr>
            <a:r>
              <a:rPr lang="en-US" sz="2400" b="1" dirty="0"/>
              <a:t>Table 13.4</a:t>
            </a:r>
            <a:r>
              <a:rPr lang="en-US" sz="2400" dirty="0"/>
              <a:t> Classes of Intermediate Filaments</a:t>
            </a:r>
            <a:endParaRPr lang="en-IN" sz="2400" dirty="0"/>
          </a:p>
        </p:txBody>
      </p:sp>
      <p:graphicFrame>
        <p:nvGraphicFramePr>
          <p:cNvPr id="5" name="Table 4"/>
          <p:cNvGraphicFramePr>
            <a:graphicFrameLocks noGrp="1"/>
          </p:cNvGraphicFramePr>
          <p:nvPr>
            <p:extLst>
              <p:ext uri="{D42A27DB-BD31-4B8C-83A1-F6EECF244321}">
                <p14:modId xmlns:p14="http://schemas.microsoft.com/office/powerpoint/2010/main" val="2694754723"/>
              </p:ext>
            </p:extLst>
          </p:nvPr>
        </p:nvGraphicFramePr>
        <p:xfrm>
          <a:off x="460683" y="2016034"/>
          <a:ext cx="8219546" cy="3627120"/>
        </p:xfrm>
        <a:graphic>
          <a:graphicData uri="http://schemas.openxmlformats.org/drawingml/2006/table">
            <a:tbl>
              <a:tblPr firstRow="1" bandRow="1">
                <a:tableStyleId>{40F9630F-82C1-40B7-BC3A-925EFCFF5E92}</a:tableStyleId>
              </a:tblPr>
              <a:tblGrid>
                <a:gridCol w="717893">
                  <a:extLst>
                    <a:ext uri="{9D8B030D-6E8A-4147-A177-3AD203B41FA5}">
                      <a16:colId xmlns:a16="http://schemas.microsoft.com/office/drawing/2014/main" val="20000"/>
                    </a:ext>
                  </a:extLst>
                </a:gridCol>
                <a:gridCol w="1429180">
                  <a:extLst>
                    <a:ext uri="{9D8B030D-6E8A-4147-A177-3AD203B41FA5}">
                      <a16:colId xmlns:a16="http://schemas.microsoft.com/office/drawing/2014/main" val="20001"/>
                    </a:ext>
                  </a:extLst>
                </a:gridCol>
                <a:gridCol w="2059778">
                  <a:extLst>
                    <a:ext uri="{9D8B030D-6E8A-4147-A177-3AD203B41FA5}">
                      <a16:colId xmlns:a16="http://schemas.microsoft.com/office/drawing/2014/main" val="20002"/>
                    </a:ext>
                  </a:extLst>
                </a:gridCol>
                <a:gridCol w="1701934">
                  <a:extLst>
                    <a:ext uri="{9D8B030D-6E8A-4147-A177-3AD203B41FA5}">
                      <a16:colId xmlns:a16="http://schemas.microsoft.com/office/drawing/2014/main" val="20003"/>
                    </a:ext>
                  </a:extLst>
                </a:gridCol>
                <a:gridCol w="2310761">
                  <a:extLst>
                    <a:ext uri="{9D8B030D-6E8A-4147-A177-3AD203B41FA5}">
                      <a16:colId xmlns:a16="http://schemas.microsoft.com/office/drawing/2014/main" val="20004"/>
                    </a:ext>
                  </a:extLst>
                </a:gridCol>
              </a:tblGrid>
              <a:tr h="196860">
                <a:tc>
                  <a:txBody>
                    <a:bodyPr/>
                    <a:lstStyle/>
                    <a:p>
                      <a:r>
                        <a:rPr lang="en-IN" sz="1400" b="1" i="0" u="none" strike="noStrike" cap="none" baseline="0" dirty="0">
                          <a:solidFill>
                            <a:schemeClr val="bg1"/>
                          </a:solidFill>
                          <a:latin typeface="+mn-lt"/>
                          <a:ea typeface="Arial"/>
                          <a:cs typeface="Arial"/>
                          <a:sym typeface="Arial"/>
                        </a:rPr>
                        <a:t>Class</a:t>
                      </a:r>
                      <a:endParaRPr lang="en-IN" sz="1400" dirty="0">
                        <a:solidFill>
                          <a:schemeClr val="bg1"/>
                        </a:solidFill>
                        <a:latin typeface="+mn-lt"/>
                      </a:endParaRPr>
                    </a:p>
                  </a:txBody>
                  <a:tcPr>
                    <a:solidFill>
                      <a:srgbClr val="007FA3"/>
                    </a:solidFill>
                  </a:tcPr>
                </a:tc>
                <a:tc>
                  <a:txBody>
                    <a:bodyPr/>
                    <a:lstStyle/>
                    <a:p>
                      <a:r>
                        <a:rPr lang="en-IN" sz="1400" b="1" i="0" u="none" strike="noStrike" cap="none" baseline="0" dirty="0">
                          <a:solidFill>
                            <a:schemeClr val="bg1"/>
                          </a:solidFill>
                          <a:latin typeface="+mn-lt"/>
                          <a:ea typeface="Arial"/>
                          <a:cs typeface="Arial"/>
                          <a:sym typeface="Arial"/>
                        </a:rPr>
                        <a:t>IF Protein</a:t>
                      </a:r>
                      <a:endParaRPr lang="en-IN" sz="1400" dirty="0">
                        <a:solidFill>
                          <a:schemeClr val="bg1"/>
                        </a:solidFill>
                        <a:latin typeface="+mn-lt"/>
                      </a:endParaRPr>
                    </a:p>
                  </a:txBody>
                  <a:tcPr>
                    <a:solidFill>
                      <a:srgbClr val="007FA3"/>
                    </a:solidFill>
                  </a:tcPr>
                </a:tc>
                <a:tc>
                  <a:txBody>
                    <a:bodyPr/>
                    <a:lstStyle/>
                    <a:p>
                      <a:pPr algn="l"/>
                      <a:r>
                        <a:rPr lang="en-IN" sz="1400" b="1" i="0" u="none" strike="noStrike" cap="none" baseline="0" dirty="0">
                          <a:solidFill>
                            <a:schemeClr val="bg1"/>
                          </a:solidFill>
                          <a:latin typeface="+mn-lt"/>
                          <a:ea typeface="Arial"/>
                          <a:cs typeface="Arial"/>
                          <a:sym typeface="Arial"/>
                        </a:rPr>
                        <a:t>Molecular Mass (</a:t>
                      </a:r>
                      <a:r>
                        <a:rPr lang="en-IN" sz="1400" b="1" i="0" u="none" strike="noStrike" cap="none" baseline="0" dirty="0" err="1">
                          <a:solidFill>
                            <a:schemeClr val="bg1"/>
                          </a:solidFill>
                          <a:latin typeface="+mn-lt"/>
                          <a:ea typeface="Arial"/>
                          <a:cs typeface="Arial"/>
                          <a:sym typeface="Arial"/>
                        </a:rPr>
                        <a:t>kDa</a:t>
                      </a:r>
                      <a:r>
                        <a:rPr lang="en-IN" sz="1400" b="1" i="0" u="none" strike="noStrike" cap="none" baseline="0" dirty="0">
                          <a:solidFill>
                            <a:schemeClr val="bg1"/>
                          </a:solidFill>
                          <a:latin typeface="+mn-lt"/>
                          <a:ea typeface="Arial"/>
                          <a:cs typeface="Arial"/>
                          <a:sym typeface="Arial"/>
                        </a:rPr>
                        <a:t>)</a:t>
                      </a:r>
                      <a:endParaRPr lang="en-IN" sz="1400" dirty="0">
                        <a:solidFill>
                          <a:schemeClr val="bg1"/>
                        </a:solidFill>
                        <a:latin typeface="+mn-lt"/>
                      </a:endParaRPr>
                    </a:p>
                  </a:txBody>
                  <a:tcPr>
                    <a:solidFill>
                      <a:srgbClr val="007FA3"/>
                    </a:solidFill>
                  </a:tcPr>
                </a:tc>
                <a:tc>
                  <a:txBody>
                    <a:bodyPr/>
                    <a:lstStyle/>
                    <a:p>
                      <a:r>
                        <a:rPr lang="en-IN" sz="1400" b="1" i="0" u="none" strike="noStrike" cap="none" baseline="0" dirty="0">
                          <a:solidFill>
                            <a:schemeClr val="bg1"/>
                          </a:solidFill>
                          <a:latin typeface="+mn-lt"/>
                          <a:ea typeface="Arial"/>
                          <a:cs typeface="Arial"/>
                          <a:sym typeface="Arial"/>
                        </a:rPr>
                        <a:t>Tissue</a:t>
                      </a:r>
                      <a:endParaRPr lang="en-IN" sz="1400" dirty="0">
                        <a:solidFill>
                          <a:schemeClr val="bg1"/>
                        </a:solidFill>
                        <a:latin typeface="+mn-lt"/>
                      </a:endParaRPr>
                    </a:p>
                  </a:txBody>
                  <a:tcPr>
                    <a:solidFill>
                      <a:srgbClr val="007FA3"/>
                    </a:solidFill>
                  </a:tcPr>
                </a:tc>
                <a:tc>
                  <a:txBody>
                    <a:bodyPr/>
                    <a:lstStyle/>
                    <a:p>
                      <a:r>
                        <a:rPr lang="en-IN" sz="1400" b="1" i="0" u="none" strike="noStrike" cap="none" baseline="0" dirty="0">
                          <a:solidFill>
                            <a:schemeClr val="bg1"/>
                          </a:solidFill>
                          <a:latin typeface="+mn-lt"/>
                          <a:ea typeface="Arial"/>
                          <a:cs typeface="Arial"/>
                          <a:sym typeface="Arial"/>
                        </a:rPr>
                        <a:t>Function</a:t>
                      </a:r>
                      <a:endParaRPr lang="en-IN" sz="1400" dirty="0">
                        <a:solidFill>
                          <a:schemeClr val="bg1"/>
                        </a:solidFill>
                        <a:latin typeface="+mn-lt"/>
                      </a:endParaRPr>
                    </a:p>
                  </a:txBody>
                  <a:tcPr>
                    <a:solidFill>
                      <a:srgbClr val="007FA3"/>
                    </a:solidFill>
                  </a:tcPr>
                </a:tc>
                <a:extLst>
                  <a:ext uri="{0D108BD9-81ED-4DB2-BD59-A6C34878D82A}">
                    <a16:rowId xmlns:a16="http://schemas.microsoft.com/office/drawing/2014/main" val="10000"/>
                  </a:ext>
                </a:extLst>
              </a:tr>
              <a:tr h="289136">
                <a:tc>
                  <a:txBody>
                    <a:bodyPr/>
                    <a:lstStyle/>
                    <a:p>
                      <a:r>
                        <a:rPr lang="en-IN" sz="1400" b="0" i="0" u="none" strike="noStrike" cap="none" baseline="0" dirty="0">
                          <a:solidFill>
                            <a:schemeClr val="dk1"/>
                          </a:solidFill>
                          <a:latin typeface="Times New Roman" panose="02020603050405020304" pitchFamily="18" charset="0"/>
                          <a:ea typeface="Arial"/>
                          <a:cs typeface="Times New Roman" panose="02020603050405020304" pitchFamily="18" charset="0"/>
                          <a:sym typeface="Arial"/>
                        </a:rPr>
                        <a:t>I</a:t>
                      </a:r>
                      <a:endParaRPr lang="en-IN" sz="1400" dirty="0">
                        <a:latin typeface="Times New Roman" panose="02020603050405020304" pitchFamily="18" charset="0"/>
                        <a:cs typeface="Times New Roman" panose="02020603050405020304" pitchFamily="18" charset="0"/>
                      </a:endParaRPr>
                    </a:p>
                  </a:txBody>
                  <a:tcPr>
                    <a:solidFill>
                      <a:srgbClr val="D5EAE4"/>
                    </a:solidFill>
                  </a:tcPr>
                </a:tc>
                <a:tc>
                  <a:txBody>
                    <a:bodyPr/>
                    <a:lstStyle/>
                    <a:p>
                      <a:r>
                        <a:rPr lang="en-IN" sz="1400" b="0" i="0" u="none" strike="noStrike" cap="none" baseline="0" dirty="0">
                          <a:solidFill>
                            <a:schemeClr val="dk1"/>
                          </a:solidFill>
                          <a:latin typeface="+mn-lt"/>
                          <a:ea typeface="Arial"/>
                          <a:cs typeface="Arial"/>
                          <a:sym typeface="Arial"/>
                        </a:rPr>
                        <a:t>Acidic keratins</a:t>
                      </a:r>
                      <a:endParaRPr lang="en-IN" sz="1400" dirty="0">
                        <a:latin typeface="+mn-lt"/>
                      </a:endParaRPr>
                    </a:p>
                  </a:txBody>
                  <a:tcPr>
                    <a:solidFill>
                      <a:srgbClr val="D5EAE4"/>
                    </a:solidFill>
                  </a:tcPr>
                </a:tc>
                <a:tc>
                  <a:txBody>
                    <a:bodyPr/>
                    <a:lstStyle/>
                    <a:p>
                      <a:pPr algn="ctr"/>
                      <a:r>
                        <a:rPr lang="en-IN" sz="1400" b="0" i="0" u="none" strike="noStrike" cap="none" baseline="0" dirty="0">
                          <a:solidFill>
                            <a:schemeClr val="dk1"/>
                          </a:solidFill>
                          <a:latin typeface="+mn-lt"/>
                          <a:ea typeface="Arial"/>
                          <a:cs typeface="Arial"/>
                          <a:sym typeface="Arial"/>
                        </a:rPr>
                        <a:t>40–56.5</a:t>
                      </a:r>
                      <a:endParaRPr lang="en-IN" sz="1400" dirty="0">
                        <a:latin typeface="+mn-lt"/>
                      </a:endParaRPr>
                    </a:p>
                  </a:txBody>
                  <a:tcPr>
                    <a:solidFill>
                      <a:srgbClr val="D5EAE4"/>
                    </a:solidFill>
                  </a:tcPr>
                </a:tc>
                <a:tc>
                  <a:txBody>
                    <a:bodyPr/>
                    <a:lstStyle/>
                    <a:p>
                      <a:r>
                        <a:rPr lang="en-IN" sz="1400" b="0" i="0" u="none" strike="noStrike" cap="none" baseline="0" dirty="0">
                          <a:solidFill>
                            <a:schemeClr val="dk1"/>
                          </a:solidFill>
                          <a:latin typeface="+mn-lt"/>
                          <a:ea typeface="Arial"/>
                          <a:cs typeface="Arial"/>
                          <a:sym typeface="Arial"/>
                        </a:rPr>
                        <a:t>Epithelial cells</a:t>
                      </a:r>
                      <a:endParaRPr lang="en-IN" sz="1400" dirty="0">
                        <a:latin typeface="+mn-lt"/>
                      </a:endParaRPr>
                    </a:p>
                  </a:txBody>
                  <a:tcPr>
                    <a:solidFill>
                      <a:srgbClr val="D5EAE4"/>
                    </a:solidFill>
                  </a:tcPr>
                </a:tc>
                <a:tc>
                  <a:txBody>
                    <a:bodyPr/>
                    <a:lstStyle/>
                    <a:p>
                      <a:r>
                        <a:rPr lang="en-IN" sz="1400" b="0" i="0" u="none" strike="noStrike" cap="none" baseline="0" dirty="0">
                          <a:solidFill>
                            <a:schemeClr val="dk1"/>
                          </a:solidFill>
                          <a:latin typeface="+mn-lt"/>
                          <a:ea typeface="Arial"/>
                          <a:cs typeface="Arial"/>
                          <a:sym typeface="Arial"/>
                        </a:rPr>
                        <a:t>Mechanical strength</a:t>
                      </a:r>
                      <a:endParaRPr lang="en-IN" sz="1400" dirty="0">
                        <a:latin typeface="+mn-lt"/>
                      </a:endParaRPr>
                    </a:p>
                  </a:txBody>
                  <a:tcPr>
                    <a:solidFill>
                      <a:srgbClr val="D5EAE4"/>
                    </a:solidFill>
                  </a:tcPr>
                </a:tc>
                <a:extLst>
                  <a:ext uri="{0D108BD9-81ED-4DB2-BD59-A6C34878D82A}">
                    <a16:rowId xmlns:a16="http://schemas.microsoft.com/office/drawing/2014/main" val="10001"/>
                  </a:ext>
                </a:extLst>
              </a:tr>
              <a:tr h="289136">
                <a:tc>
                  <a:txBody>
                    <a:bodyPr/>
                    <a:lstStyle/>
                    <a:p>
                      <a:r>
                        <a:rPr lang="en-IN" sz="1400" b="0" i="0" u="none" strike="noStrike" cap="none" baseline="0" dirty="0">
                          <a:solidFill>
                            <a:schemeClr val="dk1"/>
                          </a:solidFill>
                          <a:latin typeface="Times New Roman" panose="02020603050405020304" pitchFamily="18" charset="0"/>
                          <a:ea typeface="Arial"/>
                          <a:cs typeface="Times New Roman" panose="02020603050405020304" pitchFamily="18" charset="0"/>
                          <a:sym typeface="Arial"/>
                        </a:rPr>
                        <a:t>II</a:t>
                      </a:r>
                      <a:endParaRPr lang="en-IN" sz="1400" dirty="0">
                        <a:latin typeface="Times New Roman" panose="02020603050405020304" pitchFamily="18" charset="0"/>
                        <a:cs typeface="Times New Roman" panose="02020603050405020304" pitchFamily="18" charset="0"/>
                      </a:endParaRPr>
                    </a:p>
                  </a:txBody>
                  <a:tcPr>
                    <a:solidFill>
                      <a:srgbClr val="D5EAE4"/>
                    </a:solidFill>
                  </a:tcPr>
                </a:tc>
                <a:tc>
                  <a:txBody>
                    <a:bodyPr/>
                    <a:lstStyle/>
                    <a:p>
                      <a:r>
                        <a:rPr lang="en-IN" sz="1400" b="0" i="0" u="none" strike="noStrike" cap="none" baseline="0" dirty="0">
                          <a:solidFill>
                            <a:schemeClr val="dk1"/>
                          </a:solidFill>
                          <a:latin typeface="+mn-lt"/>
                          <a:ea typeface="Arial"/>
                          <a:cs typeface="Arial"/>
                          <a:sym typeface="Arial"/>
                        </a:rPr>
                        <a:t>Basic or neutral</a:t>
                      </a:r>
                    </a:p>
                    <a:p>
                      <a:r>
                        <a:rPr lang="en-IN" sz="1400" b="0" i="0" u="none" strike="noStrike" cap="none" baseline="0" dirty="0">
                          <a:solidFill>
                            <a:schemeClr val="dk1"/>
                          </a:solidFill>
                          <a:latin typeface="+mn-lt"/>
                          <a:ea typeface="Arial"/>
                          <a:cs typeface="Arial"/>
                          <a:sym typeface="Arial"/>
                        </a:rPr>
                        <a:t>keratins</a:t>
                      </a:r>
                      <a:endParaRPr lang="en-IN" sz="1400" dirty="0">
                        <a:latin typeface="+mn-lt"/>
                      </a:endParaRPr>
                    </a:p>
                  </a:txBody>
                  <a:tcPr>
                    <a:solidFill>
                      <a:srgbClr val="D5EAE4"/>
                    </a:solidFill>
                  </a:tcPr>
                </a:tc>
                <a:tc>
                  <a:txBody>
                    <a:bodyPr/>
                    <a:lstStyle/>
                    <a:p>
                      <a:pPr algn="ctr"/>
                      <a:r>
                        <a:rPr lang="en-IN" sz="1400" b="0" i="0" u="none" strike="noStrike" cap="none" baseline="0" dirty="0">
                          <a:solidFill>
                            <a:schemeClr val="dk1"/>
                          </a:solidFill>
                          <a:latin typeface="+mn-lt"/>
                          <a:ea typeface="Arial"/>
                          <a:cs typeface="Arial"/>
                          <a:sym typeface="Arial"/>
                        </a:rPr>
                        <a:t>53–67</a:t>
                      </a:r>
                      <a:endParaRPr lang="en-IN" sz="1400" dirty="0">
                        <a:latin typeface="+mn-lt"/>
                      </a:endParaRPr>
                    </a:p>
                  </a:txBody>
                  <a:tcPr>
                    <a:solidFill>
                      <a:srgbClr val="D5EAE4"/>
                    </a:solidFill>
                  </a:tcPr>
                </a:tc>
                <a:tc>
                  <a:txBody>
                    <a:bodyPr/>
                    <a:lstStyle/>
                    <a:p>
                      <a:r>
                        <a:rPr lang="en-IN" sz="1400" b="0" i="0" u="none" strike="noStrike" cap="none" baseline="0" dirty="0">
                          <a:solidFill>
                            <a:schemeClr val="dk1"/>
                          </a:solidFill>
                          <a:latin typeface="+mn-lt"/>
                          <a:ea typeface="Arial"/>
                          <a:cs typeface="Arial"/>
                          <a:sym typeface="Arial"/>
                        </a:rPr>
                        <a:t>Epithelial cells</a:t>
                      </a:r>
                      <a:endParaRPr lang="en-IN" sz="1400" dirty="0">
                        <a:latin typeface="+mn-lt"/>
                      </a:endParaRPr>
                    </a:p>
                  </a:txBody>
                  <a:tcPr>
                    <a:solidFill>
                      <a:srgbClr val="D5EAE4"/>
                    </a:solidFill>
                  </a:tcPr>
                </a:tc>
                <a:tc>
                  <a:txBody>
                    <a:bodyPr/>
                    <a:lstStyle/>
                    <a:p>
                      <a:r>
                        <a:rPr lang="en-IN" sz="1400" b="0" i="0" u="none" strike="noStrike" cap="none" baseline="0" dirty="0">
                          <a:solidFill>
                            <a:schemeClr val="dk1"/>
                          </a:solidFill>
                          <a:latin typeface="+mn-lt"/>
                          <a:ea typeface="Arial"/>
                          <a:cs typeface="Arial"/>
                          <a:sym typeface="Arial"/>
                        </a:rPr>
                        <a:t>Mechanical strength</a:t>
                      </a:r>
                      <a:endParaRPr lang="en-IN" sz="1400" dirty="0">
                        <a:latin typeface="+mn-lt"/>
                      </a:endParaRPr>
                    </a:p>
                  </a:txBody>
                  <a:tcPr>
                    <a:solidFill>
                      <a:srgbClr val="D5EAE4"/>
                    </a:solidFill>
                  </a:tcPr>
                </a:tc>
                <a:extLst>
                  <a:ext uri="{0D108BD9-81ED-4DB2-BD59-A6C34878D82A}">
                    <a16:rowId xmlns:a16="http://schemas.microsoft.com/office/drawing/2014/main" val="10002"/>
                  </a:ext>
                </a:extLst>
              </a:tr>
              <a:tr h="289136">
                <a:tc>
                  <a:txBody>
                    <a:bodyPr/>
                    <a:lstStyle/>
                    <a:p>
                      <a:r>
                        <a:rPr lang="en-IN" sz="1400" b="0" i="0" u="none" strike="noStrike" cap="none" baseline="0" dirty="0">
                          <a:solidFill>
                            <a:schemeClr val="dk1"/>
                          </a:solidFill>
                          <a:latin typeface="Times New Roman" panose="02020603050405020304" pitchFamily="18" charset="0"/>
                          <a:ea typeface="Arial"/>
                          <a:cs typeface="Times New Roman" panose="02020603050405020304" pitchFamily="18" charset="0"/>
                          <a:sym typeface="Arial"/>
                        </a:rPr>
                        <a:t>III</a:t>
                      </a:r>
                      <a:endParaRPr lang="en-IN" sz="1400" dirty="0">
                        <a:latin typeface="Times New Roman" panose="02020603050405020304" pitchFamily="18" charset="0"/>
                        <a:cs typeface="Times New Roman" panose="02020603050405020304" pitchFamily="18" charset="0"/>
                      </a:endParaRPr>
                    </a:p>
                  </a:txBody>
                  <a:tcPr>
                    <a:solidFill>
                      <a:srgbClr val="D5EAE4"/>
                    </a:solidFill>
                  </a:tcPr>
                </a:tc>
                <a:tc>
                  <a:txBody>
                    <a:bodyPr/>
                    <a:lstStyle/>
                    <a:p>
                      <a:r>
                        <a:rPr lang="en-IN" sz="1400" b="0" i="0" u="none" strike="noStrike" cap="none" baseline="0" dirty="0" err="1">
                          <a:solidFill>
                            <a:schemeClr val="dk1"/>
                          </a:solidFill>
                          <a:latin typeface="+mn-lt"/>
                          <a:ea typeface="Arial"/>
                          <a:cs typeface="Arial"/>
                          <a:sym typeface="Arial"/>
                        </a:rPr>
                        <a:t>Vimentin</a:t>
                      </a:r>
                      <a:endParaRPr lang="en-IN" sz="1400" dirty="0">
                        <a:latin typeface="+mn-lt"/>
                      </a:endParaRPr>
                    </a:p>
                  </a:txBody>
                  <a:tcPr>
                    <a:solidFill>
                      <a:srgbClr val="D5EAE4"/>
                    </a:solidFill>
                  </a:tcPr>
                </a:tc>
                <a:tc>
                  <a:txBody>
                    <a:bodyPr/>
                    <a:lstStyle/>
                    <a:p>
                      <a:pPr algn="ctr"/>
                      <a:r>
                        <a:rPr lang="en-IN" sz="1400" b="0" i="0" u="none" strike="noStrike" cap="none" baseline="0" dirty="0">
                          <a:solidFill>
                            <a:schemeClr val="dk1"/>
                          </a:solidFill>
                          <a:latin typeface="+mn-lt"/>
                          <a:ea typeface="Arial"/>
                          <a:cs typeface="Arial"/>
                          <a:sym typeface="Arial"/>
                        </a:rPr>
                        <a:t>54</a:t>
                      </a:r>
                      <a:endParaRPr lang="en-IN" sz="1400" dirty="0">
                        <a:latin typeface="+mn-lt"/>
                      </a:endParaRPr>
                    </a:p>
                  </a:txBody>
                  <a:tcPr>
                    <a:solidFill>
                      <a:srgbClr val="D5EAE4"/>
                    </a:solidFill>
                  </a:tcPr>
                </a:tc>
                <a:tc>
                  <a:txBody>
                    <a:bodyPr/>
                    <a:lstStyle/>
                    <a:p>
                      <a:r>
                        <a:rPr lang="en-IN" sz="1400" b="0" i="0" u="none" strike="noStrike" cap="none" baseline="0" dirty="0">
                          <a:solidFill>
                            <a:schemeClr val="dk1"/>
                          </a:solidFill>
                          <a:latin typeface="+mn-lt"/>
                          <a:ea typeface="Arial"/>
                          <a:cs typeface="Arial"/>
                          <a:sym typeface="Arial"/>
                        </a:rPr>
                        <a:t>Fibroblasts; cells of mesenchymal origin; lens of eye</a:t>
                      </a:r>
                      <a:endParaRPr lang="en-IN" sz="1400" dirty="0">
                        <a:latin typeface="+mn-lt"/>
                      </a:endParaRPr>
                    </a:p>
                  </a:txBody>
                  <a:tcPr>
                    <a:solidFill>
                      <a:srgbClr val="D5EAE4"/>
                    </a:solidFill>
                  </a:tcPr>
                </a:tc>
                <a:tc>
                  <a:txBody>
                    <a:bodyPr/>
                    <a:lstStyle/>
                    <a:p>
                      <a:r>
                        <a:rPr lang="en-IN" sz="1400" b="0" i="0" u="none" strike="noStrike" cap="none" baseline="0" dirty="0">
                          <a:solidFill>
                            <a:schemeClr val="dk1"/>
                          </a:solidFill>
                          <a:latin typeface="+mn-lt"/>
                          <a:ea typeface="Arial"/>
                          <a:cs typeface="Arial"/>
                          <a:sym typeface="Arial"/>
                        </a:rPr>
                        <a:t>Maintenance of cell shape</a:t>
                      </a:r>
                      <a:endParaRPr lang="en-IN" sz="1400" dirty="0">
                        <a:latin typeface="+mn-lt"/>
                      </a:endParaRPr>
                    </a:p>
                  </a:txBody>
                  <a:tcPr>
                    <a:solidFill>
                      <a:srgbClr val="D5EAE4"/>
                    </a:solidFill>
                  </a:tcPr>
                </a:tc>
                <a:extLst>
                  <a:ext uri="{0D108BD9-81ED-4DB2-BD59-A6C34878D82A}">
                    <a16:rowId xmlns:a16="http://schemas.microsoft.com/office/drawing/2014/main" val="10003"/>
                  </a:ext>
                </a:extLst>
              </a:tr>
              <a:tr h="289136">
                <a:tc>
                  <a:txBody>
                    <a:bodyPr/>
                    <a:lstStyle/>
                    <a:p>
                      <a:r>
                        <a:rPr lang="en-IN" sz="1400" b="0" i="0" u="none" strike="noStrike" cap="none" baseline="0" dirty="0">
                          <a:solidFill>
                            <a:schemeClr val="dk1"/>
                          </a:solidFill>
                          <a:latin typeface="Times New Roman" panose="02020603050405020304" pitchFamily="18" charset="0"/>
                          <a:ea typeface="Arial"/>
                          <a:cs typeface="Times New Roman" panose="02020603050405020304" pitchFamily="18" charset="0"/>
                          <a:sym typeface="Arial"/>
                        </a:rPr>
                        <a:t>III</a:t>
                      </a:r>
                      <a:endParaRPr lang="en-IN" sz="1400" dirty="0">
                        <a:latin typeface="Times New Roman" panose="02020603050405020304" pitchFamily="18" charset="0"/>
                        <a:cs typeface="Times New Roman" panose="02020603050405020304" pitchFamily="18" charset="0"/>
                      </a:endParaRPr>
                    </a:p>
                  </a:txBody>
                  <a:tcPr>
                    <a:solidFill>
                      <a:srgbClr val="D5EAE4"/>
                    </a:solidFill>
                  </a:tcPr>
                </a:tc>
                <a:tc>
                  <a:txBody>
                    <a:bodyPr/>
                    <a:lstStyle/>
                    <a:p>
                      <a:r>
                        <a:rPr lang="en-IN" sz="1400" b="0" i="0" u="none" strike="noStrike" cap="none" baseline="0" dirty="0" err="1">
                          <a:solidFill>
                            <a:schemeClr val="dk1"/>
                          </a:solidFill>
                          <a:latin typeface="+mn-lt"/>
                          <a:ea typeface="Arial"/>
                          <a:cs typeface="Arial"/>
                          <a:sym typeface="Arial"/>
                        </a:rPr>
                        <a:t>Desmin</a:t>
                      </a:r>
                      <a:endParaRPr lang="en-IN" sz="1400" dirty="0">
                        <a:latin typeface="+mn-lt"/>
                      </a:endParaRPr>
                    </a:p>
                  </a:txBody>
                  <a:tcPr>
                    <a:solidFill>
                      <a:srgbClr val="D5EAE4"/>
                    </a:solidFill>
                  </a:tcPr>
                </a:tc>
                <a:tc>
                  <a:txBody>
                    <a:bodyPr/>
                    <a:lstStyle/>
                    <a:p>
                      <a:pPr algn="ctr"/>
                      <a:r>
                        <a:rPr lang="en-IN" sz="1400" b="0" i="0" u="none" strike="noStrike" cap="none" baseline="0" dirty="0">
                          <a:solidFill>
                            <a:schemeClr val="dk1"/>
                          </a:solidFill>
                          <a:latin typeface="+mn-lt"/>
                          <a:ea typeface="Arial"/>
                          <a:cs typeface="Arial"/>
                          <a:sym typeface="Arial"/>
                        </a:rPr>
                        <a:t>53–54</a:t>
                      </a:r>
                      <a:endParaRPr lang="en-IN" sz="1400" dirty="0">
                        <a:latin typeface="+mn-lt"/>
                      </a:endParaRPr>
                    </a:p>
                  </a:txBody>
                  <a:tcPr>
                    <a:solidFill>
                      <a:srgbClr val="D5EAE4"/>
                    </a:solidFill>
                  </a:tcPr>
                </a:tc>
                <a:tc>
                  <a:txBody>
                    <a:bodyPr/>
                    <a:lstStyle/>
                    <a:p>
                      <a:r>
                        <a:rPr lang="en-IN" sz="1400" b="0" i="0" u="none" strike="noStrike" cap="none" baseline="0" dirty="0">
                          <a:solidFill>
                            <a:schemeClr val="dk1"/>
                          </a:solidFill>
                          <a:latin typeface="+mn-lt"/>
                          <a:ea typeface="Arial"/>
                          <a:cs typeface="Arial"/>
                          <a:sym typeface="Arial"/>
                        </a:rPr>
                        <a:t>Muscle cells, especially smooth</a:t>
                      </a:r>
                    </a:p>
                    <a:p>
                      <a:r>
                        <a:rPr lang="en-IN" sz="1400" b="0" i="0" u="none" strike="noStrike" cap="none" baseline="0" dirty="0">
                          <a:solidFill>
                            <a:schemeClr val="dk1"/>
                          </a:solidFill>
                          <a:latin typeface="+mn-lt"/>
                          <a:ea typeface="Arial"/>
                          <a:cs typeface="Arial"/>
                          <a:sym typeface="Arial"/>
                        </a:rPr>
                        <a:t>muscle</a:t>
                      </a:r>
                      <a:endParaRPr lang="en-IN" sz="1400" dirty="0">
                        <a:latin typeface="+mn-lt"/>
                      </a:endParaRPr>
                    </a:p>
                  </a:txBody>
                  <a:tcPr>
                    <a:solidFill>
                      <a:srgbClr val="D5EAE4"/>
                    </a:solidFill>
                  </a:tcPr>
                </a:tc>
                <a:tc>
                  <a:txBody>
                    <a:bodyPr/>
                    <a:lstStyle/>
                    <a:p>
                      <a:r>
                        <a:rPr lang="en-US" sz="1400" b="0" i="0" u="none" strike="noStrike" cap="none" baseline="0" dirty="0">
                          <a:solidFill>
                            <a:schemeClr val="dk1"/>
                          </a:solidFill>
                          <a:latin typeface="+mn-lt"/>
                          <a:ea typeface="Arial"/>
                          <a:cs typeface="Arial"/>
                          <a:sym typeface="Arial"/>
                        </a:rPr>
                        <a:t>Structural support for contractile machinery</a:t>
                      </a:r>
                      <a:endParaRPr lang="en-IN" sz="1400" dirty="0">
                        <a:latin typeface="+mn-lt"/>
                      </a:endParaRPr>
                    </a:p>
                  </a:txBody>
                  <a:tcPr>
                    <a:solidFill>
                      <a:srgbClr val="D5EAE4"/>
                    </a:solidFill>
                  </a:tcPr>
                </a:tc>
                <a:extLst>
                  <a:ext uri="{0D108BD9-81ED-4DB2-BD59-A6C34878D82A}">
                    <a16:rowId xmlns:a16="http://schemas.microsoft.com/office/drawing/2014/main" val="10004"/>
                  </a:ext>
                </a:extLst>
              </a:tr>
              <a:tr h="289136">
                <a:tc>
                  <a:txBody>
                    <a:bodyPr/>
                    <a:lstStyle/>
                    <a:p>
                      <a:r>
                        <a:rPr lang="en-IN" sz="1400" b="0" i="0" u="none" strike="noStrike" cap="none" baseline="0" dirty="0">
                          <a:solidFill>
                            <a:schemeClr val="dk1"/>
                          </a:solidFill>
                          <a:latin typeface="Times New Roman" panose="02020603050405020304" pitchFamily="18" charset="0"/>
                          <a:ea typeface="Arial"/>
                          <a:cs typeface="Times New Roman" panose="02020603050405020304" pitchFamily="18" charset="0"/>
                          <a:sym typeface="Arial"/>
                        </a:rPr>
                        <a:t>III</a:t>
                      </a:r>
                      <a:endParaRPr lang="en-IN" sz="1400" dirty="0">
                        <a:latin typeface="Times New Roman" panose="02020603050405020304" pitchFamily="18" charset="0"/>
                        <a:cs typeface="Times New Roman" panose="02020603050405020304" pitchFamily="18" charset="0"/>
                      </a:endParaRPr>
                    </a:p>
                  </a:txBody>
                  <a:tcPr>
                    <a:solidFill>
                      <a:srgbClr val="D5EAE4"/>
                    </a:solidFill>
                  </a:tcPr>
                </a:tc>
                <a:tc>
                  <a:txBody>
                    <a:bodyPr/>
                    <a:lstStyle/>
                    <a:p>
                      <a:r>
                        <a:rPr lang="en-IN" sz="1400" b="0" i="0" u="none" strike="noStrike" cap="none" baseline="0" dirty="0">
                          <a:solidFill>
                            <a:schemeClr val="dk1"/>
                          </a:solidFill>
                          <a:latin typeface="+mn-lt"/>
                          <a:ea typeface="Arial"/>
                          <a:cs typeface="Arial"/>
                          <a:sym typeface="Arial"/>
                        </a:rPr>
                        <a:t>GFA protein</a:t>
                      </a:r>
                      <a:endParaRPr lang="en-IN" sz="1400" dirty="0">
                        <a:latin typeface="+mn-lt"/>
                      </a:endParaRPr>
                    </a:p>
                  </a:txBody>
                  <a:tcPr>
                    <a:solidFill>
                      <a:srgbClr val="D5EAE4"/>
                    </a:solidFill>
                  </a:tcPr>
                </a:tc>
                <a:tc>
                  <a:txBody>
                    <a:bodyPr/>
                    <a:lstStyle/>
                    <a:p>
                      <a:pPr algn="ctr"/>
                      <a:r>
                        <a:rPr lang="en-IN" sz="1400" b="0" i="0" u="none" strike="noStrike" cap="none" baseline="0" dirty="0">
                          <a:solidFill>
                            <a:schemeClr val="dk1"/>
                          </a:solidFill>
                          <a:latin typeface="+mn-lt"/>
                          <a:ea typeface="Arial"/>
                          <a:cs typeface="Arial"/>
                          <a:sym typeface="Arial"/>
                        </a:rPr>
                        <a:t>50</a:t>
                      </a:r>
                      <a:endParaRPr lang="en-IN" sz="1400" dirty="0">
                        <a:latin typeface="+mn-lt"/>
                      </a:endParaRPr>
                    </a:p>
                  </a:txBody>
                  <a:tcPr>
                    <a:solidFill>
                      <a:srgbClr val="D5EAE4"/>
                    </a:solidFill>
                  </a:tcPr>
                </a:tc>
                <a:tc>
                  <a:txBody>
                    <a:bodyPr/>
                    <a:lstStyle/>
                    <a:p>
                      <a:r>
                        <a:rPr lang="en-IN" sz="1400" b="0" i="0" u="none" strike="noStrike" cap="none" baseline="0" dirty="0">
                          <a:solidFill>
                            <a:schemeClr val="dk1"/>
                          </a:solidFill>
                          <a:latin typeface="+mn-lt"/>
                          <a:ea typeface="Arial"/>
                          <a:cs typeface="Arial"/>
                          <a:sym typeface="Arial"/>
                        </a:rPr>
                        <a:t>Glial cells and astrocytes</a:t>
                      </a:r>
                      <a:endParaRPr lang="en-IN" sz="1400" dirty="0">
                        <a:latin typeface="+mn-lt"/>
                      </a:endParaRPr>
                    </a:p>
                  </a:txBody>
                  <a:tcPr>
                    <a:solidFill>
                      <a:srgbClr val="D5EAE4"/>
                    </a:solidFill>
                  </a:tcPr>
                </a:tc>
                <a:tc>
                  <a:txBody>
                    <a:bodyPr/>
                    <a:lstStyle/>
                    <a:p>
                      <a:r>
                        <a:rPr lang="en-IN" sz="1400" b="0" i="0" u="none" strike="noStrike" cap="none" baseline="0" dirty="0">
                          <a:solidFill>
                            <a:schemeClr val="dk1"/>
                          </a:solidFill>
                          <a:latin typeface="+mn-lt"/>
                          <a:ea typeface="Arial"/>
                          <a:cs typeface="Arial"/>
                          <a:sym typeface="Arial"/>
                        </a:rPr>
                        <a:t>Maintenance of cell shape</a:t>
                      </a:r>
                      <a:endParaRPr lang="en-IN" sz="1400" dirty="0">
                        <a:latin typeface="+mn-lt"/>
                      </a:endParaRPr>
                    </a:p>
                  </a:txBody>
                  <a:tcPr>
                    <a:solidFill>
                      <a:srgbClr val="D5EAE4"/>
                    </a:solidFill>
                  </a:tcPr>
                </a:tc>
                <a:extLst>
                  <a:ext uri="{0D108BD9-81ED-4DB2-BD59-A6C34878D82A}">
                    <a16:rowId xmlns:a16="http://schemas.microsoft.com/office/drawing/2014/main" val="10005"/>
                  </a:ext>
                </a:extLst>
              </a:tr>
              <a:tr h="289136">
                <a:tc>
                  <a:txBody>
                    <a:bodyPr/>
                    <a:lstStyle/>
                    <a:p>
                      <a:r>
                        <a:rPr lang="en-IN" sz="1400" b="0" i="0" u="none" strike="noStrike" cap="none" baseline="0" dirty="0">
                          <a:solidFill>
                            <a:schemeClr val="dk1"/>
                          </a:solidFill>
                          <a:latin typeface="Times New Roman" panose="02020603050405020304" pitchFamily="18" charset="0"/>
                          <a:ea typeface="Arial"/>
                          <a:cs typeface="Times New Roman" panose="02020603050405020304" pitchFamily="18" charset="0"/>
                          <a:sym typeface="Arial"/>
                        </a:rPr>
                        <a:t>IV</a:t>
                      </a:r>
                      <a:endParaRPr lang="en-IN" sz="1400" dirty="0">
                        <a:latin typeface="Times New Roman" panose="02020603050405020304" pitchFamily="18" charset="0"/>
                        <a:cs typeface="Times New Roman" panose="02020603050405020304" pitchFamily="18" charset="0"/>
                      </a:endParaRPr>
                    </a:p>
                  </a:txBody>
                  <a:tcPr>
                    <a:solidFill>
                      <a:srgbClr val="D5EAE4"/>
                    </a:solidFill>
                  </a:tcPr>
                </a:tc>
                <a:tc>
                  <a:txBody>
                    <a:bodyPr/>
                    <a:lstStyle/>
                    <a:p>
                      <a:r>
                        <a:rPr lang="en-IN" sz="1400" b="0" i="0" u="none" strike="noStrike" cap="none" baseline="0" dirty="0" err="1">
                          <a:solidFill>
                            <a:schemeClr val="dk1"/>
                          </a:solidFill>
                          <a:latin typeface="+mn-lt"/>
                          <a:ea typeface="Arial"/>
                          <a:cs typeface="Arial"/>
                          <a:sym typeface="Arial"/>
                        </a:rPr>
                        <a:t>Neurofilament</a:t>
                      </a:r>
                      <a:endParaRPr lang="en-IN" sz="1400" b="0" i="0" u="none" strike="noStrike" cap="none" baseline="0" dirty="0">
                        <a:solidFill>
                          <a:schemeClr val="dk1"/>
                        </a:solidFill>
                        <a:latin typeface="+mn-lt"/>
                        <a:ea typeface="Arial"/>
                        <a:cs typeface="Arial"/>
                        <a:sym typeface="Arial"/>
                      </a:endParaRPr>
                    </a:p>
                    <a:p>
                      <a:r>
                        <a:rPr lang="en-IN" sz="1400" b="0" i="0" u="none" strike="noStrike" cap="none" baseline="0" dirty="0">
                          <a:solidFill>
                            <a:schemeClr val="dk1"/>
                          </a:solidFill>
                          <a:latin typeface="+mn-lt"/>
                          <a:ea typeface="Arial"/>
                          <a:cs typeface="Arial"/>
                          <a:sym typeface="Arial"/>
                        </a:rPr>
                        <a:t>proteins</a:t>
                      </a:r>
                      <a:endParaRPr lang="en-IN" sz="1400" dirty="0">
                        <a:latin typeface="+mn-lt"/>
                      </a:endParaRPr>
                    </a:p>
                  </a:txBody>
                  <a:tcPr>
                    <a:solidFill>
                      <a:srgbClr val="D5EAE4"/>
                    </a:solidFill>
                  </a:tcPr>
                </a:tc>
                <a:tc>
                  <a:txBody>
                    <a:bodyPr/>
                    <a:lstStyle/>
                    <a:p>
                      <a:pPr algn="ctr"/>
                      <a:r>
                        <a:rPr lang="en-US" sz="1400" dirty="0">
                          <a:latin typeface="+mn-lt"/>
                        </a:rPr>
                        <a:t>Flank</a:t>
                      </a:r>
                      <a:endParaRPr lang="en-IN" sz="1400" dirty="0">
                        <a:latin typeface="+mn-lt"/>
                      </a:endParaRPr>
                    </a:p>
                  </a:txBody>
                  <a:tcPr>
                    <a:solidFill>
                      <a:srgbClr val="D5EAE4"/>
                    </a:solidFill>
                  </a:tcPr>
                </a:tc>
                <a:tc>
                  <a:txBody>
                    <a:bodyPr/>
                    <a:lstStyle/>
                    <a:p>
                      <a:r>
                        <a:rPr lang="en-IN" sz="1400" b="0" i="0" u="none" strike="noStrike" cap="none" baseline="0" dirty="0">
                          <a:solidFill>
                            <a:schemeClr val="dk1"/>
                          </a:solidFill>
                          <a:latin typeface="+mn-lt"/>
                          <a:ea typeface="Arial"/>
                          <a:cs typeface="Arial"/>
                          <a:sym typeface="Arial"/>
                        </a:rPr>
                        <a:t>Central and peripheral nerves</a:t>
                      </a:r>
                      <a:endParaRPr lang="en-IN" sz="1400" dirty="0">
                        <a:latin typeface="+mn-lt"/>
                      </a:endParaRPr>
                    </a:p>
                  </a:txBody>
                  <a:tcPr>
                    <a:solidFill>
                      <a:srgbClr val="D5EAE4"/>
                    </a:solidFill>
                  </a:tcPr>
                </a:tc>
                <a:tc>
                  <a:txBody>
                    <a:bodyPr/>
                    <a:lstStyle/>
                    <a:p>
                      <a:r>
                        <a:rPr lang="en-US" sz="1400" b="0" i="0" u="none" strike="noStrike" cap="none" baseline="0" dirty="0">
                          <a:solidFill>
                            <a:schemeClr val="dk1"/>
                          </a:solidFill>
                          <a:latin typeface="+mn-lt"/>
                          <a:ea typeface="Arial"/>
                          <a:cs typeface="Arial"/>
                          <a:sym typeface="Arial"/>
                        </a:rPr>
                        <a:t>Axon strength; determines axon size</a:t>
                      </a:r>
                      <a:endParaRPr lang="en-IN" sz="1400" dirty="0">
                        <a:latin typeface="+mn-lt"/>
                      </a:endParaRPr>
                    </a:p>
                  </a:txBody>
                  <a:tcPr>
                    <a:solidFill>
                      <a:srgbClr val="D5EAE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045342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0121"/>
            <a:ext cx="8302240" cy="1107996"/>
          </a:xfrm>
        </p:spPr>
        <p:txBody>
          <a:bodyPr lIns="0" tIns="0" rIns="0" bIns="0" anchor="ctr">
            <a:spAutoFit/>
          </a:bodyPr>
          <a:lstStyle/>
          <a:p>
            <a:r>
              <a:rPr lang="en-US" sz="3600" dirty="0">
                <a:latin typeface="+mj-lt"/>
              </a:rPr>
              <a:t>Chemical Agents Used to Perturb the Cytoskeleton </a:t>
            </a:r>
            <a:r>
              <a:rPr lang="en-US" sz="2800" dirty="0">
                <a:latin typeface="+mj-lt"/>
              </a:rPr>
              <a:t>(2 of 2)</a:t>
            </a:r>
            <a:endParaRPr lang="en-US" sz="2800" dirty="0">
              <a:latin typeface="+mj-lt"/>
              <a:cs typeface="Times New Roman" panose="02020603050405020304" pitchFamily="18" charset="0"/>
            </a:endParaRPr>
          </a:p>
        </p:txBody>
      </p:sp>
      <p:sp>
        <p:nvSpPr>
          <p:cNvPr id="4" name="Content Placeholder 3"/>
          <p:cNvSpPr>
            <a:spLocks noGrp="1"/>
          </p:cNvSpPr>
          <p:nvPr>
            <p:ph idx="1"/>
          </p:nvPr>
        </p:nvSpPr>
        <p:spPr>
          <a:xfrm>
            <a:off x="423332" y="1435448"/>
            <a:ext cx="8229600" cy="369332"/>
          </a:xfrm>
        </p:spPr>
        <p:txBody>
          <a:bodyPr lIns="0" tIns="0" rIns="0" bIns="0">
            <a:spAutoFit/>
          </a:bodyPr>
          <a:lstStyle/>
          <a:p>
            <a:pPr marL="0" indent="0">
              <a:buNone/>
            </a:pPr>
            <a:r>
              <a:rPr lang="en-US" sz="2400" b="1" dirty="0"/>
              <a:t>Table 13.4</a:t>
            </a:r>
            <a:r>
              <a:rPr lang="en-US" sz="2400" dirty="0"/>
              <a:t> Classes of Intermediate Filaments (Continued)</a:t>
            </a:r>
            <a:endParaRPr lang="en-IN" sz="2400" dirty="0"/>
          </a:p>
        </p:txBody>
      </p:sp>
      <p:graphicFrame>
        <p:nvGraphicFramePr>
          <p:cNvPr id="6" name="Table 5"/>
          <p:cNvGraphicFramePr>
            <a:graphicFrameLocks noGrp="1"/>
          </p:cNvGraphicFramePr>
          <p:nvPr>
            <p:extLst>
              <p:ext uri="{D42A27DB-BD31-4B8C-83A1-F6EECF244321}">
                <p14:modId xmlns:p14="http://schemas.microsoft.com/office/powerpoint/2010/main" val="3649079024"/>
              </p:ext>
            </p:extLst>
          </p:nvPr>
        </p:nvGraphicFramePr>
        <p:xfrm>
          <a:off x="460683" y="2016034"/>
          <a:ext cx="8219546" cy="2956560"/>
        </p:xfrm>
        <a:graphic>
          <a:graphicData uri="http://schemas.openxmlformats.org/drawingml/2006/table">
            <a:tbl>
              <a:tblPr firstRow="1" bandRow="1">
                <a:tableStyleId>{40F9630F-82C1-40B7-BC3A-925EFCFF5E92}</a:tableStyleId>
              </a:tblPr>
              <a:tblGrid>
                <a:gridCol w="717893">
                  <a:extLst>
                    <a:ext uri="{9D8B030D-6E8A-4147-A177-3AD203B41FA5}">
                      <a16:colId xmlns:a16="http://schemas.microsoft.com/office/drawing/2014/main" val="20000"/>
                    </a:ext>
                  </a:extLst>
                </a:gridCol>
                <a:gridCol w="1429180">
                  <a:extLst>
                    <a:ext uri="{9D8B030D-6E8A-4147-A177-3AD203B41FA5}">
                      <a16:colId xmlns:a16="http://schemas.microsoft.com/office/drawing/2014/main" val="20001"/>
                    </a:ext>
                  </a:extLst>
                </a:gridCol>
                <a:gridCol w="2059778">
                  <a:extLst>
                    <a:ext uri="{9D8B030D-6E8A-4147-A177-3AD203B41FA5}">
                      <a16:colId xmlns:a16="http://schemas.microsoft.com/office/drawing/2014/main" val="20002"/>
                    </a:ext>
                  </a:extLst>
                </a:gridCol>
                <a:gridCol w="1701934">
                  <a:extLst>
                    <a:ext uri="{9D8B030D-6E8A-4147-A177-3AD203B41FA5}">
                      <a16:colId xmlns:a16="http://schemas.microsoft.com/office/drawing/2014/main" val="20003"/>
                    </a:ext>
                  </a:extLst>
                </a:gridCol>
                <a:gridCol w="2310761">
                  <a:extLst>
                    <a:ext uri="{9D8B030D-6E8A-4147-A177-3AD203B41FA5}">
                      <a16:colId xmlns:a16="http://schemas.microsoft.com/office/drawing/2014/main" val="20004"/>
                    </a:ext>
                  </a:extLst>
                </a:gridCol>
              </a:tblGrid>
              <a:tr h="196860">
                <a:tc>
                  <a:txBody>
                    <a:bodyPr/>
                    <a:lstStyle/>
                    <a:p>
                      <a:r>
                        <a:rPr lang="en-IN" sz="1400" b="1" i="0" u="none" strike="noStrike" cap="none" baseline="0" dirty="0">
                          <a:solidFill>
                            <a:schemeClr val="bg1"/>
                          </a:solidFill>
                          <a:latin typeface="+mn-lt"/>
                          <a:ea typeface="Arial"/>
                          <a:cs typeface="Arial"/>
                          <a:sym typeface="Arial"/>
                        </a:rPr>
                        <a:t>Class</a:t>
                      </a:r>
                      <a:endParaRPr lang="en-IN" sz="1400" dirty="0">
                        <a:solidFill>
                          <a:schemeClr val="bg1"/>
                        </a:solidFill>
                        <a:latin typeface="+mn-lt"/>
                      </a:endParaRPr>
                    </a:p>
                  </a:txBody>
                  <a:tcPr>
                    <a:solidFill>
                      <a:srgbClr val="007FA3"/>
                    </a:solidFill>
                  </a:tcPr>
                </a:tc>
                <a:tc>
                  <a:txBody>
                    <a:bodyPr/>
                    <a:lstStyle/>
                    <a:p>
                      <a:r>
                        <a:rPr lang="en-IN" sz="1400" b="1" i="0" u="none" strike="noStrike" cap="none" baseline="0" dirty="0">
                          <a:solidFill>
                            <a:schemeClr val="bg1"/>
                          </a:solidFill>
                          <a:latin typeface="+mn-lt"/>
                          <a:ea typeface="Arial"/>
                          <a:cs typeface="Arial"/>
                          <a:sym typeface="Arial"/>
                        </a:rPr>
                        <a:t>IF Protein</a:t>
                      </a:r>
                      <a:endParaRPr lang="en-IN" sz="1400" dirty="0">
                        <a:solidFill>
                          <a:schemeClr val="bg1"/>
                        </a:solidFill>
                        <a:latin typeface="+mn-lt"/>
                      </a:endParaRPr>
                    </a:p>
                  </a:txBody>
                  <a:tcPr>
                    <a:solidFill>
                      <a:srgbClr val="007FA3"/>
                    </a:solidFill>
                  </a:tcPr>
                </a:tc>
                <a:tc>
                  <a:txBody>
                    <a:bodyPr/>
                    <a:lstStyle/>
                    <a:p>
                      <a:pPr algn="l"/>
                      <a:r>
                        <a:rPr lang="en-IN" sz="1400" b="1" i="0" u="none" strike="noStrike" cap="none" baseline="0" dirty="0">
                          <a:solidFill>
                            <a:schemeClr val="bg1"/>
                          </a:solidFill>
                          <a:latin typeface="+mn-lt"/>
                          <a:ea typeface="Arial"/>
                          <a:cs typeface="Arial"/>
                          <a:sym typeface="Arial"/>
                        </a:rPr>
                        <a:t>Molecular Mass (</a:t>
                      </a:r>
                      <a:r>
                        <a:rPr lang="en-IN" sz="1400" b="1" i="0" u="none" strike="noStrike" cap="none" baseline="0" dirty="0" err="1">
                          <a:solidFill>
                            <a:schemeClr val="bg1"/>
                          </a:solidFill>
                          <a:latin typeface="+mn-lt"/>
                          <a:ea typeface="Arial"/>
                          <a:cs typeface="Arial"/>
                          <a:sym typeface="Arial"/>
                        </a:rPr>
                        <a:t>kDa</a:t>
                      </a:r>
                      <a:r>
                        <a:rPr lang="en-IN" sz="1400" b="1" i="0" u="none" strike="noStrike" cap="none" baseline="0" dirty="0">
                          <a:solidFill>
                            <a:schemeClr val="bg1"/>
                          </a:solidFill>
                          <a:latin typeface="+mn-lt"/>
                          <a:ea typeface="Arial"/>
                          <a:cs typeface="Arial"/>
                          <a:sym typeface="Arial"/>
                        </a:rPr>
                        <a:t>)</a:t>
                      </a:r>
                      <a:endParaRPr lang="en-IN" sz="1400" dirty="0">
                        <a:solidFill>
                          <a:schemeClr val="bg1"/>
                        </a:solidFill>
                        <a:latin typeface="+mn-lt"/>
                      </a:endParaRPr>
                    </a:p>
                  </a:txBody>
                  <a:tcPr>
                    <a:solidFill>
                      <a:srgbClr val="007FA3"/>
                    </a:solidFill>
                  </a:tcPr>
                </a:tc>
                <a:tc>
                  <a:txBody>
                    <a:bodyPr/>
                    <a:lstStyle/>
                    <a:p>
                      <a:r>
                        <a:rPr lang="en-IN" sz="1400" b="1" i="0" u="none" strike="noStrike" cap="none" baseline="0" dirty="0">
                          <a:solidFill>
                            <a:schemeClr val="bg1"/>
                          </a:solidFill>
                          <a:latin typeface="+mn-lt"/>
                          <a:ea typeface="Arial"/>
                          <a:cs typeface="Arial"/>
                          <a:sym typeface="Arial"/>
                        </a:rPr>
                        <a:t>Tissue</a:t>
                      </a:r>
                      <a:endParaRPr lang="en-IN" sz="1400" dirty="0">
                        <a:solidFill>
                          <a:schemeClr val="bg1"/>
                        </a:solidFill>
                        <a:latin typeface="+mn-lt"/>
                      </a:endParaRPr>
                    </a:p>
                  </a:txBody>
                  <a:tcPr>
                    <a:solidFill>
                      <a:srgbClr val="007FA3"/>
                    </a:solidFill>
                  </a:tcPr>
                </a:tc>
                <a:tc>
                  <a:txBody>
                    <a:bodyPr/>
                    <a:lstStyle/>
                    <a:p>
                      <a:r>
                        <a:rPr lang="en-IN" sz="1400" b="1" i="0" u="none" strike="noStrike" cap="none" baseline="0" dirty="0">
                          <a:solidFill>
                            <a:schemeClr val="bg1"/>
                          </a:solidFill>
                          <a:latin typeface="+mn-lt"/>
                          <a:ea typeface="Arial"/>
                          <a:cs typeface="Arial"/>
                          <a:sym typeface="Arial"/>
                        </a:rPr>
                        <a:t>Function</a:t>
                      </a:r>
                      <a:endParaRPr lang="en-IN" sz="1400" dirty="0">
                        <a:solidFill>
                          <a:schemeClr val="bg1"/>
                        </a:solidFill>
                        <a:latin typeface="+mn-lt"/>
                      </a:endParaRPr>
                    </a:p>
                  </a:txBody>
                  <a:tcPr>
                    <a:solidFill>
                      <a:srgbClr val="007FA3"/>
                    </a:solidFill>
                  </a:tcPr>
                </a:tc>
                <a:extLst>
                  <a:ext uri="{0D108BD9-81ED-4DB2-BD59-A6C34878D82A}">
                    <a16:rowId xmlns:a16="http://schemas.microsoft.com/office/drawing/2014/main" val="10000"/>
                  </a:ext>
                </a:extLst>
              </a:tr>
              <a:tr h="289136">
                <a:tc>
                  <a:txBody>
                    <a:bodyPr/>
                    <a:lstStyle/>
                    <a:p>
                      <a:endParaRPr lang="en-IN" sz="1400" dirty="0">
                        <a:latin typeface="+mn-lt"/>
                      </a:endParaRPr>
                    </a:p>
                  </a:txBody>
                  <a:tcPr>
                    <a:solidFill>
                      <a:srgbClr val="D5EAE4"/>
                    </a:solidFill>
                  </a:tcPr>
                </a:tc>
                <a:tc>
                  <a:txBody>
                    <a:bodyPr/>
                    <a:lstStyle/>
                    <a:p>
                      <a:r>
                        <a:rPr lang="en-IN" sz="1400" dirty="0">
                          <a:latin typeface="+mn-lt"/>
                        </a:rPr>
                        <a:t>NF-L (major)</a:t>
                      </a:r>
                    </a:p>
                  </a:txBody>
                  <a:tcPr>
                    <a:solidFill>
                      <a:srgbClr val="D5EAE4"/>
                    </a:solidFill>
                  </a:tcPr>
                </a:tc>
                <a:tc>
                  <a:txBody>
                    <a:bodyPr/>
                    <a:lstStyle/>
                    <a:p>
                      <a:pPr algn="ctr"/>
                      <a:r>
                        <a:rPr lang="en-IN" dirty="0"/>
                        <a:t>62</a:t>
                      </a:r>
                      <a:endParaRPr lang="en-IN" sz="1400" dirty="0">
                        <a:latin typeface="+mn-lt"/>
                      </a:endParaRPr>
                    </a:p>
                  </a:txBody>
                  <a:tcPr>
                    <a:solidFill>
                      <a:srgbClr val="D5EAE4"/>
                    </a:solidFill>
                  </a:tcPr>
                </a:tc>
                <a:tc>
                  <a:txBody>
                    <a:bodyPr/>
                    <a:lstStyle/>
                    <a:p>
                      <a:r>
                        <a:rPr lang="en-US" sz="1400" b="0" i="0" u="none" strike="noStrike" cap="none" dirty="0">
                          <a:solidFill>
                            <a:srgbClr val="D5EAE4"/>
                          </a:solidFill>
                          <a:latin typeface="Arial"/>
                          <a:ea typeface="Arial"/>
                          <a:cs typeface="Arial"/>
                          <a:sym typeface="Arial"/>
                        </a:rPr>
                        <a:t>Blank</a:t>
                      </a:r>
                      <a:endParaRPr lang="en-IN" sz="1400" dirty="0">
                        <a:solidFill>
                          <a:srgbClr val="D5EAE4"/>
                        </a:solidFill>
                        <a:latin typeface="+mn-lt"/>
                      </a:endParaRPr>
                    </a:p>
                  </a:txBody>
                  <a:tcPr>
                    <a:solidFill>
                      <a:srgbClr val="D5EAE4"/>
                    </a:solidFill>
                  </a:tcPr>
                </a:tc>
                <a:tc>
                  <a:txBody>
                    <a:bodyPr/>
                    <a:lstStyle/>
                    <a:p>
                      <a:r>
                        <a:rPr lang="en-US" sz="1400" b="0" i="0" u="none" strike="noStrike" cap="none" dirty="0">
                          <a:solidFill>
                            <a:srgbClr val="D5EAE4"/>
                          </a:solidFill>
                          <a:latin typeface="Arial"/>
                          <a:ea typeface="Arial"/>
                          <a:cs typeface="Arial"/>
                          <a:sym typeface="Arial"/>
                        </a:rPr>
                        <a:t>Blank</a:t>
                      </a:r>
                      <a:endParaRPr lang="en-IN" sz="1400" dirty="0">
                        <a:solidFill>
                          <a:srgbClr val="D5EAE4"/>
                        </a:solidFill>
                        <a:latin typeface="+mn-lt"/>
                      </a:endParaRPr>
                    </a:p>
                  </a:txBody>
                  <a:tcPr>
                    <a:solidFill>
                      <a:srgbClr val="D5EAE4"/>
                    </a:solidFill>
                  </a:tcPr>
                </a:tc>
                <a:extLst>
                  <a:ext uri="{0D108BD9-81ED-4DB2-BD59-A6C34878D82A}">
                    <a16:rowId xmlns:a16="http://schemas.microsoft.com/office/drawing/2014/main" val="10001"/>
                  </a:ext>
                </a:extLst>
              </a:tr>
              <a:tr h="289136">
                <a:tc>
                  <a:txBody>
                    <a:bodyPr/>
                    <a:lstStyle/>
                    <a:p>
                      <a:endParaRPr lang="en-IN" sz="1400" dirty="0">
                        <a:latin typeface="+mn-lt"/>
                      </a:endParaRPr>
                    </a:p>
                  </a:txBody>
                  <a:tcPr>
                    <a:solidFill>
                      <a:srgbClr val="D5EAE4"/>
                    </a:solidFill>
                  </a:tcPr>
                </a:tc>
                <a:tc>
                  <a:txBody>
                    <a:bodyPr/>
                    <a:lstStyle/>
                    <a:p>
                      <a:r>
                        <a:rPr lang="en-IN" sz="1400" dirty="0">
                          <a:latin typeface="+mn-lt"/>
                        </a:rPr>
                        <a:t>NF-M (minor)</a:t>
                      </a:r>
                    </a:p>
                  </a:txBody>
                  <a:tcPr>
                    <a:solidFill>
                      <a:srgbClr val="D5EAE4"/>
                    </a:solidFill>
                  </a:tcPr>
                </a:tc>
                <a:tc>
                  <a:txBody>
                    <a:bodyPr/>
                    <a:lstStyle/>
                    <a:p>
                      <a:pPr algn="ctr"/>
                      <a:r>
                        <a:rPr lang="en-US" sz="1400" dirty="0">
                          <a:latin typeface="Arial"/>
                        </a:rPr>
                        <a:t>102</a:t>
                      </a:r>
                      <a:endParaRPr lang="en-IN" sz="1400" dirty="0">
                        <a:latin typeface="+mn-lt"/>
                      </a:endParaRPr>
                    </a:p>
                  </a:txBody>
                  <a:tcPr>
                    <a:solidFill>
                      <a:srgbClr val="D5EAE4"/>
                    </a:solidFill>
                  </a:tcPr>
                </a:tc>
                <a:tc>
                  <a:txBody>
                    <a:bodyPr/>
                    <a:lstStyle/>
                    <a:p>
                      <a:r>
                        <a:rPr lang="en-US" sz="1400" b="0" i="0" u="none" strike="noStrike" cap="none" dirty="0">
                          <a:solidFill>
                            <a:srgbClr val="D5EAE4"/>
                          </a:solidFill>
                          <a:latin typeface="Arial"/>
                          <a:ea typeface="Arial"/>
                          <a:cs typeface="Arial"/>
                          <a:sym typeface="Arial"/>
                        </a:rPr>
                        <a:t>Blank</a:t>
                      </a:r>
                      <a:endParaRPr lang="en-IN" sz="1400" dirty="0">
                        <a:solidFill>
                          <a:srgbClr val="D5EAE4"/>
                        </a:solidFill>
                        <a:latin typeface="+mn-lt"/>
                      </a:endParaRPr>
                    </a:p>
                  </a:txBody>
                  <a:tcPr>
                    <a:solidFill>
                      <a:srgbClr val="D5EAE4"/>
                    </a:solidFill>
                  </a:tcPr>
                </a:tc>
                <a:tc>
                  <a:txBody>
                    <a:bodyPr/>
                    <a:lstStyle/>
                    <a:p>
                      <a:r>
                        <a:rPr lang="en-US" sz="1400" b="0" i="0" u="none" strike="noStrike" cap="none" dirty="0">
                          <a:solidFill>
                            <a:srgbClr val="D5EAE4"/>
                          </a:solidFill>
                          <a:latin typeface="Arial"/>
                          <a:ea typeface="Arial"/>
                          <a:cs typeface="Arial"/>
                          <a:sym typeface="Arial"/>
                        </a:rPr>
                        <a:t>Blank</a:t>
                      </a:r>
                      <a:endParaRPr lang="en-IN" sz="1400" dirty="0">
                        <a:solidFill>
                          <a:srgbClr val="D5EAE4"/>
                        </a:solidFill>
                        <a:latin typeface="+mn-lt"/>
                      </a:endParaRPr>
                    </a:p>
                  </a:txBody>
                  <a:tcPr>
                    <a:solidFill>
                      <a:srgbClr val="D5EAE4"/>
                    </a:solidFill>
                  </a:tcPr>
                </a:tc>
                <a:extLst>
                  <a:ext uri="{0D108BD9-81ED-4DB2-BD59-A6C34878D82A}">
                    <a16:rowId xmlns:a16="http://schemas.microsoft.com/office/drawing/2014/main" val="10002"/>
                  </a:ext>
                </a:extLst>
              </a:tr>
              <a:tr h="289136">
                <a:tc>
                  <a:txBody>
                    <a:bodyPr/>
                    <a:lstStyle/>
                    <a:p>
                      <a:endParaRPr lang="en-IN" sz="1400" dirty="0">
                        <a:latin typeface="+mn-lt"/>
                      </a:endParaRPr>
                    </a:p>
                  </a:txBody>
                  <a:tcPr>
                    <a:solidFill>
                      <a:srgbClr val="D5EAE4"/>
                    </a:solidFill>
                  </a:tcPr>
                </a:tc>
                <a:tc>
                  <a:txBody>
                    <a:bodyPr/>
                    <a:lstStyle/>
                    <a:p>
                      <a:r>
                        <a:rPr lang="en-IN" sz="1400" dirty="0">
                          <a:latin typeface="+mn-lt"/>
                        </a:rPr>
                        <a:t>NF-H (minor)</a:t>
                      </a:r>
                    </a:p>
                  </a:txBody>
                  <a:tcPr>
                    <a:solidFill>
                      <a:srgbClr val="D5EAE4"/>
                    </a:solidFill>
                  </a:tcPr>
                </a:tc>
                <a:tc>
                  <a:txBody>
                    <a:bodyPr/>
                    <a:lstStyle/>
                    <a:p>
                      <a:pPr algn="ctr"/>
                      <a:r>
                        <a:rPr lang="en-US" sz="1400" dirty="0">
                          <a:latin typeface="+mn-lt"/>
                        </a:rPr>
                        <a:t>110</a:t>
                      </a:r>
                      <a:endParaRPr lang="en-IN" sz="1400" dirty="0">
                        <a:latin typeface="+mn-lt"/>
                      </a:endParaRPr>
                    </a:p>
                  </a:txBody>
                  <a:tcPr>
                    <a:solidFill>
                      <a:srgbClr val="D5EAE4"/>
                    </a:solidFill>
                  </a:tcPr>
                </a:tc>
                <a:tc>
                  <a:txBody>
                    <a:bodyPr/>
                    <a:lstStyle/>
                    <a:p>
                      <a:r>
                        <a:rPr lang="en-US" sz="1400" b="0" i="0" u="none" strike="noStrike" cap="none" dirty="0">
                          <a:solidFill>
                            <a:srgbClr val="D5EAE4"/>
                          </a:solidFill>
                          <a:latin typeface="Arial"/>
                          <a:ea typeface="Arial"/>
                          <a:cs typeface="Arial"/>
                          <a:sym typeface="Arial"/>
                        </a:rPr>
                        <a:t>Blank</a:t>
                      </a:r>
                      <a:endParaRPr lang="en-IN" sz="1400" dirty="0">
                        <a:solidFill>
                          <a:srgbClr val="D5EAE4"/>
                        </a:solidFill>
                        <a:latin typeface="+mn-lt"/>
                      </a:endParaRPr>
                    </a:p>
                  </a:txBody>
                  <a:tcPr>
                    <a:solidFill>
                      <a:srgbClr val="D5EAE4"/>
                    </a:solidFill>
                  </a:tcPr>
                </a:tc>
                <a:tc>
                  <a:txBody>
                    <a:bodyPr/>
                    <a:lstStyle/>
                    <a:p>
                      <a:r>
                        <a:rPr lang="en-US" sz="1400" b="0" i="0" u="none" strike="noStrike" cap="none" dirty="0">
                          <a:solidFill>
                            <a:srgbClr val="D5EAE4"/>
                          </a:solidFill>
                          <a:latin typeface="Arial"/>
                          <a:ea typeface="Arial"/>
                          <a:cs typeface="Arial"/>
                          <a:sym typeface="Arial"/>
                        </a:rPr>
                        <a:t>Blank</a:t>
                      </a:r>
                      <a:endParaRPr lang="en-IN" sz="1400" dirty="0">
                        <a:solidFill>
                          <a:srgbClr val="D5EAE4"/>
                        </a:solidFill>
                        <a:latin typeface="+mn-lt"/>
                      </a:endParaRPr>
                    </a:p>
                  </a:txBody>
                  <a:tcPr>
                    <a:solidFill>
                      <a:srgbClr val="D5EAE4"/>
                    </a:solidFill>
                  </a:tcPr>
                </a:tc>
                <a:extLst>
                  <a:ext uri="{0D108BD9-81ED-4DB2-BD59-A6C34878D82A}">
                    <a16:rowId xmlns:a16="http://schemas.microsoft.com/office/drawing/2014/main" val="10003"/>
                  </a:ext>
                </a:extLst>
              </a:tr>
              <a:tr h="289136">
                <a:tc>
                  <a:txBody>
                    <a:bodyPr/>
                    <a:lstStyle/>
                    <a:p>
                      <a:r>
                        <a:rPr lang="en-US" sz="1400" dirty="0">
                          <a:latin typeface="Times New Roman" panose="02020603050405020304" pitchFamily="18" charset="0"/>
                          <a:cs typeface="Times New Roman" panose="02020603050405020304" pitchFamily="18" charset="0"/>
                        </a:rPr>
                        <a:t>V</a:t>
                      </a:r>
                      <a:endParaRPr lang="en-IN" sz="1400" dirty="0">
                        <a:latin typeface="Times New Roman" panose="02020603050405020304" pitchFamily="18" charset="0"/>
                        <a:cs typeface="Times New Roman" panose="02020603050405020304" pitchFamily="18" charset="0"/>
                      </a:endParaRPr>
                    </a:p>
                  </a:txBody>
                  <a:tcPr>
                    <a:solidFill>
                      <a:srgbClr val="D5EAE4"/>
                    </a:solidFill>
                  </a:tcPr>
                </a:tc>
                <a:tc>
                  <a:txBody>
                    <a:bodyPr/>
                    <a:lstStyle/>
                    <a:p>
                      <a:r>
                        <a:rPr lang="en-IN" sz="1400" dirty="0">
                          <a:latin typeface="+mn-lt"/>
                        </a:rPr>
                        <a:t>Nuclear </a:t>
                      </a:r>
                      <a:r>
                        <a:rPr lang="en-IN" sz="1400" dirty="0" err="1">
                          <a:latin typeface="+mn-lt"/>
                        </a:rPr>
                        <a:t>lamins</a:t>
                      </a:r>
                      <a:endParaRPr lang="en-IN" sz="1400" dirty="0">
                        <a:latin typeface="+mn-lt"/>
                      </a:endParaRPr>
                    </a:p>
                  </a:txBody>
                  <a:tcPr>
                    <a:solidFill>
                      <a:srgbClr val="D5EAE4"/>
                    </a:solidFill>
                  </a:tcPr>
                </a:tc>
                <a:tc>
                  <a:txBody>
                    <a:bodyPr/>
                    <a:lstStyle/>
                    <a:p>
                      <a:pPr algn="ctr"/>
                      <a:endParaRPr lang="en-IN" sz="1400" dirty="0">
                        <a:latin typeface="+mn-lt"/>
                      </a:endParaRPr>
                    </a:p>
                  </a:txBody>
                  <a:tcPr>
                    <a:solidFill>
                      <a:srgbClr val="D5EAE4"/>
                    </a:solidFill>
                  </a:tcPr>
                </a:tc>
                <a:tc>
                  <a:txBody>
                    <a:bodyPr/>
                    <a:lstStyle/>
                    <a:p>
                      <a:r>
                        <a:rPr lang="en-IN" sz="1400" dirty="0">
                          <a:latin typeface="+mn-lt"/>
                        </a:rPr>
                        <a:t>All cell types</a:t>
                      </a:r>
                    </a:p>
                  </a:txBody>
                  <a:tcPr>
                    <a:solidFill>
                      <a:srgbClr val="D5EAE4"/>
                    </a:solidFill>
                  </a:tcPr>
                </a:tc>
                <a:tc>
                  <a:txBody>
                    <a:bodyPr/>
                    <a:lstStyle/>
                    <a:p>
                      <a:r>
                        <a:rPr lang="en-US" sz="1400" dirty="0">
                          <a:latin typeface="+mn-lt"/>
                        </a:rPr>
                        <a:t>Form a nuclear scaffold to give shape to nucleus</a:t>
                      </a:r>
                      <a:endParaRPr lang="en-IN" sz="1400" dirty="0">
                        <a:latin typeface="+mn-lt"/>
                      </a:endParaRPr>
                    </a:p>
                  </a:txBody>
                  <a:tcPr>
                    <a:solidFill>
                      <a:srgbClr val="D5EAE4"/>
                    </a:solidFill>
                  </a:tcPr>
                </a:tc>
                <a:extLst>
                  <a:ext uri="{0D108BD9-81ED-4DB2-BD59-A6C34878D82A}">
                    <a16:rowId xmlns:a16="http://schemas.microsoft.com/office/drawing/2014/main" val="10004"/>
                  </a:ext>
                </a:extLst>
              </a:tr>
              <a:tr h="289136">
                <a:tc>
                  <a:txBody>
                    <a:bodyPr/>
                    <a:lstStyle/>
                    <a:p>
                      <a:endParaRPr lang="en-IN" sz="1400" dirty="0">
                        <a:latin typeface="+mn-lt"/>
                      </a:endParaRPr>
                    </a:p>
                  </a:txBody>
                  <a:tcPr>
                    <a:solidFill>
                      <a:srgbClr val="D5EAE4"/>
                    </a:solidFill>
                  </a:tcPr>
                </a:tc>
                <a:tc>
                  <a:txBody>
                    <a:bodyPr/>
                    <a:lstStyle/>
                    <a:p>
                      <a:r>
                        <a:rPr lang="en-IN" dirty="0" err="1"/>
                        <a:t>Lamin</a:t>
                      </a:r>
                      <a:r>
                        <a:rPr lang="en-IN" dirty="0"/>
                        <a:t> A</a:t>
                      </a:r>
                      <a:endParaRPr lang="en-IN" sz="1400" dirty="0">
                        <a:latin typeface="+mn-lt"/>
                      </a:endParaRPr>
                    </a:p>
                  </a:txBody>
                  <a:tcPr>
                    <a:solidFill>
                      <a:srgbClr val="D5EAE4"/>
                    </a:solidFill>
                  </a:tcPr>
                </a:tc>
                <a:tc>
                  <a:txBody>
                    <a:bodyPr/>
                    <a:lstStyle/>
                    <a:p>
                      <a:pPr algn="ctr"/>
                      <a:r>
                        <a:rPr lang="en-US" sz="1400" dirty="0">
                          <a:latin typeface="+mn-lt"/>
                        </a:rPr>
                        <a:t>70</a:t>
                      </a:r>
                      <a:endParaRPr lang="en-IN" sz="1400" dirty="0">
                        <a:latin typeface="+mn-lt"/>
                      </a:endParaRPr>
                    </a:p>
                  </a:txBody>
                  <a:tcPr>
                    <a:solidFill>
                      <a:srgbClr val="D5EAE4"/>
                    </a:solidFill>
                  </a:tcPr>
                </a:tc>
                <a:tc>
                  <a:txBody>
                    <a:bodyPr/>
                    <a:lstStyle/>
                    <a:p>
                      <a:r>
                        <a:rPr lang="en-US" sz="1400" b="0" i="0" u="none" strike="noStrike" cap="none" dirty="0">
                          <a:solidFill>
                            <a:srgbClr val="D5EAE4"/>
                          </a:solidFill>
                          <a:latin typeface="Arial"/>
                          <a:ea typeface="Arial"/>
                          <a:cs typeface="Arial"/>
                          <a:sym typeface="Arial"/>
                        </a:rPr>
                        <a:t>Blank</a:t>
                      </a:r>
                      <a:endParaRPr lang="en-IN" sz="1400" dirty="0">
                        <a:solidFill>
                          <a:srgbClr val="D5EAE4"/>
                        </a:solidFill>
                        <a:latin typeface="+mn-lt"/>
                      </a:endParaRPr>
                    </a:p>
                  </a:txBody>
                  <a:tcPr>
                    <a:solidFill>
                      <a:srgbClr val="D5EAE4"/>
                    </a:solidFill>
                  </a:tcPr>
                </a:tc>
                <a:tc>
                  <a:txBody>
                    <a:bodyPr/>
                    <a:lstStyle/>
                    <a:p>
                      <a:r>
                        <a:rPr lang="en-US" sz="1400" b="0" i="0" u="none" strike="noStrike" cap="none" dirty="0">
                          <a:solidFill>
                            <a:srgbClr val="D5EAE4"/>
                          </a:solidFill>
                          <a:latin typeface="Arial"/>
                          <a:ea typeface="Arial"/>
                          <a:cs typeface="Arial"/>
                          <a:sym typeface="Arial"/>
                        </a:rPr>
                        <a:t>Blank</a:t>
                      </a:r>
                      <a:endParaRPr lang="en-IN" sz="1400" dirty="0">
                        <a:solidFill>
                          <a:srgbClr val="D5EAE4"/>
                        </a:solidFill>
                        <a:latin typeface="+mn-lt"/>
                      </a:endParaRPr>
                    </a:p>
                  </a:txBody>
                  <a:tcPr>
                    <a:solidFill>
                      <a:srgbClr val="D5EAE4"/>
                    </a:solidFill>
                  </a:tcPr>
                </a:tc>
                <a:extLst>
                  <a:ext uri="{0D108BD9-81ED-4DB2-BD59-A6C34878D82A}">
                    <a16:rowId xmlns:a16="http://schemas.microsoft.com/office/drawing/2014/main" val="10005"/>
                  </a:ext>
                </a:extLst>
              </a:tr>
              <a:tr h="289136">
                <a:tc>
                  <a:txBody>
                    <a:bodyPr/>
                    <a:lstStyle/>
                    <a:p>
                      <a:endParaRPr lang="en-IN" sz="1400" dirty="0">
                        <a:latin typeface="+mn-lt"/>
                      </a:endParaRPr>
                    </a:p>
                  </a:txBody>
                  <a:tcPr>
                    <a:solidFill>
                      <a:srgbClr val="D5EAE4"/>
                    </a:solidFill>
                  </a:tcPr>
                </a:tc>
                <a:tc>
                  <a:txBody>
                    <a:bodyPr/>
                    <a:lstStyle/>
                    <a:p>
                      <a:r>
                        <a:rPr lang="en-IN" dirty="0" err="1"/>
                        <a:t>Lamin</a:t>
                      </a:r>
                      <a:r>
                        <a:rPr lang="en-IN" dirty="0"/>
                        <a:t> B</a:t>
                      </a:r>
                      <a:endParaRPr lang="en-IN" sz="1400" dirty="0">
                        <a:latin typeface="+mn-lt"/>
                      </a:endParaRPr>
                    </a:p>
                  </a:txBody>
                  <a:tcPr>
                    <a:solidFill>
                      <a:srgbClr val="D5EAE4"/>
                    </a:solidFill>
                  </a:tcPr>
                </a:tc>
                <a:tc>
                  <a:txBody>
                    <a:bodyPr/>
                    <a:lstStyle/>
                    <a:p>
                      <a:pPr algn="ctr"/>
                      <a:r>
                        <a:rPr lang="en-US" sz="1400" dirty="0">
                          <a:latin typeface="+mn-lt"/>
                        </a:rPr>
                        <a:t>67</a:t>
                      </a:r>
                      <a:endParaRPr lang="en-IN" sz="1400" dirty="0">
                        <a:latin typeface="+mn-lt"/>
                      </a:endParaRPr>
                    </a:p>
                  </a:txBody>
                  <a:tcPr>
                    <a:solidFill>
                      <a:srgbClr val="D5EAE4"/>
                    </a:solidFill>
                  </a:tcPr>
                </a:tc>
                <a:tc>
                  <a:txBody>
                    <a:bodyPr/>
                    <a:lstStyle/>
                    <a:p>
                      <a:r>
                        <a:rPr lang="en-US" sz="1400" b="0" i="0" u="none" strike="noStrike" cap="none" dirty="0">
                          <a:solidFill>
                            <a:srgbClr val="D5EAE4"/>
                          </a:solidFill>
                          <a:latin typeface="Arial"/>
                          <a:ea typeface="Arial"/>
                          <a:cs typeface="Arial"/>
                          <a:sym typeface="Arial"/>
                        </a:rPr>
                        <a:t>Blank</a:t>
                      </a:r>
                      <a:endParaRPr lang="en-IN" sz="1400" dirty="0">
                        <a:solidFill>
                          <a:srgbClr val="D5EAE4"/>
                        </a:solidFill>
                        <a:latin typeface="+mn-lt"/>
                      </a:endParaRPr>
                    </a:p>
                  </a:txBody>
                  <a:tcPr>
                    <a:solidFill>
                      <a:srgbClr val="D5EAE4"/>
                    </a:solidFill>
                  </a:tcPr>
                </a:tc>
                <a:tc>
                  <a:txBody>
                    <a:bodyPr/>
                    <a:lstStyle/>
                    <a:p>
                      <a:r>
                        <a:rPr lang="en-US" sz="1400" b="0" i="0" u="none" strike="noStrike" cap="none" dirty="0">
                          <a:solidFill>
                            <a:srgbClr val="D5EAE4"/>
                          </a:solidFill>
                          <a:latin typeface="Arial"/>
                          <a:ea typeface="Arial"/>
                          <a:cs typeface="Arial"/>
                          <a:sym typeface="Arial"/>
                        </a:rPr>
                        <a:t>Blank</a:t>
                      </a:r>
                      <a:endParaRPr lang="en-IN" sz="1400" dirty="0">
                        <a:solidFill>
                          <a:srgbClr val="D5EAE4"/>
                        </a:solidFill>
                        <a:latin typeface="+mn-lt"/>
                      </a:endParaRPr>
                    </a:p>
                  </a:txBody>
                  <a:tcPr>
                    <a:solidFill>
                      <a:srgbClr val="D5EAE4"/>
                    </a:solidFill>
                  </a:tcPr>
                </a:tc>
                <a:extLst>
                  <a:ext uri="{0D108BD9-81ED-4DB2-BD59-A6C34878D82A}">
                    <a16:rowId xmlns:a16="http://schemas.microsoft.com/office/drawing/2014/main" val="10006"/>
                  </a:ext>
                </a:extLst>
              </a:tr>
              <a:tr h="289136">
                <a:tc>
                  <a:txBody>
                    <a:bodyPr/>
                    <a:lstStyle/>
                    <a:p>
                      <a:endParaRPr lang="en-IN" sz="1400" dirty="0">
                        <a:latin typeface="+mn-lt"/>
                      </a:endParaRPr>
                    </a:p>
                  </a:txBody>
                  <a:tcPr>
                    <a:solidFill>
                      <a:srgbClr val="D5EAE4"/>
                    </a:solidFill>
                  </a:tcPr>
                </a:tc>
                <a:tc>
                  <a:txBody>
                    <a:bodyPr/>
                    <a:lstStyle/>
                    <a:p>
                      <a:r>
                        <a:rPr lang="en-IN" dirty="0" err="1"/>
                        <a:t>Lamin</a:t>
                      </a:r>
                      <a:r>
                        <a:rPr lang="en-IN" dirty="0"/>
                        <a:t> C</a:t>
                      </a:r>
                      <a:endParaRPr lang="en-IN" sz="1400" dirty="0">
                        <a:latin typeface="+mn-lt"/>
                      </a:endParaRPr>
                    </a:p>
                  </a:txBody>
                  <a:tcPr>
                    <a:solidFill>
                      <a:srgbClr val="D5EAE4"/>
                    </a:solidFill>
                  </a:tcPr>
                </a:tc>
                <a:tc>
                  <a:txBody>
                    <a:bodyPr/>
                    <a:lstStyle/>
                    <a:p>
                      <a:pPr algn="ctr"/>
                      <a:r>
                        <a:rPr lang="en-US" sz="1400" dirty="0">
                          <a:latin typeface="+mn-lt"/>
                        </a:rPr>
                        <a:t>60</a:t>
                      </a:r>
                      <a:endParaRPr lang="en-IN" sz="1400" dirty="0">
                        <a:latin typeface="+mn-lt"/>
                      </a:endParaRPr>
                    </a:p>
                  </a:txBody>
                  <a:tcPr>
                    <a:solidFill>
                      <a:srgbClr val="D5EAE4"/>
                    </a:solidFill>
                  </a:tcPr>
                </a:tc>
                <a:tc>
                  <a:txBody>
                    <a:bodyPr/>
                    <a:lstStyle/>
                    <a:p>
                      <a:r>
                        <a:rPr lang="en-US" sz="1400" b="0" i="0" u="none" strike="noStrike" cap="none" dirty="0">
                          <a:solidFill>
                            <a:srgbClr val="D5EAE4"/>
                          </a:solidFill>
                          <a:latin typeface="Arial"/>
                          <a:ea typeface="Arial"/>
                          <a:cs typeface="Arial"/>
                          <a:sym typeface="Arial"/>
                        </a:rPr>
                        <a:t>Blank</a:t>
                      </a:r>
                      <a:endParaRPr lang="en-IN" sz="1400" dirty="0">
                        <a:solidFill>
                          <a:srgbClr val="D5EAE4"/>
                        </a:solidFill>
                        <a:latin typeface="+mn-lt"/>
                      </a:endParaRPr>
                    </a:p>
                  </a:txBody>
                  <a:tcPr>
                    <a:solidFill>
                      <a:srgbClr val="D5EAE4"/>
                    </a:solidFill>
                  </a:tcPr>
                </a:tc>
                <a:tc>
                  <a:txBody>
                    <a:bodyPr/>
                    <a:lstStyle/>
                    <a:p>
                      <a:r>
                        <a:rPr lang="en-US" sz="1400" b="0" i="0" u="none" strike="noStrike" cap="none" dirty="0">
                          <a:solidFill>
                            <a:srgbClr val="D5EAE4"/>
                          </a:solidFill>
                          <a:latin typeface="Arial"/>
                          <a:ea typeface="Arial"/>
                          <a:cs typeface="Arial"/>
                          <a:sym typeface="Arial"/>
                        </a:rPr>
                        <a:t>Blank</a:t>
                      </a:r>
                      <a:endParaRPr lang="en-IN" sz="1400" dirty="0">
                        <a:solidFill>
                          <a:srgbClr val="D5EAE4"/>
                        </a:solidFill>
                        <a:latin typeface="+mn-lt"/>
                      </a:endParaRPr>
                    </a:p>
                  </a:txBody>
                  <a:tcPr>
                    <a:solidFill>
                      <a:srgbClr val="D5EAE4"/>
                    </a:solidFill>
                  </a:tcPr>
                </a:tc>
                <a:extLst>
                  <a:ext uri="{0D108BD9-81ED-4DB2-BD59-A6C34878D82A}">
                    <a16:rowId xmlns:a16="http://schemas.microsoft.com/office/drawing/2014/main" val="2189087832"/>
                  </a:ext>
                </a:extLst>
              </a:tr>
              <a:tr h="289136">
                <a:tc>
                  <a:txBody>
                    <a:bodyPr/>
                    <a:lstStyle/>
                    <a:p>
                      <a:r>
                        <a:rPr lang="en-US" sz="1400" dirty="0">
                          <a:latin typeface="Times New Roman" panose="02020603050405020304" pitchFamily="18" charset="0"/>
                          <a:cs typeface="Times New Roman" panose="02020603050405020304" pitchFamily="18" charset="0"/>
                        </a:rPr>
                        <a:t>VI</a:t>
                      </a:r>
                      <a:endParaRPr lang="en-IN" sz="1400" dirty="0">
                        <a:latin typeface="Times New Roman" panose="02020603050405020304" pitchFamily="18" charset="0"/>
                        <a:cs typeface="Times New Roman" panose="02020603050405020304" pitchFamily="18" charset="0"/>
                      </a:endParaRPr>
                    </a:p>
                  </a:txBody>
                  <a:tcPr>
                    <a:solidFill>
                      <a:srgbClr val="D5EAE4"/>
                    </a:solidFill>
                  </a:tcPr>
                </a:tc>
                <a:tc>
                  <a:txBody>
                    <a:bodyPr/>
                    <a:lstStyle/>
                    <a:p>
                      <a:r>
                        <a:rPr lang="en-IN" dirty="0" err="1"/>
                        <a:t>Nestin</a:t>
                      </a:r>
                      <a:endParaRPr lang="en-IN" sz="1400" dirty="0">
                        <a:latin typeface="+mn-lt"/>
                      </a:endParaRPr>
                    </a:p>
                  </a:txBody>
                  <a:tcPr>
                    <a:solidFill>
                      <a:srgbClr val="D5EAE4"/>
                    </a:solidFill>
                  </a:tcPr>
                </a:tc>
                <a:tc>
                  <a:txBody>
                    <a:bodyPr/>
                    <a:lstStyle/>
                    <a:p>
                      <a:pPr algn="ctr"/>
                      <a:r>
                        <a:rPr lang="en-US" sz="1400" dirty="0">
                          <a:latin typeface="+mn-lt"/>
                        </a:rPr>
                        <a:t>240</a:t>
                      </a:r>
                      <a:endParaRPr lang="en-IN" sz="1400" dirty="0">
                        <a:latin typeface="+mn-lt"/>
                      </a:endParaRPr>
                    </a:p>
                  </a:txBody>
                  <a:tcPr>
                    <a:solidFill>
                      <a:srgbClr val="D5EAE4"/>
                    </a:solidFill>
                  </a:tcPr>
                </a:tc>
                <a:tc>
                  <a:txBody>
                    <a:bodyPr/>
                    <a:lstStyle/>
                    <a:p>
                      <a:r>
                        <a:rPr lang="en-US" sz="1400" b="0" i="0" u="none" strike="noStrike" cap="none" dirty="0">
                          <a:solidFill>
                            <a:srgbClr val="D5EAE4"/>
                          </a:solidFill>
                          <a:latin typeface="Arial"/>
                          <a:ea typeface="Arial"/>
                          <a:cs typeface="Arial"/>
                          <a:sym typeface="Arial"/>
                        </a:rPr>
                        <a:t>Blank</a:t>
                      </a:r>
                      <a:endParaRPr lang="en-IN" sz="1400" dirty="0">
                        <a:solidFill>
                          <a:srgbClr val="D5EAE4"/>
                        </a:solidFill>
                        <a:latin typeface="+mn-lt"/>
                      </a:endParaRPr>
                    </a:p>
                  </a:txBody>
                  <a:tcPr>
                    <a:solidFill>
                      <a:srgbClr val="D5EAE4"/>
                    </a:solidFill>
                  </a:tcPr>
                </a:tc>
                <a:tc>
                  <a:txBody>
                    <a:bodyPr/>
                    <a:lstStyle/>
                    <a:p>
                      <a:r>
                        <a:rPr lang="en-IN" sz="1400" dirty="0">
                          <a:latin typeface="+mn-lt"/>
                        </a:rPr>
                        <a:t>Unknown</a:t>
                      </a:r>
                    </a:p>
                  </a:txBody>
                  <a:tcPr>
                    <a:solidFill>
                      <a:srgbClr val="D5EAE4"/>
                    </a:solidFill>
                  </a:tcPr>
                </a:tc>
                <a:extLst>
                  <a:ext uri="{0D108BD9-81ED-4DB2-BD59-A6C34878D82A}">
                    <a16:rowId xmlns:a16="http://schemas.microsoft.com/office/drawing/2014/main" val="1301286879"/>
                  </a:ext>
                </a:extLst>
              </a:tr>
            </a:tbl>
          </a:graphicData>
        </a:graphic>
      </p:graphicFrame>
    </p:spTree>
    <p:extLst>
      <p:ext uri="{BB962C8B-B14F-4D97-AF65-F5344CB8AC3E}">
        <p14:creationId xmlns:p14="http://schemas.microsoft.com/office/powerpoint/2010/main" val="15763286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p:spPr>
        <p:txBody>
          <a:bodyPr lIns="0" tIns="0" rIns="0" bIns="0" anchor="ctr">
            <a:spAutoFit/>
          </a:bodyPr>
          <a:lstStyle/>
          <a:p>
            <a:r>
              <a:rPr lang="en-US" sz="3600" dirty="0">
                <a:latin typeface="+mj-lt"/>
              </a:rPr>
              <a:t>Intermediate Filaments Assemble from Fibrous Subunits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2793072"/>
          </a:xfrm>
          <a:noFill/>
          <a:ln>
            <a:noFill/>
          </a:ln>
        </p:spPr>
        <p:txBody>
          <a:bodyPr lIns="0" tIns="0" rIns="0" bIns="0" anchor="t" anchorCtr="0">
            <a:spAutoFit/>
          </a:bodyPr>
          <a:lstStyle/>
          <a:p>
            <a:pPr marL="342900" indent="-342900"/>
            <a:r>
              <a:rPr lang="en-US" sz="2400" dirty="0"/>
              <a:t>The fundamental subunits of </a:t>
            </a:r>
            <a:r>
              <a:rPr lang="en-US" sz="2400" spc="-300" dirty="0"/>
              <a:t>I </a:t>
            </a:r>
            <a:r>
              <a:rPr lang="en-US" sz="2400" dirty="0"/>
              <a:t>F proteins are dimers.</a:t>
            </a:r>
          </a:p>
          <a:p>
            <a:pPr marL="342900" indent="-342900"/>
            <a:r>
              <a:rPr lang="en-US" sz="2400" spc="-300" dirty="0"/>
              <a:t>I </a:t>
            </a:r>
            <a:r>
              <a:rPr lang="en-US" sz="2400" dirty="0"/>
              <a:t>F proteins are fibrous rather than globular.</a:t>
            </a:r>
          </a:p>
          <a:p>
            <a:pPr marL="342900" indent="-342900"/>
            <a:r>
              <a:rPr lang="en-US" sz="2400" dirty="0"/>
              <a:t>Each has a homologous central </a:t>
            </a:r>
            <a:r>
              <a:rPr lang="en-US" sz="2400" dirty="0" err="1"/>
              <a:t>rodlike</a:t>
            </a:r>
            <a:r>
              <a:rPr lang="en-US" sz="2400" dirty="0"/>
              <a:t> domain of 310 to 318 amino acids in length.</a:t>
            </a:r>
          </a:p>
          <a:p>
            <a:pPr marL="342900" indent="-342900"/>
            <a:r>
              <a:rPr lang="en-US" sz="2400" dirty="0"/>
              <a:t>Flanking the central helical domain are N- and C-terminal domains that differ greatly among </a:t>
            </a:r>
            <a:r>
              <a:rPr lang="en-US" sz="2400" spc="-300" dirty="0"/>
              <a:t>I </a:t>
            </a:r>
            <a:r>
              <a:rPr lang="en-US" sz="2400" dirty="0"/>
              <a:t>F proteins.</a:t>
            </a:r>
          </a:p>
        </p:txBody>
      </p:sp>
    </p:spTree>
    <p:extLst>
      <p:ext uri="{BB962C8B-B14F-4D97-AF65-F5344CB8AC3E}">
        <p14:creationId xmlns:p14="http://schemas.microsoft.com/office/powerpoint/2010/main" val="13465945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p:spPr>
        <p:txBody>
          <a:bodyPr lIns="0" tIns="0" rIns="0" bIns="0" anchor="ctr">
            <a:spAutoFit/>
          </a:bodyPr>
          <a:lstStyle/>
          <a:p>
            <a:r>
              <a:rPr lang="en-US" sz="3600" dirty="0">
                <a:latin typeface="+mj-lt"/>
              </a:rPr>
              <a:t>One Model of Intermediate Filament Assembly</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3162404"/>
          </a:xfrm>
          <a:noFill/>
          <a:ln>
            <a:noFill/>
          </a:ln>
        </p:spPr>
        <p:txBody>
          <a:bodyPr lIns="0" tIns="0" rIns="0" bIns="0" anchor="t" anchorCtr="0">
            <a:spAutoFit/>
          </a:bodyPr>
          <a:lstStyle/>
          <a:p>
            <a:pPr marL="342900" indent="-342900"/>
            <a:r>
              <a:rPr lang="en-US" sz="2400" dirty="0"/>
              <a:t>The basic structural unit consists of two </a:t>
            </a:r>
            <a:r>
              <a:rPr lang="en-US" sz="2400" spc="-300" dirty="0"/>
              <a:t>I </a:t>
            </a:r>
            <a:r>
              <a:rPr lang="en-US" sz="2400" dirty="0"/>
              <a:t>F polypeptides intertwined into a </a:t>
            </a:r>
            <a:r>
              <a:rPr lang="en-US" sz="2400" i="1" dirty="0"/>
              <a:t>coiled-coil.</a:t>
            </a:r>
          </a:p>
          <a:p>
            <a:pPr marL="342900" indent="-342900"/>
            <a:r>
              <a:rPr lang="en-US" sz="2400" dirty="0"/>
              <a:t>The two polypeptides are aligned in parallel.</a:t>
            </a:r>
          </a:p>
          <a:p>
            <a:pPr marL="342900" indent="-342900"/>
            <a:r>
              <a:rPr lang="en-US" sz="2400" dirty="0"/>
              <a:t>Two such dimers align laterally to form a tetrameric </a:t>
            </a:r>
            <a:r>
              <a:rPr lang="en-US" sz="2400" i="1" dirty="0"/>
              <a:t>protofilament.</a:t>
            </a:r>
          </a:p>
          <a:p>
            <a:pPr marL="342900" indent="-342900"/>
            <a:r>
              <a:rPr lang="en-US" sz="2400" dirty="0"/>
              <a:t>Protofilaments overlap to build up a filamentous structure about eight protofilaments thick.</a:t>
            </a:r>
          </a:p>
        </p:txBody>
      </p:sp>
    </p:spTree>
    <p:extLst>
      <p:ext uri="{BB962C8B-B14F-4D97-AF65-F5344CB8AC3E}">
        <p14:creationId xmlns:p14="http://schemas.microsoft.com/office/powerpoint/2010/main" val="24188696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73536"/>
            <a:ext cx="8229600" cy="1107996"/>
          </a:xfrm>
        </p:spPr>
        <p:txBody>
          <a:bodyPr lIns="0" tIns="0" rIns="0" bIns="0" anchor="ctr">
            <a:spAutoFit/>
          </a:bodyPr>
          <a:lstStyle/>
          <a:p>
            <a:r>
              <a:rPr lang="en-US" dirty="0"/>
              <a:t>A Model for Intermediate Filament Assembly</a:t>
            </a:r>
          </a:p>
        </p:txBody>
      </p:sp>
      <p:sp>
        <p:nvSpPr>
          <p:cNvPr id="6" name="Content Placeholder 5"/>
          <p:cNvSpPr>
            <a:spLocks noGrp="1"/>
          </p:cNvSpPr>
          <p:nvPr>
            <p:ph sz="quarter" idx="15"/>
          </p:nvPr>
        </p:nvSpPr>
        <p:spPr>
          <a:xfrm>
            <a:off x="421690" y="1537311"/>
            <a:ext cx="3986538" cy="1107996"/>
          </a:xfrm>
        </p:spPr>
        <p:txBody>
          <a:bodyPr wrap="square" lIns="0" tIns="0" rIns="0" bIns="0">
            <a:spAutoFit/>
          </a:bodyPr>
          <a:lstStyle/>
          <a:p>
            <a:pPr marL="0" indent="0">
              <a:buNone/>
            </a:pPr>
            <a:r>
              <a:rPr lang="en-US" sz="2400" b="1" dirty="0"/>
              <a:t>Figure 13.23</a:t>
            </a:r>
            <a:r>
              <a:rPr lang="en-US" sz="2400" dirty="0"/>
              <a:t> A Model for Intermediate Filament Assembly.</a:t>
            </a:r>
          </a:p>
        </p:txBody>
      </p:sp>
      <p:pic>
        <p:nvPicPr>
          <p:cNvPr id="10" name="Picture Placeholder 9" descr="A model for intermediate filament assembly shows dimer, tetrameric protofilament, protofilament assembly, and intermediate filament.&#10;Long description is available in notes, press F6">
            <a:extLst>
              <a:ext uri="{FF2B5EF4-FFF2-40B4-BE49-F238E27FC236}">
                <a16:creationId xmlns:a16="http://schemas.microsoft.com/office/drawing/2014/main" id="{635A09D3-C919-4994-B740-8CF3437671C9}"/>
              </a:ext>
            </a:extLst>
          </p:cNvPr>
          <p:cNvPicPr>
            <a:picLocks noGrp="1" noChangeAspect="1"/>
          </p:cNvPicPr>
          <p:nvPr>
            <p:ph type="pic" sz="quarter" idx="16"/>
          </p:nvPr>
        </p:nvPicPr>
        <p:blipFill rotWithShape="1">
          <a:blip r:embed="rId3"/>
          <a:srcRect b="2130"/>
          <a:stretch/>
        </p:blipFill>
        <p:spPr>
          <a:xfrm>
            <a:off x="4629790" y="1536369"/>
            <a:ext cx="4079055" cy="4293085"/>
          </a:xfrm>
        </p:spPr>
      </p:pic>
    </p:spTree>
    <p:extLst>
      <p:ext uri="{BB962C8B-B14F-4D97-AF65-F5344CB8AC3E}">
        <p14:creationId xmlns:p14="http://schemas.microsoft.com/office/powerpoint/2010/main" val="18920686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p:spPr>
        <p:txBody>
          <a:bodyPr lIns="0" tIns="0" rIns="0" bIns="0" anchor="ctr"/>
          <a:lstStyle/>
          <a:p>
            <a:r>
              <a:rPr lang="en-US" sz="3600" dirty="0">
                <a:latin typeface="+mj-lt"/>
              </a:rPr>
              <a:t>Intermediate Filaments Confer Mechanical Strength on Tissues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2600712"/>
          </a:xfrm>
          <a:noFill/>
          <a:ln>
            <a:noFill/>
          </a:ln>
        </p:spPr>
        <p:txBody>
          <a:bodyPr lIns="0" tIns="0" rIns="0" bIns="0" anchor="t" anchorCtr="0">
            <a:spAutoFit/>
          </a:bodyPr>
          <a:lstStyle/>
          <a:p>
            <a:pPr marL="342900" indent="-342900"/>
            <a:r>
              <a:rPr lang="en-US" sz="2400" dirty="0"/>
              <a:t>Intermediate filaments are thought to play a tension-bearing role.</a:t>
            </a:r>
          </a:p>
          <a:p>
            <a:pPr marL="342900" indent="-342900"/>
            <a:r>
              <a:rPr lang="en-US" sz="2400" dirty="0"/>
              <a:t>In neurons, </a:t>
            </a:r>
            <a:r>
              <a:rPr lang="en-US" sz="2400" spc="-300" dirty="0"/>
              <a:t>I F </a:t>
            </a:r>
            <a:r>
              <a:rPr lang="en-US" sz="2400" dirty="0"/>
              <a:t>s are dynamically transported and remodeled.</a:t>
            </a:r>
          </a:p>
          <a:p>
            <a:pPr marL="342900" indent="-342900"/>
            <a:r>
              <a:rPr lang="en-US" sz="2400" spc="-300" dirty="0"/>
              <a:t>I F </a:t>
            </a:r>
            <a:r>
              <a:rPr lang="en-US" sz="2400" dirty="0"/>
              <a:t>s are less susceptible to chemical attack than are </a:t>
            </a:r>
            <a:r>
              <a:rPr lang="en-US" sz="2400" spc="-300" dirty="0"/>
              <a:t>M T </a:t>
            </a:r>
            <a:r>
              <a:rPr lang="en-US" sz="2400" dirty="0"/>
              <a:t>s and microfilaments.</a:t>
            </a:r>
          </a:p>
        </p:txBody>
      </p:sp>
    </p:spTree>
    <p:extLst>
      <p:ext uri="{BB962C8B-B14F-4D97-AF65-F5344CB8AC3E}">
        <p14:creationId xmlns:p14="http://schemas.microsoft.com/office/powerpoint/2010/main" val="204060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71429"/>
            <a:ext cx="8294334" cy="1107996"/>
          </a:xfrm>
          <a:solidFill>
            <a:srgbClr val="FFFF00"/>
          </a:solidFill>
        </p:spPr>
        <p:txBody>
          <a:bodyPr lIns="0" tIns="0" rIns="0" bIns="0" anchor="ctr">
            <a:spAutoFit/>
          </a:bodyPr>
          <a:lstStyle/>
          <a:p>
            <a:r>
              <a:rPr lang="en-US" dirty="0"/>
              <a:t>Techniques for Visualizing the Cytoskeleton</a:t>
            </a:r>
          </a:p>
        </p:txBody>
      </p:sp>
      <p:sp>
        <p:nvSpPr>
          <p:cNvPr id="6" name="Content Placeholder 5"/>
          <p:cNvSpPr>
            <a:spLocks noGrp="1"/>
          </p:cNvSpPr>
          <p:nvPr>
            <p:ph sz="quarter" idx="15"/>
          </p:nvPr>
        </p:nvSpPr>
        <p:spPr>
          <a:xfrm>
            <a:off x="419100" y="1536299"/>
            <a:ext cx="2238375" cy="1477328"/>
          </a:xfrm>
        </p:spPr>
        <p:txBody>
          <a:bodyPr wrap="square" lIns="0" tIns="0" rIns="0" bIns="0">
            <a:spAutoFit/>
          </a:bodyPr>
          <a:lstStyle/>
          <a:p>
            <a:pPr marL="0" indent="0">
              <a:buNone/>
            </a:pPr>
            <a:r>
              <a:rPr lang="en-US" sz="2400" b="1" dirty="0"/>
              <a:t>Table 13.2 </a:t>
            </a:r>
            <a:r>
              <a:rPr lang="en-US" sz="2400" dirty="0"/>
              <a:t>Techniques for Visualizing the Cytoskeleton</a:t>
            </a:r>
          </a:p>
        </p:txBody>
      </p:sp>
      <p:pic>
        <p:nvPicPr>
          <p:cNvPr id="4" name="Picture Placeholder 3" descr="A table showing the description of different techniques of visualizing the cytoskeleton.&#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t="6861" b="1777"/>
          <a:stretch/>
        </p:blipFill>
        <p:spPr>
          <a:xfrm>
            <a:off x="2317898" y="1309904"/>
            <a:ext cx="6653382" cy="5578575"/>
          </a:xfrm>
        </p:spPr>
      </p:pic>
    </p:spTree>
    <p:extLst>
      <p:ext uri="{BB962C8B-B14F-4D97-AF65-F5344CB8AC3E}">
        <p14:creationId xmlns:p14="http://schemas.microsoft.com/office/powerpoint/2010/main" val="299853252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p:spPr>
        <p:txBody>
          <a:bodyPr lIns="0" tIns="0" rIns="0" bIns="0" anchor="ctr">
            <a:spAutoFit/>
          </a:bodyPr>
          <a:lstStyle/>
          <a:p>
            <a:r>
              <a:rPr lang="en-US" sz="3600" dirty="0">
                <a:latin typeface="+mj-lt"/>
              </a:rPr>
              <a:t>The Cytoskeleton Is a Mechanically Integrated Structure</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2231380"/>
          </a:xfrm>
          <a:noFill/>
          <a:ln>
            <a:noFill/>
          </a:ln>
        </p:spPr>
        <p:txBody>
          <a:bodyPr lIns="0" tIns="0" rIns="0" bIns="0" anchor="t" anchorCtr="0">
            <a:spAutoFit/>
          </a:bodyPr>
          <a:lstStyle/>
          <a:p>
            <a:pPr marL="342900" indent="-342900"/>
            <a:r>
              <a:rPr lang="en-US" sz="2400" dirty="0"/>
              <a:t>Microtubules resist bending when a cell is compressed.</a:t>
            </a:r>
          </a:p>
          <a:p>
            <a:pPr marL="342900" indent="-342900"/>
            <a:r>
              <a:rPr lang="en-US" sz="2400" dirty="0"/>
              <a:t>Microfilaments serve as contractile elements that generate tension.</a:t>
            </a:r>
          </a:p>
          <a:p>
            <a:pPr marL="342900" indent="-342900"/>
            <a:r>
              <a:rPr lang="en-US" sz="2400" dirty="0"/>
              <a:t>Intermediate filaments are elastic and can withstand tensile forces.</a:t>
            </a:r>
          </a:p>
        </p:txBody>
      </p:sp>
    </p:spTree>
    <p:extLst>
      <p:ext uri="{BB962C8B-B14F-4D97-AF65-F5344CB8AC3E}">
        <p14:creationId xmlns:p14="http://schemas.microsoft.com/office/powerpoint/2010/main" val="37901788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84275"/>
            <a:ext cx="8263784" cy="553998"/>
          </a:xfrm>
        </p:spPr>
        <p:txBody>
          <a:bodyPr lIns="0" tIns="0" rIns="0" bIns="0" anchor="ctr">
            <a:spAutoFit/>
          </a:bodyPr>
          <a:lstStyle/>
          <a:p>
            <a:r>
              <a:rPr lang="en-US" sz="3600" dirty="0">
                <a:latin typeface="+mj-lt"/>
              </a:rPr>
              <a:t>Integration of Cytoskeletal Elements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80342"/>
            <a:ext cx="8263784" cy="1669688"/>
          </a:xfrm>
          <a:noFill/>
          <a:ln>
            <a:noFill/>
          </a:ln>
        </p:spPr>
        <p:txBody>
          <a:bodyPr lIns="0" tIns="0" rIns="0" bIns="0" anchor="t" anchorCtr="0"/>
          <a:lstStyle/>
          <a:p>
            <a:pPr marL="342900" indent="-342900"/>
            <a:r>
              <a:rPr lang="en-US" sz="2400" i="1" dirty="0" err="1"/>
              <a:t>Spectraplakins</a:t>
            </a:r>
            <a:r>
              <a:rPr lang="en-US" sz="2400" dirty="0"/>
              <a:t> are linker proteins that connect intermediate filaments, microfilaments, and microtubules.</a:t>
            </a:r>
          </a:p>
          <a:p>
            <a:pPr marL="342900" indent="-342900"/>
            <a:r>
              <a:rPr lang="en-US" sz="2400" dirty="0"/>
              <a:t>One, called </a:t>
            </a:r>
            <a:r>
              <a:rPr lang="en-US" sz="2400" i="1" dirty="0" err="1"/>
              <a:t>plectin</a:t>
            </a:r>
            <a:r>
              <a:rPr lang="en-US" sz="2400" dirty="0"/>
              <a:t>, is found at sites where intermediate filaments connect to </a:t>
            </a:r>
            <a:r>
              <a:rPr lang="en-US" sz="2400" spc="-300" dirty="0"/>
              <a:t>M F </a:t>
            </a:r>
            <a:r>
              <a:rPr lang="en-US" sz="2400" dirty="0"/>
              <a:t>s and </a:t>
            </a:r>
            <a:r>
              <a:rPr lang="en-US" sz="2400" spc="-300" dirty="0"/>
              <a:t>M T </a:t>
            </a:r>
            <a:r>
              <a:rPr lang="en-US" sz="2400" dirty="0"/>
              <a:t>s.</a:t>
            </a:r>
          </a:p>
        </p:txBody>
      </p:sp>
    </p:spTree>
    <p:extLst>
      <p:ext uri="{BB962C8B-B14F-4D97-AF65-F5344CB8AC3E}">
        <p14:creationId xmlns:p14="http://schemas.microsoft.com/office/powerpoint/2010/main" val="20806688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75368"/>
            <a:ext cx="8294334" cy="1661993"/>
          </a:xfrm>
        </p:spPr>
        <p:txBody>
          <a:bodyPr wrap="square" lIns="0" tIns="0" rIns="0" bIns="0" anchor="ctr">
            <a:spAutoFit/>
          </a:bodyPr>
          <a:lstStyle/>
          <a:p>
            <a:r>
              <a:rPr lang="en-US" dirty="0"/>
              <a:t>Connections Between Intermediate Filaments and Other Components of the Cytoskeleton</a:t>
            </a:r>
          </a:p>
        </p:txBody>
      </p:sp>
      <p:sp>
        <p:nvSpPr>
          <p:cNvPr id="6" name="Content Placeholder 5"/>
          <p:cNvSpPr>
            <a:spLocks noGrp="1"/>
          </p:cNvSpPr>
          <p:nvPr>
            <p:ph sz="quarter" idx="15"/>
          </p:nvPr>
        </p:nvSpPr>
        <p:spPr>
          <a:xfrm>
            <a:off x="421688" y="1993983"/>
            <a:ext cx="8303212" cy="738664"/>
          </a:xfrm>
        </p:spPr>
        <p:txBody>
          <a:bodyPr wrap="square" lIns="0" tIns="0" rIns="0" bIns="0">
            <a:spAutoFit/>
          </a:bodyPr>
          <a:lstStyle/>
          <a:p>
            <a:pPr marL="0" indent="0">
              <a:buNone/>
            </a:pPr>
            <a:r>
              <a:rPr lang="en-US" sz="2400" b="1" dirty="0"/>
              <a:t>Figure 13.24 </a:t>
            </a:r>
            <a:r>
              <a:rPr lang="en-US" sz="2400" dirty="0"/>
              <a:t>Connections Between Intermediate Filaments and Other Components of the Cytoskeleton.</a:t>
            </a:r>
          </a:p>
        </p:txBody>
      </p:sp>
      <p:pic>
        <p:nvPicPr>
          <p:cNvPr id="7" name="Picture Placeholder 6" descr="A colorized micrograph shows strands of M T in blue, plectin in red, gold particle labeling plectin in yellow, and I F in green. The measurement is marked as 0.1 micrometers.">
            <a:extLst>
              <a:ext uri="{FF2B5EF4-FFF2-40B4-BE49-F238E27FC236}">
                <a16:creationId xmlns:a16="http://schemas.microsoft.com/office/drawing/2014/main" id="{DFD6EFEB-19F3-4A2B-8E53-D4178FD55A54}"/>
              </a:ext>
            </a:extLst>
          </p:cNvPr>
          <p:cNvPicPr>
            <a:picLocks noGrp="1" noChangeAspect="1"/>
          </p:cNvPicPr>
          <p:nvPr>
            <p:ph type="pic" sz="quarter" idx="16"/>
          </p:nvPr>
        </p:nvPicPr>
        <p:blipFill rotWithShape="1">
          <a:blip r:embed="rId3"/>
          <a:srcRect b="2469"/>
          <a:stretch/>
        </p:blipFill>
        <p:spPr>
          <a:xfrm>
            <a:off x="2514765" y="2949003"/>
            <a:ext cx="4144962" cy="3362766"/>
          </a:xfrm>
        </p:spPr>
      </p:pic>
    </p:spTree>
    <p:extLst>
      <p:ext uri="{BB962C8B-B14F-4D97-AF65-F5344CB8AC3E}">
        <p14:creationId xmlns:p14="http://schemas.microsoft.com/office/powerpoint/2010/main" val="113271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7235"/>
            <a:ext cx="8302240" cy="553998"/>
          </a:xfrm>
          <a:solidFill>
            <a:srgbClr val="FFFF00"/>
          </a:solidFill>
        </p:spPr>
        <p:txBody>
          <a:bodyPr lIns="0" tIns="0" rIns="0" bIns="0" anchor="ctr">
            <a:spAutoFit/>
          </a:bodyPr>
          <a:lstStyle/>
          <a:p>
            <a:r>
              <a:rPr lang="en-US" sz="3600" dirty="0">
                <a:latin typeface="+mj-lt"/>
              </a:rPr>
              <a:t>13.2 Microtubules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69959"/>
            <a:ext cx="8302240" cy="2039020"/>
          </a:xfrm>
          <a:noFill/>
          <a:ln>
            <a:noFill/>
          </a:ln>
        </p:spPr>
        <p:txBody>
          <a:bodyPr lIns="0" tIns="0" rIns="0" bIns="0" anchor="t" anchorCtr="0">
            <a:spAutoFit/>
          </a:bodyPr>
          <a:lstStyle/>
          <a:p>
            <a:pPr marL="342900" indent="-342900"/>
            <a:r>
              <a:rPr lang="en-US" sz="2400" b="1" dirty="0"/>
              <a:t>Microtubules (</a:t>
            </a:r>
            <a:r>
              <a:rPr lang="en-US" sz="2400" b="1" spc="-300" dirty="0"/>
              <a:t>M T </a:t>
            </a:r>
            <a:r>
              <a:rPr lang="en-US" sz="2400" b="1" dirty="0"/>
              <a:t>s) </a:t>
            </a:r>
            <a:r>
              <a:rPr lang="en-US" sz="2400" dirty="0"/>
              <a:t>are the </a:t>
            </a:r>
            <a:r>
              <a:rPr lang="en-US" sz="2400" dirty="0">
                <a:ln>
                  <a:solidFill>
                    <a:srgbClr val="92D050"/>
                  </a:solidFill>
                </a:ln>
                <a:effectLst>
                  <a:glow rad="63500">
                    <a:schemeClr val="accent5">
                      <a:satMod val="175000"/>
                      <a:alpha val="40000"/>
                    </a:schemeClr>
                  </a:glow>
                </a:effectLst>
              </a:rPr>
              <a:t>largest </a:t>
            </a:r>
            <a:r>
              <a:rPr lang="en-US" sz="2400" dirty="0"/>
              <a:t>structural elements of the cytoskeleton.</a:t>
            </a:r>
          </a:p>
          <a:p>
            <a:pPr marL="342900" indent="-342900"/>
            <a:r>
              <a:rPr lang="en-US" sz="2400" dirty="0"/>
              <a:t>They are involved in a variety of functions in the cell with a </a:t>
            </a:r>
            <a:r>
              <a:rPr lang="en-US" sz="2400" dirty="0">
                <a:solidFill>
                  <a:schemeClr val="accent3"/>
                </a:solidFill>
                <a:effectLst>
                  <a:glow rad="63500">
                    <a:schemeClr val="accent6">
                      <a:satMod val="175000"/>
                      <a:alpha val="40000"/>
                    </a:schemeClr>
                  </a:glow>
                </a:effectLst>
              </a:rPr>
              <a:t>common theme of movement—moving components within the cell or moving fluid outside of the cell. </a:t>
            </a:r>
          </a:p>
        </p:txBody>
      </p:sp>
    </p:spTree>
    <p:extLst>
      <p:ext uri="{BB962C8B-B14F-4D97-AF65-F5344CB8AC3E}">
        <p14:creationId xmlns:p14="http://schemas.microsoft.com/office/powerpoint/2010/main" val="584235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3593"/>
            <a:ext cx="8302240" cy="1661993"/>
          </a:xfrm>
          <a:solidFill>
            <a:srgbClr val="FFFF00"/>
          </a:solidFill>
        </p:spPr>
        <p:txBody>
          <a:bodyPr lIns="0" tIns="0" rIns="0" bIns="0" anchor="ctr">
            <a:spAutoFit/>
          </a:bodyPr>
          <a:lstStyle/>
          <a:p>
            <a:r>
              <a:rPr lang="en-US" sz="3600" dirty="0">
                <a:latin typeface="+mj-lt"/>
              </a:rPr>
              <a:t>Two Types of Microtubules Are Responsible for Many Functions in the Cell </a:t>
            </a:r>
            <a:r>
              <a:rPr lang="en-US" sz="2800" dirty="0">
                <a:latin typeface="+mj-lt"/>
              </a:rPr>
              <a:t>(1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985999"/>
            <a:ext cx="8302240" cy="3339376"/>
          </a:xfrm>
          <a:noFill/>
          <a:ln>
            <a:noFill/>
          </a:ln>
        </p:spPr>
        <p:txBody>
          <a:bodyPr lIns="0" tIns="0" rIns="0" bIns="0" anchor="t" anchorCtr="0">
            <a:spAutoFit/>
          </a:bodyPr>
          <a:lstStyle/>
          <a:p>
            <a:pPr marL="342900" indent="-342900"/>
            <a:r>
              <a:rPr lang="en-US" sz="2400" b="1" dirty="0"/>
              <a:t>Cytoplasmic microtubules </a:t>
            </a:r>
            <a:r>
              <a:rPr lang="en-US" sz="2400" dirty="0"/>
              <a:t>pervade the </a:t>
            </a:r>
            <a:r>
              <a:rPr lang="en-US" sz="2400" dirty="0">
                <a:solidFill>
                  <a:schemeClr val="accent3"/>
                </a:solidFill>
                <a:effectLst>
                  <a:glow rad="63500">
                    <a:schemeClr val="accent1">
                      <a:satMod val="175000"/>
                      <a:alpha val="40000"/>
                    </a:schemeClr>
                  </a:glow>
                </a:effectLst>
              </a:rPr>
              <a:t>cytosol </a:t>
            </a:r>
            <a:r>
              <a:rPr lang="en-US" sz="2400" dirty="0"/>
              <a:t>and are responsible for a variety of functions:</a:t>
            </a:r>
          </a:p>
          <a:p>
            <a:pPr marL="829818" lvl="1" indent="-342900"/>
            <a:r>
              <a:rPr lang="en-US" sz="2400" dirty="0">
                <a:solidFill>
                  <a:schemeClr val="accent3"/>
                </a:solidFill>
              </a:rPr>
              <a:t>Maintaining axons</a:t>
            </a:r>
          </a:p>
          <a:p>
            <a:pPr marL="829818" lvl="1" indent="-342900"/>
            <a:r>
              <a:rPr lang="en-US" sz="2400" dirty="0">
                <a:ln>
                  <a:solidFill>
                    <a:srgbClr val="92D050"/>
                  </a:solidFill>
                </a:ln>
              </a:rPr>
              <a:t>Formation</a:t>
            </a:r>
            <a:r>
              <a:rPr lang="en-US" sz="2400" dirty="0"/>
              <a:t> of mitotic and meiotic spindles</a:t>
            </a:r>
          </a:p>
          <a:p>
            <a:pPr marL="829818" lvl="1" indent="-342900"/>
            <a:r>
              <a:rPr lang="en-US" sz="2400" dirty="0">
                <a:ln>
                  <a:solidFill>
                    <a:srgbClr val="92D050"/>
                  </a:solidFill>
                </a:ln>
              </a:rPr>
              <a:t>Maintaining or altering cell shape</a:t>
            </a:r>
          </a:p>
          <a:p>
            <a:pPr marL="829818" lvl="1" indent="-342900"/>
            <a:r>
              <a:rPr lang="en-US" sz="2400" dirty="0"/>
              <a:t>Placement and </a:t>
            </a:r>
            <a:r>
              <a:rPr lang="en-US" sz="2400" dirty="0">
                <a:ln>
                  <a:solidFill>
                    <a:srgbClr val="92D050"/>
                  </a:solidFill>
                </a:ln>
              </a:rPr>
              <a:t>movement </a:t>
            </a:r>
            <a:r>
              <a:rPr lang="en-US" sz="2400" dirty="0"/>
              <a:t>of vesicles</a:t>
            </a:r>
          </a:p>
          <a:p>
            <a:pPr marL="829818" lvl="1" indent="-342900"/>
            <a:r>
              <a:rPr lang="en-US" sz="2400" dirty="0">
                <a:solidFill>
                  <a:schemeClr val="accent3"/>
                </a:solidFill>
              </a:rPr>
              <a:t>Orientation of cellulose microfibrils </a:t>
            </a:r>
            <a:r>
              <a:rPr lang="en-US" sz="2400" dirty="0"/>
              <a:t>during plant cell wall growth</a:t>
            </a:r>
          </a:p>
        </p:txBody>
      </p:sp>
    </p:spTree>
    <p:extLst>
      <p:ext uri="{BB962C8B-B14F-4D97-AF65-F5344CB8AC3E}">
        <p14:creationId xmlns:p14="http://schemas.microsoft.com/office/powerpoint/2010/main" val="3102604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3593"/>
            <a:ext cx="8302240" cy="1661993"/>
          </a:xfrm>
          <a:solidFill>
            <a:srgbClr val="FFFF00"/>
          </a:solidFill>
        </p:spPr>
        <p:txBody>
          <a:bodyPr lIns="0" tIns="0" rIns="0" bIns="0" anchor="ctr">
            <a:spAutoFit/>
          </a:bodyPr>
          <a:lstStyle/>
          <a:p>
            <a:r>
              <a:rPr lang="en-US" sz="3600" dirty="0">
                <a:latin typeface="+mj-lt"/>
              </a:rPr>
              <a:t>Two Types of Microtubules Are Responsible for Many Functions in the Cell </a:t>
            </a:r>
            <a:r>
              <a:rPr lang="en-US" sz="2800" dirty="0">
                <a:latin typeface="+mj-lt"/>
              </a:rPr>
              <a:t>(2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985999"/>
            <a:ext cx="8302240" cy="3090968"/>
          </a:xfrm>
          <a:noFill/>
          <a:ln>
            <a:noFill/>
          </a:ln>
        </p:spPr>
        <p:txBody>
          <a:bodyPr lIns="0" tIns="0" rIns="0" bIns="0" anchor="t" anchorCtr="0"/>
          <a:lstStyle/>
          <a:p>
            <a:pPr marL="342900" indent="-342900"/>
            <a:r>
              <a:rPr lang="en-US" sz="2400" b="1" dirty="0" err="1"/>
              <a:t>Axonemal</a:t>
            </a:r>
            <a:r>
              <a:rPr lang="en-US" sz="2400" b="1" dirty="0"/>
              <a:t> microtubules </a:t>
            </a:r>
            <a:r>
              <a:rPr lang="en-US" sz="2400" dirty="0"/>
              <a:t>include the </a:t>
            </a:r>
            <a:r>
              <a:rPr lang="en-US" sz="2400" dirty="0">
                <a:ln>
                  <a:solidFill>
                    <a:srgbClr val="92D050"/>
                  </a:solidFill>
                </a:ln>
              </a:rPr>
              <a:t>organized and stable microtubules </a:t>
            </a:r>
            <a:r>
              <a:rPr lang="en-US" sz="2400" dirty="0"/>
              <a:t>found in structures such as</a:t>
            </a:r>
          </a:p>
          <a:p>
            <a:pPr marL="829818" lvl="1" indent="-342900"/>
            <a:r>
              <a:rPr lang="en-US" sz="2400" dirty="0">
                <a:effectLst>
                  <a:glow rad="63500">
                    <a:schemeClr val="accent3">
                      <a:satMod val="175000"/>
                      <a:alpha val="40000"/>
                    </a:schemeClr>
                  </a:glow>
                </a:effectLst>
              </a:rPr>
              <a:t>Cilia</a:t>
            </a:r>
          </a:p>
          <a:p>
            <a:pPr marL="829818" lvl="1" indent="-342900"/>
            <a:r>
              <a:rPr lang="en-US" sz="2400" dirty="0">
                <a:effectLst>
                  <a:glow rad="63500">
                    <a:schemeClr val="accent4">
                      <a:satMod val="175000"/>
                      <a:alpha val="40000"/>
                    </a:schemeClr>
                  </a:glow>
                </a:effectLst>
              </a:rPr>
              <a:t>Flagella</a:t>
            </a:r>
          </a:p>
          <a:p>
            <a:pPr marL="829818" lvl="1" indent="-342900"/>
            <a:r>
              <a:rPr lang="en-US" sz="2400" dirty="0">
                <a:effectLst>
                  <a:glow rad="63500">
                    <a:schemeClr val="accent5">
                      <a:satMod val="175000"/>
                      <a:alpha val="40000"/>
                    </a:schemeClr>
                  </a:glow>
                </a:effectLst>
              </a:rPr>
              <a:t>Basal bodies </a:t>
            </a:r>
            <a:r>
              <a:rPr lang="en-US" sz="2400" dirty="0"/>
              <a:t>to which cilia and flagella attach</a:t>
            </a:r>
          </a:p>
          <a:p>
            <a:pPr marL="342900" indent="-342900"/>
            <a:r>
              <a:rPr lang="en-US" sz="2400" dirty="0"/>
              <a:t>The </a:t>
            </a:r>
            <a:r>
              <a:rPr lang="en-US" sz="2400" i="1" dirty="0">
                <a:effectLst>
                  <a:glow rad="63500">
                    <a:schemeClr val="accent4">
                      <a:satMod val="175000"/>
                      <a:alpha val="40000"/>
                    </a:schemeClr>
                  </a:glow>
                </a:effectLst>
              </a:rPr>
              <a:t>axoneme</a:t>
            </a:r>
            <a:r>
              <a:rPr lang="en-US" sz="2400" dirty="0">
                <a:effectLst>
                  <a:glow rad="63500">
                    <a:schemeClr val="accent4">
                      <a:satMod val="175000"/>
                      <a:alpha val="40000"/>
                    </a:schemeClr>
                  </a:glow>
                </a:effectLst>
              </a:rPr>
              <a:t>, the central shaft of a cilium or flagellum</a:t>
            </a:r>
            <a:r>
              <a:rPr lang="en-US" sz="2400" dirty="0"/>
              <a:t>, is a </a:t>
            </a:r>
            <a:r>
              <a:rPr lang="en-US" sz="2400" dirty="0">
                <a:ln w="0"/>
                <a:solidFill>
                  <a:schemeClr val="accent1"/>
                </a:solidFill>
                <a:effectLst>
                  <a:outerShdw blurRad="38100" dist="25400" dir="5400000" algn="ctr" rotWithShape="0">
                    <a:srgbClr val="6E747A">
                      <a:alpha val="43000"/>
                    </a:srgbClr>
                  </a:outerShdw>
                </a:effectLst>
              </a:rPr>
              <a:t>highly ordered bundle of M T s.</a:t>
            </a:r>
          </a:p>
        </p:txBody>
      </p:sp>
    </p:spTree>
    <p:extLst>
      <p:ext uri="{BB962C8B-B14F-4D97-AF65-F5344CB8AC3E}">
        <p14:creationId xmlns:p14="http://schemas.microsoft.com/office/powerpoint/2010/main" val="3776550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1180"/>
            <a:ext cx="8302240" cy="1107996"/>
          </a:xfrm>
          <a:solidFill>
            <a:srgbClr val="FFFF00"/>
          </a:solidFill>
        </p:spPr>
        <p:txBody>
          <a:bodyPr lIns="0" tIns="0" rIns="0" bIns="0" anchor="ctr">
            <a:spAutoFit/>
          </a:bodyPr>
          <a:lstStyle/>
          <a:p>
            <a:r>
              <a:rPr lang="en-US" sz="3600" dirty="0">
                <a:latin typeface="+mj-lt"/>
              </a:rPr>
              <a:t>Tubulin Heterodimers Are the Protein Building Blocks of Microtubules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37248"/>
            <a:ext cx="8302240" cy="2966513"/>
          </a:xfrm>
          <a:noFill/>
          <a:ln>
            <a:noFill/>
          </a:ln>
        </p:spPr>
        <p:txBody>
          <a:bodyPr lIns="0" tIns="0" rIns="0" bIns="0" anchor="t" anchorCtr="0"/>
          <a:lstStyle/>
          <a:p>
            <a:pPr marL="342900" indent="-342900"/>
            <a:r>
              <a:rPr lang="en-US" sz="2400" spc="-300" dirty="0"/>
              <a:t>M </a:t>
            </a:r>
            <a:r>
              <a:rPr lang="en-US" sz="2400" dirty="0"/>
              <a:t>Ts are </a:t>
            </a:r>
            <a:r>
              <a:rPr lang="en-US" sz="2400" dirty="0">
                <a:effectLst>
                  <a:glow rad="63500">
                    <a:schemeClr val="accent3">
                      <a:satMod val="175000"/>
                      <a:alpha val="40000"/>
                    </a:schemeClr>
                  </a:glow>
                </a:effectLst>
              </a:rPr>
              <a:t>straight, hollow cylinders </a:t>
            </a:r>
            <a:r>
              <a:rPr lang="en-US" sz="2400" dirty="0"/>
              <a:t>of varied length that consist of </a:t>
            </a:r>
            <a:r>
              <a:rPr lang="en-US" sz="2400" dirty="0">
                <a:solidFill>
                  <a:srgbClr val="FF0000"/>
                </a:solidFill>
              </a:rPr>
              <a:t>(usually 13) longitudinal arrays of polymers called </a:t>
            </a:r>
            <a:r>
              <a:rPr lang="en-US" sz="2400" b="1" dirty="0">
                <a:solidFill>
                  <a:srgbClr val="FF0000"/>
                </a:solidFill>
              </a:rPr>
              <a:t>protofilaments.</a:t>
            </a:r>
          </a:p>
          <a:p>
            <a:pPr marL="342900" indent="-342900"/>
            <a:r>
              <a:rPr lang="en-US" sz="2400" dirty="0"/>
              <a:t>The basic subunit of a </a:t>
            </a:r>
            <a:r>
              <a:rPr lang="en-US" sz="2400" b="1" dirty="0" err="1"/>
              <a:t>protofilament</a:t>
            </a:r>
            <a:r>
              <a:rPr lang="en-US" sz="2400" dirty="0"/>
              <a:t> is a </a:t>
            </a:r>
            <a:r>
              <a:rPr lang="en-US" sz="2400" dirty="0">
                <a:ln>
                  <a:solidFill>
                    <a:srgbClr val="92D050"/>
                  </a:solidFill>
                </a:ln>
                <a:effectLst>
                  <a:glow rad="63500">
                    <a:schemeClr val="accent4">
                      <a:satMod val="175000"/>
                      <a:alpha val="40000"/>
                    </a:schemeClr>
                  </a:glow>
                </a:effectLst>
              </a:rPr>
              <a:t>heterodimer </a:t>
            </a:r>
            <a:r>
              <a:rPr lang="en-US" sz="2400" dirty="0"/>
              <a:t>of </a:t>
            </a:r>
            <a:r>
              <a:rPr lang="en-US" sz="2400" b="1" dirty="0"/>
              <a:t>tubulin</a:t>
            </a:r>
            <a:r>
              <a:rPr lang="en-US" sz="2400" dirty="0"/>
              <a:t>: one </a:t>
            </a:r>
            <a:r>
              <a:rPr lang="el-GR" sz="2400" b="1" i="1" dirty="0"/>
              <a:t>α</a:t>
            </a:r>
            <a:r>
              <a:rPr lang="en-US" sz="2400" b="1" dirty="0"/>
              <a:t>-tubulin </a:t>
            </a:r>
            <a:r>
              <a:rPr lang="en-US" sz="2400" dirty="0"/>
              <a:t>and one </a:t>
            </a:r>
            <a:r>
              <a:rPr lang="el-GR" sz="2400" b="1" i="1" dirty="0"/>
              <a:t>β</a:t>
            </a:r>
            <a:r>
              <a:rPr lang="en-US" sz="2400" dirty="0"/>
              <a:t>-</a:t>
            </a:r>
            <a:r>
              <a:rPr lang="en-US" sz="2400" b="1" dirty="0"/>
              <a:t>tubulin.</a:t>
            </a:r>
          </a:p>
          <a:p>
            <a:pPr marL="342900" indent="-342900"/>
            <a:r>
              <a:rPr lang="en-US" sz="2400" dirty="0"/>
              <a:t>These bind </a:t>
            </a:r>
            <a:r>
              <a:rPr lang="en-US" sz="2400" dirty="0" err="1">
                <a:ln>
                  <a:solidFill>
                    <a:srgbClr val="92D050"/>
                  </a:solidFill>
                </a:ln>
                <a:effectLst>
                  <a:glow rad="63500">
                    <a:schemeClr val="accent4">
                      <a:satMod val="175000"/>
                      <a:alpha val="40000"/>
                    </a:schemeClr>
                  </a:glow>
                </a:effectLst>
              </a:rPr>
              <a:t>noncovalently</a:t>
            </a:r>
            <a:r>
              <a:rPr lang="en-US" sz="2400" dirty="0">
                <a:ln>
                  <a:solidFill>
                    <a:srgbClr val="92D050"/>
                  </a:solidFill>
                </a:ln>
                <a:effectLst>
                  <a:glow rad="63500">
                    <a:schemeClr val="accent4">
                      <a:satMod val="175000"/>
                      <a:alpha val="40000"/>
                    </a:schemeClr>
                  </a:glow>
                </a:effectLst>
              </a:rPr>
              <a:t> to form an </a:t>
            </a:r>
            <a:r>
              <a:rPr lang="el-GR" sz="2400" b="1" i="1" dirty="0">
                <a:ln>
                  <a:solidFill>
                    <a:srgbClr val="92D050"/>
                  </a:solidFill>
                </a:ln>
                <a:effectLst>
                  <a:glow rad="63500">
                    <a:schemeClr val="accent4">
                      <a:satMod val="175000"/>
                      <a:alpha val="40000"/>
                    </a:schemeClr>
                  </a:glow>
                </a:effectLst>
              </a:rPr>
              <a:t>αβ</a:t>
            </a:r>
            <a:r>
              <a:rPr lang="en-US" sz="2400" dirty="0">
                <a:ln>
                  <a:solidFill>
                    <a:srgbClr val="92D050"/>
                  </a:solidFill>
                </a:ln>
                <a:effectLst>
                  <a:glow rad="63500">
                    <a:schemeClr val="accent4">
                      <a:satMod val="175000"/>
                      <a:alpha val="40000"/>
                    </a:schemeClr>
                  </a:glow>
                </a:effectLst>
              </a:rPr>
              <a:t>-</a:t>
            </a:r>
            <a:r>
              <a:rPr lang="en-US" sz="2400" b="1" dirty="0">
                <a:ln>
                  <a:solidFill>
                    <a:srgbClr val="92D050"/>
                  </a:solidFill>
                </a:ln>
                <a:effectLst>
                  <a:glow rad="63500">
                    <a:schemeClr val="accent4">
                      <a:satMod val="175000"/>
                      <a:alpha val="40000"/>
                    </a:schemeClr>
                  </a:glow>
                </a:effectLst>
              </a:rPr>
              <a:t>heterodimer</a:t>
            </a:r>
            <a:r>
              <a:rPr lang="en-US" sz="2400" dirty="0"/>
              <a:t>, which does not normally dissociate.</a:t>
            </a:r>
          </a:p>
        </p:txBody>
      </p:sp>
    </p:spTree>
    <p:extLst>
      <p:ext uri="{BB962C8B-B14F-4D97-AF65-F5344CB8AC3E}">
        <p14:creationId xmlns:p14="http://schemas.microsoft.com/office/powerpoint/2010/main" val="793137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80612"/>
            <a:ext cx="8229600" cy="553998"/>
          </a:xfrm>
          <a:solidFill>
            <a:srgbClr val="FFFF00"/>
          </a:solidFill>
        </p:spPr>
        <p:txBody>
          <a:bodyPr lIns="0" tIns="0" rIns="0" bIns="0" anchor="ctr">
            <a:spAutoFit/>
          </a:bodyPr>
          <a:lstStyle/>
          <a:p>
            <a:r>
              <a:rPr lang="en-US" dirty="0"/>
              <a:t>Microtubule Structure</a:t>
            </a:r>
          </a:p>
        </p:txBody>
      </p:sp>
      <p:sp>
        <p:nvSpPr>
          <p:cNvPr id="6" name="Content Placeholder 5"/>
          <p:cNvSpPr>
            <a:spLocks noGrp="1"/>
          </p:cNvSpPr>
          <p:nvPr>
            <p:ph sz="quarter" idx="15"/>
          </p:nvPr>
        </p:nvSpPr>
        <p:spPr>
          <a:xfrm>
            <a:off x="419100" y="974481"/>
            <a:ext cx="8305800" cy="369332"/>
          </a:xfrm>
        </p:spPr>
        <p:txBody>
          <a:bodyPr wrap="square" lIns="0" tIns="0" rIns="0" bIns="0">
            <a:spAutoFit/>
          </a:bodyPr>
          <a:lstStyle/>
          <a:p>
            <a:pPr marL="0" indent="0">
              <a:spcBef>
                <a:spcPts val="0"/>
              </a:spcBef>
              <a:buNone/>
            </a:pPr>
            <a:r>
              <a:rPr lang="en-US" sz="2400" b="1" dirty="0"/>
              <a:t>Figure 13.3</a:t>
            </a:r>
            <a:r>
              <a:rPr lang="en-US" sz="2400" dirty="0"/>
              <a:t> Microtubule Structure.</a:t>
            </a:r>
          </a:p>
        </p:txBody>
      </p:sp>
      <p:pic>
        <p:nvPicPr>
          <p:cNvPr id="7" name="Picture Placeholder 6" descr="An illustration shows a microtubule structure in detail and different types of microtubules, which are singlet, doublet, and triplet. An electron micrograph shows microtubules in an axon with a measurement of 100 nanometer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3792"/>
          <a:stretch/>
        </p:blipFill>
        <p:spPr>
          <a:xfrm>
            <a:off x="696070" y="1892266"/>
            <a:ext cx="7769630" cy="3758838"/>
          </a:xfrm>
        </p:spPr>
      </p:pic>
    </p:spTree>
    <p:extLst>
      <p:ext uri="{BB962C8B-B14F-4D97-AF65-F5344CB8AC3E}">
        <p14:creationId xmlns:p14="http://schemas.microsoft.com/office/powerpoint/2010/main" val="2654736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7382" y="154677"/>
            <a:ext cx="8297517" cy="619516"/>
          </a:xfrm>
          <a:solidFill>
            <a:srgbClr val="FFFF00"/>
          </a:solidFill>
        </p:spPr>
        <p:txBody>
          <a:bodyPr lIns="0" tIns="0" rIns="0" bIns="0" anchor="ctr"/>
          <a:lstStyle/>
          <a:p>
            <a:r>
              <a:rPr lang="en-US" dirty="0"/>
              <a:t>Subunit Structure</a:t>
            </a:r>
            <a:endParaRPr lang="en-US" sz="3600" dirty="0">
              <a:latin typeface="+mj-lt"/>
            </a:endParaRPr>
          </a:p>
        </p:txBody>
      </p:sp>
      <p:sp>
        <p:nvSpPr>
          <p:cNvPr id="3" name="Content Placeholder 2"/>
          <p:cNvSpPr>
            <a:spLocks noGrp="1"/>
          </p:cNvSpPr>
          <p:nvPr>
            <p:ph sz="quarter" idx="13"/>
          </p:nvPr>
        </p:nvSpPr>
        <p:spPr>
          <a:xfrm>
            <a:off x="427382" y="976104"/>
            <a:ext cx="8261945" cy="3022689"/>
          </a:xfrm>
          <a:noFill/>
          <a:ln>
            <a:noFill/>
          </a:ln>
        </p:spPr>
        <p:txBody>
          <a:bodyPr lIns="0" tIns="0" rIns="0" bIns="0" anchor="t" anchorCtr="0"/>
          <a:lstStyle/>
          <a:p>
            <a:pPr marL="342900" indent="-342900"/>
            <a:r>
              <a:rPr lang="el-GR" sz="2400" i="1" dirty="0"/>
              <a:t>α</a:t>
            </a:r>
            <a:r>
              <a:rPr lang="en-US" sz="2400" dirty="0"/>
              <a:t> and </a:t>
            </a:r>
            <a:r>
              <a:rPr lang="el-GR" sz="2400" i="1" dirty="0"/>
              <a:t>β</a:t>
            </a:r>
            <a:r>
              <a:rPr lang="en-US" sz="2400" dirty="0"/>
              <a:t> subunits have nearly identical three-dimensional structure, </a:t>
            </a:r>
            <a:r>
              <a:rPr lang="en-US" sz="2400" dirty="0">
                <a:effectLst>
                  <a:glow rad="63500">
                    <a:schemeClr val="accent4">
                      <a:satMod val="175000"/>
                      <a:alpha val="40000"/>
                    </a:schemeClr>
                  </a:glow>
                </a:effectLst>
              </a:rPr>
              <a:t>but only 40% amino acid identity</a:t>
            </a:r>
            <a:r>
              <a:rPr lang="en-US" sz="2400" dirty="0"/>
              <a:t>.</a:t>
            </a:r>
          </a:p>
          <a:p>
            <a:pPr marL="342900" indent="-342900"/>
            <a:r>
              <a:rPr lang="en-US" sz="2400" dirty="0"/>
              <a:t>Each has an </a:t>
            </a:r>
            <a:r>
              <a:rPr lang="en-US" sz="2400" dirty="0">
                <a:effectLst>
                  <a:glow rad="63500">
                    <a:schemeClr val="accent3">
                      <a:satMod val="175000"/>
                      <a:alpha val="40000"/>
                    </a:schemeClr>
                  </a:glow>
                </a:effectLst>
              </a:rPr>
              <a:t>N-terminal </a:t>
            </a:r>
            <a:r>
              <a:rPr lang="en-US" sz="2400" spc="-300" dirty="0">
                <a:effectLst>
                  <a:glow rad="63500">
                    <a:schemeClr val="accent3">
                      <a:satMod val="175000"/>
                      <a:alpha val="40000"/>
                    </a:schemeClr>
                  </a:glow>
                </a:effectLst>
              </a:rPr>
              <a:t>G T </a:t>
            </a:r>
            <a:r>
              <a:rPr lang="en-US" sz="2400" dirty="0">
                <a:effectLst>
                  <a:glow rad="63500">
                    <a:schemeClr val="accent3">
                      <a:satMod val="175000"/>
                      <a:alpha val="40000"/>
                    </a:schemeClr>
                  </a:glow>
                </a:effectLst>
              </a:rPr>
              <a:t>P-binding domain</a:t>
            </a:r>
            <a:r>
              <a:rPr lang="en-US" sz="2400" dirty="0"/>
              <a:t>, a </a:t>
            </a:r>
            <a:r>
              <a:rPr lang="en-US" sz="2400" dirty="0">
                <a:solidFill>
                  <a:schemeClr val="accent3"/>
                </a:solidFill>
              </a:rPr>
              <a:t>central domain to which colchicine can bind</a:t>
            </a:r>
            <a:r>
              <a:rPr lang="en-US" sz="2400" dirty="0"/>
              <a:t>, and a </a:t>
            </a:r>
            <a:r>
              <a:rPr lang="en-US" sz="2400" dirty="0">
                <a:ln>
                  <a:solidFill>
                    <a:srgbClr val="92D050"/>
                  </a:solidFill>
                </a:ln>
                <a:effectLst>
                  <a:glow rad="101600">
                    <a:schemeClr val="accent4">
                      <a:satMod val="175000"/>
                      <a:alpha val="40000"/>
                    </a:schemeClr>
                  </a:glow>
                </a:effectLst>
              </a:rPr>
              <a:t>C-terminal domain that interacts with </a:t>
            </a:r>
            <a:r>
              <a:rPr lang="en-US" sz="2400" spc="-300" dirty="0">
                <a:ln>
                  <a:solidFill>
                    <a:srgbClr val="92D050"/>
                  </a:solidFill>
                </a:ln>
                <a:effectLst>
                  <a:glow rad="101600">
                    <a:schemeClr val="accent4">
                      <a:satMod val="175000"/>
                      <a:alpha val="40000"/>
                    </a:schemeClr>
                  </a:glow>
                </a:effectLst>
              </a:rPr>
              <a:t>M A P </a:t>
            </a:r>
            <a:r>
              <a:rPr lang="en-US" sz="2400" dirty="0">
                <a:ln>
                  <a:solidFill>
                    <a:srgbClr val="92D050"/>
                  </a:solidFill>
                </a:ln>
                <a:effectLst>
                  <a:glow rad="101600">
                    <a:schemeClr val="accent4">
                      <a:satMod val="175000"/>
                      <a:alpha val="40000"/>
                    </a:schemeClr>
                  </a:glow>
                </a:effectLst>
              </a:rPr>
              <a:t>s (microtubule-associated proteins).</a:t>
            </a:r>
          </a:p>
          <a:p>
            <a:pPr marL="342900" indent="-342900"/>
            <a:r>
              <a:rPr lang="en-US" sz="2400" dirty="0"/>
              <a:t>All the dimers in the </a:t>
            </a:r>
            <a:r>
              <a:rPr lang="en-US" sz="2400" spc="-300" dirty="0"/>
              <a:t>M T</a:t>
            </a:r>
            <a:r>
              <a:rPr lang="en-US" sz="2400" dirty="0"/>
              <a:t> are oriented the same way.</a:t>
            </a:r>
          </a:p>
        </p:txBody>
      </p:sp>
    </p:spTree>
    <p:extLst>
      <p:ext uri="{BB962C8B-B14F-4D97-AF65-F5344CB8AC3E}">
        <p14:creationId xmlns:p14="http://schemas.microsoft.com/office/powerpoint/2010/main" val="4099324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80421"/>
            <a:ext cx="8302240" cy="553998"/>
          </a:xfrm>
          <a:solidFill>
            <a:srgbClr val="FFFF00"/>
          </a:solidFill>
        </p:spPr>
        <p:txBody>
          <a:bodyPr lIns="0" tIns="0" rIns="0" bIns="0" anchor="ctr">
            <a:spAutoFit/>
          </a:bodyPr>
          <a:lstStyle/>
          <a:p>
            <a:r>
              <a:rPr lang="en-US" sz="3600" spc="-500" dirty="0">
                <a:latin typeface="+mj-lt"/>
                <a:cs typeface="Times New Roman" panose="02020603050405020304" pitchFamily="18" charset="0"/>
              </a:rPr>
              <a:t>M </a:t>
            </a:r>
            <a:r>
              <a:rPr lang="en-US" sz="3600" dirty="0">
                <a:latin typeface="+mj-lt"/>
                <a:cs typeface="Times New Roman" panose="02020603050405020304" pitchFamily="18" charset="0"/>
              </a:rPr>
              <a:t>T Polarity and Isoforms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82885"/>
            <a:ext cx="8302240" cy="2970044"/>
          </a:xfrm>
          <a:noFill/>
          <a:ln>
            <a:noFill/>
          </a:ln>
        </p:spPr>
        <p:txBody>
          <a:bodyPr lIns="0" tIns="0" rIns="0" bIns="0" anchor="t" anchorCtr="0">
            <a:spAutoFit/>
          </a:bodyPr>
          <a:lstStyle/>
          <a:p>
            <a:pPr marL="342900" indent="-342900"/>
            <a:r>
              <a:rPr lang="en-US" sz="2400" dirty="0"/>
              <a:t>Because of dimer orientation, </a:t>
            </a:r>
            <a:r>
              <a:rPr lang="en-US" sz="2400" dirty="0" err="1">
                <a:effectLst>
                  <a:glow rad="63500">
                    <a:schemeClr val="accent2">
                      <a:satMod val="175000"/>
                      <a:alpha val="40000"/>
                    </a:schemeClr>
                  </a:glow>
                </a:effectLst>
              </a:rPr>
              <a:t>protofilaments</a:t>
            </a:r>
            <a:r>
              <a:rPr lang="en-US" sz="2400" dirty="0">
                <a:effectLst>
                  <a:glow rad="63500">
                    <a:schemeClr val="accent2">
                      <a:satMod val="175000"/>
                      <a:alpha val="40000"/>
                    </a:schemeClr>
                  </a:glow>
                </a:effectLst>
              </a:rPr>
              <a:t> have an inherent polarity.</a:t>
            </a:r>
          </a:p>
          <a:p>
            <a:pPr marL="342900" indent="-342900"/>
            <a:r>
              <a:rPr lang="en-US" sz="2400" dirty="0"/>
              <a:t>The two ends (called the </a:t>
            </a:r>
            <a:r>
              <a:rPr lang="en-US" sz="2400" i="1" dirty="0">
                <a:ln>
                  <a:solidFill>
                    <a:srgbClr val="92D050"/>
                  </a:solidFill>
                </a:ln>
                <a:effectLst>
                  <a:glow rad="63500">
                    <a:schemeClr val="accent4">
                      <a:satMod val="175000"/>
                      <a:alpha val="40000"/>
                    </a:schemeClr>
                  </a:glow>
                </a:effectLst>
              </a:rPr>
              <a:t>plus (+) end </a:t>
            </a:r>
            <a:r>
              <a:rPr lang="en-US" sz="2400" dirty="0">
                <a:ln>
                  <a:solidFill>
                    <a:srgbClr val="92D050"/>
                  </a:solidFill>
                </a:ln>
                <a:effectLst>
                  <a:glow rad="63500">
                    <a:schemeClr val="accent4">
                      <a:satMod val="175000"/>
                      <a:alpha val="40000"/>
                    </a:schemeClr>
                  </a:glow>
                </a:effectLst>
              </a:rPr>
              <a:t>and the </a:t>
            </a:r>
            <a:r>
              <a:rPr lang="en-US" sz="2400" i="1" dirty="0">
                <a:ln>
                  <a:solidFill>
                    <a:srgbClr val="92D050"/>
                  </a:solidFill>
                </a:ln>
                <a:effectLst>
                  <a:glow rad="63500">
                    <a:schemeClr val="accent4">
                      <a:satMod val="175000"/>
                      <a:alpha val="40000"/>
                    </a:schemeClr>
                  </a:glow>
                </a:effectLst>
              </a:rPr>
              <a:t>minus (-) end</a:t>
            </a:r>
            <a:r>
              <a:rPr lang="en-US" sz="2400" dirty="0">
                <a:ln>
                  <a:solidFill>
                    <a:srgbClr val="92D050"/>
                  </a:solidFill>
                </a:ln>
                <a:effectLst>
                  <a:glow rad="63500">
                    <a:schemeClr val="accent4">
                      <a:satMod val="175000"/>
                      <a:alpha val="40000"/>
                    </a:schemeClr>
                  </a:glow>
                </a:effectLst>
              </a:rPr>
              <a:t>) differ both chemically and structurally</a:t>
            </a:r>
            <a:r>
              <a:rPr lang="en-US" sz="2400" dirty="0"/>
              <a:t>.</a:t>
            </a:r>
          </a:p>
          <a:p>
            <a:pPr marL="342900" indent="-342900"/>
            <a:r>
              <a:rPr lang="en-US" sz="2400" dirty="0"/>
              <a:t>Most organisms have several closely related genes for slight variants of </a:t>
            </a:r>
            <a:r>
              <a:rPr lang="el-GR" sz="2400" i="1" dirty="0"/>
              <a:t>α</a:t>
            </a:r>
            <a:r>
              <a:rPr lang="en-US" sz="2400" dirty="0"/>
              <a:t>- and </a:t>
            </a:r>
            <a:r>
              <a:rPr lang="el-GR" sz="2400" i="1" dirty="0"/>
              <a:t>β</a:t>
            </a:r>
            <a:r>
              <a:rPr lang="en-US" sz="2400" dirty="0"/>
              <a:t>-tubulin, referred to as </a:t>
            </a:r>
            <a:r>
              <a:rPr lang="en-US" sz="2400" i="1" dirty="0"/>
              <a:t>tubulin isoforms</a:t>
            </a:r>
            <a:r>
              <a:rPr lang="en-US" sz="2400" dirty="0"/>
              <a:t>.</a:t>
            </a:r>
          </a:p>
        </p:txBody>
      </p:sp>
    </p:spTree>
    <p:extLst>
      <p:ext uri="{BB962C8B-B14F-4D97-AF65-F5344CB8AC3E}">
        <p14:creationId xmlns:p14="http://schemas.microsoft.com/office/powerpoint/2010/main" val="2895526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a:solidFill>
            <a:srgbClr val="FFFF00"/>
          </a:solidFill>
        </p:spPr>
        <p:txBody>
          <a:bodyPr lIns="0" tIns="0" rIns="0" bIns="0" anchor="ctr"/>
          <a:lstStyle/>
          <a:p>
            <a:r>
              <a:rPr lang="en-US" sz="3600" dirty="0">
                <a:latin typeface="+mj-lt"/>
              </a:rPr>
              <a:t>Microtubules Can Form as </a:t>
            </a:r>
            <a:r>
              <a:rPr lang="en-US" sz="3600" dirty="0" err="1">
                <a:latin typeface="+mj-lt"/>
              </a:rPr>
              <a:t>Singlets</a:t>
            </a:r>
            <a:r>
              <a:rPr lang="en-US" sz="3600" dirty="0">
                <a:latin typeface="+mj-lt"/>
              </a:rPr>
              <a:t>, Doublets, or Triplets</a:t>
            </a:r>
            <a:endParaRPr lang="en-US" sz="3600" dirty="0">
              <a:latin typeface="+mj-lt"/>
              <a:cs typeface="Times New Roman" panose="02020603050405020304" pitchFamily="18" charset="0"/>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2616852"/>
          </a:xfrm>
          <a:noFill/>
          <a:ln>
            <a:noFill/>
          </a:ln>
        </p:spPr>
        <p:txBody>
          <a:bodyPr lIns="0" tIns="0" rIns="0" bIns="0" anchor="t" anchorCtr="0"/>
          <a:lstStyle/>
          <a:p>
            <a:pPr marL="342900" indent="-342900"/>
            <a:r>
              <a:rPr lang="en-US" sz="2400" dirty="0">
                <a:ln>
                  <a:solidFill>
                    <a:srgbClr val="92D050"/>
                  </a:solidFill>
                </a:ln>
              </a:rPr>
              <a:t>Cytoplasmic </a:t>
            </a:r>
            <a:r>
              <a:rPr lang="en-US" sz="2400" spc="-300" dirty="0">
                <a:ln>
                  <a:solidFill>
                    <a:srgbClr val="92D050"/>
                  </a:solidFill>
                </a:ln>
              </a:rPr>
              <a:t>M T </a:t>
            </a:r>
            <a:r>
              <a:rPr lang="en-US" sz="2400" dirty="0">
                <a:ln>
                  <a:solidFill>
                    <a:srgbClr val="92D050"/>
                  </a:solidFill>
                </a:ln>
              </a:rPr>
              <a:t>s are simple tubes</a:t>
            </a:r>
            <a:r>
              <a:rPr lang="en-US" sz="2400" dirty="0"/>
              <a:t>, or </a:t>
            </a:r>
            <a:r>
              <a:rPr lang="en-US" sz="2400" i="1" dirty="0">
                <a:ln>
                  <a:solidFill>
                    <a:srgbClr val="92D050"/>
                  </a:solidFill>
                </a:ln>
                <a:effectLst>
                  <a:glow rad="63500">
                    <a:schemeClr val="accent4">
                      <a:satMod val="175000"/>
                      <a:alpha val="40000"/>
                    </a:schemeClr>
                  </a:glow>
                </a:effectLst>
              </a:rPr>
              <a:t>singlet</a:t>
            </a:r>
            <a:r>
              <a:rPr lang="en-US" sz="2400" dirty="0">
                <a:ln>
                  <a:solidFill>
                    <a:srgbClr val="92D050"/>
                  </a:solidFill>
                </a:ln>
                <a:effectLst>
                  <a:glow rad="63500">
                    <a:schemeClr val="accent4">
                      <a:satMod val="175000"/>
                      <a:alpha val="40000"/>
                    </a:schemeClr>
                  </a:glow>
                </a:effectLst>
              </a:rPr>
              <a:t> </a:t>
            </a:r>
            <a:r>
              <a:rPr lang="en-US" sz="2400" spc="-300" dirty="0">
                <a:ln>
                  <a:solidFill>
                    <a:srgbClr val="92D050"/>
                  </a:solidFill>
                </a:ln>
                <a:effectLst>
                  <a:glow rad="63500">
                    <a:schemeClr val="accent4">
                      <a:satMod val="175000"/>
                      <a:alpha val="40000"/>
                    </a:schemeClr>
                  </a:glow>
                </a:effectLst>
              </a:rPr>
              <a:t>M T </a:t>
            </a:r>
            <a:r>
              <a:rPr lang="en-US" sz="2400" dirty="0">
                <a:ln>
                  <a:solidFill>
                    <a:srgbClr val="92D050"/>
                  </a:solidFill>
                </a:ln>
                <a:effectLst>
                  <a:glow rad="63500">
                    <a:schemeClr val="accent4">
                      <a:satMod val="175000"/>
                      <a:alpha val="40000"/>
                    </a:schemeClr>
                  </a:glow>
                </a:effectLst>
              </a:rPr>
              <a:t>s, with 13 protofilaments.</a:t>
            </a:r>
          </a:p>
          <a:p>
            <a:pPr marL="342900" indent="-342900"/>
            <a:r>
              <a:rPr lang="en-US" sz="2400" dirty="0"/>
              <a:t>Some </a:t>
            </a:r>
            <a:r>
              <a:rPr lang="en-US" sz="2400" dirty="0">
                <a:solidFill>
                  <a:schemeClr val="accent3"/>
                </a:solidFill>
                <a:effectLst>
                  <a:glow rad="63500">
                    <a:schemeClr val="accent4">
                      <a:satMod val="175000"/>
                      <a:alpha val="40000"/>
                    </a:schemeClr>
                  </a:glow>
                </a:effectLst>
              </a:rPr>
              <a:t>axonemal </a:t>
            </a:r>
            <a:r>
              <a:rPr lang="en-US" sz="2400" spc="-300" dirty="0">
                <a:solidFill>
                  <a:schemeClr val="accent3"/>
                </a:solidFill>
                <a:effectLst>
                  <a:glow rad="63500">
                    <a:schemeClr val="accent4">
                      <a:satMod val="175000"/>
                      <a:alpha val="40000"/>
                    </a:schemeClr>
                  </a:glow>
                </a:effectLst>
              </a:rPr>
              <a:t>M T </a:t>
            </a:r>
            <a:r>
              <a:rPr lang="en-US" sz="2400" dirty="0">
                <a:solidFill>
                  <a:schemeClr val="accent3"/>
                </a:solidFill>
                <a:effectLst>
                  <a:glow rad="63500">
                    <a:schemeClr val="accent4">
                      <a:satMod val="175000"/>
                      <a:alpha val="40000"/>
                    </a:schemeClr>
                  </a:glow>
                </a:effectLst>
              </a:rPr>
              <a:t>s form </a:t>
            </a:r>
            <a:r>
              <a:rPr lang="en-US" sz="2400" i="1" dirty="0">
                <a:solidFill>
                  <a:schemeClr val="accent3"/>
                </a:solidFill>
                <a:effectLst>
                  <a:glow rad="63500">
                    <a:schemeClr val="accent4">
                      <a:satMod val="175000"/>
                      <a:alpha val="40000"/>
                    </a:schemeClr>
                  </a:glow>
                </a:effectLst>
              </a:rPr>
              <a:t>doublet </a:t>
            </a:r>
            <a:r>
              <a:rPr lang="en-US" sz="2400" dirty="0">
                <a:solidFill>
                  <a:schemeClr val="accent3"/>
                </a:solidFill>
                <a:effectLst>
                  <a:glow rad="63500">
                    <a:schemeClr val="accent4">
                      <a:satMod val="175000"/>
                      <a:alpha val="40000"/>
                    </a:schemeClr>
                  </a:glow>
                </a:effectLst>
              </a:rPr>
              <a:t>or</a:t>
            </a:r>
            <a:r>
              <a:rPr lang="en-US" sz="2400" i="1" dirty="0">
                <a:solidFill>
                  <a:schemeClr val="accent3"/>
                </a:solidFill>
                <a:effectLst>
                  <a:glow rad="63500">
                    <a:schemeClr val="accent4">
                      <a:satMod val="175000"/>
                      <a:alpha val="40000"/>
                    </a:schemeClr>
                  </a:glow>
                </a:effectLst>
              </a:rPr>
              <a:t> triplet</a:t>
            </a:r>
            <a:r>
              <a:rPr lang="en-US" sz="2400" dirty="0">
                <a:solidFill>
                  <a:schemeClr val="accent3"/>
                </a:solidFill>
                <a:effectLst>
                  <a:glow rad="63500">
                    <a:schemeClr val="accent4">
                      <a:satMod val="175000"/>
                      <a:alpha val="40000"/>
                    </a:schemeClr>
                  </a:glow>
                </a:effectLst>
              </a:rPr>
              <a:t> </a:t>
            </a:r>
            <a:r>
              <a:rPr lang="en-US" sz="2400" spc="-300" dirty="0">
                <a:solidFill>
                  <a:schemeClr val="accent3"/>
                </a:solidFill>
                <a:effectLst>
                  <a:glow rad="63500">
                    <a:schemeClr val="accent4">
                      <a:satMod val="175000"/>
                      <a:alpha val="40000"/>
                    </a:schemeClr>
                  </a:glow>
                </a:effectLst>
              </a:rPr>
              <a:t>M T </a:t>
            </a:r>
            <a:r>
              <a:rPr lang="en-US" sz="2400" dirty="0">
                <a:solidFill>
                  <a:schemeClr val="accent3"/>
                </a:solidFill>
                <a:effectLst>
                  <a:glow rad="63500">
                    <a:schemeClr val="accent4">
                      <a:satMod val="175000"/>
                      <a:alpha val="40000"/>
                    </a:schemeClr>
                  </a:glow>
                </a:effectLst>
              </a:rPr>
              <a:t>s.</a:t>
            </a:r>
          </a:p>
          <a:p>
            <a:pPr marL="342900" indent="-342900"/>
            <a:r>
              <a:rPr lang="en-US" sz="2400" dirty="0"/>
              <a:t>Doublets and triplets contain one 13-protofilament tubule (the </a:t>
            </a:r>
            <a:r>
              <a:rPr lang="en-US" sz="2400" i="1" dirty="0"/>
              <a:t>A tubule</a:t>
            </a:r>
            <a:r>
              <a:rPr lang="en-US" sz="2400" dirty="0"/>
              <a:t>) and one or two additional incomplete rings (</a:t>
            </a:r>
            <a:r>
              <a:rPr lang="en-US" sz="2400" i="1" dirty="0"/>
              <a:t>B</a:t>
            </a:r>
            <a:r>
              <a:rPr lang="en-US" sz="2400" dirty="0"/>
              <a:t> and </a:t>
            </a:r>
            <a:r>
              <a:rPr lang="en-US" sz="2400" i="1" dirty="0"/>
              <a:t>C tubules</a:t>
            </a:r>
            <a:r>
              <a:rPr lang="en-US" sz="2400" dirty="0"/>
              <a:t>) of 10 or 11 protofilaments.</a:t>
            </a:r>
          </a:p>
        </p:txBody>
      </p:sp>
    </p:spTree>
    <p:extLst>
      <p:ext uri="{BB962C8B-B14F-4D97-AF65-F5344CB8AC3E}">
        <p14:creationId xmlns:p14="http://schemas.microsoft.com/office/powerpoint/2010/main" val="63111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4">
              <a:lumMod val="20000"/>
              <a:lumOff val="80000"/>
            </a:schemeClr>
          </a:solidFill>
        </p:spPr>
        <p:txBody>
          <a:bodyPr lIns="0" tIns="0" rIns="0" bIns="0" anchor="ctr"/>
          <a:lstStyle/>
          <a:p>
            <a:r>
              <a:rPr lang="en-US" sz="3600" dirty="0">
                <a:latin typeface="+mj-lt"/>
                <a:cs typeface="Times New Roman" panose="02020603050405020304" pitchFamily="18" charset="0"/>
              </a:rPr>
              <a:t>Cytoskeletal Systems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74274"/>
            <a:ext cx="8229600" cy="2478610"/>
          </a:xfrm>
          <a:noFill/>
          <a:ln>
            <a:noFill/>
          </a:ln>
        </p:spPr>
        <p:txBody>
          <a:bodyPr lIns="0" tIns="0" rIns="0" bIns="0" anchor="t" anchorCtr="0"/>
          <a:lstStyle/>
          <a:p>
            <a:pPr marL="342900" indent="-342900"/>
            <a:r>
              <a:rPr lang="en-US" sz="2400" dirty="0"/>
              <a:t>The </a:t>
            </a:r>
            <a:r>
              <a:rPr lang="en-US" sz="2400" dirty="0">
                <a:solidFill>
                  <a:srgbClr val="FF0000"/>
                </a:solidFill>
              </a:rPr>
              <a:t>interior</a:t>
            </a:r>
            <a:r>
              <a:rPr lang="en-US" sz="2400" dirty="0"/>
              <a:t> of a cell is </a:t>
            </a:r>
            <a:r>
              <a:rPr lang="en-US" sz="2400" dirty="0">
                <a:solidFill>
                  <a:srgbClr val="FF0000"/>
                </a:solidFill>
              </a:rPr>
              <a:t>highly</a:t>
            </a:r>
            <a:r>
              <a:rPr lang="en-US" sz="2400" dirty="0"/>
              <a:t> structured.</a:t>
            </a:r>
          </a:p>
          <a:p>
            <a:pPr marL="342900" indent="-342900"/>
            <a:r>
              <a:rPr lang="en-US" sz="2400" dirty="0"/>
              <a:t>The </a:t>
            </a:r>
            <a:r>
              <a:rPr lang="en-US" sz="2400" b="1" dirty="0"/>
              <a:t>cytoskeleton</a:t>
            </a:r>
            <a:r>
              <a:rPr lang="en-US" sz="2400" dirty="0"/>
              <a:t> is a </a:t>
            </a:r>
            <a:r>
              <a:rPr lang="en-US" sz="2400" dirty="0">
                <a:ln>
                  <a:solidFill>
                    <a:schemeClr val="accent3">
                      <a:lumMod val="75000"/>
                    </a:schemeClr>
                  </a:solidFill>
                </a:ln>
                <a:solidFill>
                  <a:schemeClr val="accent2">
                    <a:lumMod val="60000"/>
                    <a:lumOff val="40000"/>
                  </a:schemeClr>
                </a:solidFill>
                <a:effectLst>
                  <a:glow rad="101600">
                    <a:schemeClr val="accent4">
                      <a:satMod val="175000"/>
                      <a:alpha val="40000"/>
                    </a:schemeClr>
                  </a:glow>
                </a:effectLst>
              </a:rPr>
              <a:t>network of interconnected filaments and tubules extending through the cytosol</a:t>
            </a:r>
            <a:r>
              <a:rPr lang="en-US" sz="2400" dirty="0"/>
              <a:t>.</a:t>
            </a:r>
          </a:p>
          <a:p>
            <a:pPr marL="342900" indent="-342900"/>
            <a:r>
              <a:rPr lang="en-US" sz="2400" dirty="0"/>
              <a:t>It plays roles in cell </a:t>
            </a:r>
            <a:r>
              <a:rPr lang="en-US" sz="2400" dirty="0">
                <a:ln>
                  <a:solidFill>
                    <a:schemeClr val="accent3">
                      <a:lumMod val="75000"/>
                    </a:schemeClr>
                  </a:solidFill>
                </a:ln>
                <a:effectLst>
                  <a:glow rad="63500">
                    <a:schemeClr val="accent4">
                      <a:satMod val="175000"/>
                      <a:alpha val="40000"/>
                    </a:schemeClr>
                  </a:glow>
                </a:effectLst>
              </a:rPr>
              <a:t>movement</a:t>
            </a:r>
            <a:r>
              <a:rPr lang="en-US" sz="2400" dirty="0"/>
              <a:t> and </a:t>
            </a:r>
            <a:r>
              <a:rPr lang="en-US" sz="2400" dirty="0">
                <a:ln>
                  <a:solidFill>
                    <a:schemeClr val="accent3">
                      <a:lumMod val="75000"/>
                    </a:schemeClr>
                  </a:solidFill>
                </a:ln>
                <a:effectLst>
                  <a:glow rad="63500">
                    <a:schemeClr val="accent4">
                      <a:satMod val="175000"/>
                      <a:alpha val="40000"/>
                    </a:schemeClr>
                  </a:glow>
                </a:effectLst>
              </a:rPr>
              <a:t>division</a:t>
            </a:r>
            <a:r>
              <a:rPr lang="en-US" sz="2400" dirty="0"/>
              <a:t>.</a:t>
            </a:r>
          </a:p>
          <a:p>
            <a:pPr marL="342900" indent="-342900"/>
            <a:r>
              <a:rPr lang="en-US" sz="2400" dirty="0"/>
              <a:t>It </a:t>
            </a:r>
            <a:r>
              <a:rPr lang="en-US" sz="2400" dirty="0">
                <a:ln>
                  <a:solidFill>
                    <a:schemeClr val="accent3">
                      <a:lumMod val="75000"/>
                    </a:schemeClr>
                  </a:solidFill>
                </a:ln>
                <a:solidFill>
                  <a:schemeClr val="accent2">
                    <a:lumMod val="60000"/>
                    <a:lumOff val="40000"/>
                  </a:schemeClr>
                </a:solidFill>
                <a:effectLst>
                  <a:glow rad="101600">
                    <a:schemeClr val="accent4">
                      <a:satMod val="175000"/>
                      <a:alpha val="40000"/>
                    </a:schemeClr>
                  </a:glow>
                </a:effectLst>
              </a:rPr>
              <a:t>is dynamic and changeable</a:t>
            </a:r>
            <a:r>
              <a:rPr lang="en-US" sz="2400"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a:solidFill>
            <a:srgbClr val="FFFF00"/>
          </a:solidFill>
        </p:spPr>
        <p:txBody>
          <a:bodyPr lIns="0" tIns="0" rIns="0" bIns="0" anchor="ctr"/>
          <a:lstStyle/>
          <a:p>
            <a:r>
              <a:rPr lang="en-US" sz="3600" dirty="0">
                <a:latin typeface="+mj-lt"/>
              </a:rPr>
              <a:t>Microtubules Form by the Addition of Tubulin Dimers at Their Ends</a:t>
            </a:r>
            <a:endParaRPr lang="en-US" sz="3600" dirty="0">
              <a:latin typeface="+mj-lt"/>
              <a:cs typeface="Times New Roman" panose="02020603050405020304" pitchFamily="18" charset="0"/>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2600712"/>
          </a:xfrm>
          <a:noFill/>
          <a:ln>
            <a:noFill/>
          </a:ln>
        </p:spPr>
        <p:txBody>
          <a:bodyPr lIns="0" tIns="0" rIns="0" bIns="0" anchor="t" anchorCtr="0">
            <a:spAutoFit/>
          </a:bodyPr>
          <a:lstStyle/>
          <a:p>
            <a:pPr marL="355600" indent="-355600"/>
            <a:r>
              <a:rPr lang="en-US" sz="2400" u="sng" spc="-300" dirty="0"/>
              <a:t>M T </a:t>
            </a:r>
            <a:r>
              <a:rPr lang="en-US" sz="2400" u="sng" dirty="0"/>
              <a:t>s form by the reversible polymerization of tubulin dimers in the presence of </a:t>
            </a:r>
            <a:r>
              <a:rPr lang="en-US" sz="2400" u="sng" spc="-300" dirty="0"/>
              <a:t>G T </a:t>
            </a:r>
            <a:r>
              <a:rPr lang="en-US" sz="2400" u="sng" dirty="0"/>
              <a:t>P and Mg</a:t>
            </a:r>
            <a:r>
              <a:rPr lang="en-US" sz="2400" u="sng" baseline="30000" dirty="0"/>
              <a:t>2+</a:t>
            </a:r>
            <a:r>
              <a:rPr lang="en-US" sz="2400" u="sng" dirty="0"/>
              <a:t>.</a:t>
            </a:r>
            <a:endParaRPr lang="en-US" sz="2400" u="sng" baseline="30000" dirty="0"/>
          </a:p>
          <a:p>
            <a:pPr marL="355600" indent="-355600"/>
            <a:r>
              <a:rPr lang="en-US" sz="2400" dirty="0">
                <a:effectLst>
                  <a:glow rad="63500">
                    <a:schemeClr val="accent4">
                      <a:satMod val="175000"/>
                      <a:alpha val="40000"/>
                    </a:schemeClr>
                  </a:glow>
                </a:effectLst>
              </a:rPr>
              <a:t>Dimers</a:t>
            </a:r>
            <a:r>
              <a:rPr lang="en-US" sz="2400" dirty="0"/>
              <a:t> aggregate into </a:t>
            </a:r>
            <a:r>
              <a:rPr lang="en-US" sz="2400" i="1" dirty="0">
                <a:effectLst>
                  <a:glow rad="63500">
                    <a:schemeClr val="accent4">
                      <a:satMod val="175000"/>
                      <a:alpha val="40000"/>
                    </a:schemeClr>
                  </a:glow>
                </a:effectLst>
              </a:rPr>
              <a:t>oligomers,</a:t>
            </a:r>
            <a:r>
              <a:rPr lang="en-US" sz="2400" dirty="0"/>
              <a:t> which serve as </a:t>
            </a:r>
            <a:r>
              <a:rPr lang="en-US" altLang="ja-JP" sz="2400" dirty="0"/>
              <a:t>“seeds”</a:t>
            </a:r>
            <a:r>
              <a:rPr lang="en-US" altLang="ja-JP" sz="2400" baseline="0" dirty="0"/>
              <a:t> </a:t>
            </a:r>
            <a:r>
              <a:rPr lang="en-US" altLang="ja-JP" sz="2400" dirty="0"/>
              <a:t>from which new </a:t>
            </a:r>
            <a:r>
              <a:rPr lang="en-US" altLang="ja-JP" sz="2400" spc="-300" dirty="0"/>
              <a:t>M T </a:t>
            </a:r>
            <a:r>
              <a:rPr lang="en-US" altLang="ja-JP" sz="2400" dirty="0"/>
              <a:t>s grow.</a:t>
            </a:r>
          </a:p>
          <a:p>
            <a:pPr marL="355600" indent="-355600"/>
            <a:r>
              <a:rPr lang="en-US" sz="2400" dirty="0"/>
              <a:t>This process is called </a:t>
            </a:r>
            <a:r>
              <a:rPr lang="en-US" sz="2400" b="1" dirty="0"/>
              <a:t>nucleation</a:t>
            </a:r>
            <a:r>
              <a:rPr lang="en-US" sz="2400" dirty="0"/>
              <a:t>; the addition of more subunits at either end is called </a:t>
            </a:r>
            <a:r>
              <a:rPr lang="en-US" sz="2400" b="1" dirty="0"/>
              <a:t>elongation.</a:t>
            </a:r>
            <a:endParaRPr lang="en-US" sz="2400" dirty="0"/>
          </a:p>
        </p:txBody>
      </p:sp>
    </p:spTree>
    <p:extLst>
      <p:ext uri="{BB962C8B-B14F-4D97-AF65-F5344CB8AC3E}">
        <p14:creationId xmlns:p14="http://schemas.microsoft.com/office/powerpoint/2010/main" val="244717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90883"/>
            <a:ext cx="8302240" cy="553998"/>
          </a:xfrm>
          <a:solidFill>
            <a:srgbClr val="FFFF00"/>
          </a:solidFill>
        </p:spPr>
        <p:txBody>
          <a:bodyPr lIns="0" tIns="0" rIns="0" bIns="0" anchor="ctr">
            <a:spAutoFit/>
          </a:bodyPr>
          <a:lstStyle/>
          <a:p>
            <a:r>
              <a:rPr lang="en-US" sz="3600" dirty="0">
                <a:latin typeface="+mj-lt"/>
              </a:rPr>
              <a:t>Microtubule Assembly</a:t>
            </a:r>
            <a:endParaRPr lang="en-US" sz="3600" dirty="0">
              <a:latin typeface="+mj-lt"/>
              <a:cs typeface="Times New Roman" panose="02020603050405020304" pitchFamily="18" charset="0"/>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69959"/>
            <a:ext cx="8302240" cy="2600712"/>
          </a:xfrm>
          <a:noFill/>
          <a:ln>
            <a:noFill/>
          </a:ln>
        </p:spPr>
        <p:txBody>
          <a:bodyPr lIns="0" tIns="0" rIns="0" bIns="0" anchor="t" anchorCtr="0">
            <a:spAutoFit/>
          </a:bodyPr>
          <a:lstStyle/>
          <a:p>
            <a:pPr marL="355600" indent="-355600"/>
            <a:r>
              <a:rPr lang="en-US" sz="2400" spc="-300" dirty="0"/>
              <a:t>M </a:t>
            </a:r>
            <a:r>
              <a:rPr lang="en-US" sz="2400" dirty="0"/>
              <a:t>T formation is slow at first because the process of </a:t>
            </a:r>
            <a:r>
              <a:rPr lang="en-US" sz="2400" dirty="0">
                <a:ln>
                  <a:solidFill>
                    <a:srgbClr val="00B050"/>
                  </a:solidFill>
                </a:ln>
                <a:effectLst>
                  <a:glow rad="63500">
                    <a:schemeClr val="accent4">
                      <a:satMod val="175000"/>
                      <a:alpha val="40000"/>
                    </a:schemeClr>
                  </a:glow>
                </a:effectLst>
              </a:rPr>
              <a:t>nucleation is slow</a:t>
            </a:r>
            <a:r>
              <a:rPr lang="en-US" sz="2400" dirty="0"/>
              <a:t>; this period is known as the </a:t>
            </a:r>
            <a:r>
              <a:rPr lang="en-US" sz="2400" i="1" dirty="0"/>
              <a:t>lag phase.</a:t>
            </a:r>
          </a:p>
          <a:p>
            <a:pPr marL="255588" indent="-255588"/>
            <a:r>
              <a:rPr lang="en-US" sz="2400" dirty="0"/>
              <a:t> The </a:t>
            </a:r>
            <a:r>
              <a:rPr lang="en-US" sz="2400" i="1" dirty="0">
                <a:solidFill>
                  <a:schemeClr val="accent3"/>
                </a:solidFill>
                <a:effectLst>
                  <a:glow rad="63500">
                    <a:schemeClr val="accent4">
                      <a:satMod val="175000"/>
                      <a:alpha val="40000"/>
                    </a:schemeClr>
                  </a:glow>
                </a:effectLst>
              </a:rPr>
              <a:t>elongation phase</a:t>
            </a:r>
            <a:r>
              <a:rPr lang="en-US" sz="2400" dirty="0">
                <a:solidFill>
                  <a:schemeClr val="accent3"/>
                </a:solidFill>
                <a:effectLst>
                  <a:glow rad="63500">
                    <a:schemeClr val="accent4">
                      <a:satMod val="175000"/>
                      <a:alpha val="40000"/>
                    </a:schemeClr>
                  </a:glow>
                </a:effectLst>
              </a:rPr>
              <a:t> is much faster</a:t>
            </a:r>
            <a:r>
              <a:rPr lang="en-US" sz="2400" dirty="0"/>
              <a:t>.</a:t>
            </a:r>
          </a:p>
          <a:p>
            <a:pPr marL="355600" indent="-355600"/>
            <a:r>
              <a:rPr lang="en-US" sz="2400" dirty="0"/>
              <a:t>When the mass of </a:t>
            </a:r>
            <a:r>
              <a:rPr lang="en-US" sz="2400" spc="-300" dirty="0"/>
              <a:t>M T </a:t>
            </a:r>
            <a:r>
              <a:rPr lang="en-US" sz="2400" dirty="0"/>
              <a:t>s reaches a point where </a:t>
            </a:r>
            <a:r>
              <a:rPr lang="en-US" sz="2400" dirty="0">
                <a:solidFill>
                  <a:schemeClr val="accent3"/>
                </a:solidFill>
                <a:effectLst>
                  <a:glow rad="63500">
                    <a:schemeClr val="accent5">
                      <a:satMod val="175000"/>
                      <a:alpha val="40000"/>
                    </a:schemeClr>
                  </a:glow>
                </a:effectLst>
              </a:rPr>
              <a:t>the amount of free tubulin is diminished,</a:t>
            </a:r>
            <a:r>
              <a:rPr lang="en-US" sz="2400" dirty="0"/>
              <a:t> </a:t>
            </a:r>
            <a:r>
              <a:rPr lang="en-US" sz="2400" dirty="0">
                <a:effectLst>
                  <a:glow rad="63500">
                    <a:schemeClr val="accent3">
                      <a:satMod val="175000"/>
                      <a:alpha val="40000"/>
                    </a:schemeClr>
                  </a:glow>
                </a:effectLst>
              </a:rPr>
              <a:t>the assembly is balanced by disassembly;</a:t>
            </a:r>
            <a:r>
              <a:rPr lang="en-US" sz="2400" dirty="0"/>
              <a:t> this is known as the </a:t>
            </a:r>
            <a:r>
              <a:rPr lang="en-US" sz="2400" i="1" dirty="0">
                <a:ln>
                  <a:solidFill>
                    <a:srgbClr val="00B050"/>
                  </a:solidFill>
                </a:ln>
                <a:solidFill>
                  <a:schemeClr val="accent3"/>
                </a:solidFill>
                <a:effectLst>
                  <a:glow rad="63500">
                    <a:schemeClr val="accent4">
                      <a:satMod val="175000"/>
                      <a:alpha val="40000"/>
                    </a:schemeClr>
                  </a:glow>
                </a:effectLst>
              </a:rPr>
              <a:t>plateau phase</a:t>
            </a:r>
            <a:r>
              <a:rPr lang="en-US" sz="2400" i="1" dirty="0"/>
              <a:t>.</a:t>
            </a:r>
            <a:endParaRPr lang="en-US" sz="2400" dirty="0"/>
          </a:p>
        </p:txBody>
      </p:sp>
    </p:spTree>
    <p:extLst>
      <p:ext uri="{BB962C8B-B14F-4D97-AF65-F5344CB8AC3E}">
        <p14:creationId xmlns:p14="http://schemas.microsoft.com/office/powerpoint/2010/main" val="3013314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232825"/>
            <a:ext cx="8294334" cy="984885"/>
          </a:xfrm>
          <a:solidFill>
            <a:srgbClr val="FFFF00"/>
          </a:solidFill>
        </p:spPr>
        <p:txBody>
          <a:bodyPr wrap="square" lIns="0" tIns="0" rIns="0" bIns="0" anchor="ctr">
            <a:spAutoFit/>
          </a:bodyPr>
          <a:lstStyle/>
          <a:p>
            <a:r>
              <a:rPr lang="en-US" sz="3200" dirty="0"/>
              <a:t>The Kinetics of Microtubule Assembly In Vitro</a:t>
            </a:r>
          </a:p>
        </p:txBody>
      </p:sp>
      <p:sp>
        <p:nvSpPr>
          <p:cNvPr id="6" name="Content Placeholder 5"/>
          <p:cNvSpPr>
            <a:spLocks noGrp="1"/>
          </p:cNvSpPr>
          <p:nvPr>
            <p:ph sz="quarter" idx="15"/>
          </p:nvPr>
        </p:nvSpPr>
        <p:spPr>
          <a:xfrm>
            <a:off x="419100" y="1404907"/>
            <a:ext cx="8305800" cy="369332"/>
          </a:xfrm>
        </p:spPr>
        <p:txBody>
          <a:bodyPr wrap="square" lIns="0" tIns="0" rIns="0" bIns="0">
            <a:spAutoFit/>
          </a:bodyPr>
          <a:lstStyle/>
          <a:p>
            <a:pPr marL="0" indent="0">
              <a:spcBef>
                <a:spcPts val="0"/>
              </a:spcBef>
              <a:buNone/>
            </a:pPr>
            <a:r>
              <a:rPr lang="en-US" sz="2400" b="1" dirty="0"/>
              <a:t>Figure 13.4</a:t>
            </a:r>
            <a:r>
              <a:rPr lang="en-US" sz="2400" dirty="0"/>
              <a:t> The Kinetics of Microtubule Assembly In Vitro. </a:t>
            </a:r>
          </a:p>
        </p:txBody>
      </p:sp>
      <p:pic>
        <p:nvPicPr>
          <p:cNvPr id="8" name="Picture Placeholder 7" descr="An illustration of the kinetics of microtubule assembly shows three phases: lag phase or nucleation, elongation phase, and plateau phase observed over a time of 60 minutes and is given in X axis. The percent tubule in microtubules in the Y axis from 0 to 100 also increases proportionally in each phase.&#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466"/>
          <a:stretch/>
        </p:blipFill>
        <p:spPr>
          <a:xfrm>
            <a:off x="1581298" y="1985495"/>
            <a:ext cx="5992868" cy="4326276"/>
          </a:xfrm>
        </p:spPr>
      </p:pic>
    </p:spTree>
    <p:extLst>
      <p:ext uri="{BB962C8B-B14F-4D97-AF65-F5344CB8AC3E}">
        <p14:creationId xmlns:p14="http://schemas.microsoft.com/office/powerpoint/2010/main" val="3104466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7235"/>
            <a:ext cx="8302240" cy="553998"/>
          </a:xfrm>
          <a:solidFill>
            <a:srgbClr val="FFFF00"/>
          </a:solidFill>
        </p:spPr>
        <p:txBody>
          <a:bodyPr lIns="0" tIns="0" rIns="0" bIns="0" anchor="ctr">
            <a:spAutoFit/>
          </a:bodyPr>
          <a:lstStyle/>
          <a:p>
            <a:r>
              <a:rPr lang="en-US" sz="3600" dirty="0">
                <a:latin typeface="+mj-lt"/>
                <a:cs typeface="Times New Roman" panose="02020603050405020304" pitchFamily="18" charset="0"/>
              </a:rPr>
              <a:t>Critical Concentration</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69959"/>
            <a:ext cx="8302240" cy="3339376"/>
          </a:xfrm>
          <a:noFill/>
          <a:ln>
            <a:noFill/>
          </a:ln>
        </p:spPr>
        <p:txBody>
          <a:bodyPr lIns="0" tIns="0" rIns="0" bIns="0" anchor="t" anchorCtr="0"/>
          <a:lstStyle/>
          <a:p>
            <a:pPr marL="342900" indent="-342900"/>
            <a:r>
              <a:rPr lang="en-US" sz="2400" dirty="0"/>
              <a:t>Microtubule assembly in vitro depends on concentration of tubulin dimers.</a:t>
            </a:r>
          </a:p>
          <a:p>
            <a:pPr marL="342900" indent="-342900"/>
            <a:r>
              <a:rPr lang="en-US" sz="2400" dirty="0"/>
              <a:t>The </a:t>
            </a:r>
            <a:r>
              <a:rPr lang="en-US" sz="2400" dirty="0">
                <a:ln>
                  <a:solidFill>
                    <a:srgbClr val="00B050"/>
                  </a:solidFill>
                </a:ln>
                <a:solidFill>
                  <a:schemeClr val="accent3"/>
                </a:solidFill>
                <a:effectLst>
                  <a:glow rad="63500">
                    <a:schemeClr val="accent4">
                      <a:satMod val="175000"/>
                      <a:alpha val="40000"/>
                    </a:schemeClr>
                  </a:glow>
                </a:effectLst>
              </a:rPr>
              <a:t>tubulin concentration at which </a:t>
            </a:r>
            <a:r>
              <a:rPr lang="en-US" sz="2400" spc="-300" dirty="0">
                <a:ln>
                  <a:solidFill>
                    <a:srgbClr val="00B050"/>
                  </a:solidFill>
                </a:ln>
                <a:solidFill>
                  <a:schemeClr val="accent3"/>
                </a:solidFill>
                <a:effectLst>
                  <a:glow rad="63500">
                    <a:schemeClr val="accent4">
                      <a:satMod val="175000"/>
                      <a:alpha val="40000"/>
                    </a:schemeClr>
                  </a:glow>
                </a:effectLst>
              </a:rPr>
              <a:t>M </a:t>
            </a:r>
            <a:r>
              <a:rPr lang="en-US" sz="2400" dirty="0">
                <a:ln>
                  <a:solidFill>
                    <a:srgbClr val="00B050"/>
                  </a:solidFill>
                </a:ln>
                <a:solidFill>
                  <a:schemeClr val="accent3"/>
                </a:solidFill>
                <a:effectLst>
                  <a:glow rad="63500">
                    <a:schemeClr val="accent4">
                      <a:satMod val="175000"/>
                      <a:alpha val="40000"/>
                    </a:schemeClr>
                  </a:glow>
                </a:effectLst>
              </a:rPr>
              <a:t>T assembly is exactly balanced by disassembly is called the </a:t>
            </a:r>
            <a:r>
              <a:rPr lang="en-US" sz="2400" b="1" dirty="0">
                <a:ln>
                  <a:solidFill>
                    <a:srgbClr val="00B050"/>
                  </a:solidFill>
                </a:ln>
                <a:solidFill>
                  <a:schemeClr val="accent3"/>
                </a:solidFill>
                <a:effectLst>
                  <a:glow rad="63500">
                    <a:schemeClr val="accent3">
                      <a:satMod val="175000"/>
                      <a:alpha val="40000"/>
                    </a:schemeClr>
                  </a:glow>
                </a:effectLst>
              </a:rPr>
              <a:t>critical concentration</a:t>
            </a:r>
            <a:r>
              <a:rPr lang="en-US" sz="2400" b="1" dirty="0">
                <a:solidFill>
                  <a:schemeClr val="accent3"/>
                </a:solidFill>
                <a:effectLst>
                  <a:glow rad="63500">
                    <a:schemeClr val="accent3">
                      <a:satMod val="175000"/>
                      <a:alpha val="40000"/>
                    </a:schemeClr>
                  </a:glow>
                </a:effectLst>
              </a:rPr>
              <a:t>.</a:t>
            </a:r>
          </a:p>
          <a:p>
            <a:pPr marL="342900" indent="-342900"/>
            <a:r>
              <a:rPr lang="en-US" sz="2400" spc="-300" dirty="0">
                <a:solidFill>
                  <a:schemeClr val="accent3"/>
                </a:solidFill>
                <a:effectLst>
                  <a:glow rad="63500">
                    <a:schemeClr val="accent4">
                      <a:satMod val="175000"/>
                      <a:alpha val="40000"/>
                    </a:schemeClr>
                  </a:glow>
                </a:effectLst>
              </a:rPr>
              <a:t>M T </a:t>
            </a:r>
            <a:r>
              <a:rPr lang="en-US" sz="2400" dirty="0">
                <a:solidFill>
                  <a:schemeClr val="accent3"/>
                </a:solidFill>
                <a:effectLst>
                  <a:glow rad="63500">
                    <a:schemeClr val="accent4">
                      <a:satMod val="175000"/>
                      <a:alpha val="40000"/>
                    </a:schemeClr>
                  </a:glow>
                </a:effectLst>
              </a:rPr>
              <a:t>s </a:t>
            </a:r>
            <a:r>
              <a:rPr lang="en-US" sz="2400" dirty="0">
                <a:solidFill>
                  <a:schemeClr val="tx2"/>
                </a:solidFill>
                <a:effectLst>
                  <a:glow rad="63500">
                    <a:schemeClr val="accent4">
                      <a:satMod val="175000"/>
                      <a:alpha val="40000"/>
                    </a:schemeClr>
                  </a:glow>
                </a:effectLst>
              </a:rPr>
              <a:t>grow</a:t>
            </a:r>
            <a:r>
              <a:rPr lang="en-US" sz="2400" dirty="0">
                <a:solidFill>
                  <a:schemeClr val="accent3"/>
                </a:solidFill>
                <a:effectLst>
                  <a:glow rad="63500">
                    <a:schemeClr val="accent4">
                      <a:satMod val="175000"/>
                      <a:alpha val="40000"/>
                    </a:schemeClr>
                  </a:glow>
                </a:effectLst>
              </a:rPr>
              <a:t> when the tubulin concentration exceeds the critical concentration </a:t>
            </a:r>
            <a:r>
              <a:rPr lang="en-US" sz="2400" dirty="0"/>
              <a:t>and </a:t>
            </a:r>
            <a:r>
              <a:rPr lang="en-US" sz="2400" dirty="0">
                <a:ln>
                  <a:solidFill>
                    <a:srgbClr val="00B050"/>
                  </a:solidFill>
                </a:ln>
                <a:solidFill>
                  <a:srgbClr val="C00000"/>
                </a:solidFill>
                <a:effectLst>
                  <a:glow rad="63500">
                    <a:schemeClr val="accent4">
                      <a:satMod val="175000"/>
                      <a:alpha val="40000"/>
                    </a:schemeClr>
                  </a:glow>
                </a:effectLst>
              </a:rPr>
              <a:t>depolymerize</a:t>
            </a:r>
            <a:r>
              <a:rPr lang="en-US" sz="2400" dirty="0">
                <a:ln>
                  <a:solidFill>
                    <a:srgbClr val="00B050"/>
                  </a:solidFill>
                </a:ln>
                <a:effectLst>
                  <a:glow rad="63500">
                    <a:schemeClr val="accent4">
                      <a:satMod val="175000"/>
                      <a:alpha val="40000"/>
                    </a:schemeClr>
                  </a:glow>
                </a:effectLst>
              </a:rPr>
              <a:t> when the tubulin concentration is less than the critical concentration</a:t>
            </a:r>
            <a:r>
              <a:rPr lang="en-US" sz="2400" dirty="0"/>
              <a:t>.</a:t>
            </a:r>
          </a:p>
        </p:txBody>
      </p:sp>
    </p:spTree>
    <p:extLst>
      <p:ext uri="{BB962C8B-B14F-4D97-AF65-F5344CB8AC3E}">
        <p14:creationId xmlns:p14="http://schemas.microsoft.com/office/powerpoint/2010/main" val="2065649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3593"/>
            <a:ext cx="8302240" cy="1661993"/>
          </a:xfrm>
          <a:solidFill>
            <a:srgbClr val="FFFF00"/>
          </a:solidFill>
        </p:spPr>
        <p:txBody>
          <a:bodyPr lIns="0" tIns="0" rIns="0" bIns="0" anchor="ctr">
            <a:spAutoFit/>
          </a:bodyPr>
          <a:lstStyle/>
          <a:p>
            <a:r>
              <a:rPr lang="en-US" sz="3600" dirty="0">
                <a:latin typeface="+mj-lt"/>
              </a:rPr>
              <a:t>Addition of Tubulin Dimers Occurs More Quickly at the Plus Ends of Microtubules</a:t>
            </a:r>
            <a:endParaRPr lang="en-US" sz="3600" dirty="0">
              <a:latin typeface="+mj-lt"/>
              <a:cs typeface="Times New Roman" panose="02020603050405020304" pitchFamily="18" charset="0"/>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985999"/>
            <a:ext cx="8302240" cy="2600712"/>
          </a:xfrm>
          <a:noFill/>
          <a:ln>
            <a:noFill/>
          </a:ln>
        </p:spPr>
        <p:txBody>
          <a:bodyPr lIns="0" tIns="0" rIns="0" bIns="0" anchor="t" anchorCtr="0">
            <a:spAutoFit/>
          </a:bodyPr>
          <a:lstStyle/>
          <a:p>
            <a:pPr marL="342900" indent="-342900"/>
            <a:r>
              <a:rPr lang="en-US" sz="2400" dirty="0"/>
              <a:t>The two ends of an </a:t>
            </a:r>
            <a:r>
              <a:rPr lang="en-US" sz="2400" spc="-300" dirty="0"/>
              <a:t>M </a:t>
            </a:r>
            <a:r>
              <a:rPr lang="en-US" sz="2400" dirty="0"/>
              <a:t>T differ chemically, and one can grow or shrink much faster than the other.</a:t>
            </a:r>
          </a:p>
          <a:p>
            <a:pPr marL="342900" indent="-342900"/>
            <a:r>
              <a:rPr lang="en-US" sz="2400" dirty="0"/>
              <a:t>This can be visualized by mixing </a:t>
            </a:r>
            <a:r>
              <a:rPr lang="en-US" sz="2400" i="1" dirty="0"/>
              <a:t>basal bodies</a:t>
            </a:r>
            <a:r>
              <a:rPr lang="en-US" sz="2400" dirty="0"/>
              <a:t> (structures found at the base of cilia) with tubulin heterodimers.</a:t>
            </a:r>
          </a:p>
          <a:p>
            <a:pPr marL="342900" indent="-342900"/>
            <a:r>
              <a:rPr lang="en-US" sz="2400" dirty="0"/>
              <a:t>The </a:t>
            </a:r>
            <a:r>
              <a:rPr lang="en-US" sz="2400" dirty="0">
                <a:effectLst>
                  <a:glow rad="63500">
                    <a:schemeClr val="accent4">
                      <a:satMod val="175000"/>
                      <a:alpha val="40000"/>
                    </a:schemeClr>
                  </a:glow>
                </a:effectLst>
              </a:rPr>
              <a:t>rapidly growing </a:t>
            </a:r>
            <a:r>
              <a:rPr lang="en-US" sz="2400" spc="-300" dirty="0">
                <a:effectLst>
                  <a:glow rad="63500">
                    <a:schemeClr val="accent4">
                      <a:satMod val="175000"/>
                      <a:alpha val="40000"/>
                    </a:schemeClr>
                  </a:glow>
                </a:effectLst>
              </a:rPr>
              <a:t>M </a:t>
            </a:r>
            <a:r>
              <a:rPr lang="en-US" sz="2400" dirty="0">
                <a:effectLst>
                  <a:glow rad="63500">
                    <a:schemeClr val="accent4">
                      <a:satMod val="175000"/>
                      <a:alpha val="40000"/>
                    </a:schemeClr>
                  </a:glow>
                </a:effectLst>
              </a:rPr>
              <a:t>T end is the </a:t>
            </a:r>
            <a:r>
              <a:rPr lang="en-US" sz="2400" b="1" dirty="0">
                <a:effectLst>
                  <a:glow rad="63500">
                    <a:schemeClr val="accent4">
                      <a:satMod val="175000"/>
                      <a:alpha val="40000"/>
                    </a:schemeClr>
                  </a:glow>
                </a:effectLst>
              </a:rPr>
              <a:t>plus end</a:t>
            </a:r>
            <a:r>
              <a:rPr lang="en-US" sz="2400" dirty="0">
                <a:effectLst>
                  <a:glow rad="63500">
                    <a:schemeClr val="accent4">
                      <a:satMod val="175000"/>
                      <a:alpha val="40000"/>
                    </a:schemeClr>
                  </a:glow>
                </a:effectLst>
              </a:rPr>
              <a:t>, and the other is the </a:t>
            </a:r>
            <a:r>
              <a:rPr lang="en-US" sz="2400" b="1" dirty="0">
                <a:effectLst>
                  <a:glow rad="63500">
                    <a:schemeClr val="accent4">
                      <a:satMod val="175000"/>
                      <a:alpha val="40000"/>
                    </a:schemeClr>
                  </a:glow>
                </a:effectLst>
              </a:rPr>
              <a:t>minus end.</a:t>
            </a:r>
          </a:p>
        </p:txBody>
      </p:sp>
    </p:spTree>
    <p:extLst>
      <p:ext uri="{BB962C8B-B14F-4D97-AF65-F5344CB8AC3E}">
        <p14:creationId xmlns:p14="http://schemas.microsoft.com/office/powerpoint/2010/main" val="3303589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96002"/>
            <a:ext cx="8229600" cy="523220"/>
          </a:xfrm>
          <a:solidFill>
            <a:srgbClr val="FFFF00"/>
          </a:solidFill>
        </p:spPr>
        <p:txBody>
          <a:bodyPr lIns="0" tIns="0" rIns="0" bIns="0" anchor="ctr">
            <a:spAutoFit/>
          </a:bodyPr>
          <a:lstStyle/>
          <a:p>
            <a:r>
              <a:rPr lang="en-US" sz="3400" dirty="0"/>
              <a:t>Polar Assembly of Microtubules In Vitro</a:t>
            </a:r>
          </a:p>
        </p:txBody>
      </p:sp>
      <p:sp>
        <p:nvSpPr>
          <p:cNvPr id="6" name="Content Placeholder 5"/>
          <p:cNvSpPr>
            <a:spLocks noGrp="1"/>
          </p:cNvSpPr>
          <p:nvPr>
            <p:ph sz="quarter" idx="15"/>
          </p:nvPr>
        </p:nvSpPr>
        <p:spPr>
          <a:xfrm>
            <a:off x="419100" y="974481"/>
            <a:ext cx="8305800" cy="369332"/>
          </a:xfrm>
        </p:spPr>
        <p:txBody>
          <a:bodyPr wrap="square" lIns="0" tIns="0" rIns="0" bIns="0">
            <a:spAutoFit/>
          </a:bodyPr>
          <a:lstStyle/>
          <a:p>
            <a:pPr marL="0" indent="0">
              <a:spcBef>
                <a:spcPts val="0"/>
              </a:spcBef>
              <a:buNone/>
            </a:pPr>
            <a:r>
              <a:rPr lang="en-US" sz="2400" b="1" dirty="0"/>
              <a:t>Figure 13.5</a:t>
            </a:r>
            <a:r>
              <a:rPr lang="en-US" sz="2400" dirty="0"/>
              <a:t> Polar Assembly of Microtubules In Vitro.</a:t>
            </a:r>
          </a:p>
        </p:txBody>
      </p:sp>
      <p:pic>
        <p:nvPicPr>
          <p:cNvPr id="4" name="Picture Placeholder 3" descr="An electron micrograph of polar assembly of microtubules in vitro show microtubulin attached to a basal body. The shorter strands are termed as M T minus ends and longer strands as M T plus end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3178"/>
          <a:stretch/>
        </p:blipFill>
        <p:spPr>
          <a:xfrm>
            <a:off x="551564" y="1787609"/>
            <a:ext cx="8040873" cy="4026297"/>
          </a:xfrm>
        </p:spPr>
      </p:pic>
    </p:spTree>
    <p:extLst>
      <p:ext uri="{BB962C8B-B14F-4D97-AF65-F5344CB8AC3E}">
        <p14:creationId xmlns:p14="http://schemas.microsoft.com/office/powerpoint/2010/main" val="1550309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7235"/>
            <a:ext cx="8302240" cy="553998"/>
          </a:xfrm>
          <a:solidFill>
            <a:srgbClr val="FFFF00"/>
          </a:solidFill>
        </p:spPr>
        <p:txBody>
          <a:bodyPr lIns="0" tIns="0" rIns="0" bIns="0" anchor="ctr">
            <a:spAutoFit/>
          </a:bodyPr>
          <a:lstStyle/>
          <a:p>
            <a:r>
              <a:rPr lang="en-US" sz="3600" dirty="0">
                <a:latin typeface="+mj-lt"/>
              </a:rPr>
              <a:t>Microtubule </a:t>
            </a:r>
            <a:r>
              <a:rPr lang="en-US" sz="3600" dirty="0" err="1">
                <a:latin typeface="+mj-lt"/>
              </a:rPr>
              <a:t>Treadmilling</a:t>
            </a:r>
            <a:endParaRPr lang="en-US" sz="3600" dirty="0">
              <a:latin typeface="+mj-lt"/>
              <a:cs typeface="Times New Roman" panose="02020603050405020304" pitchFamily="18" charset="0"/>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214508"/>
            <a:ext cx="8302240" cy="3339376"/>
          </a:xfrm>
          <a:noFill/>
          <a:ln>
            <a:noFill/>
          </a:ln>
        </p:spPr>
        <p:txBody>
          <a:bodyPr lIns="0" tIns="0" rIns="0" bIns="0" anchor="t" anchorCtr="0"/>
          <a:lstStyle/>
          <a:p>
            <a:pPr marL="342900" indent="-342900"/>
            <a:r>
              <a:rPr lang="en-US" sz="2400" dirty="0"/>
              <a:t>The plus and minus ends of microtubules have different critical concentrations.</a:t>
            </a:r>
          </a:p>
          <a:p>
            <a:pPr marL="342900" indent="-342900"/>
            <a:r>
              <a:rPr lang="en-US" sz="2400" dirty="0"/>
              <a:t>If the free tubulin concentration is above the critical concentration for the plus end but below that of the minus end, assembly will occur at the plus end and disassembly will occur at the minus end. </a:t>
            </a:r>
          </a:p>
          <a:p>
            <a:pPr marL="342900" indent="-342900"/>
            <a:r>
              <a:rPr lang="en-US" sz="2400" i="1" dirty="0">
                <a:effectLst>
                  <a:glow rad="63500">
                    <a:schemeClr val="accent4">
                      <a:satMod val="175000"/>
                      <a:alpha val="40000"/>
                    </a:schemeClr>
                  </a:glow>
                </a:effectLst>
              </a:rPr>
              <a:t>Treadmilling</a:t>
            </a:r>
            <a:r>
              <a:rPr lang="en-US" sz="2400" dirty="0">
                <a:effectLst>
                  <a:glow rad="63500">
                    <a:schemeClr val="accent4">
                      <a:satMod val="175000"/>
                      <a:alpha val="40000"/>
                    </a:schemeClr>
                  </a:glow>
                </a:effectLst>
              </a:rPr>
              <a:t>: addition of subunits at the plus end, and removal from the minus end</a:t>
            </a:r>
            <a:r>
              <a:rPr lang="en-US" sz="2400" dirty="0"/>
              <a:t>.</a:t>
            </a:r>
          </a:p>
        </p:txBody>
      </p:sp>
    </p:spTree>
    <p:extLst>
      <p:ext uri="{BB962C8B-B14F-4D97-AF65-F5344CB8AC3E}">
        <p14:creationId xmlns:p14="http://schemas.microsoft.com/office/powerpoint/2010/main" val="3681524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80613"/>
            <a:ext cx="8229600" cy="553998"/>
          </a:xfrm>
          <a:solidFill>
            <a:srgbClr val="FFFF00"/>
          </a:solidFill>
        </p:spPr>
        <p:txBody>
          <a:bodyPr lIns="0" tIns="0" rIns="0" bIns="0" anchor="ctr">
            <a:spAutoFit/>
          </a:bodyPr>
          <a:lstStyle/>
          <a:p>
            <a:r>
              <a:rPr lang="en-US" dirty="0" err="1"/>
              <a:t>Treadmilling</a:t>
            </a:r>
            <a:r>
              <a:rPr lang="en-US" dirty="0"/>
              <a:t> of Microtubules</a:t>
            </a:r>
          </a:p>
        </p:txBody>
      </p:sp>
      <p:sp>
        <p:nvSpPr>
          <p:cNvPr id="6" name="Content Placeholder 5"/>
          <p:cNvSpPr>
            <a:spLocks noGrp="1"/>
          </p:cNvSpPr>
          <p:nvPr>
            <p:ph sz="quarter" idx="15"/>
          </p:nvPr>
        </p:nvSpPr>
        <p:spPr>
          <a:xfrm>
            <a:off x="419100" y="974481"/>
            <a:ext cx="8305800" cy="369332"/>
          </a:xfrm>
        </p:spPr>
        <p:txBody>
          <a:bodyPr wrap="square" lIns="0" tIns="0" rIns="0" bIns="0">
            <a:spAutoFit/>
          </a:bodyPr>
          <a:lstStyle/>
          <a:p>
            <a:pPr marL="0" indent="0">
              <a:spcBef>
                <a:spcPts val="0"/>
              </a:spcBef>
              <a:buNone/>
            </a:pPr>
            <a:r>
              <a:rPr lang="en-IN" sz="2400" b="1" dirty="0"/>
              <a:t>Figure 13.6</a:t>
            </a:r>
            <a:r>
              <a:rPr lang="en-IN" sz="2400" dirty="0"/>
              <a:t> </a:t>
            </a:r>
            <a:r>
              <a:rPr lang="en-IN" sz="2400" dirty="0" err="1"/>
              <a:t>Treadmilling</a:t>
            </a:r>
            <a:r>
              <a:rPr lang="en-IN" sz="2400" dirty="0"/>
              <a:t> of Microtubules. </a:t>
            </a:r>
            <a:endParaRPr lang="en-US" sz="2400" dirty="0"/>
          </a:p>
        </p:txBody>
      </p:sp>
      <p:pic>
        <p:nvPicPr>
          <p:cNvPr id="5" name="Picture Placeholder 4" descr="An illustration of treadmilling of microtubules that have plus and minus ends. The assembly occurs more readily at the plus end of an MT than at the minus end.&#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3064"/>
          <a:stretch/>
        </p:blipFill>
        <p:spPr>
          <a:xfrm>
            <a:off x="1578417" y="1558374"/>
            <a:ext cx="5988491" cy="4667088"/>
          </a:xfrm>
        </p:spPr>
      </p:pic>
    </p:spTree>
    <p:extLst>
      <p:ext uri="{BB962C8B-B14F-4D97-AF65-F5344CB8AC3E}">
        <p14:creationId xmlns:p14="http://schemas.microsoft.com/office/powerpoint/2010/main" val="2580507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1180"/>
            <a:ext cx="8302240" cy="1107996"/>
          </a:xfrm>
          <a:solidFill>
            <a:srgbClr val="FFFF00"/>
          </a:solidFill>
        </p:spPr>
        <p:txBody>
          <a:bodyPr lIns="0" tIns="0" rIns="0" bIns="0" anchor="ctr">
            <a:spAutoFit/>
          </a:bodyPr>
          <a:lstStyle/>
          <a:p>
            <a:r>
              <a:rPr lang="en-US" sz="3600" dirty="0">
                <a:latin typeface="+mj-lt"/>
              </a:rPr>
              <a:t>Drugs Can Affect the Assembly and Stability of Microtubules</a:t>
            </a:r>
            <a:endParaRPr lang="en-US" sz="3600" dirty="0">
              <a:latin typeface="+mj-lt"/>
              <a:cs typeface="Times New Roman" panose="02020603050405020304" pitchFamily="18" charset="0"/>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37248"/>
            <a:ext cx="8302240" cy="2980161"/>
          </a:xfrm>
          <a:noFill/>
          <a:ln>
            <a:noFill/>
          </a:ln>
        </p:spPr>
        <p:txBody>
          <a:bodyPr lIns="0" tIns="0" rIns="0" bIns="0" anchor="t" anchorCtr="0"/>
          <a:lstStyle/>
          <a:p>
            <a:pPr marL="355600" indent="-355600"/>
            <a:r>
              <a:rPr lang="en-US" sz="2400" b="1" dirty="0">
                <a:solidFill>
                  <a:schemeClr val="tx1"/>
                </a:solidFill>
              </a:rPr>
              <a:t>Colchicine</a:t>
            </a:r>
            <a:r>
              <a:rPr lang="en-US" sz="2400" dirty="0">
                <a:solidFill>
                  <a:schemeClr val="tx1"/>
                </a:solidFill>
              </a:rPr>
              <a:t> </a:t>
            </a:r>
            <a:r>
              <a:rPr lang="en-US" sz="2400" dirty="0">
                <a:solidFill>
                  <a:schemeClr val="tx1"/>
                </a:solidFill>
                <a:effectLst>
                  <a:glow rad="63500">
                    <a:schemeClr val="accent2">
                      <a:satMod val="175000"/>
                      <a:alpha val="40000"/>
                    </a:schemeClr>
                  </a:glow>
                </a:effectLst>
              </a:rPr>
              <a:t>binds to </a:t>
            </a:r>
            <a:r>
              <a:rPr lang="el-GR" sz="2400" i="1" dirty="0">
                <a:solidFill>
                  <a:schemeClr val="tx1"/>
                </a:solidFill>
                <a:effectLst>
                  <a:glow rad="63500">
                    <a:schemeClr val="accent2">
                      <a:satMod val="175000"/>
                      <a:alpha val="40000"/>
                    </a:schemeClr>
                  </a:glow>
                </a:effectLst>
              </a:rPr>
              <a:t>β</a:t>
            </a:r>
            <a:r>
              <a:rPr lang="en-US" sz="2400" dirty="0">
                <a:solidFill>
                  <a:schemeClr val="tx1"/>
                </a:solidFill>
                <a:effectLst>
                  <a:glow rad="63500">
                    <a:schemeClr val="accent2">
                      <a:satMod val="175000"/>
                      <a:alpha val="40000"/>
                    </a:schemeClr>
                  </a:glow>
                </a:effectLst>
              </a:rPr>
              <a:t>-subunit of tubulin heterodimers</a:t>
            </a:r>
            <a:r>
              <a:rPr lang="en-US" sz="2400" dirty="0">
                <a:solidFill>
                  <a:schemeClr val="tx1"/>
                </a:solidFill>
              </a:rPr>
              <a:t>. These colchicine-bound heterodimers add to the </a:t>
            </a:r>
            <a:r>
              <a:rPr lang="en-US" sz="2400" spc="-300" dirty="0">
                <a:solidFill>
                  <a:schemeClr val="tx1"/>
                </a:solidFill>
              </a:rPr>
              <a:t>M </a:t>
            </a:r>
            <a:r>
              <a:rPr lang="en-US" sz="2400" dirty="0">
                <a:solidFill>
                  <a:schemeClr val="tx1"/>
                </a:solidFill>
              </a:rPr>
              <a:t>T but  prevent further addition of tubulin. This </a:t>
            </a:r>
            <a:r>
              <a:rPr lang="en-US" sz="2400" dirty="0">
                <a:solidFill>
                  <a:srgbClr val="C00000"/>
                </a:solidFill>
                <a:effectLst>
                  <a:glow rad="63500">
                    <a:schemeClr val="accent4">
                      <a:satMod val="175000"/>
                      <a:alpha val="40000"/>
                    </a:schemeClr>
                  </a:glow>
                </a:effectLst>
              </a:rPr>
              <a:t>destabilizes the </a:t>
            </a:r>
            <a:r>
              <a:rPr lang="en-US" sz="2400" spc="-300" dirty="0">
                <a:solidFill>
                  <a:srgbClr val="C00000"/>
                </a:solidFill>
                <a:effectLst>
                  <a:glow rad="63500">
                    <a:schemeClr val="accent4">
                      <a:satMod val="175000"/>
                      <a:alpha val="40000"/>
                    </a:schemeClr>
                  </a:glow>
                </a:effectLst>
              </a:rPr>
              <a:t>M </a:t>
            </a:r>
            <a:r>
              <a:rPr lang="en-US" sz="2400" dirty="0">
                <a:solidFill>
                  <a:srgbClr val="C00000"/>
                </a:solidFill>
                <a:effectLst>
                  <a:glow rad="63500">
                    <a:schemeClr val="accent4">
                      <a:satMod val="175000"/>
                      <a:alpha val="40000"/>
                    </a:schemeClr>
                  </a:glow>
                </a:effectLst>
              </a:rPr>
              <a:t>T and promotes disassembly. </a:t>
            </a:r>
          </a:p>
          <a:p>
            <a:pPr marL="355600" indent="-355600"/>
            <a:r>
              <a:rPr lang="en-US" sz="2400" i="1" u="sng" dirty="0">
                <a:solidFill>
                  <a:schemeClr val="tx1"/>
                </a:solidFill>
              </a:rPr>
              <a:t>Vinblastine</a:t>
            </a:r>
            <a:r>
              <a:rPr lang="en-US" sz="2400" i="1" dirty="0">
                <a:solidFill>
                  <a:schemeClr val="tx1"/>
                </a:solidFill>
              </a:rPr>
              <a:t> </a:t>
            </a:r>
            <a:r>
              <a:rPr lang="en-US" sz="2400" dirty="0">
                <a:solidFill>
                  <a:schemeClr val="tx1"/>
                </a:solidFill>
              </a:rPr>
              <a:t>and </a:t>
            </a:r>
            <a:r>
              <a:rPr lang="en-US" sz="2400" i="1" u="sng" dirty="0">
                <a:solidFill>
                  <a:schemeClr val="tx1"/>
                </a:solidFill>
              </a:rPr>
              <a:t>vincristine</a:t>
            </a:r>
            <a:r>
              <a:rPr lang="en-US" sz="2400" dirty="0">
                <a:solidFill>
                  <a:schemeClr val="tx1"/>
                </a:solidFill>
              </a:rPr>
              <a:t> are related compounds.</a:t>
            </a:r>
          </a:p>
          <a:p>
            <a:pPr marL="355600" indent="-355600"/>
            <a:r>
              <a:rPr lang="en-US" sz="2400" b="1" dirty="0">
                <a:solidFill>
                  <a:schemeClr val="tx1"/>
                </a:solidFill>
              </a:rPr>
              <a:t>Nocodazole</a:t>
            </a:r>
            <a:r>
              <a:rPr lang="en-US" sz="2400" dirty="0">
                <a:solidFill>
                  <a:schemeClr val="tx1"/>
                </a:solidFill>
              </a:rPr>
              <a:t> </a:t>
            </a:r>
            <a:r>
              <a:rPr lang="en-US" sz="2400" dirty="0">
                <a:solidFill>
                  <a:srgbClr val="C00000"/>
                </a:solidFill>
              </a:rPr>
              <a:t>inhibits </a:t>
            </a:r>
            <a:r>
              <a:rPr lang="en-US" sz="2400" spc="-300" dirty="0">
                <a:solidFill>
                  <a:srgbClr val="C00000"/>
                </a:solidFill>
              </a:rPr>
              <a:t>M </a:t>
            </a:r>
            <a:r>
              <a:rPr lang="en-US" sz="2400" dirty="0">
                <a:solidFill>
                  <a:srgbClr val="C00000"/>
                </a:solidFill>
              </a:rPr>
              <a:t>T assembly</a:t>
            </a:r>
            <a:r>
              <a:rPr lang="en-US" sz="2400" dirty="0">
                <a:solidFill>
                  <a:schemeClr val="tx1"/>
                </a:solidFill>
              </a:rPr>
              <a:t>, and its </a:t>
            </a:r>
            <a:r>
              <a:rPr lang="en-US" sz="2400" dirty="0">
                <a:ln>
                  <a:solidFill>
                    <a:srgbClr val="00B050"/>
                  </a:solidFill>
                </a:ln>
                <a:solidFill>
                  <a:schemeClr val="tx1"/>
                </a:solidFill>
                <a:effectLst>
                  <a:glow rad="63500">
                    <a:schemeClr val="accent4">
                      <a:satMod val="175000"/>
                      <a:alpha val="40000"/>
                    </a:schemeClr>
                  </a:glow>
                </a:effectLst>
              </a:rPr>
              <a:t>effects are more easily </a:t>
            </a:r>
            <a:r>
              <a:rPr lang="en-US" sz="2400" u="sng" dirty="0">
                <a:ln>
                  <a:solidFill>
                    <a:srgbClr val="00B050"/>
                  </a:solidFill>
                </a:ln>
                <a:solidFill>
                  <a:schemeClr val="tx1"/>
                </a:solidFill>
                <a:effectLst>
                  <a:glow rad="63500">
                    <a:schemeClr val="accent4">
                      <a:satMod val="175000"/>
                      <a:alpha val="40000"/>
                    </a:schemeClr>
                  </a:glow>
                </a:effectLst>
              </a:rPr>
              <a:t>reversed</a:t>
            </a:r>
            <a:r>
              <a:rPr lang="en-US" sz="2400" dirty="0">
                <a:ln>
                  <a:solidFill>
                    <a:srgbClr val="00B050"/>
                  </a:solidFill>
                </a:ln>
                <a:solidFill>
                  <a:schemeClr val="tx1"/>
                </a:solidFill>
                <a:effectLst>
                  <a:glow rad="63500">
                    <a:schemeClr val="accent4">
                      <a:satMod val="175000"/>
                      <a:alpha val="40000"/>
                    </a:schemeClr>
                  </a:glow>
                </a:effectLst>
              </a:rPr>
              <a:t> than those of colchicine.</a:t>
            </a:r>
          </a:p>
        </p:txBody>
      </p:sp>
    </p:spTree>
    <p:extLst>
      <p:ext uri="{BB962C8B-B14F-4D97-AF65-F5344CB8AC3E}">
        <p14:creationId xmlns:p14="http://schemas.microsoft.com/office/powerpoint/2010/main" val="969004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7235"/>
            <a:ext cx="8302240" cy="553998"/>
          </a:xfrm>
          <a:solidFill>
            <a:srgbClr val="FFFF00"/>
          </a:solidFill>
        </p:spPr>
        <p:txBody>
          <a:bodyPr lIns="0" tIns="0" rIns="0" bIns="0" anchor="ctr">
            <a:spAutoFit/>
          </a:bodyPr>
          <a:lstStyle/>
          <a:p>
            <a:r>
              <a:rPr lang="en-US" sz="3600" dirty="0">
                <a:latin typeface="+mj-lt"/>
              </a:rPr>
              <a:t>Antimitotic Drugs</a:t>
            </a:r>
            <a:endParaRPr lang="en-US" sz="3600" dirty="0">
              <a:latin typeface="+mj-lt"/>
              <a:cs typeface="Times New Roman" panose="02020603050405020304" pitchFamily="18" charset="0"/>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384368" y="1227814"/>
            <a:ext cx="8302240" cy="2455629"/>
          </a:xfrm>
          <a:noFill/>
          <a:ln>
            <a:noFill/>
          </a:ln>
        </p:spPr>
        <p:txBody>
          <a:bodyPr lIns="0" tIns="0" rIns="0" bIns="0" anchor="t" anchorCtr="0"/>
          <a:lstStyle/>
          <a:p>
            <a:pPr marL="342900" indent="-342900"/>
            <a:r>
              <a:rPr lang="en-US" sz="2400" dirty="0"/>
              <a:t>These drugs are called </a:t>
            </a:r>
            <a:r>
              <a:rPr lang="en-US" sz="2400" i="1" dirty="0">
                <a:ln>
                  <a:solidFill>
                    <a:srgbClr val="FF0000"/>
                  </a:solidFill>
                </a:ln>
                <a:solidFill>
                  <a:schemeClr val="accent3">
                    <a:lumMod val="60000"/>
                    <a:lumOff val="40000"/>
                  </a:schemeClr>
                </a:solidFill>
                <a:effectLst>
                  <a:glow rad="63500">
                    <a:schemeClr val="accent4">
                      <a:satMod val="175000"/>
                      <a:alpha val="40000"/>
                    </a:schemeClr>
                  </a:glow>
                </a:effectLst>
              </a:rPr>
              <a:t>antimitotic</a:t>
            </a:r>
            <a:r>
              <a:rPr lang="en-US" sz="2400" dirty="0">
                <a:ln>
                  <a:solidFill>
                    <a:srgbClr val="FF0000"/>
                  </a:solidFill>
                </a:ln>
                <a:solidFill>
                  <a:schemeClr val="accent3">
                    <a:lumMod val="60000"/>
                    <a:lumOff val="40000"/>
                  </a:schemeClr>
                </a:solidFill>
                <a:effectLst>
                  <a:glow rad="63500">
                    <a:schemeClr val="accent4">
                      <a:satMod val="175000"/>
                      <a:alpha val="40000"/>
                    </a:schemeClr>
                  </a:glow>
                </a:effectLst>
              </a:rPr>
              <a:t> drugs </a:t>
            </a:r>
            <a:r>
              <a:rPr lang="en-US" sz="2400" dirty="0"/>
              <a:t>because they </a:t>
            </a:r>
            <a:r>
              <a:rPr lang="en-US" sz="2400" dirty="0">
                <a:effectLst>
                  <a:glow rad="63500">
                    <a:schemeClr val="accent4">
                      <a:satMod val="175000"/>
                      <a:alpha val="40000"/>
                    </a:schemeClr>
                  </a:glow>
                </a:effectLst>
              </a:rPr>
              <a:t>interfere with spindle assembly and thus inhibit cell division</a:t>
            </a:r>
            <a:r>
              <a:rPr lang="en-US" sz="2400" dirty="0"/>
              <a:t>.</a:t>
            </a:r>
          </a:p>
          <a:p>
            <a:pPr marL="342900" indent="-342900"/>
            <a:r>
              <a:rPr lang="en-US" sz="2400" dirty="0"/>
              <a:t>They are </a:t>
            </a:r>
            <a:r>
              <a:rPr lang="en-US" sz="2400" dirty="0">
                <a:solidFill>
                  <a:srgbClr val="C00000"/>
                </a:solidFill>
                <a:effectLst>
                  <a:glow rad="101600">
                    <a:schemeClr val="accent4">
                      <a:satMod val="175000"/>
                      <a:alpha val="40000"/>
                    </a:schemeClr>
                  </a:glow>
                </a:effectLst>
              </a:rPr>
              <a:t>useful for cancer treatment (vinblastine, vincristine) </a:t>
            </a:r>
            <a:r>
              <a:rPr lang="en-US" sz="2400" dirty="0"/>
              <a:t>because cancer cells are rapidly dividing and susceptible to drugs that inhibit mitosis.</a:t>
            </a:r>
          </a:p>
        </p:txBody>
      </p:sp>
    </p:spTree>
    <p:extLst>
      <p:ext uri="{BB962C8B-B14F-4D97-AF65-F5344CB8AC3E}">
        <p14:creationId xmlns:p14="http://schemas.microsoft.com/office/powerpoint/2010/main" val="252740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94417"/>
            <a:ext cx="8294334" cy="553998"/>
          </a:xfrm>
          <a:solidFill>
            <a:srgbClr val="FFFF00"/>
          </a:solidFill>
        </p:spPr>
        <p:txBody>
          <a:bodyPr wrap="square" lIns="0" tIns="0" rIns="0" bIns="0" anchor="ctr">
            <a:spAutoFit/>
          </a:bodyPr>
          <a:lstStyle/>
          <a:p>
            <a:r>
              <a:rPr lang="en-US" dirty="0"/>
              <a:t>The Cytoskeleton</a:t>
            </a:r>
          </a:p>
        </p:txBody>
      </p:sp>
      <p:sp>
        <p:nvSpPr>
          <p:cNvPr id="6" name="Content Placeholder 5"/>
          <p:cNvSpPr>
            <a:spLocks noGrp="1"/>
          </p:cNvSpPr>
          <p:nvPr>
            <p:ph sz="quarter" idx="15"/>
          </p:nvPr>
        </p:nvSpPr>
        <p:spPr>
          <a:xfrm>
            <a:off x="421688" y="973666"/>
            <a:ext cx="8303211" cy="369332"/>
          </a:xfrm>
        </p:spPr>
        <p:txBody>
          <a:bodyPr wrap="square" lIns="0" tIns="0" rIns="0" bIns="0">
            <a:spAutoFit/>
          </a:bodyPr>
          <a:lstStyle/>
          <a:p>
            <a:pPr marL="0" indent="0">
              <a:spcBef>
                <a:spcPts val="600"/>
              </a:spcBef>
              <a:buNone/>
            </a:pPr>
            <a:r>
              <a:rPr lang="en-US" sz="2400" b="1" dirty="0"/>
              <a:t>Figure 13.1</a:t>
            </a:r>
            <a:r>
              <a:rPr lang="en-US" sz="2400" dirty="0"/>
              <a:t> The Cytoskeleton.</a:t>
            </a:r>
          </a:p>
        </p:txBody>
      </p:sp>
      <p:pic>
        <p:nvPicPr>
          <p:cNvPr id="4" name="Picture Placeholder 3" descr="A colorized micrograph of cytoskeleton shows a network of thin strands of actin microfilaments in yellow, intermediate filaments in blue, and microtubules in pink.&#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085"/>
          <a:stretch/>
        </p:blipFill>
        <p:spPr>
          <a:xfrm>
            <a:off x="1960933" y="1576929"/>
            <a:ext cx="5247493" cy="4631168"/>
          </a:xfrm>
        </p:spPr>
      </p:pic>
    </p:spTree>
    <p:extLst>
      <p:ext uri="{BB962C8B-B14F-4D97-AF65-F5344CB8AC3E}">
        <p14:creationId xmlns:p14="http://schemas.microsoft.com/office/powerpoint/2010/main" val="1761363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7235"/>
            <a:ext cx="8302240" cy="553998"/>
          </a:xfrm>
          <a:solidFill>
            <a:srgbClr val="FFFF00"/>
          </a:solidFill>
        </p:spPr>
        <p:txBody>
          <a:bodyPr lIns="0" tIns="0" rIns="0" bIns="0" anchor="ctr">
            <a:spAutoFit/>
          </a:bodyPr>
          <a:lstStyle/>
          <a:p>
            <a:r>
              <a:rPr lang="en-US" sz="3600" dirty="0">
                <a:latin typeface="+mj-lt"/>
              </a:rPr>
              <a:t>Paclitaxel or </a:t>
            </a:r>
            <a:r>
              <a:rPr lang="en-US" sz="3600" dirty="0" err="1">
                <a:latin typeface="+mj-lt"/>
              </a:rPr>
              <a:t>Taxol</a:t>
            </a:r>
            <a:endParaRPr lang="en-US" sz="3600" dirty="0">
              <a:latin typeface="+mj-lt"/>
              <a:cs typeface="Times New Roman" panose="02020603050405020304" pitchFamily="18" charset="0"/>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69959"/>
            <a:ext cx="8302240" cy="2600712"/>
          </a:xfrm>
          <a:noFill/>
          <a:ln>
            <a:noFill/>
          </a:ln>
        </p:spPr>
        <p:txBody>
          <a:bodyPr lIns="0" tIns="0" rIns="0" bIns="0" anchor="t" anchorCtr="0">
            <a:spAutoFit/>
          </a:bodyPr>
          <a:lstStyle/>
          <a:p>
            <a:pPr marL="342900" indent="-342900"/>
            <a:r>
              <a:rPr lang="en-US" sz="2400" b="1" dirty="0"/>
              <a:t>Paclitaxel or </a:t>
            </a:r>
            <a:r>
              <a:rPr lang="en-US" sz="2400" b="1" u="sng" dirty="0" err="1"/>
              <a:t>Taxol</a:t>
            </a:r>
            <a:r>
              <a:rPr lang="en-US" sz="2400" b="1" u="sng" dirty="0"/>
              <a:t> </a:t>
            </a:r>
            <a:r>
              <a:rPr lang="en-US" sz="2400" u="sng" dirty="0">
                <a:solidFill>
                  <a:srgbClr val="C00000"/>
                </a:solidFill>
                <a:effectLst>
                  <a:glow rad="63500">
                    <a:schemeClr val="accent4">
                      <a:satMod val="175000"/>
                      <a:alpha val="40000"/>
                    </a:schemeClr>
                  </a:glow>
                </a:effectLst>
              </a:rPr>
              <a:t>binds tightly to microtubules </a:t>
            </a:r>
            <a:r>
              <a:rPr lang="en-US" sz="2400" dirty="0">
                <a:solidFill>
                  <a:srgbClr val="C00000"/>
                </a:solidFill>
                <a:effectLst>
                  <a:glow rad="63500">
                    <a:schemeClr val="accent4">
                      <a:satMod val="175000"/>
                      <a:alpha val="40000"/>
                    </a:schemeClr>
                  </a:glow>
                </a:effectLst>
              </a:rPr>
              <a:t>and stabilizes them, causing a depletion of free tubulin subunits.</a:t>
            </a:r>
          </a:p>
          <a:p>
            <a:pPr marL="342900" indent="-342900"/>
            <a:r>
              <a:rPr lang="en-US" sz="2400" dirty="0"/>
              <a:t>It </a:t>
            </a:r>
            <a:r>
              <a:rPr lang="en-US" sz="2400" dirty="0">
                <a:effectLst>
                  <a:glow rad="63500">
                    <a:schemeClr val="accent2">
                      <a:satMod val="175000"/>
                      <a:alpha val="40000"/>
                    </a:schemeClr>
                  </a:glow>
                </a:effectLst>
              </a:rPr>
              <a:t>causes dividing cells to arrest during mitosis</a:t>
            </a:r>
            <a:r>
              <a:rPr lang="en-US" sz="2400" dirty="0"/>
              <a:t>.</a:t>
            </a:r>
          </a:p>
          <a:p>
            <a:pPr marL="342900" indent="-342900"/>
            <a:r>
              <a:rPr lang="en-US" sz="2400" dirty="0"/>
              <a:t>It is also used in </a:t>
            </a:r>
            <a:r>
              <a:rPr lang="en-US" sz="2400" dirty="0">
                <a:solidFill>
                  <a:srgbClr val="C00000"/>
                </a:solidFill>
                <a:effectLst>
                  <a:glow rad="63500">
                    <a:schemeClr val="accent4">
                      <a:satMod val="175000"/>
                      <a:alpha val="40000"/>
                    </a:schemeClr>
                  </a:glow>
                </a:effectLst>
              </a:rPr>
              <a:t>cancer treatment, especially for breast cancer.</a:t>
            </a:r>
          </a:p>
        </p:txBody>
      </p:sp>
    </p:spTree>
    <p:extLst>
      <p:ext uri="{BB962C8B-B14F-4D97-AF65-F5344CB8AC3E}">
        <p14:creationId xmlns:p14="http://schemas.microsoft.com/office/powerpoint/2010/main" val="2197191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48806"/>
            <a:ext cx="8302240" cy="923330"/>
          </a:xfrm>
          <a:solidFill>
            <a:srgbClr val="FFFF00"/>
          </a:solidFill>
        </p:spPr>
        <p:txBody>
          <a:bodyPr lIns="0" tIns="0" rIns="0" bIns="0" anchor="ctr">
            <a:spAutoFit/>
          </a:bodyPr>
          <a:lstStyle/>
          <a:p>
            <a:r>
              <a:rPr lang="en-US" sz="3000" dirty="0">
                <a:latin typeface="+mj-lt"/>
              </a:rPr>
              <a:t>Chemical Agents Used to Perturb the Cytoskeleton</a:t>
            </a:r>
            <a:endParaRPr lang="en-US" sz="3000" dirty="0">
              <a:latin typeface="+mj-lt"/>
              <a:cs typeface="Times New Roman" panose="02020603050405020304" pitchFamily="18" charset="0"/>
            </a:endParaRPr>
          </a:p>
        </p:txBody>
      </p:sp>
      <p:sp>
        <p:nvSpPr>
          <p:cNvPr id="4" name="Content Placeholder 3"/>
          <p:cNvSpPr>
            <a:spLocks noGrp="1"/>
          </p:cNvSpPr>
          <p:nvPr>
            <p:ph idx="1"/>
          </p:nvPr>
        </p:nvSpPr>
        <p:spPr>
          <a:xfrm>
            <a:off x="423332" y="1298969"/>
            <a:ext cx="8229600" cy="276999"/>
          </a:xfrm>
        </p:spPr>
        <p:txBody>
          <a:bodyPr lIns="0" tIns="0" rIns="0" bIns="0">
            <a:spAutoFit/>
          </a:bodyPr>
          <a:lstStyle/>
          <a:p>
            <a:pPr marL="0" indent="0">
              <a:buNone/>
            </a:pPr>
            <a:r>
              <a:rPr lang="en-US" sz="1800" b="1" dirty="0"/>
              <a:t>Table 13.3 </a:t>
            </a:r>
            <a:r>
              <a:rPr lang="en-US" sz="1800" dirty="0"/>
              <a:t>Chemical Agents Used to Perturb the Cytoskeleton</a:t>
            </a:r>
            <a:endParaRPr lang="en-IN" sz="1800" dirty="0"/>
          </a:p>
        </p:txBody>
      </p:sp>
      <p:graphicFrame>
        <p:nvGraphicFramePr>
          <p:cNvPr id="8" name="Table 7"/>
          <p:cNvGraphicFramePr>
            <a:graphicFrameLocks noGrp="1"/>
          </p:cNvGraphicFramePr>
          <p:nvPr>
            <p:extLst>
              <p:ext uri="{D42A27DB-BD31-4B8C-83A1-F6EECF244321}">
                <p14:modId xmlns:p14="http://schemas.microsoft.com/office/powerpoint/2010/main" val="2179738182"/>
              </p:ext>
            </p:extLst>
          </p:nvPr>
        </p:nvGraphicFramePr>
        <p:xfrm>
          <a:off x="465556" y="1758518"/>
          <a:ext cx="8201024" cy="4572000"/>
        </p:xfrm>
        <a:graphic>
          <a:graphicData uri="http://schemas.openxmlformats.org/drawingml/2006/table">
            <a:tbl>
              <a:tblPr firstRow="1" bandRow="1">
                <a:tableStyleId>{40F9630F-82C1-40B7-BC3A-925EFCFF5E92}</a:tableStyleId>
              </a:tblPr>
              <a:tblGrid>
                <a:gridCol w="2541831">
                  <a:extLst>
                    <a:ext uri="{9D8B030D-6E8A-4147-A177-3AD203B41FA5}">
                      <a16:colId xmlns:a16="http://schemas.microsoft.com/office/drawing/2014/main" val="20000"/>
                    </a:ext>
                  </a:extLst>
                </a:gridCol>
                <a:gridCol w="2529822">
                  <a:extLst>
                    <a:ext uri="{9D8B030D-6E8A-4147-A177-3AD203B41FA5}">
                      <a16:colId xmlns:a16="http://schemas.microsoft.com/office/drawing/2014/main" val="20001"/>
                    </a:ext>
                  </a:extLst>
                </a:gridCol>
                <a:gridCol w="3129371">
                  <a:extLst>
                    <a:ext uri="{9D8B030D-6E8A-4147-A177-3AD203B41FA5}">
                      <a16:colId xmlns:a16="http://schemas.microsoft.com/office/drawing/2014/main" val="20002"/>
                    </a:ext>
                  </a:extLst>
                </a:gridCol>
              </a:tblGrid>
              <a:tr h="0">
                <a:tc>
                  <a:txBody>
                    <a:bodyPr/>
                    <a:lstStyle/>
                    <a:p>
                      <a:r>
                        <a:rPr lang="en-IN" sz="1200" b="1" i="0" u="none" strike="noStrike" cap="none" baseline="0" dirty="0">
                          <a:solidFill>
                            <a:schemeClr val="bg1"/>
                          </a:solidFill>
                          <a:latin typeface="+mn-lt"/>
                          <a:ea typeface="Arial"/>
                          <a:cs typeface="Arial"/>
                          <a:sym typeface="Arial"/>
                        </a:rPr>
                        <a:t>Agent</a:t>
                      </a:r>
                      <a:endParaRPr lang="en-IN" sz="1200" dirty="0">
                        <a:solidFill>
                          <a:schemeClr val="bg1"/>
                        </a:solidFill>
                        <a:latin typeface="+mn-lt"/>
                      </a:endParaRPr>
                    </a:p>
                  </a:txBody>
                  <a:tcPr>
                    <a:solidFill>
                      <a:srgbClr val="007FA3"/>
                    </a:solidFill>
                  </a:tcPr>
                </a:tc>
                <a:tc>
                  <a:txBody>
                    <a:bodyPr/>
                    <a:lstStyle/>
                    <a:p>
                      <a:r>
                        <a:rPr lang="en-IN" sz="1200" b="1" i="0" u="none" strike="noStrike" cap="none" baseline="0" dirty="0">
                          <a:solidFill>
                            <a:schemeClr val="bg1"/>
                          </a:solidFill>
                          <a:latin typeface="+mn-lt"/>
                          <a:ea typeface="Arial"/>
                          <a:cs typeface="Arial"/>
                          <a:sym typeface="Arial"/>
                        </a:rPr>
                        <a:t>Source</a:t>
                      </a:r>
                      <a:endParaRPr lang="en-IN" sz="1200" dirty="0">
                        <a:solidFill>
                          <a:schemeClr val="bg1"/>
                        </a:solidFill>
                        <a:latin typeface="+mn-lt"/>
                      </a:endParaRPr>
                    </a:p>
                  </a:txBody>
                  <a:tcPr>
                    <a:solidFill>
                      <a:srgbClr val="007FA3"/>
                    </a:solidFill>
                  </a:tcPr>
                </a:tc>
                <a:tc>
                  <a:txBody>
                    <a:bodyPr/>
                    <a:lstStyle/>
                    <a:p>
                      <a:r>
                        <a:rPr lang="en-IN" sz="1200" b="1" i="0" u="none" strike="noStrike" cap="none" baseline="0" dirty="0">
                          <a:solidFill>
                            <a:schemeClr val="bg1"/>
                          </a:solidFill>
                          <a:latin typeface="+mn-lt"/>
                          <a:ea typeface="Arial"/>
                          <a:cs typeface="Arial"/>
                          <a:sym typeface="Arial"/>
                        </a:rPr>
                        <a:t>Effect</a:t>
                      </a:r>
                      <a:endParaRPr lang="en-IN" sz="1200" dirty="0">
                        <a:solidFill>
                          <a:schemeClr val="bg1"/>
                        </a:solidFill>
                        <a:latin typeface="+mn-lt"/>
                      </a:endParaRPr>
                    </a:p>
                  </a:txBody>
                  <a:tcPr>
                    <a:solidFill>
                      <a:srgbClr val="007FA3"/>
                    </a:solidFill>
                  </a:tcPr>
                </a:tc>
                <a:extLst>
                  <a:ext uri="{0D108BD9-81ED-4DB2-BD59-A6C34878D82A}">
                    <a16:rowId xmlns:a16="http://schemas.microsoft.com/office/drawing/2014/main" val="10000"/>
                  </a:ext>
                </a:extLst>
              </a:tr>
              <a:tr h="273635">
                <a:tc>
                  <a:txBody>
                    <a:bodyPr/>
                    <a:lstStyle/>
                    <a:p>
                      <a:r>
                        <a:rPr lang="en-IN" sz="1200" b="1" i="0" u="none" strike="noStrike" cap="none" baseline="0" dirty="0">
                          <a:solidFill>
                            <a:schemeClr val="dk1"/>
                          </a:solidFill>
                          <a:latin typeface="+mn-lt"/>
                          <a:ea typeface="Arial"/>
                          <a:cs typeface="Arial"/>
                          <a:sym typeface="Arial"/>
                        </a:rPr>
                        <a:t>Agents Affecting Microtubules</a:t>
                      </a:r>
                      <a:endParaRPr lang="en-IN" sz="1200" dirty="0">
                        <a:latin typeface="+mn-lt"/>
                      </a:endParaRPr>
                    </a:p>
                  </a:txBody>
                  <a:tcPr>
                    <a:solidFill>
                      <a:srgbClr val="D5EAE4"/>
                    </a:solidFill>
                  </a:tcPr>
                </a:tc>
                <a:tc>
                  <a:txBody>
                    <a:bodyPr/>
                    <a:lstStyle/>
                    <a:p>
                      <a:r>
                        <a:rPr lang="en-US" sz="1200" dirty="0">
                          <a:solidFill>
                            <a:srgbClr val="D5EAE4"/>
                          </a:solidFill>
                          <a:latin typeface="+mn-lt"/>
                          <a:cs typeface="Times New Roman" panose="02020603050405020304" pitchFamily="18" charset="0"/>
                        </a:rPr>
                        <a:t>Blank</a:t>
                      </a:r>
                      <a:endParaRPr lang="en-IN" sz="1200" dirty="0">
                        <a:solidFill>
                          <a:srgbClr val="D5EAE4"/>
                        </a:solidFill>
                        <a:latin typeface="+mn-lt"/>
                        <a:cs typeface="Times New Roman" panose="02020603050405020304" pitchFamily="18" charset="0"/>
                      </a:endParaRPr>
                    </a:p>
                  </a:txBody>
                  <a:tcPr>
                    <a:solidFill>
                      <a:srgbClr val="D5EAE4"/>
                    </a:solidFill>
                  </a:tcPr>
                </a:tc>
                <a:tc>
                  <a:txBody>
                    <a:bodyPr/>
                    <a:lstStyle/>
                    <a:p>
                      <a:r>
                        <a:rPr lang="en-US" sz="1200" dirty="0">
                          <a:solidFill>
                            <a:srgbClr val="D5EAE4"/>
                          </a:solidFill>
                          <a:latin typeface="+mn-lt"/>
                          <a:cs typeface="Times New Roman" panose="02020603050405020304" pitchFamily="18" charset="0"/>
                        </a:rPr>
                        <a:t>Blank</a:t>
                      </a:r>
                      <a:endParaRPr lang="en-IN" sz="1200" dirty="0">
                        <a:solidFill>
                          <a:srgbClr val="D5EAE4"/>
                        </a:solidFill>
                        <a:latin typeface="+mn-lt"/>
                        <a:cs typeface="Times New Roman" panose="02020603050405020304" pitchFamily="18" charset="0"/>
                      </a:endParaRPr>
                    </a:p>
                  </a:txBody>
                  <a:tcPr>
                    <a:solidFill>
                      <a:srgbClr val="D5EAE4"/>
                    </a:solidFill>
                  </a:tcPr>
                </a:tc>
                <a:extLst>
                  <a:ext uri="{0D108BD9-81ED-4DB2-BD59-A6C34878D82A}">
                    <a16:rowId xmlns:a16="http://schemas.microsoft.com/office/drawing/2014/main" val="10001"/>
                  </a:ext>
                </a:extLst>
              </a:tr>
              <a:tr h="225867">
                <a:tc>
                  <a:txBody>
                    <a:bodyPr/>
                    <a:lstStyle/>
                    <a:p>
                      <a:r>
                        <a:rPr lang="en-IN" sz="1200" b="0" i="0" u="none" strike="noStrike" cap="none" baseline="0" dirty="0">
                          <a:solidFill>
                            <a:schemeClr val="dk1"/>
                          </a:solidFill>
                          <a:latin typeface="+mn-lt"/>
                          <a:ea typeface="Arial"/>
                          <a:cs typeface="Arial"/>
                          <a:sym typeface="Arial"/>
                        </a:rPr>
                        <a:t>Colchicine, </a:t>
                      </a:r>
                      <a:r>
                        <a:rPr lang="en-IN" sz="1200" b="0" i="0" u="none" strike="noStrike" cap="none" baseline="0" dirty="0" err="1">
                          <a:solidFill>
                            <a:schemeClr val="dk1"/>
                          </a:solidFill>
                          <a:latin typeface="+mn-lt"/>
                          <a:ea typeface="Arial"/>
                          <a:cs typeface="Arial"/>
                          <a:sym typeface="Arial"/>
                        </a:rPr>
                        <a:t>colcemid</a:t>
                      </a:r>
                      <a:endParaRPr lang="en-IN" sz="1200" dirty="0">
                        <a:latin typeface="+mn-lt"/>
                      </a:endParaRPr>
                    </a:p>
                  </a:txBody>
                  <a:tcPr>
                    <a:solidFill>
                      <a:srgbClr val="D5EAE4"/>
                    </a:solidFill>
                  </a:tcPr>
                </a:tc>
                <a:tc>
                  <a:txBody>
                    <a:bodyPr/>
                    <a:lstStyle/>
                    <a:p>
                      <a:r>
                        <a:rPr lang="en-IN" sz="1200" b="0" i="0" u="none" strike="noStrike" cap="none" baseline="0" dirty="0">
                          <a:solidFill>
                            <a:schemeClr val="dk1"/>
                          </a:solidFill>
                          <a:latin typeface="+mn-lt"/>
                          <a:ea typeface="Arial"/>
                          <a:cs typeface="Arial"/>
                          <a:sym typeface="Arial"/>
                        </a:rPr>
                        <a:t>Autumn crocus, </a:t>
                      </a:r>
                      <a:r>
                        <a:rPr lang="en-IN" sz="1200" b="0" i="1" u="none" strike="noStrike" cap="none" baseline="0" dirty="0">
                          <a:solidFill>
                            <a:schemeClr val="dk1"/>
                          </a:solidFill>
                          <a:latin typeface="+mn-lt"/>
                          <a:ea typeface="Arial"/>
                          <a:cs typeface="Arial"/>
                          <a:sym typeface="Arial"/>
                        </a:rPr>
                        <a:t>Colchicum </a:t>
                      </a:r>
                      <a:r>
                        <a:rPr lang="en-IN" sz="1200" b="0" i="1" u="none" strike="noStrike" cap="none" baseline="0" dirty="0" err="1">
                          <a:solidFill>
                            <a:schemeClr val="dk1"/>
                          </a:solidFill>
                          <a:latin typeface="+mn-lt"/>
                          <a:ea typeface="Arial"/>
                          <a:cs typeface="Arial"/>
                          <a:sym typeface="Arial"/>
                        </a:rPr>
                        <a:t>autumnale</a:t>
                      </a:r>
                      <a:endParaRPr lang="en-IN" sz="1200" dirty="0">
                        <a:latin typeface="+mn-lt"/>
                      </a:endParaRPr>
                    </a:p>
                  </a:txBody>
                  <a:tcPr>
                    <a:solidFill>
                      <a:srgbClr val="D5EAE4"/>
                    </a:solidFill>
                  </a:tcPr>
                </a:tc>
                <a:tc>
                  <a:txBody>
                    <a:bodyPr/>
                    <a:lstStyle/>
                    <a:p>
                      <a:r>
                        <a:rPr lang="en-IN" sz="1200" b="0" i="0" u="none" strike="noStrike" cap="none" baseline="0" dirty="0">
                          <a:solidFill>
                            <a:schemeClr val="dk1"/>
                          </a:solidFill>
                          <a:latin typeface="+mn-lt"/>
                          <a:ea typeface="Arial"/>
                          <a:cs typeface="Arial"/>
                          <a:sym typeface="Arial"/>
                        </a:rPr>
                        <a:t>Binds </a:t>
                      </a:r>
                      <a:r>
                        <a:rPr lang="el-GR" sz="1200" i="1" dirty="0">
                          <a:latin typeface="+mn-lt"/>
                        </a:rPr>
                        <a:t>β</a:t>
                      </a:r>
                      <a:r>
                        <a:rPr lang="en-IN" sz="1200" b="0" i="0" u="none" strike="noStrike" cap="none" baseline="0" dirty="0">
                          <a:solidFill>
                            <a:schemeClr val="dk1"/>
                          </a:solidFill>
                          <a:latin typeface="+mn-lt"/>
                          <a:ea typeface="Arial"/>
                          <a:cs typeface="Arial"/>
                          <a:sym typeface="Arial"/>
                        </a:rPr>
                        <a:t>-tubulin, inhibiting assembly</a:t>
                      </a:r>
                      <a:endParaRPr lang="en-IN" sz="1200" dirty="0">
                        <a:latin typeface="+mn-lt"/>
                      </a:endParaRPr>
                    </a:p>
                  </a:txBody>
                  <a:tcPr>
                    <a:solidFill>
                      <a:srgbClr val="D5EAE4"/>
                    </a:solidFill>
                  </a:tcPr>
                </a:tc>
                <a:extLst>
                  <a:ext uri="{0D108BD9-81ED-4DB2-BD59-A6C34878D82A}">
                    <a16:rowId xmlns:a16="http://schemas.microsoft.com/office/drawing/2014/main" val="10002"/>
                  </a:ext>
                </a:extLst>
              </a:tr>
              <a:tr h="0">
                <a:tc>
                  <a:txBody>
                    <a:bodyPr/>
                    <a:lstStyle/>
                    <a:p>
                      <a:r>
                        <a:rPr lang="en-IN" sz="1200" b="0" i="0" u="none" strike="noStrike" cap="none" baseline="0" dirty="0" err="1">
                          <a:solidFill>
                            <a:schemeClr val="dk1"/>
                          </a:solidFill>
                          <a:latin typeface="+mn-lt"/>
                          <a:ea typeface="Arial"/>
                          <a:cs typeface="Arial"/>
                          <a:sym typeface="Arial"/>
                        </a:rPr>
                        <a:t>Nocadazole</a:t>
                      </a:r>
                      <a:endParaRPr lang="en-IN" sz="1200" dirty="0">
                        <a:latin typeface="+mn-lt"/>
                      </a:endParaRPr>
                    </a:p>
                  </a:txBody>
                  <a:tcPr>
                    <a:solidFill>
                      <a:srgbClr val="D5EAE4"/>
                    </a:solidFill>
                  </a:tcPr>
                </a:tc>
                <a:tc>
                  <a:txBody>
                    <a:bodyPr/>
                    <a:lstStyle/>
                    <a:p>
                      <a:r>
                        <a:rPr lang="en-IN" sz="1200" b="0" i="0" u="none" strike="noStrike" cap="none" baseline="0" dirty="0">
                          <a:solidFill>
                            <a:schemeClr val="dk1"/>
                          </a:solidFill>
                          <a:latin typeface="+mn-lt"/>
                          <a:ea typeface="Arial"/>
                          <a:cs typeface="Arial"/>
                          <a:sym typeface="Arial"/>
                        </a:rPr>
                        <a:t>Synthetic compound</a:t>
                      </a:r>
                      <a:endParaRPr lang="en-IN" sz="1200" dirty="0">
                        <a:latin typeface="+mn-lt"/>
                      </a:endParaRPr>
                    </a:p>
                  </a:txBody>
                  <a:tcPr>
                    <a:solidFill>
                      <a:srgbClr val="D5EAE4"/>
                    </a:solidFill>
                  </a:tcPr>
                </a:tc>
                <a:tc>
                  <a:txBody>
                    <a:bodyPr/>
                    <a:lstStyle/>
                    <a:p>
                      <a:r>
                        <a:rPr lang="en-IN" sz="1200" b="0" i="0" u="none" strike="noStrike" cap="none" baseline="0" dirty="0">
                          <a:solidFill>
                            <a:schemeClr val="dk1"/>
                          </a:solidFill>
                          <a:latin typeface="+mn-lt"/>
                          <a:ea typeface="Arial"/>
                          <a:cs typeface="Arial"/>
                          <a:sym typeface="Arial"/>
                        </a:rPr>
                        <a:t>Binds </a:t>
                      </a:r>
                      <a:r>
                        <a:rPr lang="el-GR" sz="1200" i="1" dirty="0">
                          <a:latin typeface="+mn-lt"/>
                        </a:rPr>
                        <a:t>β</a:t>
                      </a:r>
                      <a:r>
                        <a:rPr lang="en-IN" sz="1200" b="0" i="0" u="none" strike="noStrike" cap="none" baseline="0" dirty="0">
                          <a:solidFill>
                            <a:schemeClr val="dk1"/>
                          </a:solidFill>
                          <a:latin typeface="+mn-lt"/>
                          <a:ea typeface="Arial"/>
                          <a:cs typeface="Arial"/>
                          <a:sym typeface="Arial"/>
                        </a:rPr>
                        <a:t>-tubulin, inhibiting polymerization</a:t>
                      </a:r>
                      <a:endParaRPr lang="en-IN" sz="1200" dirty="0">
                        <a:latin typeface="+mn-lt"/>
                      </a:endParaRPr>
                    </a:p>
                  </a:txBody>
                  <a:tcPr>
                    <a:solidFill>
                      <a:srgbClr val="D5EAE4"/>
                    </a:solidFill>
                  </a:tcPr>
                </a:tc>
                <a:extLst>
                  <a:ext uri="{0D108BD9-81ED-4DB2-BD59-A6C34878D82A}">
                    <a16:rowId xmlns:a16="http://schemas.microsoft.com/office/drawing/2014/main" val="10003"/>
                  </a:ext>
                </a:extLst>
              </a:tr>
              <a:tr h="236786">
                <a:tc>
                  <a:txBody>
                    <a:bodyPr/>
                    <a:lstStyle/>
                    <a:p>
                      <a:r>
                        <a:rPr lang="en-IN" sz="1200" b="0" i="0" u="none" strike="noStrike" cap="none" baseline="0" dirty="0">
                          <a:solidFill>
                            <a:schemeClr val="dk1"/>
                          </a:solidFill>
                          <a:latin typeface="+mn-lt"/>
                          <a:ea typeface="Arial"/>
                          <a:cs typeface="Arial"/>
                          <a:sym typeface="Arial"/>
                        </a:rPr>
                        <a:t>Vinblastine, vincristine</a:t>
                      </a:r>
                      <a:endParaRPr lang="en-IN" sz="1200" dirty="0">
                        <a:latin typeface="+mn-lt"/>
                      </a:endParaRPr>
                    </a:p>
                  </a:txBody>
                  <a:tcPr>
                    <a:solidFill>
                      <a:srgbClr val="D5EAE4"/>
                    </a:solidFill>
                  </a:tcPr>
                </a:tc>
                <a:tc>
                  <a:txBody>
                    <a:bodyPr/>
                    <a:lstStyle/>
                    <a:p>
                      <a:r>
                        <a:rPr lang="en-IN" sz="1200" b="0" i="0" u="none" strike="noStrike" cap="none" baseline="0" dirty="0">
                          <a:solidFill>
                            <a:schemeClr val="dk1"/>
                          </a:solidFill>
                          <a:latin typeface="+mn-lt"/>
                          <a:ea typeface="Arial"/>
                          <a:cs typeface="Arial"/>
                          <a:sym typeface="Arial"/>
                        </a:rPr>
                        <a:t>Periwinkle plant, </a:t>
                      </a:r>
                      <a:r>
                        <a:rPr lang="en-IN" sz="1200" b="0" i="1" u="none" strike="noStrike" cap="none" baseline="0" dirty="0" err="1">
                          <a:solidFill>
                            <a:schemeClr val="dk1"/>
                          </a:solidFill>
                          <a:latin typeface="+mn-lt"/>
                          <a:ea typeface="Arial"/>
                          <a:cs typeface="Arial"/>
                          <a:sym typeface="Arial"/>
                        </a:rPr>
                        <a:t>Vinca</a:t>
                      </a:r>
                      <a:r>
                        <a:rPr lang="en-IN" sz="1200" b="0" i="1" u="none" strike="noStrike" cap="none" baseline="0" dirty="0">
                          <a:solidFill>
                            <a:schemeClr val="dk1"/>
                          </a:solidFill>
                          <a:latin typeface="+mn-lt"/>
                          <a:ea typeface="Arial"/>
                          <a:cs typeface="Arial"/>
                          <a:sym typeface="Arial"/>
                        </a:rPr>
                        <a:t> </a:t>
                      </a:r>
                      <a:r>
                        <a:rPr lang="en-IN" sz="1200" b="0" i="1" u="none" strike="noStrike" cap="none" baseline="0" dirty="0" err="1">
                          <a:solidFill>
                            <a:schemeClr val="dk1"/>
                          </a:solidFill>
                          <a:latin typeface="+mn-lt"/>
                          <a:ea typeface="Arial"/>
                          <a:cs typeface="Arial"/>
                          <a:sym typeface="Arial"/>
                        </a:rPr>
                        <a:t>rosea</a:t>
                      </a:r>
                      <a:endParaRPr lang="en-IN" sz="1200" dirty="0">
                        <a:latin typeface="+mn-lt"/>
                      </a:endParaRPr>
                    </a:p>
                  </a:txBody>
                  <a:tcPr>
                    <a:solidFill>
                      <a:srgbClr val="D5EAE4"/>
                    </a:solidFill>
                  </a:tcPr>
                </a:tc>
                <a:tc>
                  <a:txBody>
                    <a:bodyPr/>
                    <a:lstStyle/>
                    <a:p>
                      <a:r>
                        <a:rPr lang="en-IN" sz="1200" b="0" i="0" u="none" strike="noStrike" cap="none" baseline="0" dirty="0">
                          <a:solidFill>
                            <a:schemeClr val="dk1"/>
                          </a:solidFill>
                          <a:latin typeface="+mn-lt"/>
                          <a:ea typeface="Arial"/>
                          <a:cs typeface="Arial"/>
                          <a:sym typeface="Arial"/>
                        </a:rPr>
                        <a:t>Aggregates tubulin heterodimers</a:t>
                      </a:r>
                      <a:endParaRPr lang="en-IN" sz="1200" dirty="0">
                        <a:latin typeface="+mn-lt"/>
                      </a:endParaRPr>
                    </a:p>
                  </a:txBody>
                  <a:tcPr>
                    <a:solidFill>
                      <a:srgbClr val="D5EAE4"/>
                    </a:solidFill>
                  </a:tcPr>
                </a:tc>
                <a:extLst>
                  <a:ext uri="{0D108BD9-81ED-4DB2-BD59-A6C34878D82A}">
                    <a16:rowId xmlns:a16="http://schemas.microsoft.com/office/drawing/2014/main" val="10004"/>
                  </a:ext>
                </a:extLst>
              </a:tr>
              <a:tr h="344603">
                <a:tc>
                  <a:txBody>
                    <a:bodyPr/>
                    <a:lstStyle/>
                    <a:p>
                      <a:r>
                        <a:rPr lang="en-IN" sz="1200" b="0" i="0" u="none" strike="noStrike" cap="none" baseline="0" dirty="0">
                          <a:solidFill>
                            <a:schemeClr val="dk1"/>
                          </a:solidFill>
                          <a:latin typeface="+mn-lt"/>
                          <a:ea typeface="Arial"/>
                          <a:cs typeface="Arial"/>
                          <a:sym typeface="Arial"/>
                        </a:rPr>
                        <a:t>Paclitaxel (</a:t>
                      </a:r>
                      <a:r>
                        <a:rPr lang="en-IN" sz="1200" b="0" i="0" u="none" strike="noStrike" cap="none" baseline="0" dirty="0" err="1">
                          <a:solidFill>
                            <a:schemeClr val="dk1"/>
                          </a:solidFill>
                          <a:latin typeface="+mn-lt"/>
                          <a:ea typeface="Arial"/>
                          <a:cs typeface="Arial"/>
                          <a:sym typeface="Arial"/>
                        </a:rPr>
                        <a:t>Taxol</a:t>
                      </a:r>
                      <a:r>
                        <a:rPr lang="en-IN" sz="1200" b="0" i="0" u="none" strike="noStrike" cap="none" baseline="0" dirty="0">
                          <a:solidFill>
                            <a:schemeClr val="dk1"/>
                          </a:solidFill>
                          <a:latin typeface="+mn-lt"/>
                          <a:ea typeface="Arial"/>
                          <a:cs typeface="Arial"/>
                          <a:sym typeface="Arial"/>
                        </a:rPr>
                        <a:t>)</a:t>
                      </a:r>
                      <a:endParaRPr lang="en-IN" sz="1200" dirty="0">
                        <a:latin typeface="+mn-lt"/>
                      </a:endParaRPr>
                    </a:p>
                  </a:txBody>
                  <a:tcPr>
                    <a:solidFill>
                      <a:srgbClr val="D5EAE4"/>
                    </a:solidFill>
                  </a:tcPr>
                </a:tc>
                <a:tc>
                  <a:txBody>
                    <a:bodyPr/>
                    <a:lstStyle/>
                    <a:p>
                      <a:r>
                        <a:rPr lang="en-US" sz="1200" b="0" i="0" u="none" strike="noStrike" cap="none" baseline="0" dirty="0">
                          <a:solidFill>
                            <a:schemeClr val="dk1"/>
                          </a:solidFill>
                          <a:latin typeface="+mn-lt"/>
                          <a:ea typeface="Arial"/>
                          <a:cs typeface="Arial"/>
                          <a:sym typeface="Arial"/>
                        </a:rPr>
                        <a:t>Symbiotic fungi in bark of the Pacific yew </a:t>
                      </a:r>
                      <a:r>
                        <a:rPr lang="en-IN" sz="1200" b="0" i="0" u="none" strike="noStrike" cap="none" baseline="0">
                          <a:solidFill>
                            <a:schemeClr val="dk1"/>
                          </a:solidFill>
                          <a:latin typeface="+mn-lt"/>
                          <a:ea typeface="Arial"/>
                          <a:cs typeface="Arial"/>
                          <a:sym typeface="Arial"/>
                        </a:rPr>
                        <a:t>tree</a:t>
                      </a:r>
                      <a:r>
                        <a:rPr lang="en-IN" sz="1200" b="0" i="0" u="none" strike="noStrike" cap="none" baseline="0" dirty="0">
                          <a:solidFill>
                            <a:schemeClr val="dk1"/>
                          </a:solidFill>
                          <a:latin typeface="+mn-lt"/>
                          <a:ea typeface="Arial"/>
                          <a:cs typeface="Arial"/>
                          <a:sym typeface="Arial"/>
                        </a:rPr>
                        <a:t>, </a:t>
                      </a:r>
                      <a:r>
                        <a:rPr lang="en-IN" sz="1200" b="0" i="1" u="none" strike="noStrike" cap="none" baseline="0" dirty="0" err="1">
                          <a:solidFill>
                            <a:schemeClr val="dk1"/>
                          </a:solidFill>
                          <a:latin typeface="+mn-lt"/>
                          <a:ea typeface="Arial"/>
                          <a:cs typeface="Arial"/>
                          <a:sym typeface="Arial"/>
                        </a:rPr>
                        <a:t>Taxus</a:t>
                      </a:r>
                      <a:r>
                        <a:rPr lang="en-IN" sz="1200" b="0" i="1" u="none" strike="noStrike" cap="none" baseline="0" dirty="0">
                          <a:solidFill>
                            <a:schemeClr val="dk1"/>
                          </a:solidFill>
                          <a:latin typeface="+mn-lt"/>
                          <a:ea typeface="Arial"/>
                          <a:cs typeface="Arial"/>
                          <a:sym typeface="Arial"/>
                        </a:rPr>
                        <a:t> </a:t>
                      </a:r>
                      <a:r>
                        <a:rPr lang="en-IN" sz="1200" b="0" i="1" u="none" strike="noStrike" cap="none" baseline="0" dirty="0" err="1">
                          <a:solidFill>
                            <a:schemeClr val="dk1"/>
                          </a:solidFill>
                          <a:latin typeface="+mn-lt"/>
                          <a:ea typeface="Arial"/>
                          <a:cs typeface="Arial"/>
                          <a:sym typeface="Arial"/>
                        </a:rPr>
                        <a:t>brevifolia</a:t>
                      </a:r>
                      <a:endParaRPr lang="en-IN" sz="1200" dirty="0">
                        <a:latin typeface="+mn-lt"/>
                      </a:endParaRPr>
                    </a:p>
                  </a:txBody>
                  <a:tcPr>
                    <a:solidFill>
                      <a:srgbClr val="D5EAE4"/>
                    </a:solidFill>
                  </a:tcPr>
                </a:tc>
                <a:tc>
                  <a:txBody>
                    <a:bodyPr/>
                    <a:lstStyle/>
                    <a:p>
                      <a:r>
                        <a:rPr lang="en-IN" sz="1200" b="0" i="0" u="none" strike="noStrike" cap="none" baseline="0" dirty="0">
                          <a:solidFill>
                            <a:schemeClr val="dk1"/>
                          </a:solidFill>
                          <a:latin typeface="+mn-lt"/>
                          <a:ea typeface="Arial"/>
                          <a:cs typeface="Arial"/>
                          <a:sym typeface="Arial"/>
                        </a:rPr>
                        <a:t>Stabilizes microtubules</a:t>
                      </a:r>
                      <a:endParaRPr lang="en-IN" sz="1200" dirty="0">
                        <a:latin typeface="+mn-lt"/>
                      </a:endParaRPr>
                    </a:p>
                  </a:txBody>
                  <a:tcPr>
                    <a:solidFill>
                      <a:srgbClr val="D5EAE4"/>
                    </a:solidFill>
                  </a:tcPr>
                </a:tc>
                <a:extLst>
                  <a:ext uri="{0D108BD9-81ED-4DB2-BD59-A6C34878D82A}">
                    <a16:rowId xmlns:a16="http://schemas.microsoft.com/office/drawing/2014/main" val="10005"/>
                  </a:ext>
                </a:extLst>
              </a:tr>
              <a:tr h="146710">
                <a:tc>
                  <a:txBody>
                    <a:bodyPr/>
                    <a:lstStyle/>
                    <a:p>
                      <a:r>
                        <a:rPr lang="en-IN" sz="1200" b="1" i="0" u="none" strike="noStrike" cap="none" baseline="0" dirty="0">
                          <a:solidFill>
                            <a:schemeClr val="dk1"/>
                          </a:solidFill>
                          <a:latin typeface="+mn-lt"/>
                          <a:ea typeface="Arial"/>
                          <a:cs typeface="Arial"/>
                          <a:sym typeface="Arial"/>
                        </a:rPr>
                        <a:t>Agents Affecting Microfilaments</a:t>
                      </a:r>
                      <a:endParaRPr lang="en-IN" sz="1200" dirty="0">
                        <a:latin typeface="+mn-lt"/>
                      </a:endParaRPr>
                    </a:p>
                  </a:txBody>
                  <a:tcPr>
                    <a:solidFill>
                      <a:srgbClr val="D5EAE4"/>
                    </a:solidFill>
                  </a:tcPr>
                </a:tc>
                <a:tc>
                  <a:txBody>
                    <a:bodyPr/>
                    <a:lstStyle/>
                    <a:p>
                      <a:r>
                        <a:rPr lang="en-US" sz="1200" dirty="0">
                          <a:solidFill>
                            <a:srgbClr val="D5EAE4"/>
                          </a:solidFill>
                          <a:latin typeface="+mn-lt"/>
                          <a:cs typeface="Times New Roman" panose="02020603050405020304" pitchFamily="18" charset="0"/>
                        </a:rPr>
                        <a:t>Blank</a:t>
                      </a:r>
                      <a:endParaRPr lang="en-IN" sz="1200" dirty="0">
                        <a:solidFill>
                          <a:srgbClr val="D5EAE4"/>
                        </a:solidFill>
                        <a:latin typeface="+mn-lt"/>
                        <a:cs typeface="Times New Roman" panose="02020603050405020304" pitchFamily="18" charset="0"/>
                      </a:endParaRPr>
                    </a:p>
                  </a:txBody>
                  <a:tcPr>
                    <a:solidFill>
                      <a:srgbClr val="D5EAE4"/>
                    </a:solidFill>
                  </a:tcPr>
                </a:tc>
                <a:tc>
                  <a:txBody>
                    <a:bodyPr/>
                    <a:lstStyle/>
                    <a:p>
                      <a:r>
                        <a:rPr lang="en-US" sz="1200" dirty="0">
                          <a:solidFill>
                            <a:srgbClr val="D5EAE4"/>
                          </a:solidFill>
                          <a:latin typeface="+mn-lt"/>
                          <a:cs typeface="Times New Roman" panose="02020603050405020304" pitchFamily="18" charset="0"/>
                        </a:rPr>
                        <a:t>Blank</a:t>
                      </a:r>
                      <a:endParaRPr lang="en-IN" sz="1200" dirty="0">
                        <a:solidFill>
                          <a:srgbClr val="D5EAE4"/>
                        </a:solidFill>
                        <a:latin typeface="+mn-lt"/>
                        <a:cs typeface="Times New Roman" panose="02020603050405020304" pitchFamily="18" charset="0"/>
                      </a:endParaRPr>
                    </a:p>
                  </a:txBody>
                  <a:tcPr>
                    <a:solidFill>
                      <a:srgbClr val="D5EAE4"/>
                    </a:solidFill>
                  </a:tcPr>
                </a:tc>
                <a:extLst>
                  <a:ext uri="{0D108BD9-81ED-4DB2-BD59-A6C34878D82A}">
                    <a16:rowId xmlns:a16="http://schemas.microsoft.com/office/drawing/2014/main" val="10006"/>
                  </a:ext>
                </a:extLst>
              </a:tr>
              <a:tr h="307835">
                <a:tc>
                  <a:txBody>
                    <a:bodyPr/>
                    <a:lstStyle/>
                    <a:p>
                      <a:r>
                        <a:rPr lang="en-IN" sz="1200" b="0" i="0" u="none" strike="noStrike" cap="none" baseline="0" dirty="0" err="1">
                          <a:solidFill>
                            <a:schemeClr val="dk1"/>
                          </a:solidFill>
                          <a:latin typeface="+mn-lt"/>
                          <a:ea typeface="Arial"/>
                          <a:cs typeface="Arial"/>
                          <a:sym typeface="Arial"/>
                        </a:rPr>
                        <a:t>Cytochalasin</a:t>
                      </a:r>
                      <a:r>
                        <a:rPr lang="en-IN" sz="1200" b="0" i="0" u="none" strike="noStrike" cap="none" baseline="0" dirty="0">
                          <a:solidFill>
                            <a:schemeClr val="dk1"/>
                          </a:solidFill>
                          <a:latin typeface="+mn-lt"/>
                          <a:ea typeface="Arial"/>
                          <a:cs typeface="Arial"/>
                          <a:sym typeface="Arial"/>
                        </a:rPr>
                        <a:t> D</a:t>
                      </a:r>
                      <a:endParaRPr lang="en-IN" sz="1200" dirty="0">
                        <a:latin typeface="+mn-lt"/>
                      </a:endParaRPr>
                    </a:p>
                  </a:txBody>
                  <a:tcPr>
                    <a:solidFill>
                      <a:srgbClr val="D5EAE4"/>
                    </a:solidFill>
                  </a:tcPr>
                </a:tc>
                <a:tc>
                  <a:txBody>
                    <a:bodyPr/>
                    <a:lstStyle/>
                    <a:p>
                      <a:r>
                        <a:rPr lang="en-IN" sz="1200" b="0" i="0" u="none" strike="noStrike" cap="none" baseline="0" dirty="0">
                          <a:solidFill>
                            <a:schemeClr val="dk1"/>
                          </a:solidFill>
                          <a:latin typeface="+mn-lt"/>
                          <a:ea typeface="Arial"/>
                          <a:cs typeface="Arial"/>
                          <a:sym typeface="Arial"/>
                        </a:rPr>
                        <a:t>Fungal metabolite</a:t>
                      </a:r>
                      <a:endParaRPr lang="en-IN" sz="1200" dirty="0">
                        <a:latin typeface="+mn-lt"/>
                      </a:endParaRPr>
                    </a:p>
                  </a:txBody>
                  <a:tcPr>
                    <a:solidFill>
                      <a:srgbClr val="D5EAE4"/>
                    </a:solidFill>
                  </a:tcPr>
                </a:tc>
                <a:tc>
                  <a:txBody>
                    <a:bodyPr/>
                    <a:lstStyle/>
                    <a:p>
                      <a:r>
                        <a:rPr lang="en-US" sz="1200" b="0" i="0" u="none" strike="noStrike" cap="none" baseline="0" dirty="0">
                          <a:solidFill>
                            <a:schemeClr val="dk1"/>
                          </a:solidFill>
                          <a:latin typeface="+mn-lt"/>
                          <a:ea typeface="Arial"/>
                          <a:cs typeface="Arial"/>
                          <a:sym typeface="Arial"/>
                        </a:rPr>
                        <a:t>Prevents addition of new monomers to plus </a:t>
                      </a:r>
                      <a:r>
                        <a:rPr lang="en-IN" sz="1200" b="0" i="0" u="none" strike="noStrike" cap="none" baseline="0" dirty="0">
                          <a:solidFill>
                            <a:schemeClr val="dk1"/>
                          </a:solidFill>
                          <a:latin typeface="+mn-lt"/>
                          <a:ea typeface="Arial"/>
                          <a:cs typeface="Arial"/>
                          <a:sym typeface="Arial"/>
                        </a:rPr>
                        <a:t>ends</a:t>
                      </a:r>
                      <a:endParaRPr lang="en-IN" sz="1200" dirty="0">
                        <a:latin typeface="+mn-lt"/>
                      </a:endParaRPr>
                    </a:p>
                  </a:txBody>
                  <a:tcPr>
                    <a:solidFill>
                      <a:srgbClr val="D5EAE4"/>
                    </a:solidFill>
                  </a:tcPr>
                </a:tc>
                <a:extLst>
                  <a:ext uri="{0D108BD9-81ED-4DB2-BD59-A6C34878D82A}">
                    <a16:rowId xmlns:a16="http://schemas.microsoft.com/office/drawing/2014/main" val="10007"/>
                  </a:ext>
                </a:extLst>
              </a:tr>
              <a:tr h="178181">
                <a:tc>
                  <a:txBody>
                    <a:bodyPr/>
                    <a:lstStyle/>
                    <a:p>
                      <a:r>
                        <a:rPr lang="en-IN" sz="1200" b="0" i="0" u="none" strike="noStrike" cap="none" baseline="0" dirty="0" err="1">
                          <a:solidFill>
                            <a:schemeClr val="dk1"/>
                          </a:solidFill>
                          <a:latin typeface="+mn-lt"/>
                          <a:ea typeface="Arial"/>
                          <a:cs typeface="Arial"/>
                          <a:sym typeface="Arial"/>
                        </a:rPr>
                        <a:t>Latrunculin</a:t>
                      </a:r>
                      <a:r>
                        <a:rPr lang="en-IN" sz="1200" b="0" i="0" u="none" strike="noStrike" cap="none" baseline="0" dirty="0">
                          <a:solidFill>
                            <a:schemeClr val="dk1"/>
                          </a:solidFill>
                          <a:latin typeface="+mn-lt"/>
                          <a:ea typeface="Arial"/>
                          <a:cs typeface="Arial"/>
                          <a:sym typeface="Arial"/>
                        </a:rPr>
                        <a:t> A</a:t>
                      </a:r>
                      <a:endParaRPr lang="en-IN" sz="1200" dirty="0">
                        <a:latin typeface="+mn-lt"/>
                      </a:endParaRPr>
                    </a:p>
                  </a:txBody>
                  <a:tcPr>
                    <a:solidFill>
                      <a:srgbClr val="D5EAE4"/>
                    </a:solidFill>
                  </a:tcPr>
                </a:tc>
                <a:tc>
                  <a:txBody>
                    <a:bodyPr/>
                    <a:lstStyle/>
                    <a:p>
                      <a:r>
                        <a:rPr lang="en-IN" sz="1200" b="0" i="0" u="none" strike="noStrike" cap="none" baseline="0" dirty="0">
                          <a:solidFill>
                            <a:schemeClr val="dk1"/>
                          </a:solidFill>
                          <a:latin typeface="+mn-lt"/>
                          <a:ea typeface="Arial"/>
                          <a:cs typeface="Arial"/>
                          <a:sym typeface="Arial"/>
                        </a:rPr>
                        <a:t>Red sea sponge, </a:t>
                      </a:r>
                      <a:r>
                        <a:rPr lang="en-IN" sz="1200" b="0" i="1" u="none" strike="noStrike" cap="none" baseline="0" dirty="0" err="1">
                          <a:solidFill>
                            <a:schemeClr val="dk1"/>
                          </a:solidFill>
                          <a:latin typeface="+mn-lt"/>
                          <a:ea typeface="Arial"/>
                          <a:cs typeface="Arial"/>
                          <a:sym typeface="Arial"/>
                        </a:rPr>
                        <a:t>Latrunculia</a:t>
                      </a:r>
                      <a:r>
                        <a:rPr lang="en-IN" sz="1200" b="0" i="1" u="none" strike="noStrike" cap="none" baseline="0" dirty="0">
                          <a:solidFill>
                            <a:schemeClr val="dk1"/>
                          </a:solidFill>
                          <a:latin typeface="+mn-lt"/>
                          <a:ea typeface="Arial"/>
                          <a:cs typeface="Arial"/>
                          <a:sym typeface="Arial"/>
                        </a:rPr>
                        <a:t> </a:t>
                      </a:r>
                      <a:r>
                        <a:rPr lang="en-IN" sz="1200" b="0" i="1" u="none" strike="noStrike" cap="none" baseline="0" dirty="0" err="1">
                          <a:solidFill>
                            <a:schemeClr val="dk1"/>
                          </a:solidFill>
                          <a:latin typeface="+mn-lt"/>
                          <a:ea typeface="Arial"/>
                          <a:cs typeface="Arial"/>
                          <a:sym typeface="Arial"/>
                        </a:rPr>
                        <a:t>magnifica</a:t>
                      </a:r>
                      <a:endParaRPr lang="en-IN" sz="1200" dirty="0">
                        <a:latin typeface="+mn-lt"/>
                      </a:endParaRPr>
                    </a:p>
                  </a:txBody>
                  <a:tcPr>
                    <a:solidFill>
                      <a:srgbClr val="D5EAE4"/>
                    </a:solidFill>
                  </a:tcPr>
                </a:tc>
                <a:tc>
                  <a:txBody>
                    <a:bodyPr/>
                    <a:lstStyle/>
                    <a:p>
                      <a:r>
                        <a:rPr lang="en-IN" sz="1200" b="0" i="0" u="none" strike="noStrike" cap="none" baseline="0" dirty="0">
                          <a:solidFill>
                            <a:schemeClr val="dk1"/>
                          </a:solidFill>
                          <a:latin typeface="+mn-lt"/>
                          <a:ea typeface="Arial"/>
                          <a:cs typeface="Arial"/>
                          <a:sym typeface="Arial"/>
                        </a:rPr>
                        <a:t>Sequesters actin monomers</a:t>
                      </a:r>
                      <a:endParaRPr lang="en-IN" sz="1200" dirty="0">
                        <a:latin typeface="+mn-lt"/>
                      </a:endParaRPr>
                    </a:p>
                  </a:txBody>
                  <a:tcPr>
                    <a:solidFill>
                      <a:srgbClr val="D5EAE4"/>
                    </a:solidFill>
                  </a:tcPr>
                </a:tc>
                <a:extLst>
                  <a:ext uri="{0D108BD9-81ED-4DB2-BD59-A6C34878D82A}">
                    <a16:rowId xmlns:a16="http://schemas.microsoft.com/office/drawing/2014/main" val="10008"/>
                  </a:ext>
                </a:extLst>
              </a:tr>
              <a:tr h="0">
                <a:tc>
                  <a:txBody>
                    <a:bodyPr/>
                    <a:lstStyle/>
                    <a:p>
                      <a:r>
                        <a:rPr lang="en-IN" sz="1200" b="0" i="0" u="none" strike="noStrike" cap="none" baseline="0" dirty="0" err="1">
                          <a:solidFill>
                            <a:schemeClr val="dk1"/>
                          </a:solidFill>
                          <a:latin typeface="+mn-lt"/>
                          <a:ea typeface="Arial"/>
                          <a:cs typeface="Arial"/>
                          <a:sym typeface="Arial"/>
                        </a:rPr>
                        <a:t>Phalloidin</a:t>
                      </a:r>
                      <a:endParaRPr lang="en-IN" sz="1200" dirty="0">
                        <a:latin typeface="+mn-lt"/>
                      </a:endParaRPr>
                    </a:p>
                  </a:txBody>
                  <a:tcPr>
                    <a:solidFill>
                      <a:srgbClr val="D5EAE4"/>
                    </a:solidFill>
                  </a:tcPr>
                </a:tc>
                <a:tc>
                  <a:txBody>
                    <a:bodyPr/>
                    <a:lstStyle/>
                    <a:p>
                      <a:r>
                        <a:rPr lang="en-US" sz="1200" b="0" i="0" u="none" strike="noStrike" cap="none" baseline="0" dirty="0">
                          <a:solidFill>
                            <a:schemeClr val="dk1"/>
                          </a:solidFill>
                          <a:latin typeface="+mn-lt"/>
                          <a:ea typeface="Arial"/>
                          <a:cs typeface="Arial"/>
                          <a:sym typeface="Arial"/>
                        </a:rPr>
                        <a:t>Death cap fungus, </a:t>
                      </a:r>
                      <a:r>
                        <a:rPr lang="en-US" sz="1200" b="0" i="1" u="none" strike="noStrike" cap="none" baseline="0" dirty="0">
                          <a:solidFill>
                            <a:schemeClr val="dk1"/>
                          </a:solidFill>
                          <a:latin typeface="+mn-lt"/>
                          <a:ea typeface="Arial"/>
                          <a:cs typeface="Arial"/>
                          <a:sym typeface="Arial"/>
                        </a:rPr>
                        <a:t>Amanita </a:t>
                      </a:r>
                      <a:r>
                        <a:rPr lang="en-US" sz="1200" b="0" i="1" u="none" strike="noStrike" cap="none" baseline="0" dirty="0" err="1">
                          <a:solidFill>
                            <a:schemeClr val="dk1"/>
                          </a:solidFill>
                          <a:latin typeface="+mn-lt"/>
                          <a:ea typeface="Arial"/>
                          <a:cs typeface="Arial"/>
                          <a:sym typeface="Arial"/>
                        </a:rPr>
                        <a:t>phalloides</a:t>
                      </a:r>
                      <a:endParaRPr lang="en-IN" sz="1200" dirty="0">
                        <a:latin typeface="+mn-lt"/>
                      </a:endParaRPr>
                    </a:p>
                  </a:txBody>
                  <a:tcPr>
                    <a:solidFill>
                      <a:srgbClr val="D5EAE4"/>
                    </a:solidFill>
                  </a:tcPr>
                </a:tc>
                <a:tc>
                  <a:txBody>
                    <a:bodyPr/>
                    <a:lstStyle/>
                    <a:p>
                      <a:r>
                        <a:rPr lang="en-US" sz="1200" b="0" i="0" u="none" strike="noStrike" cap="none" baseline="0" dirty="0">
                          <a:solidFill>
                            <a:schemeClr val="dk1"/>
                          </a:solidFill>
                          <a:latin typeface="+mn-lt"/>
                          <a:ea typeface="Arial"/>
                          <a:cs typeface="Arial"/>
                          <a:sym typeface="Arial"/>
                        </a:rPr>
                        <a:t>Binds and stabilizes assembled microfilaments</a:t>
                      </a:r>
                      <a:endParaRPr lang="en-IN" sz="1200" dirty="0">
                        <a:latin typeface="+mn-lt"/>
                      </a:endParaRPr>
                    </a:p>
                  </a:txBody>
                  <a:tcPr>
                    <a:solidFill>
                      <a:srgbClr val="D5EAE4"/>
                    </a:solidFill>
                  </a:tcPr>
                </a:tc>
                <a:extLst>
                  <a:ext uri="{0D108BD9-81ED-4DB2-BD59-A6C34878D82A}">
                    <a16:rowId xmlns:a16="http://schemas.microsoft.com/office/drawing/2014/main" val="10009"/>
                  </a:ext>
                </a:extLst>
              </a:tr>
              <a:tr h="164533">
                <a:tc>
                  <a:txBody>
                    <a:bodyPr/>
                    <a:lstStyle/>
                    <a:p>
                      <a:r>
                        <a:rPr lang="en-IN" sz="1200" b="1" i="0" u="none" strike="noStrike" cap="none" baseline="0" dirty="0">
                          <a:solidFill>
                            <a:schemeClr val="dk1"/>
                          </a:solidFill>
                          <a:latin typeface="+mn-lt"/>
                          <a:ea typeface="Arial"/>
                          <a:cs typeface="Arial"/>
                          <a:sym typeface="Arial"/>
                        </a:rPr>
                        <a:t>Agents Affecting Intermediate Filaments</a:t>
                      </a:r>
                      <a:endParaRPr lang="en-IN" sz="1200" dirty="0">
                        <a:latin typeface="+mn-lt"/>
                      </a:endParaRPr>
                    </a:p>
                  </a:txBody>
                  <a:tcPr>
                    <a:solidFill>
                      <a:srgbClr val="D5EAE4"/>
                    </a:solidFill>
                  </a:tcPr>
                </a:tc>
                <a:tc>
                  <a:txBody>
                    <a:bodyPr/>
                    <a:lstStyle/>
                    <a:p>
                      <a:r>
                        <a:rPr lang="en-US" sz="1200" b="0" i="0" u="none" strike="noStrike" cap="none" dirty="0">
                          <a:solidFill>
                            <a:srgbClr val="D5EAE4"/>
                          </a:solidFill>
                          <a:latin typeface="+mn-lt"/>
                          <a:ea typeface="Arial"/>
                          <a:cs typeface="Times New Roman" panose="02020603050405020304" pitchFamily="18" charset="0"/>
                          <a:sym typeface="Arial"/>
                        </a:rPr>
                        <a:t>Blank</a:t>
                      </a:r>
                      <a:endParaRPr lang="en-IN" sz="1200" dirty="0">
                        <a:solidFill>
                          <a:srgbClr val="D5EAE4"/>
                        </a:solidFill>
                        <a:latin typeface="+mn-lt"/>
                        <a:cs typeface="Times New Roman" panose="02020603050405020304" pitchFamily="18" charset="0"/>
                      </a:endParaRPr>
                    </a:p>
                  </a:txBody>
                  <a:tcPr>
                    <a:solidFill>
                      <a:srgbClr val="D5EAE4"/>
                    </a:solidFill>
                  </a:tcPr>
                </a:tc>
                <a:tc>
                  <a:txBody>
                    <a:bodyPr/>
                    <a:lstStyle/>
                    <a:p>
                      <a:r>
                        <a:rPr lang="en-US" sz="1200" b="0" i="0" u="none" strike="noStrike" cap="none" dirty="0">
                          <a:solidFill>
                            <a:srgbClr val="D5EAE4"/>
                          </a:solidFill>
                          <a:latin typeface="+mn-lt"/>
                          <a:ea typeface="Arial"/>
                          <a:cs typeface="Times New Roman" panose="02020603050405020304" pitchFamily="18" charset="0"/>
                          <a:sym typeface="Arial"/>
                        </a:rPr>
                        <a:t>Blank</a:t>
                      </a:r>
                      <a:endParaRPr lang="en-IN" sz="1200" dirty="0">
                        <a:solidFill>
                          <a:srgbClr val="D5EAE4"/>
                        </a:solidFill>
                        <a:latin typeface="+mn-lt"/>
                        <a:cs typeface="Times New Roman" panose="02020603050405020304" pitchFamily="18" charset="0"/>
                      </a:endParaRPr>
                    </a:p>
                  </a:txBody>
                  <a:tcPr>
                    <a:solidFill>
                      <a:srgbClr val="D5EAE4"/>
                    </a:solidFill>
                  </a:tcPr>
                </a:tc>
                <a:extLst>
                  <a:ext uri="{0D108BD9-81ED-4DB2-BD59-A6C34878D82A}">
                    <a16:rowId xmlns:a16="http://schemas.microsoft.com/office/drawing/2014/main" val="10010"/>
                  </a:ext>
                </a:extLst>
              </a:tr>
              <a:tr h="418958">
                <a:tc>
                  <a:txBody>
                    <a:bodyPr/>
                    <a:lstStyle/>
                    <a:p>
                      <a:r>
                        <a:rPr lang="en-IN" sz="1200" b="0" i="0" u="none" strike="noStrike" cap="none" baseline="0" dirty="0">
                          <a:solidFill>
                            <a:schemeClr val="dk1"/>
                          </a:solidFill>
                          <a:latin typeface="+mn-lt"/>
                          <a:ea typeface="Arial"/>
                          <a:cs typeface="Arial"/>
                          <a:sym typeface="Arial"/>
                        </a:rPr>
                        <a:t>Acrylamide</a:t>
                      </a:r>
                      <a:endParaRPr lang="en-IN" sz="1200" dirty="0">
                        <a:latin typeface="+mn-lt"/>
                      </a:endParaRPr>
                    </a:p>
                  </a:txBody>
                  <a:tcPr>
                    <a:solidFill>
                      <a:srgbClr val="D5EAE4"/>
                    </a:solidFill>
                  </a:tcPr>
                </a:tc>
                <a:tc>
                  <a:txBody>
                    <a:bodyPr/>
                    <a:lstStyle/>
                    <a:p>
                      <a:r>
                        <a:rPr lang="en-IN" sz="1200" b="0" i="0" u="none" strike="noStrike" cap="none" baseline="0" dirty="0">
                          <a:solidFill>
                            <a:schemeClr val="dk1"/>
                          </a:solidFill>
                          <a:latin typeface="+mn-lt"/>
                          <a:ea typeface="Arial"/>
                          <a:cs typeface="Arial"/>
                          <a:sym typeface="Arial"/>
                        </a:rPr>
                        <a:t>Synthetic compound</a:t>
                      </a:r>
                      <a:endParaRPr lang="en-IN" sz="1200" dirty="0">
                        <a:latin typeface="+mn-lt"/>
                      </a:endParaRPr>
                    </a:p>
                  </a:txBody>
                  <a:tcPr>
                    <a:solidFill>
                      <a:srgbClr val="D5EAE4"/>
                    </a:solidFill>
                  </a:tcPr>
                </a:tc>
                <a:tc>
                  <a:txBody>
                    <a:bodyPr/>
                    <a:lstStyle/>
                    <a:p>
                      <a:r>
                        <a:rPr lang="en-US" sz="1200" b="0" i="0" u="none" strike="noStrike" cap="none" baseline="0" dirty="0">
                          <a:solidFill>
                            <a:schemeClr val="dk1"/>
                          </a:solidFill>
                          <a:latin typeface="+mn-lt"/>
                          <a:ea typeface="Arial"/>
                          <a:cs typeface="Arial"/>
                          <a:sym typeface="Arial"/>
                        </a:rPr>
                        <a:t>Causes loss of intermediate filament networks</a:t>
                      </a:r>
                      <a:endParaRPr lang="en-IN" sz="1200" dirty="0">
                        <a:latin typeface="+mn-lt"/>
                      </a:endParaRPr>
                    </a:p>
                  </a:txBody>
                  <a:tcPr>
                    <a:solidFill>
                      <a:srgbClr val="D5EAE4"/>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17127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66936"/>
            <a:ext cx="8302240" cy="1107996"/>
          </a:xfrm>
          <a:solidFill>
            <a:srgbClr val="FFFF00"/>
          </a:solidFill>
        </p:spPr>
        <p:txBody>
          <a:bodyPr lIns="0" tIns="0" rIns="0" bIns="0" anchor="ctr">
            <a:spAutoFit/>
          </a:bodyPr>
          <a:lstStyle/>
          <a:p>
            <a:r>
              <a:rPr lang="en-US" sz="3600" spc="-500" dirty="0">
                <a:latin typeface="+mj-lt"/>
              </a:rPr>
              <a:t>G T </a:t>
            </a:r>
            <a:r>
              <a:rPr lang="en-US" sz="3600" dirty="0">
                <a:latin typeface="+mj-lt"/>
              </a:rPr>
              <a:t>P Hydrolysis Contributes to the Dynamic Instability of Microtubules</a:t>
            </a:r>
            <a:endParaRPr lang="en-US" sz="3600" dirty="0">
              <a:latin typeface="+mj-lt"/>
              <a:cs typeface="Times New Roman" panose="02020603050405020304" pitchFamily="18" charset="0"/>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1459"/>
            <a:ext cx="8302240" cy="2970044"/>
          </a:xfrm>
          <a:noFill/>
          <a:ln>
            <a:noFill/>
          </a:ln>
        </p:spPr>
        <p:txBody>
          <a:bodyPr lIns="0" tIns="0" rIns="0" bIns="0" anchor="t" anchorCtr="0"/>
          <a:lstStyle/>
          <a:p>
            <a:pPr marL="342900" indent="-342900"/>
            <a:r>
              <a:rPr lang="en-US" sz="2400" dirty="0">
                <a:ln>
                  <a:solidFill>
                    <a:srgbClr val="00B050"/>
                  </a:solidFill>
                </a:ln>
                <a:solidFill>
                  <a:schemeClr val="tx1"/>
                </a:solidFill>
              </a:rPr>
              <a:t>Each tubulin heterodimer binds two </a:t>
            </a:r>
            <a:r>
              <a:rPr lang="en-US" sz="2400" spc="-300" dirty="0">
                <a:ln>
                  <a:solidFill>
                    <a:srgbClr val="00B050"/>
                  </a:solidFill>
                </a:ln>
                <a:solidFill>
                  <a:schemeClr val="tx1"/>
                </a:solidFill>
              </a:rPr>
              <a:t>G T </a:t>
            </a:r>
            <a:r>
              <a:rPr lang="en-US" sz="2400" dirty="0">
                <a:ln>
                  <a:solidFill>
                    <a:srgbClr val="00B050"/>
                  </a:solidFill>
                </a:ln>
                <a:solidFill>
                  <a:schemeClr val="tx1"/>
                </a:solidFill>
              </a:rPr>
              <a:t>P molecules</a:t>
            </a:r>
            <a:r>
              <a:rPr lang="en-US" sz="2400" dirty="0">
                <a:solidFill>
                  <a:schemeClr val="tx1"/>
                </a:solidFill>
              </a:rPr>
              <a:t>; </a:t>
            </a:r>
            <a:r>
              <a:rPr lang="el-GR" sz="2400" i="1" dirty="0">
                <a:solidFill>
                  <a:schemeClr val="tx1"/>
                </a:solidFill>
              </a:rPr>
              <a:t>α</a:t>
            </a:r>
            <a:r>
              <a:rPr lang="en-US" sz="2400" dirty="0">
                <a:solidFill>
                  <a:schemeClr val="tx1"/>
                </a:solidFill>
              </a:rPr>
              <a:t>-tubulin binds one, and </a:t>
            </a:r>
            <a:r>
              <a:rPr lang="el-GR" sz="2400" i="1" dirty="0">
                <a:solidFill>
                  <a:schemeClr val="tx1"/>
                </a:solidFill>
              </a:rPr>
              <a:t>β</a:t>
            </a:r>
            <a:r>
              <a:rPr lang="en-US" sz="2400" dirty="0">
                <a:solidFill>
                  <a:schemeClr val="tx1"/>
                </a:solidFill>
              </a:rPr>
              <a:t>-tubulin binds a second. </a:t>
            </a:r>
          </a:p>
          <a:p>
            <a:pPr marL="342900" indent="-342900"/>
            <a:r>
              <a:rPr lang="en-US" sz="2400" dirty="0">
                <a:solidFill>
                  <a:schemeClr val="tx1"/>
                </a:solidFill>
              </a:rPr>
              <a:t>The </a:t>
            </a:r>
            <a:r>
              <a:rPr lang="en-US" sz="2400" spc="-300" dirty="0">
                <a:solidFill>
                  <a:schemeClr val="tx1"/>
                </a:solidFill>
                <a:effectLst>
                  <a:glow rad="63500">
                    <a:schemeClr val="accent4">
                      <a:satMod val="175000"/>
                      <a:alpha val="40000"/>
                    </a:schemeClr>
                  </a:glow>
                </a:effectLst>
              </a:rPr>
              <a:t>G T </a:t>
            </a:r>
            <a:r>
              <a:rPr lang="en-US" sz="2400" dirty="0">
                <a:solidFill>
                  <a:schemeClr val="tx1"/>
                </a:solidFill>
                <a:effectLst>
                  <a:glow rad="63500">
                    <a:schemeClr val="accent4">
                      <a:satMod val="175000"/>
                      <a:alpha val="40000"/>
                    </a:schemeClr>
                  </a:glow>
                </a:effectLst>
              </a:rPr>
              <a:t>P bound to the </a:t>
            </a:r>
            <a:r>
              <a:rPr lang="el-GR" sz="2400" i="1" dirty="0">
                <a:solidFill>
                  <a:schemeClr val="tx1"/>
                </a:solidFill>
                <a:effectLst>
                  <a:glow rad="63500">
                    <a:schemeClr val="accent4">
                      <a:satMod val="175000"/>
                      <a:alpha val="40000"/>
                    </a:schemeClr>
                  </a:glow>
                </a:effectLst>
              </a:rPr>
              <a:t>β</a:t>
            </a:r>
            <a:r>
              <a:rPr lang="en-US" sz="2400" dirty="0">
                <a:solidFill>
                  <a:schemeClr val="tx1"/>
                </a:solidFill>
                <a:effectLst>
                  <a:glow rad="63500">
                    <a:schemeClr val="accent4">
                      <a:satMod val="175000"/>
                      <a:alpha val="40000"/>
                    </a:schemeClr>
                  </a:glow>
                </a:effectLst>
              </a:rPr>
              <a:t>-subunit can be hydrolyzed to </a:t>
            </a:r>
            <a:r>
              <a:rPr lang="en-US" sz="2400" spc="-300" dirty="0">
                <a:solidFill>
                  <a:schemeClr val="tx1"/>
                </a:solidFill>
                <a:effectLst>
                  <a:glow rad="63500">
                    <a:schemeClr val="accent4">
                      <a:satMod val="175000"/>
                      <a:alpha val="40000"/>
                    </a:schemeClr>
                  </a:glow>
                </a:effectLst>
              </a:rPr>
              <a:t>G D </a:t>
            </a:r>
            <a:r>
              <a:rPr lang="en-US" sz="2400" dirty="0">
                <a:solidFill>
                  <a:schemeClr val="tx1"/>
                </a:solidFill>
                <a:effectLst>
                  <a:glow rad="63500">
                    <a:schemeClr val="accent4">
                      <a:satMod val="175000"/>
                      <a:alpha val="40000"/>
                    </a:schemeClr>
                  </a:glow>
                </a:effectLst>
              </a:rPr>
              <a:t>P after the heterodimer is added to the </a:t>
            </a:r>
            <a:r>
              <a:rPr lang="en-US" sz="2400" spc="-300" dirty="0">
                <a:solidFill>
                  <a:schemeClr val="tx1"/>
                </a:solidFill>
                <a:effectLst>
                  <a:glow rad="63500">
                    <a:schemeClr val="accent4">
                      <a:satMod val="175000"/>
                      <a:alpha val="40000"/>
                    </a:schemeClr>
                  </a:glow>
                </a:effectLst>
              </a:rPr>
              <a:t>M </a:t>
            </a:r>
            <a:r>
              <a:rPr lang="en-US" sz="2400" dirty="0">
                <a:solidFill>
                  <a:schemeClr val="tx1"/>
                </a:solidFill>
                <a:effectLst>
                  <a:glow rad="63500">
                    <a:schemeClr val="accent4">
                      <a:satMod val="175000"/>
                      <a:alpha val="40000"/>
                    </a:schemeClr>
                  </a:glow>
                </a:effectLst>
              </a:rPr>
              <a:t>T.</a:t>
            </a:r>
          </a:p>
          <a:p>
            <a:pPr marL="342900" indent="-342900"/>
            <a:r>
              <a:rPr lang="en-US" sz="2400" spc="-300" dirty="0">
                <a:solidFill>
                  <a:schemeClr val="tx1"/>
                </a:solidFill>
              </a:rPr>
              <a:t>G T </a:t>
            </a:r>
            <a:r>
              <a:rPr lang="en-US" sz="2400" dirty="0">
                <a:solidFill>
                  <a:schemeClr val="tx1"/>
                </a:solidFill>
              </a:rPr>
              <a:t>P is needed to promote </a:t>
            </a:r>
            <a:r>
              <a:rPr lang="en-US" sz="2400" dirty="0">
                <a:solidFill>
                  <a:schemeClr val="accent1">
                    <a:lumMod val="60000"/>
                    <a:lumOff val="40000"/>
                  </a:schemeClr>
                </a:solidFill>
                <a:effectLst>
                  <a:glow rad="101600">
                    <a:srgbClr val="FFFF00">
                      <a:alpha val="60000"/>
                    </a:srgbClr>
                  </a:glow>
                </a:effectLst>
              </a:rPr>
              <a:t>heterodimer interactions and addition to </a:t>
            </a:r>
            <a:r>
              <a:rPr lang="en-US" sz="2400" spc="-300" dirty="0">
                <a:solidFill>
                  <a:schemeClr val="accent1">
                    <a:lumMod val="60000"/>
                    <a:lumOff val="40000"/>
                  </a:schemeClr>
                </a:solidFill>
                <a:effectLst>
                  <a:glow rad="101600">
                    <a:srgbClr val="FFFF00">
                      <a:alpha val="60000"/>
                    </a:srgbClr>
                  </a:glow>
                </a:effectLst>
              </a:rPr>
              <a:t>M </a:t>
            </a:r>
            <a:r>
              <a:rPr lang="en-US" sz="2400" dirty="0">
                <a:solidFill>
                  <a:schemeClr val="accent1">
                    <a:lumMod val="60000"/>
                    <a:lumOff val="40000"/>
                  </a:schemeClr>
                </a:solidFill>
                <a:effectLst>
                  <a:glow rad="101600">
                    <a:srgbClr val="FFFF00">
                      <a:alpha val="60000"/>
                    </a:srgbClr>
                  </a:glow>
                </a:effectLst>
              </a:rPr>
              <a:t>Ts</a:t>
            </a:r>
            <a:r>
              <a:rPr lang="en-US" sz="2400" dirty="0">
                <a:solidFill>
                  <a:schemeClr val="tx1"/>
                </a:solidFill>
              </a:rPr>
              <a:t>, but its hydrolysis is not required for </a:t>
            </a:r>
            <a:r>
              <a:rPr lang="en-US" sz="2400" spc="-300" dirty="0">
                <a:solidFill>
                  <a:schemeClr val="tx1"/>
                </a:solidFill>
              </a:rPr>
              <a:t>M </a:t>
            </a:r>
            <a:r>
              <a:rPr lang="en-US" sz="2400" dirty="0">
                <a:solidFill>
                  <a:schemeClr val="tx1"/>
                </a:solidFill>
              </a:rPr>
              <a:t>T assembly.</a:t>
            </a:r>
          </a:p>
        </p:txBody>
      </p:sp>
    </p:spTree>
    <p:extLst>
      <p:ext uri="{BB962C8B-B14F-4D97-AF65-F5344CB8AC3E}">
        <p14:creationId xmlns:p14="http://schemas.microsoft.com/office/powerpoint/2010/main" val="4275465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7235"/>
            <a:ext cx="8302240" cy="553998"/>
          </a:xfrm>
          <a:solidFill>
            <a:srgbClr val="FFFF00"/>
          </a:solidFill>
        </p:spPr>
        <p:txBody>
          <a:bodyPr lIns="0" tIns="0" rIns="0" bIns="0" anchor="ctr">
            <a:spAutoFit/>
          </a:bodyPr>
          <a:lstStyle/>
          <a:p>
            <a:r>
              <a:rPr lang="en-US" sz="3600" dirty="0">
                <a:latin typeface="+mj-lt"/>
              </a:rPr>
              <a:t>Dynamic Instability</a:t>
            </a:r>
            <a:endParaRPr lang="en-US" sz="3600" dirty="0">
              <a:latin typeface="+mj-lt"/>
              <a:cs typeface="Times New Roman" panose="02020603050405020304" pitchFamily="18" charset="0"/>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79484"/>
            <a:ext cx="8302240" cy="2732707"/>
          </a:xfrm>
          <a:noFill/>
          <a:ln>
            <a:noFill/>
          </a:ln>
        </p:spPr>
        <p:txBody>
          <a:bodyPr lIns="0" tIns="0" rIns="0" bIns="0" anchor="t" anchorCtr="0"/>
          <a:lstStyle/>
          <a:p>
            <a:pPr marL="342900" indent="-342900"/>
            <a:r>
              <a:rPr lang="en-US" sz="2400" b="1" dirty="0"/>
              <a:t>Dynamic instability model</a:t>
            </a:r>
            <a:r>
              <a:rPr lang="en-US" sz="2400" dirty="0"/>
              <a:t>: one population of </a:t>
            </a:r>
            <a:r>
              <a:rPr lang="en-US" sz="2400" spc="-300" dirty="0"/>
              <a:t>M </a:t>
            </a:r>
            <a:r>
              <a:rPr lang="en-US" sz="2400" dirty="0"/>
              <a:t>Ts grows by polymerization at the plus ends, whereas another population shrinks by depolymerization at the plus ends.</a:t>
            </a:r>
          </a:p>
          <a:p>
            <a:pPr marL="342900" indent="-342900"/>
            <a:r>
              <a:rPr lang="en-US" sz="2400" dirty="0">
                <a:ln>
                  <a:solidFill>
                    <a:srgbClr val="00B050"/>
                  </a:solidFill>
                </a:ln>
                <a:effectLst>
                  <a:glow rad="63500">
                    <a:schemeClr val="accent4">
                      <a:satMod val="175000"/>
                      <a:alpha val="40000"/>
                    </a:schemeClr>
                  </a:glow>
                </a:effectLst>
              </a:rPr>
              <a:t>Growing </a:t>
            </a:r>
            <a:r>
              <a:rPr lang="en-US" sz="2400" spc="-300" dirty="0">
                <a:ln>
                  <a:solidFill>
                    <a:srgbClr val="00B050"/>
                  </a:solidFill>
                </a:ln>
                <a:effectLst>
                  <a:glow rad="63500">
                    <a:schemeClr val="accent4">
                      <a:satMod val="175000"/>
                      <a:alpha val="40000"/>
                    </a:schemeClr>
                  </a:glow>
                </a:effectLst>
              </a:rPr>
              <a:t>M T </a:t>
            </a:r>
            <a:r>
              <a:rPr lang="en-US" sz="2400" dirty="0">
                <a:ln>
                  <a:solidFill>
                    <a:srgbClr val="00B050"/>
                  </a:solidFill>
                </a:ln>
                <a:effectLst>
                  <a:glow rad="63500">
                    <a:schemeClr val="accent4">
                      <a:satMod val="175000"/>
                      <a:alpha val="40000"/>
                    </a:schemeClr>
                  </a:glow>
                </a:effectLst>
              </a:rPr>
              <a:t>s have </a:t>
            </a:r>
            <a:r>
              <a:rPr lang="en-US" sz="2400" spc="-300" dirty="0">
                <a:ln>
                  <a:solidFill>
                    <a:srgbClr val="00B050"/>
                  </a:solidFill>
                </a:ln>
                <a:effectLst>
                  <a:glow rad="63500">
                    <a:schemeClr val="accent4">
                      <a:satMod val="175000"/>
                      <a:alpha val="40000"/>
                    </a:schemeClr>
                  </a:glow>
                </a:effectLst>
              </a:rPr>
              <a:t>G T </a:t>
            </a:r>
            <a:r>
              <a:rPr lang="en-US" sz="2400" dirty="0">
                <a:ln>
                  <a:solidFill>
                    <a:srgbClr val="00B050"/>
                  </a:solidFill>
                </a:ln>
                <a:effectLst>
                  <a:glow rad="63500">
                    <a:schemeClr val="accent4">
                      <a:satMod val="175000"/>
                      <a:alpha val="40000"/>
                    </a:schemeClr>
                  </a:glow>
                </a:effectLst>
              </a:rPr>
              <a:t>P at the plus ends</a:t>
            </a:r>
            <a:r>
              <a:rPr lang="en-US" sz="2400" dirty="0"/>
              <a:t>, and </a:t>
            </a:r>
            <a:r>
              <a:rPr lang="en-US" sz="2400" dirty="0">
                <a:solidFill>
                  <a:srgbClr val="C00000"/>
                </a:solidFill>
                <a:effectLst>
                  <a:glow rad="63500">
                    <a:schemeClr val="accent4">
                      <a:satMod val="175000"/>
                      <a:alpha val="40000"/>
                    </a:schemeClr>
                  </a:glow>
                </a:effectLst>
              </a:rPr>
              <a:t>shrinking MTs have </a:t>
            </a:r>
            <a:r>
              <a:rPr lang="en-US" sz="2400" spc="-300" dirty="0">
                <a:solidFill>
                  <a:srgbClr val="C00000"/>
                </a:solidFill>
                <a:effectLst>
                  <a:glow rad="63500">
                    <a:schemeClr val="accent4">
                      <a:satMod val="175000"/>
                      <a:alpha val="40000"/>
                    </a:schemeClr>
                  </a:glow>
                </a:effectLst>
              </a:rPr>
              <a:t>G D </a:t>
            </a:r>
            <a:r>
              <a:rPr lang="en-US" sz="2400" dirty="0">
                <a:solidFill>
                  <a:srgbClr val="C00000"/>
                </a:solidFill>
                <a:effectLst>
                  <a:glow rad="63500">
                    <a:schemeClr val="accent4">
                      <a:satMod val="175000"/>
                      <a:alpha val="40000"/>
                    </a:schemeClr>
                  </a:glow>
                </a:effectLst>
              </a:rPr>
              <a:t>P.</a:t>
            </a:r>
          </a:p>
          <a:p>
            <a:pPr marL="342900" indent="-342900"/>
            <a:r>
              <a:rPr lang="en-US" sz="2400" dirty="0"/>
              <a:t>The </a:t>
            </a:r>
            <a:r>
              <a:rPr lang="en-US" sz="2400" i="1" spc="-300" dirty="0">
                <a:effectLst>
                  <a:glow rad="63500">
                    <a:schemeClr val="accent5">
                      <a:satMod val="175000"/>
                      <a:alpha val="40000"/>
                    </a:schemeClr>
                  </a:glow>
                </a:effectLst>
              </a:rPr>
              <a:t>G T </a:t>
            </a:r>
            <a:r>
              <a:rPr lang="en-US" sz="2400" i="1" dirty="0">
                <a:effectLst>
                  <a:glow rad="63500">
                    <a:schemeClr val="accent5">
                      <a:satMod val="175000"/>
                      <a:alpha val="40000"/>
                    </a:schemeClr>
                  </a:glow>
                </a:effectLst>
              </a:rPr>
              <a:t>P </a:t>
            </a:r>
            <a:r>
              <a:rPr lang="en-US" sz="2400" dirty="0">
                <a:effectLst>
                  <a:glow rad="63500">
                    <a:schemeClr val="accent5">
                      <a:satMod val="175000"/>
                      <a:alpha val="40000"/>
                    </a:schemeClr>
                  </a:glow>
                </a:effectLst>
              </a:rPr>
              <a:t>cap at the plus end prevents subunit removal</a:t>
            </a:r>
            <a:r>
              <a:rPr lang="en-US" sz="2400" dirty="0"/>
              <a:t>.</a:t>
            </a:r>
          </a:p>
        </p:txBody>
      </p:sp>
    </p:spTree>
    <p:extLst>
      <p:ext uri="{BB962C8B-B14F-4D97-AF65-F5344CB8AC3E}">
        <p14:creationId xmlns:p14="http://schemas.microsoft.com/office/powerpoint/2010/main" val="2036817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7235"/>
            <a:ext cx="8302240" cy="553998"/>
          </a:xfrm>
          <a:solidFill>
            <a:srgbClr val="FFFF00"/>
          </a:solidFill>
        </p:spPr>
        <p:txBody>
          <a:bodyPr lIns="0" tIns="0" rIns="0" bIns="0" anchor="ctr">
            <a:spAutoFit/>
          </a:bodyPr>
          <a:lstStyle/>
          <a:p>
            <a:r>
              <a:rPr lang="en-US" sz="3600" spc="-500" dirty="0">
                <a:latin typeface="+mj-lt"/>
              </a:rPr>
              <a:t>G T </a:t>
            </a:r>
            <a:r>
              <a:rPr lang="en-US" sz="3600" dirty="0">
                <a:latin typeface="+mj-lt"/>
              </a:rPr>
              <a:t>P-Tubulin and Dynamic Instability</a:t>
            </a:r>
            <a:endParaRPr lang="en-US" sz="3600" dirty="0">
              <a:latin typeface="+mj-lt"/>
              <a:cs typeface="Times New Roman" panose="02020603050405020304" pitchFamily="18" charset="0"/>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79484"/>
            <a:ext cx="8302240" cy="2970044"/>
          </a:xfrm>
          <a:noFill/>
          <a:ln>
            <a:noFill/>
          </a:ln>
        </p:spPr>
        <p:txBody>
          <a:bodyPr lIns="0" tIns="0" rIns="0" bIns="0" anchor="t" anchorCtr="0"/>
          <a:lstStyle/>
          <a:p>
            <a:pPr marL="342900" indent="-342900"/>
            <a:r>
              <a:rPr lang="en-US" sz="2400" dirty="0"/>
              <a:t>If </a:t>
            </a:r>
            <a:r>
              <a:rPr lang="en-US" sz="2400" i="1" spc="-300" dirty="0"/>
              <a:t>G T </a:t>
            </a:r>
            <a:r>
              <a:rPr lang="en-US" sz="2400" i="1" dirty="0"/>
              <a:t>P-tubulin </a:t>
            </a:r>
            <a:r>
              <a:rPr lang="en-US" sz="2400" dirty="0"/>
              <a:t>is high, it is added to an </a:t>
            </a:r>
            <a:r>
              <a:rPr lang="en-US" sz="2400" spc="-300" dirty="0"/>
              <a:t>M </a:t>
            </a:r>
            <a:r>
              <a:rPr lang="en-US" sz="2400" dirty="0"/>
              <a:t>T quickly, creating a large </a:t>
            </a:r>
            <a:r>
              <a:rPr lang="en-US" sz="2400" spc="-300" dirty="0"/>
              <a:t>G T </a:t>
            </a:r>
            <a:r>
              <a:rPr lang="en-US" sz="2400" dirty="0"/>
              <a:t>P-tubulin cap.</a:t>
            </a:r>
          </a:p>
          <a:p>
            <a:pPr marL="342900" indent="-342900"/>
            <a:r>
              <a:rPr lang="en-US" sz="2400" dirty="0"/>
              <a:t>If the concentration falls, the rate of tubulin addition decreases.</a:t>
            </a:r>
          </a:p>
          <a:p>
            <a:pPr marL="342900" indent="-342900"/>
            <a:r>
              <a:rPr lang="en-US" sz="2400" dirty="0"/>
              <a:t>At a sufficiently low </a:t>
            </a:r>
            <a:r>
              <a:rPr lang="en-US" sz="2400" spc="-300" dirty="0"/>
              <a:t>G T </a:t>
            </a:r>
            <a:r>
              <a:rPr lang="en-US" sz="2400" dirty="0"/>
              <a:t>P-tubulin, the rate of </a:t>
            </a:r>
            <a:r>
              <a:rPr lang="en-US" sz="2400" spc="-300" dirty="0"/>
              <a:t>G T </a:t>
            </a:r>
            <a:r>
              <a:rPr lang="en-US" sz="2400" dirty="0"/>
              <a:t>P hydrolysis exceeds the rate of subunit addition, and the cap shrinks.</a:t>
            </a:r>
          </a:p>
        </p:txBody>
      </p:sp>
    </p:spTree>
    <p:extLst>
      <p:ext uri="{BB962C8B-B14F-4D97-AF65-F5344CB8AC3E}">
        <p14:creationId xmlns:p14="http://schemas.microsoft.com/office/powerpoint/2010/main" val="2694026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2020" y="257069"/>
            <a:ext cx="8302880" cy="923330"/>
          </a:xfrm>
          <a:solidFill>
            <a:srgbClr val="FFFF00"/>
          </a:solidFill>
        </p:spPr>
        <p:txBody>
          <a:bodyPr wrap="square" lIns="0" tIns="0" rIns="0" bIns="0" anchor="ctr">
            <a:spAutoFit/>
          </a:bodyPr>
          <a:lstStyle/>
          <a:p>
            <a:r>
              <a:rPr lang="en-US" sz="3000" dirty="0"/>
              <a:t>The </a:t>
            </a:r>
            <a:r>
              <a:rPr lang="en-US" sz="3000" spc="-500" dirty="0"/>
              <a:t>G T </a:t>
            </a:r>
            <a:r>
              <a:rPr lang="en-US" sz="3000" dirty="0"/>
              <a:t>P Cap and Its Role in the Dynamic Instability of Microtubules: </a:t>
            </a:r>
            <a:r>
              <a:rPr lang="en-US" sz="3000" spc="-500" dirty="0"/>
              <a:t>G T </a:t>
            </a:r>
            <a:r>
              <a:rPr lang="en-US" sz="3000" dirty="0"/>
              <a:t>P Cap Function</a:t>
            </a:r>
          </a:p>
        </p:txBody>
      </p:sp>
      <p:sp>
        <p:nvSpPr>
          <p:cNvPr id="6" name="Content Placeholder 5"/>
          <p:cNvSpPr>
            <a:spLocks noGrp="1"/>
          </p:cNvSpPr>
          <p:nvPr>
            <p:ph sz="quarter" idx="15"/>
          </p:nvPr>
        </p:nvSpPr>
        <p:spPr>
          <a:xfrm>
            <a:off x="421688" y="1546380"/>
            <a:ext cx="4145550" cy="1107996"/>
          </a:xfrm>
        </p:spPr>
        <p:txBody>
          <a:bodyPr wrap="square" lIns="0" tIns="0" rIns="0" bIns="0">
            <a:spAutoFit/>
          </a:bodyPr>
          <a:lstStyle/>
          <a:p>
            <a:pPr marL="0" indent="0">
              <a:spcBef>
                <a:spcPts val="0"/>
              </a:spcBef>
              <a:buNone/>
            </a:pPr>
            <a:r>
              <a:rPr lang="en-US" sz="2400" b="1" dirty="0"/>
              <a:t>Figure 13.7 </a:t>
            </a:r>
            <a:r>
              <a:rPr lang="en-US" sz="2400" dirty="0"/>
              <a:t>The </a:t>
            </a:r>
            <a:r>
              <a:rPr lang="en-US" sz="2400" spc="-300" dirty="0"/>
              <a:t>G T </a:t>
            </a:r>
            <a:r>
              <a:rPr lang="en-US" sz="2400" dirty="0"/>
              <a:t>P Cap and Its Role in the Dynamic Instability of Microtubules. </a:t>
            </a:r>
          </a:p>
        </p:txBody>
      </p:sp>
      <p:pic>
        <p:nvPicPr>
          <p:cNvPr id="5" name="Picture Placeholder 4" descr="An illustration shows a model for how the G T P cap functions. A graph shows the dynamic instability of the plus and minus ends during growth, catastrophe, and rescue period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166"/>
          <a:stretch/>
        </p:blipFill>
        <p:spPr>
          <a:xfrm>
            <a:off x="4691587" y="1760339"/>
            <a:ext cx="4031275" cy="4509753"/>
          </a:xfrm>
        </p:spPr>
      </p:pic>
    </p:spTree>
    <p:extLst>
      <p:ext uri="{BB962C8B-B14F-4D97-AF65-F5344CB8AC3E}">
        <p14:creationId xmlns:p14="http://schemas.microsoft.com/office/powerpoint/2010/main" val="1199174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80421"/>
            <a:ext cx="8302240" cy="553998"/>
          </a:xfrm>
          <a:solidFill>
            <a:srgbClr val="FFFF00"/>
          </a:solidFill>
        </p:spPr>
        <p:txBody>
          <a:bodyPr lIns="0" tIns="0" rIns="0" bIns="0" anchor="ctr">
            <a:spAutoFit/>
          </a:bodyPr>
          <a:lstStyle/>
          <a:p>
            <a:r>
              <a:rPr lang="en-US" sz="3600" dirty="0">
                <a:latin typeface="+mj-lt"/>
              </a:rPr>
              <a:t>Catastrophe and Rescue</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83740"/>
            <a:ext cx="8302240" cy="2970044"/>
          </a:xfrm>
          <a:noFill/>
          <a:ln>
            <a:noFill/>
          </a:ln>
        </p:spPr>
        <p:txBody>
          <a:bodyPr lIns="0" tIns="0" rIns="0" bIns="0" anchor="t" anchorCtr="0"/>
          <a:lstStyle/>
          <a:p>
            <a:pPr marL="342900" indent="-342900"/>
            <a:r>
              <a:rPr lang="en-US" sz="2400" dirty="0"/>
              <a:t>If the </a:t>
            </a:r>
            <a:r>
              <a:rPr lang="en-US" sz="2400" spc="-300" dirty="0">
                <a:effectLst>
                  <a:glow rad="63500">
                    <a:schemeClr val="accent4">
                      <a:satMod val="175000"/>
                      <a:alpha val="40000"/>
                    </a:schemeClr>
                  </a:glow>
                </a:effectLst>
              </a:rPr>
              <a:t>G T </a:t>
            </a:r>
            <a:r>
              <a:rPr lang="en-US" sz="2400" dirty="0">
                <a:effectLst>
                  <a:glow rad="63500">
                    <a:schemeClr val="accent4">
                      <a:satMod val="175000"/>
                      <a:alpha val="40000"/>
                    </a:schemeClr>
                  </a:glow>
                </a:effectLst>
              </a:rPr>
              <a:t>P cap disappears altogether, the </a:t>
            </a:r>
            <a:r>
              <a:rPr lang="en-US" sz="2400" spc="-300" dirty="0">
                <a:effectLst>
                  <a:glow rad="63500">
                    <a:schemeClr val="accent4">
                      <a:satMod val="175000"/>
                      <a:alpha val="40000"/>
                    </a:schemeClr>
                  </a:glow>
                </a:effectLst>
              </a:rPr>
              <a:t>M </a:t>
            </a:r>
            <a:r>
              <a:rPr lang="en-US" sz="2400" dirty="0">
                <a:effectLst>
                  <a:glow rad="63500">
                    <a:schemeClr val="accent4">
                      <a:satMod val="175000"/>
                      <a:alpha val="40000"/>
                    </a:schemeClr>
                  </a:glow>
                </a:effectLst>
              </a:rPr>
              <a:t>T becomes unstable, and loss of </a:t>
            </a:r>
            <a:r>
              <a:rPr lang="en-US" sz="2400" spc="-300" dirty="0">
                <a:effectLst>
                  <a:glow rad="63500">
                    <a:schemeClr val="accent4">
                      <a:satMod val="175000"/>
                      <a:alpha val="40000"/>
                    </a:schemeClr>
                  </a:glow>
                </a:effectLst>
              </a:rPr>
              <a:t>G D </a:t>
            </a:r>
            <a:r>
              <a:rPr lang="en-US" sz="2400" dirty="0">
                <a:effectLst>
                  <a:glow rad="63500">
                    <a:schemeClr val="accent4">
                      <a:satMod val="175000"/>
                      <a:alpha val="40000"/>
                    </a:schemeClr>
                  </a:glow>
                </a:effectLst>
              </a:rPr>
              <a:t>P-bound subunits is favored.</a:t>
            </a:r>
          </a:p>
          <a:p>
            <a:pPr marL="342900" indent="-342900"/>
            <a:r>
              <a:rPr lang="en-US" sz="2400" dirty="0"/>
              <a:t>Individual </a:t>
            </a:r>
            <a:r>
              <a:rPr lang="en-US" sz="2400" spc="-300" dirty="0"/>
              <a:t>M T </a:t>
            </a:r>
            <a:r>
              <a:rPr lang="en-US" sz="2400" dirty="0"/>
              <a:t>s can go through periods of growth and shrinkage; a </a:t>
            </a:r>
            <a:r>
              <a:rPr lang="en-US" sz="2400" dirty="0">
                <a:solidFill>
                  <a:srgbClr val="C00000"/>
                </a:solidFill>
                <a:effectLst>
                  <a:glow rad="63500">
                    <a:schemeClr val="accent4">
                      <a:satMod val="175000"/>
                      <a:alpha val="40000"/>
                    </a:schemeClr>
                  </a:glow>
                </a:effectLst>
              </a:rPr>
              <a:t>switch from growth to shrinkage is called </a:t>
            </a:r>
            <a:r>
              <a:rPr lang="en-US" sz="2400" i="1" u="sng" dirty="0">
                <a:solidFill>
                  <a:srgbClr val="C00000"/>
                </a:solidFill>
                <a:effectLst>
                  <a:glow rad="63500">
                    <a:schemeClr val="accent4">
                      <a:satMod val="175000"/>
                      <a:alpha val="40000"/>
                    </a:schemeClr>
                  </a:glow>
                </a:effectLst>
              </a:rPr>
              <a:t>microtubule catastrophe</a:t>
            </a:r>
            <a:r>
              <a:rPr lang="en-US" sz="2400" i="1" dirty="0"/>
              <a:t>.</a:t>
            </a:r>
          </a:p>
          <a:p>
            <a:pPr marL="342900" indent="-342900"/>
            <a:r>
              <a:rPr lang="en-US" sz="2400" dirty="0">
                <a:ln>
                  <a:solidFill>
                    <a:srgbClr val="00B050"/>
                  </a:solidFill>
                </a:ln>
                <a:effectLst>
                  <a:glow rad="63500">
                    <a:schemeClr val="accent4">
                      <a:satMod val="175000"/>
                      <a:alpha val="40000"/>
                    </a:schemeClr>
                  </a:glow>
                </a:effectLst>
              </a:rPr>
              <a:t>A sudden switch back to growth phase is called </a:t>
            </a:r>
            <a:r>
              <a:rPr lang="en-US" sz="2400" i="1" u="sng" dirty="0">
                <a:ln>
                  <a:solidFill>
                    <a:srgbClr val="00B050"/>
                  </a:solidFill>
                </a:ln>
                <a:effectLst>
                  <a:glow rad="63500">
                    <a:schemeClr val="accent4">
                      <a:satMod val="175000"/>
                      <a:alpha val="40000"/>
                    </a:schemeClr>
                  </a:glow>
                </a:effectLst>
              </a:rPr>
              <a:t>microtubule rescue</a:t>
            </a:r>
            <a:r>
              <a:rPr lang="en-US" sz="2400" i="1" dirty="0">
                <a:ln>
                  <a:solidFill>
                    <a:srgbClr val="00B050"/>
                  </a:solidFill>
                </a:ln>
                <a:effectLst>
                  <a:glow rad="63500">
                    <a:schemeClr val="accent4">
                      <a:satMod val="175000"/>
                      <a:alpha val="40000"/>
                    </a:schemeClr>
                  </a:glow>
                </a:effectLst>
              </a:rPr>
              <a:t>.</a:t>
            </a:r>
          </a:p>
        </p:txBody>
      </p:sp>
    </p:spTree>
    <p:extLst>
      <p:ext uri="{BB962C8B-B14F-4D97-AF65-F5344CB8AC3E}">
        <p14:creationId xmlns:p14="http://schemas.microsoft.com/office/powerpoint/2010/main" val="1744584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2020" y="227722"/>
            <a:ext cx="8302880" cy="1477328"/>
          </a:xfrm>
          <a:solidFill>
            <a:srgbClr val="FFFF00"/>
          </a:solidFill>
        </p:spPr>
        <p:txBody>
          <a:bodyPr wrap="square" lIns="0" tIns="0" rIns="0" bIns="0" anchor="ctr">
            <a:spAutoFit/>
          </a:bodyPr>
          <a:lstStyle/>
          <a:p>
            <a:r>
              <a:rPr lang="en-US" sz="3200" dirty="0"/>
              <a:t>The </a:t>
            </a:r>
            <a:r>
              <a:rPr lang="en-US" sz="3200" spc="-500" dirty="0"/>
              <a:t>G T </a:t>
            </a:r>
            <a:r>
              <a:rPr lang="en-US" sz="3200" dirty="0"/>
              <a:t>P Cap and Its Role in the Dynamic Instability of Microtubules: Evidence of Dynamic Instability</a:t>
            </a:r>
            <a:endParaRPr lang="en-US" sz="3000" dirty="0"/>
          </a:p>
        </p:txBody>
      </p:sp>
      <p:sp>
        <p:nvSpPr>
          <p:cNvPr id="6" name="Content Placeholder 5"/>
          <p:cNvSpPr>
            <a:spLocks noGrp="1"/>
          </p:cNvSpPr>
          <p:nvPr>
            <p:ph sz="quarter" idx="15"/>
          </p:nvPr>
        </p:nvSpPr>
        <p:spPr>
          <a:xfrm>
            <a:off x="421688" y="1994055"/>
            <a:ext cx="8303212" cy="738664"/>
          </a:xfrm>
        </p:spPr>
        <p:txBody>
          <a:bodyPr wrap="square" lIns="0" tIns="0" rIns="0" bIns="0">
            <a:spAutoFit/>
          </a:bodyPr>
          <a:lstStyle/>
          <a:p>
            <a:pPr marL="0" indent="0">
              <a:spcBef>
                <a:spcPts val="0"/>
              </a:spcBef>
              <a:buNone/>
            </a:pPr>
            <a:r>
              <a:rPr lang="en-US" sz="2400" b="1" dirty="0"/>
              <a:t>Figure 13.7 </a:t>
            </a:r>
            <a:r>
              <a:rPr lang="en-US" sz="2400" dirty="0"/>
              <a:t>The </a:t>
            </a:r>
            <a:r>
              <a:rPr lang="en-US" sz="2400" spc="-300" dirty="0"/>
              <a:t>G T </a:t>
            </a:r>
            <a:r>
              <a:rPr lang="en-US" sz="2400" dirty="0"/>
              <a:t>P Cap and Its Role in the Dynamic Instability of Microtubules.</a:t>
            </a:r>
          </a:p>
        </p:txBody>
      </p:sp>
      <p:pic>
        <p:nvPicPr>
          <p:cNvPr id="4" name="Picture Placeholder 3" descr="An illustration shows a model for how the G T P cap functions. A graph shows the dynamic instability of the plus and minus ends during growth, catastrophe, and rescue period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399"/>
          <a:stretch/>
        </p:blipFill>
        <p:spPr>
          <a:xfrm>
            <a:off x="2219304" y="2855551"/>
            <a:ext cx="4715347" cy="3419629"/>
          </a:xfrm>
        </p:spPr>
      </p:pic>
    </p:spTree>
    <p:extLst>
      <p:ext uri="{BB962C8B-B14F-4D97-AF65-F5344CB8AC3E}">
        <p14:creationId xmlns:p14="http://schemas.microsoft.com/office/powerpoint/2010/main" val="2383294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3203"/>
            <a:ext cx="8263784" cy="1661993"/>
          </a:xfrm>
          <a:solidFill>
            <a:srgbClr val="FFFF00"/>
          </a:solidFill>
        </p:spPr>
        <p:txBody>
          <a:bodyPr lIns="0" tIns="0" rIns="0" bIns="0" anchor="ctr">
            <a:spAutoFit/>
          </a:bodyPr>
          <a:lstStyle/>
          <a:p>
            <a:r>
              <a:rPr lang="en-US" sz="3600" dirty="0">
                <a:latin typeface="+mj-lt"/>
              </a:rPr>
              <a:t>Microtubules Originate from Microtubule-Organizing Centers Within the Cell</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2028379"/>
            <a:ext cx="8263784" cy="3547396"/>
          </a:xfrm>
          <a:noFill/>
          <a:ln>
            <a:noFill/>
          </a:ln>
        </p:spPr>
        <p:txBody>
          <a:bodyPr lIns="0" tIns="0" rIns="0" bIns="0" anchor="t" anchorCtr="0"/>
          <a:lstStyle/>
          <a:p>
            <a:pPr marL="342900" indent="-342900"/>
            <a:r>
              <a:rPr lang="en-US" sz="2400" spc="-300" dirty="0"/>
              <a:t>M </a:t>
            </a:r>
            <a:r>
              <a:rPr lang="en-US" sz="2400" dirty="0" err="1"/>
              <a:t>Ts</a:t>
            </a:r>
            <a:r>
              <a:rPr lang="en-US" sz="2400" dirty="0"/>
              <a:t> commonly </a:t>
            </a:r>
            <a:r>
              <a:rPr lang="en-US" sz="2400" dirty="0">
                <a:effectLst>
                  <a:glow rad="63500">
                    <a:schemeClr val="accent4">
                      <a:satMod val="175000"/>
                      <a:alpha val="40000"/>
                    </a:schemeClr>
                  </a:glow>
                </a:effectLst>
              </a:rPr>
              <a:t>originate f</a:t>
            </a:r>
            <a:r>
              <a:rPr lang="en-US" sz="2400" dirty="0"/>
              <a:t>rom a structure called the </a:t>
            </a:r>
            <a:r>
              <a:rPr lang="en-US" sz="2400" b="1" dirty="0">
                <a:effectLst>
                  <a:glow rad="63500">
                    <a:schemeClr val="accent4">
                      <a:satMod val="175000"/>
                      <a:alpha val="40000"/>
                    </a:schemeClr>
                  </a:glow>
                </a:effectLst>
              </a:rPr>
              <a:t>microtubule-organizing center (</a:t>
            </a:r>
            <a:r>
              <a:rPr lang="en-US" sz="2400" b="1" spc="-300" dirty="0">
                <a:effectLst>
                  <a:glow rad="63500">
                    <a:schemeClr val="accent4">
                      <a:satMod val="175000"/>
                      <a:alpha val="40000"/>
                    </a:schemeClr>
                  </a:glow>
                </a:effectLst>
              </a:rPr>
              <a:t>M T O </a:t>
            </a:r>
            <a:r>
              <a:rPr lang="en-US" sz="2400" b="1" dirty="0">
                <a:effectLst>
                  <a:glow rad="63500">
                    <a:schemeClr val="accent4">
                      <a:satMod val="175000"/>
                      <a:alpha val="40000"/>
                    </a:schemeClr>
                  </a:glow>
                </a:effectLst>
              </a:rPr>
              <a:t>C). </a:t>
            </a:r>
          </a:p>
          <a:p>
            <a:pPr marL="342900" indent="-342900"/>
            <a:r>
              <a:rPr lang="en-US" sz="2400" dirty="0"/>
              <a:t>The </a:t>
            </a:r>
            <a:r>
              <a:rPr lang="en-US" sz="2400" spc="-300" dirty="0"/>
              <a:t>M T O </a:t>
            </a:r>
            <a:r>
              <a:rPr lang="en-US" sz="2400" dirty="0"/>
              <a:t>C is the </a:t>
            </a:r>
            <a:r>
              <a:rPr lang="en-US" sz="2400" dirty="0">
                <a:effectLst>
                  <a:glow rad="63500">
                    <a:schemeClr val="accent5">
                      <a:satMod val="175000"/>
                      <a:alpha val="40000"/>
                    </a:schemeClr>
                  </a:glow>
                </a:effectLst>
              </a:rPr>
              <a:t>site of </a:t>
            </a:r>
            <a:r>
              <a:rPr lang="en-US" sz="2400" spc="-300" dirty="0">
                <a:effectLst>
                  <a:glow rad="63500">
                    <a:schemeClr val="accent5">
                      <a:satMod val="175000"/>
                      <a:alpha val="40000"/>
                    </a:schemeClr>
                  </a:glow>
                </a:effectLst>
              </a:rPr>
              <a:t>M </a:t>
            </a:r>
            <a:r>
              <a:rPr lang="en-US" sz="2400" dirty="0">
                <a:effectLst>
                  <a:glow rad="63500">
                    <a:schemeClr val="accent5">
                      <a:satMod val="175000"/>
                      <a:alpha val="40000"/>
                    </a:schemeClr>
                  </a:glow>
                </a:effectLst>
              </a:rPr>
              <a:t>T assembly </a:t>
            </a:r>
            <a:r>
              <a:rPr lang="en-US" sz="2400" dirty="0"/>
              <a:t>and anchors one end of the </a:t>
            </a:r>
            <a:r>
              <a:rPr lang="en-US" sz="2400" spc="-300" dirty="0"/>
              <a:t>M </a:t>
            </a:r>
            <a:r>
              <a:rPr lang="en-US" sz="2400" dirty="0"/>
              <a:t>T. </a:t>
            </a:r>
          </a:p>
          <a:p>
            <a:pPr marL="342900" indent="-342900"/>
            <a:r>
              <a:rPr lang="en-US" sz="2400" dirty="0"/>
              <a:t>Many interphase cells have an </a:t>
            </a:r>
            <a:r>
              <a:rPr lang="en-US" sz="2400" spc="-300" dirty="0"/>
              <a:t>M T O </a:t>
            </a:r>
            <a:r>
              <a:rPr lang="en-US" sz="2400" dirty="0"/>
              <a:t>C called a </a:t>
            </a:r>
            <a:r>
              <a:rPr lang="en-US" sz="2400" b="1" dirty="0">
                <a:effectLst>
                  <a:glow rad="63500">
                    <a:schemeClr val="accent5">
                      <a:satMod val="175000"/>
                      <a:alpha val="40000"/>
                    </a:schemeClr>
                  </a:glow>
                </a:effectLst>
              </a:rPr>
              <a:t>centrosome</a:t>
            </a:r>
            <a:r>
              <a:rPr lang="en-US" sz="2400" dirty="0">
                <a:effectLst>
                  <a:glow rad="63500">
                    <a:schemeClr val="accent5">
                      <a:satMod val="175000"/>
                      <a:alpha val="40000"/>
                    </a:schemeClr>
                  </a:glow>
                </a:effectLst>
              </a:rPr>
              <a:t> near the nucleus</a:t>
            </a:r>
            <a:r>
              <a:rPr lang="en-US" sz="2400" dirty="0"/>
              <a:t>.</a:t>
            </a:r>
          </a:p>
          <a:p>
            <a:pPr marL="342900" indent="-342900"/>
            <a:r>
              <a:rPr lang="en-US" sz="2400" dirty="0"/>
              <a:t>In </a:t>
            </a:r>
            <a:r>
              <a:rPr lang="en-US" sz="2400" dirty="0">
                <a:effectLst>
                  <a:glow rad="63500">
                    <a:schemeClr val="accent3">
                      <a:satMod val="175000"/>
                      <a:alpha val="40000"/>
                    </a:schemeClr>
                  </a:glow>
                </a:effectLst>
              </a:rPr>
              <a:t>animal cells</a:t>
            </a:r>
            <a:r>
              <a:rPr lang="en-US" sz="2400" dirty="0"/>
              <a:t>, the centrosome is associated with two </a:t>
            </a:r>
            <a:r>
              <a:rPr lang="en-US" sz="2400" b="1" dirty="0">
                <a:effectLst>
                  <a:glow rad="63500">
                    <a:schemeClr val="accent5">
                      <a:satMod val="175000"/>
                      <a:alpha val="40000"/>
                    </a:schemeClr>
                  </a:glow>
                </a:effectLst>
              </a:rPr>
              <a:t>centrioles</a:t>
            </a:r>
            <a:r>
              <a:rPr lang="en-US" sz="2400" dirty="0">
                <a:effectLst>
                  <a:glow rad="63500">
                    <a:schemeClr val="accent5">
                      <a:satMod val="175000"/>
                      <a:alpha val="40000"/>
                    </a:schemeClr>
                  </a:glow>
                </a:effectLst>
              </a:rPr>
              <a:t> surrounded by </a:t>
            </a:r>
            <a:r>
              <a:rPr lang="en-US" sz="2400" i="1" dirty="0">
                <a:effectLst>
                  <a:glow rad="63500">
                    <a:schemeClr val="accent5">
                      <a:satMod val="175000"/>
                      <a:alpha val="40000"/>
                    </a:schemeClr>
                  </a:glow>
                </a:effectLst>
              </a:rPr>
              <a:t>pericentriolar material</a:t>
            </a:r>
            <a:r>
              <a:rPr lang="en-US" sz="2400" i="1" dirty="0"/>
              <a:t>.</a:t>
            </a:r>
          </a:p>
        </p:txBody>
      </p:sp>
    </p:spTree>
    <p:extLst>
      <p:ext uri="{BB962C8B-B14F-4D97-AF65-F5344CB8AC3E}">
        <p14:creationId xmlns:p14="http://schemas.microsoft.com/office/powerpoint/2010/main" val="2359458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84275"/>
            <a:ext cx="8263784" cy="553998"/>
          </a:xfrm>
          <a:solidFill>
            <a:srgbClr val="FFFF00"/>
          </a:solidFill>
        </p:spPr>
        <p:txBody>
          <a:bodyPr lIns="0" tIns="0" rIns="0" bIns="0" anchor="ctr">
            <a:spAutoFit/>
          </a:bodyPr>
          <a:lstStyle/>
          <a:p>
            <a:r>
              <a:rPr lang="en-US" sz="3600" dirty="0">
                <a:latin typeface="+mj-lt"/>
              </a:rPr>
              <a:t>Centriole Structure</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80629"/>
            <a:ext cx="8263784" cy="3162404"/>
          </a:xfrm>
          <a:noFill/>
          <a:ln>
            <a:noFill/>
          </a:ln>
        </p:spPr>
        <p:txBody>
          <a:bodyPr lIns="0" tIns="0" rIns="0" bIns="0" anchor="t" anchorCtr="0">
            <a:spAutoFit/>
          </a:bodyPr>
          <a:lstStyle/>
          <a:p>
            <a:pPr marL="342900" indent="-342900"/>
            <a:r>
              <a:rPr lang="en-US" sz="2400" dirty="0"/>
              <a:t>Centriole walls are formed by nine pairs of triplet microtubules.</a:t>
            </a:r>
          </a:p>
          <a:p>
            <a:pPr marL="342900" indent="-342900"/>
            <a:r>
              <a:rPr lang="en-US" sz="2400" dirty="0"/>
              <a:t>They are oriented at right angles to each other.</a:t>
            </a:r>
          </a:p>
          <a:p>
            <a:pPr marL="342900" indent="-342900"/>
            <a:r>
              <a:rPr lang="en-US" sz="2400" dirty="0"/>
              <a:t>They are involved in basal body formation for cilia and flagella.</a:t>
            </a:r>
          </a:p>
          <a:p>
            <a:pPr marL="342900" indent="-342900"/>
            <a:r>
              <a:rPr lang="en-US" sz="2400" dirty="0"/>
              <a:t>Animal cells without centrioles have poorly organized mitotic spindles but can still divide.</a:t>
            </a:r>
          </a:p>
        </p:txBody>
      </p:sp>
    </p:spTree>
    <p:extLst>
      <p:ext uri="{BB962C8B-B14F-4D97-AF65-F5344CB8AC3E}">
        <p14:creationId xmlns:p14="http://schemas.microsoft.com/office/powerpoint/2010/main" val="878733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69754"/>
            <a:ext cx="8263784" cy="1107996"/>
          </a:xfrm>
          <a:solidFill>
            <a:srgbClr val="FFFF00"/>
          </a:solidFill>
        </p:spPr>
        <p:txBody>
          <a:bodyPr lIns="0" tIns="0" rIns="0" bIns="0" anchor="ctr">
            <a:spAutoFit/>
          </a:bodyPr>
          <a:lstStyle/>
          <a:p>
            <a:r>
              <a:rPr lang="en-US" sz="3600" dirty="0">
                <a:latin typeface="+mj-lt"/>
                <a:cs typeface="Times New Roman" panose="02020603050405020304" pitchFamily="18" charset="0"/>
              </a:rPr>
              <a:t>13.1 Major Structural Elements of the Cytoskeleton</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1564"/>
            <a:ext cx="8263784" cy="1722777"/>
          </a:xfrm>
          <a:noFill/>
          <a:ln>
            <a:noFill/>
          </a:ln>
        </p:spPr>
        <p:txBody>
          <a:bodyPr lIns="0" tIns="0" rIns="0" bIns="0" anchor="t" anchorCtr="0"/>
          <a:lstStyle/>
          <a:p>
            <a:pPr marL="342900" indent="-342900"/>
            <a:r>
              <a:rPr lang="en-US" sz="2400" dirty="0"/>
              <a:t>The </a:t>
            </a:r>
            <a:r>
              <a:rPr lang="en-US" sz="2400" dirty="0">
                <a:ln>
                  <a:solidFill>
                    <a:schemeClr val="accent3">
                      <a:lumMod val="75000"/>
                    </a:schemeClr>
                  </a:solidFill>
                </a:ln>
              </a:rPr>
              <a:t>major structural </a:t>
            </a:r>
            <a:r>
              <a:rPr lang="en-US" sz="2400" dirty="0"/>
              <a:t>elements of the cytoskeleton are</a:t>
            </a:r>
          </a:p>
          <a:p>
            <a:pPr marL="829818" lvl="1" indent="-342900"/>
            <a:r>
              <a:rPr lang="en-US" sz="2400" dirty="0">
                <a:ln>
                  <a:solidFill>
                    <a:schemeClr val="accent3">
                      <a:lumMod val="75000"/>
                    </a:schemeClr>
                  </a:solidFill>
                </a:ln>
                <a:solidFill>
                  <a:schemeClr val="accent2">
                    <a:lumMod val="60000"/>
                    <a:lumOff val="40000"/>
                  </a:schemeClr>
                </a:solidFill>
              </a:rPr>
              <a:t>Microtubules</a:t>
            </a:r>
          </a:p>
          <a:p>
            <a:pPr marL="829818" lvl="1" indent="-342900"/>
            <a:r>
              <a:rPr lang="en-US" sz="2400" dirty="0">
                <a:ln>
                  <a:solidFill>
                    <a:schemeClr val="accent3">
                      <a:lumMod val="75000"/>
                    </a:schemeClr>
                  </a:solidFill>
                </a:ln>
                <a:solidFill>
                  <a:schemeClr val="accent2">
                    <a:lumMod val="60000"/>
                    <a:lumOff val="40000"/>
                  </a:schemeClr>
                </a:solidFill>
              </a:rPr>
              <a:t>Microfilaments</a:t>
            </a:r>
          </a:p>
          <a:p>
            <a:pPr marL="829818" lvl="1" indent="-342900"/>
            <a:r>
              <a:rPr lang="en-US" sz="2400" dirty="0">
                <a:ln>
                  <a:solidFill>
                    <a:schemeClr val="accent3">
                      <a:lumMod val="75000"/>
                    </a:schemeClr>
                  </a:solidFill>
                </a:ln>
                <a:solidFill>
                  <a:schemeClr val="accent2">
                    <a:lumMod val="60000"/>
                    <a:lumOff val="40000"/>
                  </a:schemeClr>
                </a:solidFill>
              </a:rPr>
              <a:t>Intermediate</a:t>
            </a:r>
            <a:r>
              <a:rPr lang="en-US" sz="2400" dirty="0"/>
              <a:t> filaments</a:t>
            </a:r>
          </a:p>
        </p:txBody>
      </p:sp>
    </p:spTree>
    <p:extLst>
      <p:ext uri="{BB962C8B-B14F-4D97-AF65-F5344CB8AC3E}">
        <p14:creationId xmlns:p14="http://schemas.microsoft.com/office/powerpoint/2010/main" val="1541142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34145"/>
            <a:ext cx="8229600" cy="636885"/>
          </a:xfrm>
        </p:spPr>
        <p:txBody>
          <a:bodyPr lIns="0" tIns="0" rIns="0" bIns="0" anchor="ctr"/>
          <a:lstStyle/>
          <a:p>
            <a:r>
              <a:rPr lang="en-US" dirty="0"/>
              <a:t>The Centrosome</a:t>
            </a:r>
          </a:p>
        </p:txBody>
      </p:sp>
      <p:sp>
        <p:nvSpPr>
          <p:cNvPr id="6" name="Content Placeholder 5"/>
          <p:cNvSpPr>
            <a:spLocks noGrp="1"/>
          </p:cNvSpPr>
          <p:nvPr>
            <p:ph sz="quarter" idx="15"/>
          </p:nvPr>
        </p:nvSpPr>
        <p:spPr>
          <a:xfrm>
            <a:off x="421689" y="981732"/>
            <a:ext cx="4145549" cy="369332"/>
          </a:xfrm>
        </p:spPr>
        <p:txBody>
          <a:bodyPr wrap="square" lIns="0" tIns="0" rIns="0" bIns="0">
            <a:spAutoFit/>
          </a:bodyPr>
          <a:lstStyle/>
          <a:p>
            <a:pPr marL="0" indent="0">
              <a:spcBef>
                <a:spcPts val="600"/>
              </a:spcBef>
              <a:buNone/>
            </a:pPr>
            <a:r>
              <a:rPr lang="en-US" sz="2400" b="1" dirty="0"/>
              <a:t>Figure 13.8</a:t>
            </a:r>
            <a:r>
              <a:rPr lang="en-US" sz="2400" dirty="0"/>
              <a:t> The Centrosome. </a:t>
            </a:r>
          </a:p>
        </p:txBody>
      </p:sp>
      <p:pic>
        <p:nvPicPr>
          <p:cNvPr id="4" name="Picture Placeholder 3" descr="An illustration of the centrosome, a T E M of centrosome, and a magnified view of centriolar structure.&#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1590"/>
          <a:stretch/>
        </p:blipFill>
        <p:spPr>
          <a:xfrm>
            <a:off x="4135121" y="1002458"/>
            <a:ext cx="3657599" cy="5317603"/>
          </a:xfrm>
        </p:spPr>
      </p:pic>
    </p:spTree>
    <p:extLst>
      <p:ext uri="{BB962C8B-B14F-4D97-AF65-F5344CB8AC3E}">
        <p14:creationId xmlns:p14="http://schemas.microsoft.com/office/powerpoint/2010/main" val="3104832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FFFF00"/>
          </a:solidFill>
        </p:spPr>
        <p:txBody>
          <a:bodyPr lIns="0" tIns="0" rIns="0" bIns="0" anchor="ctr"/>
          <a:lstStyle/>
          <a:p>
            <a:r>
              <a:rPr lang="el-GR" sz="3600" i="1" dirty="0">
                <a:latin typeface="+mj-lt"/>
              </a:rPr>
              <a:t>γ</a:t>
            </a:r>
            <a:r>
              <a:rPr lang="en-US" sz="3600" dirty="0">
                <a:latin typeface="+mj-lt"/>
              </a:rPr>
              <a:t>-Tubulin</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8"/>
            <a:ext cx="8263784" cy="2793072"/>
          </a:xfrm>
          <a:noFill/>
          <a:ln>
            <a:noFill/>
          </a:ln>
        </p:spPr>
        <p:txBody>
          <a:bodyPr lIns="0" tIns="0" rIns="0" bIns="0" anchor="t" anchorCtr="0">
            <a:spAutoFit/>
          </a:bodyPr>
          <a:lstStyle/>
          <a:p>
            <a:pPr marL="342900" indent="-342900"/>
            <a:r>
              <a:rPr lang="en-US" sz="2400" u="sng" dirty="0">
                <a:latin typeface="+mn-lt"/>
              </a:rPr>
              <a:t>Centrosomes </a:t>
            </a:r>
            <a:r>
              <a:rPr lang="en-US" sz="2400" dirty="0">
                <a:effectLst>
                  <a:glow rad="63500">
                    <a:schemeClr val="accent4">
                      <a:satMod val="175000"/>
                      <a:alpha val="40000"/>
                    </a:schemeClr>
                  </a:glow>
                </a:effectLst>
                <a:latin typeface="+mn-lt"/>
              </a:rPr>
              <a:t>have large ring-shaped protein complexes in them; these contain </a:t>
            </a:r>
            <a:r>
              <a:rPr lang="el-GR" sz="2400" b="1" i="1" dirty="0">
                <a:effectLst>
                  <a:glow rad="63500">
                    <a:schemeClr val="accent4">
                      <a:satMod val="175000"/>
                      <a:alpha val="40000"/>
                    </a:schemeClr>
                  </a:glow>
                </a:effectLst>
                <a:latin typeface="+mn-lt"/>
                <a:cs typeface="Times New Roman" panose="02020603050405020304" pitchFamily="18" charset="0"/>
              </a:rPr>
              <a:t>γ</a:t>
            </a:r>
            <a:r>
              <a:rPr lang="el-GR" sz="2400" i="1" dirty="0">
                <a:effectLst>
                  <a:glow rad="63500">
                    <a:schemeClr val="accent4">
                      <a:satMod val="175000"/>
                      <a:alpha val="40000"/>
                    </a:schemeClr>
                  </a:glow>
                </a:effectLst>
                <a:latin typeface="+mn-lt"/>
                <a:cs typeface="Times New Roman" panose="02020603050405020304" pitchFamily="18" charset="0"/>
              </a:rPr>
              <a:t> </a:t>
            </a:r>
            <a:r>
              <a:rPr lang="en-US" sz="2400" dirty="0">
                <a:effectLst>
                  <a:glow rad="63500">
                    <a:schemeClr val="accent4">
                      <a:satMod val="175000"/>
                      <a:alpha val="40000"/>
                    </a:schemeClr>
                  </a:glow>
                </a:effectLst>
                <a:latin typeface="+mn-lt"/>
              </a:rPr>
              <a:t>-</a:t>
            </a:r>
            <a:r>
              <a:rPr lang="en-US" sz="2400" b="1" dirty="0">
                <a:effectLst>
                  <a:glow rad="63500">
                    <a:schemeClr val="accent4">
                      <a:satMod val="175000"/>
                      <a:alpha val="40000"/>
                    </a:schemeClr>
                  </a:glow>
                </a:effectLst>
                <a:latin typeface="+mn-lt"/>
              </a:rPr>
              <a:t>tubulin.</a:t>
            </a:r>
            <a:endParaRPr lang="en-US" sz="2400" dirty="0">
              <a:effectLst>
                <a:glow rad="63500">
                  <a:schemeClr val="accent4">
                    <a:satMod val="175000"/>
                    <a:alpha val="40000"/>
                  </a:schemeClr>
                </a:glow>
              </a:effectLst>
              <a:latin typeface="+mn-lt"/>
            </a:endParaRPr>
          </a:p>
          <a:p>
            <a:pPr marL="342900" indent="-342900"/>
            <a:r>
              <a:rPr lang="el-GR" sz="2400" i="1" dirty="0">
                <a:latin typeface="+mn-lt"/>
                <a:cs typeface="Times New Roman" panose="02020603050405020304" pitchFamily="18" charset="0"/>
              </a:rPr>
              <a:t>γ </a:t>
            </a:r>
            <a:r>
              <a:rPr lang="en-US" sz="2400" dirty="0">
                <a:latin typeface="+mn-lt"/>
              </a:rPr>
              <a:t>-tubulin is </a:t>
            </a:r>
            <a:r>
              <a:rPr lang="en-US" sz="2400" dirty="0">
                <a:ln>
                  <a:solidFill>
                    <a:srgbClr val="FF0000"/>
                  </a:solidFill>
                </a:ln>
                <a:effectLst>
                  <a:glow rad="63500">
                    <a:schemeClr val="accent4">
                      <a:satMod val="175000"/>
                      <a:alpha val="40000"/>
                    </a:schemeClr>
                  </a:glow>
                </a:effectLst>
                <a:latin typeface="+mn-lt"/>
              </a:rPr>
              <a:t>found only in centrosomes</a:t>
            </a:r>
            <a:r>
              <a:rPr lang="en-US" sz="2400" dirty="0">
                <a:latin typeface="+mn-lt"/>
              </a:rPr>
              <a:t>.</a:t>
            </a:r>
          </a:p>
          <a:p>
            <a:pPr marL="342900" indent="-342900"/>
            <a:r>
              <a:rPr lang="el-GR" sz="2400" b="1" i="1" dirty="0">
                <a:latin typeface="+mn-lt"/>
                <a:cs typeface="Times New Roman" panose="02020603050405020304" pitchFamily="18" charset="0"/>
              </a:rPr>
              <a:t>γ</a:t>
            </a:r>
            <a:r>
              <a:rPr lang="el-GR" sz="2400" i="1" dirty="0">
                <a:latin typeface="+mn-lt"/>
                <a:cs typeface="Times New Roman" panose="02020603050405020304" pitchFamily="18" charset="0"/>
              </a:rPr>
              <a:t> </a:t>
            </a:r>
            <a:r>
              <a:rPr lang="en-US" sz="2400" dirty="0">
                <a:latin typeface="+mn-lt"/>
              </a:rPr>
              <a:t>-</a:t>
            </a:r>
            <a:r>
              <a:rPr lang="en-US" sz="2400" b="1" dirty="0">
                <a:latin typeface="+mn-lt"/>
              </a:rPr>
              <a:t>tubulin ring complexes </a:t>
            </a:r>
            <a:r>
              <a:rPr lang="en-US" sz="2400" dirty="0">
                <a:latin typeface="+mn-lt"/>
              </a:rPr>
              <a:t>(</a:t>
            </a:r>
            <a:r>
              <a:rPr lang="el-GR" sz="2400" b="1" i="1" dirty="0">
                <a:latin typeface="+mn-lt"/>
                <a:cs typeface="Times New Roman" panose="02020603050405020304" pitchFamily="18" charset="0"/>
              </a:rPr>
              <a:t>γ</a:t>
            </a:r>
            <a:r>
              <a:rPr lang="el-GR" sz="2400" i="1" dirty="0">
                <a:latin typeface="+mn-lt"/>
                <a:cs typeface="Times New Roman" panose="02020603050405020304" pitchFamily="18" charset="0"/>
              </a:rPr>
              <a:t> </a:t>
            </a:r>
            <a:r>
              <a:rPr lang="en-US" sz="2400" dirty="0">
                <a:latin typeface="+mn-lt"/>
              </a:rPr>
              <a:t>-</a:t>
            </a:r>
            <a:r>
              <a:rPr lang="en-US" sz="2400" b="1" dirty="0" err="1">
                <a:latin typeface="+mn-lt"/>
              </a:rPr>
              <a:t>TuRCs</a:t>
            </a:r>
            <a:r>
              <a:rPr lang="en-US" sz="2400" dirty="0">
                <a:latin typeface="+mn-lt"/>
              </a:rPr>
              <a:t>) </a:t>
            </a:r>
            <a:r>
              <a:rPr lang="en-US" sz="2400" dirty="0">
                <a:effectLst>
                  <a:glow rad="63500">
                    <a:schemeClr val="accent6">
                      <a:satMod val="175000"/>
                      <a:alpha val="40000"/>
                    </a:schemeClr>
                  </a:glow>
                </a:effectLst>
                <a:latin typeface="+mn-lt"/>
              </a:rPr>
              <a:t>nucleate the assembly of new MTs away from the centrosome</a:t>
            </a:r>
            <a:r>
              <a:rPr lang="en-US" sz="2400" dirty="0">
                <a:latin typeface="+mn-lt"/>
              </a:rPr>
              <a:t>.</a:t>
            </a:r>
          </a:p>
          <a:p>
            <a:pPr marL="342900" indent="-342900"/>
            <a:r>
              <a:rPr lang="en-US" sz="2400" dirty="0">
                <a:latin typeface="+mn-lt"/>
              </a:rPr>
              <a:t>Loss of </a:t>
            </a:r>
            <a:r>
              <a:rPr lang="el-GR" sz="2400" i="1" dirty="0">
                <a:latin typeface="+mn-lt"/>
                <a:cs typeface="Times New Roman" panose="02020603050405020304" pitchFamily="18" charset="0"/>
              </a:rPr>
              <a:t>γ </a:t>
            </a:r>
            <a:r>
              <a:rPr lang="en-US" sz="2400" dirty="0">
                <a:latin typeface="+mn-lt"/>
              </a:rPr>
              <a:t>-</a:t>
            </a:r>
            <a:r>
              <a:rPr lang="en-US" sz="2400" dirty="0" err="1">
                <a:latin typeface="+mn-lt"/>
              </a:rPr>
              <a:t>TuRCs</a:t>
            </a:r>
            <a:r>
              <a:rPr lang="en-US" sz="2400" dirty="0">
                <a:latin typeface="+mn-lt"/>
              </a:rPr>
              <a:t> prevents a cell from nucleating </a:t>
            </a:r>
            <a:r>
              <a:rPr lang="en-US" sz="2400" dirty="0" err="1">
                <a:latin typeface="+mn-lt"/>
              </a:rPr>
              <a:t>MTs.</a:t>
            </a:r>
            <a:endParaRPr lang="en-US" sz="2400" dirty="0">
              <a:latin typeface="+mn-lt"/>
            </a:endParaRPr>
          </a:p>
        </p:txBody>
      </p:sp>
    </p:spTree>
    <p:extLst>
      <p:ext uri="{BB962C8B-B14F-4D97-AF65-F5344CB8AC3E}">
        <p14:creationId xmlns:p14="http://schemas.microsoft.com/office/powerpoint/2010/main" val="747558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235091"/>
            <a:ext cx="8229600" cy="984885"/>
          </a:xfrm>
          <a:solidFill>
            <a:srgbClr val="FFFF00"/>
          </a:solidFill>
        </p:spPr>
        <p:txBody>
          <a:bodyPr lIns="0" tIns="0" rIns="0" bIns="0" anchor="ctr">
            <a:spAutoFit/>
          </a:bodyPr>
          <a:lstStyle/>
          <a:p>
            <a:r>
              <a:rPr lang="el-GR" sz="3200" i="1" dirty="0"/>
              <a:t>γ</a:t>
            </a:r>
            <a:r>
              <a:rPr lang="en-US" sz="3200" dirty="0"/>
              <a:t>-Tubulin Ring Complexes (</a:t>
            </a:r>
            <a:r>
              <a:rPr lang="el-GR" sz="3200" i="1" dirty="0"/>
              <a:t>γ</a:t>
            </a:r>
            <a:r>
              <a:rPr lang="en-US" sz="3200" dirty="0"/>
              <a:t>-</a:t>
            </a:r>
            <a:r>
              <a:rPr lang="en-US" sz="3200" dirty="0" err="1"/>
              <a:t>TuRCs</a:t>
            </a:r>
            <a:r>
              <a:rPr lang="en-US" sz="3200" dirty="0"/>
              <a:t>) Nucleate Microtubules</a:t>
            </a:r>
          </a:p>
        </p:txBody>
      </p:sp>
      <p:sp>
        <p:nvSpPr>
          <p:cNvPr id="6" name="Content Placeholder 5"/>
          <p:cNvSpPr>
            <a:spLocks noGrp="1"/>
          </p:cNvSpPr>
          <p:nvPr>
            <p:ph sz="quarter" idx="15"/>
          </p:nvPr>
        </p:nvSpPr>
        <p:spPr>
          <a:xfrm>
            <a:off x="421688" y="1543706"/>
            <a:ext cx="8303212" cy="738664"/>
          </a:xfrm>
        </p:spPr>
        <p:txBody>
          <a:bodyPr wrap="square" lIns="0" tIns="0" rIns="0" bIns="0">
            <a:spAutoFit/>
          </a:bodyPr>
          <a:lstStyle/>
          <a:p>
            <a:pPr marL="0" indent="0">
              <a:buNone/>
            </a:pPr>
            <a:r>
              <a:rPr lang="en-US" sz="2400" b="1" dirty="0"/>
              <a:t>Figure 13.9</a:t>
            </a:r>
            <a:r>
              <a:rPr lang="en-US" sz="2400" dirty="0"/>
              <a:t> </a:t>
            </a:r>
            <a:r>
              <a:rPr lang="el-GR" sz="2400" i="1" dirty="0"/>
              <a:t>γ</a:t>
            </a:r>
            <a:r>
              <a:rPr lang="en-US" sz="2400" dirty="0"/>
              <a:t>-Tubulin Ring Complexes (</a:t>
            </a:r>
            <a:r>
              <a:rPr lang="el-GR" sz="2400" i="1" dirty="0"/>
              <a:t>γ</a:t>
            </a:r>
            <a:r>
              <a:rPr lang="en-US" sz="2400" dirty="0"/>
              <a:t>-</a:t>
            </a:r>
            <a:r>
              <a:rPr lang="en-US" sz="2400" dirty="0" err="1"/>
              <a:t>TuRCs</a:t>
            </a:r>
            <a:r>
              <a:rPr lang="en-US" sz="2400" dirty="0"/>
              <a:t>) Nucleate Microtubules. </a:t>
            </a:r>
          </a:p>
        </p:txBody>
      </p:sp>
      <p:pic>
        <p:nvPicPr>
          <p:cNvPr id="5" name="Picture Placeholder 4" descr="An illustration of gamma-tubulin ring complexes and a microtubule visualized by metal shadowing.&#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239"/>
          <a:stretch/>
        </p:blipFill>
        <p:spPr>
          <a:xfrm>
            <a:off x="2635814" y="2448619"/>
            <a:ext cx="3899072" cy="3840624"/>
          </a:xfrm>
        </p:spPr>
      </p:pic>
    </p:spTree>
    <p:extLst>
      <p:ext uri="{BB962C8B-B14F-4D97-AF65-F5344CB8AC3E}">
        <p14:creationId xmlns:p14="http://schemas.microsoft.com/office/powerpoint/2010/main" val="1643371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64452"/>
            <a:ext cx="8263784" cy="1107996"/>
          </a:xfrm>
          <a:solidFill>
            <a:srgbClr val="FFFF00"/>
          </a:solidFill>
        </p:spPr>
        <p:txBody>
          <a:bodyPr lIns="0" tIns="0" rIns="0" bIns="0" anchor="ctr">
            <a:spAutoFit/>
          </a:bodyPr>
          <a:lstStyle/>
          <a:p>
            <a:r>
              <a:rPr lang="en-US" sz="3600" dirty="0">
                <a:latin typeface="+mj-lt"/>
              </a:rPr>
              <a:t>Microtubule Minus-End Binding Proteins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2603"/>
            <a:ext cx="8263784" cy="3530305"/>
          </a:xfrm>
          <a:noFill/>
          <a:ln>
            <a:noFill/>
          </a:ln>
        </p:spPr>
        <p:txBody>
          <a:bodyPr lIns="0" tIns="0" rIns="0" bIns="0" anchor="t" anchorCtr="0">
            <a:spAutoFit/>
          </a:bodyPr>
          <a:lstStyle/>
          <a:p>
            <a:pPr marL="342900" indent="-342900"/>
            <a:r>
              <a:rPr lang="en-US" sz="2400" dirty="0">
                <a:effectLst>
                  <a:glow rad="63500">
                    <a:schemeClr val="accent4">
                      <a:satMod val="175000"/>
                      <a:alpha val="40000"/>
                    </a:schemeClr>
                  </a:glow>
                </a:effectLst>
              </a:rPr>
              <a:t>Microtubule minus-end binding proteins </a:t>
            </a:r>
            <a:r>
              <a:rPr lang="en-US" sz="2400" dirty="0"/>
              <a:t>are </a:t>
            </a:r>
            <a:r>
              <a:rPr lang="en-US" sz="2400" spc="-300" dirty="0"/>
              <a:t>M T O </a:t>
            </a:r>
            <a:r>
              <a:rPr lang="en-US" sz="2400" dirty="0"/>
              <a:t>C proteins that function as </a:t>
            </a:r>
            <a:r>
              <a:rPr lang="en-US" sz="2400" dirty="0">
                <a:effectLst>
                  <a:glow rad="101600">
                    <a:srgbClr val="FFFF00">
                      <a:alpha val="60000"/>
                    </a:srgbClr>
                  </a:glow>
                </a:effectLst>
              </a:rPr>
              <a:t>anchor (rather than promoting polymerization).</a:t>
            </a:r>
          </a:p>
          <a:p>
            <a:pPr marL="342900" indent="-342900"/>
            <a:r>
              <a:rPr lang="en-US" sz="2400" dirty="0"/>
              <a:t>An example </a:t>
            </a:r>
            <a:r>
              <a:rPr lang="en-US" sz="2400" dirty="0">
                <a:effectLst>
                  <a:glow rad="63500">
                    <a:schemeClr val="accent4">
                      <a:satMod val="175000"/>
                      <a:alpha val="40000"/>
                    </a:schemeClr>
                  </a:glow>
                </a:effectLst>
              </a:rPr>
              <a:t>is </a:t>
            </a:r>
            <a:r>
              <a:rPr lang="en-US" sz="2400" i="1" dirty="0" err="1">
                <a:effectLst>
                  <a:glow rad="63500">
                    <a:schemeClr val="accent4">
                      <a:satMod val="175000"/>
                      <a:alpha val="40000"/>
                    </a:schemeClr>
                  </a:glow>
                </a:effectLst>
              </a:rPr>
              <a:t>ninein</a:t>
            </a:r>
            <a:r>
              <a:rPr lang="en-US" sz="2400" dirty="0">
                <a:effectLst>
                  <a:glow rad="63500">
                    <a:schemeClr val="accent4">
                      <a:satMod val="175000"/>
                      <a:alpha val="40000"/>
                    </a:schemeClr>
                  </a:glow>
                </a:effectLst>
              </a:rPr>
              <a:t>. </a:t>
            </a:r>
          </a:p>
          <a:p>
            <a:pPr marL="342900" indent="-342900"/>
            <a:r>
              <a:rPr lang="en-US" sz="2400" dirty="0">
                <a:effectLst>
                  <a:glow rad="101600">
                    <a:schemeClr val="accent5">
                      <a:satMod val="175000"/>
                      <a:alpha val="40000"/>
                    </a:schemeClr>
                  </a:glow>
                </a:effectLst>
              </a:rPr>
              <a:t>Branched microtubules </a:t>
            </a:r>
            <a:r>
              <a:rPr lang="en-US" sz="2400" dirty="0"/>
              <a:t>have recently been discovered. These branches form at 30</a:t>
            </a:r>
            <a:r>
              <a:rPr lang="en-IN" sz="2400" dirty="0"/>
              <a:t>–</a:t>
            </a:r>
            <a:r>
              <a:rPr lang="en-US" sz="2400" dirty="0"/>
              <a:t>40° angles from the existing microtubule by recruiting </a:t>
            </a:r>
            <a:r>
              <a:rPr lang="el-GR" sz="2400" i="1" dirty="0"/>
              <a:t>γ</a:t>
            </a:r>
            <a:r>
              <a:rPr lang="en-US" sz="2400" dirty="0"/>
              <a:t>-</a:t>
            </a:r>
            <a:r>
              <a:rPr lang="en-US" sz="2400" dirty="0" err="1"/>
              <a:t>TuRCs</a:t>
            </a:r>
            <a:r>
              <a:rPr lang="en-US" sz="2400" dirty="0"/>
              <a:t>.</a:t>
            </a:r>
          </a:p>
          <a:p>
            <a:pPr marL="342900" indent="-342900"/>
            <a:r>
              <a:rPr lang="en-US" sz="2400" dirty="0"/>
              <a:t>The protein </a:t>
            </a:r>
            <a:r>
              <a:rPr lang="en-US" sz="2400" i="1" dirty="0" err="1">
                <a:effectLst>
                  <a:glow rad="63500">
                    <a:schemeClr val="accent5">
                      <a:satMod val="175000"/>
                      <a:alpha val="40000"/>
                    </a:schemeClr>
                  </a:glow>
                </a:effectLst>
              </a:rPr>
              <a:t>augmin</a:t>
            </a:r>
            <a:r>
              <a:rPr lang="en-US" sz="2400" dirty="0">
                <a:effectLst>
                  <a:glow rad="63500">
                    <a:schemeClr val="accent5">
                      <a:satMod val="175000"/>
                      <a:alpha val="40000"/>
                    </a:schemeClr>
                  </a:glow>
                </a:effectLst>
              </a:rPr>
              <a:t> anchors this structure</a:t>
            </a:r>
            <a:r>
              <a:rPr lang="en-US" sz="2400" dirty="0"/>
              <a:t>. </a:t>
            </a:r>
          </a:p>
        </p:txBody>
      </p:sp>
    </p:spTree>
    <p:extLst>
      <p:ext uri="{BB962C8B-B14F-4D97-AF65-F5344CB8AC3E}">
        <p14:creationId xmlns:p14="http://schemas.microsoft.com/office/powerpoint/2010/main" val="2694953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64452"/>
            <a:ext cx="8263784" cy="1107996"/>
          </a:xfrm>
          <a:solidFill>
            <a:srgbClr val="FFFF00"/>
          </a:solidFill>
        </p:spPr>
        <p:txBody>
          <a:bodyPr lIns="0" tIns="0" rIns="0" bIns="0" anchor="ctr">
            <a:spAutoFit/>
          </a:bodyPr>
          <a:lstStyle/>
          <a:p>
            <a:r>
              <a:rPr lang="en-US" sz="3600" spc="-500" dirty="0">
                <a:latin typeface="+mj-lt"/>
              </a:rPr>
              <a:t>M T O </a:t>
            </a:r>
            <a:r>
              <a:rPr lang="en-US" sz="3600" dirty="0">
                <a:latin typeface="+mj-lt"/>
              </a:rPr>
              <a:t>Cs Organize and Polarize the Microtubules Within Cells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2603"/>
            <a:ext cx="8263784" cy="3162404"/>
          </a:xfrm>
          <a:noFill/>
          <a:ln>
            <a:noFill/>
          </a:ln>
        </p:spPr>
        <p:txBody>
          <a:bodyPr lIns="0" tIns="0" rIns="0" bIns="0" anchor="t" anchorCtr="0">
            <a:spAutoFit/>
          </a:bodyPr>
          <a:lstStyle/>
          <a:p>
            <a:pPr marL="342900" indent="-342900"/>
            <a:r>
              <a:rPr lang="en-US" sz="2400" spc="-300" dirty="0"/>
              <a:t>M T O </a:t>
            </a:r>
            <a:r>
              <a:rPr lang="en-US" sz="2400" dirty="0"/>
              <a:t>Cs </a:t>
            </a:r>
            <a:r>
              <a:rPr lang="en-US" sz="2400" dirty="0">
                <a:solidFill>
                  <a:srgbClr val="FF0000"/>
                </a:solidFill>
              </a:rPr>
              <a:t>nucleate</a:t>
            </a:r>
            <a:r>
              <a:rPr lang="en-US" sz="2400" dirty="0"/>
              <a:t> and </a:t>
            </a:r>
            <a:r>
              <a:rPr lang="en-US" sz="2400" dirty="0">
                <a:solidFill>
                  <a:srgbClr val="FF0000"/>
                </a:solidFill>
              </a:rPr>
              <a:t>anchor</a:t>
            </a:r>
            <a:r>
              <a:rPr lang="en-US" sz="2400" dirty="0"/>
              <a:t> </a:t>
            </a:r>
            <a:r>
              <a:rPr lang="en-US" sz="2400" spc="-300" dirty="0"/>
              <a:t>M T </a:t>
            </a:r>
            <a:r>
              <a:rPr lang="en-US" sz="2400" dirty="0"/>
              <a:t>s.</a:t>
            </a:r>
          </a:p>
          <a:p>
            <a:pPr marL="342900" indent="-342900"/>
            <a:r>
              <a:rPr lang="en-US" sz="2400" u="sng" spc="-300" dirty="0"/>
              <a:t>M </a:t>
            </a:r>
            <a:r>
              <a:rPr lang="en-US" sz="2400" u="sng" dirty="0"/>
              <a:t>Ts grow outward from the </a:t>
            </a:r>
            <a:r>
              <a:rPr lang="en-US" sz="2400" u="sng" spc="-300" dirty="0"/>
              <a:t>M T O </a:t>
            </a:r>
            <a:r>
              <a:rPr lang="en-US" sz="2400" u="sng" dirty="0"/>
              <a:t>C </a:t>
            </a:r>
            <a:r>
              <a:rPr lang="en-US" sz="2400" dirty="0"/>
              <a:t>with a fixed polarity—the minus ends are anchored in the </a:t>
            </a:r>
            <a:r>
              <a:rPr lang="en-US" sz="2400" spc="-300" dirty="0"/>
              <a:t>M T O </a:t>
            </a:r>
            <a:r>
              <a:rPr lang="en-US" sz="2400" dirty="0"/>
              <a:t>C.</a:t>
            </a:r>
          </a:p>
          <a:p>
            <a:pPr marL="342900" indent="-342900"/>
            <a:r>
              <a:rPr lang="en-US" sz="2400" dirty="0"/>
              <a:t>Because of this, </a:t>
            </a:r>
            <a:r>
              <a:rPr lang="en-US" sz="2400" dirty="0">
                <a:effectLst>
                  <a:glow rad="63500">
                    <a:schemeClr val="accent4">
                      <a:satMod val="175000"/>
                      <a:alpha val="40000"/>
                    </a:schemeClr>
                  </a:glow>
                </a:effectLst>
              </a:rPr>
              <a:t>dynamic growth and shrinkage of </a:t>
            </a:r>
            <a:r>
              <a:rPr lang="en-US" sz="2400" spc="-300" dirty="0">
                <a:effectLst>
                  <a:glow rad="63500">
                    <a:schemeClr val="accent4">
                      <a:satMod val="175000"/>
                      <a:alpha val="40000"/>
                    </a:schemeClr>
                  </a:glow>
                </a:effectLst>
              </a:rPr>
              <a:t> M T s </a:t>
            </a:r>
            <a:r>
              <a:rPr lang="en-US" sz="2400" dirty="0">
                <a:effectLst>
                  <a:glow rad="63500">
                    <a:schemeClr val="accent4">
                      <a:satMod val="175000"/>
                      <a:alpha val="40000"/>
                    </a:schemeClr>
                  </a:glow>
                </a:effectLst>
              </a:rPr>
              <a:t>occurs at the plus ends</a:t>
            </a:r>
            <a:r>
              <a:rPr lang="en-US" sz="2400" dirty="0"/>
              <a:t>, near the cell periphery.</a:t>
            </a:r>
          </a:p>
          <a:p>
            <a:pPr marL="342900" indent="-342900"/>
            <a:r>
              <a:rPr lang="en-US" sz="2400" dirty="0"/>
              <a:t>Not all cells have centrally located </a:t>
            </a:r>
            <a:r>
              <a:rPr lang="en-US" sz="2400" spc="-300" dirty="0"/>
              <a:t>M T O </a:t>
            </a:r>
            <a:r>
              <a:rPr lang="en-US" sz="2400" dirty="0"/>
              <a:t>Cs. Some cells have more than one </a:t>
            </a:r>
            <a:r>
              <a:rPr lang="en-US" sz="2400" spc="-300" dirty="0"/>
              <a:t>M T O </a:t>
            </a:r>
            <a:r>
              <a:rPr lang="en-US" sz="2400" dirty="0"/>
              <a:t>C. </a:t>
            </a:r>
          </a:p>
        </p:txBody>
      </p:sp>
    </p:spTree>
    <p:extLst>
      <p:ext uri="{BB962C8B-B14F-4D97-AF65-F5344CB8AC3E}">
        <p14:creationId xmlns:p14="http://schemas.microsoft.com/office/powerpoint/2010/main" val="4110543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74798"/>
            <a:ext cx="8294334" cy="1107996"/>
          </a:xfrm>
          <a:solidFill>
            <a:srgbClr val="FFFF00"/>
          </a:solidFill>
        </p:spPr>
        <p:txBody>
          <a:bodyPr wrap="square" lIns="0" tIns="0" rIns="0" bIns="0" anchor="ctr">
            <a:spAutoFit/>
          </a:bodyPr>
          <a:lstStyle/>
          <a:p>
            <a:r>
              <a:rPr lang="en-US" dirty="0"/>
              <a:t>Microtubule Polarity in </a:t>
            </a:r>
            <a:r>
              <a:rPr lang="en-US" dirty="0" err="1"/>
              <a:t>Nondividing</a:t>
            </a:r>
            <a:r>
              <a:rPr lang="en-US" dirty="0"/>
              <a:t> Animal Cells</a:t>
            </a:r>
          </a:p>
        </p:txBody>
      </p:sp>
      <p:sp>
        <p:nvSpPr>
          <p:cNvPr id="6" name="Content Placeholder 5"/>
          <p:cNvSpPr>
            <a:spLocks noGrp="1"/>
          </p:cNvSpPr>
          <p:nvPr>
            <p:ph sz="quarter" idx="15"/>
          </p:nvPr>
        </p:nvSpPr>
        <p:spPr>
          <a:xfrm>
            <a:off x="419100" y="1544652"/>
            <a:ext cx="8305800" cy="738664"/>
          </a:xfrm>
        </p:spPr>
        <p:txBody>
          <a:bodyPr lIns="0" tIns="0" rIns="0" bIns="0">
            <a:spAutoFit/>
          </a:bodyPr>
          <a:lstStyle/>
          <a:p>
            <a:pPr marL="0" indent="0">
              <a:spcBef>
                <a:spcPts val="600"/>
              </a:spcBef>
              <a:buNone/>
            </a:pPr>
            <a:r>
              <a:rPr lang="en-US" sz="2400" b="1" dirty="0"/>
              <a:t>Figure 13.10 </a:t>
            </a:r>
            <a:r>
              <a:rPr lang="en-US" sz="2400" dirty="0"/>
              <a:t>Microtubule Polarity in </a:t>
            </a:r>
            <a:r>
              <a:rPr lang="en-US" sz="2400" dirty="0" err="1"/>
              <a:t>Nondividing</a:t>
            </a:r>
            <a:r>
              <a:rPr lang="en-US" sz="2400" dirty="0"/>
              <a:t> Animal Cells. </a:t>
            </a:r>
          </a:p>
        </p:txBody>
      </p:sp>
      <p:pic>
        <p:nvPicPr>
          <p:cNvPr id="8" name="Picture Placeholder 7" descr="An illustration of the microtubule polarity in nerve cells, ciliated epithelial cells, and red blood cells of animal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4773"/>
          <a:stretch/>
        </p:blipFill>
        <p:spPr>
          <a:xfrm>
            <a:off x="635567" y="2693555"/>
            <a:ext cx="7890634" cy="2533122"/>
          </a:xfrm>
        </p:spPr>
      </p:pic>
    </p:spTree>
    <p:extLst>
      <p:ext uri="{BB962C8B-B14F-4D97-AF65-F5344CB8AC3E}">
        <p14:creationId xmlns:p14="http://schemas.microsoft.com/office/powerpoint/2010/main" val="2640347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FFFF00"/>
          </a:solidFill>
        </p:spPr>
        <p:txBody>
          <a:bodyPr lIns="0" tIns="0" rIns="0" bIns="0" anchor="ctr"/>
          <a:lstStyle/>
          <a:p>
            <a:r>
              <a:rPr lang="en-US" sz="3600" dirty="0">
                <a:latin typeface="+mj-lt"/>
                <a:cs typeface="Times New Roman" panose="02020603050405020304" pitchFamily="18" charset="0"/>
              </a:rPr>
              <a:t>MTOCs in Dividing Cells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2970044"/>
          </a:xfrm>
          <a:noFill/>
          <a:ln>
            <a:noFill/>
          </a:ln>
        </p:spPr>
        <p:txBody>
          <a:bodyPr lIns="0" tIns="0" rIns="0" bIns="0" anchor="t" anchorCtr="0">
            <a:spAutoFit/>
          </a:bodyPr>
          <a:lstStyle/>
          <a:p>
            <a:pPr marL="342900" indent="-342900"/>
            <a:r>
              <a:rPr lang="en-US" sz="2400" dirty="0"/>
              <a:t>Each </a:t>
            </a:r>
            <a:r>
              <a:rPr lang="en-US" sz="2400" spc="-300" dirty="0"/>
              <a:t>M T O </a:t>
            </a:r>
            <a:r>
              <a:rPr lang="en-US" sz="2400" dirty="0"/>
              <a:t>C has a limited number of nucleation and anchorage sites.</a:t>
            </a:r>
          </a:p>
          <a:p>
            <a:pPr marL="342900" indent="-342900"/>
            <a:r>
              <a:rPr lang="en-US" sz="2400" spc="-300" dirty="0"/>
              <a:t>M </a:t>
            </a:r>
            <a:r>
              <a:rPr lang="en-US" sz="2400" dirty="0"/>
              <a:t>T-nucleating activity can be modulated during processes such as mitosis.</a:t>
            </a:r>
          </a:p>
          <a:p>
            <a:pPr marL="342900" indent="-342900"/>
            <a:r>
              <a:rPr lang="en-US" sz="2400" dirty="0"/>
              <a:t>Centrosomes associated with spindle poles in mitotic cells have highest </a:t>
            </a:r>
            <a:r>
              <a:rPr lang="en-US" sz="2400" spc="-300" dirty="0"/>
              <a:t>M </a:t>
            </a:r>
            <a:r>
              <a:rPr lang="en-US" sz="2400" dirty="0"/>
              <a:t>T-nucleating activity while the spindle is forming.</a:t>
            </a:r>
          </a:p>
        </p:txBody>
      </p:sp>
    </p:spTree>
    <p:extLst>
      <p:ext uri="{BB962C8B-B14F-4D97-AF65-F5344CB8AC3E}">
        <p14:creationId xmlns:p14="http://schemas.microsoft.com/office/powerpoint/2010/main" val="1570650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64638"/>
            <a:ext cx="8294334" cy="1107996"/>
          </a:xfrm>
          <a:solidFill>
            <a:srgbClr val="FFFF00"/>
          </a:solidFill>
        </p:spPr>
        <p:txBody>
          <a:bodyPr wrap="square" lIns="0" tIns="0" rIns="0" bIns="0" anchor="ctr">
            <a:spAutoFit/>
          </a:bodyPr>
          <a:lstStyle/>
          <a:p>
            <a:r>
              <a:rPr lang="en-US" dirty="0"/>
              <a:t>Changes in Microtubule Orientation During Mitosis</a:t>
            </a:r>
          </a:p>
        </p:txBody>
      </p:sp>
      <p:sp>
        <p:nvSpPr>
          <p:cNvPr id="6" name="Content Placeholder 5"/>
          <p:cNvSpPr>
            <a:spLocks noGrp="1"/>
          </p:cNvSpPr>
          <p:nvPr>
            <p:ph sz="quarter" idx="15"/>
          </p:nvPr>
        </p:nvSpPr>
        <p:spPr>
          <a:xfrm>
            <a:off x="419100" y="1544652"/>
            <a:ext cx="8305799" cy="738664"/>
          </a:xfrm>
        </p:spPr>
        <p:txBody>
          <a:bodyPr wrap="square" lIns="0" tIns="0" rIns="0" bIns="0">
            <a:spAutoFit/>
          </a:bodyPr>
          <a:lstStyle/>
          <a:p>
            <a:pPr marL="0" indent="0">
              <a:spcBef>
                <a:spcPts val="0"/>
              </a:spcBef>
              <a:buNone/>
            </a:pPr>
            <a:r>
              <a:rPr lang="en-US" sz="2400" b="1" dirty="0"/>
              <a:t>Figure 13.11</a:t>
            </a:r>
            <a:r>
              <a:rPr lang="en-US" sz="2400" dirty="0"/>
              <a:t> Changes in Microtubule Orientation During Mitosis.</a:t>
            </a:r>
          </a:p>
        </p:txBody>
      </p:sp>
      <p:pic>
        <p:nvPicPr>
          <p:cNvPr id="4" name="Picture Placeholder 3" descr="An illustration of the changes in the microtubule orientation during the different phases of mitosis: Interphase, early prophase, and metaphase. A fluorescence micrograph shows cell stained for spindle components with a measurement of 5 micrometer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1659"/>
          <a:stretch/>
        </p:blipFill>
        <p:spPr>
          <a:xfrm>
            <a:off x="2110586" y="2500618"/>
            <a:ext cx="4931691" cy="3733372"/>
          </a:xfrm>
        </p:spPr>
      </p:pic>
    </p:spTree>
    <p:extLst>
      <p:ext uri="{BB962C8B-B14F-4D97-AF65-F5344CB8AC3E}">
        <p14:creationId xmlns:p14="http://schemas.microsoft.com/office/powerpoint/2010/main" val="1326613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3203"/>
            <a:ext cx="8263784" cy="1661993"/>
          </a:xfrm>
          <a:solidFill>
            <a:srgbClr val="FFFF00"/>
          </a:solidFill>
        </p:spPr>
        <p:txBody>
          <a:bodyPr lIns="0" tIns="0" rIns="0" bIns="0" anchor="ctr">
            <a:spAutoFit/>
          </a:bodyPr>
          <a:lstStyle/>
          <a:p>
            <a:r>
              <a:rPr lang="en-US" sz="3600" dirty="0">
                <a:latin typeface="+mj-lt"/>
              </a:rPr>
              <a:t>Microtubule Stability Is Tightly Regulated in Cells by a Variety of Microtubule-Binding Proteins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2056954"/>
            <a:ext cx="8263784" cy="2231380"/>
          </a:xfrm>
          <a:noFill/>
          <a:ln>
            <a:noFill/>
          </a:ln>
        </p:spPr>
        <p:txBody>
          <a:bodyPr lIns="0" tIns="0" rIns="0" bIns="0" anchor="t" anchorCtr="0">
            <a:spAutoFit/>
          </a:bodyPr>
          <a:lstStyle/>
          <a:p>
            <a:pPr marL="342900" indent="-342900"/>
            <a:r>
              <a:rPr lang="en-US" sz="2400" dirty="0"/>
              <a:t>Cells regulate </a:t>
            </a:r>
            <a:r>
              <a:rPr lang="en-US" sz="2400" spc="-300" dirty="0"/>
              <a:t>M T </a:t>
            </a:r>
            <a:r>
              <a:rPr lang="en-US" sz="2400" dirty="0"/>
              <a:t>s with great precision.</a:t>
            </a:r>
          </a:p>
          <a:p>
            <a:pPr marL="342900" indent="-342900"/>
            <a:r>
              <a:rPr lang="en-US" sz="2400" dirty="0"/>
              <a:t>Some </a:t>
            </a:r>
            <a:r>
              <a:rPr lang="en-US" sz="2400" spc="-300" dirty="0"/>
              <a:t>M </a:t>
            </a:r>
            <a:r>
              <a:rPr lang="en-US" sz="2400" dirty="0"/>
              <a:t>T-binding proteins use </a:t>
            </a:r>
            <a:r>
              <a:rPr lang="en-US" sz="2400" spc="-300" dirty="0"/>
              <a:t>A T </a:t>
            </a:r>
            <a:r>
              <a:rPr lang="en-US" sz="2400" dirty="0"/>
              <a:t>P to drive vesicle or organelle transport or to generate sliding forces between </a:t>
            </a:r>
            <a:r>
              <a:rPr lang="en-US" sz="2400" spc="-300" dirty="0"/>
              <a:t>M </a:t>
            </a:r>
            <a:r>
              <a:rPr lang="en-US" sz="2400" dirty="0"/>
              <a:t>Ts.</a:t>
            </a:r>
          </a:p>
          <a:p>
            <a:pPr marL="342900" indent="-342900"/>
            <a:r>
              <a:rPr lang="en-US" sz="2400" dirty="0"/>
              <a:t>Others regulate </a:t>
            </a:r>
            <a:r>
              <a:rPr lang="en-US" sz="2400" spc="-300" dirty="0"/>
              <a:t>M </a:t>
            </a:r>
            <a:r>
              <a:rPr lang="en-US" sz="2400" dirty="0"/>
              <a:t>T structure.</a:t>
            </a:r>
          </a:p>
        </p:txBody>
      </p:sp>
    </p:spTree>
    <p:extLst>
      <p:ext uri="{BB962C8B-B14F-4D97-AF65-F5344CB8AC3E}">
        <p14:creationId xmlns:p14="http://schemas.microsoft.com/office/powerpoint/2010/main" val="3203676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3977"/>
            <a:ext cx="8263784" cy="1107996"/>
          </a:xfrm>
          <a:solidFill>
            <a:srgbClr val="FFFF00"/>
          </a:solidFill>
        </p:spPr>
        <p:txBody>
          <a:bodyPr lIns="0" tIns="0" rIns="0" bIns="0" anchor="ctr">
            <a:spAutoFit/>
          </a:bodyPr>
          <a:lstStyle/>
          <a:p>
            <a:r>
              <a:rPr lang="en-US" sz="3600" dirty="0">
                <a:latin typeface="+mj-lt"/>
              </a:rPr>
              <a:t>Microtubule-Stabilizing/Bundling Proteins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0646"/>
            <a:ext cx="8263784" cy="2739211"/>
          </a:xfrm>
          <a:noFill/>
          <a:ln>
            <a:noFill/>
          </a:ln>
        </p:spPr>
        <p:txBody>
          <a:bodyPr lIns="0" tIns="0" rIns="0" bIns="0" anchor="t" anchorCtr="0">
            <a:spAutoFit/>
          </a:bodyPr>
          <a:lstStyle/>
          <a:p>
            <a:pPr marL="342900" indent="-342900"/>
            <a:r>
              <a:rPr lang="en-US" sz="2400" b="1" spc="-300" dirty="0"/>
              <a:t>M A </a:t>
            </a:r>
            <a:r>
              <a:rPr lang="en-US" sz="2400" b="1" dirty="0"/>
              <a:t>Ps, microtubule-associated proteins</a:t>
            </a:r>
            <a:r>
              <a:rPr lang="en-US" sz="2400" dirty="0"/>
              <a:t>, bind at regular intervals along a microtubule wall, allowing for interaction with other cellular structures and filaments.</a:t>
            </a:r>
          </a:p>
          <a:p>
            <a:pPr marL="829818" lvl="1" indent="-342900"/>
            <a:r>
              <a:rPr lang="en-US" sz="2400" dirty="0"/>
              <a:t>A </a:t>
            </a:r>
            <a:r>
              <a:rPr lang="en-US" sz="2400" spc="-300" dirty="0"/>
              <a:t>M A </a:t>
            </a:r>
            <a:r>
              <a:rPr lang="en-US" sz="2400" dirty="0"/>
              <a:t>P called </a:t>
            </a:r>
            <a:r>
              <a:rPr lang="en-US" sz="2400" i="1" dirty="0">
                <a:ln>
                  <a:solidFill>
                    <a:srgbClr val="FFC000"/>
                  </a:solidFill>
                </a:ln>
                <a:effectLst>
                  <a:glow rad="63500">
                    <a:schemeClr val="accent3">
                      <a:satMod val="175000"/>
                      <a:alpha val="40000"/>
                    </a:schemeClr>
                  </a:glow>
                </a:effectLst>
              </a:rPr>
              <a:t>Tau</a:t>
            </a:r>
            <a:r>
              <a:rPr lang="en-US" sz="2400" dirty="0">
                <a:ln>
                  <a:solidFill>
                    <a:srgbClr val="FFC000"/>
                  </a:solidFill>
                </a:ln>
                <a:effectLst>
                  <a:glow rad="63500">
                    <a:schemeClr val="accent3">
                      <a:satMod val="175000"/>
                      <a:alpha val="40000"/>
                    </a:schemeClr>
                  </a:glow>
                </a:effectLst>
              </a:rPr>
              <a:t> causes </a:t>
            </a:r>
            <a:r>
              <a:rPr lang="en-US" sz="2400" spc="-300" dirty="0">
                <a:ln>
                  <a:solidFill>
                    <a:srgbClr val="FFC000"/>
                  </a:solidFill>
                </a:ln>
                <a:effectLst>
                  <a:glow rad="63500">
                    <a:schemeClr val="accent3">
                      <a:satMod val="175000"/>
                      <a:alpha val="40000"/>
                    </a:schemeClr>
                  </a:glow>
                </a:effectLst>
              </a:rPr>
              <a:t>M T </a:t>
            </a:r>
            <a:r>
              <a:rPr lang="en-US" sz="2400" dirty="0">
                <a:ln>
                  <a:solidFill>
                    <a:srgbClr val="FFC000"/>
                  </a:solidFill>
                </a:ln>
                <a:effectLst>
                  <a:glow rad="63500">
                    <a:schemeClr val="accent3">
                      <a:satMod val="175000"/>
                      <a:alpha val="40000"/>
                    </a:schemeClr>
                  </a:glow>
                </a:effectLst>
              </a:rPr>
              <a:t>s to form tight bundles  in  axons.</a:t>
            </a:r>
          </a:p>
          <a:p>
            <a:pPr marL="829818" lvl="1" indent="-342900"/>
            <a:r>
              <a:rPr lang="en-US" sz="2400" i="1" dirty="0">
                <a:solidFill>
                  <a:schemeClr val="accent1">
                    <a:lumMod val="60000"/>
                    <a:lumOff val="40000"/>
                  </a:schemeClr>
                </a:solidFill>
                <a:effectLst>
                  <a:glow rad="63500">
                    <a:schemeClr val="accent4">
                      <a:satMod val="175000"/>
                      <a:alpha val="40000"/>
                    </a:schemeClr>
                  </a:glow>
                </a:effectLst>
              </a:rPr>
              <a:t>MAP2</a:t>
            </a:r>
            <a:r>
              <a:rPr lang="en-US" sz="2400" dirty="0">
                <a:solidFill>
                  <a:schemeClr val="accent1">
                    <a:lumMod val="60000"/>
                    <a:lumOff val="40000"/>
                  </a:schemeClr>
                </a:solidFill>
                <a:effectLst>
                  <a:glow rad="63500">
                    <a:schemeClr val="accent4">
                      <a:satMod val="175000"/>
                      <a:alpha val="40000"/>
                    </a:schemeClr>
                  </a:glow>
                </a:effectLst>
              </a:rPr>
              <a:t> promotes the formation of looser bundles in dendrites.</a:t>
            </a:r>
          </a:p>
        </p:txBody>
      </p:sp>
    </p:spTree>
    <p:extLst>
      <p:ext uri="{BB962C8B-B14F-4D97-AF65-F5344CB8AC3E}">
        <p14:creationId xmlns:p14="http://schemas.microsoft.com/office/powerpoint/2010/main" val="332078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69754"/>
            <a:ext cx="8301884" cy="1107996"/>
          </a:xfrm>
          <a:solidFill>
            <a:srgbClr val="FFFF00"/>
          </a:solidFill>
        </p:spPr>
        <p:txBody>
          <a:bodyPr wrap="square" lIns="0" tIns="0" rIns="0" bIns="0" anchor="ctr">
            <a:spAutoFit/>
          </a:bodyPr>
          <a:lstStyle/>
          <a:p>
            <a:r>
              <a:rPr lang="en-US" sz="3600" dirty="0">
                <a:latin typeface="+mj-lt"/>
                <a:cs typeface="Times New Roman" panose="02020603050405020304" pitchFamily="18" charset="0"/>
              </a:rPr>
              <a:t>Eukaryotes Have Three Basic Types of Cytoskeletal Elements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1564"/>
            <a:ext cx="8301884" cy="3503965"/>
          </a:xfrm>
          <a:noFill/>
          <a:ln>
            <a:noFill/>
          </a:ln>
        </p:spPr>
        <p:txBody>
          <a:bodyPr lIns="0" tIns="0" rIns="0" bIns="0" anchor="t" anchorCtr="0"/>
          <a:lstStyle/>
          <a:p>
            <a:pPr marL="342900" indent="-342900"/>
            <a:r>
              <a:rPr lang="en-US" sz="2400" dirty="0">
                <a:ln>
                  <a:solidFill>
                    <a:schemeClr val="accent3">
                      <a:lumMod val="75000"/>
                    </a:schemeClr>
                  </a:solidFill>
                </a:ln>
                <a:effectLst>
                  <a:glow rad="63500">
                    <a:schemeClr val="accent4">
                      <a:satMod val="175000"/>
                      <a:alpha val="40000"/>
                    </a:schemeClr>
                  </a:glow>
                </a:effectLst>
              </a:rPr>
              <a:t>Microtubules</a:t>
            </a:r>
            <a:r>
              <a:rPr lang="en-US" sz="2400" dirty="0"/>
              <a:t> are composed of </a:t>
            </a:r>
            <a:r>
              <a:rPr lang="en-US" sz="2400" dirty="0">
                <a:solidFill>
                  <a:schemeClr val="accent2">
                    <a:lumMod val="60000"/>
                    <a:lumOff val="40000"/>
                  </a:schemeClr>
                </a:solidFill>
                <a:effectLst>
                  <a:glow rad="63500">
                    <a:schemeClr val="accent4">
                      <a:satMod val="175000"/>
                      <a:alpha val="40000"/>
                    </a:schemeClr>
                  </a:glow>
                </a:effectLst>
              </a:rPr>
              <a:t>tubulin</a:t>
            </a:r>
            <a:r>
              <a:rPr lang="en-US" sz="2400" dirty="0"/>
              <a:t> subunits and are about 25 nm in diameter.</a:t>
            </a:r>
          </a:p>
          <a:p>
            <a:pPr marL="342900" indent="-342900"/>
            <a:r>
              <a:rPr lang="en-US" sz="2400" dirty="0">
                <a:ln>
                  <a:solidFill>
                    <a:schemeClr val="accent3">
                      <a:lumMod val="75000"/>
                    </a:schemeClr>
                  </a:solidFill>
                </a:ln>
              </a:rPr>
              <a:t>Microfilaments</a:t>
            </a:r>
            <a:r>
              <a:rPr lang="en-US" sz="2400" dirty="0"/>
              <a:t>, 7 nm wide, are composed of </a:t>
            </a:r>
            <a:r>
              <a:rPr lang="en-US" sz="2400" dirty="0">
                <a:ln>
                  <a:solidFill>
                    <a:schemeClr val="accent3">
                      <a:lumMod val="75000"/>
                    </a:schemeClr>
                  </a:solidFill>
                </a:ln>
              </a:rPr>
              <a:t>actin</a:t>
            </a:r>
            <a:r>
              <a:rPr lang="en-US" sz="2400" dirty="0"/>
              <a:t> subunits.</a:t>
            </a:r>
          </a:p>
          <a:p>
            <a:pPr marL="342900" indent="-342900"/>
            <a:r>
              <a:rPr lang="en-US" sz="2400" dirty="0">
                <a:ln>
                  <a:solidFill>
                    <a:schemeClr val="accent3">
                      <a:lumMod val="75000"/>
                    </a:schemeClr>
                  </a:solidFill>
                </a:ln>
              </a:rPr>
              <a:t>Intermediate</a:t>
            </a:r>
            <a:r>
              <a:rPr lang="en-US" sz="2400" dirty="0"/>
              <a:t> filaments, 8–12 nm, are </a:t>
            </a:r>
            <a:r>
              <a:rPr lang="en-US" sz="2400" dirty="0">
                <a:ln>
                  <a:solidFill>
                    <a:schemeClr val="accent3">
                      <a:lumMod val="75000"/>
                    </a:schemeClr>
                  </a:solidFill>
                </a:ln>
              </a:rPr>
              <a:t>variable</a:t>
            </a:r>
            <a:r>
              <a:rPr lang="en-US" sz="2400" dirty="0"/>
              <a:t> in composition.</a:t>
            </a:r>
          </a:p>
          <a:p>
            <a:pPr marL="342900" indent="-342900"/>
            <a:r>
              <a:rPr lang="en-US" sz="2400" dirty="0">
                <a:ln>
                  <a:solidFill>
                    <a:schemeClr val="accent3">
                      <a:lumMod val="75000"/>
                    </a:schemeClr>
                  </a:solidFill>
                </a:ln>
                <a:solidFill>
                  <a:schemeClr val="accent3"/>
                </a:solidFill>
              </a:rPr>
              <a:t>Other</a:t>
            </a:r>
            <a:r>
              <a:rPr lang="en-US" sz="2400" dirty="0"/>
              <a:t> polymer networks are located within cells, such as a network composed of proteins called </a:t>
            </a:r>
            <a:r>
              <a:rPr lang="en-US" sz="2400" dirty="0" err="1">
                <a:ln>
                  <a:solidFill>
                    <a:schemeClr val="accent3">
                      <a:lumMod val="75000"/>
                    </a:schemeClr>
                  </a:solidFill>
                </a:ln>
                <a:solidFill>
                  <a:schemeClr val="accent3"/>
                </a:solidFill>
                <a:effectLst>
                  <a:glow rad="63500">
                    <a:schemeClr val="accent4">
                      <a:satMod val="175000"/>
                      <a:alpha val="40000"/>
                    </a:schemeClr>
                  </a:glow>
                </a:effectLst>
              </a:rPr>
              <a:t>septins</a:t>
            </a:r>
            <a:r>
              <a:rPr lang="en-US" sz="2400" dirty="0"/>
              <a:t>.</a:t>
            </a:r>
          </a:p>
        </p:txBody>
      </p:sp>
    </p:spTree>
    <p:extLst>
      <p:ext uri="{BB962C8B-B14F-4D97-AF65-F5344CB8AC3E}">
        <p14:creationId xmlns:p14="http://schemas.microsoft.com/office/powerpoint/2010/main" val="1200848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84275"/>
            <a:ext cx="8263784" cy="553998"/>
          </a:xfrm>
          <a:solidFill>
            <a:srgbClr val="FFFF00"/>
          </a:solidFill>
        </p:spPr>
        <p:txBody>
          <a:bodyPr lIns="0" tIns="0" rIns="0" bIns="0" anchor="ctr">
            <a:spAutoFit/>
          </a:bodyPr>
          <a:lstStyle/>
          <a:p>
            <a:r>
              <a:rPr lang="en-US" sz="3600" spc="-500" dirty="0">
                <a:latin typeface="+mj-lt"/>
              </a:rPr>
              <a:t>M A P </a:t>
            </a:r>
            <a:r>
              <a:rPr lang="en-US" sz="3600" dirty="0">
                <a:latin typeface="+mj-lt"/>
              </a:rPr>
              <a:t>s That Promote Bundling</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80344"/>
            <a:ext cx="8263784" cy="2416046"/>
          </a:xfrm>
          <a:noFill/>
          <a:ln>
            <a:noFill/>
          </a:ln>
        </p:spPr>
        <p:txBody>
          <a:bodyPr lIns="0" tIns="0" rIns="0" bIns="0" anchor="t" anchorCtr="0">
            <a:spAutoFit/>
          </a:bodyPr>
          <a:lstStyle/>
          <a:p>
            <a:pPr marL="342900" indent="-342900"/>
            <a:r>
              <a:rPr lang="en-US" sz="2200" spc="-300" dirty="0">
                <a:solidFill>
                  <a:srgbClr val="FF0000"/>
                </a:solidFill>
              </a:rPr>
              <a:t>M A P </a:t>
            </a:r>
            <a:r>
              <a:rPr lang="en-US" sz="2200" dirty="0">
                <a:solidFill>
                  <a:srgbClr val="FF0000"/>
                </a:solidFill>
              </a:rPr>
              <a:t>s such as Tau and </a:t>
            </a:r>
            <a:r>
              <a:rPr lang="en-US" sz="2200" spc="-300" dirty="0">
                <a:solidFill>
                  <a:srgbClr val="FF0000"/>
                </a:solidFill>
              </a:rPr>
              <a:t>M A P </a:t>
            </a:r>
            <a:r>
              <a:rPr lang="en-US" sz="2200" dirty="0">
                <a:solidFill>
                  <a:srgbClr val="FF0000"/>
                </a:solidFill>
              </a:rPr>
              <a:t>2 have two regions</a:t>
            </a:r>
            <a:r>
              <a:rPr lang="en-US" sz="2200" dirty="0"/>
              <a:t>.</a:t>
            </a:r>
          </a:p>
          <a:p>
            <a:pPr marL="342900" indent="-342900"/>
            <a:r>
              <a:rPr lang="en-US" sz="2200" dirty="0"/>
              <a:t>One region binds to the </a:t>
            </a:r>
            <a:r>
              <a:rPr lang="en-US" sz="2200" spc="-300" dirty="0"/>
              <a:t>M </a:t>
            </a:r>
            <a:r>
              <a:rPr lang="en-US" sz="2200" dirty="0"/>
              <a:t>T wall, and another part of the protein extends at right angles to the </a:t>
            </a:r>
            <a:r>
              <a:rPr lang="en-US" sz="2200" spc="-300" dirty="0"/>
              <a:t>M </a:t>
            </a:r>
            <a:r>
              <a:rPr lang="en-US" sz="2200" dirty="0"/>
              <a:t>T to allow for interaction with other proteins.</a:t>
            </a:r>
          </a:p>
          <a:p>
            <a:pPr marL="342900" indent="-342900"/>
            <a:r>
              <a:rPr lang="en-US" sz="2200" dirty="0">
                <a:ln>
                  <a:solidFill>
                    <a:srgbClr val="FFC000"/>
                  </a:solidFill>
                </a:ln>
                <a:solidFill>
                  <a:schemeClr val="accent1">
                    <a:lumMod val="60000"/>
                    <a:lumOff val="40000"/>
                  </a:schemeClr>
                </a:solidFill>
                <a:effectLst>
                  <a:glow rad="101600">
                    <a:srgbClr val="FFFF00">
                      <a:alpha val="60000"/>
                    </a:srgbClr>
                  </a:glow>
                </a:effectLst>
              </a:rPr>
              <a:t>The length of the extended </a:t>
            </a:r>
            <a:r>
              <a:rPr lang="en-US" altLang="ja-JP" sz="2200" dirty="0">
                <a:ln>
                  <a:solidFill>
                    <a:srgbClr val="FFC000"/>
                  </a:solidFill>
                </a:ln>
                <a:solidFill>
                  <a:schemeClr val="accent1">
                    <a:lumMod val="60000"/>
                    <a:lumOff val="40000"/>
                  </a:schemeClr>
                </a:solidFill>
                <a:effectLst>
                  <a:glow rad="101600">
                    <a:srgbClr val="FFFF00">
                      <a:alpha val="60000"/>
                    </a:srgbClr>
                  </a:glow>
                </a:effectLst>
              </a:rPr>
              <a:t>“arm” controls the spacing of </a:t>
            </a:r>
            <a:r>
              <a:rPr lang="en-US" altLang="ja-JP" sz="2200" spc="-300" dirty="0">
                <a:ln>
                  <a:solidFill>
                    <a:srgbClr val="FFC000"/>
                  </a:solidFill>
                </a:ln>
                <a:solidFill>
                  <a:schemeClr val="accent1">
                    <a:lumMod val="60000"/>
                    <a:lumOff val="40000"/>
                  </a:schemeClr>
                </a:solidFill>
                <a:effectLst>
                  <a:glow rad="101600">
                    <a:srgbClr val="FFFF00">
                      <a:alpha val="60000"/>
                    </a:srgbClr>
                  </a:glow>
                </a:effectLst>
              </a:rPr>
              <a:t>M T </a:t>
            </a:r>
            <a:r>
              <a:rPr lang="en-US" altLang="ja-JP" sz="2200" dirty="0">
                <a:ln>
                  <a:solidFill>
                    <a:srgbClr val="FFC000"/>
                  </a:solidFill>
                </a:ln>
                <a:solidFill>
                  <a:schemeClr val="accent1">
                    <a:lumMod val="60000"/>
                    <a:lumOff val="40000"/>
                  </a:schemeClr>
                </a:solidFill>
                <a:effectLst>
                  <a:glow rad="101600">
                    <a:srgbClr val="FFFF00">
                      <a:alpha val="60000"/>
                    </a:srgbClr>
                  </a:glow>
                </a:effectLst>
              </a:rPr>
              <a:t>s in the bundle</a:t>
            </a:r>
            <a:r>
              <a:rPr lang="en-US" altLang="ja-JP" sz="2200" dirty="0"/>
              <a:t>.</a:t>
            </a:r>
            <a:endParaRPr lang="en-US" sz="2200" dirty="0"/>
          </a:p>
        </p:txBody>
      </p:sp>
    </p:spTree>
    <p:extLst>
      <p:ext uri="{BB962C8B-B14F-4D97-AF65-F5344CB8AC3E}">
        <p14:creationId xmlns:p14="http://schemas.microsoft.com/office/powerpoint/2010/main" val="2569894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256972"/>
            <a:ext cx="8294334" cy="923330"/>
          </a:xfrm>
          <a:solidFill>
            <a:srgbClr val="FFFF00"/>
          </a:solidFill>
        </p:spPr>
        <p:txBody>
          <a:bodyPr wrap="square" lIns="0" tIns="0" rIns="0" bIns="0" anchor="ctr">
            <a:spAutoFit/>
          </a:bodyPr>
          <a:lstStyle/>
          <a:p>
            <a:r>
              <a:rPr lang="en-US" sz="3000" dirty="0"/>
              <a:t>Microtubule-Binding Proteins Regulate Microtubule Function In Vivo: Tau is a MAP</a:t>
            </a:r>
          </a:p>
        </p:txBody>
      </p:sp>
      <p:sp>
        <p:nvSpPr>
          <p:cNvPr id="6" name="Content Placeholder 5"/>
          <p:cNvSpPr>
            <a:spLocks noGrp="1"/>
          </p:cNvSpPr>
          <p:nvPr>
            <p:ph sz="quarter" idx="15"/>
          </p:nvPr>
        </p:nvSpPr>
        <p:spPr>
          <a:xfrm>
            <a:off x="419100" y="1394524"/>
            <a:ext cx="8305800" cy="738664"/>
          </a:xfrm>
          <a:noFill/>
          <a:ln>
            <a:noFill/>
          </a:ln>
        </p:spPr>
        <p:txBody>
          <a:bodyPr lIns="0" tIns="0" rIns="0" bIns="0" anchor="t" anchorCtr="0">
            <a:spAutoFit/>
          </a:bodyPr>
          <a:lstStyle/>
          <a:p>
            <a:pPr marL="0" indent="0">
              <a:buNone/>
            </a:pPr>
            <a:r>
              <a:rPr lang="en-US" sz="2400" b="1" dirty="0"/>
              <a:t>Figure 13.12</a:t>
            </a:r>
            <a:r>
              <a:rPr lang="en-US" sz="2400" dirty="0"/>
              <a:t> Microtubule-Binding Proteins Regulate Microtubule Function In Vivo.</a:t>
            </a:r>
          </a:p>
        </p:txBody>
      </p:sp>
      <p:pic>
        <p:nvPicPr>
          <p:cNvPr id="5" name="Picture Placeholder 4" descr="Illustration showing M A Ps. Tau open bracket a M A P is a long structure that binds along the length of the MT at one end. The other end extends away from the MT, regulating MT spacing in bundles."/>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933"/>
          <a:stretch/>
        </p:blipFill>
        <p:spPr>
          <a:xfrm>
            <a:off x="1401940" y="2444128"/>
            <a:ext cx="6357891" cy="3806459"/>
          </a:xfrm>
        </p:spPr>
      </p:pic>
    </p:spTree>
    <p:extLst>
      <p:ext uri="{BB962C8B-B14F-4D97-AF65-F5344CB8AC3E}">
        <p14:creationId xmlns:p14="http://schemas.microsoft.com/office/powerpoint/2010/main" val="40400362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73390"/>
            <a:ext cx="8294334" cy="1661993"/>
          </a:xfrm>
          <a:solidFill>
            <a:srgbClr val="FFFF00"/>
          </a:solidFill>
        </p:spPr>
        <p:txBody>
          <a:bodyPr wrap="square" lIns="0" tIns="0" rIns="0" bIns="0" anchor="ctr">
            <a:spAutoFit/>
          </a:bodyPr>
          <a:lstStyle/>
          <a:p>
            <a:r>
              <a:rPr lang="en-US" dirty="0"/>
              <a:t>Microtubule-Binding Proteins Regulate Microtubule Function In Vivo: Effects of Tau Overexpression </a:t>
            </a:r>
          </a:p>
        </p:txBody>
      </p:sp>
      <p:sp>
        <p:nvSpPr>
          <p:cNvPr id="6" name="Content Placeholder 5"/>
          <p:cNvSpPr>
            <a:spLocks noGrp="1"/>
          </p:cNvSpPr>
          <p:nvPr>
            <p:ph sz="quarter" idx="15"/>
          </p:nvPr>
        </p:nvSpPr>
        <p:spPr>
          <a:xfrm>
            <a:off x="419100" y="2063447"/>
            <a:ext cx="8305800" cy="738664"/>
          </a:xfrm>
          <a:noFill/>
          <a:ln>
            <a:noFill/>
          </a:ln>
        </p:spPr>
        <p:txBody>
          <a:bodyPr lIns="0" tIns="0" rIns="0" bIns="0" anchor="t" anchorCtr="0">
            <a:spAutoFit/>
          </a:bodyPr>
          <a:lstStyle/>
          <a:p>
            <a:pPr marL="0" indent="0">
              <a:buNone/>
            </a:pPr>
            <a:r>
              <a:rPr lang="en-US" sz="2400" b="1" dirty="0"/>
              <a:t>Figure 13.12</a:t>
            </a:r>
            <a:r>
              <a:rPr lang="en-US" sz="2400" dirty="0"/>
              <a:t> Microtubule-Binding Proteins Regulate Microtubule Function In Vivo.</a:t>
            </a:r>
          </a:p>
        </p:txBody>
      </p:sp>
      <p:pic>
        <p:nvPicPr>
          <p:cNvPr id="4" name="Picture Placeholder 3" descr="The micrographs showing the effects of Tau overexpression in a line of cultured non-neuronal cells called Sf9. &#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t="-1" b="2693"/>
          <a:stretch/>
        </p:blipFill>
        <p:spPr>
          <a:xfrm>
            <a:off x="1369646" y="3010124"/>
            <a:ext cx="6395185" cy="3315964"/>
          </a:xfrm>
        </p:spPr>
      </p:pic>
    </p:spTree>
    <p:extLst>
      <p:ext uri="{BB962C8B-B14F-4D97-AF65-F5344CB8AC3E}">
        <p14:creationId xmlns:p14="http://schemas.microsoft.com/office/powerpoint/2010/main" val="4151285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4">
              <a:lumMod val="40000"/>
              <a:lumOff val="60000"/>
            </a:schemeClr>
          </a:solidFill>
        </p:spPr>
        <p:txBody>
          <a:bodyPr lIns="0" tIns="0" rIns="0" bIns="0" anchor="ctr"/>
          <a:lstStyle/>
          <a:p>
            <a:r>
              <a:rPr lang="en-US" sz="3600" dirty="0">
                <a:latin typeface="+mj-lt"/>
              </a:rPr>
              <a:t>+-</a:t>
            </a:r>
            <a:r>
              <a:rPr lang="en-US" sz="3600" spc="-500" dirty="0">
                <a:latin typeface="+mj-lt"/>
              </a:rPr>
              <a:t>T I </a:t>
            </a:r>
            <a:r>
              <a:rPr lang="en-US" sz="3600" dirty="0">
                <a:latin typeface="+mj-lt"/>
              </a:rPr>
              <a:t>P Proteins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80"/>
            <a:ext cx="8263784" cy="3570208"/>
          </a:xfrm>
          <a:noFill/>
          <a:ln>
            <a:noFill/>
          </a:ln>
        </p:spPr>
        <p:txBody>
          <a:bodyPr lIns="0" tIns="0" rIns="0" bIns="0" anchor="t" anchorCtr="0">
            <a:spAutoFit/>
          </a:bodyPr>
          <a:lstStyle/>
          <a:p>
            <a:pPr marL="342900" indent="-342900"/>
            <a:r>
              <a:rPr lang="en-US" sz="2400" spc="-300" dirty="0">
                <a:solidFill>
                  <a:schemeClr val="tx1"/>
                </a:solidFill>
              </a:rPr>
              <a:t>M T </a:t>
            </a:r>
            <a:r>
              <a:rPr lang="en-US" sz="2400" dirty="0">
                <a:solidFill>
                  <a:schemeClr val="tx1"/>
                </a:solidFill>
              </a:rPr>
              <a:t>s can be </a:t>
            </a:r>
            <a:r>
              <a:rPr lang="en-US" sz="2400"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stabilized by proteins that </a:t>
            </a:r>
            <a:r>
              <a:rPr lang="en-US" altLang="ja-JP" sz="2400"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“capture” and protect the growing plus ends</a:t>
            </a:r>
            <a:r>
              <a:rPr lang="en-US" altLang="ja-JP" sz="2400" dirty="0">
                <a:solidFill>
                  <a:schemeClr val="tx1"/>
                </a:solidFill>
              </a:rPr>
              <a:t>.</a:t>
            </a:r>
          </a:p>
          <a:p>
            <a:pPr marL="342900" indent="-342900"/>
            <a:r>
              <a:rPr lang="en-US" sz="2400" dirty="0">
                <a:solidFill>
                  <a:schemeClr val="tx1"/>
                </a:solidFill>
              </a:rPr>
              <a:t>These are </a:t>
            </a:r>
            <a:r>
              <a:rPr lang="en-US" sz="2400" b="1" dirty="0">
                <a:solidFill>
                  <a:schemeClr val="tx1"/>
                </a:solidFill>
              </a:rPr>
              <a:t>+-</a:t>
            </a:r>
            <a:r>
              <a:rPr lang="en-US" sz="2400" b="1" spc="-300" dirty="0">
                <a:solidFill>
                  <a:schemeClr val="tx1"/>
                </a:solidFill>
              </a:rPr>
              <a:t> T I </a:t>
            </a:r>
            <a:r>
              <a:rPr lang="en-US" sz="2400" b="1" dirty="0">
                <a:solidFill>
                  <a:schemeClr val="tx1"/>
                </a:solidFill>
              </a:rPr>
              <a:t>P proteins</a:t>
            </a:r>
            <a:r>
              <a:rPr lang="en-US" sz="2400" dirty="0">
                <a:solidFill>
                  <a:schemeClr val="tx1"/>
                </a:solidFill>
              </a:rPr>
              <a:t> </a:t>
            </a:r>
            <a:r>
              <a:rPr lang="en-US" sz="2400"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 end </a:t>
            </a:r>
            <a:r>
              <a:rPr lang="en-US" sz="2400" i="1"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t</a:t>
            </a:r>
            <a:r>
              <a:rPr lang="en-US" sz="2400"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ubulin </a:t>
            </a:r>
            <a:r>
              <a:rPr lang="en-US" sz="2400" i="1"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i</a:t>
            </a:r>
            <a:r>
              <a:rPr lang="en-US" sz="2400"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nteracting </a:t>
            </a:r>
            <a:r>
              <a:rPr lang="en-US" sz="2400" i="1"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p</a:t>
            </a:r>
            <a:r>
              <a:rPr lang="en-US" sz="2400"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roteins).</a:t>
            </a:r>
          </a:p>
          <a:p>
            <a:pPr marL="342900" indent="-342900"/>
            <a:r>
              <a:rPr lang="en-US" sz="2400" u="sng" dirty="0">
                <a:solidFill>
                  <a:schemeClr val="tx1"/>
                </a:solidFill>
              </a:rPr>
              <a:t>Examples</a:t>
            </a:r>
            <a:r>
              <a:rPr lang="en-US" sz="2400" dirty="0">
                <a:solidFill>
                  <a:schemeClr val="tx1"/>
                </a:solidFill>
              </a:rPr>
              <a:t> of </a:t>
            </a:r>
            <a:r>
              <a:rPr lang="en-US" sz="2400" spc="-300" dirty="0">
                <a:solidFill>
                  <a:schemeClr val="tx1"/>
                </a:solidFill>
              </a:rPr>
              <a:t>M </a:t>
            </a:r>
            <a:r>
              <a:rPr lang="en-US" sz="2400" dirty="0">
                <a:solidFill>
                  <a:schemeClr val="tx1"/>
                </a:solidFill>
              </a:rPr>
              <a:t>T capture by +-</a:t>
            </a:r>
            <a:r>
              <a:rPr lang="en-US" sz="2400" spc="-300" dirty="0">
                <a:solidFill>
                  <a:schemeClr val="tx1"/>
                </a:solidFill>
              </a:rPr>
              <a:t>T I </a:t>
            </a:r>
            <a:r>
              <a:rPr lang="en-US" sz="2400" dirty="0">
                <a:solidFill>
                  <a:schemeClr val="tx1"/>
                </a:solidFill>
              </a:rPr>
              <a:t>P at the plus end: </a:t>
            </a:r>
          </a:p>
          <a:p>
            <a:pPr lvl="1"/>
            <a:r>
              <a:rPr lang="en-US" sz="2400" dirty="0">
                <a:solidFill>
                  <a:schemeClr val="tx1"/>
                </a:solidFill>
              </a:rPr>
              <a:t>  </a:t>
            </a:r>
            <a:r>
              <a:rPr lang="en-US" sz="2400" dirty="0">
                <a:ln>
                  <a:solidFill>
                    <a:sysClr val="windowText" lastClr="000000"/>
                  </a:solidFill>
                </a:ln>
                <a:solidFill>
                  <a:schemeClr val="tx1"/>
                </a:solidFill>
                <a:effectLst>
                  <a:glow rad="63500">
                    <a:schemeClr val="accent3">
                      <a:satMod val="175000"/>
                      <a:alpha val="40000"/>
                    </a:schemeClr>
                  </a:glow>
                </a:effectLst>
              </a:rPr>
              <a:t>Kinetochores</a:t>
            </a:r>
            <a:r>
              <a:rPr lang="en-US" sz="2400" dirty="0">
                <a:solidFill>
                  <a:schemeClr val="tx1"/>
                </a:solidFill>
              </a:rPr>
              <a:t> capture </a:t>
            </a:r>
            <a:r>
              <a:rPr lang="en-US" sz="2400" spc="-300" dirty="0">
                <a:solidFill>
                  <a:schemeClr val="tx1"/>
                </a:solidFill>
              </a:rPr>
              <a:t>M </a:t>
            </a:r>
            <a:r>
              <a:rPr lang="en-US" sz="2400" dirty="0">
                <a:solidFill>
                  <a:schemeClr val="tx1"/>
                </a:solidFill>
              </a:rPr>
              <a:t>T during mitosis</a:t>
            </a:r>
          </a:p>
          <a:p>
            <a:pPr lvl="1"/>
            <a:r>
              <a:rPr lang="en-US" sz="2400" dirty="0">
                <a:solidFill>
                  <a:schemeClr val="tx1"/>
                </a:solidFill>
              </a:rPr>
              <a:t>  Some associate with the cell cortex</a:t>
            </a:r>
          </a:p>
          <a:p>
            <a:pPr lvl="1"/>
            <a:r>
              <a:rPr lang="en-US" sz="2400" dirty="0">
                <a:solidFill>
                  <a:schemeClr val="tx1"/>
                </a:solidFill>
              </a:rPr>
              <a:t>  Some directly bind and stabilize </a:t>
            </a:r>
            <a:r>
              <a:rPr lang="en-US" sz="2400" spc="-300" dirty="0">
                <a:solidFill>
                  <a:schemeClr val="tx1"/>
                </a:solidFill>
              </a:rPr>
              <a:t>M </a:t>
            </a:r>
            <a:r>
              <a:rPr lang="en-US" sz="2400" dirty="0">
                <a:solidFill>
                  <a:schemeClr val="tx1"/>
                </a:solidFill>
              </a:rPr>
              <a:t>T ends</a:t>
            </a:r>
          </a:p>
        </p:txBody>
      </p:sp>
    </p:spTree>
    <p:extLst>
      <p:ext uri="{BB962C8B-B14F-4D97-AF65-F5344CB8AC3E}">
        <p14:creationId xmlns:p14="http://schemas.microsoft.com/office/powerpoint/2010/main" val="2009192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4">
              <a:lumMod val="40000"/>
              <a:lumOff val="60000"/>
            </a:schemeClr>
          </a:solidFill>
        </p:spPr>
        <p:txBody>
          <a:bodyPr lIns="0" tIns="0" rIns="0" bIns="0" anchor="ctr"/>
          <a:lstStyle/>
          <a:p>
            <a:r>
              <a:rPr lang="en-US" sz="3600" spc="-500" dirty="0">
                <a:latin typeface="+mj-lt"/>
              </a:rPr>
              <a:t>E B </a:t>
            </a:r>
            <a:r>
              <a:rPr lang="en-US" sz="3600" dirty="0">
                <a:latin typeface="+mj-lt"/>
              </a:rPr>
              <a:t>1</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80"/>
            <a:ext cx="8263784" cy="2231380"/>
          </a:xfrm>
          <a:noFill/>
          <a:ln>
            <a:noFill/>
          </a:ln>
        </p:spPr>
        <p:txBody>
          <a:bodyPr lIns="0" tIns="0" rIns="0" bIns="0" anchor="t" anchorCtr="0">
            <a:spAutoFit/>
          </a:bodyPr>
          <a:lstStyle/>
          <a:p>
            <a:pPr marL="342900" indent="-342900"/>
            <a:r>
              <a:rPr lang="en-US" sz="2400" dirty="0">
                <a:solidFill>
                  <a:schemeClr val="tx1"/>
                </a:solidFill>
                <a:effectLst>
                  <a:glow rad="63500">
                    <a:schemeClr val="accent4">
                      <a:satMod val="175000"/>
                      <a:alpha val="40000"/>
                    </a:schemeClr>
                  </a:glow>
                </a:effectLst>
              </a:rPr>
              <a:t>End-binding protein 1 (</a:t>
            </a:r>
            <a:r>
              <a:rPr lang="en-US" sz="2400" spc="-300" dirty="0">
                <a:solidFill>
                  <a:schemeClr val="tx1"/>
                </a:solidFill>
                <a:effectLst>
                  <a:glow rad="63500">
                    <a:schemeClr val="accent4">
                      <a:satMod val="175000"/>
                      <a:alpha val="40000"/>
                    </a:schemeClr>
                  </a:glow>
                </a:effectLst>
              </a:rPr>
              <a:t>E B </a:t>
            </a:r>
            <a:r>
              <a:rPr lang="en-US" sz="2400" dirty="0">
                <a:solidFill>
                  <a:schemeClr val="tx1"/>
                </a:solidFill>
                <a:effectLst>
                  <a:glow rad="63500">
                    <a:schemeClr val="accent4">
                      <a:satMod val="175000"/>
                      <a:alpha val="40000"/>
                    </a:schemeClr>
                  </a:glow>
                </a:effectLst>
              </a:rPr>
              <a:t>1) is a +- </a:t>
            </a:r>
            <a:r>
              <a:rPr lang="en-US" sz="2400" spc="-300" dirty="0">
                <a:solidFill>
                  <a:schemeClr val="tx1"/>
                </a:solidFill>
                <a:effectLst>
                  <a:glow rad="63500">
                    <a:schemeClr val="accent4">
                      <a:satMod val="175000"/>
                      <a:alpha val="40000"/>
                    </a:schemeClr>
                  </a:glow>
                </a:effectLst>
              </a:rPr>
              <a:t>T I </a:t>
            </a:r>
            <a:r>
              <a:rPr lang="en-US" sz="2400" dirty="0">
                <a:solidFill>
                  <a:schemeClr val="tx1"/>
                </a:solidFill>
                <a:effectLst>
                  <a:glow rad="63500">
                    <a:schemeClr val="accent4">
                      <a:satMod val="175000"/>
                      <a:alpha val="40000"/>
                    </a:schemeClr>
                  </a:glow>
                </a:effectLst>
              </a:rPr>
              <a:t>P protein that directly binds and stabilizes the plus end of </a:t>
            </a:r>
            <a:r>
              <a:rPr lang="en-US" sz="2400" spc="-300" dirty="0">
                <a:solidFill>
                  <a:schemeClr val="tx1"/>
                </a:solidFill>
                <a:effectLst>
                  <a:glow rad="63500">
                    <a:schemeClr val="accent4">
                      <a:satMod val="175000"/>
                      <a:alpha val="40000"/>
                    </a:schemeClr>
                  </a:glow>
                </a:effectLst>
              </a:rPr>
              <a:t>M </a:t>
            </a:r>
            <a:r>
              <a:rPr lang="en-US" sz="2400" dirty="0">
                <a:solidFill>
                  <a:schemeClr val="tx1"/>
                </a:solidFill>
                <a:effectLst>
                  <a:glow rad="63500">
                    <a:schemeClr val="accent4">
                      <a:satMod val="175000"/>
                      <a:alpha val="40000"/>
                    </a:schemeClr>
                  </a:glow>
                </a:effectLst>
              </a:rPr>
              <a:t>T. </a:t>
            </a:r>
          </a:p>
          <a:p>
            <a:pPr marL="342900" indent="-342900"/>
            <a:r>
              <a:rPr lang="en-US" sz="2400" dirty="0">
                <a:solidFill>
                  <a:schemeClr val="tx1"/>
                </a:solidFill>
              </a:rPr>
              <a:t>This </a:t>
            </a:r>
            <a:r>
              <a:rPr lang="en-US" sz="2400" u="sng" dirty="0">
                <a:solidFill>
                  <a:schemeClr val="tx1"/>
                </a:solidFill>
              </a:rPr>
              <a:t>decreases the chance of a catastrophic </a:t>
            </a:r>
            <a:r>
              <a:rPr lang="en-US" sz="2400" dirty="0">
                <a:solidFill>
                  <a:schemeClr val="tx1"/>
                </a:solidFill>
              </a:rPr>
              <a:t>event. </a:t>
            </a:r>
          </a:p>
          <a:p>
            <a:pPr marL="342900" indent="-342900"/>
            <a:r>
              <a:rPr lang="en-US" sz="2400" u="sng" spc="-300" dirty="0">
                <a:solidFill>
                  <a:schemeClr val="tx1"/>
                </a:solidFill>
                <a:effectLst>
                  <a:glow rad="63500">
                    <a:schemeClr val="accent5">
                      <a:satMod val="175000"/>
                      <a:alpha val="40000"/>
                    </a:schemeClr>
                  </a:glow>
                </a:effectLst>
              </a:rPr>
              <a:t>E B </a:t>
            </a:r>
            <a:r>
              <a:rPr lang="en-US" sz="2400" u="sng" dirty="0">
                <a:solidFill>
                  <a:schemeClr val="tx1"/>
                </a:solidFill>
                <a:effectLst>
                  <a:glow rad="63500">
                    <a:schemeClr val="accent5">
                      <a:satMod val="175000"/>
                      <a:alpha val="40000"/>
                    </a:schemeClr>
                  </a:glow>
                </a:effectLst>
              </a:rPr>
              <a:t>1 associates with the </a:t>
            </a:r>
            <a:r>
              <a:rPr lang="en-US" sz="2400" u="sng" spc="-300" dirty="0">
                <a:solidFill>
                  <a:schemeClr val="tx1"/>
                </a:solidFill>
                <a:effectLst>
                  <a:glow rad="63500">
                    <a:schemeClr val="accent5">
                      <a:satMod val="175000"/>
                      <a:alpha val="40000"/>
                    </a:schemeClr>
                  </a:glow>
                </a:effectLst>
              </a:rPr>
              <a:t>G T </a:t>
            </a:r>
            <a:r>
              <a:rPr lang="en-US" sz="2400" u="sng" dirty="0">
                <a:solidFill>
                  <a:schemeClr val="tx1"/>
                </a:solidFill>
                <a:effectLst>
                  <a:glow rad="63500">
                    <a:schemeClr val="accent5">
                      <a:satMod val="175000"/>
                      <a:alpha val="40000"/>
                    </a:schemeClr>
                  </a:glow>
                </a:effectLst>
              </a:rPr>
              <a:t>P-tubulin at the </a:t>
            </a:r>
            <a:r>
              <a:rPr lang="en-US" sz="2400" u="sng" spc="-300" dirty="0">
                <a:solidFill>
                  <a:schemeClr val="tx1"/>
                </a:solidFill>
                <a:effectLst>
                  <a:glow rad="63500">
                    <a:schemeClr val="accent5">
                      <a:satMod val="175000"/>
                      <a:alpha val="40000"/>
                    </a:schemeClr>
                  </a:glow>
                </a:effectLst>
              </a:rPr>
              <a:t>M </a:t>
            </a:r>
            <a:r>
              <a:rPr lang="en-US" sz="2400" u="sng" dirty="0">
                <a:solidFill>
                  <a:schemeClr val="tx1"/>
                </a:solidFill>
                <a:effectLst>
                  <a:glow rad="63500">
                    <a:schemeClr val="accent5">
                      <a:satMod val="175000"/>
                      <a:alpha val="40000"/>
                    </a:schemeClr>
                  </a:glow>
                </a:effectLst>
              </a:rPr>
              <a:t>T plus end</a:t>
            </a:r>
            <a:r>
              <a:rPr lang="en-US" sz="2400" dirty="0">
                <a:solidFill>
                  <a:schemeClr val="tx1"/>
                </a:solidFill>
              </a:rPr>
              <a:t>, giving a “firework” pattern. </a:t>
            </a:r>
          </a:p>
        </p:txBody>
      </p:sp>
    </p:spTree>
    <p:extLst>
      <p:ext uri="{BB962C8B-B14F-4D97-AF65-F5344CB8AC3E}">
        <p14:creationId xmlns:p14="http://schemas.microsoft.com/office/powerpoint/2010/main" val="40195556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73390"/>
            <a:ext cx="8294334" cy="1661993"/>
          </a:xfrm>
          <a:solidFill>
            <a:schemeClr val="accent4">
              <a:lumMod val="40000"/>
              <a:lumOff val="60000"/>
            </a:schemeClr>
          </a:solidFill>
        </p:spPr>
        <p:txBody>
          <a:bodyPr wrap="square" lIns="0" tIns="0" rIns="0" bIns="0" anchor="ctr">
            <a:spAutoFit/>
          </a:bodyPr>
          <a:lstStyle/>
          <a:p>
            <a:r>
              <a:rPr lang="en-US" dirty="0"/>
              <a:t>Microtubule-Binding Proteins Regulate Microtubule Function In Vivo: </a:t>
            </a:r>
            <a:r>
              <a:rPr lang="en-US" spc="-500" dirty="0"/>
              <a:t>E B </a:t>
            </a:r>
            <a:r>
              <a:rPr lang="en-US" dirty="0"/>
              <a:t>1 is a +-</a:t>
            </a:r>
            <a:r>
              <a:rPr lang="en-US" spc="-500" dirty="0"/>
              <a:t>T I </a:t>
            </a:r>
            <a:r>
              <a:rPr lang="en-US" dirty="0"/>
              <a:t>P</a:t>
            </a:r>
          </a:p>
        </p:txBody>
      </p:sp>
      <p:sp>
        <p:nvSpPr>
          <p:cNvPr id="6" name="Content Placeholder 5"/>
          <p:cNvSpPr>
            <a:spLocks noGrp="1"/>
          </p:cNvSpPr>
          <p:nvPr>
            <p:ph sz="quarter" idx="15"/>
          </p:nvPr>
        </p:nvSpPr>
        <p:spPr>
          <a:xfrm>
            <a:off x="419100" y="1992327"/>
            <a:ext cx="8305800" cy="738664"/>
          </a:xfrm>
          <a:noFill/>
          <a:ln>
            <a:noFill/>
          </a:ln>
        </p:spPr>
        <p:txBody>
          <a:bodyPr lIns="0" tIns="0" rIns="0" bIns="0" anchor="t" anchorCtr="0">
            <a:spAutoFit/>
          </a:bodyPr>
          <a:lstStyle/>
          <a:p>
            <a:pPr marL="0" indent="0">
              <a:buNone/>
            </a:pPr>
            <a:r>
              <a:rPr lang="en-US" sz="2400" b="1" dirty="0">
                <a:solidFill>
                  <a:schemeClr val="tx1"/>
                </a:solidFill>
              </a:rPr>
              <a:t>Figure 13.12 </a:t>
            </a:r>
            <a:r>
              <a:rPr lang="en-US" sz="2400" dirty="0">
                <a:solidFill>
                  <a:schemeClr val="tx1"/>
                </a:solidFill>
              </a:rPr>
              <a:t>Microtubule-Binding Proteins Regulate Microtubule Function In Vivo. </a:t>
            </a:r>
          </a:p>
        </p:txBody>
      </p:sp>
      <p:pic>
        <p:nvPicPr>
          <p:cNvPr id="8" name="Picture Placeholder 7" descr="Tau M A P, effects of Tau overexpression on insect cells, positive and negative T I Ps, stained micrograph of EB 1 localization in an insect cell, and catastrophins.&#10;Long description is available in notes, press F6">
            <a:extLst>
              <a:ext uri="{FF2B5EF4-FFF2-40B4-BE49-F238E27FC236}">
                <a16:creationId xmlns:a16="http://schemas.microsoft.com/office/drawing/2014/main" id="{D9BACFD6-C896-47AE-8FFE-57DD9CE5952E}"/>
              </a:ext>
            </a:extLst>
          </p:cNvPr>
          <p:cNvPicPr>
            <a:picLocks noGrp="1" noChangeAspect="1"/>
          </p:cNvPicPr>
          <p:nvPr>
            <p:ph type="pic" sz="quarter" idx="16"/>
          </p:nvPr>
        </p:nvPicPr>
        <p:blipFill>
          <a:blip r:embed="rId3"/>
          <a:stretch>
            <a:fillRect/>
          </a:stretch>
        </p:blipFill>
        <p:spPr>
          <a:xfrm>
            <a:off x="1036987" y="3041562"/>
            <a:ext cx="7004858" cy="2870662"/>
          </a:xfrm>
          <a:prstGeom prst="rect">
            <a:avLst/>
          </a:prstGeom>
        </p:spPr>
      </p:pic>
    </p:spTree>
    <p:extLst>
      <p:ext uri="{BB962C8B-B14F-4D97-AF65-F5344CB8AC3E}">
        <p14:creationId xmlns:p14="http://schemas.microsoft.com/office/powerpoint/2010/main" val="37761032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918" y="174248"/>
            <a:ext cx="8294334" cy="1661993"/>
          </a:xfrm>
          <a:solidFill>
            <a:schemeClr val="accent4">
              <a:lumMod val="40000"/>
              <a:lumOff val="60000"/>
            </a:schemeClr>
          </a:solidFill>
        </p:spPr>
        <p:txBody>
          <a:bodyPr wrap="square" lIns="0" tIns="0" rIns="0" bIns="0" anchor="ctr">
            <a:spAutoFit/>
          </a:bodyPr>
          <a:lstStyle/>
          <a:p>
            <a:r>
              <a:rPr lang="en-US" dirty="0"/>
              <a:t>Microtubule-Binding Proteins Regulate Microtubule Function In Vivo: </a:t>
            </a:r>
            <a:r>
              <a:rPr lang="en-US" spc="-400" dirty="0"/>
              <a:t>E B </a:t>
            </a:r>
            <a:r>
              <a:rPr lang="en-US" dirty="0"/>
              <a:t>1 Localization</a:t>
            </a:r>
          </a:p>
        </p:txBody>
      </p:sp>
      <p:sp>
        <p:nvSpPr>
          <p:cNvPr id="6" name="Content Placeholder 5"/>
          <p:cNvSpPr>
            <a:spLocks noGrp="1"/>
          </p:cNvSpPr>
          <p:nvPr>
            <p:ph sz="quarter" idx="15"/>
          </p:nvPr>
        </p:nvSpPr>
        <p:spPr>
          <a:xfrm>
            <a:off x="419100" y="1967736"/>
            <a:ext cx="8305800" cy="738664"/>
          </a:xfrm>
          <a:noFill/>
          <a:ln>
            <a:noFill/>
          </a:ln>
        </p:spPr>
        <p:txBody>
          <a:bodyPr lIns="0" tIns="0" rIns="0" bIns="0" anchor="t" anchorCtr="0">
            <a:spAutoFit/>
          </a:bodyPr>
          <a:lstStyle/>
          <a:p>
            <a:pPr marL="0" indent="0">
              <a:buNone/>
            </a:pPr>
            <a:r>
              <a:rPr lang="en-US" sz="2400" b="1" dirty="0"/>
              <a:t>Figure 13.12</a:t>
            </a:r>
            <a:r>
              <a:rPr lang="en-US" sz="2400" dirty="0"/>
              <a:t> Microtubule-Binding Proteins Regulate Microtubule Function In Vivo.</a:t>
            </a:r>
          </a:p>
        </p:txBody>
      </p:sp>
      <p:pic>
        <p:nvPicPr>
          <p:cNvPr id="4" name="Picture Placeholder 3" descr="Tau M A P, effects of Tau overexpression on insect cells, positive and negative T I Ps, stained micrograph of EB 1 localization in an insect cell, and catastrophin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736"/>
          <a:stretch/>
        </p:blipFill>
        <p:spPr>
          <a:xfrm>
            <a:off x="3117363" y="2882762"/>
            <a:ext cx="2899749" cy="3426603"/>
          </a:xfrm>
        </p:spPr>
      </p:pic>
    </p:spTree>
    <p:extLst>
      <p:ext uri="{BB962C8B-B14F-4D97-AF65-F5344CB8AC3E}">
        <p14:creationId xmlns:p14="http://schemas.microsoft.com/office/powerpoint/2010/main" val="25703519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3977"/>
            <a:ext cx="8263784" cy="1107996"/>
          </a:xfrm>
          <a:solidFill>
            <a:schemeClr val="accent4">
              <a:lumMod val="40000"/>
              <a:lumOff val="60000"/>
            </a:schemeClr>
          </a:solidFill>
        </p:spPr>
        <p:txBody>
          <a:bodyPr lIns="0" tIns="0" rIns="0" bIns="0" anchor="ctr">
            <a:spAutoFit/>
          </a:bodyPr>
          <a:lstStyle/>
          <a:p>
            <a:r>
              <a:rPr lang="en-US" sz="3600" dirty="0">
                <a:latin typeface="+mj-lt"/>
              </a:rPr>
              <a:t>Microtubule-Destabilizing/Severing Proteins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2604"/>
            <a:ext cx="8263784" cy="2446824"/>
          </a:xfrm>
          <a:noFill/>
          <a:ln>
            <a:noFill/>
          </a:ln>
        </p:spPr>
        <p:txBody>
          <a:bodyPr lIns="0" tIns="0" rIns="0" bIns="0" anchor="t" anchorCtr="0">
            <a:spAutoFit/>
          </a:bodyPr>
          <a:lstStyle/>
          <a:p>
            <a:pPr marL="342900" indent="-342900"/>
            <a:r>
              <a:rPr lang="en-US" sz="2400" dirty="0"/>
              <a:t>Some proteins </a:t>
            </a:r>
            <a:r>
              <a:rPr lang="en-US" sz="2400" dirty="0">
                <a:effectLst>
                  <a:glow rad="101600">
                    <a:schemeClr val="accent4">
                      <a:lumMod val="60000"/>
                      <a:lumOff val="40000"/>
                      <a:alpha val="60000"/>
                    </a:schemeClr>
                  </a:glow>
                </a:effectLst>
              </a:rPr>
              <a:t>promote depolarization of </a:t>
            </a:r>
            <a:r>
              <a:rPr lang="en-US" sz="2400" spc="-300" dirty="0">
                <a:effectLst>
                  <a:glow rad="101600">
                    <a:schemeClr val="accent4">
                      <a:lumMod val="60000"/>
                      <a:lumOff val="40000"/>
                      <a:alpha val="60000"/>
                    </a:schemeClr>
                  </a:glow>
                </a:effectLst>
              </a:rPr>
              <a:t>M T </a:t>
            </a:r>
            <a:r>
              <a:rPr lang="en-US" sz="2400" dirty="0">
                <a:effectLst>
                  <a:glow rad="101600">
                    <a:schemeClr val="accent4">
                      <a:lumMod val="60000"/>
                      <a:lumOff val="40000"/>
                      <a:alpha val="60000"/>
                    </a:schemeClr>
                  </a:glow>
                </a:effectLst>
              </a:rPr>
              <a:t>s:</a:t>
            </a:r>
          </a:p>
          <a:p>
            <a:pPr marL="829818" lvl="1" indent="-342900"/>
            <a:r>
              <a:rPr lang="en-US" sz="2400" i="1" dirty="0" err="1">
                <a:effectLst>
                  <a:glow rad="101600">
                    <a:schemeClr val="accent4">
                      <a:lumMod val="40000"/>
                      <a:lumOff val="60000"/>
                      <a:alpha val="60000"/>
                    </a:schemeClr>
                  </a:glow>
                </a:effectLst>
              </a:rPr>
              <a:t>Stathmin</a:t>
            </a:r>
            <a:r>
              <a:rPr lang="en-US" sz="2400" i="1" dirty="0">
                <a:effectLst>
                  <a:glow rad="101600">
                    <a:schemeClr val="accent4">
                      <a:lumMod val="40000"/>
                      <a:lumOff val="60000"/>
                      <a:alpha val="60000"/>
                    </a:schemeClr>
                  </a:glow>
                </a:effectLst>
              </a:rPr>
              <a:t>/Op18</a:t>
            </a:r>
            <a:r>
              <a:rPr lang="en-US" sz="2400" dirty="0">
                <a:effectLst>
                  <a:glow rad="101600">
                    <a:schemeClr val="accent4">
                      <a:lumMod val="40000"/>
                      <a:lumOff val="60000"/>
                      <a:alpha val="60000"/>
                    </a:schemeClr>
                  </a:glow>
                </a:effectLst>
              </a:rPr>
              <a:t> </a:t>
            </a:r>
            <a:r>
              <a:rPr lang="en-US" sz="2400" dirty="0"/>
              <a:t>binds to tubulin heterodimers and </a:t>
            </a:r>
            <a:r>
              <a:rPr lang="en-US" sz="2400" dirty="0">
                <a:effectLst>
                  <a:glow rad="101600">
                    <a:schemeClr val="accent4">
                      <a:lumMod val="40000"/>
                      <a:lumOff val="60000"/>
                      <a:alpha val="60000"/>
                    </a:schemeClr>
                  </a:glow>
                </a:effectLst>
              </a:rPr>
              <a:t>prevents their polymerization</a:t>
            </a:r>
            <a:r>
              <a:rPr lang="en-US" sz="2400" dirty="0"/>
              <a:t>.</a:t>
            </a:r>
          </a:p>
          <a:p>
            <a:pPr marL="829818" lvl="1" indent="-342900"/>
            <a:r>
              <a:rPr lang="en-US" sz="2400" i="1" dirty="0" err="1">
                <a:effectLst>
                  <a:glow rad="101600">
                    <a:schemeClr val="tx2">
                      <a:lumMod val="20000"/>
                      <a:lumOff val="80000"/>
                      <a:alpha val="60000"/>
                    </a:schemeClr>
                  </a:glow>
                </a:effectLst>
              </a:rPr>
              <a:t>Catastrophins</a:t>
            </a:r>
            <a:r>
              <a:rPr lang="en-US" sz="2400" dirty="0"/>
              <a:t> act at the ends of </a:t>
            </a:r>
            <a:r>
              <a:rPr lang="en-US" sz="2400" spc="-300" dirty="0"/>
              <a:t>M T </a:t>
            </a:r>
            <a:r>
              <a:rPr lang="en-US" sz="2400" dirty="0"/>
              <a:t>s and promote the </a:t>
            </a:r>
            <a:r>
              <a:rPr lang="en-US" sz="2400" dirty="0">
                <a:effectLst>
                  <a:glow rad="63500">
                    <a:schemeClr val="accent2">
                      <a:satMod val="175000"/>
                      <a:alpha val="40000"/>
                    </a:schemeClr>
                  </a:glow>
                </a:effectLst>
              </a:rPr>
              <a:t>peeling </a:t>
            </a:r>
            <a:r>
              <a:rPr lang="en-US" sz="2400" dirty="0"/>
              <a:t>of subunits from the ends.</a:t>
            </a:r>
          </a:p>
          <a:p>
            <a:pPr marL="829818" lvl="1" indent="-342900"/>
            <a:r>
              <a:rPr lang="en-US" sz="2400" dirty="0"/>
              <a:t>Proteins such as </a:t>
            </a:r>
            <a:r>
              <a:rPr lang="en-US" sz="2400" i="1" dirty="0">
                <a:effectLst>
                  <a:glow rad="101600">
                    <a:schemeClr val="accent5">
                      <a:lumMod val="20000"/>
                      <a:lumOff val="80000"/>
                      <a:alpha val="60000"/>
                    </a:schemeClr>
                  </a:glow>
                </a:effectLst>
              </a:rPr>
              <a:t>katanin</a:t>
            </a:r>
            <a:r>
              <a:rPr lang="en-US" sz="2400" dirty="0">
                <a:effectLst>
                  <a:glow rad="101600">
                    <a:schemeClr val="accent5">
                      <a:lumMod val="20000"/>
                      <a:lumOff val="80000"/>
                      <a:alpha val="60000"/>
                    </a:schemeClr>
                  </a:glow>
                </a:effectLst>
              </a:rPr>
              <a:t> sever </a:t>
            </a:r>
            <a:r>
              <a:rPr lang="en-US" sz="2400" spc="-300" dirty="0">
                <a:effectLst>
                  <a:glow rad="101600">
                    <a:schemeClr val="accent5">
                      <a:lumMod val="20000"/>
                      <a:lumOff val="80000"/>
                      <a:alpha val="60000"/>
                    </a:schemeClr>
                  </a:glow>
                </a:effectLst>
              </a:rPr>
              <a:t>M </a:t>
            </a:r>
            <a:r>
              <a:rPr lang="en-US" sz="2400" dirty="0">
                <a:effectLst>
                  <a:glow rad="101600">
                    <a:schemeClr val="accent5">
                      <a:lumMod val="20000"/>
                      <a:lumOff val="80000"/>
                      <a:alpha val="60000"/>
                    </a:schemeClr>
                  </a:glow>
                </a:effectLst>
              </a:rPr>
              <a:t>Ts</a:t>
            </a:r>
            <a:r>
              <a:rPr lang="en-US" sz="2400" dirty="0"/>
              <a:t>.</a:t>
            </a:r>
          </a:p>
        </p:txBody>
      </p:sp>
    </p:spTree>
    <p:extLst>
      <p:ext uri="{BB962C8B-B14F-4D97-AF65-F5344CB8AC3E}">
        <p14:creationId xmlns:p14="http://schemas.microsoft.com/office/powerpoint/2010/main" val="27386261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227623"/>
            <a:ext cx="8294334" cy="1477328"/>
          </a:xfrm>
          <a:solidFill>
            <a:schemeClr val="accent4">
              <a:lumMod val="40000"/>
              <a:lumOff val="60000"/>
            </a:schemeClr>
          </a:solidFill>
        </p:spPr>
        <p:txBody>
          <a:bodyPr wrap="square" lIns="0" tIns="0" rIns="0" bIns="0" anchor="ctr">
            <a:spAutoFit/>
          </a:bodyPr>
          <a:lstStyle/>
          <a:p>
            <a:r>
              <a:rPr lang="en-US" sz="3200" dirty="0"/>
              <a:t>Microtubule-Binding Proteins Regulate Microtubule Function In Vivo: </a:t>
            </a:r>
            <a:r>
              <a:rPr lang="en-US" sz="3200" spc="-500" dirty="0"/>
              <a:t>M C A </a:t>
            </a:r>
            <a:r>
              <a:rPr lang="en-US" sz="3200" dirty="0"/>
              <a:t>K is a </a:t>
            </a:r>
            <a:r>
              <a:rPr lang="en-US" sz="3200" dirty="0" err="1"/>
              <a:t>Catastrophin</a:t>
            </a:r>
            <a:endParaRPr lang="en-US" sz="3100" dirty="0"/>
          </a:p>
        </p:txBody>
      </p:sp>
      <p:sp>
        <p:nvSpPr>
          <p:cNvPr id="6" name="Content Placeholder 5"/>
          <p:cNvSpPr>
            <a:spLocks noGrp="1"/>
          </p:cNvSpPr>
          <p:nvPr>
            <p:ph sz="quarter" idx="15"/>
          </p:nvPr>
        </p:nvSpPr>
        <p:spPr>
          <a:xfrm>
            <a:off x="419100" y="1896791"/>
            <a:ext cx="8305800" cy="738664"/>
          </a:xfrm>
          <a:noFill/>
          <a:ln>
            <a:noFill/>
          </a:ln>
        </p:spPr>
        <p:txBody>
          <a:bodyPr lIns="0" tIns="0" rIns="0" bIns="0" anchor="t" anchorCtr="0">
            <a:spAutoFit/>
          </a:bodyPr>
          <a:lstStyle/>
          <a:p>
            <a:pPr marL="0" indent="0">
              <a:buNone/>
            </a:pPr>
            <a:r>
              <a:rPr lang="en-US" sz="2400" b="1" dirty="0"/>
              <a:t>Figure 13.12</a:t>
            </a:r>
            <a:r>
              <a:rPr lang="en-US" sz="2400" dirty="0"/>
              <a:t> Microtubule-Binding Proteins Regulate Microtubule Function In Vivo. </a:t>
            </a:r>
          </a:p>
        </p:txBody>
      </p:sp>
      <p:pic>
        <p:nvPicPr>
          <p:cNvPr id="5" name="Picture Placeholder 4" descr="Tau M A P, effects of Tau overexpression on insect cells, positive and negative T I Ps, stained micrograph of EB 1 localization in an insect cell, and catastrophin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3260"/>
          <a:stretch/>
        </p:blipFill>
        <p:spPr>
          <a:xfrm>
            <a:off x="1707737" y="2979527"/>
            <a:ext cx="5742363" cy="3069022"/>
          </a:xfrm>
        </p:spPr>
      </p:pic>
    </p:spTree>
    <p:extLst>
      <p:ext uri="{BB962C8B-B14F-4D97-AF65-F5344CB8AC3E}">
        <p14:creationId xmlns:p14="http://schemas.microsoft.com/office/powerpoint/2010/main" val="41024572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69459"/>
            <a:ext cx="8302240" cy="553998"/>
          </a:xfrm>
          <a:solidFill>
            <a:schemeClr val="accent4">
              <a:lumMod val="40000"/>
              <a:lumOff val="60000"/>
            </a:schemeClr>
          </a:solidFill>
        </p:spPr>
        <p:txBody>
          <a:bodyPr lIns="0" tIns="0" rIns="0" bIns="0" anchor="ctr">
            <a:spAutoFit/>
          </a:bodyPr>
          <a:lstStyle/>
          <a:p>
            <a:r>
              <a:rPr lang="en-US" sz="3600" dirty="0">
                <a:latin typeface="+mj-lt"/>
              </a:rPr>
              <a:t>13.3 Microfilaments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81161"/>
            <a:ext cx="8302240" cy="2231380"/>
          </a:xfrm>
          <a:noFill/>
          <a:ln>
            <a:noFill/>
          </a:ln>
        </p:spPr>
        <p:txBody>
          <a:bodyPr lIns="0" tIns="0" rIns="0" bIns="0" anchor="t" anchorCtr="0">
            <a:spAutoFit/>
          </a:bodyPr>
          <a:lstStyle/>
          <a:p>
            <a:pPr marL="342900" indent="-342900"/>
            <a:r>
              <a:rPr lang="en-US" sz="2400" b="1" dirty="0"/>
              <a:t>Microfilaments</a:t>
            </a:r>
            <a:r>
              <a:rPr lang="en-US" sz="2400" dirty="0"/>
              <a:t> are the </a:t>
            </a:r>
            <a:r>
              <a:rPr lang="en-US" sz="2400" dirty="0">
                <a:effectLst>
                  <a:glow rad="63500">
                    <a:schemeClr val="accent4">
                      <a:satMod val="175000"/>
                      <a:alpha val="40000"/>
                    </a:schemeClr>
                  </a:glow>
                </a:effectLst>
              </a:rPr>
              <a:t>smallest</a:t>
            </a:r>
            <a:r>
              <a:rPr lang="en-US" sz="2400" dirty="0"/>
              <a:t> of the cytoskeletal filaments.</a:t>
            </a:r>
          </a:p>
          <a:p>
            <a:pPr marL="342900" indent="-342900"/>
            <a:r>
              <a:rPr lang="en-US" sz="2400" dirty="0"/>
              <a:t>They are best known for their role </a:t>
            </a:r>
            <a:r>
              <a:rPr lang="en-US" sz="2400" dirty="0">
                <a:effectLst>
                  <a:glow rad="101600">
                    <a:schemeClr val="accent4">
                      <a:lumMod val="20000"/>
                      <a:lumOff val="80000"/>
                      <a:alpha val="60000"/>
                    </a:schemeClr>
                  </a:glow>
                </a:effectLst>
              </a:rPr>
              <a:t>in muscle contraction</a:t>
            </a:r>
            <a:r>
              <a:rPr lang="en-US" sz="2400" dirty="0"/>
              <a:t>.</a:t>
            </a:r>
          </a:p>
          <a:p>
            <a:pPr marL="342900" indent="-342900"/>
            <a:r>
              <a:rPr lang="en-US" sz="2400" dirty="0"/>
              <a:t>They are involved in </a:t>
            </a:r>
            <a:r>
              <a:rPr lang="en-US" sz="2400" i="1" dirty="0">
                <a:solidFill>
                  <a:schemeClr val="accent3">
                    <a:lumMod val="60000"/>
                    <a:lumOff val="40000"/>
                  </a:schemeClr>
                </a:solidFill>
                <a:effectLst>
                  <a:glow rad="101600">
                    <a:schemeClr val="accent5">
                      <a:lumMod val="40000"/>
                      <a:lumOff val="60000"/>
                      <a:alpha val="60000"/>
                    </a:schemeClr>
                  </a:glow>
                </a:effectLst>
              </a:rPr>
              <a:t>cell migration, amoeboid movement</a:t>
            </a:r>
            <a:r>
              <a:rPr lang="en-US" sz="2400" dirty="0">
                <a:solidFill>
                  <a:schemeClr val="accent3">
                    <a:lumMod val="60000"/>
                    <a:lumOff val="40000"/>
                  </a:schemeClr>
                </a:solidFill>
                <a:effectLst>
                  <a:glow rad="101600">
                    <a:schemeClr val="accent5">
                      <a:lumMod val="40000"/>
                      <a:lumOff val="60000"/>
                      <a:alpha val="60000"/>
                    </a:schemeClr>
                  </a:glow>
                </a:effectLst>
              </a:rPr>
              <a:t>, and </a:t>
            </a:r>
            <a:r>
              <a:rPr lang="en-US" sz="2400" i="1" dirty="0">
                <a:solidFill>
                  <a:schemeClr val="accent3">
                    <a:lumMod val="60000"/>
                    <a:lumOff val="40000"/>
                  </a:schemeClr>
                </a:solidFill>
                <a:effectLst>
                  <a:glow rad="101600">
                    <a:schemeClr val="accent5">
                      <a:lumMod val="40000"/>
                      <a:lumOff val="60000"/>
                      <a:alpha val="60000"/>
                    </a:schemeClr>
                  </a:glow>
                </a:effectLst>
              </a:rPr>
              <a:t>cytoplasmic streaming</a:t>
            </a:r>
            <a:r>
              <a:rPr lang="en-US" sz="2400" i="1" dirty="0"/>
              <a:t>.</a:t>
            </a:r>
          </a:p>
        </p:txBody>
      </p:sp>
    </p:spTree>
    <p:extLst>
      <p:ext uri="{BB962C8B-B14F-4D97-AF65-F5344CB8AC3E}">
        <p14:creationId xmlns:p14="http://schemas.microsoft.com/office/powerpoint/2010/main" val="2539665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256977"/>
            <a:ext cx="8294334" cy="916732"/>
          </a:xfrm>
          <a:solidFill>
            <a:srgbClr val="FFFF00"/>
          </a:solidFill>
        </p:spPr>
        <p:txBody>
          <a:bodyPr lIns="0" tIns="0" rIns="0" bIns="0" anchor="ctr"/>
          <a:lstStyle/>
          <a:p>
            <a:r>
              <a:rPr lang="en-US" sz="3000" dirty="0"/>
              <a:t>Properties of Microtubules, Microfilaments, and Intermediate Filaments</a:t>
            </a:r>
          </a:p>
        </p:txBody>
      </p:sp>
      <p:sp>
        <p:nvSpPr>
          <p:cNvPr id="6" name="Content Placeholder 5"/>
          <p:cNvSpPr>
            <a:spLocks noGrp="1"/>
          </p:cNvSpPr>
          <p:nvPr>
            <p:ph sz="quarter" idx="15"/>
          </p:nvPr>
        </p:nvSpPr>
        <p:spPr>
          <a:xfrm>
            <a:off x="421689" y="1323831"/>
            <a:ext cx="3345094" cy="996287"/>
          </a:xfrm>
        </p:spPr>
        <p:txBody>
          <a:bodyPr lIns="0" tIns="0" rIns="0" bIns="0"/>
          <a:lstStyle/>
          <a:p>
            <a:pPr marL="0" indent="0">
              <a:buNone/>
            </a:pPr>
            <a:r>
              <a:rPr lang="en-US" sz="2000" b="1" dirty="0"/>
              <a:t>Table 13.1 </a:t>
            </a:r>
            <a:r>
              <a:rPr lang="en-US" sz="2000" dirty="0"/>
              <a:t>Properties of Microtubules, Microfilaments, and Intermediate Filaments</a:t>
            </a:r>
          </a:p>
        </p:txBody>
      </p:sp>
      <p:pic>
        <p:nvPicPr>
          <p:cNvPr id="8" name="Picture Placeholder 7" descr="Three colorized micrographs of polymer subunits of microtubules in red, microfilaments in blue, and intermediate filaments in green. The microfilaments appear more densely packed than the others. The measurements of all three types are also given.&#10;Long description is available in notes, press F6&#10;"/>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t="5974" b="2527"/>
          <a:stretch/>
        </p:blipFill>
        <p:spPr>
          <a:xfrm>
            <a:off x="3859432" y="1366855"/>
            <a:ext cx="4846572" cy="4950838"/>
          </a:xfrm>
        </p:spPr>
      </p:pic>
    </p:spTree>
    <p:extLst>
      <p:ext uri="{BB962C8B-B14F-4D97-AF65-F5344CB8AC3E}">
        <p14:creationId xmlns:p14="http://schemas.microsoft.com/office/powerpoint/2010/main" val="526409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4">
              <a:lumMod val="40000"/>
              <a:lumOff val="60000"/>
            </a:schemeClr>
          </a:solidFill>
        </p:spPr>
        <p:txBody>
          <a:bodyPr lIns="0" tIns="0" rIns="0" bIns="0" anchor="ctr"/>
          <a:lstStyle/>
          <a:p>
            <a:r>
              <a:rPr lang="en-US" sz="3600" dirty="0">
                <a:latin typeface="+mj-lt"/>
              </a:rPr>
              <a:t>Additional Roles of Microfilaments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80"/>
            <a:ext cx="8263784" cy="1749207"/>
          </a:xfrm>
          <a:noFill/>
          <a:ln>
            <a:noFill/>
          </a:ln>
        </p:spPr>
        <p:txBody>
          <a:bodyPr lIns="0" tIns="0" rIns="0" bIns="0" anchor="t" anchorCtr="0"/>
          <a:lstStyle/>
          <a:p>
            <a:pPr marL="342900" indent="-342900"/>
            <a:r>
              <a:rPr lang="en-US" sz="2400" dirty="0">
                <a:effectLst>
                  <a:glow rad="63500">
                    <a:schemeClr val="accent2">
                      <a:satMod val="175000"/>
                      <a:alpha val="40000"/>
                    </a:schemeClr>
                  </a:glow>
                </a:effectLst>
              </a:rPr>
              <a:t>Development and maintenance of cell shape </a:t>
            </a:r>
            <a:r>
              <a:rPr lang="en-US" sz="2400" dirty="0"/>
              <a:t>(via microfilaments just beneath the plasma membrane at the </a:t>
            </a:r>
            <a:r>
              <a:rPr lang="en-US" sz="2400" i="1" dirty="0"/>
              <a:t>cell</a:t>
            </a:r>
            <a:r>
              <a:rPr lang="en-US" sz="2400" dirty="0"/>
              <a:t> </a:t>
            </a:r>
            <a:r>
              <a:rPr lang="en-US" sz="2400" i="1" dirty="0"/>
              <a:t>cortex</a:t>
            </a:r>
            <a:r>
              <a:rPr lang="en-US" sz="2400" dirty="0"/>
              <a:t>).</a:t>
            </a:r>
          </a:p>
          <a:p>
            <a:pPr marL="342900" indent="-342900"/>
            <a:r>
              <a:rPr lang="en-US" sz="2400" dirty="0">
                <a:ln>
                  <a:solidFill>
                    <a:sysClr val="windowText" lastClr="000000"/>
                  </a:solidFill>
                </a:ln>
                <a:solidFill>
                  <a:schemeClr val="accent3">
                    <a:lumMod val="60000"/>
                    <a:lumOff val="40000"/>
                  </a:schemeClr>
                </a:solidFill>
                <a:effectLst>
                  <a:glow rad="101600">
                    <a:schemeClr val="tx2">
                      <a:lumMod val="20000"/>
                      <a:lumOff val="80000"/>
                      <a:alpha val="60000"/>
                    </a:schemeClr>
                  </a:glow>
                </a:effectLst>
              </a:rPr>
              <a:t>Structural core of </a:t>
            </a:r>
            <a:r>
              <a:rPr lang="en-US" sz="2400" i="1" dirty="0">
                <a:ln>
                  <a:solidFill>
                    <a:sysClr val="windowText" lastClr="000000"/>
                  </a:solidFill>
                </a:ln>
                <a:solidFill>
                  <a:schemeClr val="accent3">
                    <a:lumMod val="60000"/>
                    <a:lumOff val="40000"/>
                  </a:schemeClr>
                </a:solidFill>
                <a:effectLst>
                  <a:glow rad="101600">
                    <a:schemeClr val="tx2">
                      <a:lumMod val="20000"/>
                      <a:lumOff val="80000"/>
                      <a:alpha val="60000"/>
                    </a:schemeClr>
                  </a:glow>
                </a:effectLst>
              </a:rPr>
              <a:t>microvilli.</a:t>
            </a:r>
          </a:p>
        </p:txBody>
      </p:sp>
    </p:spTree>
    <p:extLst>
      <p:ext uri="{BB962C8B-B14F-4D97-AF65-F5344CB8AC3E}">
        <p14:creationId xmlns:p14="http://schemas.microsoft.com/office/powerpoint/2010/main" val="37524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2998"/>
            <a:ext cx="8263784" cy="1107996"/>
          </a:xfrm>
          <a:solidFill>
            <a:schemeClr val="accent4">
              <a:lumMod val="40000"/>
              <a:lumOff val="60000"/>
            </a:schemeClr>
          </a:solidFill>
        </p:spPr>
        <p:txBody>
          <a:bodyPr lIns="0" tIns="0" rIns="0" bIns="0" anchor="ctr">
            <a:spAutoFit/>
          </a:bodyPr>
          <a:lstStyle/>
          <a:p>
            <a:r>
              <a:rPr lang="en-US" sz="3600" dirty="0">
                <a:latin typeface="+mj-lt"/>
              </a:rPr>
              <a:t>Actin Is the Protein Building Block of Microfilaments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2604"/>
            <a:ext cx="8263784" cy="2600712"/>
          </a:xfrm>
          <a:noFill/>
          <a:ln>
            <a:noFill/>
          </a:ln>
        </p:spPr>
        <p:txBody>
          <a:bodyPr lIns="0" tIns="0" rIns="0" bIns="0" anchor="t" anchorCtr="0">
            <a:spAutoFit/>
          </a:bodyPr>
          <a:lstStyle/>
          <a:p>
            <a:pPr marL="342900" indent="-342900"/>
            <a:r>
              <a:rPr lang="en-US" sz="2400" b="1" dirty="0"/>
              <a:t>Actin</a:t>
            </a:r>
            <a:r>
              <a:rPr lang="en-US" sz="2400" dirty="0"/>
              <a:t> is a very </a:t>
            </a:r>
            <a:r>
              <a:rPr lang="en-US" sz="2400" dirty="0">
                <a:effectLst>
                  <a:glow rad="63500">
                    <a:schemeClr val="accent3">
                      <a:satMod val="175000"/>
                      <a:alpha val="40000"/>
                    </a:schemeClr>
                  </a:glow>
                </a:effectLst>
              </a:rPr>
              <a:t>abundant protein in all eukaryotic </a:t>
            </a:r>
            <a:r>
              <a:rPr lang="en-US" sz="2400" dirty="0"/>
              <a:t>cells.</a:t>
            </a:r>
          </a:p>
          <a:p>
            <a:pPr marL="342900" indent="-342900"/>
            <a:r>
              <a:rPr lang="en-US" sz="2400" dirty="0"/>
              <a:t>Once synthesized, it folds into a globular-shaped monomer that can bind </a:t>
            </a:r>
            <a:r>
              <a:rPr lang="en-US" sz="2400" spc="-300" dirty="0"/>
              <a:t>A T </a:t>
            </a:r>
            <a:r>
              <a:rPr lang="en-US" sz="2400" dirty="0"/>
              <a:t>P or </a:t>
            </a:r>
            <a:r>
              <a:rPr lang="en-US" sz="2400" spc="-300" dirty="0"/>
              <a:t>A D </a:t>
            </a:r>
            <a:r>
              <a:rPr lang="en-US" sz="2400" dirty="0"/>
              <a:t>P (</a:t>
            </a:r>
            <a:r>
              <a:rPr lang="en-US" sz="2400" b="1" dirty="0"/>
              <a:t>G-actin</a:t>
            </a:r>
            <a:r>
              <a:rPr lang="en-US" sz="2400" dirty="0"/>
              <a:t>; globular actin).</a:t>
            </a:r>
          </a:p>
          <a:p>
            <a:pPr marL="342900" indent="-342900"/>
            <a:r>
              <a:rPr lang="en-US" sz="2400" dirty="0"/>
              <a:t>G-actin molecules polymerize to form microfilaments, </a:t>
            </a:r>
            <a:r>
              <a:rPr lang="en-US" sz="2400" b="1" dirty="0"/>
              <a:t>F-actin.</a:t>
            </a:r>
          </a:p>
        </p:txBody>
      </p:sp>
    </p:spTree>
    <p:extLst>
      <p:ext uri="{BB962C8B-B14F-4D97-AF65-F5344CB8AC3E}">
        <p14:creationId xmlns:p14="http://schemas.microsoft.com/office/powerpoint/2010/main" val="761097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03776"/>
            <a:ext cx="8263784" cy="1046440"/>
          </a:xfrm>
          <a:solidFill>
            <a:schemeClr val="accent4">
              <a:lumMod val="40000"/>
              <a:lumOff val="60000"/>
            </a:schemeClr>
          </a:solidFill>
        </p:spPr>
        <p:txBody>
          <a:bodyPr lIns="0" tIns="0" rIns="0" bIns="0" anchor="ctr">
            <a:spAutoFit/>
          </a:bodyPr>
          <a:lstStyle/>
          <a:p>
            <a:r>
              <a:rPr lang="en-US" dirty="0">
                <a:latin typeface="+mj-lt"/>
              </a:rPr>
              <a:t>Different Types of Actin Are Found in Cells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2604"/>
            <a:ext cx="8263784" cy="1862048"/>
          </a:xfrm>
          <a:noFill/>
          <a:ln>
            <a:noFill/>
          </a:ln>
        </p:spPr>
        <p:txBody>
          <a:bodyPr lIns="0" tIns="0" rIns="0" bIns="0" anchor="t" anchorCtr="0">
            <a:spAutoFit/>
          </a:bodyPr>
          <a:lstStyle/>
          <a:p>
            <a:pPr marL="355600" indent="-355600"/>
            <a:r>
              <a:rPr lang="en-US" sz="2400" dirty="0">
                <a:latin typeface="+mn-lt"/>
              </a:rPr>
              <a:t>Actin is highly conserved, but there are some variants.</a:t>
            </a:r>
          </a:p>
          <a:p>
            <a:pPr marL="355600" indent="-355600"/>
            <a:r>
              <a:rPr lang="en-US" sz="2400" dirty="0">
                <a:latin typeface="+mn-lt"/>
              </a:rPr>
              <a:t>Actins can be broadly </a:t>
            </a:r>
            <a:r>
              <a:rPr lang="en-US" sz="2400" dirty="0">
                <a:effectLst>
                  <a:glow rad="63500">
                    <a:schemeClr val="accent5">
                      <a:satMod val="175000"/>
                      <a:alpha val="40000"/>
                    </a:schemeClr>
                  </a:glow>
                </a:effectLst>
                <a:latin typeface="+mn-lt"/>
              </a:rPr>
              <a:t>divided into </a:t>
            </a:r>
            <a:r>
              <a:rPr lang="en-US" sz="2400" i="1" dirty="0">
                <a:effectLst>
                  <a:glow rad="63500">
                    <a:schemeClr val="accent5">
                      <a:satMod val="175000"/>
                      <a:alpha val="40000"/>
                    </a:schemeClr>
                  </a:glow>
                </a:effectLst>
                <a:latin typeface="+mn-lt"/>
              </a:rPr>
              <a:t>muscle-specific actins</a:t>
            </a:r>
            <a:r>
              <a:rPr lang="en-US" sz="2400" dirty="0">
                <a:effectLst>
                  <a:glow rad="63500">
                    <a:schemeClr val="accent5">
                      <a:satMod val="175000"/>
                      <a:alpha val="40000"/>
                    </a:schemeClr>
                  </a:glow>
                </a:effectLst>
                <a:latin typeface="+mn-lt"/>
              </a:rPr>
              <a:t> (</a:t>
            </a:r>
            <a:r>
              <a:rPr lang="el-GR" sz="2400" i="1" dirty="0">
                <a:effectLst>
                  <a:glow rad="63500">
                    <a:schemeClr val="accent5">
                      <a:satMod val="175000"/>
                      <a:alpha val="40000"/>
                    </a:schemeClr>
                  </a:glow>
                </a:effectLst>
                <a:latin typeface="+mn-lt"/>
                <a:cs typeface="Times New Roman" panose="02020603050405020304" pitchFamily="18" charset="0"/>
              </a:rPr>
              <a:t>α</a:t>
            </a:r>
            <a:r>
              <a:rPr lang="en-US" sz="2400" i="1" dirty="0">
                <a:effectLst>
                  <a:glow rad="63500">
                    <a:schemeClr val="accent5">
                      <a:satMod val="175000"/>
                      <a:alpha val="40000"/>
                    </a:schemeClr>
                  </a:glow>
                </a:effectLst>
                <a:latin typeface="+mn-lt"/>
              </a:rPr>
              <a:t>-actins</a:t>
            </a:r>
            <a:r>
              <a:rPr lang="en-US" sz="2400" dirty="0">
                <a:effectLst>
                  <a:glow rad="63500">
                    <a:schemeClr val="accent5">
                      <a:satMod val="175000"/>
                      <a:alpha val="40000"/>
                    </a:schemeClr>
                  </a:glow>
                </a:effectLst>
                <a:latin typeface="+mn-lt"/>
              </a:rPr>
              <a:t>)</a:t>
            </a:r>
            <a:r>
              <a:rPr lang="en-US" sz="2400" dirty="0">
                <a:latin typeface="+mn-lt"/>
              </a:rPr>
              <a:t> and </a:t>
            </a:r>
            <a:r>
              <a:rPr lang="en-US" sz="2400" i="1" dirty="0" err="1">
                <a:effectLst>
                  <a:glow rad="63500">
                    <a:schemeClr val="accent3">
                      <a:satMod val="175000"/>
                      <a:alpha val="40000"/>
                    </a:schemeClr>
                  </a:glow>
                </a:effectLst>
                <a:latin typeface="+mn-lt"/>
              </a:rPr>
              <a:t>nonmuscle</a:t>
            </a:r>
            <a:r>
              <a:rPr lang="en-US" sz="2400" i="1" dirty="0">
                <a:effectLst>
                  <a:glow rad="63500">
                    <a:schemeClr val="accent3">
                      <a:satMod val="175000"/>
                      <a:alpha val="40000"/>
                    </a:schemeClr>
                  </a:glow>
                </a:effectLst>
                <a:latin typeface="+mn-lt"/>
              </a:rPr>
              <a:t> actins </a:t>
            </a:r>
            <a:r>
              <a:rPr lang="en-US" sz="2400" dirty="0">
                <a:effectLst>
                  <a:glow rad="63500">
                    <a:schemeClr val="accent3">
                      <a:satMod val="175000"/>
                      <a:alpha val="40000"/>
                    </a:schemeClr>
                  </a:glow>
                </a:effectLst>
                <a:latin typeface="+mn-lt"/>
              </a:rPr>
              <a:t>(</a:t>
            </a:r>
            <a:r>
              <a:rPr lang="el-GR" sz="2400" i="1" dirty="0">
                <a:effectLst>
                  <a:glow rad="63500">
                    <a:schemeClr val="accent3">
                      <a:satMod val="175000"/>
                      <a:alpha val="40000"/>
                    </a:schemeClr>
                  </a:glow>
                </a:effectLst>
                <a:latin typeface="+mn-lt"/>
                <a:cs typeface="Times New Roman" panose="02020603050405020304" pitchFamily="18" charset="0"/>
              </a:rPr>
              <a:t>β</a:t>
            </a:r>
            <a:r>
              <a:rPr lang="en-US" sz="2400" i="1" dirty="0">
                <a:effectLst>
                  <a:glow rad="63500">
                    <a:schemeClr val="accent3">
                      <a:satMod val="175000"/>
                      <a:alpha val="40000"/>
                    </a:schemeClr>
                  </a:glow>
                </a:effectLst>
                <a:latin typeface="+mn-lt"/>
              </a:rPr>
              <a:t>- </a:t>
            </a:r>
            <a:r>
              <a:rPr lang="en-US" sz="2400" dirty="0">
                <a:effectLst>
                  <a:glow rad="63500">
                    <a:schemeClr val="accent3">
                      <a:satMod val="175000"/>
                      <a:alpha val="40000"/>
                    </a:schemeClr>
                  </a:glow>
                </a:effectLst>
                <a:latin typeface="+mn-lt"/>
              </a:rPr>
              <a:t>and</a:t>
            </a:r>
            <a:r>
              <a:rPr lang="en-US" sz="2400" i="1" dirty="0">
                <a:effectLst>
                  <a:glow rad="63500">
                    <a:schemeClr val="accent3">
                      <a:satMod val="175000"/>
                      <a:alpha val="40000"/>
                    </a:schemeClr>
                  </a:glow>
                </a:effectLst>
                <a:latin typeface="+mn-lt"/>
              </a:rPr>
              <a:t> </a:t>
            </a:r>
            <a:r>
              <a:rPr lang="el-GR" sz="2400" i="1" dirty="0">
                <a:effectLst>
                  <a:glow rad="63500">
                    <a:schemeClr val="accent3">
                      <a:satMod val="175000"/>
                      <a:alpha val="40000"/>
                    </a:schemeClr>
                  </a:glow>
                </a:effectLst>
                <a:latin typeface="+mn-lt"/>
                <a:cs typeface="Times New Roman" panose="02020603050405020304" pitchFamily="18" charset="0"/>
              </a:rPr>
              <a:t>γ</a:t>
            </a:r>
            <a:r>
              <a:rPr lang="en-US" sz="2400" i="1" dirty="0">
                <a:effectLst>
                  <a:glow rad="63500">
                    <a:schemeClr val="accent3">
                      <a:satMod val="175000"/>
                      <a:alpha val="40000"/>
                    </a:schemeClr>
                  </a:glow>
                </a:effectLst>
                <a:latin typeface="+mn-lt"/>
              </a:rPr>
              <a:t>-actins</a:t>
            </a:r>
            <a:r>
              <a:rPr lang="en-US" sz="2400" dirty="0">
                <a:effectLst>
                  <a:glow rad="63500">
                    <a:schemeClr val="accent3">
                      <a:satMod val="175000"/>
                      <a:alpha val="40000"/>
                    </a:schemeClr>
                  </a:glow>
                </a:effectLst>
                <a:latin typeface="+mn-lt"/>
              </a:rPr>
              <a:t>).</a:t>
            </a:r>
          </a:p>
          <a:p>
            <a:pPr marL="355600" indent="-355600"/>
            <a:r>
              <a:rPr lang="el-GR" sz="2400" i="1" dirty="0">
                <a:latin typeface="+mn-lt"/>
                <a:cs typeface="Times New Roman" panose="02020603050405020304" pitchFamily="18" charset="0"/>
              </a:rPr>
              <a:t>β</a:t>
            </a:r>
            <a:r>
              <a:rPr lang="en-US" sz="2400" i="1" dirty="0">
                <a:latin typeface="+mn-lt"/>
              </a:rPr>
              <a:t>- </a:t>
            </a:r>
            <a:r>
              <a:rPr lang="en-US" sz="2400" dirty="0">
                <a:latin typeface="+mn-lt"/>
              </a:rPr>
              <a:t>and</a:t>
            </a:r>
            <a:r>
              <a:rPr lang="en-US" sz="2400" i="1" dirty="0">
                <a:latin typeface="+mn-lt"/>
              </a:rPr>
              <a:t> </a:t>
            </a:r>
            <a:r>
              <a:rPr lang="el-GR" sz="2400" i="1" dirty="0">
                <a:latin typeface="+mn-lt"/>
                <a:cs typeface="Times New Roman" panose="02020603050405020304" pitchFamily="18" charset="0"/>
              </a:rPr>
              <a:t>γ</a:t>
            </a:r>
            <a:r>
              <a:rPr lang="en-US" sz="2400" i="1" dirty="0">
                <a:latin typeface="+mn-lt"/>
              </a:rPr>
              <a:t>-</a:t>
            </a:r>
            <a:r>
              <a:rPr lang="en-US" sz="2400" dirty="0">
                <a:latin typeface="+mn-lt"/>
              </a:rPr>
              <a:t>actin localize to different regions of a cell.</a:t>
            </a:r>
          </a:p>
        </p:txBody>
      </p:sp>
    </p:spTree>
    <p:extLst>
      <p:ext uri="{BB962C8B-B14F-4D97-AF65-F5344CB8AC3E}">
        <p14:creationId xmlns:p14="http://schemas.microsoft.com/office/powerpoint/2010/main" val="10640673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18511"/>
            <a:ext cx="8263784" cy="984885"/>
          </a:xfrm>
          <a:solidFill>
            <a:schemeClr val="accent4">
              <a:lumMod val="40000"/>
              <a:lumOff val="60000"/>
            </a:schemeClr>
          </a:solidFill>
        </p:spPr>
        <p:txBody>
          <a:bodyPr lIns="0" tIns="0" rIns="0" bIns="0" anchor="ctr">
            <a:spAutoFit/>
          </a:bodyPr>
          <a:lstStyle/>
          <a:p>
            <a:r>
              <a:rPr lang="en-US" sz="3200" dirty="0">
                <a:latin typeface="+mj-lt"/>
              </a:rPr>
              <a:t>G-Actin Monomers Polymerize into F-Actin Microfilaments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2604"/>
            <a:ext cx="8263784" cy="2970044"/>
          </a:xfrm>
          <a:noFill/>
          <a:ln>
            <a:noFill/>
          </a:ln>
        </p:spPr>
        <p:txBody>
          <a:bodyPr lIns="0" tIns="0" rIns="0" bIns="0" anchor="t" anchorCtr="0"/>
          <a:lstStyle/>
          <a:p>
            <a:pPr marL="342900" indent="-342900"/>
            <a:r>
              <a:rPr lang="en-US" sz="2400" dirty="0"/>
              <a:t>G-actin monomers can polymerize reversibly into filaments with a lag phase and elongation phase, like tubulin assembly.</a:t>
            </a:r>
          </a:p>
          <a:p>
            <a:pPr marL="342900" indent="-342900"/>
            <a:r>
              <a:rPr lang="en-US" sz="2400" dirty="0"/>
              <a:t>F-actin filaments are composed of two linear strands of polymerized G-actin wound into a helix.</a:t>
            </a:r>
          </a:p>
          <a:p>
            <a:pPr marL="342900" indent="-342900"/>
            <a:r>
              <a:rPr lang="en-US" sz="2400" dirty="0"/>
              <a:t>All the actin monomers in the filament have the same orientation.</a:t>
            </a:r>
          </a:p>
        </p:txBody>
      </p:sp>
    </p:spTree>
    <p:extLst>
      <p:ext uri="{BB962C8B-B14F-4D97-AF65-F5344CB8AC3E}">
        <p14:creationId xmlns:p14="http://schemas.microsoft.com/office/powerpoint/2010/main" val="1060943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08211"/>
            <a:ext cx="8263784" cy="523220"/>
          </a:xfrm>
          <a:solidFill>
            <a:schemeClr val="accent4">
              <a:lumMod val="40000"/>
              <a:lumOff val="60000"/>
            </a:schemeClr>
          </a:solidFill>
        </p:spPr>
        <p:txBody>
          <a:bodyPr lIns="0" tIns="0" rIns="0" bIns="0" anchor="ctr">
            <a:spAutoFit/>
          </a:bodyPr>
          <a:lstStyle/>
          <a:p>
            <a:r>
              <a:rPr lang="en-US" dirty="0">
                <a:latin typeface="+mj-lt"/>
              </a:rPr>
              <a:t>Demonstration of Microfilament Polarity</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83043"/>
            <a:ext cx="8263784" cy="2970044"/>
          </a:xfrm>
          <a:noFill/>
          <a:ln>
            <a:noFill/>
          </a:ln>
        </p:spPr>
        <p:txBody>
          <a:bodyPr lIns="0" tIns="0" rIns="0" bIns="0" anchor="t" anchorCtr="0"/>
          <a:lstStyle/>
          <a:p>
            <a:pPr marL="355600" indent="-355600"/>
            <a:r>
              <a:rPr lang="en-US" sz="2400" i="1" dirty="0"/>
              <a:t>Myosin </a:t>
            </a:r>
            <a:r>
              <a:rPr lang="en-US" sz="2400" i="1" dirty="0" err="1"/>
              <a:t>subfragment</a:t>
            </a:r>
            <a:r>
              <a:rPr lang="en-US" sz="2400" i="1" dirty="0"/>
              <a:t> 1 </a:t>
            </a:r>
            <a:r>
              <a:rPr lang="en-US" sz="2400" dirty="0"/>
              <a:t>(</a:t>
            </a:r>
            <a:r>
              <a:rPr lang="en-US" sz="2400" i="1" dirty="0"/>
              <a:t>S1</a:t>
            </a:r>
            <a:r>
              <a:rPr lang="en-US" sz="2400" dirty="0"/>
              <a:t>) can be incubated with microfilaments (</a:t>
            </a:r>
            <a:r>
              <a:rPr lang="en-IN" sz="2400" spc="-300" dirty="0"/>
              <a:t>M F </a:t>
            </a:r>
            <a:r>
              <a:rPr lang="en-IN" sz="2400" dirty="0"/>
              <a:t>s</a:t>
            </a:r>
            <a:r>
              <a:rPr lang="en-US" sz="2400" dirty="0"/>
              <a:t>).</a:t>
            </a:r>
          </a:p>
          <a:p>
            <a:pPr marL="355600" indent="-355600"/>
            <a:r>
              <a:rPr lang="en-US" sz="2400" dirty="0"/>
              <a:t>S1 fragments bind and decorate the actin </a:t>
            </a:r>
            <a:r>
              <a:rPr lang="en-US" sz="2400" spc="-300" dirty="0"/>
              <a:t>M F </a:t>
            </a:r>
            <a:r>
              <a:rPr lang="en-US" sz="2400" dirty="0"/>
              <a:t>s in a distinctive arrowhead pattern.</a:t>
            </a:r>
          </a:p>
          <a:p>
            <a:pPr marL="355600" indent="-355600"/>
            <a:r>
              <a:rPr lang="en-US" sz="2400" dirty="0"/>
              <a:t>Because of this pattern, </a:t>
            </a:r>
            <a:r>
              <a:rPr lang="en-US" sz="2400" dirty="0">
                <a:effectLst>
                  <a:glow rad="101600">
                    <a:schemeClr val="accent4">
                      <a:satMod val="175000"/>
                      <a:alpha val="40000"/>
                    </a:schemeClr>
                  </a:glow>
                </a:effectLst>
              </a:rPr>
              <a:t>the plus (+) end of an </a:t>
            </a:r>
            <a:r>
              <a:rPr lang="en-US" sz="2400" spc="-300" dirty="0">
                <a:effectLst>
                  <a:glow rad="101600">
                    <a:schemeClr val="accent4">
                      <a:satMod val="175000"/>
                      <a:alpha val="40000"/>
                    </a:schemeClr>
                  </a:glow>
                </a:effectLst>
              </a:rPr>
              <a:t>M </a:t>
            </a:r>
            <a:r>
              <a:rPr lang="en-US" sz="2400" dirty="0">
                <a:effectLst>
                  <a:glow rad="101600">
                    <a:schemeClr val="accent4">
                      <a:satMod val="175000"/>
                      <a:alpha val="40000"/>
                    </a:schemeClr>
                  </a:glow>
                </a:effectLst>
              </a:rPr>
              <a:t>F is called the </a:t>
            </a:r>
            <a:r>
              <a:rPr lang="en-US" sz="2400" i="1" dirty="0">
                <a:effectLst>
                  <a:glow rad="101600">
                    <a:schemeClr val="accent4">
                      <a:satMod val="175000"/>
                      <a:alpha val="40000"/>
                    </a:schemeClr>
                  </a:glow>
                </a:effectLst>
              </a:rPr>
              <a:t>barbed end</a:t>
            </a:r>
            <a:r>
              <a:rPr lang="en-US" sz="2400" i="1" dirty="0"/>
              <a:t>,</a:t>
            </a:r>
            <a:r>
              <a:rPr lang="en-US" sz="2400" dirty="0"/>
              <a:t> and </a:t>
            </a:r>
            <a:r>
              <a:rPr lang="en-US" sz="2400" dirty="0">
                <a:effectLst>
                  <a:glow rad="63500">
                    <a:schemeClr val="accent5">
                      <a:satMod val="175000"/>
                      <a:alpha val="40000"/>
                    </a:schemeClr>
                  </a:glow>
                </a:effectLst>
              </a:rPr>
              <a:t>the minus (-) end is called the </a:t>
            </a:r>
            <a:r>
              <a:rPr lang="en-US" sz="2400" i="1" dirty="0">
                <a:effectLst>
                  <a:glow rad="63500">
                    <a:schemeClr val="accent5">
                      <a:satMod val="175000"/>
                      <a:alpha val="40000"/>
                    </a:schemeClr>
                  </a:glow>
                </a:effectLst>
              </a:rPr>
              <a:t>pointed end.</a:t>
            </a:r>
            <a:endParaRPr lang="en-US" sz="2400" dirty="0">
              <a:effectLst>
                <a:glow rad="63500">
                  <a:schemeClr val="accent5">
                    <a:satMod val="175000"/>
                    <a:alpha val="40000"/>
                  </a:schemeClr>
                </a:glow>
              </a:effectLst>
            </a:endParaRPr>
          </a:p>
        </p:txBody>
      </p:sp>
    </p:spTree>
    <p:extLst>
      <p:ext uri="{BB962C8B-B14F-4D97-AF65-F5344CB8AC3E}">
        <p14:creationId xmlns:p14="http://schemas.microsoft.com/office/powerpoint/2010/main" val="23445776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2020" y="173709"/>
            <a:ext cx="8251961" cy="1107996"/>
          </a:xfrm>
          <a:solidFill>
            <a:schemeClr val="accent4">
              <a:lumMod val="40000"/>
              <a:lumOff val="60000"/>
            </a:schemeClr>
          </a:solidFill>
        </p:spPr>
        <p:txBody>
          <a:bodyPr lIns="0" tIns="0" rIns="0" bIns="0" anchor="ctr">
            <a:spAutoFit/>
          </a:bodyPr>
          <a:lstStyle/>
          <a:p>
            <a:r>
              <a:rPr lang="en-US" dirty="0"/>
              <a:t>A Model for Microfilament Assembly In Vitro</a:t>
            </a:r>
          </a:p>
        </p:txBody>
      </p:sp>
      <p:sp>
        <p:nvSpPr>
          <p:cNvPr id="6" name="Content Placeholder 5"/>
          <p:cNvSpPr>
            <a:spLocks noGrp="1"/>
          </p:cNvSpPr>
          <p:nvPr>
            <p:ph sz="quarter" idx="15"/>
          </p:nvPr>
        </p:nvSpPr>
        <p:spPr>
          <a:xfrm>
            <a:off x="421688" y="1543052"/>
            <a:ext cx="8449357" cy="369332"/>
          </a:xfrm>
        </p:spPr>
        <p:txBody>
          <a:bodyPr wrap="square" lIns="0" tIns="0" rIns="0" bIns="0">
            <a:spAutoFit/>
          </a:bodyPr>
          <a:lstStyle/>
          <a:p>
            <a:pPr marL="0" indent="0">
              <a:spcBef>
                <a:spcPts val="0"/>
              </a:spcBef>
              <a:buNone/>
            </a:pPr>
            <a:r>
              <a:rPr lang="en-IN" sz="2400" b="1" dirty="0"/>
              <a:t>Figure 13.13</a:t>
            </a:r>
            <a:r>
              <a:rPr lang="en-IN" sz="2400" dirty="0"/>
              <a:t> A Model for Microfilament Assembly In Vitro. </a:t>
            </a:r>
            <a:endParaRPr lang="en-US" sz="2400" dirty="0"/>
          </a:p>
        </p:txBody>
      </p:sp>
      <p:pic>
        <p:nvPicPr>
          <p:cNvPr id="8" name="Picture Placeholder 7" descr="An illustration shows microfilament M F assembly, molecular model, and a micrograph of S 1 fragments “decorating” actin microfilament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266"/>
          <a:stretch/>
        </p:blipFill>
        <p:spPr>
          <a:xfrm>
            <a:off x="2317382" y="2190114"/>
            <a:ext cx="4521486" cy="4056739"/>
          </a:xfrm>
        </p:spPr>
      </p:pic>
    </p:spTree>
    <p:extLst>
      <p:ext uri="{BB962C8B-B14F-4D97-AF65-F5344CB8AC3E}">
        <p14:creationId xmlns:p14="http://schemas.microsoft.com/office/powerpoint/2010/main" val="3593027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84275"/>
            <a:ext cx="8263784" cy="553998"/>
          </a:xfrm>
          <a:solidFill>
            <a:schemeClr val="accent4">
              <a:lumMod val="40000"/>
              <a:lumOff val="60000"/>
            </a:schemeClr>
          </a:solidFill>
        </p:spPr>
        <p:txBody>
          <a:bodyPr lIns="0" tIns="0" rIns="0" bIns="0" anchor="ctr">
            <a:spAutoFit/>
          </a:bodyPr>
          <a:lstStyle/>
          <a:p>
            <a:r>
              <a:rPr lang="en-US" sz="3600" dirty="0">
                <a:latin typeface="+mj-lt"/>
              </a:rPr>
              <a:t>Polarity of Microfilaments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8"/>
            <a:ext cx="8229600" cy="2970044"/>
          </a:xfrm>
          <a:noFill/>
          <a:ln>
            <a:noFill/>
          </a:ln>
        </p:spPr>
        <p:txBody>
          <a:bodyPr lIns="0" tIns="0" rIns="0" bIns="0" anchor="t" anchorCtr="0">
            <a:spAutoFit/>
          </a:bodyPr>
          <a:lstStyle/>
          <a:p>
            <a:pPr marL="342900" indent="-342900"/>
            <a:r>
              <a:rPr lang="en-US" sz="2400" dirty="0"/>
              <a:t>The polarity of </a:t>
            </a:r>
            <a:r>
              <a:rPr lang="en-US" sz="2400" spc="-300" dirty="0"/>
              <a:t>M F </a:t>
            </a:r>
            <a:r>
              <a:rPr lang="en-US" sz="2400" dirty="0"/>
              <a:t>s is reflected in more rapid addition or loss of G-actin at the plus end than the minus end.</a:t>
            </a:r>
          </a:p>
          <a:p>
            <a:pPr marL="342900" indent="-342900"/>
            <a:r>
              <a:rPr lang="en-US" sz="2400" dirty="0"/>
              <a:t>After the G-actin monomers assemble onto a microfilament, the </a:t>
            </a:r>
            <a:r>
              <a:rPr lang="en-US" sz="2400" spc="-300" dirty="0"/>
              <a:t>A T </a:t>
            </a:r>
            <a:r>
              <a:rPr lang="en-US" sz="2400" dirty="0"/>
              <a:t>P bound to them is slowly hydrolyzed.</a:t>
            </a:r>
          </a:p>
          <a:p>
            <a:pPr marL="342900" indent="-342900"/>
            <a:r>
              <a:rPr lang="en-US" sz="2400" dirty="0"/>
              <a:t>So, </a:t>
            </a:r>
            <a:r>
              <a:rPr lang="en-US" sz="2400" dirty="0">
                <a:effectLst>
                  <a:glow rad="101600">
                    <a:schemeClr val="accent1">
                      <a:lumMod val="20000"/>
                      <a:lumOff val="80000"/>
                      <a:alpha val="60000"/>
                    </a:schemeClr>
                  </a:glow>
                </a:effectLst>
              </a:rPr>
              <a:t>the growing </a:t>
            </a:r>
            <a:r>
              <a:rPr lang="en-US" sz="2400" spc="-300" dirty="0">
                <a:effectLst>
                  <a:glow rad="101600">
                    <a:schemeClr val="accent1">
                      <a:lumMod val="20000"/>
                      <a:lumOff val="80000"/>
                      <a:alpha val="60000"/>
                    </a:schemeClr>
                  </a:glow>
                </a:effectLst>
              </a:rPr>
              <a:t>M </a:t>
            </a:r>
            <a:r>
              <a:rPr lang="en-US" sz="2400" dirty="0">
                <a:effectLst>
                  <a:glow rad="101600">
                    <a:schemeClr val="accent1">
                      <a:lumMod val="20000"/>
                      <a:lumOff val="80000"/>
                      <a:alpha val="60000"/>
                    </a:schemeClr>
                  </a:glow>
                </a:effectLst>
              </a:rPr>
              <a:t>F ends have </a:t>
            </a:r>
            <a:r>
              <a:rPr lang="en-US" sz="2400" spc="-300" dirty="0">
                <a:effectLst>
                  <a:glow rad="101600">
                    <a:schemeClr val="accent1">
                      <a:lumMod val="20000"/>
                      <a:lumOff val="80000"/>
                      <a:alpha val="60000"/>
                    </a:schemeClr>
                  </a:glow>
                </a:effectLst>
              </a:rPr>
              <a:t>A T </a:t>
            </a:r>
            <a:r>
              <a:rPr lang="en-US" sz="2400" dirty="0">
                <a:effectLst>
                  <a:glow rad="101600">
                    <a:schemeClr val="accent1">
                      <a:lumMod val="20000"/>
                      <a:lumOff val="80000"/>
                      <a:alpha val="60000"/>
                    </a:schemeClr>
                  </a:glow>
                </a:effectLst>
              </a:rPr>
              <a:t>P-actin, whereas most of the </a:t>
            </a:r>
            <a:r>
              <a:rPr lang="en-US" sz="2400" spc="-300" dirty="0">
                <a:effectLst>
                  <a:glow rad="101600">
                    <a:schemeClr val="accent1">
                      <a:lumMod val="20000"/>
                      <a:lumOff val="80000"/>
                      <a:alpha val="60000"/>
                    </a:schemeClr>
                  </a:glow>
                </a:effectLst>
              </a:rPr>
              <a:t>M </a:t>
            </a:r>
            <a:r>
              <a:rPr lang="en-US" sz="2400" dirty="0">
                <a:effectLst>
                  <a:glow rad="101600">
                    <a:schemeClr val="accent1">
                      <a:lumMod val="20000"/>
                      <a:lumOff val="80000"/>
                      <a:alpha val="60000"/>
                    </a:schemeClr>
                  </a:glow>
                </a:effectLst>
              </a:rPr>
              <a:t>F is composed of </a:t>
            </a:r>
            <a:r>
              <a:rPr lang="en-US" sz="2400" spc="-300" dirty="0">
                <a:effectLst>
                  <a:glow rad="101600">
                    <a:schemeClr val="accent1">
                      <a:lumMod val="20000"/>
                      <a:lumOff val="80000"/>
                      <a:alpha val="60000"/>
                    </a:schemeClr>
                  </a:glow>
                </a:effectLst>
              </a:rPr>
              <a:t>A D </a:t>
            </a:r>
            <a:r>
              <a:rPr lang="en-US" sz="2400" dirty="0">
                <a:effectLst>
                  <a:glow rad="101600">
                    <a:schemeClr val="accent1">
                      <a:lumMod val="20000"/>
                      <a:lumOff val="80000"/>
                      <a:alpha val="60000"/>
                    </a:schemeClr>
                  </a:glow>
                </a:effectLst>
              </a:rPr>
              <a:t>P-actin.</a:t>
            </a:r>
          </a:p>
        </p:txBody>
      </p:sp>
    </p:spTree>
    <p:extLst>
      <p:ext uri="{BB962C8B-B14F-4D97-AF65-F5344CB8AC3E}">
        <p14:creationId xmlns:p14="http://schemas.microsoft.com/office/powerpoint/2010/main" val="31438105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647"/>
            <a:ext cx="8302240" cy="1107996"/>
          </a:xfrm>
          <a:solidFill>
            <a:schemeClr val="accent4">
              <a:lumMod val="40000"/>
              <a:lumOff val="60000"/>
            </a:schemeClr>
          </a:solidFill>
        </p:spPr>
        <p:txBody>
          <a:bodyPr lIns="0" tIns="0" rIns="0" bIns="0" anchor="ctr">
            <a:spAutoFit/>
          </a:bodyPr>
          <a:lstStyle/>
          <a:p>
            <a:r>
              <a:rPr lang="en-US" sz="3600" dirty="0">
                <a:latin typeface="+mj-lt"/>
              </a:rPr>
              <a:t>Specific Drugs Affect Polymerization of Microfilaments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2970044"/>
          </a:xfrm>
          <a:noFill/>
          <a:ln>
            <a:noFill/>
          </a:ln>
        </p:spPr>
        <p:txBody>
          <a:bodyPr lIns="0" tIns="0" rIns="0" bIns="0" anchor="t" anchorCtr="0">
            <a:spAutoFit/>
          </a:bodyPr>
          <a:lstStyle/>
          <a:p>
            <a:pPr marL="342900" indent="-342900"/>
            <a:r>
              <a:rPr lang="en-US" sz="2400" b="1" dirty="0" err="1"/>
              <a:t>Cytochalasins</a:t>
            </a:r>
            <a:r>
              <a:rPr lang="en-US" sz="2400" dirty="0"/>
              <a:t> are fungal metabolites that </a:t>
            </a:r>
            <a:r>
              <a:rPr lang="en-US" sz="2400" dirty="0">
                <a:effectLst>
                  <a:glow rad="63500">
                    <a:schemeClr val="accent4">
                      <a:satMod val="175000"/>
                      <a:alpha val="40000"/>
                    </a:schemeClr>
                  </a:glow>
                </a:effectLst>
              </a:rPr>
              <a:t>prevent the addition of new monomers to existing </a:t>
            </a:r>
            <a:r>
              <a:rPr lang="en-US" sz="2400" spc="-300" dirty="0">
                <a:effectLst>
                  <a:glow rad="63500">
                    <a:schemeClr val="accent4">
                      <a:satMod val="175000"/>
                      <a:alpha val="40000"/>
                    </a:schemeClr>
                  </a:glow>
                </a:effectLst>
              </a:rPr>
              <a:t>M F </a:t>
            </a:r>
            <a:r>
              <a:rPr lang="en-US" sz="2400" dirty="0">
                <a:effectLst>
                  <a:glow rad="63500">
                    <a:schemeClr val="accent4">
                      <a:satMod val="175000"/>
                      <a:alpha val="40000"/>
                    </a:schemeClr>
                  </a:glow>
                </a:effectLst>
              </a:rPr>
              <a:t>s. </a:t>
            </a:r>
            <a:r>
              <a:rPr lang="en-US" sz="2400" dirty="0"/>
              <a:t>Filaments eventually depolymerize. </a:t>
            </a:r>
          </a:p>
          <a:p>
            <a:pPr marL="342900" indent="-342900"/>
            <a:r>
              <a:rPr lang="en-US" sz="2400" b="1" dirty="0"/>
              <a:t>Latrunculin A</a:t>
            </a:r>
            <a:r>
              <a:rPr lang="en-US" sz="2400" dirty="0"/>
              <a:t> is a toxin that sequesters actin monomers and </a:t>
            </a:r>
            <a:r>
              <a:rPr lang="en-US" sz="2400" dirty="0">
                <a:effectLst>
                  <a:glow rad="63500">
                    <a:schemeClr val="accent5">
                      <a:satMod val="175000"/>
                      <a:alpha val="40000"/>
                    </a:schemeClr>
                  </a:glow>
                </a:effectLst>
              </a:rPr>
              <a:t>prevents their addition to </a:t>
            </a:r>
            <a:r>
              <a:rPr lang="en-US" sz="2400" spc="-300" dirty="0">
                <a:effectLst>
                  <a:glow rad="63500">
                    <a:schemeClr val="accent5">
                      <a:satMod val="175000"/>
                      <a:alpha val="40000"/>
                    </a:schemeClr>
                  </a:glow>
                </a:effectLst>
              </a:rPr>
              <a:t>M F </a:t>
            </a:r>
            <a:r>
              <a:rPr lang="en-US" sz="2400" dirty="0">
                <a:effectLst>
                  <a:glow rad="63500">
                    <a:schemeClr val="accent5">
                      <a:satMod val="175000"/>
                      <a:alpha val="40000"/>
                    </a:schemeClr>
                  </a:glow>
                </a:effectLst>
              </a:rPr>
              <a:t>s.</a:t>
            </a:r>
          </a:p>
          <a:p>
            <a:pPr marL="342900" indent="-342900"/>
            <a:r>
              <a:rPr lang="en-US" sz="2400" i="1"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Phalloidin</a:t>
            </a:r>
            <a:r>
              <a:rPr lang="en-US" sz="2400"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 stabilizes </a:t>
            </a:r>
            <a:r>
              <a:rPr lang="en-US" sz="2400" spc="-300"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M F </a:t>
            </a:r>
            <a:r>
              <a:rPr lang="en-US" sz="2400"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s and prevents their depolymerization.</a:t>
            </a:r>
          </a:p>
        </p:txBody>
      </p:sp>
    </p:spTree>
    <p:extLst>
      <p:ext uri="{BB962C8B-B14F-4D97-AF65-F5344CB8AC3E}">
        <p14:creationId xmlns:p14="http://schemas.microsoft.com/office/powerpoint/2010/main" val="8613055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647"/>
            <a:ext cx="8302240" cy="1107996"/>
          </a:xfrm>
          <a:solidFill>
            <a:schemeClr val="accent4">
              <a:lumMod val="40000"/>
              <a:lumOff val="60000"/>
            </a:schemeClr>
          </a:solidFill>
        </p:spPr>
        <p:txBody>
          <a:bodyPr lIns="0" tIns="0" rIns="0" bIns="0" anchor="ctr">
            <a:spAutoFit/>
          </a:bodyPr>
          <a:lstStyle/>
          <a:p>
            <a:r>
              <a:rPr lang="en-US" sz="3600" dirty="0">
                <a:latin typeface="+mj-lt"/>
              </a:rPr>
              <a:t>Cells Can Dynamically Assemble Actin into a Variety of Structures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2231380"/>
          </a:xfrm>
          <a:noFill/>
          <a:ln>
            <a:noFill/>
          </a:ln>
        </p:spPr>
        <p:txBody>
          <a:bodyPr lIns="0" tIns="0" rIns="0" bIns="0" anchor="t" anchorCtr="0">
            <a:spAutoFit/>
          </a:bodyPr>
          <a:lstStyle/>
          <a:p>
            <a:pPr marL="342900" indent="-342900"/>
            <a:r>
              <a:rPr lang="en-US" sz="2400"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Cells that adhere tightly </a:t>
            </a:r>
            <a:r>
              <a:rPr lang="en-US" sz="2400" dirty="0"/>
              <a:t>to the underlying substratum have organized bundles called </a:t>
            </a:r>
            <a:r>
              <a:rPr lang="en-US" sz="2400" i="1"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stress fibers</a:t>
            </a:r>
            <a:r>
              <a:rPr lang="en-US" sz="2400" i="1" dirty="0"/>
              <a:t>.</a:t>
            </a:r>
          </a:p>
          <a:p>
            <a:pPr marL="342900" indent="-342900"/>
            <a:r>
              <a:rPr lang="en-US" sz="2400" dirty="0">
                <a:solidFill>
                  <a:schemeClr val="accent3">
                    <a:lumMod val="60000"/>
                    <a:lumOff val="40000"/>
                  </a:schemeClr>
                </a:solidFill>
                <a:effectLst>
                  <a:glow rad="63500">
                    <a:schemeClr val="accent5">
                      <a:satMod val="175000"/>
                      <a:alpha val="40000"/>
                    </a:schemeClr>
                  </a:glow>
                </a:effectLst>
              </a:rPr>
              <a:t>Rapidly moving cells don</a:t>
            </a:r>
            <a:r>
              <a:rPr lang="en-US" altLang="ja-JP" sz="2400" dirty="0">
                <a:solidFill>
                  <a:schemeClr val="accent3">
                    <a:lumMod val="60000"/>
                    <a:lumOff val="40000"/>
                  </a:schemeClr>
                </a:solidFill>
                <a:effectLst>
                  <a:glow rad="63500">
                    <a:schemeClr val="accent5">
                      <a:satMod val="175000"/>
                      <a:alpha val="40000"/>
                    </a:schemeClr>
                  </a:glow>
                </a:effectLst>
              </a:rPr>
              <a:t>’t </a:t>
            </a:r>
            <a:r>
              <a:rPr lang="en-US" altLang="ja-JP" sz="2400" dirty="0"/>
              <a:t>have such striking actin bundles.</a:t>
            </a:r>
          </a:p>
          <a:p>
            <a:pPr marL="342900" indent="-342900"/>
            <a:r>
              <a:rPr lang="en-US" sz="2400" dirty="0">
                <a:ln>
                  <a:solidFill>
                    <a:sysClr val="windowText" lastClr="000000"/>
                  </a:solidFill>
                </a:ln>
                <a:solidFill>
                  <a:schemeClr val="accent3">
                    <a:lumMod val="60000"/>
                    <a:lumOff val="40000"/>
                  </a:schemeClr>
                </a:solidFill>
                <a:effectLst>
                  <a:glow rad="101600">
                    <a:schemeClr val="tx2">
                      <a:lumMod val="20000"/>
                      <a:lumOff val="80000"/>
                      <a:alpha val="60000"/>
                    </a:schemeClr>
                  </a:glow>
                </a:effectLst>
              </a:rPr>
              <a:t>The cell cortex, just beneath the plasma membrane, has actin crosslinked into a </a:t>
            </a:r>
            <a:r>
              <a:rPr lang="en-US" sz="2400" i="1" dirty="0">
                <a:ln>
                  <a:solidFill>
                    <a:sysClr val="windowText" lastClr="000000"/>
                  </a:solidFill>
                </a:ln>
                <a:solidFill>
                  <a:schemeClr val="accent3">
                    <a:lumMod val="60000"/>
                    <a:lumOff val="40000"/>
                  </a:schemeClr>
                </a:solidFill>
                <a:effectLst>
                  <a:glow rad="101600">
                    <a:schemeClr val="tx2">
                      <a:lumMod val="20000"/>
                      <a:lumOff val="80000"/>
                      <a:alpha val="60000"/>
                    </a:schemeClr>
                  </a:glow>
                </a:effectLst>
              </a:rPr>
              <a:t>gel</a:t>
            </a:r>
            <a:r>
              <a:rPr lang="en-US" sz="2400" dirty="0">
                <a:ln>
                  <a:solidFill>
                    <a:sysClr val="windowText" lastClr="000000"/>
                  </a:solidFill>
                </a:ln>
                <a:solidFill>
                  <a:schemeClr val="accent3">
                    <a:lumMod val="60000"/>
                    <a:lumOff val="40000"/>
                  </a:schemeClr>
                </a:solidFill>
                <a:effectLst>
                  <a:glow rad="101600">
                    <a:schemeClr val="tx2">
                      <a:lumMod val="20000"/>
                      <a:lumOff val="80000"/>
                      <a:alpha val="60000"/>
                    </a:schemeClr>
                  </a:glow>
                </a:effectLst>
              </a:rPr>
              <a:t> of microfilaments.</a:t>
            </a:r>
          </a:p>
        </p:txBody>
      </p:sp>
    </p:spTree>
    <p:extLst>
      <p:ext uri="{BB962C8B-B14F-4D97-AF65-F5344CB8AC3E}">
        <p14:creationId xmlns:p14="http://schemas.microsoft.com/office/powerpoint/2010/main" val="36352435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9100" y="228631"/>
            <a:ext cx="8293100" cy="492443"/>
          </a:xfrm>
          <a:solidFill>
            <a:schemeClr val="accent4">
              <a:lumMod val="40000"/>
              <a:lumOff val="60000"/>
            </a:schemeClr>
          </a:solidFill>
          <a:ln>
            <a:noFill/>
          </a:ln>
        </p:spPr>
        <p:txBody>
          <a:bodyPr wrap="square" lIns="0" tIns="0" rIns="0" bIns="0" anchor="ctr" anchorCtr="0">
            <a:spAutoFit/>
          </a:bodyPr>
          <a:lstStyle/>
          <a:p>
            <a:r>
              <a:rPr lang="en-US" sz="3200" dirty="0"/>
              <a:t>The Architecture of Actin in Crawling Cells</a:t>
            </a:r>
          </a:p>
        </p:txBody>
      </p:sp>
      <p:sp>
        <p:nvSpPr>
          <p:cNvPr id="6" name="Content Placeholder 5"/>
          <p:cNvSpPr>
            <a:spLocks noGrp="1"/>
          </p:cNvSpPr>
          <p:nvPr>
            <p:ph sz="quarter" idx="15"/>
          </p:nvPr>
        </p:nvSpPr>
        <p:spPr>
          <a:xfrm>
            <a:off x="421688" y="928191"/>
            <a:ext cx="8290512" cy="369332"/>
          </a:xfrm>
          <a:noFill/>
          <a:ln>
            <a:noFill/>
          </a:ln>
        </p:spPr>
        <p:txBody>
          <a:bodyPr wrap="square" lIns="0" tIns="0" rIns="0" bIns="0" anchor="t" anchorCtr="0">
            <a:spAutoFit/>
          </a:bodyPr>
          <a:lstStyle/>
          <a:p>
            <a:pPr marL="0" indent="0">
              <a:buNone/>
            </a:pPr>
            <a:r>
              <a:rPr lang="en-US" sz="2400" b="1" dirty="0"/>
              <a:t>Figure 13.14</a:t>
            </a:r>
            <a:r>
              <a:rPr lang="en-US" sz="2400" dirty="0"/>
              <a:t> The Architecture of Actin in Crawling Cells. </a:t>
            </a:r>
          </a:p>
        </p:txBody>
      </p:sp>
      <p:pic>
        <p:nvPicPr>
          <p:cNvPr id="7" name="Picture Placeholder 6" descr="An illustration shows contractile bundle, gel, branched network, and parallel bundle of actin in crawling cells. There is a trailing edge and a leading edge.&#10;Long description is available in notes, press F6">
            <a:extLst>
              <a:ext uri="{FF2B5EF4-FFF2-40B4-BE49-F238E27FC236}">
                <a16:creationId xmlns:a16="http://schemas.microsoft.com/office/drawing/2014/main" id="{2B4789A4-6763-4E1E-BC93-8488F2331389}"/>
              </a:ext>
            </a:extLst>
          </p:cNvPr>
          <p:cNvPicPr>
            <a:picLocks noGrp="1" noChangeAspect="1"/>
          </p:cNvPicPr>
          <p:nvPr>
            <p:ph type="pic" sz="quarter" idx="16"/>
          </p:nvPr>
        </p:nvPicPr>
        <p:blipFill>
          <a:blip r:embed="rId3"/>
          <a:stretch>
            <a:fillRect/>
          </a:stretch>
        </p:blipFill>
        <p:spPr>
          <a:xfrm>
            <a:off x="1187393" y="1686150"/>
            <a:ext cx="6782899" cy="4589472"/>
          </a:xfrm>
        </p:spPr>
      </p:pic>
    </p:spTree>
    <p:extLst>
      <p:ext uri="{BB962C8B-B14F-4D97-AF65-F5344CB8AC3E}">
        <p14:creationId xmlns:p14="http://schemas.microsoft.com/office/powerpoint/2010/main" val="645985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3593"/>
            <a:ext cx="8302240" cy="1661993"/>
          </a:xfrm>
        </p:spPr>
        <p:txBody>
          <a:bodyPr lIns="0" tIns="0" rIns="0" bIns="0" anchor="ctr">
            <a:spAutoFit/>
          </a:bodyPr>
          <a:lstStyle/>
          <a:p>
            <a:r>
              <a:rPr lang="en-US" sz="3600" dirty="0">
                <a:latin typeface="+mj-lt"/>
                <a:cs typeface="Times New Roman" panose="02020603050405020304" pitchFamily="18" charset="0"/>
              </a:rPr>
              <a:t>Bacteria Have Cytoskeletal Systems That Are Structurally Similar to Those in Eukaryotes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985999"/>
            <a:ext cx="8302240" cy="3185487"/>
          </a:xfrm>
          <a:noFill/>
          <a:ln>
            <a:noFill/>
          </a:ln>
        </p:spPr>
        <p:txBody>
          <a:bodyPr lIns="0" tIns="0" rIns="0" bIns="0" anchor="t" anchorCtr="0">
            <a:spAutoFit/>
          </a:bodyPr>
          <a:lstStyle/>
          <a:p>
            <a:pPr marL="342900" indent="-342900"/>
            <a:r>
              <a:rPr lang="en-US" sz="2400" dirty="0">
                <a:ln>
                  <a:solidFill>
                    <a:srgbClr val="92D050"/>
                  </a:solidFill>
                </a:ln>
                <a:solidFill>
                  <a:schemeClr val="accent3"/>
                </a:solidFill>
                <a:effectLst>
                  <a:glow rad="63500">
                    <a:schemeClr val="accent4">
                      <a:satMod val="175000"/>
                      <a:alpha val="40000"/>
                    </a:schemeClr>
                  </a:glow>
                </a:effectLst>
              </a:rPr>
              <a:t>Bacteria and </a:t>
            </a:r>
            <a:r>
              <a:rPr lang="en-US" sz="2400" dirty="0" err="1">
                <a:ln>
                  <a:solidFill>
                    <a:srgbClr val="92D050"/>
                  </a:solidFill>
                </a:ln>
                <a:solidFill>
                  <a:schemeClr val="accent3"/>
                </a:solidFill>
                <a:effectLst>
                  <a:glow rad="63500">
                    <a:schemeClr val="accent4">
                      <a:satMod val="175000"/>
                      <a:alpha val="40000"/>
                    </a:schemeClr>
                  </a:glow>
                </a:effectLst>
              </a:rPr>
              <a:t>archaea</a:t>
            </a:r>
            <a:r>
              <a:rPr lang="en-US" sz="2400" dirty="0">
                <a:ln>
                  <a:solidFill>
                    <a:srgbClr val="92D050"/>
                  </a:solidFill>
                </a:ln>
                <a:solidFill>
                  <a:schemeClr val="accent3"/>
                </a:solidFill>
                <a:effectLst>
                  <a:glow rad="63500">
                    <a:schemeClr val="accent4">
                      <a:satMod val="175000"/>
                      <a:alpha val="40000"/>
                    </a:schemeClr>
                  </a:glow>
                </a:effectLst>
              </a:rPr>
              <a:t> </a:t>
            </a:r>
            <a:r>
              <a:rPr lang="en-US" sz="2400" dirty="0"/>
              <a:t>have polymer systems that function similarly to eukaryotic cytoskeletal elements.</a:t>
            </a:r>
          </a:p>
          <a:p>
            <a:pPr marL="829818" lvl="1" indent="-342900"/>
            <a:r>
              <a:rPr lang="en-US" sz="2400" dirty="0"/>
              <a:t>The </a:t>
            </a:r>
            <a:r>
              <a:rPr lang="en-US" sz="2400" dirty="0">
                <a:ln>
                  <a:solidFill>
                    <a:srgbClr val="92D050"/>
                  </a:solidFill>
                </a:ln>
                <a:effectLst>
                  <a:glow rad="101600">
                    <a:schemeClr val="accent4">
                      <a:satMod val="175000"/>
                      <a:alpha val="40000"/>
                    </a:schemeClr>
                  </a:glow>
                </a:effectLst>
              </a:rPr>
              <a:t>actin-like </a:t>
            </a:r>
            <a:r>
              <a:rPr lang="en-US" sz="2400" i="1" dirty="0" err="1">
                <a:ln>
                  <a:solidFill>
                    <a:srgbClr val="92D050"/>
                  </a:solidFill>
                </a:ln>
                <a:effectLst>
                  <a:glow rad="101600">
                    <a:schemeClr val="accent4">
                      <a:satMod val="175000"/>
                      <a:alpha val="40000"/>
                    </a:schemeClr>
                  </a:glow>
                </a:effectLst>
              </a:rPr>
              <a:t>MreB</a:t>
            </a:r>
            <a:r>
              <a:rPr lang="en-US" sz="2400" dirty="0">
                <a:ln>
                  <a:solidFill>
                    <a:srgbClr val="92D050"/>
                  </a:solidFill>
                </a:ln>
                <a:effectLst>
                  <a:glow rad="101600">
                    <a:schemeClr val="accent4">
                      <a:satMod val="175000"/>
                      <a:alpha val="40000"/>
                    </a:schemeClr>
                  </a:glow>
                </a:effectLst>
              </a:rPr>
              <a:t> protein </a:t>
            </a:r>
            <a:r>
              <a:rPr lang="en-US" sz="2400" dirty="0"/>
              <a:t>is involved in </a:t>
            </a:r>
            <a:r>
              <a:rPr lang="en-US" sz="2400" u="sng" spc="-300" dirty="0"/>
              <a:t>D N </a:t>
            </a:r>
            <a:r>
              <a:rPr lang="en-US" sz="2400" u="sng" dirty="0"/>
              <a:t>A segregation and cell shape.</a:t>
            </a:r>
            <a:r>
              <a:rPr lang="en-US" sz="2400" dirty="0"/>
              <a:t> </a:t>
            </a:r>
            <a:r>
              <a:rPr lang="en-US" sz="2400" i="1" dirty="0" err="1"/>
              <a:t>MreB</a:t>
            </a:r>
            <a:r>
              <a:rPr lang="en-US" sz="2400" dirty="0"/>
              <a:t> associates with proteins that make the </a:t>
            </a:r>
            <a:r>
              <a:rPr lang="en-US" sz="2400" u="sng" dirty="0"/>
              <a:t>bacterial cell wall.</a:t>
            </a:r>
          </a:p>
          <a:p>
            <a:pPr marL="829818" lvl="1" indent="-342900"/>
            <a:r>
              <a:rPr lang="en-US" sz="2400" dirty="0"/>
              <a:t>The </a:t>
            </a:r>
            <a:r>
              <a:rPr lang="en-US" sz="2400" dirty="0">
                <a:solidFill>
                  <a:schemeClr val="accent3"/>
                </a:solidFill>
                <a:effectLst>
                  <a:glow rad="63500">
                    <a:schemeClr val="accent4">
                      <a:satMod val="175000"/>
                      <a:alpha val="40000"/>
                    </a:schemeClr>
                  </a:glow>
                </a:effectLst>
              </a:rPr>
              <a:t>tubulin-like </a:t>
            </a:r>
            <a:r>
              <a:rPr lang="en-US" sz="2400" i="1" dirty="0" err="1">
                <a:solidFill>
                  <a:schemeClr val="accent3"/>
                </a:solidFill>
                <a:effectLst>
                  <a:glow rad="63500">
                    <a:schemeClr val="accent4">
                      <a:satMod val="175000"/>
                      <a:alpha val="40000"/>
                    </a:schemeClr>
                  </a:glow>
                </a:effectLst>
              </a:rPr>
              <a:t>FtsZ</a:t>
            </a:r>
            <a:r>
              <a:rPr lang="en-US" sz="2400" dirty="0">
                <a:solidFill>
                  <a:schemeClr val="accent3"/>
                </a:solidFill>
                <a:effectLst>
                  <a:glow rad="63500">
                    <a:schemeClr val="accent4">
                      <a:satMod val="175000"/>
                      <a:alpha val="40000"/>
                    </a:schemeClr>
                  </a:glow>
                </a:effectLst>
              </a:rPr>
              <a:t> protein </a:t>
            </a:r>
            <a:r>
              <a:rPr lang="en-US" sz="2400" dirty="0"/>
              <a:t>is involved in </a:t>
            </a:r>
            <a:r>
              <a:rPr lang="en-US" sz="2400" u="sng" dirty="0"/>
              <a:t>regulating division.</a:t>
            </a:r>
          </a:p>
          <a:p>
            <a:pPr marL="829818" lvl="1" indent="-342900"/>
            <a:r>
              <a:rPr lang="en-US" sz="2400" i="1" dirty="0" err="1">
                <a:ln>
                  <a:solidFill>
                    <a:srgbClr val="92D050"/>
                  </a:solidFill>
                </a:ln>
                <a:effectLst>
                  <a:glow rad="101600">
                    <a:schemeClr val="accent3">
                      <a:satMod val="175000"/>
                      <a:alpha val="40000"/>
                    </a:schemeClr>
                  </a:glow>
                </a:effectLst>
              </a:rPr>
              <a:t>Crescentin</a:t>
            </a:r>
            <a:r>
              <a:rPr lang="en-US" sz="2400" dirty="0"/>
              <a:t> is a regulator of </a:t>
            </a:r>
            <a:r>
              <a:rPr lang="en-US" sz="2400" u="sng" dirty="0"/>
              <a:t>cell shape.</a:t>
            </a:r>
          </a:p>
        </p:txBody>
      </p:sp>
    </p:spTree>
    <p:extLst>
      <p:ext uri="{BB962C8B-B14F-4D97-AF65-F5344CB8AC3E}">
        <p14:creationId xmlns:p14="http://schemas.microsoft.com/office/powerpoint/2010/main" val="941839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84275"/>
            <a:ext cx="8263784" cy="553998"/>
          </a:xfrm>
          <a:solidFill>
            <a:schemeClr val="accent4">
              <a:lumMod val="40000"/>
              <a:lumOff val="60000"/>
            </a:schemeClr>
          </a:solidFill>
        </p:spPr>
        <p:txBody>
          <a:bodyPr lIns="0" tIns="0" rIns="0" bIns="0" anchor="ctr">
            <a:spAutoFit/>
          </a:bodyPr>
          <a:lstStyle/>
          <a:p>
            <a:r>
              <a:rPr lang="en-US" sz="3600" dirty="0">
                <a:latin typeface="+mj-lt"/>
              </a:rPr>
              <a:t>Lamellipodia and Filopodia</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8"/>
            <a:ext cx="8301884" cy="2600712"/>
          </a:xfrm>
          <a:noFill/>
          <a:ln>
            <a:noFill/>
          </a:ln>
        </p:spPr>
        <p:txBody>
          <a:bodyPr wrap="square" lIns="0" tIns="0" rIns="0" bIns="0" anchor="t" anchorCtr="0">
            <a:spAutoFit/>
          </a:bodyPr>
          <a:lstStyle/>
          <a:p>
            <a:pPr marL="342900" indent="-342900"/>
            <a:r>
              <a:rPr lang="en-US" sz="2400" dirty="0"/>
              <a:t>Cells that </a:t>
            </a:r>
            <a:r>
              <a:rPr lang="en-US" sz="2400" dirty="0">
                <a:ln>
                  <a:solidFill>
                    <a:sysClr val="windowText" lastClr="000000"/>
                  </a:solidFill>
                </a:ln>
                <a:solidFill>
                  <a:schemeClr val="accent3">
                    <a:lumMod val="60000"/>
                    <a:lumOff val="40000"/>
                  </a:schemeClr>
                </a:solidFill>
                <a:effectLst>
                  <a:glow rad="101600">
                    <a:schemeClr val="tx2">
                      <a:lumMod val="20000"/>
                      <a:lumOff val="80000"/>
                      <a:alpha val="60000"/>
                    </a:schemeClr>
                  </a:glow>
                </a:effectLst>
              </a:rPr>
              <a:t>crawl</a:t>
            </a:r>
            <a:r>
              <a:rPr lang="en-US" sz="2400" dirty="0"/>
              <a:t> have </a:t>
            </a:r>
            <a:r>
              <a:rPr lang="en-US" sz="2400" i="1" dirty="0"/>
              <a:t>lamellipodia</a:t>
            </a:r>
            <a:r>
              <a:rPr lang="en-US" sz="2400" dirty="0"/>
              <a:t> and </a:t>
            </a:r>
            <a:r>
              <a:rPr lang="en-US" sz="2400" i="1" dirty="0"/>
              <a:t>filopodia</a:t>
            </a:r>
            <a:r>
              <a:rPr lang="en-US" sz="2400" dirty="0"/>
              <a:t> at their leading edge, allowing them to move along a surface.</a:t>
            </a:r>
          </a:p>
          <a:p>
            <a:pPr marL="342900" indent="-342900"/>
            <a:r>
              <a:rPr lang="en-US" sz="2400"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Lamellipodia have a branched network of actin</a:t>
            </a:r>
            <a:r>
              <a:rPr lang="en-US" sz="2400" dirty="0"/>
              <a:t>.</a:t>
            </a:r>
          </a:p>
          <a:p>
            <a:pPr marL="342900" indent="-342900"/>
            <a:r>
              <a:rPr lang="en-US" sz="2400" dirty="0"/>
              <a:t>In </a:t>
            </a:r>
            <a:r>
              <a:rPr lang="en-US" sz="2400" dirty="0">
                <a:ln>
                  <a:solidFill>
                    <a:sysClr val="windowText" lastClr="000000"/>
                  </a:solidFill>
                </a:ln>
                <a:solidFill>
                  <a:schemeClr val="accent3">
                    <a:lumMod val="60000"/>
                    <a:lumOff val="40000"/>
                  </a:schemeClr>
                </a:solidFill>
                <a:effectLst>
                  <a:glow rad="101600">
                    <a:schemeClr val="accent1">
                      <a:lumMod val="20000"/>
                      <a:lumOff val="80000"/>
                      <a:alpha val="60000"/>
                    </a:schemeClr>
                  </a:glow>
                </a:effectLst>
              </a:rPr>
              <a:t>filopodia, at the leading edge, microfilaments form highly oriented, polarized cables with the plus ends toward the tip of the protrusion.</a:t>
            </a:r>
          </a:p>
        </p:txBody>
      </p:sp>
    </p:spTree>
    <p:extLst>
      <p:ext uri="{BB962C8B-B14F-4D97-AF65-F5344CB8AC3E}">
        <p14:creationId xmlns:p14="http://schemas.microsoft.com/office/powerpoint/2010/main" val="38969157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9100" y="177848"/>
            <a:ext cx="8293100" cy="553998"/>
          </a:xfrm>
          <a:solidFill>
            <a:schemeClr val="accent4">
              <a:lumMod val="40000"/>
              <a:lumOff val="60000"/>
            </a:schemeClr>
          </a:solidFill>
          <a:ln>
            <a:noFill/>
          </a:ln>
        </p:spPr>
        <p:txBody>
          <a:bodyPr wrap="square" lIns="0" tIns="0" rIns="0" bIns="0" anchor="ctr" anchorCtr="0">
            <a:spAutoFit/>
          </a:bodyPr>
          <a:lstStyle/>
          <a:p>
            <a:r>
              <a:rPr lang="en-US" dirty="0"/>
              <a:t>Actin Bundles in </a:t>
            </a:r>
            <a:r>
              <a:rPr lang="en-US" dirty="0" err="1"/>
              <a:t>Filopodia</a:t>
            </a:r>
            <a:r>
              <a:rPr lang="en-US" dirty="0"/>
              <a:t> </a:t>
            </a:r>
          </a:p>
        </p:txBody>
      </p:sp>
      <p:sp>
        <p:nvSpPr>
          <p:cNvPr id="6" name="Content Placeholder 5"/>
          <p:cNvSpPr>
            <a:spLocks noGrp="1"/>
          </p:cNvSpPr>
          <p:nvPr>
            <p:ph sz="quarter" idx="15"/>
          </p:nvPr>
        </p:nvSpPr>
        <p:spPr>
          <a:xfrm>
            <a:off x="421688" y="981022"/>
            <a:ext cx="8303212" cy="369332"/>
          </a:xfrm>
          <a:noFill/>
          <a:ln>
            <a:noFill/>
          </a:ln>
        </p:spPr>
        <p:txBody>
          <a:bodyPr wrap="square" lIns="0" tIns="0" rIns="0" bIns="0" anchor="t" anchorCtr="0">
            <a:spAutoFit/>
          </a:bodyPr>
          <a:lstStyle/>
          <a:p>
            <a:pPr marL="0" indent="0">
              <a:buNone/>
            </a:pPr>
            <a:r>
              <a:rPr lang="en-US" sz="2400" b="1" dirty="0"/>
              <a:t>Figure 13.15</a:t>
            </a:r>
            <a:r>
              <a:rPr lang="en-US" sz="2400" dirty="0"/>
              <a:t> Actin Bundles in </a:t>
            </a:r>
            <a:r>
              <a:rPr lang="en-US" sz="2400" dirty="0" err="1"/>
              <a:t>Filopodia</a:t>
            </a:r>
            <a:r>
              <a:rPr lang="en-US" sz="2400" dirty="0"/>
              <a:t>.</a:t>
            </a:r>
          </a:p>
        </p:txBody>
      </p:sp>
      <p:pic>
        <p:nvPicPr>
          <p:cNvPr id="8" name="Picture Placeholder 7" descr="An electron micrograph shows long strands of actin bundles in filopodia in an actin network in lamellipodium. The measurement is marked as 500 nanometers.">
            <a:extLst>
              <a:ext uri="{FF2B5EF4-FFF2-40B4-BE49-F238E27FC236}">
                <a16:creationId xmlns:a16="http://schemas.microsoft.com/office/drawing/2014/main" id="{27292033-AC1D-4DDC-80ED-A34BBCD3B4B6}"/>
              </a:ext>
            </a:extLst>
          </p:cNvPr>
          <p:cNvPicPr>
            <a:picLocks noGrp="1" noChangeAspect="1"/>
          </p:cNvPicPr>
          <p:nvPr>
            <p:ph type="pic" sz="quarter" idx="16"/>
          </p:nvPr>
        </p:nvPicPr>
        <p:blipFill>
          <a:blip r:embed="rId3"/>
          <a:stretch>
            <a:fillRect/>
          </a:stretch>
        </p:blipFill>
        <p:spPr>
          <a:xfrm>
            <a:off x="2672742" y="1560417"/>
            <a:ext cx="3801971" cy="4706099"/>
          </a:xfrm>
        </p:spPr>
      </p:pic>
    </p:spTree>
    <p:extLst>
      <p:ext uri="{BB962C8B-B14F-4D97-AF65-F5344CB8AC3E}">
        <p14:creationId xmlns:p14="http://schemas.microsoft.com/office/powerpoint/2010/main" val="20564065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64000"/>
            <a:ext cx="8302240" cy="1661993"/>
          </a:xfrm>
          <a:solidFill>
            <a:schemeClr val="accent4">
              <a:lumMod val="40000"/>
              <a:lumOff val="60000"/>
            </a:schemeClr>
          </a:solidFill>
        </p:spPr>
        <p:txBody>
          <a:bodyPr lIns="0" tIns="0" rIns="0" bIns="0" anchor="ctr">
            <a:spAutoFit/>
          </a:bodyPr>
          <a:lstStyle/>
          <a:p>
            <a:r>
              <a:rPr lang="en-US" sz="3600" dirty="0">
                <a:latin typeface="+mj-lt"/>
              </a:rPr>
              <a:t>Actin-Binding Proteins Regulate the Polymerization, Length, and Organization of Actin</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2072185"/>
            <a:ext cx="8302240" cy="2231380"/>
          </a:xfrm>
          <a:noFill/>
          <a:ln>
            <a:noFill/>
          </a:ln>
        </p:spPr>
        <p:txBody>
          <a:bodyPr lIns="0" tIns="0" rIns="0" bIns="0" anchor="t" anchorCtr="0">
            <a:spAutoFit/>
          </a:bodyPr>
          <a:lstStyle/>
          <a:p>
            <a:pPr marL="342900" indent="-342900"/>
            <a:r>
              <a:rPr lang="en-US" sz="2400" dirty="0"/>
              <a:t>Cells can precisely control where actin assembles and the structure of the resulting network.</a:t>
            </a:r>
          </a:p>
          <a:p>
            <a:pPr marL="342900" indent="-342900"/>
            <a:r>
              <a:rPr lang="en-US" sz="2400" dirty="0"/>
              <a:t>They use a variety of </a:t>
            </a:r>
            <a:r>
              <a:rPr lang="en-US" sz="2400" b="1" dirty="0"/>
              <a:t>actin-binding</a:t>
            </a:r>
            <a:r>
              <a:rPr lang="en-US" sz="2400" dirty="0"/>
              <a:t> proteins to do so.</a:t>
            </a:r>
          </a:p>
          <a:p>
            <a:pPr marL="342900" indent="-342900"/>
            <a:r>
              <a:rPr lang="en-US" sz="2400" dirty="0"/>
              <a:t>Control occurs at the nucleation, elongation, and severing of </a:t>
            </a:r>
            <a:r>
              <a:rPr lang="en-US" sz="2400" spc="-300" dirty="0"/>
              <a:t>M F </a:t>
            </a:r>
            <a:r>
              <a:rPr lang="en-US" sz="2400" dirty="0"/>
              <a:t>s and at the association of </a:t>
            </a:r>
            <a:r>
              <a:rPr lang="en-US" sz="2400" spc="-300" dirty="0"/>
              <a:t>M F </a:t>
            </a:r>
            <a:r>
              <a:rPr lang="en-US" sz="2400" dirty="0"/>
              <a:t>s into networks.</a:t>
            </a:r>
          </a:p>
        </p:txBody>
      </p:sp>
    </p:spTree>
    <p:extLst>
      <p:ext uri="{BB962C8B-B14F-4D97-AF65-F5344CB8AC3E}">
        <p14:creationId xmlns:p14="http://schemas.microsoft.com/office/powerpoint/2010/main" val="38621132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9100" y="177012"/>
            <a:ext cx="8293100" cy="1107996"/>
          </a:xfrm>
          <a:solidFill>
            <a:schemeClr val="accent4">
              <a:lumMod val="40000"/>
              <a:lumOff val="60000"/>
            </a:schemeClr>
          </a:solidFill>
          <a:ln>
            <a:noFill/>
          </a:ln>
        </p:spPr>
        <p:txBody>
          <a:bodyPr wrap="square" lIns="0" tIns="0" rIns="0" bIns="0" anchor="ctr" anchorCtr="0">
            <a:spAutoFit/>
          </a:bodyPr>
          <a:lstStyle/>
          <a:p>
            <a:r>
              <a:rPr lang="en-US" dirty="0"/>
              <a:t>Actin-Binding Proteins Regulate the Organization of Actin</a:t>
            </a:r>
          </a:p>
        </p:txBody>
      </p:sp>
      <p:sp>
        <p:nvSpPr>
          <p:cNvPr id="6" name="Content Placeholder 5"/>
          <p:cNvSpPr>
            <a:spLocks noGrp="1"/>
          </p:cNvSpPr>
          <p:nvPr>
            <p:ph sz="quarter" idx="15"/>
          </p:nvPr>
        </p:nvSpPr>
        <p:spPr>
          <a:xfrm>
            <a:off x="421687" y="1579275"/>
            <a:ext cx="5283077" cy="738664"/>
          </a:xfrm>
          <a:noFill/>
          <a:ln>
            <a:noFill/>
          </a:ln>
        </p:spPr>
        <p:txBody>
          <a:bodyPr wrap="square" lIns="0" tIns="0" rIns="0" bIns="0" anchor="t" anchorCtr="0">
            <a:spAutoFit/>
          </a:bodyPr>
          <a:lstStyle/>
          <a:p>
            <a:pPr marL="0" indent="0">
              <a:buNone/>
            </a:pPr>
            <a:r>
              <a:rPr lang="en-US" sz="2400" b="1" dirty="0"/>
              <a:t>Figure 13.16</a:t>
            </a:r>
            <a:r>
              <a:rPr lang="en-US" sz="2400" dirty="0"/>
              <a:t> Actin-Binding Proteins Regulate the Organization of Actin. </a:t>
            </a:r>
          </a:p>
        </p:txBody>
      </p:sp>
      <p:pic>
        <p:nvPicPr>
          <p:cNvPr id="7" name="Picture Placeholder 6" descr="An illustration on filament formation, filament length, and filament organization.&#10;Long description is available in notes, press F6">
            <a:extLst>
              <a:ext uri="{FF2B5EF4-FFF2-40B4-BE49-F238E27FC236}">
                <a16:creationId xmlns:a16="http://schemas.microsoft.com/office/drawing/2014/main" id="{642AAC31-B116-4544-9E75-4B3B0869BF8D}"/>
              </a:ext>
            </a:extLst>
          </p:cNvPr>
          <p:cNvPicPr>
            <a:picLocks noGrp="1" noChangeAspect="1"/>
          </p:cNvPicPr>
          <p:nvPr>
            <p:ph type="pic" sz="quarter" idx="16"/>
          </p:nvPr>
        </p:nvPicPr>
        <p:blipFill>
          <a:blip r:embed="rId3"/>
          <a:stretch>
            <a:fillRect/>
          </a:stretch>
        </p:blipFill>
        <p:spPr>
          <a:xfrm>
            <a:off x="5283200" y="1550701"/>
            <a:ext cx="3860800" cy="4771828"/>
          </a:xfrm>
        </p:spPr>
      </p:pic>
    </p:spTree>
    <p:extLst>
      <p:ext uri="{BB962C8B-B14F-4D97-AF65-F5344CB8AC3E}">
        <p14:creationId xmlns:p14="http://schemas.microsoft.com/office/powerpoint/2010/main" val="10752778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647"/>
            <a:ext cx="8302240" cy="1107996"/>
          </a:xfrm>
          <a:solidFill>
            <a:schemeClr val="accent4">
              <a:lumMod val="40000"/>
              <a:lumOff val="60000"/>
            </a:schemeClr>
          </a:solidFill>
        </p:spPr>
        <p:txBody>
          <a:bodyPr lIns="0" tIns="0" rIns="0" bIns="0" anchor="ctr">
            <a:spAutoFit/>
          </a:bodyPr>
          <a:lstStyle/>
          <a:p>
            <a:r>
              <a:rPr lang="en-US" sz="3600" dirty="0">
                <a:latin typeface="+mj-lt"/>
              </a:rPr>
              <a:t>Proteins That Regulate Monomers and Their Polymerization </a:t>
            </a:r>
            <a:r>
              <a:rPr lang="en-US" sz="2800" dirty="0">
                <a:latin typeface="+mj-lt"/>
              </a:rPr>
              <a:t>(1 of 3)</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2600712"/>
          </a:xfrm>
          <a:noFill/>
          <a:ln>
            <a:noFill/>
          </a:ln>
        </p:spPr>
        <p:txBody>
          <a:bodyPr lIns="0" tIns="0" rIns="0" bIns="0" anchor="t" anchorCtr="0">
            <a:spAutoFit/>
          </a:bodyPr>
          <a:lstStyle/>
          <a:p>
            <a:pPr marL="342900" indent="-342900"/>
            <a:r>
              <a:rPr lang="en-US" sz="2400" dirty="0"/>
              <a:t>If the concentration of </a:t>
            </a:r>
            <a:r>
              <a:rPr lang="en-US" sz="2400" spc="-300" dirty="0"/>
              <a:t>A T </a:t>
            </a:r>
            <a:r>
              <a:rPr lang="en-US" sz="2400" dirty="0"/>
              <a:t>P-bound G-actin is high, microfilaments will assemble until the G-actin is limiting.</a:t>
            </a:r>
          </a:p>
          <a:p>
            <a:pPr marL="342900" indent="-342900"/>
            <a:r>
              <a:rPr lang="en-US" sz="2400" dirty="0"/>
              <a:t>In the cell, </a:t>
            </a:r>
            <a:r>
              <a:rPr lang="en-US" sz="2400" u="sng" dirty="0"/>
              <a:t>a large amount of free G-actin is not available because it is bound by </a:t>
            </a:r>
            <a:r>
              <a:rPr lang="en-US" sz="2400" i="1"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thymosin </a:t>
            </a:r>
            <a:r>
              <a:rPr lang="el-GR" sz="2400" i="1"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β</a:t>
            </a:r>
            <a:r>
              <a:rPr lang="en-US" sz="2400" i="1"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4.</a:t>
            </a:r>
          </a:p>
          <a:p>
            <a:pPr marL="342900" indent="-342900"/>
            <a:r>
              <a:rPr lang="en-US" sz="2400" i="1" dirty="0">
                <a:ln>
                  <a:solidFill>
                    <a:sysClr val="windowText" lastClr="000000"/>
                  </a:solidFill>
                </a:ln>
                <a:effectLst>
                  <a:glow rad="63500">
                    <a:schemeClr val="accent5">
                      <a:satMod val="175000"/>
                      <a:alpha val="40000"/>
                    </a:schemeClr>
                  </a:glow>
                </a:effectLst>
              </a:rPr>
              <a:t>Profilin</a:t>
            </a:r>
            <a:r>
              <a:rPr lang="en-US" sz="2400" dirty="0">
                <a:ln>
                  <a:solidFill>
                    <a:sysClr val="windowText" lastClr="000000"/>
                  </a:solidFill>
                </a:ln>
                <a:effectLst>
                  <a:glow rad="63500">
                    <a:schemeClr val="accent5">
                      <a:satMod val="175000"/>
                      <a:alpha val="40000"/>
                    </a:schemeClr>
                  </a:glow>
                </a:effectLst>
              </a:rPr>
              <a:t> </a:t>
            </a:r>
            <a:r>
              <a:rPr lang="en-US" sz="2400" u="sng" dirty="0"/>
              <a:t>competes with thymosin </a:t>
            </a:r>
            <a:r>
              <a:rPr lang="el-GR" sz="2400" i="1" u="sng" dirty="0"/>
              <a:t>β</a:t>
            </a:r>
            <a:r>
              <a:rPr lang="en-US" sz="2400" u="sng" dirty="0"/>
              <a:t>4 for G-actin binding</a:t>
            </a:r>
            <a:r>
              <a:rPr lang="en-US" sz="2400" dirty="0"/>
              <a:t>, but does not sequester G-actin.</a:t>
            </a:r>
          </a:p>
        </p:txBody>
      </p:sp>
    </p:spTree>
    <p:extLst>
      <p:ext uri="{BB962C8B-B14F-4D97-AF65-F5344CB8AC3E}">
        <p14:creationId xmlns:p14="http://schemas.microsoft.com/office/powerpoint/2010/main" val="28255334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647"/>
            <a:ext cx="8302240" cy="1107996"/>
          </a:xfrm>
          <a:solidFill>
            <a:schemeClr val="accent4">
              <a:lumMod val="40000"/>
              <a:lumOff val="60000"/>
            </a:schemeClr>
          </a:solidFill>
        </p:spPr>
        <p:txBody>
          <a:bodyPr lIns="0" tIns="0" rIns="0" bIns="0" anchor="ctr">
            <a:spAutoFit/>
          </a:bodyPr>
          <a:lstStyle/>
          <a:p>
            <a:r>
              <a:rPr lang="en-US" sz="3600" dirty="0">
                <a:latin typeface="+mj-lt"/>
              </a:rPr>
              <a:t>Proteins That Regulate Monomers and Their Polymerization </a:t>
            </a:r>
            <a:r>
              <a:rPr lang="en-US" sz="2800" dirty="0">
                <a:latin typeface="+mj-lt"/>
              </a:rPr>
              <a:t>(2 of 3)</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2039020"/>
          </a:xfrm>
          <a:noFill/>
          <a:ln>
            <a:noFill/>
          </a:ln>
        </p:spPr>
        <p:txBody>
          <a:bodyPr lIns="0" tIns="0" rIns="0" bIns="0" anchor="t" anchorCtr="0">
            <a:spAutoFit/>
          </a:bodyPr>
          <a:lstStyle/>
          <a:p>
            <a:pPr marL="342900" indent="-342900"/>
            <a:r>
              <a:rPr lang="en-US" sz="2400" i="1" spc="-300" dirty="0">
                <a:ln>
                  <a:solidFill>
                    <a:sysClr val="windowText" lastClr="000000"/>
                  </a:solidFill>
                </a:ln>
                <a:effectLst>
                  <a:glow rad="63500">
                    <a:schemeClr val="accent4">
                      <a:satMod val="175000"/>
                      <a:alpha val="40000"/>
                    </a:schemeClr>
                  </a:glow>
                </a:effectLst>
              </a:rPr>
              <a:t>A D </a:t>
            </a:r>
            <a:r>
              <a:rPr lang="en-US" sz="2400" i="1" dirty="0">
                <a:ln>
                  <a:solidFill>
                    <a:sysClr val="windowText" lastClr="000000"/>
                  </a:solidFill>
                </a:ln>
                <a:effectLst>
                  <a:glow rad="63500">
                    <a:schemeClr val="accent4">
                      <a:satMod val="175000"/>
                      <a:alpha val="40000"/>
                    </a:schemeClr>
                  </a:glow>
                </a:effectLst>
              </a:rPr>
              <a:t>F/cofilin</a:t>
            </a:r>
            <a:r>
              <a:rPr lang="en-US" sz="2400" dirty="0">
                <a:ln>
                  <a:solidFill>
                    <a:sysClr val="windowText" lastClr="000000"/>
                  </a:solidFill>
                </a:ln>
                <a:effectLst>
                  <a:glow rad="63500">
                    <a:schemeClr val="accent4">
                      <a:satMod val="175000"/>
                      <a:alpha val="40000"/>
                    </a:schemeClr>
                  </a:glow>
                </a:effectLst>
              </a:rPr>
              <a:t> </a:t>
            </a:r>
            <a:r>
              <a:rPr lang="en-US" sz="2400" dirty="0"/>
              <a:t>is known to </a:t>
            </a:r>
            <a:r>
              <a:rPr lang="en-US" sz="2400" dirty="0">
                <a:effectLst>
                  <a:glow rad="63500">
                    <a:schemeClr val="accent5">
                      <a:satMod val="175000"/>
                      <a:alpha val="40000"/>
                    </a:schemeClr>
                  </a:glow>
                </a:effectLst>
              </a:rPr>
              <a:t>bind </a:t>
            </a:r>
            <a:r>
              <a:rPr lang="en-US" sz="2400" spc="-300" dirty="0">
                <a:effectLst>
                  <a:glow rad="63500">
                    <a:schemeClr val="accent5">
                      <a:satMod val="175000"/>
                      <a:alpha val="40000"/>
                    </a:schemeClr>
                  </a:glow>
                </a:effectLst>
              </a:rPr>
              <a:t>A D </a:t>
            </a:r>
            <a:r>
              <a:rPr lang="en-US" sz="2400" dirty="0">
                <a:effectLst>
                  <a:glow rad="63500">
                    <a:schemeClr val="accent5">
                      <a:satMod val="175000"/>
                      <a:alpha val="40000"/>
                    </a:schemeClr>
                  </a:glow>
                </a:effectLst>
              </a:rPr>
              <a:t>P-G-actin and F-actin </a:t>
            </a:r>
            <a:r>
              <a:rPr lang="en-US" sz="2400" dirty="0"/>
              <a:t>and is thought to increase turnover of </a:t>
            </a:r>
            <a:r>
              <a:rPr lang="en-US" sz="2400" spc="-300" dirty="0"/>
              <a:t>A D </a:t>
            </a:r>
            <a:r>
              <a:rPr lang="en-US" sz="2400" dirty="0"/>
              <a:t>P-actin at the minus end of </a:t>
            </a:r>
            <a:r>
              <a:rPr lang="en-US" sz="2400" spc="-300" dirty="0"/>
              <a:t>M F </a:t>
            </a:r>
            <a:r>
              <a:rPr lang="en-US" sz="2400" dirty="0"/>
              <a:t>s.</a:t>
            </a:r>
          </a:p>
          <a:p>
            <a:pPr marL="342900" indent="-342900"/>
            <a:r>
              <a:rPr lang="en-US" sz="2400" spc="-300" dirty="0"/>
              <a:t>A D </a:t>
            </a:r>
            <a:r>
              <a:rPr lang="en-US" sz="2400" dirty="0"/>
              <a:t>F/cofilin also </a:t>
            </a:r>
            <a:r>
              <a:rPr lang="en-US" sz="2400" dirty="0">
                <a:ln>
                  <a:solidFill>
                    <a:sysClr val="windowText" lastClr="000000"/>
                  </a:solidFill>
                </a:ln>
                <a:solidFill>
                  <a:schemeClr val="accent3">
                    <a:lumMod val="60000"/>
                    <a:lumOff val="40000"/>
                  </a:schemeClr>
                </a:solidFill>
                <a:effectLst>
                  <a:glow rad="63500">
                    <a:schemeClr val="accent5">
                      <a:satMod val="175000"/>
                      <a:alpha val="40000"/>
                    </a:schemeClr>
                  </a:glow>
                </a:effectLst>
              </a:rPr>
              <a:t>severs filaments</a:t>
            </a:r>
            <a:r>
              <a:rPr lang="en-US" sz="2400" dirty="0"/>
              <a:t>, creating new plus ends in the process.</a:t>
            </a:r>
          </a:p>
        </p:txBody>
      </p:sp>
    </p:spTree>
    <p:extLst>
      <p:ext uri="{BB962C8B-B14F-4D97-AF65-F5344CB8AC3E}">
        <p14:creationId xmlns:p14="http://schemas.microsoft.com/office/powerpoint/2010/main" val="8291416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647"/>
            <a:ext cx="8302240" cy="1107996"/>
          </a:xfrm>
          <a:solidFill>
            <a:schemeClr val="accent4">
              <a:lumMod val="40000"/>
              <a:lumOff val="60000"/>
            </a:schemeClr>
          </a:solidFill>
        </p:spPr>
        <p:txBody>
          <a:bodyPr lIns="0" tIns="0" rIns="0" bIns="0" anchor="ctr">
            <a:spAutoFit/>
          </a:bodyPr>
          <a:lstStyle/>
          <a:p>
            <a:r>
              <a:rPr lang="en-US" sz="3600" dirty="0">
                <a:latin typeface="+mj-lt"/>
              </a:rPr>
              <a:t>Proteins That Regulate Monomers and Their Polymerization </a:t>
            </a:r>
            <a:r>
              <a:rPr lang="en-US" sz="2800" dirty="0">
                <a:latin typeface="+mj-lt"/>
              </a:rPr>
              <a:t>(3 of 3)</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2039020"/>
          </a:xfrm>
          <a:noFill/>
          <a:ln>
            <a:noFill/>
          </a:ln>
        </p:spPr>
        <p:txBody>
          <a:bodyPr lIns="0" tIns="0" rIns="0" bIns="0" anchor="t" anchorCtr="0">
            <a:spAutoFit/>
          </a:bodyPr>
          <a:lstStyle/>
          <a:p>
            <a:pPr marL="342900" indent="-342900"/>
            <a:r>
              <a:rPr lang="en-US" sz="2400" dirty="0"/>
              <a:t>Once G-actin has formed nucleation seeds and are ready to polymerize into filaments, other proteins can promote polymerization. </a:t>
            </a:r>
          </a:p>
          <a:p>
            <a:pPr marL="342900" indent="-342900"/>
            <a:r>
              <a:rPr lang="en-US" sz="2400"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Arp2/3 and </a:t>
            </a:r>
            <a:r>
              <a:rPr lang="en-US" sz="2400" dirty="0" err="1">
                <a:ln>
                  <a:solidFill>
                    <a:sysClr val="windowText" lastClr="000000"/>
                  </a:solidFill>
                </a:ln>
                <a:solidFill>
                  <a:schemeClr val="accent3">
                    <a:lumMod val="60000"/>
                    <a:lumOff val="40000"/>
                  </a:schemeClr>
                </a:solidFill>
                <a:effectLst>
                  <a:glow rad="63500">
                    <a:schemeClr val="accent4">
                      <a:satMod val="175000"/>
                      <a:alpha val="40000"/>
                    </a:schemeClr>
                  </a:glow>
                </a:effectLst>
              </a:rPr>
              <a:t>formins</a:t>
            </a:r>
            <a:r>
              <a:rPr lang="en-US" sz="2400"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 </a:t>
            </a:r>
            <a:r>
              <a:rPr lang="en-US" sz="2400" dirty="0"/>
              <a:t>are two actin-binding proteins that aid the polymerization process. </a:t>
            </a:r>
          </a:p>
        </p:txBody>
      </p:sp>
    </p:spTree>
    <p:extLst>
      <p:ext uri="{BB962C8B-B14F-4D97-AF65-F5344CB8AC3E}">
        <p14:creationId xmlns:p14="http://schemas.microsoft.com/office/powerpoint/2010/main" val="24439253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84275"/>
            <a:ext cx="8263784" cy="553998"/>
          </a:xfrm>
          <a:solidFill>
            <a:schemeClr val="accent4">
              <a:lumMod val="40000"/>
              <a:lumOff val="60000"/>
            </a:schemeClr>
          </a:solidFill>
        </p:spPr>
        <p:txBody>
          <a:bodyPr lIns="0" tIns="0" rIns="0" bIns="0" anchor="ctr">
            <a:spAutoFit/>
          </a:bodyPr>
          <a:lstStyle/>
          <a:p>
            <a:r>
              <a:rPr lang="en-US" sz="3600" dirty="0">
                <a:latin typeface="+mj-lt"/>
              </a:rPr>
              <a:t>Proteins That Cap Actin Filaments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8"/>
            <a:ext cx="8229600" cy="2970044"/>
          </a:xfrm>
          <a:noFill/>
          <a:ln>
            <a:noFill/>
          </a:ln>
        </p:spPr>
        <p:txBody>
          <a:bodyPr lIns="0" tIns="0" rIns="0" bIns="0" anchor="t" anchorCtr="0">
            <a:spAutoFit/>
          </a:bodyPr>
          <a:lstStyle/>
          <a:p>
            <a:pPr marL="342900" indent="-342900"/>
            <a:r>
              <a:rPr lang="en-US" sz="2400" dirty="0"/>
              <a:t>Whether </a:t>
            </a:r>
            <a:r>
              <a:rPr lang="en-US" sz="2400" spc="-300" dirty="0"/>
              <a:t>M F </a:t>
            </a:r>
            <a:r>
              <a:rPr lang="en-US" sz="2400" dirty="0"/>
              <a:t>s can grow depends on whether their filament ends are </a:t>
            </a:r>
            <a:r>
              <a:rPr lang="en-US" sz="2400" i="1" dirty="0"/>
              <a:t>capped.</a:t>
            </a:r>
          </a:p>
          <a:p>
            <a:pPr marL="342900" indent="-342900"/>
            <a:r>
              <a:rPr lang="en-US" sz="2400" b="1" dirty="0"/>
              <a:t>Capping proteins</a:t>
            </a:r>
            <a:r>
              <a:rPr lang="en-US" sz="2400" dirty="0"/>
              <a:t> </a:t>
            </a:r>
            <a:r>
              <a:rPr lang="en-US" sz="2400" u="sng" dirty="0"/>
              <a:t>bind the ends of a filament to prevent further loss or addition of subunits</a:t>
            </a:r>
            <a:r>
              <a:rPr lang="en-US" sz="2400" dirty="0"/>
              <a:t>.</a:t>
            </a:r>
          </a:p>
          <a:p>
            <a:pPr marL="342900" indent="-342900"/>
            <a:r>
              <a:rPr lang="en-US" sz="2400" i="1" dirty="0" err="1">
                <a:ln>
                  <a:solidFill>
                    <a:sysClr val="windowText" lastClr="000000"/>
                  </a:solidFill>
                </a:ln>
                <a:solidFill>
                  <a:schemeClr val="accent3">
                    <a:lumMod val="60000"/>
                    <a:lumOff val="40000"/>
                  </a:schemeClr>
                </a:solidFill>
                <a:effectLst>
                  <a:glow rad="63500">
                    <a:schemeClr val="accent4">
                      <a:satMod val="175000"/>
                      <a:alpha val="40000"/>
                    </a:schemeClr>
                  </a:glow>
                </a:effectLst>
              </a:rPr>
              <a:t>CapZ</a:t>
            </a:r>
            <a:r>
              <a:rPr lang="en-US" sz="2400" dirty="0">
                <a:ln>
                  <a:solidFill>
                    <a:sysClr val="windowText" lastClr="000000"/>
                  </a:solidFill>
                </a:ln>
                <a:solidFill>
                  <a:schemeClr val="accent3">
                    <a:lumMod val="60000"/>
                    <a:lumOff val="40000"/>
                  </a:schemeClr>
                </a:solidFill>
                <a:effectLst>
                  <a:glow rad="63500">
                    <a:schemeClr val="accent4">
                      <a:satMod val="175000"/>
                      <a:alpha val="40000"/>
                    </a:schemeClr>
                  </a:glow>
                </a:effectLst>
              </a:rPr>
              <a:t> </a:t>
            </a:r>
            <a:r>
              <a:rPr lang="en-US" sz="2400" dirty="0"/>
              <a:t>binds to </a:t>
            </a:r>
            <a:r>
              <a:rPr lang="en-US" sz="2400" dirty="0">
                <a:ln>
                  <a:solidFill>
                    <a:sysClr val="windowText" lastClr="000000"/>
                  </a:solidFill>
                </a:ln>
                <a:effectLst>
                  <a:glow rad="63500">
                    <a:schemeClr val="accent4">
                      <a:satMod val="175000"/>
                      <a:alpha val="40000"/>
                    </a:schemeClr>
                  </a:glow>
                </a:effectLst>
              </a:rPr>
              <a:t>plus ends to prevent addition of subunits there</a:t>
            </a:r>
            <a:r>
              <a:rPr lang="en-US" sz="2400" dirty="0"/>
              <a:t>; </a:t>
            </a:r>
            <a:r>
              <a:rPr lang="en-US" sz="2400" i="1" dirty="0" err="1">
                <a:ln>
                  <a:solidFill>
                    <a:sysClr val="windowText" lastClr="000000"/>
                  </a:solidFill>
                </a:ln>
                <a:solidFill>
                  <a:schemeClr val="accent3">
                    <a:lumMod val="60000"/>
                    <a:lumOff val="40000"/>
                  </a:schemeClr>
                </a:solidFill>
                <a:effectLst>
                  <a:glow rad="63500">
                    <a:schemeClr val="accent4">
                      <a:satMod val="175000"/>
                      <a:alpha val="40000"/>
                    </a:schemeClr>
                  </a:glow>
                </a:effectLst>
              </a:rPr>
              <a:t>tropomodulins</a:t>
            </a:r>
            <a:r>
              <a:rPr lang="en-US" sz="2400" dirty="0"/>
              <a:t> </a:t>
            </a:r>
            <a:r>
              <a:rPr lang="en-US" sz="2400" dirty="0">
                <a:ln>
                  <a:solidFill>
                    <a:sysClr val="windowText" lastClr="000000"/>
                  </a:solidFill>
                </a:ln>
                <a:effectLst>
                  <a:glow rad="63500">
                    <a:schemeClr val="accent5">
                      <a:satMod val="175000"/>
                      <a:alpha val="40000"/>
                    </a:schemeClr>
                  </a:glow>
                </a:effectLst>
              </a:rPr>
              <a:t>bind to minus ends, preventing loss of subunits there.</a:t>
            </a:r>
          </a:p>
        </p:txBody>
      </p:sp>
    </p:spTree>
    <p:extLst>
      <p:ext uri="{BB962C8B-B14F-4D97-AF65-F5344CB8AC3E}">
        <p14:creationId xmlns:p14="http://schemas.microsoft.com/office/powerpoint/2010/main" val="34404301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84375"/>
            <a:ext cx="8263784" cy="1107996"/>
          </a:xfrm>
          <a:solidFill>
            <a:schemeClr val="accent4">
              <a:lumMod val="40000"/>
              <a:lumOff val="60000"/>
            </a:schemeClr>
          </a:solidFill>
        </p:spPr>
        <p:txBody>
          <a:bodyPr lIns="0" tIns="0" rIns="0" bIns="0" anchor="ctr">
            <a:spAutoFit/>
          </a:bodyPr>
          <a:lstStyle/>
          <a:p>
            <a:r>
              <a:rPr lang="en-US" sz="3600" dirty="0">
                <a:latin typeface="+mj-lt"/>
              </a:rPr>
              <a:t>Proteins That Crosslink Actin Filaments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6930"/>
            <a:ext cx="8229600" cy="2600712"/>
          </a:xfrm>
          <a:noFill/>
          <a:ln>
            <a:noFill/>
          </a:ln>
        </p:spPr>
        <p:txBody>
          <a:bodyPr lIns="0" tIns="0" rIns="0" bIns="0" anchor="t" anchorCtr="0">
            <a:spAutoFit/>
          </a:bodyPr>
          <a:lstStyle/>
          <a:p>
            <a:pPr marL="342900" indent="-342900"/>
            <a:r>
              <a:rPr lang="en-US" sz="2400" dirty="0"/>
              <a:t>Often, actin networks form as loose networks of crosslinked filaments.</a:t>
            </a:r>
          </a:p>
          <a:p>
            <a:pPr marL="342900" indent="-342900"/>
            <a:r>
              <a:rPr lang="en-US" sz="2400" dirty="0"/>
              <a:t>One of the proteins important in the </a:t>
            </a:r>
            <a:r>
              <a:rPr lang="en-US" sz="2400" dirty="0">
                <a:ln>
                  <a:solidFill>
                    <a:sysClr val="windowText" lastClr="000000"/>
                  </a:solidFill>
                </a:ln>
                <a:effectLst>
                  <a:glow rad="63500">
                    <a:schemeClr val="accent4">
                      <a:satMod val="175000"/>
                      <a:alpha val="40000"/>
                    </a:schemeClr>
                  </a:glow>
                </a:effectLst>
              </a:rPr>
              <a:t>formation of these networks is </a:t>
            </a:r>
            <a:r>
              <a:rPr lang="en-US" sz="2400" i="1" dirty="0">
                <a:ln>
                  <a:solidFill>
                    <a:sysClr val="windowText" lastClr="000000"/>
                  </a:solidFill>
                </a:ln>
                <a:effectLst>
                  <a:glow rad="63500">
                    <a:schemeClr val="accent4">
                      <a:satMod val="175000"/>
                      <a:alpha val="40000"/>
                    </a:schemeClr>
                  </a:glow>
                </a:effectLst>
              </a:rPr>
              <a:t>filamin.</a:t>
            </a:r>
          </a:p>
          <a:p>
            <a:pPr marL="342900" indent="-342900"/>
            <a:r>
              <a:rPr lang="en-US" sz="2400" dirty="0"/>
              <a:t>Filamin acts to </a:t>
            </a:r>
            <a:r>
              <a:rPr lang="en-US" altLang="en-CA" sz="2400" dirty="0"/>
              <a:t>“</a:t>
            </a:r>
            <a:r>
              <a:rPr lang="en-US" sz="2400" dirty="0"/>
              <a:t>splice,</a:t>
            </a:r>
            <a:r>
              <a:rPr lang="en-US" altLang="en-CA" sz="2400" dirty="0"/>
              <a:t>”</a:t>
            </a:r>
            <a:r>
              <a:rPr lang="en-US" sz="2400" dirty="0"/>
              <a:t> joining two </a:t>
            </a:r>
            <a:r>
              <a:rPr lang="en-US" sz="2400" spc="-300" dirty="0"/>
              <a:t>M F </a:t>
            </a:r>
            <a:r>
              <a:rPr lang="en-US" sz="2400" dirty="0"/>
              <a:t>s together where they intersect.</a:t>
            </a:r>
          </a:p>
        </p:txBody>
      </p:sp>
    </p:spTree>
    <p:extLst>
      <p:ext uri="{BB962C8B-B14F-4D97-AF65-F5344CB8AC3E}">
        <p14:creationId xmlns:p14="http://schemas.microsoft.com/office/powerpoint/2010/main" val="24673924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84275"/>
            <a:ext cx="8263784" cy="553998"/>
          </a:xfrm>
          <a:solidFill>
            <a:schemeClr val="accent4">
              <a:lumMod val="40000"/>
              <a:lumOff val="60000"/>
            </a:schemeClr>
          </a:solidFill>
        </p:spPr>
        <p:txBody>
          <a:bodyPr lIns="0" tIns="0" rIns="0" bIns="0" anchor="ctr">
            <a:spAutoFit/>
          </a:bodyPr>
          <a:lstStyle/>
          <a:p>
            <a:r>
              <a:rPr lang="en-US" sz="3600" dirty="0">
                <a:latin typeface="+mj-lt"/>
              </a:rPr>
              <a:t>Proteins That Sever Actin Filaments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80342"/>
            <a:ext cx="8301884" cy="1300356"/>
          </a:xfrm>
          <a:noFill/>
          <a:ln>
            <a:noFill/>
          </a:ln>
        </p:spPr>
        <p:txBody>
          <a:bodyPr wrap="square" lIns="0" tIns="0" rIns="0" bIns="0" anchor="t" anchorCtr="0">
            <a:spAutoFit/>
          </a:bodyPr>
          <a:lstStyle/>
          <a:p>
            <a:pPr marL="342900" indent="-342900"/>
            <a:r>
              <a:rPr lang="en-US" sz="2400" spc="-300" dirty="0"/>
              <a:t>M F </a:t>
            </a:r>
            <a:r>
              <a:rPr lang="en-US" sz="2400" dirty="0"/>
              <a:t>s are broken up by proteins that sever and/or cap them.</a:t>
            </a:r>
          </a:p>
          <a:p>
            <a:pPr marL="342900" indent="-342900"/>
            <a:r>
              <a:rPr lang="en-US" sz="2400" i="1" dirty="0">
                <a:ln>
                  <a:solidFill>
                    <a:sysClr val="windowText" lastClr="000000"/>
                  </a:solidFill>
                </a:ln>
                <a:solidFill>
                  <a:srgbClr val="C00000"/>
                </a:solidFill>
                <a:effectLst>
                  <a:glow rad="63500">
                    <a:schemeClr val="accent4">
                      <a:satMod val="175000"/>
                      <a:alpha val="40000"/>
                    </a:schemeClr>
                  </a:glow>
                </a:effectLst>
              </a:rPr>
              <a:t>Gelsolin</a:t>
            </a:r>
            <a:r>
              <a:rPr lang="en-US" sz="2400" dirty="0">
                <a:ln>
                  <a:solidFill>
                    <a:sysClr val="windowText" lastClr="000000"/>
                  </a:solidFill>
                </a:ln>
                <a:solidFill>
                  <a:srgbClr val="C00000"/>
                </a:solidFill>
                <a:effectLst>
                  <a:glow rad="63500">
                    <a:schemeClr val="accent4">
                      <a:satMod val="175000"/>
                      <a:alpha val="40000"/>
                    </a:schemeClr>
                  </a:glow>
                </a:effectLst>
              </a:rPr>
              <a:t> breaks actin </a:t>
            </a:r>
            <a:r>
              <a:rPr lang="en-US" sz="2400" spc="-300" dirty="0">
                <a:ln>
                  <a:solidFill>
                    <a:sysClr val="windowText" lastClr="000000"/>
                  </a:solidFill>
                </a:ln>
                <a:solidFill>
                  <a:srgbClr val="C00000"/>
                </a:solidFill>
                <a:effectLst>
                  <a:glow rad="63500">
                    <a:schemeClr val="accent4">
                      <a:satMod val="175000"/>
                      <a:alpha val="40000"/>
                    </a:schemeClr>
                  </a:glow>
                </a:effectLst>
              </a:rPr>
              <a:t>M F </a:t>
            </a:r>
            <a:r>
              <a:rPr lang="en-US" sz="2400" dirty="0">
                <a:ln>
                  <a:solidFill>
                    <a:sysClr val="windowText" lastClr="000000"/>
                  </a:solidFill>
                </a:ln>
                <a:solidFill>
                  <a:srgbClr val="C00000"/>
                </a:solidFill>
                <a:effectLst>
                  <a:glow rad="63500">
                    <a:schemeClr val="accent4">
                      <a:satMod val="175000"/>
                      <a:alpha val="40000"/>
                    </a:schemeClr>
                  </a:glow>
                </a:effectLst>
              </a:rPr>
              <a:t>s and caps the newly exposed plus ends, preventing further polymerization</a:t>
            </a:r>
            <a:r>
              <a:rPr lang="en-US" sz="2400" dirty="0"/>
              <a:t>.</a:t>
            </a:r>
          </a:p>
        </p:txBody>
      </p:sp>
    </p:spTree>
    <p:extLst>
      <p:ext uri="{BB962C8B-B14F-4D97-AF65-F5344CB8AC3E}">
        <p14:creationId xmlns:p14="http://schemas.microsoft.com/office/powerpoint/2010/main" val="1026877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71271"/>
            <a:ext cx="8229600" cy="1107996"/>
          </a:xfrm>
          <a:solidFill>
            <a:srgbClr val="FFFF00"/>
          </a:solidFill>
        </p:spPr>
        <p:txBody>
          <a:bodyPr lIns="0" tIns="0" rIns="0" bIns="0" anchor="ctr">
            <a:spAutoFit/>
          </a:bodyPr>
          <a:lstStyle/>
          <a:p>
            <a:r>
              <a:rPr lang="en-US" dirty="0"/>
              <a:t>Cytoskeleton Proteins in Prokaryotes Are Similar to Those in Eukaryotes </a:t>
            </a:r>
          </a:p>
        </p:txBody>
      </p:sp>
      <p:sp>
        <p:nvSpPr>
          <p:cNvPr id="6" name="Content Placeholder 5"/>
          <p:cNvSpPr>
            <a:spLocks noGrp="1"/>
          </p:cNvSpPr>
          <p:nvPr>
            <p:ph sz="quarter" idx="15"/>
          </p:nvPr>
        </p:nvSpPr>
        <p:spPr>
          <a:xfrm>
            <a:off x="419101" y="1533302"/>
            <a:ext cx="4357616" cy="1107996"/>
          </a:xfrm>
        </p:spPr>
        <p:txBody>
          <a:bodyPr wrap="square" lIns="0" tIns="0" rIns="0" bIns="0">
            <a:spAutoFit/>
          </a:bodyPr>
          <a:lstStyle/>
          <a:p>
            <a:pPr marL="0" indent="0">
              <a:buNone/>
            </a:pPr>
            <a:r>
              <a:rPr lang="en-IN" sz="2400" b="1" dirty="0"/>
              <a:t>Figure 13.2</a:t>
            </a:r>
            <a:r>
              <a:rPr lang="en-IN" sz="2400" dirty="0"/>
              <a:t> Cytoskeletal Proteins in Prokaryotes Are Similar </a:t>
            </a:r>
            <a:r>
              <a:rPr lang="en-US" sz="2400" dirty="0"/>
              <a:t>to Those in Eukaryotes. </a:t>
            </a:r>
          </a:p>
        </p:txBody>
      </p:sp>
      <p:pic>
        <p:nvPicPr>
          <p:cNvPr id="4" name="Picture Placeholder 3" descr="An illustration of the overall and detailed structures of prokaryotic cytoskeletal proteins of F t s Z, M r e B, and crescentin. The detailed structures of F t s Z shows G T P and alpha beta-tubulin shows G D P.&#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033"/>
          <a:stretch/>
        </p:blipFill>
        <p:spPr>
          <a:xfrm>
            <a:off x="4699591" y="1553456"/>
            <a:ext cx="4263656" cy="4810926"/>
          </a:xfrm>
        </p:spPr>
      </p:pic>
    </p:spTree>
    <p:extLst>
      <p:ext uri="{BB962C8B-B14F-4D97-AF65-F5344CB8AC3E}">
        <p14:creationId xmlns:p14="http://schemas.microsoft.com/office/powerpoint/2010/main" val="19608511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84275"/>
            <a:ext cx="8263784" cy="553998"/>
          </a:xfrm>
          <a:solidFill>
            <a:schemeClr val="accent4">
              <a:lumMod val="40000"/>
              <a:lumOff val="60000"/>
            </a:schemeClr>
          </a:solidFill>
        </p:spPr>
        <p:txBody>
          <a:bodyPr lIns="0" tIns="0" rIns="0" bIns="0" anchor="ctr">
            <a:spAutoFit/>
          </a:bodyPr>
          <a:lstStyle/>
          <a:p>
            <a:r>
              <a:rPr lang="en-US" sz="3600" dirty="0">
                <a:latin typeface="+mj-lt"/>
              </a:rPr>
              <a:t>Proteins That Bundle Actin Filaments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80342"/>
            <a:ext cx="8301884" cy="2423740"/>
          </a:xfrm>
          <a:noFill/>
          <a:ln>
            <a:noFill/>
          </a:ln>
        </p:spPr>
        <p:txBody>
          <a:bodyPr wrap="square" lIns="0" tIns="0" rIns="0" bIns="0" anchor="t" anchorCtr="0">
            <a:spAutoFit/>
          </a:bodyPr>
          <a:lstStyle/>
          <a:p>
            <a:pPr marL="342900" indent="-342900"/>
            <a:r>
              <a:rPr lang="en-US" sz="2400" dirty="0">
                <a:solidFill>
                  <a:schemeClr val="tx1"/>
                </a:solidFill>
              </a:rPr>
              <a:t>Some actin-containing structures can be highly ordered.</a:t>
            </a:r>
          </a:p>
          <a:p>
            <a:pPr marL="342900" indent="-342900"/>
            <a:r>
              <a:rPr lang="en-US" sz="2400" dirty="0">
                <a:solidFill>
                  <a:schemeClr val="tx1"/>
                </a:solidFill>
              </a:rPr>
              <a:t>Actin may be bundled into tightly organized arrays, called </a:t>
            </a:r>
            <a:r>
              <a:rPr lang="en-US" sz="2400" i="1" dirty="0">
                <a:solidFill>
                  <a:srgbClr val="C00000"/>
                </a:solidFill>
                <a:effectLst>
                  <a:glow rad="63500">
                    <a:schemeClr val="accent4">
                      <a:satMod val="175000"/>
                      <a:alpha val="40000"/>
                    </a:schemeClr>
                  </a:glow>
                </a:effectLst>
              </a:rPr>
              <a:t>focal contacts </a:t>
            </a:r>
            <a:r>
              <a:rPr lang="en-US" sz="2400" dirty="0">
                <a:solidFill>
                  <a:schemeClr val="tx1"/>
                </a:solidFill>
              </a:rPr>
              <a:t>or</a:t>
            </a:r>
            <a:r>
              <a:rPr lang="en-US" sz="2400" i="1" dirty="0">
                <a:solidFill>
                  <a:schemeClr val="tx1"/>
                </a:solidFill>
              </a:rPr>
              <a:t> </a:t>
            </a:r>
            <a:r>
              <a:rPr lang="en-US" sz="2400" i="1" dirty="0">
                <a:ln>
                  <a:solidFill>
                    <a:sysClr val="windowText" lastClr="000000"/>
                  </a:solidFill>
                </a:ln>
                <a:solidFill>
                  <a:schemeClr val="tx1"/>
                </a:solidFill>
                <a:effectLst>
                  <a:glow rad="63500">
                    <a:schemeClr val="accent4">
                      <a:satMod val="175000"/>
                      <a:alpha val="40000"/>
                    </a:schemeClr>
                  </a:glow>
                </a:effectLst>
              </a:rPr>
              <a:t>focal adhesions</a:t>
            </a:r>
            <a:r>
              <a:rPr lang="en-US" sz="2400" i="1" dirty="0">
                <a:solidFill>
                  <a:schemeClr val="tx1"/>
                </a:solidFill>
              </a:rPr>
              <a:t>.</a:t>
            </a:r>
          </a:p>
          <a:p>
            <a:pPr marL="342900" indent="-342900"/>
            <a:r>
              <a:rPr lang="el-GR" sz="2400" i="1" dirty="0">
                <a:solidFill>
                  <a:srgbClr val="C00000"/>
                </a:solidFill>
                <a:effectLst>
                  <a:glow rad="63500">
                    <a:schemeClr val="accent5">
                      <a:satMod val="175000"/>
                      <a:alpha val="40000"/>
                    </a:schemeClr>
                  </a:glow>
                </a:effectLst>
              </a:rPr>
              <a:t>α</a:t>
            </a:r>
            <a:r>
              <a:rPr lang="en-US" sz="2400" i="1" dirty="0">
                <a:solidFill>
                  <a:srgbClr val="C00000"/>
                </a:solidFill>
                <a:effectLst>
                  <a:glow rad="63500">
                    <a:schemeClr val="accent5">
                      <a:satMod val="175000"/>
                      <a:alpha val="40000"/>
                    </a:schemeClr>
                  </a:glow>
                </a:effectLst>
              </a:rPr>
              <a:t>-Actinin</a:t>
            </a:r>
            <a:r>
              <a:rPr lang="en-US" sz="2400" dirty="0">
                <a:solidFill>
                  <a:srgbClr val="C00000"/>
                </a:solidFill>
                <a:effectLst>
                  <a:glow rad="63500">
                    <a:schemeClr val="accent5">
                      <a:satMod val="175000"/>
                      <a:alpha val="40000"/>
                    </a:schemeClr>
                  </a:glow>
                </a:effectLst>
              </a:rPr>
              <a:t> is a protein that is prominent </a:t>
            </a:r>
            <a:r>
              <a:rPr lang="en-US" sz="2400" dirty="0">
                <a:solidFill>
                  <a:schemeClr val="tx1"/>
                </a:solidFill>
              </a:rPr>
              <a:t>in such structures.</a:t>
            </a:r>
          </a:p>
          <a:p>
            <a:pPr marL="342900" indent="-342900"/>
            <a:r>
              <a:rPr lang="en-US" sz="2400" i="1" dirty="0" err="1">
                <a:solidFill>
                  <a:schemeClr val="tx1"/>
                </a:solidFill>
                <a:effectLst>
                  <a:glow rad="63500">
                    <a:schemeClr val="accent5">
                      <a:satMod val="175000"/>
                      <a:alpha val="40000"/>
                    </a:schemeClr>
                  </a:glow>
                </a:effectLst>
              </a:rPr>
              <a:t>Fascin</a:t>
            </a:r>
            <a:r>
              <a:rPr lang="en-US" sz="2400" dirty="0">
                <a:solidFill>
                  <a:schemeClr val="tx1"/>
                </a:solidFill>
                <a:effectLst>
                  <a:glow rad="63500">
                    <a:schemeClr val="accent5">
                      <a:satMod val="175000"/>
                      <a:alpha val="40000"/>
                    </a:schemeClr>
                  </a:glow>
                </a:effectLst>
              </a:rPr>
              <a:t> in filopodia keeps the actin tightly bundled</a:t>
            </a:r>
            <a:r>
              <a:rPr lang="en-US" sz="2400" dirty="0">
                <a:solidFill>
                  <a:schemeClr val="tx1"/>
                </a:solidFill>
              </a:rPr>
              <a:t>.</a:t>
            </a:r>
          </a:p>
        </p:txBody>
      </p:sp>
    </p:spTree>
    <p:extLst>
      <p:ext uri="{BB962C8B-B14F-4D97-AF65-F5344CB8AC3E}">
        <p14:creationId xmlns:p14="http://schemas.microsoft.com/office/powerpoint/2010/main" val="35844391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84275"/>
            <a:ext cx="8263784" cy="553998"/>
          </a:xfrm>
          <a:solidFill>
            <a:schemeClr val="accent4">
              <a:lumMod val="40000"/>
              <a:lumOff val="60000"/>
            </a:schemeClr>
          </a:solidFill>
        </p:spPr>
        <p:txBody>
          <a:bodyPr lIns="0" tIns="0" rIns="0" bIns="0" anchor="ctr">
            <a:spAutoFit/>
          </a:bodyPr>
          <a:lstStyle/>
          <a:p>
            <a:r>
              <a:rPr lang="en-US" sz="3600" dirty="0">
                <a:latin typeface="+mj-lt"/>
              </a:rPr>
              <a:t>Microvilli </a:t>
            </a:r>
            <a:r>
              <a:rPr lang="en-US" sz="2800" dirty="0">
                <a:latin typeface="+mj-lt"/>
              </a:rPr>
              <a:t>(1 of 3)</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301884" cy="2600712"/>
          </a:xfrm>
          <a:noFill/>
          <a:ln>
            <a:noFill/>
          </a:ln>
        </p:spPr>
        <p:txBody>
          <a:bodyPr wrap="square" lIns="0" tIns="0" rIns="0" bIns="0" anchor="t" anchorCtr="0">
            <a:spAutoFit/>
          </a:bodyPr>
          <a:lstStyle/>
          <a:p>
            <a:pPr marL="342900" indent="-342900"/>
            <a:r>
              <a:rPr lang="en-US" sz="2400" dirty="0"/>
              <a:t>Actin bundles in </a:t>
            </a:r>
            <a:r>
              <a:rPr lang="en-US" sz="2400" b="1" dirty="0"/>
              <a:t>microvilli</a:t>
            </a:r>
            <a:r>
              <a:rPr lang="en-US" sz="2400" dirty="0"/>
              <a:t> (singular </a:t>
            </a:r>
            <a:r>
              <a:rPr lang="en-US" sz="2400" b="1" dirty="0"/>
              <a:t>microvillus</a:t>
            </a:r>
            <a:r>
              <a:rPr lang="en-US" sz="2400" dirty="0"/>
              <a:t>) are the best-studied examples of ordered actin structures.</a:t>
            </a:r>
          </a:p>
          <a:p>
            <a:pPr marL="342900" indent="-342900"/>
            <a:r>
              <a:rPr lang="en-US" sz="2400" dirty="0"/>
              <a:t>Microvilli are prominent features of intestinal mucosal cells; they increase the surface area of the cells.</a:t>
            </a:r>
          </a:p>
          <a:p>
            <a:pPr marL="342900" indent="-342900"/>
            <a:r>
              <a:rPr lang="en-US" sz="2400" dirty="0"/>
              <a:t>The </a:t>
            </a:r>
            <a:r>
              <a:rPr lang="en-US" sz="2400" dirty="0">
                <a:ln>
                  <a:solidFill>
                    <a:sysClr val="windowText" lastClr="000000"/>
                  </a:solidFill>
                </a:ln>
                <a:solidFill>
                  <a:srgbClr val="C00000"/>
                </a:solidFill>
                <a:effectLst>
                  <a:glow rad="63500">
                    <a:schemeClr val="accent4">
                      <a:satMod val="175000"/>
                      <a:alpha val="40000"/>
                    </a:schemeClr>
                  </a:glow>
                </a:effectLst>
              </a:rPr>
              <a:t>core of a microvillus consists of a tight bundle of microfilaments with the plus ends pointed toward the tip.</a:t>
            </a:r>
          </a:p>
        </p:txBody>
      </p:sp>
    </p:spTree>
    <p:extLst>
      <p:ext uri="{BB962C8B-B14F-4D97-AF65-F5344CB8AC3E}">
        <p14:creationId xmlns:p14="http://schemas.microsoft.com/office/powerpoint/2010/main" val="14619857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84275"/>
            <a:ext cx="8263784" cy="553998"/>
          </a:xfrm>
          <a:solidFill>
            <a:schemeClr val="accent4">
              <a:lumMod val="40000"/>
              <a:lumOff val="60000"/>
            </a:schemeClr>
          </a:solidFill>
        </p:spPr>
        <p:txBody>
          <a:bodyPr lIns="0" tIns="0" rIns="0" bIns="0" anchor="ctr">
            <a:spAutoFit/>
          </a:bodyPr>
          <a:lstStyle/>
          <a:p>
            <a:r>
              <a:rPr lang="en-US" sz="3600" dirty="0">
                <a:latin typeface="+mj-lt"/>
              </a:rPr>
              <a:t>Microvilli </a:t>
            </a:r>
            <a:r>
              <a:rPr lang="en-US" sz="2800" dirty="0">
                <a:latin typeface="+mj-lt"/>
              </a:rPr>
              <a:t>(2 of 3)</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301884" cy="1669688"/>
          </a:xfrm>
          <a:noFill/>
          <a:ln>
            <a:noFill/>
          </a:ln>
        </p:spPr>
        <p:txBody>
          <a:bodyPr wrap="square" lIns="0" tIns="0" rIns="0" bIns="0" anchor="t" anchorCtr="0">
            <a:spAutoFit/>
          </a:bodyPr>
          <a:lstStyle/>
          <a:p>
            <a:pPr marL="342900" indent="-342900"/>
            <a:r>
              <a:rPr lang="en-US" sz="2400" dirty="0"/>
              <a:t>The </a:t>
            </a:r>
            <a:r>
              <a:rPr lang="en-US" sz="2400" spc="-300" dirty="0"/>
              <a:t>M F </a:t>
            </a:r>
            <a:r>
              <a:rPr lang="en-US" sz="2400" dirty="0"/>
              <a:t>s in microvilli are </a:t>
            </a:r>
            <a:r>
              <a:rPr lang="en-US" sz="2400" dirty="0">
                <a:effectLst>
                  <a:glow rad="101600">
                    <a:schemeClr val="accent4">
                      <a:satMod val="175000"/>
                      <a:alpha val="40000"/>
                    </a:schemeClr>
                  </a:glow>
                </a:effectLst>
              </a:rPr>
              <a:t>connected to the plasma membrane by crosslinks made of </a:t>
            </a:r>
            <a:r>
              <a:rPr lang="en-US" sz="2400" i="1" dirty="0">
                <a:effectLst>
                  <a:glow rad="101600">
                    <a:schemeClr val="accent4">
                      <a:satMod val="175000"/>
                      <a:alpha val="40000"/>
                    </a:schemeClr>
                  </a:glow>
                </a:effectLst>
              </a:rPr>
              <a:t>myosin </a:t>
            </a:r>
            <a:r>
              <a:rPr lang="en-US" sz="2400" i="1" dirty="0">
                <a:effectLst>
                  <a:glow rad="101600">
                    <a:schemeClr val="accent4">
                      <a:satMod val="175000"/>
                      <a:alpha val="40000"/>
                    </a:schemeClr>
                  </a:glow>
                </a:effectLst>
                <a:latin typeface="Times New Roman" panose="02020603050405020304" pitchFamily="18" charset="0"/>
                <a:cs typeface="Times New Roman" panose="02020603050405020304" pitchFamily="18" charset="0"/>
              </a:rPr>
              <a:t>I</a:t>
            </a:r>
            <a:r>
              <a:rPr lang="en-US" sz="2400" dirty="0">
                <a:effectLst>
                  <a:glow rad="101600">
                    <a:schemeClr val="accent4">
                      <a:satMod val="175000"/>
                      <a:alpha val="40000"/>
                    </a:schemeClr>
                  </a:glow>
                </a:effectLst>
              </a:rPr>
              <a:t> and </a:t>
            </a:r>
            <a:r>
              <a:rPr lang="en-US" sz="2400" i="1" dirty="0">
                <a:effectLst>
                  <a:glow rad="101600">
                    <a:schemeClr val="accent4">
                      <a:satMod val="175000"/>
                      <a:alpha val="40000"/>
                    </a:schemeClr>
                  </a:glow>
                </a:effectLst>
              </a:rPr>
              <a:t>calmodulin</a:t>
            </a:r>
            <a:r>
              <a:rPr lang="en-US" sz="2400" i="1" dirty="0"/>
              <a:t>.</a:t>
            </a:r>
          </a:p>
          <a:p>
            <a:pPr marL="342900" indent="-342900"/>
            <a:r>
              <a:rPr lang="en-US" sz="2400" dirty="0"/>
              <a:t>The </a:t>
            </a:r>
            <a:r>
              <a:rPr lang="en-US" sz="2400" spc="-300" dirty="0"/>
              <a:t>M F </a:t>
            </a:r>
            <a:r>
              <a:rPr lang="en-US" sz="2400" dirty="0"/>
              <a:t>s in the bundle are tightly bound together by </a:t>
            </a:r>
            <a:r>
              <a:rPr lang="en-US" sz="2400" dirty="0">
                <a:effectLst>
                  <a:glow rad="63500">
                    <a:schemeClr val="accent4">
                      <a:satMod val="175000"/>
                      <a:alpha val="40000"/>
                    </a:schemeClr>
                  </a:glow>
                </a:effectLst>
              </a:rPr>
              <a:t>crosslinking proteins </a:t>
            </a:r>
            <a:r>
              <a:rPr lang="en-US" sz="2400" i="1" dirty="0" err="1">
                <a:effectLst>
                  <a:glow rad="63500">
                    <a:schemeClr val="accent4">
                      <a:satMod val="175000"/>
                      <a:alpha val="40000"/>
                    </a:schemeClr>
                  </a:glow>
                </a:effectLst>
              </a:rPr>
              <a:t>fimbrin</a:t>
            </a:r>
            <a:r>
              <a:rPr lang="en-US" sz="2400" dirty="0">
                <a:effectLst>
                  <a:glow rad="63500">
                    <a:schemeClr val="accent4">
                      <a:satMod val="175000"/>
                      <a:alpha val="40000"/>
                    </a:schemeClr>
                  </a:glow>
                </a:effectLst>
              </a:rPr>
              <a:t> and </a:t>
            </a:r>
            <a:r>
              <a:rPr lang="en-US" sz="2400" i="1" dirty="0" err="1">
                <a:effectLst>
                  <a:glow rad="63500">
                    <a:schemeClr val="accent4">
                      <a:satMod val="175000"/>
                      <a:alpha val="40000"/>
                    </a:schemeClr>
                  </a:glow>
                </a:effectLst>
              </a:rPr>
              <a:t>villin</a:t>
            </a:r>
            <a:r>
              <a:rPr lang="en-US" sz="2400" i="1" dirty="0">
                <a:effectLst>
                  <a:glow rad="63500">
                    <a:schemeClr val="accent4">
                      <a:satMod val="175000"/>
                      <a:alpha val="40000"/>
                    </a:schemeClr>
                  </a:glow>
                </a:effectLst>
              </a:rPr>
              <a:t>.</a:t>
            </a:r>
          </a:p>
        </p:txBody>
      </p:sp>
    </p:spTree>
    <p:extLst>
      <p:ext uri="{BB962C8B-B14F-4D97-AF65-F5344CB8AC3E}">
        <p14:creationId xmlns:p14="http://schemas.microsoft.com/office/powerpoint/2010/main" val="21613790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9100" y="187579"/>
            <a:ext cx="8293100" cy="553998"/>
          </a:xfrm>
          <a:solidFill>
            <a:schemeClr val="accent4">
              <a:lumMod val="40000"/>
              <a:lumOff val="60000"/>
            </a:schemeClr>
          </a:solidFill>
          <a:ln>
            <a:noFill/>
          </a:ln>
        </p:spPr>
        <p:txBody>
          <a:bodyPr wrap="square" lIns="0" tIns="0" rIns="0" bIns="0" anchor="ctr" anchorCtr="0">
            <a:spAutoFit/>
          </a:bodyPr>
          <a:lstStyle/>
          <a:p>
            <a:r>
              <a:rPr lang="en-US" dirty="0"/>
              <a:t>Microvillus Structure</a:t>
            </a:r>
          </a:p>
        </p:txBody>
      </p:sp>
      <p:sp>
        <p:nvSpPr>
          <p:cNvPr id="6" name="Content Placeholder 5"/>
          <p:cNvSpPr>
            <a:spLocks noGrp="1"/>
          </p:cNvSpPr>
          <p:nvPr>
            <p:ph sz="quarter" idx="15"/>
          </p:nvPr>
        </p:nvSpPr>
        <p:spPr>
          <a:xfrm>
            <a:off x="421688" y="985265"/>
            <a:ext cx="8303212" cy="369332"/>
          </a:xfrm>
          <a:noFill/>
          <a:ln>
            <a:noFill/>
          </a:ln>
        </p:spPr>
        <p:txBody>
          <a:bodyPr wrap="square" lIns="0" tIns="0" rIns="0" bIns="0" anchor="t" anchorCtr="0">
            <a:spAutoFit/>
          </a:bodyPr>
          <a:lstStyle/>
          <a:p>
            <a:pPr marL="0" indent="0">
              <a:buNone/>
            </a:pPr>
            <a:r>
              <a:rPr lang="en-US" sz="2400" b="1" dirty="0"/>
              <a:t>Figure 13.17 </a:t>
            </a:r>
            <a:r>
              <a:rPr lang="en-US" sz="2400" dirty="0"/>
              <a:t>Microvillus Structure. </a:t>
            </a:r>
          </a:p>
        </p:txBody>
      </p:sp>
      <p:pic>
        <p:nvPicPr>
          <p:cNvPr id="8" name="Picture Placeholder 7" descr="A micrograph of intestinal microvilli of 0.1 micrometers and an illustration of the structure of a microvillus.&#10;Long description is available in notes, press F6">
            <a:extLst>
              <a:ext uri="{FF2B5EF4-FFF2-40B4-BE49-F238E27FC236}">
                <a16:creationId xmlns:a16="http://schemas.microsoft.com/office/drawing/2014/main" id="{C35693CE-8F92-4414-AFCF-E545201873B6}"/>
              </a:ext>
            </a:extLst>
          </p:cNvPr>
          <p:cNvPicPr>
            <a:picLocks noGrp="1" noChangeAspect="1"/>
          </p:cNvPicPr>
          <p:nvPr>
            <p:ph type="pic" sz="quarter" idx="16"/>
          </p:nvPr>
        </p:nvPicPr>
        <p:blipFill rotWithShape="1">
          <a:blip r:embed="rId3"/>
          <a:srcRect b="2447"/>
          <a:stretch/>
        </p:blipFill>
        <p:spPr>
          <a:xfrm>
            <a:off x="1066800" y="1613138"/>
            <a:ext cx="7152640" cy="4626102"/>
          </a:xfrm>
        </p:spPr>
      </p:pic>
    </p:spTree>
    <p:extLst>
      <p:ext uri="{BB962C8B-B14F-4D97-AF65-F5344CB8AC3E}">
        <p14:creationId xmlns:p14="http://schemas.microsoft.com/office/powerpoint/2010/main" val="17517440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84275"/>
            <a:ext cx="8263784" cy="553998"/>
          </a:xfrm>
          <a:solidFill>
            <a:schemeClr val="accent4">
              <a:lumMod val="40000"/>
              <a:lumOff val="60000"/>
            </a:schemeClr>
          </a:solidFill>
        </p:spPr>
        <p:txBody>
          <a:bodyPr lIns="0" tIns="0" rIns="0" bIns="0" anchor="ctr">
            <a:spAutoFit/>
          </a:bodyPr>
          <a:lstStyle/>
          <a:p>
            <a:r>
              <a:rPr lang="en-US" sz="3600" dirty="0">
                <a:latin typeface="+mj-lt"/>
              </a:rPr>
              <a:t>Microvilli </a:t>
            </a:r>
            <a:r>
              <a:rPr lang="en-US" sz="2800" dirty="0">
                <a:latin typeface="+mj-lt"/>
              </a:rPr>
              <a:t>(3 of 3)</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2408352"/>
          </a:xfrm>
          <a:noFill/>
          <a:ln>
            <a:noFill/>
          </a:ln>
        </p:spPr>
        <p:txBody>
          <a:bodyPr lIns="0" tIns="0" rIns="0" bIns="0" anchor="t" anchorCtr="0">
            <a:spAutoFit/>
          </a:bodyPr>
          <a:lstStyle/>
          <a:p>
            <a:pPr marL="342900" indent="-342900"/>
            <a:r>
              <a:rPr lang="en-US" sz="2400" dirty="0"/>
              <a:t>At the </a:t>
            </a:r>
            <a:r>
              <a:rPr lang="en-US" sz="2400" u="sng" dirty="0"/>
              <a:t>base of the microvillus</a:t>
            </a:r>
            <a:r>
              <a:rPr lang="en-US" sz="2400" dirty="0"/>
              <a:t>, the </a:t>
            </a:r>
            <a:r>
              <a:rPr lang="en-US" sz="2400" u="sng" spc="-300" dirty="0">
                <a:solidFill>
                  <a:srgbClr val="FF0000"/>
                </a:solidFill>
                <a:effectLst>
                  <a:glow rad="101600">
                    <a:schemeClr val="accent4">
                      <a:lumMod val="20000"/>
                      <a:lumOff val="80000"/>
                      <a:alpha val="60000"/>
                    </a:schemeClr>
                  </a:glow>
                </a:effectLst>
              </a:rPr>
              <a:t>M </a:t>
            </a:r>
            <a:r>
              <a:rPr lang="en-US" sz="2400" u="sng" dirty="0">
                <a:solidFill>
                  <a:srgbClr val="FF0000"/>
                </a:solidFill>
                <a:effectLst>
                  <a:glow rad="101600">
                    <a:schemeClr val="accent4">
                      <a:lumMod val="20000"/>
                      <a:lumOff val="80000"/>
                      <a:alpha val="60000"/>
                    </a:schemeClr>
                  </a:glow>
                </a:effectLst>
              </a:rPr>
              <a:t>F bundle extends into a network of filaments called the </a:t>
            </a:r>
            <a:r>
              <a:rPr lang="en-US" sz="2400" b="1" u="sng" dirty="0">
                <a:solidFill>
                  <a:srgbClr val="FF0000"/>
                </a:solidFill>
                <a:effectLst>
                  <a:glow rad="101600">
                    <a:schemeClr val="accent4">
                      <a:lumMod val="20000"/>
                      <a:lumOff val="80000"/>
                      <a:alpha val="60000"/>
                    </a:schemeClr>
                  </a:glow>
                </a:effectLst>
              </a:rPr>
              <a:t>terminal web</a:t>
            </a:r>
            <a:r>
              <a:rPr lang="en-US" sz="2400" u="sng" dirty="0">
                <a:solidFill>
                  <a:srgbClr val="FF0000"/>
                </a:solidFill>
                <a:effectLst>
                  <a:glow rad="101600">
                    <a:schemeClr val="accent4">
                      <a:lumMod val="20000"/>
                      <a:lumOff val="80000"/>
                      <a:alpha val="60000"/>
                    </a:schemeClr>
                  </a:glow>
                </a:effectLst>
              </a:rPr>
              <a:t>.</a:t>
            </a:r>
          </a:p>
          <a:p>
            <a:pPr marL="342900" indent="-342900"/>
            <a:r>
              <a:rPr lang="en-US" sz="2400" dirty="0"/>
              <a:t>The </a:t>
            </a:r>
            <a:r>
              <a:rPr lang="en-US" sz="2400" dirty="0">
                <a:effectLst>
                  <a:glow rad="101600">
                    <a:schemeClr val="accent4">
                      <a:satMod val="175000"/>
                      <a:alpha val="40000"/>
                    </a:schemeClr>
                  </a:glow>
                </a:effectLst>
              </a:rPr>
              <a:t>filaments of the terminal web </a:t>
            </a:r>
            <a:r>
              <a:rPr lang="en-US" sz="2400" dirty="0"/>
              <a:t>are composed mainly of </a:t>
            </a:r>
            <a:r>
              <a:rPr lang="en-US" sz="2400" i="1" dirty="0">
                <a:effectLst>
                  <a:glow rad="63500">
                    <a:schemeClr val="accent4">
                      <a:satMod val="175000"/>
                      <a:alpha val="40000"/>
                    </a:schemeClr>
                  </a:glow>
                </a:effectLst>
              </a:rPr>
              <a:t>myosin </a:t>
            </a:r>
            <a:r>
              <a:rPr lang="en-US" sz="2400" i="1" dirty="0">
                <a:effectLst>
                  <a:glow rad="63500">
                    <a:schemeClr val="accent4">
                      <a:satMod val="175000"/>
                      <a:alpha val="40000"/>
                    </a:schemeClr>
                  </a:glow>
                </a:effectLst>
                <a:latin typeface="Times New Roman" panose="02020603050405020304" pitchFamily="18" charset="0"/>
                <a:cs typeface="Times New Roman" panose="02020603050405020304" pitchFamily="18" charset="0"/>
              </a:rPr>
              <a:t>II</a:t>
            </a:r>
            <a:r>
              <a:rPr lang="en-US" sz="2400" i="1" dirty="0">
                <a:effectLst>
                  <a:glow rad="63500">
                    <a:schemeClr val="accent4">
                      <a:satMod val="175000"/>
                      <a:alpha val="40000"/>
                    </a:schemeClr>
                  </a:glow>
                </a:effectLst>
              </a:rPr>
              <a:t> </a:t>
            </a:r>
            <a:r>
              <a:rPr lang="en-US" sz="2400" dirty="0">
                <a:effectLst>
                  <a:glow rad="63500">
                    <a:schemeClr val="accent4">
                      <a:satMod val="175000"/>
                      <a:alpha val="40000"/>
                    </a:schemeClr>
                  </a:glow>
                </a:effectLst>
              </a:rPr>
              <a:t>and </a:t>
            </a:r>
            <a:r>
              <a:rPr lang="en-US" sz="2400" i="1" dirty="0" err="1">
                <a:effectLst>
                  <a:glow rad="63500">
                    <a:schemeClr val="accent4">
                      <a:satMod val="175000"/>
                      <a:alpha val="40000"/>
                    </a:schemeClr>
                  </a:glow>
                </a:effectLst>
              </a:rPr>
              <a:t>spectrin</a:t>
            </a:r>
            <a:r>
              <a:rPr lang="en-US" sz="2400" dirty="0"/>
              <a:t>, which connect the </a:t>
            </a:r>
            <a:r>
              <a:rPr lang="en-US" sz="2400" spc="-300" dirty="0"/>
              <a:t>M F </a:t>
            </a:r>
            <a:r>
              <a:rPr lang="en-US" sz="2400" dirty="0"/>
              <a:t>s to each other, to proteins in the membrane, and perhaps also to intermediate filaments.</a:t>
            </a:r>
          </a:p>
        </p:txBody>
      </p:sp>
    </p:spTree>
    <p:extLst>
      <p:ext uri="{BB962C8B-B14F-4D97-AF65-F5344CB8AC3E}">
        <p14:creationId xmlns:p14="http://schemas.microsoft.com/office/powerpoint/2010/main" val="17190107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9100" y="178243"/>
            <a:ext cx="4838759" cy="1661993"/>
          </a:xfrm>
          <a:solidFill>
            <a:schemeClr val="accent4">
              <a:lumMod val="40000"/>
              <a:lumOff val="60000"/>
            </a:schemeClr>
          </a:solidFill>
          <a:ln>
            <a:noFill/>
          </a:ln>
        </p:spPr>
        <p:txBody>
          <a:bodyPr lIns="0" tIns="0" rIns="0" bIns="0" anchor="ctr" anchorCtr="0">
            <a:spAutoFit/>
          </a:bodyPr>
          <a:lstStyle/>
          <a:p>
            <a:r>
              <a:rPr lang="en-US" dirty="0"/>
              <a:t>The Terminal Web of an Intestinal Epithelial Cell</a:t>
            </a:r>
          </a:p>
        </p:txBody>
      </p:sp>
      <p:sp>
        <p:nvSpPr>
          <p:cNvPr id="6" name="Content Placeholder 5"/>
          <p:cNvSpPr>
            <a:spLocks noGrp="1"/>
          </p:cNvSpPr>
          <p:nvPr>
            <p:ph sz="quarter" idx="15"/>
          </p:nvPr>
        </p:nvSpPr>
        <p:spPr>
          <a:xfrm>
            <a:off x="421687" y="2091902"/>
            <a:ext cx="4836171" cy="738664"/>
          </a:xfrm>
          <a:noFill/>
          <a:ln>
            <a:noFill/>
          </a:ln>
        </p:spPr>
        <p:txBody>
          <a:bodyPr wrap="square" lIns="0" tIns="0" rIns="0" bIns="0" anchor="t" anchorCtr="0">
            <a:spAutoFit/>
          </a:bodyPr>
          <a:lstStyle/>
          <a:p>
            <a:pPr marL="0" indent="0">
              <a:buNone/>
            </a:pPr>
            <a:r>
              <a:rPr lang="en-US" sz="2400" b="1" dirty="0"/>
              <a:t>Figure 13.18</a:t>
            </a:r>
            <a:r>
              <a:rPr lang="en-US" sz="2400" dirty="0"/>
              <a:t> The Terminal Web of an Intestinal Epithelial Cell. </a:t>
            </a:r>
          </a:p>
        </p:txBody>
      </p:sp>
      <p:pic>
        <p:nvPicPr>
          <p:cNvPr id="7" name="Picture Placeholder 6" descr="A micrograph of the terminal web of an intestinal epithelial show the terminal web as a bundle of microfilaments. The intermediate filaments are also labeled. The measurement is marked as 0.2 micrometers.">
            <a:extLst>
              <a:ext uri="{FF2B5EF4-FFF2-40B4-BE49-F238E27FC236}">
                <a16:creationId xmlns:a16="http://schemas.microsoft.com/office/drawing/2014/main" id="{E8633993-2099-43FE-9179-A47AF47A8734}"/>
              </a:ext>
            </a:extLst>
          </p:cNvPr>
          <p:cNvPicPr>
            <a:picLocks noGrp="1" noChangeAspect="1"/>
          </p:cNvPicPr>
          <p:nvPr>
            <p:ph type="pic" sz="quarter" idx="16"/>
          </p:nvPr>
        </p:nvPicPr>
        <p:blipFill rotWithShape="1">
          <a:blip r:embed="rId3"/>
          <a:srcRect b="1874"/>
          <a:stretch/>
        </p:blipFill>
        <p:spPr>
          <a:xfrm>
            <a:off x="5972760" y="628443"/>
            <a:ext cx="2660077" cy="5680130"/>
          </a:xfrm>
        </p:spPr>
      </p:pic>
    </p:spTree>
    <p:extLst>
      <p:ext uri="{BB962C8B-B14F-4D97-AF65-F5344CB8AC3E}">
        <p14:creationId xmlns:p14="http://schemas.microsoft.com/office/powerpoint/2010/main" val="41417234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p:spPr>
        <p:txBody>
          <a:bodyPr lIns="0" tIns="0" rIns="0" bIns="0" anchor="ctr">
            <a:spAutoFit/>
          </a:bodyPr>
          <a:lstStyle/>
          <a:p>
            <a:r>
              <a:rPr lang="en-US" sz="3600" dirty="0">
                <a:latin typeface="+mj-lt"/>
              </a:rPr>
              <a:t>Proteins That Link Actin to Membranes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2600712"/>
          </a:xfrm>
          <a:noFill/>
          <a:ln>
            <a:noFill/>
          </a:ln>
        </p:spPr>
        <p:txBody>
          <a:bodyPr lIns="0" tIns="0" rIns="0" bIns="0" anchor="t" anchorCtr="0">
            <a:spAutoFit/>
          </a:bodyPr>
          <a:lstStyle/>
          <a:p>
            <a:pPr marL="342900" indent="-342900"/>
            <a:r>
              <a:rPr lang="en-US" sz="2400" spc="-300" dirty="0"/>
              <a:t>M F </a:t>
            </a:r>
            <a:r>
              <a:rPr lang="en-US" sz="2400" dirty="0"/>
              <a:t>s are connected to the plasma membrane and exert force on it during cell movement or cytokinesis.</a:t>
            </a:r>
          </a:p>
          <a:p>
            <a:pPr marL="342900" indent="-342900"/>
            <a:r>
              <a:rPr lang="en-US" sz="2400" dirty="0"/>
              <a:t>This indirect connection to the membrane requires one or more linking proteins.</a:t>
            </a:r>
          </a:p>
          <a:p>
            <a:pPr marL="342900" indent="-342900"/>
            <a:r>
              <a:rPr lang="en-US" sz="2400" dirty="0"/>
              <a:t>Examples of such proteins include </a:t>
            </a:r>
            <a:r>
              <a:rPr lang="en-US" sz="2400" i="1" dirty="0"/>
              <a:t>band 4.1</a:t>
            </a:r>
            <a:r>
              <a:rPr lang="en-US" sz="2400" dirty="0"/>
              <a:t>, </a:t>
            </a:r>
            <a:r>
              <a:rPr lang="en-US" sz="2400" i="1" dirty="0"/>
              <a:t>ezrin, radixin, </a:t>
            </a:r>
            <a:r>
              <a:rPr lang="en-US" sz="2400" i="1" dirty="0" err="1"/>
              <a:t>moesin</a:t>
            </a:r>
            <a:r>
              <a:rPr lang="en-US" sz="2400" i="1" dirty="0"/>
              <a:t>, </a:t>
            </a:r>
            <a:r>
              <a:rPr lang="en-US" sz="2400" i="1" dirty="0" err="1"/>
              <a:t>spectrin</a:t>
            </a:r>
            <a:r>
              <a:rPr lang="en-US" sz="2400" i="1" dirty="0"/>
              <a:t>,</a:t>
            </a:r>
            <a:r>
              <a:rPr lang="en-US" sz="2400" dirty="0"/>
              <a:t> and </a:t>
            </a:r>
            <a:r>
              <a:rPr lang="en-US" sz="2400" i="1" dirty="0"/>
              <a:t>ankyrin.</a:t>
            </a:r>
          </a:p>
        </p:txBody>
      </p:sp>
    </p:spTree>
    <p:extLst>
      <p:ext uri="{BB962C8B-B14F-4D97-AF65-F5344CB8AC3E}">
        <p14:creationId xmlns:p14="http://schemas.microsoft.com/office/powerpoint/2010/main" val="9865896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9100" y="171184"/>
            <a:ext cx="8305800" cy="1107996"/>
          </a:xfrm>
          <a:noFill/>
          <a:ln>
            <a:noFill/>
          </a:ln>
        </p:spPr>
        <p:txBody>
          <a:bodyPr wrap="square" lIns="0" tIns="0" rIns="0" bIns="0" anchor="ctr" anchorCtr="0">
            <a:spAutoFit/>
          </a:bodyPr>
          <a:lstStyle/>
          <a:p>
            <a:r>
              <a:rPr lang="en-US" dirty="0"/>
              <a:t>A </a:t>
            </a:r>
            <a:r>
              <a:rPr lang="en-US" dirty="0" err="1"/>
              <a:t>Spectrin</a:t>
            </a:r>
            <a:r>
              <a:rPr lang="en-US" dirty="0"/>
              <a:t>-Ankyrin-Actin Network Supports Red Blood Cell Membranes</a:t>
            </a:r>
          </a:p>
        </p:txBody>
      </p:sp>
      <p:sp>
        <p:nvSpPr>
          <p:cNvPr id="6" name="Content Placeholder 5"/>
          <p:cNvSpPr>
            <a:spLocks noGrp="1"/>
          </p:cNvSpPr>
          <p:nvPr>
            <p:ph sz="quarter" idx="15"/>
          </p:nvPr>
        </p:nvSpPr>
        <p:spPr>
          <a:xfrm>
            <a:off x="421688" y="1547248"/>
            <a:ext cx="4145550" cy="1477328"/>
          </a:xfrm>
          <a:noFill/>
          <a:ln>
            <a:noFill/>
          </a:ln>
        </p:spPr>
        <p:txBody>
          <a:bodyPr wrap="square" lIns="0" tIns="0" rIns="0" bIns="0" anchor="t" anchorCtr="0">
            <a:spAutoFit/>
          </a:bodyPr>
          <a:lstStyle/>
          <a:p>
            <a:pPr marL="0" indent="0">
              <a:buNone/>
            </a:pPr>
            <a:r>
              <a:rPr lang="en-US" sz="2400" b="1" dirty="0"/>
              <a:t>Figure 13.19 </a:t>
            </a:r>
            <a:r>
              <a:rPr lang="en-US" sz="2400" dirty="0"/>
              <a:t>A </a:t>
            </a:r>
            <a:r>
              <a:rPr lang="en-US" sz="2400" dirty="0" err="1"/>
              <a:t>Spectrin</a:t>
            </a:r>
            <a:r>
              <a:rPr lang="en-US" sz="2400" dirty="0"/>
              <a:t>-Ankyrin-Actin Network Supports Red Blood Cell Membranes.</a:t>
            </a:r>
          </a:p>
        </p:txBody>
      </p:sp>
      <p:pic>
        <p:nvPicPr>
          <p:cNvPr id="8" name="Picture Placeholder 7" descr="A micrograph shows a bundle and network of cells. There are branched networks that are labeled as ankyrin, spectrin, and actin, and band 4.1.">
            <a:extLst>
              <a:ext uri="{FF2B5EF4-FFF2-40B4-BE49-F238E27FC236}">
                <a16:creationId xmlns:a16="http://schemas.microsoft.com/office/drawing/2014/main" id="{726FF3AE-02D5-4E32-98EC-4844ED1AA2D7}"/>
              </a:ext>
            </a:extLst>
          </p:cNvPr>
          <p:cNvPicPr>
            <a:picLocks noGrp="1" noChangeAspect="1"/>
          </p:cNvPicPr>
          <p:nvPr>
            <p:ph type="pic" sz="quarter" idx="16"/>
          </p:nvPr>
        </p:nvPicPr>
        <p:blipFill>
          <a:blip r:embed="rId3"/>
          <a:stretch>
            <a:fillRect/>
          </a:stretch>
        </p:blipFill>
        <p:spPr>
          <a:xfrm>
            <a:off x="4772025" y="1546217"/>
            <a:ext cx="3937190" cy="4555718"/>
          </a:xfrm>
        </p:spPr>
      </p:pic>
    </p:spTree>
    <p:extLst>
      <p:ext uri="{BB962C8B-B14F-4D97-AF65-F5344CB8AC3E}">
        <p14:creationId xmlns:p14="http://schemas.microsoft.com/office/powerpoint/2010/main" val="16495792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p:spPr>
        <p:txBody>
          <a:bodyPr lIns="0" tIns="0" rIns="0" bIns="0" anchor="ctr">
            <a:spAutoFit/>
          </a:bodyPr>
          <a:lstStyle/>
          <a:p>
            <a:r>
              <a:rPr lang="en-US" sz="3600" dirty="0">
                <a:latin typeface="+mj-lt"/>
              </a:rPr>
              <a:t>Proteins That Promote Actin Branching and Growth </a:t>
            </a:r>
            <a:r>
              <a:rPr lang="en-US" sz="2800" dirty="0">
                <a:latin typeface="+mj-lt"/>
              </a:rPr>
              <a:t>(1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2600712"/>
          </a:xfrm>
          <a:noFill/>
          <a:ln>
            <a:noFill/>
          </a:ln>
        </p:spPr>
        <p:txBody>
          <a:bodyPr lIns="0" tIns="0" rIns="0" bIns="0" anchor="t" anchorCtr="0">
            <a:spAutoFit/>
          </a:bodyPr>
          <a:lstStyle/>
          <a:p>
            <a:pPr marL="342900" indent="-342900"/>
            <a:r>
              <a:rPr lang="en-US" sz="2400" dirty="0"/>
              <a:t>Actin can also form a </a:t>
            </a:r>
            <a:r>
              <a:rPr lang="en-US" sz="2400" i="1" dirty="0"/>
              <a:t>dendritic</a:t>
            </a:r>
            <a:r>
              <a:rPr lang="en-US" sz="2400" dirty="0"/>
              <a:t> (treelike) network.</a:t>
            </a:r>
          </a:p>
          <a:p>
            <a:pPr marL="342900" indent="-342900"/>
            <a:r>
              <a:rPr lang="en-US" sz="2400" dirty="0"/>
              <a:t>A complex of actin-related proteins, the </a:t>
            </a:r>
            <a:r>
              <a:rPr lang="en-US" sz="2400" b="1" dirty="0"/>
              <a:t>Arp2/3 complex</a:t>
            </a:r>
            <a:r>
              <a:rPr lang="en-US" sz="2400" dirty="0"/>
              <a:t>, nucleates new branches on the sides of filaments.</a:t>
            </a:r>
          </a:p>
          <a:p>
            <a:pPr marL="342900" indent="-342900"/>
            <a:r>
              <a:rPr lang="en-US" sz="2400" dirty="0"/>
              <a:t>Arp2/3 branching is activated by a family of proteins that includes </a:t>
            </a:r>
            <a:r>
              <a:rPr lang="en-US" sz="2400" i="1" spc="-300" dirty="0"/>
              <a:t>W A S </a:t>
            </a:r>
            <a:r>
              <a:rPr lang="en-US" sz="2400" i="1" dirty="0"/>
              <a:t>P</a:t>
            </a:r>
            <a:r>
              <a:rPr lang="en-US" sz="2400" dirty="0"/>
              <a:t> (</a:t>
            </a:r>
            <a:r>
              <a:rPr lang="en-US" sz="2400" i="1" dirty="0" err="1"/>
              <a:t>Wiskott</a:t>
            </a:r>
            <a:r>
              <a:rPr lang="en-US" sz="2400" i="1" dirty="0"/>
              <a:t>-Aldrich syndrome protein</a:t>
            </a:r>
            <a:r>
              <a:rPr lang="en-US" sz="2400" dirty="0"/>
              <a:t>) and   </a:t>
            </a:r>
            <a:r>
              <a:rPr lang="en-US" sz="2400" i="1" spc="-300" dirty="0"/>
              <a:t>W A V </a:t>
            </a:r>
            <a:r>
              <a:rPr lang="en-US" sz="2400" i="1" dirty="0"/>
              <a:t>E/Scar.</a:t>
            </a:r>
          </a:p>
        </p:txBody>
      </p:sp>
    </p:spTree>
    <p:extLst>
      <p:ext uri="{BB962C8B-B14F-4D97-AF65-F5344CB8AC3E}">
        <p14:creationId xmlns:p14="http://schemas.microsoft.com/office/powerpoint/2010/main" val="3198349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p:spPr>
        <p:txBody>
          <a:bodyPr lIns="0" tIns="0" rIns="0" bIns="0" anchor="ctr">
            <a:spAutoFit/>
          </a:bodyPr>
          <a:lstStyle/>
          <a:p>
            <a:r>
              <a:rPr lang="en-US" sz="3600" dirty="0">
                <a:latin typeface="+mj-lt"/>
              </a:rPr>
              <a:t>Proteins That Promote Actin Branching and Growth </a:t>
            </a:r>
            <a:r>
              <a:rPr lang="en-US" sz="2800" dirty="0">
                <a:latin typeface="+mj-lt"/>
              </a:rPr>
              <a:t>(2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2600712"/>
          </a:xfrm>
          <a:noFill/>
          <a:ln>
            <a:noFill/>
          </a:ln>
        </p:spPr>
        <p:txBody>
          <a:bodyPr lIns="0" tIns="0" rIns="0" bIns="0" anchor="t" anchorCtr="0">
            <a:spAutoFit/>
          </a:bodyPr>
          <a:lstStyle/>
          <a:p>
            <a:pPr marL="342900" indent="-342900"/>
            <a:r>
              <a:rPr lang="en-US" sz="2400" dirty="0"/>
              <a:t>For some cell functions, long actin filaments are needed.</a:t>
            </a:r>
          </a:p>
          <a:p>
            <a:pPr marL="342900" indent="-342900"/>
            <a:r>
              <a:rPr lang="en-US" sz="2400" dirty="0"/>
              <a:t>In this case, actin polymerization is regulated independently of the Arp2/3 complex, through proteins called </a:t>
            </a:r>
            <a:r>
              <a:rPr lang="en-US" sz="2400" b="1" dirty="0" err="1"/>
              <a:t>formins</a:t>
            </a:r>
            <a:r>
              <a:rPr lang="en-US" sz="2400" b="1" dirty="0"/>
              <a:t>.</a:t>
            </a:r>
          </a:p>
          <a:p>
            <a:pPr marL="342900" indent="-342900"/>
            <a:r>
              <a:rPr lang="en-US" sz="2400" dirty="0" err="1"/>
              <a:t>Formins</a:t>
            </a:r>
            <a:r>
              <a:rPr lang="en-US" sz="2400" dirty="0"/>
              <a:t> move along the end of the growing filament as they promote polymerization.</a:t>
            </a:r>
          </a:p>
        </p:txBody>
      </p:sp>
    </p:spTree>
    <p:extLst>
      <p:ext uri="{BB962C8B-B14F-4D97-AF65-F5344CB8AC3E}">
        <p14:creationId xmlns:p14="http://schemas.microsoft.com/office/powerpoint/2010/main" val="706666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71271"/>
            <a:ext cx="8229600" cy="1107996"/>
          </a:xfrm>
          <a:solidFill>
            <a:srgbClr val="FFFF00"/>
          </a:solidFill>
        </p:spPr>
        <p:txBody>
          <a:bodyPr lIns="0" tIns="0" rIns="0" bIns="0" anchor="ctr">
            <a:spAutoFit/>
          </a:bodyPr>
          <a:lstStyle/>
          <a:p>
            <a:r>
              <a:rPr lang="en-US" dirty="0"/>
              <a:t>The Cytoskeleton Is Dynamically Assembled and Disassembled</a:t>
            </a:r>
          </a:p>
        </p:txBody>
      </p:sp>
      <p:sp>
        <p:nvSpPr>
          <p:cNvPr id="6" name="Content Placeholder 5"/>
          <p:cNvSpPr>
            <a:spLocks noGrp="1"/>
          </p:cNvSpPr>
          <p:nvPr>
            <p:ph sz="quarter" idx="15"/>
          </p:nvPr>
        </p:nvSpPr>
        <p:spPr>
          <a:xfrm>
            <a:off x="419100" y="1533302"/>
            <a:ext cx="8305800" cy="2970044"/>
          </a:xfrm>
          <a:noFill/>
          <a:ln>
            <a:noFill/>
          </a:ln>
        </p:spPr>
        <p:txBody>
          <a:bodyPr lIns="0" tIns="0" rIns="0" bIns="0" anchor="t" anchorCtr="0"/>
          <a:lstStyle/>
          <a:p>
            <a:pPr marL="342900" indent="-342900"/>
            <a:r>
              <a:rPr lang="en-US" sz="2400" dirty="0">
                <a:ln>
                  <a:solidFill>
                    <a:srgbClr val="92D050"/>
                  </a:solidFill>
                </a:ln>
                <a:effectLst>
                  <a:glow rad="101600">
                    <a:schemeClr val="accent4">
                      <a:satMod val="175000"/>
                      <a:alpha val="40000"/>
                    </a:schemeClr>
                  </a:glow>
                </a:effectLst>
              </a:rPr>
              <a:t>Microfilaments are essential components of </a:t>
            </a:r>
            <a:r>
              <a:rPr lang="en-US" sz="2400" i="1" dirty="0">
                <a:ln>
                  <a:solidFill>
                    <a:srgbClr val="92D050"/>
                  </a:solidFill>
                </a:ln>
                <a:effectLst>
                  <a:glow rad="101600">
                    <a:schemeClr val="accent4">
                      <a:satMod val="175000"/>
                      <a:alpha val="40000"/>
                    </a:schemeClr>
                  </a:glow>
                </a:effectLst>
              </a:rPr>
              <a:t>muscle</a:t>
            </a:r>
            <a:r>
              <a:rPr lang="en-US" sz="2400" dirty="0">
                <a:ln>
                  <a:solidFill>
                    <a:srgbClr val="92D050"/>
                  </a:solidFill>
                </a:ln>
                <a:effectLst>
                  <a:glow rad="101600">
                    <a:schemeClr val="accent4">
                      <a:satMod val="175000"/>
                      <a:alpha val="40000"/>
                    </a:schemeClr>
                  </a:glow>
                </a:effectLst>
              </a:rPr>
              <a:t> </a:t>
            </a:r>
            <a:r>
              <a:rPr lang="en-US" sz="2400" i="1" dirty="0">
                <a:ln>
                  <a:solidFill>
                    <a:srgbClr val="92D050"/>
                  </a:solidFill>
                </a:ln>
                <a:effectLst>
                  <a:glow rad="101600">
                    <a:schemeClr val="accent4">
                      <a:satMod val="175000"/>
                      <a:alpha val="40000"/>
                    </a:schemeClr>
                  </a:glow>
                </a:effectLst>
              </a:rPr>
              <a:t>fibrils</a:t>
            </a:r>
            <a:r>
              <a:rPr lang="en-US" sz="2400" dirty="0"/>
              <a:t>, and </a:t>
            </a:r>
            <a:r>
              <a:rPr lang="en-US" sz="2400" dirty="0">
                <a:solidFill>
                  <a:schemeClr val="accent3"/>
                </a:solidFill>
                <a:effectLst>
                  <a:glow rad="63500">
                    <a:schemeClr val="accent2">
                      <a:satMod val="175000"/>
                      <a:alpha val="40000"/>
                    </a:schemeClr>
                  </a:glow>
                </a:effectLst>
              </a:rPr>
              <a:t>microtubules are structural elements of </a:t>
            </a:r>
            <a:r>
              <a:rPr lang="en-US" sz="2400" i="1" dirty="0">
                <a:solidFill>
                  <a:schemeClr val="accent3"/>
                </a:solidFill>
                <a:effectLst>
                  <a:glow rad="63500">
                    <a:schemeClr val="accent2">
                      <a:satMod val="175000"/>
                      <a:alpha val="40000"/>
                    </a:schemeClr>
                  </a:glow>
                </a:effectLst>
              </a:rPr>
              <a:t>cilia</a:t>
            </a:r>
            <a:r>
              <a:rPr lang="en-US" sz="2400" dirty="0">
                <a:solidFill>
                  <a:schemeClr val="accent3"/>
                </a:solidFill>
                <a:effectLst>
                  <a:glow rad="63500">
                    <a:schemeClr val="accent2">
                      <a:satMod val="175000"/>
                      <a:alpha val="40000"/>
                    </a:schemeClr>
                  </a:glow>
                </a:effectLst>
              </a:rPr>
              <a:t> and </a:t>
            </a:r>
            <a:r>
              <a:rPr lang="en-US" sz="2400" i="1" dirty="0">
                <a:solidFill>
                  <a:schemeClr val="accent3"/>
                </a:solidFill>
                <a:effectLst>
                  <a:glow rad="63500">
                    <a:schemeClr val="accent2">
                      <a:satMod val="175000"/>
                      <a:alpha val="40000"/>
                    </a:schemeClr>
                  </a:glow>
                </a:effectLst>
              </a:rPr>
              <a:t>flagella.</a:t>
            </a:r>
          </a:p>
          <a:p>
            <a:pPr marL="342900" indent="-342900"/>
            <a:r>
              <a:rPr lang="en-US" sz="2400" dirty="0"/>
              <a:t>These structures are large enough to be viewed by a variety of microscopic techniques.</a:t>
            </a:r>
          </a:p>
          <a:p>
            <a:pPr marL="342900" indent="-342900"/>
            <a:r>
              <a:rPr lang="en-US" sz="2400" dirty="0"/>
              <a:t>Also, certain chemicals can be used to perturb cytoskeletal function.</a:t>
            </a:r>
          </a:p>
        </p:txBody>
      </p:sp>
    </p:spTree>
    <p:extLst>
      <p:ext uri="{BB962C8B-B14F-4D97-AF65-F5344CB8AC3E}">
        <p14:creationId xmlns:p14="http://schemas.microsoft.com/office/powerpoint/2010/main" val="13348198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9100" y="178151"/>
            <a:ext cx="8261540" cy="1107996"/>
          </a:xfrm>
          <a:noFill/>
          <a:ln>
            <a:noFill/>
          </a:ln>
        </p:spPr>
        <p:txBody>
          <a:bodyPr wrap="square" lIns="0" tIns="0" rIns="0" bIns="0" anchor="ctr" anchorCtr="0">
            <a:spAutoFit/>
          </a:bodyPr>
          <a:lstStyle/>
          <a:p>
            <a:r>
              <a:rPr lang="en-US" dirty="0"/>
              <a:t>Formation of Actin Networks by Directed Actin Polymerization </a:t>
            </a:r>
          </a:p>
        </p:txBody>
      </p:sp>
      <p:sp>
        <p:nvSpPr>
          <p:cNvPr id="6" name="Content Placeholder 5"/>
          <p:cNvSpPr>
            <a:spLocks noGrp="1"/>
          </p:cNvSpPr>
          <p:nvPr>
            <p:ph sz="quarter" idx="15"/>
          </p:nvPr>
        </p:nvSpPr>
        <p:spPr>
          <a:xfrm>
            <a:off x="442524" y="1537720"/>
            <a:ext cx="8258952" cy="738664"/>
          </a:xfrm>
          <a:noFill/>
          <a:ln>
            <a:noFill/>
          </a:ln>
        </p:spPr>
        <p:txBody>
          <a:bodyPr lIns="0" tIns="0" rIns="0" bIns="0" anchor="t" anchorCtr="0">
            <a:spAutoFit/>
          </a:bodyPr>
          <a:lstStyle/>
          <a:p>
            <a:pPr marL="0" indent="0">
              <a:buNone/>
            </a:pPr>
            <a:r>
              <a:rPr lang="en-US" sz="2400" b="1" dirty="0"/>
              <a:t>Figure 13.20</a:t>
            </a:r>
            <a:r>
              <a:rPr lang="en-US" sz="2400" dirty="0"/>
              <a:t> Formation of Actin Networks by Directed Actin Polymerization.</a:t>
            </a:r>
          </a:p>
        </p:txBody>
      </p:sp>
      <p:pic>
        <p:nvPicPr>
          <p:cNvPr id="7" name="Picture Placeholder 6" descr="A colorized micrograph shows branched actin filaments in blue, green, yellow, and gray. An illustration shows W A S P activating A r p 2 by 3 complex. A second illustration shows the process of actin polymerization.&#10;Long description is available in notes, press F6">
            <a:extLst>
              <a:ext uri="{FF2B5EF4-FFF2-40B4-BE49-F238E27FC236}">
                <a16:creationId xmlns:a16="http://schemas.microsoft.com/office/drawing/2014/main" id="{E4523E38-F2FF-42AA-8A1A-7E55750F8F1C}"/>
              </a:ext>
            </a:extLst>
          </p:cNvPr>
          <p:cNvPicPr>
            <a:picLocks noGrp="1" noChangeAspect="1"/>
          </p:cNvPicPr>
          <p:nvPr>
            <p:ph type="pic" sz="quarter" idx="16"/>
          </p:nvPr>
        </p:nvPicPr>
        <p:blipFill rotWithShape="1">
          <a:blip r:embed="rId3"/>
          <a:srcRect b="2445"/>
          <a:stretch/>
        </p:blipFill>
        <p:spPr>
          <a:xfrm>
            <a:off x="1893595" y="2518001"/>
            <a:ext cx="5356811" cy="3436689"/>
          </a:xfrm>
        </p:spPr>
      </p:pic>
    </p:spTree>
    <p:extLst>
      <p:ext uri="{BB962C8B-B14F-4D97-AF65-F5344CB8AC3E}">
        <p14:creationId xmlns:p14="http://schemas.microsoft.com/office/powerpoint/2010/main" val="5225302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65889"/>
            <a:ext cx="8302240" cy="1661993"/>
          </a:xfrm>
        </p:spPr>
        <p:txBody>
          <a:bodyPr lIns="0" tIns="0" rIns="0" bIns="0" anchor="ctr">
            <a:spAutoFit/>
          </a:bodyPr>
          <a:lstStyle/>
          <a:p>
            <a:r>
              <a:rPr lang="en-US" sz="3600" dirty="0">
                <a:latin typeface="+mj-lt"/>
              </a:rPr>
              <a:t>Phospholipids and Rho Family GTPases Regulate Where and </a:t>
            </a:r>
            <a:r>
              <a:rPr lang="en-US" sz="3600" dirty="0">
                <a:solidFill>
                  <a:schemeClr val="tx2"/>
                </a:solidFill>
                <a:latin typeface="+mj-lt"/>
              </a:rPr>
              <a:t>W</a:t>
            </a:r>
            <a:r>
              <a:rPr lang="en-US" sz="3600" dirty="0">
                <a:latin typeface="+mj-lt"/>
              </a:rPr>
              <a:t>hen Actin-Based Structures Assemble</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2119813"/>
            <a:ext cx="8302240" cy="738664"/>
          </a:xfrm>
          <a:noFill/>
          <a:ln>
            <a:noFill/>
          </a:ln>
        </p:spPr>
        <p:txBody>
          <a:bodyPr lIns="0" tIns="0" rIns="0" bIns="0" anchor="t" anchorCtr="0">
            <a:spAutoFit/>
          </a:bodyPr>
          <a:lstStyle/>
          <a:p>
            <a:pPr marL="342900" indent="-342900"/>
            <a:r>
              <a:rPr lang="en-US" sz="2400" dirty="0"/>
              <a:t>Both plasma membrane lipids and regulatory proteins affect the formation, stability, and breakdown of </a:t>
            </a:r>
            <a:r>
              <a:rPr lang="en-US" sz="2400" spc="-300" dirty="0"/>
              <a:t>M F </a:t>
            </a:r>
            <a:r>
              <a:rPr lang="en-US" sz="2400" dirty="0"/>
              <a:t>s.</a:t>
            </a:r>
          </a:p>
        </p:txBody>
      </p:sp>
    </p:spTree>
    <p:extLst>
      <p:ext uri="{BB962C8B-B14F-4D97-AF65-F5344CB8AC3E}">
        <p14:creationId xmlns:p14="http://schemas.microsoft.com/office/powerpoint/2010/main" val="26614223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84276"/>
            <a:ext cx="8293694" cy="553998"/>
          </a:xfrm>
        </p:spPr>
        <p:txBody>
          <a:bodyPr lIns="0" tIns="0" rIns="0" bIns="0" anchor="ctr">
            <a:spAutoFit/>
          </a:bodyPr>
          <a:lstStyle/>
          <a:p>
            <a:r>
              <a:rPr lang="en-US" sz="3600" dirty="0">
                <a:latin typeface="+mj-lt"/>
              </a:rPr>
              <a:t>Inositol Phospholipids </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2520"/>
            <a:ext cx="8293694" cy="2600712"/>
          </a:xfrm>
          <a:noFill/>
          <a:ln>
            <a:noFill/>
          </a:ln>
        </p:spPr>
        <p:txBody>
          <a:bodyPr lIns="0" tIns="0" rIns="0" bIns="0" anchor="t" anchorCtr="0">
            <a:spAutoFit/>
          </a:bodyPr>
          <a:lstStyle/>
          <a:p>
            <a:pPr marL="342900" indent="-342900"/>
            <a:r>
              <a:rPr lang="en-US" sz="2400" i="1" dirty="0"/>
              <a:t>Phosphatidylinositol-4,5-bisphosphate</a:t>
            </a:r>
            <a:r>
              <a:rPr lang="en-US" sz="2400" dirty="0"/>
              <a:t> (</a:t>
            </a:r>
            <a:r>
              <a:rPr lang="en-US" sz="2400" i="1" spc="-300" dirty="0"/>
              <a:t>P I </a:t>
            </a:r>
            <a:r>
              <a:rPr lang="en-US" sz="2400" i="1" dirty="0"/>
              <a:t>P</a:t>
            </a:r>
            <a:r>
              <a:rPr lang="en-US" sz="2400" baseline="-25000" dirty="0"/>
              <a:t>2</a:t>
            </a:r>
            <a:r>
              <a:rPr lang="en-US" sz="2400" dirty="0"/>
              <a:t>) can bind to profilin, </a:t>
            </a:r>
            <a:r>
              <a:rPr lang="en-US" sz="2400" dirty="0" err="1"/>
              <a:t>CapZ</a:t>
            </a:r>
            <a:r>
              <a:rPr lang="en-US" sz="2400" dirty="0"/>
              <a:t>, and proteins such as ezrin.</a:t>
            </a:r>
          </a:p>
          <a:p>
            <a:pPr marL="342900" indent="-342900"/>
            <a:r>
              <a:rPr lang="en-US" sz="2400" spc="-300" dirty="0"/>
              <a:t>P I P </a:t>
            </a:r>
            <a:r>
              <a:rPr lang="en-US" sz="2400" baseline="-25000" dirty="0"/>
              <a:t>2</a:t>
            </a:r>
            <a:r>
              <a:rPr lang="en-US" sz="2400" dirty="0"/>
              <a:t> recruits these proteins to the membrane and regulates their interactions with actin.</a:t>
            </a:r>
          </a:p>
          <a:p>
            <a:pPr marL="342900" indent="-342900"/>
            <a:r>
              <a:rPr lang="en-US" sz="2400" dirty="0" err="1"/>
              <a:t>CapZ</a:t>
            </a:r>
            <a:r>
              <a:rPr lang="en-US" sz="2400" dirty="0"/>
              <a:t> binds tightly to </a:t>
            </a:r>
            <a:r>
              <a:rPr lang="en-US" sz="2400" spc="-300" dirty="0"/>
              <a:t>P I </a:t>
            </a:r>
            <a:r>
              <a:rPr lang="en-US" sz="2400" dirty="0"/>
              <a:t>P</a:t>
            </a:r>
            <a:r>
              <a:rPr lang="en-US" sz="2400" baseline="-25000" dirty="0"/>
              <a:t>2</a:t>
            </a:r>
            <a:r>
              <a:rPr lang="en-US" sz="2400" dirty="0"/>
              <a:t> resulting in its removal from the end of an </a:t>
            </a:r>
            <a:r>
              <a:rPr lang="en-US" sz="2400" spc="-300" dirty="0"/>
              <a:t>M </a:t>
            </a:r>
            <a:r>
              <a:rPr lang="en-US" sz="2400" dirty="0"/>
              <a:t>F, promoting disassembly.</a:t>
            </a:r>
          </a:p>
        </p:txBody>
      </p:sp>
    </p:spTree>
    <p:extLst>
      <p:ext uri="{BB962C8B-B14F-4D97-AF65-F5344CB8AC3E}">
        <p14:creationId xmlns:p14="http://schemas.microsoft.com/office/powerpoint/2010/main" val="35237493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84276"/>
            <a:ext cx="8293694" cy="553998"/>
          </a:xfrm>
        </p:spPr>
        <p:txBody>
          <a:bodyPr lIns="0" tIns="0" rIns="0" bIns="0" anchor="ctr">
            <a:spAutoFit/>
          </a:bodyPr>
          <a:lstStyle/>
          <a:p>
            <a:r>
              <a:rPr lang="en-US" sz="3600" dirty="0">
                <a:latin typeface="+mj-lt"/>
              </a:rPr>
              <a:t>Rho Family </a:t>
            </a:r>
            <a:r>
              <a:rPr lang="en-US" sz="3600" spc="-500" dirty="0">
                <a:latin typeface="+mj-lt"/>
              </a:rPr>
              <a:t>G T </a:t>
            </a:r>
            <a:r>
              <a:rPr lang="en-US" sz="3600" dirty="0" err="1">
                <a:latin typeface="+mj-lt"/>
              </a:rPr>
              <a:t>Pases</a:t>
            </a:r>
            <a:r>
              <a:rPr lang="en-US" sz="3600" dirty="0">
                <a:latin typeface="+mj-lt"/>
              </a:rPr>
              <a:t> </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2520"/>
            <a:ext cx="8293694" cy="2600712"/>
          </a:xfrm>
          <a:noFill/>
          <a:ln>
            <a:noFill/>
          </a:ln>
        </p:spPr>
        <p:txBody>
          <a:bodyPr lIns="0" tIns="0" rIns="0" bIns="0" anchor="t" anchorCtr="0">
            <a:spAutoFit/>
          </a:bodyPr>
          <a:lstStyle/>
          <a:p>
            <a:pPr marL="342900" indent="-342900"/>
            <a:r>
              <a:rPr lang="en-US" sz="2400" dirty="0"/>
              <a:t>The cytoskeleton of cells exposed to certain </a:t>
            </a:r>
            <a:r>
              <a:rPr lang="en-US" sz="2400" i="1" dirty="0"/>
              <a:t>growth factors </a:t>
            </a:r>
            <a:r>
              <a:rPr lang="en-US" sz="2400" dirty="0"/>
              <a:t>can undergo a dramatic change.</a:t>
            </a:r>
          </a:p>
          <a:p>
            <a:pPr marL="342900" indent="-342900"/>
            <a:r>
              <a:rPr lang="en-US" sz="2400" dirty="0"/>
              <a:t>Many signals exert their effects by acting on phospholipids, but they also act through a family of monomeric G proteins called </a:t>
            </a:r>
            <a:r>
              <a:rPr lang="en-US" sz="2400" b="1" spc="-300" dirty="0"/>
              <a:t>R h </a:t>
            </a:r>
            <a:r>
              <a:rPr lang="en-US" sz="2400" b="1" dirty="0"/>
              <a:t>o </a:t>
            </a:r>
            <a:r>
              <a:rPr lang="en-US" sz="2400" b="1" spc="-300" dirty="0"/>
              <a:t>G T </a:t>
            </a:r>
            <a:r>
              <a:rPr lang="en-US" sz="2400" b="1" dirty="0" err="1"/>
              <a:t>Pases</a:t>
            </a:r>
            <a:r>
              <a:rPr lang="en-US" sz="2400" b="1" dirty="0"/>
              <a:t>.</a:t>
            </a:r>
          </a:p>
          <a:p>
            <a:pPr marL="342900" indent="-342900"/>
            <a:r>
              <a:rPr lang="en-US" sz="2400" dirty="0"/>
              <a:t>Three key family members are </a:t>
            </a:r>
            <a:r>
              <a:rPr lang="en-US" sz="2400" b="1" spc="-300" dirty="0"/>
              <a:t>R h </a:t>
            </a:r>
            <a:r>
              <a:rPr lang="en-US" sz="2400" b="1" dirty="0"/>
              <a:t>o</a:t>
            </a:r>
            <a:r>
              <a:rPr lang="en-US" sz="2400" dirty="0"/>
              <a:t>, </a:t>
            </a:r>
            <a:r>
              <a:rPr lang="en-US" sz="2400" b="1" spc="-300" dirty="0"/>
              <a:t>R a </a:t>
            </a:r>
            <a:r>
              <a:rPr lang="en-US" sz="2400" b="1" dirty="0"/>
              <a:t>c</a:t>
            </a:r>
            <a:r>
              <a:rPr lang="en-US" sz="2400" dirty="0"/>
              <a:t>, and </a:t>
            </a:r>
            <a:r>
              <a:rPr lang="en-US" sz="2400" b="1" spc="-300" dirty="0"/>
              <a:t>C d c 4 </a:t>
            </a:r>
            <a:r>
              <a:rPr lang="en-US" sz="2400" b="1" dirty="0"/>
              <a:t>2.</a:t>
            </a:r>
          </a:p>
        </p:txBody>
      </p:sp>
    </p:spTree>
    <p:extLst>
      <p:ext uri="{BB962C8B-B14F-4D97-AF65-F5344CB8AC3E}">
        <p14:creationId xmlns:p14="http://schemas.microsoft.com/office/powerpoint/2010/main" val="32260704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5636" y="189044"/>
            <a:ext cx="8309620" cy="1108252"/>
          </a:xfrm>
        </p:spPr>
        <p:txBody>
          <a:bodyPr wrap="square" lIns="0" tIns="0" rIns="0" bIns="0" anchor="ctr">
            <a:spAutoFit/>
          </a:bodyPr>
          <a:lstStyle/>
          <a:p>
            <a:r>
              <a:rPr lang="en-US" sz="3600" dirty="0">
                <a:latin typeface="+mj-lt"/>
              </a:rPr>
              <a:t>Rho Family GTPases: Effect on Cytoskeleton </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1862048"/>
          </a:xfrm>
          <a:noFill/>
          <a:ln>
            <a:noFill/>
          </a:ln>
        </p:spPr>
        <p:txBody>
          <a:bodyPr lIns="0" tIns="0" rIns="0" bIns="0" anchor="t" anchorCtr="0">
            <a:spAutoFit/>
          </a:bodyPr>
          <a:lstStyle/>
          <a:p>
            <a:pPr marL="342900" indent="-342900"/>
            <a:r>
              <a:rPr lang="en-US" sz="2400" dirty="0"/>
              <a:t>Activation of the </a:t>
            </a:r>
            <a:r>
              <a:rPr lang="en-US" sz="2400" spc="-300" dirty="0"/>
              <a:t>R h </a:t>
            </a:r>
            <a:r>
              <a:rPr lang="en-US" sz="2400" dirty="0"/>
              <a:t>o pathway results in formation of stress fibers.</a:t>
            </a:r>
          </a:p>
          <a:p>
            <a:pPr marL="342900" indent="-342900"/>
            <a:r>
              <a:rPr lang="en-US" sz="2400" spc="-300" dirty="0"/>
              <a:t>R a </a:t>
            </a:r>
            <a:r>
              <a:rPr lang="en-US" sz="2400" dirty="0"/>
              <a:t>c activation results in extension of lamellipodia.</a:t>
            </a:r>
          </a:p>
          <a:p>
            <a:pPr marL="342900" indent="-342900"/>
            <a:r>
              <a:rPr lang="en-US" sz="2400" spc="-300" dirty="0"/>
              <a:t>C d c 4 </a:t>
            </a:r>
            <a:r>
              <a:rPr lang="en-US" sz="2400" dirty="0"/>
              <a:t>2 activation results in the formation of filopodia.</a:t>
            </a:r>
          </a:p>
        </p:txBody>
      </p:sp>
    </p:spTree>
    <p:extLst>
      <p:ext uri="{BB962C8B-B14F-4D97-AF65-F5344CB8AC3E}">
        <p14:creationId xmlns:p14="http://schemas.microsoft.com/office/powerpoint/2010/main" val="12803008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284466" y="174751"/>
            <a:ext cx="8293694" cy="553998"/>
          </a:xfrm>
          <a:noFill/>
          <a:ln>
            <a:noFill/>
          </a:ln>
        </p:spPr>
        <p:txBody>
          <a:bodyPr lIns="0" tIns="0" rIns="0" bIns="0" anchor="ctr" anchorCtr="0">
            <a:spAutoFit/>
          </a:bodyPr>
          <a:lstStyle/>
          <a:p>
            <a:r>
              <a:rPr lang="en-US" sz="3600" dirty="0">
                <a:latin typeface="+mj-lt"/>
              </a:rPr>
              <a:t> Regulation of Rho GTPases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2520"/>
            <a:ext cx="8293694" cy="3339376"/>
          </a:xfrm>
          <a:noFill/>
          <a:ln>
            <a:noFill/>
          </a:ln>
        </p:spPr>
        <p:txBody>
          <a:bodyPr lIns="0" tIns="0" rIns="0" bIns="0" anchor="t" anchorCtr="0">
            <a:spAutoFit/>
          </a:bodyPr>
          <a:lstStyle/>
          <a:p>
            <a:pPr marL="342900" indent="-342900"/>
            <a:r>
              <a:rPr lang="en-US" sz="2400" spc="-300" dirty="0"/>
              <a:t>R h </a:t>
            </a:r>
            <a:r>
              <a:rPr lang="en-US" sz="2400" dirty="0"/>
              <a:t>o </a:t>
            </a:r>
            <a:r>
              <a:rPr lang="en-US" sz="2400" spc="-300" dirty="0"/>
              <a:t>G T </a:t>
            </a:r>
            <a:r>
              <a:rPr lang="en-US" sz="2400" dirty="0" err="1"/>
              <a:t>Pases</a:t>
            </a:r>
            <a:r>
              <a:rPr lang="en-US" sz="2400" dirty="0"/>
              <a:t> are stimulated by </a:t>
            </a:r>
            <a:r>
              <a:rPr lang="en-US" sz="2400" i="1" dirty="0"/>
              <a:t>guanine-nucleotide exchange factors</a:t>
            </a:r>
            <a:r>
              <a:rPr lang="en-US" sz="2400" dirty="0"/>
              <a:t> (</a:t>
            </a:r>
            <a:r>
              <a:rPr lang="en-US" sz="2400" i="1" spc="-300" dirty="0"/>
              <a:t>G E F </a:t>
            </a:r>
            <a:r>
              <a:rPr lang="en-US" sz="2400" i="1" dirty="0"/>
              <a:t>s</a:t>
            </a:r>
            <a:r>
              <a:rPr lang="en-US" sz="2400" dirty="0"/>
              <a:t>) through the exchange of bound </a:t>
            </a:r>
            <a:r>
              <a:rPr lang="en-US" sz="2400" spc="-300" dirty="0"/>
              <a:t>G D </a:t>
            </a:r>
            <a:r>
              <a:rPr lang="en-US" sz="2400" dirty="0"/>
              <a:t>P for </a:t>
            </a:r>
            <a:r>
              <a:rPr lang="en-US" sz="2400" spc="-300" dirty="0"/>
              <a:t>G T </a:t>
            </a:r>
            <a:r>
              <a:rPr lang="en-US" sz="2400" dirty="0"/>
              <a:t>P.</a:t>
            </a:r>
          </a:p>
          <a:p>
            <a:pPr marL="342900" indent="-342900"/>
            <a:r>
              <a:rPr lang="en-US" sz="2400" i="1" spc="-300" dirty="0"/>
              <a:t>G T </a:t>
            </a:r>
            <a:r>
              <a:rPr lang="en-US" sz="2400" i="1" dirty="0" err="1"/>
              <a:t>Pase</a:t>
            </a:r>
            <a:r>
              <a:rPr lang="en-US" sz="2400" i="1" dirty="0"/>
              <a:t> activating proteins</a:t>
            </a:r>
            <a:r>
              <a:rPr lang="en-US" sz="2400" dirty="0"/>
              <a:t> (</a:t>
            </a:r>
            <a:r>
              <a:rPr lang="en-US" sz="2400" i="1" spc="-300" dirty="0"/>
              <a:t>G A P </a:t>
            </a:r>
            <a:r>
              <a:rPr lang="en-US" sz="2400" i="1" dirty="0"/>
              <a:t>s</a:t>
            </a:r>
            <a:r>
              <a:rPr lang="en-US" sz="2400" dirty="0"/>
              <a:t>) inactivate </a:t>
            </a:r>
            <a:r>
              <a:rPr lang="en-US" sz="2400" spc="-300" dirty="0"/>
              <a:t>R h </a:t>
            </a:r>
            <a:r>
              <a:rPr lang="en-US" sz="2400" dirty="0"/>
              <a:t>o </a:t>
            </a:r>
            <a:r>
              <a:rPr lang="en-US" sz="2400" spc="-300" dirty="0"/>
              <a:t>G T </a:t>
            </a:r>
            <a:r>
              <a:rPr lang="en-US" sz="2400" dirty="0" err="1"/>
              <a:t>Pases</a:t>
            </a:r>
            <a:r>
              <a:rPr lang="en-US" sz="2400" dirty="0"/>
              <a:t> by causing them to hydrolyze their bound </a:t>
            </a:r>
            <a:r>
              <a:rPr lang="en-US" sz="2400" spc="-300" dirty="0"/>
              <a:t>G T P </a:t>
            </a:r>
            <a:r>
              <a:rPr lang="en-US" sz="2400" dirty="0"/>
              <a:t>s to </a:t>
            </a:r>
            <a:r>
              <a:rPr lang="en-US" sz="2400" spc="-300" dirty="0"/>
              <a:t>G D </a:t>
            </a:r>
            <a:r>
              <a:rPr lang="en-US" sz="2400" dirty="0"/>
              <a:t>P.</a:t>
            </a:r>
          </a:p>
          <a:p>
            <a:pPr marL="342900" indent="-342900"/>
            <a:r>
              <a:rPr lang="en-US" sz="2400" i="1" dirty="0"/>
              <a:t>Guanine-nucleotide dissociation inhibitors </a:t>
            </a:r>
            <a:r>
              <a:rPr lang="en-US" sz="2400" dirty="0"/>
              <a:t>(</a:t>
            </a:r>
            <a:r>
              <a:rPr lang="en-US" sz="2400" i="1" spc="-300" dirty="0"/>
              <a:t>G D I </a:t>
            </a:r>
            <a:r>
              <a:rPr lang="en-US" sz="2400" i="1" dirty="0"/>
              <a:t>s</a:t>
            </a:r>
            <a:r>
              <a:rPr lang="en-US" sz="2400" dirty="0"/>
              <a:t>) sequester inactive </a:t>
            </a:r>
            <a:r>
              <a:rPr lang="en-US" sz="2400" spc="-300" dirty="0"/>
              <a:t>R h </a:t>
            </a:r>
            <a:r>
              <a:rPr lang="en-US" sz="2400" dirty="0"/>
              <a:t>o </a:t>
            </a:r>
            <a:r>
              <a:rPr lang="en-US" sz="2400" spc="-300" dirty="0"/>
              <a:t>G T </a:t>
            </a:r>
            <a:r>
              <a:rPr lang="en-US" sz="2400" dirty="0" err="1"/>
              <a:t>Pases</a:t>
            </a:r>
            <a:r>
              <a:rPr lang="en-US" sz="2400" dirty="0"/>
              <a:t> in the cytosol.</a:t>
            </a:r>
          </a:p>
        </p:txBody>
      </p:sp>
    </p:spTree>
    <p:extLst>
      <p:ext uri="{BB962C8B-B14F-4D97-AF65-F5344CB8AC3E}">
        <p14:creationId xmlns:p14="http://schemas.microsoft.com/office/powerpoint/2010/main" val="12799628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09575" y="178151"/>
            <a:ext cx="8261540" cy="1107996"/>
          </a:xfrm>
          <a:noFill/>
          <a:ln>
            <a:noFill/>
          </a:ln>
        </p:spPr>
        <p:txBody>
          <a:bodyPr wrap="square" lIns="0" tIns="0" rIns="0" bIns="0" anchor="ctr" anchorCtr="0">
            <a:spAutoFit/>
          </a:bodyPr>
          <a:lstStyle/>
          <a:p>
            <a:r>
              <a:rPr lang="en-US" dirty="0"/>
              <a:t>Regulation of Actin Protrusions by </a:t>
            </a:r>
            <a:r>
              <a:rPr lang="en-US" spc="-300" dirty="0"/>
              <a:t>Rh</a:t>
            </a:r>
            <a:r>
              <a:rPr lang="en-US" dirty="0"/>
              <a:t>o Family Proteins</a:t>
            </a:r>
          </a:p>
        </p:txBody>
      </p:sp>
      <p:sp>
        <p:nvSpPr>
          <p:cNvPr id="6" name="Content Placeholder 5"/>
          <p:cNvSpPr>
            <a:spLocks noGrp="1"/>
          </p:cNvSpPr>
          <p:nvPr>
            <p:ph sz="quarter" idx="15"/>
          </p:nvPr>
        </p:nvSpPr>
        <p:spPr>
          <a:xfrm>
            <a:off x="442524" y="1537720"/>
            <a:ext cx="8282376" cy="738664"/>
          </a:xfrm>
          <a:noFill/>
          <a:ln>
            <a:noFill/>
          </a:ln>
        </p:spPr>
        <p:txBody>
          <a:bodyPr wrap="square" lIns="0" tIns="0" rIns="0" bIns="0" anchor="t" anchorCtr="0">
            <a:spAutoFit/>
          </a:bodyPr>
          <a:lstStyle/>
          <a:p>
            <a:pPr marL="0" indent="0">
              <a:buNone/>
            </a:pPr>
            <a:r>
              <a:rPr lang="en-US" sz="2400" b="1" dirty="0"/>
              <a:t>Figure 13.21</a:t>
            </a:r>
            <a:r>
              <a:rPr lang="en-US" sz="2400" dirty="0"/>
              <a:t> Regulation of Protrusions by </a:t>
            </a:r>
            <a:r>
              <a:rPr lang="en-US" sz="2400" spc="-200" dirty="0"/>
              <a:t>R h </a:t>
            </a:r>
            <a:r>
              <a:rPr lang="en-US" sz="2400" dirty="0"/>
              <a:t>o Family Proteins.</a:t>
            </a:r>
          </a:p>
        </p:txBody>
      </p:sp>
      <p:pic>
        <p:nvPicPr>
          <p:cNvPr id="8" name="Picture Placeholder 7" descr="Electron micrographs of serum starved cultured fibroblast, activated R h o, activated R a c, and activated C d c 4 2. The measurement is shown as 10 micrometers. An illustration of G E Fs, stimulating exchange of G D P for G T P.&#10;Long description is available in notes, press F6">
            <a:extLst>
              <a:ext uri="{FF2B5EF4-FFF2-40B4-BE49-F238E27FC236}">
                <a16:creationId xmlns:a16="http://schemas.microsoft.com/office/drawing/2014/main" id="{9FBAADD7-BE35-4192-8F92-D2B4F53FFA87}"/>
              </a:ext>
            </a:extLst>
          </p:cNvPr>
          <p:cNvPicPr>
            <a:picLocks noGrp="1" noChangeAspect="1"/>
          </p:cNvPicPr>
          <p:nvPr>
            <p:ph type="pic" sz="quarter" idx="16"/>
          </p:nvPr>
        </p:nvPicPr>
        <p:blipFill rotWithShape="1">
          <a:blip r:embed="rId3"/>
          <a:srcRect b="5035"/>
          <a:stretch/>
        </p:blipFill>
        <p:spPr>
          <a:xfrm>
            <a:off x="1524167" y="2443563"/>
            <a:ext cx="6127515" cy="3832042"/>
          </a:xfrm>
        </p:spPr>
      </p:pic>
    </p:spTree>
    <p:extLst>
      <p:ext uri="{BB962C8B-B14F-4D97-AF65-F5344CB8AC3E}">
        <p14:creationId xmlns:p14="http://schemas.microsoft.com/office/powerpoint/2010/main" val="22931063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5312" y="173581"/>
            <a:ext cx="8299587" cy="553998"/>
          </a:xfrm>
          <a:noFill/>
          <a:ln>
            <a:noFill/>
          </a:ln>
        </p:spPr>
        <p:txBody>
          <a:bodyPr wrap="square" lIns="0" tIns="0" rIns="0" bIns="0" anchor="ctr" anchorCtr="0">
            <a:spAutoFit/>
          </a:bodyPr>
          <a:lstStyle/>
          <a:p>
            <a:r>
              <a:rPr lang="en-US" dirty="0"/>
              <a:t>13.4 Intermediate Filaments</a:t>
            </a:r>
          </a:p>
        </p:txBody>
      </p:sp>
      <p:sp>
        <p:nvSpPr>
          <p:cNvPr id="3" name="Content Placeholder 2"/>
          <p:cNvSpPr>
            <a:spLocks noGrp="1"/>
          </p:cNvSpPr>
          <p:nvPr>
            <p:ph sz="quarter" idx="13"/>
          </p:nvPr>
        </p:nvSpPr>
        <p:spPr>
          <a:xfrm>
            <a:off x="427382" y="976105"/>
            <a:ext cx="8297518" cy="3531736"/>
          </a:xfrm>
          <a:noFill/>
          <a:ln>
            <a:noFill/>
          </a:ln>
        </p:spPr>
        <p:txBody>
          <a:bodyPr wrap="square" lIns="0" tIns="0" rIns="0" bIns="0" anchor="t" anchorCtr="0">
            <a:spAutoFit/>
          </a:bodyPr>
          <a:lstStyle/>
          <a:p>
            <a:pPr marL="342900" indent="-342900"/>
            <a:r>
              <a:rPr lang="en-US" sz="2400" b="1" dirty="0"/>
              <a:t>Intermediate filaments (</a:t>
            </a:r>
            <a:r>
              <a:rPr lang="en-US" sz="2400" b="1" spc="-300" dirty="0"/>
              <a:t>I F </a:t>
            </a:r>
            <a:r>
              <a:rPr lang="en-US" sz="2400" b="1" dirty="0"/>
              <a:t>s)</a:t>
            </a:r>
            <a:r>
              <a:rPr lang="en-US" sz="2400" dirty="0"/>
              <a:t> are not found in cytosol of plant cells but are abundant in many animal cells.</a:t>
            </a:r>
          </a:p>
          <a:p>
            <a:pPr marL="342900" indent="-342900"/>
            <a:r>
              <a:rPr lang="en-US" sz="2400" dirty="0"/>
              <a:t>An abundant intermediate filament (</a:t>
            </a:r>
            <a:r>
              <a:rPr lang="en-US" sz="2400" spc="-300" dirty="0"/>
              <a:t>I </a:t>
            </a:r>
            <a:r>
              <a:rPr lang="en-US" sz="2400" dirty="0"/>
              <a:t>F) is keratin, an important component of structures that grow from skin in animals.</a:t>
            </a:r>
          </a:p>
          <a:p>
            <a:pPr marL="342900" indent="-342900"/>
            <a:r>
              <a:rPr lang="en-US" sz="2400" spc="-300" dirty="0"/>
              <a:t>I F </a:t>
            </a:r>
            <a:r>
              <a:rPr lang="en-US" sz="2400" dirty="0"/>
              <a:t>s are the most stable and least soluble components of the cytoskeleton.</a:t>
            </a:r>
          </a:p>
          <a:p>
            <a:pPr marL="342900" indent="-342900"/>
            <a:r>
              <a:rPr lang="en-US" sz="2400" dirty="0"/>
              <a:t>They likely support the entire cytoskeleton.</a:t>
            </a:r>
          </a:p>
        </p:txBody>
      </p:sp>
    </p:spTree>
    <p:extLst>
      <p:ext uri="{BB962C8B-B14F-4D97-AF65-F5344CB8AC3E}">
        <p14:creationId xmlns:p14="http://schemas.microsoft.com/office/powerpoint/2010/main" val="16805951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9100" y="178060"/>
            <a:ext cx="8261540" cy="553998"/>
          </a:xfrm>
          <a:noFill/>
          <a:ln>
            <a:noFill/>
          </a:ln>
        </p:spPr>
        <p:txBody>
          <a:bodyPr wrap="square" lIns="0" tIns="0" rIns="0" bIns="0" anchor="ctr" anchorCtr="0">
            <a:spAutoFit/>
          </a:bodyPr>
          <a:lstStyle/>
          <a:p>
            <a:r>
              <a:rPr lang="en-US" dirty="0"/>
              <a:t>Intermediate Filaments </a:t>
            </a:r>
          </a:p>
        </p:txBody>
      </p:sp>
      <p:sp>
        <p:nvSpPr>
          <p:cNvPr id="6" name="Content Placeholder 5"/>
          <p:cNvSpPr>
            <a:spLocks noGrp="1"/>
          </p:cNvSpPr>
          <p:nvPr>
            <p:ph sz="quarter" idx="15"/>
          </p:nvPr>
        </p:nvSpPr>
        <p:spPr>
          <a:xfrm>
            <a:off x="442524" y="1052805"/>
            <a:ext cx="8258952" cy="369332"/>
          </a:xfrm>
          <a:noFill/>
          <a:ln>
            <a:noFill/>
          </a:ln>
        </p:spPr>
        <p:txBody>
          <a:bodyPr lIns="0" tIns="0" rIns="0" bIns="0" anchor="t" anchorCtr="0">
            <a:spAutoFit/>
          </a:bodyPr>
          <a:lstStyle/>
          <a:p>
            <a:pPr marL="0" indent="0">
              <a:buNone/>
            </a:pPr>
            <a:r>
              <a:rPr lang="en-US" sz="2400" b="1" dirty="0"/>
              <a:t>Figure 13.22</a:t>
            </a:r>
            <a:r>
              <a:rPr lang="en-US" sz="2400" dirty="0"/>
              <a:t> Intermediate Filaments. </a:t>
            </a:r>
          </a:p>
        </p:txBody>
      </p:sp>
      <p:pic>
        <p:nvPicPr>
          <p:cNvPr id="7" name="Picture Placeholder 6" descr="An electron micrograph shows intermediate filaments with negative stained keratin network of filaments measuring 200 nanometers.">
            <a:extLst>
              <a:ext uri="{FF2B5EF4-FFF2-40B4-BE49-F238E27FC236}">
                <a16:creationId xmlns:a16="http://schemas.microsoft.com/office/drawing/2014/main" id="{5AE8283D-ACD0-4F8A-B3A9-1A5FD948FDC2}"/>
              </a:ext>
            </a:extLst>
          </p:cNvPr>
          <p:cNvPicPr>
            <a:picLocks noGrp="1" noChangeAspect="1"/>
          </p:cNvPicPr>
          <p:nvPr>
            <p:ph type="pic" sz="quarter" idx="16"/>
          </p:nvPr>
        </p:nvPicPr>
        <p:blipFill rotWithShape="1">
          <a:blip r:embed="rId3"/>
          <a:srcRect b="4090"/>
          <a:stretch/>
        </p:blipFill>
        <p:spPr>
          <a:xfrm>
            <a:off x="1613016" y="1717067"/>
            <a:ext cx="5915660" cy="4570653"/>
          </a:xfrm>
        </p:spPr>
      </p:pic>
    </p:spTree>
    <p:extLst>
      <p:ext uri="{BB962C8B-B14F-4D97-AF65-F5344CB8AC3E}">
        <p14:creationId xmlns:p14="http://schemas.microsoft.com/office/powerpoint/2010/main" val="501258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2809" y="165871"/>
            <a:ext cx="8302240" cy="1108252"/>
          </a:xfrm>
        </p:spPr>
        <p:txBody>
          <a:bodyPr wrap="square" lIns="0" tIns="0" rIns="0" bIns="0" anchor="ctr">
            <a:spAutoFit/>
          </a:bodyPr>
          <a:lstStyle/>
          <a:p>
            <a:r>
              <a:rPr lang="en-US" sz="3600" dirty="0">
                <a:latin typeface="+mj-lt"/>
              </a:rPr>
              <a:t>Intermediate Filament Proteins Are Tissue Specific</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1300356"/>
          </a:xfrm>
          <a:noFill/>
          <a:ln>
            <a:noFill/>
          </a:ln>
        </p:spPr>
        <p:txBody>
          <a:bodyPr lIns="0" tIns="0" rIns="0" bIns="0" anchor="t" anchorCtr="0">
            <a:spAutoFit/>
          </a:bodyPr>
          <a:lstStyle/>
          <a:p>
            <a:pPr marL="342900" indent="-342900"/>
            <a:r>
              <a:rPr lang="en-US" sz="2400" spc="-300" dirty="0"/>
              <a:t>I F </a:t>
            </a:r>
            <a:r>
              <a:rPr lang="en-US" sz="2400" dirty="0"/>
              <a:t>s differ greatly in amino acid composition from tissue to tissue.</a:t>
            </a:r>
          </a:p>
          <a:p>
            <a:pPr marL="342900" indent="-342900"/>
            <a:r>
              <a:rPr lang="en-US" sz="2400" dirty="0"/>
              <a:t>They are grouped into six classes.</a:t>
            </a:r>
          </a:p>
        </p:txBody>
      </p:sp>
    </p:spTree>
    <p:extLst>
      <p:ext uri="{BB962C8B-B14F-4D97-AF65-F5344CB8AC3E}">
        <p14:creationId xmlns:p14="http://schemas.microsoft.com/office/powerpoint/2010/main" val="2199802596"/>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146051</TotalTime>
  <Words>7845</Words>
  <Application>Microsoft Office PowerPoint</Application>
  <PresentationFormat>On-screen Show (4:3)</PresentationFormat>
  <Paragraphs>728</Paragraphs>
  <Slides>112</Slides>
  <Notes>112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112</vt:i4>
      </vt:variant>
    </vt:vector>
  </HeadingPairs>
  <TitlesOfParts>
    <vt:vector size="119" baseType="lpstr">
      <vt:lpstr>Calibri</vt:lpstr>
      <vt:lpstr>Verdana</vt:lpstr>
      <vt:lpstr>Noto Sans Symbols</vt:lpstr>
      <vt:lpstr>Arial</vt:lpstr>
      <vt:lpstr>Times New Roman</vt:lpstr>
      <vt:lpstr>USHE</vt:lpstr>
      <vt:lpstr>USHE_slide options</vt:lpstr>
      <vt:lpstr>Becker’s World of the Cell</vt:lpstr>
      <vt:lpstr>Cytoskeletal Systems</vt:lpstr>
      <vt:lpstr>The Cytoskeleton</vt:lpstr>
      <vt:lpstr>13.1 Major Structural Elements of the Cytoskeleton</vt:lpstr>
      <vt:lpstr>Eukaryotes Have Three Basic Types of Cytoskeletal Elements</vt:lpstr>
      <vt:lpstr>Properties of Microtubules, Microfilaments, and Intermediate Filaments</vt:lpstr>
      <vt:lpstr>Bacteria Have Cytoskeletal Systems That Are Structurally Similar to Those in Eukaryotes</vt:lpstr>
      <vt:lpstr>Cytoskeleton Proteins in Prokaryotes Are Similar to Those in Eukaryotes </vt:lpstr>
      <vt:lpstr>The Cytoskeleton Is Dynamically Assembled and Disassembled</vt:lpstr>
      <vt:lpstr>Dynamic Cytoskeleton</vt:lpstr>
      <vt:lpstr>Techniques for Visualizing the Cytoskeleton</vt:lpstr>
      <vt:lpstr>13.2 Microtubules</vt:lpstr>
      <vt:lpstr>Two Types of Microtubules Are Responsible for Many Functions in the Cell (1 of 2)</vt:lpstr>
      <vt:lpstr>Two Types of Microtubules Are Responsible for Many Functions in the Cell (2 of 2)</vt:lpstr>
      <vt:lpstr>Tubulin Heterodimers Are the Protein Building Blocks of Microtubules</vt:lpstr>
      <vt:lpstr>Microtubule Structure</vt:lpstr>
      <vt:lpstr>Subunit Structure</vt:lpstr>
      <vt:lpstr>M T Polarity and Isoforms</vt:lpstr>
      <vt:lpstr>Microtubules Can Form as Singlets, Doublets, or Triplets</vt:lpstr>
      <vt:lpstr>Microtubules Form by the Addition of Tubulin Dimers at Their Ends</vt:lpstr>
      <vt:lpstr>Microtubule Assembly</vt:lpstr>
      <vt:lpstr>The Kinetics of Microtubule Assembly In Vitro</vt:lpstr>
      <vt:lpstr>Critical Concentration</vt:lpstr>
      <vt:lpstr>Addition of Tubulin Dimers Occurs More Quickly at the Plus Ends of Microtubules</vt:lpstr>
      <vt:lpstr>Polar Assembly of Microtubules In Vitro</vt:lpstr>
      <vt:lpstr>Microtubule Treadmilling</vt:lpstr>
      <vt:lpstr>Treadmilling of Microtubules</vt:lpstr>
      <vt:lpstr>Drugs Can Affect the Assembly and Stability of Microtubules</vt:lpstr>
      <vt:lpstr>Antimitotic Drugs</vt:lpstr>
      <vt:lpstr>Paclitaxel or Taxol</vt:lpstr>
      <vt:lpstr>Chemical Agents Used to Perturb the Cytoskeleton</vt:lpstr>
      <vt:lpstr>G T P Hydrolysis Contributes to the Dynamic Instability of Microtubules</vt:lpstr>
      <vt:lpstr>Dynamic Instability</vt:lpstr>
      <vt:lpstr>G T P-Tubulin and Dynamic Instability</vt:lpstr>
      <vt:lpstr>The G T P Cap and Its Role in the Dynamic Instability of Microtubules: G T P Cap Function</vt:lpstr>
      <vt:lpstr>Catastrophe and Rescue</vt:lpstr>
      <vt:lpstr>The G T P Cap and Its Role in the Dynamic Instability of Microtubules: Evidence of Dynamic Instability</vt:lpstr>
      <vt:lpstr>Microtubules Originate from Microtubule-Organizing Centers Within the Cell</vt:lpstr>
      <vt:lpstr>Centriole Structure</vt:lpstr>
      <vt:lpstr>The Centrosome</vt:lpstr>
      <vt:lpstr>γ-Tubulin</vt:lpstr>
      <vt:lpstr>γ-Tubulin Ring Complexes (γ-TuRCs) Nucleate Microtubules</vt:lpstr>
      <vt:lpstr>Microtubule Minus-End Binding Proteins</vt:lpstr>
      <vt:lpstr>M T O Cs Organize and Polarize the Microtubules Within Cells</vt:lpstr>
      <vt:lpstr>Microtubule Polarity in Nondividing Animal Cells</vt:lpstr>
      <vt:lpstr>MTOCs in Dividing Cells</vt:lpstr>
      <vt:lpstr>Changes in Microtubule Orientation During Mitosis</vt:lpstr>
      <vt:lpstr>Microtubule Stability Is Tightly Regulated in Cells by a Variety of Microtubule-Binding Proteins</vt:lpstr>
      <vt:lpstr>Microtubule-Stabilizing/Bundling Proteins</vt:lpstr>
      <vt:lpstr>M A P s That Promote Bundling</vt:lpstr>
      <vt:lpstr>Microtubule-Binding Proteins Regulate Microtubule Function In Vivo: Tau is a MAP</vt:lpstr>
      <vt:lpstr>Microtubule-Binding Proteins Regulate Microtubule Function In Vivo: Effects of Tau Overexpression </vt:lpstr>
      <vt:lpstr>+-T I P Proteins</vt:lpstr>
      <vt:lpstr>E B 1</vt:lpstr>
      <vt:lpstr>Microtubule-Binding Proteins Regulate Microtubule Function In Vivo: E B 1 is a +-T I P</vt:lpstr>
      <vt:lpstr>Microtubule-Binding Proteins Regulate Microtubule Function In Vivo: E B 1 Localization</vt:lpstr>
      <vt:lpstr>Microtubule-Destabilizing/Severing Proteins</vt:lpstr>
      <vt:lpstr>Microtubule-Binding Proteins Regulate Microtubule Function In Vivo: M C A K is a Catastrophin</vt:lpstr>
      <vt:lpstr>13.3 Microfilaments</vt:lpstr>
      <vt:lpstr>Additional Roles of Microfilaments</vt:lpstr>
      <vt:lpstr>Actin Is the Protein Building Block of Microfilaments</vt:lpstr>
      <vt:lpstr>Different Types of Actin Are Found in Cells</vt:lpstr>
      <vt:lpstr>G-Actin Monomers Polymerize into F-Actin Microfilaments</vt:lpstr>
      <vt:lpstr>Demonstration of Microfilament Polarity</vt:lpstr>
      <vt:lpstr>A Model for Microfilament Assembly In Vitro</vt:lpstr>
      <vt:lpstr>Polarity of Microfilaments</vt:lpstr>
      <vt:lpstr>Specific Drugs Affect Polymerization of Microfilaments</vt:lpstr>
      <vt:lpstr>Cells Can Dynamically Assemble Actin into a Variety of Structures</vt:lpstr>
      <vt:lpstr>The Architecture of Actin in Crawling Cells</vt:lpstr>
      <vt:lpstr>Lamellipodia and Filopodia</vt:lpstr>
      <vt:lpstr>Actin Bundles in Filopodia </vt:lpstr>
      <vt:lpstr>Actin-Binding Proteins Regulate the Polymerization, Length, and Organization of Actin</vt:lpstr>
      <vt:lpstr>Actin-Binding Proteins Regulate the Organization of Actin</vt:lpstr>
      <vt:lpstr>Proteins That Regulate Monomers and Their Polymerization (1 of 3)</vt:lpstr>
      <vt:lpstr>Proteins That Regulate Monomers and Their Polymerization (2 of 3)</vt:lpstr>
      <vt:lpstr>Proteins That Regulate Monomers and Their Polymerization (3 of 3)</vt:lpstr>
      <vt:lpstr>Proteins That Cap Actin Filaments</vt:lpstr>
      <vt:lpstr>Proteins That Crosslink Actin Filaments</vt:lpstr>
      <vt:lpstr>Proteins That Sever Actin Filaments</vt:lpstr>
      <vt:lpstr>Proteins That Bundle Actin Filaments</vt:lpstr>
      <vt:lpstr>Microvilli (1 of 3)</vt:lpstr>
      <vt:lpstr>Microvilli (2 of 3)</vt:lpstr>
      <vt:lpstr>Microvillus Structure</vt:lpstr>
      <vt:lpstr>Microvilli (3 of 3)</vt:lpstr>
      <vt:lpstr>The Terminal Web of an Intestinal Epithelial Cell</vt:lpstr>
      <vt:lpstr>Proteins That Link Actin to Membranes</vt:lpstr>
      <vt:lpstr>A Spectrin-Ankyrin-Actin Network Supports Red Blood Cell Membranes</vt:lpstr>
      <vt:lpstr>Proteins That Promote Actin Branching and Growth (1 of 2)</vt:lpstr>
      <vt:lpstr>Proteins That Promote Actin Branching and Growth (2 of 2)</vt:lpstr>
      <vt:lpstr>Formation of Actin Networks by Directed Actin Polymerization </vt:lpstr>
      <vt:lpstr>Phospholipids and Rho Family GTPases Regulate Where and When Actin-Based Structures Assemble</vt:lpstr>
      <vt:lpstr>Inositol Phospholipids </vt:lpstr>
      <vt:lpstr>Rho Family G T Pases </vt:lpstr>
      <vt:lpstr>Rho Family GTPases: Effect on Cytoskeleton </vt:lpstr>
      <vt:lpstr> Regulation of Rho GTPases</vt:lpstr>
      <vt:lpstr>Regulation of Actin Protrusions by Rho Family Proteins</vt:lpstr>
      <vt:lpstr>13.4 Intermediate Filaments</vt:lpstr>
      <vt:lpstr>Intermediate Filaments </vt:lpstr>
      <vt:lpstr>Intermediate Filament Proteins Are Tissue Specific</vt:lpstr>
      <vt:lpstr>Classes of Intermediate Filament Proteins (1 of 4)</vt:lpstr>
      <vt:lpstr>Classes of Intermediate Filament Proteins (2 of 4)</vt:lpstr>
      <vt:lpstr>Classes of Intermediate Filament Proteins (3 of 4)</vt:lpstr>
      <vt:lpstr>Classes of Intermediate Filament Proteins (4 of 4)</vt:lpstr>
      <vt:lpstr>Chemical Agents Used to Perturb the Cytoskeleton (1 of 2)</vt:lpstr>
      <vt:lpstr>Chemical Agents Used to Perturb the Cytoskeleton (2 of 2)</vt:lpstr>
      <vt:lpstr>Intermediate Filaments Assemble from Fibrous Subunits</vt:lpstr>
      <vt:lpstr>One Model of Intermediate Filament Assembly</vt:lpstr>
      <vt:lpstr>A Model for Intermediate Filament Assembly</vt:lpstr>
      <vt:lpstr>Intermediate Filaments Confer Mechanical Strength on Tissues</vt:lpstr>
      <vt:lpstr>The Cytoskeleton Is a Mechanically Integrated Structure</vt:lpstr>
      <vt:lpstr>Integration of Cytoskeletal Elements</vt:lpstr>
      <vt:lpstr>Connections Between Intermediate Filaments and Other Components of the Cytoskeleton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Becker’s World of the Cell, Tenth Edition, Chapter 13, Cytoskeletal Systems</dc:title>
  <dc:subject>Science</dc:subject>
  <dc:creator>Jeff Hardin, James P Lodolce</dc:creator>
  <cp:keywords/>
  <dc:description/>
  <cp:lastModifiedBy>HP</cp:lastModifiedBy>
  <cp:revision>938</cp:revision>
  <dcterms:modified xsi:type="dcterms:W3CDTF">2022-10-30T19:06:03Z</dcterms:modified>
</cp:coreProperties>
</file>