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7"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69"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1" r:id="rId37"/>
    <p:sldId id="292" r:id="rId38"/>
    <p:sldId id="293" r:id="rId39"/>
    <p:sldId id="294" r:id="rId40"/>
    <p:sldId id="295" r:id="rId41"/>
    <p:sldId id="296" r:id="rId42"/>
    <p:sldId id="297" r:id="rId43"/>
    <p:sldId id="298" r:id="rId44"/>
    <p:sldId id="300" r:id="rId45"/>
    <p:sldId id="301" r:id="rId46"/>
    <p:sldId id="302" r:id="rId47"/>
    <p:sldId id="303" r:id="rId48"/>
    <p:sldId id="304" r:id="rId49"/>
    <p:sldId id="305" r:id="rId50"/>
    <p:sldId id="306"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6" d="100"/>
          <a:sy n="36" d="100"/>
        </p:scale>
        <p:origin x="-72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0575DA7-6DF1-4E6D-8FB2-BB6A4BCF5E2A}" type="datetimeFigureOut">
              <a:rPr lang="en-US" smtClean="0"/>
              <a:pPr/>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66987-BF15-45DE-92A5-9B524F112AF2}"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575DA7-6DF1-4E6D-8FB2-BB6A4BCF5E2A}" type="datetimeFigureOut">
              <a:rPr lang="en-US" smtClean="0"/>
              <a:pPr/>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66987-BF15-45DE-92A5-9B524F112A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575DA7-6DF1-4E6D-8FB2-BB6A4BCF5E2A}" type="datetimeFigureOut">
              <a:rPr lang="en-US" smtClean="0"/>
              <a:pPr/>
              <a:t>3/4/2018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D8E66987-BF15-45DE-92A5-9B524F112A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575DA7-6DF1-4E6D-8FB2-BB6A4BCF5E2A}" type="datetimeFigureOut">
              <a:rPr lang="en-US" smtClean="0"/>
              <a:pPr/>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66987-BF15-45DE-92A5-9B524F112A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0575DA7-6DF1-4E6D-8FB2-BB6A4BCF5E2A}" type="datetimeFigureOut">
              <a:rPr lang="en-US" smtClean="0"/>
              <a:pPr/>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66987-BF15-45DE-92A5-9B524F112AF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575DA7-6DF1-4E6D-8FB2-BB6A4BCF5E2A}" type="datetimeFigureOut">
              <a:rPr lang="en-US" smtClean="0"/>
              <a:pPr/>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66987-BF15-45DE-92A5-9B524F112A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0575DA7-6DF1-4E6D-8FB2-BB6A4BCF5E2A}" type="datetimeFigureOut">
              <a:rPr lang="en-US" smtClean="0"/>
              <a:pPr/>
              <a:t>3/4/2018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66987-BF15-45DE-92A5-9B524F112A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0575DA7-6DF1-4E6D-8FB2-BB6A4BCF5E2A}" type="datetimeFigureOut">
              <a:rPr lang="en-US" smtClean="0"/>
              <a:pPr/>
              <a:t>3/4/2018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66987-BF15-45DE-92A5-9B524F112A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575DA7-6DF1-4E6D-8FB2-BB6A4BCF5E2A}" type="datetimeFigureOut">
              <a:rPr lang="en-US" smtClean="0"/>
              <a:pPr/>
              <a:t>3/4/2018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66987-BF15-45DE-92A5-9B524F112A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0575DA7-6DF1-4E6D-8FB2-BB6A4BCF5E2A}" type="datetimeFigureOut">
              <a:rPr lang="en-US" smtClean="0"/>
              <a:pPr/>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66987-BF15-45DE-92A5-9B524F112AF2}"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0575DA7-6DF1-4E6D-8FB2-BB6A4BCF5E2A}" type="datetimeFigureOut">
              <a:rPr lang="en-US" smtClean="0"/>
              <a:pPr/>
              <a:t>3/4/2018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D8E66987-BF15-45DE-92A5-9B524F112AF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0575DA7-6DF1-4E6D-8FB2-BB6A4BCF5E2A}" type="datetimeFigureOut">
              <a:rPr lang="en-US" smtClean="0"/>
              <a:pPr/>
              <a:t>3/4/2018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8E66987-BF15-45DE-92A5-9B524F112A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Disease, and Illness as Conceptual Tools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WHO’s definition has been heavily criticized since it was </a:t>
            </a:r>
            <a:r>
              <a:rPr lang="en-US" b="1" dirty="0"/>
              <a:t>conceived in 1946 after </a:t>
            </a:r>
            <a:r>
              <a:rPr lang="en-US" dirty="0"/>
              <a:t>the </a:t>
            </a:r>
            <a:r>
              <a:rPr lang="en-US" dirty="0" smtClean="0"/>
              <a:t>Second World War </a:t>
            </a:r>
          </a:p>
          <a:p>
            <a:r>
              <a:rPr lang="en-US" dirty="0"/>
              <a:t>For instance, </a:t>
            </a:r>
            <a:r>
              <a:rPr lang="en-US" dirty="0" err="1"/>
              <a:t>Awofeso</a:t>
            </a:r>
            <a:r>
              <a:rPr lang="en-US" dirty="0"/>
              <a:t> (2012) observed that </a:t>
            </a:r>
            <a:r>
              <a:rPr lang="en-US" b="1" dirty="0"/>
              <a:t>the definition is inflexible and unrealistic</a:t>
            </a:r>
            <a:r>
              <a:rPr lang="en-US" dirty="0"/>
              <a:t>. </a:t>
            </a:r>
            <a:endParaRPr lang="en-US" dirty="0" smtClean="0"/>
          </a:p>
          <a:p>
            <a:r>
              <a:rPr lang="en-US" dirty="0" smtClean="0"/>
              <a:t>He </a:t>
            </a:r>
            <a:r>
              <a:rPr lang="en-US" dirty="0"/>
              <a:t>claimed that the inclusion of the word </a:t>
            </a:r>
            <a:r>
              <a:rPr lang="en-US" b="1" dirty="0"/>
              <a:t>“complete” </a:t>
            </a:r>
            <a:r>
              <a:rPr lang="en-US" dirty="0"/>
              <a:t>in the definition makes it unlikely for anyone to be healthy </a:t>
            </a:r>
            <a:r>
              <a:rPr lang="en-US" b="1" dirty="0"/>
              <a:t>for a reasonable period of </a:t>
            </a:r>
            <a:r>
              <a:rPr lang="en-US" b="1" dirty="0" smtClean="0"/>
              <a:t>time</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err="1"/>
              <a:t>Godlee</a:t>
            </a:r>
            <a:r>
              <a:rPr lang="en-US" dirty="0"/>
              <a:t> (2011) also noted that the definition </a:t>
            </a:r>
            <a:r>
              <a:rPr lang="en-US" dirty="0" smtClean="0"/>
              <a:t>is</a:t>
            </a:r>
          </a:p>
          <a:p>
            <a:r>
              <a:rPr lang="en-US" dirty="0" smtClean="0"/>
              <a:t> </a:t>
            </a:r>
            <a:r>
              <a:rPr lang="en-US" b="1" dirty="0"/>
              <a:t>absolute</a:t>
            </a:r>
            <a:r>
              <a:rPr lang="en-US" dirty="0"/>
              <a:t> and therefore </a:t>
            </a:r>
            <a:r>
              <a:rPr lang="en-US" b="1" dirty="0"/>
              <a:t>unachievable</a:t>
            </a:r>
            <a:r>
              <a:rPr lang="en-US" dirty="0"/>
              <a:t> for most people in the world. </a:t>
            </a:r>
            <a:endParaRPr lang="en-US" dirty="0" smtClean="0"/>
          </a:p>
          <a:p>
            <a:r>
              <a:rPr lang="en-US" dirty="0" smtClean="0"/>
              <a:t>The </a:t>
            </a:r>
            <a:r>
              <a:rPr lang="en-US" dirty="0"/>
              <a:t>definition presents an </a:t>
            </a:r>
            <a:r>
              <a:rPr lang="en-US" b="1" dirty="0"/>
              <a:t>absolute ideal situation </a:t>
            </a:r>
            <a:r>
              <a:rPr lang="en-US" dirty="0"/>
              <a:t>by combining the three aspects of human life. </a:t>
            </a:r>
            <a:endParaRPr lang="en-US" dirty="0" smtClean="0"/>
          </a:p>
          <a:p>
            <a:r>
              <a:rPr lang="en-US" dirty="0" smtClean="0"/>
              <a:t>It </a:t>
            </a:r>
            <a:r>
              <a:rPr lang="en-US" dirty="0"/>
              <a:t>is often difficult, if not impossible, to gain complete contentment in all the aspects. </a:t>
            </a:r>
            <a:r>
              <a:rPr lang="en-US" dirty="0" smtClean="0"/>
              <a:t> </a:t>
            </a:r>
          </a:p>
          <a:p>
            <a:r>
              <a:rPr lang="en-US" dirty="0" smtClean="0"/>
              <a:t>it </a:t>
            </a:r>
            <a:r>
              <a:rPr lang="en-US" dirty="0"/>
              <a:t>is ideal for a body like WHO to present a realistic definition that can be </a:t>
            </a:r>
            <a:r>
              <a:rPr lang="en-US" dirty="0" err="1"/>
              <a:t>operationalised</a:t>
            </a:r>
            <a:r>
              <a:rPr lang="en-US" dirty="0"/>
              <a:t> and achievable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err="1"/>
              <a:t>Saracci</a:t>
            </a:r>
            <a:r>
              <a:rPr lang="en-US" dirty="0"/>
              <a:t> (</a:t>
            </a:r>
            <a:r>
              <a:rPr lang="en-US" dirty="0" smtClean="0"/>
              <a:t>1997)observed </a:t>
            </a:r>
            <a:r>
              <a:rPr lang="en-US" dirty="0"/>
              <a:t>that </a:t>
            </a:r>
            <a:r>
              <a:rPr lang="en-US" dirty="0" smtClean="0"/>
              <a:t>the</a:t>
            </a:r>
          </a:p>
          <a:p>
            <a:r>
              <a:rPr lang="en-US" dirty="0" smtClean="0"/>
              <a:t>WHO’s </a:t>
            </a:r>
            <a:r>
              <a:rPr lang="en-US" dirty="0"/>
              <a:t>definition </a:t>
            </a:r>
            <a:r>
              <a:rPr lang="en-US" b="1" dirty="0"/>
              <a:t>equates</a:t>
            </a:r>
            <a:r>
              <a:rPr lang="en-US" dirty="0"/>
              <a:t> </a:t>
            </a:r>
            <a:r>
              <a:rPr lang="en-US" b="1" dirty="0"/>
              <a:t>health</a:t>
            </a:r>
            <a:r>
              <a:rPr lang="en-US" dirty="0"/>
              <a:t> with </a:t>
            </a:r>
            <a:r>
              <a:rPr lang="en-US" b="1" dirty="0"/>
              <a:t>happiness</a:t>
            </a:r>
            <a:r>
              <a:rPr lang="en-US" dirty="0"/>
              <a:t>—that a </a:t>
            </a:r>
            <a:r>
              <a:rPr lang="en-US" b="1" dirty="0"/>
              <a:t>disruption of happiness </a:t>
            </a:r>
            <a:r>
              <a:rPr lang="en-US" dirty="0"/>
              <a:t>could be regarded as a </a:t>
            </a:r>
            <a:r>
              <a:rPr lang="en-US" b="1" dirty="0"/>
              <a:t>health problem</a:t>
            </a:r>
            <a:r>
              <a:rPr lang="en-US" dirty="0" smtClean="0"/>
              <a:t>.</a:t>
            </a:r>
          </a:p>
          <a:p>
            <a:r>
              <a:rPr lang="en-US" dirty="0" smtClean="0"/>
              <a:t>WHO’s </a:t>
            </a:r>
            <a:r>
              <a:rPr lang="en-US" dirty="0"/>
              <a:t>definition reflects that health is </a:t>
            </a:r>
            <a:r>
              <a:rPr lang="en-US" dirty="0" smtClean="0"/>
              <a:t>boundless/unlimited /infinite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a:t>Huber et al. (2011, p. 2) </a:t>
            </a:r>
            <a:r>
              <a:rPr lang="en-US" b="1" dirty="0" smtClean="0"/>
              <a:t>addressed</a:t>
            </a:r>
            <a:r>
              <a:rPr lang="en-US" dirty="0" smtClean="0"/>
              <a:t> </a:t>
            </a:r>
            <a:r>
              <a:rPr lang="en-US" dirty="0"/>
              <a:t>that </a:t>
            </a:r>
            <a:r>
              <a:rPr lang="en-US" dirty="0" smtClean="0"/>
              <a:t>the</a:t>
            </a:r>
          </a:p>
          <a:p>
            <a:r>
              <a:rPr lang="en-US" dirty="0" smtClean="0"/>
              <a:t> </a:t>
            </a:r>
            <a:r>
              <a:rPr lang="en-US" dirty="0"/>
              <a:t>WHO’s definition is </a:t>
            </a:r>
            <a:r>
              <a:rPr lang="en-US" b="1" dirty="0"/>
              <a:t>problematic</a:t>
            </a:r>
            <a:r>
              <a:rPr lang="en-US" dirty="0"/>
              <a:t> because it </a:t>
            </a:r>
            <a:r>
              <a:rPr lang="en-US" b="1" dirty="0"/>
              <a:t>impliedly / </a:t>
            </a:r>
            <a:r>
              <a:rPr lang="en-US" b="1" dirty="0" smtClean="0"/>
              <a:t>indirectly </a:t>
            </a:r>
            <a:r>
              <a:rPr lang="en-US" dirty="0"/>
              <a:t>declares people with chronic diseases and disabilities </a:t>
            </a:r>
            <a:r>
              <a:rPr lang="en-US" b="1" dirty="0"/>
              <a:t>definitively ill</a:t>
            </a:r>
            <a:r>
              <a:rPr lang="en-US" dirty="0"/>
              <a:t>. </a:t>
            </a:r>
            <a:endParaRPr lang="en-US" dirty="0" smtClean="0"/>
          </a:p>
          <a:p>
            <a:r>
              <a:rPr lang="en-US" dirty="0" smtClean="0"/>
              <a:t>The </a:t>
            </a:r>
            <a:r>
              <a:rPr lang="en-US" dirty="0"/>
              <a:t>definition further </a:t>
            </a:r>
            <a:r>
              <a:rPr lang="en-US" b="1" dirty="0"/>
              <a:t>minimizes “the role of the human capacity to cope </a:t>
            </a:r>
            <a:r>
              <a:rPr lang="en-US" dirty="0" smtClean="0"/>
              <a:t>autonomously /</a:t>
            </a:r>
            <a:r>
              <a:rPr lang="en-US" b="1" dirty="0" smtClean="0"/>
              <a:t>independently  </a:t>
            </a:r>
            <a:r>
              <a:rPr lang="en-US" dirty="0"/>
              <a:t>with life’s ever changing physical, emotional, and social challenges and </a:t>
            </a:r>
            <a:r>
              <a:rPr lang="en-US" b="1" dirty="0"/>
              <a:t>to function with fulfillment and a feeling of wellbeing with a chronic disease or disability</a:t>
            </a:r>
            <a:r>
              <a:rPr lang="en-US"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Despite several decades of criticisms, the WHO has not reviewed the definition. </a:t>
            </a:r>
            <a:endParaRPr lang="en-US" dirty="0" smtClean="0"/>
          </a:p>
          <a:p>
            <a:r>
              <a:rPr lang="en-US" dirty="0" smtClean="0"/>
              <a:t>The </a:t>
            </a:r>
            <a:r>
              <a:rPr lang="en-US" dirty="0"/>
              <a:t>idea of a definition is to present a </a:t>
            </a:r>
            <a:r>
              <a:rPr lang="en-US" b="1" dirty="0"/>
              <a:t>holistic view that is meaningful</a:t>
            </a:r>
            <a:r>
              <a:rPr lang="en-US" dirty="0"/>
              <a:t> not only for individuals but also as a (definitive) tool in scientific investigation. The idea is not to advance an operational perfection that is unchangeable.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Models</a:t>
            </a:r>
            <a:r>
              <a:rPr lang="en-US" b="1" dirty="0"/>
              <a:t> </a:t>
            </a:r>
            <a:r>
              <a:rPr lang="en-US" b="1" dirty="0" smtClean="0"/>
              <a:t> for </a:t>
            </a:r>
            <a:r>
              <a:rPr lang="en-US" b="1" dirty="0"/>
              <a:t>defining </a:t>
            </a:r>
            <a:r>
              <a:rPr lang="en-US" b="1" dirty="0" smtClean="0"/>
              <a:t>health/</a:t>
            </a:r>
            <a:r>
              <a:rPr lang="en-US" b="1" dirty="0"/>
              <a:t> Larson 1999</a:t>
            </a:r>
          </a:p>
        </p:txBody>
      </p:sp>
      <p:graphicFrame>
        <p:nvGraphicFramePr>
          <p:cNvPr id="4" name="Content Placeholder 3"/>
          <p:cNvGraphicFramePr>
            <a:graphicFrameLocks noGrp="1"/>
          </p:cNvGraphicFramePr>
          <p:nvPr>
            <p:ph idx="1"/>
          </p:nvPr>
        </p:nvGraphicFramePr>
        <p:xfrm>
          <a:off x="228600" y="1310639"/>
          <a:ext cx="8686802" cy="5212080"/>
        </p:xfrm>
        <a:graphic>
          <a:graphicData uri="http://schemas.openxmlformats.org/drawingml/2006/table">
            <a:tbl>
              <a:tblPr firstRow="1" bandRow="1">
                <a:tableStyleId>{616DA210-FB5B-4158-B5E0-FEB733F419BA}</a:tableStyleId>
              </a:tblPr>
              <a:tblGrid>
                <a:gridCol w="2332567"/>
                <a:gridCol w="6354235"/>
              </a:tblGrid>
              <a:tr h="457200">
                <a:tc>
                  <a:txBody>
                    <a:bodyPr/>
                    <a:lstStyle/>
                    <a:p>
                      <a:r>
                        <a:rPr lang="en-US" sz="2400" b="0" kern="1200" dirty="0" smtClean="0">
                          <a:latin typeface="Times New Roman" pitchFamily="18" charset="0"/>
                          <a:cs typeface="Times New Roman" pitchFamily="18" charset="0"/>
                        </a:rPr>
                        <a:t>Medical model </a:t>
                      </a:r>
                      <a:endParaRPr lang="en-US" sz="2400" b="0" dirty="0">
                        <a:latin typeface="Times New Roman" pitchFamily="18" charset="0"/>
                        <a:cs typeface="Times New Roman" pitchFamily="18" charset="0"/>
                      </a:endParaRPr>
                    </a:p>
                  </a:txBody>
                  <a:tcPr/>
                </a:tc>
                <a:tc>
                  <a:txBody>
                    <a:bodyPr/>
                    <a:lstStyle/>
                    <a:p>
                      <a:r>
                        <a:rPr lang="en-US" sz="2400" b="0" kern="1200" dirty="0" smtClean="0">
                          <a:latin typeface="Times New Roman" pitchFamily="18" charset="0"/>
                          <a:cs typeface="Times New Roman" pitchFamily="18" charset="0"/>
                        </a:rPr>
                        <a:t>The absence of disease or disability</a:t>
                      </a:r>
                      <a:endParaRPr lang="en-US" sz="2400" b="0" dirty="0">
                        <a:latin typeface="Times New Roman" pitchFamily="18" charset="0"/>
                        <a:cs typeface="Times New Roman" pitchFamily="18" charset="0"/>
                      </a:endParaRPr>
                    </a:p>
                  </a:txBody>
                  <a:tcPr/>
                </a:tc>
              </a:tr>
              <a:tr h="11887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latin typeface="Times New Roman" pitchFamily="18" charset="0"/>
                          <a:cs typeface="Times New Roman" pitchFamily="18" charset="0"/>
                        </a:rPr>
                        <a:t> (WHO) model</a:t>
                      </a:r>
                      <a:endParaRPr lang="en-US" sz="2400" kern="1200" dirty="0" smtClean="0">
                        <a:solidFill>
                          <a:schemeClr val="dk1"/>
                        </a:solidFill>
                        <a:latin typeface="Times New Roman" pitchFamily="18" charset="0"/>
                        <a:ea typeface="+mn-ea"/>
                        <a:cs typeface="Times New Roman" pitchFamily="18" charset="0"/>
                      </a:endParaRPr>
                    </a:p>
                  </a:txBody>
                  <a:tcPr/>
                </a:tc>
                <a:tc>
                  <a:txBody>
                    <a:bodyPr/>
                    <a:lstStyle/>
                    <a:p>
                      <a:r>
                        <a:rPr lang="en-US" sz="2400" kern="1200" dirty="0" smtClean="0">
                          <a:latin typeface="Times New Roman" pitchFamily="18" charset="0"/>
                          <a:cs typeface="Times New Roman" pitchFamily="18" charset="0"/>
                        </a:rPr>
                        <a:t>State of complete physical, mental, and social well-being and not merely the absence of disease or infirmity</a:t>
                      </a:r>
                      <a:endParaRPr lang="en-US" sz="2400" kern="1200" dirty="0" smtClean="0">
                        <a:solidFill>
                          <a:schemeClr val="dk1"/>
                        </a:solidFill>
                        <a:latin typeface="Times New Roman" pitchFamily="18" charset="0"/>
                        <a:ea typeface="+mn-ea"/>
                        <a:cs typeface="Times New Roman" pitchFamily="18" charset="0"/>
                      </a:endParaRPr>
                    </a:p>
                  </a:txBody>
                  <a:tcPr/>
                </a:tc>
              </a:tr>
              <a:tr h="1188720">
                <a:tc>
                  <a:txBody>
                    <a:bodyPr/>
                    <a:lstStyle/>
                    <a:p>
                      <a:r>
                        <a:rPr lang="en-US" sz="2400" kern="1200" dirty="0" smtClean="0">
                          <a:latin typeface="Times New Roman" pitchFamily="18" charset="0"/>
                          <a:cs typeface="Times New Roman" pitchFamily="18" charset="0"/>
                        </a:rPr>
                        <a:t>Wellness model </a:t>
                      </a:r>
                      <a:endParaRPr lang="en-US" sz="2400" dirty="0">
                        <a:latin typeface="Times New Roman" pitchFamily="18" charset="0"/>
                        <a:cs typeface="Times New Roman" pitchFamily="18" charset="0"/>
                      </a:endParaRPr>
                    </a:p>
                  </a:txBody>
                  <a:tcPr/>
                </a:tc>
                <a:tc>
                  <a:txBody>
                    <a:bodyPr/>
                    <a:lstStyle/>
                    <a:p>
                      <a:r>
                        <a:rPr lang="en-US" sz="2400" kern="1200" dirty="0" smtClean="0">
                          <a:latin typeface="Times New Roman" pitchFamily="18" charset="0"/>
                          <a:cs typeface="Times New Roman" pitchFamily="18" charset="0"/>
                        </a:rPr>
                        <a:t>Health promotion and progress toward higher functioning, energy, comfort, and integration of mind, body, and spirit</a:t>
                      </a:r>
                      <a:endParaRPr lang="en-US" sz="2400" kern="1200" dirty="0" smtClean="0">
                        <a:solidFill>
                          <a:schemeClr val="dk1"/>
                        </a:solidFill>
                        <a:latin typeface="Times New Roman" pitchFamily="18" charset="0"/>
                        <a:ea typeface="+mn-ea"/>
                        <a:cs typeface="Times New Roman" pitchFamily="18" charset="0"/>
                      </a:endParaRPr>
                    </a:p>
                  </a:txBody>
                  <a:tcPr/>
                </a:tc>
              </a:tr>
              <a:tr h="1188720">
                <a:tc>
                  <a:txBody>
                    <a:bodyPr/>
                    <a:lstStyle/>
                    <a:p>
                      <a:r>
                        <a:rPr lang="en-US" sz="2400" kern="1200" dirty="0" smtClean="0">
                          <a:latin typeface="Times New Roman" pitchFamily="18" charset="0"/>
                          <a:cs typeface="Times New Roman" pitchFamily="18" charset="0"/>
                        </a:rPr>
                        <a:t>Environmental model </a:t>
                      </a:r>
                      <a:endParaRPr lang="en-US" sz="2400" dirty="0">
                        <a:latin typeface="Times New Roman" pitchFamily="18" charset="0"/>
                        <a:cs typeface="Times New Roman" pitchFamily="18" charset="0"/>
                      </a:endParaRPr>
                    </a:p>
                  </a:txBody>
                  <a:tcPr/>
                </a:tc>
                <a:tc>
                  <a:txBody>
                    <a:bodyPr/>
                    <a:lstStyle/>
                    <a:p>
                      <a:r>
                        <a:rPr lang="en-US" sz="2400" kern="1200" dirty="0" smtClean="0">
                          <a:latin typeface="Times New Roman" pitchFamily="18" charset="0"/>
                          <a:cs typeface="Times New Roman" pitchFamily="18" charset="0"/>
                        </a:rPr>
                        <a:t>Adaptation to physical and social surroundings—a balance free from undue pain, discomfort, or disability</a:t>
                      </a:r>
                      <a:endParaRPr lang="en-US" sz="2400" kern="1200" dirty="0" smtClean="0">
                        <a:solidFill>
                          <a:schemeClr val="dk1"/>
                        </a:solidFill>
                        <a:latin typeface="Times New Roman" pitchFamily="18" charset="0"/>
                        <a:ea typeface="+mn-ea"/>
                        <a:cs typeface="Times New Roman" pitchFamily="18" charset="0"/>
                      </a:endParaRPr>
                    </a:p>
                  </a:txBody>
                  <a:tcPr/>
                </a:tc>
              </a:tr>
              <a:tr h="914400">
                <a:tc>
                  <a:txBody>
                    <a:bodyPr/>
                    <a:lstStyle/>
                    <a:p>
                      <a:r>
                        <a:rPr lang="en-US" sz="2400" kern="1200" dirty="0" smtClean="0">
                          <a:latin typeface="Times New Roman" pitchFamily="18" charset="0"/>
                          <a:cs typeface="Times New Roman" pitchFamily="18" charset="0"/>
                        </a:rPr>
                        <a:t>Social model </a:t>
                      </a:r>
                      <a:endParaRPr lang="en-US" sz="2400" dirty="0">
                        <a:latin typeface="Times New Roman" pitchFamily="18" charset="0"/>
                        <a:cs typeface="Times New Roman" pitchFamily="18" charset="0"/>
                      </a:endParaRPr>
                    </a:p>
                  </a:txBody>
                  <a:tcPr/>
                </a:tc>
                <a:tc>
                  <a:txBody>
                    <a:bodyPr/>
                    <a:lstStyle/>
                    <a:p>
                      <a:r>
                        <a:rPr lang="en-US" sz="2400" kern="1200" dirty="0" smtClean="0">
                          <a:latin typeface="Times New Roman" pitchFamily="18" charset="0"/>
                          <a:cs typeface="Times New Roman" pitchFamily="18" charset="0"/>
                        </a:rPr>
                        <a:t>  “the state of optimum capacity of an individual for the effective performance of the roles and tasks for which he has been socialized”</a:t>
                      </a:r>
                      <a:r>
                        <a:rPr lang="en-US" sz="1800" kern="1200" dirty="0" smtClean="0">
                          <a:solidFill>
                            <a:schemeClr val="tx1"/>
                          </a:solidFill>
                          <a:latin typeface="+mn-lt"/>
                          <a:ea typeface="+mn-ea"/>
                          <a:cs typeface="+mn-cs"/>
                        </a:rPr>
                        <a:t> (Parsons 1972</a:t>
                      </a:r>
                      <a:r>
                        <a:rPr lang="en-US" sz="2400" kern="1200" dirty="0" smtClean="0">
                          <a:latin typeface="Times New Roman" pitchFamily="18" charset="0"/>
                          <a:cs typeface="Times New Roman" pitchFamily="18" charset="0"/>
                        </a:rPr>
                        <a:t> </a:t>
                      </a:r>
                      <a:endParaRPr lang="en-US" sz="2400" kern="1200" dirty="0" smtClean="0">
                        <a:solidFill>
                          <a:schemeClr val="dk1"/>
                        </a:solidFill>
                        <a:latin typeface="Times New Roman" pitchFamily="18" charset="0"/>
                        <a:ea typeface="+mn-ea"/>
                        <a:cs typeface="Times New Roman" pitchFamily="18" charset="0"/>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Definition of Health?</a:t>
            </a:r>
            <a:endParaRPr lang="en-US" dirty="0"/>
          </a:p>
        </p:txBody>
      </p:sp>
      <p:sp>
        <p:nvSpPr>
          <p:cNvPr id="3" name="Content Placeholder 2"/>
          <p:cNvSpPr>
            <a:spLocks noGrp="1"/>
          </p:cNvSpPr>
          <p:nvPr>
            <p:ph idx="1"/>
          </p:nvPr>
        </p:nvSpPr>
        <p:spPr/>
        <p:txBody>
          <a:bodyPr/>
          <a:lstStyle/>
          <a:p>
            <a:r>
              <a:rPr lang="en-US" dirty="0" err="1"/>
              <a:t>Saracci</a:t>
            </a:r>
            <a:r>
              <a:rPr lang="en-US" dirty="0"/>
              <a:t> (1997, p. 1410), he proposed a definition of health as “a condition of wellbeing, free of disease or infirmity, and </a:t>
            </a:r>
            <a:r>
              <a:rPr lang="en-US" dirty="0" err="1"/>
              <a:t>and</a:t>
            </a:r>
            <a:r>
              <a:rPr lang="en-US" dirty="0"/>
              <a:t> a basic and universal human right.” Impliedly, this definition also defined those who are living positively with chronic disease as unhealthy. It presents a health as a basic right, which is also problematic.</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a:t>Bircher (2005, p. 1), </a:t>
            </a:r>
            <a:r>
              <a:rPr lang="en-US" dirty="0" smtClean="0"/>
              <a:t>defines </a:t>
            </a:r>
            <a:r>
              <a:rPr lang="en-US" dirty="0"/>
              <a:t>health </a:t>
            </a:r>
            <a:r>
              <a:rPr lang="en-US" dirty="0" smtClean="0"/>
              <a:t>as</a:t>
            </a:r>
          </a:p>
          <a:p>
            <a:r>
              <a:rPr lang="en-US" dirty="0" smtClean="0"/>
              <a:t> </a:t>
            </a:r>
            <a:r>
              <a:rPr lang="en-US" dirty="0"/>
              <a:t>“a dynamic state of </a:t>
            </a:r>
            <a:r>
              <a:rPr lang="en-US" dirty="0" smtClean="0"/>
              <a:t>well- being characterized </a:t>
            </a:r>
            <a:r>
              <a:rPr lang="en-US" dirty="0"/>
              <a:t>by a physical and mental potential, which satisfies the </a:t>
            </a:r>
            <a:r>
              <a:rPr lang="en-US" dirty="0" smtClean="0"/>
              <a:t>demands of </a:t>
            </a:r>
            <a:r>
              <a:rPr lang="en-US" dirty="0"/>
              <a:t>life commensurate with age, culture, and personal responsibility.” </a:t>
            </a:r>
            <a:endParaRPr lang="en-US" dirty="0" smtClean="0"/>
          </a:p>
          <a:p>
            <a:r>
              <a:rPr lang="en-US" dirty="0" smtClean="0"/>
              <a:t>While </a:t>
            </a:r>
            <a:r>
              <a:rPr lang="en-US" dirty="0"/>
              <a:t>this </a:t>
            </a:r>
            <a:r>
              <a:rPr lang="en-US" dirty="0" smtClean="0"/>
              <a:t>is stylishly </a:t>
            </a:r>
            <a:r>
              <a:rPr lang="en-US" dirty="0"/>
              <a:t>holistic, it is contentious due to the use of other concepts (e.g., age </a:t>
            </a:r>
            <a:r>
              <a:rPr lang="en-US" dirty="0" smtClean="0"/>
              <a:t>and culture</a:t>
            </a:r>
            <a:r>
              <a:rPr lang="en-US" dirty="0"/>
              <a:t>) without unified definitions. </a:t>
            </a:r>
            <a:endParaRPr lang="en-US" dirty="0" smtClean="0"/>
          </a:p>
          <a:p>
            <a:r>
              <a:rPr lang="en-US" dirty="0" smtClean="0"/>
              <a:t>For </a:t>
            </a:r>
            <a:r>
              <a:rPr lang="en-US" dirty="0"/>
              <a:t>instance, culture is complex, dynamic, </a:t>
            </a:r>
            <a:r>
              <a:rPr lang="en-US" dirty="0" smtClean="0"/>
              <a:t>and relative</a:t>
            </a:r>
            <a:r>
              <a:rPr lang="en-US" dirty="0"/>
              <a:t>. This may imply that the definition of health will also be relative and </a:t>
            </a:r>
            <a:r>
              <a:rPr lang="en-US" dirty="0" smtClean="0"/>
              <a:t>probably depend </a:t>
            </a:r>
            <a:r>
              <a:rPr lang="en-US" dirty="0"/>
              <a:t>on the circumstances or societies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Recognizing the diversity, relativity and complexity of health, </a:t>
            </a:r>
            <a:r>
              <a:rPr lang="en-US" dirty="0" err="1"/>
              <a:t>Blaxter</a:t>
            </a:r>
            <a:r>
              <a:rPr lang="en-US" dirty="0"/>
              <a:t> (1990, 2010) presents a descriptive analysis of health</a:t>
            </a:r>
            <a:r>
              <a:rPr lang="en-US" dirty="0" smtClean="0"/>
              <a:t>.</a:t>
            </a:r>
          </a:p>
          <a:p>
            <a:r>
              <a:rPr lang="en-US" dirty="0" smtClean="0"/>
              <a:t> </a:t>
            </a:r>
            <a:r>
              <a:rPr lang="en-US" dirty="0"/>
              <a:t>One of the major dimensions of health identified by </a:t>
            </a:r>
            <a:r>
              <a:rPr lang="en-US" dirty="0" smtClean="0"/>
              <a:t> </a:t>
            </a:r>
            <a:r>
              <a:rPr lang="en-US" b="1" dirty="0" smtClean="0"/>
              <a:t>is </a:t>
            </a:r>
            <a:r>
              <a:rPr lang="en-US" b="1" dirty="0"/>
              <a:t>the lay concept of </a:t>
            </a:r>
            <a:r>
              <a:rPr lang="en-US" b="1" dirty="0" smtClean="0"/>
              <a:t>health</a:t>
            </a:r>
            <a:r>
              <a:rPr lang="en-US" dirty="0" smtClean="0"/>
              <a:t>.</a:t>
            </a:r>
          </a:p>
          <a:p>
            <a:r>
              <a:rPr lang="en-US" dirty="0"/>
              <a:t>This implies </a:t>
            </a:r>
            <a:r>
              <a:rPr lang="en-US" b="1" dirty="0"/>
              <a:t>how different individuals define health, </a:t>
            </a:r>
            <a:r>
              <a:rPr lang="en-US" dirty="0"/>
              <a:t>which </a:t>
            </a:r>
            <a:r>
              <a:rPr lang="en-US" u="sng" dirty="0"/>
              <a:t>explains the relativity </a:t>
            </a:r>
            <a:r>
              <a:rPr lang="en-US" dirty="0"/>
              <a:t>of the concept.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lay concept of health is essentially subjective because it is based </a:t>
            </a:r>
            <a:r>
              <a:rPr lang="en-US" b="1" dirty="0" smtClean="0"/>
              <a:t>on people’s own assessment and judgment </a:t>
            </a:r>
            <a:r>
              <a:rPr lang="en-US" dirty="0" smtClean="0"/>
              <a:t>of whether they are healthy or not</a:t>
            </a:r>
          </a:p>
          <a:p>
            <a:r>
              <a:rPr lang="en-US" dirty="0" smtClean="0"/>
              <a:t>He observed </a:t>
            </a:r>
            <a:r>
              <a:rPr lang="en-US" dirty="0"/>
              <a:t>that the most “</a:t>
            </a:r>
            <a:r>
              <a:rPr lang="en-US" b="1" dirty="0"/>
              <a:t>usual way of measuring self-perceived illness, as distinct from the presence or absence of disease, is by means of symptom lists</a:t>
            </a:r>
            <a:r>
              <a:rPr lang="en-US" b="1" dirty="0" smtClean="0"/>
              <a:t>.</a:t>
            </a:r>
            <a:r>
              <a:rPr lang="en-US" dirty="0" smtClean="0"/>
              <a:t>”</a:t>
            </a:r>
            <a:r>
              <a:rPr lang="en-US" dirty="0"/>
              <a:t> To the lay population, absence of symptoms means health.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ILO’s</a:t>
            </a:r>
            <a:r>
              <a:rPr lang="en-US" dirty="0" smtClean="0"/>
              <a:t> </a:t>
            </a:r>
          </a:p>
          <a:p>
            <a:r>
              <a:rPr lang="en-US" dirty="0" smtClean="0"/>
              <a:t>Discuss </a:t>
            </a:r>
            <a:r>
              <a:rPr lang="en-US" dirty="0" smtClean="0"/>
              <a:t>the different definitions of health </a:t>
            </a:r>
          </a:p>
          <a:p>
            <a:r>
              <a:rPr lang="en-US" dirty="0" smtClean="0"/>
              <a:t>Differentiate  between disease and illness </a:t>
            </a:r>
          </a:p>
          <a:p>
            <a:r>
              <a:rPr lang="en-US" dirty="0" smtClean="0"/>
              <a:t>Discuss major themes of what health and disease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 identified </a:t>
            </a:r>
            <a:r>
              <a:rPr lang="en-US" dirty="0"/>
              <a:t>the three </a:t>
            </a:r>
            <a:r>
              <a:rPr lang="en-US" b="1" dirty="0"/>
              <a:t>“states” </a:t>
            </a:r>
            <a:r>
              <a:rPr lang="en-US" dirty="0"/>
              <a:t>of health: </a:t>
            </a:r>
            <a:r>
              <a:rPr lang="en-US" u="sng" dirty="0"/>
              <a:t>freedom from illness</a:t>
            </a:r>
            <a:r>
              <a:rPr lang="en-US" dirty="0"/>
              <a:t>, </a:t>
            </a:r>
            <a:r>
              <a:rPr lang="en-US" u="sng" dirty="0"/>
              <a:t>ability to function</a:t>
            </a:r>
            <a:r>
              <a:rPr lang="en-US" dirty="0"/>
              <a:t>, and </a:t>
            </a:r>
            <a:r>
              <a:rPr lang="en-US" u="sng" dirty="0"/>
              <a:t>fitness</a:t>
            </a:r>
            <a:r>
              <a:rPr lang="en-US" dirty="0"/>
              <a:t>. </a:t>
            </a:r>
            <a:endParaRPr lang="en-US" dirty="0" smtClean="0"/>
          </a:p>
          <a:p>
            <a:r>
              <a:rPr lang="en-US" dirty="0" smtClean="0"/>
              <a:t>In </a:t>
            </a:r>
            <a:r>
              <a:rPr lang="en-US" dirty="0"/>
              <a:t>this regards, health is also perceived as energy and vitality in terms of fitness for functions: physical, social and normative activities</a:t>
            </a:r>
            <a:r>
              <a:rPr lang="en-US" dirty="0" smtClean="0"/>
              <a:t>.</a:t>
            </a:r>
          </a:p>
          <a:p>
            <a:r>
              <a:rPr lang="en-US" dirty="0" smtClean="0"/>
              <a:t> </a:t>
            </a:r>
            <a:r>
              <a:rPr lang="en-US" dirty="0" err="1"/>
              <a:t>Blaxter</a:t>
            </a:r>
            <a:r>
              <a:rPr lang="en-US" dirty="0"/>
              <a:t> (2010) argued that health could be defined, </a:t>
            </a:r>
            <a:r>
              <a:rPr lang="en-US" b="1" dirty="0"/>
              <a:t>constructed, experienced, acted out, and it is also dynamic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a:t>Construction of health</a:t>
            </a:r>
          </a:p>
          <a:p>
            <a:r>
              <a:rPr lang="en-US" dirty="0" smtClean="0"/>
              <a:t>Stems </a:t>
            </a:r>
            <a:r>
              <a:rPr lang="en-US" dirty="0"/>
              <a:t>from the lay perspective or individual’s appraisal of state of health, </a:t>
            </a:r>
            <a:r>
              <a:rPr lang="en-US" dirty="0" smtClean="0"/>
              <a:t>which can </a:t>
            </a:r>
            <a:r>
              <a:rPr lang="en-US" dirty="0"/>
              <a:t>be good or bad. Such construction also includes what a particular society </a:t>
            </a:r>
            <a:r>
              <a:rPr lang="en-US" dirty="0" smtClean="0"/>
              <a:t>qualifies </a:t>
            </a:r>
            <a:r>
              <a:rPr lang="en-US" dirty="0"/>
              <a:t>as “health</a:t>
            </a:r>
            <a:r>
              <a:rPr lang="en-US" dirty="0" smtClean="0"/>
              <a:t>.”</a:t>
            </a:r>
          </a:p>
          <a:p>
            <a:r>
              <a:rPr lang="en-US" dirty="0" smtClean="0"/>
              <a:t> </a:t>
            </a:r>
            <a:r>
              <a:rPr lang="en-US" dirty="0"/>
              <a:t>For </a:t>
            </a:r>
            <a:r>
              <a:rPr lang="en-US" dirty="0" smtClean="0"/>
              <a:t>instance</a:t>
            </a:r>
            <a:r>
              <a:rPr lang="en-US" dirty="0"/>
              <a:t> </a:t>
            </a:r>
            <a:r>
              <a:rPr lang="en-US" dirty="0" smtClean="0"/>
              <a:t>labeling </a:t>
            </a:r>
            <a:r>
              <a:rPr lang="en-US" dirty="0"/>
              <a:t>reactivity (people’s reaction to a </a:t>
            </a:r>
            <a:r>
              <a:rPr lang="en-US" dirty="0" smtClean="0"/>
              <a:t>particular condition</a:t>
            </a:r>
            <a:r>
              <a:rPr lang="en-US" dirty="0"/>
              <a:t>) might influence designation or </a:t>
            </a:r>
            <a:r>
              <a:rPr lang="en-US" dirty="0" smtClean="0"/>
              <a:t>conceptualization </a:t>
            </a:r>
            <a:r>
              <a:rPr lang="en-US" dirty="0"/>
              <a:t>of health or illness </a:t>
            </a:r>
            <a:r>
              <a:rPr lang="en-US" dirty="0" smtClean="0"/>
              <a:t>in a </a:t>
            </a:r>
            <a:r>
              <a:rPr lang="en-US" dirty="0"/>
              <a:t>particular society</a:t>
            </a:r>
          </a:p>
          <a:p>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Experiential </a:t>
            </a:r>
            <a:r>
              <a:rPr lang="en-US" b="1" dirty="0" smtClean="0"/>
              <a:t>knowledge </a:t>
            </a:r>
            <a:r>
              <a:rPr lang="en-US" dirty="0"/>
              <a:t>of </a:t>
            </a:r>
            <a:r>
              <a:rPr lang="en-US" dirty="0" smtClean="0"/>
              <a:t>health</a:t>
            </a:r>
          </a:p>
          <a:p>
            <a:pPr>
              <a:buNone/>
            </a:pPr>
            <a:r>
              <a:rPr lang="en-US" dirty="0" smtClean="0"/>
              <a:t>   is phenomenological—derived </a:t>
            </a:r>
            <a:r>
              <a:rPr lang="en-US" dirty="0"/>
              <a:t>from feeling of wellness or otherwise, which </a:t>
            </a:r>
            <a:r>
              <a:rPr lang="en-US" dirty="0" smtClean="0"/>
              <a:t>originate </a:t>
            </a:r>
            <a:r>
              <a:rPr lang="en-US" dirty="0"/>
              <a:t>from the presence or absence of personal discomfort and pain. </a:t>
            </a:r>
            <a:endParaRPr lang="en-US" dirty="0" smtClean="0"/>
          </a:p>
          <a:p>
            <a:pPr>
              <a:buNone/>
            </a:pPr>
            <a:r>
              <a:rPr lang="en-US" dirty="0" smtClean="0"/>
              <a:t>In </a:t>
            </a:r>
            <a:r>
              <a:rPr lang="en-US" dirty="0"/>
              <a:t>terms </a:t>
            </a:r>
            <a:r>
              <a:rPr lang="en-US" dirty="0" err="1" smtClean="0"/>
              <a:t>of”Performance</a:t>
            </a:r>
            <a:r>
              <a:rPr lang="en-US" dirty="0" smtClean="0"/>
              <a:t>” of </a:t>
            </a:r>
            <a:r>
              <a:rPr lang="en-US" dirty="0"/>
              <a:t>health, the central consideration includes what people do to maintain their health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Health is also a </a:t>
            </a:r>
            <a:r>
              <a:rPr lang="en-US" b="1" dirty="0" smtClean="0"/>
              <a:t>dynamic attribute </a:t>
            </a:r>
            <a:r>
              <a:rPr lang="en-US" dirty="0" smtClean="0"/>
              <a:t>because it fluctuates across </a:t>
            </a:r>
            <a:r>
              <a:rPr lang="en-US" b="1" dirty="0" smtClean="0"/>
              <a:t>biographical, historical </a:t>
            </a:r>
            <a:r>
              <a:rPr lang="en-US" dirty="0" smtClean="0"/>
              <a:t>and contextual milieus. </a:t>
            </a:r>
          </a:p>
          <a:p>
            <a:r>
              <a:rPr lang="en-US" dirty="0" smtClean="0"/>
              <a:t>The state of health </a:t>
            </a:r>
            <a:r>
              <a:rPr lang="en-US" b="1" dirty="0" smtClean="0"/>
              <a:t>varies across lifespan</a:t>
            </a:r>
            <a:r>
              <a:rPr lang="en-US" dirty="0" smtClean="0"/>
              <a:t>, and is influenced by a number of factors including personal factors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Disease as a Conceptual Tool</a:t>
            </a:r>
            <a:endParaRPr lang="en-US"/>
          </a:p>
        </p:txBody>
      </p:sp>
      <p:sp>
        <p:nvSpPr>
          <p:cNvPr id="3" name="Content Placeholder 2"/>
          <p:cNvSpPr>
            <a:spLocks noGrp="1"/>
          </p:cNvSpPr>
          <p:nvPr>
            <p:ph idx="1"/>
          </p:nvPr>
        </p:nvSpPr>
        <p:spPr/>
        <p:txBody>
          <a:bodyPr/>
          <a:lstStyle/>
          <a:p>
            <a:r>
              <a:rPr lang="en-US" b="1" dirty="0" smtClean="0"/>
              <a:t>WHO signifies that health is not a mere absence of disease</a:t>
            </a:r>
            <a:r>
              <a:rPr lang="en-US" dirty="0" smtClean="0"/>
              <a:t>. </a:t>
            </a:r>
          </a:p>
          <a:p>
            <a:r>
              <a:rPr lang="en-US" dirty="0" smtClean="0"/>
              <a:t>the question is </a:t>
            </a:r>
          </a:p>
          <a:p>
            <a:pPr algn="ctr"/>
            <a:r>
              <a:rPr lang="en-US" dirty="0" smtClean="0"/>
              <a:t>“</a:t>
            </a:r>
            <a:r>
              <a:rPr lang="en-US" b="1" dirty="0" smtClean="0"/>
              <a:t>what constitutes a disease</a:t>
            </a:r>
            <a:r>
              <a:rPr lang="en-US" dirty="0" smtClean="0"/>
              <a:t>?”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err="1" smtClean="0"/>
              <a:t>Boorse</a:t>
            </a:r>
            <a:r>
              <a:rPr lang="en-US" dirty="0" smtClean="0"/>
              <a:t> (1975, 1977)  </a:t>
            </a:r>
            <a:r>
              <a:rPr lang="en-US" b="1" dirty="0" smtClean="0"/>
              <a:t>defined disease </a:t>
            </a:r>
            <a:r>
              <a:rPr lang="en-US" dirty="0" smtClean="0"/>
              <a:t>as a type of internal state which </a:t>
            </a:r>
            <a:r>
              <a:rPr lang="en-US" b="1" dirty="0" smtClean="0"/>
              <a:t>impairs health </a:t>
            </a:r>
            <a:r>
              <a:rPr lang="en-US" dirty="0" smtClean="0"/>
              <a:t>(i.e., reduces one or more functional ability below </a:t>
            </a:r>
            <a:r>
              <a:rPr lang="en-US" b="1" dirty="0" smtClean="0"/>
              <a:t>typical efficiency). </a:t>
            </a:r>
          </a:p>
          <a:p>
            <a:r>
              <a:rPr lang="en-US" dirty="0" err="1" smtClean="0"/>
              <a:t>Kingma</a:t>
            </a:r>
            <a:r>
              <a:rPr lang="en-US" dirty="0" smtClean="0"/>
              <a:t> (2007) argued that human species are </a:t>
            </a:r>
            <a:r>
              <a:rPr lang="en-US" b="1" dirty="0" smtClean="0"/>
              <a:t>different in functional capacity</a:t>
            </a:r>
            <a:r>
              <a:rPr lang="en-US" dirty="0" smtClean="0"/>
              <a:t>: what is normal in one group can be abnormal in another and vice versa. </a:t>
            </a:r>
          </a:p>
          <a:p>
            <a:r>
              <a:rPr lang="en-US" dirty="0" smtClean="0"/>
              <a:t>Therefore, </a:t>
            </a:r>
            <a:r>
              <a:rPr lang="en-US" dirty="0" err="1" smtClean="0"/>
              <a:t>Boorse’s</a:t>
            </a:r>
            <a:r>
              <a:rPr lang="en-US" dirty="0" smtClean="0"/>
              <a:t> definition of health or disease is only </a:t>
            </a:r>
            <a:r>
              <a:rPr lang="en-US" b="1" dirty="0" smtClean="0"/>
              <a:t>valid depending on the reference group</a:t>
            </a:r>
            <a:endParaRPr 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Boorse</a:t>
            </a:r>
            <a:r>
              <a:rPr lang="en-US" dirty="0" smtClean="0"/>
              <a:t> discussed seven major themes that are   of what health or a disease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rabicPeriod"/>
            </a:pPr>
            <a:r>
              <a:rPr lang="en-US" b="1" dirty="0" smtClean="0"/>
              <a:t>Pain, suffering and discomfort</a:t>
            </a:r>
            <a:r>
              <a:rPr lang="en-US" dirty="0" smtClean="0"/>
              <a:t>:</a:t>
            </a:r>
          </a:p>
          <a:p>
            <a:pPr marL="514350" lvl="0" indent="-514350">
              <a:buNone/>
            </a:pPr>
            <a:r>
              <a:rPr lang="en-US" dirty="0" smtClean="0"/>
              <a:t> generally what is called disease accounts for human suffering by inflicting pain and discomfort, sometimes unbearable, thereby necessitating palliative care, like terminal sedation.  </a:t>
            </a:r>
          </a:p>
          <a:p>
            <a:pPr marL="514350" lvl="0" indent="-514350">
              <a:buNone/>
            </a:pPr>
            <a:r>
              <a:rPr lang="en-US" dirty="0" smtClean="0"/>
              <a:t> A reason why the argument about pain may not be sufficient is because there are a number of normal procedures that require medical attention as a result of pain and discomfort, </a:t>
            </a:r>
            <a:r>
              <a:rPr lang="en-US" b="1" dirty="0" smtClean="0"/>
              <a:t>but are not diseases, such as teething, menstruation, chil</a:t>
            </a:r>
            <a:r>
              <a:rPr lang="en-US" dirty="0" smtClean="0"/>
              <a:t>dbirth, and abortion.</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buNone/>
            </a:pPr>
            <a:r>
              <a:rPr lang="en-US" dirty="0" smtClean="0"/>
              <a:t>2. Treatment by physicians: </a:t>
            </a:r>
          </a:p>
          <a:p>
            <a:pPr lvl="0">
              <a:buNone/>
            </a:pPr>
            <a:r>
              <a:rPr lang="en-US" dirty="0" smtClean="0"/>
              <a:t>normally diseases require   attention of medical doctors. A disease should be treatable. However, </a:t>
            </a:r>
            <a:r>
              <a:rPr lang="en-US" dirty="0" err="1" smtClean="0"/>
              <a:t>Boorse</a:t>
            </a:r>
            <a:r>
              <a:rPr lang="en-US" dirty="0" smtClean="0"/>
              <a:t> submitted that there are some conditions that cannot be treated, and doctors also attend to a number of conditions that are not diseases. </a:t>
            </a:r>
          </a:p>
          <a:p>
            <a:pPr lvl="0">
              <a:buNone/>
            </a:pPr>
            <a:r>
              <a:rPr lang="en-US" dirty="0" smtClean="0"/>
              <a:t>With </a:t>
            </a:r>
            <a:r>
              <a:rPr lang="en-US" dirty="0" err="1" smtClean="0"/>
              <a:t>medicalisation</a:t>
            </a:r>
            <a:r>
              <a:rPr lang="en-US" dirty="0" smtClean="0"/>
              <a:t> of life, there are </a:t>
            </a:r>
            <a:r>
              <a:rPr lang="en-US" b="1" dirty="0" smtClean="0"/>
              <a:t>medical expansions beyond treatment of disease, </a:t>
            </a:r>
            <a:r>
              <a:rPr lang="en-US" dirty="0" smtClean="0"/>
              <a:t>such as </a:t>
            </a:r>
            <a:r>
              <a:rPr lang="en-US" b="1" dirty="0" smtClean="0"/>
              <a:t>certification of fitness for a study or travel</a:t>
            </a:r>
            <a:r>
              <a:rPr lang="en-US" dirty="0" smtClean="0"/>
              <a:t>. More so, circumcision,, and family planning procedures </a:t>
            </a:r>
            <a:r>
              <a:rPr lang="en-US" b="1" dirty="0" smtClean="0"/>
              <a:t>cannot be regarded as diseases </a:t>
            </a:r>
            <a:r>
              <a:rPr lang="en-US" dirty="0" smtClean="0"/>
              <a:t>but require attention of a physician</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buNone/>
            </a:pPr>
            <a:r>
              <a:rPr lang="en-US" dirty="0" smtClean="0"/>
              <a:t>3. </a:t>
            </a:r>
            <a:r>
              <a:rPr lang="en-US" b="1" dirty="0" smtClean="0"/>
              <a:t>Statistical normality: </a:t>
            </a:r>
          </a:p>
          <a:p>
            <a:pPr lvl="0">
              <a:buNone/>
            </a:pPr>
            <a:r>
              <a:rPr lang="en-US" dirty="0" smtClean="0"/>
              <a:t>the species' average level of performance becomes a measure for determining normality and abnormality. </a:t>
            </a:r>
          </a:p>
          <a:p>
            <a:pPr lvl="0">
              <a:buNone/>
            </a:pPr>
            <a:r>
              <a:rPr lang="en-US" dirty="0" smtClean="0"/>
              <a:t>There is also a measure of statistical normality of clinical variables such as blood pressure, basal metabolism, weight, sugar level, height, </a:t>
            </a:r>
          </a:p>
          <a:p>
            <a:pPr lvl="0">
              <a:buNone/>
            </a:pPr>
            <a:r>
              <a:rPr lang="en-US" dirty="0" smtClean="0"/>
              <a:t>Any measure beyond the normal range is usually termed as an abnormality or a disease condition and signifies the need for medical attention. </a:t>
            </a:r>
          </a:p>
          <a:p>
            <a:pPr lvl="0">
              <a:buNone/>
            </a:pPr>
            <a:r>
              <a:rPr lang="en-US" dirty="0" smtClean="0"/>
              <a:t> This average of normality is derived from the rate of mortality or functionality within normal and abnormal ranges. It is assumed that mortality or </a:t>
            </a:r>
            <a:r>
              <a:rPr lang="en-US" dirty="0" err="1" smtClean="0"/>
              <a:t>dysfunctionality</a:t>
            </a:r>
            <a:r>
              <a:rPr lang="en-US" dirty="0" smtClean="0"/>
              <a:t> is often higher when below or above normal ranges.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There has not been an absolute consensus on the definitions of health, disease, and illness, even though these concepts are central not only in medicine but also in the health social sciences (e.g., medical sociology, health psychology and medical demography).</a:t>
            </a:r>
          </a:p>
          <a:p>
            <a:r>
              <a:rPr lang="en-US" dirty="0"/>
              <a:t>The lack of consensus often prevents uniformity of interpretations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buNone/>
            </a:pPr>
            <a:r>
              <a:rPr lang="en-US" dirty="0" smtClean="0"/>
              <a:t>4. </a:t>
            </a:r>
            <a:r>
              <a:rPr lang="en-US" b="1" dirty="0" smtClean="0"/>
              <a:t>Disability</a:t>
            </a:r>
            <a:r>
              <a:rPr lang="en-US" dirty="0" smtClean="0"/>
              <a:t>: </a:t>
            </a:r>
          </a:p>
          <a:p>
            <a:pPr lvl="0">
              <a:buNone/>
            </a:pPr>
            <a:r>
              <a:rPr lang="en-US" dirty="0" smtClean="0"/>
              <a:t>disease could also lead to many forms of disability. Poliomyelitis is a typical example of a disease that can cause physical deformity.</a:t>
            </a:r>
          </a:p>
          <a:p>
            <a:pPr lvl="0">
              <a:buNone/>
            </a:pPr>
            <a:r>
              <a:rPr lang="en-US" dirty="0" smtClean="0"/>
              <a:t> In another case, a disease may reduce active participation of an individual in the social network, such as the inability to walk or stand.</a:t>
            </a:r>
          </a:p>
          <a:p>
            <a:pPr lvl="0">
              <a:buNone/>
            </a:pPr>
            <a:r>
              <a:rPr lang="en-US" dirty="0" smtClean="0"/>
              <a:t> Pregnancy, for instance, could not count as a disease even though it comes with some limitations. A number of skin diseases may not count as disease since they may not present with disabling effects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buNone/>
            </a:pPr>
            <a:r>
              <a:rPr lang="en-US" dirty="0" smtClean="0"/>
              <a:t>5. </a:t>
            </a:r>
            <a:r>
              <a:rPr lang="en-US" b="1" dirty="0" smtClean="0"/>
              <a:t>Adaptation</a:t>
            </a:r>
            <a:r>
              <a:rPr lang="en-US" dirty="0" smtClean="0"/>
              <a:t>: </a:t>
            </a:r>
          </a:p>
          <a:p>
            <a:pPr lvl="0">
              <a:buNone/>
            </a:pPr>
            <a:r>
              <a:rPr lang="en-US" dirty="0" smtClean="0"/>
              <a:t>the ability to adapt to the environment has also been categorized as a form of healthiness while those who are not fit are presumably diseased. </a:t>
            </a:r>
          </a:p>
          <a:p>
            <a:pPr lvl="0">
              <a:buNone/>
            </a:pPr>
            <a:r>
              <a:rPr lang="en-US" dirty="0" smtClean="0"/>
              <a:t>Lack of adaptation prevents an individual from meeting the average level of a species’ functionality.</a:t>
            </a:r>
          </a:p>
          <a:p>
            <a:pPr lvl="0">
              <a:buNone/>
            </a:pPr>
            <a:r>
              <a:rPr lang="en-US" dirty="0" smtClean="0"/>
              <a:t> The presence of  melanin pigmentation in the skins of black Africans helps in adapting to their environment, but it does not mean those with no-melanin pigmentation cannot survive in Africa or that Africans cannot survive elsewhere. Environmental can even cause suffering on humans in the process of adaptations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smtClean="0"/>
              <a:t>6. </a:t>
            </a:r>
            <a:r>
              <a:rPr lang="en-US" b="1" dirty="0" smtClean="0"/>
              <a:t>Homeostasis</a:t>
            </a:r>
            <a:r>
              <a:rPr lang="en-US" dirty="0" smtClean="0"/>
              <a:t>: </a:t>
            </a:r>
          </a:p>
          <a:p>
            <a:pPr lvl="0">
              <a:buNone/>
            </a:pPr>
            <a:r>
              <a:rPr lang="en-US" dirty="0" smtClean="0"/>
              <a:t>health is a state of bodily equilibrium while disease is a state of homeostatic failure.</a:t>
            </a:r>
          </a:p>
          <a:p>
            <a:pPr lvl="0">
              <a:buNone/>
            </a:pPr>
            <a:r>
              <a:rPr lang="en-US" dirty="0" smtClean="0"/>
              <a:t> But the process of human </a:t>
            </a:r>
            <a:r>
              <a:rPr lang="en-US" b="1" dirty="0" smtClean="0"/>
              <a:t>growth</a:t>
            </a:r>
            <a:r>
              <a:rPr lang="en-US" dirty="0" smtClean="0"/>
              <a:t> as </a:t>
            </a:r>
            <a:r>
              <a:rPr lang="en-US" dirty="0" err="1" smtClean="0"/>
              <a:t>Boorse</a:t>
            </a:r>
            <a:r>
              <a:rPr lang="en-US" dirty="0" smtClean="0"/>
              <a:t> observed is itself leading to </a:t>
            </a:r>
            <a:r>
              <a:rPr lang="en-US" b="1" dirty="0" smtClean="0"/>
              <a:t>homeostatic disequilibrium.</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smtClean="0"/>
              <a:t>7. </a:t>
            </a:r>
            <a:r>
              <a:rPr lang="en-US" b="1" dirty="0" smtClean="0"/>
              <a:t>Value</a:t>
            </a:r>
            <a:r>
              <a:rPr lang="en-US" dirty="0" smtClean="0"/>
              <a:t>: </a:t>
            </a:r>
          </a:p>
          <a:p>
            <a:pPr lvl="0">
              <a:buNone/>
            </a:pPr>
            <a:r>
              <a:rPr lang="en-US" dirty="0" smtClean="0"/>
              <a:t>disease is undesirable while health is desirable. Health is thus a social value in human society.  </a:t>
            </a:r>
          </a:p>
          <a:p>
            <a:pPr>
              <a:buNone/>
            </a:pPr>
            <a:r>
              <a:rPr lang="en-US" dirty="0" smtClean="0"/>
              <a:t>Conditions such as </a:t>
            </a:r>
            <a:r>
              <a:rPr lang="en-US" b="1" dirty="0" smtClean="0"/>
              <a:t>shortness and ugliness </a:t>
            </a:r>
            <a:r>
              <a:rPr lang="en-US" dirty="0" smtClean="0"/>
              <a:t>cannot be counted as </a:t>
            </a:r>
            <a:r>
              <a:rPr lang="en-US" b="1" dirty="0" smtClean="0"/>
              <a:t>diseases even though </a:t>
            </a:r>
            <a:r>
              <a:rPr lang="en-US" dirty="0" smtClean="0"/>
              <a:t>they may </a:t>
            </a:r>
            <a:r>
              <a:rPr lang="en-US" b="1" dirty="0" smtClean="0"/>
              <a:t>not be desirable</a:t>
            </a:r>
            <a:r>
              <a:rPr lang="en-US" dirty="0" smtClean="0"/>
              <a: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Furthermore, a disease can also be defined as </a:t>
            </a:r>
            <a:r>
              <a:rPr lang="en-US" dirty="0" smtClean="0">
                <a:solidFill>
                  <a:srgbClr val="FF0000"/>
                </a:solidFill>
              </a:rPr>
              <a:t>a state in which human capacity fluctuates and represents </a:t>
            </a:r>
            <a:r>
              <a:rPr lang="en-US" dirty="0" smtClean="0"/>
              <a:t>a deviation from biomedical standard or normal human condition. </a:t>
            </a:r>
          </a:p>
          <a:p>
            <a:r>
              <a:rPr lang="en-US" dirty="0" smtClean="0"/>
              <a:t>Disease often requires medical intervention. As noted earlier, not all that conditions which require medical intervention constitute disease.</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 disease is a pathological state which can be </a:t>
            </a:r>
            <a:r>
              <a:rPr lang="en-US" dirty="0" smtClean="0">
                <a:solidFill>
                  <a:srgbClr val="FF0000"/>
                </a:solidFill>
              </a:rPr>
              <a:t>diagnosed through a competent medical analysis. Disease, however, does not always mean there </a:t>
            </a:r>
            <a:r>
              <a:rPr lang="en-US" dirty="0" smtClean="0"/>
              <a:t>must be a pathological agent such as a virus or bacterium. Conditions such as infertility, gunshot wound, fracture, drowning, and other forms of injuries/accidents also qualify as disease because they represent an infraction on normal human condition.</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Temple et al. (2001, p. 807) proposed a definition of disease with three basic elements—“</a:t>
            </a:r>
            <a:r>
              <a:rPr lang="en-US" b="1" dirty="0" smtClean="0"/>
              <a:t>disease is a state that places individuals at increased risk of adverse consequences.”</a:t>
            </a:r>
          </a:p>
          <a:p>
            <a:r>
              <a:rPr lang="en-US" b="1" dirty="0" smtClean="0"/>
              <a:t> </a:t>
            </a:r>
            <a:r>
              <a:rPr lang="en-US" dirty="0" smtClean="0"/>
              <a:t>The first element, “a state,” implies a physiological or psycho-social condition which explains susceptibility to risk. Second, risk includes the possibility of impairment. Certain conditions put individuals at a risk of diseases in the future. Therefore, both preventive and therapeutic measures could be provided to avert or ameliorate adverse consequences or undesirable situations. Meanwhile, adverse consequences include morbidity, disability, or mortality</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The definition adequately extends </a:t>
            </a:r>
            <a:r>
              <a:rPr lang="en-US" b="1" dirty="0" smtClean="0"/>
              <a:t>to genetic conditions </a:t>
            </a:r>
            <a:r>
              <a:rPr lang="en-US" dirty="0" smtClean="0"/>
              <a:t>in humans. </a:t>
            </a:r>
          </a:p>
          <a:p>
            <a:pPr>
              <a:buNone/>
            </a:pPr>
            <a:r>
              <a:rPr lang="en-US" dirty="0" smtClean="0"/>
              <a:t>Despite these enormous arguments on the biomedical model of disease, it is important to note, as Temple et al. (2001) observed, that </a:t>
            </a:r>
            <a:r>
              <a:rPr lang="en-US" b="1" dirty="0" smtClean="0"/>
              <a:t>disease is “a fluid concept influenced by societal and cultural attitudes that change with time and in response to new scientific and medical discoveries.”</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One major example that is often cited is the </a:t>
            </a:r>
            <a:r>
              <a:rPr lang="en-US" b="1" dirty="0" smtClean="0"/>
              <a:t>classification of obesity</a:t>
            </a:r>
            <a:r>
              <a:rPr lang="en-US" dirty="0" smtClean="0"/>
              <a:t>. In the </a:t>
            </a:r>
            <a:r>
              <a:rPr lang="en-US" b="1" dirty="0" smtClean="0"/>
              <a:t>pre-industrial era</a:t>
            </a:r>
            <a:r>
              <a:rPr lang="en-US" dirty="0" smtClean="0"/>
              <a:t>, obesity was a sign of affluence and </a:t>
            </a:r>
            <a:r>
              <a:rPr lang="en-US" b="1" dirty="0" smtClean="0"/>
              <a:t>good living</a:t>
            </a:r>
            <a:r>
              <a:rPr lang="en-US" dirty="0" smtClean="0"/>
              <a:t>, while in the </a:t>
            </a:r>
            <a:r>
              <a:rPr lang="en-US" b="1" dirty="0" smtClean="0"/>
              <a:t>modern era it is a disease </a:t>
            </a:r>
            <a:r>
              <a:rPr lang="en-US" dirty="0" smtClean="0"/>
              <a:t>with enormous research and development of medical interventions (including surgical procedures) to “cure” obesity. Apart from the medical risks of obesity, the social and modern reconstruction of beauty as a slim body figure also affects attitudes towards obesity. </a:t>
            </a:r>
          </a:p>
          <a:p>
            <a:r>
              <a:rPr lang="en-US" dirty="0" smtClean="0"/>
              <a:t>In addition, </a:t>
            </a:r>
            <a:r>
              <a:rPr lang="en-US" b="1" dirty="0" smtClean="0"/>
              <a:t>homosexuality</a:t>
            </a:r>
            <a:r>
              <a:rPr lang="en-US" dirty="0" smtClean="0"/>
              <a:t> was previously considered a disease but is now normalized in many societies (</a:t>
            </a:r>
            <a:r>
              <a:rPr lang="en-US" dirty="0" err="1" smtClean="0"/>
              <a:t>Nordenfeldt</a:t>
            </a:r>
            <a:r>
              <a:rPr lang="en-US" dirty="0" smtClean="0"/>
              <a:t> 1993).</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Realities of Illness</a:t>
            </a:r>
            <a:endParaRPr lang="en-US" dirty="0"/>
          </a:p>
        </p:txBody>
      </p:sp>
      <p:sp>
        <p:nvSpPr>
          <p:cNvPr id="3" name="Content Placeholder 2"/>
          <p:cNvSpPr>
            <a:spLocks noGrp="1"/>
          </p:cNvSpPr>
          <p:nvPr>
            <p:ph idx="1"/>
          </p:nvPr>
        </p:nvSpPr>
        <p:spPr/>
        <p:txBody>
          <a:bodyPr>
            <a:normAutofit lnSpcReduction="10000"/>
          </a:bodyPr>
          <a:lstStyle/>
          <a:p>
            <a:r>
              <a:rPr lang="en-US" dirty="0" smtClean="0"/>
              <a:t>Illness and disease: have been major traditional concepts in sociology and medical Sciences</a:t>
            </a:r>
          </a:p>
          <a:p>
            <a:r>
              <a:rPr lang="en-US" dirty="0" smtClean="0"/>
              <a:t>Most often, people use the words interchangeable</a:t>
            </a:r>
          </a:p>
          <a:p>
            <a:r>
              <a:rPr lang="en-US" dirty="0" smtClean="0"/>
              <a:t>Sociologists have laid more claims on the notion of illness because it is more of a behavioral concept than a medical one. Undoubtedly, illness has a number of undeniable social, moral, and legal contexts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One wonders why there has not been </a:t>
            </a:r>
            <a:r>
              <a:rPr lang="en-US" dirty="0" smtClean="0"/>
              <a:t>agreement, </a:t>
            </a:r>
            <a:r>
              <a:rPr lang="en-US" dirty="0"/>
              <a:t>despite the long history of medicine. The concepts are multidimensional, complex, and often </a:t>
            </a:r>
            <a:r>
              <a:rPr lang="en-US" dirty="0" smtClean="0"/>
              <a:t>vague.</a:t>
            </a:r>
          </a:p>
          <a:p>
            <a:r>
              <a:rPr lang="en-US" dirty="0"/>
              <a:t>For instance, Larson (1999) observed that disagreements about the meaning of health are common because health is </a:t>
            </a:r>
            <a:r>
              <a:rPr lang="en-US" dirty="0" smtClean="0"/>
              <a:t>inculcate </a:t>
            </a:r>
            <a:r>
              <a:rPr lang="en-US" dirty="0"/>
              <a:t>with political, medical, social, economic, and spiritual components.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Disease</a:t>
            </a:r>
            <a:r>
              <a:rPr lang="en-US" dirty="0" smtClean="0"/>
              <a:t> is a form of pathology or medical problem, defect, or impairment, while </a:t>
            </a:r>
            <a:r>
              <a:rPr lang="en-US" b="1" dirty="0" smtClean="0"/>
              <a:t>illness</a:t>
            </a:r>
            <a:r>
              <a:rPr lang="en-US" dirty="0" smtClean="0"/>
              <a:t> is a </a:t>
            </a:r>
            <a:r>
              <a:rPr lang="en-US" b="1" dirty="0" smtClean="0"/>
              <a:t>manifestation</a:t>
            </a:r>
            <a:r>
              <a:rPr lang="en-US" dirty="0" smtClean="0"/>
              <a:t> of such an impairment, defect/pathology, or disability.</a:t>
            </a:r>
          </a:p>
          <a:p>
            <a:r>
              <a:rPr lang="en-US" b="1" dirty="0" smtClean="0"/>
              <a:t>Illness</a:t>
            </a:r>
            <a:r>
              <a:rPr lang="en-US" dirty="0" smtClean="0"/>
              <a:t> is </a:t>
            </a:r>
            <a:r>
              <a:rPr lang="en-US" b="1" dirty="0" smtClean="0"/>
              <a:t>a presentation </a:t>
            </a:r>
            <a:r>
              <a:rPr lang="en-US" dirty="0" smtClean="0"/>
              <a:t>of a medical condition in a way that limits the functional capability of an individual in the society</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Illness is the live-experience of a diseased condition. </a:t>
            </a:r>
          </a:p>
          <a:p>
            <a:r>
              <a:rPr lang="en-US" dirty="0" smtClean="0"/>
              <a:t>While a </a:t>
            </a:r>
            <a:r>
              <a:rPr lang="en-US" b="1" dirty="0" smtClean="0"/>
              <a:t>diseased patient might not be real </a:t>
            </a:r>
            <a:r>
              <a:rPr lang="en-US" dirty="0" smtClean="0"/>
              <a:t>(i.e., without a self-awareness of the condition), an </a:t>
            </a:r>
            <a:r>
              <a:rPr lang="en-US" b="1" dirty="0" smtClean="0"/>
              <a:t>ill patient is real</a:t>
            </a:r>
            <a:r>
              <a:rPr lang="en-US" dirty="0" smtClean="0"/>
              <a:t>.</a:t>
            </a:r>
          </a:p>
          <a:p>
            <a:r>
              <a:rPr lang="en-US" dirty="0" smtClean="0"/>
              <a:t> It can simply be observed that disease makes people ill. An individual is thus ill to some degree if there is some vital goal of his/her which cannot be completely realized (</a:t>
            </a:r>
            <a:r>
              <a:rPr lang="en-US" dirty="0" err="1" smtClean="0"/>
              <a:t>Nordenfeldt</a:t>
            </a:r>
            <a:r>
              <a:rPr lang="en-US" dirty="0" smtClean="0"/>
              <a:t> 1993</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Illness is a progression from the mere presence of a medical problem or condition to the presentation of disabling symptoms and signs.</a:t>
            </a:r>
          </a:p>
          <a:p>
            <a:r>
              <a:rPr lang="en-US" dirty="0" smtClean="0"/>
              <a:t>The underlying meaning is that it is possible to have a disease without being ill and vice versa—invariably it is possible to have a disease without any awareness of it</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Boorse</a:t>
            </a:r>
            <a:r>
              <a:rPr lang="en-US" dirty="0" smtClean="0"/>
              <a:t> (1975) advanced some clarifications on the character of illness.</a:t>
            </a:r>
          </a:p>
          <a:p>
            <a:pPr marL="514350" indent="-514350">
              <a:buFont typeface="+mj-lt"/>
              <a:buAutoNum type="arabicPeriod"/>
            </a:pPr>
            <a:r>
              <a:rPr lang="en-US" dirty="0" smtClean="0"/>
              <a:t>An </a:t>
            </a:r>
            <a:r>
              <a:rPr lang="en-US" b="1" dirty="0" smtClean="0"/>
              <a:t>illness is a reasonably serious disease,  </a:t>
            </a:r>
            <a:r>
              <a:rPr lang="en-US" dirty="0" smtClean="0"/>
              <a:t>  It is a condition that is obviously undesirable because of its negative attributes</a:t>
            </a:r>
          </a:p>
          <a:p>
            <a:pPr marL="514350" indent="-514350">
              <a:buFont typeface="+mj-lt"/>
              <a:buAutoNum type="arabicPeriod"/>
            </a:pPr>
            <a:r>
              <a:rPr lang="en-US" dirty="0" smtClean="0"/>
              <a:t>Illness requires treatment. It is a condition, which can be described as a medical problem in terms of impairment, defect, or disability and thus requires medical attention.</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600200"/>
            <a:ext cx="8229600" cy="4525963"/>
          </a:xfrm>
        </p:spPr>
        <p:txBody>
          <a:bodyPr/>
          <a:lstStyle/>
          <a:p>
            <a:pPr>
              <a:buNone/>
            </a:pPr>
            <a:r>
              <a:rPr lang="en-US" dirty="0" smtClean="0"/>
              <a:t>3. Illness is often a </a:t>
            </a:r>
            <a:r>
              <a:rPr lang="en-US" b="1" dirty="0" smtClean="0"/>
              <a:t>valid excuse for normally </a:t>
            </a:r>
            <a:r>
              <a:rPr lang="en-US" b="1" dirty="0" err="1" smtClean="0"/>
              <a:t>criticisable</a:t>
            </a:r>
            <a:r>
              <a:rPr lang="en-US" b="1" dirty="0" smtClean="0"/>
              <a:t> behavio</a:t>
            </a:r>
            <a:r>
              <a:rPr lang="en-US" dirty="0" smtClean="0"/>
              <a:t>r. This implies that an ill person may not fulfill normative roles and expectations. </a:t>
            </a:r>
          </a:p>
          <a:p>
            <a:pPr>
              <a:buNone/>
            </a:pPr>
            <a:r>
              <a:rPr lang="en-US" dirty="0" smtClean="0"/>
              <a:t>Instead of criticizing an individual, people will affirm that he/she is incompetent due to illness</a:t>
            </a:r>
            <a:r>
              <a:rPr lang="en-US" b="1" dirty="0" smtClean="0"/>
              <a:t>. This implies there is a diminished moral accountability </a:t>
            </a:r>
            <a:r>
              <a:rPr lang="en-US" dirty="0" smtClean="0"/>
              <a:t>for the ill.</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4. Determination of illness is bound by appropriate normative judgments or  a </a:t>
            </a:r>
          </a:p>
          <a:p>
            <a:pPr>
              <a:buNone/>
            </a:pPr>
            <a:r>
              <a:rPr lang="en-US" dirty="0" smtClean="0"/>
              <a:t>    socio-cultural context. </a:t>
            </a:r>
            <a:r>
              <a:rPr lang="en-US" b="1" dirty="0" smtClean="0"/>
              <a:t>This implies that illness is a relative term as it could vary by culture, place, individual, and time</a:t>
            </a:r>
            <a:r>
              <a:rPr lang="en-US" dirty="0" smtClean="0"/>
              <a:t>. </a:t>
            </a:r>
          </a:p>
          <a:p>
            <a:pPr>
              <a:buNone/>
            </a:pPr>
            <a:r>
              <a:rPr lang="en-US" dirty="0" smtClean="0"/>
              <a:t>The cultural notion of illness </a:t>
            </a:r>
            <a:r>
              <a:rPr lang="en-US" b="1" dirty="0" smtClean="0"/>
              <a:t>determines the kind of response and how serious </a:t>
            </a:r>
            <a:r>
              <a:rPr lang="en-US" dirty="0" smtClean="0"/>
              <a:t>some medical conditions could be termed as mild, serious, or negligible.</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it is evident that illness is culture-bound. </a:t>
            </a:r>
          </a:p>
          <a:p>
            <a:pPr>
              <a:buNone/>
            </a:pPr>
            <a:r>
              <a:rPr lang="en-US" dirty="0" smtClean="0"/>
              <a:t>It is Socio-culturally defined. </a:t>
            </a:r>
          </a:p>
          <a:p>
            <a:pPr>
              <a:buNone/>
            </a:pPr>
            <a:r>
              <a:rPr lang="en-US" dirty="0" smtClean="0"/>
              <a:t>This is why </a:t>
            </a:r>
            <a:r>
              <a:rPr lang="en-US" dirty="0" err="1" smtClean="0"/>
              <a:t>Fabrega</a:t>
            </a:r>
            <a:r>
              <a:rPr lang="en-US" dirty="0" smtClean="0"/>
              <a:t> (1973) and </a:t>
            </a:r>
            <a:r>
              <a:rPr lang="en-US" dirty="0" err="1" smtClean="0"/>
              <a:t>Garro</a:t>
            </a:r>
            <a:r>
              <a:rPr lang="en-US" dirty="0" smtClean="0"/>
              <a:t> (2000) observed that  illness is a </a:t>
            </a:r>
            <a:r>
              <a:rPr lang="en-US" b="1" dirty="0" smtClean="0"/>
              <a:t>universal human experience with a cultural meaning</a:t>
            </a:r>
            <a:r>
              <a:rPr lang="en-US" dirty="0" smtClean="0"/>
              <a:t>. </a:t>
            </a:r>
          </a:p>
          <a:p>
            <a:pPr>
              <a:buNone/>
            </a:pPr>
            <a:r>
              <a:rPr lang="en-US" dirty="0" smtClean="0"/>
              <a:t>They observed that </a:t>
            </a:r>
            <a:r>
              <a:rPr lang="en-US" b="1" dirty="0" smtClean="0"/>
              <a:t>culture is a tool</a:t>
            </a:r>
            <a:r>
              <a:rPr lang="en-US" dirty="0" smtClean="0"/>
              <a:t>, which both </a:t>
            </a:r>
            <a:r>
              <a:rPr lang="en-US" b="1" dirty="0" smtClean="0"/>
              <a:t>enables and restrains interpretive possibilities regarding an illness. </a:t>
            </a:r>
            <a:endParaRPr lang="en-US"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This cultural interpretation of illness is inevitable and important in a number of ways</a:t>
            </a:r>
          </a:p>
          <a:p>
            <a:pPr>
              <a:buNone/>
            </a:pPr>
            <a:r>
              <a:rPr lang="en-US" dirty="0" smtClean="0"/>
              <a:t>The </a:t>
            </a:r>
            <a:r>
              <a:rPr lang="en-US" b="1" dirty="0" smtClean="0"/>
              <a:t>first</a:t>
            </a:r>
            <a:r>
              <a:rPr lang="en-US" dirty="0" smtClean="0"/>
              <a:t> major </a:t>
            </a:r>
            <a:r>
              <a:rPr lang="en-US" b="1" dirty="0" smtClean="0"/>
              <a:t>interpretation</a:t>
            </a:r>
            <a:r>
              <a:rPr lang="en-US" dirty="0" smtClean="0"/>
              <a:t> is the </a:t>
            </a:r>
            <a:r>
              <a:rPr lang="en-US" b="1" dirty="0" smtClean="0"/>
              <a:t>normative definition of illness</a:t>
            </a:r>
            <a:r>
              <a:rPr lang="en-US" dirty="0" smtClean="0"/>
              <a:t>, when an individual could be declared ill. In fact, the significant other may play a major role </a:t>
            </a:r>
            <a:r>
              <a:rPr lang="en-US" b="1" dirty="0" smtClean="0"/>
              <a:t>in identifying illness and referring the individual to an appropri</a:t>
            </a:r>
            <a:r>
              <a:rPr lang="en-US" dirty="0" smtClean="0"/>
              <a:t>ate care sector.</a:t>
            </a:r>
          </a:p>
          <a:p>
            <a:pPr>
              <a:buNone/>
            </a:pPr>
            <a:r>
              <a:rPr lang="en-US" dirty="0" smtClean="0"/>
              <a:t>There </a:t>
            </a:r>
            <a:r>
              <a:rPr lang="en-US" b="1" dirty="0" smtClean="0"/>
              <a:t>are cultural frameworks for recognizing a disease/illness through </a:t>
            </a:r>
            <a:r>
              <a:rPr lang="en-US" dirty="0" smtClean="0"/>
              <a:t>its signs and symptoms.</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second is </a:t>
            </a:r>
            <a:r>
              <a:rPr lang="en-US" b="1" dirty="0" smtClean="0"/>
              <a:t>etiological categorization—an attempt to determine why an individual is ill</a:t>
            </a:r>
            <a:r>
              <a:rPr lang="en-US" dirty="0" smtClean="0"/>
              <a:t>. </a:t>
            </a:r>
            <a:r>
              <a:rPr lang="en-US" b="1" dirty="0" smtClean="0"/>
              <a:t>Cultural and historical experiences affect this causal classification </a:t>
            </a:r>
            <a:r>
              <a:rPr lang="en-US" dirty="0" smtClean="0"/>
              <a:t>of illness.</a:t>
            </a:r>
          </a:p>
          <a:p>
            <a:r>
              <a:rPr lang="en-US" dirty="0" smtClean="0"/>
              <a:t> If it is an illness that is common in the community, a remedy may be available without much process of diagnosis</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The third is the </a:t>
            </a:r>
            <a:r>
              <a:rPr lang="en-US" b="1" dirty="0" smtClean="0"/>
              <a:t>evaluation of therapeutic options</a:t>
            </a:r>
            <a:r>
              <a:rPr lang="en-US" dirty="0" smtClean="0"/>
              <a:t>. This is often influenced by etiological classification. Different societies have a number of causal  explanations. </a:t>
            </a:r>
            <a:r>
              <a:rPr lang="en-US" b="1" dirty="0" smtClean="0"/>
              <a:t>Although natural causation is predominant in western societies, there are other etiological classifications</a:t>
            </a:r>
            <a:r>
              <a:rPr lang="en-US" dirty="0" smtClean="0"/>
              <a:t>. </a:t>
            </a:r>
          </a:p>
          <a:p>
            <a:pPr>
              <a:buNone/>
            </a:pPr>
            <a:r>
              <a:rPr lang="en-US" dirty="0" smtClean="0"/>
              <a:t>The same situation applies to the non-western </a:t>
            </a:r>
          </a:p>
          <a:p>
            <a:pPr>
              <a:buNone/>
            </a:pPr>
            <a:r>
              <a:rPr lang="en-US" dirty="0" smtClean="0"/>
              <a:t>societies. </a:t>
            </a:r>
            <a:r>
              <a:rPr lang="en-US" dirty="0" err="1" smtClean="0"/>
              <a:t>Fabrega</a:t>
            </a:r>
            <a:r>
              <a:rPr lang="en-US" dirty="0" smtClean="0"/>
              <a:t> (1973), for instance, opined that the social definition of illness forms the basis of a </a:t>
            </a:r>
            <a:r>
              <a:rPr lang="en-US" b="1" dirty="0" smtClean="0"/>
              <a:t>decision about medical treatment</a:t>
            </a:r>
            <a:r>
              <a:rPr lang="en-US" dirty="0" smtClean="0"/>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combination </a:t>
            </a:r>
            <a:r>
              <a:rPr lang="en-US" dirty="0"/>
              <a:t>of the various perspectives often presents a complex </a:t>
            </a:r>
            <a:r>
              <a:rPr lang="en-US" dirty="0" smtClean="0"/>
              <a:t>definition </a:t>
            </a:r>
            <a:r>
              <a:rPr lang="en-US" dirty="0"/>
              <a:t>like the WHO’s definition of </a:t>
            </a:r>
            <a:r>
              <a:rPr lang="en-US" dirty="0" smtClean="0"/>
              <a:t>health</a:t>
            </a:r>
          </a:p>
          <a:p>
            <a:r>
              <a:rPr lang="en-US" dirty="0"/>
              <a:t>This is why the debate on the definition of health is still ongoing. </a:t>
            </a:r>
            <a:endParaRPr lang="en-US" dirty="0" smtClean="0"/>
          </a:p>
          <a:p>
            <a:r>
              <a:rPr lang="en-US" dirty="0" smtClean="0"/>
              <a:t>That </a:t>
            </a:r>
            <a:r>
              <a:rPr lang="en-US" dirty="0"/>
              <a:t>the debate continues is not a problem as refinement of definition could lead to a better </a:t>
            </a:r>
            <a:r>
              <a:rPr lang="en-US" dirty="0" err="1"/>
              <a:t>conceptualisation</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The last aspect is </a:t>
            </a:r>
            <a:r>
              <a:rPr lang="en-US" b="1" dirty="0" smtClean="0"/>
              <a:t>reintegration into the social system following perceived </a:t>
            </a:r>
            <a:r>
              <a:rPr lang="en-US" dirty="0" smtClean="0"/>
              <a:t>wellness.</a:t>
            </a:r>
          </a:p>
          <a:p>
            <a:pPr>
              <a:buNone/>
            </a:pPr>
            <a:r>
              <a:rPr lang="en-US" dirty="0" smtClean="0"/>
              <a:t> This is also very important as </a:t>
            </a:r>
            <a:r>
              <a:rPr lang="en-US" b="1" dirty="0" smtClean="0"/>
              <a:t>the society plays a large role in absorbing a previously ill individual back into the social system</a:t>
            </a:r>
            <a:r>
              <a:rPr lang="en-US" dirty="0" smtClean="0"/>
              <a:t>.</a:t>
            </a:r>
          </a:p>
          <a:p>
            <a:pPr>
              <a:buNone/>
            </a:pPr>
            <a:r>
              <a:rPr lang="en-US" dirty="0" smtClean="0"/>
              <a:t> This is often problematic in </a:t>
            </a:r>
            <a:r>
              <a:rPr lang="en-US" b="1" dirty="0" smtClean="0"/>
              <a:t>the case of mental illness as stigmatization may arise which may eventually affect the illness prognosis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Should Health be Defined</a:t>
            </a:r>
            <a:endParaRPr lang="en-US" dirty="0"/>
          </a:p>
        </p:txBody>
      </p:sp>
      <p:sp>
        <p:nvSpPr>
          <p:cNvPr id="3" name="Content Placeholder 2"/>
          <p:cNvSpPr>
            <a:spLocks noGrp="1"/>
          </p:cNvSpPr>
          <p:nvPr>
            <p:ph idx="1"/>
          </p:nvPr>
        </p:nvSpPr>
        <p:spPr/>
        <p:txBody>
          <a:bodyPr>
            <a:normAutofit/>
          </a:bodyPr>
          <a:lstStyle/>
          <a:p>
            <a:r>
              <a:rPr lang="en-US" dirty="0" smtClean="0"/>
              <a:t>WHO (</a:t>
            </a:r>
            <a:r>
              <a:rPr lang="en-US" dirty="0"/>
              <a:t>1948) defined health </a:t>
            </a:r>
            <a:r>
              <a:rPr lang="en-US" dirty="0" smtClean="0"/>
              <a:t>as</a:t>
            </a:r>
          </a:p>
          <a:p>
            <a:endParaRPr lang="en-US" dirty="0"/>
          </a:p>
          <a:p>
            <a:pPr algn="ctr">
              <a:buNone/>
            </a:pPr>
            <a:r>
              <a:rPr lang="en-US" dirty="0" smtClean="0"/>
              <a:t>“a </a:t>
            </a:r>
            <a:r>
              <a:rPr lang="en-US" dirty="0"/>
              <a:t>state of complete physical, mental, and social well-being</a:t>
            </a:r>
            <a:r>
              <a:rPr lang="en-US" dirty="0" smtClean="0"/>
              <a:t>, not </a:t>
            </a:r>
            <a:r>
              <a:rPr lang="en-US" dirty="0"/>
              <a:t>merely the absence of disease and </a:t>
            </a:r>
            <a:r>
              <a:rPr lang="en-US" dirty="0" smtClean="0"/>
              <a:t>infirmity”. </a:t>
            </a:r>
          </a:p>
          <a:p>
            <a:r>
              <a:rPr lang="en-US" dirty="0" smtClean="0"/>
              <a:t>The </a:t>
            </a:r>
            <a:r>
              <a:rPr lang="en-US" dirty="0"/>
              <a:t>definition is </a:t>
            </a:r>
            <a:r>
              <a:rPr lang="en-US" b="1" dirty="0"/>
              <a:t>holistic</a:t>
            </a:r>
            <a:r>
              <a:rPr lang="en-US" dirty="0"/>
              <a:t>, and </a:t>
            </a:r>
            <a:r>
              <a:rPr lang="en-US" dirty="0" smtClean="0"/>
              <a:t>it presents </a:t>
            </a:r>
            <a:r>
              <a:rPr lang="en-US" b="1" dirty="0"/>
              <a:t>three </a:t>
            </a:r>
            <a:r>
              <a:rPr lang="en-US" dirty="0"/>
              <a:t>major interrelated components of health</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 of health/</a:t>
            </a:r>
            <a:r>
              <a:rPr lang="en-US" dirty="0" err="1" smtClean="0"/>
              <a:t>WHOdefinition</a:t>
            </a: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q"/>
            </a:pPr>
            <a:r>
              <a:rPr lang="en-US" b="1" dirty="0"/>
              <a:t>The </a:t>
            </a:r>
            <a:r>
              <a:rPr lang="en-US" b="1" dirty="0" smtClean="0"/>
              <a:t>physical </a:t>
            </a:r>
            <a:r>
              <a:rPr lang="en-US" dirty="0" smtClean="0"/>
              <a:t>:</a:t>
            </a:r>
            <a:endParaRPr lang="en-US" dirty="0"/>
          </a:p>
          <a:p>
            <a:r>
              <a:rPr lang="en-US" dirty="0" smtClean="0"/>
              <a:t>This </a:t>
            </a:r>
            <a:r>
              <a:rPr lang="en-US" dirty="0"/>
              <a:t>is the </a:t>
            </a:r>
            <a:r>
              <a:rPr lang="en-US" b="1" dirty="0"/>
              <a:t>physiological or biological </a:t>
            </a:r>
            <a:r>
              <a:rPr lang="en-US" dirty="0"/>
              <a:t>component of the definition.</a:t>
            </a:r>
          </a:p>
          <a:p>
            <a:r>
              <a:rPr lang="en-US" dirty="0"/>
              <a:t>It simply implies the maintenance of homoeostasis. </a:t>
            </a:r>
            <a:r>
              <a:rPr lang="en-US" dirty="0" smtClean="0"/>
              <a:t>Most </a:t>
            </a:r>
            <a:r>
              <a:rPr lang="en-US" dirty="0"/>
              <a:t>often, disease represents a malfunction of a part </a:t>
            </a:r>
            <a:r>
              <a:rPr lang="en-US" dirty="0" smtClean="0"/>
              <a:t>of the </a:t>
            </a:r>
            <a:r>
              <a:rPr lang="en-US" dirty="0"/>
              <a:t>body system or an </a:t>
            </a:r>
            <a:r>
              <a:rPr lang="en-US" dirty="0" smtClean="0"/>
              <a:t>invasion </a:t>
            </a:r>
            <a:r>
              <a:rPr lang="en-US" dirty="0"/>
              <a:t>of harmful organisms such as a virus or parasite.</a:t>
            </a:r>
          </a:p>
          <a:p>
            <a:r>
              <a:rPr lang="en-US" dirty="0"/>
              <a:t>This may cause a breakdown of the individual affected. This physiological </a:t>
            </a:r>
            <a:r>
              <a:rPr lang="en-US" dirty="0" smtClean="0"/>
              <a:t>aspect is </a:t>
            </a:r>
            <a:r>
              <a:rPr lang="en-US" dirty="0"/>
              <a:t>the most important biomedical criterion in the determination of health. </a:t>
            </a:r>
            <a:endParaRPr lang="en-US" dirty="0" smtClean="0"/>
          </a:p>
          <a:p>
            <a:r>
              <a:rPr lang="en-US" dirty="0" smtClean="0"/>
              <a:t>For someone </a:t>
            </a:r>
            <a:r>
              <a:rPr lang="en-US" dirty="0"/>
              <a:t>to be healthy, his/her biological components must be in </a:t>
            </a:r>
            <a:r>
              <a:rPr lang="en-US" dirty="0" smtClean="0"/>
              <a:t>order.</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b="1" dirty="0" smtClean="0"/>
              <a:t>The social :</a:t>
            </a:r>
            <a:endParaRPr lang="en-US" b="1" dirty="0"/>
          </a:p>
          <a:p>
            <a:r>
              <a:rPr lang="en-US" dirty="0" smtClean="0"/>
              <a:t>This </a:t>
            </a:r>
            <a:r>
              <a:rPr lang="en-US" dirty="0"/>
              <a:t>represents the </a:t>
            </a:r>
            <a:r>
              <a:rPr lang="en-US" dirty="0" smtClean="0"/>
              <a:t>behavioral </a:t>
            </a:r>
            <a:r>
              <a:rPr lang="en-US" dirty="0"/>
              <a:t>aspect of human health. Being </a:t>
            </a:r>
            <a:r>
              <a:rPr lang="en-US" dirty="0" smtClean="0"/>
              <a:t>a member </a:t>
            </a:r>
            <a:r>
              <a:rPr lang="en-US" dirty="0"/>
              <a:t>of society is being in the network of social interaction and being </a:t>
            </a:r>
            <a:r>
              <a:rPr lang="en-US" dirty="0" smtClean="0"/>
              <a:t>able to fulfill </a:t>
            </a:r>
            <a:r>
              <a:rPr lang="en-US" dirty="0"/>
              <a:t>social roles and expectations. </a:t>
            </a:r>
            <a:endParaRPr lang="en-US" dirty="0" smtClean="0"/>
          </a:p>
          <a:p>
            <a:r>
              <a:rPr lang="en-US" dirty="0" smtClean="0"/>
              <a:t>If </a:t>
            </a:r>
            <a:r>
              <a:rPr lang="en-US" dirty="0"/>
              <a:t>an </a:t>
            </a:r>
            <a:r>
              <a:rPr lang="en-US" dirty="0" smtClean="0"/>
              <a:t>individual </a:t>
            </a:r>
            <a:r>
              <a:rPr lang="en-US" dirty="0"/>
              <a:t>is not active in the </a:t>
            </a:r>
            <a:r>
              <a:rPr lang="en-US" dirty="0" smtClean="0"/>
              <a:t>social network</a:t>
            </a:r>
            <a:r>
              <a:rPr lang="en-US" dirty="0"/>
              <a:t>, it represents a form of social pathology— an abnormality, which is </a:t>
            </a:r>
            <a:r>
              <a:rPr lang="en-US" dirty="0" smtClean="0"/>
              <a:t>an infraction </a:t>
            </a:r>
            <a:r>
              <a:rPr lang="en-US" dirty="0"/>
              <a:t>on the norms and values of society. </a:t>
            </a:r>
            <a:endParaRPr lang="en-US" dirty="0" smtClean="0"/>
          </a:p>
          <a:p>
            <a:r>
              <a:rPr lang="en-US" dirty="0" smtClean="0"/>
              <a:t>The </a:t>
            </a:r>
            <a:r>
              <a:rPr lang="en-US" dirty="0"/>
              <a:t>social also incorporates </a:t>
            </a:r>
            <a:r>
              <a:rPr lang="en-US" dirty="0" smtClean="0"/>
              <a:t>the spiritual </a:t>
            </a:r>
            <a:r>
              <a:rPr lang="en-US" dirty="0"/>
              <a:t>dimension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b="1" dirty="0"/>
              <a:t>The </a:t>
            </a:r>
            <a:r>
              <a:rPr lang="en-US" b="1" dirty="0" smtClean="0"/>
              <a:t>mental:</a:t>
            </a:r>
            <a:endParaRPr lang="en-US" b="1" dirty="0"/>
          </a:p>
          <a:p>
            <a:r>
              <a:rPr lang="en-US" dirty="0" smtClean="0"/>
              <a:t>This </a:t>
            </a:r>
            <a:r>
              <a:rPr lang="en-US" dirty="0"/>
              <a:t>indicates the psychological, emotional, and mental status </a:t>
            </a:r>
            <a:r>
              <a:rPr lang="en-US" dirty="0" smtClean="0"/>
              <a:t>of the </a:t>
            </a:r>
            <a:r>
              <a:rPr lang="en-US" dirty="0"/>
              <a:t>individual. Emotional apathy, fixation, and maladjusted personality </a:t>
            </a:r>
            <a:r>
              <a:rPr lang="en-US" dirty="0" smtClean="0"/>
              <a:t>constitute </a:t>
            </a:r>
            <a:r>
              <a:rPr lang="en-US" dirty="0"/>
              <a:t>a part of the manifestation of illness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223</TotalTime>
  <Words>3148</Words>
  <Application>Microsoft Office PowerPoint</Application>
  <PresentationFormat>On-screen Show (4:3)</PresentationFormat>
  <Paragraphs>154</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Module</vt:lpstr>
      <vt:lpstr>Health, Disease, and Illness as Conceptual Tools</vt:lpstr>
      <vt:lpstr>Slide 2</vt:lpstr>
      <vt:lpstr>Slide 3</vt:lpstr>
      <vt:lpstr>Slide 4</vt:lpstr>
      <vt:lpstr>Slide 5</vt:lpstr>
      <vt:lpstr>How Should Health be Defined</vt:lpstr>
      <vt:lpstr>Component of health/WHOdefinition </vt:lpstr>
      <vt:lpstr>Slide 8</vt:lpstr>
      <vt:lpstr>Slide 9</vt:lpstr>
      <vt:lpstr>Slide 10</vt:lpstr>
      <vt:lpstr>Slide 11</vt:lpstr>
      <vt:lpstr>Slide 12</vt:lpstr>
      <vt:lpstr>Slide 13</vt:lpstr>
      <vt:lpstr>Slide 14</vt:lpstr>
      <vt:lpstr>Models  for defining health/ Larson 1999</vt:lpstr>
      <vt:lpstr>A New Definition of Health?</vt:lpstr>
      <vt:lpstr>Slide 17</vt:lpstr>
      <vt:lpstr>Slide 18</vt:lpstr>
      <vt:lpstr>Slide 19</vt:lpstr>
      <vt:lpstr>Slide 20</vt:lpstr>
      <vt:lpstr>Slide 21</vt:lpstr>
      <vt:lpstr>Slide 22</vt:lpstr>
      <vt:lpstr>Slide 23</vt:lpstr>
      <vt:lpstr>Disease as a Conceptual Tool</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The Realities of Illness</vt:lpstr>
      <vt:lpstr>Slide 40</vt:lpstr>
      <vt:lpstr>Slide 41</vt:lpstr>
      <vt:lpstr>Slide 42</vt:lpstr>
      <vt:lpstr>Slide 43</vt:lpstr>
      <vt:lpstr>Slide 44</vt:lpstr>
      <vt:lpstr>Slide 45</vt:lpstr>
      <vt:lpstr>Slide 46</vt:lpstr>
      <vt:lpstr>Slide 47</vt:lpstr>
      <vt:lpstr>Slide 48</vt:lpstr>
      <vt:lpstr>Slide 49</vt:lpstr>
      <vt:lpstr>Slide 50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Disease, and Illness as Conceptual Tools</dc:title>
  <dc:creator>Dell435</dc:creator>
  <cp:lastModifiedBy>Dell435</cp:lastModifiedBy>
  <cp:revision>28</cp:revision>
  <dcterms:created xsi:type="dcterms:W3CDTF">2018-02-12T06:35:07Z</dcterms:created>
  <dcterms:modified xsi:type="dcterms:W3CDTF">2018-03-04T07:38:22Z</dcterms:modified>
</cp:coreProperties>
</file>