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3"/>
  </p:notesMasterIdLst>
  <p:handoutMasterIdLst>
    <p:handoutMasterId r:id="rId14"/>
  </p:handoutMasterIdLst>
  <p:sldIdLst>
    <p:sldId id="379" r:id="rId2"/>
    <p:sldId id="439" r:id="rId3"/>
    <p:sldId id="440" r:id="rId4"/>
    <p:sldId id="441" r:id="rId5"/>
    <p:sldId id="442" r:id="rId6"/>
    <p:sldId id="443" r:id="rId7"/>
    <p:sldId id="444" r:id="rId8"/>
    <p:sldId id="445" r:id="rId9"/>
    <p:sldId id="446" r:id="rId10"/>
    <p:sldId id="447" r:id="rId11"/>
    <p:sldId id="44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ECE9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327" autoAdjust="0"/>
    <p:restoredTop sz="99237" autoAdjust="0"/>
  </p:normalViewPr>
  <p:slideViewPr>
    <p:cSldViewPr>
      <p:cViewPr varScale="1">
        <p:scale>
          <a:sx n="86" d="100"/>
          <a:sy n="86" d="100"/>
        </p:scale>
        <p:origin x="773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B1C9A15-B692-490F-8749-16308C87B629}" type="datetimeFigureOut">
              <a:rPr lang="en-US"/>
              <a:pPr>
                <a:defRPr/>
              </a:pPr>
              <a:t>11/1/2020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08CB9E8-C676-4061-AADA-A17E0B1A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044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7FE6735-1682-418B-AE6B-06A9761EBD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169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2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605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605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C4DDD-7BB8-4AC9-9F33-480B3CA16B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216325"/>
      </p:ext>
    </p:extLst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2D07E-4180-486A-86AB-D86ABD696F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2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508E-C0CD-4983-A648-9D1B3F292E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92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73DE3-3A65-4B9F-8731-A260C37A48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E95BB-DDC9-4686-B23F-4FE83FAD1B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71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00A1C-394A-4E30-AF85-A776BEE868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29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C4EDC-7F26-4C02-B978-C11F1C54D3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72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5808F-92BE-4681-B4F2-9904C488A4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966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AE563-0F30-4375-8E33-7912D87D9B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7B242-9269-4FB2-8C23-B63CE52D92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926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B1D5A-5564-4302-851C-587C78994D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909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3481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5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5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3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3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3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3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503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2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1C4A711B-383C-4882-BD7C-6D54BCDBD9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503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03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03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503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4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Differential Pulse Code Modulation DPCM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effectLst/>
              </a:rPr>
              <a:t>When voice or video signal is sampled at a rate slightly higher than the Nyquist rate, the resulting sampled signal is found to exhibit a high degree of correlation between adjacent samples</a:t>
            </a:r>
          </a:p>
          <a:p>
            <a:pPr algn="just"/>
            <a:r>
              <a:rPr lang="en-US" dirty="0">
                <a:effectLst/>
              </a:rPr>
              <a:t>When the resulting samples are encoded as in standard PCM, the encoded signal contains redundant information (extra unwanted bits)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gain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00200"/>
            <a:ext cx="7951304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0604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gain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70357"/>
            <a:ext cx="8280010" cy="2820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1416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Differential Pulse Code Modulation DPCM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effectLst/>
              </a:rPr>
              <a:t>This means that, the PCM process generates extra bits to be transmitted in the channel</a:t>
            </a:r>
          </a:p>
          <a:p>
            <a:pPr algn="just"/>
            <a:r>
              <a:rPr lang="en-US" dirty="0">
                <a:effectLst/>
              </a:rPr>
              <a:t>Those extra bits wastes the channel bandwidth</a:t>
            </a:r>
          </a:p>
          <a:p>
            <a:pPr algn="just"/>
            <a:r>
              <a:rPr lang="en-US" dirty="0">
                <a:effectLst/>
              </a:rPr>
              <a:t>In DPCM the redundant extra bits can be eliminated by using linear prediction before encoding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030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Differential Pulse Code Modulation DPCM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en-US" sz="3100" dirty="0">
                    <a:effectLst/>
                  </a:rPr>
                  <a:t>DPCM uses the linear prediction in order to predict an estimate samples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1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100" i="1" smtClean="0">
                            <a:effectLst/>
                            <a:latin typeface="Cambria Math"/>
                          </a:rPr>
                          <m:t>𝑚</m:t>
                        </m:r>
                      </m:e>
                    </m:acc>
                    <m:d>
                      <m:dPr>
                        <m:begChr m:val="["/>
                        <m:endChr m:val="]"/>
                        <m:ctrlPr>
                          <a:rPr lang="en-US" sz="3100" b="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100" b="0" i="1" smtClean="0">
                            <a:effectLst/>
                            <a:latin typeface="Cambria Math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3100" dirty="0">
                    <a:effectLst/>
                  </a:rPr>
                  <a:t>from the actual signal samples </a:t>
                </a:r>
                <a14:m>
                  <m:oMath xmlns:m="http://schemas.openxmlformats.org/officeDocument/2006/math">
                    <m:r>
                      <a:rPr lang="en-US" sz="3100" b="0" i="1" smtClean="0">
                        <a:effectLst/>
                        <a:latin typeface="Cambria Math"/>
                      </a:rPr>
                      <m:t>𝑚</m:t>
                    </m:r>
                    <m:r>
                      <a:rPr lang="en-US" sz="3100" b="0" i="1" smtClean="0">
                        <a:effectLst/>
                        <a:latin typeface="Cambria Math"/>
                      </a:rPr>
                      <m:t>[</m:t>
                    </m:r>
                    <m:r>
                      <a:rPr lang="en-US" sz="3100" b="0" i="1" smtClean="0">
                        <a:effectLst/>
                        <a:latin typeface="Cambria Math"/>
                      </a:rPr>
                      <m:t>𝑛</m:t>
                    </m:r>
                    <m:r>
                      <a:rPr lang="en-US" sz="3100" b="0" i="1" smtClean="0">
                        <a:effectLst/>
                        <a:latin typeface="Cambria Math"/>
                      </a:rPr>
                      <m:t>]</m:t>
                    </m:r>
                  </m:oMath>
                </a14:m>
                <a:endParaRPr lang="en-US" sz="3100" dirty="0">
                  <a:effectLst/>
                </a:endParaRPr>
              </a:p>
              <a:p>
                <a:pPr algn="just"/>
                <a:r>
                  <a:rPr lang="en-US" sz="3100" dirty="0">
                    <a:effectLst/>
                  </a:rPr>
                  <a:t>The difference between the actual samples and the predicted samples is quantized then encoded in order to generate DPCM signal</a:t>
                </a:r>
              </a:p>
              <a:p>
                <a:pPr algn="just"/>
                <a:r>
                  <a:rPr lang="en-US" sz="3100" dirty="0">
                    <a:effectLst/>
                  </a:rPr>
                  <a:t>The block diagram of this DPCM is illustrated in the next slide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615" r="-1778" b="-43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732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DPCM block diagram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1766888"/>
            <a:ext cx="7934325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2957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DPCM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3000" dirty="0">
                    <a:effectLst/>
                  </a:rPr>
                  <a:t>The equations used to describe the operation of the DPCM block diagram are</a:t>
                </a:r>
              </a:p>
              <a:p>
                <a:r>
                  <a:rPr lang="en-US" sz="3000" dirty="0">
                    <a:effectLst/>
                  </a:rPr>
                  <a:t>The prediction error </a:t>
                </a:r>
                <a14:m>
                  <m:oMath xmlns:m="http://schemas.openxmlformats.org/officeDocument/2006/math">
                    <m:r>
                      <a:rPr lang="en-US" sz="3000" i="1">
                        <a:effectLst/>
                        <a:latin typeface="Cambria Math"/>
                      </a:rPr>
                      <m:t>𝑒</m:t>
                    </m:r>
                    <m:r>
                      <a:rPr lang="en-US" sz="3000" i="1">
                        <a:effectLst/>
                        <a:latin typeface="Cambria Math"/>
                      </a:rPr>
                      <m:t>[</m:t>
                    </m:r>
                    <m:r>
                      <a:rPr lang="en-US" sz="3000" i="1">
                        <a:effectLst/>
                        <a:latin typeface="Cambria Math"/>
                      </a:rPr>
                      <m:t>𝑛</m:t>
                    </m:r>
                    <m:r>
                      <a:rPr lang="en-US" sz="3000" i="1">
                        <a:effectLst/>
                        <a:latin typeface="Cambria Math"/>
                      </a:rPr>
                      <m:t>]</m:t>
                    </m:r>
                  </m:oMath>
                </a14:m>
                <a:r>
                  <a:rPr lang="en-US" sz="3000" dirty="0">
                    <a:effectLst/>
                  </a:rPr>
                  <a:t> which is the error between the actual sample and the prediction of it is given by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effectLst/>
                          <a:latin typeface="Cambria Math"/>
                        </a:rPr>
                        <m:t>𝑒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000" b="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000" b="0" i="1" smtClean="0">
                              <a:effectLst/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3000" b="0" i="1" smtClean="0">
                          <a:effectLst/>
                          <a:latin typeface="Cambria Math"/>
                        </a:rPr>
                        <m:t>=</m:t>
                      </m:r>
                      <m:r>
                        <a:rPr lang="en-US" sz="3000" b="0" i="1" smtClean="0">
                          <a:effectLst/>
                          <a:latin typeface="Cambria Math"/>
                        </a:rPr>
                        <m:t>𝑚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000" b="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000" b="0" i="1" smtClean="0">
                              <a:effectLst/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3000" b="0" i="1" smtClean="0">
                          <a:effectLst/>
                          <a:latin typeface="Cambria Math"/>
                        </a:rPr>
                        <m:t>−</m:t>
                      </m:r>
                      <m:acc>
                        <m:accPr>
                          <m:chr m:val="̂"/>
                          <m:ctrlPr>
                            <a:rPr lang="en-US" sz="3000" b="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000" b="0" i="1" smtClean="0">
                              <a:effectLst/>
                              <a:latin typeface="Cambria Math"/>
                            </a:rPr>
                            <m:t>𝑚</m:t>
                          </m:r>
                        </m:e>
                      </m:acc>
                      <m:r>
                        <a:rPr lang="en-US" sz="3000" b="0" i="1" smtClean="0">
                          <a:effectLst/>
                          <a:latin typeface="Cambria Math"/>
                        </a:rPr>
                        <m:t>[</m:t>
                      </m:r>
                      <m:r>
                        <a:rPr lang="en-US" sz="3000" b="0" i="1" smtClean="0">
                          <a:effectLst/>
                          <a:latin typeface="Cambria Math"/>
                        </a:rPr>
                        <m:t>𝑛</m:t>
                      </m:r>
                      <m:r>
                        <a:rPr lang="en-US" sz="3000" b="0" i="1" smtClean="0">
                          <a:effectLst/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US" sz="3000" dirty="0">
                  <a:effectLst/>
                </a:endParaRPr>
              </a:p>
              <a:p>
                <a:r>
                  <a:rPr lang="en-US" sz="3000" dirty="0">
                    <a:effectLst/>
                  </a:rPr>
                  <a:t>The quantized version of this prediction error is given by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effectLst/>
                              <a:latin typeface="Cambria Math"/>
                            </a:rPr>
                            <m:t>𝑒</m:t>
                          </m:r>
                        </m:e>
                        <m:sub>
                          <m:r>
                            <a:rPr lang="en-US" sz="3000" b="0" i="1" smtClean="0">
                              <a:effectLst/>
                              <a:latin typeface="Cambria Math"/>
                            </a:rPr>
                            <m:t>𝑞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3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000" i="1">
                              <a:effectLst/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3000" i="1">
                          <a:effectLst/>
                          <a:latin typeface="Cambria Math"/>
                        </a:rPr>
                        <m:t>=</m:t>
                      </m:r>
                      <m:r>
                        <a:rPr lang="en-US" sz="3000" b="0" i="1" smtClean="0">
                          <a:effectLst/>
                          <a:latin typeface="Cambria Math"/>
                        </a:rPr>
                        <m:t>𝑒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000" i="1">
                              <a:effectLst/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3000" b="0" i="1" smtClean="0">
                          <a:effectLst/>
                          <a:latin typeface="Cambria Math"/>
                        </a:rPr>
                        <m:t>+</m:t>
                      </m:r>
                      <m:r>
                        <a:rPr lang="en-US" sz="3000" b="0" i="1" smtClean="0">
                          <a:effectLst/>
                          <a:latin typeface="Cambria Math"/>
                        </a:rPr>
                        <m:t>𝑞</m:t>
                      </m:r>
                      <m:r>
                        <a:rPr lang="en-US" sz="3000" b="0" i="1" smtClean="0">
                          <a:effectLst/>
                          <a:latin typeface="Cambria Math"/>
                        </a:rPr>
                        <m:t>[</m:t>
                      </m:r>
                      <m:r>
                        <a:rPr lang="en-US" sz="3000" b="0" i="1" smtClean="0">
                          <a:effectLst/>
                          <a:latin typeface="Cambria Math"/>
                        </a:rPr>
                        <m:t>𝑛</m:t>
                      </m:r>
                      <m:r>
                        <a:rPr lang="en-US" sz="3000" b="0" i="1" smtClean="0">
                          <a:effectLst/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US" sz="3000" dirty="0">
                  <a:effectLst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750" r="-2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395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DPCM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effectLst/>
                  </a:rPr>
                  <a:t>Where </a:t>
                </a:r>
                <a14:m>
                  <m:oMath xmlns:m="http://schemas.openxmlformats.org/officeDocument/2006/math">
                    <m:r>
                      <a:rPr lang="en-US" i="1" smtClean="0">
                        <a:effectLst/>
                        <a:latin typeface="Cambria Math"/>
                      </a:rPr>
                      <m:t>𝑞</m:t>
                    </m:r>
                    <m:r>
                      <a:rPr lang="en-US" b="0" i="1" smtClean="0">
                        <a:effectLst/>
                        <a:latin typeface="Cambria Math"/>
                      </a:rPr>
                      <m:t>[</m:t>
                    </m:r>
                    <m:r>
                      <a:rPr lang="en-US" b="0" i="1" smtClean="0">
                        <a:effectLst/>
                        <a:latin typeface="Cambria Math"/>
                      </a:rPr>
                      <m:t>𝑛</m:t>
                    </m:r>
                    <m:r>
                      <a:rPr lang="en-US" b="0" i="1" smtClean="0">
                        <a:effectLst/>
                        <a:latin typeface="Cambria Math"/>
                      </a:rPr>
                      <m:t>]</m:t>
                    </m:r>
                  </m:oMath>
                </a14:m>
                <a:r>
                  <a:rPr lang="en-US" dirty="0">
                    <a:effectLst/>
                  </a:rPr>
                  <a:t> is the quantization error</a:t>
                </a:r>
              </a:p>
              <a:p>
                <a:r>
                  <a:rPr lang="en-US" dirty="0">
                    <a:effectLst/>
                  </a:rPr>
                  <a:t>According to the Figure shown in slide 4 the quantized signal sample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effectLst/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effectLst/>
                            <a:latin typeface="Cambria Math"/>
                          </a:rPr>
                          <m:t>𝑞</m:t>
                        </m:r>
                      </m:sub>
                    </m:sSub>
                    <m:r>
                      <a:rPr lang="en-US" b="0" i="1" smtClean="0">
                        <a:effectLst/>
                        <a:latin typeface="Cambria Math"/>
                      </a:rPr>
                      <m:t>[</m:t>
                    </m:r>
                    <m:r>
                      <a:rPr lang="en-US" b="0" i="1" smtClean="0">
                        <a:effectLst/>
                        <a:latin typeface="Cambria Math"/>
                      </a:rPr>
                      <m:t>𝑛</m:t>
                    </m:r>
                    <m:r>
                      <a:rPr lang="en-US" b="0" i="1" smtClean="0">
                        <a:effectLst/>
                        <a:latin typeface="Cambria Math"/>
                      </a:rPr>
                      <m:t>]</m:t>
                    </m:r>
                  </m:oMath>
                </a14:m>
                <a:r>
                  <a:rPr lang="en-US" dirty="0">
                    <a:effectLst/>
                  </a:rPr>
                  <a:t> is given by</a:t>
                </a:r>
              </a:p>
              <a:p>
                <a:pPr marL="0" indent="0" algn="ctr">
                  <a:buNone/>
                </a:pPr>
                <a:r>
                  <a:rPr lang="en-US" dirty="0">
                    <a:effectLst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effectLst/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effectLst/>
                            <a:latin typeface="Cambria Math"/>
                          </a:rPr>
                          <m:t>𝑞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effectLst/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effectLst/>
                        <a:latin typeface="Cambria Math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b="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effectLst/>
                            <a:latin typeface="Cambria Math"/>
                          </a:rPr>
                          <m:t>𝑚</m:t>
                        </m:r>
                      </m:e>
                    </m:acc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effectLst/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b="0" i="0" smtClean="0">
                        <a:effectLst/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effectLst/>
                            <a:latin typeface="Cambria Math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effectLst/>
                            <a:latin typeface="Cambria Math"/>
                          </a:rPr>
                          <m:t>𝑞</m:t>
                        </m:r>
                      </m:sub>
                    </m:sSub>
                    <m:r>
                      <a:rPr lang="en-US" b="0" i="1" smtClean="0">
                        <a:effectLst/>
                        <a:latin typeface="Cambria Math"/>
                      </a:rPr>
                      <m:t>[</m:t>
                    </m:r>
                    <m:r>
                      <a:rPr lang="en-US" b="0" i="1" smtClean="0">
                        <a:effectLst/>
                        <a:latin typeface="Cambria Math"/>
                      </a:rPr>
                      <m:t>𝑛</m:t>
                    </m:r>
                    <m:r>
                      <a:rPr lang="en-US" b="0" i="1" smtClean="0">
                        <a:effectLst/>
                        <a:latin typeface="Cambria Math"/>
                      </a:rPr>
                      <m:t>]</m:t>
                    </m:r>
                  </m:oMath>
                </a14:m>
                <a:endParaRPr lang="en-US" dirty="0">
                  <a:effectLst/>
                </a:endParaRPr>
              </a:p>
              <a:p>
                <a:r>
                  <a:rPr lang="en-US" dirty="0">
                    <a:effectLst/>
                  </a:rPr>
                  <a:t> or alternatively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effectLst/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i="1">
                              <a:effectLst/>
                              <a:latin typeface="Cambria Math"/>
                            </a:rPr>
                            <m:t>𝑞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effectLst/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i="1">
                          <a:effectLst/>
                          <a:latin typeface="Cambria Math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effectLst/>
                              <a:latin typeface="Cambria Math"/>
                            </a:rPr>
                            <m:t>𝑚</m:t>
                          </m:r>
                        </m:e>
                      </m:acc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effectLst/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>
                          <a:effectLst/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effectLst/>
                          <a:latin typeface="Cambria Math"/>
                        </a:rPr>
                        <m:t>𝑒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effectLst/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b="0" i="0" smtClean="0">
                          <a:effectLst/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effectLst/>
                          <a:latin typeface="Cambria Math"/>
                        </a:rPr>
                        <m:t>𝑞</m:t>
                      </m:r>
                      <m:r>
                        <a:rPr lang="en-US" i="1">
                          <a:effectLst/>
                          <a:latin typeface="Cambria Math"/>
                        </a:rPr>
                        <m:t>[</m:t>
                      </m:r>
                      <m:r>
                        <a:rPr lang="en-US" i="1">
                          <a:effectLst/>
                          <a:latin typeface="Cambria Math"/>
                        </a:rPr>
                        <m:t>𝑛</m:t>
                      </m:r>
                      <m:r>
                        <a:rPr lang="en-US" i="1">
                          <a:effectLst/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US" dirty="0">
                  <a:effectLst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750" r="-3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612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DPCM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3000" dirty="0">
                    <a:effectLst/>
                  </a:rPr>
                  <a:t>However the sum term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0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000" b="0" i="1" smtClean="0">
                            <a:effectLst/>
                            <a:latin typeface="Cambria Math"/>
                          </a:rPr>
                          <m:t>𝑚</m:t>
                        </m:r>
                      </m:e>
                    </m:acc>
                    <m:d>
                      <m:dPr>
                        <m:begChr m:val="["/>
                        <m:endChr m:val="]"/>
                        <m:ctrlPr>
                          <a:rPr lang="en-US" sz="3000" b="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000" b="0" i="1" smtClean="0">
                            <a:effectLst/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3000" b="0" i="0" smtClean="0">
                        <a:effectLst/>
                        <a:latin typeface="Cambria Math"/>
                      </a:rPr>
                      <m:t>+</m:t>
                    </m:r>
                    <m:r>
                      <a:rPr lang="en-US" sz="3000" b="0" i="1" smtClean="0">
                        <a:effectLst/>
                        <a:latin typeface="Cambria Math"/>
                      </a:rPr>
                      <m:t>𝑒</m:t>
                    </m:r>
                    <m:r>
                      <a:rPr lang="en-US" sz="3000" b="0" i="1" smtClean="0">
                        <a:effectLst/>
                        <a:latin typeface="Cambria Math"/>
                      </a:rPr>
                      <m:t>[</m:t>
                    </m:r>
                    <m:r>
                      <a:rPr lang="en-US" sz="3000" b="0" i="1" smtClean="0">
                        <a:effectLst/>
                        <a:latin typeface="Cambria Math"/>
                      </a:rPr>
                      <m:t>𝑛</m:t>
                    </m:r>
                    <m:r>
                      <a:rPr lang="en-US" sz="3000" b="0" i="1" smtClean="0">
                        <a:effectLst/>
                        <a:latin typeface="Cambria Math"/>
                      </a:rPr>
                      <m:t>]</m:t>
                    </m:r>
                  </m:oMath>
                </a14:m>
                <a:r>
                  <a:rPr lang="en-US" sz="3000" dirty="0">
                    <a:effectLst/>
                  </a:rPr>
                  <a:t> is equal to the input sample </a:t>
                </a:r>
                <a14:m>
                  <m:oMath xmlns:m="http://schemas.openxmlformats.org/officeDocument/2006/math">
                    <m:r>
                      <a:rPr lang="en-US" sz="3000" b="0" i="1" smtClean="0">
                        <a:effectLst/>
                        <a:latin typeface="Cambria Math"/>
                      </a:rPr>
                      <m:t>𝑚</m:t>
                    </m:r>
                    <m:r>
                      <a:rPr lang="en-US" sz="3000" i="1">
                        <a:effectLst/>
                        <a:latin typeface="Cambria Math"/>
                      </a:rPr>
                      <m:t>[</m:t>
                    </m:r>
                    <m:r>
                      <a:rPr lang="en-US" sz="3000" i="1">
                        <a:effectLst/>
                        <a:latin typeface="Cambria Math"/>
                      </a:rPr>
                      <m:t>𝑛</m:t>
                    </m:r>
                    <m:r>
                      <a:rPr lang="en-US" sz="3000" i="1">
                        <a:effectLst/>
                        <a:latin typeface="Cambria Math"/>
                      </a:rPr>
                      <m:t>]</m:t>
                    </m:r>
                  </m:oMath>
                </a14:m>
                <a:r>
                  <a:rPr lang="en-US" sz="3000" dirty="0">
                    <a:effectLst/>
                  </a:rPr>
                  <a:t>, therefore the quantized sample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0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000" b="0" i="1" smtClean="0">
                            <a:effectLst/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US" sz="3000" b="0" i="1" smtClean="0">
                            <a:effectLst/>
                            <a:latin typeface="Cambria Math"/>
                          </a:rPr>
                          <m:t>𝑞</m:t>
                        </m:r>
                      </m:sub>
                    </m:sSub>
                    <m:r>
                      <a:rPr lang="en-US" sz="3000" b="0" i="1" smtClean="0">
                        <a:effectLst/>
                        <a:latin typeface="Cambria Math"/>
                      </a:rPr>
                      <m:t>[</m:t>
                    </m:r>
                    <m:r>
                      <a:rPr lang="en-US" sz="3000" b="0" i="1" smtClean="0">
                        <a:effectLst/>
                        <a:latin typeface="Cambria Math"/>
                      </a:rPr>
                      <m:t>𝑛</m:t>
                    </m:r>
                    <m:r>
                      <a:rPr lang="en-US" sz="3000" b="0" i="1" smtClean="0">
                        <a:effectLst/>
                        <a:latin typeface="Cambria Math"/>
                      </a:rPr>
                      <m:t>]</m:t>
                    </m:r>
                  </m:oMath>
                </a14:m>
                <a:r>
                  <a:rPr lang="en-US" sz="3000" dirty="0">
                    <a:effectLst/>
                  </a:rPr>
                  <a:t> can be written as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000" i="1">
                              <a:effectLst/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sz="3000" i="1">
                              <a:effectLst/>
                              <a:latin typeface="Cambria Math"/>
                            </a:rPr>
                            <m:t>𝑞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3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000" i="1">
                              <a:effectLst/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3000" i="1">
                          <a:effectLst/>
                          <a:latin typeface="Cambria Math"/>
                        </a:rPr>
                        <m:t>=</m:t>
                      </m:r>
                      <m:r>
                        <a:rPr lang="en-US" sz="3000" i="1">
                          <a:effectLst/>
                          <a:latin typeface="Cambria Math"/>
                        </a:rPr>
                        <m:t>𝑚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000" i="1">
                              <a:effectLst/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3000">
                          <a:effectLst/>
                          <a:latin typeface="Cambria Math"/>
                        </a:rPr>
                        <m:t>+</m:t>
                      </m:r>
                      <m:r>
                        <a:rPr lang="en-US" sz="3000" i="1">
                          <a:effectLst/>
                          <a:latin typeface="Cambria Math"/>
                        </a:rPr>
                        <m:t>𝑞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000" i="1">
                              <a:effectLst/>
                              <a:latin typeface="Cambria Math"/>
                            </a:rPr>
                            <m:t>𝑛</m:t>
                          </m:r>
                        </m:e>
                      </m:d>
                    </m:oMath>
                  </m:oMathPara>
                </a14:m>
                <a:endParaRPr lang="en-US" sz="3000" dirty="0">
                  <a:effectLst/>
                </a:endParaRPr>
              </a:p>
              <a:p>
                <a:r>
                  <a:rPr lang="en-US" sz="3000" dirty="0">
                    <a:effectLst/>
                  </a:rPr>
                  <a:t>This equation shows that, the quantized sample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0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000" b="0" i="1" smtClean="0">
                            <a:effectLst/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US" sz="3000" b="0" i="1" smtClean="0">
                            <a:effectLst/>
                            <a:latin typeface="Cambria Math"/>
                          </a:rPr>
                          <m:t>𝑞</m:t>
                        </m:r>
                      </m:sub>
                    </m:sSub>
                    <m:r>
                      <a:rPr lang="en-US" sz="3000" b="0" i="1" smtClean="0">
                        <a:effectLst/>
                        <a:latin typeface="Cambria Math"/>
                      </a:rPr>
                      <m:t>[</m:t>
                    </m:r>
                    <m:r>
                      <a:rPr lang="en-US" sz="3000" b="0" i="1" smtClean="0">
                        <a:effectLst/>
                        <a:latin typeface="Cambria Math"/>
                      </a:rPr>
                      <m:t>𝑛</m:t>
                    </m:r>
                    <m:r>
                      <a:rPr lang="en-US" sz="3000" b="0" i="1" smtClean="0">
                        <a:effectLst/>
                        <a:latin typeface="Cambria Math"/>
                      </a:rPr>
                      <m:t>]</m:t>
                    </m:r>
                  </m:oMath>
                </a14:m>
                <a:r>
                  <a:rPr lang="en-US" sz="3000" dirty="0">
                    <a:effectLst/>
                  </a:rPr>
                  <a:t> differs from the original sample </a:t>
                </a:r>
                <a14:m>
                  <m:oMath xmlns:m="http://schemas.openxmlformats.org/officeDocument/2006/math">
                    <m:r>
                      <a:rPr lang="en-US" sz="3000" b="0" i="1" smtClean="0">
                        <a:effectLst/>
                        <a:latin typeface="Cambria Math"/>
                      </a:rPr>
                      <m:t>𝑚</m:t>
                    </m:r>
                    <m:r>
                      <a:rPr lang="en-US" sz="3000" b="0" i="1" smtClean="0">
                        <a:effectLst/>
                        <a:latin typeface="Cambria Math"/>
                      </a:rPr>
                      <m:t>[</m:t>
                    </m:r>
                    <m:r>
                      <a:rPr lang="en-US" sz="3000" b="0" i="1" smtClean="0">
                        <a:effectLst/>
                        <a:latin typeface="Cambria Math"/>
                      </a:rPr>
                      <m:t>𝑛</m:t>
                    </m:r>
                    <m:r>
                      <a:rPr lang="en-US" sz="3000" b="0" i="1" smtClean="0">
                        <a:effectLst/>
                        <a:latin typeface="Cambria Math"/>
                      </a:rPr>
                      <m:t>]</m:t>
                    </m:r>
                  </m:oMath>
                </a14:m>
                <a:r>
                  <a:rPr lang="en-US" sz="3000" dirty="0">
                    <a:effectLst/>
                  </a:rPr>
                  <a:t> only by the quantization error </a:t>
                </a:r>
                <a14:m>
                  <m:oMath xmlns:m="http://schemas.openxmlformats.org/officeDocument/2006/math">
                    <m:r>
                      <a:rPr lang="en-US" sz="3000" b="0" i="1" smtClean="0">
                        <a:effectLst/>
                        <a:latin typeface="Cambria Math"/>
                      </a:rPr>
                      <m:t>𝑞</m:t>
                    </m:r>
                    <m:r>
                      <a:rPr lang="en-US" sz="3000" b="0" i="1" smtClean="0">
                        <a:effectLst/>
                        <a:latin typeface="Cambria Math"/>
                      </a:rPr>
                      <m:t>[</m:t>
                    </m:r>
                    <m:r>
                      <a:rPr lang="en-US" sz="3000" b="0" i="1" smtClean="0">
                        <a:effectLst/>
                        <a:latin typeface="Cambria Math"/>
                      </a:rPr>
                      <m:t>𝑛</m:t>
                    </m:r>
                    <m:r>
                      <a:rPr lang="en-US" sz="3000" b="0" i="1" smtClean="0">
                        <a:effectLst/>
                        <a:latin typeface="Cambria Math"/>
                      </a:rPr>
                      <m:t>]</m:t>
                    </m:r>
                  </m:oMath>
                </a14:m>
                <a:r>
                  <a:rPr lang="en-US" sz="3000" dirty="0">
                    <a:effectLst/>
                  </a:rPr>
                  <a:t> only 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0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000" i="1">
                            <a:effectLst/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US" sz="3000" i="1">
                            <a:effectLst/>
                            <a:latin typeface="Cambria Math"/>
                          </a:rPr>
                          <m:t>𝑞</m:t>
                        </m:r>
                      </m:sub>
                    </m:sSub>
                    <m:r>
                      <a:rPr lang="en-US" sz="3000" i="1">
                        <a:effectLst/>
                        <a:latin typeface="Cambria Math"/>
                      </a:rPr>
                      <m:t>[</m:t>
                    </m:r>
                    <m:r>
                      <a:rPr lang="en-US" sz="3000" i="1">
                        <a:effectLst/>
                        <a:latin typeface="Cambria Math"/>
                      </a:rPr>
                      <m:t>𝑛</m:t>
                    </m:r>
                    <m:r>
                      <a:rPr lang="en-US" sz="3000" i="1">
                        <a:effectLst/>
                        <a:latin typeface="Cambria Math"/>
                      </a:rPr>
                      <m:t>] </m:t>
                    </m:r>
                  </m:oMath>
                </a14:m>
                <a:r>
                  <a:rPr lang="en-US" sz="3000" dirty="0">
                    <a:effectLst/>
                  </a:rPr>
                  <a:t>does not depend on the properties of the prediction filter</a:t>
                </a:r>
              </a:p>
              <a:p>
                <a:endParaRPr lang="en-US" sz="3000" dirty="0"/>
              </a:p>
              <a:p>
                <a:endParaRPr lang="en-US" sz="3000" dirty="0">
                  <a:effectLst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750" r="-2222" b="-41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025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DPCM </a:t>
            </a:r>
            <a:r>
              <a:rPr lang="en-US" dirty="0" err="1"/>
              <a:t>reciever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The DPCM receiver consists from a decoder followed by an accumulator as shown below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14" y="3124200"/>
            <a:ext cx="7305675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5343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DPCM 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Delta modulation is a special case from the DPCM</a:t>
            </a:r>
          </a:p>
          <a:p>
            <a:r>
              <a:rPr lang="en-US" dirty="0">
                <a:effectLst/>
              </a:rPr>
              <a:t>DPCM is subject to slope-overload distortion when the signal changes too rapidly for the prediction filter to track it</a:t>
            </a:r>
          </a:p>
          <a:p>
            <a:r>
              <a:rPr lang="en-US" dirty="0">
                <a:effectLst/>
              </a:rPr>
              <a:t>Also DPCM suffers from quantization noise as the case of PCM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905794"/>
      </p:ext>
    </p:extLst>
  </p:cSld>
  <p:clrMapOvr>
    <a:masterClrMapping/>
  </p:clrMapOvr>
</p:sld>
</file>

<file path=ppt/theme/theme1.xml><?xml version="1.0" encoding="utf-8"?>
<a:theme xmlns:a="http://schemas.openxmlformats.org/drawingml/2006/main" name="Digital Dots">
  <a:themeElements>
    <a:clrScheme name="Digital Dot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 Dot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igital Dot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15566</TotalTime>
  <Words>451</Words>
  <Application>Microsoft Office PowerPoint</Application>
  <PresentationFormat>On-screen Show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Cambria Math</vt:lpstr>
      <vt:lpstr>Wingdings</vt:lpstr>
      <vt:lpstr>Digital Dots</vt:lpstr>
      <vt:lpstr>Differential Pulse Code Modulation DPCM</vt:lpstr>
      <vt:lpstr>Differential Pulse Code Modulation DPCM</vt:lpstr>
      <vt:lpstr>Differential Pulse Code Modulation DPCM</vt:lpstr>
      <vt:lpstr>DPCM block diagram</vt:lpstr>
      <vt:lpstr>DPCM equations</vt:lpstr>
      <vt:lpstr>DPCM equations</vt:lpstr>
      <vt:lpstr>DPCM equations</vt:lpstr>
      <vt:lpstr>DPCM reciever</vt:lpstr>
      <vt:lpstr>DPCM notes</vt:lpstr>
      <vt:lpstr>Process gain</vt:lpstr>
      <vt:lpstr>Process gain</vt:lpstr>
    </vt:vector>
  </TitlesOfParts>
  <Company>SweetHaven Publishing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L. Heiserman</dc:creator>
  <cp:lastModifiedBy>Falah Mohammed</cp:lastModifiedBy>
  <cp:revision>366</cp:revision>
  <dcterms:created xsi:type="dcterms:W3CDTF">2004-08-13T16:35:55Z</dcterms:created>
  <dcterms:modified xsi:type="dcterms:W3CDTF">2020-11-07T20:45:29Z</dcterms:modified>
</cp:coreProperties>
</file>