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D56206F-4733-42A0-BF64-19427C049587}" type="datetimeFigureOut">
              <a:rPr lang="ar-SA" smtClean="0"/>
              <a:pPr/>
              <a:t>12/09/33</a:t>
            </a:fld>
            <a:endParaRPr lang="ar-SA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56206F-4733-42A0-BF64-19427C049587}" type="datetimeFigureOut">
              <a:rPr lang="ar-SA" smtClean="0"/>
              <a:pPr/>
              <a:t>12/09/33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D56206F-4733-42A0-BF64-19427C049587}" type="datetimeFigureOut">
              <a:rPr lang="ar-SA" smtClean="0"/>
              <a:pPr/>
              <a:t>12/09/33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56206F-4733-42A0-BF64-19427C049587}" type="datetimeFigureOut">
              <a:rPr lang="ar-SA" smtClean="0"/>
              <a:pPr/>
              <a:t>12/09/33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D56206F-4733-42A0-BF64-19427C049587}" type="datetimeFigureOut">
              <a:rPr lang="ar-SA" smtClean="0"/>
              <a:pPr/>
              <a:t>12/09/33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56206F-4733-42A0-BF64-19427C049587}" type="datetimeFigureOut">
              <a:rPr lang="ar-SA" smtClean="0"/>
              <a:pPr/>
              <a:t>12/09/33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56206F-4733-42A0-BF64-19427C049587}" type="datetimeFigureOut">
              <a:rPr lang="ar-SA" smtClean="0"/>
              <a:pPr/>
              <a:t>12/09/33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56206F-4733-42A0-BF64-19427C049587}" type="datetimeFigureOut">
              <a:rPr lang="ar-SA" smtClean="0"/>
              <a:pPr/>
              <a:t>12/09/33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D56206F-4733-42A0-BF64-19427C049587}" type="datetimeFigureOut">
              <a:rPr lang="ar-SA" smtClean="0"/>
              <a:pPr/>
              <a:t>12/09/33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56206F-4733-42A0-BF64-19427C049587}" type="datetimeFigureOut">
              <a:rPr lang="ar-SA" smtClean="0"/>
              <a:pPr/>
              <a:t>12/09/33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56206F-4733-42A0-BF64-19427C049587}" type="datetimeFigureOut">
              <a:rPr lang="ar-SA" smtClean="0"/>
              <a:pPr/>
              <a:t>12/09/33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D56206F-4733-42A0-BF64-19427C049587}" type="datetimeFigureOut">
              <a:rPr lang="ar-SA" smtClean="0"/>
              <a:pPr/>
              <a:t>12/09/33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r" rtl="1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r" rtl="1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r" rtl="1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r" rtl="1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r" rtl="1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r" rtl="1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2 copy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84087"/>
            <a:ext cx="1549438" cy="1701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1785918" y="1643050"/>
            <a:ext cx="462819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An-Najah National University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Faculty of Medicine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Department of Physiology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Anatomy and Physiology 1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7102101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1670" y="3929066"/>
            <a:ext cx="40005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Instructor: Heba Salah</a:t>
            </a:r>
            <a:endParaRPr lang="ar-SA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728" y="4790557"/>
            <a:ext cx="5643602" cy="18774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Chapter 3:</a:t>
            </a:r>
          </a:p>
          <a:p>
            <a:pPr algn="ct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Skeletal System</a:t>
            </a:r>
          </a:p>
          <a:p>
            <a:pPr algn="ctr"/>
            <a:r>
              <a:rPr lang="en-US" sz="2400" i="1" u="sng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Part </a:t>
            </a:r>
            <a:r>
              <a:rPr lang="en-US" sz="2400" i="1" u="sng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6: </a:t>
            </a:r>
            <a:r>
              <a:rPr lang="en-US" sz="2400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Appendicular Skeleton: Shoulder Girdle, and Upper Limb</a:t>
            </a:r>
            <a:endParaRPr lang="ar-SA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-71470" y="214290"/>
            <a:ext cx="8382000" cy="7016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9933"/>
              </a:buClr>
              <a:buSzPct val="73000"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The Appendicular Skeleton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42845" y="2613250"/>
            <a:ext cx="3500461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 rtl="0" eaLnBrk="1" hangingPunct="1"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Limbs (appendages)</a:t>
            </a:r>
          </a:p>
          <a:p>
            <a:pPr marL="342900" indent="-342900" algn="l" rtl="0" eaLnBrk="1" hangingPunct="1"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Pectoral girdle</a:t>
            </a:r>
          </a:p>
          <a:p>
            <a:pPr marL="342900" indent="-342900" algn="l" rtl="0" eaLnBrk="1" hangingPunct="1"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Pelvic girdle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http://sciencecity.oupchina.com.hk/biology/student/glossary/img/appendicular_skelet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4270" y="1228272"/>
            <a:ext cx="4476754" cy="5272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  <p:bldP spid="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-357222" y="2643182"/>
            <a:ext cx="3881406" cy="19389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74320" marR="0" lvl="0" indent="-274320" algn="ct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9933"/>
              </a:buClr>
              <a:buSzPct val="73000"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The Pectoral (Shoulder) Girdle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7811" y="71414"/>
            <a:ext cx="5624211" cy="6738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71406" y="2105561"/>
            <a:ext cx="3143272" cy="132343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9933"/>
              </a:buClr>
              <a:buSzPct val="73000"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Bones of the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Upper Limb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7"/>
          <p:cNvGrpSpPr/>
          <p:nvPr/>
        </p:nvGrpSpPr>
        <p:grpSpPr>
          <a:xfrm>
            <a:off x="3428992" y="500042"/>
            <a:ext cx="4500562" cy="6047671"/>
            <a:chOff x="2500330" y="428604"/>
            <a:chExt cx="4500562" cy="6047671"/>
          </a:xfrm>
        </p:grpSpPr>
        <p:pic>
          <p:nvPicPr>
            <p:cNvPr id="36865" name="Picture 1"/>
            <p:cNvPicPr>
              <a:picLocks noChangeAspect="1" noChangeArrowheads="1"/>
            </p:cNvPicPr>
            <p:nvPr/>
          </p:nvPicPr>
          <p:blipFill>
            <a:blip r:embed="rId2"/>
            <a:srcRect r="30769"/>
            <a:stretch>
              <a:fillRect/>
            </a:stretch>
          </p:blipFill>
          <p:spPr bwMode="auto">
            <a:xfrm>
              <a:off x="2500330" y="428604"/>
              <a:ext cx="4500562" cy="60476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6215074" y="3714752"/>
              <a:ext cx="785818" cy="7143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186046" y="1285860"/>
              <a:ext cx="785818" cy="12858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552760" y="5357826"/>
              <a:ext cx="419104" cy="7143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2844" y="3534321"/>
            <a:ext cx="32162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rtl="0" eaLnBrk="1" hangingPunct="1">
              <a:spcAft>
                <a:spcPct val="50000"/>
              </a:spcAft>
              <a:buClr>
                <a:srgbClr val="FF6600"/>
              </a:buClr>
              <a:buBlip>
                <a:blip r:embed="rId3"/>
              </a:buBlip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arm is formed by a single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bone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umerus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  <p:bldP spid="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857752" y="524601"/>
            <a:ext cx="3000396" cy="6047671"/>
            <a:chOff x="6000760" y="428604"/>
            <a:chExt cx="3000396" cy="6047671"/>
          </a:xfrm>
        </p:grpSpPr>
        <p:pic>
          <p:nvPicPr>
            <p:cNvPr id="2" name="Picture 1"/>
            <p:cNvPicPr>
              <a:picLocks noChangeAspect="1" noChangeArrowheads="1"/>
            </p:cNvPicPr>
            <p:nvPr/>
          </p:nvPicPr>
          <p:blipFill>
            <a:blip r:embed="rId2"/>
            <a:srcRect l="53846"/>
            <a:stretch>
              <a:fillRect/>
            </a:stretch>
          </p:blipFill>
          <p:spPr bwMode="auto">
            <a:xfrm>
              <a:off x="6000760" y="428604"/>
              <a:ext cx="3000396" cy="60476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6000760" y="5214950"/>
              <a:ext cx="500066" cy="10715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214346" y="1714488"/>
            <a:ext cx="4929222" cy="132343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9933"/>
              </a:buClr>
              <a:buSzPct val="73000"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Bones of the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Upper Limb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14282" y="3286124"/>
            <a:ext cx="457203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 rtl="0">
              <a:spcAft>
                <a:spcPct val="50000"/>
              </a:spcAft>
              <a:buClr>
                <a:srgbClr val="FF6600"/>
              </a:buClr>
              <a:buBlip>
                <a:blip r:embed="rId3"/>
              </a:buBlip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forearm has two bones:</a:t>
            </a:r>
          </a:p>
          <a:p>
            <a:pPr marL="1428750" lvl="2" indent="-514350" algn="l" rtl="0">
              <a:spcAft>
                <a:spcPct val="50000"/>
              </a:spcAft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Ulna</a:t>
            </a:r>
          </a:p>
          <a:p>
            <a:pPr marL="1428750" lvl="2" indent="-514350" algn="l" rtl="0">
              <a:spcAft>
                <a:spcPct val="50000"/>
              </a:spcAft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Radius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0"/>
      <p:bldP spid="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42844" y="14490"/>
            <a:ext cx="7715304" cy="70788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9933"/>
              </a:buClr>
              <a:buSzPct val="73000"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Bones of the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Upper Limb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01096" y="785794"/>
            <a:ext cx="5419725" cy="5934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-14546" y="2356017"/>
            <a:ext cx="3521075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rtl="0" eaLnBrk="1" hangingPunct="1">
              <a:spcAft>
                <a:spcPct val="50000"/>
              </a:spcAft>
              <a:buClr>
                <a:srgbClr val="FF6600"/>
              </a:buClr>
              <a:buBlip>
                <a:blip r:embed="rId3"/>
              </a:buBlip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hand</a:t>
            </a:r>
          </a:p>
          <a:p>
            <a:pPr marL="914400" lvl="1" indent="-457200" algn="l" rtl="0" eaLnBrk="1" hangingPunct="1">
              <a:spcAft>
                <a:spcPct val="50000"/>
              </a:spcAft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Carpals – wrist</a:t>
            </a:r>
          </a:p>
          <a:p>
            <a:pPr marL="914400" lvl="1" indent="-457200" algn="l" rtl="0" eaLnBrk="1" hangingPunct="1">
              <a:spcAft>
                <a:spcPct val="50000"/>
              </a:spcAft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Metacarpals – palm</a:t>
            </a:r>
          </a:p>
          <a:p>
            <a:pPr marL="914400" lvl="1" indent="-457200" algn="l" rtl="0" eaLnBrk="1" hangingPunct="1">
              <a:spcAft>
                <a:spcPct val="50000"/>
              </a:spcAft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Phalanges – fingers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  <p:bldP spid="4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97</Words>
  <Application>Microsoft Office PowerPoint</Application>
  <PresentationFormat>On-screen Show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Opulent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Cd City</dc:creator>
  <cp:lastModifiedBy>Cd City</cp:lastModifiedBy>
  <cp:revision>2</cp:revision>
  <dcterms:created xsi:type="dcterms:W3CDTF">2012-07-30T12:42:04Z</dcterms:created>
  <dcterms:modified xsi:type="dcterms:W3CDTF">2012-07-30T12:45:28Z</dcterms:modified>
</cp:coreProperties>
</file>