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0" r:id="rId1"/>
  </p:sldMasterIdLst>
  <p:notesMasterIdLst>
    <p:notesMasterId r:id="rId147"/>
  </p:notesMasterIdLst>
  <p:sldIdLst>
    <p:sldId id="256" r:id="rId2"/>
    <p:sldId id="259" r:id="rId3"/>
    <p:sldId id="424" r:id="rId4"/>
    <p:sldId id="260" r:id="rId5"/>
    <p:sldId id="261" r:id="rId6"/>
    <p:sldId id="262" r:id="rId7"/>
    <p:sldId id="263" r:id="rId8"/>
    <p:sldId id="264" r:id="rId9"/>
    <p:sldId id="425" r:id="rId10"/>
    <p:sldId id="267" r:id="rId11"/>
    <p:sldId id="426" r:id="rId12"/>
    <p:sldId id="427" r:id="rId13"/>
    <p:sldId id="271" r:id="rId14"/>
    <p:sldId id="428" r:id="rId15"/>
    <p:sldId id="429" r:id="rId16"/>
    <p:sldId id="274" r:id="rId17"/>
    <p:sldId id="275" r:id="rId18"/>
    <p:sldId id="430" r:id="rId19"/>
    <p:sldId id="277" r:id="rId20"/>
    <p:sldId id="431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432" r:id="rId30"/>
    <p:sldId id="433" r:id="rId31"/>
    <p:sldId id="289" r:id="rId32"/>
    <p:sldId id="478" r:id="rId33"/>
    <p:sldId id="479" r:id="rId34"/>
    <p:sldId id="480" r:id="rId35"/>
    <p:sldId id="290" r:id="rId36"/>
    <p:sldId id="434" r:id="rId37"/>
    <p:sldId id="292" r:id="rId38"/>
    <p:sldId id="293" r:id="rId39"/>
    <p:sldId id="294" r:id="rId40"/>
    <p:sldId id="295" r:id="rId41"/>
    <p:sldId id="435" r:id="rId42"/>
    <p:sldId id="297" r:id="rId43"/>
    <p:sldId id="298" r:id="rId44"/>
    <p:sldId id="436" r:id="rId45"/>
    <p:sldId id="300" r:id="rId46"/>
    <p:sldId id="301" r:id="rId47"/>
    <p:sldId id="302" r:id="rId48"/>
    <p:sldId id="437" r:id="rId49"/>
    <p:sldId id="305" r:id="rId50"/>
    <p:sldId id="306" r:id="rId51"/>
    <p:sldId id="307" r:id="rId52"/>
    <p:sldId id="438" r:id="rId53"/>
    <p:sldId id="439" r:id="rId54"/>
    <p:sldId id="309" r:id="rId55"/>
    <p:sldId id="440" r:id="rId56"/>
    <p:sldId id="441" r:id="rId57"/>
    <p:sldId id="442" r:id="rId58"/>
    <p:sldId id="314" r:id="rId59"/>
    <p:sldId id="443" r:id="rId60"/>
    <p:sldId id="316" r:id="rId61"/>
    <p:sldId id="317" r:id="rId62"/>
    <p:sldId id="318" r:id="rId63"/>
    <p:sldId id="319" r:id="rId64"/>
    <p:sldId id="320" r:id="rId65"/>
    <p:sldId id="321" r:id="rId66"/>
    <p:sldId id="328" r:id="rId67"/>
    <p:sldId id="444" r:id="rId68"/>
    <p:sldId id="330" r:id="rId69"/>
    <p:sldId id="332" r:id="rId70"/>
    <p:sldId id="445" r:id="rId71"/>
    <p:sldId id="446" r:id="rId72"/>
    <p:sldId id="334" r:id="rId73"/>
    <p:sldId id="447" r:id="rId74"/>
    <p:sldId id="337" r:id="rId75"/>
    <p:sldId id="338" r:id="rId76"/>
    <p:sldId id="448" r:id="rId77"/>
    <p:sldId id="340" r:id="rId78"/>
    <p:sldId id="449" r:id="rId79"/>
    <p:sldId id="342" r:id="rId80"/>
    <p:sldId id="343" r:id="rId81"/>
    <p:sldId id="344" r:id="rId82"/>
    <p:sldId id="450" r:id="rId83"/>
    <p:sldId id="345" r:id="rId84"/>
    <p:sldId id="346" r:id="rId85"/>
    <p:sldId id="347" r:id="rId86"/>
    <p:sldId id="451" r:id="rId87"/>
    <p:sldId id="349" r:id="rId88"/>
    <p:sldId id="452" r:id="rId89"/>
    <p:sldId id="351" r:id="rId90"/>
    <p:sldId id="352" r:id="rId91"/>
    <p:sldId id="453" r:id="rId92"/>
    <p:sldId id="354" r:id="rId93"/>
    <p:sldId id="454" r:id="rId94"/>
    <p:sldId id="355" r:id="rId95"/>
    <p:sldId id="358" r:id="rId96"/>
    <p:sldId id="359" r:id="rId97"/>
    <p:sldId id="361" r:id="rId98"/>
    <p:sldId id="455" r:id="rId99"/>
    <p:sldId id="468" r:id="rId100"/>
    <p:sldId id="469" r:id="rId101"/>
    <p:sldId id="470" r:id="rId102"/>
    <p:sldId id="471" r:id="rId103"/>
    <p:sldId id="472" r:id="rId104"/>
    <p:sldId id="364" r:id="rId105"/>
    <p:sldId id="367" r:id="rId106"/>
    <p:sldId id="456" r:id="rId107"/>
    <p:sldId id="369" r:id="rId108"/>
    <p:sldId id="370" r:id="rId109"/>
    <p:sldId id="371" r:id="rId110"/>
    <p:sldId id="372" r:id="rId111"/>
    <p:sldId id="457" r:id="rId112"/>
    <p:sldId id="373" r:id="rId113"/>
    <p:sldId id="374" r:id="rId114"/>
    <p:sldId id="458" r:id="rId115"/>
    <p:sldId id="376" r:id="rId116"/>
    <p:sldId id="461" r:id="rId117"/>
    <p:sldId id="377" r:id="rId118"/>
    <p:sldId id="459" r:id="rId119"/>
    <p:sldId id="380" r:id="rId120"/>
    <p:sldId id="381" r:id="rId121"/>
    <p:sldId id="382" r:id="rId122"/>
    <p:sldId id="460" r:id="rId123"/>
    <p:sldId id="384" r:id="rId124"/>
    <p:sldId id="385" r:id="rId125"/>
    <p:sldId id="463" r:id="rId126"/>
    <p:sldId id="386" r:id="rId127"/>
    <p:sldId id="389" r:id="rId128"/>
    <p:sldId id="462" r:id="rId129"/>
    <p:sldId id="390" r:id="rId130"/>
    <p:sldId id="391" r:id="rId131"/>
    <p:sldId id="464" r:id="rId132"/>
    <p:sldId id="393" r:id="rId133"/>
    <p:sldId id="465" r:id="rId134"/>
    <p:sldId id="395" r:id="rId135"/>
    <p:sldId id="396" r:id="rId136"/>
    <p:sldId id="397" r:id="rId137"/>
    <p:sldId id="466" r:id="rId138"/>
    <p:sldId id="399" r:id="rId139"/>
    <p:sldId id="400" r:id="rId140"/>
    <p:sldId id="467" r:id="rId141"/>
    <p:sldId id="473" r:id="rId142"/>
    <p:sldId id="474" r:id="rId143"/>
    <p:sldId id="475" r:id="rId144"/>
    <p:sldId id="476" r:id="rId145"/>
    <p:sldId id="477" r:id="rId146"/>
  </p:sldIdLst>
  <p:sldSz cx="9144000" cy="6858000" type="screen4x3"/>
  <p:notesSz cx="6858000" cy="9144000"/>
  <p:custDataLst>
    <p:tags r:id="rId1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Fitzpatrick" initials="" lastIdx="2" clrIdx="0"/>
  <p:cmAuthor id="2" name="Rachel Conroy" initials="RC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C74"/>
    <a:srgbClr val="C0504D"/>
    <a:srgbClr val="007B8C"/>
    <a:srgbClr val="B07B46"/>
    <a:srgbClr val="003399"/>
    <a:srgbClr val="A50021"/>
    <a:srgbClr val="DBC0A5"/>
    <a:srgbClr val="261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commentAuthors" Target="commentAuthor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B955D5-0A2F-4AB3-9234-EDB658B9DA19}" type="datetimeFigureOut">
              <a:rPr lang="en-US" altLang="en-US"/>
              <a:pPr/>
              <a:t>9/11/2022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8E56BB-D129-4029-B688-2934DFC74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126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41331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407346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82BBAC6-4308-43A4-A587-E421DE2D5099}" type="slidenum">
              <a:rPr lang="en-US" altLang="en-US" sz="1200">
                <a:latin typeface="Calibri" panose="020F0502020204030204" pitchFamily="34" charset="0"/>
              </a:rPr>
              <a:pPr/>
              <a:t>138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6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52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D07E40D-8BA2-429D-939D-9D29FB82D646}" type="slidenum">
              <a:rPr lang="en-US" altLang="en-US" sz="1200">
                <a:latin typeface="Calibri" panose="020F0502020204030204" pitchFamily="34" charset="0"/>
              </a:rPr>
              <a:pPr algn="r"/>
              <a:t>139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5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A2E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83174" y="1143000"/>
            <a:ext cx="4060825" cy="4572000"/>
          </a:xfrm>
          <a:prstGeom prst="rect">
            <a:avLst/>
          </a:prstGeom>
          <a:solidFill>
            <a:srgbClr val="71C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705600" y="5943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600" b="0" dirty="0">
                <a:solidFill>
                  <a:schemeClr val="bg1"/>
                </a:solidFill>
                <a:latin typeface="+mj-lt"/>
              </a:rPr>
              <a:t>Lectures by</a:t>
            </a:r>
          </a:p>
          <a:p>
            <a:pPr algn="r"/>
            <a:r>
              <a:rPr lang="en-US" altLang="en-US" sz="1600" b="0" dirty="0">
                <a:solidFill>
                  <a:schemeClr val="bg1"/>
                </a:solidFill>
                <a:latin typeface="+mj-lt"/>
              </a:rPr>
              <a:t>Kathleen Fitzpatrick</a:t>
            </a:r>
          </a:p>
          <a:p>
            <a:pPr algn="r"/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Simon Fraser University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3" y="64770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9" y="465000"/>
            <a:ext cx="4824833" cy="5870575"/>
          </a:xfrm>
          <a:prstGeom prst="rect">
            <a:avLst/>
          </a:prstGeom>
        </p:spPr>
      </p:pic>
      <p:sp>
        <p:nvSpPr>
          <p:cNvPr id="4" name="Picture 2" descr="C:\Documents and Settings\dking\Desktop\71602Hardin8e_cvr_mrktg\JPG _ EPS _ PNG\71602Hardin8e_ecat.jpg"/>
          <p:cNvSpPr>
            <a:spLocks noChangeAspect="1" noChangeArrowheads="1"/>
          </p:cNvSpPr>
          <p:nvPr/>
        </p:nvSpPr>
        <p:spPr bwMode="auto">
          <a:xfrm>
            <a:off x="109012" y="468313"/>
            <a:ext cx="4853927" cy="58672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0" y="1676400"/>
            <a:ext cx="2743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en-US" sz="4000" dirty="0" smtClean="0"/>
              <a:t>Chapter 3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3500" y="2971800"/>
            <a:ext cx="3886200" cy="1905000"/>
          </a:xfrm>
          <a:noFill/>
        </p:spPr>
        <p:txBody>
          <a:bodyPr/>
          <a:lstStyle/>
          <a:p>
            <a:pPr marL="0" indent="0" algn="ctr" eaLnBrk="1" hangingPunct="1">
              <a:buFont typeface="Times" panose="02020603050405020304" pitchFamily="18" charset="0"/>
              <a:buNone/>
            </a:pPr>
            <a:r>
              <a:rPr lang="en-US" altLang="en-US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The Macromolecules of the Cell</a:t>
            </a:r>
          </a:p>
        </p:txBody>
      </p:sp>
    </p:spTree>
    <p:extLst>
      <p:ext uri="{BB962C8B-B14F-4D97-AF65-F5344CB8AC3E}">
        <p14:creationId xmlns:p14="http://schemas.microsoft.com/office/powerpoint/2010/main" val="33021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Hea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2400"/>
              </a:spcAft>
              <a:buClr>
                <a:srgbClr val="71C054"/>
              </a:buClr>
              <a:defRPr/>
            </a:lvl1pPr>
            <a:lvl2pPr>
              <a:lnSpc>
                <a:spcPct val="100000"/>
              </a:lnSpc>
              <a:spcAft>
                <a:spcPts val="2400"/>
              </a:spcAft>
              <a:defRPr/>
            </a:lvl2pPr>
            <a:lvl3pPr>
              <a:lnSpc>
                <a:spcPct val="100000"/>
              </a:lnSpc>
              <a:spcAft>
                <a:spcPts val="2400"/>
              </a:spcAft>
              <a:defRPr/>
            </a:lvl3pPr>
            <a:lvl4pPr>
              <a:lnSpc>
                <a:spcPct val="100000"/>
              </a:lnSpc>
              <a:spcAft>
                <a:spcPts val="2400"/>
              </a:spcAft>
              <a:defRPr/>
            </a:lvl4pPr>
            <a:lvl5pPr>
              <a:lnSpc>
                <a:spcPct val="100000"/>
              </a:lnSpc>
              <a:spcAft>
                <a:spcPts val="24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03DA5D-8930-4B3F-A3CD-800AD61D3A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98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Hea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rgbClr val="71C054"/>
              </a:buClr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03DA5D-8930-4B3F-A3CD-800AD61D3A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7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08DAF8A-B64F-40FA-A8DA-860AECE9EF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2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56A3B33-C40C-4FE8-A351-6D7325833E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20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3" y="64770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200" y="152400"/>
            <a:ext cx="899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1C0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6200" y="6477000"/>
            <a:ext cx="899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1C0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461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A2E6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carb_struct_funct2.html" TargetMode="Externa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carb_struct_funct3.html" TargetMode="Externa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carb_struct_funct4.html" TargetMode="Externa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carb_struct_funct5.html" TargetMode="Externa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lipid_struct_funct1.html" TargetMode="External"/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lipid_struct_funct2.html" TargetMode="External"/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lipid_struct_funct3.html" TargetMode="External"/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carb_struct_funct4.html" TargetMode="External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carb_struct_funct5.html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PrimaryStructure.html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SecondaryStructure.html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TertiaryStructure.html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QuaternaryStructure.html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AlphaHelixWithSidech.html" TargetMode="Externa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carb_struct_funct1.html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Ltd.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0" y="1676400"/>
            <a:ext cx="2743200" cy="1143000"/>
          </a:xfrm>
        </p:spPr>
        <p:txBody>
          <a:bodyPr/>
          <a:lstStyle/>
          <a:p>
            <a:pPr algn="ctr"/>
            <a:r>
              <a:rPr lang="en-US" altLang="en-US" sz="4000" dirty="0" smtClean="0"/>
              <a:t>Chapter 3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3500" y="2971800"/>
            <a:ext cx="3886200" cy="1905000"/>
          </a:xfrm>
          <a:noFill/>
        </p:spPr>
        <p:txBody>
          <a:bodyPr/>
          <a:lstStyle/>
          <a:p>
            <a:pPr marL="0" indent="0" algn="ctr" eaLnBrk="1" hangingPunct="1">
              <a:buFont typeface="Times" panose="02020603050405020304" pitchFamily="18" charset="0"/>
              <a:buNone/>
            </a:pPr>
            <a:r>
              <a:rPr lang="en-US" altLang="en-US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The Macromolecules of the Cell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Classes of R Groups</a:t>
            </a:r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Nine</a:t>
            </a:r>
            <a:r>
              <a:rPr lang="en-US" altLang="en-US" dirty="0" smtClean="0"/>
              <a:t> amino acids have </a:t>
            </a:r>
            <a:r>
              <a:rPr lang="en-US" altLang="en-US" dirty="0" smtClean="0">
                <a:solidFill>
                  <a:srgbClr val="FF0000"/>
                </a:solidFill>
              </a:rPr>
              <a:t>nonpolar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hydrophobic</a:t>
            </a:r>
            <a:r>
              <a:rPr lang="en-US" altLang="en-US" dirty="0" smtClean="0"/>
              <a:t> R groups</a:t>
            </a:r>
          </a:p>
          <a:p>
            <a:r>
              <a:rPr lang="en-US" altLang="en-US" dirty="0" smtClean="0"/>
              <a:t>The remaining </a:t>
            </a:r>
            <a:r>
              <a:rPr lang="en-US" altLang="en-US" dirty="0" smtClean="0">
                <a:solidFill>
                  <a:srgbClr val="FF0000"/>
                </a:solidFill>
              </a:rPr>
              <a:t>eleven</a:t>
            </a:r>
            <a:r>
              <a:rPr lang="en-US" altLang="en-US" dirty="0" smtClean="0"/>
              <a:t> amino acids are </a:t>
            </a:r>
            <a:r>
              <a:rPr lang="en-US" altLang="en-US" i="1" dirty="0" smtClean="0"/>
              <a:t>hydrophilic,</a:t>
            </a:r>
            <a:r>
              <a:rPr lang="en-US" altLang="en-US" dirty="0" smtClean="0"/>
              <a:t> with R groups that are either </a:t>
            </a:r>
            <a:r>
              <a:rPr lang="en-US" altLang="en-US" dirty="0" smtClean="0">
                <a:solidFill>
                  <a:srgbClr val="FF0000"/>
                </a:solidFill>
              </a:rPr>
              <a:t>polar or charged </a:t>
            </a:r>
            <a:r>
              <a:rPr lang="en-US" altLang="en-US" dirty="0" smtClean="0"/>
              <a:t>at cellular pH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Acidic</a:t>
            </a:r>
            <a:r>
              <a:rPr lang="en-US" altLang="en-US" dirty="0" smtClean="0"/>
              <a:t> amino acids are </a:t>
            </a:r>
            <a:r>
              <a:rPr lang="en-US" altLang="en-US" dirty="0" smtClean="0">
                <a:solidFill>
                  <a:srgbClr val="FF0000"/>
                </a:solidFill>
              </a:rPr>
              <a:t>negatively</a:t>
            </a:r>
            <a:r>
              <a:rPr lang="en-US" altLang="en-US" dirty="0" smtClean="0"/>
              <a:t> charged, whereas </a:t>
            </a:r>
            <a:r>
              <a:rPr lang="en-US" altLang="en-US" dirty="0" smtClean="0">
                <a:solidFill>
                  <a:srgbClr val="FF0000"/>
                </a:solidFill>
              </a:rPr>
              <a:t>basic</a:t>
            </a:r>
            <a:r>
              <a:rPr lang="en-US" altLang="en-US" dirty="0" smtClean="0"/>
              <a:t> amino acids are </a:t>
            </a:r>
            <a:r>
              <a:rPr lang="en-US" altLang="en-US" dirty="0" smtClean="0">
                <a:solidFill>
                  <a:srgbClr val="FF0000"/>
                </a:solidFill>
              </a:rPr>
              <a:t>positively</a:t>
            </a:r>
            <a:r>
              <a:rPr lang="en-US" altLang="en-US" dirty="0" smtClean="0"/>
              <a:t> charged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Polar</a:t>
            </a:r>
            <a:r>
              <a:rPr lang="en-US" altLang="en-US" dirty="0" smtClean="0"/>
              <a:t> amino acids tend to be found on the </a:t>
            </a:r>
            <a:r>
              <a:rPr lang="en-US" altLang="en-US" dirty="0" smtClean="0">
                <a:solidFill>
                  <a:srgbClr val="FF0000"/>
                </a:solidFill>
              </a:rPr>
              <a:t>surfaces</a:t>
            </a:r>
            <a:r>
              <a:rPr lang="en-US" altLang="en-US" dirty="0" smtClean="0"/>
              <a:t> of proteins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25788" y="2905551"/>
            <a:ext cx="4615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Carbohydrate </a:t>
            </a:r>
            <a:r>
              <a:rPr lang="en-US" altLang="en-US" b="0" dirty="0" smtClean="0"/>
              <a:t>Structure </a:t>
            </a:r>
            <a:br>
              <a:rPr lang="en-US" altLang="en-US" b="0" dirty="0" smtClean="0"/>
            </a:br>
            <a:r>
              <a:rPr lang="en-US" altLang="en-US" b="0" dirty="0" smtClean="0"/>
              <a:t>and Function—Part 2</a:t>
            </a:r>
            <a:endParaRPr lang="en-US" altLang="en-US" b="0" dirty="0"/>
          </a:p>
        </p:txBody>
      </p:sp>
      <p:pic>
        <p:nvPicPr>
          <p:cNvPr id="4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1973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25788" y="2905551"/>
            <a:ext cx="4615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Carbohydrate </a:t>
            </a:r>
            <a:r>
              <a:rPr lang="en-US" altLang="en-US" b="0" dirty="0" smtClean="0"/>
              <a:t>Structure </a:t>
            </a:r>
            <a:br>
              <a:rPr lang="en-US" altLang="en-US" b="0" dirty="0" smtClean="0"/>
            </a:br>
            <a:r>
              <a:rPr lang="en-US" altLang="en-US" b="0" dirty="0" smtClean="0"/>
              <a:t>and Function—Part 3</a:t>
            </a:r>
            <a:endParaRPr lang="en-US" altLang="en-US" b="0" dirty="0"/>
          </a:p>
        </p:txBody>
      </p:sp>
      <p:pic>
        <p:nvPicPr>
          <p:cNvPr id="4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1273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25788" y="2905551"/>
            <a:ext cx="4615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Carbohydrate </a:t>
            </a:r>
            <a:r>
              <a:rPr lang="en-US" altLang="en-US" b="0" dirty="0" smtClean="0"/>
              <a:t>Structure </a:t>
            </a:r>
            <a:br>
              <a:rPr lang="en-US" altLang="en-US" b="0" dirty="0" smtClean="0"/>
            </a:br>
            <a:r>
              <a:rPr lang="en-US" altLang="en-US" b="0" dirty="0" smtClean="0"/>
              <a:t>and Function—Part 4</a:t>
            </a:r>
            <a:endParaRPr lang="en-US" altLang="en-US" b="0" dirty="0"/>
          </a:p>
        </p:txBody>
      </p:sp>
      <p:pic>
        <p:nvPicPr>
          <p:cNvPr id="4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5135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25788" y="2905551"/>
            <a:ext cx="4615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Carbohydrate </a:t>
            </a:r>
            <a:r>
              <a:rPr lang="en-US" altLang="en-US" b="0" dirty="0" smtClean="0"/>
              <a:t>Structure </a:t>
            </a:r>
            <a:br>
              <a:rPr lang="en-US" altLang="en-US" b="0" dirty="0" smtClean="0"/>
            </a:br>
            <a:r>
              <a:rPr lang="en-US" altLang="en-US" b="0" dirty="0" smtClean="0"/>
              <a:t>and Function—Part 5</a:t>
            </a:r>
            <a:endParaRPr lang="en-US" altLang="en-US" b="0" dirty="0"/>
          </a:p>
        </p:txBody>
      </p:sp>
      <p:pic>
        <p:nvPicPr>
          <p:cNvPr id="4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9747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Structural Polysaccharides</a:t>
            </a: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cellulose of fungal cell walls differs from that of plants and may contain either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(1→4) or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(1→3) linkages </a:t>
            </a:r>
          </a:p>
          <a:p>
            <a:r>
              <a:rPr lang="en-US" altLang="en-US" dirty="0" smtClean="0"/>
              <a:t>Bacterial cell walls contain two kinds of sugars: </a:t>
            </a:r>
            <a:r>
              <a:rPr lang="en-US" altLang="en-US" i="1" dirty="0" err="1" smtClean="0"/>
              <a:t>GlcNAc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N-</a:t>
            </a:r>
            <a:r>
              <a:rPr lang="en-US" altLang="en-US" i="1" dirty="0" err="1" smtClean="0"/>
              <a:t>acetylglucosamine</a:t>
            </a:r>
            <a:r>
              <a:rPr lang="en-US" altLang="en-US" dirty="0" smtClean="0"/>
              <a:t>) and </a:t>
            </a:r>
            <a:r>
              <a:rPr lang="en-US" altLang="en-US" i="1" dirty="0" err="1" smtClean="0"/>
              <a:t>MurNAc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i="1" dirty="0" smtClean="0"/>
              <a:t>N-</a:t>
            </a:r>
            <a:r>
              <a:rPr lang="en-US" altLang="en-US" i="1" dirty="0" err="1" smtClean="0"/>
              <a:t>acetylmuramic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acid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Both are derivatives of 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i="1" dirty="0" smtClean="0"/>
              <a:t>-glucosamine</a:t>
            </a:r>
            <a:r>
              <a:rPr lang="en-US" altLang="en-US" dirty="0" smtClean="0"/>
              <a:t> and are linked alternately in cell walls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Chitin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polysaccharide chitin consists of </a:t>
            </a:r>
            <a:r>
              <a:rPr lang="en-US" altLang="en-US" dirty="0" err="1" smtClean="0"/>
              <a:t>GlcNAc</a:t>
            </a:r>
            <a:r>
              <a:rPr lang="en-US" altLang="en-US" dirty="0" smtClean="0"/>
              <a:t> units only, joined by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(1→4) bonds</a:t>
            </a:r>
          </a:p>
          <a:p>
            <a:r>
              <a:rPr lang="en-US" altLang="en-US" dirty="0" smtClean="0"/>
              <a:t>Chitin is found in insect exoskeletons, crustacean shells, and fungal cell walls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363980" y="228600"/>
            <a:ext cx="6416040" cy="6111206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Polysaccharide Structure Depends on the Type of Glycosidic Bonds Involved</a:t>
            </a:r>
            <a:endParaRPr lang="en-US"/>
          </a:p>
        </p:txBody>
      </p:sp>
      <p:sp>
        <p:nvSpPr>
          <p:cNvPr id="117762" name="Rectangle 4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953000"/>
          </a:xfrm>
        </p:spPr>
        <p:txBody>
          <a:bodyPr/>
          <a:lstStyle/>
          <a:p>
            <a:r>
              <a:rPr lang="el-GR" alt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500" dirty="0" smtClean="0"/>
              <a:t> and 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500" dirty="0" smtClean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500" dirty="0" err="1" smtClean="0"/>
              <a:t>glycosidic</a:t>
            </a:r>
            <a:r>
              <a:rPr lang="en-US" altLang="en-US" sz="2500" dirty="0" smtClean="0"/>
              <a:t> bonds are associated with marked structural differences</a:t>
            </a:r>
          </a:p>
          <a:p>
            <a:r>
              <a:rPr lang="en-US" altLang="en-US" sz="2500" dirty="0" smtClean="0"/>
              <a:t>Starch and glycogen (</a:t>
            </a:r>
            <a:r>
              <a:rPr lang="el-GR" altLang="en-US" sz="25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500" dirty="0" smtClean="0"/>
              <a:t> polysaccharides) form loose helices that are not highly ordered because of the side chains</a:t>
            </a:r>
          </a:p>
          <a:p>
            <a:r>
              <a:rPr lang="en-US" altLang="en-US" sz="2500" dirty="0" smtClean="0"/>
              <a:t>Cellulose (that forms 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500" dirty="0" smtClean="0"/>
              <a:t> linkages) exists as rigid linear rods that aggregate into </a:t>
            </a:r>
            <a:r>
              <a:rPr lang="en-US" altLang="en-US" sz="2500" dirty="0" err="1" smtClean="0"/>
              <a:t>microfibrils</a:t>
            </a:r>
            <a:r>
              <a:rPr lang="en-US" altLang="en-US" sz="2500" dirty="0" smtClean="0"/>
              <a:t>, about 5–20 nm in diameter</a:t>
            </a:r>
          </a:p>
          <a:p>
            <a:r>
              <a:rPr lang="en-US" altLang="en-US" sz="2500" dirty="0" smtClean="0"/>
              <a:t>Plant and fungal cells walls contain these rigid </a:t>
            </a:r>
            <a:r>
              <a:rPr lang="en-US" altLang="en-US" sz="2500" dirty="0" err="1" smtClean="0"/>
              <a:t>microfibrils</a:t>
            </a:r>
            <a:r>
              <a:rPr lang="en-US" altLang="en-US" sz="2500" dirty="0" smtClean="0"/>
              <a:t> in a </a:t>
            </a:r>
            <a:r>
              <a:rPr lang="en-US" altLang="en-US" sz="2500" dirty="0" err="1" smtClean="0"/>
              <a:t>noncellulose</a:t>
            </a:r>
            <a:r>
              <a:rPr lang="en-US" altLang="en-US" sz="2500" dirty="0" smtClean="0"/>
              <a:t> matrix containing other polymers (</a:t>
            </a:r>
            <a:r>
              <a:rPr lang="en-US" altLang="en-US" sz="2500" i="1" dirty="0" smtClean="0"/>
              <a:t>hemicellulose, pectin</a:t>
            </a:r>
            <a:r>
              <a:rPr lang="en-US" altLang="en-US" sz="2500" dirty="0" smtClean="0"/>
              <a:t>) and a protein called </a:t>
            </a:r>
            <a:r>
              <a:rPr lang="en-US" altLang="en-US" sz="2500" dirty="0" err="1" smtClean="0"/>
              <a:t>extensin</a:t>
            </a:r>
            <a:endParaRPr lang="en-US" altLang="en-US" sz="2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3.4 Lipids</a:t>
            </a:r>
          </a:p>
        </p:txBody>
      </p:sp>
      <p:sp>
        <p:nvSpPr>
          <p:cNvPr id="1187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Lipids</a:t>
            </a:r>
            <a:r>
              <a:rPr lang="en-US" altLang="en-US" dirty="0" smtClean="0"/>
              <a:t> are not formed by the same type of linear polymerization that forms proteins, nucleic acids, and polysaccharides</a:t>
            </a:r>
          </a:p>
          <a:p>
            <a:r>
              <a:rPr lang="en-US" altLang="en-US" dirty="0" smtClean="0"/>
              <a:t>However, they are regarded as macromolecules because of their high molecular weight and their importance in cellular structures, particularly membranes </a:t>
            </a:r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Features of Lipids</a:t>
            </a:r>
          </a:p>
        </p:txBody>
      </p:sp>
      <p:sp>
        <p:nvSpPr>
          <p:cNvPr id="1198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Although heterogeneous, all have a </a:t>
            </a:r>
            <a:r>
              <a:rPr lang="en-US" altLang="en-US" i="1" dirty="0" smtClean="0"/>
              <a:t>hydrophobic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nature</a:t>
            </a:r>
            <a:r>
              <a:rPr lang="en-US" altLang="en-US" dirty="0" smtClean="0"/>
              <a:t> and thus little affinity for water; they are readily soluble in nonpolar solvents such as chloroform or ether</a:t>
            </a:r>
          </a:p>
          <a:p>
            <a:r>
              <a:rPr lang="en-US" altLang="en-US" dirty="0" smtClean="0"/>
              <a:t>They have relatively few polar groups, but some are </a:t>
            </a:r>
            <a:r>
              <a:rPr lang="en-US" altLang="en-US" i="1" dirty="0" smtClean="0"/>
              <a:t>amphipathic,</a:t>
            </a:r>
            <a:r>
              <a:rPr lang="en-US" altLang="en-US" dirty="0" smtClean="0"/>
              <a:t> having polar and nonpolar regions</a:t>
            </a:r>
          </a:p>
          <a:p>
            <a:r>
              <a:rPr lang="en-US" altLang="en-US" dirty="0" smtClean="0"/>
              <a:t>Functions include </a:t>
            </a:r>
            <a:r>
              <a:rPr lang="en-US" altLang="en-US" i="1" dirty="0" smtClean="0"/>
              <a:t>energy storage, membrane structure,</a:t>
            </a:r>
            <a:r>
              <a:rPr lang="en-US" altLang="en-US" dirty="0" smtClean="0"/>
              <a:t> or </a:t>
            </a:r>
            <a:r>
              <a:rPr lang="en-US" altLang="en-US" i="1" dirty="0" smtClean="0"/>
              <a:t>specific biological functions</a:t>
            </a:r>
            <a:r>
              <a:rPr lang="en-US" altLang="en-US" dirty="0" smtClean="0"/>
              <a:t> such as signal transmission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953768" y="381000"/>
            <a:ext cx="5236464" cy="5844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Main Classes of Lipids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lipids can be divided into six classes based on their structure</a:t>
            </a:r>
          </a:p>
          <a:p>
            <a:pPr lvl="1">
              <a:spcAft>
                <a:spcPts val="1800"/>
              </a:spcAft>
            </a:pPr>
            <a:r>
              <a:rPr lang="en-US" altLang="en-US" i="1" dirty="0" smtClean="0"/>
              <a:t>Fatty acids</a:t>
            </a:r>
          </a:p>
          <a:p>
            <a:pPr lvl="1">
              <a:spcAft>
                <a:spcPts val="1800"/>
              </a:spcAft>
            </a:pPr>
            <a:r>
              <a:rPr lang="en-US" altLang="en-US" i="1" dirty="0" err="1" smtClean="0"/>
              <a:t>Triacylglycerols</a:t>
            </a:r>
            <a:endParaRPr lang="en-US" altLang="en-US" i="1" dirty="0" smtClean="0"/>
          </a:p>
          <a:p>
            <a:pPr lvl="1">
              <a:spcAft>
                <a:spcPts val="1800"/>
              </a:spcAft>
            </a:pPr>
            <a:r>
              <a:rPr lang="en-US" altLang="en-US" i="1" dirty="0" smtClean="0"/>
              <a:t>Phospholipids</a:t>
            </a:r>
          </a:p>
          <a:p>
            <a:pPr lvl="1">
              <a:spcAft>
                <a:spcPts val="1800"/>
              </a:spcAft>
            </a:pPr>
            <a:r>
              <a:rPr lang="en-US" altLang="en-US" i="1" dirty="0" smtClean="0"/>
              <a:t>Glycolipids</a:t>
            </a:r>
          </a:p>
          <a:p>
            <a:pPr lvl="1">
              <a:spcAft>
                <a:spcPts val="1800"/>
              </a:spcAft>
            </a:pPr>
            <a:r>
              <a:rPr lang="en-US" altLang="en-US" i="1" dirty="0" smtClean="0"/>
              <a:t>Steroids</a:t>
            </a:r>
          </a:p>
          <a:p>
            <a:pPr lvl="1">
              <a:spcAft>
                <a:spcPts val="1800"/>
              </a:spcAft>
            </a:pPr>
            <a:r>
              <a:rPr lang="en-US" altLang="en-US" i="1" dirty="0" err="1" smtClean="0"/>
              <a:t>Terpines</a:t>
            </a:r>
            <a:endParaRPr lang="en-US" altLang="en-US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2133600" y="285974"/>
            <a:ext cx="4876800" cy="6038626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Fatty Acids Are the Building Blocks of Several Classes of Lipids</a:t>
            </a:r>
            <a:endParaRPr lang="en-US"/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Fatty acids are components of several other kinds of lipids</a:t>
            </a:r>
          </a:p>
          <a:p>
            <a:r>
              <a:rPr lang="en-US" altLang="en-US" dirty="0" smtClean="0"/>
              <a:t>A </a:t>
            </a:r>
            <a:r>
              <a:rPr lang="en-US" altLang="en-US" b="1" dirty="0" smtClean="0"/>
              <a:t>fatty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acid</a:t>
            </a:r>
            <a:r>
              <a:rPr lang="en-US" altLang="en-US" dirty="0" smtClean="0"/>
              <a:t> is a long amphipathic, unbranched hydrocarbon chain with a carboxyl group at one end</a:t>
            </a:r>
          </a:p>
          <a:p>
            <a:r>
              <a:rPr lang="en-US" altLang="en-US" dirty="0" smtClean="0"/>
              <a:t>The polar carboxyl group is the </a:t>
            </a:r>
            <a:r>
              <a:rPr lang="en-US" altLang="ja-JP" dirty="0" smtClean="0"/>
              <a:t>“head,” and the nonpolar hydrocarbon chain is the “tail” 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Fatty Acid Structure 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hydrocarbon tails are variable in length but usually 12 to 20 carbons long</a:t>
            </a:r>
          </a:p>
          <a:p>
            <a:r>
              <a:rPr lang="en-US" altLang="en-US" dirty="0" smtClean="0"/>
              <a:t>Even numbers of carbons are favored because fatty acid synthesis occurs via the stepwise addition of two-carbon units to the growing chain</a:t>
            </a:r>
          </a:p>
          <a:p>
            <a:r>
              <a:rPr lang="en-US" altLang="en-US" dirty="0" smtClean="0"/>
              <a:t>Fatty acids are highly reduced and so yield a large amount of energy upon oxidation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176557" y="228600"/>
            <a:ext cx="6790886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Fatty Acid Structure (continued) 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</a:t>
            </a:r>
            <a:r>
              <a:rPr lang="en-US" altLang="en-US" b="1" dirty="0" smtClean="0"/>
              <a:t>saturated fatty acids,</a:t>
            </a:r>
            <a:r>
              <a:rPr lang="en-US" altLang="en-US" dirty="0" smtClean="0"/>
              <a:t> each carbon atom in the chain is bonded to the maximum number of hydrogens</a:t>
            </a:r>
          </a:p>
          <a:p>
            <a:r>
              <a:rPr lang="en-US" altLang="en-US" dirty="0" smtClean="0"/>
              <a:t>These have long straight chains that pack together well</a:t>
            </a:r>
          </a:p>
          <a:p>
            <a:r>
              <a:rPr lang="en-US" altLang="en-US" b="1" dirty="0" smtClean="0"/>
              <a:t>Unsaturated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fatty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acids</a:t>
            </a:r>
            <a:r>
              <a:rPr lang="en-US" altLang="en-US" dirty="0" smtClean="0"/>
              <a:t> have one or more double bonds, so they have bends in the chains and are less tightly packed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9"/>
          <a:stretch/>
        </p:blipFill>
        <p:spPr>
          <a:xfrm>
            <a:off x="298704" y="874776"/>
            <a:ext cx="8546592" cy="4916424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Trans</a:t>
            </a:r>
            <a:r>
              <a:rPr lang="en-US" altLang="en-US" dirty="0" smtClean="0"/>
              <a:t> Fats 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Trans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fats</a:t>
            </a:r>
            <a:r>
              <a:rPr lang="en-US" altLang="en-US" dirty="0" smtClean="0"/>
              <a:t> are a type of unsaturated fatty acid with a particular type of double bond that causes less of a bend in the chain</a:t>
            </a:r>
          </a:p>
          <a:p>
            <a:r>
              <a:rPr lang="en-US" altLang="en-US" dirty="0" smtClean="0"/>
              <a:t>They are relatively rare in nature and are produced artificially in shortening and margarine</a:t>
            </a:r>
          </a:p>
          <a:p>
            <a:r>
              <a:rPr lang="en-US" altLang="en-US" dirty="0" smtClean="0"/>
              <a:t>They have been linked to increased risk of heart disease and elevated cholesterol levels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6"/>
          <a:stretch/>
        </p:blipFill>
        <p:spPr>
          <a:xfrm>
            <a:off x="298704" y="2499360"/>
            <a:ext cx="8546592" cy="169164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Triacylglycerols Are Storage Lipids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 smtClean="0"/>
              <a:t>Triacylglycerols</a:t>
            </a:r>
            <a:r>
              <a:rPr lang="en-US" altLang="en-US" b="1" dirty="0" smtClean="0"/>
              <a:t>,</a:t>
            </a:r>
            <a:r>
              <a:rPr lang="en-US" altLang="en-US" dirty="0" smtClean="0"/>
              <a:t> also known as </a:t>
            </a:r>
            <a:r>
              <a:rPr lang="en-US" altLang="en-US" i="1" dirty="0" smtClean="0"/>
              <a:t>triglycerides</a:t>
            </a:r>
            <a:r>
              <a:rPr lang="en-US" altLang="en-US" dirty="0" smtClean="0"/>
              <a:t>, consist of a glycerol molecule with three fatty acids attached to it</a:t>
            </a:r>
          </a:p>
          <a:p>
            <a:r>
              <a:rPr lang="en-US" altLang="en-US" b="1" dirty="0" smtClean="0"/>
              <a:t>Glycerol</a:t>
            </a:r>
            <a:r>
              <a:rPr lang="en-US" altLang="en-US" dirty="0" smtClean="0"/>
              <a:t> is a three-carbon alcohol with a hydroxyl group on each carbon</a:t>
            </a:r>
          </a:p>
          <a:p>
            <a:r>
              <a:rPr lang="en-US" altLang="en-US" dirty="0" smtClean="0"/>
              <a:t>Fatty acids are linked to glycerol, one at a time, by </a:t>
            </a:r>
            <a:r>
              <a:rPr lang="en-US" altLang="en-US" i="1" dirty="0" smtClean="0"/>
              <a:t>ester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bonds</a:t>
            </a:r>
            <a:r>
              <a:rPr lang="en-US" altLang="en-US" dirty="0" smtClean="0"/>
              <a:t> formed by the removal of water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2332806" y="304800"/>
            <a:ext cx="4478388" cy="601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Triacylglycerol Structure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err="1" smtClean="0"/>
              <a:t>Monoacylglycerols</a:t>
            </a:r>
            <a:r>
              <a:rPr lang="en-US" altLang="en-US" dirty="0" smtClean="0"/>
              <a:t> contain a single fatty acid</a:t>
            </a:r>
          </a:p>
          <a:p>
            <a:r>
              <a:rPr lang="en-US" altLang="en-US" i="1" dirty="0" smtClean="0"/>
              <a:t>Diacylglycerols</a:t>
            </a:r>
            <a:r>
              <a:rPr lang="en-US" altLang="en-US" dirty="0" smtClean="0"/>
              <a:t> have two fatty acids</a:t>
            </a:r>
          </a:p>
          <a:p>
            <a:r>
              <a:rPr lang="en-US" altLang="en-US" dirty="0" smtClean="0"/>
              <a:t>The three fatty acids on a </a:t>
            </a:r>
            <a:r>
              <a:rPr lang="en-US" altLang="en-US" i="1" dirty="0" smtClean="0"/>
              <a:t>triacylglycerol</a:t>
            </a:r>
            <a:r>
              <a:rPr lang="en-US" altLang="en-US" dirty="0" smtClean="0"/>
              <a:t> may vary in length and degree of saturation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Triacylglycerol Function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main function of </a:t>
            </a:r>
            <a:r>
              <a:rPr lang="en-US" altLang="en-US" dirty="0" err="1" smtClean="0"/>
              <a:t>triacylglycerols</a:t>
            </a:r>
            <a:r>
              <a:rPr lang="en-US" altLang="en-US" dirty="0" smtClean="0"/>
              <a:t> is energy storage </a:t>
            </a:r>
          </a:p>
          <a:p>
            <a:r>
              <a:rPr lang="en-US" altLang="en-US" dirty="0" err="1" smtClean="0"/>
              <a:t>Triacylglycerols</a:t>
            </a:r>
            <a:r>
              <a:rPr lang="en-US" altLang="en-US" dirty="0" smtClean="0"/>
              <a:t> containing mostly saturated fats are usually solid or semisolid at room temperature and are called </a:t>
            </a:r>
            <a:r>
              <a:rPr lang="en-US" altLang="en-US" i="1" dirty="0" smtClean="0"/>
              <a:t>fats</a:t>
            </a:r>
          </a:p>
          <a:p>
            <a:r>
              <a:rPr lang="en-US" altLang="en-US" dirty="0" err="1" smtClean="0"/>
              <a:t>Triacylglycerols</a:t>
            </a:r>
            <a:r>
              <a:rPr lang="en-US" altLang="en-US" dirty="0" smtClean="0"/>
              <a:t> in plants are liquid at room temperature (e.g., </a:t>
            </a:r>
            <a:r>
              <a:rPr lang="en-US" altLang="en-US" i="1" dirty="0" smtClean="0"/>
              <a:t>vegetable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oil</a:t>
            </a:r>
            <a:r>
              <a:rPr lang="en-US" altLang="en-US" dirty="0" smtClean="0"/>
              <a:t>) and are predominantly unsaturated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9"/>
          <a:stretch/>
        </p:blipFill>
        <p:spPr>
          <a:xfrm>
            <a:off x="298704" y="2206752"/>
            <a:ext cx="8546592" cy="2289048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Phospholipids Are Important in Membrane Structure</a:t>
            </a:r>
          </a:p>
        </p:txBody>
      </p:sp>
      <p:sp>
        <p:nvSpPr>
          <p:cNvPr id="134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Phospholipids</a:t>
            </a:r>
            <a:r>
              <a:rPr lang="en-US" altLang="en-US" dirty="0" smtClean="0"/>
              <a:t> are important to membrane structure because of their amphipathic nature</a:t>
            </a:r>
          </a:p>
          <a:p>
            <a:r>
              <a:rPr lang="en-US" altLang="en-US" dirty="0" smtClean="0"/>
              <a:t>Phospholipids can be divided into </a:t>
            </a:r>
            <a:r>
              <a:rPr lang="en-US" altLang="en-US" i="1" dirty="0" err="1" smtClean="0"/>
              <a:t>phosphoglycerides</a:t>
            </a:r>
            <a:r>
              <a:rPr lang="en-US" altLang="en-US" dirty="0" smtClean="0"/>
              <a:t> or </a:t>
            </a:r>
            <a:r>
              <a:rPr lang="en-US" altLang="en-US" i="1" dirty="0" smtClean="0"/>
              <a:t>sphingolipids,</a:t>
            </a:r>
            <a:r>
              <a:rPr lang="en-US" altLang="en-US" dirty="0" smtClean="0"/>
              <a:t> depending on their chemistry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Phosphoglycerides</a:t>
            </a:r>
          </a:p>
        </p:txBody>
      </p:sp>
      <p:sp>
        <p:nvSpPr>
          <p:cNvPr id="135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 smtClean="0"/>
              <a:t>Phosphoglycerides</a:t>
            </a:r>
            <a:r>
              <a:rPr lang="en-US" altLang="en-US" dirty="0" smtClean="0"/>
              <a:t> are the predominant phospholipids in most membranes</a:t>
            </a:r>
          </a:p>
          <a:p>
            <a:r>
              <a:rPr lang="en-US" altLang="en-US" dirty="0" smtClean="0"/>
              <a:t>The basic components of </a:t>
            </a:r>
            <a:r>
              <a:rPr lang="en-US" altLang="en-US" dirty="0" err="1" smtClean="0"/>
              <a:t>phosphoglycerides</a:t>
            </a:r>
            <a:r>
              <a:rPr lang="en-US" altLang="en-US" dirty="0" smtClean="0"/>
              <a:t> is </a:t>
            </a:r>
            <a:r>
              <a:rPr lang="en-US" altLang="en-US" b="1" dirty="0" smtClean="0"/>
              <a:t>phosphatidic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acid,</a:t>
            </a:r>
            <a:r>
              <a:rPr lang="en-US" altLang="en-US" dirty="0" smtClean="0"/>
              <a:t> which has two fatty acids and a phosphate group attached to a glycerol</a:t>
            </a:r>
          </a:p>
          <a:p>
            <a:r>
              <a:rPr lang="en-US" altLang="en-US" dirty="0" smtClean="0"/>
              <a:t>Membrane </a:t>
            </a:r>
            <a:r>
              <a:rPr lang="en-US" altLang="en-US" dirty="0" err="1" smtClean="0"/>
              <a:t>phosphoglycerides</a:t>
            </a:r>
            <a:r>
              <a:rPr lang="en-US" altLang="en-US" dirty="0" smtClean="0"/>
              <a:t> invariably have a small hydrophilic alcohol linked to the phosphate by an ester bond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2515867" y="228600"/>
            <a:ext cx="4112266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Phosphoglycerides (continued)</a:t>
            </a:r>
          </a:p>
        </p:txBody>
      </p:sp>
      <p:sp>
        <p:nvSpPr>
          <p:cNvPr id="137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alcohol is usually </a:t>
            </a:r>
            <a:r>
              <a:rPr lang="en-US" altLang="en-US" i="1" dirty="0" smtClean="0"/>
              <a:t>serine, ethanolamine, choline,</a:t>
            </a:r>
            <a:r>
              <a:rPr lang="en-US" altLang="en-US" dirty="0" smtClean="0"/>
              <a:t> or </a:t>
            </a:r>
            <a:r>
              <a:rPr lang="en-US" altLang="en-US" i="1" dirty="0" smtClean="0"/>
              <a:t>inositol,</a:t>
            </a:r>
            <a:r>
              <a:rPr lang="en-US" altLang="en-US" dirty="0" smtClean="0"/>
              <a:t> which contributes to the polar nature of the phospholipid head group</a:t>
            </a:r>
          </a:p>
          <a:p>
            <a:r>
              <a:rPr lang="en-US" altLang="en-US" dirty="0" smtClean="0"/>
              <a:t>Typical </a:t>
            </a:r>
            <a:r>
              <a:rPr lang="en-US" altLang="en-US" dirty="0" err="1" smtClean="0"/>
              <a:t>phosphoglycerides</a:t>
            </a:r>
            <a:r>
              <a:rPr lang="en-US" altLang="en-US" dirty="0" smtClean="0"/>
              <a:t> often have one saturated and one unsaturated fatty acid</a:t>
            </a:r>
          </a:p>
          <a:p>
            <a:r>
              <a:rPr lang="en-US" altLang="en-US" dirty="0" smtClean="0"/>
              <a:t>The length and degree of saturation of the fatty acids have profound effects on membrane fluidity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Sphingolipids</a:t>
            </a:r>
          </a:p>
        </p:txBody>
      </p:sp>
      <p:sp>
        <p:nvSpPr>
          <p:cNvPr id="138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Sphingolipids</a:t>
            </a:r>
            <a:r>
              <a:rPr lang="en-US" altLang="en-US" dirty="0" smtClean="0"/>
              <a:t> are based on the amine </a:t>
            </a:r>
            <a:r>
              <a:rPr lang="en-US" altLang="en-US" b="1" dirty="0" smtClean="0"/>
              <a:t>sphingosine,</a:t>
            </a:r>
            <a:r>
              <a:rPr lang="en-US" altLang="en-US" dirty="0" smtClean="0"/>
              <a:t> which has a long hydrocarbon chain with a single site of unsaturation near the polar end</a:t>
            </a:r>
          </a:p>
          <a:p>
            <a:r>
              <a:rPr lang="en-US" altLang="en-US" dirty="0" smtClean="0"/>
              <a:t>Sphingosine can form an amide bond to a long-chain fatty acid, resulting in a molecule called a </a:t>
            </a:r>
            <a:r>
              <a:rPr lang="en-US" altLang="en-US" i="1" dirty="0" smtClean="0"/>
              <a:t>ceramide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/>
        </p:blipFill>
        <p:spPr>
          <a:xfrm>
            <a:off x="298704" y="2273808"/>
            <a:ext cx="8546592" cy="2145792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Sphingolipids (continued)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whole family of sphingolipids exists, with different polar groups attached to the hydroxyl group of the ceramide</a:t>
            </a:r>
          </a:p>
          <a:p>
            <a:r>
              <a:rPr lang="en-US" altLang="en-US" dirty="0" smtClean="0"/>
              <a:t>Sphingolipids are predominantly found in the outer leaflet of the plasma membrane bilayer, often in </a:t>
            </a:r>
            <a:r>
              <a:rPr lang="en-US" altLang="en-US" i="1" dirty="0" smtClean="0"/>
              <a:t>lipid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rafts,</a:t>
            </a:r>
            <a:r>
              <a:rPr lang="en-US" altLang="en-US" dirty="0" smtClean="0"/>
              <a:t> localized domains within a membrane</a:t>
            </a:r>
          </a:p>
          <a:p>
            <a:r>
              <a:rPr lang="en-US" altLang="en-US" dirty="0" smtClean="0"/>
              <a:t>Lipid rafts are important in communication between a cell and its external environment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The Polymers Are Polypeptides and Proteins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Amino acids are </a:t>
            </a:r>
            <a:r>
              <a:rPr lang="en-US" altLang="en-US" dirty="0" smtClean="0">
                <a:solidFill>
                  <a:srgbClr val="FF0000"/>
                </a:solidFill>
              </a:rPr>
              <a:t>linked</a:t>
            </a:r>
            <a:r>
              <a:rPr lang="en-US" altLang="en-US" dirty="0" smtClean="0"/>
              <a:t> together stepwise into a </a:t>
            </a:r>
            <a:r>
              <a:rPr lang="en-US" altLang="en-US" dirty="0" smtClean="0">
                <a:solidFill>
                  <a:srgbClr val="FF0000"/>
                </a:solidFill>
              </a:rPr>
              <a:t>linear</a:t>
            </a:r>
            <a:r>
              <a:rPr lang="en-US" altLang="en-US" dirty="0" smtClean="0"/>
              <a:t> polymer by </a:t>
            </a:r>
            <a:r>
              <a:rPr lang="en-US" altLang="en-US" i="1" u="sng" dirty="0" smtClean="0"/>
              <a:t>dehydration</a:t>
            </a:r>
            <a:r>
              <a:rPr lang="en-US" altLang="en-US" dirty="0" smtClean="0"/>
              <a:t> (or </a:t>
            </a:r>
            <a:r>
              <a:rPr lang="en-US" altLang="en-US" i="1" u="sng" dirty="0" smtClean="0"/>
              <a:t>condensation</a:t>
            </a:r>
            <a:r>
              <a:rPr lang="en-US" altLang="en-US" dirty="0" smtClean="0"/>
              <a:t>) </a:t>
            </a:r>
            <a:r>
              <a:rPr lang="en-US" altLang="en-US" i="1" dirty="0" smtClean="0"/>
              <a:t>reactions</a:t>
            </a:r>
          </a:p>
          <a:p>
            <a:r>
              <a:rPr lang="en-US" altLang="en-US" dirty="0" smtClean="0"/>
              <a:t>As the three atoms comprising the </a:t>
            </a:r>
            <a:r>
              <a:rPr lang="en-US" altLang="en-US" dirty="0" smtClean="0">
                <a:solidFill>
                  <a:srgbClr val="FF0000"/>
                </a:solidFill>
              </a:rPr>
              <a:t>H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O are removed, a covalent C—N bond </a:t>
            </a:r>
            <a:r>
              <a:rPr lang="en-US" altLang="en-US" dirty="0" smtClean="0"/>
              <a:t>(a </a:t>
            </a:r>
            <a:r>
              <a:rPr lang="en-US" altLang="en-US" b="1" dirty="0" smtClean="0"/>
              <a:t>peptide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bond</a:t>
            </a:r>
            <a:r>
              <a:rPr lang="en-US" altLang="en-US" dirty="0" smtClean="0"/>
              <a:t>) is formed</a:t>
            </a:r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Glycolipids Are Specialized Membrane Components</a:t>
            </a:r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Glycolipids</a:t>
            </a:r>
            <a:r>
              <a:rPr lang="en-US" altLang="en-US" dirty="0" smtClean="0"/>
              <a:t> are lipids containing a carbohydrate instead of a phospholipid and are often derivatives of sphingosine and glycerol (</a:t>
            </a:r>
            <a:r>
              <a:rPr lang="en-US" altLang="en-US" i="1" dirty="0" smtClean="0"/>
              <a:t>glycosphingolipids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Carbohydrate groups attached to a glycolipid may be one to six sugar units (</a:t>
            </a:r>
            <a:r>
              <a:rPr lang="en-US" altLang="en-US" cap="small" dirty="0" smtClean="0"/>
              <a:t>d</a:t>
            </a:r>
            <a:r>
              <a:rPr lang="en-US" altLang="en-US" dirty="0" smtClean="0"/>
              <a:t>-glucose, </a:t>
            </a:r>
            <a:r>
              <a:rPr lang="en-US" altLang="en-US" cap="small" dirty="0"/>
              <a:t>d</a:t>
            </a:r>
            <a:r>
              <a:rPr lang="en-US" altLang="en-US" dirty="0" smtClean="0"/>
              <a:t>-galactose, or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-acetyl-</a:t>
            </a:r>
            <a:r>
              <a:rPr lang="en-US" altLang="en-US" cap="small" dirty="0"/>
              <a:t>d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galactosamine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Glycolipids occur largely on the outer monolayer of the plasma membrane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"/>
          <a:stretch/>
        </p:blipFill>
        <p:spPr>
          <a:xfrm>
            <a:off x="1853184" y="1758696"/>
            <a:ext cx="5437632" cy="3194304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Steroids Are Lipids with a Variety of Functions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Steroids</a:t>
            </a:r>
            <a:r>
              <a:rPr lang="en-US" altLang="en-US" dirty="0" smtClean="0"/>
              <a:t> are derivatives of a four-ringed hydrocarbon skeleton, which distinguishes them from other lipids</a:t>
            </a:r>
          </a:p>
          <a:p>
            <a:r>
              <a:rPr lang="en-US" altLang="en-US" dirty="0" smtClean="0"/>
              <a:t>They are relatively nonpolar and therefore hydrophobic</a:t>
            </a:r>
          </a:p>
          <a:p>
            <a:r>
              <a:rPr lang="en-US" altLang="en-US" dirty="0" smtClean="0"/>
              <a:t>Steroids differ from one another in the positions of double bonds and functional groups</a:t>
            </a:r>
          </a:p>
          <a:p>
            <a:r>
              <a:rPr lang="en-US" altLang="en-US" dirty="0" smtClean="0"/>
              <a:t>The most common steroid in animal cells is </a:t>
            </a:r>
            <a:r>
              <a:rPr lang="en-US" altLang="en-US" b="1" dirty="0" smtClean="0"/>
              <a:t>cholesterol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656273" y="304800"/>
            <a:ext cx="5831454" cy="595884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 Variety of Sterols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Cholesterol is insoluble and found primarily in plasma membranes of animal cells and most membranes of organelles</a:t>
            </a:r>
          </a:p>
          <a:p>
            <a:r>
              <a:rPr lang="en-US" altLang="en-US" dirty="0" smtClean="0"/>
              <a:t>Similar molecules are found in plant cells (</a:t>
            </a:r>
            <a:r>
              <a:rPr lang="en-US" altLang="en-US" i="1" dirty="0" err="1" smtClean="0"/>
              <a:t>stigmasterol</a:t>
            </a:r>
            <a:r>
              <a:rPr lang="en-US" altLang="en-US" dirty="0" smtClean="0"/>
              <a:t> and </a:t>
            </a:r>
            <a:r>
              <a:rPr lang="en-US" altLang="en-US" i="1" dirty="0" err="1" smtClean="0"/>
              <a:t>sitosterol</a:t>
            </a:r>
            <a:r>
              <a:rPr lang="en-US" altLang="en-US" dirty="0" smtClean="0"/>
              <a:t>) and fungal cells (</a:t>
            </a:r>
            <a:r>
              <a:rPr lang="en-US" altLang="en-US" i="1" dirty="0" err="1" smtClean="0"/>
              <a:t>ergosterol</a:t>
            </a:r>
            <a:r>
              <a:rPr lang="en-US" alt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Steroid Hormones</a:t>
            </a:r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Cholesterol is the starting material for synthesis of </a:t>
            </a:r>
            <a:r>
              <a:rPr lang="en-US" altLang="en-US" b="1" dirty="0" smtClean="0"/>
              <a:t>steroid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hormones,</a:t>
            </a:r>
            <a:r>
              <a:rPr lang="en-US" altLang="en-US" dirty="0" smtClean="0"/>
              <a:t> including male and female </a:t>
            </a:r>
            <a:r>
              <a:rPr lang="en-US" altLang="en-US" i="1" dirty="0" smtClean="0"/>
              <a:t>sex hormones,</a:t>
            </a:r>
            <a:r>
              <a:rPr lang="en-US" altLang="en-US" dirty="0" smtClean="0"/>
              <a:t> the </a:t>
            </a:r>
            <a:r>
              <a:rPr lang="en-US" altLang="en-US" i="1" dirty="0" smtClean="0"/>
              <a:t>glucocorticoids,</a:t>
            </a:r>
            <a:r>
              <a:rPr lang="en-US" altLang="en-US" dirty="0" smtClean="0"/>
              <a:t> and the </a:t>
            </a:r>
            <a:r>
              <a:rPr lang="en-US" i="1" dirty="0"/>
              <a:t>mineralocorticoids</a:t>
            </a:r>
            <a:endParaRPr lang="en-US" altLang="en-US" dirty="0" smtClean="0"/>
          </a:p>
          <a:p>
            <a:r>
              <a:rPr lang="en-US" altLang="en-US" dirty="0" smtClean="0"/>
              <a:t>Sex hormones include estrogens produced by the ovaries of females (e.g., </a:t>
            </a:r>
            <a:r>
              <a:rPr lang="en-US" altLang="en-US" i="1" dirty="0" smtClean="0"/>
              <a:t>estradiol</a:t>
            </a:r>
            <a:r>
              <a:rPr lang="en-US" altLang="en-US" dirty="0" smtClean="0"/>
              <a:t>) and </a:t>
            </a:r>
            <a:r>
              <a:rPr lang="en-US" altLang="en-US" i="1" dirty="0" smtClean="0"/>
              <a:t>androgens</a:t>
            </a:r>
            <a:r>
              <a:rPr lang="en-US" altLang="en-US" dirty="0" smtClean="0"/>
              <a:t> produced by male testes (e.g., </a:t>
            </a:r>
            <a:r>
              <a:rPr lang="en-US" altLang="en-US" i="1" dirty="0" smtClean="0"/>
              <a:t>testosterone</a:t>
            </a:r>
            <a:r>
              <a:rPr lang="en-US" alt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Steroid Hormones (continued)</a:t>
            </a: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glucocorticoids (e.g., </a:t>
            </a:r>
            <a:r>
              <a:rPr lang="en-US" altLang="en-US" i="1" dirty="0" smtClean="0"/>
              <a:t>cortisol</a:t>
            </a:r>
            <a:r>
              <a:rPr lang="en-US" altLang="en-US" dirty="0" smtClean="0"/>
              <a:t>) are a family of hormones that promote synthesis of glucose and suppress inflammation</a:t>
            </a:r>
          </a:p>
          <a:p>
            <a:r>
              <a:rPr lang="en-US" altLang="en-US" dirty="0" smtClean="0"/>
              <a:t>Mineralocorticoids (e.g., </a:t>
            </a:r>
            <a:r>
              <a:rPr lang="en-US" altLang="en-US" i="1" dirty="0" smtClean="0"/>
              <a:t>aldosterone</a:t>
            </a:r>
            <a:r>
              <a:rPr lang="en-US" altLang="en-US" dirty="0" smtClean="0"/>
              <a:t>) regulate ion balance by promoting reabsorption of sodium, chloride, and bicarbonate ions by the kidney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"/>
          <a:stretch/>
        </p:blipFill>
        <p:spPr>
          <a:xfrm>
            <a:off x="2618232" y="381000"/>
            <a:ext cx="3907536" cy="5931408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Terpenes Are Formed from Isoprene</a:t>
            </a:r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Terpenes</a:t>
            </a:r>
            <a:r>
              <a:rPr lang="en-US" altLang="en-US" dirty="0" smtClean="0"/>
              <a:t> are synthesized from the five-carbon compound isoprene and are sometimes called </a:t>
            </a:r>
            <a:r>
              <a:rPr lang="en-US" altLang="en-US" i="1" dirty="0" smtClean="0"/>
              <a:t>isoprenoids</a:t>
            </a:r>
          </a:p>
          <a:p>
            <a:r>
              <a:rPr lang="en-US" altLang="en-US" dirty="0" smtClean="0"/>
              <a:t>Isoprene and its derivatives are joined in various combinations to produce substances such as </a:t>
            </a:r>
            <a:r>
              <a:rPr lang="en-US" altLang="en-US" i="1" dirty="0" smtClean="0"/>
              <a:t>vitamin A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carotenoid</a:t>
            </a:r>
            <a:r>
              <a:rPr lang="en-US" altLang="en-US" dirty="0" smtClean="0"/>
              <a:t> pigments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Isoprene-Based Compounds</a:t>
            </a: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isoprene-based compounds, </a:t>
            </a:r>
            <a:r>
              <a:rPr lang="en-US" altLang="en-US" i="1" dirty="0" smtClean="0"/>
              <a:t>dolichols,</a:t>
            </a:r>
            <a:r>
              <a:rPr lang="en-US" altLang="en-US" dirty="0" smtClean="0"/>
              <a:t> are involved in activating sugar compounds </a:t>
            </a:r>
          </a:p>
          <a:p>
            <a:r>
              <a:rPr lang="en-US" altLang="en-US" dirty="0" smtClean="0"/>
              <a:t>Electron carriers such as </a:t>
            </a:r>
            <a:r>
              <a:rPr lang="en-US" altLang="en-US" i="1" dirty="0" smtClean="0"/>
              <a:t>coenzyme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and </a:t>
            </a:r>
            <a:r>
              <a:rPr lang="en-US" altLang="en-US" i="1" dirty="0" err="1" smtClean="0"/>
              <a:t>plastoquinone</a:t>
            </a:r>
            <a:r>
              <a:rPr lang="en-US" altLang="en-US" dirty="0" smtClean="0"/>
              <a:t> are also isoprene derivatives</a:t>
            </a:r>
          </a:p>
          <a:p>
            <a:r>
              <a:rPr lang="en-US" altLang="en-US" dirty="0" err="1" smtClean="0"/>
              <a:t>Polyisoprenoids</a:t>
            </a:r>
            <a:r>
              <a:rPr lang="en-US" altLang="en-US" dirty="0" smtClean="0"/>
              <a:t>, polymers of isoprene, are found in cell membranes of the Archaea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Directionality of Polypeptides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Because of the way peptide bonds are formed, polypeptides have </a:t>
            </a:r>
            <a:r>
              <a:rPr lang="en-US" altLang="en-US" i="1" dirty="0" smtClean="0">
                <a:solidFill>
                  <a:srgbClr val="FF0000"/>
                </a:solidFill>
              </a:rPr>
              <a:t>directionality</a:t>
            </a:r>
          </a:p>
          <a:p>
            <a:r>
              <a:rPr lang="en-US" altLang="en-US" dirty="0" smtClean="0"/>
              <a:t>The end with the amino group is called the </a:t>
            </a:r>
            <a:r>
              <a:rPr lang="en-US" altLang="en-US" b="1" dirty="0" smtClean="0"/>
              <a:t>N-</a:t>
            </a:r>
            <a:r>
              <a:rPr lang="en-US" altLang="en-US" dirty="0" smtClean="0"/>
              <a:t> (or </a:t>
            </a:r>
            <a:r>
              <a:rPr lang="en-US" altLang="en-US" b="1" dirty="0" smtClean="0"/>
              <a:t>amino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terminus</a:t>
            </a:r>
          </a:p>
          <a:p>
            <a:r>
              <a:rPr lang="en-US" altLang="en-US" dirty="0" smtClean="0"/>
              <a:t>The end with the carboxyl group is called the </a:t>
            </a:r>
            <a:r>
              <a:rPr lang="en-US" altLang="en-US" b="1" dirty="0" smtClean="0"/>
              <a:t>C-</a:t>
            </a:r>
            <a:r>
              <a:rPr lang="en-US" altLang="en-US" dirty="0" smtClean="0"/>
              <a:t> (or </a:t>
            </a:r>
            <a:r>
              <a:rPr lang="en-US" altLang="en-US" b="1" dirty="0" smtClean="0"/>
              <a:t>carboxyl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terminus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2846571" y="223299"/>
            <a:ext cx="3450857" cy="618744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25788" y="2905551"/>
            <a:ext cx="34002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</a:t>
            </a:r>
            <a:r>
              <a:rPr lang="en-US" altLang="en-US" b="0" dirty="0" smtClean="0"/>
              <a:t>Lipid Structure </a:t>
            </a:r>
            <a:br>
              <a:rPr lang="en-US" altLang="en-US" b="0" dirty="0" smtClean="0"/>
            </a:br>
            <a:r>
              <a:rPr lang="en-US" altLang="en-US" b="0" dirty="0" smtClean="0"/>
              <a:t>and Function—Part 1</a:t>
            </a:r>
            <a:endParaRPr lang="en-US" altLang="en-US" b="0" dirty="0"/>
          </a:p>
        </p:txBody>
      </p:sp>
      <p:pic>
        <p:nvPicPr>
          <p:cNvPr id="5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3258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25788" y="2905551"/>
            <a:ext cx="34002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</a:t>
            </a:r>
            <a:r>
              <a:rPr lang="en-US" altLang="en-US" b="0" dirty="0" smtClean="0"/>
              <a:t>Lipid Structure </a:t>
            </a:r>
            <a:br>
              <a:rPr lang="en-US" altLang="en-US" b="0" dirty="0" smtClean="0"/>
            </a:br>
            <a:r>
              <a:rPr lang="en-US" altLang="en-US" b="0" dirty="0" smtClean="0"/>
              <a:t>and Function—Part 2</a:t>
            </a:r>
            <a:endParaRPr lang="en-US" altLang="en-US" b="0" dirty="0"/>
          </a:p>
        </p:txBody>
      </p:sp>
      <p:pic>
        <p:nvPicPr>
          <p:cNvPr id="5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35608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25788" y="2905551"/>
            <a:ext cx="34002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</a:t>
            </a:r>
            <a:r>
              <a:rPr lang="en-US" altLang="en-US" b="0" dirty="0" smtClean="0"/>
              <a:t>Lipid Structure </a:t>
            </a:r>
            <a:br>
              <a:rPr lang="en-US" altLang="en-US" b="0" dirty="0" smtClean="0"/>
            </a:br>
            <a:r>
              <a:rPr lang="en-US" altLang="en-US" b="0" dirty="0" smtClean="0"/>
              <a:t>and Function—Part 3</a:t>
            </a:r>
            <a:endParaRPr lang="en-US" altLang="en-US" b="0" dirty="0"/>
          </a:p>
        </p:txBody>
      </p:sp>
      <p:pic>
        <p:nvPicPr>
          <p:cNvPr id="5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48765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25788" y="2905551"/>
            <a:ext cx="34002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</a:t>
            </a:r>
            <a:r>
              <a:rPr lang="en-US" altLang="en-US" b="0" dirty="0" smtClean="0"/>
              <a:t>Lipid Structure </a:t>
            </a:r>
            <a:br>
              <a:rPr lang="en-US" altLang="en-US" b="0" dirty="0" smtClean="0"/>
            </a:br>
            <a:r>
              <a:rPr lang="en-US" altLang="en-US" b="0" dirty="0" smtClean="0"/>
              <a:t>and Function—Part 4</a:t>
            </a:r>
            <a:endParaRPr lang="en-US" altLang="en-US" b="0" dirty="0"/>
          </a:p>
        </p:txBody>
      </p:sp>
      <p:pic>
        <p:nvPicPr>
          <p:cNvPr id="5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81155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25788" y="2905551"/>
            <a:ext cx="34002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</a:t>
            </a:r>
            <a:r>
              <a:rPr lang="en-US" altLang="en-US" b="0" dirty="0" smtClean="0"/>
              <a:t>Lipid Structure </a:t>
            </a:r>
            <a:br>
              <a:rPr lang="en-US" altLang="en-US" b="0" dirty="0" smtClean="0"/>
            </a:br>
            <a:r>
              <a:rPr lang="en-US" altLang="en-US" b="0" dirty="0" smtClean="0"/>
              <a:t>and Function—Part 5</a:t>
            </a:r>
            <a:endParaRPr lang="en-US" altLang="en-US" b="0" dirty="0"/>
          </a:p>
        </p:txBody>
      </p:sp>
      <p:pic>
        <p:nvPicPr>
          <p:cNvPr id="5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8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821180" y="304800"/>
            <a:ext cx="5501640" cy="6063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Proteins and Polypeptides 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process of elongating a chain of amino acids is called </a:t>
            </a:r>
            <a:r>
              <a:rPr lang="en-US" altLang="en-US" i="1" dirty="0" smtClean="0"/>
              <a:t>protein</a:t>
            </a: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rgbClr val="FF0000"/>
                </a:solidFill>
              </a:rPr>
              <a:t>synthesis</a:t>
            </a:r>
          </a:p>
          <a:p>
            <a:r>
              <a:rPr lang="en-US" altLang="en-US" dirty="0" smtClean="0"/>
              <a:t>However, the immediate product of amino acid </a:t>
            </a:r>
            <a:r>
              <a:rPr lang="en-US" altLang="en-US" dirty="0" smtClean="0">
                <a:solidFill>
                  <a:srgbClr val="FF0000"/>
                </a:solidFill>
              </a:rPr>
              <a:t>polymerization</a:t>
            </a:r>
            <a:r>
              <a:rPr lang="en-US" altLang="en-US" dirty="0" smtClean="0"/>
              <a:t> is a </a:t>
            </a:r>
            <a:r>
              <a:rPr lang="en-US" altLang="en-US" b="1" dirty="0" smtClean="0"/>
              <a:t>polypeptide</a:t>
            </a:r>
          </a:p>
          <a:p>
            <a:r>
              <a:rPr lang="en-US" altLang="en-US" dirty="0" smtClean="0">
                <a:solidFill>
                  <a:srgbClr val="00B0F0"/>
                </a:solidFill>
              </a:rPr>
              <a:t>A polypeptide does not become a protein until it has assumed </a:t>
            </a:r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rgbClr val="FF0000"/>
                </a:solidFill>
              </a:rPr>
              <a:t>unique, stable, three-dimensional shape and is biologically active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Monomeric and Multimeric Proteins 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Proteins that consist of a single polypeptide are </a:t>
            </a:r>
            <a:r>
              <a:rPr lang="en-US" altLang="en-US" b="1" dirty="0" smtClean="0"/>
              <a:t>monomeric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proteins,</a:t>
            </a:r>
            <a:r>
              <a:rPr lang="en-US" altLang="en-US" dirty="0" smtClean="0"/>
              <a:t> whereas </a:t>
            </a:r>
            <a:r>
              <a:rPr lang="en-US" altLang="en-US" b="1" dirty="0" smtClean="0"/>
              <a:t>multimeric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proteins</a:t>
            </a:r>
            <a:r>
              <a:rPr lang="en-US" altLang="en-US" dirty="0" smtClean="0"/>
              <a:t> consist of two or more polypeptides</a:t>
            </a:r>
          </a:p>
          <a:p>
            <a:r>
              <a:rPr lang="en-US" altLang="en-US" dirty="0" smtClean="0"/>
              <a:t>Proteins consisting of two or three polypeptides are called </a:t>
            </a:r>
            <a:r>
              <a:rPr lang="en-US" altLang="en-US" i="1" dirty="0" smtClean="0">
                <a:solidFill>
                  <a:srgbClr val="FF0000"/>
                </a:solidFill>
              </a:rPr>
              <a:t>dimers</a:t>
            </a:r>
            <a:r>
              <a:rPr lang="en-US" altLang="en-US" dirty="0" smtClean="0"/>
              <a:t> or </a:t>
            </a:r>
            <a:r>
              <a:rPr lang="en-US" altLang="en-US" i="1" dirty="0" smtClean="0">
                <a:solidFill>
                  <a:srgbClr val="FF0000"/>
                </a:solidFill>
              </a:rPr>
              <a:t>trimers</a:t>
            </a:r>
            <a:r>
              <a:rPr lang="en-US" altLang="en-US" dirty="0" smtClean="0"/>
              <a:t>, respectively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Hemoglobin</a:t>
            </a:r>
            <a:r>
              <a:rPr lang="en-US" altLang="en-US" dirty="0" smtClean="0"/>
              <a:t> is a </a:t>
            </a:r>
            <a:r>
              <a:rPr lang="en-US" altLang="en-US" i="1" dirty="0" smtClean="0">
                <a:solidFill>
                  <a:srgbClr val="FF0000"/>
                </a:solidFill>
              </a:rPr>
              <a:t>tetramer</a:t>
            </a:r>
            <a:r>
              <a:rPr lang="en-US" altLang="en-US" dirty="0" smtClean="0"/>
              <a:t>, consisting of two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α</a:t>
            </a:r>
            <a:r>
              <a:rPr lang="en-US" altLang="en-US" dirty="0" smtClean="0"/>
              <a:t> subunits and two 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subunits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685800" y="381000"/>
            <a:ext cx="7772400" cy="5949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Several Kinds of Bonds and Interactions Are Important in Protein Folding and Stability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Both covalent bonds and noncovalent interactions are needed for a protein to adopt its </a:t>
            </a:r>
            <a:r>
              <a:rPr lang="en-US" altLang="en-US" dirty="0" smtClean="0">
                <a:solidFill>
                  <a:srgbClr val="FF0000"/>
                </a:solidFill>
              </a:rPr>
              <a:t>proper shape, or </a:t>
            </a:r>
            <a:r>
              <a:rPr lang="en-US" altLang="en-US" b="1" dirty="0" smtClean="0">
                <a:solidFill>
                  <a:srgbClr val="FF0000"/>
                </a:solidFill>
              </a:rPr>
              <a:t>conformation</a:t>
            </a:r>
          </a:p>
          <a:p>
            <a:r>
              <a:rPr lang="en-US" altLang="en-US" dirty="0" smtClean="0"/>
              <a:t>These </a:t>
            </a:r>
            <a:r>
              <a:rPr lang="en-US" altLang="en-US" dirty="0" smtClean="0">
                <a:solidFill>
                  <a:srgbClr val="FF0000"/>
                </a:solidFill>
              </a:rPr>
              <a:t>same</a:t>
            </a:r>
            <a:r>
              <a:rPr lang="en-US" altLang="en-US" dirty="0" smtClean="0"/>
              <a:t> bonds and interactions are required for polypeptides to form </a:t>
            </a:r>
            <a:r>
              <a:rPr lang="en-US" altLang="en-US" dirty="0" smtClean="0">
                <a:solidFill>
                  <a:srgbClr val="FF0000"/>
                </a:solidFill>
              </a:rPr>
              <a:t>multimeric proteins</a:t>
            </a:r>
          </a:p>
          <a:p>
            <a:r>
              <a:rPr lang="en-US" altLang="en-US" dirty="0" smtClean="0"/>
              <a:t>The interactions involve carboxyl, amino, and R groups of the amino acids, called </a:t>
            </a:r>
            <a:r>
              <a:rPr lang="en-US" altLang="en-US" i="1" dirty="0" smtClean="0"/>
              <a:t>amino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acid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residues</a:t>
            </a:r>
            <a:r>
              <a:rPr lang="en-US" altLang="en-US" dirty="0" smtClean="0"/>
              <a:t> once incorporated into a polypeptide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The Macromolecules of the Cell</a:t>
            </a:r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Polymers are synthesized by </a:t>
            </a:r>
            <a:r>
              <a:rPr lang="en-US" altLang="en-US" dirty="0" smtClean="0">
                <a:solidFill>
                  <a:srgbClr val="FF0000"/>
                </a:solidFill>
              </a:rPr>
              <a:t>condensation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reactions</a:t>
            </a:r>
            <a:r>
              <a:rPr lang="en-US" altLang="en-US" dirty="0" smtClean="0"/>
              <a:t> in which activated monomers are </a:t>
            </a:r>
            <a:r>
              <a:rPr lang="en-US" altLang="en-US" dirty="0" smtClean="0">
                <a:solidFill>
                  <a:srgbClr val="FF0000"/>
                </a:solidFill>
              </a:rPr>
              <a:t>linked</a:t>
            </a:r>
            <a:r>
              <a:rPr lang="en-US" altLang="en-US" dirty="0" smtClean="0"/>
              <a:t> together by the </a:t>
            </a:r>
            <a:r>
              <a:rPr lang="en-US" altLang="en-US" u="sng" dirty="0" smtClean="0"/>
              <a:t>removal of water</a:t>
            </a:r>
          </a:p>
          <a:p>
            <a:r>
              <a:rPr lang="en-US" altLang="en-US" dirty="0" smtClean="0"/>
              <a:t>Most biological macromolecules in cells are synthesized from about 30 common small molecules</a:t>
            </a:r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522552" y="381000"/>
            <a:ext cx="6098896" cy="594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Disulfide Bonds</a:t>
            </a:r>
          </a:p>
        </p:txBody>
      </p:sp>
      <p:sp>
        <p:nvSpPr>
          <p:cNvPr id="36866" name="Rectang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Covalent </a:t>
            </a:r>
            <a:r>
              <a:rPr lang="en-US" altLang="en-US" b="1" dirty="0" smtClean="0"/>
              <a:t>disulfide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bonds</a:t>
            </a:r>
            <a:r>
              <a:rPr lang="en-US" altLang="en-US" dirty="0" smtClean="0"/>
              <a:t> form between the sulfur atoms of two cysteine residues</a:t>
            </a:r>
          </a:p>
          <a:p>
            <a:r>
              <a:rPr lang="en-US" altLang="en-US" dirty="0" smtClean="0"/>
              <a:t>They form through the removal of two hydrogen ions (oxidation) and can be broken only by the addition of two hydrogens (reduction)</a:t>
            </a:r>
          </a:p>
          <a:p>
            <a:r>
              <a:rPr lang="en-US" altLang="en-US" dirty="0" smtClean="0"/>
              <a:t>Once formed, disulfide bonds confer considerable stability to the protein conformation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Categories of Disulfide Bonds</a:t>
            </a:r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Intramolecular disulfide bonds</a:t>
            </a:r>
            <a:r>
              <a:rPr lang="en-US" altLang="en-US" dirty="0" smtClean="0"/>
              <a:t> form between cysteines in the same polypeptide</a:t>
            </a:r>
          </a:p>
          <a:p>
            <a:r>
              <a:rPr lang="en-US" altLang="en-US" i="1" dirty="0" smtClean="0"/>
              <a:t>Intermolecular disulfide bonds</a:t>
            </a:r>
            <a:r>
              <a:rPr lang="en-US" altLang="en-US" dirty="0" smtClean="0"/>
              <a:t> form between cysteines in two different polypeptides</a:t>
            </a:r>
          </a:p>
          <a:p>
            <a:r>
              <a:rPr lang="en-US" altLang="en-US" dirty="0" smtClean="0"/>
              <a:t>They link the two polypeptides together</a:t>
            </a:r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Noncovalent Bonds and Interactions</a:t>
            </a: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Noncovalent bonds and interactions</a:t>
            </a:r>
            <a:r>
              <a:rPr lang="en-US" altLang="en-US" dirty="0" smtClean="0"/>
              <a:t> include </a:t>
            </a:r>
            <a:r>
              <a:rPr lang="en-US" altLang="en-US" i="1" dirty="0" smtClean="0"/>
              <a:t>hydrogen bonds, ionic bonds, van der Waals interactions,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hydrophobic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interactions</a:t>
            </a:r>
          </a:p>
          <a:p>
            <a:r>
              <a:rPr lang="en-US" altLang="en-US" dirty="0" smtClean="0"/>
              <a:t>These are individually weaker than covalent bonds but collectively can strongly influence protein structure and stability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b="0" dirty="0" smtClean="0">
                <a:solidFill>
                  <a:schemeClr val="tx1"/>
                </a:solidFill>
              </a:rPr>
              <a:t>Hydrogen Bonds</a:t>
            </a: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Hydrogen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bonds</a:t>
            </a:r>
            <a:r>
              <a:rPr lang="en-US" altLang="en-US" dirty="0" smtClean="0"/>
              <a:t> form in water and between amino acids in a polypeptide chain via their R groups</a:t>
            </a:r>
          </a:p>
          <a:p>
            <a:r>
              <a:rPr lang="en-US" altLang="en-US" dirty="0" smtClean="0"/>
              <a:t>Hydrogen bond </a:t>
            </a:r>
            <a:r>
              <a:rPr lang="en-US" altLang="en-US" i="1" dirty="0" smtClean="0"/>
              <a:t>donors</a:t>
            </a:r>
            <a:r>
              <a:rPr lang="en-US" altLang="en-US" dirty="0" smtClean="0"/>
              <a:t> (e.g., hydroxyl or amino groups) have hydrogen atoms covalently linked to more electronegative atoms</a:t>
            </a:r>
          </a:p>
          <a:p>
            <a:r>
              <a:rPr lang="en-US" altLang="en-US" dirty="0" smtClean="0"/>
              <a:t>Hydrogen bond </a:t>
            </a:r>
            <a:r>
              <a:rPr lang="en-US" altLang="en-US" i="1" dirty="0" smtClean="0"/>
              <a:t>acceptors</a:t>
            </a:r>
            <a:r>
              <a:rPr lang="en-US" altLang="en-US" dirty="0" smtClean="0"/>
              <a:t> (e.g., carbonyl or sulfhydryl groups) have an electronegative atom that attracts the donor hydrogen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Ionic Bonds</a:t>
            </a:r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Ionic bonds,</a:t>
            </a:r>
            <a:r>
              <a:rPr lang="en-US" altLang="en-US" dirty="0" smtClean="0"/>
              <a:t> or </a:t>
            </a:r>
            <a:r>
              <a:rPr lang="en-US" altLang="en-US" i="1" dirty="0" smtClean="0"/>
              <a:t>electrostatic interactions,</a:t>
            </a:r>
            <a:r>
              <a:rPr lang="en-US" altLang="en-US" dirty="0" smtClean="0"/>
              <a:t> form between positively and negatively charged R groups</a:t>
            </a:r>
          </a:p>
          <a:p>
            <a:r>
              <a:rPr lang="en-US" altLang="en-US" dirty="0" smtClean="0"/>
              <a:t>They exert attractive forces over longer distances than some of the other noncovalent interactions</a:t>
            </a:r>
          </a:p>
          <a:p>
            <a:r>
              <a:rPr lang="en-US" altLang="en-US" dirty="0" smtClean="0"/>
              <a:t>Because they depend on the charge on the R groups, changes in pH can disrupt ionic bonds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Van Der Waals Interactions</a:t>
            </a:r>
          </a:p>
        </p:txBody>
      </p:sp>
      <p:sp>
        <p:nvSpPr>
          <p:cNvPr id="419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Molecules with nonpolar covalent bonds may have transient positively and negatively charged regions</a:t>
            </a:r>
          </a:p>
          <a:p>
            <a:r>
              <a:rPr lang="en-US" altLang="en-US" dirty="0" smtClean="0"/>
              <a:t>These are called </a:t>
            </a:r>
            <a:r>
              <a:rPr lang="en-US" altLang="en-US" i="1" dirty="0" smtClean="0"/>
              <a:t>dipoles,</a:t>
            </a:r>
            <a:r>
              <a:rPr lang="en-US" altLang="en-US" dirty="0" smtClean="0"/>
              <a:t> and two molecules with dipoles will be attracted to one another if they are close enough</a:t>
            </a:r>
          </a:p>
          <a:p>
            <a:r>
              <a:rPr lang="en-US" altLang="en-US" dirty="0" smtClean="0"/>
              <a:t>This transient interaction is called a </a:t>
            </a:r>
            <a:r>
              <a:rPr lang="en-US" altLang="en-US" b="1" dirty="0" smtClean="0"/>
              <a:t>van der Waals interaction</a:t>
            </a:r>
            <a:r>
              <a:rPr lang="en-US" altLang="en-US" dirty="0" smtClean="0"/>
              <a:t> or </a:t>
            </a:r>
            <a:r>
              <a:rPr lang="en-US" altLang="en-US" i="1" dirty="0" smtClean="0"/>
              <a:t>van der Waals force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Hydrophobic Interactions</a:t>
            </a:r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b="1" dirty="0" smtClean="0"/>
              <a:t>hydrophobic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interaction</a:t>
            </a:r>
            <a:r>
              <a:rPr lang="en-US" altLang="en-US" dirty="0" smtClean="0"/>
              <a:t> is the tendency of hydrophobic molecules or parts of molecules to be excluded from interactions with water</a:t>
            </a:r>
          </a:p>
          <a:p>
            <a:r>
              <a:rPr lang="en-US" altLang="en-US" dirty="0" smtClean="0"/>
              <a:t>Amino acids with hydrophobic side chains tend to be found within proteins</a:t>
            </a:r>
          </a:p>
          <a:p>
            <a:r>
              <a:rPr lang="en-US" altLang="en-US" dirty="0" smtClean="0"/>
              <a:t>Protein folding is a balance between the tendency of hydrophilic groups to interact with water and of hydrophobic groups to avoid interaction with water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Protein Structure Depends on Amino Acid Sequence and Interactions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overall shape and structure of a protein are described in terms of four levels of organization</a:t>
            </a:r>
          </a:p>
          <a:p>
            <a:pPr lvl="1"/>
            <a:r>
              <a:rPr lang="en-US" altLang="en-US" i="1" dirty="0" smtClean="0">
                <a:solidFill>
                  <a:srgbClr val="FF0000"/>
                </a:solidFill>
              </a:rPr>
              <a:t>Primary</a:t>
            </a:r>
            <a:r>
              <a:rPr lang="en-US" altLang="en-US" i="1" dirty="0" smtClean="0"/>
              <a:t> structure</a:t>
            </a:r>
            <a:r>
              <a:rPr lang="en-US" altLang="en-US" dirty="0" smtClean="0"/>
              <a:t>—amino acid sequence</a:t>
            </a:r>
          </a:p>
          <a:p>
            <a:pPr lvl="1"/>
            <a:r>
              <a:rPr lang="en-US" altLang="en-US" i="1" dirty="0" smtClean="0">
                <a:solidFill>
                  <a:srgbClr val="FF0000"/>
                </a:solidFill>
              </a:rPr>
              <a:t>Secondary</a:t>
            </a:r>
            <a:r>
              <a:rPr lang="en-US" altLang="en-US" i="1" dirty="0" smtClean="0"/>
              <a:t> structure</a:t>
            </a:r>
            <a:r>
              <a:rPr lang="en-US" altLang="en-US" dirty="0" smtClean="0"/>
              <a:t>—local folding of polypeptide</a:t>
            </a:r>
          </a:p>
          <a:p>
            <a:pPr lvl="1"/>
            <a:r>
              <a:rPr lang="en-US" altLang="en-US" i="1" dirty="0" smtClean="0">
                <a:solidFill>
                  <a:srgbClr val="FF0000"/>
                </a:solidFill>
              </a:rPr>
              <a:t>Tertiary</a:t>
            </a:r>
            <a:r>
              <a:rPr lang="en-US" altLang="en-US" i="1" dirty="0" smtClean="0"/>
              <a:t> structure</a:t>
            </a:r>
            <a:r>
              <a:rPr lang="en-US" altLang="en-US" dirty="0" smtClean="0"/>
              <a:t>—three-dimensional conformation</a:t>
            </a:r>
          </a:p>
          <a:p>
            <a:pPr lvl="1"/>
            <a:r>
              <a:rPr lang="en-US" altLang="en-US" i="1" dirty="0" smtClean="0">
                <a:solidFill>
                  <a:srgbClr val="FF0000"/>
                </a:solidFill>
              </a:rPr>
              <a:t>Quaternary</a:t>
            </a:r>
            <a:r>
              <a:rPr lang="en-US" altLang="en-US" i="1" dirty="0" smtClean="0"/>
              <a:t> structure</a:t>
            </a:r>
            <a:r>
              <a:rPr lang="en-US" altLang="en-US" dirty="0" smtClean="0"/>
              <a:t>—interactions between monomeric proteins to form a multimeric unit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085088" y="228600"/>
            <a:ext cx="6973824" cy="6178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3.1 Proteins</a:t>
            </a:r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Proteins</a:t>
            </a:r>
            <a:r>
              <a:rPr lang="en-US" altLang="en-US" dirty="0" smtClean="0"/>
              <a:t> are extremely </a:t>
            </a:r>
            <a:r>
              <a:rPr lang="en-US" altLang="en-US" dirty="0" smtClean="0">
                <a:solidFill>
                  <a:srgbClr val="FF0000"/>
                </a:solidFill>
              </a:rPr>
              <a:t>important</a:t>
            </a:r>
            <a:r>
              <a:rPr lang="en-US" altLang="en-US" dirty="0" smtClean="0"/>
              <a:t> macromolecules in all organisms, occurring nearly everywhere in the cell</a:t>
            </a:r>
          </a:p>
          <a:p>
            <a:r>
              <a:rPr lang="en-US" altLang="en-US" dirty="0" smtClean="0"/>
              <a:t>Proteins fall into </a:t>
            </a:r>
            <a:r>
              <a:rPr lang="en-US" altLang="en-US" dirty="0" smtClean="0">
                <a:solidFill>
                  <a:srgbClr val="FF0000"/>
                </a:solidFill>
              </a:rPr>
              <a:t>nine</a:t>
            </a:r>
            <a:r>
              <a:rPr lang="en-US" altLang="en-US" dirty="0" smtClean="0"/>
              <a:t> major </a:t>
            </a:r>
            <a:r>
              <a:rPr lang="en-US" altLang="en-US" u="sng" dirty="0" smtClean="0"/>
              <a:t>classes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"/>
          <a:stretch/>
        </p:blipFill>
        <p:spPr>
          <a:xfrm>
            <a:off x="298704" y="865632"/>
            <a:ext cx="8546592" cy="500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5788" y="3090217"/>
            <a:ext cx="372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</a:t>
            </a:r>
            <a:r>
              <a:rPr lang="en-US" altLang="en-US" b="0" dirty="0" smtClean="0"/>
              <a:t>Primary Structure</a:t>
            </a:r>
            <a:endParaRPr lang="en-US" altLang="en-US" b="0" dirty="0"/>
          </a:p>
        </p:txBody>
      </p:sp>
      <p:pic>
        <p:nvPicPr>
          <p:cNvPr id="8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5788" y="3090217"/>
            <a:ext cx="4136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</a:t>
            </a:r>
            <a:r>
              <a:rPr lang="en-US" altLang="en-US" b="0" dirty="0" smtClean="0"/>
              <a:t>Secondary Structure</a:t>
            </a:r>
            <a:endParaRPr lang="en-US" altLang="en-US" b="0" dirty="0"/>
          </a:p>
        </p:txBody>
      </p:sp>
      <p:pic>
        <p:nvPicPr>
          <p:cNvPr id="8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5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5788" y="3090217"/>
            <a:ext cx="3666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</a:t>
            </a:r>
            <a:r>
              <a:rPr lang="en-US" altLang="en-US" b="0" dirty="0" smtClean="0"/>
              <a:t>Tertiary Structure</a:t>
            </a:r>
            <a:endParaRPr lang="en-US" altLang="en-US" b="0" dirty="0"/>
          </a:p>
        </p:txBody>
      </p:sp>
      <p:pic>
        <p:nvPicPr>
          <p:cNvPr id="8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7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5788" y="3090217"/>
            <a:ext cx="4305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</a:t>
            </a:r>
            <a:r>
              <a:rPr lang="en-US" altLang="en-US" b="0" dirty="0" smtClean="0"/>
              <a:t>Quaternary Structure</a:t>
            </a:r>
            <a:endParaRPr lang="en-US" altLang="en-US" b="0" dirty="0"/>
          </a:p>
        </p:txBody>
      </p:sp>
      <p:pic>
        <p:nvPicPr>
          <p:cNvPr id="8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6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Primary Structure</a:t>
            </a:r>
          </a:p>
        </p:txBody>
      </p:sp>
      <p:sp>
        <p:nvSpPr>
          <p:cNvPr id="4813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Primary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structure</a:t>
            </a:r>
            <a:r>
              <a:rPr lang="en-US" altLang="en-US" dirty="0" smtClean="0"/>
              <a:t> refers to the </a:t>
            </a:r>
            <a:r>
              <a:rPr lang="en-US" altLang="en-US" dirty="0" smtClean="0">
                <a:solidFill>
                  <a:srgbClr val="FF0000"/>
                </a:solidFill>
              </a:rPr>
              <a:t>amino acid sequence</a:t>
            </a:r>
          </a:p>
          <a:p>
            <a:r>
              <a:rPr lang="en-US" altLang="en-US" dirty="0" smtClean="0"/>
              <a:t>By convention, amino acid sequences are written </a:t>
            </a:r>
            <a:r>
              <a:rPr lang="en-US" altLang="en-US" u="sng" dirty="0" smtClean="0"/>
              <a:t>from the N-terminus to the C-terminus</a:t>
            </a:r>
            <a:r>
              <a:rPr lang="en-US" altLang="en-US" dirty="0" smtClean="0"/>
              <a:t>, the direction in which the polypeptide was synthesized</a:t>
            </a:r>
          </a:p>
          <a:p>
            <a:r>
              <a:rPr lang="en-US" altLang="en-US" dirty="0" smtClean="0"/>
              <a:t>The first protein to have its amino acid sequence determined was the hormone insulin</a:t>
            </a:r>
          </a:p>
          <a:p>
            <a:r>
              <a:rPr lang="en-US" altLang="en-US" dirty="0" smtClean="0"/>
              <a:t>Insulin consists of one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and one </a:t>
            </a:r>
            <a:r>
              <a:rPr lang="en-US" altLang="en-US" i="1" dirty="0" smtClean="0"/>
              <a:t>B subunit</a:t>
            </a:r>
            <a:r>
              <a:rPr lang="en-US" altLang="en-US" dirty="0" smtClean="0"/>
              <a:t> with 21 and 30 amino acids, respectively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298704" y="2514600"/>
            <a:ext cx="8546592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Determining Amino Acid Sequence</a:t>
            </a:r>
          </a:p>
        </p:txBody>
      </p:sp>
      <p:sp>
        <p:nvSpPr>
          <p:cNvPr id="5017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Sanger</a:t>
            </a:r>
            <a:r>
              <a:rPr lang="en-US" altLang="en-US" dirty="0" smtClean="0"/>
              <a:t> obtained the Nobel Prize for his work on the insulin protein sequence</a:t>
            </a:r>
          </a:p>
          <a:p>
            <a:r>
              <a:rPr lang="en-US" altLang="en-US" dirty="0" smtClean="0"/>
              <a:t>He cleaved the protein into smaller fragments and analyzed the amino acid order within individual overlapping fragments</a:t>
            </a:r>
          </a:p>
          <a:p>
            <a:r>
              <a:rPr lang="en-US" altLang="en-US" dirty="0" smtClean="0"/>
              <a:t>Sanger</a:t>
            </a:r>
            <a:r>
              <a:rPr lang="en-US" altLang="ja-JP" dirty="0" smtClean="0"/>
              <a:t>’s work paved the way for the sequencing of hundreds of other proteins and for advancements in the methods used for sequencing proteins</a:t>
            </a:r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The Importance of Primary Structure</a:t>
            </a:r>
          </a:p>
        </p:txBody>
      </p:sp>
      <p:sp>
        <p:nvSpPr>
          <p:cNvPr id="5120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Primary structure is important genetically because the sequence is specified by the order of nucleotides in the corresponding messenger RNA</a:t>
            </a:r>
          </a:p>
          <a:p>
            <a:r>
              <a:rPr lang="en-US" altLang="en-US" dirty="0" smtClean="0"/>
              <a:t>It is important structurally because the order and identity of amino acids directs the formation of the higher-order (secondary and tertiary) structures</a:t>
            </a:r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Secondary Structure</a:t>
            </a:r>
          </a:p>
        </p:txBody>
      </p:sp>
      <p:sp>
        <p:nvSpPr>
          <p:cNvPr id="5222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b="1" dirty="0" smtClean="0"/>
              <a:t>secondary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structure</a:t>
            </a:r>
            <a:r>
              <a:rPr lang="en-US" altLang="en-US" dirty="0" smtClean="0"/>
              <a:t> of a protein describes </a:t>
            </a:r>
            <a:r>
              <a:rPr lang="en-US" altLang="en-US" u="sng" dirty="0" smtClean="0"/>
              <a:t>local regions of structure that result from hydrogen bonding between NH and CO groups along the polypeptide backbone</a:t>
            </a:r>
          </a:p>
          <a:p>
            <a:r>
              <a:rPr lang="en-US" altLang="en-US" dirty="0" smtClean="0"/>
              <a:t>These result in two major patterns, the </a:t>
            </a:r>
            <a:r>
              <a:rPr lang="el-GR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b="1" dirty="0" smtClean="0"/>
              <a:t> helix</a:t>
            </a:r>
            <a:r>
              <a:rPr lang="en-US" altLang="en-US" dirty="0" smtClean="0"/>
              <a:t> and the </a:t>
            </a:r>
            <a:r>
              <a:rPr lang="el-GR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b="1" dirty="0" smtClean="0"/>
              <a:t> sheet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Classes of Proteins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Enzymes</a:t>
            </a:r>
            <a:r>
              <a:rPr lang="en-US" altLang="en-US" dirty="0" smtClean="0"/>
              <a:t> serve as catalysts, increasing the rates of chemical reactions</a:t>
            </a:r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Structural</a:t>
            </a:r>
            <a:r>
              <a:rPr lang="en-US" altLang="en-US" i="1" dirty="0" smtClean="0"/>
              <a:t> proteins</a:t>
            </a:r>
            <a:r>
              <a:rPr lang="en-US" altLang="en-US" dirty="0" smtClean="0"/>
              <a:t>—physical support and shape</a:t>
            </a:r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Motility</a:t>
            </a:r>
            <a:r>
              <a:rPr lang="en-US" altLang="en-US" i="1" dirty="0" smtClean="0"/>
              <a:t> proteins</a:t>
            </a:r>
            <a:r>
              <a:rPr lang="en-US" altLang="en-US" dirty="0" smtClean="0"/>
              <a:t>—contraction and movement</a:t>
            </a:r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Regulatory</a:t>
            </a:r>
            <a:r>
              <a:rPr lang="en-US" altLang="en-US" i="1" dirty="0" smtClean="0"/>
              <a:t> proteins</a:t>
            </a:r>
            <a:r>
              <a:rPr lang="en-US" altLang="en-US" dirty="0" smtClean="0"/>
              <a:t>—control and coordinate cell function</a:t>
            </a:r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Transport</a:t>
            </a:r>
            <a:r>
              <a:rPr lang="en-US" altLang="en-US" i="1" dirty="0" smtClean="0"/>
              <a:t> proteins</a:t>
            </a:r>
            <a:r>
              <a:rPr lang="en-US" altLang="en-US" dirty="0" smtClean="0"/>
              <a:t>—move substances into and out of cells</a:t>
            </a:r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The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α</a:t>
            </a:r>
            <a:r>
              <a:rPr lang="en-US" altLang="en-US" dirty="0" smtClean="0"/>
              <a:t> Helix</a:t>
            </a:r>
          </a:p>
        </p:txBody>
      </p:sp>
      <p:sp>
        <p:nvSpPr>
          <p:cNvPr id="5325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dirty="0" smtClean="0"/>
              <a:t> helix is </a:t>
            </a:r>
            <a:r>
              <a:rPr lang="en-US" altLang="en-US" dirty="0" smtClean="0">
                <a:solidFill>
                  <a:srgbClr val="FF0000"/>
                </a:solidFill>
              </a:rPr>
              <a:t>spiral</a:t>
            </a:r>
            <a:r>
              <a:rPr lang="en-US" altLang="en-US" dirty="0" smtClean="0"/>
              <a:t> in shape, consisting of the peptide backbone, with </a:t>
            </a:r>
            <a:r>
              <a:rPr lang="en-US" altLang="en-US" u="sng" dirty="0" smtClean="0"/>
              <a:t>R groups jutting out from the spiral</a:t>
            </a:r>
          </a:p>
          <a:p>
            <a:r>
              <a:rPr lang="en-US" altLang="en-US" dirty="0" smtClean="0"/>
              <a:t>There are 3.6 amino acids per turn of the helix</a:t>
            </a:r>
          </a:p>
          <a:p>
            <a:r>
              <a:rPr lang="en-US" altLang="en-US" dirty="0" smtClean="0"/>
              <a:t>A hydrogen bond forms between the NH group of one amino acid and the CO group of a second amino acid that is one turn away from the first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2045678" y="365760"/>
            <a:ext cx="5052643" cy="5882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The 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Sheet</a:t>
            </a: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sheet is an extended </a:t>
            </a:r>
            <a:r>
              <a:rPr lang="en-US" altLang="en-US" dirty="0" err="1" smtClean="0">
                <a:solidFill>
                  <a:srgbClr val="FF0000"/>
                </a:solidFill>
              </a:rPr>
              <a:t>sheetlike</a:t>
            </a:r>
            <a:r>
              <a:rPr lang="en-US" altLang="en-US" dirty="0" smtClean="0">
                <a:solidFill>
                  <a:srgbClr val="FF0000"/>
                </a:solidFill>
              </a:rPr>
              <a:t> conformation </a:t>
            </a:r>
            <a:r>
              <a:rPr lang="en-US" altLang="en-US" dirty="0" smtClean="0"/>
              <a:t>with successive atoms of the polypeptide chain located at </a:t>
            </a:r>
            <a:r>
              <a:rPr lang="en-US" altLang="ja-JP" dirty="0" smtClean="0"/>
              <a:t>“peaks” or “troughs”</a:t>
            </a:r>
          </a:p>
          <a:p>
            <a:r>
              <a:rPr lang="en-US" altLang="en-US" dirty="0" smtClean="0"/>
              <a:t>The </a:t>
            </a:r>
            <a:r>
              <a:rPr lang="en-US" altLang="en-US" u="sng" dirty="0" smtClean="0"/>
              <a:t>R groups jut out on alternating sides of the sheet</a:t>
            </a:r>
          </a:p>
          <a:p>
            <a:r>
              <a:rPr lang="en-US" altLang="en-US" dirty="0" smtClean="0"/>
              <a:t>Because of the formation of peaks and troughs, it is sometimes referred to as a 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i="1" dirty="0" smtClean="0"/>
              <a:t>-pleated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sheet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The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Sheet (continued)</a:t>
            </a:r>
          </a:p>
        </p:txBody>
      </p:sp>
      <p:sp>
        <p:nvSpPr>
          <p:cNvPr id="5632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sheet is characterized by a maximum of hydrogen bonding, but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sheet formation may involve different polypeptides or different regions of a single polypeptide</a:t>
            </a:r>
          </a:p>
          <a:p>
            <a:r>
              <a:rPr lang="en-US" altLang="en-US" dirty="0" smtClean="0"/>
              <a:t>If the parts of polypeptides forming the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sheet have the same polarity (relative to the N- and C- termini), they are called </a:t>
            </a:r>
            <a:r>
              <a:rPr lang="en-US" altLang="en-US" i="1" dirty="0" smtClean="0">
                <a:solidFill>
                  <a:srgbClr val="FF0000"/>
                </a:solidFill>
              </a:rPr>
              <a:t>parallel</a:t>
            </a:r>
          </a:p>
          <a:p>
            <a:r>
              <a:rPr lang="en-US" altLang="en-US" dirty="0" smtClean="0"/>
              <a:t>If the parts of polypeptides forming the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sheet have opposite polarity, they are called </a:t>
            </a:r>
            <a:r>
              <a:rPr lang="en-US" altLang="en-US" i="1" dirty="0" smtClean="0">
                <a:solidFill>
                  <a:srgbClr val="FF0000"/>
                </a:solidFill>
              </a:rPr>
              <a:t>antiparallel</a:t>
            </a:r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949344" y="571500"/>
            <a:ext cx="5245311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25788" y="2978012"/>
            <a:ext cx="4014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Video: An Idealized </a:t>
            </a:r>
            <a:r>
              <a:rPr lang="el-GR" alt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b="0" dirty="0" smtClean="0"/>
              <a:t> Helix, </a:t>
            </a:r>
            <a:br>
              <a:rPr lang="en-US" altLang="en-US" b="0" dirty="0" smtClean="0"/>
            </a:br>
            <a:r>
              <a:rPr lang="en-US" altLang="en-US" b="0" dirty="0" smtClean="0"/>
              <a:t>An Idealized </a:t>
            </a:r>
            <a:r>
              <a:rPr lang="el-GR" alt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b="0" dirty="0" smtClean="0"/>
              <a:t> Sheet</a:t>
            </a:r>
            <a:endParaRPr lang="en-US" altLang="en-US" b="0" dirty="0"/>
          </a:p>
        </p:txBody>
      </p:sp>
      <p:pic>
        <p:nvPicPr>
          <p:cNvPr id="10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Amino Acid Sequence and Secondary Structure</a:t>
            </a:r>
          </a:p>
        </p:txBody>
      </p:sp>
      <p:sp>
        <p:nvSpPr>
          <p:cNvPr id="5939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Certain amino acids (e.g., </a:t>
            </a:r>
            <a:r>
              <a:rPr lang="en-US" altLang="en-US" dirty="0" smtClean="0">
                <a:solidFill>
                  <a:srgbClr val="FF0000"/>
                </a:solidFill>
              </a:rPr>
              <a:t>leucine, methionine, glutamate)</a:t>
            </a:r>
            <a:r>
              <a:rPr lang="en-US" altLang="en-US" dirty="0" smtClean="0"/>
              <a:t> tend to </a:t>
            </a:r>
            <a:r>
              <a:rPr lang="en-US" altLang="en-US" dirty="0" smtClean="0">
                <a:solidFill>
                  <a:srgbClr val="FF0000"/>
                </a:solidFill>
              </a:rPr>
              <a:t>form </a:t>
            </a:r>
            <a:r>
              <a:rPr lang="el-GR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dirty="0" smtClean="0">
                <a:solidFill>
                  <a:srgbClr val="FF0000"/>
                </a:solidFill>
              </a:rPr>
              <a:t> helices</a:t>
            </a:r>
            <a:r>
              <a:rPr lang="en-US" altLang="en-US" dirty="0" smtClean="0"/>
              <a:t>, whereas others (e.g., </a:t>
            </a:r>
            <a:r>
              <a:rPr lang="en-US" altLang="en-US" dirty="0" smtClean="0">
                <a:solidFill>
                  <a:srgbClr val="00B0F0"/>
                </a:solidFill>
              </a:rPr>
              <a:t>isoleucine, valine, phenylalanine</a:t>
            </a:r>
            <a:r>
              <a:rPr lang="en-US" altLang="en-US" dirty="0" smtClean="0"/>
              <a:t>) tend to form </a:t>
            </a:r>
            <a:r>
              <a:rPr lang="el-GR" altLang="en-US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l-GR" altLang="en-US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rgbClr val="00B0F0"/>
                </a:solidFill>
              </a:rPr>
              <a:t>sheets</a:t>
            </a:r>
          </a:p>
          <a:p>
            <a:r>
              <a:rPr lang="en-US" altLang="en-US" dirty="0" smtClean="0">
                <a:solidFill>
                  <a:srgbClr val="0070C0"/>
                </a:solidFill>
              </a:rPr>
              <a:t>Proline</a:t>
            </a:r>
            <a:r>
              <a:rPr lang="en-US" altLang="en-US" dirty="0" smtClean="0"/>
              <a:t> cannot form hydrogen bonds and tends to disrupt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dirty="0" smtClean="0"/>
              <a:t> helix structures by introducing a </a:t>
            </a:r>
            <a:r>
              <a:rPr lang="en-US" altLang="en-US" dirty="0" smtClean="0">
                <a:solidFill>
                  <a:srgbClr val="0070C0"/>
                </a:solidFill>
              </a:rPr>
              <a:t>bend in the helix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Motifs</a:t>
            </a:r>
          </a:p>
        </p:txBody>
      </p:sp>
      <p:sp>
        <p:nvSpPr>
          <p:cNvPr id="6041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Certain combinations </a:t>
            </a:r>
            <a:r>
              <a:rPr lang="en-US" altLang="en-US" dirty="0" smtClean="0"/>
              <a:t>of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dirty="0" smtClean="0"/>
              <a:t> helices and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sheets have been identified in many proteins</a:t>
            </a:r>
          </a:p>
          <a:p>
            <a:r>
              <a:rPr lang="en-US" altLang="en-US" dirty="0" smtClean="0"/>
              <a:t>These units of secondary structure consist of short stretches of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dirty="0" smtClean="0"/>
              <a:t> helices and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sheets and are called </a:t>
            </a:r>
            <a:r>
              <a:rPr lang="en-US" altLang="en-US" b="1" dirty="0" smtClean="0"/>
              <a:t>motifs</a:t>
            </a:r>
          </a:p>
          <a:p>
            <a:r>
              <a:rPr lang="en-US" altLang="en-US" dirty="0" smtClean="0"/>
              <a:t>Examples include the 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, the hairpin loop, and the helix-turn-helix motifs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2184098" y="304800"/>
            <a:ext cx="4775803" cy="601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Tertiary Structure</a:t>
            </a:r>
          </a:p>
        </p:txBody>
      </p:sp>
      <p:sp>
        <p:nvSpPr>
          <p:cNvPr id="624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b="1" dirty="0" smtClean="0"/>
              <a:t>tertiary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structure</a:t>
            </a:r>
            <a:r>
              <a:rPr lang="en-US" altLang="en-US" dirty="0" smtClean="0"/>
              <a:t> reflects the unique aspect of the amino acid sequence because it depends on </a:t>
            </a:r>
            <a:r>
              <a:rPr lang="en-US" altLang="en-US" dirty="0" smtClean="0">
                <a:solidFill>
                  <a:srgbClr val="FF0000"/>
                </a:solidFill>
              </a:rPr>
              <a:t>interactions of the R groups</a:t>
            </a:r>
          </a:p>
          <a:p>
            <a:r>
              <a:rPr lang="en-US" altLang="en-US" dirty="0" smtClean="0"/>
              <a:t>Tertiary structure is neither repetitive nor easy to predict</a:t>
            </a:r>
          </a:p>
          <a:p>
            <a:r>
              <a:rPr lang="en-US" altLang="en-US" dirty="0" smtClean="0"/>
              <a:t>It results from the sum of hydrophobic residues avoiding water, hydrophilic residues interacting with water, the repulsion of similarly charged residues, and attraction between oppositely charged residues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Classes of Proteins (continued)</a:t>
            </a: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Signaling</a:t>
            </a:r>
            <a:r>
              <a:rPr lang="en-US" altLang="en-US" i="1" dirty="0" smtClean="0"/>
              <a:t> proteins</a:t>
            </a:r>
            <a:r>
              <a:rPr lang="en-US" altLang="en-US" dirty="0" smtClean="0"/>
              <a:t>—communication between cells</a:t>
            </a:r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Receptor</a:t>
            </a:r>
            <a:r>
              <a:rPr lang="en-US" altLang="en-US" i="1" dirty="0" smtClean="0"/>
              <a:t> proteins</a:t>
            </a:r>
            <a:r>
              <a:rPr lang="en-US" altLang="en-US" dirty="0" smtClean="0"/>
              <a:t>—enable cells to respond to chemical stimuli from the environment</a:t>
            </a:r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Defensive</a:t>
            </a:r>
            <a:r>
              <a:rPr lang="en-US" altLang="en-US" i="1" dirty="0" smtClean="0"/>
              <a:t> proteins</a:t>
            </a:r>
            <a:r>
              <a:rPr lang="en-US" altLang="en-US" dirty="0" smtClean="0"/>
              <a:t>—protect against disease</a:t>
            </a:r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Storage</a:t>
            </a:r>
            <a:r>
              <a:rPr lang="en-US" altLang="en-US" i="1" dirty="0" smtClean="0"/>
              <a:t> proteins</a:t>
            </a:r>
            <a:r>
              <a:rPr lang="en-US" altLang="en-US" dirty="0" smtClean="0"/>
              <a:t>—reservoirs of amino acids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Native Conformation</a:t>
            </a:r>
          </a:p>
        </p:txBody>
      </p:sp>
      <p:sp>
        <p:nvSpPr>
          <p:cNvPr id="6349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u="sng" dirty="0" smtClean="0"/>
              <a:t>most stable possible three-dimensional structure of a particular polypeptide </a:t>
            </a:r>
            <a:r>
              <a:rPr lang="en-US" altLang="en-US" dirty="0" smtClean="0"/>
              <a:t>is called the </a:t>
            </a:r>
            <a:r>
              <a:rPr lang="en-US" altLang="en-US" b="1" dirty="0" smtClean="0"/>
              <a:t>native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conformation</a:t>
            </a:r>
          </a:p>
          <a:p>
            <a:r>
              <a:rPr lang="en-US" altLang="en-US" dirty="0" smtClean="0"/>
              <a:t>Proteins can be </a:t>
            </a:r>
            <a:r>
              <a:rPr lang="en-US" altLang="en-US" dirty="0" smtClean="0">
                <a:solidFill>
                  <a:srgbClr val="FF0000"/>
                </a:solidFill>
              </a:rPr>
              <a:t>divided</a:t>
            </a:r>
            <a:r>
              <a:rPr lang="en-US" altLang="en-US" dirty="0" smtClean="0"/>
              <a:t> into two broad </a:t>
            </a:r>
            <a:r>
              <a:rPr lang="en-US" altLang="en-US" dirty="0" smtClean="0">
                <a:solidFill>
                  <a:srgbClr val="FF0000"/>
                </a:solidFill>
              </a:rPr>
              <a:t>categories</a:t>
            </a:r>
          </a:p>
          <a:p>
            <a:pPr lvl="1"/>
            <a:r>
              <a:rPr lang="en-US" altLang="en-US" i="1" dirty="0" smtClean="0"/>
              <a:t>Fibrous proteins</a:t>
            </a:r>
          </a:p>
          <a:p>
            <a:pPr lvl="1"/>
            <a:r>
              <a:rPr lang="en-US" altLang="en-US" i="1" dirty="0" smtClean="0"/>
              <a:t>Globular proteins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Fibrous Proteins</a:t>
            </a:r>
          </a:p>
        </p:txBody>
      </p:sp>
      <p:sp>
        <p:nvSpPr>
          <p:cNvPr id="6451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Fibrous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proteins</a:t>
            </a:r>
            <a:r>
              <a:rPr lang="en-US" altLang="en-US" dirty="0" smtClean="0"/>
              <a:t> have extensive regions of secondary structure, giving them a </a:t>
            </a:r>
            <a:r>
              <a:rPr lang="en-US" altLang="en-US" dirty="0" smtClean="0">
                <a:solidFill>
                  <a:srgbClr val="FF0000"/>
                </a:solidFill>
              </a:rPr>
              <a:t>highly ordered, repetitive structure</a:t>
            </a:r>
          </a:p>
          <a:p>
            <a:r>
              <a:rPr lang="en-US" altLang="en-US" dirty="0" smtClean="0"/>
              <a:t>Some </a:t>
            </a:r>
            <a:r>
              <a:rPr lang="en-US" altLang="en-US" u="sng" dirty="0" smtClean="0"/>
              <a:t>examples</a:t>
            </a:r>
            <a:r>
              <a:rPr lang="en-US" altLang="en-US" dirty="0" smtClean="0"/>
              <a:t> include</a:t>
            </a:r>
          </a:p>
          <a:p>
            <a:pPr lvl="1">
              <a:spcAft>
                <a:spcPts val="1800"/>
              </a:spcAft>
            </a:pPr>
            <a:r>
              <a:rPr lang="en-US" altLang="en-US" i="1" dirty="0" smtClean="0">
                <a:solidFill>
                  <a:srgbClr val="FF0000"/>
                </a:solidFill>
              </a:rPr>
              <a:t>Fibroin</a:t>
            </a:r>
            <a:r>
              <a:rPr lang="en-US" altLang="en-US" dirty="0" smtClean="0"/>
              <a:t> proteins of silk</a:t>
            </a:r>
          </a:p>
          <a:p>
            <a:pPr lvl="1">
              <a:spcAft>
                <a:spcPts val="1800"/>
              </a:spcAft>
            </a:pPr>
            <a:r>
              <a:rPr lang="en-US" altLang="en-US" i="1" dirty="0" smtClean="0">
                <a:solidFill>
                  <a:srgbClr val="FF0000"/>
                </a:solidFill>
              </a:rPr>
              <a:t>Keratin</a:t>
            </a:r>
            <a:r>
              <a:rPr lang="en-US" altLang="en-US" dirty="0" smtClean="0"/>
              <a:t> proteins of hair and wool</a:t>
            </a:r>
          </a:p>
          <a:p>
            <a:pPr lvl="1">
              <a:spcAft>
                <a:spcPts val="1800"/>
              </a:spcAft>
            </a:pPr>
            <a:r>
              <a:rPr lang="en-US" altLang="en-US" i="1" dirty="0" smtClean="0">
                <a:solidFill>
                  <a:srgbClr val="FF0000"/>
                </a:solidFill>
              </a:rPr>
              <a:t>Collagen</a:t>
            </a:r>
            <a:r>
              <a:rPr lang="en-US" altLang="en-US" dirty="0" smtClean="0"/>
              <a:t> found in tendons and skin</a:t>
            </a:r>
          </a:p>
          <a:p>
            <a:pPr lvl="1">
              <a:spcAft>
                <a:spcPts val="1800"/>
              </a:spcAft>
            </a:pPr>
            <a:r>
              <a:rPr lang="en-US" altLang="en-US" i="1" dirty="0" smtClean="0">
                <a:solidFill>
                  <a:srgbClr val="FF0000"/>
                </a:solidFill>
              </a:rPr>
              <a:t>Elastin</a:t>
            </a:r>
            <a:r>
              <a:rPr lang="en-US" altLang="en-US" dirty="0" smtClean="0"/>
              <a:t> found in ligaments and blood vessels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408798" y="457200"/>
            <a:ext cx="6326403" cy="573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2512971" y="304800"/>
            <a:ext cx="4118058" cy="601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Globular Proteins</a:t>
            </a:r>
          </a:p>
        </p:txBody>
      </p:sp>
      <p:sp>
        <p:nvSpPr>
          <p:cNvPr id="675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Most proteins are </a:t>
            </a:r>
            <a:r>
              <a:rPr lang="en-US" altLang="en-US" b="1" dirty="0" smtClean="0"/>
              <a:t>globular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proteins</a:t>
            </a:r>
            <a:r>
              <a:rPr lang="en-US" altLang="en-US" dirty="0" smtClean="0"/>
              <a:t> that are </a:t>
            </a:r>
            <a:r>
              <a:rPr lang="en-US" altLang="en-US" dirty="0" smtClean="0">
                <a:solidFill>
                  <a:srgbClr val="FF0000"/>
                </a:solidFill>
              </a:rPr>
              <a:t>folded</a:t>
            </a:r>
            <a:r>
              <a:rPr lang="en-US" altLang="en-US" dirty="0" smtClean="0"/>
              <a:t> into </a:t>
            </a:r>
            <a:r>
              <a:rPr lang="en-US" altLang="en-US" dirty="0" smtClean="0">
                <a:solidFill>
                  <a:srgbClr val="FF0000"/>
                </a:solidFill>
              </a:rPr>
              <a:t>compact</a:t>
            </a:r>
            <a:r>
              <a:rPr lang="en-US" altLang="en-US" dirty="0" smtClean="0"/>
              <a:t> structures</a:t>
            </a:r>
          </a:p>
          <a:p>
            <a:r>
              <a:rPr lang="en-US" altLang="en-US" dirty="0" smtClean="0"/>
              <a:t>Each type of globular protein has its own unique tertiary structure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Most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enzymes</a:t>
            </a:r>
            <a:r>
              <a:rPr lang="en-US" altLang="en-US" dirty="0" smtClean="0"/>
              <a:t> are globular proteins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887769" y="381000"/>
            <a:ext cx="5368462" cy="586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Structures of Globular Proteins</a:t>
            </a:r>
          </a:p>
        </p:txBody>
      </p:sp>
      <p:sp>
        <p:nvSpPr>
          <p:cNvPr id="696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Globular proteins can be mainly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dirty="0" smtClean="0"/>
              <a:t> helical, mainly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sheet, or a mixture of both structures</a:t>
            </a:r>
          </a:p>
          <a:p>
            <a:r>
              <a:rPr lang="en-US" altLang="en-US" dirty="0" smtClean="0"/>
              <a:t>Many globular proteins consist of a number of segments called </a:t>
            </a:r>
            <a:r>
              <a:rPr lang="en-US" altLang="en-US" i="1" dirty="0" smtClean="0">
                <a:solidFill>
                  <a:srgbClr val="FF0000"/>
                </a:solidFill>
              </a:rPr>
              <a:t>domains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9"/>
          <a:stretch/>
        </p:blipFill>
        <p:spPr>
          <a:xfrm>
            <a:off x="298704" y="1502664"/>
            <a:ext cx="8546592" cy="3678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Protein Domains</a:t>
            </a:r>
          </a:p>
        </p:txBody>
      </p:sp>
      <p:sp>
        <p:nvSpPr>
          <p:cNvPr id="7168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b="1" dirty="0" smtClean="0"/>
              <a:t>domain</a:t>
            </a:r>
            <a:r>
              <a:rPr lang="en-US" altLang="en-US" dirty="0" smtClean="0"/>
              <a:t> is </a:t>
            </a:r>
            <a:r>
              <a:rPr lang="en-US" altLang="en-US" u="sng" dirty="0" smtClean="0">
                <a:solidFill>
                  <a:srgbClr val="FF0000"/>
                </a:solidFill>
              </a:rPr>
              <a:t>a discrete, locally folded unit of tertiary structure, usually with a specific function</a:t>
            </a:r>
          </a:p>
          <a:p>
            <a:r>
              <a:rPr lang="en-US" altLang="en-US" dirty="0" smtClean="0"/>
              <a:t>A domain is typically </a:t>
            </a:r>
            <a:r>
              <a:rPr lang="en-US" altLang="en-US" u="sng" dirty="0" smtClean="0"/>
              <a:t>50–350 amino acids long</a:t>
            </a:r>
            <a:r>
              <a:rPr lang="en-US" altLang="en-US" dirty="0" smtClean="0"/>
              <a:t>, with regions of 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dirty="0" smtClean="0"/>
              <a:t> helices and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sheets packed together</a:t>
            </a:r>
          </a:p>
          <a:p>
            <a:r>
              <a:rPr lang="en-US" altLang="en-US" dirty="0" smtClean="0"/>
              <a:t>Proteins with similar functions often share a common domain</a:t>
            </a:r>
          </a:p>
          <a:p>
            <a:r>
              <a:rPr lang="en-US" altLang="en-US" dirty="0" smtClean="0"/>
              <a:t>Proteins with multiple functions usually have a separate domain for each function, like modular units from which globular proteins are constructed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990308" y="304800"/>
            <a:ext cx="5163384" cy="5958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The Monomers Are Amino Acids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Only </a:t>
            </a:r>
            <a:r>
              <a:rPr lang="en-US" altLang="en-US" dirty="0" smtClean="0">
                <a:solidFill>
                  <a:srgbClr val="FF0000"/>
                </a:solidFill>
              </a:rPr>
              <a:t>20</a:t>
            </a:r>
            <a:r>
              <a:rPr lang="en-US" altLang="en-US" dirty="0" smtClean="0"/>
              <a:t> kinds of </a:t>
            </a:r>
            <a:r>
              <a:rPr lang="en-US" altLang="en-US" b="1" dirty="0" smtClean="0"/>
              <a:t>amino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acids</a:t>
            </a:r>
            <a:r>
              <a:rPr lang="en-US" altLang="en-US" dirty="0" smtClean="0"/>
              <a:t> are used in protein synthesis</a:t>
            </a:r>
          </a:p>
          <a:p>
            <a:r>
              <a:rPr lang="en-US" altLang="en-US" u="sng" dirty="0" smtClean="0"/>
              <a:t>Some</a:t>
            </a:r>
            <a:r>
              <a:rPr lang="en-US" altLang="en-US" dirty="0" smtClean="0"/>
              <a:t> contain additional amino acids, usually the result of </a:t>
            </a:r>
            <a:r>
              <a:rPr lang="en-US" altLang="en-US" u="sng" dirty="0" smtClean="0"/>
              <a:t>modification</a:t>
            </a:r>
          </a:p>
          <a:p>
            <a:r>
              <a:rPr lang="en-US" altLang="en-US" dirty="0" smtClean="0"/>
              <a:t>No two different proteins have the same amino acid sequence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Prediction of Tertiary Structure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It is known that primary structure determines the final folded shape of a protein</a:t>
            </a:r>
          </a:p>
          <a:p>
            <a:r>
              <a:rPr lang="en-US" altLang="en-US" dirty="0" smtClean="0"/>
              <a:t>However, we are still </a:t>
            </a:r>
            <a:r>
              <a:rPr lang="en-US" altLang="en-US" dirty="0" smtClean="0">
                <a:solidFill>
                  <a:srgbClr val="FF0000"/>
                </a:solidFill>
              </a:rPr>
              <a:t>not</a:t>
            </a:r>
            <a:r>
              <a:rPr lang="en-US" altLang="en-US" dirty="0" smtClean="0"/>
              <a:t> able to predict exactly how a given protein will fold, especially for larger proteins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Quaternary Structure</a:t>
            </a:r>
          </a:p>
        </p:txBody>
      </p:sp>
      <p:sp>
        <p:nvSpPr>
          <p:cNvPr id="7475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b="1" dirty="0" smtClean="0"/>
              <a:t>quaternary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structure</a:t>
            </a:r>
            <a:r>
              <a:rPr lang="en-US" altLang="en-US" dirty="0" smtClean="0"/>
              <a:t> of a protein is the </a:t>
            </a:r>
            <a:r>
              <a:rPr lang="en-US" altLang="en-US" u="sng" dirty="0" smtClean="0">
                <a:solidFill>
                  <a:srgbClr val="FF0000"/>
                </a:solidFill>
              </a:rPr>
              <a:t>level of organization concerned with subunit interactions and assembly</a:t>
            </a:r>
          </a:p>
          <a:p>
            <a:r>
              <a:rPr lang="en-US" altLang="en-US" dirty="0" smtClean="0"/>
              <a:t>The term applies specifically to </a:t>
            </a:r>
            <a:r>
              <a:rPr lang="en-US" altLang="en-US" dirty="0" smtClean="0">
                <a:solidFill>
                  <a:srgbClr val="FF0000"/>
                </a:solidFill>
              </a:rPr>
              <a:t>multimeric</a:t>
            </a:r>
            <a:r>
              <a:rPr lang="en-US" altLang="en-US" dirty="0" smtClean="0"/>
              <a:t> proteins</a:t>
            </a:r>
          </a:p>
          <a:p>
            <a:r>
              <a:rPr lang="en-US" altLang="en-US" dirty="0" smtClean="0"/>
              <a:t>Some proteins consist of multiple identical subunits; others, such as hemoglobin, contain two or more types of polypeptides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Maintenance of Quaternary Structure</a:t>
            </a:r>
          </a:p>
        </p:txBody>
      </p:sp>
      <p:sp>
        <p:nvSpPr>
          <p:cNvPr id="7577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u="sng" dirty="0" smtClean="0"/>
              <a:t>bonds and forces maintaining quaternary structure are the same as those responsible </a:t>
            </a:r>
            <a:r>
              <a:rPr lang="en-US" altLang="en-US" u="sng" dirty="0" smtClean="0"/>
              <a:t>for tertiary </a:t>
            </a:r>
            <a:r>
              <a:rPr lang="en-US" altLang="en-US" u="sng" dirty="0" smtClean="0"/>
              <a:t>structure</a:t>
            </a:r>
            <a:endParaRPr lang="en-US" altLang="en-US" u="sng" dirty="0" smtClean="0"/>
          </a:p>
          <a:p>
            <a:r>
              <a:rPr lang="en-US" altLang="en-US" dirty="0" smtClean="0"/>
              <a:t>The process of subunit formation is usually </a:t>
            </a:r>
            <a:r>
              <a:rPr lang="en-US" altLang="en-US" dirty="0" smtClean="0">
                <a:solidFill>
                  <a:srgbClr val="FF0000"/>
                </a:solidFill>
              </a:rPr>
              <a:t>spontaneous</a:t>
            </a:r>
          </a:p>
          <a:p>
            <a:r>
              <a:rPr lang="en-US" altLang="en-US" dirty="0" smtClean="0"/>
              <a:t>Sometimes, molecular </a:t>
            </a:r>
            <a:r>
              <a:rPr lang="en-US" altLang="en-US" dirty="0" smtClean="0">
                <a:solidFill>
                  <a:srgbClr val="FF0000"/>
                </a:solidFill>
              </a:rPr>
              <a:t>chaperones</a:t>
            </a:r>
            <a:r>
              <a:rPr lang="en-US" altLang="en-US" dirty="0" smtClean="0"/>
              <a:t> are required to assist the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Higher Levels of Assembly</a:t>
            </a:r>
          </a:p>
        </p:txBody>
      </p:sp>
      <p:sp>
        <p:nvSpPr>
          <p:cNvPr id="7680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higher level of assembly is possible in the case of </a:t>
            </a:r>
            <a:r>
              <a:rPr lang="en-US" altLang="en-US" u="sng" dirty="0" smtClean="0"/>
              <a:t>proteins (often enzymes</a:t>
            </a:r>
            <a:r>
              <a:rPr lang="en-US" altLang="en-US" dirty="0" smtClean="0"/>
              <a:t>) that are organized into </a:t>
            </a:r>
            <a:r>
              <a:rPr lang="en-US" altLang="en-US" b="1" dirty="0" smtClean="0"/>
              <a:t>multiprotein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complexes</a:t>
            </a:r>
          </a:p>
          <a:p>
            <a:r>
              <a:rPr lang="en-US" altLang="en-US" dirty="0" smtClean="0"/>
              <a:t>Each protein in the complex may be involved sequentially in a common multistep process</a:t>
            </a:r>
          </a:p>
          <a:p>
            <a:r>
              <a:rPr lang="en-US" altLang="en-US" dirty="0" smtClean="0"/>
              <a:t>An example is the </a:t>
            </a:r>
            <a:r>
              <a:rPr lang="en-US" altLang="en-US" i="1" dirty="0" smtClean="0">
                <a:solidFill>
                  <a:srgbClr val="FF0000"/>
                </a:solidFill>
              </a:rPr>
              <a:t>pyruvate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smtClean="0">
                <a:solidFill>
                  <a:srgbClr val="FF0000"/>
                </a:solidFill>
              </a:rPr>
              <a:t>dehydrogenase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smtClean="0"/>
              <a:t>complex,</a:t>
            </a:r>
            <a:r>
              <a:rPr lang="en-US" altLang="en-US" dirty="0" smtClean="0"/>
              <a:t> in which three enzymes and five other proteins form a </a:t>
            </a:r>
            <a:r>
              <a:rPr lang="en-US" altLang="en-US" i="1" dirty="0" err="1" smtClean="0"/>
              <a:t>multienzyme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complex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3.2 Nucleic Acids</a:t>
            </a:r>
          </a:p>
        </p:txBody>
      </p:sp>
      <p:sp>
        <p:nvSpPr>
          <p:cNvPr id="7782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Nucleic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acids</a:t>
            </a:r>
            <a:r>
              <a:rPr lang="en-US" altLang="en-US" dirty="0" smtClean="0"/>
              <a:t> are of paramount importance to the cells because they store, transmit, and express genetic information</a:t>
            </a:r>
          </a:p>
          <a:p>
            <a:r>
              <a:rPr lang="en-US" altLang="en-US" dirty="0" smtClean="0"/>
              <a:t>They are linear polymers of nucleotides </a:t>
            </a:r>
          </a:p>
          <a:p>
            <a:r>
              <a:rPr lang="en-US" altLang="en-US" b="1" dirty="0" smtClean="0"/>
              <a:t>DNA</a:t>
            </a:r>
            <a:r>
              <a:rPr lang="en-US" altLang="en-US" dirty="0" smtClean="0"/>
              <a:t> is </a:t>
            </a:r>
            <a:r>
              <a:rPr lang="en-US" altLang="en-US" b="1" dirty="0" smtClean="0"/>
              <a:t>deoxyribonucleic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acid,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RNA</a:t>
            </a:r>
            <a:r>
              <a:rPr lang="en-US" altLang="en-US" dirty="0" smtClean="0"/>
              <a:t> is </a:t>
            </a:r>
            <a:r>
              <a:rPr lang="en-US" altLang="en-US" b="1" dirty="0" smtClean="0"/>
              <a:t>ribonucleic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acid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DNA and RNA Differ </a:t>
            </a:r>
          </a:p>
        </p:txBody>
      </p:sp>
      <p:sp>
        <p:nvSpPr>
          <p:cNvPr id="7885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DNA and RNA differ chemically and in their role in the cell</a:t>
            </a:r>
          </a:p>
          <a:p>
            <a:pPr lvl="1"/>
            <a:r>
              <a:rPr lang="en-US" altLang="en-US" dirty="0" smtClean="0"/>
              <a:t>RNA contains the five-carbon sugar </a:t>
            </a:r>
            <a:r>
              <a:rPr lang="en-US" altLang="en-US" b="1" dirty="0" smtClean="0"/>
              <a:t>ribose,</a:t>
            </a:r>
            <a:r>
              <a:rPr lang="en-US" altLang="en-US" dirty="0" smtClean="0"/>
              <a:t> and DNA contains the related sugar </a:t>
            </a:r>
            <a:r>
              <a:rPr lang="en-US" altLang="en-US" b="1" dirty="0" smtClean="0"/>
              <a:t>deoxyribose</a:t>
            </a:r>
          </a:p>
          <a:p>
            <a:pPr lvl="1"/>
            <a:r>
              <a:rPr lang="en-US" altLang="en-US" dirty="0" smtClean="0"/>
              <a:t>DNA serves as the repository of genetic information, whereas RNA plays several roles in expressing that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Monomers Are Nucleotides</a:t>
            </a:r>
            <a:endParaRPr lang="en-US"/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RNA and DNA each consist of only four different types of </a:t>
            </a:r>
            <a:r>
              <a:rPr lang="en-US" altLang="en-US" b="1" dirty="0" smtClean="0"/>
              <a:t>nucleotides,</a:t>
            </a:r>
            <a:r>
              <a:rPr lang="en-US" altLang="en-US" dirty="0" smtClean="0"/>
              <a:t> the monomeric units</a:t>
            </a:r>
          </a:p>
          <a:p>
            <a:r>
              <a:rPr lang="en-US" altLang="en-US" dirty="0" smtClean="0"/>
              <a:t>Each nucleotide consists of a five-carbon sugar to which a phosphate group and N-containing aromatic base are attached</a:t>
            </a:r>
          </a:p>
          <a:p>
            <a:r>
              <a:rPr lang="en-US" altLang="en-US" dirty="0" smtClean="0"/>
              <a:t>Each base is either a </a:t>
            </a:r>
            <a:r>
              <a:rPr lang="en-US" altLang="en-US" b="1" dirty="0" smtClean="0"/>
              <a:t>purine</a:t>
            </a:r>
            <a:r>
              <a:rPr lang="en-US" altLang="en-US" dirty="0" smtClean="0"/>
              <a:t> or a </a:t>
            </a:r>
            <a:r>
              <a:rPr lang="en-US" altLang="en-US" b="1" dirty="0" smtClean="0"/>
              <a:t>pyrimidine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940308" y="228600"/>
            <a:ext cx="7263384" cy="6200091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Nucleotides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Purines are </a:t>
            </a:r>
            <a:r>
              <a:rPr lang="en-US" altLang="en-US" b="1" dirty="0" smtClean="0"/>
              <a:t>adenine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A</a:t>
            </a:r>
            <a:r>
              <a:rPr lang="en-US" altLang="en-US" dirty="0" smtClean="0"/>
              <a:t>) and </a:t>
            </a:r>
            <a:r>
              <a:rPr lang="en-US" altLang="en-US" b="1" dirty="0" smtClean="0"/>
              <a:t>guanine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G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Pyrimidines are </a:t>
            </a:r>
            <a:r>
              <a:rPr lang="en-US" altLang="en-US" b="1" dirty="0" smtClean="0"/>
              <a:t>thymine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T</a:t>
            </a:r>
            <a:r>
              <a:rPr lang="en-US" altLang="en-US" dirty="0" smtClean="0"/>
              <a:t>) and </a:t>
            </a:r>
            <a:r>
              <a:rPr lang="en-US" altLang="en-US" b="1" dirty="0" smtClean="0"/>
              <a:t>cytosine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C</a:t>
            </a:r>
            <a:r>
              <a:rPr lang="en-US" altLang="en-US" dirty="0" smtClean="0"/>
              <a:t>), and in RNA, </a:t>
            </a:r>
            <a:r>
              <a:rPr lang="en-US" altLang="en-US" b="1" dirty="0" smtClean="0"/>
              <a:t>uracil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U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The sugar-base portion without the phosphate group is called a </a:t>
            </a:r>
            <a:r>
              <a:rPr lang="en-US" altLang="en-US" b="1" dirty="0" smtClean="0"/>
              <a:t>nucleoside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Nomenclature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Nucleosides with one phosphate group can be thought of as </a:t>
            </a:r>
            <a:r>
              <a:rPr lang="en-US" altLang="en-US" b="1" dirty="0" smtClean="0"/>
              <a:t>nucleoside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monophosphates</a:t>
            </a:r>
            <a:r>
              <a:rPr lang="en-US" altLang="en-US" dirty="0" smtClean="0"/>
              <a:t>  (example: </a:t>
            </a:r>
            <a:r>
              <a:rPr lang="en-US" altLang="en-US" b="1" dirty="0" smtClean="0"/>
              <a:t>adenosine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monophosphate,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AMP</a:t>
            </a:r>
            <a:r>
              <a:rPr lang="en-US" altLang="en-US" dirty="0" smtClean="0"/>
              <a:t>)</a:t>
            </a:r>
          </a:p>
          <a:p>
            <a:r>
              <a:rPr lang="en-US" altLang="en-US" b="1" dirty="0" smtClean="0"/>
              <a:t>Adenosine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diphosphate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ADP</a:t>
            </a:r>
            <a:r>
              <a:rPr lang="en-US" altLang="en-US" dirty="0" smtClean="0"/>
              <a:t>) has two phosphate groups, and </a:t>
            </a:r>
            <a:r>
              <a:rPr lang="en-US" altLang="en-US" b="1" dirty="0" smtClean="0"/>
              <a:t>adenosine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triphosphate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ATP</a:t>
            </a:r>
            <a:r>
              <a:rPr lang="en-US" altLang="en-US" dirty="0" smtClean="0"/>
              <a:t>) has three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1"/>
          <a:stretch/>
        </p:blipFill>
        <p:spPr>
          <a:xfrm>
            <a:off x="304800" y="1371600"/>
            <a:ext cx="8546592" cy="3849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"/>
          <a:stretch/>
        </p:blipFill>
        <p:spPr>
          <a:xfrm>
            <a:off x="298704" y="1990344"/>
            <a:ext cx="8546592" cy="2734056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813816" y="228600"/>
            <a:ext cx="7516368" cy="612779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Polymers Are DNA and RNA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Nucleic acids are linear polymers of nucleotides linked by a </a:t>
            </a:r>
            <a:r>
              <a:rPr lang="en-US" altLang="en-US" b="1" dirty="0" smtClean="0"/>
              <a:t>3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ʹ</a:t>
            </a:r>
            <a:r>
              <a:rPr lang="en-US" altLang="en-US" b="1" dirty="0" smtClean="0"/>
              <a:t>,5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ʹ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phosphodiester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bridge,</a:t>
            </a:r>
            <a:r>
              <a:rPr lang="en-US" altLang="en-US" dirty="0" smtClean="0"/>
              <a:t> a phosphate group linked to two adjacent nucleotides via two phosphodiester bonds</a:t>
            </a:r>
          </a:p>
          <a:p>
            <a:r>
              <a:rPr lang="en-US" altLang="en-US" dirty="0" smtClean="0"/>
              <a:t>The </a:t>
            </a:r>
            <a:r>
              <a:rPr lang="en-US" altLang="en-US" b="1" dirty="0" smtClean="0"/>
              <a:t>polynucleotide</a:t>
            </a:r>
            <a:r>
              <a:rPr lang="en-US" altLang="en-US" dirty="0" smtClean="0"/>
              <a:t> formed by this process has a directionality with a 5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ʹ</a:t>
            </a:r>
            <a:r>
              <a:rPr lang="en-US" altLang="en-US" dirty="0" smtClean="0"/>
              <a:t> phosphate group at one end and a 3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ʹ</a:t>
            </a:r>
            <a:r>
              <a:rPr lang="en-US" altLang="en-US" dirty="0" smtClean="0"/>
              <a:t> hydroxyl group at the other</a:t>
            </a:r>
          </a:p>
          <a:p>
            <a:r>
              <a:rPr lang="en-US" altLang="en-US" dirty="0" smtClean="0"/>
              <a:t>Nucleotide sequences are conventionally written in the 5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ʹ</a:t>
            </a:r>
            <a:r>
              <a:rPr lang="en-US" altLang="en-US" dirty="0" smtClean="0"/>
              <a:t> to 3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ʹ</a:t>
            </a:r>
            <a:r>
              <a:rPr lang="en-US" altLang="en-US" dirty="0" smtClean="0"/>
              <a:t> direction </a:t>
            </a:r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780292" y="228600"/>
            <a:ext cx="5583415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Nucleic Acid Synthesis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preexisting molecule is used to ensure that new nucleotides (NTPs for RNA, dNTPs for DNA) are added in the correct order</a:t>
            </a:r>
          </a:p>
          <a:p>
            <a:r>
              <a:rPr lang="en-US" altLang="en-US" dirty="0" smtClean="0"/>
              <a:t>This molecule is called a </a:t>
            </a:r>
            <a:r>
              <a:rPr lang="en-US" altLang="en-US" b="1" dirty="0" smtClean="0"/>
              <a:t>template,</a:t>
            </a:r>
            <a:r>
              <a:rPr lang="en-US" altLang="en-US" dirty="0" smtClean="0"/>
              <a:t> and correct </a:t>
            </a:r>
            <a:r>
              <a:rPr lang="en-US" altLang="en-US" i="1" dirty="0" smtClean="0"/>
              <a:t>base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pairing</a:t>
            </a:r>
            <a:r>
              <a:rPr lang="en-US" altLang="en-US" dirty="0" smtClean="0"/>
              <a:t> between the template and the incoming nucleotide is required to specify correct order</a:t>
            </a:r>
          </a:p>
          <a:p>
            <a:r>
              <a:rPr lang="en-US" altLang="en-US" dirty="0" smtClean="0"/>
              <a:t>A complementary relationship exists between certain purines and pyrimidines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Complementary Base Pairing</a:t>
            </a:r>
          </a:p>
        </p:txBody>
      </p:sp>
      <p:sp>
        <p:nvSpPr>
          <p:cNvPr id="8909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Complementary base pairing allows A to form two hydrogen bonds with T and G to form three hydrogen bonds with C</a:t>
            </a:r>
          </a:p>
          <a:p>
            <a:r>
              <a:rPr lang="en-US" altLang="en-US" dirty="0" smtClean="0"/>
              <a:t>This </a:t>
            </a:r>
            <a:r>
              <a:rPr lang="en-US" altLang="en-US" b="1" dirty="0" smtClean="0"/>
              <a:t>base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pairing</a:t>
            </a:r>
            <a:r>
              <a:rPr lang="en-US" altLang="en-US" dirty="0" smtClean="0"/>
              <a:t> is a fundamental property of nucleic acids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308251" y="304800"/>
            <a:ext cx="6527498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DNA Molecule Is a Double-Stranded Helix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Francis Crick and James Watson postulated the </a:t>
            </a:r>
            <a:r>
              <a:rPr lang="en-US" altLang="en-US" b="1" dirty="0" smtClean="0"/>
              <a:t>double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helix</a:t>
            </a:r>
            <a:r>
              <a:rPr lang="en-US" altLang="en-US" dirty="0" smtClean="0"/>
              <a:t> structure of DNA in 1953</a:t>
            </a:r>
          </a:p>
          <a:p>
            <a:r>
              <a:rPr lang="en-US" altLang="en-US" dirty="0" smtClean="0"/>
              <a:t>The structure accounted for the known physical and chemical properties of DNA</a:t>
            </a:r>
          </a:p>
          <a:p>
            <a:r>
              <a:rPr lang="en-US" altLang="en-US" dirty="0" smtClean="0"/>
              <a:t>It also suggested a mechanism for DNA replication</a:t>
            </a:r>
          </a:p>
          <a:p>
            <a:r>
              <a:rPr lang="en-US" altLang="en-US" dirty="0" smtClean="0"/>
              <a:t>Two </a:t>
            </a:r>
            <a:r>
              <a:rPr lang="en-US" altLang="en-US" i="1" dirty="0" smtClean="0"/>
              <a:t>antiparallel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complementary</a:t>
            </a:r>
            <a:r>
              <a:rPr lang="en-US" altLang="en-US" dirty="0" smtClean="0"/>
              <a:t> strands of DNA twist around a common axis to form a right-handed spiral structure</a:t>
            </a:r>
          </a:p>
        </p:txBody>
      </p:sp>
      <p:sp>
        <p:nvSpPr>
          <p:cNvPr id="100356" name="Line 5"/>
          <p:cNvSpPr>
            <a:spLocks noChangeShapeType="1"/>
          </p:cNvSpPr>
          <p:nvPr/>
        </p:nvSpPr>
        <p:spPr bwMode="auto">
          <a:xfrm flipH="1">
            <a:off x="7294563" y="4656138"/>
            <a:ext cx="1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2982117" y="228600"/>
            <a:ext cx="3179766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Base Pairing and RNA</a:t>
            </a:r>
          </a:p>
        </p:txBody>
      </p:sp>
      <p:sp>
        <p:nvSpPr>
          <p:cNvPr id="931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RNA is normally single stranded</a:t>
            </a:r>
          </a:p>
          <a:p>
            <a:r>
              <a:rPr lang="en-US" altLang="en-US" dirty="0" smtClean="0"/>
              <a:t>RNA structure also depends on base pairing</a:t>
            </a:r>
          </a:p>
          <a:p>
            <a:r>
              <a:rPr lang="en-US" altLang="en-US" dirty="0" smtClean="0"/>
              <a:t>However, the pairing is usually between bases in different areas of the same molecule and is less extensive than that of DNA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Amino Acids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 smtClean="0"/>
              <a:t>Every amino acid has the same basic structure</a:t>
            </a:r>
          </a:p>
          <a:p>
            <a:r>
              <a:rPr lang="en-US" altLang="en-US" dirty="0" smtClean="0"/>
              <a:t>Each has a </a:t>
            </a:r>
            <a:r>
              <a:rPr lang="en-US" altLang="en-US" dirty="0" smtClean="0">
                <a:solidFill>
                  <a:srgbClr val="FF0000"/>
                </a:solidFill>
              </a:rPr>
              <a:t>unique</a:t>
            </a:r>
            <a:r>
              <a:rPr lang="en-US" altLang="en-US" dirty="0" smtClean="0"/>
              <a:t> side chain, called an </a:t>
            </a:r>
            <a:r>
              <a:rPr lang="en-US" altLang="en-US" b="1" dirty="0" smtClean="0"/>
              <a:t>R group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All</a:t>
            </a:r>
            <a:r>
              <a:rPr lang="en-US" altLang="en-US" dirty="0" smtClean="0"/>
              <a:t> amino acids </a:t>
            </a:r>
            <a:r>
              <a:rPr lang="en-US" altLang="en-US" u="sng" dirty="0" smtClean="0"/>
              <a:t>except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glycine</a:t>
            </a:r>
            <a:r>
              <a:rPr lang="en-US" altLang="en-US" dirty="0" smtClean="0"/>
              <a:t> have an </a:t>
            </a:r>
            <a:r>
              <a:rPr lang="en-US" altLang="en-US" u="sng" dirty="0" smtClean="0"/>
              <a:t>asymmetric</a:t>
            </a:r>
            <a:r>
              <a:rPr lang="en-US" altLang="en-US" dirty="0" smtClean="0"/>
              <a:t>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α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carbon</a:t>
            </a:r>
            <a:r>
              <a:rPr lang="en-US" altLang="en-US" dirty="0" smtClean="0"/>
              <a:t> atom</a:t>
            </a:r>
          </a:p>
          <a:p>
            <a:r>
              <a:rPr lang="en-US" altLang="en-US" dirty="0" smtClean="0"/>
              <a:t>The specific </a:t>
            </a:r>
            <a:r>
              <a:rPr lang="en-US" altLang="en-US" u="sng" dirty="0" smtClean="0"/>
              <a:t>properties</a:t>
            </a:r>
            <a:r>
              <a:rPr lang="en-US" altLang="en-US" dirty="0" smtClean="0"/>
              <a:t> of amino acids </a:t>
            </a:r>
            <a:r>
              <a:rPr lang="en-US" altLang="en-US" dirty="0" smtClean="0">
                <a:solidFill>
                  <a:srgbClr val="FF0000"/>
                </a:solidFill>
              </a:rPr>
              <a:t>depend</a:t>
            </a:r>
            <a:r>
              <a:rPr lang="en-US" altLang="en-US" dirty="0" smtClean="0"/>
              <a:t> on the </a:t>
            </a:r>
            <a:r>
              <a:rPr lang="en-US" altLang="en-US" u="sng" dirty="0" smtClean="0"/>
              <a:t>nature</a:t>
            </a:r>
            <a:r>
              <a:rPr lang="en-US" altLang="en-US" dirty="0" smtClean="0"/>
              <a:t> of their R groups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3.3 Polysaccharides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Polysaccharides</a:t>
            </a:r>
            <a:r>
              <a:rPr lang="en-US" altLang="en-US" dirty="0" smtClean="0"/>
              <a:t> are long chain polymers of sugars and sugar derivatives </a:t>
            </a:r>
          </a:p>
          <a:p>
            <a:r>
              <a:rPr lang="en-US" altLang="en-US" dirty="0" smtClean="0"/>
              <a:t>They serve primarily in structure and storage </a:t>
            </a:r>
          </a:p>
          <a:p>
            <a:r>
              <a:rPr lang="en-US" altLang="en-US" dirty="0" smtClean="0"/>
              <a:t>They usually consist of a single kind of repeating unit or sometimes an alternating pattern of two kinds</a:t>
            </a:r>
          </a:p>
          <a:p>
            <a:r>
              <a:rPr lang="en-US" altLang="en-US" dirty="0" smtClean="0"/>
              <a:t>Short polymers, </a:t>
            </a:r>
            <a:r>
              <a:rPr lang="en-US" altLang="en-US" i="1" dirty="0" smtClean="0"/>
              <a:t>oligosaccharides,</a:t>
            </a:r>
            <a:r>
              <a:rPr lang="en-US" altLang="en-US" dirty="0" smtClean="0"/>
              <a:t> are sometimes attached to cell surface proteins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Monomers Are Monosaccharides</a:t>
            </a:r>
            <a:endParaRPr lang="en-US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Repeating units of polysaccharides are </a:t>
            </a:r>
            <a:r>
              <a:rPr lang="en-US" b="1" dirty="0" smtClean="0"/>
              <a:t>monosaccharides</a:t>
            </a:r>
          </a:p>
          <a:p>
            <a:r>
              <a:rPr lang="en-US" dirty="0" smtClean="0"/>
              <a:t>A sugar may be an aldehyde, </a:t>
            </a:r>
            <a:r>
              <a:rPr lang="en-US" i="1" dirty="0" err="1" smtClean="0"/>
              <a:t>aldosugars</a:t>
            </a:r>
            <a:r>
              <a:rPr lang="en-US" dirty="0" smtClean="0"/>
              <a:t> with a  terminal carbonyl group; or ketone, </a:t>
            </a:r>
            <a:r>
              <a:rPr lang="en-US" i="1" dirty="0" err="1" smtClean="0"/>
              <a:t>ketosugars</a:t>
            </a:r>
            <a:r>
              <a:rPr lang="en-US" dirty="0" smtClean="0"/>
              <a:t> with an internal carbonyl group</a:t>
            </a:r>
          </a:p>
          <a:p>
            <a:r>
              <a:rPr lang="en-US" dirty="0" smtClean="0"/>
              <a:t>Sugars within these groups are named generically based on how many carbon atoms they contain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"/>
          <a:stretch/>
        </p:blipFill>
        <p:spPr>
          <a:xfrm>
            <a:off x="1508760" y="1395984"/>
            <a:ext cx="6126480" cy="3938016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Classification of Sugars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sugars have between three and seven carbons and are classified as</a:t>
            </a:r>
          </a:p>
          <a:p>
            <a:pPr lvl="1"/>
            <a:r>
              <a:rPr lang="en-US" i="1" dirty="0" smtClean="0"/>
              <a:t>Trioses</a:t>
            </a:r>
            <a:r>
              <a:rPr lang="en-US" dirty="0" smtClean="0"/>
              <a:t> (three carbons)</a:t>
            </a:r>
          </a:p>
          <a:p>
            <a:pPr lvl="1"/>
            <a:r>
              <a:rPr lang="en-US" i="1" dirty="0" err="1" smtClean="0"/>
              <a:t>Tetroses</a:t>
            </a:r>
            <a:r>
              <a:rPr lang="en-US" dirty="0" smtClean="0"/>
              <a:t> (four carbons)</a:t>
            </a:r>
          </a:p>
          <a:p>
            <a:pPr lvl="1"/>
            <a:r>
              <a:rPr lang="en-US" i="1" dirty="0" err="1" smtClean="0"/>
              <a:t>Pentoses</a:t>
            </a:r>
            <a:r>
              <a:rPr lang="en-US" dirty="0" smtClean="0"/>
              <a:t> (five carbons)</a:t>
            </a:r>
          </a:p>
          <a:p>
            <a:pPr lvl="1"/>
            <a:r>
              <a:rPr lang="en-US" i="1" dirty="0" smtClean="0"/>
              <a:t>Hexoses</a:t>
            </a:r>
            <a:r>
              <a:rPr lang="en-US" dirty="0" smtClean="0"/>
              <a:t> (six carbons)</a:t>
            </a:r>
          </a:p>
          <a:p>
            <a:pPr lvl="1"/>
            <a:r>
              <a:rPr lang="en-US" i="1" dirty="0" err="1" smtClean="0"/>
              <a:t>Heptoses</a:t>
            </a:r>
            <a:r>
              <a:rPr lang="en-US" dirty="0" smtClean="0"/>
              <a:t> (seven carbons)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Glucose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single most common monosaccharide is the </a:t>
            </a:r>
            <a:r>
              <a:rPr lang="en-US" altLang="en-US" dirty="0" err="1" smtClean="0"/>
              <a:t>aldohexose</a:t>
            </a:r>
            <a:r>
              <a:rPr lang="en-US" altLang="en-US" dirty="0" smtClean="0"/>
              <a:t> </a:t>
            </a:r>
            <a:r>
              <a:rPr lang="en-US" altLang="en-US" cap="small" dirty="0" smtClean="0"/>
              <a:t>d</a:t>
            </a:r>
            <a:r>
              <a:rPr lang="en-US" altLang="en-US" dirty="0" smtClean="0"/>
              <a:t>-glucose (C</a:t>
            </a:r>
            <a:r>
              <a:rPr lang="en-US" altLang="en-US" baseline="-25000" dirty="0" smtClean="0"/>
              <a:t>6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12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6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The formula C</a:t>
            </a:r>
            <a:r>
              <a:rPr lang="en-US" altLang="en-US" i="1" baseline="-25000" dirty="0" smtClean="0"/>
              <a:t>n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i="1" baseline="-25000" dirty="0" smtClean="0"/>
              <a:t>n</a:t>
            </a:r>
            <a:r>
              <a:rPr lang="en-US" altLang="en-US" dirty="0" smtClean="0"/>
              <a:t>O</a:t>
            </a:r>
            <a:r>
              <a:rPr lang="en-US" altLang="en-US" i="1" baseline="-25000" dirty="0" smtClean="0"/>
              <a:t>n</a:t>
            </a:r>
            <a:r>
              <a:rPr lang="en-US" altLang="en-US" dirty="0" smtClean="0"/>
              <a:t> is common for sugars and led to the general term </a:t>
            </a:r>
            <a:r>
              <a:rPr lang="en-US" altLang="en-US" b="1" dirty="0" smtClean="0"/>
              <a:t>carbohydrate</a:t>
            </a:r>
          </a:p>
          <a:p>
            <a:r>
              <a:rPr lang="en-US" altLang="en-US" dirty="0" smtClean="0"/>
              <a:t>For every molecule of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incorporated into a sugar, one water molecule is consumed</a:t>
            </a:r>
          </a:p>
          <a:p>
            <a:r>
              <a:rPr lang="en-US" altLang="en-US" dirty="0" smtClean="0"/>
              <a:t>The carbons of glucose (and other organic molecules) are numbered from the more oxidized, carbonyl 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Structure of Glucose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cap="small" dirty="0" smtClean="0"/>
              <a:t>d</a:t>
            </a:r>
            <a:r>
              <a:rPr lang="en-US" altLang="en-US" dirty="0" smtClean="0"/>
              <a:t>-glucose is the most stable form of glucose though many other stereoisomers are possible</a:t>
            </a:r>
          </a:p>
          <a:p>
            <a:pPr>
              <a:spcAft>
                <a:spcPts val="1800"/>
              </a:spcAft>
            </a:pPr>
            <a:r>
              <a:rPr lang="en-US" altLang="en-US" cap="small" dirty="0"/>
              <a:t>d</a:t>
            </a:r>
            <a:r>
              <a:rPr lang="en-US" altLang="en-US" dirty="0" smtClean="0"/>
              <a:t>-glucose is often depicted as a linear molecule, as in the </a:t>
            </a:r>
            <a:r>
              <a:rPr lang="en-US" altLang="en-US" b="1" dirty="0" smtClean="0"/>
              <a:t>Fischer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projection,</a:t>
            </a:r>
            <a:r>
              <a:rPr lang="en-US" altLang="en-US" dirty="0" smtClean="0"/>
              <a:t> in which the H and OH groups are intended to project out of the plane of the diagram</a:t>
            </a:r>
          </a:p>
          <a:p>
            <a:pPr>
              <a:spcAft>
                <a:spcPts val="1800"/>
              </a:spcAft>
            </a:pPr>
            <a:r>
              <a:rPr lang="en-US" altLang="en-US" dirty="0" smtClean="0"/>
              <a:t>In the cell, </a:t>
            </a:r>
            <a:r>
              <a:rPr lang="en-US" altLang="en-US" cap="small" dirty="0"/>
              <a:t>d</a:t>
            </a:r>
            <a:r>
              <a:rPr lang="en-US" altLang="en-US" dirty="0" smtClean="0"/>
              <a:t>-glucose exists in a dynamic equilibrium between the linear and ring form</a:t>
            </a:r>
          </a:p>
          <a:p>
            <a:pPr>
              <a:spcAft>
                <a:spcPts val="1800"/>
              </a:spcAft>
            </a:pPr>
            <a:r>
              <a:rPr lang="en-US" altLang="en-US" dirty="0" smtClean="0"/>
              <a:t>The </a:t>
            </a:r>
            <a:r>
              <a:rPr lang="en-US" altLang="en-US" b="1" dirty="0" smtClean="0"/>
              <a:t>Haworth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projection</a:t>
            </a:r>
            <a:r>
              <a:rPr lang="en-US" altLang="en-US" dirty="0" smtClean="0"/>
              <a:t> shows the ring form of the molecule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"/>
          <a:stretch/>
        </p:blipFill>
        <p:spPr>
          <a:xfrm>
            <a:off x="926592" y="463296"/>
            <a:ext cx="7290816" cy="5785104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Two Ring Forms of </a:t>
            </a:r>
            <a:r>
              <a:rPr lang="en-US" altLang="en-US" cap="small" dirty="0" smtClean="0"/>
              <a:t>d</a:t>
            </a:r>
            <a:r>
              <a:rPr lang="en-US" altLang="en-US" dirty="0" smtClean="0"/>
              <a:t>-glucose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formation of a ring by </a:t>
            </a:r>
            <a:r>
              <a:rPr lang="en-US" altLang="en-US" cap="small" dirty="0"/>
              <a:t>d</a:t>
            </a:r>
            <a:r>
              <a:rPr lang="en-US" altLang="en-US" dirty="0" smtClean="0"/>
              <a:t>-glucose can result in two alternative forms</a:t>
            </a:r>
          </a:p>
          <a:p>
            <a:r>
              <a:rPr lang="en-US" altLang="en-US" dirty="0" smtClean="0"/>
              <a:t>These depend on the spatial orientation of the hydroxyl group on carbon number 1</a:t>
            </a:r>
          </a:p>
          <a:p>
            <a:r>
              <a:rPr lang="en-US" altLang="en-US" dirty="0" smtClean="0"/>
              <a:t>These forms are designated 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dirty="0" smtClean="0">
                <a:sym typeface="Symbol" panose="05050102010706020507" pitchFamily="18" charset="2"/>
              </a:rPr>
              <a:t>(</a:t>
            </a:r>
            <a:r>
              <a:rPr lang="en-US" altLang="en-US" dirty="0" smtClean="0"/>
              <a:t>hydroxyl group downward</a:t>
            </a:r>
            <a:r>
              <a:rPr lang="en-US" altLang="en-US" dirty="0" smtClean="0">
                <a:sym typeface="Symbol" panose="05050102010706020507" pitchFamily="18" charset="2"/>
              </a:rPr>
              <a:t>)</a:t>
            </a:r>
            <a:r>
              <a:rPr lang="en-US" altLang="en-US" dirty="0" smtClean="0"/>
              <a:t> and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>
                <a:sym typeface="Symbol" panose="05050102010706020507" pitchFamily="18" charset="2"/>
              </a:rPr>
              <a:t> (</a:t>
            </a:r>
            <a:r>
              <a:rPr lang="en-US" altLang="en-US" dirty="0" smtClean="0"/>
              <a:t>hydroxyl group upward</a:t>
            </a:r>
            <a:r>
              <a:rPr lang="en-US" altLang="en-US" dirty="0" smtClean="0">
                <a:sym typeface="Symbol" panose="05050102010706020507" pitchFamily="18" charset="2"/>
              </a:rPr>
              <a:t>)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"/>
          <a:stretch/>
        </p:blipFill>
        <p:spPr>
          <a:xfrm>
            <a:off x="353568" y="920496"/>
            <a:ext cx="8436864" cy="4870704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Glucose Also Exists in Disaccharides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Glucose exists in </a:t>
            </a:r>
            <a:r>
              <a:rPr lang="en-US" altLang="en-US" b="1" dirty="0" smtClean="0"/>
              <a:t>disaccharides,</a:t>
            </a:r>
            <a:r>
              <a:rPr lang="en-US" altLang="en-US" dirty="0" smtClean="0"/>
              <a:t> in which two monosaccharide units are covalently linked</a:t>
            </a:r>
          </a:p>
          <a:p>
            <a:r>
              <a:rPr lang="en-US" altLang="en-US" dirty="0" smtClean="0"/>
              <a:t>Common disaccharides include</a:t>
            </a:r>
          </a:p>
          <a:p>
            <a:pPr lvl="1"/>
            <a:r>
              <a:rPr lang="en-US" altLang="en-US" i="1" dirty="0" smtClean="0"/>
              <a:t>Maltose,</a:t>
            </a:r>
            <a:r>
              <a:rPr lang="en-US" altLang="en-US" dirty="0" smtClean="0"/>
              <a:t> two glucose units</a:t>
            </a:r>
          </a:p>
          <a:p>
            <a:pPr lvl="1"/>
            <a:r>
              <a:rPr lang="en-US" altLang="en-US" i="1" dirty="0" smtClean="0"/>
              <a:t>Lactose,</a:t>
            </a:r>
            <a:r>
              <a:rPr lang="en-US" altLang="en-US" dirty="0" smtClean="0"/>
              <a:t> one glucose linked to one galactose</a:t>
            </a:r>
          </a:p>
          <a:p>
            <a:pPr lvl="1"/>
            <a:r>
              <a:rPr lang="en-US" altLang="en-US" i="1" dirty="0" smtClean="0"/>
              <a:t>Sucrose,</a:t>
            </a:r>
            <a:r>
              <a:rPr lang="en-US" altLang="en-US" dirty="0" smtClean="0"/>
              <a:t> one glucose linked to one fructose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695079" y="304800"/>
            <a:ext cx="5753842" cy="601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Disaccharides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linkage of disaccharides is a </a:t>
            </a:r>
            <a:r>
              <a:rPr lang="en-US" altLang="en-US" b="1" dirty="0" err="1" smtClean="0"/>
              <a:t>glycosidic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bond,</a:t>
            </a:r>
            <a:r>
              <a:rPr lang="en-US" altLang="en-US" dirty="0" smtClean="0"/>
              <a:t> formed between two monosaccharides by the elimination of water</a:t>
            </a:r>
          </a:p>
          <a:p>
            <a:r>
              <a:rPr lang="en-US" altLang="en-US" dirty="0" err="1" smtClean="0"/>
              <a:t>Glycosidic</a:t>
            </a:r>
            <a:r>
              <a:rPr lang="en-US" altLang="en-US" dirty="0" smtClean="0"/>
              <a:t> bonds involving the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α</a:t>
            </a:r>
            <a:r>
              <a:rPr lang="en-US" altLang="en-US" dirty="0" smtClean="0"/>
              <a:t> form of glucose are called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dirty="0" smtClean="0"/>
              <a:t> </a:t>
            </a:r>
            <a:r>
              <a:rPr lang="en-US" altLang="en-US" i="1" dirty="0" err="1" smtClean="0"/>
              <a:t>glycosidic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bonds</a:t>
            </a:r>
            <a:r>
              <a:rPr lang="en-US" altLang="en-US" dirty="0" smtClean="0"/>
              <a:t> (e.g., maltose); those involving the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form are called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 </a:t>
            </a:r>
            <a:r>
              <a:rPr lang="en-US" altLang="en-US" i="1" dirty="0" err="1" smtClean="0"/>
              <a:t>glycosidic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bonds</a:t>
            </a:r>
            <a:r>
              <a:rPr lang="en-US" altLang="en-US" dirty="0" smtClean="0"/>
              <a:t> (e.g., lactose)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3042932" y="304800"/>
            <a:ext cx="3058136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Polymers Are Storage and Structural Polysaccharides</a:t>
            </a:r>
          </a:p>
        </p:txBody>
      </p:sp>
      <p:sp>
        <p:nvSpPr>
          <p:cNvPr id="106498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most familiar </a:t>
            </a:r>
            <a:r>
              <a:rPr lang="en-US" altLang="en-US" b="1" dirty="0" smtClean="0"/>
              <a:t>storage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polysaccharides</a:t>
            </a:r>
            <a:r>
              <a:rPr lang="en-US" altLang="en-US" dirty="0" smtClean="0"/>
              <a:t> are </a:t>
            </a:r>
            <a:r>
              <a:rPr lang="en-US" altLang="en-US" b="1" dirty="0" smtClean="0"/>
              <a:t>starch</a:t>
            </a:r>
            <a:r>
              <a:rPr lang="en-US" altLang="en-US" dirty="0" smtClean="0"/>
              <a:t> in plant cells and glycogen in animal cells and bacteria</a:t>
            </a:r>
          </a:p>
          <a:p>
            <a:r>
              <a:rPr lang="en-US" altLang="en-US" dirty="0" smtClean="0"/>
              <a:t>Both consist of 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dirty="0" smtClean="0"/>
              <a:t>-</a:t>
            </a:r>
            <a:r>
              <a:rPr lang="en-US" altLang="en-US" cap="small" dirty="0" smtClean="0"/>
              <a:t>d</a:t>
            </a:r>
            <a:r>
              <a:rPr lang="en-US" altLang="en-US" dirty="0" smtClean="0"/>
              <a:t>-glucose units linked by 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 smtClean="0"/>
              <a:t>glycosidic</a:t>
            </a:r>
            <a:r>
              <a:rPr lang="en-US" altLang="en-US" dirty="0" smtClean="0"/>
              <a:t> bonds, involving carbons 1 and 4 (1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dirty="0" smtClean="0"/>
              <a:t>4)</a:t>
            </a:r>
          </a:p>
          <a:p>
            <a:r>
              <a:rPr lang="en-US" altLang="en-US" dirty="0" smtClean="0"/>
              <a:t>Occasionally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dirty="0" smtClean="0"/>
              <a:t>(1→6) bonds may form, allowing for the formation of side chains (branching)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2153478" y="228600"/>
            <a:ext cx="4820474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Glycogen</a:t>
            </a:r>
          </a:p>
        </p:txBody>
      </p:sp>
      <p:sp>
        <p:nvSpPr>
          <p:cNvPr id="108546" name="Rectang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Glycogen is highly branched, the branches occurring every 8–10 glucose units along the backbone</a:t>
            </a:r>
          </a:p>
          <a:p>
            <a:r>
              <a:rPr lang="en-US" altLang="en-US" dirty="0" smtClean="0"/>
              <a:t>Glycogen is stored mainly in the liver (as a source of glucose) and muscle tissues (as a fuel source for muscle contraction) of animals</a:t>
            </a:r>
          </a:p>
          <a:p>
            <a:r>
              <a:rPr lang="en-US" altLang="en-US" dirty="0" smtClean="0"/>
              <a:t>Bacteria also store glycogen as a glucose reserve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Starch</a:t>
            </a:r>
          </a:p>
        </p:txBody>
      </p:sp>
      <p:sp>
        <p:nvSpPr>
          <p:cNvPr id="109570" name="Rectang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Starch is the glucose reserve commonly found in plant tissue</a:t>
            </a:r>
          </a:p>
          <a:p>
            <a:r>
              <a:rPr lang="en-US" altLang="en-US" dirty="0" smtClean="0"/>
              <a:t>It occurs both as unbranched </a:t>
            </a:r>
            <a:r>
              <a:rPr lang="en-US" altLang="en-US" b="1" dirty="0" smtClean="0"/>
              <a:t>amylose</a:t>
            </a:r>
            <a:r>
              <a:rPr lang="en-US" altLang="en-US" dirty="0" smtClean="0"/>
              <a:t> (10–30%) and branched </a:t>
            </a:r>
            <a:r>
              <a:rPr lang="en-US" altLang="en-US" b="1" dirty="0" smtClean="0"/>
              <a:t>amylopectin</a:t>
            </a:r>
            <a:r>
              <a:rPr lang="en-US" altLang="en-US" dirty="0" smtClean="0"/>
              <a:t> (70–90%)</a:t>
            </a:r>
          </a:p>
          <a:p>
            <a:r>
              <a:rPr lang="en-US" altLang="en-US" dirty="0" smtClean="0"/>
              <a:t>Amylopectin has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α</a:t>
            </a:r>
            <a:r>
              <a:rPr lang="en-US" altLang="en-US" dirty="0" smtClean="0"/>
              <a:t>(1→6) branches once every </a:t>
            </a:r>
            <a:br>
              <a:rPr lang="en-US" altLang="en-US" dirty="0" smtClean="0"/>
            </a:br>
            <a:r>
              <a:rPr lang="en-US" altLang="en-US" dirty="0" smtClean="0"/>
              <a:t>12–25 glucose units and has longer side chains than glycogen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Starch (continued)</a:t>
            </a:r>
          </a:p>
        </p:txBody>
      </p:sp>
      <p:sp>
        <p:nvSpPr>
          <p:cNvPr id="110594" name="Rectang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Starch is stored as </a:t>
            </a:r>
            <a:r>
              <a:rPr lang="en-US" altLang="en-US" i="1" dirty="0" smtClean="0"/>
              <a:t>starch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grains</a:t>
            </a:r>
            <a:r>
              <a:rPr lang="en-US" altLang="en-US" dirty="0" smtClean="0"/>
              <a:t> within the </a:t>
            </a:r>
            <a:r>
              <a:rPr lang="en-US" altLang="en-US" i="1" dirty="0" smtClean="0"/>
              <a:t>plastids</a:t>
            </a:r>
          </a:p>
          <a:p>
            <a:pPr lvl="1"/>
            <a:r>
              <a:rPr lang="en-US" altLang="en-US" i="1" dirty="0" smtClean="0"/>
              <a:t>Chloroplasts,</a:t>
            </a:r>
            <a:r>
              <a:rPr lang="en-US" altLang="en-US" dirty="0" smtClean="0"/>
              <a:t> the sites of carbon fixation and sugar synthesis in photosynthesis </a:t>
            </a:r>
          </a:p>
          <a:p>
            <a:pPr lvl="1"/>
            <a:r>
              <a:rPr lang="en-US" altLang="en-US" i="1" dirty="0" err="1" smtClean="0"/>
              <a:t>Amyloplasts</a:t>
            </a:r>
            <a:r>
              <a:rPr lang="en-US" altLang="en-US" i="1" dirty="0" smtClean="0"/>
              <a:t>,</a:t>
            </a:r>
            <a:r>
              <a:rPr lang="en-US" altLang="en-US" dirty="0" smtClean="0"/>
              <a:t> which are specialized for starch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Structural Polysaccharides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best-known </a:t>
            </a:r>
            <a:r>
              <a:rPr lang="en-US" altLang="en-US" i="1" dirty="0" smtClean="0"/>
              <a:t>structural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polysaccharide</a:t>
            </a:r>
            <a:r>
              <a:rPr lang="en-US" altLang="en-US" dirty="0" smtClean="0"/>
              <a:t> is the </a:t>
            </a:r>
            <a:r>
              <a:rPr lang="en-US" altLang="en-US" b="1" dirty="0" smtClean="0"/>
              <a:t>cellulose</a:t>
            </a:r>
            <a:r>
              <a:rPr lang="en-US" altLang="en-US" dirty="0" smtClean="0"/>
              <a:t> found in plant cell walls</a:t>
            </a:r>
          </a:p>
          <a:p>
            <a:r>
              <a:rPr lang="en-US" altLang="en-US" dirty="0" smtClean="0"/>
              <a:t>Cellulose, composed of repeating monomers of </a:t>
            </a:r>
            <a:br>
              <a:rPr lang="en-US" altLang="en-US" dirty="0" smtClean="0"/>
            </a:b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dirty="0" smtClean="0"/>
              <a:t>-</a:t>
            </a:r>
            <a:r>
              <a:rPr lang="en-US" altLang="en-US" cap="small" dirty="0" smtClean="0"/>
              <a:t>d</a:t>
            </a:r>
            <a:r>
              <a:rPr lang="en-US" altLang="en-US" dirty="0" smtClean="0"/>
              <a:t>-glucose, is very abundant in plants</a:t>
            </a:r>
          </a:p>
          <a:p>
            <a:r>
              <a:rPr lang="en-US" altLang="en-US" dirty="0" smtClean="0"/>
              <a:t>Mammals cannot digest cellulose (though some have microorganisms in their digestive systems that can)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755894" y="238539"/>
            <a:ext cx="5632212" cy="611124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25788" y="2905551"/>
            <a:ext cx="4615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Activity</a:t>
            </a:r>
            <a:r>
              <a:rPr lang="en-US" altLang="en-US" b="0" dirty="0"/>
              <a:t>: Carbohydrate </a:t>
            </a:r>
            <a:r>
              <a:rPr lang="en-US" altLang="en-US" b="0" dirty="0" smtClean="0"/>
              <a:t>Structure </a:t>
            </a:r>
            <a:br>
              <a:rPr lang="en-US" altLang="en-US" b="0" dirty="0" smtClean="0"/>
            </a:br>
            <a:r>
              <a:rPr lang="en-US" altLang="en-US" b="0" dirty="0" smtClean="0"/>
              <a:t>and Function—Part </a:t>
            </a:r>
            <a:r>
              <a:rPr lang="en-US" altLang="en-US" b="0" dirty="0"/>
              <a:t>1</a:t>
            </a:r>
          </a:p>
        </p:txBody>
      </p:sp>
      <p:pic>
        <p:nvPicPr>
          <p:cNvPr id="4" name="Picture 7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4580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ardin_Lecture_Desig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ardin_Lecture_Design" id="{BB39A6B5-A0DD-42D3-8027-5AC033CF7847}" vid="{E42C26D0-6749-4E95-A49C-0698B30B84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Hardin_Lecture_Design</Template>
  <TotalTime>1235</TotalTime>
  <Words>5298</Words>
  <Application>Microsoft Office PowerPoint</Application>
  <PresentationFormat>On-screen Show (4:3)</PresentationFormat>
  <Paragraphs>520</Paragraphs>
  <Slides>145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145</vt:i4>
      </vt:variant>
    </vt:vector>
  </HeadingPairs>
  <TitlesOfParts>
    <vt:vector size="154" baseType="lpstr">
      <vt:lpstr>ＭＳ Ｐゴシック</vt:lpstr>
      <vt:lpstr>ＭＳ Ｐゴシック</vt:lpstr>
      <vt:lpstr>Arial</vt:lpstr>
      <vt:lpstr>Calibri</vt:lpstr>
      <vt:lpstr>Symbol</vt:lpstr>
      <vt:lpstr>Times</vt:lpstr>
      <vt:lpstr>Times New Roman</vt:lpstr>
      <vt:lpstr>Wingdings</vt:lpstr>
      <vt:lpstr>Hardin_Lecture_Design</vt:lpstr>
      <vt:lpstr>Chapter 3</vt:lpstr>
      <vt:lpstr>The Macromolecules of the Cell</vt:lpstr>
      <vt:lpstr>3.1 Proteins</vt:lpstr>
      <vt:lpstr>Classes of Proteins</vt:lpstr>
      <vt:lpstr>Classes of Proteins (continued)</vt:lpstr>
      <vt:lpstr>The Monomers Are Amino Acids</vt:lpstr>
      <vt:lpstr>PowerPoint Presentation</vt:lpstr>
      <vt:lpstr>Amino Acids</vt:lpstr>
      <vt:lpstr>PowerPoint Presentation</vt:lpstr>
      <vt:lpstr>Classes of R Groups</vt:lpstr>
      <vt:lpstr>PowerPoint Presentation</vt:lpstr>
      <vt:lpstr>PowerPoint Presentation</vt:lpstr>
      <vt:lpstr>The Polymers Are Polypeptides and Proteins</vt:lpstr>
      <vt:lpstr>Directionality of Polypeptides</vt:lpstr>
      <vt:lpstr>PowerPoint Presentation</vt:lpstr>
      <vt:lpstr>Proteins and Polypeptides </vt:lpstr>
      <vt:lpstr>Monomeric and Multimeric Proteins </vt:lpstr>
      <vt:lpstr>PowerPoint Presentation</vt:lpstr>
      <vt:lpstr>Several Kinds of Bonds and Interactions Are Important in Protein Folding and Stability</vt:lpstr>
      <vt:lpstr>PowerPoint Presentation</vt:lpstr>
      <vt:lpstr>Disulfide Bonds</vt:lpstr>
      <vt:lpstr>Categories of Disulfide Bonds</vt:lpstr>
      <vt:lpstr>Noncovalent Bonds and Interactions</vt:lpstr>
      <vt:lpstr>Hydrogen Bonds</vt:lpstr>
      <vt:lpstr>Ionic Bonds</vt:lpstr>
      <vt:lpstr>Van Der Waals Interactions</vt:lpstr>
      <vt:lpstr>Hydrophobic Interactions</vt:lpstr>
      <vt:lpstr>Protein Structure Depends on Amino Acid Sequence and 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Structure</vt:lpstr>
      <vt:lpstr>PowerPoint Presentation</vt:lpstr>
      <vt:lpstr>Determining Amino Acid Sequence</vt:lpstr>
      <vt:lpstr>The Importance of Primary Structure</vt:lpstr>
      <vt:lpstr>Secondary Structure</vt:lpstr>
      <vt:lpstr>The α Helix</vt:lpstr>
      <vt:lpstr>PowerPoint Presentation</vt:lpstr>
      <vt:lpstr>The β Sheet</vt:lpstr>
      <vt:lpstr>The β Sheet (continued)</vt:lpstr>
      <vt:lpstr>PowerPoint Presentation</vt:lpstr>
      <vt:lpstr>PowerPoint Presentation</vt:lpstr>
      <vt:lpstr>Amino Acid Sequence and Secondary Structure</vt:lpstr>
      <vt:lpstr>Motifs</vt:lpstr>
      <vt:lpstr>PowerPoint Presentation</vt:lpstr>
      <vt:lpstr>Tertiary Structure</vt:lpstr>
      <vt:lpstr>Native Conformation</vt:lpstr>
      <vt:lpstr>Fibrous Proteins</vt:lpstr>
      <vt:lpstr>PowerPoint Presentation</vt:lpstr>
      <vt:lpstr>PowerPoint Presentation</vt:lpstr>
      <vt:lpstr>Globular Proteins</vt:lpstr>
      <vt:lpstr>PowerPoint Presentation</vt:lpstr>
      <vt:lpstr>Structures of Globular Proteins</vt:lpstr>
      <vt:lpstr>PowerPoint Presentation</vt:lpstr>
      <vt:lpstr>Protein Domains</vt:lpstr>
      <vt:lpstr>PowerPoint Presentation</vt:lpstr>
      <vt:lpstr>Prediction of Tertiary Structure</vt:lpstr>
      <vt:lpstr>Quaternary Structure</vt:lpstr>
      <vt:lpstr>Maintenance of Quaternary Structure</vt:lpstr>
      <vt:lpstr>Higher Levels of Assembly</vt:lpstr>
      <vt:lpstr>3.2 Nucleic Acids</vt:lpstr>
      <vt:lpstr>DNA and RNA Differ </vt:lpstr>
      <vt:lpstr>The Monomers Are Nucleotides</vt:lpstr>
      <vt:lpstr>PowerPoint Presentation</vt:lpstr>
      <vt:lpstr>Types of Nucleotides</vt:lpstr>
      <vt:lpstr>Nomenclature</vt:lpstr>
      <vt:lpstr>PowerPoint Presentation</vt:lpstr>
      <vt:lpstr>PowerPoint Presentation</vt:lpstr>
      <vt:lpstr>The Polymers Are DNA and RNA</vt:lpstr>
      <vt:lpstr>PowerPoint Presentation</vt:lpstr>
      <vt:lpstr>Nucleic Acid Synthesis</vt:lpstr>
      <vt:lpstr>Complementary Base Pairing</vt:lpstr>
      <vt:lpstr>PowerPoint Presentation</vt:lpstr>
      <vt:lpstr>The DNA Molecule Is a Double-Stranded Helix</vt:lpstr>
      <vt:lpstr>PowerPoint Presentation</vt:lpstr>
      <vt:lpstr>Base Pairing and RNA</vt:lpstr>
      <vt:lpstr>3.3 Polysaccharides</vt:lpstr>
      <vt:lpstr>The Monomers Are Monosaccharides</vt:lpstr>
      <vt:lpstr>PowerPoint Presentation</vt:lpstr>
      <vt:lpstr>Classification of Sugars</vt:lpstr>
      <vt:lpstr>Glucose</vt:lpstr>
      <vt:lpstr>The Structure of Glucose</vt:lpstr>
      <vt:lpstr>PowerPoint Presentation</vt:lpstr>
      <vt:lpstr>Two Ring Forms of d-glucose</vt:lpstr>
      <vt:lpstr>PowerPoint Presentation</vt:lpstr>
      <vt:lpstr>Glucose Also Exists in Disaccharides</vt:lpstr>
      <vt:lpstr>Disaccharides</vt:lpstr>
      <vt:lpstr>PowerPoint Presentation</vt:lpstr>
      <vt:lpstr>The Polymers Are Storage and Structural Polysaccharides</vt:lpstr>
      <vt:lpstr>PowerPoint Presentation</vt:lpstr>
      <vt:lpstr>Glycogen</vt:lpstr>
      <vt:lpstr>Starch</vt:lpstr>
      <vt:lpstr>Starch (continued)</vt:lpstr>
      <vt:lpstr>Structural Polysaccharides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Structural Polysaccharides</vt:lpstr>
      <vt:lpstr>Chitin</vt:lpstr>
      <vt:lpstr>PowerPoint Presentation</vt:lpstr>
      <vt:lpstr>Polysaccharide Structure Depends on the Type of Glycosidic Bonds Involved</vt:lpstr>
      <vt:lpstr>3.4 Lipids</vt:lpstr>
      <vt:lpstr>Features of Lipids</vt:lpstr>
      <vt:lpstr>The Main Classes of Lipids</vt:lpstr>
      <vt:lpstr>PowerPoint Presentation</vt:lpstr>
      <vt:lpstr>Fatty Acids Are the Building Blocks of Several Classes of Lipids</vt:lpstr>
      <vt:lpstr>Fatty Acid Structure </vt:lpstr>
      <vt:lpstr>PowerPoint Presentation</vt:lpstr>
      <vt:lpstr>Fatty Acid Structure (continued) </vt:lpstr>
      <vt:lpstr>PowerPoint Presentation</vt:lpstr>
      <vt:lpstr>Trans Fats </vt:lpstr>
      <vt:lpstr>PowerPoint Presentation</vt:lpstr>
      <vt:lpstr>Triacylglycerols Are Storage Lipids</vt:lpstr>
      <vt:lpstr>Triacylglycerol Structure</vt:lpstr>
      <vt:lpstr>Triacylglycerol Function</vt:lpstr>
      <vt:lpstr>PowerPoint Presentation</vt:lpstr>
      <vt:lpstr>Phospholipids Are Important in Membrane Structure</vt:lpstr>
      <vt:lpstr>Phosphoglycerides</vt:lpstr>
      <vt:lpstr>PowerPoint Presentation</vt:lpstr>
      <vt:lpstr>Phosphoglycerides (continued)</vt:lpstr>
      <vt:lpstr>Sphingolipids</vt:lpstr>
      <vt:lpstr>PowerPoint Presentation</vt:lpstr>
      <vt:lpstr>Sphingolipids (continued)</vt:lpstr>
      <vt:lpstr>Glycolipids Are Specialized Membrane Components</vt:lpstr>
      <vt:lpstr>PowerPoint Presentation</vt:lpstr>
      <vt:lpstr>Steroids Are Lipids with a Variety of Functions</vt:lpstr>
      <vt:lpstr>PowerPoint Presentation</vt:lpstr>
      <vt:lpstr>A Variety of Sterols</vt:lpstr>
      <vt:lpstr>Steroid Hormones</vt:lpstr>
      <vt:lpstr>Steroid Hormones (continued)</vt:lpstr>
      <vt:lpstr>PowerPoint Presentation</vt:lpstr>
      <vt:lpstr>Terpenes Are Formed from Isoprene</vt:lpstr>
      <vt:lpstr>Other Isoprene-Based Compounds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Progressive Information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System 103</dc:creator>
  <cp:lastModifiedBy>HP</cp:lastModifiedBy>
  <cp:revision>100</cp:revision>
  <dcterms:created xsi:type="dcterms:W3CDTF">2010-11-04T10:55:36Z</dcterms:created>
  <dcterms:modified xsi:type="dcterms:W3CDTF">2022-09-11T19:25:42Z</dcterms:modified>
</cp:coreProperties>
</file>