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2" r:id="rId5"/>
    <p:sldId id="265" r:id="rId6"/>
    <p:sldId id="344" r:id="rId7"/>
    <p:sldId id="266" r:id="rId8"/>
    <p:sldId id="269" r:id="rId9"/>
    <p:sldId id="270" r:id="rId10"/>
    <p:sldId id="271" r:id="rId11"/>
    <p:sldId id="272" r:id="rId12"/>
    <p:sldId id="345" r:id="rId13"/>
    <p:sldId id="273" r:id="rId14"/>
    <p:sldId id="274" r:id="rId15"/>
    <p:sldId id="275" r:id="rId16"/>
    <p:sldId id="276" r:id="rId17"/>
    <p:sldId id="277" r:id="rId18"/>
    <p:sldId id="279" r:id="rId19"/>
    <p:sldId id="280" r:id="rId20"/>
    <p:sldId id="281" r:id="rId21"/>
    <p:sldId id="282" r:id="rId22"/>
    <p:sldId id="283" r:id="rId23"/>
    <p:sldId id="284" r:id="rId24"/>
    <p:sldId id="285" r:id="rId25"/>
    <p:sldId id="286" r:id="rId26"/>
    <p:sldId id="288" r:id="rId27"/>
    <p:sldId id="290" r:id="rId28"/>
    <p:sldId id="291" r:id="rId29"/>
    <p:sldId id="292" r:id="rId30"/>
    <p:sldId id="293" r:id="rId31"/>
    <p:sldId id="297" r:id="rId32"/>
    <p:sldId id="298" r:id="rId33"/>
    <p:sldId id="299" r:id="rId34"/>
    <p:sldId id="300" r:id="rId35"/>
    <p:sldId id="301" r:id="rId36"/>
    <p:sldId id="302" r:id="rId37"/>
    <p:sldId id="304" r:id="rId38"/>
    <p:sldId id="305" r:id="rId39"/>
    <p:sldId id="306" r:id="rId40"/>
    <p:sldId id="307" r:id="rId41"/>
    <p:sldId id="308" r:id="rId42"/>
    <p:sldId id="309" r:id="rId43"/>
    <p:sldId id="310" r:id="rId44"/>
    <p:sldId id="303" r:id="rId45"/>
    <p:sldId id="312" r:id="rId46"/>
    <p:sldId id="313" r:id="rId47"/>
    <p:sldId id="314" r:id="rId48"/>
    <p:sldId id="315" r:id="rId49"/>
    <p:sldId id="316" r:id="rId50"/>
    <p:sldId id="317" r:id="rId51"/>
    <p:sldId id="318" r:id="rId52"/>
    <p:sldId id="323" r:id="rId53"/>
    <p:sldId id="324" r:id="rId54"/>
    <p:sldId id="325" r:id="rId55"/>
    <p:sldId id="326" r:id="rId56"/>
    <p:sldId id="327" r:id="rId57"/>
    <p:sldId id="328" r:id="rId58"/>
    <p:sldId id="329" r:id="rId59"/>
    <p:sldId id="330" r:id="rId60"/>
    <p:sldId id="331" r:id="rId61"/>
    <p:sldId id="334" r:id="rId62"/>
    <p:sldId id="335" r:id="rId63"/>
    <p:sldId id="336" r:id="rId64"/>
    <p:sldId id="337" r:id="rId65"/>
    <p:sldId id="338" r:id="rId66"/>
    <p:sldId id="339" r:id="rId67"/>
    <p:sldId id="340"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97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75C423-F427-42EC-85D7-5F16CBEA5F3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75C423-F427-42EC-85D7-5F16CBEA5F3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75C423-F427-42EC-85D7-5F16CBEA5F3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75C423-F427-42EC-85D7-5F16CBEA5F3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5C423-F427-42EC-85D7-5F16CBEA5F39}"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75C423-F427-42EC-85D7-5F16CBEA5F39}"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75C423-F427-42EC-85D7-5F16CBEA5F39}" type="datetimeFigureOut">
              <a:rPr lang="en-US" smtClean="0"/>
              <a:pPr/>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75C423-F427-42EC-85D7-5F16CBEA5F39}" type="datetimeFigureOut">
              <a:rPr lang="en-US" smtClean="0"/>
              <a:pPr/>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5C423-F427-42EC-85D7-5F16CBEA5F39}" type="datetimeFigureOut">
              <a:rPr lang="en-US" smtClean="0"/>
              <a:pPr/>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75C423-F427-42EC-85D7-5F16CBEA5F39}"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75C423-F427-42EC-85D7-5F16CBEA5F39}"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319C-DDF3-4F5E-B5BE-43FB0C0E03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5C423-F427-42EC-85D7-5F16CBEA5F39}" type="datetimeFigureOut">
              <a:rPr lang="en-US" smtClean="0"/>
              <a:pPr/>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9319C-DDF3-4F5E-B5BE-43FB0C0E03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 ethical framework</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Autonomy</a:t>
            </a:r>
          </a:p>
        </p:txBody>
      </p:sp>
      <p:sp>
        <p:nvSpPr>
          <p:cNvPr id="3" name="Content Placeholder 2"/>
          <p:cNvSpPr>
            <a:spLocks noGrp="1"/>
          </p:cNvSpPr>
          <p:nvPr>
            <p:ph idx="1"/>
          </p:nvPr>
        </p:nvSpPr>
        <p:spPr/>
        <p:txBody>
          <a:bodyPr>
            <a:normAutofit fontScale="92500" lnSpcReduction="20000"/>
          </a:bodyPr>
          <a:lstStyle/>
          <a:p>
            <a:r>
              <a:rPr lang="en-US" dirty="0">
                <a:solidFill>
                  <a:srgbClr val="FF0000"/>
                </a:solidFill>
              </a:rPr>
              <a:t>Autonomy</a:t>
            </a:r>
            <a:r>
              <a:rPr lang="en-US" dirty="0"/>
              <a:t> :The liberal’s emphasis on the importance of the </a:t>
            </a:r>
            <a:r>
              <a:rPr lang="en-US" dirty="0">
                <a:solidFill>
                  <a:srgbClr val="FF0000"/>
                </a:solidFill>
              </a:rPr>
              <a:t>individual’s ability to determine the course of </a:t>
            </a:r>
            <a:r>
              <a:rPr lang="en-US" dirty="0"/>
              <a:t>their own life reflects the value of personal autonomy. </a:t>
            </a:r>
          </a:p>
          <a:p>
            <a:r>
              <a:rPr lang="en-US" dirty="0"/>
              <a:t>It is important to recognize that autonomy is not just a ‘negative’ freedom from interference. </a:t>
            </a:r>
          </a:p>
          <a:p>
            <a:r>
              <a:rPr lang="en-US" dirty="0"/>
              <a:t>Literally, </a:t>
            </a:r>
            <a:r>
              <a:rPr lang="en-US" dirty="0">
                <a:solidFill>
                  <a:srgbClr val="FF0000"/>
                </a:solidFill>
              </a:rPr>
              <a:t>autonomy means ‘self governanc</a:t>
            </a:r>
            <a:r>
              <a:rPr lang="en-US" dirty="0"/>
              <a:t>e’. </a:t>
            </a:r>
          </a:p>
          <a:p>
            <a:r>
              <a:rPr lang="en-US" dirty="0"/>
              <a:t>Its realization requires, among other things, knowledge of the possibilities available, and the basic capabilities necessary to take advantage of them. </a:t>
            </a:r>
            <a:endParaRPr 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solidFill>
                  <a:srgbClr val="FF0000"/>
                </a:solidFill>
              </a:rPr>
              <a:t>Thus the liberal state attaches great importance to the universal provision of education. </a:t>
            </a:r>
          </a:p>
          <a:p>
            <a:r>
              <a:rPr lang="en-US" dirty="0"/>
              <a:t>It is content to put in place policies </a:t>
            </a:r>
            <a:r>
              <a:rPr lang="en-US" dirty="0">
                <a:solidFill>
                  <a:srgbClr val="FF0000"/>
                </a:solidFill>
              </a:rPr>
              <a:t>that make education mandatory, while recognizing that this infringement of </a:t>
            </a:r>
            <a:r>
              <a:rPr lang="en-US" dirty="0"/>
              <a:t>individual freedom may not be acceptable to some libertarians. </a:t>
            </a:r>
          </a:p>
          <a:p>
            <a:r>
              <a:rPr lang="en-US" dirty="0"/>
              <a:t>These infringements are seen as justifiable as they enable people to develop basic capacities that allow them to make full use of the opportunities available in a society that values equality of opportunity.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Recognizing autonomy requires, in addition to universal provision of education, other policies that </a:t>
            </a:r>
            <a:r>
              <a:rPr lang="en-US" dirty="0">
                <a:solidFill>
                  <a:srgbClr val="FF0000"/>
                </a:solidFill>
              </a:rPr>
              <a:t>enable individuals to make their own way in the world and pursue t</a:t>
            </a:r>
            <a:r>
              <a:rPr lang="en-US" dirty="0"/>
              <a:t>heir own personal goals.</a:t>
            </a:r>
          </a:p>
          <a:p>
            <a:r>
              <a:rPr lang="en-US" dirty="0"/>
              <a:t> While the state cannot guarantee this, a liberal state will seek to promote it through </a:t>
            </a:r>
            <a:r>
              <a:rPr lang="en-US" dirty="0">
                <a:solidFill>
                  <a:srgbClr val="FF0000"/>
                </a:solidFill>
              </a:rPr>
              <a:t>policies aimed, for example, at minimizing ill health, since this is an </a:t>
            </a:r>
            <a:r>
              <a:rPr lang="en-US" dirty="0"/>
              <a:t>important obstacle to the achievement of independence and personal autonomy.</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Health as a value : A reasonable level of health is generally regarded to be an essential ingredient of a good life. The World Health Organization (WHO) defines health,   and  as hardly anyone might be considered fully healthy under the definition,  WHO’s concept does illustrate that assessments of well-being can include value judgments. </a:t>
            </a:r>
          </a:p>
          <a:p>
            <a:r>
              <a:rPr lang="en-US" dirty="0"/>
              <a:t>This means there may be </a:t>
            </a:r>
            <a:r>
              <a:rPr lang="en-US" dirty="0">
                <a:solidFill>
                  <a:srgbClr val="FF0000"/>
                </a:solidFill>
              </a:rPr>
              <a:t>disagreement about the justification of specific policies.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States should therefore be cautious about </a:t>
            </a:r>
            <a:r>
              <a:rPr lang="en-US" dirty="0">
                <a:solidFill>
                  <a:srgbClr val="FF0000"/>
                </a:solidFill>
              </a:rPr>
              <a:t>imposing paradigms of health on those who might reject them</a:t>
            </a:r>
            <a:r>
              <a:rPr lang="en-US" dirty="0"/>
              <a:t>, especially where it might entail some intrusion into their personal life. </a:t>
            </a:r>
          </a:p>
          <a:p>
            <a:r>
              <a:rPr lang="en-US" dirty="0"/>
              <a:t>In view of this, liberal </a:t>
            </a:r>
            <a:r>
              <a:rPr lang="en-US" dirty="0">
                <a:solidFill>
                  <a:srgbClr val="FF0000"/>
                </a:solidFill>
              </a:rPr>
              <a:t>states will typically see it as their responsibility to provide frameworks that reduce the risks its </a:t>
            </a:r>
            <a:r>
              <a:rPr lang="en-US" dirty="0"/>
              <a:t>citizens cause to each other’s health, but also to </a:t>
            </a:r>
            <a:r>
              <a:rPr lang="en-US" b="1" dirty="0"/>
              <a:t>promote the health of those, such as children, who cannot take full responsibility for themselves.</a:t>
            </a:r>
            <a:r>
              <a:rPr lang="en-US"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Most modern Western states are liberal under this classification, and the question is how far it </a:t>
            </a:r>
            <a:r>
              <a:rPr lang="en-US" u="sng" dirty="0">
                <a:solidFill>
                  <a:srgbClr val="FF0000"/>
                </a:solidFill>
              </a:rPr>
              <a:t>is proper for the state to introduce </a:t>
            </a:r>
            <a:r>
              <a:rPr lang="en-US" u="sng" dirty="0" err="1">
                <a:solidFill>
                  <a:srgbClr val="FF0000"/>
                </a:solidFill>
              </a:rPr>
              <a:t>programmes</a:t>
            </a:r>
            <a:r>
              <a:rPr lang="en-US" u="sng" dirty="0">
                <a:solidFill>
                  <a:srgbClr val="FF0000"/>
                </a:solidFill>
              </a:rPr>
              <a:t> that interfere to different degrees   in the lives of its population, in order to reduce the risks to the </a:t>
            </a:r>
            <a:r>
              <a:rPr lang="en-US" dirty="0"/>
              <a:t>health of all or some of them. </a:t>
            </a:r>
          </a:p>
          <a:p>
            <a:r>
              <a:rPr lang="en-US" dirty="0">
                <a:solidFill>
                  <a:srgbClr val="FF0000"/>
                </a:solidFill>
              </a:rPr>
              <a:t>This illustrates the tension inherent in the liberal state, as a political community that seeks both to protect </a:t>
            </a:r>
            <a:r>
              <a:rPr lang="en-US" b="1" dirty="0"/>
              <a:t>personal autonomy and promote the welfare of all people.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liberal proposal</a:t>
            </a:r>
          </a:p>
        </p:txBody>
      </p:sp>
      <p:sp>
        <p:nvSpPr>
          <p:cNvPr id="3" name="Content Placeholder 2"/>
          <p:cNvSpPr>
            <a:spLocks noGrp="1"/>
          </p:cNvSpPr>
          <p:nvPr>
            <p:ph idx="1"/>
          </p:nvPr>
        </p:nvSpPr>
        <p:spPr/>
        <p:txBody>
          <a:bodyPr/>
          <a:lstStyle/>
          <a:p>
            <a:r>
              <a:rPr lang="en-US" b="1" dirty="0"/>
              <a:t>Mill’s harm principle</a:t>
            </a:r>
          </a:p>
          <a:p>
            <a:r>
              <a:rPr lang="en-US" dirty="0"/>
              <a:t>One way to start thinking about </a:t>
            </a:r>
            <a:r>
              <a:rPr lang="en-US" dirty="0">
                <a:solidFill>
                  <a:srgbClr val="FF0000"/>
                </a:solidFill>
              </a:rPr>
              <a:t>resolving the tension between the promotion of public health and the protection of individual freedoms </a:t>
            </a:r>
            <a:r>
              <a:rPr lang="en-US" dirty="0"/>
              <a:t>is provided by the famous </a:t>
            </a:r>
            <a:r>
              <a:rPr lang="en-US" dirty="0">
                <a:solidFill>
                  <a:srgbClr val="FF0000"/>
                </a:solidFill>
              </a:rPr>
              <a:t>‘harm principle’ advanced by John Stuart Mill </a:t>
            </a:r>
            <a:r>
              <a:rPr lang="en-US" dirty="0"/>
              <a:t>in his essay On </a:t>
            </a:r>
            <a:r>
              <a:rPr lang="en-US" dirty="0" err="1"/>
              <a:t>Liber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That </a:t>
            </a:r>
            <a:r>
              <a:rPr lang="en-US" dirty="0">
                <a:solidFill>
                  <a:srgbClr val="FF0000"/>
                </a:solidFill>
              </a:rPr>
              <a:t>principle</a:t>
            </a:r>
            <a:r>
              <a:rPr lang="en-US" dirty="0"/>
              <a:t> is, that the sole end for which mankind are warranted, individually or collectively in interfering with the liberty of action of any of their number, </a:t>
            </a:r>
            <a:r>
              <a:rPr lang="en-US" b="1" dirty="0">
                <a:solidFill>
                  <a:srgbClr val="FF0000"/>
                </a:solidFill>
              </a:rPr>
              <a:t>is self-protection. </a:t>
            </a:r>
          </a:p>
          <a:p>
            <a:r>
              <a:rPr lang="en-US" dirty="0">
                <a:solidFill>
                  <a:srgbClr val="FF0000"/>
                </a:solidFill>
              </a:rPr>
              <a:t>That the only purpose for which power can be rightfully exercised over any member of a civilized community, against his will, is to </a:t>
            </a:r>
            <a:r>
              <a:rPr lang="en-US" b="1" dirty="0">
                <a:solidFill>
                  <a:srgbClr val="00B050"/>
                </a:solidFill>
              </a:rPr>
              <a:t>prevent harm to others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Public health and the harm principle</a:t>
            </a:r>
          </a:p>
        </p:txBody>
      </p:sp>
      <p:sp>
        <p:nvSpPr>
          <p:cNvPr id="3" name="Content Placeholder 2"/>
          <p:cNvSpPr>
            <a:spLocks noGrp="1"/>
          </p:cNvSpPr>
          <p:nvPr>
            <p:ph idx="1"/>
          </p:nvPr>
        </p:nvSpPr>
        <p:spPr/>
        <p:txBody>
          <a:bodyPr>
            <a:normAutofit/>
          </a:bodyPr>
          <a:lstStyle/>
          <a:p>
            <a:r>
              <a:rPr lang="en-US" dirty="0"/>
              <a:t> Mill’s principle of harm      </a:t>
            </a:r>
            <a:r>
              <a:rPr lang="en-US" dirty="0">
                <a:solidFill>
                  <a:srgbClr val="FF0000"/>
                </a:solidFill>
              </a:rPr>
              <a:t>seeks to ensure the greatest possible degree of individual liberty and the least possible degree of state interference</a:t>
            </a:r>
            <a:r>
              <a:rPr lang="en-US" dirty="0"/>
              <a:t>,  </a:t>
            </a:r>
            <a:r>
              <a:rPr lang="en-US" b="1" dirty="0"/>
              <a:t>where the purpose is to prevent harm to others.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Several of Mill’s observations are often  ignored and we will use these to establish an initial framework </a:t>
            </a:r>
            <a:r>
              <a:rPr lang="en-US" dirty="0">
                <a:solidFill>
                  <a:srgbClr val="FF0000"/>
                </a:solidFill>
              </a:rPr>
              <a:t>for public health ethics that extends beyond merely preventing harms to others</a:t>
            </a:r>
            <a:r>
              <a:rPr lang="en-US" dirty="0"/>
              <a:t>. </a:t>
            </a:r>
          </a:p>
          <a:p>
            <a:r>
              <a:rPr lang="en-US" dirty="0"/>
              <a:t>his comments include : </a:t>
            </a:r>
          </a:p>
          <a:p>
            <a:r>
              <a:rPr lang="en-US" b="1" dirty="0"/>
              <a:t>first</a:t>
            </a:r>
            <a:r>
              <a:rPr lang="en-US" dirty="0"/>
              <a:t>: the </a:t>
            </a:r>
            <a:r>
              <a:rPr lang="en-US" u="sng" dirty="0"/>
              <a:t>type of people to which his principle applie</a:t>
            </a:r>
            <a:r>
              <a:rPr lang="en-US" dirty="0"/>
              <a:t>s</a:t>
            </a:r>
          </a:p>
          <a:p>
            <a:r>
              <a:rPr lang="en-US" dirty="0"/>
              <a:t> </a:t>
            </a:r>
            <a:r>
              <a:rPr lang="en-US" b="1" dirty="0"/>
              <a:t>second: </a:t>
            </a:r>
            <a:r>
              <a:rPr lang="en-US" u="sng" dirty="0"/>
              <a:t>the type of goods that should be promoted by </a:t>
            </a:r>
            <a:r>
              <a:rPr lang="en-US" dirty="0"/>
              <a:t>society; </a:t>
            </a:r>
          </a:p>
          <a:p>
            <a:r>
              <a:rPr lang="en-US" b="1" dirty="0"/>
              <a:t>third</a:t>
            </a:r>
            <a:r>
              <a:rPr lang="en-US" dirty="0"/>
              <a:t> :his </a:t>
            </a:r>
            <a:r>
              <a:rPr lang="en-US" u="sng" dirty="0"/>
              <a:t>observations about means other than force that could be used to suggest behavior </a:t>
            </a:r>
            <a:r>
              <a:rPr lang="en-US" dirty="0"/>
              <a:t>change to people; </a:t>
            </a:r>
          </a:p>
          <a:p>
            <a:r>
              <a:rPr lang="en-US" b="1" dirty="0"/>
              <a:t>fourth</a:t>
            </a:r>
            <a:r>
              <a:rPr lang="en-US" dirty="0"/>
              <a:t> his emphasis on </a:t>
            </a:r>
            <a:r>
              <a:rPr lang="en-US" u="sng" dirty="0"/>
              <a:t>individual liberty.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Many of these measures </a:t>
            </a:r>
            <a:r>
              <a:rPr lang="en-US" dirty="0">
                <a:solidFill>
                  <a:srgbClr val="FF0000"/>
                </a:solidFill>
              </a:rPr>
              <a:t>focus on prevention </a:t>
            </a:r>
            <a:r>
              <a:rPr lang="en-US" dirty="0"/>
              <a:t>and may have implications for those who would not consider themselves to be ill.</a:t>
            </a:r>
          </a:p>
          <a:p>
            <a:r>
              <a:rPr lang="en-US" dirty="0"/>
              <a:t> As a result they raise issues about the </a:t>
            </a:r>
            <a:r>
              <a:rPr lang="en-US" b="1" dirty="0">
                <a:solidFill>
                  <a:srgbClr val="FF0000"/>
                </a:solidFill>
              </a:rPr>
              <a:t>responsibilities </a:t>
            </a:r>
            <a:r>
              <a:rPr lang="en-US" dirty="0"/>
              <a:t>and </a:t>
            </a:r>
            <a:r>
              <a:rPr lang="en-US" b="1" dirty="0">
                <a:solidFill>
                  <a:srgbClr val="FF0000"/>
                </a:solidFill>
              </a:rPr>
              <a:t>authority</a:t>
            </a:r>
            <a:r>
              <a:rPr lang="en-US" dirty="0"/>
              <a:t> of the </a:t>
            </a:r>
            <a:r>
              <a:rPr lang="en-US" b="1" u="sng" dirty="0"/>
              <a:t>state and other agents </a:t>
            </a:r>
            <a:r>
              <a:rPr lang="en-US" dirty="0"/>
              <a:t>whose </a:t>
            </a:r>
            <a:r>
              <a:rPr lang="en-US" dirty="0">
                <a:solidFill>
                  <a:srgbClr val="FF0000"/>
                </a:solidFill>
              </a:rPr>
              <a:t>policies and actions shape or affect people’s lives. </a:t>
            </a:r>
          </a:p>
          <a:p>
            <a:r>
              <a:rPr lang="en-US" dirty="0"/>
              <a:t>Much depends on the </a:t>
            </a:r>
            <a:r>
              <a:rPr lang="en-US" dirty="0">
                <a:solidFill>
                  <a:srgbClr val="FF0000"/>
                </a:solidFill>
              </a:rPr>
              <a:t>kind of intervention, the situation of those most directly affected </a:t>
            </a:r>
            <a:r>
              <a:rPr lang="en-US" dirty="0"/>
              <a:t>by it, </a:t>
            </a:r>
          </a:p>
          <a:p>
            <a:r>
              <a:rPr lang="en-US" dirty="0"/>
              <a:t>and the </a:t>
            </a:r>
            <a:r>
              <a:rPr lang="en-US" dirty="0">
                <a:solidFill>
                  <a:srgbClr val="FF0000"/>
                </a:solidFill>
              </a:rPr>
              <a:t>seriousness of the risks </a:t>
            </a:r>
            <a:r>
              <a:rPr lang="en-US" dirty="0"/>
              <a:t>involved by </a:t>
            </a:r>
            <a:r>
              <a:rPr lang="en-US" u="sng" dirty="0"/>
              <a:t>implementing, or not implementing</a:t>
            </a:r>
            <a:r>
              <a:rPr lang="en-US" dirty="0"/>
              <a:t>, a certain </a:t>
            </a:r>
            <a:r>
              <a:rPr lang="en-US" dirty="0" err="1"/>
              <a:t>programme</a:t>
            </a: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Care of the vulnerable</a:t>
            </a:r>
            <a:endParaRPr lang="en-US" dirty="0"/>
          </a:p>
        </p:txBody>
      </p:sp>
      <p:sp>
        <p:nvSpPr>
          <p:cNvPr id="3" name="Content Placeholder 2"/>
          <p:cNvSpPr>
            <a:spLocks noGrp="1"/>
          </p:cNvSpPr>
          <p:nvPr>
            <p:ph idx="1"/>
          </p:nvPr>
        </p:nvSpPr>
        <p:spPr/>
        <p:txBody>
          <a:bodyPr>
            <a:noAutofit/>
          </a:bodyPr>
          <a:lstStyle/>
          <a:p>
            <a:r>
              <a:rPr lang="en-US" sz="2800" dirty="0"/>
              <a:t>Mill stated that his principle was to apply only to ”</a:t>
            </a:r>
            <a:r>
              <a:rPr lang="en-US" sz="2800" dirty="0">
                <a:solidFill>
                  <a:srgbClr val="FF0000"/>
                </a:solidFill>
              </a:rPr>
              <a:t>human beings in the maturity </a:t>
            </a:r>
            <a:r>
              <a:rPr lang="en-US" sz="2800" dirty="0"/>
              <a:t>of their faculties”, and he goes on to say: “We are not speaking of children, or of young persons below the age which the law may fix as that of manhood or womanhood. </a:t>
            </a:r>
            <a:r>
              <a:rPr lang="en-US" sz="2800" dirty="0">
                <a:solidFill>
                  <a:srgbClr val="FF0000"/>
                </a:solidFill>
              </a:rPr>
              <a:t>Those who are still in a state to require being taken care of by others, must be protected against their own actions as well as against external injury</a:t>
            </a:r>
            <a:r>
              <a:rPr lang="en-US" sz="2800" dirty="0"/>
              <a:t>.”</a:t>
            </a:r>
          </a:p>
          <a:p>
            <a:r>
              <a:rPr lang="en-US" sz="2800" dirty="0"/>
              <a:t> So Mill recognizes that the </a:t>
            </a:r>
            <a:r>
              <a:rPr lang="en-US" sz="2800" b="1" dirty="0"/>
              <a:t>state can rightfully intervene to protect children,  and other similar vulnerable people who require protection, from, for example, damaging their own health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Public services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Secondly, Mill makes it clear that his defense of individual </a:t>
            </a:r>
            <a:r>
              <a:rPr lang="en-US" dirty="0">
                <a:solidFill>
                  <a:srgbClr val="FF0000"/>
                </a:solidFill>
              </a:rPr>
              <a:t>liberty is founded on his commitment to advancing ‘utility’, </a:t>
            </a:r>
            <a:r>
              <a:rPr lang="en-US" dirty="0"/>
              <a:t>which can be understood as general welfare. </a:t>
            </a:r>
          </a:p>
          <a:p>
            <a:r>
              <a:rPr lang="en-US" dirty="0"/>
              <a:t>Hence his principle is to be interpreted to allow the state to support ”joint work necessary to the interest of society”,  </a:t>
            </a:r>
            <a:r>
              <a:rPr lang="en-US" dirty="0">
                <a:solidFill>
                  <a:srgbClr val="FF0000"/>
                </a:solidFill>
              </a:rPr>
              <a:t>including, for example, the provision of clean water and regulations that limit worki</a:t>
            </a:r>
            <a:r>
              <a:rPr lang="en-US" dirty="0"/>
              <a:t>ng hours.</a:t>
            </a:r>
          </a:p>
          <a:p>
            <a:r>
              <a:rPr lang="en-US" dirty="0"/>
              <a:t> In the context of </a:t>
            </a:r>
            <a:r>
              <a:rPr lang="en-US" b="1" dirty="0"/>
              <a:t>public health policy this provision is especially important as such policy is often directed at public goods and services.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Educating the public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FF0000"/>
                </a:solidFill>
              </a:rPr>
              <a:t>The third point is </a:t>
            </a:r>
            <a:r>
              <a:rPr lang="en-US" dirty="0"/>
              <a:t>Mill’s view on the importance of educating and informing people so that they can make up their own minds </a:t>
            </a:r>
            <a:r>
              <a:rPr lang="en-US" dirty="0">
                <a:solidFill>
                  <a:srgbClr val="FF0000"/>
                </a:solidFill>
              </a:rPr>
              <a:t>about important questions concerning both the public affairs of the state, and their own personal decisions as to how to</a:t>
            </a:r>
            <a:r>
              <a:rPr lang="en-US" dirty="0"/>
              <a:t> lead their lives.</a:t>
            </a:r>
          </a:p>
          <a:p>
            <a:r>
              <a:rPr lang="en-US" dirty="0"/>
              <a:t> Hence, although Mill’s discussion of the harm principle shows that he would strongly oppose public health </a:t>
            </a:r>
            <a:r>
              <a:rPr lang="en-US" dirty="0" err="1"/>
              <a:t>programmes</a:t>
            </a:r>
            <a:r>
              <a:rPr lang="en-US" dirty="0"/>
              <a:t> which simply aim to force people to lead healthy lives, he would be likely to support </a:t>
            </a:r>
            <a:r>
              <a:rPr lang="en-US" dirty="0" err="1"/>
              <a:t>programmes</a:t>
            </a:r>
            <a:r>
              <a:rPr lang="en-US" dirty="0"/>
              <a:t> which </a:t>
            </a:r>
            <a:r>
              <a:rPr lang="en-US" b="1" dirty="0"/>
              <a:t>seek to ”advise, instruct and persuade”  them so that they can make informed decisions about, for example, what to eat and how to exercise</a:t>
            </a:r>
            <a:r>
              <a:rPr lang="en-US" dirty="0"/>
              <a: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Protecting individuality</a:t>
            </a:r>
            <a:endParaRPr lang="en-US" dirty="0"/>
          </a:p>
        </p:txBody>
      </p:sp>
      <p:sp>
        <p:nvSpPr>
          <p:cNvPr id="3" name="Content Placeholder 2"/>
          <p:cNvSpPr>
            <a:spLocks noGrp="1"/>
          </p:cNvSpPr>
          <p:nvPr>
            <p:ph idx="1"/>
          </p:nvPr>
        </p:nvSpPr>
        <p:spPr/>
        <p:txBody>
          <a:bodyPr>
            <a:normAutofit lnSpcReduction="10000"/>
          </a:bodyPr>
          <a:lstStyle/>
          <a:p>
            <a:r>
              <a:rPr lang="en-US" dirty="0"/>
              <a:t>‘individuality’: the exercise of freedom in the construction of one’s personal life.</a:t>
            </a:r>
          </a:p>
          <a:p>
            <a:r>
              <a:rPr lang="en-US" dirty="0"/>
              <a:t> This value implies that </a:t>
            </a:r>
            <a:r>
              <a:rPr lang="en-US" b="1" dirty="0"/>
              <a:t>interventions in personal life, even when they are intended to reduce health risks to others, carry a significant ethical cost. </a:t>
            </a:r>
          </a:p>
          <a:p>
            <a:r>
              <a:rPr lang="en-US" dirty="0"/>
              <a:t>So far as it can be managed, the less intrusive and directive an intervention can be, the better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 So   public health </a:t>
            </a:r>
            <a:r>
              <a:rPr lang="en-US" dirty="0" err="1"/>
              <a:t>programmes</a:t>
            </a:r>
            <a:r>
              <a:rPr lang="en-US" dirty="0"/>
              <a:t> should aim to: </a:t>
            </a:r>
          </a:p>
          <a:p>
            <a:pPr>
              <a:buFont typeface="Wingdings" panose="05000000000000000000" pitchFamily="2" charset="2"/>
              <a:buChar char="q"/>
            </a:pPr>
            <a:r>
              <a:rPr lang="en-US" dirty="0"/>
              <a:t>Reduce the risks of ill health that people might impose upon each other;</a:t>
            </a:r>
          </a:p>
          <a:p>
            <a:pPr>
              <a:buFont typeface="Wingdings" panose="05000000000000000000" pitchFamily="2" charset="2"/>
              <a:buChar char="q"/>
            </a:pPr>
            <a:r>
              <a:rPr lang="en-US" dirty="0"/>
              <a:t>Pay special attention to the health of children and other vulnerable people;</a:t>
            </a:r>
          </a:p>
          <a:p>
            <a:pPr>
              <a:buFont typeface="Wingdings" panose="05000000000000000000" pitchFamily="2" charset="2"/>
              <a:buChar char="q"/>
            </a:pPr>
            <a:r>
              <a:rPr lang="en-US" dirty="0"/>
              <a:t>Reduce ill health by regulations that ensure environmental conditions that sustain good health, such as the provision of clean air and water, safe food and decent housing; and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aim to make it easy for people to lead healthy lives by the provision of advice and information. </a:t>
            </a:r>
          </a:p>
          <a:p>
            <a:r>
              <a:rPr lang="en-US" dirty="0"/>
              <a:t>In terms of constraints/restraints, such </a:t>
            </a:r>
            <a:r>
              <a:rPr lang="en-US" dirty="0" err="1"/>
              <a:t>programmes</a:t>
            </a:r>
            <a:r>
              <a:rPr lang="en-US" dirty="0"/>
              <a:t> should:</a:t>
            </a:r>
          </a:p>
          <a:p>
            <a:r>
              <a:rPr lang="en-US" dirty="0"/>
              <a:t> ■ not attempt to force  adults to lead healthy lives; </a:t>
            </a:r>
          </a:p>
          <a:p>
            <a:r>
              <a:rPr lang="en-US" dirty="0"/>
              <a:t>■ seek to minimize interventions that affect important areas of personal life.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 </a:t>
            </a:r>
            <a:r>
              <a:rPr lang="en-US" dirty="0"/>
              <a:t>Broadening the debate </a:t>
            </a:r>
            <a:br>
              <a:rPr lang="en-US" dirty="0"/>
            </a:br>
            <a:r>
              <a:rPr lang="en-US" dirty="0"/>
              <a:t>Individual consent and its limitations</a:t>
            </a:r>
          </a:p>
        </p:txBody>
      </p:sp>
      <p:sp>
        <p:nvSpPr>
          <p:cNvPr id="3" name="Content Placeholder 2"/>
          <p:cNvSpPr>
            <a:spLocks noGrp="1"/>
          </p:cNvSpPr>
          <p:nvPr>
            <p:ph idx="1"/>
          </p:nvPr>
        </p:nvSpPr>
        <p:spPr/>
        <p:txBody>
          <a:bodyPr>
            <a:normAutofit fontScale="77500" lnSpcReduction="20000"/>
          </a:bodyPr>
          <a:lstStyle/>
          <a:p>
            <a:r>
              <a:rPr lang="en-US" dirty="0"/>
              <a:t>The </a:t>
            </a:r>
            <a:r>
              <a:rPr lang="en-US" dirty="0">
                <a:solidFill>
                  <a:srgbClr val="FF0000"/>
                </a:solidFill>
              </a:rPr>
              <a:t>liberal’s stress on the importance of individual autonomy implies that the concept of consent plays a key role</a:t>
            </a:r>
            <a:r>
              <a:rPr lang="en-US" dirty="0"/>
              <a:t>. </a:t>
            </a:r>
          </a:p>
          <a:p>
            <a:r>
              <a:rPr lang="en-US" dirty="0"/>
              <a:t>Much of the bioethical discussion of the past two decades or so has sought to establish </a:t>
            </a:r>
            <a:r>
              <a:rPr lang="en-US" dirty="0">
                <a:solidFill>
                  <a:srgbClr val="FF0000"/>
                </a:solidFill>
              </a:rPr>
              <a:t>autonomy and consent as the cornerstones of biomedical ethics</a:t>
            </a:r>
            <a:r>
              <a:rPr lang="en-US" dirty="0"/>
              <a:t>. </a:t>
            </a:r>
          </a:p>
          <a:p>
            <a:r>
              <a:rPr lang="en-US" dirty="0"/>
              <a:t>However, we noted above that many of the issues raised by </a:t>
            </a:r>
            <a:r>
              <a:rPr lang="en-US" dirty="0">
                <a:solidFill>
                  <a:srgbClr val="FF0000"/>
                </a:solidFill>
              </a:rPr>
              <a:t>public health differ from those usually addressed in bioethics</a:t>
            </a:r>
            <a:r>
              <a:rPr lang="en-US" dirty="0"/>
              <a:t>. </a:t>
            </a:r>
          </a:p>
          <a:p>
            <a:r>
              <a:rPr lang="en-US" dirty="0"/>
              <a:t>The question </a:t>
            </a:r>
            <a:r>
              <a:rPr lang="en-US" dirty="0">
                <a:solidFill>
                  <a:srgbClr val="FF0000"/>
                </a:solidFill>
              </a:rPr>
              <a:t>of what weight consent can carry in public health</a:t>
            </a:r>
            <a:r>
              <a:rPr lang="en-US" dirty="0"/>
              <a:t>, and when it is, and is not, required is a case in point as its relevance and usefulness is often overestimated in this context.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The concept of consent is rightly at the centre of clinical medicine. </a:t>
            </a:r>
          </a:p>
          <a:p>
            <a:r>
              <a:rPr lang="en-US" dirty="0"/>
              <a:t>Although some of the issues addressed in the sphere of public health concern medical interventions, such as </a:t>
            </a:r>
            <a:r>
              <a:rPr lang="en-US" b="1" dirty="0">
                <a:solidFill>
                  <a:srgbClr val="FF0000"/>
                </a:solidFill>
              </a:rPr>
              <a:t>vaccinations</a:t>
            </a:r>
            <a:r>
              <a:rPr lang="en-US" dirty="0"/>
              <a:t>, many others, such as the provision of health-conducive environments, </a:t>
            </a:r>
            <a:r>
              <a:rPr lang="en-US" dirty="0">
                <a:solidFill>
                  <a:srgbClr val="FF0000"/>
                </a:solidFill>
              </a:rPr>
              <a:t>occupational health and safety regulations or measures aimed at preventing excessive </a:t>
            </a:r>
            <a:r>
              <a:rPr lang="en-US" dirty="0"/>
              <a:t>consumption of tobacco and alcohol, </a:t>
            </a:r>
            <a:r>
              <a:rPr lang="en-US" b="1" dirty="0">
                <a:solidFill>
                  <a:srgbClr val="FF0000"/>
                </a:solidFill>
              </a:rPr>
              <a:t>do not. </a:t>
            </a:r>
            <a:r>
              <a:rPr lang="en-US" dirty="0"/>
              <a:t>‘</a:t>
            </a:r>
          </a:p>
          <a:p>
            <a:r>
              <a:rPr lang="en-US" dirty="0"/>
              <a:t>The question </a:t>
            </a:r>
            <a:r>
              <a:rPr lang="en-US" b="1" dirty="0"/>
              <a:t>is therefore to what extent</a:t>
            </a:r>
            <a:r>
              <a:rPr lang="en-US" b="1" dirty="0">
                <a:solidFill>
                  <a:srgbClr val="FF0000"/>
                </a:solidFill>
              </a:rPr>
              <a:t> consent is morally relevant in these areas.</a:t>
            </a:r>
            <a:endParaRPr lang="en-US" b="1" dirty="0"/>
          </a:p>
          <a:p>
            <a:r>
              <a:rPr lang="en-US" b="1" dirty="0"/>
              <a:t> Public health interventions may interfere to different degrees with people’s choices </a:t>
            </a:r>
            <a:r>
              <a:rPr lang="en-US" dirty="0"/>
              <a:t>or liberties.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For example, in the case of </a:t>
            </a:r>
            <a:r>
              <a:rPr lang="en-US" dirty="0">
                <a:solidFill>
                  <a:srgbClr val="FF0000"/>
                </a:solidFill>
              </a:rPr>
              <a:t>quarantine and isolation the degree of intrusion is considerable</a:t>
            </a:r>
            <a:r>
              <a:rPr lang="en-US" dirty="0"/>
              <a:t>, but restricting the movement of people suspected of </a:t>
            </a:r>
            <a:r>
              <a:rPr lang="en-US" dirty="0">
                <a:solidFill>
                  <a:srgbClr val="FF0000"/>
                </a:solidFill>
              </a:rPr>
              <a:t>having a severe infectious disease, whether or not they agree with </a:t>
            </a:r>
            <a:r>
              <a:rPr lang="en-US" dirty="0"/>
              <a:t>it, can be </a:t>
            </a:r>
            <a:r>
              <a:rPr lang="en-US" b="1" u="sng" dirty="0">
                <a:solidFill>
                  <a:srgbClr val="00B050"/>
                </a:solidFill>
              </a:rPr>
              <a:t>justified on the basis of the classical harm principle. </a:t>
            </a:r>
          </a:p>
          <a:p>
            <a:r>
              <a:rPr lang="en-US" dirty="0"/>
              <a:t>Many other interventions do not concern this degree of intrusion, and it is important to recognize the difference between consent requirements that are relevant in the context of clinical medicine and research, and those for infringements of people’s choices or liberties in the non-clinical context of public health.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Often, requiring each person to consent individually to nonintrusive public health measures is almost impossible and certainly impractical.</a:t>
            </a:r>
          </a:p>
          <a:p>
            <a:r>
              <a:rPr lang="en-US" dirty="0"/>
              <a:t> ‘More importantly, the possible harms and restriction of liberties that are entailed by a range of public health measures may not be severe. The essential point is that a greater, more explicit justification is needed for the state to interfere in a situation where individual consent would otherwise be required due to the considerable health or other risks involved. In contrast, such justification may not be needed where an interference merely limits certain choices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Autofit/>
          </a:bodyPr>
          <a:lstStyle/>
          <a:p>
            <a:r>
              <a:rPr lang="en-US" sz="3600" dirty="0"/>
              <a:t>Introduction: an ethical framework for policy </a:t>
            </a:r>
          </a:p>
        </p:txBody>
      </p:sp>
      <p:sp>
        <p:nvSpPr>
          <p:cNvPr id="3" name="Content Placeholder 2"/>
          <p:cNvSpPr>
            <a:spLocks noGrp="1"/>
          </p:cNvSpPr>
          <p:nvPr>
            <p:ph idx="1"/>
          </p:nvPr>
        </p:nvSpPr>
        <p:spPr/>
        <p:txBody>
          <a:bodyPr>
            <a:normAutofit lnSpcReduction="10000"/>
          </a:bodyPr>
          <a:lstStyle/>
          <a:p>
            <a:r>
              <a:rPr lang="en-US" dirty="0"/>
              <a:t>A great deal of bioethical literature focuses on the way the i</a:t>
            </a:r>
            <a:r>
              <a:rPr lang="en-US" dirty="0">
                <a:solidFill>
                  <a:srgbClr val="FF0000"/>
                </a:solidFill>
              </a:rPr>
              <a:t>ndividual can be protected in the medical conte</a:t>
            </a:r>
            <a:r>
              <a:rPr lang="en-US" dirty="0"/>
              <a:t>xt, for example in relation to research. </a:t>
            </a:r>
          </a:p>
          <a:p>
            <a:r>
              <a:rPr lang="en-US" dirty="0"/>
              <a:t>Public health </a:t>
            </a:r>
            <a:r>
              <a:rPr lang="en-US" dirty="0" err="1"/>
              <a:t>programmes</a:t>
            </a:r>
            <a:r>
              <a:rPr lang="en-US" dirty="0"/>
              <a:t>, by contrast, extend beyond the clinical context and focus on the </a:t>
            </a:r>
            <a:r>
              <a:rPr lang="en-US" b="1" dirty="0"/>
              <a:t>population level</a:t>
            </a:r>
            <a:r>
              <a:rPr lang="en-US" dirty="0"/>
              <a:t>, affecting the lives of the whole population, or large subgroups of the population.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Therefore, although in the case of </a:t>
            </a:r>
            <a:r>
              <a:rPr lang="en-US" dirty="0">
                <a:solidFill>
                  <a:srgbClr val="FF0000"/>
                </a:solidFill>
              </a:rPr>
              <a:t>potentially harmful medical interventions individual consent is required to authorize the implementation of the procedure, a </a:t>
            </a:r>
            <a:r>
              <a:rPr lang="en-US" dirty="0"/>
              <a:t>‘procedural justice’ approach that uses conventional democratic decision-making processes may be sufficient to authorize measures where there are no substantial health risks.</a:t>
            </a:r>
          </a:p>
          <a:p>
            <a:r>
              <a:rPr lang="en-US" dirty="0"/>
              <a:t> </a:t>
            </a:r>
            <a:r>
              <a:rPr lang="en-US" dirty="0">
                <a:solidFill>
                  <a:srgbClr val="FF0000"/>
                </a:solidFill>
              </a:rPr>
              <a:t>Key elements of such an approach</a:t>
            </a:r>
            <a:r>
              <a:rPr lang="en-US" dirty="0"/>
              <a:t>, which has also been described under the concept of ‘accountability for reasonableness’,  are: </a:t>
            </a:r>
          </a:p>
          <a:p>
            <a:pPr>
              <a:buFont typeface="Wingdings" panose="05000000000000000000" pitchFamily="2" charset="2"/>
              <a:buChar char="v"/>
            </a:pPr>
            <a:r>
              <a:rPr lang="en-US" b="1" dirty="0">
                <a:solidFill>
                  <a:srgbClr val="00B050"/>
                </a:solidFill>
              </a:rPr>
              <a:t>transparency of decision-making </a:t>
            </a:r>
            <a:r>
              <a:rPr lang="en-US" dirty="0"/>
              <a:t>processes (in terms of the evidence, reasons and rationales cited in favor of an intervention that reduces some choice of individuals or otherwise inconveniences them);’</a:t>
            </a:r>
          </a:p>
          <a:p>
            <a:pPr>
              <a:buFont typeface="Wingdings" panose="05000000000000000000" pitchFamily="2" charset="2"/>
              <a:buChar char="v"/>
            </a:pPr>
            <a:r>
              <a:rPr lang="en-US" b="1" dirty="0">
                <a:solidFill>
                  <a:srgbClr val="00B050"/>
                </a:solidFill>
              </a:rPr>
              <a:t> a focus on rationales </a:t>
            </a:r>
            <a:r>
              <a:rPr lang="en-US" dirty="0"/>
              <a:t>that those affected recognize as being helpful in meeting health needs fairly;</a:t>
            </a:r>
          </a:p>
          <a:p>
            <a:pPr>
              <a:buFont typeface="Wingdings" panose="05000000000000000000" pitchFamily="2" charset="2"/>
              <a:buChar char="v"/>
            </a:pPr>
            <a:r>
              <a:rPr lang="en-US" b="1" dirty="0">
                <a:solidFill>
                  <a:srgbClr val="00B050"/>
                </a:solidFill>
              </a:rPr>
              <a:t> and involvement of individuals </a:t>
            </a:r>
            <a:r>
              <a:rPr lang="en-US" dirty="0"/>
              <a:t>and stakeholder groups in decision-making processes, with opportunities to challenge interventions in preparation and in practice.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Health inequalities versus income inequalities</a:t>
            </a:r>
          </a:p>
        </p:txBody>
      </p:sp>
      <p:sp>
        <p:nvSpPr>
          <p:cNvPr id="3" name="Content Placeholder 2"/>
          <p:cNvSpPr>
            <a:spLocks noGrp="1"/>
          </p:cNvSpPr>
          <p:nvPr>
            <p:ph idx="1"/>
          </p:nvPr>
        </p:nvSpPr>
        <p:spPr/>
        <p:txBody>
          <a:bodyPr>
            <a:normAutofit fontScale="77500" lnSpcReduction="20000"/>
          </a:bodyPr>
          <a:lstStyle/>
          <a:p>
            <a:r>
              <a:rPr lang="en-US" dirty="0"/>
              <a:t>Many liberal societies accept that there are inequalities, for example, in income, so why should </a:t>
            </a:r>
            <a:r>
              <a:rPr lang="en-US" dirty="0">
                <a:solidFill>
                  <a:srgbClr val="FF0000"/>
                </a:solidFill>
              </a:rPr>
              <a:t>inequalities in health be less acceptable</a:t>
            </a:r>
            <a:r>
              <a:rPr lang="en-US" dirty="0"/>
              <a:t>?</a:t>
            </a:r>
          </a:p>
          <a:p>
            <a:r>
              <a:rPr lang="en-US" dirty="0"/>
              <a:t>Those defending the </a:t>
            </a:r>
            <a:r>
              <a:rPr lang="en-US" dirty="0">
                <a:solidFill>
                  <a:srgbClr val="FF0000"/>
                </a:solidFill>
              </a:rPr>
              <a:t>special status of health inequalities make an </a:t>
            </a:r>
            <a:r>
              <a:rPr lang="en-US" dirty="0"/>
              <a:t>argument along the following lines. </a:t>
            </a:r>
          </a:p>
          <a:p>
            <a:r>
              <a:rPr lang="en-US" sz="3600" dirty="0"/>
              <a:t>Inequalities in wealth ar</a:t>
            </a:r>
            <a:r>
              <a:rPr lang="en-US" sz="3600" dirty="0">
                <a:solidFill>
                  <a:srgbClr val="FF0000"/>
                </a:solidFill>
              </a:rPr>
              <a:t>e acceptable within a liberal framework only in cases </a:t>
            </a:r>
            <a:r>
              <a:rPr lang="en-US" sz="3600" dirty="0"/>
              <a:t>where higher financial rewards for the best off have the implication that their </a:t>
            </a:r>
            <a:r>
              <a:rPr lang="en-US" sz="3600" dirty="0">
                <a:solidFill>
                  <a:srgbClr val="FF0000"/>
                </a:solidFill>
              </a:rPr>
              <a:t>performance contributes to improving the situation of the worst </a:t>
            </a:r>
            <a:r>
              <a:rPr lang="en-US" sz="3600" dirty="0"/>
              <a:t>off (for example because of a resulting increase in welfare through the availability of cheaper goods and services for all).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 Additionally, inequalities in income concern a good that has primarily instrumental value: more money enables people to do more. By contrast, health has both an instrumental value, and an intrinsic value. Good health is an instrumental prerequisite to do things because it concerns people’s normal functioning and capabilities. However, health is also constitutive of people’s overall wellbeing and, in a more direct sense, affects their quality of life.</a:t>
            </a:r>
          </a:p>
          <a:p>
            <a:r>
              <a:rPr lang="en-US" dirty="0"/>
              <a:t> In other words, </a:t>
            </a:r>
            <a:r>
              <a:rPr lang="en-US" dirty="0">
                <a:solidFill>
                  <a:srgbClr val="FF0000"/>
                </a:solidFill>
              </a:rPr>
              <a:t>good health is central to making use of opportunities that are available in societies</a:t>
            </a:r>
            <a:r>
              <a:rPr lang="en-US" dirty="0"/>
              <a:t>, and policies that do not provide people with fair and equal starting positions in the pursuit of such opportunities must be judged unjust. Formulated positively, “</a:t>
            </a:r>
            <a:r>
              <a:rPr lang="en-US" dirty="0">
                <a:solidFill>
                  <a:srgbClr val="FF0000"/>
                </a:solidFill>
              </a:rPr>
              <a:t>the moral function of [public health </a:t>
            </a:r>
            <a:r>
              <a:rPr lang="en-US" dirty="0" err="1">
                <a:solidFill>
                  <a:srgbClr val="FF0000"/>
                </a:solidFill>
              </a:rPr>
              <a:t>programmes</a:t>
            </a:r>
            <a:r>
              <a:rPr lang="en-US" dirty="0">
                <a:solidFill>
                  <a:srgbClr val="FF0000"/>
                </a:solidFill>
              </a:rPr>
              <a:t>] must be to help guarantee fair equality of </a:t>
            </a:r>
            <a:r>
              <a:rPr lang="en-US" dirty="0"/>
              <a:t>opportunity”.  Since fair equality of opportunity approaches  are central to the kind of democratic states  , it is clear that ‘</a:t>
            </a:r>
            <a:r>
              <a:rPr lang="en-US" dirty="0">
                <a:solidFill>
                  <a:srgbClr val="FF0000"/>
                </a:solidFill>
              </a:rPr>
              <a:t>eliminating or reducing unfair health inequalities’ is a feature that needs to be </a:t>
            </a:r>
            <a:r>
              <a:rPr lang="en-US" dirty="0"/>
              <a:t>added explicitly to our initial list of positive goals of public health </a:t>
            </a:r>
            <a:r>
              <a:rPr lang="en-US" dirty="0" err="1"/>
              <a:t>programmes</a:t>
            </a:r>
            <a:r>
              <a:rPr lang="en-US"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Equality of what?</a:t>
            </a:r>
          </a:p>
        </p:txBody>
      </p:sp>
      <p:sp>
        <p:nvSpPr>
          <p:cNvPr id="3" name="Content Placeholder 2"/>
          <p:cNvSpPr>
            <a:spLocks noGrp="1"/>
          </p:cNvSpPr>
          <p:nvPr>
            <p:ph idx="1"/>
          </p:nvPr>
        </p:nvSpPr>
        <p:spPr/>
        <p:txBody>
          <a:bodyPr/>
          <a:lstStyle/>
          <a:p>
            <a:r>
              <a:rPr lang="en-US" dirty="0"/>
              <a:t>However, important questions remain about what exactly is required to </a:t>
            </a:r>
          </a:p>
          <a:p>
            <a:pPr>
              <a:buFont typeface="Wingdings" panose="05000000000000000000" pitchFamily="2" charset="2"/>
              <a:buChar char="q"/>
            </a:pPr>
            <a:r>
              <a:rPr lang="en-US" dirty="0"/>
              <a:t>‘</a:t>
            </a:r>
            <a:r>
              <a:rPr lang="en-US" dirty="0">
                <a:solidFill>
                  <a:srgbClr val="FF0000"/>
                </a:solidFill>
              </a:rPr>
              <a:t>reduce unfair health inequalities’</a:t>
            </a:r>
            <a:r>
              <a:rPr lang="en-US" dirty="0"/>
              <a:t> and</a:t>
            </a:r>
          </a:p>
          <a:p>
            <a:pPr>
              <a:buFont typeface="Wingdings" panose="05000000000000000000" pitchFamily="2" charset="2"/>
              <a:buChar char="q"/>
            </a:pPr>
            <a:r>
              <a:rPr lang="en-US" dirty="0"/>
              <a:t>‘</a:t>
            </a:r>
            <a:r>
              <a:rPr lang="en-US" dirty="0">
                <a:solidFill>
                  <a:srgbClr val="FF0000"/>
                </a:solidFill>
              </a:rPr>
              <a:t>promote health of people equally</a:t>
            </a:r>
            <a:r>
              <a:rPr lang="en-US" dirty="0"/>
              <a:t>’. </a:t>
            </a:r>
          </a:p>
          <a:p>
            <a:r>
              <a:rPr lang="en-US" dirty="0"/>
              <a:t>Two principal strategies, which are not mutually exclusive, are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a:t>
            </a:r>
            <a:r>
              <a:rPr lang="en-US" dirty="0">
                <a:solidFill>
                  <a:srgbClr val="FF0000"/>
                </a:solidFill>
              </a:rPr>
              <a:t>Equality of health outcomes</a:t>
            </a:r>
            <a:r>
              <a:rPr lang="en-US" dirty="0"/>
              <a:t>:  It could be argued that </a:t>
            </a:r>
            <a:r>
              <a:rPr lang="en-US" dirty="0">
                <a:solidFill>
                  <a:srgbClr val="FF0000"/>
                </a:solidFill>
              </a:rPr>
              <a:t>equality is achieved only where objectively measurable data such as life expectancy, body mass index (BMI</a:t>
            </a:r>
            <a:r>
              <a:rPr lang="en-US" dirty="0"/>
              <a:t>) or blood pressure are the same among the groups or individuals under comparison.</a:t>
            </a:r>
          </a:p>
          <a:p>
            <a:r>
              <a:rPr lang="en-US" dirty="0"/>
              <a:t> One of the practical advantages of outcome-focused approaches is that, in principle, it is possible to measure degrees of equality in a relatively straightforward manner.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solidFill>
                  <a:srgbClr val="FF0000"/>
                </a:solidFill>
              </a:rPr>
              <a:t>Equality of opportunity and access </a:t>
            </a:r>
            <a:r>
              <a:rPr lang="en-US" dirty="0"/>
              <a:t>(to health services and health-conducive environments). </a:t>
            </a:r>
          </a:p>
          <a:p>
            <a:r>
              <a:rPr lang="en-US" dirty="0"/>
              <a:t> By this, one might include access both to health services and to </a:t>
            </a:r>
            <a:r>
              <a:rPr lang="en-US" dirty="0">
                <a:solidFill>
                  <a:srgbClr val="FF0000"/>
                </a:solidFill>
              </a:rPr>
              <a:t>health-conducive environments, such as cycle paths, parks, sports facilities, or safe working and living environments</a:t>
            </a:r>
            <a:r>
              <a:rPr lang="en-US" dirty="0"/>
              <a:t>. </a:t>
            </a:r>
          </a:p>
          <a:p>
            <a:r>
              <a:rPr lang="en-US" dirty="0"/>
              <a:t>In practice, many equality-of outcome approaches are likely to give some weight to access issues.</a:t>
            </a:r>
          </a:p>
          <a:p>
            <a:r>
              <a:rPr lang="en-US" dirty="0"/>
              <a:t> One problem of access-based approaches is that people may have different capacities to make use of the provisions of access. </a:t>
            </a:r>
            <a:r>
              <a:rPr lang="en-US" b="1" dirty="0"/>
              <a:t>Consequently, although access may be equal, outcomes may not.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Equality among whom? Inequalities of status</a:t>
            </a:r>
          </a:p>
        </p:txBody>
      </p:sp>
      <p:sp>
        <p:nvSpPr>
          <p:cNvPr id="3" name="Content Placeholder 2"/>
          <p:cNvSpPr>
            <a:spLocks noGrp="1"/>
          </p:cNvSpPr>
          <p:nvPr>
            <p:ph idx="1"/>
          </p:nvPr>
        </p:nvSpPr>
        <p:spPr/>
        <p:txBody>
          <a:bodyPr>
            <a:normAutofit/>
          </a:bodyPr>
          <a:lstStyle/>
          <a:p>
            <a:r>
              <a:rPr lang="en-US" dirty="0"/>
              <a:t> Health outcomes often differ across sub-groups of a given population.</a:t>
            </a:r>
          </a:p>
          <a:p>
            <a:r>
              <a:rPr lang="en-US" dirty="0"/>
              <a:t> In seeking to create equality among these groups, one may focus on a range of different criteria that include </a:t>
            </a:r>
            <a:r>
              <a:rPr lang="en-US" dirty="0">
                <a:solidFill>
                  <a:srgbClr val="FF0000"/>
                </a:solidFill>
              </a:rPr>
              <a:t>age, gender, socio-economic status, racial or ethnic background, disability and geograp</a:t>
            </a:r>
            <a:r>
              <a:rPr lang="en-US" dirty="0"/>
              <a:t>hical location.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Analyzing inequalities of status between such groups allows us, </a:t>
            </a:r>
            <a:r>
              <a:rPr lang="en-US" b="1" u="sng" dirty="0"/>
              <a:t>first, to identify those groups that suffer</a:t>
            </a:r>
            <a:r>
              <a:rPr lang="en-US" dirty="0"/>
              <a:t>, or are at </a:t>
            </a:r>
            <a:r>
              <a:rPr lang="en-US" b="1" u="sng" dirty="0"/>
              <a:t>particular risk o</a:t>
            </a:r>
            <a:r>
              <a:rPr lang="en-US" dirty="0"/>
              <a:t>f suffering, poor health.</a:t>
            </a:r>
          </a:p>
          <a:p>
            <a:r>
              <a:rPr lang="en-US" dirty="0"/>
              <a:t> </a:t>
            </a:r>
            <a:r>
              <a:rPr lang="en-US" b="1" dirty="0"/>
              <a:t>Secondly,</a:t>
            </a:r>
            <a:r>
              <a:rPr lang="en-US" dirty="0"/>
              <a:t> it allows us to focus on those </a:t>
            </a:r>
            <a:r>
              <a:rPr lang="en-US" u="sng" dirty="0"/>
              <a:t>inequalities that particularly </a:t>
            </a:r>
            <a:r>
              <a:rPr lang="en-US" b="1" dirty="0"/>
              <a:t>unjust</a:t>
            </a:r>
            <a:r>
              <a:rPr lang="en-US" u="sng" dirty="0"/>
              <a:t> and thus inequitable</a:t>
            </a:r>
            <a:r>
              <a:rPr lang="en-US" dirty="0"/>
              <a:t>.  For example, certain poorer health outcomes associated with living in big cities may be considered less unjust than say, differences in health outcomes between </a:t>
            </a:r>
            <a:r>
              <a:rPr lang="en-US" b="1" dirty="0"/>
              <a:t>different ethnic </a:t>
            </a:r>
            <a:r>
              <a:rPr lang="en-US" dirty="0"/>
              <a:t>groups.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of reducing inequalities</a:t>
            </a:r>
          </a:p>
        </p:txBody>
      </p:sp>
      <p:sp>
        <p:nvSpPr>
          <p:cNvPr id="3" name="Content Placeholder 2"/>
          <p:cNvSpPr>
            <a:spLocks noGrp="1"/>
          </p:cNvSpPr>
          <p:nvPr>
            <p:ph idx="1"/>
          </p:nvPr>
        </p:nvSpPr>
        <p:spPr/>
        <p:txBody>
          <a:bodyPr>
            <a:normAutofit fontScale="85000" lnSpcReduction="10000"/>
          </a:bodyPr>
          <a:lstStyle/>
          <a:p>
            <a:pPr>
              <a:buNone/>
            </a:pPr>
            <a:r>
              <a:rPr lang="en-US" dirty="0"/>
              <a:t> There are several different strategies that might be pursued. In principle, it would be possible to achieve equality either </a:t>
            </a:r>
            <a:r>
              <a:rPr lang="en-US" u="sng" dirty="0"/>
              <a:t>by lifting the level</a:t>
            </a:r>
            <a:r>
              <a:rPr lang="en-US" dirty="0"/>
              <a:t> of welfare or opportunities of those who are worst off to the level of those who enjoy the highest standards, or by </a:t>
            </a:r>
            <a:r>
              <a:rPr lang="en-US" u="sng" dirty="0"/>
              <a:t>lowering the welfare </a:t>
            </a:r>
            <a:r>
              <a:rPr lang="en-US" dirty="0"/>
              <a:t>of those at the top.   in order to avoid the problem of the ‘leveling down objection’ </a:t>
            </a:r>
          </a:p>
          <a:p>
            <a:pPr>
              <a:buNone/>
            </a:pPr>
            <a:r>
              <a:rPr lang="en-US" dirty="0"/>
              <a:t> some reviewer have set out </a:t>
            </a:r>
            <a:r>
              <a:rPr lang="en-US" b="1" u="sng" dirty="0">
                <a:solidFill>
                  <a:srgbClr val="FF0000"/>
                </a:solidFill>
              </a:rPr>
              <a:t>a </a:t>
            </a:r>
            <a:r>
              <a:rPr lang="en-US" b="1" u="sng" dirty="0" err="1">
                <a:solidFill>
                  <a:srgbClr val="FF0000"/>
                </a:solidFill>
              </a:rPr>
              <a:t>prioritarian</a:t>
            </a:r>
            <a:r>
              <a:rPr lang="en-US" b="1" u="sng" dirty="0">
                <a:solidFill>
                  <a:srgbClr val="FF0000"/>
                </a:solidFill>
              </a:rPr>
              <a:t> strategy</a:t>
            </a:r>
            <a:r>
              <a:rPr lang="en-US" dirty="0"/>
              <a:t>: instead of relative health status one should focus on the absolute </a:t>
            </a:r>
            <a:r>
              <a:rPr lang="en-US" b="1" dirty="0">
                <a:solidFill>
                  <a:srgbClr val="FF0000"/>
                </a:solidFill>
              </a:rPr>
              <a:t>position of the worst off and raise it.</a:t>
            </a:r>
            <a:r>
              <a:rPr lang="en-US" dirty="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Such an approach may have different consequences in practice, and the implications need to monitored closely.</a:t>
            </a:r>
          </a:p>
          <a:p>
            <a:r>
              <a:rPr lang="en-US" dirty="0"/>
              <a:t>This framework should </a:t>
            </a:r>
            <a:r>
              <a:rPr lang="en-US" dirty="0">
                <a:solidFill>
                  <a:srgbClr val="FF0000"/>
                </a:solidFill>
              </a:rPr>
              <a:t>provide a useful reference tool for establishing whether or not inequalities exist</a:t>
            </a:r>
            <a:r>
              <a:rPr lang="en-US" dirty="0"/>
              <a:t>, and if so, in what sense health </a:t>
            </a:r>
            <a:r>
              <a:rPr lang="en-US" dirty="0">
                <a:solidFill>
                  <a:srgbClr val="FF0000"/>
                </a:solidFill>
              </a:rPr>
              <a:t>outcomes or opportunities are distributed unevenly</a:t>
            </a:r>
            <a:r>
              <a:rPr lang="en-US" dirty="0"/>
              <a:t>, whether this distribution is unfair,  and if so, </a:t>
            </a:r>
            <a:r>
              <a:rPr lang="en-US" dirty="0">
                <a:solidFill>
                  <a:srgbClr val="FF0000"/>
                </a:solidFill>
              </a:rPr>
              <a:t>how it should be corrected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state and the citizen</a:t>
            </a:r>
          </a:p>
        </p:txBody>
      </p:sp>
      <p:sp>
        <p:nvSpPr>
          <p:cNvPr id="3" name="Content Placeholder 2"/>
          <p:cNvSpPr>
            <a:spLocks noGrp="1"/>
          </p:cNvSpPr>
          <p:nvPr>
            <p:ph idx="1"/>
          </p:nvPr>
        </p:nvSpPr>
        <p:spPr/>
        <p:txBody>
          <a:bodyPr/>
          <a:lstStyle/>
          <a:p>
            <a:r>
              <a:rPr lang="en-US" dirty="0"/>
              <a:t> The </a:t>
            </a:r>
            <a:r>
              <a:rPr lang="en-US" b="1" dirty="0"/>
              <a:t>libertarian perspective</a:t>
            </a:r>
            <a:r>
              <a:rPr lang="en-US" dirty="0"/>
              <a:t>,  affirms what are classically regarded as the ‘</a:t>
            </a:r>
            <a:r>
              <a:rPr lang="en-US" b="1" dirty="0">
                <a:solidFill>
                  <a:srgbClr val="FF0000"/>
                </a:solidFill>
              </a:rPr>
              <a:t>natural’ rights of man: life, liberty and property.  </a:t>
            </a:r>
          </a:p>
          <a:p>
            <a:r>
              <a:rPr lang="en-US" b="1" dirty="0"/>
              <a:t>The collectivist </a:t>
            </a:r>
            <a:r>
              <a:rPr lang="en-US" dirty="0"/>
              <a:t>point of view,  that focus here </a:t>
            </a:r>
            <a:r>
              <a:rPr lang="en-US" b="1" dirty="0">
                <a:solidFill>
                  <a:srgbClr val="FF0000"/>
                </a:solidFill>
              </a:rPr>
              <a:t>on utilitarian and social contract approaches</a:t>
            </a:r>
          </a:p>
          <a:p>
            <a:r>
              <a:rPr lang="en-US" dirty="0"/>
              <a:t>In utilitarian traditions the primary aim is to maximize utility by focusing on achieving the greatest possible collective benefit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Changing habits and the limits of information-only approaches </a:t>
            </a:r>
          </a:p>
        </p:txBody>
      </p:sp>
      <p:sp>
        <p:nvSpPr>
          <p:cNvPr id="3" name="Content Placeholder 2"/>
          <p:cNvSpPr>
            <a:spLocks noGrp="1"/>
          </p:cNvSpPr>
          <p:nvPr>
            <p:ph idx="1"/>
          </p:nvPr>
        </p:nvSpPr>
        <p:spPr/>
        <p:txBody>
          <a:bodyPr>
            <a:normAutofit fontScale="85000" lnSpcReduction="10000"/>
          </a:bodyPr>
          <a:lstStyle/>
          <a:p>
            <a:r>
              <a:rPr lang="en-US" dirty="0"/>
              <a:t>Public education and information have a key role in the liberal framework, since they are non-coercive ways of bringing about improvements in health.’</a:t>
            </a:r>
          </a:p>
          <a:p>
            <a:r>
              <a:rPr lang="en-US" dirty="0"/>
              <a:t> Their success is </a:t>
            </a:r>
            <a:r>
              <a:rPr lang="en-US" dirty="0">
                <a:solidFill>
                  <a:srgbClr val="FF0000"/>
                </a:solidFill>
              </a:rPr>
              <a:t>dependent upon the ability to motivate people to change their attitude, and ultimately their behavior</a:t>
            </a:r>
            <a:r>
              <a:rPr lang="en-US" dirty="0"/>
              <a:t>, by information that they find persuasive. </a:t>
            </a:r>
          </a:p>
          <a:p>
            <a:r>
              <a:rPr lang="en-US" dirty="0"/>
              <a:t>However, sustainable behavior change is a major challenge even for those who have changed their attitude, and would like to act differently. It is even more difficult for those who are only partly persuaded.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latter group may additionally find requests for behavior change, even if provided only in the form of information, </a:t>
            </a:r>
            <a:r>
              <a:rPr lang="en-US" dirty="0">
                <a:solidFill>
                  <a:srgbClr val="FF0000"/>
                </a:solidFill>
              </a:rPr>
              <a:t>a nuisance. </a:t>
            </a:r>
          </a:p>
          <a:p>
            <a:r>
              <a:rPr lang="en-US" dirty="0">
                <a:solidFill>
                  <a:srgbClr val="FF0000"/>
                </a:solidFill>
              </a:rPr>
              <a:t>The limited success of information strategies is illustrated by the example of seatbelts</a:t>
            </a:r>
          </a:p>
          <a:p>
            <a:r>
              <a:rPr lang="en-US" dirty="0"/>
              <a:t>  Although people were exhorted to wear </a:t>
            </a:r>
            <a:r>
              <a:rPr lang="en-US" dirty="0">
                <a:solidFill>
                  <a:srgbClr val="FF0000"/>
                </a:solidFill>
              </a:rPr>
              <a:t>seatbelts through information campaigns</a:t>
            </a:r>
            <a:r>
              <a:rPr lang="en-US" dirty="0"/>
              <a:t>, the outcome was only achieved, with use becoming </a:t>
            </a:r>
            <a:r>
              <a:rPr lang="en-US" dirty="0">
                <a:solidFill>
                  <a:srgbClr val="FF0000"/>
                </a:solidFill>
              </a:rPr>
              <a:t>nearly universal, </a:t>
            </a:r>
            <a:r>
              <a:rPr lang="en-US" b="1" dirty="0">
                <a:solidFill>
                  <a:srgbClr val="00B050"/>
                </a:solidFill>
              </a:rPr>
              <a:t>when it was made a legal requirement.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As this illustrates, strategies that focus overly on </a:t>
            </a:r>
            <a:r>
              <a:rPr lang="en-US" dirty="0">
                <a:solidFill>
                  <a:srgbClr val="FF0000"/>
                </a:solidFill>
              </a:rPr>
              <a:t>the ‘negative constraints’ </a:t>
            </a:r>
            <a:r>
              <a:rPr lang="en-US" dirty="0"/>
              <a:t>of the liberal framework may prove less effective than the liberal might hope. </a:t>
            </a:r>
          </a:p>
          <a:p>
            <a:r>
              <a:rPr lang="en-US" dirty="0"/>
              <a:t>This is not to say that it should not be pursued in the first instance, but rather that when such an </a:t>
            </a:r>
            <a:r>
              <a:rPr lang="en-US" dirty="0">
                <a:solidFill>
                  <a:srgbClr val="FF0000"/>
                </a:solidFill>
              </a:rPr>
              <a:t>approach fails, a more </a:t>
            </a:r>
            <a:r>
              <a:rPr lang="en-US" b="1" u="sng" dirty="0">
                <a:solidFill>
                  <a:srgbClr val="FF0000"/>
                </a:solidFill>
              </a:rPr>
              <a:t>invasive public policy may be needed,</a:t>
            </a:r>
            <a:r>
              <a:rPr lang="en-US" b="1" u="sng" dirty="0"/>
              <a:t> </a:t>
            </a:r>
            <a:r>
              <a:rPr lang="en-US" b="1" dirty="0">
                <a:solidFill>
                  <a:srgbClr val="00B050"/>
                </a:solidFill>
              </a:rPr>
              <a:t>especially if it is to significantly </a:t>
            </a:r>
            <a:r>
              <a:rPr lang="en-US" b="1" u="sng" dirty="0">
                <a:solidFill>
                  <a:srgbClr val="00B050"/>
                </a:solidFill>
              </a:rPr>
              <a:t>reduce health inequalities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Adding a social dimension </a:t>
            </a:r>
            <a:br>
              <a:rPr lang="en-US" dirty="0"/>
            </a:br>
            <a:r>
              <a:rPr lang="en-US" dirty="0">
                <a:solidFill>
                  <a:srgbClr val="FF0000"/>
                </a:solidFill>
              </a:rPr>
              <a:t>The value of </a:t>
            </a:r>
            <a:r>
              <a:rPr lang="en-US" dirty="0"/>
              <a:t>community</a:t>
            </a:r>
          </a:p>
        </p:txBody>
      </p:sp>
      <p:sp>
        <p:nvSpPr>
          <p:cNvPr id="3" name="Content Placeholder 2"/>
          <p:cNvSpPr>
            <a:spLocks noGrp="1"/>
          </p:cNvSpPr>
          <p:nvPr>
            <p:ph idx="1"/>
          </p:nvPr>
        </p:nvSpPr>
        <p:spPr/>
        <p:txBody>
          <a:bodyPr>
            <a:normAutofit fontScale="85000" lnSpcReduction="20000"/>
          </a:bodyPr>
          <a:lstStyle/>
          <a:p>
            <a:r>
              <a:rPr lang="en-US" dirty="0"/>
              <a:t>The discussions about consent, health inequalities and changing habits indicate that the initial </a:t>
            </a:r>
            <a:r>
              <a:rPr lang="en-US" dirty="0">
                <a:solidFill>
                  <a:srgbClr val="FF0000"/>
                </a:solidFill>
              </a:rPr>
              <a:t>liberal framework proposed above  is too individualistic</a:t>
            </a:r>
            <a:r>
              <a:rPr lang="en-US" dirty="0"/>
              <a:t>. </a:t>
            </a:r>
          </a:p>
          <a:p>
            <a:r>
              <a:rPr lang="en-US" dirty="0"/>
              <a:t>An ethical framework for public health needs to include values that bring the framework closer to social contract theory .</a:t>
            </a:r>
          </a:p>
          <a:p>
            <a:r>
              <a:rPr lang="en-US" dirty="0"/>
              <a:t>What is required is </a:t>
            </a:r>
            <a:r>
              <a:rPr lang="en-US" dirty="0">
                <a:solidFill>
                  <a:srgbClr val="FF0000"/>
                </a:solidFill>
              </a:rPr>
              <a:t>a value </a:t>
            </a:r>
            <a:r>
              <a:rPr lang="en-US" dirty="0"/>
              <a:t>that expresses the way that we each benefit simply from being members of a society in which the health needs of others are addressed. There is no settled term for this value: some speak of ‘</a:t>
            </a:r>
            <a:r>
              <a:rPr lang="en-US" b="1" dirty="0"/>
              <a:t>fraternity’, </a:t>
            </a:r>
            <a:r>
              <a:rPr lang="ar-SA" dirty="0"/>
              <a:t>"الأخوة" </a:t>
            </a:r>
            <a:r>
              <a:rPr lang="en-US" dirty="0"/>
              <a:t>others of </a:t>
            </a:r>
            <a:r>
              <a:rPr lang="en-US" b="1" dirty="0"/>
              <a:t>‘solidarity</a:t>
            </a:r>
            <a:r>
              <a:rPr lang="en-US" dirty="0"/>
              <a:t>’</a:t>
            </a:r>
            <a:r>
              <a:rPr lang="ar-SA" dirty="0"/>
              <a:t> "التضامن</a:t>
            </a:r>
            <a:r>
              <a:rPr lang="en-US" dirty="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 We prefer the term ‘</a:t>
            </a:r>
            <a:r>
              <a:rPr lang="en-US" b="1" dirty="0"/>
              <a:t>community’</a:t>
            </a:r>
            <a:r>
              <a:rPr lang="en-US" dirty="0"/>
              <a:t>, which is the value of belonging to a society i</a:t>
            </a:r>
            <a:r>
              <a:rPr lang="en-US" dirty="0">
                <a:solidFill>
                  <a:srgbClr val="FF0000"/>
                </a:solidFill>
              </a:rPr>
              <a:t>n which each person’s welfare, and that of the whole community, matters to ev</a:t>
            </a:r>
            <a:r>
              <a:rPr lang="en-US" dirty="0"/>
              <a:t>eryone. </a:t>
            </a:r>
          </a:p>
          <a:p>
            <a:r>
              <a:rPr lang="en-US" dirty="0"/>
              <a:t>This value is central in the justification of both the goal of reducing health inequalities   and the limitation on individual consent when it obstructs important general benefits. </a:t>
            </a:r>
          </a:p>
          <a:p>
            <a:r>
              <a:rPr lang="en-US" dirty="0"/>
              <a:t>Public health often depends on universal </a:t>
            </a:r>
            <a:r>
              <a:rPr lang="en-US" dirty="0" err="1"/>
              <a:t>programmes</a:t>
            </a:r>
            <a:r>
              <a:rPr lang="en-US" dirty="0"/>
              <a:t> which need to be endorsed collectively if they are to be successfully implemented. </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Paternalism :</a:t>
            </a:r>
          </a:p>
        </p:txBody>
      </p:sp>
      <p:sp>
        <p:nvSpPr>
          <p:cNvPr id="3" name="Content Placeholder 2"/>
          <p:cNvSpPr>
            <a:spLocks noGrp="1"/>
          </p:cNvSpPr>
          <p:nvPr>
            <p:ph idx="1"/>
          </p:nvPr>
        </p:nvSpPr>
        <p:spPr/>
        <p:txBody>
          <a:bodyPr>
            <a:normAutofit fontScale="92500"/>
          </a:bodyPr>
          <a:lstStyle/>
          <a:p>
            <a:r>
              <a:rPr lang="en-US" dirty="0"/>
              <a:t>The initial liberal framework therefore needs to be revised, to make it less individualistic, and accommodate better the value of the community. </a:t>
            </a:r>
          </a:p>
          <a:p>
            <a:r>
              <a:rPr lang="en-US" dirty="0"/>
              <a:t>Does this mean that we need to advocate paternalism, usually understood as the “</a:t>
            </a:r>
            <a:r>
              <a:rPr lang="en-US" dirty="0">
                <a:solidFill>
                  <a:srgbClr val="FF0000"/>
                </a:solidFill>
              </a:rPr>
              <a:t>interference of a state or an individual with another person, against their will, and justified by a claim that the person interfered with will be better off or protected from harm”?</a:t>
            </a:r>
            <a:r>
              <a:rPr lang="en-US" dirty="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a:t>
            </a:r>
            <a:r>
              <a:rPr lang="en-US" dirty="0">
                <a:solidFill>
                  <a:srgbClr val="92D050"/>
                </a:solidFill>
              </a:rPr>
              <a:t>Lack </a:t>
            </a:r>
            <a:r>
              <a:rPr lang="en-US" dirty="0"/>
              <a:t>of such legitimization would render the interventions incompatible with the democratic nature of modern liberal states. They would also be undesirable from a more technical public health perspective, as opposition to the measures is likely to be strong, especially in personal areas such as food or sexual </a:t>
            </a:r>
            <a:r>
              <a:rPr lang="en-US" dirty="0" err="1"/>
              <a:t>behaviour</a:t>
            </a:r>
            <a:r>
              <a:rPr lang="en-US" dirty="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justification and feasibility of public health policies therefore depends </a:t>
            </a:r>
            <a:r>
              <a:rPr lang="en-US" b="1" dirty="0">
                <a:solidFill>
                  <a:srgbClr val="00B050"/>
                </a:solidFill>
              </a:rPr>
              <a:t>heavily on their having a mandate</a:t>
            </a:r>
            <a:r>
              <a:rPr lang="en-US" dirty="0"/>
              <a:t>. </a:t>
            </a:r>
          </a:p>
          <a:p>
            <a:r>
              <a:rPr lang="en-US" dirty="0">
                <a:solidFill>
                  <a:srgbClr val="FF0000"/>
                </a:solidFill>
              </a:rPr>
              <a:t>At the same time, there may be questions about which policies adequately address people’s will</a:t>
            </a:r>
            <a:r>
              <a:rPr lang="en-US" dirty="0"/>
              <a:t>, desire, individuality or autonomy, and how conflicts should be resolved where there is a mismatch.</a:t>
            </a:r>
          </a:p>
          <a:p>
            <a:r>
              <a:rPr lang="en-US" dirty="0"/>
              <a:t> Are only those policies acceptable that people agree with entirely? For example, many individuals have a strong desire to eat, drink and smoke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 However, the </a:t>
            </a:r>
            <a:r>
              <a:rPr lang="en-US" b="1" dirty="0">
                <a:solidFill>
                  <a:srgbClr val="00B050"/>
                </a:solidFill>
              </a:rPr>
              <a:t>structure of desires is complex</a:t>
            </a:r>
            <a:r>
              <a:rPr lang="en-US" dirty="0"/>
              <a:t>, and individuals </a:t>
            </a:r>
            <a:r>
              <a:rPr lang="en-US" dirty="0">
                <a:solidFill>
                  <a:srgbClr val="00B050"/>
                </a:solidFill>
              </a:rPr>
              <a:t>may have desires at a higher level, to the effect that, actually, they would overall </a:t>
            </a:r>
            <a:r>
              <a:rPr lang="en-US" dirty="0"/>
              <a:t>prefer to lose weight, stop smoking or </a:t>
            </a:r>
            <a:r>
              <a:rPr lang="en-US" dirty="0">
                <a:solidFill>
                  <a:srgbClr val="00B050"/>
                </a:solidFill>
              </a:rPr>
              <a:t>drink less alcohol</a:t>
            </a:r>
            <a:r>
              <a:rPr lang="en-US" dirty="0"/>
              <a:t>. </a:t>
            </a:r>
          </a:p>
          <a:p>
            <a:r>
              <a:rPr lang="en-US" dirty="0"/>
              <a:t>In the case of smoking, </a:t>
            </a:r>
            <a:r>
              <a:rPr lang="en-US" dirty="0">
                <a:solidFill>
                  <a:srgbClr val="FF0000"/>
                </a:solidFill>
              </a:rPr>
              <a:t>raising taxes is an effective way of reducing consumption</a:t>
            </a:r>
            <a:r>
              <a:rPr lang="en-US" dirty="0"/>
              <a:t>).</a:t>
            </a:r>
          </a:p>
          <a:p>
            <a:r>
              <a:rPr lang="en-US" dirty="0"/>
              <a:t> Although such a policy </a:t>
            </a:r>
            <a:r>
              <a:rPr lang="en-US" dirty="0">
                <a:solidFill>
                  <a:srgbClr val="FF0000"/>
                </a:solidFill>
              </a:rPr>
              <a:t>may be against the ‘will’ or first-order desires, of many smokers</a:t>
            </a:r>
            <a:r>
              <a:rPr lang="en-US" dirty="0"/>
              <a:t>, it is not clear that imposing taxes is necessarily an </a:t>
            </a:r>
            <a:r>
              <a:rPr lang="en-US" dirty="0">
                <a:solidFill>
                  <a:srgbClr val="FF0000"/>
                </a:solidFill>
              </a:rPr>
              <a:t>unacceptable form of paternalism</a:t>
            </a:r>
            <a:r>
              <a:rPr lang="en-US" dirty="0"/>
              <a:t>. </a:t>
            </a:r>
          </a:p>
          <a:p>
            <a:r>
              <a:rPr lang="en-US" dirty="0"/>
              <a:t>Indeed, in seeking to establish an environment where it is easy for people to be healthy, it may be an acceptable response to higher-order desires.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Some suggest that, to reconcile the importance of individuality with the obligations of the state to guide us towards prudent behavior, </a:t>
            </a:r>
            <a:r>
              <a:rPr lang="en-US" dirty="0">
                <a:solidFill>
                  <a:srgbClr val="FF0000"/>
                </a:solidFill>
              </a:rPr>
              <a:t>we should consider modified versions of paternalism</a:t>
            </a:r>
            <a:r>
              <a:rPr lang="en-US" dirty="0"/>
              <a:t>.</a:t>
            </a:r>
          </a:p>
          <a:p>
            <a:r>
              <a:rPr lang="en-US" dirty="0"/>
              <a:t> For example, with regard to </a:t>
            </a:r>
            <a:r>
              <a:rPr lang="en-US" dirty="0">
                <a:solidFill>
                  <a:srgbClr val="FF0000"/>
                </a:solidFill>
              </a:rPr>
              <a:t>pension arrangements, a libertarian might argue that whether or not people wish to make contributio</a:t>
            </a:r>
            <a:r>
              <a:rPr lang="en-US" dirty="0"/>
              <a:t>ns should be up to them, and that no one should be forced to accept regular deductions from their income.</a:t>
            </a:r>
          </a:p>
          <a:p>
            <a:r>
              <a:rPr lang="en-US" dirty="0"/>
              <a:t> </a:t>
            </a:r>
            <a:r>
              <a:rPr lang="en-US" b="1" dirty="0">
                <a:solidFill>
                  <a:srgbClr val="FF0000"/>
                </a:solidFill>
              </a:rPr>
              <a:t>A paternalist, </a:t>
            </a:r>
            <a:r>
              <a:rPr lang="en-US" dirty="0"/>
              <a:t>on the other hand, might argue the opposite and view </a:t>
            </a:r>
            <a:r>
              <a:rPr lang="en-US" dirty="0">
                <a:solidFill>
                  <a:srgbClr val="FF0000"/>
                </a:solidFill>
              </a:rPr>
              <a:t>compulsory deductions as justified, because they concern important future needs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This means that actions or rules are generally measured by the degree to </a:t>
            </a:r>
            <a:r>
              <a:rPr lang="en-US" dirty="0">
                <a:solidFill>
                  <a:srgbClr val="FF0000"/>
                </a:solidFill>
              </a:rPr>
              <a:t>which they reduce pain and suffering, and promote overall happiness, wellbeing, or what might be called ‘good health’. </a:t>
            </a:r>
          </a:p>
          <a:p>
            <a:r>
              <a:rPr lang="en-US" dirty="0"/>
              <a:t>Hence, in the context </a:t>
            </a:r>
            <a:r>
              <a:rPr lang="en-US" dirty="0">
                <a:solidFill>
                  <a:srgbClr val="FF0000"/>
                </a:solidFill>
              </a:rPr>
              <a:t>of public health</a:t>
            </a:r>
            <a:r>
              <a:rPr lang="en-US" dirty="0"/>
              <a:t>, when choosing between several competing interventions or </a:t>
            </a:r>
            <a:r>
              <a:rPr lang="en-US" dirty="0" err="1"/>
              <a:t>programmes</a:t>
            </a:r>
            <a:r>
              <a:rPr lang="en-US" dirty="0"/>
              <a:t>, states and policy makers ought to choose for those that are likely to produce the </a:t>
            </a:r>
            <a:r>
              <a:rPr lang="en-US" dirty="0">
                <a:solidFill>
                  <a:srgbClr val="FF0000"/>
                </a:solidFill>
              </a:rPr>
              <a:t>greatest aggregate benefit</a:t>
            </a:r>
            <a:r>
              <a:rPr lang="en-US"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t>
            </a:r>
            <a:r>
              <a:rPr lang="en-US" b="1" dirty="0"/>
              <a:t>Libertarian paternalism</a:t>
            </a:r>
            <a:r>
              <a:rPr lang="en-US" dirty="0"/>
              <a:t>’ would suggest that the baseline option of policies should express value judgments about what is good for one’s life, although individuals should be able to opt out at relative ease and low cost.</a:t>
            </a:r>
          </a:p>
          <a:p>
            <a:r>
              <a:rPr lang="en-US" dirty="0"/>
              <a:t>So, in the case of pensions, deductions should be made, but where people decide that they would prefer to make alternative arrangements, they should be free to do so. Another example closer to the sphere of public health that is considered by the proponents of this approach is to reorganize food at a buffet in such a way that the most healthy option is most likely to be chosen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Strictly speaking, </a:t>
            </a:r>
            <a:r>
              <a:rPr lang="en-US" dirty="0">
                <a:solidFill>
                  <a:srgbClr val="FF0000"/>
                </a:solidFill>
              </a:rPr>
              <a:t>the libertarian’s emphasis on individual choice can only be fair if all people have the same abilities and capacities to make decisions </a:t>
            </a:r>
            <a:r>
              <a:rPr lang="en-US" dirty="0"/>
              <a:t>– where they do not, those who are less capable, or have less opportunity to compare and assess different options, are at </a:t>
            </a:r>
            <a:r>
              <a:rPr lang="en-US" dirty="0">
                <a:solidFill>
                  <a:srgbClr val="FF0000"/>
                </a:solidFill>
              </a:rPr>
              <a:t>a disadvantage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revised liberal framework: the stewardship model  </a:t>
            </a:r>
          </a:p>
        </p:txBody>
      </p:sp>
      <p:sp>
        <p:nvSpPr>
          <p:cNvPr id="3" name="Content Placeholder 2"/>
          <p:cNvSpPr>
            <a:spLocks noGrp="1"/>
          </p:cNvSpPr>
          <p:nvPr>
            <p:ph idx="1"/>
          </p:nvPr>
        </p:nvSpPr>
        <p:spPr/>
        <p:txBody>
          <a:bodyPr>
            <a:normAutofit fontScale="77500" lnSpcReduction="20000"/>
          </a:bodyPr>
          <a:lstStyle/>
          <a:p>
            <a:r>
              <a:rPr lang="en-US" dirty="0"/>
              <a:t>The concept of </a:t>
            </a:r>
            <a:r>
              <a:rPr lang="en-US" b="1" dirty="0"/>
              <a:t>stewardship </a:t>
            </a:r>
            <a:r>
              <a:rPr lang="en-US" dirty="0"/>
              <a:t>means that </a:t>
            </a:r>
            <a:r>
              <a:rPr lang="en-US" b="1" dirty="0">
                <a:solidFill>
                  <a:srgbClr val="00B050"/>
                </a:solidFill>
              </a:rPr>
              <a:t>liberal states have responsibilities to look after important needs of people both individually and collectively</a:t>
            </a:r>
            <a:r>
              <a:rPr lang="en-US" dirty="0"/>
              <a:t>. </a:t>
            </a:r>
          </a:p>
          <a:p>
            <a:r>
              <a:rPr lang="en-US" dirty="0"/>
              <a:t>Therefore, they are stewards both to individual ,people, </a:t>
            </a:r>
            <a:r>
              <a:rPr lang="en-US" dirty="0">
                <a:solidFill>
                  <a:srgbClr val="FF0000"/>
                </a:solidFill>
              </a:rPr>
              <a:t>taking account of different needs arising from factors such as age, gender, ethnic background or socio-economic status, and to the population as whole, including both citizens of the state, and those that do not have citizen status, but fall under its jurisdiction</a:t>
            </a:r>
            <a:r>
              <a:rPr lang="en-US" dirty="0"/>
              <a:t>.</a:t>
            </a:r>
          </a:p>
          <a:p>
            <a:r>
              <a:rPr lang="en-US" dirty="0"/>
              <a:t>In our view, the notion of stewardship gives expression to the </a:t>
            </a:r>
            <a:r>
              <a:rPr lang="en-US" b="1" dirty="0"/>
              <a:t>obligation on states to seek to provide conditions that allow people to be healthy, especially in relation to reducing health inequalities.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state needs to take a more active role in promoting the health of the public than was envisaged in our initial liberal framework </a:t>
            </a:r>
          </a:p>
          <a:p>
            <a:r>
              <a:rPr lang="en-US" dirty="0"/>
              <a:t> In addition to the goals specified therein, </a:t>
            </a:r>
            <a:r>
              <a:rPr lang="en-US" u="sng" dirty="0">
                <a:solidFill>
                  <a:srgbClr val="FF0000"/>
                </a:solidFill>
              </a:rPr>
              <a:t>public policies should actively promote health</a:t>
            </a:r>
            <a:r>
              <a:rPr lang="en-US" dirty="0"/>
              <a:t>, for example, by providing appropriate access to medical services, establishing </a:t>
            </a:r>
            <a:r>
              <a:rPr lang="en-US" dirty="0" err="1"/>
              <a:t>programmes</a:t>
            </a:r>
            <a:r>
              <a:rPr lang="en-US" dirty="0"/>
              <a:t> to help people combat addictions, and supporting the conditions under which people enjoy good health, such as through the provision of opportunities for exercise.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Equally, </a:t>
            </a:r>
            <a:r>
              <a:rPr lang="en-US" dirty="0">
                <a:solidFill>
                  <a:srgbClr val="FF0000"/>
                </a:solidFill>
              </a:rPr>
              <a:t>concern for the needs of the population as a whole </a:t>
            </a:r>
            <a:r>
              <a:rPr lang="en-US" dirty="0"/>
              <a:t>means that very demanding interpretations of individual consent as an expression of individuality </a:t>
            </a:r>
            <a:r>
              <a:rPr lang="en-US" dirty="0">
                <a:solidFill>
                  <a:srgbClr val="FF0000"/>
                </a:solidFill>
              </a:rPr>
              <a:t>and autonomy should be viewed with caution. </a:t>
            </a:r>
          </a:p>
          <a:p>
            <a:r>
              <a:rPr lang="en-US" dirty="0"/>
              <a:t>Instead, democratic, transparent decision-making procedures can often ensure an appropriate balancing of the interest of individuals and those of society  .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difference between paternalism and our stewardship model is that the latter is </a:t>
            </a:r>
            <a:r>
              <a:rPr lang="en-US" dirty="0">
                <a:solidFill>
                  <a:srgbClr val="FF0000"/>
                </a:solidFill>
              </a:rPr>
              <a:t>less likely to support highly coercive universal measures</a:t>
            </a:r>
            <a:r>
              <a:rPr lang="en-US" dirty="0"/>
              <a:t>. Instead, the </a:t>
            </a:r>
            <a:r>
              <a:rPr lang="en-US" dirty="0">
                <a:solidFill>
                  <a:srgbClr val="FF0000"/>
                </a:solidFill>
              </a:rPr>
              <a:t>stewardship model is more sensitive to the need to respect individuality</a:t>
            </a:r>
            <a:r>
              <a:rPr lang="en-US" dirty="0"/>
              <a:t>, by seeking the least intrusive way of achieving policy goals, taking into account also the criteria of effectiveness and proportionality  </a:t>
            </a:r>
          </a:p>
          <a:p>
            <a:r>
              <a:rPr lang="en-US" dirty="0"/>
              <a:t>The stewardship approach is also </a:t>
            </a:r>
            <a:r>
              <a:rPr lang="en-US" dirty="0">
                <a:solidFill>
                  <a:srgbClr val="FF0000"/>
                </a:solidFill>
              </a:rPr>
              <a:t>more sensitive than paternalism to the concept of mandate</a:t>
            </a:r>
            <a:r>
              <a:rPr lang="en-US" dirty="0"/>
              <a:t>, and the </a:t>
            </a:r>
            <a:r>
              <a:rPr lang="en-US" dirty="0">
                <a:solidFill>
                  <a:srgbClr val="FF0000"/>
                </a:solidFill>
              </a:rPr>
              <a:t>need for policies to be adequately justified</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 Stewardship is not exercised simply by following the public vote, especially where issues involve complex scientific evidence.</a:t>
            </a:r>
          </a:p>
          <a:p>
            <a:r>
              <a:rPr lang="en-US" dirty="0"/>
              <a:t> Under the stewardship model, public health policy should </a:t>
            </a:r>
            <a:r>
              <a:rPr lang="en-US" dirty="0">
                <a:solidFill>
                  <a:srgbClr val="FF0000"/>
                </a:solidFill>
              </a:rPr>
              <a:t>be compatible with the views of the public, and the government should create conditions </a:t>
            </a:r>
            <a:r>
              <a:rPr lang="en-US" dirty="0"/>
              <a:t>that allow the public to scrutinize and judge the appropriateness of proposed polices.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result of this discussion is a revised framework for public health, which we call the </a:t>
            </a:r>
            <a:r>
              <a:rPr lang="en-US" dirty="0">
                <a:solidFill>
                  <a:srgbClr val="FF0000"/>
                </a:solidFill>
              </a:rPr>
              <a:t>stewardship model. </a:t>
            </a:r>
          </a:p>
          <a:p>
            <a:r>
              <a:rPr lang="en-US" dirty="0"/>
              <a:t>The model still i</a:t>
            </a:r>
            <a:r>
              <a:rPr lang="en-US" dirty="0">
                <a:solidFill>
                  <a:srgbClr val="FF0000"/>
                </a:solidFill>
              </a:rPr>
              <a:t>ncorporates the classical harm principle  , which is a central part of the approach and which usually provides the strongest justification </a:t>
            </a:r>
            <a:r>
              <a:rPr lang="en-US" dirty="0"/>
              <a:t>for public health interventions.</a:t>
            </a:r>
          </a:p>
          <a:p>
            <a:r>
              <a:rPr lang="en-US" dirty="0"/>
              <a:t> Several important issues in public health can be addressed by reference to the classical harm principle alone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However, there is also a range of cases where the classical harm </a:t>
            </a:r>
            <a:r>
              <a:rPr lang="en-US" dirty="0">
                <a:solidFill>
                  <a:srgbClr val="FF0000"/>
                </a:solidFill>
              </a:rPr>
              <a:t>principle is of limited use, and this is where the stewardship model as a whole provides a particularly suitable reference framework. </a:t>
            </a:r>
          </a:p>
          <a:p>
            <a:r>
              <a:rPr lang="en-US" dirty="0"/>
              <a:t>Revising the initial liberal framework, then, we summarize below the core characteristics that public health </a:t>
            </a:r>
            <a:r>
              <a:rPr lang="en-US" dirty="0" err="1"/>
              <a:t>programmes</a:t>
            </a:r>
            <a:r>
              <a:rPr lang="en-US" dirty="0"/>
              <a:t> carried out by a stewardship-guided state should have.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rgbClr val="FF0000"/>
                </a:solidFill>
              </a:rPr>
              <a:t>Concerning goals</a:t>
            </a:r>
            <a:r>
              <a:rPr lang="en-US" dirty="0"/>
              <a:t>, public health </a:t>
            </a:r>
            <a:r>
              <a:rPr lang="en-US" dirty="0" err="1"/>
              <a:t>programmes</a:t>
            </a:r>
            <a:r>
              <a:rPr lang="en-US" dirty="0"/>
              <a:t> should aim to :</a:t>
            </a:r>
          </a:p>
          <a:p>
            <a:pPr>
              <a:buFont typeface="Wingdings" panose="05000000000000000000" pitchFamily="2" charset="2"/>
              <a:buChar char="q"/>
            </a:pPr>
            <a:r>
              <a:rPr lang="en-US" dirty="0"/>
              <a:t>reduce </a:t>
            </a:r>
            <a:r>
              <a:rPr lang="en-US" dirty="0">
                <a:solidFill>
                  <a:srgbClr val="FF0000"/>
                </a:solidFill>
              </a:rPr>
              <a:t>the risks of ill health that </a:t>
            </a:r>
            <a:r>
              <a:rPr lang="en-US" dirty="0"/>
              <a:t>people might impose on each other; </a:t>
            </a:r>
          </a:p>
          <a:p>
            <a:pPr>
              <a:buFont typeface="Wingdings" panose="05000000000000000000" pitchFamily="2" charset="2"/>
              <a:buChar char="q"/>
            </a:pPr>
            <a:r>
              <a:rPr lang="en-US" dirty="0">
                <a:solidFill>
                  <a:srgbClr val="FF0000"/>
                </a:solidFill>
              </a:rPr>
              <a:t>reduce causes of ill health by regulations that ensure environmental conditions that sustain good </a:t>
            </a:r>
            <a:r>
              <a:rPr lang="en-US" dirty="0"/>
              <a:t>health, such as the provision of clean air and water, safe food and decent housing; </a:t>
            </a:r>
          </a:p>
          <a:p>
            <a:pPr>
              <a:buFont typeface="Wingdings" panose="05000000000000000000" pitchFamily="2" charset="2"/>
              <a:buChar char="q"/>
            </a:pPr>
            <a:r>
              <a:rPr lang="en-US" dirty="0">
                <a:solidFill>
                  <a:srgbClr val="FF0000"/>
                </a:solidFill>
              </a:rPr>
              <a:t>pay special attention to the </a:t>
            </a:r>
            <a:r>
              <a:rPr lang="en-US" dirty="0"/>
              <a:t>health of children and other vulnerable people;</a:t>
            </a:r>
          </a:p>
          <a:p>
            <a:pPr>
              <a:buFont typeface="Wingdings" panose="05000000000000000000" pitchFamily="2" charset="2"/>
              <a:buChar char="q"/>
            </a:pPr>
            <a:r>
              <a:rPr lang="en-US" dirty="0"/>
              <a:t> </a:t>
            </a:r>
            <a:r>
              <a:rPr lang="en-US" dirty="0">
                <a:solidFill>
                  <a:srgbClr val="FF0000"/>
                </a:solidFill>
              </a:rPr>
              <a:t>promote health not only by providing information and advice, but also with </a:t>
            </a:r>
            <a:r>
              <a:rPr lang="en-US" dirty="0" err="1">
                <a:solidFill>
                  <a:srgbClr val="FF0000"/>
                </a:solidFill>
              </a:rPr>
              <a:t>programmes</a:t>
            </a:r>
            <a:r>
              <a:rPr lang="en-US" dirty="0">
                <a:solidFill>
                  <a:srgbClr val="FF0000"/>
                </a:solidFill>
              </a:rPr>
              <a:t> </a:t>
            </a:r>
            <a:r>
              <a:rPr lang="en-US" dirty="0"/>
              <a:t>to help people to overcome addictions and other unhealthy </a:t>
            </a:r>
            <a:r>
              <a:rPr lang="en-US" dirty="0" err="1"/>
              <a:t>behaviours</a:t>
            </a:r>
            <a:r>
              <a:rPr lang="en-US" dirty="0"/>
              <a:t>;</a:t>
            </a:r>
          </a:p>
          <a:p>
            <a:pPr>
              <a:buFont typeface="Wingdings" panose="05000000000000000000" pitchFamily="2" charset="2"/>
              <a:buChar char="q"/>
            </a:pPr>
            <a:r>
              <a:rPr lang="en-US" dirty="0">
                <a:solidFill>
                  <a:srgbClr val="FF0000"/>
                </a:solidFill>
              </a:rPr>
              <a:t>ensure that it </a:t>
            </a:r>
            <a:r>
              <a:rPr lang="en-US" dirty="0"/>
              <a:t>is easy for people to lead a healthy life, for example by providing convenient and safe opportunities for exercise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For example, in the case of an epidemic, a </a:t>
            </a:r>
            <a:r>
              <a:rPr lang="en-US" b="1" dirty="0"/>
              <a:t>utilitarian approach </a:t>
            </a:r>
            <a:r>
              <a:rPr lang="en-US" dirty="0"/>
              <a:t>would usually favor </a:t>
            </a:r>
            <a:r>
              <a:rPr lang="en-US" dirty="0">
                <a:solidFill>
                  <a:srgbClr val="FF0000"/>
                </a:solidFill>
              </a:rPr>
              <a:t>isolation and quarantining</a:t>
            </a:r>
            <a:r>
              <a:rPr lang="en-US" dirty="0"/>
              <a:t>, whereas such </a:t>
            </a:r>
            <a:r>
              <a:rPr lang="en-US" dirty="0">
                <a:solidFill>
                  <a:srgbClr val="FF0000"/>
                </a:solidFill>
              </a:rPr>
              <a:t>measures would be likely to lead to considerable tensions in the </a:t>
            </a:r>
            <a:r>
              <a:rPr lang="en-US" b="1" dirty="0">
                <a:solidFill>
                  <a:srgbClr val="FF0000"/>
                </a:solidFill>
              </a:rPr>
              <a:t>libertarian framewo</a:t>
            </a:r>
            <a:r>
              <a:rPr lang="en-US" b="1" dirty="0"/>
              <a:t>rk .</a:t>
            </a:r>
          </a:p>
          <a:p>
            <a:r>
              <a:rPr lang="en-US" dirty="0"/>
              <a:t>As this example illustrates, one of the reasons why </a:t>
            </a:r>
            <a:r>
              <a:rPr lang="en-US" dirty="0">
                <a:solidFill>
                  <a:srgbClr val="FF0000"/>
                </a:solidFill>
              </a:rPr>
              <a:t>utilitarian approaches are controversial is </a:t>
            </a:r>
            <a:r>
              <a:rPr lang="en-US" dirty="0"/>
              <a:t>that, in principle, they may </a:t>
            </a:r>
            <a:r>
              <a:rPr lang="en-US" dirty="0">
                <a:solidFill>
                  <a:srgbClr val="FF0000"/>
                </a:solidFill>
              </a:rPr>
              <a:t>allow the welfare or interests of some people to be ‘sacrificed’ if this were to lead to an increase in overall </a:t>
            </a:r>
            <a:r>
              <a:rPr lang="en-US" dirty="0"/>
              <a:t>welfare</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q"/>
            </a:pPr>
            <a:r>
              <a:rPr lang="en-US" dirty="0"/>
              <a:t> ensure that people have appropriate access to medical services;  </a:t>
            </a:r>
          </a:p>
          <a:p>
            <a:pPr>
              <a:buFont typeface="Wingdings" panose="05000000000000000000" pitchFamily="2" charset="2"/>
              <a:buChar char="q"/>
            </a:pPr>
            <a:r>
              <a:rPr lang="en-US" dirty="0"/>
              <a:t>reduce unfair health inequalities. In terms of constraints, such </a:t>
            </a:r>
            <a:r>
              <a:rPr lang="en-US" dirty="0" err="1"/>
              <a:t>programmes</a:t>
            </a:r>
            <a:r>
              <a:rPr lang="en-US" dirty="0"/>
              <a:t> should: </a:t>
            </a:r>
          </a:p>
          <a:p>
            <a:pPr>
              <a:buFont typeface="Wingdings" panose="05000000000000000000" pitchFamily="2" charset="2"/>
              <a:buChar char="q"/>
            </a:pPr>
            <a:r>
              <a:rPr lang="en-US" dirty="0"/>
              <a:t>not attempt to coerce adults to lead healthy lives; </a:t>
            </a:r>
          </a:p>
          <a:p>
            <a:pPr>
              <a:buFont typeface="Wingdings" panose="05000000000000000000" pitchFamily="2" charset="2"/>
              <a:buChar char="q"/>
            </a:pPr>
            <a:r>
              <a:rPr lang="en-US" dirty="0"/>
              <a:t>minimize interventions that are introduced without the individual consent of those affected, or without procedural justice arrangements (such as democratic decision-making procedures) which provide adequate mandate; and</a:t>
            </a:r>
          </a:p>
          <a:p>
            <a:pPr>
              <a:buFont typeface="Wingdings" panose="05000000000000000000" pitchFamily="2" charset="2"/>
              <a:buChar char="q"/>
            </a:pPr>
            <a:r>
              <a:rPr lang="en-US" dirty="0"/>
              <a:t>seek to minimize interventions that are perceived as unduly intrusive and in conflict with important personal values.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parties</a:t>
            </a:r>
          </a:p>
        </p:txBody>
      </p:sp>
      <p:sp>
        <p:nvSpPr>
          <p:cNvPr id="3" name="Content Placeholder 2"/>
          <p:cNvSpPr>
            <a:spLocks noGrp="1"/>
          </p:cNvSpPr>
          <p:nvPr>
            <p:ph idx="1"/>
          </p:nvPr>
        </p:nvSpPr>
        <p:spPr/>
        <p:txBody>
          <a:bodyPr>
            <a:normAutofit fontScale="85000" lnSpcReduction="20000"/>
          </a:bodyPr>
          <a:lstStyle/>
          <a:p>
            <a:r>
              <a:rPr lang="en-US" dirty="0"/>
              <a:t>So far, the discussion has been directed at the way in which the </a:t>
            </a:r>
            <a:r>
              <a:rPr lang="en-US" dirty="0">
                <a:solidFill>
                  <a:srgbClr val="FF0000"/>
                </a:solidFill>
              </a:rPr>
              <a:t>state can legitimately introduce effective public health </a:t>
            </a:r>
            <a:r>
              <a:rPr lang="en-US" dirty="0" err="1">
                <a:solidFill>
                  <a:srgbClr val="FF0000"/>
                </a:solidFill>
              </a:rPr>
              <a:t>programmes</a:t>
            </a:r>
            <a:r>
              <a:rPr lang="en-US" dirty="0">
                <a:solidFill>
                  <a:srgbClr val="FF0000"/>
                </a:solidFill>
              </a:rPr>
              <a:t> in the light of the ethical relationship between the state and those under its authority</a:t>
            </a:r>
            <a:r>
              <a:rPr lang="en-US" dirty="0"/>
              <a:t>. </a:t>
            </a:r>
          </a:p>
          <a:p>
            <a:r>
              <a:rPr lang="en-US" dirty="0"/>
              <a:t>However, </a:t>
            </a:r>
            <a:r>
              <a:rPr lang="en-US" b="1" dirty="0">
                <a:solidFill>
                  <a:srgbClr val="00B050"/>
                </a:solidFill>
              </a:rPr>
              <a:t>various third parties </a:t>
            </a:r>
            <a:r>
              <a:rPr lang="en-US" dirty="0"/>
              <a:t>also have a role in the delivery of public health. T</a:t>
            </a:r>
            <a:r>
              <a:rPr lang="en-US" dirty="0">
                <a:solidFill>
                  <a:srgbClr val="FF0000"/>
                </a:solidFill>
              </a:rPr>
              <a:t>hese may be medical institutions, charities, businesses, local authorities, schools and so o</a:t>
            </a:r>
            <a:r>
              <a:rPr lang="en-US" dirty="0"/>
              <a:t>n.</a:t>
            </a:r>
          </a:p>
          <a:p>
            <a:r>
              <a:rPr lang="en-US" dirty="0"/>
              <a:t> Where publicly funded, these institutions can be thought of as agents of the state and thus share the obligation to implement public health policies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On the other hand, many are not publicly funded, and may </a:t>
            </a:r>
            <a:r>
              <a:rPr lang="en-US" dirty="0">
                <a:solidFill>
                  <a:srgbClr val="FF0000"/>
                </a:solidFill>
              </a:rPr>
              <a:t>have agendas and particular goals of their own – such as charities that work with those whose health is damaged by </a:t>
            </a:r>
            <a:r>
              <a:rPr lang="en-US" dirty="0"/>
              <a:t>addictions, and whose motivation may includ</a:t>
            </a:r>
            <a:r>
              <a:rPr lang="en-US" dirty="0">
                <a:solidFill>
                  <a:srgbClr val="FF0000"/>
                </a:solidFill>
              </a:rPr>
              <a:t>e particular cultural, religious or other value</a:t>
            </a:r>
            <a:r>
              <a:rPr lang="en-US" dirty="0"/>
              <a:t>s. </a:t>
            </a:r>
          </a:p>
          <a:p>
            <a:r>
              <a:rPr lang="en-US" dirty="0"/>
              <a:t>This does not necessarily mean that their role is inconsistent with the ethical framework for public policy. Nor does it mean that they have no obligation to reflect on their role in public health</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a:t>
            </a:r>
          </a:p>
        </p:txBody>
      </p:sp>
      <p:sp>
        <p:nvSpPr>
          <p:cNvPr id="3" name="Content Placeholder 2"/>
          <p:cNvSpPr>
            <a:spLocks noGrp="1"/>
          </p:cNvSpPr>
          <p:nvPr>
            <p:ph idx="1"/>
          </p:nvPr>
        </p:nvSpPr>
        <p:spPr/>
        <p:txBody>
          <a:bodyPr>
            <a:normAutofit fontScale="92500" lnSpcReduction="10000"/>
          </a:bodyPr>
          <a:lstStyle/>
          <a:p>
            <a:r>
              <a:rPr lang="en-US" dirty="0"/>
              <a:t>Corporate agents that are independent of government but whose activities affect public health include </a:t>
            </a:r>
            <a:r>
              <a:rPr lang="en-US" dirty="0">
                <a:solidFill>
                  <a:srgbClr val="FF0000"/>
                </a:solidFill>
              </a:rPr>
              <a:t>businesses such as food, drink, tobacco, water and pharmaceutical companies, owners of pubs and restaurants, and others whose </a:t>
            </a:r>
            <a:r>
              <a:rPr lang="en-US" dirty="0"/>
              <a:t>products and services can either contribute to public health problems or help to alleviate them. </a:t>
            </a:r>
          </a:p>
          <a:p>
            <a:r>
              <a:rPr lang="en-US" dirty="0"/>
              <a:t>There are two principal ways in which one might approach the responsibilities of corporate agents.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First,</a:t>
            </a:r>
            <a:r>
              <a:rPr lang="en-US" dirty="0"/>
              <a:t> the view could be taken that, as long as companies </a:t>
            </a:r>
            <a:r>
              <a:rPr lang="en-US" dirty="0">
                <a:solidFill>
                  <a:srgbClr val="00B050"/>
                </a:solidFill>
              </a:rPr>
              <a:t>adhere to the law</a:t>
            </a:r>
            <a:r>
              <a:rPr lang="en-US" dirty="0"/>
              <a:t>, and fulfill their primary function, which usually is to satisfy their customers or shareholders, they have discharged their duties. </a:t>
            </a:r>
          </a:p>
          <a:p>
            <a:r>
              <a:rPr lang="en-US" dirty="0"/>
              <a:t>Certainly, many companies operate in this way.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An alternative view would be to argue that as actors within the public sphere, corporate agents have more extensive responsibilities, both towards their employees and the society within which they operate. </a:t>
            </a:r>
          </a:p>
          <a:p>
            <a:r>
              <a:rPr lang="en-US" dirty="0"/>
              <a:t>Recent years have seen a significant rise in corporate social responsibility initiatives, and many large companies publish annually the results of their corporate social responsibility activities alongside their financial reports.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 extent to which such initiatives are driven by marketing strategies rather than genuine social concern is difficult to assess. ‘</a:t>
            </a:r>
          </a:p>
          <a:p>
            <a:r>
              <a:rPr lang="en-US" dirty="0"/>
              <a:t>The emergence of corporate social responsibility is noteworthy nonetheless: if it is not driven by companies </a:t>
            </a:r>
            <a:r>
              <a:rPr lang="en-US" dirty="0">
                <a:solidFill>
                  <a:srgbClr val="00B050"/>
                </a:solidFill>
              </a:rPr>
              <a:t>actively reflecting on their social responsibilities it seems more than likely that consumer expectations have </a:t>
            </a:r>
            <a:r>
              <a:rPr lang="en-US" dirty="0"/>
              <a:t>played an active role and created a new kind of ‘ethical’ demand.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For our discussion, two points follow. </a:t>
            </a:r>
          </a:p>
          <a:p>
            <a:r>
              <a:rPr lang="en-US" dirty="0"/>
              <a:t>First, in the same way that we would not judge the ethical acceptability of actions of individuals by merely assessing whether or not they have broken the law, it is reasonable to argue that </a:t>
            </a:r>
            <a:r>
              <a:rPr lang="en-US" dirty="0">
                <a:solidFill>
                  <a:srgbClr val="00B050"/>
                </a:solidFill>
              </a:rPr>
              <a:t>commercial companies have responsibilities beyond merely complying with legal and regulatory requirements. </a:t>
            </a:r>
          </a:p>
          <a:p>
            <a:r>
              <a:rPr lang="en-US" dirty="0"/>
              <a:t>Secondly, although most liberal </a:t>
            </a:r>
            <a:r>
              <a:rPr lang="en-US" dirty="0">
                <a:solidFill>
                  <a:srgbClr val="00B050"/>
                </a:solidFill>
              </a:rPr>
              <a:t>states strive to ensure a free market, there are numerous cases </a:t>
            </a:r>
            <a:r>
              <a:rPr lang="en-US" dirty="0"/>
              <a:t>where the state intervenes to protect important goods, such as the health of workers, the environment, or the health of consumers, for example by banning certain types of ingredient.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sz="11200" b="1" dirty="0"/>
              <a:t>The collectivist approach  </a:t>
            </a:r>
            <a:r>
              <a:rPr lang="en-US" sz="11200" dirty="0"/>
              <a:t>:The rights of individual citizens are dependent upon this shared will of their community. </a:t>
            </a:r>
          </a:p>
          <a:p>
            <a:r>
              <a:rPr lang="en-US" sz="11200" dirty="0"/>
              <a:t>On this view, these rights do not constitute a limit to the state’s authority to intervene in the lives of its citizens; instead the state’s authority is properly exercised in that it </a:t>
            </a:r>
            <a:r>
              <a:rPr lang="en-US" sz="11200" dirty="0">
                <a:solidFill>
                  <a:srgbClr val="FF0000"/>
                </a:solidFill>
              </a:rPr>
              <a:t>realizes the collective will of the community. </a:t>
            </a:r>
          </a:p>
          <a:p>
            <a:r>
              <a:rPr lang="en-US" sz="11200" dirty="0"/>
              <a:t>This position will typically favor measures to promote the welfare of its citizens, including public goods and services of all kinds.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The liberal </a:t>
            </a:r>
            <a:r>
              <a:rPr lang="en-US" b="1" dirty="0">
                <a:solidFill>
                  <a:srgbClr val="92D050"/>
                </a:solidFill>
              </a:rPr>
              <a:t>state </a:t>
            </a:r>
            <a:r>
              <a:rPr lang="en-US" dirty="0">
                <a:solidFill>
                  <a:srgbClr val="92D050"/>
                </a:solidFill>
              </a:rPr>
              <a:t>   </a:t>
            </a:r>
          </a:p>
          <a:p>
            <a:r>
              <a:rPr lang="en-US" dirty="0"/>
              <a:t>The </a:t>
            </a:r>
            <a:r>
              <a:rPr lang="en-US" dirty="0">
                <a:solidFill>
                  <a:srgbClr val="FF0000"/>
                </a:solidFill>
              </a:rPr>
              <a:t>liberal will generally reject the utilitarian </a:t>
            </a:r>
            <a:r>
              <a:rPr lang="en-US" dirty="0"/>
              <a:t>claim that it is acceptable, without further argument, to pursue beneficial interventions, even if these significantly affect the liberty of some individuals.</a:t>
            </a:r>
          </a:p>
          <a:p>
            <a:r>
              <a:rPr lang="en-US" dirty="0"/>
              <a:t> Thus, for the liberal state, some </a:t>
            </a:r>
            <a:r>
              <a:rPr lang="en-US" dirty="0">
                <a:solidFill>
                  <a:srgbClr val="FF0000"/>
                </a:solidFill>
              </a:rPr>
              <a:t>interventions to promote the interests of the population may </a:t>
            </a:r>
            <a:r>
              <a:rPr lang="en-US" dirty="0"/>
              <a:t>be acceptable without providing further justification (such as ensuring opportunities for health for the disadvantaged and vulnerable), whereas other </a:t>
            </a:r>
            <a:r>
              <a:rPr lang="en-US" dirty="0">
                <a:solidFill>
                  <a:srgbClr val="FF0000"/>
                </a:solidFill>
              </a:rPr>
              <a:t>interventions require explicit justification, or may simply not be acceptable </a:t>
            </a:r>
            <a:r>
              <a:rPr lang="en-US" dirty="0"/>
              <a:t>at all.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there are other t</a:t>
            </a:r>
            <a:r>
              <a:rPr lang="en-US" dirty="0">
                <a:solidFill>
                  <a:srgbClr val="FF0000"/>
                </a:solidFill>
              </a:rPr>
              <a:t>heoretical frameworks </a:t>
            </a:r>
            <a:r>
              <a:rPr lang="en-US" dirty="0"/>
              <a:t>that are collectivist (such as </a:t>
            </a:r>
            <a:r>
              <a:rPr lang="en-US" dirty="0">
                <a:solidFill>
                  <a:srgbClr val="FF0000"/>
                </a:solidFill>
              </a:rPr>
              <a:t>social democracy</a:t>
            </a:r>
            <a:r>
              <a:rPr lang="en-US" dirty="0"/>
              <a:t>, those </a:t>
            </a:r>
            <a:r>
              <a:rPr lang="en-US" dirty="0">
                <a:solidFill>
                  <a:srgbClr val="FF0000"/>
                </a:solidFill>
              </a:rPr>
              <a:t>based on </a:t>
            </a:r>
            <a:r>
              <a:rPr lang="en-US" b="1" dirty="0">
                <a:solidFill>
                  <a:srgbClr val="FF0000"/>
                </a:solidFill>
              </a:rPr>
              <a:t>religious</a:t>
            </a:r>
            <a:r>
              <a:rPr lang="en-US" dirty="0"/>
              <a:t>), and that neither utilitarianism nor social contract theory by necessity has to lead to collectivism.  </a:t>
            </a:r>
          </a:p>
          <a:p>
            <a:r>
              <a:rPr lang="en-US" dirty="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5473</Words>
  <Application>Microsoft Office PowerPoint</Application>
  <PresentationFormat>On-screen Show (4:3)</PresentationFormat>
  <Paragraphs>199</Paragraphs>
  <Slides>67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Calibri</vt:lpstr>
      <vt:lpstr>Wingdings</vt:lpstr>
      <vt:lpstr>Office Theme</vt:lpstr>
      <vt:lpstr>An ethical framework</vt:lpstr>
      <vt:lpstr>PowerPoint Presentation</vt:lpstr>
      <vt:lpstr>Introduction: an ethical framework for policy </vt:lpstr>
      <vt:lpstr>The state and the citizen</vt:lpstr>
      <vt:lpstr>PowerPoint Presentation</vt:lpstr>
      <vt:lpstr>PowerPoint Presentation</vt:lpstr>
      <vt:lpstr>PowerPoint Presentation</vt:lpstr>
      <vt:lpstr>PowerPoint Presentation</vt:lpstr>
      <vt:lpstr>PowerPoint Presentation</vt:lpstr>
      <vt:lpstr>Autonomy</vt:lpstr>
      <vt:lpstr>PowerPoint Presentation</vt:lpstr>
      <vt:lpstr>PowerPoint Presentation</vt:lpstr>
      <vt:lpstr>PowerPoint Presentation</vt:lpstr>
      <vt:lpstr>PowerPoint Presentation</vt:lpstr>
      <vt:lpstr>PowerPoint Presentation</vt:lpstr>
      <vt:lpstr>A liberal proposal</vt:lpstr>
      <vt:lpstr>PowerPoint Presentation</vt:lpstr>
      <vt:lpstr>Public health and the harm principle</vt:lpstr>
      <vt:lpstr>PowerPoint Presentation</vt:lpstr>
      <vt:lpstr>Care of the vulnerable</vt:lpstr>
      <vt:lpstr>Public services</vt:lpstr>
      <vt:lpstr>Educating the public  </vt:lpstr>
      <vt:lpstr>Protecting individuality</vt:lpstr>
      <vt:lpstr>PowerPoint Presentation</vt:lpstr>
      <vt:lpstr>PowerPoint Presentation</vt:lpstr>
      <vt:lpstr> Broadening the debate  Individual consent and its limitations</vt:lpstr>
      <vt:lpstr>PowerPoint Presentation</vt:lpstr>
      <vt:lpstr>PowerPoint Presentation</vt:lpstr>
      <vt:lpstr>PowerPoint Presentation</vt:lpstr>
      <vt:lpstr>PowerPoint Presentation</vt:lpstr>
      <vt:lpstr>Health inequalities versus income inequalities</vt:lpstr>
      <vt:lpstr>PowerPoint Presentation</vt:lpstr>
      <vt:lpstr>Equality of what?</vt:lpstr>
      <vt:lpstr>PowerPoint Presentation</vt:lpstr>
      <vt:lpstr>PowerPoint Presentation</vt:lpstr>
      <vt:lpstr>Equality among whom? Inequalities of status</vt:lpstr>
      <vt:lpstr>PowerPoint Presentation</vt:lpstr>
      <vt:lpstr>Ways of reducing inequalities</vt:lpstr>
      <vt:lpstr>PowerPoint Presentation</vt:lpstr>
      <vt:lpstr>Changing habits and the limits of information-only approaches </vt:lpstr>
      <vt:lpstr>PowerPoint Presentation</vt:lpstr>
      <vt:lpstr>PowerPoint Presentation</vt:lpstr>
      <vt:lpstr>Adding a social dimension  The value of community</vt:lpstr>
      <vt:lpstr>PowerPoint Presentation</vt:lpstr>
      <vt:lpstr>Paternalism :</vt:lpstr>
      <vt:lpstr>PowerPoint Presentation</vt:lpstr>
      <vt:lpstr>PowerPoint Presentation</vt:lpstr>
      <vt:lpstr>PowerPoint Presentation</vt:lpstr>
      <vt:lpstr>PowerPoint Presentation</vt:lpstr>
      <vt:lpstr>PowerPoint Presentation</vt:lpstr>
      <vt:lpstr>PowerPoint Presentation</vt:lpstr>
      <vt:lpstr>A revised liberal framework: the stewardship model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Third parties</vt:lpstr>
      <vt:lpstr>PowerPoint Presentation</vt:lpstr>
      <vt:lpstr>Business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ethical framework</dc:title>
  <dc:creator>Mariam</dc:creator>
  <cp:lastModifiedBy>PC</cp:lastModifiedBy>
  <cp:revision>20</cp:revision>
  <dcterms:created xsi:type="dcterms:W3CDTF">2018-09-21T17:51:18Z</dcterms:created>
  <dcterms:modified xsi:type="dcterms:W3CDTF">2018-12-04T08:46:23Z</dcterms:modified>
</cp:coreProperties>
</file>