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7"/>
  </p:notesMasterIdLst>
  <p:sldIdLst>
    <p:sldId id="256" r:id="rId2"/>
    <p:sldId id="257" r:id="rId3"/>
    <p:sldId id="272" r:id="rId4"/>
    <p:sldId id="258" r:id="rId5"/>
    <p:sldId id="302" r:id="rId6"/>
    <p:sldId id="303" r:id="rId7"/>
    <p:sldId id="304" r:id="rId8"/>
    <p:sldId id="259" r:id="rId9"/>
    <p:sldId id="277" r:id="rId10"/>
    <p:sldId id="260" r:id="rId11"/>
    <p:sldId id="261" r:id="rId12"/>
    <p:sldId id="262" r:id="rId13"/>
    <p:sldId id="263" r:id="rId14"/>
    <p:sldId id="274" r:id="rId15"/>
    <p:sldId id="265" r:id="rId16"/>
    <p:sldId id="266" r:id="rId17"/>
    <p:sldId id="270" r:id="rId18"/>
    <p:sldId id="278" r:id="rId19"/>
    <p:sldId id="279" r:id="rId20"/>
    <p:sldId id="280" r:id="rId21"/>
    <p:sldId id="271"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306" r:id="rId36"/>
    <p:sldId id="307" r:id="rId37"/>
    <p:sldId id="308" r:id="rId38"/>
    <p:sldId id="309" r:id="rId39"/>
    <p:sldId id="310" r:id="rId40"/>
    <p:sldId id="311" r:id="rId41"/>
    <p:sldId id="312" r:id="rId42"/>
    <p:sldId id="313" r:id="rId43"/>
    <p:sldId id="316" r:id="rId44"/>
    <p:sldId id="314" r:id="rId45"/>
    <p:sldId id="294" r:id="rId46"/>
    <p:sldId id="295" r:id="rId47"/>
    <p:sldId id="296" r:id="rId48"/>
    <p:sldId id="297" r:id="rId49"/>
    <p:sldId id="298" r:id="rId50"/>
    <p:sldId id="299" r:id="rId51"/>
    <p:sldId id="300" r:id="rId52"/>
    <p:sldId id="301" r:id="rId53"/>
    <p:sldId id="275" r:id="rId54"/>
    <p:sldId id="276" r:id="rId55"/>
    <p:sldId id="305"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6294" autoAdjust="0"/>
    <p:restoredTop sz="94660"/>
  </p:normalViewPr>
  <p:slideViewPr>
    <p:cSldViewPr>
      <p:cViewPr varScale="1">
        <p:scale>
          <a:sx n="47" d="100"/>
          <a:sy n="47" d="100"/>
        </p:scale>
        <p:origin x="-12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3" d="100"/>
          <a:sy n="33" d="100"/>
        </p:scale>
        <p:origin x="-193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US"/>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DFD84D9-136C-4585-B46C-8133CB670884}" type="datetimeFigureOut">
              <a:rPr lang="en-US" smtClean="0"/>
              <a:pPr/>
              <a:t>10/28/2013</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0B7E641-AFB5-447A-BB0C-1DC55CDFCB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B7E641-AFB5-447A-BB0C-1DC55CDFCB7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93BFBF-FEA1-4B6F-9649-91F7E692BEEE}"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93BFBF-FEA1-4B6F-9649-91F7E692BEE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593BFBF-FEA1-4B6F-9649-91F7E692BEEE}"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593BFBF-FEA1-4B6F-9649-91F7E692BEEE}"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93BFBF-FEA1-4B6F-9649-91F7E692BEEE}"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9E72EED-3A47-406E-801C-9F5AF9CF8619}" type="datetimeFigureOut">
              <a:rPr lang="en-US" smtClean="0"/>
              <a:pPr/>
              <a:t>10/28/2013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93BFBF-FEA1-4B6F-9649-91F7E692BEEE}"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593BFBF-FEA1-4B6F-9649-91F7E692BEEE}"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593BFBF-FEA1-4B6F-9649-91F7E692BEE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593BFBF-FEA1-4B6F-9649-91F7E692BEE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593BFBF-FEA1-4B6F-9649-91F7E692BEEE}"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9E72EED-3A47-406E-801C-9F5AF9CF8619}" type="datetimeFigureOut">
              <a:rPr lang="en-US" smtClean="0"/>
              <a:pPr/>
              <a:t>10/28/2013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593BFBF-FEA1-4B6F-9649-91F7E692BEEE}"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9E72EED-3A47-406E-801C-9F5AF9CF8619}" type="datetimeFigureOut">
              <a:rPr lang="en-US" smtClean="0"/>
              <a:pPr/>
              <a:t>10/28/2013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9E72EED-3A47-406E-801C-9F5AF9CF8619}" type="datetimeFigureOut">
              <a:rPr lang="en-US" smtClean="0"/>
              <a:pPr/>
              <a:t>10/28/2013</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593BFBF-FEA1-4B6F-9649-91F7E692BEEE}"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1800" dirty="0" smtClean="0">
                <a:latin typeface="Edwardian Script ITC" pitchFamily="66" charset="0"/>
                <a:cs typeface="Times New Roman" pitchFamily="18" charset="0"/>
              </a:rPr>
              <a:t> </a:t>
            </a:r>
            <a:endParaRPr lang="en-US" sz="1800" dirty="0">
              <a:latin typeface="Arial Black" pitchFamily="34" charset="0"/>
              <a:cs typeface="Times New Roman" pitchFamily="18" charset="0"/>
            </a:endParaRPr>
          </a:p>
        </p:txBody>
      </p:sp>
      <p:sp>
        <p:nvSpPr>
          <p:cNvPr id="2" name="Title 1"/>
          <p:cNvSpPr>
            <a:spLocks noGrp="1"/>
          </p:cNvSpPr>
          <p:nvPr>
            <p:ph type="ctrTitle"/>
          </p:nvPr>
        </p:nvSpPr>
        <p:spPr/>
        <p:txBody>
          <a:bodyPr/>
          <a:lstStyle/>
          <a:p>
            <a:r>
              <a:rPr lang="en-US" dirty="0" smtClean="0"/>
              <a:t>Family Health IN CONTECT OF COMMUNITY HEALTH  </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Family </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Married  family : include traditional nuclear family, married couple and their children by birth or adoption who are living togather </a:t>
            </a:r>
          </a:p>
          <a:p>
            <a:r>
              <a:rPr lang="en-US" dirty="0" smtClean="0">
                <a:latin typeface="Times New Roman" pitchFamily="18" charset="0"/>
                <a:cs typeface="Times New Roman" pitchFamily="18" charset="0"/>
              </a:rPr>
              <a:t>Multi adult household  with or with out children which include affiliated family extended family  and sharing individual </a:t>
            </a:r>
          </a:p>
          <a:p>
            <a:r>
              <a:rPr lang="en-US" dirty="0" smtClean="0">
                <a:latin typeface="Times New Roman" pitchFamily="18" charset="0"/>
                <a:cs typeface="Times New Roman" pitchFamily="18" charset="0"/>
              </a:rPr>
              <a:t>Single parents family :alone parents which include affiliated family , extended family  and home sharing individual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Family Health </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Family health:  is how well the family function together as a unit ,how well they relate and cope with the community outside family.</a:t>
            </a:r>
          </a:p>
          <a:p>
            <a:r>
              <a:rPr lang="en-US" dirty="0" smtClean="0">
                <a:latin typeface="Times New Roman" pitchFamily="18" charset="0"/>
                <a:cs typeface="Times New Roman" pitchFamily="18" charset="0"/>
              </a:rPr>
              <a:t>Thompson defined “family health”  as dynamic and complex construct consisting of multiple members interaction with in  and across the boundaries of household with in social context and how family member use communication, cooperation and care giving to develop and sustain individual and family health routine .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Family Health</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According to Walton ,  family health is as series of activities that are designed to promote health, prevent disease and injury , prevent premature deaths and create condition  in which all can be safe and healthy. </a:t>
            </a:r>
          </a:p>
          <a:p>
            <a:r>
              <a:rPr lang="en-US" dirty="0" smtClean="0">
                <a:latin typeface="Times New Roman" pitchFamily="18" charset="0"/>
                <a:cs typeface="Times New Roman" pitchFamily="18" charset="0"/>
              </a:rPr>
              <a:t>Family structure affects health recovery of individual.  family role has its impact on the health recovery of individual and health of individual affect family roles.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Healthy Family </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Family Health depends on the ability of family members to share, understand the feelings ,needs and behavior pattern of each individual.  Healthy family demonstrate the following characteristics ;</a:t>
            </a:r>
          </a:p>
          <a:p>
            <a:pPr>
              <a:buFont typeface="Wingdings" pitchFamily="2" charset="2"/>
              <a:buChar char="Ø"/>
            </a:pPr>
            <a:r>
              <a:rPr lang="en-US" dirty="0" smtClean="0">
                <a:latin typeface="Times New Roman" pitchFamily="18" charset="0"/>
                <a:cs typeface="Times New Roman" pitchFamily="18" charset="0"/>
              </a:rPr>
              <a:t>The facilitative process of interaction between the family members</a:t>
            </a:r>
          </a:p>
          <a:p>
            <a:pPr>
              <a:buFont typeface="Wingdings" pitchFamily="2" charset="2"/>
              <a:buChar char="Ø"/>
            </a:pPr>
            <a:r>
              <a:rPr lang="en-US" dirty="0" smtClean="0">
                <a:latin typeface="Times New Roman" pitchFamily="18" charset="0"/>
                <a:cs typeface="Times New Roman" pitchFamily="18" charset="0"/>
              </a:rPr>
              <a:t>The family enhance the development of its individual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Healthy Family </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latin typeface="Times New Roman" pitchFamily="18" charset="0"/>
                <a:cs typeface="Times New Roman" pitchFamily="18" charset="0"/>
              </a:rPr>
              <a:t>Role relationship is structured effectively </a:t>
            </a:r>
          </a:p>
          <a:p>
            <a:pPr>
              <a:buFont typeface="Wingdings" pitchFamily="2" charset="2"/>
              <a:buChar char="Ø"/>
            </a:pPr>
            <a:r>
              <a:rPr lang="en-US" dirty="0" smtClean="0">
                <a:latin typeface="Times New Roman" pitchFamily="18" charset="0"/>
                <a:cs typeface="Times New Roman" pitchFamily="18" charset="0"/>
              </a:rPr>
              <a:t>Family actively attempt to cope with problems </a:t>
            </a:r>
          </a:p>
          <a:p>
            <a:pPr>
              <a:buFont typeface="Wingdings" pitchFamily="2" charset="2"/>
              <a:buChar char="Ø"/>
            </a:pPr>
            <a:r>
              <a:rPr lang="en-US" dirty="0" smtClean="0">
                <a:latin typeface="Times New Roman" pitchFamily="18" charset="0"/>
                <a:cs typeface="Times New Roman" pitchFamily="18" charset="0"/>
              </a:rPr>
              <a:t>Family has healthy environment and life style</a:t>
            </a:r>
          </a:p>
          <a:p>
            <a:pPr>
              <a:buFont typeface="Wingdings" pitchFamily="2" charset="2"/>
              <a:buChar char="Ø"/>
            </a:pPr>
            <a:r>
              <a:rPr lang="en-US" dirty="0" smtClean="0">
                <a:latin typeface="Times New Roman" pitchFamily="18" charset="0"/>
                <a:cs typeface="Times New Roman" pitchFamily="18" charset="0"/>
              </a:rPr>
              <a:t>Family established regular link with the boarder community. </a:t>
            </a:r>
          </a:p>
          <a:p>
            <a:r>
              <a:rPr lang="en-US" dirty="0" smtClean="0">
                <a:latin typeface="Times New Roman" pitchFamily="18" charset="0"/>
                <a:cs typeface="Times New Roman" pitchFamily="18" charset="0"/>
              </a:rPr>
              <a:t>Provide facilitative process of interaction among family members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a:t>
            </a:r>
            <a:r>
              <a:rPr lang="en-US" smtClean="0"/>
              <a:t>Healthy Family </a:t>
            </a:r>
            <a:endParaRPr lang="en-US" dirty="0"/>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Respect for individual and well being of members of each generation are fostered, member contact are supportive </a:t>
            </a:r>
          </a:p>
          <a:p>
            <a:r>
              <a:rPr lang="en-US" dirty="0" smtClean="0">
                <a:latin typeface="Times New Roman" pitchFamily="18" charset="0"/>
                <a:cs typeface="Times New Roman" pitchFamily="18" charset="0"/>
              </a:rPr>
              <a:t>Actively attempt to cope with problems , which developed by the family for creative problem solving effective conflict resolution and transition across the life cycle , the family is able to admit the need for and seek help with problems</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Characteristics of healthy family </a:t>
            </a:r>
            <a:endParaRPr lang="en-US" sz="4000" dirty="0"/>
          </a:p>
        </p:txBody>
      </p:sp>
      <p:sp>
        <p:nvSpPr>
          <p:cNvPr id="3" name="Content Placeholder 2"/>
          <p:cNvSpPr>
            <a:spLocks noGrp="1"/>
          </p:cNvSpPr>
          <p:nvPr>
            <p:ph sz="quarter" idx="1"/>
          </p:nvPr>
        </p:nvSpPr>
        <p:spPr/>
        <p:txBody>
          <a:bodyPr>
            <a:normAutofit/>
          </a:bodyPr>
          <a:lstStyle/>
          <a:p>
            <a:pPr lvl="0"/>
            <a:r>
              <a:rPr lang="en-US" dirty="0" smtClean="0">
                <a:latin typeface="Times New Roman" pitchFamily="18" charset="0"/>
                <a:cs typeface="Times New Roman" pitchFamily="18" charset="0"/>
              </a:rPr>
              <a:t>Communicate and Interact Effectively</a:t>
            </a:r>
          </a:p>
          <a:p>
            <a:pPr lvl="0"/>
            <a:r>
              <a:rPr lang="en-US" dirty="0" smtClean="0">
                <a:latin typeface="Times New Roman" pitchFamily="18" charset="0"/>
                <a:cs typeface="Times New Roman" pitchFamily="18" charset="0"/>
              </a:rPr>
              <a:t>Active copping with Problems</a:t>
            </a:r>
          </a:p>
          <a:p>
            <a:pPr lvl="0"/>
            <a:r>
              <a:rPr lang="en-US" dirty="0" smtClean="0"/>
              <a:t>Link with the Boarder Community</a:t>
            </a:r>
          </a:p>
          <a:p>
            <a:pPr lvl="0"/>
            <a:r>
              <a:rPr lang="en-US" dirty="0" smtClean="0"/>
              <a:t>Enhancement of Individual  Development</a:t>
            </a:r>
          </a:p>
          <a:p>
            <a:pPr lvl="0"/>
            <a:r>
              <a:rPr lang="en-US" dirty="0" smtClean="0"/>
              <a:t>Effective structuring of relationship</a:t>
            </a:r>
          </a:p>
          <a:p>
            <a:pPr lvl="0"/>
            <a:r>
              <a:rPr lang="en-US" dirty="0" smtClean="0"/>
              <a:t>A healthy  home environment and life style</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the Family</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latin typeface="Times New Roman" pitchFamily="18" charset="0"/>
                <a:cs typeface="Times New Roman" pitchFamily="18" charset="0"/>
              </a:rPr>
              <a:t>Family function: is the out come and consequences of family structure :</a:t>
            </a:r>
          </a:p>
          <a:p>
            <a:r>
              <a:rPr lang="en-US" dirty="0" smtClean="0">
                <a:latin typeface="Times New Roman" pitchFamily="18" charset="0"/>
                <a:cs typeface="Times New Roman" pitchFamily="18" charset="0"/>
              </a:rPr>
              <a:t>The affective function : the family is able to meet the psychosocial needs of the family members.</a:t>
            </a:r>
            <a:r>
              <a:rPr lang="en-US" dirty="0" smtClean="0"/>
              <a:t> give members affection and emotional support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Socialization : process of learning to adapt to life  of the family and  community ;</a:t>
            </a:r>
            <a:r>
              <a:rPr lang="en-US" dirty="0" smtClean="0"/>
              <a:t> Families transmit their culture—their values, attitudes, goals, and behavior patterns. From infancy on, children learn to control their bowels, eat with utensils, dress themselves, manage emotions, and behave according to socio cultural prescriptions for their age and sex</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a:bodyPr>
          <a:lstStyle/>
          <a:p>
            <a:pPr lvl="0"/>
            <a:r>
              <a:rPr lang="en-US" b="1" dirty="0" smtClean="0"/>
              <a:t>Providing Security and Acceptance</a:t>
            </a:r>
            <a:endParaRPr lang="en-US" dirty="0" smtClean="0"/>
          </a:p>
          <a:p>
            <a:r>
              <a:rPr lang="en-US" dirty="0" smtClean="0"/>
              <a:t>Families meet their members’ physical needs by providing food, shelter, clothing, health care, and other necessities; in so doing, they create a secure environment</a:t>
            </a:r>
          </a:p>
          <a:p>
            <a:r>
              <a:rPr lang="en-US" b="1" dirty="0" smtClean="0"/>
              <a:t>Instilling Identity and Satisfaction: </a:t>
            </a:r>
            <a:r>
              <a:rPr lang="en-US" dirty="0" smtClean="0"/>
              <a:t>The family functions to give members </a:t>
            </a:r>
            <a:r>
              <a:rPr lang="en-US" b="1" dirty="0" smtClean="0"/>
              <a:t>a sense of social and personal identity</a:t>
            </a:r>
            <a:r>
              <a:rPr lang="en-US" dirty="0" smtClean="0"/>
              <a:t>. </a:t>
            </a:r>
            <a:r>
              <a:rPr lang="en-US" b="1" dirty="0" smtClean="0"/>
              <a:t>Roles learned within the family also give members a sense of identity. Families influence their members’ positions</a:t>
            </a:r>
            <a:r>
              <a:rPr lang="en-US" dirty="0" smtClean="0"/>
              <a:t> in society by instilling </a:t>
            </a:r>
            <a:r>
              <a:rPr lang="en-US" b="1" dirty="0" smtClean="0"/>
              <a:t>values a</a:t>
            </a:r>
            <a:r>
              <a:rPr lang="en-US" dirty="0" smtClean="0"/>
              <a:t>nd goals, education, trade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a:bodyPr>
          <a:lstStyle/>
          <a:p>
            <a:pPr lvl="0"/>
            <a:r>
              <a:rPr lang="en-US" b="1" dirty="0" smtClean="0"/>
              <a:t>Promoting Affiliation and Companionship</a:t>
            </a:r>
            <a:endParaRPr lang="en-US" dirty="0" smtClean="0"/>
          </a:p>
          <a:p>
            <a:r>
              <a:rPr lang="en-US" dirty="0" smtClean="0"/>
              <a:t>The family functions to give members </a:t>
            </a:r>
            <a:r>
              <a:rPr lang="en-US" b="1" dirty="0" smtClean="0"/>
              <a:t>a sense of belonging throughout</a:t>
            </a:r>
            <a:r>
              <a:rPr lang="en-US" dirty="0" smtClean="0"/>
              <a:t> life.  </a:t>
            </a:r>
            <a:r>
              <a:rPr lang="en-US" b="1" dirty="0" smtClean="0"/>
              <a:t>the quality of a family’s communication influences its closeness</a:t>
            </a:r>
            <a:r>
              <a:rPr lang="en-US" dirty="0" smtClean="0"/>
              <a:t>. If communication patterns are effective, then affiliation ties are strong and needs for belonging are met. One family handles conflict over financial expenditures, by discussion other by  keep spending . The family provides its members with affiliation Even if scattered across the country, family members gather to support one another and to share a holiday, wedding, graduation, or funeral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 LINE </a:t>
            </a:r>
            <a:endParaRPr lang="en-US" dirty="0"/>
          </a:p>
        </p:txBody>
      </p:sp>
      <p:sp>
        <p:nvSpPr>
          <p:cNvPr id="3" name="Content Placeholder 2"/>
          <p:cNvSpPr>
            <a:spLocks noGrp="1"/>
          </p:cNvSpPr>
          <p:nvPr>
            <p:ph sz="quarter" idx="1"/>
          </p:nvPr>
        </p:nvSpPr>
        <p:spPr>
          <a:xfrm>
            <a:off x="428596" y="1643050"/>
            <a:ext cx="8229600" cy="4525963"/>
          </a:xfrm>
        </p:spPr>
        <p:txBody>
          <a:bodyPr>
            <a:normAutofit/>
          </a:bodyPr>
          <a:lstStyle/>
          <a:p>
            <a:r>
              <a:rPr lang="en-US" dirty="0" smtClean="0"/>
              <a:t>Definition of Family </a:t>
            </a:r>
          </a:p>
          <a:p>
            <a:r>
              <a:rPr lang="en-US" dirty="0" smtClean="0"/>
              <a:t>Structure of the Family </a:t>
            </a:r>
          </a:p>
          <a:p>
            <a:r>
              <a:rPr lang="en-US" dirty="0" smtClean="0"/>
              <a:t>Concept of Family Health </a:t>
            </a:r>
          </a:p>
          <a:p>
            <a:r>
              <a:rPr lang="en-US" dirty="0" smtClean="0"/>
              <a:t>Characteristics of Healthy Family </a:t>
            </a:r>
          </a:p>
          <a:p>
            <a:r>
              <a:rPr lang="en-US" dirty="0" smtClean="0"/>
              <a:t>Family Function </a:t>
            </a:r>
          </a:p>
          <a:p>
            <a:r>
              <a:rPr lang="en-US" dirty="0" smtClean="0"/>
              <a:t>Nursing Role and family needs during stage of illness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lnSpcReduction="20000"/>
          </a:bodyPr>
          <a:lstStyle/>
          <a:p>
            <a:pPr lvl="0"/>
            <a:r>
              <a:rPr lang="en-US" b="1" dirty="0" smtClean="0"/>
              <a:t>Establishing Controls</a:t>
            </a:r>
            <a:endParaRPr lang="en-US" dirty="0" smtClean="0"/>
          </a:p>
          <a:p>
            <a:r>
              <a:rPr lang="en-US" dirty="0" smtClean="0"/>
              <a:t>Families maintain order through establishment of social </a:t>
            </a:r>
            <a:r>
              <a:rPr lang="en-US" b="1" dirty="0" smtClean="0"/>
              <a:t>controls both within the family and between family members and outsiders</a:t>
            </a:r>
            <a:r>
              <a:rPr lang="en-US" dirty="0" smtClean="0"/>
              <a:t>. Behavior of members is controlled by the family’s definition of acceptable and unacceptable behaviors. From   etiquette rules such as keeping  standards of home cleanliness,  children’s behavior toward adults,  </a:t>
            </a:r>
            <a:r>
              <a:rPr lang="en-US" b="1" dirty="0" smtClean="0"/>
              <a:t>“right” and what is “wrong, allocate various roles</a:t>
            </a:r>
            <a:r>
              <a:rPr lang="en-US" dirty="0" smtClean="0"/>
              <a:t>, responsibilities, </a:t>
            </a:r>
            <a:r>
              <a:rPr lang="en-US" b="1" dirty="0" smtClean="0"/>
              <a:t>identifies and directs the use of internal resources, such </a:t>
            </a:r>
            <a:r>
              <a:rPr lang="en-US" dirty="0" smtClean="0"/>
              <a:t>as member abilities. </a:t>
            </a:r>
            <a:r>
              <a:rPr lang="en-US" b="1" dirty="0" smtClean="0"/>
              <a:t>the external resources used by their members. Some families take advantage of the religious, health</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of the Family</a:t>
            </a:r>
            <a:endParaRPr lang="en-US" dirty="0"/>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Reproductive : /procreation ; family providing recruit for society to ensure the continuity of the international society and family </a:t>
            </a:r>
          </a:p>
          <a:p>
            <a:r>
              <a:rPr lang="en-US" dirty="0" smtClean="0">
                <a:latin typeface="Times New Roman" pitchFamily="18" charset="0"/>
                <a:cs typeface="Times New Roman" pitchFamily="18" charset="0"/>
              </a:rPr>
              <a:t>Economic function: encompass allocation of adequate resources for family members</a:t>
            </a:r>
          </a:p>
          <a:p>
            <a:r>
              <a:rPr lang="en-US" dirty="0" smtClean="0">
                <a:latin typeface="Times New Roman" pitchFamily="18" charset="0"/>
                <a:cs typeface="Times New Roman" pitchFamily="18" charset="0"/>
              </a:rPr>
              <a:t>It also could be viewed in relation ship with Maslow's hierarchy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9432"/>
            <a:ext cx="8534400" cy="1446984"/>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Dimension of family health </a:t>
            </a:r>
            <a:endParaRPr lang="en-US" dirty="0"/>
          </a:p>
        </p:txBody>
      </p:sp>
      <p:sp>
        <p:nvSpPr>
          <p:cNvPr id="3" name="عنصر نائب للمحتوى 2"/>
          <p:cNvSpPr>
            <a:spLocks noGrp="1"/>
          </p:cNvSpPr>
          <p:nvPr>
            <p:ph sz="quarter" idx="1"/>
          </p:nvPr>
        </p:nvSpPr>
        <p:spPr/>
        <p:txBody>
          <a:bodyPr>
            <a:normAutofit fontScale="92500" lnSpcReduction="10000"/>
          </a:bodyPr>
          <a:lstStyle/>
          <a:p>
            <a:pPr lvl="0"/>
            <a:r>
              <a:rPr lang="en-US" b="1" dirty="0" smtClean="0"/>
              <a:t>Biophysical</a:t>
            </a:r>
            <a:r>
              <a:rPr lang="en-US" dirty="0" smtClean="0"/>
              <a:t>:  physical status of each family member affects how the family functions and relate to each other. The main determinant of health are : Age, gender, race, genetic inheritance,  presence of any disease,  development stage of family members, all help nurse to identify and plan health care</a:t>
            </a:r>
          </a:p>
          <a:p>
            <a:pPr lvl="0"/>
            <a:r>
              <a:rPr lang="en-US" dirty="0" smtClean="0"/>
              <a:t>Development stage of family members is an important determinant of family health,  family who did not accomplished the development task of an adolescent will have difficulty in focusing on the need of children</a:t>
            </a:r>
          </a:p>
          <a:p>
            <a:r>
              <a:rPr lang="en-US" b="1" dirty="0" smtClean="0"/>
              <a:t> </a:t>
            </a:r>
            <a:endParaRPr lang="en-US" dirty="0" smtClean="0"/>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lnSpcReduction="10000"/>
          </a:bodyPr>
          <a:lstStyle/>
          <a:p>
            <a:pPr lvl="0"/>
            <a:r>
              <a:rPr lang="en-US" b="1" dirty="0" smtClean="0"/>
              <a:t>Psychological factors:  </a:t>
            </a:r>
            <a:endParaRPr lang="en-US" dirty="0" smtClean="0"/>
          </a:p>
          <a:p>
            <a:r>
              <a:rPr lang="en-US" b="1" dirty="0" smtClean="0"/>
              <a:t>Communication patterns: relationship is symmetrical</a:t>
            </a:r>
            <a:r>
              <a:rPr lang="en-US" dirty="0" smtClean="0"/>
              <a:t> / 2 parties communicate as equal, </a:t>
            </a:r>
            <a:r>
              <a:rPr lang="en-US" b="1" dirty="0" smtClean="0"/>
              <a:t>complementary relationship</a:t>
            </a:r>
            <a:r>
              <a:rPr lang="en-US" dirty="0" smtClean="0"/>
              <a:t>/ 2 parties communicate as superior and inferior. </a:t>
            </a:r>
            <a:r>
              <a:rPr lang="en-US" b="1" dirty="0" smtClean="0"/>
              <a:t>wheel pattern</a:t>
            </a:r>
            <a:r>
              <a:rPr lang="en-US" dirty="0" smtClean="0"/>
              <a:t> which one </a:t>
            </a:r>
            <a:r>
              <a:rPr lang="en-US" b="1" dirty="0" smtClean="0"/>
              <a:t>family member direct the communication</a:t>
            </a:r>
            <a:r>
              <a:rPr lang="en-US" dirty="0" smtClean="0"/>
              <a:t>, or isolate pattern in which discussion between 2 members isolate the third one /father, and the most successful pattern is the switch board pattern in which there is a reciprocal communication among all family members.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b="1" dirty="0" smtClean="0"/>
              <a:t>Family relationship :</a:t>
            </a:r>
            <a:r>
              <a:rPr lang="en-US" dirty="0" smtClean="0"/>
              <a:t>family relationship that close, cohesive and supportive to individual contribute to   individual health and health of the family. Distance , non-supportive and </a:t>
            </a:r>
            <a:r>
              <a:rPr lang="en-US" dirty="0" err="1" smtClean="0"/>
              <a:t>conflictual</a:t>
            </a:r>
            <a:r>
              <a:rPr lang="en-US" dirty="0" smtClean="0"/>
              <a:t> relationship increase stress in family and contribute to poor physical and  mental health problems in family members </a:t>
            </a:r>
          </a:p>
          <a:p>
            <a:r>
              <a:rPr lang="en-US" dirty="0" smtClean="0"/>
              <a:t>Presence of mental illness</a:t>
            </a:r>
          </a:p>
          <a:p>
            <a:r>
              <a:rPr lang="en-US" dirty="0" smtClean="0"/>
              <a:t>Family crisis: family response to stress may lead to family crisis  situation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b="1" dirty="0" smtClean="0"/>
              <a:t>Family Dynamic: </a:t>
            </a:r>
            <a:r>
              <a:rPr lang="en-US" dirty="0" smtClean="0"/>
              <a:t>describe the hierarchal pattern  with in family, </a:t>
            </a:r>
            <a:r>
              <a:rPr lang="en-US" b="1" dirty="0" smtClean="0"/>
              <a:t>power</a:t>
            </a:r>
            <a:r>
              <a:rPr lang="en-US" dirty="0" smtClean="0"/>
              <a:t>, </a:t>
            </a:r>
            <a:r>
              <a:rPr lang="en-US" b="1" dirty="0" smtClean="0"/>
              <a:t>leadership</a:t>
            </a:r>
            <a:r>
              <a:rPr lang="en-US" dirty="0" smtClean="0"/>
              <a:t> are central  elements of family dynamics . for example , young children have little power and influence on family, </a:t>
            </a:r>
            <a:r>
              <a:rPr lang="en-US" b="1" dirty="0" smtClean="0"/>
              <a:t>and with age they should have increasing power and influence with respect</a:t>
            </a:r>
            <a:r>
              <a:rPr lang="en-US" dirty="0" smtClean="0"/>
              <a:t> to family decisions.</a:t>
            </a:r>
            <a:r>
              <a:rPr lang="en-US" b="1" dirty="0" smtClean="0"/>
              <a:t>  It is culturally determined</a:t>
            </a:r>
            <a:r>
              <a:rPr lang="en-US" dirty="0" smtClean="0"/>
              <a:t>, in some cultures </a:t>
            </a:r>
            <a:r>
              <a:rPr lang="en-US" b="1" dirty="0" smtClean="0"/>
              <a:t>old men hold the decision making power</a:t>
            </a:r>
            <a:r>
              <a:rPr lang="en-US" dirty="0" smtClean="0"/>
              <a:t> in families , in others power is equally distributed between husbands and wife,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a:bodyPr>
          <a:lstStyle/>
          <a:p>
            <a:pPr lvl="0"/>
            <a:r>
              <a:rPr lang="en-US" b="1" dirty="0" smtClean="0"/>
              <a:t>Family coping and emotional strength: </a:t>
            </a:r>
            <a:r>
              <a:rPr lang="en-US" dirty="0" smtClean="0"/>
              <a:t>are behaviors that help a family to </a:t>
            </a:r>
            <a:r>
              <a:rPr lang="en-US" b="1" dirty="0" smtClean="0"/>
              <a:t>adapt to stressor change</a:t>
            </a:r>
            <a:r>
              <a:rPr lang="en-US" dirty="0" smtClean="0"/>
              <a:t> and characterized by positive </a:t>
            </a:r>
            <a:r>
              <a:rPr lang="en-US" b="1" dirty="0" smtClean="0"/>
              <a:t>problem-solving</a:t>
            </a:r>
            <a:r>
              <a:rPr lang="en-US" dirty="0" smtClean="0"/>
              <a:t> methods that prevent or resolve crisis situation.</a:t>
            </a:r>
          </a:p>
          <a:p>
            <a:pPr lvl="0"/>
            <a:r>
              <a:rPr lang="en-US" dirty="0" smtClean="0"/>
              <a:t>.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lvl="0"/>
            <a:r>
              <a:rPr lang="en-US" b="1" dirty="0" smtClean="0"/>
              <a:t>Child rearing and discipline pattern</a:t>
            </a:r>
            <a:r>
              <a:rPr lang="en-US" dirty="0" smtClean="0"/>
              <a:t> :it is more related to social and cultural factors  psychological  .</a:t>
            </a:r>
          </a:p>
          <a:p>
            <a:pPr lvl="0"/>
            <a:r>
              <a:rPr lang="en-US" b="1" dirty="0" smtClean="0"/>
              <a:t>Punitive and harsh interaction</a:t>
            </a:r>
            <a:r>
              <a:rPr lang="en-US" dirty="0" smtClean="0"/>
              <a:t> with children and sever disciplinary measures can undermine children’s physical and psychological health</a:t>
            </a:r>
          </a:p>
          <a:p>
            <a:pPr lvl="0"/>
            <a:r>
              <a:rPr lang="en-US" b="1" dirty="0" smtClean="0"/>
              <a:t>Discipline should be fair linked with explanation of what was done wrong or right and how behavior can be corrected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a:bodyPr>
          <a:lstStyle/>
          <a:p>
            <a:r>
              <a:rPr lang="en-US" b="1" dirty="0" smtClean="0"/>
              <a:t>III. Physical environment consideration: internal and external environments and affect the health of family.</a:t>
            </a:r>
            <a:r>
              <a:rPr lang="en-US" dirty="0" smtClean="0"/>
              <a:t> Crowded unsanitary, unsafe home are contribute to physical psychological health problems among family members, such these consideration are space for interaction, privacy, presence of safety hazards all affect health. </a:t>
            </a:r>
            <a:r>
              <a:rPr lang="en-US" b="1" dirty="0" smtClean="0"/>
              <a:t>The family external environment are the neighborhood in which they live, these physical environment characteristics  include  the types of homes in the area, degree of industrialization  , population density, </a:t>
            </a:r>
            <a:r>
              <a:rPr lang="en-US" b="1" dirty="0" err="1" smtClean="0"/>
              <a:t>commo</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lnSpcReduction="10000"/>
          </a:bodyPr>
          <a:lstStyle/>
          <a:p>
            <a:r>
              <a:rPr lang="en-US" b="1" dirty="0" smtClean="0"/>
              <a:t>IV. Socio-cultural consideration:</a:t>
            </a:r>
            <a:r>
              <a:rPr lang="en-US" dirty="0" smtClean="0"/>
              <a:t> Family roles , each family member has  several roles according to the position , </a:t>
            </a:r>
            <a:r>
              <a:rPr lang="en-US" b="1" dirty="0" smtClean="0"/>
              <a:t>adult woman in a family has the role of wife, mother, cock, confidante. conflict role : occurs when demand of single role is contradictory or compete with other roles as when mother have evening work meeting. </a:t>
            </a:r>
            <a:r>
              <a:rPr lang="en-US" dirty="0" smtClean="0"/>
              <a:t>expected that working women to do all house work and cock, and prepare meal,  </a:t>
            </a:r>
          </a:p>
          <a:p>
            <a:r>
              <a:rPr lang="en-US" b="1" dirty="0" smtClean="0"/>
              <a:t>effect may include social isolation, depression, increased susceptibility to illness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p:txBody>
          <a:bodyPr/>
          <a:lstStyle/>
          <a:p>
            <a:r>
              <a:rPr lang="en-US" sz="3600" dirty="0" smtClean="0">
                <a:latin typeface="Times New Roman" pitchFamily="18" charset="0"/>
                <a:cs typeface="Times New Roman" pitchFamily="18" charset="0"/>
              </a:rPr>
              <a:t>Understanding family role, structure and function helps in providing comprehensive  care both in a cute care and community based setting . knowledge About  function of healthy family enabling nurse to identify the unhealthy function and so take the appropriate action including  referring to community resources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dirty="0" smtClean="0"/>
              <a:t>Cultural and religion: believes may affect the health as in some religions ,it is prohibited to use contraceptives</a:t>
            </a:r>
          </a:p>
          <a:p>
            <a:r>
              <a:rPr lang="en-US" dirty="0" smtClean="0"/>
              <a:t>External resources: churches mosques and other social organizations that may family participate in can provide support to family  any time needed</a:t>
            </a:r>
          </a:p>
          <a:p>
            <a:pPr lvl="0"/>
            <a:r>
              <a:rPr lang="en-US" dirty="0" smtClean="0"/>
              <a:t>Social and economic status :lack of financial resources mean that family has no adequate nutritious food, shelter, or accesses to health care services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dirty="0" smtClean="0"/>
              <a:t>Employment and occupational factors:</a:t>
            </a:r>
          </a:p>
          <a:p>
            <a:r>
              <a:rPr lang="en-US" b="1" dirty="0" smtClean="0"/>
              <a:t>1. Job may produce stress for a</a:t>
            </a:r>
            <a:r>
              <a:rPr lang="en-US" dirty="0" smtClean="0"/>
              <a:t>dult that result in illness.</a:t>
            </a:r>
          </a:p>
          <a:p>
            <a:r>
              <a:rPr lang="en-US" dirty="0" smtClean="0"/>
              <a:t>2. </a:t>
            </a:r>
            <a:r>
              <a:rPr lang="en-US" b="1" dirty="0" smtClean="0"/>
              <a:t>Adult may be exposed to hazards</a:t>
            </a:r>
            <a:r>
              <a:rPr lang="en-US" dirty="0" smtClean="0"/>
              <a:t> that he brings it to other family members. </a:t>
            </a:r>
          </a:p>
          <a:p>
            <a:r>
              <a:rPr lang="en-US" dirty="0" smtClean="0"/>
              <a:t>3. </a:t>
            </a:r>
            <a:r>
              <a:rPr lang="en-US" b="1" dirty="0" smtClean="0"/>
              <a:t>Job-related problem and time constraint might interfere with family commitment</a:t>
            </a:r>
          </a:p>
          <a:p>
            <a:r>
              <a:rPr lang="en-US" dirty="0" smtClean="0"/>
              <a:t>workplace stress may result stress related illness, safety hazard at work place may lead to injury and disability,</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sz="quarter" idx="1"/>
          </p:nvPr>
        </p:nvSpPr>
        <p:spPr/>
        <p:txBody>
          <a:bodyPr/>
          <a:lstStyle/>
          <a:p>
            <a:r>
              <a:rPr lang="en-US" dirty="0" smtClean="0"/>
              <a:t>V. </a:t>
            </a:r>
            <a:r>
              <a:rPr lang="en-US" b="1" dirty="0" smtClean="0"/>
              <a:t>Behavioral dimension: </a:t>
            </a:r>
            <a:r>
              <a:rPr lang="en-US" dirty="0" smtClean="0"/>
              <a:t>pattern of prevention care as diet, exercise, hygiene, sharing, and responsibilities affect their health of members </a:t>
            </a:r>
          </a:p>
          <a:p>
            <a:pPr lvl="0"/>
            <a:r>
              <a:rPr lang="en-US" dirty="0" smtClean="0"/>
              <a:t>Rest and sleep: affect health as different work schedule may limit the  opportunity to interact with each other or with children</a:t>
            </a:r>
          </a:p>
          <a:p>
            <a:r>
              <a:rPr lang="en-US" dirty="0" smtClean="0"/>
              <a:t>Exercise and leisure activities:</a:t>
            </a:r>
          </a:p>
          <a:p>
            <a:pPr lvl="0"/>
            <a:r>
              <a:rPr lang="en-US" dirty="0" smtClean="0"/>
              <a:t>Safety practices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dirty="0" smtClean="0"/>
              <a:t>Family consumption pattern: either overconsumption or under consumption of nutrient </a:t>
            </a:r>
            <a:r>
              <a:rPr lang="en-US" b="1" dirty="0" smtClean="0"/>
              <a:t>results in nutrient related diseases</a:t>
            </a:r>
            <a:r>
              <a:rPr lang="en-US" dirty="0" smtClean="0"/>
              <a:t>, </a:t>
            </a:r>
            <a:r>
              <a:rPr lang="en-US" b="1" dirty="0" smtClean="0"/>
              <a:t>pattern of consumption</a:t>
            </a:r>
            <a:r>
              <a:rPr lang="en-US" dirty="0" smtClean="0"/>
              <a:t>  of excessive amount of fat, and calories and, </a:t>
            </a:r>
            <a:r>
              <a:rPr lang="en-US" b="1" dirty="0" smtClean="0"/>
              <a:t>preparing of food, so may relay on fast</a:t>
            </a:r>
            <a:r>
              <a:rPr lang="en-US" dirty="0" smtClean="0"/>
              <a:t> food, rather than balanced family meal, and other . </a:t>
            </a:r>
            <a:r>
              <a:rPr lang="en-US" b="1" dirty="0" smtClean="0"/>
              <a:t>Culture affect nutrition consumption pattern in term of type of food consumption.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lvl="0"/>
            <a:r>
              <a:rPr lang="en-US" b="1" dirty="0" smtClean="0"/>
              <a:t>Health system pattern : </a:t>
            </a:r>
            <a:r>
              <a:rPr lang="en-US" dirty="0" smtClean="0"/>
              <a:t>factors related to health system also affect family health as </a:t>
            </a:r>
          </a:p>
          <a:p>
            <a:pPr lvl="0"/>
            <a:r>
              <a:rPr lang="en-US" dirty="0" smtClean="0"/>
              <a:t>Attitude of family toward health and response to illness</a:t>
            </a:r>
          </a:p>
          <a:p>
            <a:pPr lvl="0"/>
            <a:r>
              <a:rPr lang="en-US" dirty="0" smtClean="0"/>
              <a:t>Aggregate level and availability and effectiveness of health services </a:t>
            </a:r>
          </a:p>
          <a:p>
            <a:pPr lvl="0"/>
            <a:r>
              <a:rPr lang="en-US" dirty="0" smtClean="0"/>
              <a:t>Use of health care services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Family Assessment: </a:t>
            </a:r>
            <a:r>
              <a:rPr lang="en-US" dirty="0" smtClean="0"/>
              <a:t/>
            </a:r>
            <a:br>
              <a:rPr lang="en-US" dirty="0" smtClean="0"/>
            </a:br>
            <a:endParaRPr lang="en-US" dirty="0"/>
          </a:p>
        </p:txBody>
      </p:sp>
      <p:sp>
        <p:nvSpPr>
          <p:cNvPr id="3" name="عنصر نائب للمحتوى 2"/>
          <p:cNvSpPr>
            <a:spLocks noGrp="1"/>
          </p:cNvSpPr>
          <p:nvPr>
            <p:ph sz="quarter" idx="1"/>
          </p:nvPr>
        </p:nvSpPr>
        <p:spPr/>
        <p:txBody>
          <a:bodyPr/>
          <a:lstStyle/>
          <a:p>
            <a:r>
              <a:rPr lang="en-US" b="1" dirty="0" smtClean="0"/>
              <a:t>To assess a family’s level of health in a systematic  way ,three tools are needed:</a:t>
            </a:r>
            <a:r>
              <a:rPr lang="en-US" dirty="0" smtClean="0"/>
              <a:t> </a:t>
            </a:r>
          </a:p>
          <a:p>
            <a:r>
              <a:rPr lang="en-US" dirty="0" smtClean="0"/>
              <a:t>(1) a Conceptual Framework   </a:t>
            </a:r>
          </a:p>
          <a:p>
            <a:r>
              <a:rPr lang="en-US" dirty="0" smtClean="0"/>
              <a:t> (2)     Categories For Data Collection, </a:t>
            </a:r>
          </a:p>
          <a:p>
            <a:r>
              <a:rPr lang="en-US" dirty="0" smtClean="0"/>
              <a:t>  (3) Assessment  Method For Measuring A Family’s Level Of Functioning</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dirty="0" smtClean="0"/>
              <a:t>Conceptual Framework : Three frameworks </a:t>
            </a:r>
          </a:p>
          <a:p>
            <a:pPr marL="514350" indent="-514350">
              <a:buFont typeface="+mj-lt"/>
              <a:buAutoNum type="arabicPeriod"/>
            </a:pPr>
            <a:r>
              <a:rPr lang="en-US" dirty="0" smtClean="0"/>
              <a:t>The </a:t>
            </a:r>
            <a:r>
              <a:rPr lang="en-US" b="1" dirty="0" smtClean="0"/>
              <a:t>interactional framework </a:t>
            </a:r>
            <a:r>
              <a:rPr lang="en-US" dirty="0" smtClean="0"/>
              <a:t>describes the family as a unit of interacting personalities and emphasizes communication, roles, conflict, coping patterns, and decision-making processes. This framework focuses on internal relationships but neglects the family’s interactions with the external environment.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marL="514350" indent="-514350">
              <a:buNone/>
            </a:pPr>
            <a:r>
              <a:rPr lang="en-US" dirty="0" smtClean="0"/>
              <a:t>2. The </a:t>
            </a:r>
            <a:r>
              <a:rPr lang="en-US" b="1" dirty="0" smtClean="0"/>
              <a:t>structural-functional framework </a:t>
            </a:r>
            <a:r>
              <a:rPr lang="en-US" dirty="0" smtClean="0"/>
              <a:t>describes the family as a social system relating to other social systems in the external environment, such as church, school, work, and the health care system. This framework examines the interacting functions of society and the family, considers family structure, and analyzes how a family’s structure affects its function.</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fontAlgn="auto"/>
            <a:r>
              <a:rPr lang="en-US" dirty="0" smtClean="0"/>
              <a:t>3. The </a:t>
            </a:r>
            <a:r>
              <a:rPr lang="en-US" b="1" dirty="0" smtClean="0"/>
              <a:t>developmental framework </a:t>
            </a:r>
            <a:r>
              <a:rPr lang="en-US" dirty="0" smtClean="0"/>
              <a:t>studies families from a life-cycle perspective by examining members’ changing roles and tasks in each progressive life-cycle stage. This framework incorporates elements from interactional and structural-functional approaches so that family structure, function, and interaction are viewed in the context of the environment at each stage of family development.</a:t>
            </a:r>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Data Collection Categories</a:t>
            </a:r>
            <a:endParaRPr lang="en-US" dirty="0"/>
          </a:p>
        </p:txBody>
      </p:sp>
      <p:sp>
        <p:nvSpPr>
          <p:cNvPr id="3" name="عنصر نائب للمحتوى 2"/>
          <p:cNvSpPr>
            <a:spLocks noGrp="1"/>
          </p:cNvSpPr>
          <p:nvPr>
            <p:ph sz="quarter" idx="1"/>
          </p:nvPr>
        </p:nvSpPr>
        <p:spPr/>
        <p:txBody>
          <a:bodyPr>
            <a:normAutofit lnSpcReduction="10000"/>
          </a:bodyPr>
          <a:lstStyle/>
          <a:p>
            <a:pPr marL="514350" indent="-514350">
              <a:buFont typeface="Arial" pitchFamily="34" charset="0"/>
              <a:buChar char="•"/>
            </a:pPr>
            <a:r>
              <a:rPr lang="en-US" dirty="0" smtClean="0"/>
              <a:t> Family demographics </a:t>
            </a:r>
          </a:p>
          <a:p>
            <a:pPr marL="514350" indent="-514350">
              <a:buFont typeface="Arial" pitchFamily="34" charset="0"/>
              <a:buChar char="•"/>
            </a:pPr>
            <a:r>
              <a:rPr lang="en-US" dirty="0" smtClean="0"/>
              <a:t>Physical environment data describe the geography, climate, housing, space, social and political structures,</a:t>
            </a:r>
          </a:p>
          <a:p>
            <a:pPr marL="514350" indent="-514350">
              <a:buFont typeface="Arial" pitchFamily="34" charset="0"/>
              <a:buChar char="•"/>
            </a:pPr>
            <a:r>
              <a:rPr lang="en-US" dirty="0" smtClean="0"/>
              <a:t>Psychological and spiritual environment refers to affection relationships, mutual respect, support</a:t>
            </a:r>
          </a:p>
          <a:p>
            <a:pPr marL="514350" indent="-514350">
              <a:buFont typeface="Arial" pitchFamily="34" charset="0"/>
              <a:buChar char="•"/>
            </a:pPr>
            <a:r>
              <a:rPr lang="en-US" dirty="0" smtClean="0"/>
              <a:t> </a:t>
            </a:r>
            <a:endParaRPr lang="en-US" dirty="0" smtClean="0"/>
          </a:p>
          <a:p>
            <a:pPr marL="514350" indent="-514350">
              <a:buFont typeface="Arial" pitchFamily="34" charset="0"/>
              <a:buChar char="•"/>
            </a:pPr>
            <a:r>
              <a:rPr lang="en-US" dirty="0" smtClean="0"/>
              <a:t>Family social and cultural patterns comprise family discipline and limit-setting practices; promotion of initiative, creativity, and leadership; family goal setting;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Family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3200" dirty="0" smtClean="0">
                <a:latin typeface="Times New Roman" pitchFamily="18" charset="0"/>
                <a:cs typeface="Times New Roman" pitchFamily="18" charset="0"/>
              </a:rPr>
              <a:t>It is two or more individual who identify themselves as family and manifest some degree of interdependence in interaction with each other and their environment in meeting basic human needs. </a:t>
            </a:r>
          </a:p>
          <a:p>
            <a:r>
              <a:rPr lang="en-US" sz="3200" dirty="0" smtClean="0">
                <a:latin typeface="Times New Roman" pitchFamily="18" charset="0"/>
                <a:cs typeface="Times New Roman" pitchFamily="18" charset="0"/>
              </a:rPr>
              <a:t>Or it is ,Social group whose member share common values and interact with each other overtime.  </a:t>
            </a:r>
          </a:p>
          <a:p>
            <a:r>
              <a:rPr lang="en-US" sz="3200" dirty="0" smtClean="0">
                <a:latin typeface="Times New Roman" pitchFamily="18" charset="0"/>
                <a:cs typeface="Times New Roman" pitchFamily="18" charset="0"/>
              </a:rPr>
              <a:t>The family is considered the natural and fundamental unit of society </a:t>
            </a:r>
          </a:p>
          <a:p>
            <a:r>
              <a:rPr lang="en-US" sz="3200" dirty="0" smtClean="0">
                <a:latin typeface="Times New Roman" pitchFamily="18" charset="0"/>
                <a:cs typeface="Times New Roman" pitchFamily="18" charset="0"/>
              </a:rPr>
              <a:t>It is described as collective enterprise based on relationship defined by birth and marriage </a:t>
            </a:r>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endParaRPr lang="en-US" sz="2800" dirty="0" smtClean="0"/>
          </a:p>
          <a:p>
            <a:endParaRPr lang="en-US" sz="2800" dirty="0"/>
          </a:p>
          <a:p>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lnSpcReduction="10000"/>
          </a:bodyPr>
          <a:lstStyle/>
          <a:p>
            <a:pPr fontAlgn="auto"/>
            <a:r>
              <a:rPr lang="en-US" dirty="0" smtClean="0"/>
              <a:t>Family functions refer to a family’s ability to carry out   developmental tasks and provide’ needs.</a:t>
            </a:r>
          </a:p>
          <a:p>
            <a:r>
              <a:rPr lang="en-US" dirty="0" smtClean="0"/>
              <a:t> Family values and beliefs  might deal with raising children, making and spending money, education, religion, work, health, and community involvement </a:t>
            </a:r>
          </a:p>
          <a:p>
            <a:pPr fontAlgn="auto"/>
            <a:r>
              <a:rPr lang="en-US" dirty="0" smtClean="0"/>
              <a:t> Family communication patterns include the frequency and quality of communication within a family and between the family and its environment.</a:t>
            </a:r>
          </a:p>
          <a:p>
            <a:pPr fontAlgn="auto"/>
            <a:r>
              <a:rPr lang="en-US" dirty="0" smtClean="0"/>
              <a:t>Family decision-making patterns refer to how decisions are made in a family, by whom they are made, and how they are implemented.</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dirty="0" smtClean="0"/>
              <a:t>Family problem-solving patterns describe how a family handles problems, who deals with them, the flexibility of a family’s approach to problem-solving, and the nature of solutions.</a:t>
            </a:r>
          </a:p>
          <a:p>
            <a:r>
              <a:rPr lang="en-US" dirty="0" smtClean="0"/>
              <a:t>Family coping patterns encompass how a family handles conflict and life changes, the nature and quality of family support system</a:t>
            </a:r>
          </a:p>
          <a:p>
            <a:r>
              <a:rPr lang="en-US" dirty="0" smtClean="0"/>
              <a:t>Family health behavior refers to familial health history, current physical health status of family members, family use of health resources,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(3) Assessment  Method For Measuring A Family’s Level Of Functioning</a:t>
            </a:r>
            <a:br>
              <a:rPr lang="en-US" dirty="0" smtClean="0"/>
            </a:br>
            <a:endParaRPr lang="en-US" dirty="0"/>
          </a:p>
        </p:txBody>
      </p:sp>
      <p:sp>
        <p:nvSpPr>
          <p:cNvPr id="3" name="عنصر نائب للمحتوى 2"/>
          <p:cNvSpPr>
            <a:spLocks noGrp="1"/>
          </p:cNvSpPr>
          <p:nvPr>
            <p:ph sz="quarter" idx="1"/>
          </p:nvPr>
        </p:nvSpPr>
        <p:spPr/>
        <p:txBody>
          <a:bodyPr/>
          <a:lstStyle/>
          <a:p>
            <a:r>
              <a:rPr lang="en-US" dirty="0" smtClean="0"/>
              <a:t>These methods serve to generate information about selected aspects of family structure and function;  </a:t>
            </a:r>
          </a:p>
          <a:p>
            <a:pPr lvl="0"/>
            <a:r>
              <a:rPr lang="en-US" dirty="0" smtClean="0"/>
              <a:t>The </a:t>
            </a:r>
            <a:r>
              <a:rPr lang="en-US" b="1" dirty="0" smtClean="0"/>
              <a:t>eco-map :</a:t>
            </a:r>
            <a:r>
              <a:rPr lang="en-US" dirty="0" smtClean="0"/>
              <a:t>is a diagram of the connections between a family and the other systems in its ecologic environment</a:t>
            </a:r>
          </a:p>
          <a:p>
            <a:pPr lvl="0"/>
            <a:r>
              <a:rPr lang="en-US" dirty="0" smtClean="0"/>
              <a:t>The </a:t>
            </a:r>
            <a:r>
              <a:rPr lang="en-US" b="1" dirty="0" err="1" smtClean="0"/>
              <a:t>genogram</a:t>
            </a:r>
            <a:r>
              <a:rPr lang="en-US" b="1" dirty="0" smtClean="0"/>
              <a:t> </a:t>
            </a:r>
            <a:r>
              <a:rPr lang="en-US" dirty="0" smtClean="0"/>
              <a:t>displays family information graphically in a way that provides a quick view of complex family patterns over a significant period of time, usually three or more generations</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Basic symbols </a:t>
            </a:r>
            <a:endParaRPr lang="en-US" dirty="0"/>
          </a:p>
        </p:txBody>
      </p:sp>
      <p:pic>
        <p:nvPicPr>
          <p:cNvPr id="4" name="Picture 2" descr="geneogram symbols2"/>
          <p:cNvPicPr>
            <a:picLocks noGrp="1" noChangeAspect="1" noChangeArrowheads="1"/>
          </p:cNvPicPr>
          <p:nvPr>
            <p:ph sz="quarter" idx="1"/>
          </p:nvPr>
        </p:nvPicPr>
        <p:blipFill>
          <a:blip r:embed="rId2" cstate="print"/>
          <a:srcRect/>
          <a:stretch>
            <a:fillRect/>
          </a:stretch>
        </p:blipFill>
        <p:spPr bwMode="auto">
          <a:xfrm>
            <a:off x="2863540" y="1527175"/>
            <a:ext cx="3380407" cy="457200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pPr lvl="0"/>
            <a:r>
              <a:rPr lang="en-US" dirty="0" smtClean="0"/>
              <a:t>A </a:t>
            </a:r>
            <a:r>
              <a:rPr lang="en-US" b="1" dirty="0" smtClean="0"/>
              <a:t>social network support map </a:t>
            </a:r>
            <a:r>
              <a:rPr lang="en-US" dirty="0" smtClean="0"/>
              <a:t>gives details about the quality and quantity of social connections. Strengths within the system can be elaborated with words, or numbers, or a combination of these. The nurse uses this tool to help the family understand its sources of support and relationships and to form a basis for nursing care planning and intervention.</a:t>
            </a:r>
          </a:p>
          <a:p>
            <a:pPr fontAlgn="auto"/>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0000" lnSpcReduction="20000"/>
          </a:bodyPr>
          <a:lstStyle/>
          <a:p>
            <a:r>
              <a:rPr lang="en-US" b="1" dirty="0" smtClean="0"/>
              <a:t>Assessment of:</a:t>
            </a:r>
            <a:r>
              <a:rPr lang="en-US" dirty="0" smtClean="0"/>
              <a:t> include assessment of factors that affect  health and illness </a:t>
            </a:r>
          </a:p>
          <a:p>
            <a:r>
              <a:rPr lang="en-US" b="1" dirty="0" smtClean="0"/>
              <a:t>Biophysical Considerations in Family Assessment</a:t>
            </a:r>
            <a:endParaRPr lang="en-US" dirty="0" smtClean="0"/>
          </a:p>
          <a:p>
            <a:r>
              <a:rPr lang="en-US" dirty="0" smtClean="0"/>
              <a:t>■ What is the age, gender, and racial/ethnic composition of the family?</a:t>
            </a:r>
          </a:p>
          <a:p>
            <a:r>
              <a:rPr lang="en-US" dirty="0" smtClean="0"/>
              <a:t>■ How adequately have individual family members accomplished age-appropriate developmental tasks?</a:t>
            </a:r>
          </a:p>
          <a:p>
            <a:r>
              <a:rPr lang="en-US" dirty="0" smtClean="0"/>
              <a:t>■ Do individual family members’ developmental stages create stress in the family?</a:t>
            </a:r>
          </a:p>
          <a:p>
            <a:r>
              <a:rPr lang="en-US" dirty="0" smtClean="0"/>
              <a:t>■ What developmental stage is the family in? How well has the family achieved the tasks of this and previous developmental stages?</a:t>
            </a:r>
          </a:p>
          <a:p>
            <a:r>
              <a:rPr lang="en-US" dirty="0" smtClean="0"/>
              <a:t>■ Do family members have any existing physical health conditions that are affecting family function?</a:t>
            </a:r>
          </a:p>
          <a:p>
            <a:r>
              <a:rPr lang="en-US" dirty="0" smtClean="0"/>
              <a:t>■ Is there a family history of genetic predisposition to disease?</a:t>
            </a:r>
          </a:p>
          <a:p>
            <a:r>
              <a:rPr lang="en-US" dirty="0" smtClean="0"/>
              <a:t>■ What is the immunization status of family members?</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0000" lnSpcReduction="20000"/>
          </a:bodyPr>
          <a:lstStyle/>
          <a:p>
            <a:r>
              <a:rPr lang="en-US" b="1" dirty="0" smtClean="0"/>
              <a:t>Psychological Considerations in Family Assessment</a:t>
            </a:r>
            <a:endParaRPr lang="en-US" dirty="0" smtClean="0"/>
          </a:p>
          <a:p>
            <a:r>
              <a:rPr lang="en-US" dirty="0" smtClean="0"/>
              <a:t>■ What are the typical modes of family communication? How effective are family communication patterns? What areas are taboo in family communication?</a:t>
            </a:r>
          </a:p>
          <a:p>
            <a:r>
              <a:rPr lang="en-US" dirty="0" smtClean="0"/>
              <a:t>■ How cohesive is the family? Do family members exhibit close supportive relationships?</a:t>
            </a:r>
          </a:p>
          <a:p>
            <a:r>
              <a:rPr lang="en-US" dirty="0" smtClean="0"/>
              <a:t>■ How are decisions made in the family? By whom? Which family members have input into decisions? Who is responsible for carrying out family decisions? </a:t>
            </a:r>
          </a:p>
          <a:p>
            <a:r>
              <a:rPr lang="en-US" dirty="0" smtClean="0"/>
              <a:t>■ Who is the leader in the family? Does the leader use a leadership style appropriate to the age and abilities of other family members?</a:t>
            </a:r>
          </a:p>
          <a:p>
            <a:r>
              <a:rPr lang="en-US" dirty="0" smtClean="0"/>
              <a:t>■ Do family members express respect for each other? </a:t>
            </a:r>
          </a:p>
          <a:p>
            <a:r>
              <a:rPr lang="en-US" dirty="0" smtClean="0"/>
              <a:t>■ Is there evidence of violence within the family? What forms of discipline are used in the family? Is the discipline used appropriate?</a:t>
            </a:r>
          </a:p>
          <a:p>
            <a:r>
              <a:rPr lang="en-US" dirty="0" smtClean="0"/>
              <a:t>■ What emotional strengths does the family exhibit? How does the family deal with change?</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r>
              <a:rPr lang="en-US" dirty="0" smtClean="0"/>
              <a:t>■ What coping strategies does the family use? How effective are these strategies?</a:t>
            </a:r>
          </a:p>
          <a:p>
            <a:r>
              <a:rPr lang="en-US" dirty="0" smtClean="0"/>
              <a:t>■ What are the family’s goals? Do individual goals conflict with or complement family goals? What values are reflected in the family’s goals?</a:t>
            </a:r>
          </a:p>
          <a:p>
            <a:r>
              <a:rPr lang="en-US" dirty="0" smtClean="0"/>
              <a:t>■ Is there evidence of mental illness in the family? What is the effect of mental illness on family relationships? On family function?</a:t>
            </a:r>
          </a:p>
          <a:p>
            <a:r>
              <a:rPr lang="en-US" dirty="0" smtClean="0"/>
              <a:t>■ How well does the family deal with crisis? Is there an existing crisis within the family? If so, what type of crisis is it?</a:t>
            </a:r>
          </a:p>
          <a:p>
            <a:r>
              <a:rPr lang="en-US" dirty="0" smtClean="0"/>
              <a:t>■ What are the perceptions of the family regarding the crisis situation?</a:t>
            </a:r>
          </a:p>
          <a:p>
            <a:r>
              <a:rPr lang="en-US" dirty="0" smtClean="0"/>
              <a:t>■ Is there potential for harm to family members as a result of the crisis (e.g., homicide or suicide)?</a:t>
            </a:r>
          </a:p>
          <a:p>
            <a:r>
              <a:rPr lang="en-US" dirty="0" smtClean="0"/>
              <a:t>■ What defense mechanisms and coping strategies has the family employed?</a:t>
            </a:r>
          </a:p>
          <a:p>
            <a:r>
              <a:rPr lang="en-US" dirty="0" smtClean="0"/>
              <a:t>■ What internal and external sources of support are available to deal with the crisis?</a:t>
            </a:r>
          </a:p>
          <a:p>
            <a:r>
              <a:rPr lang="en-US" dirty="0" smtClean="0"/>
              <a:t>■ What options for action are available to resolve the crisis situation? To what extent are family members aware of options? What are the advantages and disadvantages of the options available </a:t>
            </a:r>
          </a:p>
          <a:p>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85000" lnSpcReduction="20000"/>
          </a:bodyPr>
          <a:lstStyle/>
          <a:p>
            <a:r>
              <a:rPr lang="en-US" b="1" dirty="0" smtClean="0"/>
              <a:t>Physical Environmental Considerations in Family Assessment</a:t>
            </a:r>
            <a:endParaRPr lang="en-US" dirty="0" smtClean="0"/>
          </a:p>
          <a:p>
            <a:r>
              <a:rPr lang="en-US" dirty="0" smtClean="0"/>
              <a:t>■ Where does the family live?</a:t>
            </a:r>
          </a:p>
          <a:p>
            <a:r>
              <a:rPr lang="en-US" dirty="0" smtClean="0"/>
              <a:t>■ What is the physical condition of the home? Are there safety hazards in the home?</a:t>
            </a:r>
          </a:p>
          <a:p>
            <a:r>
              <a:rPr lang="en-US" dirty="0" smtClean="0"/>
              <a:t>■ Is plumbing adequate? Is the amount of space available adequate for the number of persons in the family? </a:t>
            </a:r>
          </a:p>
          <a:p>
            <a:r>
              <a:rPr lang="en-US" dirty="0" smtClean="0"/>
              <a:t>■ Does the family have an emergency plan?</a:t>
            </a:r>
          </a:p>
          <a:p>
            <a:r>
              <a:rPr lang="en-US" dirty="0" smtClean="0"/>
              <a:t>■ How safe is the neighborhood? Are there environmental hazards in the neighborhood?</a:t>
            </a:r>
          </a:p>
          <a:p>
            <a:r>
              <a:rPr lang="en-US" dirty="0" smtClean="0"/>
              <a:t>■ Does the family have access to necessary goods and services (e.g., grocery stores)?</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70000" lnSpcReduction="20000"/>
          </a:bodyPr>
          <a:lstStyle/>
          <a:p>
            <a:r>
              <a:rPr lang="en-US" b="1" dirty="0" err="1" smtClean="0"/>
              <a:t>Sociocultural</a:t>
            </a:r>
            <a:r>
              <a:rPr lang="en-US" b="1" dirty="0" smtClean="0"/>
              <a:t> Considerations in Family Assessment</a:t>
            </a:r>
            <a:endParaRPr lang="en-US" dirty="0" smtClean="0"/>
          </a:p>
          <a:p>
            <a:r>
              <a:rPr lang="en-US" dirty="0" smtClean="0"/>
              <a:t>■ What formal and informal roles are enacted by family </a:t>
            </a:r>
            <a:r>
              <a:rPr lang="en-US" dirty="0" err="1" smtClean="0"/>
              <a:t>members?How</a:t>
            </a:r>
            <a:r>
              <a:rPr lang="en-US" dirty="0" smtClean="0"/>
              <a:t> flexible and interchangeable are these roles?</a:t>
            </a:r>
          </a:p>
          <a:p>
            <a:r>
              <a:rPr lang="en-US" dirty="0" smtClean="0"/>
              <a:t>■ How congruent are family roles with those of the dominant culture?</a:t>
            </a:r>
          </a:p>
          <a:p>
            <a:r>
              <a:rPr lang="en-US" dirty="0" smtClean="0"/>
              <a:t>■ Is there evidence of role conflict? Role overload?</a:t>
            </a:r>
          </a:p>
          <a:p>
            <a:r>
              <a:rPr lang="en-US" dirty="0" smtClean="0"/>
              <a:t>■ How adequate are family role models?</a:t>
            </a:r>
          </a:p>
          <a:p>
            <a:r>
              <a:rPr lang="en-US" dirty="0" smtClean="0"/>
              <a:t>■ Are essential family roles being adequately performed?</a:t>
            </a:r>
          </a:p>
          <a:p>
            <a:r>
              <a:rPr lang="en-US" dirty="0" smtClean="0"/>
              <a:t>■ Are there expected changes in family roles? How will the family adapt to these changes?</a:t>
            </a:r>
          </a:p>
          <a:p>
            <a:r>
              <a:rPr lang="en-US" dirty="0" smtClean="0"/>
              <a:t>■ What cultural and religious factors influence family health status?</a:t>
            </a:r>
          </a:p>
          <a:p>
            <a:r>
              <a:rPr lang="en-US" dirty="0" smtClean="0"/>
              <a:t>■ What is the family’s income? Is the income sufficient to meet the family’s needs?</a:t>
            </a:r>
          </a:p>
          <a:p>
            <a:r>
              <a:rPr lang="en-US" dirty="0" smtClean="0"/>
              <a:t>■ Are family members employed? What are the occupations of family members? Do occupational roles conflict with family roles? Do occupational roles present health hazards for family members?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Developmental stages of family and the life cycle </a:t>
            </a:r>
            <a:r>
              <a:rPr lang="en-US" dirty="0" smtClean="0"/>
              <a:t/>
            </a:r>
            <a:br>
              <a:rPr lang="en-US" dirty="0" smtClean="0"/>
            </a:br>
            <a:endParaRPr lang="en-US" dirty="0"/>
          </a:p>
        </p:txBody>
      </p:sp>
      <p:sp>
        <p:nvSpPr>
          <p:cNvPr id="3" name="عنصر نائب للمحتوى 2"/>
          <p:cNvSpPr>
            <a:spLocks noGrp="1"/>
          </p:cNvSpPr>
          <p:nvPr>
            <p:ph sz="quarter" idx="1"/>
          </p:nvPr>
        </p:nvSpPr>
        <p:spPr/>
        <p:txBody>
          <a:bodyPr/>
          <a:lstStyle/>
          <a:p>
            <a:r>
              <a:rPr lang="en-US" dirty="0" smtClean="0"/>
              <a:t>The developmental stages of individual growth could be applied to family,  Families grow and develop as individual within it mature and adapt to the demand of life changes. </a:t>
            </a:r>
          </a:p>
          <a:p>
            <a:r>
              <a:rPr lang="en-US" dirty="0" smtClean="0"/>
              <a:t>Family structure also vary with each stage of family life cycle, family life cycle consist of 2 stages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lnSpcReduction="20000"/>
          </a:bodyPr>
          <a:lstStyle/>
          <a:p>
            <a:r>
              <a:rPr lang="en-US" b="1" dirty="0" smtClean="0"/>
              <a:t>Behavioral Considerations in Family Assessment</a:t>
            </a:r>
            <a:endParaRPr lang="en-US" dirty="0" smtClean="0"/>
          </a:p>
          <a:p>
            <a:r>
              <a:rPr lang="en-US" dirty="0" smtClean="0"/>
              <a:t>■ What are the food preferences and consumption patterns of the family? How are foods usually prepared? By whom?</a:t>
            </a:r>
          </a:p>
          <a:p>
            <a:r>
              <a:rPr lang="en-US" dirty="0" smtClean="0"/>
              <a:t>■ Do family members smoke, or use or abuse alcohol or other substances?</a:t>
            </a:r>
          </a:p>
          <a:p>
            <a:r>
              <a:rPr lang="en-US" dirty="0" smtClean="0"/>
              <a:t>■ What medications are used by family members? Is medication use appropriate? Are medications stored safely?</a:t>
            </a:r>
          </a:p>
          <a:p>
            <a:r>
              <a:rPr lang="en-US" dirty="0" smtClean="0"/>
              <a:t>■ Do family members get adequate rest and exercise?</a:t>
            </a:r>
          </a:p>
          <a:p>
            <a:r>
              <a:rPr lang="en-US" dirty="0" smtClean="0"/>
              <a:t>■ What kinds of leisure activities do family members engage in? Do leisure activities pose any health hazards?  </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92500" lnSpcReduction="20000"/>
          </a:bodyPr>
          <a:lstStyle/>
          <a:p>
            <a:r>
              <a:rPr lang="en-US" dirty="0" smtClean="0"/>
              <a:t>■ Do family members engage in appropriate safety precautions in the following areas?</a:t>
            </a:r>
          </a:p>
          <a:p>
            <a:r>
              <a:rPr lang="en-US" dirty="0" smtClean="0"/>
              <a:t>• Consistent seat belt use</a:t>
            </a:r>
          </a:p>
          <a:p>
            <a:r>
              <a:rPr lang="en-US" dirty="0" smtClean="0"/>
              <a:t>• Use of safety equipment such as eye and ear protection </a:t>
            </a:r>
          </a:p>
          <a:p>
            <a:r>
              <a:rPr lang="en-US" dirty="0" smtClean="0"/>
              <a:t>• Use of infant safety seats</a:t>
            </a:r>
          </a:p>
          <a:p>
            <a:r>
              <a:rPr lang="en-US" dirty="0" smtClean="0"/>
              <a:t>• Cribs with safe spacing between rails and proper mattress width</a:t>
            </a:r>
          </a:p>
          <a:p>
            <a:r>
              <a:rPr lang="en-US" dirty="0" smtClean="0"/>
              <a:t>• Proper storage and disposal of hazardous substances</a:t>
            </a:r>
          </a:p>
          <a:p>
            <a:r>
              <a:rPr lang="en-US" dirty="0" smtClean="0"/>
              <a:t>• Safety education of children regarding not talking to or going with strangers, crossing the street safely, and using seat belts and safety equipment such as helmets, goggles, and ear protection</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62500" lnSpcReduction="20000"/>
          </a:bodyPr>
          <a:lstStyle/>
          <a:p>
            <a:r>
              <a:rPr lang="en-US" dirty="0" smtClean="0"/>
              <a:t>Who in the family engages in sexual activity? Is there a need for contraceptives? What is the attitude of family members toward sexual activity?</a:t>
            </a:r>
          </a:p>
          <a:p>
            <a:r>
              <a:rPr lang="en-US" b="1" dirty="0" smtClean="0"/>
              <a:t>Health System Considerations in Family Assessment</a:t>
            </a:r>
            <a:endParaRPr lang="en-US" dirty="0" smtClean="0"/>
          </a:p>
          <a:p>
            <a:r>
              <a:rPr lang="en-US" dirty="0" smtClean="0"/>
              <a:t>■ How does the family define health and illness? How does the family prioritize health in relation to other family needs and goals?</a:t>
            </a:r>
          </a:p>
          <a:p>
            <a:r>
              <a:rPr lang="en-US" dirty="0" smtClean="0"/>
              <a:t>■ How do family members deal with illness?</a:t>
            </a:r>
          </a:p>
          <a:p>
            <a:r>
              <a:rPr lang="en-US" dirty="0" smtClean="0"/>
              <a:t>■ Who makes health-related decisions in the family? Who carries out those decisions?</a:t>
            </a:r>
          </a:p>
          <a:p>
            <a:r>
              <a:rPr lang="en-US" dirty="0" smtClean="0"/>
              <a:t>■ What health-related behaviors do family members exhibit?</a:t>
            </a:r>
          </a:p>
          <a:p>
            <a:r>
              <a:rPr lang="en-US" dirty="0" smtClean="0"/>
              <a:t>■ What is the family’s usual source of health care?</a:t>
            </a:r>
          </a:p>
          <a:p>
            <a:r>
              <a:rPr lang="en-US" dirty="0" smtClean="0"/>
              <a:t>■ Is the family’s use of health care services appropriate?</a:t>
            </a:r>
          </a:p>
          <a:p>
            <a:r>
              <a:rPr lang="en-US" dirty="0" smtClean="0"/>
              <a:t>■ Does the family have health insurance? If so, are all family members covered? What services are covered?</a:t>
            </a:r>
          </a:p>
          <a:p>
            <a:r>
              <a:rPr lang="en-US" dirty="0" smtClean="0"/>
              <a:t>■ How adequate are the primary, secondary, and tertiary prevention services available to families?</a:t>
            </a:r>
          </a:p>
          <a:p>
            <a:r>
              <a:rPr lang="en-US" dirty="0" smtClean="0"/>
              <a:t>■ How available, accessible, and affordable are health services for families in the community?</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Role and Family Needs During Stage of Illness </a:t>
            </a:r>
            <a:endParaRPr lang="en-US" dirty="0"/>
          </a:p>
        </p:txBody>
      </p:sp>
      <p:graphicFrame>
        <p:nvGraphicFramePr>
          <p:cNvPr id="4" name="Content Placeholder 3"/>
          <p:cNvGraphicFramePr>
            <a:graphicFrameLocks noGrp="1"/>
          </p:cNvGraphicFramePr>
          <p:nvPr>
            <p:ph sz="quarter" idx="1"/>
          </p:nvPr>
        </p:nvGraphicFramePr>
        <p:xfrm>
          <a:off x="301625" y="1527175"/>
          <a:ext cx="8504238" cy="4577080"/>
        </p:xfrm>
        <a:graphic>
          <a:graphicData uri="http://schemas.openxmlformats.org/drawingml/2006/table">
            <a:tbl>
              <a:tblPr firstRow="1" bandRow="1">
                <a:tableStyleId>{5C22544A-7EE6-4342-B048-85BDC9FD1C3A}</a:tableStyleId>
              </a:tblPr>
              <a:tblGrid>
                <a:gridCol w="2834746"/>
                <a:gridCol w="2834746"/>
                <a:gridCol w="2834746"/>
              </a:tblGrid>
              <a:tr h="370840">
                <a:tc>
                  <a:txBody>
                    <a:bodyPr/>
                    <a:lstStyle/>
                    <a:p>
                      <a:r>
                        <a:rPr lang="en-US" dirty="0" smtClean="0"/>
                        <a:t>Stage</a:t>
                      </a:r>
                      <a:endParaRPr lang="en-US" dirty="0"/>
                    </a:p>
                  </a:txBody>
                  <a:tcPr marL="94491" marR="94491"/>
                </a:tc>
                <a:tc>
                  <a:txBody>
                    <a:bodyPr/>
                    <a:lstStyle/>
                    <a:p>
                      <a:r>
                        <a:rPr lang="en-US" dirty="0" smtClean="0"/>
                        <a:t>Family needs</a:t>
                      </a:r>
                      <a:endParaRPr lang="en-US" dirty="0"/>
                    </a:p>
                  </a:txBody>
                  <a:tcPr marL="94491" marR="94491"/>
                </a:tc>
                <a:tc>
                  <a:txBody>
                    <a:bodyPr/>
                    <a:lstStyle/>
                    <a:p>
                      <a:r>
                        <a:rPr lang="en-US" dirty="0" smtClean="0"/>
                        <a:t>Role of the nurse </a:t>
                      </a:r>
                      <a:endParaRPr lang="en-US" dirty="0"/>
                    </a:p>
                  </a:txBody>
                  <a:tcPr marL="94491" marR="94491"/>
                </a:tc>
              </a:tr>
              <a:tr h="370840">
                <a:tc>
                  <a:txBody>
                    <a:bodyPr/>
                    <a:lstStyle/>
                    <a:p>
                      <a:r>
                        <a:rPr lang="en-US" dirty="0" smtClean="0">
                          <a:latin typeface="Times New Roman" pitchFamily="18" charset="0"/>
                          <a:cs typeface="Times New Roman" pitchFamily="18" charset="0"/>
                        </a:rPr>
                        <a:t>Pre-diagnosis </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Information </a:t>
                      </a:r>
                    </a:p>
                    <a:p>
                      <a:r>
                        <a:rPr lang="en-US" dirty="0" smtClean="0">
                          <a:latin typeface="Times New Roman" pitchFamily="18" charset="0"/>
                          <a:cs typeface="Times New Roman" pitchFamily="18" charset="0"/>
                        </a:rPr>
                        <a:t>Relief</a:t>
                      </a:r>
                      <a:r>
                        <a:rPr lang="en-US" baseline="0" dirty="0" smtClean="0">
                          <a:latin typeface="Times New Roman" pitchFamily="18" charset="0"/>
                          <a:cs typeface="Times New Roman" pitchFamily="18" charset="0"/>
                        </a:rPr>
                        <a:t> from anxiety</a:t>
                      </a:r>
                    </a:p>
                    <a:p>
                      <a:r>
                        <a:rPr lang="en-US" baseline="0" dirty="0" smtClean="0">
                          <a:latin typeface="Times New Roman" pitchFamily="18" charset="0"/>
                          <a:cs typeface="Times New Roman" pitchFamily="18" charset="0"/>
                        </a:rPr>
                        <a:t>Be with and helpful with the client </a:t>
                      </a:r>
                    </a:p>
                    <a:p>
                      <a:r>
                        <a:rPr lang="en-US" baseline="0" dirty="0" smtClean="0">
                          <a:latin typeface="Times New Roman" pitchFamily="18" charset="0"/>
                          <a:cs typeface="Times New Roman" pitchFamily="18" charset="0"/>
                        </a:rPr>
                        <a:t>Support </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Counselor </a:t>
                      </a:r>
                    </a:p>
                    <a:p>
                      <a:r>
                        <a:rPr lang="en-US" dirty="0" smtClean="0">
                          <a:latin typeface="Times New Roman" pitchFamily="18" charset="0"/>
                          <a:cs typeface="Times New Roman" pitchFamily="18" charset="0"/>
                        </a:rPr>
                        <a:t>educator</a:t>
                      </a:r>
                      <a:endParaRPr lang="en-US" dirty="0">
                        <a:latin typeface="Times New Roman" pitchFamily="18" charset="0"/>
                        <a:cs typeface="Times New Roman" pitchFamily="18" charset="0"/>
                      </a:endParaRPr>
                    </a:p>
                  </a:txBody>
                  <a:tcPr marL="94491" marR="94491"/>
                </a:tc>
              </a:tr>
              <a:tr h="370840">
                <a:tc>
                  <a:txBody>
                    <a:bodyPr/>
                    <a:lstStyle/>
                    <a:p>
                      <a:r>
                        <a:rPr lang="en-US" dirty="0" smtClean="0">
                          <a:latin typeface="Times New Roman" pitchFamily="18" charset="0"/>
                          <a:cs typeface="Times New Roman" pitchFamily="18" charset="0"/>
                        </a:rPr>
                        <a:t>Diagnosis </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Relief from anxiety </a:t>
                      </a:r>
                    </a:p>
                    <a:p>
                      <a:r>
                        <a:rPr lang="en-US" dirty="0" smtClean="0">
                          <a:latin typeface="Times New Roman" pitchFamily="18" charset="0"/>
                          <a:cs typeface="Times New Roman" pitchFamily="18" charset="0"/>
                        </a:rPr>
                        <a:t>Information</a:t>
                      </a:r>
                    </a:p>
                    <a:p>
                      <a:r>
                        <a:rPr lang="en-US" dirty="0" smtClean="0">
                          <a:latin typeface="Times New Roman" pitchFamily="18" charset="0"/>
                          <a:cs typeface="Times New Roman" pitchFamily="18" charset="0"/>
                        </a:rPr>
                        <a:t>Support</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Support system</a:t>
                      </a:r>
                    </a:p>
                    <a:p>
                      <a:r>
                        <a:rPr lang="en-US" dirty="0" smtClean="0">
                          <a:latin typeface="Times New Roman" pitchFamily="18" charset="0"/>
                          <a:cs typeface="Times New Roman" pitchFamily="18" charset="0"/>
                        </a:rPr>
                        <a:t>Educator</a:t>
                      </a:r>
                      <a:r>
                        <a:rPr lang="en-US" baseline="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txBody>
                  <a:tcPr marL="94491" marR="94491"/>
                </a:tc>
              </a:tr>
              <a:tr h="370840">
                <a:tc>
                  <a:txBody>
                    <a:bodyPr/>
                    <a:lstStyle/>
                    <a:p>
                      <a:r>
                        <a:rPr lang="en-US" dirty="0" smtClean="0">
                          <a:latin typeface="Times New Roman" pitchFamily="18" charset="0"/>
                          <a:cs typeface="Times New Roman" pitchFamily="18" charset="0"/>
                        </a:rPr>
                        <a:t>Treatment</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Relief from anxiety </a:t>
                      </a:r>
                    </a:p>
                    <a:p>
                      <a:r>
                        <a:rPr lang="en-US" dirty="0" smtClean="0">
                          <a:latin typeface="Times New Roman" pitchFamily="18" charset="0"/>
                          <a:cs typeface="Times New Roman" pitchFamily="18" charset="0"/>
                        </a:rPr>
                        <a:t>Support </a:t>
                      </a:r>
                    </a:p>
                    <a:p>
                      <a:r>
                        <a:rPr lang="en-US" dirty="0" smtClean="0">
                          <a:latin typeface="Times New Roman" pitchFamily="18" charset="0"/>
                          <a:cs typeface="Times New Roman" pitchFamily="18" charset="0"/>
                        </a:rPr>
                        <a:t>Information</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Supporter</a:t>
                      </a:r>
                    </a:p>
                    <a:p>
                      <a:r>
                        <a:rPr lang="en-US" dirty="0" smtClean="0">
                          <a:latin typeface="Times New Roman" pitchFamily="18" charset="0"/>
                          <a:cs typeface="Times New Roman" pitchFamily="18" charset="0"/>
                        </a:rPr>
                        <a:t>Resource person</a:t>
                      </a:r>
                    </a:p>
                    <a:p>
                      <a:endParaRPr lang="en-US" dirty="0" smtClean="0">
                        <a:latin typeface="Times New Roman" pitchFamily="18" charset="0"/>
                        <a:cs typeface="Times New Roman" pitchFamily="18" charset="0"/>
                      </a:endParaRPr>
                    </a:p>
                  </a:txBody>
                  <a:tcPr marL="94491" marR="94491"/>
                </a:tc>
              </a:tr>
              <a:tr h="370840">
                <a:tc>
                  <a:txBody>
                    <a:bodyPr/>
                    <a:lstStyle/>
                    <a:p>
                      <a:r>
                        <a:rPr lang="en-US" dirty="0" smtClean="0">
                          <a:latin typeface="Times New Roman" pitchFamily="18" charset="0"/>
                          <a:cs typeface="Times New Roman" pitchFamily="18" charset="0"/>
                        </a:rPr>
                        <a:t>End of life </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Information</a:t>
                      </a:r>
                    </a:p>
                    <a:p>
                      <a:r>
                        <a:rPr lang="en-US" dirty="0" smtClean="0">
                          <a:latin typeface="Times New Roman" pitchFamily="18" charset="0"/>
                          <a:cs typeface="Times New Roman" pitchFamily="18" charset="0"/>
                        </a:rPr>
                        <a:t>Relief</a:t>
                      </a:r>
                      <a:r>
                        <a:rPr lang="en-US" baseline="0" dirty="0" smtClean="0">
                          <a:latin typeface="Times New Roman" pitchFamily="18" charset="0"/>
                          <a:cs typeface="Times New Roman" pitchFamily="18" charset="0"/>
                        </a:rPr>
                        <a:t> from anxiety</a:t>
                      </a:r>
                    </a:p>
                    <a:p>
                      <a:r>
                        <a:rPr lang="en-US" baseline="0" dirty="0" smtClean="0">
                          <a:latin typeface="Times New Roman" pitchFamily="18" charset="0"/>
                          <a:cs typeface="Times New Roman" pitchFamily="18" charset="0"/>
                        </a:rPr>
                        <a:t>Support</a:t>
                      </a:r>
                      <a:endParaRPr lang="en-US" dirty="0">
                        <a:latin typeface="Times New Roman" pitchFamily="18" charset="0"/>
                        <a:cs typeface="Times New Roman" pitchFamily="18" charset="0"/>
                      </a:endParaRPr>
                    </a:p>
                  </a:txBody>
                  <a:tcPr marL="94491" marR="94491"/>
                </a:tc>
                <a:tc>
                  <a:txBody>
                    <a:bodyPr/>
                    <a:lstStyle/>
                    <a:p>
                      <a:r>
                        <a:rPr lang="en-US" dirty="0" smtClean="0">
                          <a:latin typeface="Times New Roman" pitchFamily="18" charset="0"/>
                          <a:cs typeface="Times New Roman" pitchFamily="18" charset="0"/>
                        </a:rPr>
                        <a:t>Supporter </a:t>
                      </a:r>
                    </a:p>
                  </a:txBody>
                  <a:tcPr marL="94491" marR="94491"/>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Role and Family Needs During Stage of Illness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latin typeface="Times New Roman" pitchFamily="18" charset="0"/>
                <a:cs typeface="Times New Roman" pitchFamily="18" charset="0"/>
              </a:rPr>
              <a:t>Assessment : models of family assessment </a:t>
            </a:r>
          </a:p>
          <a:p>
            <a:pPr lvl="2">
              <a:buFont typeface="Wingdings" pitchFamily="2" charset="2"/>
              <a:buChar char="Ø"/>
            </a:pPr>
            <a:r>
              <a:rPr lang="en-US" sz="3200" i="1" dirty="0" smtClean="0">
                <a:latin typeface="Times New Roman" pitchFamily="18" charset="0"/>
                <a:cs typeface="Times New Roman" pitchFamily="18" charset="0"/>
              </a:rPr>
              <a:t>Developmental assessment </a:t>
            </a:r>
          </a:p>
          <a:p>
            <a:pPr lvl="2">
              <a:buFont typeface="Wingdings" pitchFamily="2" charset="2"/>
              <a:buChar char="Ø"/>
            </a:pPr>
            <a:r>
              <a:rPr lang="en-US" sz="3200" i="1" dirty="0" smtClean="0">
                <a:latin typeface="Times New Roman" pitchFamily="18" charset="0"/>
                <a:cs typeface="Times New Roman" pitchFamily="18" charset="0"/>
              </a:rPr>
              <a:t>Structural assessment </a:t>
            </a:r>
          </a:p>
          <a:p>
            <a:pPr lvl="2">
              <a:buFont typeface="Wingdings" pitchFamily="2" charset="2"/>
              <a:buChar char="Ø"/>
            </a:pPr>
            <a:r>
              <a:rPr lang="en-US" sz="3200" i="1" dirty="0" smtClean="0">
                <a:latin typeface="Times New Roman" pitchFamily="18" charset="0"/>
                <a:cs typeface="Times New Roman" pitchFamily="18" charset="0"/>
              </a:rPr>
              <a:t>Functional assessment </a:t>
            </a:r>
          </a:p>
          <a:p>
            <a:r>
              <a:rPr lang="en-US" dirty="0" smtClean="0">
                <a:latin typeface="Times New Roman" pitchFamily="18" charset="0"/>
                <a:cs typeface="Times New Roman" pitchFamily="18" charset="0"/>
              </a:rPr>
              <a:t>Nursing diagnosis: identify family needs </a:t>
            </a:r>
          </a:p>
          <a:p>
            <a:r>
              <a:rPr lang="en-US" dirty="0" smtClean="0">
                <a:latin typeface="Times New Roman" pitchFamily="18" charset="0"/>
                <a:cs typeface="Times New Roman" pitchFamily="18" charset="0"/>
              </a:rPr>
              <a:t>Planning /expected out come </a:t>
            </a:r>
          </a:p>
          <a:p>
            <a:r>
              <a:rPr lang="en-US" dirty="0" smtClean="0">
                <a:latin typeface="Times New Roman" pitchFamily="18" charset="0"/>
                <a:cs typeface="Times New Roman" pitchFamily="18" charset="0"/>
              </a:rPr>
              <a:t>Nursing intervention ; at primary level, secondary and tertiary level </a:t>
            </a:r>
          </a:p>
          <a:p>
            <a:r>
              <a:rPr lang="en-US" dirty="0" smtClean="0">
                <a:latin typeface="Times New Roman" pitchFamily="18" charset="0"/>
                <a:cs typeface="Times New Roman" pitchFamily="18" charset="0"/>
              </a:rPr>
              <a:t>Evaluation </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Nursing diagnosis: identify family needs </a:t>
            </a:r>
            <a:br>
              <a:rPr lang="en-US" dirty="0" smtClean="0">
                <a:latin typeface="Times New Roman" pitchFamily="18" charset="0"/>
                <a:cs typeface="Times New Roman" pitchFamily="18" charset="0"/>
              </a:rPr>
            </a:br>
            <a:endParaRPr lang="en-US" dirty="0"/>
          </a:p>
        </p:txBody>
      </p:sp>
      <p:sp>
        <p:nvSpPr>
          <p:cNvPr id="3" name="عنصر نائب للمحتوى 2"/>
          <p:cNvSpPr>
            <a:spLocks noGrp="1"/>
          </p:cNvSpPr>
          <p:nvPr>
            <p:ph sz="quarter" idx="1"/>
          </p:nvPr>
        </p:nvSpPr>
        <p:spPr/>
        <p:txBody>
          <a:bodyPr/>
          <a:lstStyle/>
          <a:p>
            <a:r>
              <a:rPr lang="en-US" dirty="0" smtClean="0"/>
              <a:t>Examples: lack of appropriate immunization for age due to lack of access to immunization services, </a:t>
            </a:r>
          </a:p>
          <a:p>
            <a:r>
              <a:rPr lang="en-US" dirty="0" smtClean="0"/>
              <a:t>increased potential for child abuse due to widespread unemployment and increased community incidence of mental health problem</a:t>
            </a:r>
          </a:p>
          <a:p>
            <a:r>
              <a:rPr lang="en-US" dirty="0" smtClean="0"/>
              <a:t>Barriers to effective participation in physical activities by children with handicapping conditions </a:t>
            </a:r>
          </a:p>
          <a:p>
            <a:r>
              <a:rPr lang="en-US" dirty="0" smtClean="0"/>
              <a:t>Increased incidence of adolescents pregnancy due </a:t>
            </a:r>
            <a:r>
              <a:rPr lang="en-US" smtClean="0"/>
              <a:t>to consanguinity </a:t>
            </a:r>
            <a:r>
              <a:rPr lang="en-US" dirty="0" smtClean="0"/>
              <a:t>marriage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normAutofit fontScale="85000" lnSpcReduction="10000"/>
          </a:bodyPr>
          <a:lstStyle/>
          <a:p>
            <a:r>
              <a:rPr lang="en-US" b="1" i="1" dirty="0" smtClean="0"/>
              <a:t>Stage 1.</a:t>
            </a:r>
            <a:r>
              <a:rPr lang="en-US" dirty="0" smtClean="0"/>
              <a:t> Newly established couple(no children) </a:t>
            </a:r>
          </a:p>
          <a:p>
            <a:r>
              <a:rPr lang="en-US" b="1" i="1" dirty="0" smtClean="0"/>
              <a:t>Stage 2</a:t>
            </a:r>
            <a:r>
              <a:rPr lang="en-US" dirty="0" smtClean="0"/>
              <a:t>. Child bearing family (birth-2.1/2 years old child) </a:t>
            </a:r>
          </a:p>
          <a:p>
            <a:r>
              <a:rPr lang="en-US" b="1" i="1" dirty="0" smtClean="0"/>
              <a:t>Stage 3</a:t>
            </a:r>
            <a:r>
              <a:rPr lang="en-US" dirty="0" smtClean="0"/>
              <a:t>. families with pre-hood children (2-6 years old children)</a:t>
            </a:r>
          </a:p>
          <a:p>
            <a:r>
              <a:rPr lang="en-US" b="1" i="1" dirty="0" smtClean="0"/>
              <a:t>Stage4</a:t>
            </a:r>
            <a:r>
              <a:rPr lang="en-US" dirty="0" smtClean="0"/>
              <a:t>. Family with school children (6-13 years)</a:t>
            </a:r>
          </a:p>
          <a:p>
            <a:r>
              <a:rPr lang="en-US" b="1" i="1" dirty="0" smtClean="0"/>
              <a:t>Stage 5</a:t>
            </a:r>
            <a:r>
              <a:rPr lang="en-US" dirty="0" smtClean="0"/>
              <a:t>. Family with teen ages (13-20 years old children)</a:t>
            </a:r>
          </a:p>
          <a:p>
            <a:r>
              <a:rPr lang="en-US" b="1" i="1" dirty="0" smtClean="0"/>
              <a:t>Stage 6</a:t>
            </a:r>
            <a:r>
              <a:rPr lang="en-US" dirty="0" smtClean="0"/>
              <a:t>. Family as launching center (adolescent children are to leave)</a:t>
            </a:r>
          </a:p>
          <a:p>
            <a:r>
              <a:rPr lang="en-US" b="1" i="1" dirty="0" smtClean="0"/>
              <a:t>Stage 7</a:t>
            </a:r>
            <a:r>
              <a:rPr lang="en-US" dirty="0" smtClean="0"/>
              <a:t>. Middle aged family (empty nest to retirement) </a:t>
            </a:r>
          </a:p>
          <a:p>
            <a:r>
              <a:rPr lang="en-US" b="1" i="1" dirty="0" smtClean="0"/>
              <a:t>Stage 8</a:t>
            </a:r>
            <a:r>
              <a:rPr lang="en-US" dirty="0" smtClean="0"/>
              <a:t>. Aging family (retirement to death of both parents)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Family Developmental Tasks </a:t>
            </a:r>
            <a:r>
              <a:rPr lang="en-US" dirty="0" smtClean="0"/>
              <a:t/>
            </a:r>
            <a:br>
              <a:rPr lang="en-US" dirty="0" smtClean="0"/>
            </a:br>
            <a:endParaRPr lang="en-US" dirty="0"/>
          </a:p>
        </p:txBody>
      </p:sp>
      <p:sp>
        <p:nvSpPr>
          <p:cNvPr id="3" name="عنصر نائب للمحتوى 2"/>
          <p:cNvSpPr>
            <a:spLocks noGrp="1"/>
          </p:cNvSpPr>
          <p:nvPr>
            <p:ph sz="quarter" idx="1"/>
          </p:nvPr>
        </p:nvSpPr>
        <p:spPr/>
        <p:txBody>
          <a:bodyPr/>
          <a:lstStyle/>
          <a:p>
            <a:r>
              <a:rPr lang="en-US" dirty="0" smtClean="0"/>
              <a:t>With the life cycle carry out its basic function and developmental tasks that associated with each developmental stage and specific to each age level</a:t>
            </a:r>
          </a:p>
          <a:p>
            <a:r>
              <a:rPr lang="en-US" dirty="0" smtClean="0"/>
              <a:t>By time some of these responsibilities are shift from parents to other family members</a:t>
            </a:r>
          </a:p>
          <a:p>
            <a:r>
              <a:rPr lang="en-US" dirty="0" smtClean="0"/>
              <a:t>At early stages, children are dependent on their parents for meeting these needs; at the school, teenage, and launching stages, children may increasingly contribute to home management and family income.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Family </a:t>
            </a:r>
            <a:endParaRPr lang="en-US" dirty="0"/>
          </a:p>
        </p:txBody>
      </p:sp>
      <p:sp>
        <p:nvSpPr>
          <p:cNvPr id="3" name="Content Placeholder 2"/>
          <p:cNvSpPr>
            <a:spLocks noGrp="1"/>
          </p:cNvSpPr>
          <p:nvPr>
            <p:ph sz="quarter" idx="1"/>
          </p:nvPr>
        </p:nvSpPr>
        <p:spPr/>
        <p:txBody>
          <a:bodyPr>
            <a:normAutofit/>
          </a:bodyPr>
          <a:lstStyle/>
          <a:p>
            <a:r>
              <a:rPr lang="en-US" sz="3200" dirty="0" smtClean="0">
                <a:latin typeface="Times New Roman" pitchFamily="18" charset="0"/>
                <a:cs typeface="Times New Roman" pitchFamily="18" charset="0"/>
              </a:rPr>
              <a:t>Family structure changes over the time.</a:t>
            </a:r>
          </a:p>
          <a:p>
            <a:r>
              <a:rPr lang="en-US" sz="3200" dirty="0" smtClean="0">
                <a:latin typeface="Times New Roman" pitchFamily="18" charset="0"/>
                <a:cs typeface="Times New Roman" pitchFamily="18" charset="0"/>
              </a:rPr>
              <a:t> It refers to the characteristics and demographic of individual member who make up family unit.</a:t>
            </a:r>
          </a:p>
          <a:p>
            <a:r>
              <a:rPr lang="en-US" sz="3200" dirty="0" smtClean="0">
                <a:latin typeface="Times New Roman" pitchFamily="18" charset="0"/>
                <a:cs typeface="Times New Roman" pitchFamily="18" charset="0"/>
              </a:rPr>
              <a:t> Family structure identify the roles and position of the family members</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28737"/>
            <a:ext cx="4040188" cy="746138"/>
          </a:xfrm>
        </p:spPr>
        <p:txBody>
          <a:bodyPr>
            <a:normAutofit fontScale="92500" lnSpcReduction="10000"/>
          </a:bodyPr>
          <a:lstStyle/>
          <a:p>
            <a:r>
              <a:rPr lang="en-US" dirty="0" smtClean="0"/>
              <a:t> </a:t>
            </a:r>
          </a:p>
          <a:p>
            <a:r>
              <a:rPr lang="en-US" dirty="0" smtClean="0"/>
              <a:t>Structure </a:t>
            </a:r>
          </a:p>
          <a:p>
            <a:endParaRPr lang="en-US" dirty="0"/>
          </a:p>
        </p:txBody>
      </p:sp>
      <p:sp>
        <p:nvSpPr>
          <p:cNvPr id="5" name="Text Placeholder 4"/>
          <p:cNvSpPr>
            <a:spLocks noGrp="1"/>
          </p:cNvSpPr>
          <p:nvPr>
            <p:ph type="body" sz="half" idx="3"/>
          </p:nvPr>
        </p:nvSpPr>
        <p:spPr>
          <a:xfrm>
            <a:off x="4645025" y="1285861"/>
            <a:ext cx="4041775" cy="889014"/>
          </a:xfrm>
        </p:spPr>
        <p:txBody>
          <a:bodyPr>
            <a:normAutofit fontScale="70000" lnSpcReduction="20000"/>
          </a:bodyPr>
          <a:lstStyle/>
          <a:p>
            <a:endParaRPr lang="en-US" dirty="0" smtClean="0"/>
          </a:p>
          <a:p>
            <a:endParaRPr lang="en-US" dirty="0" smtClean="0"/>
          </a:p>
          <a:p>
            <a:r>
              <a:rPr lang="en-US" sz="3400" dirty="0" smtClean="0">
                <a:latin typeface="Times New Roman" pitchFamily="18" charset="0"/>
                <a:cs typeface="Times New Roman" pitchFamily="18" charset="0"/>
              </a:rPr>
              <a:t>Participants </a:t>
            </a:r>
          </a:p>
          <a:p>
            <a:endParaRPr lang="en-US" dirty="0"/>
          </a:p>
        </p:txBody>
      </p:sp>
      <p:sp>
        <p:nvSpPr>
          <p:cNvPr id="4" name="Content Placeholder 3"/>
          <p:cNvSpPr>
            <a:spLocks noGrp="1"/>
          </p:cNvSpPr>
          <p:nvPr>
            <p:ph sz="quarter" idx="2"/>
          </p:nvPr>
        </p:nvSpPr>
        <p:spPr/>
        <p:txBody>
          <a:bodyPr>
            <a:normAutofit/>
          </a:bodyPr>
          <a:lstStyle/>
          <a:p>
            <a:r>
              <a:rPr lang="en-US" dirty="0" smtClean="0">
                <a:latin typeface="Times New Roman" pitchFamily="18" charset="0"/>
                <a:cs typeface="Times New Roman" pitchFamily="18" charset="0"/>
              </a:rPr>
              <a:t>Nuclear family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Nuclear dyed /single –parent family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Single adult </a:t>
            </a:r>
          </a:p>
          <a:p>
            <a:r>
              <a:rPr lang="en-US" dirty="0" smtClean="0">
                <a:latin typeface="Times New Roman" pitchFamily="18" charset="0"/>
                <a:cs typeface="Times New Roman" pitchFamily="18" charset="0"/>
              </a:rPr>
              <a:t>Multigenerational family </a:t>
            </a:r>
          </a:p>
          <a:p>
            <a:endParaRPr lang="en-US" dirty="0"/>
          </a:p>
        </p:txBody>
      </p:sp>
      <p:sp>
        <p:nvSpPr>
          <p:cNvPr id="6" name="Content Placeholder 5"/>
          <p:cNvSpPr>
            <a:spLocks noGrp="1"/>
          </p:cNvSpPr>
          <p:nvPr>
            <p:ph sz="quarter" idx="4"/>
          </p:nvPr>
        </p:nvSpPr>
        <p:spPr/>
        <p:txBody>
          <a:bodyPr>
            <a:normAutofit/>
          </a:bodyPr>
          <a:lstStyle/>
          <a:p>
            <a:r>
              <a:rPr lang="en-US" dirty="0" smtClean="0">
                <a:latin typeface="Times New Roman" pitchFamily="18" charset="0"/>
                <a:cs typeface="Times New Roman" pitchFamily="18" charset="0"/>
              </a:rPr>
              <a:t>Married couple with children  </a:t>
            </a:r>
          </a:p>
          <a:p>
            <a:r>
              <a:rPr lang="en-US" dirty="0" smtClean="0">
                <a:latin typeface="Times New Roman" pitchFamily="18" charset="0"/>
                <a:cs typeface="Times New Roman" pitchFamily="18" charset="0"/>
              </a:rPr>
              <a:t>One adult with children( separated , widowed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One adult </a:t>
            </a:r>
          </a:p>
          <a:p>
            <a:r>
              <a:rPr lang="en-US" dirty="0" smtClean="0">
                <a:latin typeface="Times New Roman" pitchFamily="18" charset="0"/>
                <a:cs typeface="Times New Roman" pitchFamily="18" charset="0"/>
              </a:rPr>
              <a:t>Any generation of any first four family structure </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Structure of family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3">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717</TotalTime>
  <Words>3950</Words>
  <Application>Microsoft Office PowerPoint</Application>
  <PresentationFormat>عرض على الشاشة (3:4)‏</PresentationFormat>
  <Paragraphs>284</Paragraphs>
  <Slides>55</Slides>
  <Notes>7</Notes>
  <HiddenSlides>0</HiddenSlides>
  <MMClips>0</MMClips>
  <ScaleCrop>false</ScaleCrop>
  <HeadingPairs>
    <vt:vector size="4" baseType="variant">
      <vt:variant>
        <vt:lpstr>سمة</vt:lpstr>
      </vt:variant>
      <vt:variant>
        <vt:i4>1</vt:i4>
      </vt:variant>
      <vt:variant>
        <vt:lpstr>عناوين الشرائح</vt:lpstr>
      </vt:variant>
      <vt:variant>
        <vt:i4>55</vt:i4>
      </vt:variant>
    </vt:vector>
  </HeadingPairs>
  <TitlesOfParts>
    <vt:vector size="56" baseType="lpstr">
      <vt:lpstr>Civic</vt:lpstr>
      <vt:lpstr>Family Health IN CONTECT OF COMMUNITY HEALTH  </vt:lpstr>
      <vt:lpstr>OUT LINE </vt:lpstr>
      <vt:lpstr>Introduction </vt:lpstr>
      <vt:lpstr>Definition of Family </vt:lpstr>
      <vt:lpstr>Developmental stages of family and the life cycle  </vt:lpstr>
      <vt:lpstr>الشريحة 6</vt:lpstr>
      <vt:lpstr>Family Developmental Tasks  </vt:lpstr>
      <vt:lpstr>Structure of the Family </vt:lpstr>
      <vt:lpstr>Structure of family </vt:lpstr>
      <vt:lpstr>Structure of the Family </vt:lpstr>
      <vt:lpstr>Concept of Family Health </vt:lpstr>
      <vt:lpstr>Concept of Family Health</vt:lpstr>
      <vt:lpstr>Characteristics of Healthy Family </vt:lpstr>
      <vt:lpstr>Characteristics of Healthy Family </vt:lpstr>
      <vt:lpstr>Characteristics of Healthy Family </vt:lpstr>
      <vt:lpstr>Characteristics of healthy family </vt:lpstr>
      <vt:lpstr>Function of the Family</vt:lpstr>
      <vt:lpstr>الشريحة 18</vt:lpstr>
      <vt:lpstr>الشريحة 19</vt:lpstr>
      <vt:lpstr>الشريحة 20</vt:lpstr>
      <vt:lpstr>Function of the Family</vt:lpstr>
      <vt:lpstr>           Dimension of family health </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Family Assessment:  </vt:lpstr>
      <vt:lpstr>الشريحة 36</vt:lpstr>
      <vt:lpstr>الشريحة 37</vt:lpstr>
      <vt:lpstr>الشريحة 38</vt:lpstr>
      <vt:lpstr>Data Collection Categories</vt:lpstr>
      <vt:lpstr>الشريحة 40</vt:lpstr>
      <vt:lpstr>الشريحة 41</vt:lpstr>
      <vt:lpstr>(3) Assessment  Method For Measuring A Family’s Level Of Functioning </vt:lpstr>
      <vt:lpstr>Basic symbols </vt:lpstr>
      <vt:lpstr>الشريحة 44</vt:lpstr>
      <vt:lpstr>الشريحة 45</vt:lpstr>
      <vt:lpstr>الشريحة 46</vt:lpstr>
      <vt:lpstr>الشريحة 47</vt:lpstr>
      <vt:lpstr>الشريحة 48</vt:lpstr>
      <vt:lpstr>الشريحة 49</vt:lpstr>
      <vt:lpstr>الشريحة 50</vt:lpstr>
      <vt:lpstr>الشريحة 51</vt:lpstr>
      <vt:lpstr>الشريحة 52</vt:lpstr>
      <vt:lpstr>Nursing Role and Family Needs During Stage of Illness </vt:lpstr>
      <vt:lpstr>Nursing Role and Family Needs During Stage of Illness </vt:lpstr>
      <vt:lpstr>Nursing diagnosis: identify family needs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Health</dc:title>
  <dc:creator>user</dc:creator>
  <cp:lastModifiedBy>Run Technology</cp:lastModifiedBy>
  <cp:revision>79</cp:revision>
  <dcterms:created xsi:type="dcterms:W3CDTF">2007-10-29T18:00:13Z</dcterms:created>
  <dcterms:modified xsi:type="dcterms:W3CDTF">2013-10-28T04:09:56Z</dcterms:modified>
</cp:coreProperties>
</file>