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rels" ContentType="application/vnd.openxmlformats-package.relationships+xml"/>
  <Default Extension="xml" ContentType="application/xml"/>
  <Default Extension="vml" ContentType="application/vnd.openxmlformats-officedocument.vmlDrawing"/>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70" r:id="rId2"/>
    <p:sldId id="256" r:id="rId3"/>
    <p:sldId id="257" r:id="rId4"/>
    <p:sldId id="258" r:id="rId5"/>
    <p:sldId id="259" r:id="rId6"/>
    <p:sldId id="260" r:id="rId7"/>
    <p:sldId id="261" r:id="rId8"/>
    <p:sldId id="271" r:id="rId9"/>
    <p:sldId id="262" r:id="rId10"/>
    <p:sldId id="263" r:id="rId11"/>
    <p:sldId id="274" r:id="rId12"/>
    <p:sldId id="264" r:id="rId13"/>
    <p:sldId id="265" r:id="rId14"/>
    <p:sldId id="272" r:id="rId15"/>
    <p:sldId id="266" r:id="rId16"/>
    <p:sldId id="273" r:id="rId17"/>
    <p:sldId id="267" r:id="rId18"/>
    <p:sldId id="268" r:id="rId19"/>
    <p:sldId id="269" r:id="rId20"/>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4" d="100"/>
          <a:sy n="74" d="100"/>
        </p:scale>
        <p:origin x="1290"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png"/></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98AF2815-1D68-41C9-8A3A-E02272861BD9}" type="datetimeFigureOut">
              <a:rPr lang="en-US" smtClean="0"/>
              <a:t>2/8/2020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AC411B4-EB2E-4D8B-9D2C-6B74B6701D18}" type="slidenum">
              <a:rPr lang="en-US" smtClean="0"/>
              <a:t>‹#›</a:t>
            </a:fld>
            <a:endParaRPr lang="en-US"/>
          </a:p>
        </p:txBody>
      </p:sp>
    </p:spTree>
    <p:extLst>
      <p:ext uri="{BB962C8B-B14F-4D97-AF65-F5344CB8AC3E}">
        <p14:creationId xmlns:p14="http://schemas.microsoft.com/office/powerpoint/2010/main" val="29516559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8AF2815-1D68-41C9-8A3A-E02272861BD9}" type="datetimeFigureOut">
              <a:rPr lang="en-US" smtClean="0"/>
              <a:t>2/8/2020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AC411B4-EB2E-4D8B-9D2C-6B74B6701D18}" type="slidenum">
              <a:rPr lang="en-US" smtClean="0"/>
              <a:t>‹#›</a:t>
            </a:fld>
            <a:endParaRPr lang="en-US"/>
          </a:p>
        </p:txBody>
      </p:sp>
    </p:spTree>
    <p:extLst>
      <p:ext uri="{BB962C8B-B14F-4D97-AF65-F5344CB8AC3E}">
        <p14:creationId xmlns:p14="http://schemas.microsoft.com/office/powerpoint/2010/main" val="22335663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8AF2815-1D68-41C9-8A3A-E02272861BD9}" type="datetimeFigureOut">
              <a:rPr lang="en-US" smtClean="0"/>
              <a:t>2/8/2020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AC411B4-EB2E-4D8B-9D2C-6B74B6701D18}" type="slidenum">
              <a:rPr lang="en-US" smtClean="0"/>
              <a:t>‹#›</a:t>
            </a:fld>
            <a:endParaRPr lang="en-US"/>
          </a:p>
        </p:txBody>
      </p:sp>
    </p:spTree>
    <p:extLst>
      <p:ext uri="{BB962C8B-B14F-4D97-AF65-F5344CB8AC3E}">
        <p14:creationId xmlns:p14="http://schemas.microsoft.com/office/powerpoint/2010/main" val="14955086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8AF2815-1D68-41C9-8A3A-E02272861BD9}" type="datetimeFigureOut">
              <a:rPr lang="en-US" smtClean="0"/>
              <a:t>2/8/2020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AC411B4-EB2E-4D8B-9D2C-6B74B6701D18}" type="slidenum">
              <a:rPr lang="en-US" smtClean="0"/>
              <a:t>‹#›</a:t>
            </a:fld>
            <a:endParaRPr lang="en-US"/>
          </a:p>
        </p:txBody>
      </p:sp>
    </p:spTree>
    <p:extLst>
      <p:ext uri="{BB962C8B-B14F-4D97-AF65-F5344CB8AC3E}">
        <p14:creationId xmlns:p14="http://schemas.microsoft.com/office/powerpoint/2010/main" val="24327805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8AF2815-1D68-41C9-8A3A-E02272861BD9}" type="datetimeFigureOut">
              <a:rPr lang="en-US" smtClean="0"/>
              <a:t>2/8/2020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AC411B4-EB2E-4D8B-9D2C-6B74B6701D18}" type="slidenum">
              <a:rPr lang="en-US" smtClean="0"/>
              <a:t>‹#›</a:t>
            </a:fld>
            <a:endParaRPr lang="en-US"/>
          </a:p>
        </p:txBody>
      </p:sp>
    </p:spTree>
    <p:extLst>
      <p:ext uri="{BB962C8B-B14F-4D97-AF65-F5344CB8AC3E}">
        <p14:creationId xmlns:p14="http://schemas.microsoft.com/office/powerpoint/2010/main" val="22309502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8AF2815-1D68-41C9-8A3A-E02272861BD9}" type="datetimeFigureOut">
              <a:rPr lang="en-US" smtClean="0"/>
              <a:t>2/8/2020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AC411B4-EB2E-4D8B-9D2C-6B74B6701D18}" type="slidenum">
              <a:rPr lang="en-US" smtClean="0"/>
              <a:t>‹#›</a:t>
            </a:fld>
            <a:endParaRPr lang="en-US"/>
          </a:p>
        </p:txBody>
      </p:sp>
    </p:spTree>
    <p:extLst>
      <p:ext uri="{BB962C8B-B14F-4D97-AF65-F5344CB8AC3E}">
        <p14:creationId xmlns:p14="http://schemas.microsoft.com/office/powerpoint/2010/main" val="8147948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8AF2815-1D68-41C9-8A3A-E02272861BD9}" type="datetimeFigureOut">
              <a:rPr lang="en-US" smtClean="0"/>
              <a:t>2/8/2020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AC411B4-EB2E-4D8B-9D2C-6B74B6701D18}" type="slidenum">
              <a:rPr lang="en-US" smtClean="0"/>
              <a:t>‹#›</a:t>
            </a:fld>
            <a:endParaRPr lang="en-US"/>
          </a:p>
        </p:txBody>
      </p:sp>
    </p:spTree>
    <p:extLst>
      <p:ext uri="{BB962C8B-B14F-4D97-AF65-F5344CB8AC3E}">
        <p14:creationId xmlns:p14="http://schemas.microsoft.com/office/powerpoint/2010/main" val="26672967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8AF2815-1D68-41C9-8A3A-E02272861BD9}" type="datetimeFigureOut">
              <a:rPr lang="en-US" smtClean="0"/>
              <a:t>2/8/2020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AC411B4-EB2E-4D8B-9D2C-6B74B6701D18}" type="slidenum">
              <a:rPr lang="en-US" smtClean="0"/>
              <a:t>‹#›</a:t>
            </a:fld>
            <a:endParaRPr lang="en-US"/>
          </a:p>
        </p:txBody>
      </p:sp>
    </p:spTree>
    <p:extLst>
      <p:ext uri="{BB962C8B-B14F-4D97-AF65-F5344CB8AC3E}">
        <p14:creationId xmlns:p14="http://schemas.microsoft.com/office/powerpoint/2010/main" val="32426287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8AF2815-1D68-41C9-8A3A-E02272861BD9}" type="datetimeFigureOut">
              <a:rPr lang="en-US" smtClean="0"/>
              <a:t>2/8/2020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AC411B4-EB2E-4D8B-9D2C-6B74B6701D18}" type="slidenum">
              <a:rPr lang="en-US" smtClean="0"/>
              <a:t>‹#›</a:t>
            </a:fld>
            <a:endParaRPr lang="en-US"/>
          </a:p>
        </p:txBody>
      </p:sp>
    </p:spTree>
    <p:extLst>
      <p:ext uri="{BB962C8B-B14F-4D97-AF65-F5344CB8AC3E}">
        <p14:creationId xmlns:p14="http://schemas.microsoft.com/office/powerpoint/2010/main" val="13716720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8AF2815-1D68-41C9-8A3A-E02272861BD9}" type="datetimeFigureOut">
              <a:rPr lang="en-US" smtClean="0"/>
              <a:t>2/8/2020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AC411B4-EB2E-4D8B-9D2C-6B74B6701D18}" type="slidenum">
              <a:rPr lang="en-US" smtClean="0"/>
              <a:t>‹#›</a:t>
            </a:fld>
            <a:endParaRPr lang="en-US"/>
          </a:p>
        </p:txBody>
      </p:sp>
    </p:spTree>
    <p:extLst>
      <p:ext uri="{BB962C8B-B14F-4D97-AF65-F5344CB8AC3E}">
        <p14:creationId xmlns:p14="http://schemas.microsoft.com/office/powerpoint/2010/main" val="20455970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8AF2815-1D68-41C9-8A3A-E02272861BD9}" type="datetimeFigureOut">
              <a:rPr lang="en-US" smtClean="0"/>
              <a:t>2/8/2020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AC411B4-EB2E-4D8B-9D2C-6B74B6701D18}" type="slidenum">
              <a:rPr lang="en-US" smtClean="0"/>
              <a:t>‹#›</a:t>
            </a:fld>
            <a:endParaRPr lang="en-US"/>
          </a:p>
        </p:txBody>
      </p:sp>
    </p:spTree>
    <p:extLst>
      <p:ext uri="{BB962C8B-B14F-4D97-AF65-F5344CB8AC3E}">
        <p14:creationId xmlns:p14="http://schemas.microsoft.com/office/powerpoint/2010/main" val="22457657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8AF2815-1D68-41C9-8A3A-E02272861BD9}" type="datetimeFigureOut">
              <a:rPr lang="en-US" smtClean="0"/>
              <a:t>2/8/2020</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AC411B4-EB2E-4D8B-9D2C-6B74B6701D18}" type="slidenum">
              <a:rPr lang="en-US" smtClean="0"/>
              <a:t>‹#›</a:t>
            </a:fld>
            <a:endParaRPr lang="en-US"/>
          </a:p>
        </p:txBody>
      </p:sp>
    </p:spTree>
    <p:extLst>
      <p:ext uri="{BB962C8B-B14F-4D97-AF65-F5344CB8AC3E}">
        <p14:creationId xmlns:p14="http://schemas.microsoft.com/office/powerpoint/2010/main" val="372111074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7.xml"/><Relationship Id="rId1" Type="http://schemas.openxmlformats.org/officeDocument/2006/relationships/vmlDrawing" Target="../drawings/vmlDrawing1.vml"/><Relationship Id="rId5" Type="http://schemas.openxmlformats.org/officeDocument/2006/relationships/oleObject" Target="../embeddings/oleObject2.bin"/><Relationship Id="rId4" Type="http://schemas.openxmlformats.org/officeDocument/2006/relationships/image" Target="../media/image1.png"/></Relationships>
</file>

<file path=ppt/slides/_rels/slide10.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xmlns="" id="{132CF6E3-700B-4515-ADF5-5BB053E43A28}"/>
              </a:ext>
            </a:extLst>
          </p:cNvPr>
          <p:cNvSpPr/>
          <p:nvPr/>
        </p:nvSpPr>
        <p:spPr>
          <a:xfrm>
            <a:off x="-106017" y="2072166"/>
            <a:ext cx="9144000" cy="1077218"/>
          </a:xfrm>
          <a:prstGeom prst="rect">
            <a:avLst/>
          </a:prstGeom>
        </p:spPr>
        <p:txBody>
          <a:bodyPr wrap="square">
            <a:spAutoFit/>
          </a:bodyPr>
          <a:lstStyle/>
          <a:p>
            <a:pPr algn="ctr"/>
            <a:r>
              <a:rPr lang="en-US" sz="3200" b="1" dirty="0">
                <a:latin typeface="Times New Roman" panose="02020603050405020304" pitchFamily="18" charset="0"/>
                <a:ea typeface="Times New Roman" panose="02020603050405020304" pitchFamily="18" charset="0"/>
              </a:rPr>
              <a:t>Chapter 2: Food Deterioration Factors and their Control</a:t>
            </a:r>
            <a:r>
              <a:rPr lang="en-US" sz="3200" dirty="0">
                <a:latin typeface="Times New Roman" panose="02020603050405020304" pitchFamily="18" charset="0"/>
                <a:ea typeface="Times New Roman" panose="02020603050405020304" pitchFamily="18" charset="0"/>
              </a:rPr>
              <a:t> </a:t>
            </a:r>
            <a:r>
              <a:rPr lang="en-US" sz="3200" b="1" dirty="0">
                <a:latin typeface="Times New Roman" panose="02020603050405020304" pitchFamily="18" charset="0"/>
                <a:ea typeface="Times New Roman" panose="02020603050405020304" pitchFamily="18" charset="0"/>
              </a:rPr>
              <a:t>Biological factors</a:t>
            </a:r>
          </a:p>
        </p:txBody>
      </p:sp>
      <p:graphicFrame>
        <p:nvGraphicFramePr>
          <p:cNvPr id="3" name="Object 2">
            <a:extLst>
              <a:ext uri="{FF2B5EF4-FFF2-40B4-BE49-F238E27FC236}">
                <a16:creationId xmlns:a16="http://schemas.microsoft.com/office/drawing/2014/main" xmlns="" id="{BBF27F42-1613-4285-B2E3-87CF5E3DD371}"/>
              </a:ext>
            </a:extLst>
          </p:cNvPr>
          <p:cNvGraphicFramePr>
            <a:graphicFrameLocks noChangeAspect="1"/>
          </p:cNvGraphicFramePr>
          <p:nvPr/>
        </p:nvGraphicFramePr>
        <p:xfrm>
          <a:off x="0" y="0"/>
          <a:ext cx="1638300" cy="1466850"/>
        </p:xfrm>
        <a:graphic>
          <a:graphicData uri="http://schemas.openxmlformats.org/presentationml/2006/ole">
            <mc:AlternateContent xmlns:mc="http://schemas.openxmlformats.org/markup-compatibility/2006">
              <mc:Choice xmlns:v="urn:schemas-microsoft-com:vml" Requires="v">
                <p:oleObj spid="_x0000_s1064" r:id="rId3" imgW="1895238" imgH="1961905" progId="">
                  <p:embed/>
                </p:oleObj>
              </mc:Choice>
              <mc:Fallback>
                <p:oleObj r:id="rId3" imgW="1895238" imgH="1961905" progId="">
                  <p:embed/>
                  <p:pic>
                    <p:nvPicPr>
                      <p:cNvPr id="20482" name="Object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1638300" cy="14668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4" name="Object 2">
            <a:extLst>
              <a:ext uri="{FF2B5EF4-FFF2-40B4-BE49-F238E27FC236}">
                <a16:creationId xmlns:a16="http://schemas.microsoft.com/office/drawing/2014/main" xmlns="" id="{2A0997E1-4EC4-47FF-AB6B-73ED88FBA259}"/>
              </a:ext>
            </a:extLst>
          </p:cNvPr>
          <p:cNvGraphicFramePr>
            <a:graphicFrameLocks noChangeAspect="1"/>
          </p:cNvGraphicFramePr>
          <p:nvPr>
            <p:extLst>
              <p:ext uri="{D42A27DB-BD31-4B8C-83A1-F6EECF244321}">
                <p14:modId xmlns:p14="http://schemas.microsoft.com/office/powerpoint/2010/main" val="4048924649"/>
              </p:ext>
            </p:extLst>
          </p:nvPr>
        </p:nvGraphicFramePr>
        <p:xfrm>
          <a:off x="7505700" y="99392"/>
          <a:ext cx="1638300" cy="1466850"/>
        </p:xfrm>
        <a:graphic>
          <a:graphicData uri="http://schemas.openxmlformats.org/presentationml/2006/ole">
            <mc:AlternateContent xmlns:mc="http://schemas.openxmlformats.org/markup-compatibility/2006">
              <mc:Choice xmlns:v="urn:schemas-microsoft-com:vml" Requires="v">
                <p:oleObj spid="_x0000_s1065" r:id="rId5" imgW="1895238" imgH="1961905" progId="">
                  <p:embed/>
                </p:oleObj>
              </mc:Choice>
              <mc:Fallback>
                <p:oleObj r:id="rId5" imgW="1895238" imgH="1961905" progId="">
                  <p:embed/>
                  <p:pic>
                    <p:nvPicPr>
                      <p:cNvPr id="20482" name="Object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505700" y="99392"/>
                        <a:ext cx="1638300" cy="14668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5" name="TextBox 4">
            <a:extLst>
              <a:ext uri="{FF2B5EF4-FFF2-40B4-BE49-F238E27FC236}">
                <a16:creationId xmlns:a16="http://schemas.microsoft.com/office/drawing/2014/main" xmlns="" id="{0AA346B5-7121-4BF7-A9FB-734E833B0C1A}"/>
              </a:ext>
            </a:extLst>
          </p:cNvPr>
          <p:cNvSpPr txBox="1"/>
          <p:nvPr/>
        </p:nvSpPr>
        <p:spPr>
          <a:xfrm>
            <a:off x="2358887" y="4850296"/>
            <a:ext cx="3697356" cy="1200329"/>
          </a:xfrm>
          <a:prstGeom prst="rect">
            <a:avLst/>
          </a:prstGeom>
          <a:noFill/>
        </p:spPr>
        <p:txBody>
          <a:bodyPr wrap="square" rtlCol="0">
            <a:spAutoFit/>
          </a:bodyPr>
          <a:lstStyle/>
          <a:p>
            <a:pPr algn="ctr"/>
            <a:r>
              <a:rPr lang="en-US" sz="2400" dirty="0"/>
              <a:t>Dr. Mohammed Sabbah</a:t>
            </a:r>
          </a:p>
          <a:p>
            <a:pPr algn="ctr"/>
            <a:endParaRPr lang="en-US" sz="2400" dirty="0"/>
          </a:p>
          <a:p>
            <a:pPr algn="ctr"/>
            <a:r>
              <a:rPr lang="en-US" sz="2400" dirty="0" smtClean="0"/>
              <a:t>2020</a:t>
            </a:r>
            <a:endParaRPr lang="en-US" sz="2400" dirty="0"/>
          </a:p>
        </p:txBody>
      </p:sp>
    </p:spTree>
    <p:extLst>
      <p:ext uri="{BB962C8B-B14F-4D97-AF65-F5344CB8AC3E}">
        <p14:creationId xmlns:p14="http://schemas.microsoft.com/office/powerpoint/2010/main" val="52391999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xmlns="" id="{88DE9241-E4AE-48B8-8B82-B098099489DC}"/>
              </a:ext>
            </a:extLst>
          </p:cNvPr>
          <p:cNvSpPr/>
          <p:nvPr/>
        </p:nvSpPr>
        <p:spPr>
          <a:xfrm>
            <a:off x="0" y="0"/>
            <a:ext cx="9051235" cy="6309420"/>
          </a:xfrm>
          <a:prstGeom prst="rect">
            <a:avLst/>
          </a:prstGeom>
        </p:spPr>
        <p:txBody>
          <a:bodyPr wrap="square">
            <a:spAutoFit/>
          </a:bodyPr>
          <a:lstStyle/>
          <a:p>
            <a:pPr algn="just"/>
            <a:r>
              <a:rPr lang="en-NZ" sz="2400" b="1" dirty="0"/>
              <a:t>7. Biological changes</a:t>
            </a:r>
            <a:r>
              <a:rPr lang="en-NZ" sz="2400" dirty="0"/>
              <a:t> </a:t>
            </a:r>
          </a:p>
          <a:p>
            <a:pPr algn="just"/>
            <a:r>
              <a:rPr lang="en-NZ" sz="2000" b="1" dirty="0"/>
              <a:t>7.1 Microbiological</a:t>
            </a:r>
            <a:r>
              <a:rPr lang="en-NZ" sz="2000" dirty="0"/>
              <a:t> </a:t>
            </a:r>
          </a:p>
          <a:p>
            <a:pPr algn="just"/>
            <a:endParaRPr lang="en-NZ" dirty="0">
              <a:latin typeface="Times New Roman" panose="02020603050405020304" pitchFamily="18" charset="0"/>
            </a:endParaRPr>
          </a:p>
          <a:p>
            <a:pPr marL="285750" indent="-285750" algn="just">
              <a:buFont typeface="Wingdings" panose="05000000000000000000" pitchFamily="2" charset="2"/>
              <a:buChar char="q"/>
            </a:pPr>
            <a:r>
              <a:rPr lang="en-NZ" sz="2000" dirty="0">
                <a:latin typeface="Times New Roman" panose="02020603050405020304" pitchFamily="18" charset="0"/>
              </a:rPr>
              <a:t>Micro-organisms can make both desirable and undesirable changes to the quality of foods depending on whether or not they are introduced as an essential part of the food preservation process or arise unintentionally and subsequently grow to produce food spoilage.</a:t>
            </a:r>
            <a:r>
              <a:rPr lang="en-NZ" sz="2000" dirty="0"/>
              <a:t> </a:t>
            </a:r>
          </a:p>
          <a:p>
            <a:pPr marL="285750" indent="-285750" algn="just">
              <a:buFont typeface="Wingdings" panose="05000000000000000000" pitchFamily="2" charset="2"/>
              <a:buChar char="q"/>
            </a:pPr>
            <a:endParaRPr lang="en-NZ" sz="2000" dirty="0"/>
          </a:p>
          <a:p>
            <a:pPr marL="285750" indent="-285750" algn="just">
              <a:buFont typeface="Wingdings" panose="05000000000000000000" pitchFamily="2" charset="2"/>
              <a:buChar char="q"/>
            </a:pPr>
            <a:r>
              <a:rPr lang="en-NZ" sz="2000" dirty="0">
                <a:latin typeface="Times New Roman" panose="02020603050405020304" pitchFamily="18" charset="0"/>
              </a:rPr>
              <a:t>The two major groups of micro-organisms found in foods are bacteria and fungi, the latter consisting of yeasts and moulds</a:t>
            </a:r>
            <a:r>
              <a:rPr lang="en-NZ" sz="2000" b="1" dirty="0">
                <a:latin typeface="Times New Roman" panose="02020603050405020304" pitchFamily="18" charset="0"/>
              </a:rPr>
              <a:t>. Bacteria are generally the fastest growing, so that in conditions favourable to both</a:t>
            </a:r>
            <a:r>
              <a:rPr lang="en-NZ" sz="2000" dirty="0">
                <a:latin typeface="Times New Roman" panose="02020603050405020304" pitchFamily="18" charset="0"/>
              </a:rPr>
              <a:t>, bacteria will usually outgrow fungi.</a:t>
            </a:r>
            <a:r>
              <a:rPr lang="en-NZ" sz="2000" dirty="0"/>
              <a:t> </a:t>
            </a:r>
          </a:p>
          <a:p>
            <a:pPr marL="285750" indent="-285750" algn="just">
              <a:buFont typeface="Wingdings" panose="05000000000000000000" pitchFamily="2" charset="2"/>
              <a:buChar char="q"/>
            </a:pPr>
            <a:endParaRPr lang="en-NZ" sz="2000" dirty="0"/>
          </a:p>
          <a:p>
            <a:pPr marL="285750" indent="-285750" algn="just">
              <a:buFont typeface="Wingdings" panose="05000000000000000000" pitchFamily="2" charset="2"/>
              <a:buChar char="q"/>
            </a:pPr>
            <a:r>
              <a:rPr lang="en-NZ" sz="2000" dirty="0">
                <a:latin typeface="Times New Roman" panose="02020603050405020304" pitchFamily="18" charset="0"/>
              </a:rPr>
              <a:t>Foods are frequently classified on the basis of their stability as </a:t>
            </a:r>
            <a:r>
              <a:rPr lang="en-NZ" sz="2000" b="1" dirty="0">
                <a:latin typeface="Times New Roman" panose="02020603050405020304" pitchFamily="18" charset="0"/>
              </a:rPr>
              <a:t>non-perishable</a:t>
            </a:r>
            <a:r>
              <a:rPr lang="en-NZ" sz="2000" dirty="0">
                <a:latin typeface="Times New Roman" panose="02020603050405020304" pitchFamily="18" charset="0"/>
              </a:rPr>
              <a:t>, </a:t>
            </a:r>
            <a:r>
              <a:rPr lang="en-NZ" sz="2000" b="1" dirty="0">
                <a:latin typeface="Times New Roman" panose="02020603050405020304" pitchFamily="18" charset="0"/>
              </a:rPr>
              <a:t>semi-perishable and perishable</a:t>
            </a:r>
            <a:r>
              <a:rPr lang="en-NZ" sz="2000" dirty="0">
                <a:latin typeface="Times New Roman" panose="02020603050405020304" pitchFamily="18" charset="0"/>
              </a:rPr>
              <a:t>. For example, hermetically sealed and heat processed (e.g. canned) foods are generally regarded as </a:t>
            </a:r>
            <a:r>
              <a:rPr lang="en-NZ" sz="2000" b="1" dirty="0">
                <a:latin typeface="Times New Roman" panose="02020603050405020304" pitchFamily="18" charset="0"/>
              </a:rPr>
              <a:t>non-perishable</a:t>
            </a:r>
            <a:r>
              <a:rPr lang="en-NZ" sz="2000" dirty="0">
                <a:latin typeface="Times New Roman" panose="02020603050405020304" pitchFamily="18" charset="0"/>
              </a:rPr>
              <a:t>. However, they may become perishable under certain circumstances when an opportunity for </a:t>
            </a:r>
            <a:r>
              <a:rPr lang="en-NZ" sz="2000" b="1" dirty="0">
                <a:latin typeface="Times New Roman" panose="02020603050405020304" pitchFamily="18" charset="0"/>
              </a:rPr>
              <a:t>recontamination</a:t>
            </a:r>
            <a:r>
              <a:rPr lang="en-NZ" sz="2000" dirty="0">
                <a:latin typeface="Times New Roman" panose="02020603050405020304" pitchFamily="18" charset="0"/>
              </a:rPr>
              <a:t> is afforded following processing.</a:t>
            </a:r>
            <a:r>
              <a:rPr lang="en-NZ" sz="2000" dirty="0"/>
              <a:t> </a:t>
            </a:r>
          </a:p>
          <a:p>
            <a:pPr marL="285750" indent="-285750" algn="just">
              <a:buFont typeface="Wingdings" panose="05000000000000000000" pitchFamily="2" charset="2"/>
              <a:buChar char="q"/>
            </a:pPr>
            <a:endParaRPr lang="en-NZ" sz="2000" dirty="0"/>
          </a:p>
          <a:p>
            <a:pPr algn="just"/>
            <a:endParaRPr lang="en-NZ" sz="2000" dirty="0"/>
          </a:p>
          <a:p>
            <a:pPr algn="just"/>
            <a:endParaRPr lang="en-NZ" dirty="0"/>
          </a:p>
        </p:txBody>
      </p:sp>
      <p:pic>
        <p:nvPicPr>
          <p:cNvPr id="4" name="Picture 3" descr="A close up of a fruit&#10;&#10;Description automatically generated">
            <a:extLst>
              <a:ext uri="{FF2B5EF4-FFF2-40B4-BE49-F238E27FC236}">
                <a16:creationId xmlns:a16="http://schemas.microsoft.com/office/drawing/2014/main" xmlns="" id="{2D855B51-0274-4719-9E7B-7E6E7E89F67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268277" y="5062330"/>
            <a:ext cx="2782957" cy="1649482"/>
          </a:xfrm>
          <a:prstGeom prst="rect">
            <a:avLst/>
          </a:prstGeom>
        </p:spPr>
      </p:pic>
    </p:spTree>
    <p:extLst>
      <p:ext uri="{BB962C8B-B14F-4D97-AF65-F5344CB8AC3E}">
        <p14:creationId xmlns:p14="http://schemas.microsoft.com/office/powerpoint/2010/main" val="58925838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xmlns="" id="{E118DFFC-4437-4139-BBAC-315170B59F57}"/>
              </a:ext>
            </a:extLst>
          </p:cNvPr>
          <p:cNvSpPr/>
          <p:nvPr/>
        </p:nvSpPr>
        <p:spPr>
          <a:xfrm>
            <a:off x="92765" y="207499"/>
            <a:ext cx="8958470" cy="3170099"/>
          </a:xfrm>
          <a:prstGeom prst="rect">
            <a:avLst/>
          </a:prstGeom>
        </p:spPr>
        <p:txBody>
          <a:bodyPr wrap="square">
            <a:spAutoFit/>
          </a:bodyPr>
          <a:lstStyle/>
          <a:p>
            <a:pPr marL="342900" indent="-342900" algn="just">
              <a:buFont typeface="Wingdings" panose="05000000000000000000" pitchFamily="2" charset="2"/>
              <a:buChar char="q"/>
            </a:pPr>
            <a:r>
              <a:rPr lang="en-NZ" sz="2000" dirty="0">
                <a:latin typeface="Times New Roman" panose="02020603050405020304" pitchFamily="18" charset="0"/>
              </a:rPr>
              <a:t>Such an opportunity may arise if the </a:t>
            </a:r>
            <a:r>
              <a:rPr lang="en-NZ" sz="2000" b="1" dirty="0" smtClean="0">
                <a:latin typeface="Times New Roman" panose="02020603050405020304" pitchFamily="18" charset="0"/>
              </a:rPr>
              <a:t>cans </a:t>
            </a:r>
            <a:r>
              <a:rPr lang="en-NZ" sz="2000" b="1" dirty="0">
                <a:latin typeface="Times New Roman" panose="02020603050405020304" pitchFamily="18" charset="0"/>
              </a:rPr>
              <a:t>seams are faulty</a:t>
            </a:r>
            <a:r>
              <a:rPr lang="en-NZ" sz="2000" dirty="0">
                <a:latin typeface="Times New Roman" panose="02020603050405020304" pitchFamily="18" charset="0"/>
              </a:rPr>
              <a:t>, or if there is excessive corrosion resulting in internal gas formation and eventual bursting of the can. Spoilage may also take place when the canned food is stored at unusually high temperatures: thermophilic spore-forming bacteria may multiply, causing undesirable changes such as flat sour spoilage.</a:t>
            </a:r>
          </a:p>
          <a:p>
            <a:pPr marL="342900" indent="-342900" algn="just">
              <a:buFont typeface="Wingdings" panose="05000000000000000000" pitchFamily="2" charset="2"/>
              <a:buChar char="q"/>
            </a:pPr>
            <a:endParaRPr lang="en-NZ" sz="2000" dirty="0">
              <a:latin typeface="Times New Roman" panose="02020603050405020304" pitchFamily="18" charset="0"/>
            </a:endParaRPr>
          </a:p>
          <a:p>
            <a:pPr marL="342900" indent="-342900" algn="just">
              <a:buFont typeface="Wingdings" panose="05000000000000000000" pitchFamily="2" charset="2"/>
              <a:buChar char="q"/>
            </a:pPr>
            <a:r>
              <a:rPr lang="en-NZ" sz="2000" b="1" dirty="0">
                <a:latin typeface="Times New Roman" panose="02020603050405020304" pitchFamily="18" charset="0"/>
              </a:rPr>
              <a:t>Low moisture </a:t>
            </a:r>
            <a:r>
              <a:rPr lang="en-NZ" sz="2000" dirty="0">
                <a:latin typeface="Times New Roman" panose="02020603050405020304" pitchFamily="18" charset="0"/>
              </a:rPr>
              <a:t>content foods such as </a:t>
            </a:r>
            <a:r>
              <a:rPr lang="en-NZ" sz="2000" b="1" dirty="0">
                <a:latin typeface="Times New Roman" panose="02020603050405020304" pitchFamily="18" charset="0"/>
              </a:rPr>
              <a:t>dried fruit and vegetables </a:t>
            </a:r>
            <a:r>
              <a:rPr lang="en-NZ" sz="2000" dirty="0">
                <a:latin typeface="Times New Roman" panose="02020603050405020304" pitchFamily="18" charset="0"/>
              </a:rPr>
              <a:t>are classified as semi-perishable. Frozen foods, though basically perishable, may be classified as semi-perishable provided that they are properly stored at freezer temperatures.</a:t>
            </a:r>
            <a:r>
              <a:rPr lang="en-NZ" sz="2000" dirty="0"/>
              <a:t> </a:t>
            </a:r>
          </a:p>
          <a:p>
            <a:pPr marL="342900" indent="-342900" algn="just">
              <a:buFont typeface="Wingdings" panose="05000000000000000000" pitchFamily="2" charset="2"/>
              <a:buChar char="q"/>
            </a:pPr>
            <a:endParaRPr lang="en-US" sz="2000" dirty="0"/>
          </a:p>
        </p:txBody>
      </p:sp>
      <p:pic>
        <p:nvPicPr>
          <p:cNvPr id="4" name="Picture 3" descr="A picture containing text, map&#10;&#10;Description automatically generated">
            <a:extLst>
              <a:ext uri="{FF2B5EF4-FFF2-40B4-BE49-F238E27FC236}">
                <a16:creationId xmlns:a16="http://schemas.microsoft.com/office/drawing/2014/main" xmlns="" id="{EB576DD4-20A0-4AB7-AD60-BD04CBD7CBE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812526" y="3329589"/>
            <a:ext cx="3518948" cy="3320912"/>
          </a:xfrm>
          <a:prstGeom prst="rect">
            <a:avLst/>
          </a:prstGeom>
        </p:spPr>
      </p:pic>
    </p:spTree>
    <p:extLst>
      <p:ext uri="{BB962C8B-B14F-4D97-AF65-F5344CB8AC3E}">
        <p14:creationId xmlns:p14="http://schemas.microsoft.com/office/powerpoint/2010/main" val="8508465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xmlns="" id="{742E7E43-C14D-41A0-A6D3-BF8EF09D0C11}"/>
              </a:ext>
            </a:extLst>
          </p:cNvPr>
          <p:cNvSpPr/>
          <p:nvPr/>
        </p:nvSpPr>
        <p:spPr>
          <a:xfrm>
            <a:off x="0" y="522168"/>
            <a:ext cx="8958470" cy="7171194"/>
          </a:xfrm>
          <a:prstGeom prst="rect">
            <a:avLst/>
          </a:prstGeom>
        </p:spPr>
        <p:txBody>
          <a:bodyPr wrap="square">
            <a:spAutoFit/>
          </a:bodyPr>
          <a:lstStyle/>
          <a:p>
            <a:pPr algn="just"/>
            <a:endParaRPr lang="en-NZ" sz="2000" dirty="0"/>
          </a:p>
          <a:p>
            <a:pPr marL="285750" indent="-285750" algn="just">
              <a:buFont typeface="Wingdings" panose="05000000000000000000" pitchFamily="2" charset="2"/>
              <a:buChar char="q"/>
            </a:pPr>
            <a:r>
              <a:rPr lang="en-NZ" sz="2000" dirty="0">
                <a:latin typeface="Times New Roman" panose="02020603050405020304" pitchFamily="18" charset="0"/>
              </a:rPr>
              <a:t>The majority of foods (e.g. meat and fish, milk, eggs and most fresh fruits and vegetables) are classified as perishable unless they have been processed in some way. Often, the only form of processing which such foods receive is to be packaged and kept under controlled temperature conditions.</a:t>
            </a:r>
            <a:r>
              <a:rPr lang="en-NZ" sz="2000" dirty="0"/>
              <a:t> </a:t>
            </a:r>
          </a:p>
          <a:p>
            <a:pPr marL="285750" indent="-285750" algn="just">
              <a:buFont typeface="Wingdings" panose="05000000000000000000" pitchFamily="2" charset="2"/>
              <a:buChar char="q"/>
            </a:pPr>
            <a:endParaRPr lang="en-NZ" sz="2000" dirty="0">
              <a:latin typeface="Times New Roman" panose="02020603050405020304" pitchFamily="18" charset="0"/>
            </a:endParaRPr>
          </a:p>
          <a:p>
            <a:pPr marL="285750" indent="-285750" algn="just">
              <a:buFont typeface="Wingdings" panose="05000000000000000000" pitchFamily="2" charset="2"/>
              <a:buChar char="q"/>
            </a:pPr>
            <a:r>
              <a:rPr lang="en-NZ" sz="2000" dirty="0">
                <a:latin typeface="Times New Roman" panose="02020603050405020304" pitchFamily="18" charset="0"/>
              </a:rPr>
              <a:t>The species of micro-organisms which cause the spoilage of particular foods are </a:t>
            </a:r>
            <a:r>
              <a:rPr lang="en-NZ" sz="2000" b="1" dirty="0">
                <a:latin typeface="Times New Roman" panose="02020603050405020304" pitchFamily="18" charset="0"/>
              </a:rPr>
              <a:t>influenced by two factors</a:t>
            </a:r>
            <a:r>
              <a:rPr lang="en-NZ" sz="2000" dirty="0">
                <a:latin typeface="Times New Roman" panose="02020603050405020304" pitchFamily="18" charset="0"/>
              </a:rPr>
              <a:t>: </a:t>
            </a:r>
          </a:p>
          <a:p>
            <a:pPr marL="457200" indent="-457200" algn="just">
              <a:buAutoNum type="alphaLcParenR"/>
            </a:pPr>
            <a:r>
              <a:rPr lang="en-NZ" sz="2000" dirty="0">
                <a:latin typeface="Times New Roman" panose="02020603050405020304" pitchFamily="18" charset="0"/>
              </a:rPr>
              <a:t>the nature of the foods</a:t>
            </a:r>
          </a:p>
          <a:p>
            <a:pPr algn="just"/>
            <a:r>
              <a:rPr lang="en-NZ" sz="2000" dirty="0">
                <a:latin typeface="Times New Roman" panose="02020603050405020304" pitchFamily="18" charset="0"/>
              </a:rPr>
              <a:t>b) their surroundings. These factors are referred to as intrinsic and extrinsic parameters. </a:t>
            </a:r>
          </a:p>
          <a:p>
            <a:pPr marL="285750" indent="-285750" algn="just">
              <a:buFont typeface="Wingdings" panose="05000000000000000000" pitchFamily="2" charset="2"/>
              <a:buChar char="q"/>
            </a:pPr>
            <a:endParaRPr lang="en-NZ" sz="2000" dirty="0">
              <a:latin typeface="Times New Roman" panose="02020603050405020304" pitchFamily="18" charset="0"/>
            </a:endParaRPr>
          </a:p>
          <a:p>
            <a:pPr marL="285750" indent="-285750" algn="just">
              <a:buFont typeface="Wingdings" panose="05000000000000000000" pitchFamily="2" charset="2"/>
              <a:buChar char="q"/>
            </a:pPr>
            <a:r>
              <a:rPr lang="en-NZ" sz="2000" dirty="0">
                <a:latin typeface="Times New Roman" panose="02020603050405020304" pitchFamily="18" charset="0"/>
              </a:rPr>
              <a:t>The intrinsic parameters are an inherent part of the food: </a:t>
            </a:r>
            <a:r>
              <a:rPr lang="en-NZ" sz="2000" b="1" dirty="0">
                <a:latin typeface="Times New Roman" panose="02020603050405020304" pitchFamily="18" charset="0"/>
              </a:rPr>
              <a:t>pH, aw, nutrient content, antimicrobial constituents and biological structures</a:t>
            </a:r>
            <a:r>
              <a:rPr lang="en-NZ" sz="2000" dirty="0">
                <a:latin typeface="Times New Roman" panose="02020603050405020304" pitchFamily="18" charset="0"/>
              </a:rPr>
              <a:t>. The extrinsic parameters of foods are those properties of the </a:t>
            </a:r>
            <a:r>
              <a:rPr lang="en-NZ" sz="2000" b="1" dirty="0">
                <a:latin typeface="Times New Roman" panose="02020603050405020304" pitchFamily="18" charset="0"/>
              </a:rPr>
              <a:t>storage environment that affect both the foods and their microorganisms</a:t>
            </a:r>
            <a:r>
              <a:rPr lang="en-NZ" sz="2000" dirty="0">
                <a:latin typeface="Times New Roman" panose="02020603050405020304" pitchFamily="18" charset="0"/>
              </a:rPr>
              <a:t>. The growth rate of the micro-organisms responsible for spoilage primarily depends on these extrinsic parameters: </a:t>
            </a:r>
            <a:r>
              <a:rPr lang="en-NZ" sz="2000" b="1" dirty="0">
                <a:latin typeface="Times New Roman" panose="02020603050405020304" pitchFamily="18" charset="0"/>
              </a:rPr>
              <a:t>temperature, relative humidity and gas compositions of the surrounding atmosphere. </a:t>
            </a:r>
          </a:p>
          <a:p>
            <a:pPr marL="285750" indent="-285750" algn="just">
              <a:buFont typeface="Wingdings" panose="05000000000000000000" pitchFamily="2" charset="2"/>
              <a:buChar char="q"/>
            </a:pPr>
            <a:endParaRPr lang="en-NZ" sz="2000" dirty="0">
              <a:latin typeface="Times New Roman" panose="02020603050405020304" pitchFamily="18" charset="0"/>
            </a:endParaRPr>
          </a:p>
          <a:p>
            <a:pPr marL="285750" indent="-285750" algn="just">
              <a:buFont typeface="Wingdings" panose="05000000000000000000" pitchFamily="2" charset="2"/>
              <a:buChar char="q"/>
            </a:pPr>
            <a:endParaRPr lang="en-NZ" sz="2000" dirty="0"/>
          </a:p>
          <a:p>
            <a:pPr marL="285750" indent="-285750" algn="just">
              <a:buFont typeface="Wingdings" panose="05000000000000000000" pitchFamily="2" charset="2"/>
              <a:buChar char="q"/>
            </a:pPr>
            <a:endParaRPr lang="en-NZ" sz="2000" dirty="0"/>
          </a:p>
          <a:p>
            <a:pPr marL="285750" indent="-285750" algn="just">
              <a:buFont typeface="Wingdings" panose="05000000000000000000" pitchFamily="2" charset="2"/>
              <a:buChar char="q"/>
            </a:pPr>
            <a:endParaRPr lang="en-NZ" sz="2000" dirty="0"/>
          </a:p>
        </p:txBody>
      </p:sp>
    </p:spTree>
    <p:extLst>
      <p:ext uri="{BB962C8B-B14F-4D97-AF65-F5344CB8AC3E}">
        <p14:creationId xmlns:p14="http://schemas.microsoft.com/office/powerpoint/2010/main" val="155516039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xmlns="" id="{848735A1-042F-42D5-B001-B1447A3EBCEF}"/>
              </a:ext>
            </a:extLst>
          </p:cNvPr>
          <p:cNvSpPr/>
          <p:nvPr/>
        </p:nvSpPr>
        <p:spPr>
          <a:xfrm>
            <a:off x="0" y="649356"/>
            <a:ext cx="9144000" cy="6370975"/>
          </a:xfrm>
          <a:prstGeom prst="rect">
            <a:avLst/>
          </a:prstGeom>
        </p:spPr>
        <p:txBody>
          <a:bodyPr wrap="square">
            <a:spAutoFit/>
          </a:bodyPr>
          <a:lstStyle/>
          <a:p>
            <a:pPr marL="285750" indent="-285750" algn="just">
              <a:buFont typeface="Wingdings" panose="05000000000000000000" pitchFamily="2" charset="2"/>
              <a:buChar char="q"/>
            </a:pPr>
            <a:r>
              <a:rPr lang="en-NZ" sz="2400" dirty="0">
                <a:latin typeface="Times New Roman" panose="02020603050405020304" pitchFamily="18" charset="0"/>
              </a:rPr>
              <a:t>The protection of packaged food from contamination or attack by micro-organisms depends on the </a:t>
            </a:r>
            <a:r>
              <a:rPr lang="en-NZ" sz="2400" b="1" dirty="0">
                <a:latin typeface="Times New Roman" panose="02020603050405020304" pitchFamily="18" charset="0"/>
              </a:rPr>
              <a:t>mechanical integrity </a:t>
            </a:r>
            <a:r>
              <a:rPr lang="en-NZ" sz="2400" dirty="0">
                <a:latin typeface="Times New Roman" panose="02020603050405020304" pitchFamily="18" charset="0"/>
              </a:rPr>
              <a:t>of the package (e.g. the absence of breaks and seal imperfections), and on the resistance of the package to penetration by micro-organisms. </a:t>
            </a:r>
          </a:p>
          <a:p>
            <a:pPr marL="285750" indent="-285750" algn="just">
              <a:buFont typeface="Wingdings" panose="05000000000000000000" pitchFamily="2" charset="2"/>
              <a:buChar char="q"/>
            </a:pPr>
            <a:endParaRPr lang="en-NZ" sz="2400" dirty="0">
              <a:latin typeface="Times New Roman" panose="02020603050405020304" pitchFamily="18" charset="0"/>
            </a:endParaRPr>
          </a:p>
          <a:p>
            <a:pPr marL="285750" indent="-285750" algn="just">
              <a:buFont typeface="Wingdings" panose="05000000000000000000" pitchFamily="2" charset="2"/>
              <a:buChar char="q"/>
            </a:pPr>
            <a:r>
              <a:rPr lang="en-NZ" sz="2400" dirty="0">
                <a:latin typeface="Times New Roman" panose="02020603050405020304" pitchFamily="18" charset="0"/>
              </a:rPr>
              <a:t>Metal cans which are retorted after filling can leak during cooling, admitting any microorganisms which may be present in the cooling water, even when the double seam is of a high quality. This fact is widely known in the canning industry and is the reason for the mandatory </a:t>
            </a:r>
            <a:r>
              <a:rPr lang="en-NZ" sz="2400" b="1" u="sng" dirty="0">
                <a:latin typeface="Times New Roman" panose="02020603050405020304" pitchFamily="18" charset="0"/>
              </a:rPr>
              <a:t>chlorination</a:t>
            </a:r>
            <a:r>
              <a:rPr lang="en-NZ" sz="2400" dirty="0">
                <a:latin typeface="Times New Roman" panose="02020603050405020304" pitchFamily="18" charset="0"/>
              </a:rPr>
              <a:t> of cannery cooling water. </a:t>
            </a:r>
          </a:p>
          <a:p>
            <a:pPr algn="just"/>
            <a:endParaRPr lang="en-NZ" sz="2400" dirty="0">
              <a:latin typeface="Times New Roman" panose="02020603050405020304" pitchFamily="18" charset="0"/>
            </a:endParaRPr>
          </a:p>
          <a:p>
            <a:pPr marL="285750" indent="-285750" algn="just">
              <a:buFont typeface="Wingdings" panose="05000000000000000000" pitchFamily="2" charset="2"/>
              <a:buChar char="q"/>
            </a:pPr>
            <a:r>
              <a:rPr lang="en-NZ" sz="2400" dirty="0">
                <a:latin typeface="Times New Roman" panose="02020603050405020304" pitchFamily="18" charset="0"/>
              </a:rPr>
              <a:t>Extensive studies on a variety of </a:t>
            </a:r>
            <a:r>
              <a:rPr lang="en-NZ" sz="2400" b="1" dirty="0">
                <a:latin typeface="Times New Roman" panose="02020603050405020304" pitchFamily="18" charset="0"/>
              </a:rPr>
              <a:t>plastic films and metal foils </a:t>
            </a:r>
            <a:r>
              <a:rPr lang="en-NZ" sz="2400" dirty="0">
                <a:latin typeface="Times New Roman" panose="02020603050405020304" pitchFamily="18" charset="0"/>
              </a:rPr>
              <a:t>have shown that microorganisms (including </a:t>
            </a:r>
            <a:r>
              <a:rPr lang="en-US" sz="2400" dirty="0">
                <a:latin typeface="Times New Roman" panose="02020603050405020304" pitchFamily="18" charset="0"/>
              </a:rPr>
              <a:t>m</a:t>
            </a:r>
            <a:r>
              <a:rPr lang="en-US" sz="2400" dirty="0" smtClean="0">
                <a:latin typeface="Times New Roman" panose="02020603050405020304" pitchFamily="18" charset="0"/>
              </a:rPr>
              <a:t>old</a:t>
            </a:r>
            <a:r>
              <a:rPr lang="en-NZ" sz="2400" dirty="0" smtClean="0">
                <a:latin typeface="Times New Roman" panose="02020603050405020304" pitchFamily="18" charset="0"/>
              </a:rPr>
              <a:t>, </a:t>
            </a:r>
            <a:r>
              <a:rPr lang="en-NZ" sz="2400" dirty="0">
                <a:latin typeface="Times New Roman" panose="02020603050405020304" pitchFamily="18" charset="0"/>
              </a:rPr>
              <a:t>yeasts and bacteria) cannot penetrate these materials </a:t>
            </a:r>
            <a:r>
              <a:rPr lang="en-NZ" sz="2400" b="1" dirty="0">
                <a:latin typeface="Times New Roman" panose="02020603050405020304" pitchFamily="18" charset="0"/>
              </a:rPr>
              <a:t>in the absence of pinholes</a:t>
            </a:r>
            <a:r>
              <a:rPr lang="en-NZ" sz="2400" dirty="0">
                <a:latin typeface="Times New Roman" panose="02020603050405020304" pitchFamily="18" charset="0"/>
              </a:rPr>
              <a:t>.</a:t>
            </a:r>
          </a:p>
          <a:p>
            <a:pPr marL="285750" indent="-285750" algn="just">
              <a:buFont typeface="Wingdings" panose="05000000000000000000" pitchFamily="2" charset="2"/>
              <a:buChar char="q"/>
            </a:pPr>
            <a:endParaRPr lang="en-NZ" sz="2400" dirty="0">
              <a:latin typeface="Times New Roman" panose="02020603050405020304" pitchFamily="18" charset="0"/>
            </a:endParaRPr>
          </a:p>
          <a:p>
            <a:pPr algn="just"/>
            <a:endParaRPr lang="en-NZ" sz="2400" dirty="0">
              <a:latin typeface="Times New Roman" panose="02020603050405020304" pitchFamily="18" charset="0"/>
            </a:endParaRPr>
          </a:p>
          <a:p>
            <a:pPr algn="just"/>
            <a:endParaRPr lang="en-NZ" sz="2800" dirty="0">
              <a:latin typeface="Times New Roman" panose="02020603050405020304" pitchFamily="18" charset="0"/>
            </a:endParaRPr>
          </a:p>
        </p:txBody>
      </p:sp>
    </p:spTree>
    <p:extLst>
      <p:ext uri="{BB962C8B-B14F-4D97-AF65-F5344CB8AC3E}">
        <p14:creationId xmlns:p14="http://schemas.microsoft.com/office/powerpoint/2010/main" val="155826104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xmlns="" id="{CF11DCF8-87C5-4420-BDFF-129A4BF1887D}"/>
              </a:ext>
            </a:extLst>
          </p:cNvPr>
          <p:cNvSpPr/>
          <p:nvPr/>
        </p:nvSpPr>
        <p:spPr>
          <a:xfrm>
            <a:off x="119269" y="340527"/>
            <a:ext cx="8680174" cy="5262979"/>
          </a:xfrm>
          <a:prstGeom prst="rect">
            <a:avLst/>
          </a:prstGeom>
        </p:spPr>
        <p:txBody>
          <a:bodyPr wrap="square">
            <a:spAutoFit/>
          </a:bodyPr>
          <a:lstStyle/>
          <a:p>
            <a:pPr marL="285750" indent="-285750" algn="just">
              <a:buFont typeface="Wingdings" panose="05000000000000000000" pitchFamily="2" charset="2"/>
              <a:buChar char="q"/>
            </a:pPr>
            <a:r>
              <a:rPr lang="en-NZ" sz="2400" dirty="0">
                <a:latin typeface="Times New Roman" panose="02020603050405020304" pitchFamily="18" charset="0"/>
              </a:rPr>
              <a:t>In practice, however, thin sheets of packaging materials such as aluminium and plastic do contain pinholes. There are several safeguards against the passage of micro-organisms through pinholes in films: </a:t>
            </a:r>
          </a:p>
          <a:p>
            <a:pPr marL="285750" indent="-285750" algn="just">
              <a:buFont typeface="Wingdings" panose="05000000000000000000" pitchFamily="2" charset="2"/>
              <a:buChar char="q"/>
            </a:pPr>
            <a:endParaRPr lang="en-NZ" sz="2400" dirty="0">
              <a:latin typeface="Times New Roman" panose="02020603050405020304" pitchFamily="18" charset="0"/>
            </a:endParaRPr>
          </a:p>
          <a:p>
            <a:pPr marL="285750" indent="-285750" algn="just">
              <a:buFont typeface="Wingdings" panose="05000000000000000000" pitchFamily="2" charset="2"/>
              <a:buChar char="Ø"/>
            </a:pPr>
            <a:r>
              <a:rPr lang="en-NZ" sz="2400" dirty="0">
                <a:latin typeface="Times New Roman" panose="02020603050405020304" pitchFamily="18" charset="0"/>
              </a:rPr>
              <a:t>because of surface tension effects, micro-organisms cannot pass through very small pinholes unless the micro-organisms are suspended in solutions containing wetting agents and the pressure outside the package is greater than that within; </a:t>
            </a:r>
          </a:p>
          <a:p>
            <a:pPr marL="285750" indent="-285750" algn="just">
              <a:buFont typeface="Wingdings" panose="05000000000000000000" pitchFamily="2" charset="2"/>
              <a:buChar char="Ø"/>
            </a:pPr>
            <a:r>
              <a:rPr lang="en-NZ" sz="2400" dirty="0">
                <a:latin typeface="Times New Roman" panose="02020603050405020304" pitchFamily="18" charset="0"/>
              </a:rPr>
              <a:t>materials of packaging are generally used in thicknesses such that pinholes are very infrequent and small; </a:t>
            </a:r>
          </a:p>
          <a:p>
            <a:pPr marL="285750" indent="-285750" algn="just">
              <a:buFont typeface="Wingdings" panose="05000000000000000000" pitchFamily="2" charset="2"/>
              <a:buChar char="Ø"/>
            </a:pPr>
            <a:r>
              <a:rPr lang="en-NZ" sz="2400" dirty="0">
                <a:latin typeface="Times New Roman" panose="02020603050405020304" pitchFamily="18" charset="0"/>
              </a:rPr>
              <a:t>for applications in which package integrity is essential (such as sterilisation of food) adequate test methods are available to assure freedom from bacterial recontamination</a:t>
            </a:r>
          </a:p>
        </p:txBody>
      </p:sp>
    </p:spTree>
    <p:extLst>
      <p:ext uri="{BB962C8B-B14F-4D97-AF65-F5344CB8AC3E}">
        <p14:creationId xmlns:p14="http://schemas.microsoft.com/office/powerpoint/2010/main" val="306941339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xmlns="" id="{33670248-7B86-4B55-8B70-5ECAE0E6FA8A}"/>
              </a:ext>
            </a:extLst>
          </p:cNvPr>
          <p:cNvSpPr/>
          <p:nvPr/>
        </p:nvSpPr>
        <p:spPr>
          <a:xfrm>
            <a:off x="13252" y="0"/>
            <a:ext cx="9144000" cy="5570756"/>
          </a:xfrm>
          <a:prstGeom prst="rect">
            <a:avLst/>
          </a:prstGeom>
        </p:spPr>
        <p:txBody>
          <a:bodyPr wrap="square">
            <a:spAutoFit/>
          </a:bodyPr>
          <a:lstStyle/>
          <a:p>
            <a:r>
              <a:rPr lang="en-NZ" sz="2800" b="1" dirty="0">
                <a:highlight>
                  <a:srgbClr val="00FFFF"/>
                </a:highlight>
                <a:latin typeface="Times New Roman" panose="02020603050405020304" pitchFamily="18" charset="0"/>
              </a:rPr>
              <a:t>8. Insect Pests</a:t>
            </a:r>
            <a:r>
              <a:rPr lang="en-NZ" sz="2800" b="1" dirty="0">
                <a:highlight>
                  <a:srgbClr val="00FFFF"/>
                </a:highlight>
              </a:rPr>
              <a:t> </a:t>
            </a:r>
          </a:p>
          <a:p>
            <a:pPr algn="just"/>
            <a:endParaRPr lang="en-NZ" sz="2800" b="1" dirty="0"/>
          </a:p>
          <a:p>
            <a:pPr algn="just"/>
            <a:r>
              <a:rPr lang="en-NZ" sz="2000" dirty="0">
                <a:latin typeface="Times New Roman" panose="02020603050405020304" pitchFamily="18" charset="0"/>
              </a:rPr>
              <a:t>Warm humid environments promote insect growth, although most insects will not breed if the temperature exceeds about 35 C° or falls below 10 C°. Also many insects cannot reproduce satisfactorily unless the moisture content of their food is greater than about 11%.</a:t>
            </a:r>
            <a:r>
              <a:rPr lang="en-NZ" sz="2000" dirty="0"/>
              <a:t> </a:t>
            </a:r>
          </a:p>
          <a:p>
            <a:pPr algn="just"/>
            <a:endParaRPr lang="en-NZ" sz="2000" dirty="0"/>
          </a:p>
          <a:p>
            <a:pPr algn="just"/>
            <a:r>
              <a:rPr lang="en-NZ" sz="2000" dirty="0">
                <a:latin typeface="Times New Roman" panose="02020603050405020304" pitchFamily="18" charset="0"/>
              </a:rPr>
              <a:t>The main categories of foods subject to pest attack are cereal grains and products derived from cereal grains, other seeds used as food (especially legumes), dairy products such as cheese and milk powders, dried fruits, dried and smoked meats and nuts.</a:t>
            </a:r>
            <a:r>
              <a:rPr lang="en-NZ" sz="2000" dirty="0"/>
              <a:t> </a:t>
            </a:r>
          </a:p>
          <a:p>
            <a:pPr algn="just"/>
            <a:endParaRPr lang="en-NZ" sz="2000" dirty="0"/>
          </a:p>
          <a:p>
            <a:pPr algn="just"/>
            <a:r>
              <a:rPr lang="en-NZ" sz="2000" dirty="0">
                <a:latin typeface="Times New Roman" panose="02020603050405020304" pitchFamily="18" charset="0"/>
              </a:rPr>
              <a:t>As well as their possible health significance, the presence of insects and insect excrete in packaged foods may render products unsaleable, causing considerable economic loss, as well as reduction in nutritional quality, production of off-flavours and acceleration of decay processes due to creation of higher temperatures and moisture levels.</a:t>
            </a:r>
            <a:r>
              <a:rPr lang="en-NZ" sz="2000" dirty="0"/>
              <a:t> </a:t>
            </a:r>
          </a:p>
          <a:p>
            <a:pPr algn="just"/>
            <a:endParaRPr lang="en-NZ" sz="2000" dirty="0"/>
          </a:p>
        </p:txBody>
      </p:sp>
    </p:spTree>
    <p:extLst>
      <p:ext uri="{BB962C8B-B14F-4D97-AF65-F5344CB8AC3E}">
        <p14:creationId xmlns:p14="http://schemas.microsoft.com/office/powerpoint/2010/main" val="302325618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xmlns="" id="{8E599A65-EC30-474B-A0B1-73F56EA4E640}"/>
              </a:ext>
            </a:extLst>
          </p:cNvPr>
          <p:cNvSpPr/>
          <p:nvPr/>
        </p:nvSpPr>
        <p:spPr>
          <a:xfrm>
            <a:off x="119270" y="623504"/>
            <a:ext cx="8713304" cy="4893647"/>
          </a:xfrm>
          <a:prstGeom prst="rect">
            <a:avLst/>
          </a:prstGeom>
        </p:spPr>
        <p:txBody>
          <a:bodyPr wrap="square">
            <a:spAutoFit/>
          </a:bodyPr>
          <a:lstStyle/>
          <a:p>
            <a:pPr marL="342900" indent="-342900" algn="just">
              <a:buFont typeface="Wingdings" panose="05000000000000000000" pitchFamily="2" charset="2"/>
              <a:buChar char="q"/>
            </a:pPr>
            <a:r>
              <a:rPr lang="en-NZ" sz="2400" dirty="0">
                <a:latin typeface="Times New Roman" panose="02020603050405020304" pitchFamily="18" charset="0"/>
              </a:rPr>
              <a:t> Early stages of infestation are often difficult to detect; however, infestation can generally be spotted not only by the presence of the insects themselves but also by the products of their activities such as webbing, clumped-together food particles and holes in packaging materials.</a:t>
            </a:r>
            <a:r>
              <a:rPr lang="en-NZ" sz="2400" dirty="0"/>
              <a:t> </a:t>
            </a:r>
          </a:p>
          <a:p>
            <a:pPr marL="342900" indent="-342900" algn="just">
              <a:buFont typeface="Wingdings" panose="05000000000000000000" pitchFamily="2" charset="2"/>
              <a:buChar char="q"/>
            </a:pPr>
            <a:endParaRPr lang="en-NZ" sz="2400" dirty="0">
              <a:latin typeface="Times New Roman" panose="02020603050405020304" pitchFamily="18" charset="0"/>
            </a:endParaRPr>
          </a:p>
          <a:p>
            <a:pPr marL="342900" indent="-342900" algn="just">
              <a:buFont typeface="Wingdings" panose="05000000000000000000" pitchFamily="2" charset="2"/>
              <a:buChar char="q"/>
            </a:pPr>
            <a:r>
              <a:rPr lang="en-NZ" sz="2400" dirty="0">
                <a:latin typeface="Times New Roman" panose="02020603050405020304" pitchFamily="18" charset="0"/>
              </a:rPr>
              <a:t>Unless plastic films are laminated with foil or paper, insects are able to penetrate most of them quite easily, the rate of penetration usually being directly related to film thickness. In general, thicker films are more resistant than thinner films, and oriented films tend to be more effective than cast films. The looseness of the film has also been reported to be an important factor, loose films being more easily penetrated than tightly fitted films.</a:t>
            </a:r>
            <a:r>
              <a:rPr lang="en-NZ" sz="2400" dirty="0"/>
              <a:t> </a:t>
            </a:r>
          </a:p>
        </p:txBody>
      </p:sp>
    </p:spTree>
    <p:extLst>
      <p:ext uri="{BB962C8B-B14F-4D97-AF65-F5344CB8AC3E}">
        <p14:creationId xmlns:p14="http://schemas.microsoft.com/office/powerpoint/2010/main" val="245434025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xmlns="" id="{42BB9FF9-1ED7-495D-8851-D1364CD8983B}"/>
              </a:ext>
            </a:extLst>
          </p:cNvPr>
          <p:cNvSpPr/>
          <p:nvPr/>
        </p:nvSpPr>
        <p:spPr>
          <a:xfrm>
            <a:off x="0" y="485510"/>
            <a:ext cx="8998226" cy="5016758"/>
          </a:xfrm>
          <a:prstGeom prst="rect">
            <a:avLst/>
          </a:prstGeom>
        </p:spPr>
        <p:txBody>
          <a:bodyPr wrap="square">
            <a:spAutoFit/>
          </a:bodyPr>
          <a:lstStyle/>
          <a:p>
            <a:pPr algn="just"/>
            <a:r>
              <a:rPr lang="en-US" sz="2000" dirty="0">
                <a:latin typeface="Times New Roman" panose="02020603050405020304" pitchFamily="18" charset="0"/>
              </a:rPr>
              <a:t>The relative resistance to insect penetration of some flexible packaging materials is as follows:</a:t>
            </a:r>
            <a:r>
              <a:rPr lang="en-US" sz="2000" dirty="0"/>
              <a:t> </a:t>
            </a:r>
          </a:p>
          <a:p>
            <a:pPr algn="just"/>
            <a:endParaRPr lang="en-US" sz="2000" dirty="0"/>
          </a:p>
          <a:p>
            <a:pPr algn="just">
              <a:buFont typeface="Arial" panose="020B0604020202020204" pitchFamily="34" charset="0"/>
              <a:buChar char="•"/>
            </a:pPr>
            <a:r>
              <a:rPr lang="en-US" sz="2000" b="1" dirty="0">
                <a:latin typeface="Times New Roman" panose="02020603050405020304" pitchFamily="18" charset="0"/>
              </a:rPr>
              <a:t>excellent resistance</a:t>
            </a:r>
            <a:r>
              <a:rPr lang="en-US" sz="2000" dirty="0">
                <a:latin typeface="Times New Roman" panose="02020603050405020304" pitchFamily="18" charset="0"/>
              </a:rPr>
              <a:t>: polycarbonate; poly-ethylene-terephthalate;</a:t>
            </a:r>
            <a:r>
              <a:rPr lang="en-US" sz="2000" dirty="0"/>
              <a:t> </a:t>
            </a:r>
          </a:p>
          <a:p>
            <a:pPr algn="just">
              <a:buFont typeface="Arial" panose="020B0604020202020204" pitchFamily="34" charset="0"/>
              <a:buChar char="•"/>
            </a:pPr>
            <a:r>
              <a:rPr lang="en-US" sz="2000" b="1" dirty="0">
                <a:latin typeface="Times New Roman" panose="02020603050405020304" pitchFamily="18" charset="0"/>
              </a:rPr>
              <a:t>good resistance: </a:t>
            </a:r>
            <a:r>
              <a:rPr lang="en-US" sz="2000" dirty="0">
                <a:latin typeface="Times New Roman" panose="02020603050405020304" pitchFamily="18" charset="0"/>
              </a:rPr>
              <a:t>cellulose acetate; polyamide; polyethylene (0.254 mm); </a:t>
            </a:r>
            <a:r>
              <a:rPr lang="en-US" sz="2000" dirty="0" smtClean="0">
                <a:latin typeface="Times New Roman" panose="02020603050405020304" pitchFamily="18" charset="0"/>
              </a:rPr>
              <a:t>polypropylene; poly-vinyl-chloride.</a:t>
            </a:r>
            <a:r>
              <a:rPr lang="en-US" sz="2000" dirty="0" smtClean="0"/>
              <a:t> </a:t>
            </a:r>
            <a:endParaRPr lang="en-US" sz="2000" dirty="0"/>
          </a:p>
          <a:p>
            <a:pPr algn="just">
              <a:buFont typeface="Arial" panose="020B0604020202020204" pitchFamily="34" charset="0"/>
              <a:buChar char="•"/>
            </a:pPr>
            <a:r>
              <a:rPr lang="en-US" sz="2000" b="1" dirty="0">
                <a:latin typeface="Times New Roman" panose="02020603050405020304" pitchFamily="18" charset="0"/>
              </a:rPr>
              <a:t>fair resistance: </a:t>
            </a:r>
            <a:r>
              <a:rPr lang="en-US" sz="2000" dirty="0">
                <a:latin typeface="Times New Roman" panose="02020603050405020304" pitchFamily="18" charset="0"/>
              </a:rPr>
              <a:t>poly-tetra-</a:t>
            </a:r>
            <a:r>
              <a:rPr lang="en-US" sz="2000" dirty="0" err="1">
                <a:latin typeface="Times New Roman" panose="02020603050405020304" pitchFamily="18" charset="0"/>
              </a:rPr>
              <a:t>fluoro</a:t>
            </a:r>
            <a:r>
              <a:rPr lang="en-US" sz="2000" dirty="0">
                <a:latin typeface="Times New Roman" panose="02020603050405020304" pitchFamily="18" charset="0"/>
              </a:rPr>
              <a:t>-ethylene; polyethylene (0.123 mm);</a:t>
            </a:r>
            <a:r>
              <a:rPr lang="en-US" sz="2000" dirty="0"/>
              <a:t> </a:t>
            </a:r>
          </a:p>
          <a:p>
            <a:pPr algn="just">
              <a:buFont typeface="Arial" panose="020B0604020202020204" pitchFamily="34" charset="0"/>
              <a:buChar char="•"/>
            </a:pPr>
            <a:r>
              <a:rPr lang="en-US" sz="2000" b="1" dirty="0">
                <a:latin typeface="Times New Roman" panose="02020603050405020304" pitchFamily="18" charset="0"/>
              </a:rPr>
              <a:t>poor resistance: </a:t>
            </a:r>
            <a:r>
              <a:rPr lang="en-US" sz="2000" dirty="0">
                <a:latin typeface="Times New Roman" panose="02020603050405020304" pitchFamily="18" charset="0"/>
              </a:rPr>
              <a:t>regenerated cellulose; corrugated paper board; polyethylene (0.0254 - 0.100 mm); paper/foil/polyethylene laminate pouch; poly-</a:t>
            </a:r>
            <a:r>
              <a:rPr lang="en-US" sz="2000" dirty="0" err="1">
                <a:latin typeface="Times New Roman" panose="02020603050405020304" pitchFamily="18" charset="0"/>
              </a:rPr>
              <a:t>vinylchloride</a:t>
            </a:r>
            <a:r>
              <a:rPr lang="en-US" sz="2000" dirty="0">
                <a:latin typeface="Times New Roman" panose="02020603050405020304" pitchFamily="18" charset="0"/>
              </a:rPr>
              <a:t> (</a:t>
            </a:r>
            <a:r>
              <a:rPr lang="en-US" sz="2000" dirty="0" err="1">
                <a:latin typeface="Times New Roman" panose="02020603050405020304" pitchFamily="18" charset="0"/>
              </a:rPr>
              <a:t>plasticised</a:t>
            </a:r>
            <a:r>
              <a:rPr lang="en-US" sz="2000" dirty="0">
                <a:latin typeface="Times New Roman" panose="02020603050405020304" pitchFamily="18" charset="0"/>
              </a:rPr>
              <a:t>).</a:t>
            </a:r>
            <a:r>
              <a:rPr lang="en-US" sz="2000" dirty="0"/>
              <a:t> </a:t>
            </a:r>
          </a:p>
          <a:p>
            <a:pPr algn="just"/>
            <a:endParaRPr lang="en-US" sz="2000" dirty="0">
              <a:latin typeface="Times New Roman" panose="02020603050405020304" pitchFamily="18" charset="0"/>
            </a:endParaRPr>
          </a:p>
          <a:p>
            <a:pPr algn="just"/>
            <a:r>
              <a:rPr lang="en-US" sz="2000" dirty="0">
                <a:latin typeface="Times New Roman" panose="02020603050405020304" pitchFamily="18" charset="0"/>
              </a:rPr>
              <a:t>Some simple methods for obtaining insect resistance of packaging materials are as following: </a:t>
            </a:r>
          </a:p>
          <a:p>
            <a:pPr algn="just"/>
            <a:endParaRPr lang="en-US" sz="2000" dirty="0"/>
          </a:p>
          <a:p>
            <a:pPr algn="just">
              <a:buFont typeface="Arial" panose="020B0604020202020204" pitchFamily="34" charset="0"/>
              <a:buChar char="•"/>
            </a:pPr>
            <a:r>
              <a:rPr lang="en-US" sz="2000" dirty="0">
                <a:latin typeface="Times New Roman" panose="02020603050405020304" pitchFamily="18" charset="0"/>
              </a:rPr>
              <a:t>select a film and a film thickness that are inherently resistant to insect penetration;</a:t>
            </a:r>
            <a:r>
              <a:rPr lang="en-US" sz="2000" dirty="0"/>
              <a:t> </a:t>
            </a:r>
          </a:p>
          <a:p>
            <a:pPr algn="just">
              <a:buFont typeface="Arial" panose="020B0604020202020204" pitchFamily="34" charset="0"/>
              <a:buChar char="•"/>
            </a:pPr>
            <a:r>
              <a:rPr lang="en-US" sz="2000" dirty="0">
                <a:latin typeface="Times New Roman" panose="02020603050405020304" pitchFamily="18" charset="0"/>
              </a:rPr>
              <a:t>use shrink film over-wraps to provide an additional barrier;</a:t>
            </a:r>
            <a:r>
              <a:rPr lang="en-US" sz="2000" dirty="0"/>
              <a:t> </a:t>
            </a:r>
          </a:p>
          <a:p>
            <a:pPr algn="just">
              <a:buFont typeface="Arial" panose="020B0604020202020204" pitchFamily="34" charset="0"/>
              <a:buChar char="•"/>
            </a:pPr>
            <a:r>
              <a:rPr lang="en-US" sz="2000" dirty="0">
                <a:latin typeface="Times New Roman" panose="02020603050405020304" pitchFamily="18" charset="0"/>
              </a:rPr>
              <a:t>seal carton flaps completely.</a:t>
            </a:r>
            <a:r>
              <a:rPr lang="en-US" sz="2000" dirty="0"/>
              <a:t> </a:t>
            </a:r>
          </a:p>
        </p:txBody>
      </p:sp>
    </p:spTree>
    <p:extLst>
      <p:ext uri="{BB962C8B-B14F-4D97-AF65-F5344CB8AC3E}">
        <p14:creationId xmlns:p14="http://schemas.microsoft.com/office/powerpoint/2010/main" val="85878791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xmlns="" id="{5FB28090-FBDC-4885-9483-5F0E890A6F4B}"/>
              </a:ext>
            </a:extLst>
          </p:cNvPr>
          <p:cNvSpPr/>
          <p:nvPr/>
        </p:nvSpPr>
        <p:spPr>
          <a:xfrm>
            <a:off x="132521" y="328571"/>
            <a:ext cx="8878957" cy="4893647"/>
          </a:xfrm>
          <a:prstGeom prst="rect">
            <a:avLst/>
          </a:prstGeom>
        </p:spPr>
        <p:txBody>
          <a:bodyPr wrap="square">
            <a:spAutoFit/>
          </a:bodyPr>
          <a:lstStyle/>
          <a:p>
            <a:pPr algn="just"/>
            <a:r>
              <a:rPr lang="en-NZ" sz="2800" b="1" dirty="0">
                <a:latin typeface="Times New Roman" panose="02020603050405020304" pitchFamily="18" charset="0"/>
              </a:rPr>
              <a:t>9</a:t>
            </a:r>
            <a:r>
              <a:rPr lang="en-NZ" sz="2800" dirty="0">
                <a:latin typeface="Times New Roman" panose="02020603050405020304" pitchFamily="18" charset="0"/>
              </a:rPr>
              <a:t>. </a:t>
            </a:r>
            <a:r>
              <a:rPr lang="en-NZ" sz="2800" b="1" dirty="0" smtClean="0">
                <a:latin typeface="Times New Roman" panose="02020603050405020304" pitchFamily="18" charset="0"/>
              </a:rPr>
              <a:t>Rodents</a:t>
            </a:r>
            <a:endParaRPr lang="en-NZ" sz="2800" b="1" dirty="0">
              <a:latin typeface="Times New Roman" panose="02020603050405020304" pitchFamily="18" charset="0"/>
            </a:endParaRPr>
          </a:p>
          <a:p>
            <a:pPr algn="just"/>
            <a:r>
              <a:rPr lang="en-NZ" sz="2000" dirty="0"/>
              <a:t> </a:t>
            </a:r>
          </a:p>
          <a:p>
            <a:pPr algn="just"/>
            <a:r>
              <a:rPr lang="en-NZ" sz="2400" b="1" u="sng" dirty="0">
                <a:latin typeface="Times New Roman" panose="02020603050405020304" pitchFamily="18" charset="0"/>
              </a:rPr>
              <a:t>Rats and mice </a:t>
            </a:r>
            <a:r>
              <a:rPr lang="en-NZ" sz="2400" dirty="0">
                <a:latin typeface="Times New Roman" panose="02020603050405020304" pitchFamily="18" charset="0"/>
              </a:rPr>
              <a:t>carry disease-producing organisms on their feet and/or in their intestinal tracts and are known to harbour salmonella of serotypes frequently associated with food-borne infections in humans. In addition to the public health consequences of rodent populations in close proximity to humans, these animals also compete intensively with humans for food.</a:t>
            </a:r>
            <a:r>
              <a:rPr lang="en-NZ" sz="2400" dirty="0"/>
              <a:t> </a:t>
            </a:r>
          </a:p>
          <a:p>
            <a:pPr algn="just"/>
            <a:endParaRPr lang="en-NZ" sz="2400" dirty="0"/>
          </a:p>
          <a:p>
            <a:pPr algn="just"/>
            <a:r>
              <a:rPr lang="en-NZ" sz="2400" dirty="0">
                <a:latin typeface="Times New Roman" panose="02020603050405020304" pitchFamily="18" charset="0"/>
              </a:rPr>
              <a:t>Proper sanitation in food processing and storage areas is the most effective weapon in the fight against rodents, since all packaging materials apart from metal and glass containers can be attacked by rats and mice.</a:t>
            </a:r>
            <a:r>
              <a:rPr lang="en-NZ" sz="2400" dirty="0"/>
              <a:t> </a:t>
            </a:r>
          </a:p>
        </p:txBody>
      </p:sp>
    </p:spTree>
    <p:extLst>
      <p:ext uri="{BB962C8B-B14F-4D97-AF65-F5344CB8AC3E}">
        <p14:creationId xmlns:p14="http://schemas.microsoft.com/office/powerpoint/2010/main" val="232719581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xmlns="" id="{48A63D04-8A3A-448B-940F-57D51B4EABEE}"/>
              </a:ext>
            </a:extLst>
          </p:cNvPr>
          <p:cNvSpPr/>
          <p:nvPr/>
        </p:nvSpPr>
        <p:spPr>
          <a:xfrm>
            <a:off x="0" y="121218"/>
            <a:ext cx="9144000" cy="6001643"/>
          </a:xfrm>
          <a:prstGeom prst="rect">
            <a:avLst/>
          </a:prstGeom>
        </p:spPr>
        <p:txBody>
          <a:bodyPr wrap="square">
            <a:spAutoFit/>
          </a:bodyPr>
          <a:lstStyle/>
          <a:p>
            <a:r>
              <a:rPr lang="en-NZ" sz="2800" b="1" dirty="0"/>
              <a:t>Summary</a:t>
            </a:r>
            <a:r>
              <a:rPr lang="en-NZ" dirty="0"/>
              <a:t> </a:t>
            </a:r>
          </a:p>
          <a:p>
            <a:endParaRPr lang="en-NZ" dirty="0"/>
          </a:p>
          <a:p>
            <a:r>
              <a:rPr lang="en-NZ" sz="2000" dirty="0">
                <a:latin typeface="Times New Roman" panose="02020603050405020304" pitchFamily="18" charset="0"/>
              </a:rPr>
              <a:t>Major causes of food deterioration include the following:</a:t>
            </a:r>
          </a:p>
          <a:p>
            <a:r>
              <a:rPr lang="en-NZ" sz="2000" dirty="0"/>
              <a:t> </a:t>
            </a:r>
          </a:p>
          <a:p>
            <a:pPr>
              <a:buFont typeface="+mj-lt"/>
              <a:buAutoNum type="alphaLcPeriod"/>
            </a:pPr>
            <a:r>
              <a:rPr lang="en-NZ" sz="2000" dirty="0">
                <a:latin typeface="Times New Roman" panose="02020603050405020304" pitchFamily="18" charset="0"/>
              </a:rPr>
              <a:t>growth and activities of micro-organisms, principally bacteria, yeasts and moulds;</a:t>
            </a:r>
            <a:r>
              <a:rPr lang="en-NZ" sz="2000" dirty="0"/>
              <a:t> </a:t>
            </a:r>
          </a:p>
          <a:p>
            <a:pPr>
              <a:buFont typeface="+mj-lt"/>
              <a:buAutoNum type="alphaLcPeriod"/>
            </a:pPr>
            <a:r>
              <a:rPr lang="en-NZ" sz="2000" dirty="0">
                <a:latin typeface="Times New Roman" panose="02020603050405020304" pitchFamily="18" charset="0"/>
              </a:rPr>
              <a:t>activities of natural food enzymes;</a:t>
            </a:r>
            <a:r>
              <a:rPr lang="en-NZ" sz="2000" dirty="0"/>
              <a:t> </a:t>
            </a:r>
          </a:p>
          <a:p>
            <a:pPr>
              <a:buFont typeface="+mj-lt"/>
              <a:buAutoNum type="alphaLcPeriod"/>
            </a:pPr>
            <a:r>
              <a:rPr lang="en-NZ" sz="2000" dirty="0">
                <a:latin typeface="Times New Roman" panose="02020603050405020304" pitchFamily="18" charset="0"/>
              </a:rPr>
              <a:t>insects, parasites and rodents;</a:t>
            </a:r>
            <a:r>
              <a:rPr lang="en-NZ" sz="2000" dirty="0"/>
              <a:t> </a:t>
            </a:r>
          </a:p>
          <a:p>
            <a:pPr>
              <a:buFont typeface="+mj-lt"/>
              <a:buAutoNum type="alphaLcPeriod"/>
            </a:pPr>
            <a:r>
              <a:rPr lang="en-NZ" sz="2000" dirty="0">
                <a:latin typeface="Times New Roman" panose="02020603050405020304" pitchFamily="18" charset="0"/>
              </a:rPr>
              <a:t>temperature, both heat and cold;</a:t>
            </a:r>
            <a:r>
              <a:rPr lang="en-NZ" sz="2000" dirty="0"/>
              <a:t> </a:t>
            </a:r>
          </a:p>
          <a:p>
            <a:pPr>
              <a:buFont typeface="+mj-lt"/>
              <a:buAutoNum type="alphaLcPeriod"/>
            </a:pPr>
            <a:r>
              <a:rPr lang="en-NZ" sz="2000" dirty="0">
                <a:latin typeface="Times New Roman" panose="02020603050405020304" pitchFamily="18" charset="0"/>
              </a:rPr>
              <a:t>moisture and dryness;</a:t>
            </a:r>
            <a:r>
              <a:rPr lang="en-NZ" sz="2000" dirty="0"/>
              <a:t> </a:t>
            </a:r>
          </a:p>
          <a:p>
            <a:pPr>
              <a:buFont typeface="+mj-lt"/>
              <a:buAutoNum type="alphaLcPeriod"/>
            </a:pPr>
            <a:r>
              <a:rPr lang="en-NZ" sz="2000" dirty="0">
                <a:latin typeface="Times New Roman" panose="02020603050405020304" pitchFamily="18" charset="0"/>
              </a:rPr>
              <a:t>air and in particular oxygen;</a:t>
            </a:r>
            <a:r>
              <a:rPr lang="en-NZ" sz="2000" dirty="0"/>
              <a:t> </a:t>
            </a:r>
          </a:p>
          <a:p>
            <a:pPr>
              <a:buFont typeface="+mj-lt"/>
              <a:buAutoNum type="alphaLcPeriod"/>
            </a:pPr>
            <a:r>
              <a:rPr lang="en-NZ" sz="2000" dirty="0">
                <a:latin typeface="Times New Roman" panose="02020603050405020304" pitchFamily="18" charset="0"/>
              </a:rPr>
              <a:t>light;</a:t>
            </a:r>
            <a:r>
              <a:rPr lang="en-NZ" sz="2000" dirty="0"/>
              <a:t> </a:t>
            </a:r>
          </a:p>
          <a:p>
            <a:pPr>
              <a:buFont typeface="+mj-lt"/>
              <a:buAutoNum type="alphaLcPeriod"/>
            </a:pPr>
            <a:r>
              <a:rPr lang="en-NZ" sz="2000" dirty="0">
                <a:latin typeface="Times New Roman" panose="02020603050405020304" pitchFamily="18" charset="0"/>
              </a:rPr>
              <a:t>time.</a:t>
            </a:r>
            <a:r>
              <a:rPr lang="en-NZ" sz="2000" dirty="0"/>
              <a:t> </a:t>
            </a:r>
          </a:p>
          <a:p>
            <a:pPr>
              <a:buFont typeface="+mj-lt"/>
              <a:buAutoNum type="alphaLcPeriod"/>
            </a:pPr>
            <a:endParaRPr lang="en-NZ" sz="2000" dirty="0"/>
          </a:p>
          <a:p>
            <a:r>
              <a:rPr lang="en-NZ" sz="2000" dirty="0">
                <a:latin typeface="Times New Roman" panose="02020603050405020304" pitchFamily="18" charset="0"/>
              </a:rPr>
              <a:t>Extrinsic factors controlling the rate of food DETERIORATION reactions are mainly:</a:t>
            </a:r>
          </a:p>
          <a:p>
            <a:r>
              <a:rPr lang="en-NZ" sz="2000" dirty="0"/>
              <a:t> </a:t>
            </a:r>
          </a:p>
          <a:p>
            <a:pPr>
              <a:buFont typeface="+mj-lt"/>
              <a:buAutoNum type="alphaLcPeriod"/>
            </a:pPr>
            <a:r>
              <a:rPr lang="en-NZ" sz="2000" dirty="0">
                <a:latin typeface="Times New Roman" panose="02020603050405020304" pitchFamily="18" charset="0"/>
              </a:rPr>
              <a:t> Effect of temperature;</a:t>
            </a:r>
            <a:r>
              <a:rPr lang="en-NZ" sz="2000" dirty="0"/>
              <a:t> </a:t>
            </a:r>
          </a:p>
          <a:p>
            <a:pPr>
              <a:buFont typeface="+mj-lt"/>
              <a:buAutoNum type="alphaLcPeriod"/>
            </a:pPr>
            <a:r>
              <a:rPr lang="en-NZ" sz="2000" dirty="0">
                <a:latin typeface="Times New Roman" panose="02020603050405020304" pitchFamily="18" charset="0"/>
              </a:rPr>
              <a:t> Effect of water activity (a</a:t>
            </a:r>
            <a:r>
              <a:rPr lang="en-NZ" sz="2000" baseline="-25000" dirty="0">
                <a:latin typeface="Times New Roman" panose="02020603050405020304" pitchFamily="18" charset="0"/>
              </a:rPr>
              <a:t>w</a:t>
            </a:r>
            <a:r>
              <a:rPr lang="en-NZ" sz="2000" dirty="0">
                <a:latin typeface="Times New Roman" panose="02020603050405020304" pitchFamily="18" charset="0"/>
              </a:rPr>
              <a:t>);</a:t>
            </a:r>
            <a:r>
              <a:rPr lang="en-NZ" sz="2000" dirty="0"/>
              <a:t> </a:t>
            </a:r>
          </a:p>
          <a:p>
            <a:pPr>
              <a:buFont typeface="+mj-lt"/>
              <a:buAutoNum type="alphaLcPeriod"/>
            </a:pPr>
            <a:r>
              <a:rPr lang="en-NZ" sz="2000" dirty="0">
                <a:latin typeface="Times New Roman" panose="02020603050405020304" pitchFamily="18" charset="0"/>
              </a:rPr>
              <a:t> Effect of gas atmosphere;</a:t>
            </a:r>
            <a:r>
              <a:rPr lang="en-NZ" sz="2000" dirty="0"/>
              <a:t> </a:t>
            </a:r>
          </a:p>
          <a:p>
            <a:pPr>
              <a:buFont typeface="+mj-lt"/>
              <a:buAutoNum type="alphaLcPeriod"/>
            </a:pPr>
            <a:r>
              <a:rPr lang="en-NZ" sz="2000" dirty="0">
                <a:latin typeface="Times New Roman" panose="02020603050405020304" pitchFamily="18" charset="0"/>
              </a:rPr>
              <a:t> Effect of light.</a:t>
            </a:r>
            <a:r>
              <a:rPr lang="en-NZ" sz="2000" dirty="0"/>
              <a:t> </a:t>
            </a:r>
          </a:p>
        </p:txBody>
      </p:sp>
    </p:spTree>
    <p:extLst>
      <p:ext uri="{BB962C8B-B14F-4D97-AF65-F5344CB8AC3E}">
        <p14:creationId xmlns:p14="http://schemas.microsoft.com/office/powerpoint/2010/main" val="288902084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xmlns="" id="{3F747122-4FCB-4E34-9EE2-8EE415AC4969}"/>
              </a:ext>
            </a:extLst>
          </p:cNvPr>
          <p:cNvSpPr/>
          <p:nvPr/>
        </p:nvSpPr>
        <p:spPr>
          <a:xfrm>
            <a:off x="0" y="1049662"/>
            <a:ext cx="8859078" cy="1846659"/>
          </a:xfrm>
          <a:prstGeom prst="rect">
            <a:avLst/>
          </a:prstGeom>
        </p:spPr>
        <p:txBody>
          <a:bodyPr wrap="square">
            <a:spAutoFit/>
          </a:bodyPr>
          <a:lstStyle/>
          <a:p>
            <a:pPr algn="just"/>
            <a:endParaRPr lang="en-US" b="1" dirty="0">
              <a:latin typeface="Times New Roman" panose="02020603050405020304" pitchFamily="18" charset="0"/>
              <a:ea typeface="Times New Roman" panose="02020603050405020304" pitchFamily="18" charset="0"/>
            </a:endParaRPr>
          </a:p>
          <a:p>
            <a:pPr algn="just"/>
            <a:r>
              <a:rPr lang="en-US" sz="2400" dirty="0">
                <a:latin typeface="Times New Roman" panose="02020603050405020304" pitchFamily="18" charset="0"/>
                <a:ea typeface="Times New Roman" panose="02020603050405020304" pitchFamily="18" charset="0"/>
              </a:rPr>
              <a:t>(</a:t>
            </a:r>
            <a:r>
              <a:rPr lang="en-US" sz="2400" dirty="0" err="1">
                <a:latin typeface="Times New Roman" panose="02020603050405020304" pitchFamily="18" charset="0"/>
                <a:ea typeface="Times New Roman" panose="02020603050405020304" pitchFamily="18" charset="0"/>
              </a:rPr>
              <a:t>m.o</a:t>
            </a:r>
            <a:r>
              <a:rPr lang="en-US" sz="2400" dirty="0">
                <a:latin typeface="Times New Roman" panose="02020603050405020304" pitchFamily="18" charset="0"/>
                <a:ea typeface="Times New Roman" panose="02020603050405020304" pitchFamily="18" charset="0"/>
              </a:rPr>
              <a:t>, insects and rodents, parasites) chemical (enzymes, chemical pollutants), physical (light, </a:t>
            </a:r>
            <a:r>
              <a:rPr lang="en-US" sz="2400" dirty="0" smtClean="0">
                <a:latin typeface="Times New Roman" panose="02020603050405020304" pitchFamily="18" charset="0"/>
                <a:ea typeface="Times New Roman" panose="02020603050405020304" pitchFamily="18" charset="0"/>
              </a:rPr>
              <a:t>heat, cold</a:t>
            </a:r>
            <a:r>
              <a:rPr lang="en-US" sz="2400" dirty="0">
                <a:latin typeface="Times New Roman" panose="02020603050405020304" pitchFamily="18" charset="0"/>
                <a:ea typeface="Times New Roman" panose="02020603050405020304" pitchFamily="18" charset="0"/>
              </a:rPr>
              <a:t>, </a:t>
            </a:r>
            <a:r>
              <a:rPr lang="en-US" sz="2400" dirty="0" smtClean="0">
                <a:latin typeface="Times New Roman" panose="02020603050405020304" pitchFamily="18" charset="0"/>
                <a:ea typeface="Times New Roman" panose="02020603050405020304" pitchFamily="18" charset="0"/>
              </a:rPr>
              <a:t>moisture, oxygen and time</a:t>
            </a:r>
            <a:r>
              <a:rPr lang="en-US" sz="2400" dirty="0">
                <a:latin typeface="Times New Roman" panose="02020603050405020304" pitchFamily="18" charset="0"/>
                <a:ea typeface="Times New Roman" panose="02020603050405020304" pitchFamily="18" charset="0"/>
              </a:rPr>
              <a:t>); shelf life concept, guidelines for food preservation. Controlling Spoilage factors.</a:t>
            </a:r>
            <a:endParaRPr lang="en-US" sz="2400" dirty="0"/>
          </a:p>
        </p:txBody>
      </p:sp>
      <p:sp>
        <p:nvSpPr>
          <p:cNvPr id="2" name="Rectangle 1">
            <a:extLst>
              <a:ext uri="{FF2B5EF4-FFF2-40B4-BE49-F238E27FC236}">
                <a16:creationId xmlns:a16="http://schemas.microsoft.com/office/drawing/2014/main" xmlns="" id="{1077C82B-5602-4F42-9C12-C2E674588798}"/>
              </a:ext>
            </a:extLst>
          </p:cNvPr>
          <p:cNvSpPr/>
          <p:nvPr/>
        </p:nvSpPr>
        <p:spPr>
          <a:xfrm>
            <a:off x="0" y="0"/>
            <a:ext cx="9144000" cy="954107"/>
          </a:xfrm>
          <a:prstGeom prst="rect">
            <a:avLst/>
          </a:prstGeom>
          <a:solidFill>
            <a:schemeClr val="accent1">
              <a:lumMod val="20000"/>
              <a:lumOff val="80000"/>
            </a:schemeClr>
          </a:solidFill>
        </p:spPr>
        <p:txBody>
          <a:bodyPr wrap="square">
            <a:spAutoFit/>
          </a:bodyPr>
          <a:lstStyle/>
          <a:p>
            <a:pPr algn="ctr"/>
            <a:r>
              <a:rPr lang="en-US" sz="2800" b="1" dirty="0">
                <a:latin typeface="Times New Roman" panose="02020603050405020304" pitchFamily="18" charset="0"/>
                <a:ea typeface="Times New Roman" panose="02020603050405020304" pitchFamily="18" charset="0"/>
              </a:rPr>
              <a:t>Food Deterioration Factors and their Control</a:t>
            </a:r>
            <a:r>
              <a:rPr lang="en-US" sz="2800" dirty="0">
                <a:latin typeface="Times New Roman" panose="02020603050405020304" pitchFamily="18" charset="0"/>
                <a:ea typeface="Times New Roman" panose="02020603050405020304" pitchFamily="18" charset="0"/>
              </a:rPr>
              <a:t> </a:t>
            </a:r>
            <a:r>
              <a:rPr lang="en-US" sz="2800" b="1" dirty="0">
                <a:latin typeface="Times New Roman" panose="02020603050405020304" pitchFamily="18" charset="0"/>
                <a:ea typeface="Times New Roman" panose="02020603050405020304" pitchFamily="18" charset="0"/>
              </a:rPr>
              <a:t>Biological factors</a:t>
            </a:r>
          </a:p>
        </p:txBody>
      </p:sp>
      <p:pic>
        <p:nvPicPr>
          <p:cNvPr id="8" name="Picture 7" descr="A close up of a sign&#10;&#10;Description automatically generated">
            <a:extLst>
              <a:ext uri="{FF2B5EF4-FFF2-40B4-BE49-F238E27FC236}">
                <a16:creationId xmlns:a16="http://schemas.microsoft.com/office/drawing/2014/main" xmlns="" id="{557AAC46-0A43-4949-822F-A9819BF0DEE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45961" y="3134539"/>
            <a:ext cx="6053552" cy="3723461"/>
          </a:xfrm>
          <a:prstGeom prst="rect">
            <a:avLst/>
          </a:prstGeom>
        </p:spPr>
      </p:pic>
    </p:spTree>
    <p:extLst>
      <p:ext uri="{BB962C8B-B14F-4D97-AF65-F5344CB8AC3E}">
        <p14:creationId xmlns:p14="http://schemas.microsoft.com/office/powerpoint/2010/main" val="94700745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xmlns="" id="{5BB944D5-A4CF-41A3-866A-4EDF6323FF13}"/>
              </a:ext>
            </a:extLst>
          </p:cNvPr>
          <p:cNvSpPr/>
          <p:nvPr/>
        </p:nvSpPr>
        <p:spPr>
          <a:xfrm>
            <a:off x="0" y="266992"/>
            <a:ext cx="9004852" cy="5539978"/>
          </a:xfrm>
          <a:prstGeom prst="rect">
            <a:avLst/>
          </a:prstGeom>
        </p:spPr>
        <p:txBody>
          <a:bodyPr wrap="square">
            <a:spAutoFit/>
          </a:bodyPr>
          <a:lstStyle/>
          <a:p>
            <a:pPr marL="514350" indent="-514350">
              <a:buAutoNum type="arabicPeriod"/>
            </a:pPr>
            <a:r>
              <a:rPr lang="en-NZ" sz="2800" b="1" dirty="0">
                <a:highlight>
                  <a:srgbClr val="00FFFF"/>
                </a:highlight>
              </a:rPr>
              <a:t>Enzymic changes</a:t>
            </a:r>
          </a:p>
          <a:p>
            <a:r>
              <a:rPr lang="en-NZ" sz="2800" b="1" dirty="0"/>
              <a:t> </a:t>
            </a:r>
          </a:p>
          <a:p>
            <a:endParaRPr lang="en-NZ" dirty="0"/>
          </a:p>
          <a:p>
            <a:pPr algn="just"/>
            <a:r>
              <a:rPr lang="en-NZ" sz="2000" dirty="0">
                <a:latin typeface="Times New Roman" panose="02020603050405020304" pitchFamily="18" charset="0"/>
              </a:rPr>
              <a:t>Enzymes which are endogenous to plant tissues can have undesirable or desirable consequences. Examples involving endogenous enzymes include:</a:t>
            </a:r>
          </a:p>
          <a:p>
            <a:pPr algn="just"/>
            <a:endParaRPr lang="en-NZ" sz="2000" dirty="0">
              <a:latin typeface="Times New Roman" panose="02020603050405020304" pitchFamily="18" charset="0"/>
            </a:endParaRPr>
          </a:p>
          <a:p>
            <a:pPr algn="just"/>
            <a:r>
              <a:rPr lang="en-NZ" sz="2000" dirty="0">
                <a:latin typeface="Times New Roman" panose="02020603050405020304" pitchFamily="18" charset="0"/>
              </a:rPr>
              <a:t>a) the post-harvest senescence and spoilage of fruit and vegetables; </a:t>
            </a:r>
          </a:p>
          <a:p>
            <a:pPr algn="just"/>
            <a:r>
              <a:rPr lang="en-NZ" sz="2000" dirty="0">
                <a:latin typeface="Times New Roman" panose="02020603050405020304" pitchFamily="18" charset="0"/>
              </a:rPr>
              <a:t>b) oxidation of phenolic substances in plant tissues by </a:t>
            </a:r>
            <a:r>
              <a:rPr lang="en-NZ" sz="2000" dirty="0" err="1">
                <a:latin typeface="Times New Roman" panose="02020603050405020304" pitchFamily="18" charset="0"/>
              </a:rPr>
              <a:t>phenolase</a:t>
            </a:r>
            <a:r>
              <a:rPr lang="en-NZ" sz="2000" dirty="0">
                <a:latin typeface="Times New Roman" panose="02020603050405020304" pitchFamily="18" charset="0"/>
              </a:rPr>
              <a:t> (leading to browning); </a:t>
            </a:r>
          </a:p>
          <a:p>
            <a:pPr algn="just"/>
            <a:r>
              <a:rPr lang="en-NZ" sz="2000" dirty="0">
                <a:latin typeface="Times New Roman" panose="02020603050405020304" pitchFamily="18" charset="0"/>
              </a:rPr>
              <a:t>c) sugar - starch conversion in plant tissues by amylases; </a:t>
            </a:r>
          </a:p>
          <a:p>
            <a:pPr algn="just"/>
            <a:r>
              <a:rPr lang="en-NZ" sz="2000" dirty="0">
                <a:latin typeface="Times New Roman" panose="02020603050405020304" pitchFamily="18" charset="0"/>
              </a:rPr>
              <a:t>d) post-harvest demethylation of pectic substances in plant tissues (leading to softening of plant tissues during ripening, and firming of plant tissues during processing).</a:t>
            </a:r>
            <a:r>
              <a:rPr lang="en-NZ" sz="2000" dirty="0"/>
              <a:t> </a:t>
            </a:r>
          </a:p>
          <a:p>
            <a:pPr algn="just"/>
            <a:endParaRPr lang="en-NZ" sz="2000" dirty="0"/>
          </a:p>
          <a:p>
            <a:pPr algn="just"/>
            <a:r>
              <a:rPr lang="en-NZ" sz="2000" dirty="0">
                <a:latin typeface="Times New Roman" panose="02020603050405020304" pitchFamily="18" charset="0"/>
              </a:rPr>
              <a:t>The major factors useful in controlling enzyme activity are: temperature, water activity, pH, chemicals which can inhibit enzyme action, alteration of substrates, alteration of products and pre-processing control.</a:t>
            </a:r>
            <a:r>
              <a:rPr lang="en-NZ" sz="2000" dirty="0"/>
              <a:t> </a:t>
            </a:r>
          </a:p>
        </p:txBody>
      </p:sp>
    </p:spTree>
    <p:extLst>
      <p:ext uri="{BB962C8B-B14F-4D97-AF65-F5344CB8AC3E}">
        <p14:creationId xmlns:p14="http://schemas.microsoft.com/office/powerpoint/2010/main" val="76292313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xmlns="" id="{6D291981-7558-419E-9F5F-4133F78FE4AA}"/>
              </a:ext>
            </a:extLst>
          </p:cNvPr>
          <p:cNvSpPr/>
          <p:nvPr/>
        </p:nvSpPr>
        <p:spPr>
          <a:xfrm>
            <a:off x="0" y="0"/>
            <a:ext cx="9144000" cy="6709529"/>
          </a:xfrm>
          <a:prstGeom prst="rect">
            <a:avLst/>
          </a:prstGeom>
        </p:spPr>
        <p:txBody>
          <a:bodyPr wrap="square">
            <a:spAutoFit/>
          </a:bodyPr>
          <a:lstStyle/>
          <a:p>
            <a:r>
              <a:rPr lang="en-NZ" sz="2400" b="1" dirty="0">
                <a:highlight>
                  <a:srgbClr val="00FFFF"/>
                </a:highlight>
              </a:rPr>
              <a:t>2. Chemical changes</a:t>
            </a:r>
            <a:r>
              <a:rPr lang="en-NZ" sz="2400" dirty="0">
                <a:highlight>
                  <a:srgbClr val="00FFFF"/>
                </a:highlight>
              </a:rPr>
              <a:t> </a:t>
            </a:r>
          </a:p>
          <a:p>
            <a:r>
              <a:rPr lang="en-NZ" sz="2400" b="1" dirty="0">
                <a:highlight>
                  <a:srgbClr val="00FFFF"/>
                </a:highlight>
              </a:rPr>
              <a:t>    2.1 Sensory quality</a:t>
            </a:r>
            <a:r>
              <a:rPr lang="en-NZ" sz="2400" dirty="0">
                <a:highlight>
                  <a:srgbClr val="00FFFF"/>
                </a:highlight>
              </a:rPr>
              <a:t> </a:t>
            </a:r>
          </a:p>
          <a:p>
            <a:endParaRPr lang="en-NZ" sz="2400" dirty="0"/>
          </a:p>
          <a:p>
            <a:pPr algn="just"/>
            <a:r>
              <a:rPr lang="en-NZ" sz="2000" dirty="0">
                <a:latin typeface="Times New Roman" panose="02020603050405020304" pitchFamily="18" charset="0"/>
              </a:rPr>
              <a:t>The two major chemical changes which occur during the processing and storage of foods and lead to a deterioration in sensory quality are lipid oxidation and non-enzymatic browning. Chemical reactions are also responsible for changes in the colour and flavour of foods during processing and storage.</a:t>
            </a:r>
            <a:r>
              <a:rPr lang="en-NZ" sz="2000" dirty="0"/>
              <a:t> </a:t>
            </a:r>
          </a:p>
          <a:p>
            <a:pPr algn="just"/>
            <a:endParaRPr lang="en-NZ" sz="2000" dirty="0"/>
          </a:p>
          <a:p>
            <a:pPr algn="just"/>
            <a:r>
              <a:rPr lang="en-NZ" sz="2000" b="1" dirty="0">
                <a:latin typeface="Times New Roman" panose="02020603050405020304" pitchFamily="18" charset="0"/>
              </a:rPr>
              <a:t>2.1.1 Lipid oxidation </a:t>
            </a:r>
            <a:r>
              <a:rPr lang="en-NZ" sz="2000" dirty="0">
                <a:latin typeface="Times New Roman" panose="02020603050405020304" pitchFamily="18" charset="0"/>
              </a:rPr>
              <a:t>rate and course of reaction is influenced by light, local oxygen concentration, high temperature, the presence of catalysts (generally transition metals such as iron and copper) and water activity. Control of these factors can significantly reduce the extent of lipid oxidation in foods.</a:t>
            </a:r>
            <a:r>
              <a:rPr lang="en-NZ" sz="2000" dirty="0"/>
              <a:t> </a:t>
            </a:r>
          </a:p>
          <a:p>
            <a:pPr algn="just"/>
            <a:endParaRPr lang="en-NZ" sz="2000" b="1" dirty="0"/>
          </a:p>
          <a:p>
            <a:pPr algn="just"/>
            <a:r>
              <a:rPr lang="en-NZ" sz="2000" b="1" dirty="0">
                <a:latin typeface="Times New Roman" panose="02020603050405020304" pitchFamily="18" charset="0"/>
              </a:rPr>
              <a:t>2.1.2 Non-enzymic browning </a:t>
            </a:r>
            <a:r>
              <a:rPr lang="en-NZ" sz="2000" dirty="0">
                <a:latin typeface="Times New Roman" panose="02020603050405020304" pitchFamily="18" charset="0"/>
              </a:rPr>
              <a:t>is one of the major causes of deterioration which occurs during storage of dried and concentrated foods. The non-enzymic browning, or Maillard reaction, can be divided into three stages:</a:t>
            </a:r>
          </a:p>
          <a:p>
            <a:pPr algn="just"/>
            <a:r>
              <a:rPr lang="en-NZ" sz="2000" dirty="0">
                <a:latin typeface="Times New Roman" panose="02020603050405020304" pitchFamily="18" charset="0"/>
              </a:rPr>
              <a:t> </a:t>
            </a:r>
          </a:p>
          <a:p>
            <a:pPr marL="342900" indent="-342900" algn="just">
              <a:buAutoNum type="alphaLcParenR"/>
            </a:pPr>
            <a:r>
              <a:rPr lang="en-NZ" sz="2000" dirty="0">
                <a:latin typeface="Times New Roman" panose="02020603050405020304" pitchFamily="18" charset="0"/>
              </a:rPr>
              <a:t>early Maillard reactions which are chemically well-defined steps without browning; </a:t>
            </a:r>
          </a:p>
          <a:p>
            <a:pPr marL="342900" indent="-342900" algn="just">
              <a:buAutoNum type="alphaLcParenR"/>
            </a:pPr>
            <a:r>
              <a:rPr lang="en-NZ" sz="2000" dirty="0">
                <a:latin typeface="Times New Roman" panose="02020603050405020304" pitchFamily="18" charset="0"/>
              </a:rPr>
              <a:t>advanced Maillard reactions which lead to the formation of volatile or soluble substances; and</a:t>
            </a:r>
          </a:p>
          <a:p>
            <a:pPr marL="342900" indent="-342900" algn="just">
              <a:buAutoNum type="alphaLcParenR"/>
            </a:pPr>
            <a:r>
              <a:rPr lang="en-NZ" sz="2000" dirty="0">
                <a:latin typeface="Times New Roman" panose="02020603050405020304" pitchFamily="18" charset="0"/>
              </a:rPr>
              <a:t>final Maillard reactions leading to insoluble brown polymers.</a:t>
            </a:r>
            <a:r>
              <a:rPr lang="en-NZ" sz="2000" dirty="0"/>
              <a:t> </a:t>
            </a:r>
          </a:p>
        </p:txBody>
      </p:sp>
    </p:spTree>
    <p:extLst>
      <p:ext uri="{BB962C8B-B14F-4D97-AF65-F5344CB8AC3E}">
        <p14:creationId xmlns:p14="http://schemas.microsoft.com/office/powerpoint/2010/main" val="422223241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xmlns="" id="{56020D17-0FE4-41A7-A213-A7436902CFAE}"/>
              </a:ext>
            </a:extLst>
          </p:cNvPr>
          <p:cNvSpPr/>
          <p:nvPr/>
        </p:nvSpPr>
        <p:spPr>
          <a:xfrm>
            <a:off x="0" y="0"/>
            <a:ext cx="9144000" cy="6309420"/>
          </a:xfrm>
          <a:prstGeom prst="rect">
            <a:avLst/>
          </a:prstGeom>
        </p:spPr>
        <p:txBody>
          <a:bodyPr wrap="square">
            <a:spAutoFit/>
          </a:bodyPr>
          <a:lstStyle/>
          <a:p>
            <a:r>
              <a:rPr lang="en-NZ" sz="2800" b="1" dirty="0">
                <a:highlight>
                  <a:srgbClr val="00FFFF"/>
                </a:highlight>
                <a:latin typeface="Times New Roman" panose="02020603050405020304" pitchFamily="18" charset="0"/>
              </a:rPr>
              <a:t>3. Colour changes</a:t>
            </a:r>
          </a:p>
          <a:p>
            <a:r>
              <a:rPr lang="en-NZ" sz="2000" b="1" dirty="0"/>
              <a:t> </a:t>
            </a:r>
          </a:p>
          <a:p>
            <a:pPr algn="just"/>
            <a:r>
              <a:rPr lang="en-NZ" b="1" i="1" u="sng" dirty="0">
                <a:latin typeface="Times New Roman" panose="02020603050405020304" pitchFamily="18" charset="0"/>
              </a:rPr>
              <a:t>Chlorophylls</a:t>
            </a:r>
            <a:r>
              <a:rPr lang="en-NZ" i="1" u="sng" dirty="0">
                <a:latin typeface="Times New Roman" panose="02020603050405020304" pitchFamily="18" charset="0"/>
              </a:rPr>
              <a:t>. </a:t>
            </a:r>
            <a:r>
              <a:rPr lang="en-NZ" dirty="0">
                <a:latin typeface="Times New Roman" panose="02020603050405020304" pitchFamily="18" charset="0"/>
              </a:rPr>
              <a:t>Almost any type of food processing or storage causes some </a:t>
            </a:r>
            <a:r>
              <a:rPr lang="en-NZ" b="1" dirty="0">
                <a:latin typeface="Times New Roman" panose="02020603050405020304" pitchFamily="18" charset="0"/>
              </a:rPr>
              <a:t>deterioration of the chlorophyll pigments. </a:t>
            </a:r>
            <a:r>
              <a:rPr lang="en-NZ" dirty="0" err="1">
                <a:latin typeface="Times New Roman" panose="02020603050405020304" pitchFamily="18" charset="0"/>
              </a:rPr>
              <a:t>Phenophytinisation</a:t>
            </a:r>
            <a:r>
              <a:rPr lang="en-NZ" dirty="0">
                <a:latin typeface="Times New Roman" panose="02020603050405020304" pitchFamily="18" charset="0"/>
              </a:rPr>
              <a:t> (with consequent formation of a dull olive brown </a:t>
            </a:r>
            <a:r>
              <a:rPr lang="en-NZ" dirty="0" err="1">
                <a:latin typeface="Times New Roman" panose="02020603050405020304" pitchFamily="18" charset="0"/>
              </a:rPr>
              <a:t>phenophytin</a:t>
            </a:r>
            <a:r>
              <a:rPr lang="en-NZ" dirty="0">
                <a:latin typeface="Times New Roman" panose="02020603050405020304" pitchFamily="18" charset="0"/>
              </a:rPr>
              <a:t>) is the major change; this reaction is accelerated by heat and is acid catalysed.</a:t>
            </a:r>
            <a:r>
              <a:rPr lang="en-NZ" dirty="0"/>
              <a:t> </a:t>
            </a:r>
          </a:p>
          <a:p>
            <a:pPr algn="just"/>
            <a:r>
              <a:rPr lang="en-NZ" dirty="0">
                <a:latin typeface="Times New Roman" panose="02020603050405020304" pitchFamily="18" charset="0"/>
              </a:rPr>
              <a:t>Other reactions are also possible. For example, dehydrated products such as green peas and beans packed in clear glass containers undergo photo-oxidation and loss of desirable colour.</a:t>
            </a:r>
            <a:r>
              <a:rPr lang="en-NZ" dirty="0"/>
              <a:t> </a:t>
            </a:r>
          </a:p>
          <a:p>
            <a:pPr algn="just"/>
            <a:endParaRPr lang="en-NZ" dirty="0"/>
          </a:p>
          <a:p>
            <a:pPr algn="just"/>
            <a:r>
              <a:rPr lang="en-NZ" b="1" i="1" u="sng" dirty="0">
                <a:latin typeface="Times New Roman" panose="02020603050405020304" pitchFamily="18" charset="0"/>
              </a:rPr>
              <a:t>Anthocyanins</a:t>
            </a:r>
            <a:r>
              <a:rPr lang="en-NZ" i="1" u="sng" dirty="0">
                <a:latin typeface="Times New Roman" panose="02020603050405020304" pitchFamily="18" charset="0"/>
              </a:rPr>
              <a:t>. </a:t>
            </a:r>
            <a:r>
              <a:rPr lang="en-NZ" dirty="0">
                <a:latin typeface="Times New Roman" panose="02020603050405020304" pitchFamily="18" charset="0"/>
              </a:rPr>
              <a:t>These are a group of more than </a:t>
            </a:r>
            <a:r>
              <a:rPr lang="en-NZ" b="1" dirty="0">
                <a:latin typeface="Times New Roman" panose="02020603050405020304" pitchFamily="18" charset="0"/>
              </a:rPr>
              <a:t>150 reddish water-soluble pigments </a:t>
            </a:r>
            <a:r>
              <a:rPr lang="en-NZ" dirty="0">
                <a:latin typeface="Times New Roman" panose="02020603050405020304" pitchFamily="18" charset="0"/>
              </a:rPr>
              <a:t>that are very widespread in the plant kingdom. The rate of anthocyanin destruction is pH dependent, being greater </a:t>
            </a:r>
            <a:r>
              <a:rPr lang="en-NZ" b="1" dirty="0">
                <a:latin typeface="Times New Roman" panose="02020603050405020304" pitchFamily="18" charset="0"/>
              </a:rPr>
              <a:t>at higher pH values</a:t>
            </a:r>
            <a:r>
              <a:rPr lang="en-NZ" dirty="0">
                <a:latin typeface="Times New Roman" panose="02020603050405020304" pitchFamily="18" charset="0"/>
              </a:rPr>
              <a:t>. Of interest from a packaging point of view is the ability of some </a:t>
            </a:r>
            <a:r>
              <a:rPr lang="en-NZ" b="1" dirty="0">
                <a:latin typeface="Times New Roman" panose="02020603050405020304" pitchFamily="18" charset="0"/>
              </a:rPr>
              <a:t>anthocyanins to form complexes with metals such as Al, Fe, Cu and Sn.</a:t>
            </a:r>
            <a:r>
              <a:rPr lang="en-NZ" b="1" dirty="0"/>
              <a:t> </a:t>
            </a:r>
          </a:p>
          <a:p>
            <a:pPr algn="just"/>
            <a:r>
              <a:rPr lang="en-NZ" dirty="0">
                <a:latin typeface="Times New Roman" panose="02020603050405020304" pitchFamily="18" charset="0"/>
              </a:rPr>
              <a:t>These complexes generally result in a change in the </a:t>
            </a:r>
            <a:r>
              <a:rPr lang="en-NZ" b="1" dirty="0">
                <a:latin typeface="Times New Roman" panose="02020603050405020304" pitchFamily="18" charset="0"/>
              </a:rPr>
              <a:t>colour of the pigment </a:t>
            </a:r>
            <a:r>
              <a:rPr lang="en-NZ" dirty="0">
                <a:latin typeface="Times New Roman" panose="02020603050405020304" pitchFamily="18" charset="0"/>
              </a:rPr>
              <a:t>(for example, red sour cherries react with tin to form a purple complex) and are therefore undesirable. Since metal packaging materials such as cans could be sources of these metals, they are usually coated with </a:t>
            </a:r>
            <a:r>
              <a:rPr lang="en-NZ" b="1" dirty="0">
                <a:latin typeface="Times New Roman" panose="02020603050405020304" pitchFamily="18" charset="0"/>
              </a:rPr>
              <a:t>special organic linings </a:t>
            </a:r>
            <a:r>
              <a:rPr lang="en-NZ" dirty="0">
                <a:latin typeface="Times New Roman" panose="02020603050405020304" pitchFamily="18" charset="0"/>
              </a:rPr>
              <a:t>to avoid these undesirable reactions.</a:t>
            </a:r>
            <a:r>
              <a:rPr lang="en-NZ" dirty="0"/>
              <a:t> </a:t>
            </a:r>
          </a:p>
          <a:p>
            <a:pPr algn="just"/>
            <a:endParaRPr lang="en-NZ" dirty="0"/>
          </a:p>
          <a:p>
            <a:pPr algn="just"/>
            <a:r>
              <a:rPr lang="en-NZ" b="1" i="1" u="sng" dirty="0">
                <a:latin typeface="Times New Roman" panose="02020603050405020304" pitchFamily="18" charset="0"/>
              </a:rPr>
              <a:t>Carotenoids</a:t>
            </a:r>
            <a:r>
              <a:rPr lang="en-NZ" dirty="0">
                <a:latin typeface="Times New Roman" panose="02020603050405020304" pitchFamily="18" charset="0"/>
              </a:rPr>
              <a:t>. The carotenoids are a group of mainly lipid soluble compounds responsible for many of the yellow and red colours of plant and animal products. The main cause of carotenoid degradation in foods is </a:t>
            </a:r>
            <a:r>
              <a:rPr lang="en-NZ" b="1" dirty="0">
                <a:latin typeface="Times New Roman" panose="02020603050405020304" pitchFamily="18" charset="0"/>
              </a:rPr>
              <a:t>oxidation</a:t>
            </a:r>
            <a:r>
              <a:rPr lang="en-NZ" dirty="0">
                <a:latin typeface="Times New Roman" panose="02020603050405020304" pitchFamily="18" charset="0"/>
              </a:rPr>
              <a:t>. The mechanism of oxidation in processed foods is complex and depends on many factors. The pigments may auto-oxidise by reaction with atmospheric oxygen at rates dependent on light, heat and the presence of pro- and antioxidants.</a:t>
            </a:r>
            <a:r>
              <a:rPr lang="en-NZ" dirty="0"/>
              <a:t> </a:t>
            </a:r>
          </a:p>
        </p:txBody>
      </p:sp>
    </p:spTree>
    <p:extLst>
      <p:ext uri="{BB962C8B-B14F-4D97-AF65-F5344CB8AC3E}">
        <p14:creationId xmlns:p14="http://schemas.microsoft.com/office/powerpoint/2010/main" val="287307164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xmlns="" id="{4528FB64-0162-4EAC-854B-B776B5E17B1F}"/>
              </a:ext>
            </a:extLst>
          </p:cNvPr>
          <p:cNvSpPr/>
          <p:nvPr/>
        </p:nvSpPr>
        <p:spPr>
          <a:xfrm>
            <a:off x="0" y="212034"/>
            <a:ext cx="9144000" cy="5386090"/>
          </a:xfrm>
          <a:prstGeom prst="rect">
            <a:avLst/>
          </a:prstGeom>
        </p:spPr>
        <p:txBody>
          <a:bodyPr wrap="square">
            <a:spAutoFit/>
          </a:bodyPr>
          <a:lstStyle/>
          <a:p>
            <a:r>
              <a:rPr lang="en-NZ" sz="3200" b="1" dirty="0">
                <a:highlight>
                  <a:srgbClr val="00FFFF"/>
                </a:highlight>
                <a:latin typeface="Times New Roman" panose="02020603050405020304" pitchFamily="18" charset="0"/>
              </a:rPr>
              <a:t>4. Flavour changes</a:t>
            </a:r>
          </a:p>
          <a:p>
            <a:r>
              <a:rPr lang="en-NZ" sz="2400" b="1" dirty="0"/>
              <a:t> </a:t>
            </a:r>
          </a:p>
          <a:p>
            <a:pPr marL="342900" indent="-342900" algn="just">
              <a:buFont typeface="Wingdings" panose="05000000000000000000" pitchFamily="2" charset="2"/>
              <a:buChar char="q"/>
            </a:pPr>
            <a:r>
              <a:rPr lang="en-NZ" sz="2400" dirty="0">
                <a:latin typeface="Times New Roman" panose="02020603050405020304" pitchFamily="18" charset="0"/>
              </a:rPr>
              <a:t>In fruit and vegetables, enzymically generated compounds derived from </a:t>
            </a:r>
            <a:r>
              <a:rPr lang="en-NZ" sz="2400" b="1" dirty="0">
                <a:latin typeface="Times New Roman" panose="02020603050405020304" pitchFamily="18" charset="0"/>
              </a:rPr>
              <a:t>long-chain fatty acids </a:t>
            </a:r>
            <a:r>
              <a:rPr lang="en-NZ" sz="2400" dirty="0">
                <a:latin typeface="Times New Roman" panose="02020603050405020304" pitchFamily="18" charset="0"/>
              </a:rPr>
              <a:t>play an extremely important role in the formation of characteristic flavours. In addition, these types of reactions can lead to </a:t>
            </a:r>
            <a:r>
              <a:rPr lang="en-NZ" sz="2400" b="1" dirty="0">
                <a:latin typeface="Times New Roman" panose="02020603050405020304" pitchFamily="18" charset="0"/>
              </a:rPr>
              <a:t>significant off-flavours</a:t>
            </a:r>
            <a:r>
              <a:rPr lang="en-NZ" sz="2400" dirty="0">
                <a:latin typeface="Times New Roman" panose="02020603050405020304" pitchFamily="18" charset="0"/>
              </a:rPr>
              <a:t>. Enzyme-induced oxidative breakdown of unsaturated fatty acids occurs extensively in plant tissues and this yield characteristic aromas associated with some ripening fruits and disrupted tissues.</a:t>
            </a:r>
            <a:r>
              <a:rPr lang="en-NZ" sz="2400" dirty="0"/>
              <a:t> </a:t>
            </a:r>
          </a:p>
          <a:p>
            <a:pPr marL="342900" indent="-342900" algn="just">
              <a:buFont typeface="Wingdings" panose="05000000000000000000" pitchFamily="2" charset="2"/>
              <a:buChar char="q"/>
            </a:pPr>
            <a:endParaRPr lang="en-NZ" sz="2400" dirty="0">
              <a:latin typeface="Times New Roman" panose="02020603050405020304" pitchFamily="18" charset="0"/>
            </a:endParaRPr>
          </a:p>
          <a:p>
            <a:pPr marL="342900" indent="-342900" algn="just">
              <a:buFont typeface="Wingdings" panose="05000000000000000000" pitchFamily="2" charset="2"/>
              <a:buChar char="q"/>
            </a:pPr>
            <a:r>
              <a:rPr lang="en-NZ" sz="2400" dirty="0">
                <a:latin typeface="Times New Roman" panose="02020603050405020304" pitchFamily="18" charset="0"/>
              </a:rPr>
              <a:t>The permeability of packaging materials is of importance in retaining desirable volatile components within packages, or in permitting undesirable components to permeate through the package from the ambient atmosphere.</a:t>
            </a:r>
            <a:r>
              <a:rPr lang="en-NZ" sz="2400" dirty="0"/>
              <a:t> </a:t>
            </a:r>
          </a:p>
        </p:txBody>
      </p:sp>
    </p:spTree>
    <p:extLst>
      <p:ext uri="{BB962C8B-B14F-4D97-AF65-F5344CB8AC3E}">
        <p14:creationId xmlns:p14="http://schemas.microsoft.com/office/powerpoint/2010/main" val="256237163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xmlns="" id="{4752D7E7-58A1-4ECE-8DE5-E13EBE9C535A}"/>
              </a:ext>
            </a:extLst>
          </p:cNvPr>
          <p:cNvSpPr/>
          <p:nvPr/>
        </p:nvSpPr>
        <p:spPr>
          <a:xfrm>
            <a:off x="92765" y="134185"/>
            <a:ext cx="9051235" cy="3477875"/>
          </a:xfrm>
          <a:prstGeom prst="rect">
            <a:avLst/>
          </a:prstGeom>
        </p:spPr>
        <p:txBody>
          <a:bodyPr wrap="square">
            <a:spAutoFit/>
          </a:bodyPr>
          <a:lstStyle/>
          <a:p>
            <a:r>
              <a:rPr lang="en-NZ" sz="2800" b="1" dirty="0">
                <a:highlight>
                  <a:srgbClr val="00FFFF"/>
                </a:highlight>
              </a:rPr>
              <a:t>5. Nutritional quality</a:t>
            </a:r>
            <a:r>
              <a:rPr lang="en-NZ" sz="2800" dirty="0">
                <a:highlight>
                  <a:srgbClr val="00FFFF"/>
                </a:highlight>
              </a:rPr>
              <a:t> </a:t>
            </a:r>
          </a:p>
          <a:p>
            <a:endParaRPr lang="en-NZ" sz="2800" dirty="0"/>
          </a:p>
          <a:p>
            <a:pPr algn="just"/>
            <a:r>
              <a:rPr lang="en-NZ" sz="2400" dirty="0">
                <a:latin typeface="Times New Roman" panose="02020603050405020304" pitchFamily="18" charset="0"/>
              </a:rPr>
              <a:t>The four major factors which affect nutrient degradation and can be controlled to varying extents by packaging are </a:t>
            </a:r>
            <a:r>
              <a:rPr lang="en-NZ" sz="2400" b="1" i="1" dirty="0">
                <a:latin typeface="Times New Roman" panose="02020603050405020304" pitchFamily="18" charset="0"/>
              </a:rPr>
              <a:t>light, oxygen concentration, temperature and water activity</a:t>
            </a:r>
            <a:r>
              <a:rPr lang="en-NZ" sz="2400" dirty="0">
                <a:latin typeface="Times New Roman" panose="02020603050405020304" pitchFamily="18" charset="0"/>
              </a:rPr>
              <a:t>. However, because of the diverse nature of the various nutrients as well as the chemical heterogeneity within each class of compounds and the complex interactions of the above </a:t>
            </a:r>
            <a:r>
              <a:rPr lang="en-NZ" sz="2400" dirty="0" smtClean="0">
                <a:latin typeface="Times New Roman" panose="02020603050405020304" pitchFamily="18" charset="0"/>
              </a:rPr>
              <a:t>variables</a:t>
            </a:r>
            <a:r>
              <a:rPr lang="en-NZ" sz="2400" dirty="0">
                <a:latin typeface="Times New Roman" panose="02020603050405020304" pitchFamily="18" charset="0"/>
              </a:rPr>
              <a:t>.</a:t>
            </a:r>
            <a:endParaRPr lang="en-NZ" sz="2400" dirty="0"/>
          </a:p>
          <a:p>
            <a:pPr algn="just"/>
            <a:endParaRPr lang="en-NZ" sz="2000" dirty="0"/>
          </a:p>
        </p:txBody>
      </p:sp>
      <p:sp>
        <p:nvSpPr>
          <p:cNvPr id="3" name="Rectangle 2">
            <a:extLst>
              <a:ext uri="{FF2B5EF4-FFF2-40B4-BE49-F238E27FC236}">
                <a16:creationId xmlns:a16="http://schemas.microsoft.com/office/drawing/2014/main" xmlns="" id="{56622144-D566-4F81-AA7A-AAA1DE54787B}"/>
              </a:ext>
            </a:extLst>
          </p:cNvPr>
          <p:cNvSpPr/>
          <p:nvPr/>
        </p:nvSpPr>
        <p:spPr>
          <a:xfrm>
            <a:off x="46382" y="3872567"/>
            <a:ext cx="9144000" cy="2985433"/>
          </a:xfrm>
          <a:prstGeom prst="rect">
            <a:avLst/>
          </a:prstGeom>
        </p:spPr>
        <p:txBody>
          <a:bodyPr wrap="square">
            <a:spAutoFit/>
          </a:bodyPr>
          <a:lstStyle/>
          <a:p>
            <a:pPr algn="just"/>
            <a:r>
              <a:rPr lang="en-NZ" sz="2400" b="1" dirty="0">
                <a:highlight>
                  <a:srgbClr val="00FFFF"/>
                </a:highlight>
                <a:latin typeface="Times New Roman" panose="02020603050405020304" pitchFamily="18" charset="0"/>
              </a:rPr>
              <a:t>Vitamins</a:t>
            </a:r>
            <a:r>
              <a:rPr lang="en-NZ" sz="2400" dirty="0">
                <a:latin typeface="Times New Roman" panose="02020603050405020304" pitchFamily="18" charset="0"/>
              </a:rPr>
              <a:t>. </a:t>
            </a:r>
            <a:r>
              <a:rPr lang="en-NZ" sz="2400" i="1" dirty="0">
                <a:latin typeface="Times New Roman" panose="02020603050405020304" pitchFamily="18" charset="0"/>
              </a:rPr>
              <a:t>Ascorbic acid </a:t>
            </a:r>
            <a:r>
              <a:rPr lang="en-NZ" sz="2400" dirty="0">
                <a:latin typeface="Times New Roman" panose="02020603050405020304" pitchFamily="18" charset="0"/>
              </a:rPr>
              <a:t>is the most sensitive vitamin in foods, its stability varying markedly as a function of environmental conditions such as </a:t>
            </a:r>
            <a:r>
              <a:rPr lang="en-NZ" sz="2400" b="1" dirty="0">
                <a:latin typeface="Times New Roman" panose="02020603050405020304" pitchFamily="18" charset="0"/>
              </a:rPr>
              <a:t>pH and the concentration of trace metal ions and oxygen</a:t>
            </a:r>
            <a:r>
              <a:rPr lang="en-NZ" sz="2400" dirty="0">
                <a:latin typeface="Times New Roman" panose="02020603050405020304" pitchFamily="18" charset="0"/>
              </a:rPr>
              <a:t>. The nature of the packaging material can significantly affect the stability of ascorbic acid in foods. The effectiveness of the material as a barrier to moisture and oxygen as well as the chemical nature of the surface exposed to the food are important factors.</a:t>
            </a:r>
            <a:r>
              <a:rPr lang="en-NZ" sz="2400" dirty="0"/>
              <a:t> </a:t>
            </a:r>
          </a:p>
          <a:p>
            <a:pPr algn="just"/>
            <a:endParaRPr lang="en-NZ" sz="2000" dirty="0"/>
          </a:p>
        </p:txBody>
      </p:sp>
    </p:spTree>
    <p:extLst>
      <p:ext uri="{BB962C8B-B14F-4D97-AF65-F5344CB8AC3E}">
        <p14:creationId xmlns:p14="http://schemas.microsoft.com/office/powerpoint/2010/main" val="146780370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xmlns="" id="{83455E66-C96F-45DE-B6CA-03AB1C4AEC12}"/>
              </a:ext>
            </a:extLst>
          </p:cNvPr>
          <p:cNvSpPr/>
          <p:nvPr/>
        </p:nvSpPr>
        <p:spPr>
          <a:xfrm>
            <a:off x="119269" y="928303"/>
            <a:ext cx="8627165" cy="3416320"/>
          </a:xfrm>
          <a:prstGeom prst="rect">
            <a:avLst/>
          </a:prstGeom>
        </p:spPr>
        <p:txBody>
          <a:bodyPr wrap="square">
            <a:spAutoFit/>
          </a:bodyPr>
          <a:lstStyle/>
          <a:p>
            <a:pPr algn="just"/>
            <a:r>
              <a:rPr lang="en-NZ" sz="2400" dirty="0">
                <a:latin typeface="Times New Roman" panose="02020603050405020304" pitchFamily="18" charset="0"/>
              </a:rPr>
              <a:t>For example, problems of ascorbic acid instability in aseptically </a:t>
            </a:r>
            <a:r>
              <a:rPr lang="en-NZ" sz="2400" b="1" dirty="0">
                <a:latin typeface="Times New Roman" panose="02020603050405020304" pitchFamily="18" charset="0"/>
              </a:rPr>
              <a:t>packaged fruit juices </a:t>
            </a:r>
            <a:r>
              <a:rPr lang="en-NZ" sz="2400" dirty="0">
                <a:latin typeface="Times New Roman" panose="02020603050405020304" pitchFamily="18" charset="0"/>
              </a:rPr>
              <a:t>have been encountered because of oxygen permeability of the package and the oxygen dependence of the ascorbic acid degradation reaction.</a:t>
            </a:r>
            <a:r>
              <a:rPr lang="en-NZ" sz="2400" dirty="0"/>
              <a:t> </a:t>
            </a:r>
          </a:p>
          <a:p>
            <a:pPr algn="just"/>
            <a:endParaRPr lang="en-NZ" sz="2400" dirty="0"/>
          </a:p>
          <a:p>
            <a:pPr algn="just"/>
            <a:r>
              <a:rPr lang="en-NZ" sz="2400" dirty="0" smtClean="0">
                <a:latin typeface="Times New Roman" panose="02020603050405020304" pitchFamily="18" charset="0"/>
              </a:rPr>
              <a:t>The </a:t>
            </a:r>
            <a:r>
              <a:rPr lang="en-NZ" sz="2400" dirty="0">
                <a:latin typeface="Times New Roman" panose="02020603050405020304" pitchFamily="18" charset="0"/>
              </a:rPr>
              <a:t>aerobic and anaerobic </a:t>
            </a:r>
            <a:r>
              <a:rPr lang="en-NZ" sz="2400" dirty="0" smtClean="0">
                <a:latin typeface="Times New Roman" panose="02020603050405020304" pitchFamily="18" charset="0"/>
              </a:rPr>
              <a:t>degradation </a:t>
            </a:r>
            <a:r>
              <a:rPr lang="en-NZ" sz="2400" dirty="0">
                <a:latin typeface="Times New Roman" panose="02020603050405020304" pitchFamily="18" charset="0"/>
              </a:rPr>
              <a:t>reactions of ascorbic acid in reduced-moisture foods have been shown to be highly sensitive to water activity, the reaction rate increasing in an exponential fashion over the </a:t>
            </a:r>
            <a:r>
              <a:rPr lang="en-NZ" sz="2400" b="1" u="sng" dirty="0">
                <a:latin typeface="Times New Roman" panose="02020603050405020304" pitchFamily="18" charset="0"/>
              </a:rPr>
              <a:t>water activity range of 0.1-0.8.</a:t>
            </a:r>
            <a:r>
              <a:rPr lang="en-NZ" sz="2400" b="1" u="sng" dirty="0"/>
              <a:t> </a:t>
            </a:r>
          </a:p>
        </p:txBody>
      </p:sp>
    </p:spTree>
    <p:extLst>
      <p:ext uri="{BB962C8B-B14F-4D97-AF65-F5344CB8AC3E}">
        <p14:creationId xmlns:p14="http://schemas.microsoft.com/office/powerpoint/2010/main" val="111826988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xmlns="" id="{85E5BA52-1B84-4C8E-9908-14F03C108AEA}"/>
              </a:ext>
            </a:extLst>
          </p:cNvPr>
          <p:cNvSpPr/>
          <p:nvPr/>
        </p:nvSpPr>
        <p:spPr>
          <a:xfrm>
            <a:off x="0" y="278154"/>
            <a:ext cx="9144000" cy="5447645"/>
          </a:xfrm>
          <a:prstGeom prst="rect">
            <a:avLst/>
          </a:prstGeom>
        </p:spPr>
        <p:txBody>
          <a:bodyPr wrap="square">
            <a:spAutoFit/>
          </a:bodyPr>
          <a:lstStyle/>
          <a:p>
            <a:r>
              <a:rPr lang="en-NZ" sz="2400" b="1" dirty="0">
                <a:highlight>
                  <a:srgbClr val="00FFFF"/>
                </a:highlight>
              </a:rPr>
              <a:t>6. Physical changes</a:t>
            </a:r>
            <a:r>
              <a:rPr lang="en-NZ" sz="2400" dirty="0">
                <a:highlight>
                  <a:srgbClr val="00FFFF"/>
                </a:highlight>
              </a:rPr>
              <a:t> </a:t>
            </a:r>
          </a:p>
          <a:p>
            <a:endParaRPr lang="en-NZ" sz="2400" dirty="0"/>
          </a:p>
          <a:p>
            <a:pPr algn="just"/>
            <a:r>
              <a:rPr lang="en-NZ" sz="2000" dirty="0">
                <a:latin typeface="Times New Roman" panose="02020603050405020304" pitchFamily="18" charset="0"/>
              </a:rPr>
              <a:t>One major undesirable physical change in food powders is the </a:t>
            </a:r>
            <a:r>
              <a:rPr lang="en-NZ" sz="2000" b="1" u="sng" dirty="0">
                <a:latin typeface="Times New Roman" panose="02020603050405020304" pitchFamily="18" charset="0"/>
              </a:rPr>
              <a:t>absorption of moisture </a:t>
            </a:r>
            <a:r>
              <a:rPr lang="en-NZ" sz="2000" dirty="0">
                <a:latin typeface="Times New Roman" panose="02020603050405020304" pitchFamily="18" charset="0"/>
              </a:rPr>
              <a:t>as a consequence of an inadequate barrier provided by the package; this results in caking. It can occur either as a result of a poor selection of packaging material in the first place, or failure of the package integrity during storage. In general, moisture absorption is associated with increased cohesiveness.</a:t>
            </a:r>
            <a:r>
              <a:rPr lang="en-NZ" sz="2000" dirty="0"/>
              <a:t> </a:t>
            </a:r>
          </a:p>
          <a:p>
            <a:pPr algn="just"/>
            <a:endParaRPr lang="en-NZ" sz="2000" dirty="0"/>
          </a:p>
          <a:p>
            <a:pPr algn="just"/>
            <a:r>
              <a:rPr lang="en-NZ" sz="2000" b="1" u="sng" dirty="0">
                <a:latin typeface="Times New Roman" panose="02020603050405020304" pitchFamily="18" charset="0"/>
              </a:rPr>
              <a:t>Anti-caking agents </a:t>
            </a:r>
            <a:r>
              <a:rPr lang="en-NZ" sz="2000" dirty="0">
                <a:latin typeface="Times New Roman" panose="02020603050405020304" pitchFamily="18" charset="0"/>
              </a:rPr>
              <a:t>are very fine powders of an inert chemical substance that are added to powders with much larger particle size in order to inhibit caking and improve flowability. Studies in onion powders showed that at ambient temperature, caking does not occur at </a:t>
            </a:r>
            <a:r>
              <a:rPr lang="en-NZ" sz="2000" b="1" u="sng" dirty="0">
                <a:latin typeface="Times New Roman" panose="02020603050405020304" pitchFamily="18" charset="0"/>
              </a:rPr>
              <a:t>water activities of less than about 0.4.</a:t>
            </a:r>
            <a:r>
              <a:rPr lang="en-NZ" sz="2000" b="1" u="sng" dirty="0"/>
              <a:t> </a:t>
            </a:r>
          </a:p>
          <a:p>
            <a:pPr algn="just"/>
            <a:endParaRPr lang="en-NZ" sz="2000" b="1" u="sng" dirty="0"/>
          </a:p>
          <a:p>
            <a:pPr algn="just"/>
            <a:r>
              <a:rPr lang="en-NZ" sz="2000" b="1" u="sng" dirty="0">
                <a:latin typeface="Times New Roman" panose="02020603050405020304" pitchFamily="18" charset="0"/>
              </a:rPr>
              <a:t>At higher activities</a:t>
            </a:r>
            <a:r>
              <a:rPr lang="en-NZ" sz="2000" dirty="0">
                <a:latin typeface="Times New Roman" panose="02020603050405020304" pitchFamily="18" charset="0"/>
              </a:rPr>
              <a:t>, however, (aw &gt; 0.45) the observed time to caking is inversely proportional to water activity, and at these levels anti-caking agents are completely ineffective. It appears that while they reduce inter-particle attraction and interfere with the continuity of liquid bridges, they are unable to cover moisture sorption sites.</a:t>
            </a:r>
            <a:r>
              <a:rPr lang="en-NZ" sz="2000" dirty="0"/>
              <a:t> </a:t>
            </a:r>
          </a:p>
        </p:txBody>
      </p:sp>
    </p:spTree>
    <p:extLst>
      <p:ext uri="{BB962C8B-B14F-4D97-AF65-F5344CB8AC3E}">
        <p14:creationId xmlns:p14="http://schemas.microsoft.com/office/powerpoint/2010/main" val="352969388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137</TotalTime>
  <Words>2408</Words>
  <Application>Microsoft Office PowerPoint</Application>
  <PresentationFormat>On-screen Show (4:3)</PresentationFormat>
  <Paragraphs>137</Paragraphs>
  <Slides>19</Slides>
  <Notes>0</Notes>
  <HiddenSlides>1</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0</vt:i4>
      </vt:variant>
      <vt:variant>
        <vt:lpstr>Slide Titles</vt:lpstr>
      </vt:variant>
      <vt:variant>
        <vt:i4>19</vt:i4>
      </vt:variant>
    </vt:vector>
  </HeadingPairs>
  <TitlesOfParts>
    <vt:vector size="25" baseType="lpstr">
      <vt:lpstr>Arial</vt:lpstr>
      <vt:lpstr>Calibri</vt:lpstr>
      <vt:lpstr>Calibri Light</vt:lpstr>
      <vt:lpstr>Times New Roman</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Mohammed Sabbah</dc:creator>
  <cp:lastModifiedBy>Mohammed Sabbah</cp:lastModifiedBy>
  <cp:revision>27</cp:revision>
  <dcterms:created xsi:type="dcterms:W3CDTF">2019-08-25T08:02:06Z</dcterms:created>
  <dcterms:modified xsi:type="dcterms:W3CDTF">2020-02-08T18:37:25Z</dcterms:modified>
</cp:coreProperties>
</file>