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handoutMasterIdLst>
    <p:handoutMasterId r:id="rId26"/>
  </p:handoutMasterIdLst>
  <p:sldIdLst>
    <p:sldId id="379" r:id="rId2"/>
    <p:sldId id="380" r:id="rId3"/>
    <p:sldId id="382" r:id="rId4"/>
    <p:sldId id="381" r:id="rId5"/>
    <p:sldId id="383" r:id="rId6"/>
    <p:sldId id="384" r:id="rId7"/>
    <p:sldId id="385" r:id="rId8"/>
    <p:sldId id="387" r:id="rId9"/>
    <p:sldId id="386" r:id="rId10"/>
    <p:sldId id="388" r:id="rId11"/>
    <p:sldId id="389" r:id="rId12"/>
    <p:sldId id="390" r:id="rId13"/>
    <p:sldId id="391" r:id="rId14"/>
    <p:sldId id="392" r:id="rId15"/>
    <p:sldId id="394" r:id="rId16"/>
    <p:sldId id="393" r:id="rId17"/>
    <p:sldId id="395" r:id="rId18"/>
    <p:sldId id="396" r:id="rId19"/>
    <p:sldId id="397" r:id="rId20"/>
    <p:sldId id="398" r:id="rId21"/>
    <p:sldId id="399" r:id="rId22"/>
    <p:sldId id="400" r:id="rId23"/>
    <p:sldId id="40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ECE9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327" autoAdjust="0"/>
    <p:restoredTop sz="99237" autoAdjust="0"/>
  </p:normalViewPr>
  <p:slideViewPr>
    <p:cSldViewPr>
      <p:cViewPr varScale="1">
        <p:scale>
          <a:sx n="97" d="100"/>
          <a:sy n="97" d="100"/>
        </p:scale>
        <p:origin x="-11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199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B1C9A15-B692-490F-8749-16308C87B629}" type="datetimeFigureOut">
              <a:rPr lang="en-US"/>
              <a:pPr>
                <a:defRPr/>
              </a:pPr>
              <a:t>10/6/2011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08CB9E8-C676-4061-AADA-A17E0B1AA8F5}" type="slidenum">
              <a:rPr lang="en-US"/>
              <a:pPr>
                <a:defRPr/>
              </a:pPr>
              <a:t>‹#›</a:t>
            </a:fld>
            <a:endParaRPr lang="en-US"/>
          </a:p>
        </p:txBody>
      </p:sp>
    </p:spTree>
    <p:extLst>
      <p:ext uri="{BB962C8B-B14F-4D97-AF65-F5344CB8AC3E}">
        <p14:creationId xmlns:p14="http://schemas.microsoft.com/office/powerpoint/2010/main" val="3813044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7FE6735-1682-418B-AE6B-06A9761EBDC1}" type="slidenum">
              <a:rPr lang="en-US"/>
              <a:pPr>
                <a:defRPr/>
              </a:pPr>
              <a:t>‹#›</a:t>
            </a:fld>
            <a:endParaRPr lang="en-US"/>
          </a:p>
        </p:txBody>
      </p:sp>
    </p:spTree>
    <p:extLst>
      <p:ext uri="{BB962C8B-B14F-4D97-AF65-F5344CB8AC3E}">
        <p14:creationId xmlns:p14="http://schemas.microsoft.com/office/powerpoint/2010/main" val="2446216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a:defRPr/>
              </a:pPr>
              <a:endParaRPr lang="en-US"/>
            </a:p>
          </p:txBody>
        </p:sp>
        <p:sp>
          <p:nvSpPr>
            <p:cNvPr id="20" name="Rectangle 18"/>
            <p:cNvSpPr>
              <a:spLocks noChangeArrowheads="1"/>
            </p:cNvSpPr>
            <p:nvPr userDrawn="1"/>
          </p:nvSpPr>
          <p:spPr bwMode="hidden">
            <a:xfrm rot="39991575" flipH="1" flipV="1">
              <a:off x="5372"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a:defRPr/>
              </a:pPr>
              <a:endParaRPr lang="en-US"/>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sp>
        <p:nvSpPr>
          <p:cNvPr id="3605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n-US" noProof="0" smtClean="0"/>
              <a:t>Click to edit Master title style</a:t>
            </a:r>
          </a:p>
        </p:txBody>
      </p:sp>
      <p:sp>
        <p:nvSpPr>
          <p:cNvPr id="3605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84BC4DDD-7BB8-4AC9-9F33-480B3CA16B20}" type="slidenum">
              <a:rPr lang="en-US"/>
              <a:pPr>
                <a:defRPr/>
              </a:pPr>
              <a:t>‹#›</a:t>
            </a:fld>
            <a:endParaRPr lang="en-US"/>
          </a:p>
        </p:txBody>
      </p:sp>
    </p:spTree>
    <p:extLst>
      <p:ext uri="{BB962C8B-B14F-4D97-AF65-F5344CB8AC3E}">
        <p14:creationId xmlns:p14="http://schemas.microsoft.com/office/powerpoint/2010/main" val="3588216325"/>
      </p:ext>
    </p:extLst>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93B2D07E-4180-486A-86AB-D86ABD696F3C}"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392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1C6A508E-C0CD-4983-A648-9D1B3F292E57}"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192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effectLst>
                  <a:outerShdw blurRad="38100" dist="38100" dir="2700000" algn="tl">
                    <a:srgbClr val="000000">
                      <a:alpha val="43137"/>
                    </a:srgbClr>
                  </a:outerShdw>
                </a:effectLst>
              </a:defRPr>
            </a:lvl1pPr>
          </a:lstStyle>
          <a:p>
            <a:pPr>
              <a:defRPr/>
            </a:pPr>
            <a:fld id="{96F73DE3-3A65-4B9F-8731-A260C37A483E}" type="slidenum">
              <a:rPr lang="en-US" smtClean="0"/>
              <a:pPr>
                <a:defRPr/>
              </a:pPr>
              <a:t>‹#›</a:t>
            </a:fld>
            <a:endParaRPr lang="en-US" dirty="0"/>
          </a:p>
        </p:txBody>
      </p:sp>
      <p:sp>
        <p:nvSpPr>
          <p:cNvPr id="5" name="Rectangle 219"/>
          <p:cNvSpPr>
            <a:spLocks noGrp="1" noChangeArrowheads="1"/>
          </p:cNvSpPr>
          <p:nvPr>
            <p:ph type="dt" sz="half" idx="11"/>
          </p:nvPr>
        </p:nvSpPr>
        <p:spPr>
          <a:ln/>
        </p:spPr>
        <p:txBody>
          <a:bodyPr/>
          <a:lstStyle>
            <a:lvl1pPr>
              <a:defRPr>
                <a:effectLst>
                  <a:outerShdw blurRad="38100" dist="38100" dir="2700000" algn="tl">
                    <a:srgbClr val="000000">
                      <a:alpha val="43137"/>
                    </a:srgbClr>
                  </a:outerShdw>
                </a:effectLst>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effectLst>
                  <a:outerShdw blurRad="38100" dist="38100" dir="2700000" algn="tl">
                    <a:srgbClr val="000000">
                      <a:alpha val="43137"/>
                    </a:srgbClr>
                  </a:outerShdw>
                </a:effectLst>
              </a:defRPr>
            </a:lvl1pPr>
          </a:lstStyle>
          <a:p>
            <a:pPr>
              <a:defRPr/>
            </a:pPr>
            <a:endParaRPr lang="en-US"/>
          </a:p>
        </p:txBody>
      </p:sp>
    </p:spTree>
    <p:extLst>
      <p:ext uri="{BB962C8B-B14F-4D97-AF65-F5344CB8AC3E}">
        <p14:creationId xmlns:p14="http://schemas.microsoft.com/office/powerpoint/2010/main" val="13601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4E6E95BB-DDC9-4686-B23F-4FE83FAD1B56}"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8427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8"/>
          <p:cNvSpPr>
            <a:spLocks noGrp="1" noChangeArrowheads="1"/>
          </p:cNvSpPr>
          <p:nvPr>
            <p:ph type="sldNum" sz="quarter" idx="10"/>
          </p:nvPr>
        </p:nvSpPr>
        <p:spPr>
          <a:ln/>
        </p:spPr>
        <p:txBody>
          <a:bodyPr/>
          <a:lstStyle>
            <a:lvl1pPr>
              <a:defRPr/>
            </a:lvl1pPr>
          </a:lstStyle>
          <a:p>
            <a:pPr>
              <a:defRPr/>
            </a:pPr>
            <a:fld id="{B2A00A1C-394A-4E30-AF85-A776BEE86877}"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6162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8"/>
          <p:cNvSpPr>
            <a:spLocks noGrp="1" noChangeArrowheads="1"/>
          </p:cNvSpPr>
          <p:nvPr>
            <p:ph type="sldNum" sz="quarter" idx="10"/>
          </p:nvPr>
        </p:nvSpPr>
        <p:spPr>
          <a:ln/>
        </p:spPr>
        <p:txBody>
          <a:bodyPr/>
          <a:lstStyle>
            <a:lvl1pPr>
              <a:defRPr/>
            </a:lvl1pPr>
          </a:lstStyle>
          <a:p>
            <a:pPr>
              <a:defRPr/>
            </a:pPr>
            <a:fld id="{E99C4EDC-7F26-4C02-B978-C11F1C54D3BB}" type="slidenum">
              <a:rPr lang="en-US"/>
              <a:pPr>
                <a:defRPr/>
              </a:pPr>
              <a:t>‹#›</a:t>
            </a:fld>
            <a:endParaRPr lang="en-US" dirty="0"/>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52972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8"/>
          <p:cNvSpPr>
            <a:spLocks noGrp="1" noChangeArrowheads="1"/>
          </p:cNvSpPr>
          <p:nvPr>
            <p:ph type="sldNum" sz="quarter" idx="10"/>
          </p:nvPr>
        </p:nvSpPr>
        <p:spPr>
          <a:ln/>
        </p:spPr>
        <p:txBody>
          <a:bodyPr/>
          <a:lstStyle>
            <a:lvl1pPr>
              <a:defRPr/>
            </a:lvl1pPr>
          </a:lstStyle>
          <a:p>
            <a:pPr>
              <a:defRPr/>
            </a:pPr>
            <a:fld id="{09C5808F-92BE-4681-B4F2-9904C488A4D2}" type="slidenum">
              <a:rPr lang="en-US"/>
              <a:pPr>
                <a:defRPr/>
              </a:pPr>
              <a:t>‹#›</a:t>
            </a:fld>
            <a:endParaRPr lang="en-US" dirty="0"/>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2696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D83AE563-0F30-4375-8E33-7912D87D9B34}" type="slidenum">
              <a:rPr lang="en-US"/>
              <a:pPr>
                <a:defRPr/>
              </a:pPr>
              <a:t>‹#›</a:t>
            </a:fld>
            <a:endParaRPr lang="en-US" dirty="0"/>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1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0F77B242-9269-4FB2-8C23-B63CE52D92B4}"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1292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BBDB1D5A-5564-4302-851C-587C78994DD5}"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2790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3481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3"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a:defRPr/>
              </a:pPr>
              <a:endParaRPr lang="en-US">
                <a:effectLst>
                  <a:outerShdw blurRad="38100" dist="38100" dir="2700000" algn="tl">
                    <a:srgbClr val="000000"/>
                  </a:outerShdw>
                </a:effectLst>
              </a:endParaRPr>
            </a:p>
          </p:txBody>
        </p:sp>
        <p:sp>
          <p:nvSpPr>
            <p:cNvPr id="3483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a:defRPr/>
              </a:pPr>
              <a:endParaRPr lang="en-US">
                <a:effectLst>
                  <a:outerShdw blurRad="38100" dist="38100" dir="2700000" algn="tl">
                    <a:srgbClr val="000000"/>
                  </a:outerShdw>
                </a:effectLst>
              </a:endParaRPr>
            </a:p>
          </p:txBody>
        </p:sp>
        <p:sp>
          <p:nvSpPr>
            <p:cNvPr id="3483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5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5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5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6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7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8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89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0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1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2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3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4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5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6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7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8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499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0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1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2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3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3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3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sp>
          <p:nvSpPr>
            <p:cNvPr id="3503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US"/>
            </a:p>
          </p:txBody>
        </p:sp>
      </p:grpSp>
      <p:sp>
        <p:nvSpPr>
          <p:cNvPr id="35034"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2000">
                <a:effectLst>
                  <a:outerShdw blurRad="38100" dist="38100" dir="2700000" algn="tl">
                    <a:srgbClr val="000000"/>
                  </a:outerShdw>
                </a:effectLst>
              </a:defRPr>
            </a:lvl1pPr>
          </a:lstStyle>
          <a:p>
            <a:pPr>
              <a:defRPr/>
            </a:pPr>
            <a:fld id="{1C4A711B-383C-4882-BD7C-6D54BCDBD923}" type="slidenum">
              <a:rPr lang="en-US"/>
              <a:pPr>
                <a:defRPr/>
              </a:pPr>
              <a:t>‹#›</a:t>
            </a:fld>
            <a:endParaRPr lang="en-US" dirty="0"/>
          </a:p>
        </p:txBody>
      </p:sp>
      <p:sp>
        <p:nvSpPr>
          <p:cNvPr id="35035"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p>
        </p:txBody>
      </p:sp>
      <p:sp>
        <p:nvSpPr>
          <p:cNvPr id="35036"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US"/>
          </a:p>
        </p:txBody>
      </p:sp>
      <p:sp>
        <p:nvSpPr>
          <p:cNvPr id="35037"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038"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Delta modulation DM</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smtClean="0">
                <a:effectLst>
                  <a:outerShdw blurRad="38100" dist="38100" dir="2700000" algn="tl">
                    <a:srgbClr val="000000">
                      <a:alpha val="43137"/>
                    </a:srgbClr>
                  </a:outerShdw>
                </a:effectLst>
              </a:rPr>
              <a:t>DM is a simple modulation scheme used to transmit one bit per sampling frequency</a:t>
            </a:r>
          </a:p>
          <a:p>
            <a:pPr algn="just"/>
            <a:r>
              <a:rPr lang="en-US" dirty="0" smtClean="0">
                <a:effectLst>
                  <a:outerShdw blurRad="38100" dist="38100" dir="2700000" algn="tl">
                    <a:srgbClr val="000000">
                      <a:alpha val="43137"/>
                    </a:srgbClr>
                  </a:outerShdw>
                </a:effectLst>
              </a:rPr>
              <a:t>In DM the analog information signal is oversampled purposely to increase the correlation between adjacent samples</a:t>
            </a:r>
          </a:p>
          <a:p>
            <a:pPr algn="just"/>
            <a:r>
              <a:rPr lang="en-US" dirty="0" smtClean="0">
                <a:effectLst>
                  <a:outerShdw blurRad="38100" dist="38100" dir="2700000" algn="tl">
                    <a:srgbClr val="000000">
                      <a:alpha val="43137"/>
                    </a:srgbClr>
                  </a:outerShdw>
                </a:effectLst>
              </a:rPr>
              <a:t>This is done to permit the use of a simple quantization strategy for the construction of the encoded signal</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pPr algn="just"/>
            <a:r>
              <a:rPr lang="en-US" dirty="0" smtClean="0">
                <a:effectLst/>
              </a:rPr>
              <a:t>The waveform results at the receiver contains a stair-case approximation</a:t>
            </a:r>
          </a:p>
          <a:p>
            <a:pPr algn="just"/>
            <a:r>
              <a:rPr lang="en-US" dirty="0" smtClean="0">
                <a:effectLst/>
              </a:rPr>
              <a:t>The stair approximation corresponds to the presence of high frequency distortion presented in the message signal</a:t>
            </a:r>
          </a:p>
          <a:p>
            <a:pPr algn="just"/>
            <a:r>
              <a:rPr lang="en-US" dirty="0" smtClean="0">
                <a:effectLst/>
              </a:rPr>
              <a:t>The high frequency distortion can be removed by using a LPF</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Quantization errors in delta modulation</a:t>
            </a:r>
            <a:endParaRPr lang="en-US" dirty="0"/>
          </a:p>
        </p:txBody>
      </p:sp>
      <p:sp>
        <p:nvSpPr>
          <p:cNvPr id="3" name="Content Placeholder 2"/>
          <p:cNvSpPr>
            <a:spLocks noGrp="1"/>
          </p:cNvSpPr>
          <p:nvPr>
            <p:ph idx="1"/>
          </p:nvPr>
        </p:nvSpPr>
        <p:spPr/>
        <p:txBody>
          <a:bodyPr/>
          <a:lstStyle/>
          <a:p>
            <a:r>
              <a:rPr lang="en-US" dirty="0" smtClean="0">
                <a:effectLst/>
              </a:rPr>
              <a:t>Delta modulation is subjected into two quantization error distortions</a:t>
            </a:r>
          </a:p>
          <a:p>
            <a:pPr marL="514350" indent="-514350">
              <a:buFont typeface="+mj-lt"/>
              <a:buAutoNum type="arabicPeriod"/>
            </a:pPr>
            <a:r>
              <a:rPr lang="en-US" dirty="0" smtClean="0">
                <a:effectLst/>
              </a:rPr>
              <a:t>Slope overload distortion</a:t>
            </a:r>
          </a:p>
          <a:p>
            <a:pPr marL="514350" indent="-514350">
              <a:buFont typeface="+mj-lt"/>
              <a:buAutoNum type="arabicPeriod"/>
            </a:pPr>
            <a:r>
              <a:rPr lang="en-US" dirty="0" smtClean="0">
                <a:effectLst/>
              </a:rPr>
              <a:t>Granular noise</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Slope </a:t>
            </a:r>
            <a:r>
              <a:rPr lang="en-US" smtClean="0"/>
              <a:t>overload distortion</a:t>
            </a:r>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effectLst/>
                  </a:rPr>
                  <a:t>Slope overload distortion occurs when the step size is too small for the stair case  approximation to follow a steep segment of the message signal </a:t>
                </a:r>
                <a14:m>
                  <m:oMath xmlns:m="http://schemas.openxmlformats.org/officeDocument/2006/math">
                    <m:r>
                      <a:rPr lang="en-US" i="1" dirty="0" smtClean="0">
                        <a:effectLst/>
                        <a:latin typeface="Cambria Math"/>
                      </a:rPr>
                      <m:t>𝑚</m:t>
                    </m:r>
                    <m:r>
                      <a:rPr lang="en-US" i="1" dirty="0" smtClean="0">
                        <a:effectLst/>
                        <a:latin typeface="Cambria Math"/>
                      </a:rPr>
                      <m:t>(</m:t>
                    </m:r>
                    <m:r>
                      <a:rPr lang="en-US" i="1" dirty="0" smtClean="0">
                        <a:effectLst/>
                        <a:latin typeface="Cambria Math"/>
                      </a:rPr>
                      <m:t>𝑡</m:t>
                    </m:r>
                    <m:r>
                      <a:rPr lang="en-US" i="1" dirty="0" smtClean="0">
                        <a:effectLst/>
                        <a:latin typeface="Cambria Math"/>
                      </a:rPr>
                      <m:t>)</m:t>
                    </m:r>
                  </m:oMath>
                </a14:m>
                <a:endParaRPr lang="en-US" i="1" dirty="0">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750" r="-1111"/>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12</a:t>
            </a:fld>
            <a:endParaRPr lang="en-US" dirty="0"/>
          </a:p>
        </p:txBody>
      </p:sp>
      <p:pic>
        <p:nvPicPr>
          <p:cNvPr id="68610" name="Picture 2"/>
          <p:cNvPicPr>
            <a:picLocks noChangeAspect="1" noChangeArrowheads="1"/>
          </p:cNvPicPr>
          <p:nvPr/>
        </p:nvPicPr>
        <p:blipFill>
          <a:blip r:embed="rId3"/>
          <a:srcRect/>
          <a:stretch>
            <a:fillRect/>
          </a:stretch>
        </p:blipFill>
        <p:spPr bwMode="auto">
          <a:xfrm>
            <a:off x="1143000" y="3657600"/>
            <a:ext cx="6172200" cy="248081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Slope </a:t>
            </a:r>
            <a:r>
              <a:rPr lang="en-US" smtClean="0"/>
              <a:t>overload distortion</a:t>
            </a:r>
            <a:endParaRPr lang="en-US"/>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just"/>
                <a:r>
                  <a:rPr lang="en-US" dirty="0" smtClean="0">
                    <a:effectLst/>
                  </a:rPr>
                  <a:t>Slope over load distortion can be avoided if the step size </a:t>
                </a:r>
                <a14:m>
                  <m:oMath xmlns:m="http://schemas.openxmlformats.org/officeDocument/2006/math">
                    <m:r>
                      <a:rPr lang="en-US" i="1" dirty="0" smtClean="0">
                        <a:effectLst/>
                        <a:latin typeface="Cambria Math"/>
                      </a:rPr>
                      <m:t>∆</m:t>
                    </m:r>
                  </m:oMath>
                </a14:m>
                <a:r>
                  <a:rPr lang="en-US" dirty="0" smtClean="0">
                    <a:effectLst/>
                  </a:rPr>
                  <a:t> is selected according to the following equation</a:t>
                </a:r>
                <a:endParaRPr lang="en-US" dirty="0">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t="-1750" r="-1852"/>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741610670"/>
              </p:ext>
            </p:extLst>
          </p:nvPr>
        </p:nvGraphicFramePr>
        <p:xfrm>
          <a:off x="3957638" y="3200400"/>
          <a:ext cx="1592262" cy="927100"/>
        </p:xfrm>
        <a:graphic>
          <a:graphicData uri="http://schemas.openxmlformats.org/presentationml/2006/ole">
            <mc:AlternateContent xmlns:mc="http://schemas.openxmlformats.org/markup-compatibility/2006">
              <mc:Choice xmlns:v="urn:schemas-microsoft-com:vml" Requires="v">
                <p:oleObj spid="_x0000_s69642" name="Equation" r:id="rId4" imgW="761760" imgH="444240" progId="Equation.3">
                  <p:embed/>
                </p:oleObj>
              </mc:Choice>
              <mc:Fallback>
                <p:oleObj name="Equation" r:id="rId4" imgW="761760" imgH="444240" progId="Equation.3">
                  <p:embed/>
                  <p:pic>
                    <p:nvPicPr>
                      <p:cNvPr id="0" name="Picture 2"/>
                      <p:cNvPicPr>
                        <a:picLocks noChangeAspect="1" noChangeArrowheads="1"/>
                      </p:cNvPicPr>
                      <p:nvPr/>
                    </p:nvPicPr>
                    <p:blipFill>
                      <a:blip r:embed="rId5"/>
                      <a:srcRect/>
                      <a:stretch>
                        <a:fillRect/>
                      </a:stretch>
                    </p:blipFill>
                    <p:spPr bwMode="auto">
                      <a:xfrm>
                        <a:off x="3957638" y="3200400"/>
                        <a:ext cx="1592262" cy="927100"/>
                      </a:xfrm>
                      <a:prstGeom prst="rect">
                        <a:avLst/>
                      </a:prstGeom>
                      <a:solidFill>
                        <a:schemeClr val="tx1"/>
                      </a:solidFill>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Granular noise distortion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just"/>
                <a:r>
                  <a:rPr lang="en-US" dirty="0" smtClean="0">
                    <a:effectLst/>
                  </a:rPr>
                  <a:t>Granular noise occurs when the step size ∆ is too large relative to the local slope characteristics of the input signal</a:t>
                </a:r>
              </a:p>
              <a:p>
                <a:pPr algn="just"/>
                <a:r>
                  <a:rPr lang="en-US" dirty="0" smtClean="0">
                    <a:effectLst/>
                  </a:rPr>
                  <a:t>This would cause the stair case approximation </a:t>
                </a:r>
                <a14:m>
                  <m:oMath xmlns:m="http://schemas.openxmlformats.org/officeDocument/2006/math">
                    <m:r>
                      <a:rPr lang="en-US" i="1" dirty="0" smtClean="0">
                        <a:effectLst/>
                        <a:latin typeface="Cambria Math"/>
                      </a:rPr>
                      <m:t>𝑚</m:t>
                    </m:r>
                    <m:r>
                      <a:rPr lang="en-US" i="1" baseline="-25000" dirty="0" err="1" smtClean="0">
                        <a:effectLst/>
                        <a:latin typeface="Cambria Math"/>
                      </a:rPr>
                      <m:t>𝑞</m:t>
                    </m:r>
                    <m:r>
                      <a:rPr lang="en-US" i="1" dirty="0" smtClean="0">
                        <a:effectLst/>
                        <a:latin typeface="Cambria Math"/>
                      </a:rPr>
                      <m:t>(</m:t>
                    </m:r>
                    <m:r>
                      <a:rPr lang="en-US" i="1" dirty="0" smtClean="0">
                        <a:effectLst/>
                        <a:latin typeface="Cambria Math"/>
                      </a:rPr>
                      <m:t>𝑡</m:t>
                    </m:r>
                    <m:r>
                      <a:rPr lang="en-US" i="1" dirty="0" smtClean="0">
                        <a:effectLst/>
                        <a:latin typeface="Cambria Math"/>
                      </a:rPr>
                      <m:t>)</m:t>
                    </m:r>
                  </m:oMath>
                </a14:m>
                <a:r>
                  <a:rPr lang="en-US" dirty="0" smtClean="0">
                    <a:effectLst/>
                  </a:rPr>
                  <a:t> to hunt around a relatively flat segment of the input waveform</a:t>
                </a:r>
              </a:p>
              <a:p>
                <a:pPr algn="just"/>
                <a:endParaRPr lang="en-US" dirty="0">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750" r="-1852"/>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 of DM</a:t>
            </a:r>
            <a:endParaRPr lang="en-US" dirty="0"/>
          </a:p>
        </p:txBody>
      </p:sp>
      <p:sp>
        <p:nvSpPr>
          <p:cNvPr id="3" name="Content Placeholder 2"/>
          <p:cNvSpPr>
            <a:spLocks noGrp="1"/>
          </p:cNvSpPr>
          <p:nvPr>
            <p:ph idx="1"/>
          </p:nvPr>
        </p:nvSpPr>
        <p:spPr/>
        <p:txBody>
          <a:bodyPr/>
          <a:lstStyle/>
          <a:p>
            <a:r>
              <a:rPr lang="en-US" dirty="0" smtClean="0">
                <a:effectLst/>
              </a:rPr>
              <a:t>The main disadvantage of the DM scheme is the presence of an accumulative error in the demodulated signal</a:t>
            </a:r>
          </a:p>
          <a:p>
            <a:r>
              <a:rPr lang="en-US" dirty="0" smtClean="0">
                <a:effectLst/>
              </a:rPr>
              <a:t>This problem can be solved by using a delta-sigma modulator</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Delta-sigma modulation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just"/>
                <a:r>
                  <a:rPr lang="en-US" dirty="0" smtClean="0">
                    <a:effectLst/>
                  </a:rPr>
                  <a:t>In the delta sigma modulator the input signal, </a:t>
                </a:r>
                <a14:m>
                  <m:oMath xmlns:m="http://schemas.openxmlformats.org/officeDocument/2006/math">
                    <m:r>
                      <a:rPr lang="en-US" i="1" dirty="0" smtClean="0">
                        <a:effectLst/>
                        <a:latin typeface="Cambria Math"/>
                      </a:rPr>
                      <m:t>𝑚</m:t>
                    </m:r>
                    <m:r>
                      <a:rPr lang="en-US" i="1" dirty="0" smtClean="0">
                        <a:effectLst/>
                        <a:latin typeface="Cambria Math"/>
                      </a:rPr>
                      <m:t>(</m:t>
                    </m:r>
                    <m:r>
                      <a:rPr lang="en-US" i="1" dirty="0" smtClean="0">
                        <a:effectLst/>
                        <a:latin typeface="Cambria Math"/>
                      </a:rPr>
                      <m:t>𝑡</m:t>
                    </m:r>
                    <m:r>
                      <a:rPr lang="en-US" i="1" dirty="0" smtClean="0">
                        <a:effectLst/>
                        <a:latin typeface="Cambria Math"/>
                      </a:rPr>
                      <m:t>)</m:t>
                    </m:r>
                  </m:oMath>
                </a14:m>
                <a:r>
                  <a:rPr lang="en-US" dirty="0" smtClean="0">
                    <a:effectLst/>
                  </a:rPr>
                  <a:t>, will be integrated prior to delta modulation</a:t>
                </a:r>
              </a:p>
              <a:p>
                <a:pPr algn="just"/>
                <a:r>
                  <a:rPr lang="en-US" dirty="0" smtClean="0">
                    <a:effectLst/>
                  </a:rPr>
                  <a:t>The use of integration in the manner described here has the following beneficial effects</a:t>
                </a:r>
              </a:p>
              <a:p>
                <a:pPr marL="514350" indent="-514350" algn="just">
                  <a:buFont typeface="+mj-lt"/>
                  <a:buAutoNum type="arabicPeriod"/>
                </a:pPr>
                <a:r>
                  <a:rPr lang="en-US" dirty="0" smtClean="0">
                    <a:effectLst/>
                  </a:rPr>
                  <a:t>The low frequency content of the input signal is pre-emphasized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0" r="-1852"/>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modulation</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startAt="2"/>
            </a:pPr>
            <a:r>
              <a:rPr lang="en-US" dirty="0" smtClean="0">
                <a:effectLst/>
              </a:rPr>
              <a:t>Correlation between adjacent samples of the delta modulator input is increased, which tends to improve the overall system performance by reducing the variance of the error signal at the quantizer input</a:t>
            </a:r>
          </a:p>
          <a:p>
            <a:pPr marL="514350" indent="-514350" algn="just">
              <a:buFont typeface="+mj-lt"/>
              <a:buAutoNum type="arabicPeriod" startAt="2"/>
            </a:pPr>
            <a:r>
              <a:rPr lang="en-US" dirty="0" smtClean="0">
                <a:effectLst/>
              </a:rPr>
              <a:t>Design of the receiver is simplified</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modulator block diagram</a:t>
            </a:r>
            <a:endParaRPr lang="en-US" dirty="0"/>
          </a:p>
        </p:txBody>
      </p:sp>
      <p:sp>
        <p:nvSpPr>
          <p:cNvPr id="3" name="Content Placeholder 2"/>
          <p:cNvSpPr>
            <a:spLocks noGrp="1"/>
          </p:cNvSpPr>
          <p:nvPr>
            <p:ph idx="1"/>
          </p:nvPr>
        </p:nvSpPr>
        <p:spPr/>
        <p:txBody>
          <a:bodyPr/>
          <a:lstStyle/>
          <a:p>
            <a:r>
              <a:rPr lang="en-US" dirty="0" smtClean="0">
                <a:effectLst/>
              </a:rPr>
              <a:t>The block diagram of the delta sigma modulator is shown below</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18</a:t>
            </a:fld>
            <a:endParaRPr lang="en-US" dirty="0"/>
          </a:p>
        </p:txBody>
      </p:sp>
      <p:pic>
        <p:nvPicPr>
          <p:cNvPr id="71682" name="Picture 2"/>
          <p:cNvPicPr>
            <a:picLocks noChangeAspect="1" noChangeArrowheads="1"/>
          </p:cNvPicPr>
          <p:nvPr/>
        </p:nvPicPr>
        <p:blipFill>
          <a:blip r:embed="rId2"/>
          <a:srcRect/>
          <a:stretch>
            <a:fillRect/>
          </a:stretch>
        </p:blipFill>
        <p:spPr bwMode="auto">
          <a:xfrm>
            <a:off x="685800" y="2971800"/>
            <a:ext cx="7543800" cy="3109749"/>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modulator block diagram</a:t>
            </a:r>
            <a:endParaRPr lang="en-US" dirty="0"/>
          </a:p>
        </p:txBody>
      </p:sp>
      <p:sp>
        <p:nvSpPr>
          <p:cNvPr id="3" name="Content Placeholder 2"/>
          <p:cNvSpPr>
            <a:spLocks noGrp="1"/>
          </p:cNvSpPr>
          <p:nvPr>
            <p:ph idx="1"/>
          </p:nvPr>
        </p:nvSpPr>
        <p:spPr/>
        <p:txBody>
          <a:bodyPr/>
          <a:lstStyle/>
          <a:p>
            <a:r>
              <a:rPr lang="en-US" dirty="0" smtClean="0"/>
              <a:t>The previous block diagram can be greatly simplified if the signal is first differentiated then applied to the input of the integrator</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19</a:t>
            </a:fld>
            <a:endParaRPr lang="en-US" dirty="0"/>
          </a:p>
        </p:txBody>
      </p:sp>
      <p:pic>
        <p:nvPicPr>
          <p:cNvPr id="72706" name="Picture 2"/>
          <p:cNvPicPr>
            <a:picLocks noChangeAspect="1" noChangeArrowheads="1"/>
          </p:cNvPicPr>
          <p:nvPr/>
        </p:nvPicPr>
        <p:blipFill>
          <a:blip r:embed="rId2"/>
          <a:srcRect/>
          <a:stretch>
            <a:fillRect/>
          </a:stretch>
        </p:blipFill>
        <p:spPr bwMode="auto">
          <a:xfrm>
            <a:off x="609600" y="3200400"/>
            <a:ext cx="7924800" cy="248584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principle of operation</a:t>
            </a:r>
            <a:endParaRPr lang="en-US" dirty="0"/>
          </a:p>
        </p:txBody>
      </p:sp>
      <p:sp>
        <p:nvSpPr>
          <p:cNvPr id="3" name="Content Placeholder 2"/>
          <p:cNvSpPr>
            <a:spLocks noGrp="1"/>
          </p:cNvSpPr>
          <p:nvPr>
            <p:ph idx="1"/>
          </p:nvPr>
        </p:nvSpPr>
        <p:spPr/>
        <p:txBody>
          <a:bodyPr/>
          <a:lstStyle/>
          <a:p>
            <a:r>
              <a:rPr lang="en-US" dirty="0" smtClean="0"/>
              <a:t>In its basic form, DM provides a stair case approximation to the oversampled version of the message signal as shown</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a:t>
            </a:fld>
            <a:endParaRPr lang="en-US" dirty="0"/>
          </a:p>
        </p:txBody>
      </p:sp>
      <p:pic>
        <p:nvPicPr>
          <p:cNvPr id="747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124200"/>
            <a:ext cx="5457825" cy="2961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20</a:t>
            </a:fld>
            <a:endParaRPr lang="en-US" dirty="0"/>
          </a:p>
        </p:txBody>
      </p:sp>
      <p:pic>
        <p:nvPicPr>
          <p:cNvPr id="3" name="Content Placeholder 2"/>
          <p:cNvPicPr>
            <a:picLocks noGrp="1" noChangeAspect="1" noChangeArrowheads="1"/>
          </p:cNvPicPr>
          <p:nvPr>
            <p:ph idx="1"/>
          </p:nvPr>
        </p:nvPicPr>
        <p:blipFill>
          <a:blip r:embed="rId2"/>
          <a:srcRect/>
          <a:stretch>
            <a:fillRect/>
          </a:stretch>
        </p:blipFill>
        <p:spPr bwMode="auto">
          <a:xfrm>
            <a:off x="609600" y="1524000"/>
            <a:ext cx="8229600" cy="1884954"/>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21</a:t>
            </a:fld>
            <a:endParaRPr lang="en-US" dirty="0"/>
          </a:p>
        </p:txBody>
      </p:sp>
      <p:pic>
        <p:nvPicPr>
          <p:cNvPr id="82946" name="Picture 2"/>
          <p:cNvPicPr>
            <a:picLocks noGrp="1" noChangeAspect="1" noChangeArrowheads="1"/>
          </p:cNvPicPr>
          <p:nvPr>
            <p:ph idx="1"/>
          </p:nvPr>
        </p:nvPicPr>
        <p:blipFill>
          <a:blip r:embed="rId2"/>
          <a:srcRect/>
          <a:stretch>
            <a:fillRect/>
          </a:stretch>
        </p:blipFill>
        <p:spPr bwMode="auto">
          <a:xfrm>
            <a:off x="1003510" y="1600200"/>
            <a:ext cx="7136979" cy="45339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22</a:t>
            </a:fld>
            <a:endParaRPr lang="en-US" dirty="0"/>
          </a:p>
        </p:txBody>
      </p:sp>
      <p:pic>
        <p:nvPicPr>
          <p:cNvPr id="83970" name="Picture 2"/>
          <p:cNvPicPr>
            <a:picLocks noGrp="1" noChangeAspect="1" noChangeArrowheads="1"/>
          </p:cNvPicPr>
          <p:nvPr>
            <p:ph idx="1"/>
          </p:nvPr>
        </p:nvPicPr>
        <p:blipFill>
          <a:blip r:embed="rId2"/>
          <a:srcRect/>
          <a:stretch>
            <a:fillRect/>
          </a:stretch>
        </p:blipFill>
        <p:spPr bwMode="auto">
          <a:xfrm>
            <a:off x="609600" y="1447800"/>
            <a:ext cx="8229600" cy="1748363"/>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23</a:t>
            </a:fld>
            <a:endParaRPr lang="en-US" dirty="0"/>
          </a:p>
        </p:txBody>
      </p:sp>
      <p:pic>
        <p:nvPicPr>
          <p:cNvPr id="84994" name="Picture 2"/>
          <p:cNvPicPr>
            <a:picLocks noGrp="1" noChangeAspect="1" noChangeArrowheads="1"/>
          </p:cNvPicPr>
          <p:nvPr>
            <p:ph idx="1"/>
          </p:nvPr>
        </p:nvPicPr>
        <p:blipFill>
          <a:blip r:embed="rId2" cstate="print"/>
          <a:srcRect/>
          <a:stretch>
            <a:fillRect/>
          </a:stretch>
        </p:blipFill>
        <p:spPr bwMode="auto">
          <a:xfrm>
            <a:off x="3124200" y="1524000"/>
            <a:ext cx="3200400" cy="4953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principle of operation</a:t>
            </a:r>
            <a:endParaRPr lang="en-US" dirty="0"/>
          </a:p>
        </p:txBody>
      </p:sp>
      <p:sp>
        <p:nvSpPr>
          <p:cNvPr id="3" name="Content Placeholder 2"/>
          <p:cNvSpPr>
            <a:spLocks noGrp="1"/>
          </p:cNvSpPr>
          <p:nvPr>
            <p:ph idx="1"/>
          </p:nvPr>
        </p:nvSpPr>
        <p:spPr/>
        <p:txBody>
          <a:bodyPr/>
          <a:lstStyle/>
          <a:p>
            <a:r>
              <a:rPr lang="en-US" sz="3100" dirty="0" smtClean="0">
                <a:effectLst/>
              </a:rPr>
              <a:t>The difference between the input signal sample and the stair case approximation is quantized into only to two levels</a:t>
            </a:r>
          </a:p>
          <a:p>
            <a:r>
              <a:rPr lang="en-US" sz="3100" dirty="0" smtClean="0">
                <a:effectLst/>
              </a:rPr>
              <a:t>If the current sample is greater than the previous sample then the DM modulator generates</a:t>
            </a:r>
          </a:p>
          <a:p>
            <a:r>
              <a:rPr lang="en-US" sz="3100" dirty="0" smtClean="0">
                <a:effectLst/>
              </a:rPr>
              <a:t>If the current sample falls below the previous sample then the modulator generates </a:t>
            </a:r>
            <a:r>
              <a:rPr lang="en-US" dirty="0" smtClean="0">
                <a:effectLst/>
              </a:rPr>
              <a:t>  </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4159226339"/>
              </p:ext>
            </p:extLst>
          </p:nvPr>
        </p:nvGraphicFramePr>
        <p:xfrm>
          <a:off x="6553200" y="2625090"/>
          <a:ext cx="650631" cy="422910"/>
        </p:xfrm>
        <a:graphic>
          <a:graphicData uri="http://schemas.openxmlformats.org/presentationml/2006/ole">
            <mc:AlternateContent xmlns:mc="http://schemas.openxmlformats.org/markup-compatibility/2006">
              <mc:Choice xmlns:v="urn:schemas-microsoft-com:vml" Requires="v">
                <p:oleObj spid="_x0000_s51226" name="Equation" r:id="rId3" imgW="253800" imgH="164880" progId="Equation.3">
                  <p:embed/>
                </p:oleObj>
              </mc:Choice>
              <mc:Fallback>
                <p:oleObj name="Equation" r:id="rId3" imgW="253800" imgH="164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2625090"/>
                        <a:ext cx="650631" cy="4229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179" name="Object 3"/>
          <p:cNvGraphicFramePr>
            <a:graphicFrameLocks noChangeAspect="1"/>
          </p:cNvGraphicFramePr>
          <p:nvPr>
            <p:extLst>
              <p:ext uri="{D42A27DB-BD31-4B8C-83A1-F6EECF244321}">
                <p14:modId xmlns:p14="http://schemas.microsoft.com/office/powerpoint/2010/main" val="1510116234"/>
              </p:ext>
            </p:extLst>
          </p:nvPr>
        </p:nvGraphicFramePr>
        <p:xfrm>
          <a:off x="2701925" y="4149725"/>
          <a:ext cx="650875" cy="422275"/>
        </p:xfrm>
        <a:graphic>
          <a:graphicData uri="http://schemas.openxmlformats.org/presentationml/2006/ole">
            <mc:AlternateContent xmlns:mc="http://schemas.openxmlformats.org/markup-compatibility/2006">
              <mc:Choice xmlns:v="urn:schemas-microsoft-com:vml" Requires="v">
                <p:oleObj spid="_x0000_s51227" name="Equation" r:id="rId5" imgW="253800" imgH="164880" progId="Equation.3">
                  <p:embed/>
                </p:oleObj>
              </mc:Choice>
              <mc:Fallback>
                <p:oleObj name="Equation" r:id="rId5" imgW="253800" imgH="1648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1925" y="4149725"/>
                        <a:ext cx="650875"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182" name="Object 6"/>
          <p:cNvGraphicFramePr>
            <a:graphicFrameLocks noChangeAspect="1"/>
          </p:cNvGraphicFramePr>
          <p:nvPr>
            <p:extLst>
              <p:ext uri="{D42A27DB-BD31-4B8C-83A1-F6EECF244321}">
                <p14:modId xmlns:p14="http://schemas.microsoft.com/office/powerpoint/2010/main" val="713170111"/>
              </p:ext>
            </p:extLst>
          </p:nvPr>
        </p:nvGraphicFramePr>
        <p:xfrm>
          <a:off x="2667000" y="5673725"/>
          <a:ext cx="650875" cy="422275"/>
        </p:xfrm>
        <a:graphic>
          <a:graphicData uri="http://schemas.openxmlformats.org/presentationml/2006/ole">
            <mc:AlternateContent xmlns:mc="http://schemas.openxmlformats.org/markup-compatibility/2006">
              <mc:Choice xmlns:v="urn:schemas-microsoft-com:vml" Requires="v">
                <p:oleObj spid="_x0000_s51228" name="Equation" r:id="rId7" imgW="253800" imgH="164880" progId="Equation.3">
                  <p:embed/>
                </p:oleObj>
              </mc:Choice>
              <mc:Fallback>
                <p:oleObj name="Equation" r:id="rId7" imgW="253800" imgH="1648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7000" y="5673725"/>
                        <a:ext cx="650875"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discrete-time equations</a:t>
            </a:r>
            <a:endParaRPr lang="en-US" dirty="0"/>
          </a:p>
        </p:txBody>
      </p:sp>
      <p:sp>
        <p:nvSpPr>
          <p:cNvPr id="3" name="Content Placeholder 2"/>
          <p:cNvSpPr>
            <a:spLocks noGrp="1"/>
          </p:cNvSpPr>
          <p:nvPr>
            <p:ph idx="1"/>
          </p:nvPr>
        </p:nvSpPr>
        <p:spPr/>
        <p:txBody>
          <a:bodyPr/>
          <a:lstStyle/>
          <a:p>
            <a:r>
              <a:rPr lang="en-US" dirty="0" smtClean="0">
                <a:effectLst/>
              </a:rPr>
              <a:t>The discrete time equations which describes delta modulation are </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806767010"/>
              </p:ext>
            </p:extLst>
          </p:nvPr>
        </p:nvGraphicFramePr>
        <p:xfrm>
          <a:off x="2667000" y="2743200"/>
          <a:ext cx="3840163" cy="1884363"/>
        </p:xfrm>
        <a:graphic>
          <a:graphicData uri="http://schemas.openxmlformats.org/presentationml/2006/ole">
            <mc:AlternateContent xmlns:mc="http://schemas.openxmlformats.org/markup-compatibility/2006">
              <mc:Choice xmlns:v="urn:schemas-microsoft-com:vml" Requires="v">
                <p:oleObj spid="_x0000_s50186" name="Equation" r:id="rId3" imgW="1498320" imgH="736560" progId="Equation.3">
                  <p:embed/>
                </p:oleObj>
              </mc:Choice>
              <mc:Fallback>
                <p:oleObj name="Equation" r:id="rId3" imgW="1498320" imgH="736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2743200"/>
                        <a:ext cx="3840163" cy="1884363"/>
                      </a:xfrm>
                      <a:prstGeom prst="rect">
                        <a:avLst/>
                      </a:prstGeom>
                      <a:solidFill>
                        <a:schemeClr val="tx1"/>
                      </a:solidFill>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discrete-time equations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effectLst/>
                  </a:rPr>
                  <a:t>Where </a:t>
                </a:r>
                <a14:m>
                  <m:oMath xmlns:m="http://schemas.openxmlformats.org/officeDocument/2006/math">
                    <m:r>
                      <a:rPr lang="en-US" i="1" dirty="0" smtClean="0">
                        <a:effectLst/>
                        <a:latin typeface="Cambria Math"/>
                      </a:rPr>
                      <m:t>𝑒</m:t>
                    </m:r>
                    <m:r>
                      <a:rPr lang="en-US" i="1" dirty="0" smtClean="0">
                        <a:effectLst/>
                        <a:latin typeface="Cambria Math"/>
                      </a:rPr>
                      <m:t>[</m:t>
                    </m:r>
                    <m:r>
                      <a:rPr lang="en-US" i="1" dirty="0" smtClean="0">
                        <a:effectLst/>
                        <a:latin typeface="Cambria Math"/>
                      </a:rPr>
                      <m:t>𝑛</m:t>
                    </m:r>
                    <m:r>
                      <a:rPr lang="en-US" i="1" dirty="0" smtClean="0">
                        <a:effectLst/>
                        <a:latin typeface="Cambria Math"/>
                      </a:rPr>
                      <m:t>]</m:t>
                    </m:r>
                  </m:oMath>
                </a14:m>
                <a:r>
                  <a:rPr lang="en-US" dirty="0" smtClean="0">
                    <a:effectLst/>
                  </a:rPr>
                  <a:t> is the error signal representing the difference between the present sample </a:t>
                </a:r>
                <a14:m>
                  <m:oMath xmlns:m="http://schemas.openxmlformats.org/officeDocument/2006/math">
                    <m:r>
                      <a:rPr lang="en-US" i="1" dirty="0" smtClean="0">
                        <a:effectLst/>
                        <a:latin typeface="Cambria Math"/>
                      </a:rPr>
                      <m:t>𝑚</m:t>
                    </m:r>
                    <m:r>
                      <a:rPr lang="en-US" i="1" dirty="0" smtClean="0">
                        <a:effectLst/>
                        <a:latin typeface="Cambria Math"/>
                      </a:rPr>
                      <m:t>[</m:t>
                    </m:r>
                    <m:r>
                      <a:rPr lang="en-US" i="1" dirty="0" smtClean="0">
                        <a:effectLst/>
                        <a:latin typeface="Cambria Math"/>
                      </a:rPr>
                      <m:t>𝑛</m:t>
                    </m:r>
                    <m:r>
                      <a:rPr lang="en-US" i="1" dirty="0" smtClean="0">
                        <a:effectLst/>
                        <a:latin typeface="Cambria Math"/>
                      </a:rPr>
                      <m:t>]</m:t>
                    </m:r>
                  </m:oMath>
                </a14:m>
                <a:r>
                  <a:rPr lang="en-US" dirty="0" smtClean="0">
                    <a:effectLst/>
                  </a:rPr>
                  <a:t>  and the latest approximation </a:t>
                </a:r>
                <a14:m>
                  <m:oMath xmlns:m="http://schemas.openxmlformats.org/officeDocument/2006/math">
                    <m:r>
                      <a:rPr lang="en-US" i="1" dirty="0" smtClean="0">
                        <a:effectLst/>
                        <a:latin typeface="Cambria Math"/>
                      </a:rPr>
                      <m:t>𝑚</m:t>
                    </m:r>
                    <m:r>
                      <a:rPr lang="en-US" i="1" baseline="-25000" dirty="0" err="1" smtClean="0">
                        <a:effectLst/>
                        <a:latin typeface="Cambria Math"/>
                      </a:rPr>
                      <m:t>𝑞</m:t>
                    </m:r>
                    <m:r>
                      <a:rPr lang="en-US" i="1" dirty="0" smtClean="0">
                        <a:effectLst/>
                        <a:latin typeface="Cambria Math"/>
                      </a:rPr>
                      <m:t>[</m:t>
                    </m:r>
                    <m:r>
                      <a:rPr lang="en-US" i="1" dirty="0" smtClean="0">
                        <a:effectLst/>
                        <a:latin typeface="Cambria Math"/>
                      </a:rPr>
                      <m:t>𝑛</m:t>
                    </m:r>
                    <m:r>
                      <a:rPr lang="en-US" i="1" dirty="0" smtClean="0">
                        <a:effectLst/>
                        <a:latin typeface="Cambria Math"/>
                      </a:rPr>
                      <m:t>−1]</m:t>
                    </m:r>
                  </m:oMath>
                </a14:m>
                <a:r>
                  <a:rPr lang="en-US" dirty="0" smtClean="0">
                    <a:effectLst/>
                  </a:rPr>
                  <a:t> to it</a:t>
                </a:r>
              </a:p>
              <a:p>
                <a14:m>
                  <m:oMath xmlns:m="http://schemas.openxmlformats.org/officeDocument/2006/math">
                    <m:r>
                      <a:rPr lang="en-US" i="1" dirty="0" smtClean="0">
                        <a:effectLst/>
                        <a:latin typeface="Cambria Math"/>
                      </a:rPr>
                      <m:t>𝑒</m:t>
                    </m:r>
                    <m:r>
                      <a:rPr lang="en-US" i="1" baseline="-25000" dirty="0" err="1" smtClean="0">
                        <a:effectLst/>
                        <a:latin typeface="Cambria Math"/>
                      </a:rPr>
                      <m:t>𝑞</m:t>
                    </m:r>
                    <m:r>
                      <a:rPr lang="en-US" i="1" dirty="0" smtClean="0">
                        <a:effectLst/>
                        <a:latin typeface="Cambria Math"/>
                      </a:rPr>
                      <m:t>[</m:t>
                    </m:r>
                    <m:r>
                      <a:rPr lang="en-US" i="1" dirty="0" smtClean="0">
                        <a:effectLst/>
                        <a:latin typeface="Cambria Math"/>
                      </a:rPr>
                      <m:t>𝑛</m:t>
                    </m:r>
                    <m:r>
                      <a:rPr lang="en-US" i="1" dirty="0" smtClean="0">
                        <a:effectLst/>
                        <a:latin typeface="Cambria Math"/>
                      </a:rPr>
                      <m:t>] </m:t>
                    </m:r>
                  </m:oMath>
                </a14:m>
                <a:r>
                  <a:rPr lang="en-US" dirty="0" smtClean="0">
                    <a:effectLst/>
                  </a:rPr>
                  <a:t>is the quantized version of the error</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750" r="-2741"/>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advantage of DM</a:t>
            </a:r>
            <a:endParaRPr lang="en-US" dirty="0"/>
          </a:p>
        </p:txBody>
      </p:sp>
      <p:sp>
        <p:nvSpPr>
          <p:cNvPr id="3" name="Content Placeholder 2"/>
          <p:cNvSpPr>
            <a:spLocks noGrp="1"/>
          </p:cNvSpPr>
          <p:nvPr>
            <p:ph idx="1"/>
          </p:nvPr>
        </p:nvSpPr>
        <p:spPr/>
        <p:txBody>
          <a:bodyPr/>
          <a:lstStyle/>
          <a:p>
            <a:r>
              <a:rPr lang="en-US" dirty="0" smtClean="0"/>
              <a:t>The main advantage of DM is its simplicity</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modulator </a:t>
            </a:r>
            <a:endParaRPr lang="en-US" dirty="0"/>
          </a:p>
        </p:txBody>
      </p:sp>
      <p:sp>
        <p:nvSpPr>
          <p:cNvPr id="3" name="Content Placeholder 2"/>
          <p:cNvSpPr>
            <a:spLocks noGrp="1"/>
          </p:cNvSpPr>
          <p:nvPr>
            <p:ph idx="1"/>
          </p:nvPr>
        </p:nvSpPr>
        <p:spPr/>
        <p:txBody>
          <a:bodyPr/>
          <a:lstStyle/>
          <a:p>
            <a:r>
              <a:rPr lang="en-US" dirty="0" smtClean="0"/>
              <a:t>The delta modulator can be constructed from the discrete time equations according  to the block diagram shown below</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7</a:t>
            </a:fld>
            <a:endParaRPr lang="en-US" dirty="0"/>
          </a:p>
        </p:txBody>
      </p:sp>
      <p:pic>
        <p:nvPicPr>
          <p:cNvPr id="53250" name="Picture 2"/>
          <p:cNvPicPr>
            <a:picLocks noChangeAspect="1" noChangeArrowheads="1"/>
          </p:cNvPicPr>
          <p:nvPr/>
        </p:nvPicPr>
        <p:blipFill>
          <a:blip r:embed="rId2"/>
          <a:srcRect/>
          <a:stretch>
            <a:fillRect/>
          </a:stretch>
        </p:blipFill>
        <p:spPr bwMode="auto">
          <a:xfrm>
            <a:off x="1447800" y="3203658"/>
            <a:ext cx="5715000" cy="293142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r>
              <a:rPr lang="en-US" dirty="0" smtClean="0"/>
              <a:t>The DM demodulator do the reverse operation of the modulator to reconstruct the original signal</a:t>
            </a:r>
          </a:p>
          <a:p>
            <a:r>
              <a:rPr lang="en-US" dirty="0" smtClean="0"/>
              <a:t>This can be achieved by summing the received bit stream as described by the following equation</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8</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598572396"/>
              </p:ext>
            </p:extLst>
          </p:nvPr>
        </p:nvGraphicFramePr>
        <p:xfrm>
          <a:off x="4419600" y="4191000"/>
          <a:ext cx="2576511" cy="1718608"/>
        </p:xfrm>
        <a:graphic>
          <a:graphicData uri="http://schemas.openxmlformats.org/presentationml/2006/ole">
            <mc:AlternateContent xmlns:mc="http://schemas.openxmlformats.org/markup-compatibility/2006">
              <mc:Choice xmlns:v="urn:schemas-microsoft-com:vml" Requires="v">
                <p:oleObj spid="_x0000_s73738" name="Equation" r:id="rId3" imgW="1333440" imgH="888840" progId="Equation.3">
                  <p:embed/>
                </p:oleObj>
              </mc:Choice>
              <mc:Fallback>
                <p:oleObj name="Equation" r:id="rId3" imgW="1333440" imgH="8888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4191000"/>
                        <a:ext cx="2576511" cy="1718608"/>
                      </a:xfrm>
                      <a:prstGeom prst="rect">
                        <a:avLst/>
                      </a:prstGeom>
                      <a:solidFill>
                        <a:schemeClr val="tx1"/>
                      </a:solidFill>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pPr algn="just"/>
            <a:r>
              <a:rPr lang="en-US" dirty="0" smtClean="0">
                <a:effectLst/>
              </a:rPr>
              <a:t>The DM demodulator can be constructed from the discrete time equations describing the demodulator according  block diagram shown below</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9</a:t>
            </a:fld>
            <a:endParaRPr lang="en-US" dirty="0"/>
          </a:p>
        </p:txBody>
      </p:sp>
      <p:pic>
        <p:nvPicPr>
          <p:cNvPr id="54274" name="Picture 2"/>
          <p:cNvPicPr>
            <a:picLocks noChangeAspect="1" noChangeArrowheads="1"/>
          </p:cNvPicPr>
          <p:nvPr/>
        </p:nvPicPr>
        <p:blipFill>
          <a:blip r:embed="rId2"/>
          <a:srcRect/>
          <a:stretch>
            <a:fillRect/>
          </a:stretch>
        </p:blipFill>
        <p:spPr bwMode="auto">
          <a:xfrm>
            <a:off x="457200" y="3628585"/>
            <a:ext cx="8215496" cy="254361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4160</TotalTime>
  <Words>622</Words>
  <Application>Microsoft Office PowerPoint</Application>
  <PresentationFormat>On-screen Show (4:3)</PresentationFormat>
  <Paragraphs>80</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Digital Dots</vt:lpstr>
      <vt:lpstr>Equation</vt:lpstr>
      <vt:lpstr>Delta modulation DM</vt:lpstr>
      <vt:lpstr>DM principle of operation</vt:lpstr>
      <vt:lpstr>DM principle of operation</vt:lpstr>
      <vt:lpstr>DM discrete-time equations</vt:lpstr>
      <vt:lpstr>DM discrete-time equations</vt:lpstr>
      <vt:lpstr>Main advantage of DM</vt:lpstr>
      <vt:lpstr>DM modulator </vt:lpstr>
      <vt:lpstr>DM demodulator </vt:lpstr>
      <vt:lpstr>DM demodulator </vt:lpstr>
      <vt:lpstr>DM demodulator </vt:lpstr>
      <vt:lpstr>Quantization errors in delta modulation</vt:lpstr>
      <vt:lpstr>Slope overload distortion</vt:lpstr>
      <vt:lpstr>Slope overload distortion</vt:lpstr>
      <vt:lpstr>Granular noise distortion</vt:lpstr>
      <vt:lpstr>Disadvantage of DM</vt:lpstr>
      <vt:lpstr>Delta-sigma modulation</vt:lpstr>
      <vt:lpstr>Delta sigma modulation</vt:lpstr>
      <vt:lpstr>Delta sigma modulator block diagram</vt:lpstr>
      <vt:lpstr>Delta sigma modulator block diagram</vt:lpstr>
      <vt:lpstr>DM examples</vt:lpstr>
      <vt:lpstr>DM examples</vt:lpstr>
      <vt:lpstr>DM examples</vt:lpstr>
      <vt:lpstr>DM examples</vt:lpstr>
    </vt:vector>
  </TitlesOfParts>
  <Company>SweetHaven Publishing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L. Heiserman</dc:creator>
  <cp:lastModifiedBy>Laura</cp:lastModifiedBy>
  <cp:revision>280</cp:revision>
  <dcterms:created xsi:type="dcterms:W3CDTF">2004-08-13T16:35:55Z</dcterms:created>
  <dcterms:modified xsi:type="dcterms:W3CDTF">2011-10-06T06:23:55Z</dcterms:modified>
</cp:coreProperties>
</file>