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91F949A-424F-4B75-9958-EEE7F86D212F}" type="datetimeFigureOut">
              <a:rPr lang="ar-SA" smtClean="0"/>
              <a:pPr/>
              <a:t>15/09/33</a:t>
            </a:fld>
            <a:endParaRPr lang="ar-S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FFDF732-07D0-4051-88EB-AC6810178F5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1F949A-424F-4B75-9958-EEE7F86D212F}" type="datetimeFigureOut">
              <a:rPr lang="ar-SA" smtClean="0"/>
              <a:pPr/>
              <a:t>15/09/33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FDF732-07D0-4051-88EB-AC6810178F5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1F949A-424F-4B75-9958-EEE7F86D212F}" type="datetimeFigureOut">
              <a:rPr lang="ar-SA" smtClean="0"/>
              <a:pPr/>
              <a:t>15/09/33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FDF732-07D0-4051-88EB-AC6810178F5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1F949A-424F-4B75-9958-EEE7F86D212F}" type="datetimeFigureOut">
              <a:rPr lang="ar-SA" smtClean="0"/>
              <a:pPr/>
              <a:t>15/09/33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FDF732-07D0-4051-88EB-AC6810178F51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1F949A-424F-4B75-9958-EEE7F86D212F}" type="datetimeFigureOut">
              <a:rPr lang="ar-SA" smtClean="0"/>
              <a:pPr/>
              <a:t>15/09/33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FDF732-07D0-4051-88EB-AC6810178F51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1F949A-424F-4B75-9958-EEE7F86D212F}" type="datetimeFigureOut">
              <a:rPr lang="ar-SA" smtClean="0"/>
              <a:pPr/>
              <a:t>15/09/33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FDF732-07D0-4051-88EB-AC6810178F51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1F949A-424F-4B75-9958-EEE7F86D212F}" type="datetimeFigureOut">
              <a:rPr lang="ar-SA" smtClean="0"/>
              <a:pPr/>
              <a:t>15/09/33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FDF732-07D0-4051-88EB-AC6810178F5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1F949A-424F-4B75-9958-EEE7F86D212F}" type="datetimeFigureOut">
              <a:rPr lang="ar-SA" smtClean="0"/>
              <a:pPr/>
              <a:t>15/09/33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FDF732-07D0-4051-88EB-AC6810178F51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1F949A-424F-4B75-9958-EEE7F86D212F}" type="datetimeFigureOut">
              <a:rPr lang="ar-SA" smtClean="0"/>
              <a:pPr/>
              <a:t>15/09/33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FDF732-07D0-4051-88EB-AC6810178F5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91F949A-424F-4B75-9958-EEE7F86D212F}" type="datetimeFigureOut">
              <a:rPr lang="ar-SA" smtClean="0"/>
              <a:pPr/>
              <a:t>15/09/33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FDF732-07D0-4051-88EB-AC6810178F5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91F949A-424F-4B75-9958-EEE7F86D212F}" type="datetimeFigureOut">
              <a:rPr lang="ar-SA" smtClean="0"/>
              <a:pPr/>
              <a:t>15/09/33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FFDF732-07D0-4051-88EB-AC6810178F51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91F949A-424F-4B75-9958-EEE7F86D212F}" type="datetimeFigureOut">
              <a:rPr lang="ar-SA" smtClean="0"/>
              <a:pPr/>
              <a:t>15/09/33</a:t>
            </a:fld>
            <a:endParaRPr lang="ar-S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FFDF732-07D0-4051-88EB-AC6810178F51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2 copy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1256" y="84087"/>
            <a:ext cx="1549438" cy="1701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9393" name="Rectangle 1"/>
          <p:cNvSpPr>
            <a:spLocks noChangeArrowheads="1"/>
          </p:cNvSpPr>
          <p:nvPr/>
        </p:nvSpPr>
        <p:spPr bwMode="auto">
          <a:xfrm>
            <a:off x="2285984" y="1571612"/>
            <a:ext cx="4628190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An-Najah National University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Faculty of Medicine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Department of Physiology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Anatomy and Physiology 1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7102101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71736" y="3857628"/>
            <a:ext cx="400052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Instructor: Heba Salah</a:t>
            </a:r>
            <a:endParaRPr lang="ar-SA" sz="24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28794" y="4719119"/>
            <a:ext cx="5643602" cy="19389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Chapter 4:</a:t>
            </a:r>
          </a:p>
          <a:p>
            <a:pPr algn="ctr"/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The Muscular System</a:t>
            </a:r>
          </a:p>
          <a:p>
            <a:pPr algn="ctr"/>
            <a:r>
              <a:rPr lang="en-US" sz="2400" i="1" u="sng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Part 3: Contraction of Skeletal Muscles</a:t>
            </a:r>
            <a:endParaRPr lang="ar-SA" sz="2800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ar-SA" sz="28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381000" y="363660"/>
            <a:ext cx="8382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spcBef>
                <a:spcPct val="20000"/>
              </a:spcBef>
              <a:buClr>
                <a:srgbClr val="339933"/>
              </a:buClr>
              <a:tabLst>
                <a:tab pos="2743200" algn="l"/>
              </a:tabLst>
            </a:pPr>
            <a:r>
              <a:rPr lang="en-US" sz="400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Contraction of a Skeletal Muscle</a:t>
            </a:r>
          </a:p>
        </p:txBody>
      </p:sp>
      <p:pic>
        <p:nvPicPr>
          <p:cNvPr id="40961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4032692"/>
            <a:ext cx="7929586" cy="21823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2214546" y="6007262"/>
            <a:ext cx="5286412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 whole muscle contraction in response to different rates of stimulation</a:t>
            </a:r>
            <a:endParaRPr lang="ar-SA" sz="20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85720" y="1445959"/>
            <a:ext cx="871540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l" rtl="0">
              <a:lnSpc>
                <a:spcPct val="80000"/>
              </a:lnSpc>
              <a:spcAft>
                <a:spcPct val="50000"/>
              </a:spcAft>
              <a:buClr>
                <a:srgbClr val="FF6600"/>
              </a:buClr>
              <a:buBlip>
                <a:blip r:embed="rId3"/>
              </a:buBlip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Muscle fiber contraction is “all or none”</a:t>
            </a:r>
          </a:p>
          <a:p>
            <a:pPr marL="342900" indent="-342900" algn="l" rtl="0">
              <a:lnSpc>
                <a:spcPct val="80000"/>
              </a:lnSpc>
              <a:spcAft>
                <a:spcPct val="50000"/>
              </a:spcAft>
              <a:buClr>
                <a:srgbClr val="FF6600"/>
              </a:buClr>
              <a:buBlip>
                <a:blip r:embed="rId3"/>
              </a:buBlip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Graded responses – different degrees of skeletal muscle shortening, rapid stimulus = constant contraction or tetanus</a:t>
            </a:r>
          </a:p>
          <a:p>
            <a:pPr marL="342900" indent="-342900" algn="l" rtl="0">
              <a:lnSpc>
                <a:spcPct val="80000"/>
              </a:lnSpc>
              <a:spcAft>
                <a:spcPct val="50000"/>
              </a:spcAft>
              <a:buClr>
                <a:srgbClr val="FF6600"/>
              </a:buClr>
              <a:buBlip>
                <a:blip r:embed="rId3"/>
              </a:buBlip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Muscle force depends upon the number of fibers stimulated</a:t>
            </a:r>
          </a:p>
          <a:p>
            <a:pPr marL="342900" indent="-342900" algn="l" rtl="0">
              <a:lnSpc>
                <a:spcPct val="80000"/>
              </a:lnSpc>
              <a:spcAft>
                <a:spcPct val="50000"/>
              </a:spcAft>
              <a:buClr>
                <a:srgbClr val="FF6600"/>
              </a:buClr>
              <a:buBlip>
                <a:blip r:embed="rId3"/>
              </a:buBlip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Muscles can continue to contract unless they run out of energy</a:t>
            </a:r>
            <a:endParaRPr lang="en-US" sz="2000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 rtl="0">
              <a:lnSpc>
                <a:spcPct val="80000"/>
              </a:lnSpc>
              <a:spcAft>
                <a:spcPct val="50000"/>
              </a:spcAft>
              <a:buClr>
                <a:srgbClr val="FF6600"/>
              </a:buClr>
              <a:buBlip>
                <a:blip r:embed="rId3"/>
              </a:buBlip>
            </a:pPr>
            <a:endParaRPr lang="en-US" sz="20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utoUpdateAnimBg="0" advAuto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381000" y="142852"/>
            <a:ext cx="8382000" cy="72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spcBef>
                <a:spcPct val="20000"/>
              </a:spcBef>
              <a:buClr>
                <a:srgbClr val="339933"/>
              </a:buClr>
              <a:tabLst>
                <a:tab pos="2743200" algn="l"/>
              </a:tabLst>
            </a:pPr>
            <a:r>
              <a:rPr lang="en-US" sz="41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Energy for Muscle Contraction</a:t>
            </a:r>
          </a:p>
        </p:txBody>
      </p:sp>
      <p:pic>
        <p:nvPicPr>
          <p:cNvPr id="39937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4401" y="1000108"/>
            <a:ext cx="8866755" cy="55911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utoUpdateAnimBg="0" advAuto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381000" y="348271"/>
            <a:ext cx="8382000" cy="72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 rtl="0">
              <a:spcBef>
                <a:spcPct val="20000"/>
              </a:spcBef>
              <a:buClr>
                <a:srgbClr val="339933"/>
              </a:buClr>
              <a:tabLst>
                <a:tab pos="2743200" algn="l"/>
              </a:tabLst>
            </a:pPr>
            <a:r>
              <a:rPr lang="en-US" sz="41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Types of Muscle Contractions</a:t>
            </a:r>
          </a:p>
        </p:txBody>
      </p:sp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71406" y="1848044"/>
            <a:ext cx="6072230" cy="372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 algn="l" rtl="0">
              <a:lnSpc>
                <a:spcPct val="80000"/>
              </a:lnSpc>
              <a:spcAft>
                <a:spcPct val="50000"/>
              </a:spcAft>
              <a:buClr>
                <a:srgbClr val="FF6600"/>
              </a:buClr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1. Isotonic 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contractions</a:t>
            </a:r>
          </a:p>
          <a:p>
            <a:pPr marL="1428750" lvl="2" indent="-514350" algn="l" rtl="0">
              <a:lnSpc>
                <a:spcPct val="80000"/>
              </a:lnSpc>
              <a:spcAft>
                <a:spcPct val="50000"/>
              </a:spcAft>
              <a:buClr>
                <a:srgbClr val="FF6600"/>
              </a:buClr>
              <a:buBlip>
                <a:blip r:embed="rId2"/>
              </a:buBlip>
            </a:pP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Myofilaments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are able to slide past each other during contractions</a:t>
            </a:r>
          </a:p>
          <a:p>
            <a:pPr marL="1428750" lvl="2" indent="-514350" algn="l" rtl="0">
              <a:lnSpc>
                <a:spcPct val="80000"/>
              </a:lnSpc>
              <a:spcAft>
                <a:spcPct val="50000"/>
              </a:spcAft>
              <a:buClr>
                <a:srgbClr val="FF6600"/>
              </a:buClr>
              <a:buBlip>
                <a:blip r:embed="rId2"/>
              </a:buBlip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The muscle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shortens</a:t>
            </a:r>
          </a:p>
          <a:p>
            <a:pPr marL="1428750" lvl="2" indent="-514350" algn="l" rtl="0">
              <a:lnSpc>
                <a:spcPct val="80000"/>
              </a:lnSpc>
              <a:spcAft>
                <a:spcPct val="50000"/>
              </a:spcAft>
              <a:buClr>
                <a:srgbClr val="FF6600"/>
              </a:buClr>
              <a:buBlip>
                <a:blip r:embed="rId2"/>
              </a:buBlip>
            </a:pPr>
            <a:endParaRPr lang="en-US" sz="24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l" rtl="0">
              <a:lnSpc>
                <a:spcPct val="80000"/>
              </a:lnSpc>
              <a:spcAft>
                <a:spcPct val="50000"/>
              </a:spcAft>
              <a:buClr>
                <a:srgbClr val="FF6600"/>
              </a:buClr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2. Isometric 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contractions</a:t>
            </a:r>
          </a:p>
          <a:p>
            <a:pPr marL="1428750" lvl="2" indent="-514350" algn="l" rtl="0">
              <a:lnSpc>
                <a:spcPct val="80000"/>
              </a:lnSpc>
              <a:spcAft>
                <a:spcPct val="50000"/>
              </a:spcAft>
              <a:buClr>
                <a:srgbClr val="FF6600"/>
              </a:buClr>
              <a:buBlip>
                <a:blip r:embed="rId2"/>
              </a:buBlip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Tension in the muscles increases</a:t>
            </a:r>
          </a:p>
          <a:p>
            <a:pPr marL="1428750" lvl="2" indent="-514350" algn="l" rtl="0">
              <a:lnSpc>
                <a:spcPct val="80000"/>
              </a:lnSpc>
              <a:spcAft>
                <a:spcPct val="50000"/>
              </a:spcAft>
              <a:buClr>
                <a:srgbClr val="FF6600"/>
              </a:buClr>
              <a:buBlip>
                <a:blip r:embed="rId2"/>
              </a:buBlip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The muscle is unable to shorten</a:t>
            </a:r>
          </a:p>
        </p:txBody>
      </p:sp>
      <p:pic>
        <p:nvPicPr>
          <p:cNvPr id="38914" name="Picture 2" descr="http://classes.midlandstech.edu/carterp/Courses/bio210/chap09/Slide32.JPG"/>
          <p:cNvPicPr>
            <a:picLocks noChangeAspect="1" noChangeArrowheads="1"/>
          </p:cNvPicPr>
          <p:nvPr/>
        </p:nvPicPr>
        <p:blipFill>
          <a:blip r:embed="rId3"/>
          <a:srcRect r="50000"/>
          <a:stretch>
            <a:fillRect/>
          </a:stretch>
        </p:blipFill>
        <p:spPr bwMode="auto">
          <a:xfrm>
            <a:off x="6043642" y="1428736"/>
            <a:ext cx="2814638" cy="49434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utoUpdateAnimBg="0" advAuto="0"/>
      <p:bldP spid="3" grpId="0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133</Words>
  <Application>Microsoft Office PowerPoint</Application>
  <PresentationFormat>On-screen Show (4:3)</PresentationFormat>
  <Paragraphs>24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Concourse</vt:lpstr>
      <vt:lpstr>Slide 1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Cd City</dc:creator>
  <cp:lastModifiedBy>Cd City</cp:lastModifiedBy>
  <cp:revision>1</cp:revision>
  <dcterms:created xsi:type="dcterms:W3CDTF">2012-08-02T08:24:21Z</dcterms:created>
  <dcterms:modified xsi:type="dcterms:W3CDTF">2012-08-02T08:25:50Z</dcterms:modified>
</cp:coreProperties>
</file>