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5" r:id="rId10"/>
    <p:sldId id="266" r:id="rId11"/>
    <p:sldId id="264" r:id="rId12"/>
    <p:sldId id="284" r:id="rId13"/>
    <p:sldId id="267" r:id="rId14"/>
    <p:sldId id="268" r:id="rId15"/>
    <p:sldId id="269" r:id="rId16"/>
    <p:sldId id="270" r:id="rId17"/>
    <p:sldId id="285" r:id="rId18"/>
    <p:sldId id="286" r:id="rId19"/>
    <p:sldId id="287" r:id="rId20"/>
    <p:sldId id="271" r:id="rId21"/>
    <p:sldId id="272" r:id="rId22"/>
    <p:sldId id="273" r:id="rId23"/>
    <p:sldId id="274" r:id="rId24"/>
    <p:sldId id="275" r:id="rId25"/>
    <p:sldId id="276" r:id="rId26"/>
    <p:sldId id="277" r:id="rId27"/>
    <p:sldId id="278" r:id="rId28"/>
    <p:sldId id="280" r:id="rId29"/>
    <p:sldId id="279" r:id="rId30"/>
    <p:sldId id="281" r:id="rId31"/>
    <p:sldId id="282"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en-US"/>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8739D26-DF0E-4EE8-813F-6EDF84412299}" type="datetimeFigureOut">
              <a:rPr lang="en-US" smtClean="0"/>
              <a:pPr/>
              <a:t>1/30/2019</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87E1740-4468-4CB5-A868-FA63CCF2277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187E1740-4468-4CB5-A868-FA63CCF22771}"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187E1740-4468-4CB5-A868-FA63CCF22771}" type="slidenum">
              <a:rPr lang="en-US" smtClean="0"/>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187E1740-4468-4CB5-A868-FA63CCF22771}" type="slidenum">
              <a:rPr lang="en-US" smtClean="0"/>
              <a:pPr/>
              <a:t>23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187E1740-4468-4CB5-A868-FA63CCF22771}"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F72AD6E-6ECC-40D6-90F1-B90C5DA4C45B}" type="datetimeFigureOut">
              <a:rPr lang="en-US" smtClean="0"/>
              <a:pPr/>
              <a:t>1/30/2019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B4187DB-761D-4083-A37E-F01B2E0898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72AD6E-6ECC-40D6-90F1-B90C5DA4C45B}" type="datetimeFigureOut">
              <a:rPr lang="en-US" smtClean="0"/>
              <a:pPr/>
              <a:t>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187DB-761D-4083-A37E-F01B2E0898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72AD6E-6ECC-40D6-90F1-B90C5DA4C45B}" type="datetimeFigureOut">
              <a:rPr lang="en-US" smtClean="0"/>
              <a:pPr/>
              <a:t>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187DB-761D-4083-A37E-F01B2E0898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F72AD6E-6ECC-40D6-90F1-B90C5DA4C45B}" type="datetimeFigureOut">
              <a:rPr lang="en-US" smtClean="0"/>
              <a:pPr/>
              <a:t>1/30/2019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B4187DB-761D-4083-A37E-F01B2E0898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5F72AD6E-6ECC-40D6-90F1-B90C5DA4C45B}" type="datetimeFigureOut">
              <a:rPr lang="en-US" smtClean="0"/>
              <a:pPr/>
              <a:t>1/30/2019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B4187DB-761D-4083-A37E-F01B2E089883}"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5F72AD6E-6ECC-40D6-90F1-B90C5DA4C45B}" type="datetimeFigureOut">
              <a:rPr lang="en-US" smtClean="0"/>
              <a:pPr/>
              <a:t>1/30/2019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B4187DB-761D-4083-A37E-F01B2E0898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F72AD6E-6ECC-40D6-90F1-B90C5DA4C45B}" type="datetimeFigureOut">
              <a:rPr lang="en-US" smtClean="0"/>
              <a:pPr/>
              <a:t>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B4187DB-761D-4083-A37E-F01B2E089883}"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F72AD6E-6ECC-40D6-90F1-B90C5DA4C45B}" type="datetimeFigureOut">
              <a:rPr lang="en-US" smtClean="0"/>
              <a:pPr/>
              <a:t>1/30/2019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187DB-761D-4083-A37E-F01B2E0898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F72AD6E-6ECC-40D6-90F1-B90C5DA4C45B}" type="datetimeFigureOut">
              <a:rPr lang="en-US" smtClean="0"/>
              <a:pPr/>
              <a:t>1/30/2019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4187DB-761D-4083-A37E-F01B2E0898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F72AD6E-6ECC-40D6-90F1-B90C5DA4C45B}" type="datetimeFigureOut">
              <a:rPr lang="en-US" smtClean="0"/>
              <a:pPr/>
              <a:t>1/30/2019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4187DB-761D-4083-A37E-F01B2E0898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F72AD6E-6ECC-40D6-90F1-B90C5DA4C45B}" type="datetimeFigureOut">
              <a:rPr lang="en-US" smtClean="0"/>
              <a:pPr/>
              <a:t>1/30/2019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B4187DB-761D-4083-A37E-F01B2E089883}"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F72AD6E-6ECC-40D6-90F1-B90C5DA4C45B}" type="datetimeFigureOut">
              <a:rPr lang="en-US" smtClean="0"/>
              <a:pPr/>
              <a:t>1/30/2019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B4187DB-761D-4083-A37E-F01B2E089883}"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Community Health Assessment </a:t>
            </a:r>
            <a:endParaRPr lang="en-US" dirty="0"/>
          </a:p>
        </p:txBody>
      </p:sp>
      <p:sp>
        <p:nvSpPr>
          <p:cNvPr id="3" name="عنوان فرعي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990600"/>
            <a:ext cx="8229600" cy="5135563"/>
          </a:xfrm>
        </p:spPr>
        <p:txBody>
          <a:bodyPr>
            <a:normAutofit fontScale="85000" lnSpcReduction="20000"/>
          </a:bodyPr>
          <a:lstStyle/>
          <a:p>
            <a:pPr algn="l" rtl="0"/>
            <a:r>
              <a:rPr lang="en-US" sz="4800" dirty="0"/>
              <a:t>“</a:t>
            </a:r>
            <a:r>
              <a:rPr lang="en-US" sz="4800" dirty="0">
                <a:cs typeface="+mj-cs"/>
              </a:rPr>
              <a:t>Health needs assessment is not only about assessment but also about </a:t>
            </a:r>
            <a:r>
              <a:rPr lang="en-US" sz="4800" dirty="0" smtClean="0">
                <a:cs typeface="+mj-cs"/>
              </a:rPr>
              <a:t>taking action </a:t>
            </a:r>
            <a:r>
              <a:rPr lang="en-US" sz="4800" dirty="0">
                <a:cs typeface="+mj-cs"/>
              </a:rPr>
              <a:t>to improve the health of the population.”</a:t>
            </a:r>
          </a:p>
          <a:p>
            <a:pPr algn="l" rtl="0"/>
            <a:r>
              <a:rPr lang="en-US" sz="4800" dirty="0">
                <a:cs typeface="+mj-cs"/>
              </a:rPr>
              <a:t>“It is not just about looking for problems and needs but also about </a:t>
            </a:r>
            <a:r>
              <a:rPr lang="en-US" sz="4800" dirty="0" smtClean="0">
                <a:cs typeface="+mj-cs"/>
              </a:rPr>
              <a:t>assessing the </a:t>
            </a:r>
            <a:r>
              <a:rPr lang="en-US" sz="4800" dirty="0">
                <a:cs typeface="+mj-cs"/>
              </a:rPr>
              <a:t>strengths and resources/assets that promote wellbeing in the community</a:t>
            </a:r>
            <a:r>
              <a:rPr lang="en-US" sz="4400" dirty="0">
                <a:cs typeface="+mj-cs"/>
              </a:rPr>
              <a:t>.”</a:t>
            </a:r>
          </a:p>
          <a:p>
            <a:pPr algn="l" rtl="0"/>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C.H Assessment </a:t>
            </a:r>
            <a:endParaRPr lang="en-US" dirty="0"/>
          </a:p>
        </p:txBody>
      </p:sp>
      <p:sp>
        <p:nvSpPr>
          <p:cNvPr id="3" name="عنصر نائب للمحتوى 2"/>
          <p:cNvSpPr>
            <a:spLocks noGrp="1"/>
          </p:cNvSpPr>
          <p:nvPr>
            <p:ph idx="1"/>
          </p:nvPr>
        </p:nvSpPr>
        <p:spPr/>
        <p:txBody>
          <a:bodyPr>
            <a:normAutofit lnSpcReduction="10000"/>
          </a:bodyPr>
          <a:lstStyle/>
          <a:p>
            <a:pPr algn="just" rtl="0"/>
            <a:r>
              <a:rPr lang="en-US" sz="4400" dirty="0">
                <a:cs typeface="+mj-cs"/>
              </a:rPr>
              <a:t>is the process of systematically collecting information to enable the practitioner, team and policy-makers to </a:t>
            </a:r>
            <a:r>
              <a:rPr lang="en-US" sz="4400" b="1" dirty="0">
                <a:cs typeface="+mj-cs"/>
              </a:rPr>
              <a:t>identify, analyze, prioritize and meet the health needs of an individual, family </a:t>
            </a:r>
            <a:r>
              <a:rPr lang="en-US" sz="4400" b="1" dirty="0" smtClean="0">
                <a:cs typeface="+mj-cs"/>
              </a:rPr>
              <a:t>or population</a:t>
            </a:r>
            <a:r>
              <a:rPr lang="en-US" sz="4400" b="1" dirty="0">
                <a:cs typeface="+mj-cs"/>
              </a:rPr>
              <a:t>.”</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do it?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Plan and deliver the most effective care to those in greatest need;</a:t>
            </a:r>
          </a:p>
          <a:p>
            <a:pPr lvl="0"/>
            <a:r>
              <a:rPr lang="en-US" dirty="0" smtClean="0"/>
              <a:t>Apply the principles of equity and social justice in practice;</a:t>
            </a:r>
          </a:p>
          <a:p>
            <a:pPr lvl="0"/>
            <a:r>
              <a:rPr lang="en-US" dirty="0" smtClean="0"/>
              <a:t>Ensure that scarce resources are allocated where they can give maximum health benefit  </a:t>
            </a:r>
          </a:p>
          <a:p>
            <a:pPr lvl="0"/>
            <a:r>
              <a:rPr lang="en-US" dirty="0" smtClean="0"/>
              <a:t>Work collaboratively with the community, other professionals and agencies to determine which health issues cause greatest concern and plan interventions to address those issues.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How </a:t>
            </a:r>
            <a:endParaRPr lang="en-US" dirty="0"/>
          </a:p>
        </p:txBody>
      </p:sp>
      <p:sp>
        <p:nvSpPr>
          <p:cNvPr id="3" name="عنصر نائب للمحتوى 2"/>
          <p:cNvSpPr>
            <a:spLocks noGrp="1"/>
          </p:cNvSpPr>
          <p:nvPr>
            <p:ph idx="1"/>
          </p:nvPr>
        </p:nvSpPr>
        <p:spPr/>
        <p:txBody>
          <a:bodyPr>
            <a:noAutofit/>
          </a:bodyPr>
          <a:lstStyle/>
          <a:p>
            <a:pPr lvl="0" algn="l" rtl="0">
              <a:buNone/>
            </a:pPr>
            <a:r>
              <a:rPr lang="en-US" sz="4400" b="1" dirty="0" smtClean="0">
                <a:cs typeface="+mj-cs"/>
              </a:rPr>
              <a:t>Profiling :</a:t>
            </a:r>
            <a:r>
              <a:rPr lang="en-US" sz="4400" dirty="0" smtClean="0">
                <a:cs typeface="+mj-cs"/>
              </a:rPr>
              <a:t>The </a:t>
            </a:r>
            <a:r>
              <a:rPr lang="en-US" sz="4400" dirty="0">
                <a:cs typeface="+mj-cs"/>
              </a:rPr>
              <a:t>collection of relevant information that will inform the nurse about the state of health and health needs of the population; and   analysis of this information to identify the major health issues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lvl="0" algn="l" rtl="0"/>
            <a:r>
              <a:rPr lang="en-US" sz="4400" b="1" dirty="0">
                <a:cs typeface="+mj-cs"/>
              </a:rPr>
              <a:t>Characteristics of the population</a:t>
            </a:r>
            <a:endParaRPr lang="en-US" sz="4400" dirty="0">
              <a:cs typeface="+mj-cs"/>
            </a:endParaRPr>
          </a:p>
          <a:p>
            <a:pPr lvl="0" algn="l" rtl="0"/>
            <a:r>
              <a:rPr lang="en-US" sz="4400" b="1" dirty="0">
                <a:cs typeface="+mj-cs"/>
              </a:rPr>
              <a:t>Health status of the population</a:t>
            </a:r>
            <a:endParaRPr lang="en-US" sz="4400" dirty="0">
              <a:cs typeface="+mj-cs"/>
            </a:endParaRPr>
          </a:p>
          <a:p>
            <a:pPr algn="l" rtl="0"/>
            <a:r>
              <a:rPr lang="en-US" sz="4400" b="1" dirty="0" smtClean="0">
                <a:cs typeface="+mj-cs"/>
              </a:rPr>
              <a:t>Local </a:t>
            </a:r>
            <a:r>
              <a:rPr lang="en-US" sz="4400" b="1" dirty="0">
                <a:cs typeface="+mj-cs"/>
              </a:rPr>
              <a:t>factors affecting health (strengths and weaknesses)</a:t>
            </a:r>
            <a:endParaRPr lang="en-US" sz="4400" dirty="0">
              <a:cs typeface="+mj-cs"/>
            </a:endParaRPr>
          </a:p>
          <a:p>
            <a:pPr algn="l" rtl="0"/>
            <a:endParaRPr lang="en-US" sz="4400" dirty="0">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l" rtl="0"/>
            <a:r>
              <a:rPr lang="en-US" sz="4000" b="1" i="1" dirty="0">
                <a:cs typeface="+mj-cs"/>
              </a:rPr>
              <a:t>Geography: which area/population does this profile cover</a:t>
            </a:r>
            <a:r>
              <a:rPr lang="en-US" sz="4000" dirty="0">
                <a:cs typeface="+mj-cs"/>
              </a:rPr>
              <a:t> ? description of a community includes its location, recognizable boundaries, with named roads, homeless people, describe the people themselves rather than the location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rtl="0"/>
            <a:r>
              <a:rPr lang="en-US" b="1" i="1" dirty="0"/>
              <a:t>Population and it's </a:t>
            </a:r>
            <a:r>
              <a:rPr lang="en-US" b="1" i="1" dirty="0" smtClean="0"/>
              <a:t>Characteristics:</a:t>
            </a:r>
          </a:p>
          <a:p>
            <a:pPr lvl="0" algn="l" rtl="0"/>
            <a:r>
              <a:rPr lang="en-US" b="1" i="1" dirty="0"/>
              <a:t>Numbers: how many </a:t>
            </a:r>
            <a:r>
              <a:rPr lang="en-US" b="1" i="1" dirty="0" err="1"/>
              <a:t>people?</a:t>
            </a:r>
            <a:r>
              <a:rPr lang="en-US" dirty="0" err="1"/>
              <a:t>The</a:t>
            </a:r>
            <a:r>
              <a:rPr lang="en-US" dirty="0"/>
              <a:t> total number of people within the community should include all people from birth to death. </a:t>
            </a:r>
          </a:p>
          <a:p>
            <a:pPr algn="l" rtl="0"/>
            <a:r>
              <a:rPr lang="en-US" b="1" i="1" dirty="0"/>
              <a:t>Age </a:t>
            </a:r>
            <a:r>
              <a:rPr lang="en-US" b="1" i="1" dirty="0" smtClean="0"/>
              <a:t>distribution </a:t>
            </a:r>
          </a:p>
          <a:p>
            <a:pPr algn="l" rtl="0"/>
            <a:r>
              <a:rPr lang="en-US" b="1" i="1" dirty="0"/>
              <a:t>Gender distribution</a:t>
            </a:r>
            <a:r>
              <a:rPr lang="en-US" b="1" i="1" dirty="0" smtClean="0"/>
              <a:t>:</a:t>
            </a:r>
          </a:p>
          <a:p>
            <a:pPr algn="l" rtl="0"/>
            <a:r>
              <a:rPr lang="en-US" b="1" i="1" dirty="0"/>
              <a:t>Ethnicity and </a:t>
            </a:r>
            <a:r>
              <a:rPr lang="en-US" b="1" i="1" dirty="0" smtClean="0"/>
              <a:t>religion</a:t>
            </a:r>
          </a:p>
          <a:p>
            <a:pPr algn="l" rtl="0"/>
            <a:r>
              <a:rPr lang="en-US" b="1" i="1" dirty="0"/>
              <a:t>Language and literacy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Age distribution </a:t>
            </a:r>
            <a:br>
              <a:rPr lang="en-US" b="1" i="1" dirty="0" smtClean="0"/>
            </a:br>
            <a:endParaRPr lang="en-US" dirty="0"/>
          </a:p>
        </p:txBody>
      </p:sp>
      <p:sp>
        <p:nvSpPr>
          <p:cNvPr id="3" name="Content Placeholder 2"/>
          <p:cNvSpPr>
            <a:spLocks noGrp="1"/>
          </p:cNvSpPr>
          <p:nvPr>
            <p:ph idx="1"/>
          </p:nvPr>
        </p:nvSpPr>
        <p:spPr/>
        <p:txBody>
          <a:bodyPr>
            <a:normAutofit/>
          </a:bodyPr>
          <a:lstStyle/>
          <a:p>
            <a:pPr lvl="0"/>
            <a:r>
              <a:rPr lang="en-US" sz="3600" dirty="0" smtClean="0"/>
              <a:t>Most profiles divide the community into the following age bands:</a:t>
            </a:r>
          </a:p>
          <a:p>
            <a:pPr lvl="3"/>
            <a:r>
              <a:rPr lang="en-US" sz="3600" dirty="0" smtClean="0"/>
              <a:t>Pre-school children</a:t>
            </a:r>
          </a:p>
          <a:p>
            <a:pPr lvl="3"/>
            <a:r>
              <a:rPr lang="en-US" sz="3600" dirty="0" smtClean="0"/>
              <a:t>School-age children and young people</a:t>
            </a:r>
          </a:p>
          <a:p>
            <a:pPr lvl="3"/>
            <a:r>
              <a:rPr lang="en-US" sz="3600" dirty="0" smtClean="0"/>
              <a:t>Adults</a:t>
            </a:r>
          </a:p>
          <a:p>
            <a:pPr lvl="3"/>
            <a:r>
              <a:rPr lang="en-US" sz="3600" dirty="0" smtClean="0"/>
              <a:t>Elderly people.</a:t>
            </a:r>
          </a:p>
          <a:p>
            <a:endParaRPr 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Gender distribution</a:t>
            </a:r>
            <a:endParaRPr lang="en-US" dirty="0"/>
          </a:p>
        </p:txBody>
      </p:sp>
      <p:sp>
        <p:nvSpPr>
          <p:cNvPr id="3" name="Content Placeholder 2"/>
          <p:cNvSpPr>
            <a:spLocks noGrp="1"/>
          </p:cNvSpPr>
          <p:nvPr>
            <p:ph idx="1"/>
          </p:nvPr>
        </p:nvSpPr>
        <p:spPr/>
        <p:txBody>
          <a:bodyPr>
            <a:normAutofit/>
          </a:bodyPr>
          <a:lstStyle/>
          <a:p>
            <a:pPr lvl="0"/>
            <a:r>
              <a:rPr lang="en-US" sz="3600" dirty="0" smtClean="0"/>
              <a:t>affects the range of services required. Gender is also important when looking at specific health issues, such as family planning, maternity services or diseases that are gender specific, such as ovarian cancer.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Ethnicity and religion</a:t>
            </a:r>
            <a:br>
              <a:rPr lang="en-US" b="1" i="1" dirty="0" smtClean="0"/>
            </a:br>
            <a:endParaRPr lang="en-US" dirty="0"/>
          </a:p>
        </p:txBody>
      </p:sp>
      <p:sp>
        <p:nvSpPr>
          <p:cNvPr id="3" name="Content Placeholder 2"/>
          <p:cNvSpPr>
            <a:spLocks noGrp="1"/>
          </p:cNvSpPr>
          <p:nvPr>
            <p:ph idx="1"/>
          </p:nvPr>
        </p:nvSpPr>
        <p:spPr/>
        <p:txBody>
          <a:bodyPr>
            <a:normAutofit/>
          </a:bodyPr>
          <a:lstStyle/>
          <a:p>
            <a:r>
              <a:rPr lang="en-US" dirty="0" smtClean="0"/>
              <a:t>Ethnicity and cultural background have a significant impact on health, and individuals</a:t>
            </a:r>
          </a:p>
          <a:p>
            <a:r>
              <a:rPr lang="en-US" dirty="0" smtClean="0"/>
              <a:t>Different groups face different problems and require services that are sensitive to their cultural and linguistic background. This can be seen in diseases that are specific to one group such as sickle anemia or </a:t>
            </a:r>
            <a:r>
              <a:rPr lang="en-US" dirty="0" err="1" smtClean="0"/>
              <a:t>thalasemsia</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t>Healthy Community </a:t>
            </a:r>
            <a:r>
              <a:rPr lang="en-US" dirty="0"/>
              <a:t/>
            </a:r>
            <a:br>
              <a:rPr lang="en-US" dirty="0"/>
            </a:br>
            <a:endParaRPr lang="en-US" dirty="0"/>
          </a:p>
        </p:txBody>
      </p:sp>
      <p:sp>
        <p:nvSpPr>
          <p:cNvPr id="3" name="عنصر نائب للمحتوى 2"/>
          <p:cNvSpPr>
            <a:spLocks noGrp="1"/>
          </p:cNvSpPr>
          <p:nvPr>
            <p:ph idx="1"/>
          </p:nvPr>
        </p:nvSpPr>
        <p:spPr>
          <a:xfrm>
            <a:off x="457200" y="1219200"/>
            <a:ext cx="8229600" cy="4906963"/>
          </a:xfrm>
        </p:spPr>
        <p:txBody>
          <a:bodyPr>
            <a:noAutofit/>
          </a:bodyPr>
          <a:lstStyle/>
          <a:p>
            <a:pPr algn="l" rtl="0">
              <a:buNone/>
            </a:pPr>
            <a:r>
              <a:rPr lang="en-US" sz="4400" b="1" dirty="0">
                <a:cs typeface="+mj-cs"/>
              </a:rPr>
              <a:t>4  characteristics  have been outlined </a:t>
            </a:r>
            <a:r>
              <a:rPr lang="en-US" sz="4400" dirty="0">
                <a:cs typeface="+mj-cs"/>
              </a:rPr>
              <a:t>,  </a:t>
            </a:r>
          </a:p>
          <a:p>
            <a:pPr lvl="0" algn="l" rtl="0"/>
            <a:r>
              <a:rPr lang="en-US" sz="4400" dirty="0">
                <a:cs typeface="+mj-cs"/>
              </a:rPr>
              <a:t>Collaborate effectively in identifying community needs and problems </a:t>
            </a:r>
          </a:p>
          <a:p>
            <a:pPr lvl="0" algn="l" rtl="0"/>
            <a:r>
              <a:rPr lang="en-US" sz="4400" dirty="0">
                <a:cs typeface="+mj-cs"/>
              </a:rPr>
              <a:t>Achieve working consensus on goals and priority </a:t>
            </a:r>
          </a:p>
          <a:p>
            <a:pPr algn="l" rtl="0"/>
            <a:endParaRPr lang="en-US" sz="4400" dirty="0">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rtl="0"/>
            <a:r>
              <a:rPr lang="en-US" b="1" i="1" dirty="0"/>
              <a:t>Population trends: patterns over a period of time :</a:t>
            </a:r>
            <a:r>
              <a:rPr lang="en-US" dirty="0"/>
              <a:t>Population </a:t>
            </a:r>
            <a:r>
              <a:rPr lang="en-US" b="1" dirty="0"/>
              <a:t>trends give an indication of patterns of disease </a:t>
            </a:r>
            <a:r>
              <a:rPr lang="en-US" dirty="0"/>
              <a:t>and the </a:t>
            </a:r>
            <a:r>
              <a:rPr lang="en-US" dirty="0">
                <a:solidFill>
                  <a:srgbClr val="FF0000"/>
                </a:solidFill>
              </a:rPr>
              <a:t>need for services</a:t>
            </a:r>
            <a:r>
              <a:rPr lang="en-US" dirty="0"/>
              <a:t>. The birth rate:   going up or down may suggest that a population </a:t>
            </a:r>
            <a:r>
              <a:rPr lang="en-US" dirty="0">
                <a:solidFill>
                  <a:srgbClr val="FF0000"/>
                </a:solidFill>
              </a:rPr>
              <a:t>is increasing or decreasing</a:t>
            </a:r>
            <a:r>
              <a:rPr lang="en-US" dirty="0"/>
              <a:t>, and may also indicate a need for service changes. The mortality rate  : can give information about the size of a population and its state of health</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lvl="0" algn="l" rtl="0">
              <a:buNone/>
            </a:pPr>
            <a:r>
              <a:rPr lang="en-US" b="1" dirty="0"/>
              <a:t>The health status of the population</a:t>
            </a:r>
            <a:endParaRPr lang="en-US" dirty="0"/>
          </a:p>
          <a:p>
            <a:pPr algn="l" rtl="0">
              <a:buNone/>
            </a:pPr>
            <a:r>
              <a:rPr lang="en-US" dirty="0" smtClean="0"/>
              <a:t>Ways to find health stats of community ?/</a:t>
            </a:r>
          </a:p>
          <a:p>
            <a:pPr lvl="0" algn="l" rtl="0"/>
            <a:r>
              <a:rPr lang="en-US" dirty="0"/>
              <a:t>people’s own views of their health</a:t>
            </a:r>
          </a:p>
          <a:p>
            <a:pPr lvl="0" algn="l" rtl="0"/>
            <a:r>
              <a:rPr lang="en-US" dirty="0"/>
              <a:t>statistical information</a:t>
            </a:r>
          </a:p>
          <a:p>
            <a:pPr lvl="0" algn="l" rtl="0"/>
            <a:r>
              <a:rPr lang="en-US" dirty="0"/>
              <a:t>qualitative surveys</a:t>
            </a:r>
          </a:p>
          <a:p>
            <a:pPr lvl="0" algn="l" rtl="0"/>
            <a:r>
              <a:rPr lang="en-US" dirty="0"/>
              <a:t>the knowledge of local health care workers and other agencies</a:t>
            </a:r>
          </a:p>
          <a:p>
            <a:pPr algn="l" rtl="0"/>
            <a:endParaRPr lang="en-US" dirty="0" smtClean="0"/>
          </a:p>
          <a:p>
            <a:pPr algn="l" rtl="0"/>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lvl="0" algn="l" rtl="0"/>
            <a:r>
              <a:rPr lang="en-US" b="1" i="1" dirty="0"/>
              <a:t>Mortality data</a:t>
            </a:r>
            <a:endParaRPr lang="en-US" dirty="0"/>
          </a:p>
          <a:p>
            <a:pPr algn="l" rtl="0"/>
            <a:r>
              <a:rPr lang="en-US" b="1" i="1" dirty="0" smtClean="0"/>
              <a:t>Morbidity rate </a:t>
            </a:r>
          </a:p>
          <a:p>
            <a:pPr lvl="0" algn="l" rtl="0"/>
            <a:r>
              <a:rPr lang="en-US" b="1" i="1" dirty="0"/>
              <a:t>Behavior </a:t>
            </a:r>
            <a:r>
              <a:rPr lang="en-US" b="1" i="1" dirty="0" smtClean="0"/>
              <a:t>measures: smoking, BF </a:t>
            </a:r>
            <a:endParaRPr lang="en-US" dirty="0"/>
          </a:p>
          <a:p>
            <a:pPr algn="l" rtl="0"/>
            <a:r>
              <a:rPr lang="en-US" b="1" i="1" dirty="0"/>
              <a:t>Quality of life” </a:t>
            </a:r>
            <a:r>
              <a:rPr lang="en-US" b="1" i="1" dirty="0" smtClean="0"/>
              <a:t>measures </a:t>
            </a:r>
          </a:p>
          <a:p>
            <a:pPr lvl="0" algn="l" rtl="0"/>
            <a:r>
              <a:rPr lang="en-US" b="1" i="1" dirty="0"/>
              <a:t>Use of service </a:t>
            </a:r>
            <a:r>
              <a:rPr lang="en-US" b="1" i="1" dirty="0" smtClean="0"/>
              <a:t>information: utilization rate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dirty="0" smtClean="0"/>
              <a:t>Factors affecting health</a:t>
            </a:r>
            <a:endParaRPr lang="en-US" dirty="0"/>
          </a:p>
        </p:txBody>
      </p:sp>
      <p:sp>
        <p:nvSpPr>
          <p:cNvPr id="3" name="عنصر نائب للمحتوى 2"/>
          <p:cNvSpPr>
            <a:spLocks noGrp="1"/>
          </p:cNvSpPr>
          <p:nvPr>
            <p:ph idx="1"/>
          </p:nvPr>
        </p:nvSpPr>
        <p:spPr/>
        <p:txBody>
          <a:bodyPr>
            <a:normAutofit fontScale="92500" lnSpcReduction="10000"/>
          </a:bodyPr>
          <a:lstStyle/>
          <a:p>
            <a:pPr algn="l" rtl="0"/>
            <a:r>
              <a:rPr lang="en-US" dirty="0" smtClean="0"/>
              <a:t>this </a:t>
            </a:r>
            <a:r>
              <a:rPr lang="en-US" dirty="0"/>
              <a:t>will be different. You will need to think about collecting the following information:</a:t>
            </a:r>
          </a:p>
          <a:p>
            <a:pPr lvl="0" algn="l" rtl="0"/>
            <a:r>
              <a:rPr lang="en-US" dirty="0"/>
              <a:t>Economic, e.g. poverty, unemployment</a:t>
            </a:r>
          </a:p>
          <a:p>
            <a:pPr lvl="0" algn="l" rtl="0"/>
            <a:r>
              <a:rPr lang="en-US" dirty="0"/>
              <a:t>Environmental, e.g. poor housing, lack of transport, pollution</a:t>
            </a:r>
          </a:p>
          <a:p>
            <a:pPr lvl="0" algn="l" rtl="0"/>
            <a:r>
              <a:rPr lang="en-US" dirty="0"/>
              <a:t>Social, e.g. isolation, racism</a:t>
            </a:r>
          </a:p>
          <a:p>
            <a:pPr lvl="0" algn="l" rtl="0"/>
            <a:r>
              <a:rPr lang="en-US" dirty="0"/>
              <a:t>Genetics and individual biology, e.g. </a:t>
            </a:r>
            <a:r>
              <a:rPr lang="en-US" dirty="0" err="1"/>
              <a:t>thalassaemia</a:t>
            </a:r>
            <a:endParaRPr lang="en-US" dirty="0"/>
          </a:p>
          <a:p>
            <a:pPr lvl="0" algn="l" rtl="0"/>
            <a:r>
              <a:rPr lang="en-US" dirty="0"/>
              <a:t>Lifestyle/</a:t>
            </a:r>
            <a:r>
              <a:rPr lang="en-US" dirty="0" err="1"/>
              <a:t>behaviour</a:t>
            </a:r>
            <a:r>
              <a:rPr lang="en-US" dirty="0"/>
              <a:t>, e.g. smoking, alcohol misuse</a:t>
            </a:r>
          </a:p>
          <a:p>
            <a:pPr algn="l" rtl="0"/>
            <a:r>
              <a:rPr lang="en-US" dirty="0"/>
              <a:t>Educational, e.g. knowledge of causes of disease</a:t>
            </a:r>
            <a:endParaRPr lang="en-US" b="1" i="1" dirty="0" smtClean="0"/>
          </a:p>
          <a:p>
            <a:pPr algn="l" rtl="0"/>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rtl="0"/>
            <a:r>
              <a:rPr lang="en-US" b="1" dirty="0"/>
              <a:t>Work and employment</a:t>
            </a:r>
            <a:endParaRPr lang="en-US" dirty="0"/>
          </a:p>
          <a:p>
            <a:pPr algn="l" rtl="0"/>
            <a:r>
              <a:rPr lang="en-US" i="1" dirty="0"/>
              <a:t>Occupational </a:t>
            </a:r>
            <a:r>
              <a:rPr lang="en-US" i="1" dirty="0" smtClean="0"/>
              <a:t>diseases: </a:t>
            </a:r>
            <a:r>
              <a:rPr lang="en-US" dirty="0"/>
              <a:t>quarry workers and machinery accidents </a:t>
            </a:r>
            <a:r>
              <a:rPr lang="en-US" dirty="0" smtClean="0"/>
              <a:t>.</a:t>
            </a:r>
          </a:p>
          <a:p>
            <a:pPr algn="l" rtl="0"/>
            <a:r>
              <a:rPr lang="en-US" i="1" dirty="0"/>
              <a:t>Income levels </a:t>
            </a:r>
            <a:endParaRPr lang="en-US" i="1" dirty="0" smtClean="0"/>
          </a:p>
          <a:p>
            <a:pPr algn="l" rtl="0"/>
            <a:r>
              <a:rPr lang="en-US" i="1" dirty="0"/>
              <a:t>Self </a:t>
            </a:r>
            <a:r>
              <a:rPr lang="en-US" i="1" dirty="0" smtClean="0"/>
              <a:t>worth : </a:t>
            </a:r>
            <a:r>
              <a:rPr lang="en-US" dirty="0" smtClean="0"/>
              <a:t>how </a:t>
            </a:r>
            <a:r>
              <a:rPr lang="en-US" dirty="0"/>
              <a:t>people feel about themselves. People’s level of satisfaction at work contributes to their wellbeing.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l" rtl="0"/>
            <a:r>
              <a:rPr lang="en-US" b="1" dirty="0"/>
              <a:t>Environment</a:t>
            </a:r>
            <a:endParaRPr lang="en-US" dirty="0"/>
          </a:p>
          <a:p>
            <a:pPr algn="l" rtl="0"/>
            <a:r>
              <a:rPr lang="en-US" b="1" dirty="0"/>
              <a:t>Pollution</a:t>
            </a:r>
            <a:r>
              <a:rPr lang="en-US" dirty="0" smtClean="0"/>
              <a:t>:</a:t>
            </a:r>
          </a:p>
          <a:p>
            <a:pPr algn="l" rtl="0"/>
            <a:r>
              <a:rPr lang="en-US" b="1" dirty="0"/>
              <a:t>Sanitation :</a:t>
            </a:r>
            <a:r>
              <a:rPr lang="en-US" i="1" dirty="0"/>
              <a:t> </a:t>
            </a:r>
            <a:endParaRPr lang="en-US" i="1" dirty="0" smtClean="0"/>
          </a:p>
          <a:p>
            <a:pPr algn="l" rtl="0"/>
            <a:r>
              <a:rPr lang="en-US" b="1" dirty="0" smtClean="0"/>
              <a:t>Housing</a:t>
            </a:r>
          </a:p>
          <a:p>
            <a:pPr algn="l" rtl="0"/>
            <a:r>
              <a:rPr lang="en-US" b="1" dirty="0"/>
              <a:t>Transport </a:t>
            </a:r>
            <a:r>
              <a:rPr lang="en-US" b="1" dirty="0" smtClean="0"/>
              <a:t>:</a:t>
            </a:r>
          </a:p>
          <a:p>
            <a:pPr algn="l" rtl="0"/>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20000"/>
          </a:bodyPr>
          <a:lstStyle/>
          <a:p>
            <a:pPr algn="l" rtl="0"/>
            <a:r>
              <a:rPr lang="en-US" b="1" dirty="0" smtClean="0"/>
              <a:t>Social Cohesion :</a:t>
            </a:r>
            <a:r>
              <a:rPr lang="en-US" dirty="0" smtClean="0"/>
              <a:t>Social support :</a:t>
            </a:r>
          </a:p>
          <a:p>
            <a:pPr algn="l" rtl="0">
              <a:buNone/>
            </a:pPr>
            <a:r>
              <a:rPr lang="en-US" b="1" dirty="0" smtClean="0"/>
              <a:t>Networks</a:t>
            </a:r>
            <a:r>
              <a:rPr lang="en-US" i="1" dirty="0" smtClean="0"/>
              <a:t> : </a:t>
            </a:r>
            <a:r>
              <a:rPr lang="en-US" dirty="0" smtClean="0"/>
              <a:t>Family and friendship networks provide people with the emotional support that is fundamental to wellbeing</a:t>
            </a:r>
          </a:p>
          <a:p>
            <a:pPr algn="l" rtl="0">
              <a:buNone/>
            </a:pPr>
            <a:r>
              <a:rPr lang="en-US" b="1" dirty="0" smtClean="0"/>
              <a:t>Marginal groups: </a:t>
            </a:r>
          </a:p>
          <a:p>
            <a:pPr algn="l" rtl="0">
              <a:buNone/>
            </a:pPr>
            <a:r>
              <a:rPr lang="en-US" b="1" dirty="0"/>
              <a:t>Pleasure and </a:t>
            </a:r>
            <a:r>
              <a:rPr lang="en-US" b="1" dirty="0" smtClean="0"/>
              <a:t>leisure:</a:t>
            </a:r>
          </a:p>
          <a:p>
            <a:pPr algn="l" rtl="0">
              <a:buNone/>
            </a:pPr>
            <a:r>
              <a:rPr lang="en-US" b="1" dirty="0"/>
              <a:t>Destabilizing </a:t>
            </a:r>
            <a:r>
              <a:rPr lang="en-US" b="1" dirty="0" smtClean="0"/>
              <a:t>factors :</a:t>
            </a:r>
            <a:r>
              <a:rPr lang="en-US" dirty="0"/>
              <a:t>War, </a:t>
            </a:r>
            <a:r>
              <a:rPr lang="en-US" dirty="0" smtClean="0"/>
              <a:t> and </a:t>
            </a:r>
            <a:r>
              <a:rPr lang="en-US" dirty="0"/>
              <a:t>natural disasters such as earthquakes, floods or drought affect health directly through their impact on mortality, disease patterns and lifestyle change. </a:t>
            </a:r>
          </a:p>
          <a:p>
            <a:pPr algn="l" rtl="0"/>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Community  Diagnosis </a:t>
            </a:r>
            <a:endParaRPr lang="en-US" dirty="0"/>
          </a:p>
        </p:txBody>
      </p:sp>
      <p:sp>
        <p:nvSpPr>
          <p:cNvPr id="3" name="عنصر نائب للمحتوى 2"/>
          <p:cNvSpPr>
            <a:spLocks noGrp="1"/>
          </p:cNvSpPr>
          <p:nvPr>
            <p:ph idx="1"/>
          </p:nvPr>
        </p:nvSpPr>
        <p:spPr/>
        <p:txBody>
          <a:bodyPr/>
          <a:lstStyle/>
          <a:p>
            <a:pPr algn="l" rtl="0"/>
            <a:r>
              <a:rPr lang="en-US" dirty="0"/>
              <a:t>“</a:t>
            </a:r>
            <a:r>
              <a:rPr lang="en-US" sz="4000" dirty="0">
                <a:cs typeface="+mj-cs"/>
              </a:rPr>
              <a:t>statement of {client} response which is actual or potential unhealthful and which nursing intervention can help to change in the direction of health. It should also identify essential factors related to unhealthful response.</a:t>
            </a:r>
          </a:p>
          <a:p>
            <a:pPr algn="l" rtl="0"/>
            <a:endParaRPr lang="en-US" sz="4000" dirty="0">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Nursing diagnosis for community may be formulated regarding: </a:t>
            </a:r>
            <a:br>
              <a:rPr lang="en-US" dirty="0"/>
            </a:br>
            <a:endParaRPr lang="en-US" dirty="0"/>
          </a:p>
        </p:txBody>
      </p:sp>
      <p:sp>
        <p:nvSpPr>
          <p:cNvPr id="3" name="عنصر نائب للمحتوى 2"/>
          <p:cNvSpPr>
            <a:spLocks noGrp="1"/>
          </p:cNvSpPr>
          <p:nvPr>
            <p:ph idx="1"/>
          </p:nvPr>
        </p:nvSpPr>
        <p:spPr/>
        <p:txBody>
          <a:bodyPr/>
          <a:lstStyle/>
          <a:p>
            <a:pPr algn="l" rtl="0"/>
            <a:r>
              <a:rPr lang="en-US" dirty="0" smtClean="0">
                <a:solidFill>
                  <a:srgbClr val="FF0000"/>
                </a:solidFill>
              </a:rPr>
              <a:t>In accessibility and unavailability of services</a:t>
            </a:r>
          </a:p>
          <a:p>
            <a:pPr lvl="0" algn="l" rtl="0"/>
            <a:r>
              <a:rPr lang="en-US" dirty="0" smtClean="0">
                <a:solidFill>
                  <a:srgbClr val="FF0000"/>
                </a:solidFill>
              </a:rPr>
              <a:t>Mortality </a:t>
            </a:r>
            <a:r>
              <a:rPr lang="en-US" dirty="0">
                <a:solidFill>
                  <a:srgbClr val="FF0000"/>
                </a:solidFill>
              </a:rPr>
              <a:t>and morbidity rate</a:t>
            </a:r>
          </a:p>
          <a:p>
            <a:pPr lvl="0" algn="l" rtl="0"/>
            <a:r>
              <a:rPr lang="en-US" dirty="0">
                <a:solidFill>
                  <a:srgbClr val="FF0000"/>
                </a:solidFill>
              </a:rPr>
              <a:t>Communicable disease rate</a:t>
            </a:r>
          </a:p>
          <a:p>
            <a:pPr lvl="0" algn="l" rtl="0"/>
            <a:r>
              <a:rPr lang="en-US" dirty="0">
                <a:solidFill>
                  <a:srgbClr val="FF0000"/>
                </a:solidFill>
              </a:rPr>
              <a:t>Specific population at risk for physical or emotional problem </a:t>
            </a:r>
          </a:p>
          <a:p>
            <a:pPr lvl="0" algn="l" rtl="0"/>
            <a:r>
              <a:rPr lang="en-US" dirty="0">
                <a:solidFill>
                  <a:srgbClr val="FF0000"/>
                </a:solidFill>
              </a:rPr>
              <a:t>Health promotion needs for specific population</a:t>
            </a:r>
          </a:p>
          <a:p>
            <a:pPr algn="l" rtl="0"/>
            <a:r>
              <a:rPr lang="en-US" dirty="0">
                <a:solidFill>
                  <a:srgbClr val="FF0000"/>
                </a:solidFill>
              </a:rPr>
              <a:t>Environmental hazards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0"/>
            <a:r>
              <a:rPr lang="en-US" b="1" dirty="0"/>
              <a:t>Method of nursing diagnosis</a:t>
            </a:r>
            <a:r>
              <a:rPr lang="en-US" dirty="0"/>
              <a:t/>
            </a:r>
            <a:br>
              <a:rPr lang="en-US" dirty="0"/>
            </a:br>
            <a:endParaRPr lang="en-US" dirty="0"/>
          </a:p>
        </p:txBody>
      </p:sp>
      <p:sp>
        <p:nvSpPr>
          <p:cNvPr id="3" name="عنصر نائب للمحتوى 2"/>
          <p:cNvSpPr>
            <a:spLocks noGrp="1"/>
          </p:cNvSpPr>
          <p:nvPr>
            <p:ph idx="1"/>
          </p:nvPr>
        </p:nvSpPr>
        <p:spPr/>
        <p:txBody>
          <a:bodyPr/>
          <a:lstStyle/>
          <a:p>
            <a:pPr algn="l" rtl="0"/>
            <a:r>
              <a:rPr lang="en-US" b="1" dirty="0"/>
              <a:t>NANDAN</a:t>
            </a:r>
            <a:r>
              <a:rPr lang="en-US" dirty="0"/>
              <a:t> : North America Nursing Diagnosis </a:t>
            </a:r>
            <a:r>
              <a:rPr lang="en-US" dirty="0" smtClean="0"/>
              <a:t>Association</a:t>
            </a:r>
          </a:p>
          <a:p>
            <a:pPr algn="l" rtl="0"/>
            <a:r>
              <a:rPr lang="en-US" dirty="0"/>
              <a:t>Nursing diagnosis has </a:t>
            </a:r>
            <a:r>
              <a:rPr lang="en-US" b="1" dirty="0"/>
              <a:t>3 components</a:t>
            </a:r>
            <a:endParaRPr lang="en-US" dirty="0"/>
          </a:p>
          <a:p>
            <a:pPr lvl="0" algn="l" rtl="0"/>
            <a:r>
              <a:rPr lang="en-US" dirty="0"/>
              <a:t>Descriptive statement of the problem, </a:t>
            </a:r>
          </a:p>
          <a:p>
            <a:pPr lvl="0" algn="l" rtl="0"/>
            <a:r>
              <a:rPr lang="en-US" dirty="0" smtClean="0"/>
              <a:t> identification </a:t>
            </a:r>
            <a:r>
              <a:rPr lang="en-US" dirty="0"/>
              <a:t>of etiological factors related to the problem, </a:t>
            </a:r>
          </a:p>
          <a:p>
            <a:pPr lvl="0" algn="l" rtl="0"/>
            <a:r>
              <a:rPr lang="en-US" dirty="0"/>
              <a:t>Sign and symptom that are characteristics of the problem </a:t>
            </a:r>
          </a:p>
          <a:p>
            <a:pPr algn="l" rtl="0"/>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lstStyle/>
          <a:p>
            <a:pPr lvl="0" algn="l" rtl="0"/>
            <a:r>
              <a:rPr lang="en-US" sz="4400" dirty="0" smtClean="0">
                <a:cs typeface="+mj-cs"/>
              </a:rPr>
              <a:t>Agree on ways and means to implement the agreed upon goals.</a:t>
            </a:r>
          </a:p>
          <a:p>
            <a:pPr lvl="0" algn="l" rtl="0"/>
            <a:r>
              <a:rPr lang="en-US" sz="4400" dirty="0" smtClean="0">
                <a:cs typeface="+mj-cs"/>
              </a:rPr>
              <a:t>Collaborate effectively to take the required action. </a:t>
            </a:r>
          </a:p>
          <a:p>
            <a:pPr algn="l" rtl="0"/>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normAutofit fontScale="85000" lnSpcReduction="10000"/>
          </a:bodyPr>
          <a:lstStyle/>
          <a:p>
            <a:pPr algn="l" rtl="0"/>
            <a:r>
              <a:rPr lang="en-US" b="1" dirty="0"/>
              <a:t>Omaha System </a:t>
            </a:r>
            <a:r>
              <a:rPr lang="en-US" b="1" dirty="0" smtClean="0"/>
              <a:t>:</a:t>
            </a:r>
          </a:p>
          <a:p>
            <a:pPr algn="l" rtl="0"/>
            <a:r>
              <a:rPr lang="en-US" dirty="0" smtClean="0"/>
              <a:t> Nursing </a:t>
            </a:r>
            <a:r>
              <a:rPr lang="en-US" dirty="0"/>
              <a:t>diagnosis/ identification of problem should consist of 3 parts; </a:t>
            </a:r>
          </a:p>
          <a:p>
            <a:pPr lvl="0" algn="l" rtl="0"/>
            <a:r>
              <a:rPr lang="en-US" b="1" dirty="0"/>
              <a:t>Risk of</a:t>
            </a:r>
            <a:r>
              <a:rPr lang="en-US" dirty="0"/>
              <a:t>; identify the specific community problem or health risk faced by the community</a:t>
            </a:r>
          </a:p>
          <a:p>
            <a:pPr lvl="0" algn="l" rtl="0"/>
            <a:r>
              <a:rPr lang="en-US" b="1" dirty="0"/>
              <a:t>Among</a:t>
            </a:r>
            <a:r>
              <a:rPr lang="en-US" dirty="0"/>
              <a:t>; identify the specific community client with whom the nurse will be working in relation to identified problem or risk</a:t>
            </a:r>
          </a:p>
          <a:p>
            <a:pPr lvl="0" algn="l" rtl="0"/>
            <a:r>
              <a:rPr lang="en-US" b="1" dirty="0"/>
              <a:t>Related to</a:t>
            </a:r>
            <a:r>
              <a:rPr lang="en-US" dirty="0"/>
              <a:t>: describe characteristics of the community and its environment that were identified in the composite database of the assessment phase.  </a:t>
            </a:r>
          </a:p>
          <a:p>
            <a:pPr algn="l" rtl="0"/>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pPr algn="l" rtl="0">
              <a:buNone/>
            </a:pPr>
            <a:r>
              <a:rPr lang="en-US" sz="4000" dirty="0"/>
              <a:t>Risk of infant malnutrition among families in X country related to</a:t>
            </a:r>
          </a:p>
          <a:p>
            <a:pPr lvl="0" algn="l" rtl="0"/>
            <a:r>
              <a:rPr lang="en-US" sz="4000" dirty="0"/>
              <a:t>Lack of regular developmental screening</a:t>
            </a:r>
          </a:p>
          <a:p>
            <a:pPr lvl="0" algn="l" rtl="0"/>
            <a:r>
              <a:rPr lang="en-US" sz="4000" dirty="0"/>
              <a:t>No outreach program to identify infant at risk</a:t>
            </a:r>
          </a:p>
          <a:p>
            <a:pPr lvl="0" algn="l" rtl="0"/>
            <a:r>
              <a:rPr lang="en-US" sz="4000" dirty="0"/>
              <a:t>Families lack of knowledge about infant related nutrition </a:t>
            </a:r>
          </a:p>
          <a:p>
            <a:pPr algn="l" rtl="0"/>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NEEDS ??</a:t>
            </a:r>
            <a:endParaRPr lang="en-US" dirty="0"/>
          </a:p>
        </p:txBody>
      </p:sp>
      <p:sp>
        <p:nvSpPr>
          <p:cNvPr id="3" name="عنصر نائب للمحتوى 2"/>
          <p:cNvSpPr>
            <a:spLocks noGrp="1"/>
          </p:cNvSpPr>
          <p:nvPr>
            <p:ph idx="1"/>
          </p:nvPr>
        </p:nvSpPr>
        <p:spPr/>
        <p:txBody>
          <a:bodyPr/>
          <a:lstStyle/>
          <a:p>
            <a:pPr algn="l" rtl="0"/>
            <a:r>
              <a:rPr lang="en-US" dirty="0"/>
              <a:t> </a:t>
            </a:r>
            <a:r>
              <a:rPr lang="en-US" sz="4400" dirty="0">
                <a:cs typeface="+mj-cs"/>
              </a:rPr>
              <a:t>The concept of needs describes the situation or circumstances in which something is lacking, or necessary or requiring some course of action to provide satisfaction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Types of Needs </a:t>
            </a:r>
            <a:endParaRPr lang="en-US" dirty="0"/>
          </a:p>
        </p:txBody>
      </p:sp>
      <p:sp>
        <p:nvSpPr>
          <p:cNvPr id="3" name="عنصر نائب للمحتوى 2"/>
          <p:cNvSpPr>
            <a:spLocks noGrp="1"/>
          </p:cNvSpPr>
          <p:nvPr>
            <p:ph idx="1"/>
          </p:nvPr>
        </p:nvSpPr>
        <p:spPr/>
        <p:txBody>
          <a:bodyPr>
            <a:noAutofit/>
          </a:bodyPr>
          <a:lstStyle/>
          <a:p>
            <a:pPr algn="l" rtl="0"/>
            <a:r>
              <a:rPr lang="en-US" sz="4400" b="1" dirty="0" smtClean="0">
                <a:cs typeface="+mj-cs"/>
              </a:rPr>
              <a:t>Felt Need</a:t>
            </a:r>
            <a:r>
              <a:rPr lang="en-US" sz="4400" dirty="0" smtClean="0">
                <a:cs typeface="+mj-cs"/>
              </a:rPr>
              <a:t>: what </a:t>
            </a:r>
            <a:r>
              <a:rPr lang="en-US" sz="4400" dirty="0">
                <a:cs typeface="+mj-cs"/>
              </a:rPr>
              <a:t>people “</a:t>
            </a:r>
            <a:r>
              <a:rPr lang="en-US" sz="4400" dirty="0" smtClean="0">
                <a:cs typeface="+mj-cs"/>
              </a:rPr>
              <a:t>feel</a:t>
            </a:r>
            <a:r>
              <a:rPr lang="en-US" sz="4400" dirty="0">
                <a:cs typeface="+mj-cs"/>
              </a:rPr>
              <a:t>” or their </a:t>
            </a:r>
            <a:r>
              <a:rPr lang="en-US" sz="4400" dirty="0" smtClean="0">
                <a:cs typeface="+mj-cs"/>
              </a:rPr>
              <a:t>wants</a:t>
            </a:r>
          </a:p>
          <a:p>
            <a:pPr algn="l" rtl="0"/>
            <a:r>
              <a:rPr lang="en-US" sz="4400" dirty="0" smtClean="0">
                <a:cs typeface="+mj-cs"/>
              </a:rPr>
              <a:t>The </a:t>
            </a:r>
            <a:r>
              <a:rPr lang="en-US" sz="4400" dirty="0">
                <a:cs typeface="+mj-cs"/>
              </a:rPr>
              <a:t>beliefs of the people about the extent and nature of the health problems, their causes and possibilities for prevention and cure.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Autofit/>
          </a:bodyPr>
          <a:lstStyle/>
          <a:p>
            <a:pPr algn="l" rtl="0"/>
            <a:r>
              <a:rPr lang="en-US" sz="4400" b="1" dirty="0">
                <a:cs typeface="+mj-cs"/>
              </a:rPr>
              <a:t>Expressed Need</a:t>
            </a:r>
            <a:r>
              <a:rPr lang="en-US" sz="4400" b="1" dirty="0" smtClean="0">
                <a:cs typeface="+mj-cs"/>
              </a:rPr>
              <a:t>:–</a:t>
            </a:r>
          </a:p>
          <a:p>
            <a:pPr marL="52388" indent="-52388" algn="just" rtl="0">
              <a:buNone/>
            </a:pPr>
            <a:r>
              <a:rPr lang="en-US" sz="4400" dirty="0" smtClean="0">
                <a:cs typeface="+mj-cs"/>
              </a:rPr>
              <a:t>Need </a:t>
            </a:r>
            <a:r>
              <a:rPr lang="en-US" sz="4400" dirty="0">
                <a:cs typeface="+mj-cs"/>
              </a:rPr>
              <a:t>translated into action (e.g. seeking advice about weight reduction) that have been moved from the level of being felt to that of being brought to the attention of authorities at various levels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lvl="0" algn="l" rtl="0"/>
            <a:r>
              <a:rPr lang="en-US" b="1" dirty="0"/>
              <a:t>Comparative Need</a:t>
            </a:r>
            <a:r>
              <a:rPr lang="en-US" dirty="0" smtClean="0"/>
              <a:t>:</a:t>
            </a:r>
          </a:p>
          <a:p>
            <a:pPr lvl="0" algn="just" rtl="0">
              <a:buNone/>
            </a:pPr>
            <a:r>
              <a:rPr lang="en-US" sz="4400" dirty="0" smtClean="0">
                <a:cs typeface="+mj-cs"/>
              </a:rPr>
              <a:t> </a:t>
            </a:r>
            <a:r>
              <a:rPr lang="en-US" sz="4400" dirty="0">
                <a:cs typeface="+mj-cs"/>
              </a:rPr>
              <a:t>comparisons between needs for severity, size, range of interventions, cost, (e.g. offering a service in weight reduction only to people over a certain weight)</a:t>
            </a:r>
          </a:p>
          <a:p>
            <a:pPr algn="l" rtl="0"/>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914400"/>
            <a:ext cx="8229600" cy="1143000"/>
          </a:xfrm>
        </p:spPr>
        <p:txBody>
          <a:bodyPr>
            <a:normAutofit fontScale="90000"/>
          </a:bodyPr>
          <a:lstStyle/>
          <a:p>
            <a:r>
              <a:rPr lang="en-US" b="1" dirty="0"/>
              <a:t>What is </a:t>
            </a:r>
            <a:r>
              <a:rPr lang="en-US" b="1" dirty="0" smtClean="0"/>
              <a:t>a Community Health Needs Assessment?</a:t>
            </a:r>
            <a:r>
              <a:rPr lang="en-US" dirty="0"/>
              <a:t/>
            </a:r>
            <a:br>
              <a:rPr lang="en-US" dirty="0"/>
            </a:br>
            <a:endParaRPr lang="en-US" dirty="0"/>
          </a:p>
        </p:txBody>
      </p:sp>
      <p:sp>
        <p:nvSpPr>
          <p:cNvPr id="3" name="عنصر نائب للمحتوى 2"/>
          <p:cNvSpPr>
            <a:spLocks noGrp="1"/>
          </p:cNvSpPr>
          <p:nvPr>
            <p:ph idx="1"/>
          </p:nvPr>
        </p:nvSpPr>
        <p:spPr/>
        <p:txBody>
          <a:bodyPr>
            <a:noAutofit/>
          </a:bodyPr>
          <a:lstStyle/>
          <a:p>
            <a:pPr lvl="0" algn="just" rtl="0"/>
            <a:r>
              <a:rPr lang="en-US" sz="4400" dirty="0">
                <a:cs typeface="+mj-cs"/>
              </a:rPr>
              <a:t>Describes the state of health of local people;</a:t>
            </a:r>
          </a:p>
          <a:p>
            <a:pPr lvl="0" algn="just" rtl="0"/>
            <a:r>
              <a:rPr lang="en-US" sz="4400" dirty="0">
                <a:cs typeface="+mj-cs"/>
              </a:rPr>
              <a:t>Enables the identification of </a:t>
            </a:r>
            <a:r>
              <a:rPr lang="en-US" sz="4400" dirty="0" smtClean="0">
                <a:cs typeface="+mj-cs"/>
              </a:rPr>
              <a:t>the major </a:t>
            </a:r>
            <a:r>
              <a:rPr lang="en-US" sz="4400" dirty="0">
                <a:cs typeface="+mj-cs"/>
              </a:rPr>
              <a:t>risk factors and causes of ill health; </a:t>
            </a:r>
            <a:r>
              <a:rPr lang="en-US" sz="4400" dirty="0" smtClean="0">
                <a:cs typeface="+mj-cs"/>
              </a:rPr>
              <a:t> </a:t>
            </a:r>
            <a:endParaRPr lang="en-US" sz="4400" dirty="0">
              <a:cs typeface="+mj-cs"/>
            </a:endParaRPr>
          </a:p>
          <a:p>
            <a:pPr algn="just" rtl="0"/>
            <a:r>
              <a:rPr lang="en-US" sz="4400" dirty="0">
                <a:cs typeface="+mj-cs"/>
              </a:rPr>
              <a:t>Enables the identification of the actions needed to address </a:t>
            </a:r>
            <a:r>
              <a:rPr lang="en-US" sz="4400" dirty="0" smtClean="0">
                <a:cs typeface="+mj-cs"/>
              </a:rPr>
              <a:t>needs </a:t>
            </a:r>
            <a:endParaRPr lang="en-US" sz="4400" dirty="0">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Autofit/>
          </a:bodyPr>
          <a:lstStyle/>
          <a:p>
            <a:pPr marL="0" indent="0" algn="l" rtl="0">
              <a:buNone/>
            </a:pPr>
            <a:r>
              <a:rPr lang="en-US" sz="4400" dirty="0" smtClean="0">
                <a:cs typeface="+mj-cs"/>
              </a:rPr>
              <a:t>   it  </a:t>
            </a:r>
            <a:r>
              <a:rPr lang="en-US" sz="4400" dirty="0">
                <a:cs typeface="+mj-cs"/>
              </a:rPr>
              <a:t>is not a one-off </a:t>
            </a:r>
            <a:r>
              <a:rPr lang="en-US" sz="4400" dirty="0" smtClean="0">
                <a:cs typeface="+mj-cs"/>
              </a:rPr>
              <a:t>activity,  it is a </a:t>
            </a:r>
            <a:r>
              <a:rPr lang="en-US" sz="4400" dirty="0">
                <a:cs typeface="+mj-cs"/>
              </a:rPr>
              <a:t>developmental process that is added to and amended over time. It is not an end in itself but a way of using information to plan health care and public health </a:t>
            </a:r>
            <a:r>
              <a:rPr lang="en-US" sz="4400" dirty="0" err="1">
                <a:cs typeface="+mj-cs"/>
              </a:rPr>
              <a:t>programmes</a:t>
            </a:r>
            <a:r>
              <a:rPr lang="en-US" sz="4400" dirty="0">
                <a:cs typeface="+mj-cs"/>
              </a:rPr>
              <a:t> in the future.”</a:t>
            </a:r>
          </a:p>
          <a:p>
            <a:pPr algn="l" rtl="0"/>
            <a:endParaRPr lang="en-US" sz="4400" dirty="0">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180</TotalTime>
  <Words>1198</Words>
  <Application>Microsoft Office PowerPoint</Application>
  <PresentationFormat>On-screen Show (4:3)</PresentationFormat>
  <Paragraphs>115</Paragraphs>
  <Slides>31</Slides>
  <Notes>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Community Health Assessment </vt:lpstr>
      <vt:lpstr>Healthy Community  </vt:lpstr>
      <vt:lpstr>Slide 3</vt:lpstr>
      <vt:lpstr>NEEDS ??</vt:lpstr>
      <vt:lpstr>Types of Needs </vt:lpstr>
      <vt:lpstr>Slide 6</vt:lpstr>
      <vt:lpstr>Slide 7</vt:lpstr>
      <vt:lpstr>What is a Community Health Needs Assessment? </vt:lpstr>
      <vt:lpstr>Slide 9</vt:lpstr>
      <vt:lpstr>Slide 10</vt:lpstr>
      <vt:lpstr>C.H Assessment </vt:lpstr>
      <vt:lpstr>Why do it? </vt:lpstr>
      <vt:lpstr>How </vt:lpstr>
      <vt:lpstr>Slide 14</vt:lpstr>
      <vt:lpstr>Slide 15</vt:lpstr>
      <vt:lpstr>Slide 16</vt:lpstr>
      <vt:lpstr>Age distribution  </vt:lpstr>
      <vt:lpstr>Gender distribution</vt:lpstr>
      <vt:lpstr>Ethnicity and religion </vt:lpstr>
      <vt:lpstr>Slide 20</vt:lpstr>
      <vt:lpstr>Slide 21</vt:lpstr>
      <vt:lpstr>Slide 22</vt:lpstr>
      <vt:lpstr>Factors affecting health</vt:lpstr>
      <vt:lpstr>Slide 24</vt:lpstr>
      <vt:lpstr>Slide 25</vt:lpstr>
      <vt:lpstr>Slide 26</vt:lpstr>
      <vt:lpstr>Community  Diagnosis </vt:lpstr>
      <vt:lpstr>Nursing diagnosis for community may be formulated regarding:  </vt:lpstr>
      <vt:lpstr>Method of nursing diagnosis </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Assessment</dc:title>
  <dc:creator>joudeh center</dc:creator>
  <cp:lastModifiedBy>Windows User</cp:lastModifiedBy>
  <cp:revision>17</cp:revision>
  <dcterms:created xsi:type="dcterms:W3CDTF">2011-10-02T17:55:25Z</dcterms:created>
  <dcterms:modified xsi:type="dcterms:W3CDTF">2019-01-30T08:57:17Z</dcterms:modified>
</cp:coreProperties>
</file>