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</p:sldIdLst>
  <p:sldSz cx="9144000" cy="6858000" type="screen4x3"/>
  <p:notesSz cx="6858000" cy="9144000"/>
  <p:custDataLst>
    <p:tags r:id="rId10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Fitzpatrick" initials="" lastIdx="4" clrIdx="0"/>
  <p:cmAuthor id="2" name="Rachel Conroy" initials="RC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3DA030"/>
    <a:srgbClr val="4BAE48"/>
    <a:srgbClr val="6DBE4F"/>
    <a:srgbClr val="71C054"/>
    <a:srgbClr val="2A2E61"/>
    <a:srgbClr val="A1A29B"/>
    <a:srgbClr val="93D0E2"/>
    <a:srgbClr val="4E8C74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20" autoAdjust="0"/>
  </p:normalViewPr>
  <p:slideViewPr>
    <p:cSldViewPr showGuides="1">
      <p:cViewPr>
        <p:scale>
          <a:sx n="61" d="100"/>
          <a:sy n="61" d="100"/>
        </p:scale>
        <p:origin x="1430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8"/>
    </p:cViewPr>
  </p:sorterViewPr>
  <p:notesViewPr>
    <p:cSldViewPr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gs" Target="tags/tag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E8AF23-0C12-4E15-B28C-43670D1C3CAF}" type="datetimeFigureOut">
              <a:rPr lang="en-US" altLang="en-US"/>
              <a:pPr/>
              <a:t>3/14/2022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1B54B6-804E-4B08-92E9-EE60618F12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52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54B6-804E-4B08-92E9-EE60618F12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560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B9585C-F700-4347-AB95-9C48F9517687}" type="slidenum">
              <a:rPr lang="en-US" sz="1200">
                <a:latin typeface="Calibri" charset="0"/>
              </a:rPr>
              <a:pPr algn="r" eaLnBrk="1" hangingPunct="1"/>
              <a:t>102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11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63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E00339F-7890-0D4A-A66E-9180C15735FA}" type="slidenum">
              <a:rPr lang="en-US" sz="1200">
                <a:latin typeface="Calibri" charset="0"/>
              </a:rPr>
              <a:pPr algn="r" eaLnBrk="1" hangingPunct="1"/>
              <a:t>103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11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648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774C49E-AE0F-734C-A723-2B1BC6E57A5B}" type="slidenum">
              <a:rPr lang="en-US" sz="1200">
                <a:latin typeface="Calibri" charset="0"/>
              </a:rPr>
              <a:pPr algn="r" eaLnBrk="1" hangingPunct="1"/>
              <a:t>104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5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546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38B20B5-5907-1341-9288-2933E3646986}" type="slidenum">
              <a:rPr lang="en-US" sz="1200">
                <a:latin typeface="Calibri" charset="0"/>
              </a:rPr>
              <a:pPr algn="r" eaLnBrk="1" hangingPunct="1"/>
              <a:t>21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8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55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BECCB77-0F2B-4442-978B-54EBCDC4F69A}" type="slidenum">
              <a:rPr lang="en-US" sz="1200">
                <a:latin typeface="Calibri" charset="0"/>
              </a:rPr>
              <a:pPr algn="r" eaLnBrk="1" hangingPunct="1"/>
              <a:t>30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5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56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976D878-3C75-CF44-BFCE-B693E6A6A002}" type="slidenum">
              <a:rPr lang="en-US" sz="1200">
                <a:latin typeface="Calibri" charset="0"/>
              </a:rPr>
              <a:pPr algn="r" eaLnBrk="1" hangingPunct="1"/>
              <a:t>59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5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57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09C5C17-F619-3346-AF78-F3017A16B3A5}" type="slidenum">
              <a:rPr lang="en-US" sz="1200">
                <a:latin typeface="Calibri" charset="0"/>
              </a:rPr>
              <a:pPr algn="r" eaLnBrk="1" hangingPunct="1"/>
              <a:t>60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5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58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7C7346F-D5B1-B840-B4EB-37B6F0C92207}" type="slidenum">
              <a:rPr lang="en-US" sz="1200">
                <a:latin typeface="Calibri" charset="0"/>
              </a:rPr>
              <a:pPr algn="r" eaLnBrk="1" hangingPunct="1"/>
              <a:t>96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78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59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65BEBDA-2561-204F-8458-9E7A2898A180}" type="slidenum">
              <a:rPr lang="en-US" sz="1200">
                <a:latin typeface="Calibri" charset="0"/>
              </a:rPr>
              <a:pPr algn="r" eaLnBrk="1" hangingPunct="1"/>
              <a:t>97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90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60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4035F53-CBEA-EC49-8A15-812719FEC16B}" type="slidenum">
              <a:rPr lang="en-US" sz="1200">
                <a:latin typeface="Calibri" charset="0"/>
              </a:rPr>
              <a:pPr algn="r" eaLnBrk="1" hangingPunct="1"/>
              <a:t>98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4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61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320A73C-29BA-3D4E-A740-3FC120B0FEA3}" type="slidenum">
              <a:rPr lang="en-US" sz="1200">
                <a:latin typeface="Calibri" charset="0"/>
              </a:rPr>
              <a:pPr algn="r" eaLnBrk="1" hangingPunct="1"/>
              <a:t>99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1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A2E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083174" y="1143000"/>
            <a:ext cx="4060825" cy="4572000"/>
          </a:xfrm>
          <a:prstGeom prst="rect">
            <a:avLst/>
          </a:prstGeom>
          <a:solidFill>
            <a:srgbClr val="71C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6705600" y="59436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600" b="0" dirty="0">
                <a:solidFill>
                  <a:schemeClr val="bg1"/>
                </a:solidFill>
                <a:latin typeface="+mj-lt"/>
              </a:rPr>
              <a:t>Lectures by</a:t>
            </a:r>
          </a:p>
          <a:p>
            <a:pPr algn="r"/>
            <a:r>
              <a:rPr lang="en-US" altLang="en-US" sz="1600" b="0" dirty="0">
                <a:solidFill>
                  <a:schemeClr val="bg1"/>
                </a:solidFill>
                <a:latin typeface="+mj-lt"/>
              </a:rPr>
              <a:t>Kathleen Fitzpatrick</a:t>
            </a:r>
          </a:p>
          <a:p>
            <a:pPr algn="r"/>
            <a:r>
              <a:rPr lang="en-US" altLang="en-US" sz="1200" dirty="0">
                <a:solidFill>
                  <a:schemeClr val="bg1"/>
                </a:solidFill>
                <a:latin typeface="+mj-lt"/>
              </a:rPr>
              <a:t>Simon Fraser University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0" y="2286000"/>
            <a:ext cx="2743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3" y="64770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9" y="465000"/>
            <a:ext cx="4824833" cy="5870575"/>
          </a:xfrm>
          <a:prstGeom prst="rect">
            <a:avLst/>
          </a:prstGeom>
        </p:spPr>
      </p:pic>
      <p:sp>
        <p:nvSpPr>
          <p:cNvPr id="4" name="Picture 2" descr="C:\Documents and Settings\dking\Desktop\71602Hardin8e_cvr_mrktg\JPG _ EPS _ PNG\71602Hardin8e_ecat.jpg"/>
          <p:cNvSpPr>
            <a:spLocks noChangeAspect="1" noChangeArrowheads="1"/>
          </p:cNvSpPr>
          <p:nvPr userDrawn="1"/>
        </p:nvSpPr>
        <p:spPr bwMode="auto">
          <a:xfrm>
            <a:off x="109012" y="468313"/>
            <a:ext cx="4853927" cy="58672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9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Hea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2400"/>
              </a:spcAft>
              <a:buClr>
                <a:srgbClr val="71C054"/>
              </a:buClr>
              <a:defRPr/>
            </a:lvl1pPr>
            <a:lvl2pPr>
              <a:lnSpc>
                <a:spcPct val="100000"/>
              </a:lnSpc>
              <a:spcAft>
                <a:spcPts val="2400"/>
              </a:spcAft>
              <a:defRPr/>
            </a:lvl2pPr>
            <a:lvl3pPr>
              <a:lnSpc>
                <a:spcPct val="100000"/>
              </a:lnSpc>
              <a:spcAft>
                <a:spcPts val="2400"/>
              </a:spcAft>
              <a:defRPr/>
            </a:lvl3pPr>
            <a:lvl4pPr>
              <a:lnSpc>
                <a:spcPct val="100000"/>
              </a:lnSpc>
              <a:spcAft>
                <a:spcPts val="2400"/>
              </a:spcAft>
              <a:defRPr/>
            </a:lvl4pPr>
            <a:lvl5pPr>
              <a:lnSpc>
                <a:spcPct val="100000"/>
              </a:lnSpc>
              <a:spcAft>
                <a:spcPts val="24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9B84F1A-E065-45C2-B9B4-9F696DEDC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49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Hea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rgbClr val="71C054"/>
              </a:buClr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9B84F1A-E065-45C2-B9B4-9F696DEDC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6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4E15521-BD07-4536-BF47-AB6729B22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7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B417C8C-4304-4678-B44E-1CEE31FFA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09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3" y="64770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2017 Pearson Education, Ltd.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6200" y="152400"/>
            <a:ext cx="8991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1C0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6200" y="6477000"/>
            <a:ext cx="8991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1C0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70" r:id="rId3"/>
    <p:sldLayoutId id="2147483763" r:id="rId4"/>
    <p:sldLayoutId id="2147483764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2E6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lnSpc>
          <a:spcPct val="100000"/>
        </a:lnSpc>
        <a:spcBef>
          <a:spcPts val="0"/>
        </a:spcBef>
        <a:spcAft>
          <a:spcPts val="2400"/>
        </a:spcAft>
        <a:buClr>
          <a:srgbClr val="71C05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adherinsTissueOrganization.html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LeukocyteRolling.html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onnexonStructure.html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38800" y="1676400"/>
            <a:ext cx="3048000" cy="1143000"/>
          </a:xfrm>
        </p:spPr>
        <p:txBody>
          <a:bodyPr/>
          <a:lstStyle/>
          <a:p>
            <a:pPr algn="ctr"/>
            <a:r>
              <a:rPr lang="en-US" altLang="en-US" sz="4000" dirty="0" smtClean="0"/>
              <a:t>Chapter 15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3500" y="2667000"/>
            <a:ext cx="3886200" cy="1905000"/>
          </a:xfrm>
          <a:noFill/>
        </p:spPr>
        <p:txBody>
          <a:bodyPr/>
          <a:lstStyle/>
          <a:p>
            <a:pPr marL="0" indent="0" algn="ctr" eaLnBrk="1" hangingPunct="1">
              <a:lnSpc>
                <a:spcPts val="4400"/>
              </a:lnSpc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cs typeface="Arial" panose="020B0604020202020204" pitchFamily="34" charset="0"/>
              </a:rPr>
              <a:t>Beyond the Cell: Cell Adhesions, Cell Junctions, and Extracellular Structures</a:t>
            </a:r>
            <a:endParaRPr 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Interactions of Cell-Cell Adhesion Receptors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Homophilic</a:t>
            </a:r>
            <a:r>
              <a:rPr lang="en-US" b="1" dirty="0" smtClean="0"/>
              <a:t> interactions</a:t>
            </a:r>
            <a:r>
              <a:rPr lang="en-US" dirty="0" smtClean="0"/>
              <a:t>: cells with </a:t>
            </a:r>
            <a:r>
              <a:rPr lang="en-US" u="sng" dirty="0" smtClean="0"/>
              <a:t>identical receptors on their surfaces </a:t>
            </a:r>
            <a:r>
              <a:rPr lang="en-US" dirty="0" smtClean="0"/>
              <a:t>interact with one another</a:t>
            </a:r>
          </a:p>
          <a:p>
            <a:r>
              <a:rPr lang="en-US" b="1" dirty="0" err="1" smtClean="0"/>
              <a:t>Heterophilic</a:t>
            </a:r>
            <a:r>
              <a:rPr lang="en-US" b="1" dirty="0" smtClean="0"/>
              <a:t> interactions</a:t>
            </a:r>
            <a:r>
              <a:rPr lang="en-US" dirty="0" smtClean="0"/>
              <a:t>: cells with </a:t>
            </a:r>
            <a:r>
              <a:rPr lang="en-US" u="sng" dirty="0" smtClean="0"/>
              <a:t>different receptors interact</a:t>
            </a:r>
          </a:p>
          <a:p>
            <a:r>
              <a:rPr lang="en-US" dirty="0" smtClean="0"/>
              <a:t>Many adhesion receptors also interact with the cytoskeleton </a:t>
            </a:r>
            <a:r>
              <a:rPr lang="en-US" dirty="0" smtClean="0">
                <a:solidFill>
                  <a:srgbClr val="00B050"/>
                </a:solidFill>
              </a:rPr>
              <a:t>via </a:t>
            </a:r>
            <a:r>
              <a:rPr lang="en-US" i="1" dirty="0" smtClean="0">
                <a:solidFill>
                  <a:srgbClr val="00B050"/>
                </a:solidFill>
              </a:rPr>
              <a:t>linker</a:t>
            </a:r>
            <a:r>
              <a:rPr lang="en-US" dirty="0" smtClean="0">
                <a:solidFill>
                  <a:srgbClr val="00B050"/>
                </a:solidFill>
              </a:rPr>
              <a:t> proteins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958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"/>
          <a:stretch/>
        </p:blipFill>
        <p:spPr>
          <a:xfrm>
            <a:off x="1830903" y="304800"/>
            <a:ext cx="5482194" cy="599301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965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2"/>
          <a:stretch/>
        </p:blipFill>
        <p:spPr>
          <a:xfrm>
            <a:off x="298704" y="725424"/>
            <a:ext cx="8546592" cy="52783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74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Cell Wall Formation</a:t>
            </a:r>
            <a:endParaRPr lang="en-US" dirty="0"/>
          </a:p>
        </p:txBody>
      </p:sp>
      <p:sp>
        <p:nvSpPr>
          <p:cNvPr id="1423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shoots or roots are growing, </a:t>
            </a:r>
            <a:r>
              <a:rPr lang="en-US" b="1" dirty="0" err="1" smtClean="0"/>
              <a:t>expansins</a:t>
            </a:r>
            <a:r>
              <a:rPr lang="en-US" dirty="0" smtClean="0"/>
              <a:t> help cell walls retain pliability</a:t>
            </a:r>
          </a:p>
          <a:p>
            <a:r>
              <a:rPr lang="en-US" dirty="0" smtClean="0"/>
              <a:t>The primary cell wall is a relatively thin, flexible structure</a:t>
            </a:r>
          </a:p>
          <a:p>
            <a:r>
              <a:rPr lang="en-US" smtClean="0"/>
              <a:t>Cells that have stopped growing add a thicker, more rigid set of layers called the </a:t>
            </a:r>
            <a:r>
              <a:rPr lang="en-US" b="1" smtClean="0"/>
              <a:t>secondary </a:t>
            </a:r>
            <a:br>
              <a:rPr lang="en-US" b="1" smtClean="0"/>
            </a:br>
            <a:r>
              <a:rPr lang="en-US" b="1" smtClean="0"/>
              <a:t>cell wall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Cell Wall</a:t>
            </a:r>
            <a:endParaRPr lang="en-US" dirty="0"/>
          </a:p>
        </p:txBody>
      </p:sp>
      <p:sp>
        <p:nvSpPr>
          <p:cNvPr id="1433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Cellulose and lignins are the primary constituents of the secondary cell wall</a:t>
            </a:r>
          </a:p>
          <a:p>
            <a:r>
              <a:rPr lang="en-US" smtClean="0"/>
              <a:t>It consists of densely packed bundles of cellulose microfibrils in parallel and oriented to lie at an angle to adjacent layers</a:t>
            </a:r>
          </a:p>
          <a:p>
            <a:r>
              <a:rPr lang="en-US" smtClean="0"/>
              <a:t>This organization gives great strength and rigidity to the wall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Plasmodesmata Permit Direct Cell-Cell Communication Through the Cell Wall</a:t>
            </a:r>
            <a:endParaRPr lang="en-US" dirty="0"/>
          </a:p>
        </p:txBody>
      </p:sp>
      <p:sp>
        <p:nvSpPr>
          <p:cNvPr id="144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Plasmodesmata</a:t>
            </a:r>
            <a:r>
              <a:rPr lang="en-US" dirty="0" smtClean="0"/>
              <a:t> are cytoplasmic channels through openings in the cell wall, allowing cytoplasmic continuity between two adjacent cells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plasmodesma</a:t>
            </a:r>
            <a:r>
              <a:rPr lang="en-US" dirty="0" smtClean="0"/>
              <a:t> is lined with plasma membrane common to the two cells, with the </a:t>
            </a:r>
            <a:r>
              <a:rPr lang="en-US" i="1" dirty="0" err="1" smtClean="0"/>
              <a:t>desmotubule</a:t>
            </a:r>
            <a:r>
              <a:rPr lang="en-US" dirty="0" smtClean="0"/>
              <a:t> in the central channel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annulus</a:t>
            </a:r>
            <a:r>
              <a:rPr lang="en-US" dirty="0" smtClean="0"/>
              <a:t> lies between the </a:t>
            </a:r>
            <a:r>
              <a:rPr lang="en-US" dirty="0" err="1" smtClean="0"/>
              <a:t>desmotubule</a:t>
            </a:r>
            <a:r>
              <a:rPr lang="en-US" dirty="0" smtClean="0"/>
              <a:t> and membrane lining the </a:t>
            </a:r>
            <a:r>
              <a:rPr lang="en-US" dirty="0" err="1" smtClean="0"/>
              <a:t>plasmodesma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852953" y="342725"/>
            <a:ext cx="7438095" cy="5981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2568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Cytoplasmic Continuity</a:t>
            </a:r>
            <a:endParaRPr lang="en-US" dirty="0"/>
          </a:p>
        </p:txBody>
      </p:sp>
      <p:sp>
        <p:nvSpPr>
          <p:cNvPr id="1474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annulus is thought to provide the cytoplasmic continuity between adjacent cells, allowing molecules to pass freely from one cell to the next</a:t>
            </a:r>
          </a:p>
          <a:p>
            <a:r>
              <a:rPr lang="en-US" smtClean="0"/>
              <a:t>Most plasmodesmata are formed at the time of cell division while the new wall is being formed</a:t>
            </a:r>
          </a:p>
          <a:p>
            <a:r>
              <a:rPr lang="en-US" smtClean="0"/>
              <a:t>Plasmodesmata function like gap junctions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Types of Cell-Cell Adhesive Junctions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Adherens</a:t>
            </a:r>
            <a:r>
              <a:rPr lang="en-US" dirty="0" smtClean="0"/>
              <a:t> junctions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Desmosomes</a:t>
            </a:r>
          </a:p>
          <a:p>
            <a:r>
              <a:rPr lang="en-US" dirty="0" smtClean="0"/>
              <a:t>These </a:t>
            </a:r>
            <a:r>
              <a:rPr lang="en-US" dirty="0" smtClean="0">
                <a:solidFill>
                  <a:srgbClr val="C00000"/>
                </a:solidFill>
              </a:rPr>
              <a:t>rely</a:t>
            </a:r>
            <a:r>
              <a:rPr lang="en-US" dirty="0" smtClean="0"/>
              <a:t> on</a:t>
            </a:r>
          </a:p>
          <a:p>
            <a:pPr lvl="1"/>
            <a:r>
              <a:rPr lang="en-US" i="1" u="sng" dirty="0" smtClean="0"/>
              <a:t>Intracellular attachment proteins </a:t>
            </a:r>
            <a:r>
              <a:rPr lang="en-US" dirty="0" smtClean="0"/>
              <a:t>to link the junction to the cytoskeleton</a:t>
            </a:r>
          </a:p>
          <a:p>
            <a:pPr lvl="1"/>
            <a:r>
              <a:rPr lang="en-US" i="1" u="sng" dirty="0" err="1" smtClean="0"/>
              <a:t>Cadherins</a:t>
            </a:r>
            <a:r>
              <a:rPr lang="en-US" u="sng" dirty="0" smtClean="0"/>
              <a:t> </a:t>
            </a:r>
            <a:r>
              <a:rPr lang="en-US" dirty="0" smtClean="0"/>
              <a:t>on the outer surface to bind cells to each other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0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err="1" smtClean="0"/>
              <a:t>Adherens</a:t>
            </a:r>
            <a:r>
              <a:rPr lang="en-US" dirty="0" smtClean="0"/>
              <a:t> Junctions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Adherens</a:t>
            </a:r>
            <a:r>
              <a:rPr lang="en-US" b="1" dirty="0" smtClean="0"/>
              <a:t> junctions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C00000"/>
                </a:solidFill>
              </a:rPr>
              <a:t>cadherin-mediated junctions </a:t>
            </a:r>
            <a:r>
              <a:rPr lang="en-US" dirty="0" smtClean="0"/>
              <a:t>that </a:t>
            </a:r>
            <a:r>
              <a:rPr lang="en-US" u="sng" dirty="0" smtClean="0"/>
              <a:t>interact</a:t>
            </a:r>
            <a:r>
              <a:rPr lang="en-US" dirty="0" smtClean="0"/>
              <a:t> with </a:t>
            </a:r>
            <a:r>
              <a:rPr lang="en-US" u="sng" dirty="0" smtClean="0"/>
              <a:t>actin</a:t>
            </a:r>
            <a:r>
              <a:rPr lang="en-US" dirty="0" smtClean="0"/>
              <a:t>; they are especially prominent in </a:t>
            </a:r>
            <a:r>
              <a:rPr lang="en-US" u="sng" dirty="0" smtClean="0"/>
              <a:t>epithelial</a:t>
            </a:r>
            <a:r>
              <a:rPr lang="en-US" dirty="0" smtClean="0"/>
              <a:t> cells</a:t>
            </a:r>
          </a:p>
          <a:p>
            <a:r>
              <a:rPr lang="en-US" dirty="0" err="1" smtClean="0"/>
              <a:t>Adherens</a:t>
            </a:r>
            <a:r>
              <a:rPr lang="en-US" dirty="0" smtClean="0"/>
              <a:t> junctions </a:t>
            </a:r>
            <a:r>
              <a:rPr lang="en-US" dirty="0" smtClean="0">
                <a:solidFill>
                  <a:srgbClr val="C00000"/>
                </a:solidFill>
              </a:rPr>
              <a:t>rely</a:t>
            </a:r>
            <a:r>
              <a:rPr lang="en-US" dirty="0" smtClean="0"/>
              <a:t> on </a:t>
            </a:r>
            <a:r>
              <a:rPr lang="en-US" b="1" dirty="0" err="1" smtClean="0"/>
              <a:t>cadherins</a:t>
            </a:r>
            <a:r>
              <a:rPr lang="en-US" dirty="0" smtClean="0"/>
              <a:t> and </a:t>
            </a:r>
            <a:r>
              <a:rPr lang="en-US" u="sng" dirty="0" smtClean="0"/>
              <a:t>their associated proteins</a:t>
            </a:r>
            <a:r>
              <a:rPr lang="en-US" dirty="0" smtClean="0"/>
              <a:t> to confer adhesion between cells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2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err="1" smtClean="0"/>
              <a:t>Cadherins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Cadherins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C00000"/>
                </a:solidFill>
              </a:rPr>
              <a:t>characterized</a:t>
            </a:r>
            <a:r>
              <a:rPr lang="en-US" dirty="0" smtClean="0"/>
              <a:t> by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C00000"/>
                </a:solidFill>
              </a:rPr>
              <a:t>Repeats</a:t>
            </a:r>
            <a:r>
              <a:rPr lang="en-US" dirty="0" smtClean="0"/>
              <a:t>” in their extracellular </a:t>
            </a:r>
            <a:r>
              <a:rPr lang="en-US" dirty="0" smtClean="0">
                <a:solidFill>
                  <a:srgbClr val="C00000"/>
                </a:solidFill>
              </a:rPr>
              <a:t>domain</a:t>
            </a:r>
            <a:r>
              <a:rPr lang="en-US" dirty="0" smtClean="0"/>
              <a:t> that vary from protein to protein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>
                <a:solidFill>
                  <a:srgbClr val="C00000"/>
                </a:solidFill>
              </a:rPr>
              <a:t>transmembrane</a:t>
            </a:r>
            <a:r>
              <a:rPr lang="en-US" dirty="0" smtClean="0"/>
              <a:t> domain</a:t>
            </a:r>
          </a:p>
          <a:p>
            <a:pPr lvl="1"/>
            <a:r>
              <a:rPr lang="en-US" dirty="0" smtClean="0"/>
              <a:t>Widely </a:t>
            </a:r>
            <a:r>
              <a:rPr lang="en-US" u="sng" dirty="0" smtClean="0"/>
              <a:t>varying</a:t>
            </a:r>
            <a:r>
              <a:rPr lang="en-US" dirty="0" smtClean="0"/>
              <a:t> cytosolic ends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9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"/>
          <a:stretch/>
        </p:blipFill>
        <p:spPr>
          <a:xfrm>
            <a:off x="2120037" y="331581"/>
            <a:ext cx="4903927" cy="599301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7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E-Cadherin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E-cadherin is the best characterized</a:t>
            </a:r>
          </a:p>
          <a:p>
            <a:r>
              <a:rPr lang="en-US" dirty="0" smtClean="0"/>
              <a:t>It has </a:t>
            </a:r>
            <a:r>
              <a:rPr lang="en-US" dirty="0" smtClean="0">
                <a:solidFill>
                  <a:srgbClr val="C00000"/>
                </a:solidFill>
              </a:rPr>
              <a:t>five repeats </a:t>
            </a:r>
            <a:r>
              <a:rPr lang="en-US" dirty="0" smtClean="0"/>
              <a:t>on its extracellular domain through which two E-cadherin molecules can interact (by “zipping together</a:t>
            </a:r>
            <a:r>
              <a:rPr lang="en-US" altLang="ja-JP" dirty="0" smtClean="0"/>
              <a:t>”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They associate in </a:t>
            </a:r>
            <a:r>
              <a:rPr lang="en-US" u="sng" dirty="0" smtClean="0"/>
              <a:t>pairs in the plasma membrane</a:t>
            </a:r>
            <a:r>
              <a:rPr lang="en-US" dirty="0" smtClean="0"/>
              <a:t>, and their </a:t>
            </a:r>
            <a:r>
              <a:rPr lang="en-US" u="sng" dirty="0" smtClean="0"/>
              <a:t>cytosolic portions interact with the cytoskeleton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6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/>
              <a:t>-Catenin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protein called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/>
              <a:t>-catenin </a:t>
            </a:r>
            <a:r>
              <a:rPr lang="en-US" u="sng" dirty="0" smtClean="0"/>
              <a:t>binds to the cytosolic tail of the cadherin</a:t>
            </a:r>
          </a:p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/>
              <a:t>-catenin is bound by </a:t>
            </a:r>
            <a:r>
              <a:rPr lang="el-GR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u="sng" dirty="0" smtClean="0"/>
              <a:t>-catenin</a:t>
            </a:r>
            <a:r>
              <a:rPr lang="en-US" dirty="0" smtClean="0"/>
              <a:t>, which </a:t>
            </a:r>
            <a:r>
              <a:rPr lang="en-US" u="sng" dirty="0" smtClean="0"/>
              <a:t>recruits actin to the junction</a:t>
            </a:r>
            <a:r>
              <a:rPr lang="en-US" dirty="0" smtClean="0"/>
              <a:t>; sometimes </a:t>
            </a:r>
            <a:r>
              <a:rPr lang="en-US" u="sng" dirty="0" err="1" smtClean="0"/>
              <a:t>plakoglobin</a:t>
            </a:r>
            <a:r>
              <a:rPr lang="en-US" u="sng" dirty="0" smtClean="0"/>
              <a:t> </a:t>
            </a:r>
            <a:r>
              <a:rPr lang="en-US" dirty="0" smtClean="0"/>
              <a:t>is present alongside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/>
              <a:t>-catenin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03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p120 Catenin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p120 catenin </a:t>
            </a:r>
            <a:r>
              <a:rPr lang="en-US" dirty="0" smtClean="0"/>
              <a:t>(</a:t>
            </a:r>
            <a:r>
              <a:rPr lang="en-US" i="1" dirty="0" smtClean="0"/>
              <a:t>p120ctn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u="sng" dirty="0" smtClean="0"/>
              <a:t>binds the cytoplasmic tail of </a:t>
            </a:r>
            <a:r>
              <a:rPr lang="en-US" u="sng" dirty="0" err="1" smtClean="0"/>
              <a:t>cadherins</a:t>
            </a:r>
            <a:r>
              <a:rPr lang="en-US" u="sng" dirty="0" smtClean="0"/>
              <a:t> near the plasma membrane</a:t>
            </a:r>
          </a:p>
          <a:p>
            <a:r>
              <a:rPr lang="en-US" dirty="0" smtClean="0"/>
              <a:t>It </a:t>
            </a:r>
            <a:r>
              <a:rPr lang="en-US" u="sng" dirty="0" smtClean="0">
                <a:solidFill>
                  <a:srgbClr val="C00000"/>
                </a:solidFill>
              </a:rPr>
              <a:t>regulates</a:t>
            </a:r>
            <a:r>
              <a:rPr lang="en-US" u="sng" dirty="0" smtClean="0"/>
              <a:t> stability of cadherin </a:t>
            </a:r>
            <a:r>
              <a:rPr lang="en-US" dirty="0" smtClean="0"/>
              <a:t>at the cell surface as well as the </a:t>
            </a:r>
            <a:r>
              <a:rPr lang="en-US" u="sng" dirty="0" smtClean="0"/>
              <a:t>activity of Rho</a:t>
            </a:r>
            <a:r>
              <a:rPr lang="en-US" dirty="0" smtClean="0"/>
              <a:t>, an actin regulator</a:t>
            </a:r>
          </a:p>
          <a:p>
            <a:r>
              <a:rPr lang="en-US" dirty="0" smtClean="0"/>
              <a:t>Many pathogens infect the body by using these same adhesion systems to gain entry into the cells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70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Tissue Specificity of </a:t>
            </a:r>
            <a:r>
              <a:rPr lang="en-US" dirty="0" err="1" smtClean="0"/>
              <a:t>Cadherins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Different</a:t>
            </a:r>
            <a:r>
              <a:rPr lang="en-US" dirty="0" smtClean="0"/>
              <a:t> types of </a:t>
            </a:r>
            <a:r>
              <a:rPr lang="en-US" u="sng" dirty="0" err="1" smtClean="0"/>
              <a:t>cadherins</a:t>
            </a:r>
            <a:r>
              <a:rPr lang="en-US" dirty="0" smtClean="0"/>
              <a:t> are </a:t>
            </a:r>
            <a:r>
              <a:rPr lang="en-US" u="sng" dirty="0" smtClean="0"/>
              <a:t>expressed</a:t>
            </a:r>
            <a:r>
              <a:rPr lang="en-US" dirty="0" smtClean="0"/>
              <a:t> in </a:t>
            </a:r>
            <a:r>
              <a:rPr lang="en-US" u="sng" dirty="0" smtClean="0"/>
              <a:t>particular</a:t>
            </a:r>
            <a:r>
              <a:rPr lang="en-US" dirty="0" smtClean="0"/>
              <a:t> tissues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E-</a:t>
            </a:r>
            <a:r>
              <a:rPr lang="en-US" dirty="0" err="1" smtClean="0">
                <a:solidFill>
                  <a:srgbClr val="C00000"/>
                </a:solidFill>
              </a:rPr>
              <a:t>cadherins</a:t>
            </a:r>
            <a:r>
              <a:rPr lang="en-US" dirty="0" smtClean="0"/>
              <a:t> are found on </a:t>
            </a:r>
            <a:r>
              <a:rPr lang="en-US" u="sng" dirty="0" smtClean="0"/>
              <a:t>epithelial</a:t>
            </a:r>
            <a:r>
              <a:rPr lang="en-US" dirty="0" smtClean="0"/>
              <a:t> cells, 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P-</a:t>
            </a:r>
            <a:r>
              <a:rPr lang="en-US" dirty="0" err="1" smtClean="0">
                <a:solidFill>
                  <a:srgbClr val="C00000"/>
                </a:solidFill>
              </a:rPr>
              <a:t>cadherins</a:t>
            </a:r>
            <a:r>
              <a:rPr lang="en-US" dirty="0" smtClean="0"/>
              <a:t> in </a:t>
            </a:r>
            <a:r>
              <a:rPr lang="en-US" u="sng" dirty="0" smtClean="0"/>
              <a:t>placenta</a:t>
            </a:r>
            <a:r>
              <a:rPr lang="en-US" dirty="0" smtClean="0"/>
              <a:t> (and other tissues)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amount and type </a:t>
            </a:r>
            <a:r>
              <a:rPr lang="en-US" dirty="0" smtClean="0"/>
              <a:t>of </a:t>
            </a:r>
            <a:r>
              <a:rPr lang="en-US" dirty="0" err="1" smtClean="0"/>
              <a:t>cadherins</a:t>
            </a:r>
            <a:r>
              <a:rPr lang="en-US" dirty="0" smtClean="0"/>
              <a:t> on cell surfaces </a:t>
            </a:r>
            <a:r>
              <a:rPr lang="en-US" dirty="0" smtClean="0">
                <a:solidFill>
                  <a:srgbClr val="C00000"/>
                </a:solidFill>
              </a:rPr>
              <a:t>help</a:t>
            </a:r>
            <a:r>
              <a:rPr lang="en-US" dirty="0" smtClean="0"/>
              <a:t> </a:t>
            </a:r>
            <a:r>
              <a:rPr lang="en-US" u="sng" dirty="0" smtClean="0"/>
              <a:t>segregate cells into particular tissues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1"/>
          <a:stretch/>
        </p:blipFill>
        <p:spPr>
          <a:xfrm>
            <a:off x="1792224" y="1149096"/>
            <a:ext cx="5559552" cy="4397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9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Beyond the Cell: Cell Adhesions, Cell Junctions, and Extracellular Structures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Many</a:t>
            </a:r>
            <a:r>
              <a:rPr lang="en-US" dirty="0" smtClean="0"/>
              <a:t> cells spend all their lives in </a:t>
            </a:r>
            <a:r>
              <a:rPr lang="en-US" dirty="0" smtClean="0">
                <a:solidFill>
                  <a:srgbClr val="FF0000"/>
                </a:solidFill>
              </a:rPr>
              <a:t>contact</a:t>
            </a:r>
            <a:r>
              <a:rPr lang="en-US" dirty="0" smtClean="0"/>
              <a:t> with neighboring cells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organization</a:t>
            </a:r>
            <a:r>
              <a:rPr lang="en-US" dirty="0" smtClean="0"/>
              <a:t> of cells into </a:t>
            </a:r>
            <a:r>
              <a:rPr lang="en-US" u="sng" dirty="0" smtClean="0"/>
              <a:t>tissues</a:t>
            </a:r>
            <a:r>
              <a:rPr lang="en-US" dirty="0" smtClean="0"/>
              <a:t> allows </a:t>
            </a:r>
            <a:r>
              <a:rPr lang="en-US" u="sng" dirty="0" smtClean="0"/>
              <a:t>multicellular</a:t>
            </a:r>
            <a:r>
              <a:rPr lang="en-US" dirty="0" smtClean="0"/>
              <a:t> organisms to adopt complex structures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82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94" y="308927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57394" y="3198168"/>
            <a:ext cx="5950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b="0" dirty="0"/>
              <a:t>Video: </a:t>
            </a:r>
            <a:r>
              <a:rPr lang="en-US" b="0" dirty="0" err="1"/>
              <a:t>Cadherins</a:t>
            </a:r>
            <a:r>
              <a:rPr lang="en-US" b="0" dirty="0"/>
              <a:t> and </a:t>
            </a:r>
            <a:r>
              <a:rPr lang="en-US" b="0" dirty="0" smtClean="0"/>
              <a:t>Tissue Organization</a:t>
            </a:r>
            <a:endParaRPr lang="en-US" altLang="en-US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The Epithelial-</a:t>
            </a:r>
            <a:r>
              <a:rPr lang="en-US" dirty="0" err="1" smtClean="0"/>
              <a:t>Mesenchymal</a:t>
            </a:r>
            <a:r>
              <a:rPr lang="en-US" dirty="0" smtClean="0"/>
              <a:t> Transition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C00000"/>
                </a:solidFill>
              </a:rPr>
              <a:t>epithelial-</a:t>
            </a:r>
            <a:r>
              <a:rPr lang="en-US" i="1" dirty="0" err="1" smtClean="0">
                <a:solidFill>
                  <a:srgbClr val="C00000"/>
                </a:solidFill>
              </a:rPr>
              <a:t>mesenchymal</a:t>
            </a:r>
            <a:r>
              <a:rPr lang="en-US" i="1" dirty="0" smtClean="0">
                <a:solidFill>
                  <a:srgbClr val="C00000"/>
                </a:solidFill>
              </a:rPr>
              <a:t> transition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i="1" dirty="0" smtClean="0">
                <a:solidFill>
                  <a:srgbClr val="C00000"/>
                </a:solidFill>
              </a:rPr>
              <a:t>EMT</a:t>
            </a:r>
            <a:r>
              <a:rPr lang="en-US" dirty="0" smtClean="0">
                <a:solidFill>
                  <a:srgbClr val="C00000"/>
                </a:solidFill>
              </a:rPr>
              <a:t>),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u="sng" dirty="0" smtClean="0"/>
              <a:t>breakdown of epithelium into loosely organized mesenchyme cells, is accompanied by changes in cadherin expression</a:t>
            </a:r>
          </a:p>
          <a:p>
            <a:r>
              <a:rPr lang="en-US" u="sng" dirty="0" smtClean="0"/>
              <a:t>This type of change occurs in </a:t>
            </a:r>
            <a:r>
              <a:rPr lang="en-US" u="sng" dirty="0" smtClean="0">
                <a:solidFill>
                  <a:srgbClr val="C00000"/>
                </a:solidFill>
              </a:rPr>
              <a:t>cancer</a:t>
            </a:r>
            <a:r>
              <a:rPr lang="en-US" u="sng" dirty="0" smtClean="0"/>
              <a:t> cells as they </a:t>
            </a:r>
            <a:r>
              <a:rPr lang="en-US" i="1" u="sng" dirty="0" smtClean="0">
                <a:solidFill>
                  <a:srgbClr val="C00000"/>
                </a:solidFill>
              </a:rPr>
              <a:t>metastasize</a:t>
            </a:r>
            <a:r>
              <a:rPr lang="en-US" i="1" u="sng" dirty="0" smtClean="0"/>
              <a:t>, </a:t>
            </a:r>
            <a:r>
              <a:rPr lang="en-US" u="sng" dirty="0" smtClean="0"/>
              <a:t>acquire the ability to spread through the body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6"/>
          <a:stretch/>
        </p:blipFill>
        <p:spPr>
          <a:xfrm>
            <a:off x="298704" y="1463040"/>
            <a:ext cx="8546592" cy="37586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2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Desmosomes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Desmosomes</a:t>
            </a:r>
            <a:r>
              <a:rPr lang="en-US" dirty="0" smtClean="0"/>
              <a:t> are </a:t>
            </a:r>
            <a:r>
              <a:rPr lang="en-US" u="sng" dirty="0" smtClean="0"/>
              <a:t>button-like points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C00000"/>
                </a:solidFill>
              </a:rPr>
              <a:t>strong adhesion</a:t>
            </a:r>
            <a:r>
              <a:rPr lang="en-US" dirty="0" smtClean="0"/>
              <a:t> between adjacent cells in a tissue</a:t>
            </a:r>
          </a:p>
          <a:p>
            <a:r>
              <a:rPr lang="en-US" dirty="0" smtClean="0"/>
              <a:t>They provide a tissue with </a:t>
            </a:r>
            <a:r>
              <a:rPr lang="en-US" dirty="0" smtClean="0">
                <a:solidFill>
                  <a:srgbClr val="C00000"/>
                </a:solidFill>
              </a:rPr>
              <a:t>structural integrity</a:t>
            </a:r>
          </a:p>
          <a:p>
            <a:r>
              <a:rPr lang="en-US" dirty="0" smtClean="0"/>
              <a:t>They are especially abundant in </a:t>
            </a:r>
            <a:r>
              <a:rPr lang="en-US" u="sng" dirty="0" smtClean="0"/>
              <a:t>skin</a:t>
            </a:r>
            <a:r>
              <a:rPr lang="en-US" dirty="0" smtClean="0"/>
              <a:t>, </a:t>
            </a:r>
            <a:r>
              <a:rPr lang="en-US" u="sng" dirty="0" smtClean="0"/>
              <a:t>heart</a:t>
            </a:r>
            <a:r>
              <a:rPr lang="en-US" dirty="0" smtClean="0"/>
              <a:t> muscle, and the </a:t>
            </a:r>
            <a:r>
              <a:rPr lang="en-US" u="sng" dirty="0" smtClean="0"/>
              <a:t>neck of the uterus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56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Desmosome Structure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extracellular space </a:t>
            </a:r>
            <a:r>
              <a:rPr lang="en-US" dirty="0" smtClean="0"/>
              <a:t>between the two connected cells is called the </a:t>
            </a:r>
            <a:r>
              <a:rPr lang="en-US" i="1" u="sng" dirty="0" smtClean="0"/>
              <a:t>desmosome core</a:t>
            </a:r>
          </a:p>
          <a:p>
            <a:r>
              <a:rPr lang="en-US" dirty="0" smtClean="0"/>
              <a:t>The </a:t>
            </a:r>
            <a:r>
              <a:rPr lang="en-US" u="sng" dirty="0" err="1" smtClean="0"/>
              <a:t>desmosomal</a:t>
            </a:r>
            <a:r>
              <a:rPr lang="en-US" u="sng" dirty="0" smtClean="0"/>
              <a:t> </a:t>
            </a:r>
            <a:r>
              <a:rPr lang="en-US" u="sng" dirty="0" err="1" smtClean="0"/>
              <a:t>cadherins</a:t>
            </a:r>
            <a:r>
              <a:rPr lang="en-US" u="sng" dirty="0" smtClean="0"/>
              <a:t> </a:t>
            </a:r>
            <a:r>
              <a:rPr lang="en-US" dirty="0" smtClean="0"/>
              <a:t>are called </a:t>
            </a:r>
            <a:r>
              <a:rPr lang="en-US" i="1" dirty="0" err="1" smtClean="0">
                <a:solidFill>
                  <a:srgbClr val="C00000"/>
                </a:solidFill>
              </a:rPr>
              <a:t>desmocollins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i="1" dirty="0" err="1" smtClean="0">
                <a:solidFill>
                  <a:srgbClr val="C00000"/>
                </a:solidFill>
              </a:rPr>
              <a:t>desmogleins</a:t>
            </a:r>
            <a:endParaRPr lang="en-US" i="1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Linker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proteins</a:t>
            </a:r>
            <a:r>
              <a:rPr lang="en-US" dirty="0" smtClean="0"/>
              <a:t> bind their cytosolic domains and link them to the </a:t>
            </a:r>
            <a:r>
              <a:rPr lang="en-US" u="sng" dirty="0" smtClean="0"/>
              <a:t>cytoskeleton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5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Desmosome Structure (continued)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l-GR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-catenin family </a:t>
            </a:r>
            <a:r>
              <a:rPr lang="en-US" dirty="0" smtClean="0"/>
              <a:t>protein </a:t>
            </a:r>
            <a:r>
              <a:rPr lang="en-US" i="1" u="sng" dirty="0" err="1" smtClean="0"/>
              <a:t>plakoglobin</a:t>
            </a:r>
            <a:r>
              <a:rPr lang="en-US" dirty="0" smtClean="0"/>
              <a:t> binds </a:t>
            </a:r>
            <a:r>
              <a:rPr lang="en-US" dirty="0" err="1" smtClean="0">
                <a:solidFill>
                  <a:srgbClr val="C00000"/>
                </a:solidFill>
              </a:rPr>
              <a:t>desmocollin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and</a:t>
            </a:r>
            <a:r>
              <a:rPr lang="en-US" dirty="0" smtClean="0"/>
              <a:t> a protein called </a:t>
            </a:r>
            <a:r>
              <a:rPr lang="en-US" i="1" dirty="0" err="1" smtClean="0">
                <a:solidFill>
                  <a:srgbClr val="C00000"/>
                </a:solidFill>
              </a:rPr>
              <a:t>desmoplakin</a:t>
            </a:r>
            <a:endParaRPr lang="en-US" i="1" dirty="0" smtClean="0">
              <a:solidFill>
                <a:srgbClr val="C00000"/>
              </a:solidFill>
            </a:endParaRPr>
          </a:p>
          <a:p>
            <a:r>
              <a:rPr lang="en-US" u="sng" dirty="0" err="1" smtClean="0"/>
              <a:t>Desmoplakin</a:t>
            </a:r>
            <a:r>
              <a:rPr lang="en-US" u="sng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attaches</a:t>
            </a:r>
            <a:r>
              <a:rPr lang="en-US" dirty="0" smtClean="0"/>
              <a:t> to </a:t>
            </a:r>
            <a:r>
              <a:rPr lang="en-US" i="1" u="sng" dirty="0" err="1" smtClean="0"/>
              <a:t>tonofilaments</a:t>
            </a:r>
            <a:r>
              <a:rPr lang="en-US" i="1" dirty="0" smtClean="0"/>
              <a:t>,</a:t>
            </a:r>
            <a:r>
              <a:rPr lang="en-US" dirty="0" smtClean="0"/>
              <a:t> composed </a:t>
            </a:r>
            <a:r>
              <a:rPr lang="en-US" u="sng" dirty="0" smtClean="0"/>
              <a:t>of intermediate filaments </a:t>
            </a:r>
            <a:r>
              <a:rPr lang="en-US" dirty="0" smtClean="0"/>
              <a:t>such as </a:t>
            </a:r>
            <a:r>
              <a:rPr lang="en-US" i="1" dirty="0" err="1" smtClean="0">
                <a:solidFill>
                  <a:srgbClr val="C00000"/>
                </a:solidFill>
              </a:rPr>
              <a:t>vimentin</a:t>
            </a:r>
            <a:r>
              <a:rPr lang="en-US" i="1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desmin</a:t>
            </a:r>
            <a:r>
              <a:rPr lang="en-US" i="1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i="1" dirty="0" smtClean="0">
                <a:solidFill>
                  <a:srgbClr val="C00000"/>
                </a:solidFill>
              </a:rPr>
              <a:t>keratin</a:t>
            </a:r>
          </a:p>
          <a:p>
            <a:r>
              <a:rPr lang="en-US" dirty="0" smtClean="0"/>
              <a:t>A thick plaque with these linker proteins and </a:t>
            </a:r>
            <a:r>
              <a:rPr lang="en-US" dirty="0" err="1" smtClean="0"/>
              <a:t>tonofilaments</a:t>
            </a:r>
            <a:r>
              <a:rPr lang="en-US" dirty="0" smtClean="0"/>
              <a:t> is located beneath the membrane of the two adjoining cells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57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1066800" y="280095"/>
            <a:ext cx="6553200" cy="5981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32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Transient Cell-Cell Adhesions Are Important for Many Cellular Events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Besides</a:t>
            </a:r>
            <a:r>
              <a:rPr lang="en-US" dirty="0" smtClean="0"/>
              <a:t> </a:t>
            </a:r>
            <a:r>
              <a:rPr lang="en-US" dirty="0" err="1" smtClean="0"/>
              <a:t>cadherins</a:t>
            </a:r>
            <a:r>
              <a:rPr lang="en-US" dirty="0" smtClean="0"/>
              <a:t>, </a:t>
            </a:r>
            <a:r>
              <a:rPr lang="en-US" u="sng" dirty="0" smtClean="0"/>
              <a:t>other molecules </a:t>
            </a:r>
            <a:r>
              <a:rPr lang="en-US" dirty="0" smtClean="0"/>
              <a:t>are involved in </a:t>
            </a:r>
            <a:r>
              <a:rPr lang="en-US" u="sng" dirty="0" smtClean="0"/>
              <a:t>cell-cell adhesion </a:t>
            </a:r>
            <a:r>
              <a:rPr lang="en-US" dirty="0" smtClean="0"/>
              <a:t>and </a:t>
            </a:r>
            <a:r>
              <a:rPr lang="en-US" u="sng" dirty="0" smtClean="0"/>
              <a:t>cell recognition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26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err="1" smtClean="0"/>
              <a:t>Lectins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animal and plant cells </a:t>
            </a:r>
            <a:r>
              <a:rPr lang="en-US" u="sng" dirty="0" smtClean="0"/>
              <a:t>secrete carbohydrate-binding proteins </a:t>
            </a:r>
            <a:r>
              <a:rPr lang="en-US" dirty="0" smtClean="0"/>
              <a:t>called </a:t>
            </a:r>
            <a:r>
              <a:rPr lang="en-US" b="1" dirty="0" smtClean="0"/>
              <a:t>lectins</a:t>
            </a:r>
          </a:p>
          <a:p>
            <a:r>
              <a:rPr lang="en-US" dirty="0" smtClean="0"/>
              <a:t>Lectins </a:t>
            </a:r>
            <a:r>
              <a:rPr lang="en-US" u="sng" dirty="0" smtClean="0"/>
              <a:t>promote</a:t>
            </a:r>
            <a:r>
              <a:rPr lang="en-US" dirty="0" smtClean="0"/>
              <a:t> cell-cell adhesion </a:t>
            </a:r>
            <a:r>
              <a:rPr lang="en-US" u="sng" dirty="0" smtClean="0"/>
              <a:t>by binding to a specific sugar or sugars at the outer cell surface</a:t>
            </a:r>
          </a:p>
          <a:p>
            <a:r>
              <a:rPr lang="en-US" dirty="0" smtClean="0"/>
              <a:t>They can bind to </a:t>
            </a:r>
            <a:r>
              <a:rPr lang="en-US" u="sng" dirty="0" smtClean="0"/>
              <a:t>carbohydrate groups on two different cells, linking the cells together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40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Cell Adhesion Molecules (CAMs)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CAMs are members </a:t>
            </a:r>
            <a:r>
              <a:rPr lang="en-US" dirty="0" smtClean="0"/>
              <a:t>of the </a:t>
            </a:r>
            <a:r>
              <a:rPr lang="en-US" b="1" dirty="0" smtClean="0"/>
              <a:t>immunoglobulin super family </a:t>
            </a:r>
            <a:r>
              <a:rPr lang="en-US" dirty="0" smtClean="0"/>
              <a:t>(</a:t>
            </a:r>
            <a:r>
              <a:rPr lang="en-US" b="1" dirty="0" err="1" smtClean="0"/>
              <a:t>IgSF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first known member of the family is </a:t>
            </a:r>
            <a:r>
              <a:rPr lang="en-US" i="1" u="sng" dirty="0" smtClean="0"/>
              <a:t>neural cell adhesion molecule, N-CAM</a:t>
            </a:r>
          </a:p>
          <a:p>
            <a:r>
              <a:rPr lang="en-US" dirty="0" smtClean="0"/>
              <a:t>They have well-organized loops similar to those of </a:t>
            </a:r>
            <a:r>
              <a:rPr lang="en-US" dirty="0" err="1" smtClean="0"/>
              <a:t>immunoglobulins</a:t>
            </a:r>
            <a:r>
              <a:rPr lang="en-US" dirty="0" smtClean="0"/>
              <a:t> in their extracellular domains; </a:t>
            </a:r>
            <a:r>
              <a:rPr lang="en-US" dirty="0" err="1" smtClean="0">
                <a:solidFill>
                  <a:srgbClr val="C00000"/>
                </a:solidFill>
              </a:rPr>
              <a:t>homophilic</a:t>
            </a:r>
            <a:r>
              <a:rPr lang="en-US" dirty="0" smtClean="0">
                <a:solidFill>
                  <a:srgbClr val="C00000"/>
                </a:solidFill>
              </a:rPr>
              <a:t> interactions </a:t>
            </a:r>
            <a:r>
              <a:rPr lang="en-US" dirty="0" smtClean="0"/>
              <a:t>occur via these domains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3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Types of Tissues in Animals</a:t>
            </a:r>
            <a:endParaRPr lang="en-US" dirty="0"/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Epithelium</a:t>
            </a:r>
            <a:r>
              <a:rPr lang="en-US" dirty="0" smtClean="0"/>
              <a:t>: </a:t>
            </a:r>
            <a:r>
              <a:rPr lang="en-US" u="sng" dirty="0" smtClean="0"/>
              <a:t>sheets</a:t>
            </a:r>
            <a:r>
              <a:rPr lang="en-US" dirty="0" smtClean="0"/>
              <a:t> of cells that are </a:t>
            </a:r>
            <a:r>
              <a:rPr lang="en-US" i="1" u="sng" dirty="0" smtClean="0"/>
              <a:t>polarized</a:t>
            </a:r>
            <a:r>
              <a:rPr lang="en-US" i="1" dirty="0" smtClean="0"/>
              <a:t>,</a:t>
            </a:r>
            <a:r>
              <a:rPr lang="en-US" dirty="0" smtClean="0"/>
              <a:t> with </a:t>
            </a:r>
            <a:r>
              <a:rPr lang="en-US" u="sng" dirty="0" smtClean="0"/>
              <a:t>discrete</a:t>
            </a:r>
            <a:r>
              <a:rPr lang="en-US" dirty="0" smtClean="0"/>
              <a:t> functional domains at </a:t>
            </a:r>
            <a:r>
              <a:rPr lang="en-US" u="sng" dirty="0" smtClean="0"/>
              <a:t>opposite</a:t>
            </a:r>
            <a:r>
              <a:rPr lang="en-US" dirty="0" smtClean="0"/>
              <a:t> ends (</a:t>
            </a:r>
            <a:r>
              <a:rPr lang="en-US" i="1" dirty="0" smtClean="0"/>
              <a:t>apical</a:t>
            </a:r>
            <a:r>
              <a:rPr lang="en-US" dirty="0" smtClean="0"/>
              <a:t> and </a:t>
            </a:r>
            <a:r>
              <a:rPr lang="en-US" i="1" dirty="0" smtClean="0"/>
              <a:t>basal</a:t>
            </a:r>
            <a:r>
              <a:rPr lang="en-US" dirty="0" smtClean="0"/>
              <a:t>) of the cells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Connective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tissue</a:t>
            </a:r>
            <a:r>
              <a:rPr lang="en-US" dirty="0" smtClean="0"/>
              <a:t>: more </a:t>
            </a:r>
            <a:r>
              <a:rPr lang="en-US" u="sng" dirty="0" smtClean="0"/>
              <a:t>loosely</a:t>
            </a:r>
            <a:r>
              <a:rPr lang="en-US" dirty="0" smtClean="0"/>
              <a:t> </a:t>
            </a:r>
            <a:r>
              <a:rPr lang="en-US" u="sng" dirty="0" smtClean="0"/>
              <a:t>organized</a:t>
            </a:r>
            <a:r>
              <a:rPr lang="en-US" dirty="0" smtClean="0"/>
              <a:t>, in which cells are attached to each other, a rigid scaffold, or both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err="1" smtClean="0"/>
              <a:t>Selectins</a:t>
            </a:r>
            <a:r>
              <a:rPr lang="en-US" dirty="0" smtClean="0"/>
              <a:t> and Leukocyte Adhesion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u="sng" dirty="0" smtClean="0"/>
              <a:t>leukocytes</a:t>
            </a:r>
            <a:r>
              <a:rPr lang="en-US" dirty="0" smtClean="0"/>
              <a:t> interact with </a:t>
            </a:r>
            <a:r>
              <a:rPr lang="en-US" u="sng" dirty="0" smtClean="0"/>
              <a:t>platelets or the cells lining blood vessels</a:t>
            </a:r>
            <a:r>
              <a:rPr lang="en-US" dirty="0" smtClean="0"/>
              <a:t> during </a:t>
            </a:r>
            <a:r>
              <a:rPr lang="en-US" dirty="0" smtClean="0">
                <a:solidFill>
                  <a:srgbClr val="C00000"/>
                </a:solidFill>
              </a:rPr>
              <a:t>inflammation</a:t>
            </a:r>
            <a:r>
              <a:rPr lang="en-US" dirty="0" smtClean="0"/>
              <a:t>, the reactions </a:t>
            </a:r>
            <a:r>
              <a:rPr lang="en-US" u="sng" dirty="0" smtClean="0"/>
              <a:t>are mediated by </a:t>
            </a:r>
            <a:r>
              <a:rPr lang="en-US" u="sng" dirty="0" err="1" smtClean="0"/>
              <a:t>selectins</a:t>
            </a:r>
            <a:endParaRPr lang="en-US" u="sng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L-</a:t>
            </a:r>
            <a:r>
              <a:rPr lang="en-US" i="1" dirty="0" err="1" smtClean="0">
                <a:solidFill>
                  <a:srgbClr val="C00000"/>
                </a:solidFill>
              </a:rPr>
              <a:t>selectin</a:t>
            </a:r>
            <a:r>
              <a:rPr lang="en-US" dirty="0" smtClean="0"/>
              <a:t> is expressed </a:t>
            </a:r>
            <a:r>
              <a:rPr lang="en-US" dirty="0" smtClean="0">
                <a:solidFill>
                  <a:srgbClr val="C00000"/>
                </a:solidFill>
              </a:rPr>
              <a:t>on leukocytes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i="1" u="sng" dirty="0" smtClean="0">
                <a:solidFill>
                  <a:srgbClr val="C00000"/>
                </a:solidFill>
              </a:rPr>
              <a:t>P-</a:t>
            </a:r>
            <a:r>
              <a:rPr lang="en-US" i="1" u="sng" dirty="0" err="1" smtClean="0">
                <a:solidFill>
                  <a:srgbClr val="C00000"/>
                </a:solidFill>
              </a:rPr>
              <a:t>selectin</a:t>
            </a:r>
            <a:r>
              <a:rPr lang="en-US" dirty="0" smtClean="0">
                <a:solidFill>
                  <a:srgbClr val="C00000"/>
                </a:solidFill>
              </a:rPr>
              <a:t> on platelets, and </a:t>
            </a:r>
            <a:r>
              <a:rPr lang="en-US" i="1" u="sng" dirty="0" smtClean="0">
                <a:solidFill>
                  <a:srgbClr val="C00000"/>
                </a:solidFill>
              </a:rPr>
              <a:t>E-</a:t>
            </a:r>
            <a:r>
              <a:rPr lang="en-US" i="1" u="sng" dirty="0" err="1" smtClean="0">
                <a:solidFill>
                  <a:srgbClr val="C00000"/>
                </a:solidFill>
              </a:rPr>
              <a:t>selectin</a:t>
            </a:r>
            <a:r>
              <a:rPr lang="en-US" dirty="0" smtClean="0">
                <a:solidFill>
                  <a:srgbClr val="C00000"/>
                </a:solidFill>
              </a:rPr>
              <a:t> on the endothelial cells of blood vessels</a:t>
            </a:r>
          </a:p>
          <a:p>
            <a:r>
              <a:rPr lang="en-US" dirty="0" smtClean="0"/>
              <a:t>Stable adhesions at the site of the inflammation are mediated by an </a:t>
            </a:r>
            <a:r>
              <a:rPr lang="en-US" u="sng" dirty="0" smtClean="0">
                <a:solidFill>
                  <a:srgbClr val="C00000"/>
                </a:solidFill>
              </a:rPr>
              <a:t>integrin and </a:t>
            </a:r>
            <a:r>
              <a:rPr lang="en-US" i="1" u="sng" dirty="0" smtClean="0">
                <a:solidFill>
                  <a:srgbClr val="C00000"/>
                </a:solidFill>
              </a:rPr>
              <a:t>ICAM</a:t>
            </a:r>
            <a:endParaRPr lang="en-US" i="1" u="sng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722559" y="342725"/>
            <a:ext cx="7698882" cy="5981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78" y="308927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62578" y="3198168"/>
            <a:ext cx="55241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b="0" dirty="0">
                <a:ea typeface="ヒラギノ角ゴ Pro W3" charset="0"/>
                <a:cs typeface="ヒラギノ角ゴ Pro W3" charset="0"/>
              </a:rPr>
              <a:t>Video: Leukocyte </a:t>
            </a:r>
            <a:r>
              <a:rPr lang="en-US" b="0" dirty="0" smtClean="0">
                <a:ea typeface="ヒラギノ角ゴ Pro W3" charset="0"/>
                <a:cs typeface="ヒラギノ角ゴ Pro W3" charset="0"/>
              </a:rPr>
              <a:t>Adhesion </a:t>
            </a:r>
            <a:r>
              <a:rPr lang="en-US" b="0" dirty="0">
                <a:ea typeface="ヒラギノ角ゴ Pro W3" charset="0"/>
                <a:cs typeface="ヒラギノ角ゴ Pro W3" charset="0"/>
              </a:rPr>
              <a:t>and </a:t>
            </a:r>
            <a:r>
              <a:rPr lang="en-US" b="0" dirty="0" smtClean="0">
                <a:ea typeface="ヒラギノ角ゴ Pro W3" charset="0"/>
                <a:cs typeface="ヒラギノ角ゴ Pro W3" charset="0"/>
              </a:rPr>
              <a:t>Rolling</a:t>
            </a:r>
            <a:endParaRPr lang="en-US" altLang="en-US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Tight Junctions Prevent the Movements of Molecules Across Cell Layers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Epithelial cells need specialized structures to seal them tightly together</a:t>
            </a:r>
          </a:p>
          <a:p>
            <a:r>
              <a:rPr lang="en-US" b="1" dirty="0" smtClean="0"/>
              <a:t>Tight junctions </a:t>
            </a:r>
            <a:r>
              <a:rPr lang="en-US" dirty="0" smtClean="0"/>
              <a:t>serve this function, </a:t>
            </a:r>
            <a:r>
              <a:rPr lang="en-US" u="sng" dirty="0" smtClean="0"/>
              <a:t>leaving no space between the plasma membranes of </a:t>
            </a:r>
            <a:br>
              <a:rPr lang="en-US" u="sng" dirty="0" smtClean="0"/>
            </a:br>
            <a:r>
              <a:rPr lang="en-US" u="sng" dirty="0" smtClean="0"/>
              <a:t>adjacent cells</a:t>
            </a:r>
          </a:p>
          <a:p>
            <a:r>
              <a:rPr lang="en-US" dirty="0" smtClean="0"/>
              <a:t>They form a </a:t>
            </a:r>
            <a:r>
              <a:rPr lang="en-US" u="sng" dirty="0" smtClean="0"/>
              <a:t>continuous belt around the apical ends </a:t>
            </a:r>
            <a:r>
              <a:rPr lang="en-US" dirty="0" smtClean="0"/>
              <a:t>of lateral surfaces of each cell; molecules cross the cell layer by passing through the cells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03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"/>
          <a:stretch/>
        </p:blipFill>
        <p:spPr>
          <a:xfrm>
            <a:off x="2168226" y="304800"/>
            <a:ext cx="4807549" cy="599301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Role of Tight Junctions in Sealing Epithelia</a:t>
            </a:r>
            <a:endParaRPr lang="en-US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Tight junctions contain </a:t>
            </a:r>
            <a:r>
              <a:rPr lang="en-US" u="sng" dirty="0" smtClean="0"/>
              <a:t>several major </a:t>
            </a:r>
            <a:r>
              <a:rPr lang="en-US" u="sng" dirty="0" err="1" smtClean="0"/>
              <a:t>transmembrane</a:t>
            </a:r>
            <a:r>
              <a:rPr lang="en-US" u="sng" dirty="0" smtClean="0"/>
              <a:t> proteins </a:t>
            </a:r>
            <a:r>
              <a:rPr lang="en-US" dirty="0" smtClean="0"/>
              <a:t>such as </a:t>
            </a:r>
            <a:r>
              <a:rPr lang="en-US" i="1" dirty="0" err="1" smtClean="0">
                <a:solidFill>
                  <a:srgbClr val="C00000"/>
                </a:solidFill>
              </a:rPr>
              <a:t>occludin</a:t>
            </a:r>
            <a:r>
              <a:rPr lang="en-US" dirty="0" smtClean="0"/>
              <a:t> and immunoglobulin superfamily proteins called </a:t>
            </a:r>
            <a:r>
              <a:rPr lang="en-US" i="1" dirty="0" err="1" smtClean="0">
                <a:solidFill>
                  <a:srgbClr val="C00000"/>
                </a:solidFill>
              </a:rPr>
              <a:t>junctional</a:t>
            </a:r>
            <a:r>
              <a:rPr lang="en-US" i="1" dirty="0" smtClean="0">
                <a:solidFill>
                  <a:srgbClr val="C00000"/>
                </a:solidFill>
              </a:rPr>
              <a:t> adhesion molecules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i="1" dirty="0" smtClean="0">
                <a:solidFill>
                  <a:srgbClr val="C00000"/>
                </a:solidFill>
              </a:rPr>
              <a:t>JAMs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They also contain </a:t>
            </a:r>
            <a:r>
              <a:rPr lang="en-US" b="1" dirty="0" err="1" smtClean="0">
                <a:solidFill>
                  <a:srgbClr val="C00000"/>
                </a:solidFill>
              </a:rPr>
              <a:t>claudins</a:t>
            </a:r>
            <a:r>
              <a:rPr lang="en-US" b="1" dirty="0" smtClean="0"/>
              <a:t>, </a:t>
            </a:r>
            <a:r>
              <a:rPr lang="en-US" u="sng" dirty="0" smtClean="0"/>
              <a:t>proteins with four membrane-spanning domains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Function of </a:t>
            </a:r>
            <a:r>
              <a:rPr lang="en-US" dirty="0" err="1" smtClean="0"/>
              <a:t>Claudins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Claudins</a:t>
            </a:r>
            <a:r>
              <a:rPr lang="en-US" dirty="0" smtClean="0"/>
              <a:t> in adjacent cells are thought to interlock to form a </a:t>
            </a:r>
            <a:r>
              <a:rPr lang="en-US" u="sng" dirty="0" smtClean="0"/>
              <a:t>tight</a:t>
            </a:r>
            <a:r>
              <a:rPr lang="en-US" dirty="0" smtClean="0"/>
              <a:t> </a:t>
            </a:r>
            <a:r>
              <a:rPr lang="en-US" u="sng" dirty="0" smtClean="0"/>
              <a:t>seal</a:t>
            </a:r>
            <a:r>
              <a:rPr lang="en-US" dirty="0" smtClean="0"/>
              <a:t>; the </a:t>
            </a:r>
            <a:r>
              <a:rPr lang="en-US" u="sng" dirty="0" smtClean="0"/>
              <a:t>large extracellular loop forms ion-selective pores to allow passage of specific ions </a:t>
            </a:r>
          </a:p>
          <a:p>
            <a:r>
              <a:rPr lang="en-US" dirty="0" smtClean="0"/>
              <a:t>Because the ions move between cells, </a:t>
            </a:r>
            <a:r>
              <a:rPr lang="en-US" dirty="0"/>
              <a:t>this transport </a:t>
            </a:r>
            <a:r>
              <a:rPr lang="en-US" dirty="0" smtClean="0"/>
              <a:t> is called </a:t>
            </a:r>
            <a:r>
              <a:rPr lang="en-US" b="1" dirty="0" err="1" smtClean="0"/>
              <a:t>paracellular</a:t>
            </a:r>
            <a:r>
              <a:rPr lang="en-US" b="1" dirty="0" smtClean="0"/>
              <a:t> transport,</a:t>
            </a:r>
            <a:r>
              <a:rPr lang="en-US" dirty="0" smtClean="0"/>
              <a:t> </a:t>
            </a:r>
            <a:r>
              <a:rPr lang="en-US" u="sng" dirty="0" smtClean="0"/>
              <a:t>probably regulated by </a:t>
            </a:r>
            <a:r>
              <a:rPr lang="en-US" u="sng" dirty="0" err="1" smtClean="0"/>
              <a:t>claudins</a:t>
            </a:r>
            <a:endParaRPr lang="en-US" u="sng" dirty="0" smtClean="0"/>
          </a:p>
          <a:p>
            <a:r>
              <a:rPr lang="en-US" u="sng" dirty="0" smtClean="0"/>
              <a:t>Different tissues express different </a:t>
            </a:r>
            <a:r>
              <a:rPr lang="en-US" u="sng" dirty="0" err="1" smtClean="0"/>
              <a:t>claudins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66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708386" y="342725"/>
            <a:ext cx="7727229" cy="5981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Role of Tight Junctions in Blocking Lateral Movement of Membrane Proteins</a:t>
            </a:r>
            <a:endParaRPr lang="en-US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Tight junctions also </a:t>
            </a:r>
            <a:r>
              <a:rPr lang="en-US" dirty="0" smtClean="0">
                <a:solidFill>
                  <a:srgbClr val="C00000"/>
                </a:solidFill>
              </a:rPr>
              <a:t>block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lateral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movement</a:t>
            </a:r>
            <a:r>
              <a:rPr lang="en-US" dirty="0" smtClean="0"/>
              <a:t> </a:t>
            </a:r>
            <a:r>
              <a:rPr lang="en-US" u="sng" dirty="0" smtClean="0"/>
              <a:t>of lipids and proteins in the plasma membrane</a:t>
            </a:r>
          </a:p>
          <a:p>
            <a:r>
              <a:rPr lang="en-US" dirty="0" smtClean="0"/>
              <a:t>Movement of lipids is blocked </a:t>
            </a:r>
            <a:r>
              <a:rPr lang="en-US" u="sng" dirty="0" smtClean="0"/>
              <a:t>only in the outer monolayer</a:t>
            </a:r>
          </a:p>
          <a:p>
            <a:r>
              <a:rPr lang="en-US" dirty="0" smtClean="0"/>
              <a:t>Movement of </a:t>
            </a:r>
            <a:r>
              <a:rPr lang="en-US" u="sng" dirty="0" smtClean="0"/>
              <a:t>integral membrane proteins is completely blocked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Gap Junctions Allow Direct Electrical and Chemical Communication Between Cells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gap junction</a:t>
            </a:r>
            <a:r>
              <a:rPr lang="en-US" dirty="0" smtClean="0"/>
              <a:t> is a </a:t>
            </a:r>
            <a:r>
              <a:rPr lang="en-US" u="sng" dirty="0" smtClean="0"/>
              <a:t>region where the plasma membranes of cells are aligned and brought into contact, with a very small gap between</a:t>
            </a:r>
          </a:p>
          <a:p>
            <a:r>
              <a:rPr lang="en-US" dirty="0" smtClean="0"/>
              <a:t>The gap is spanned by small pipelines or </a:t>
            </a:r>
            <a:r>
              <a:rPr lang="en-US" dirty="0" smtClean="0">
                <a:solidFill>
                  <a:srgbClr val="C00000"/>
                </a:solidFill>
              </a:rPr>
              <a:t>passages between the cells</a:t>
            </a:r>
          </a:p>
          <a:p>
            <a:r>
              <a:rPr lang="en-US" u="sng" dirty="0" smtClean="0"/>
              <a:t>Small molecules and ions can pass directly from one cell to another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0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1905000" y="304800"/>
            <a:ext cx="5323454" cy="59706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20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Gap Junction Structure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gap junction, the </a:t>
            </a:r>
            <a:r>
              <a:rPr lang="en-US" u="sng" dirty="0" smtClean="0"/>
              <a:t>plasma membranes </a:t>
            </a:r>
            <a:r>
              <a:rPr lang="en-US" dirty="0" smtClean="0"/>
              <a:t>of adjacent cells are </a:t>
            </a:r>
            <a:r>
              <a:rPr lang="en-US" u="sng" dirty="0" smtClean="0"/>
              <a:t>joined by hollow cylinders called </a:t>
            </a:r>
            <a:r>
              <a:rPr lang="en-US" b="1" u="sng" dirty="0" err="1" smtClean="0"/>
              <a:t>connexons</a:t>
            </a:r>
            <a:endParaRPr lang="en-US" b="1" u="sng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Each </a:t>
            </a:r>
            <a:r>
              <a:rPr lang="en-US" dirty="0" err="1" smtClean="0">
                <a:solidFill>
                  <a:srgbClr val="C00000"/>
                </a:solidFill>
              </a:rPr>
              <a:t>connexon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an assembly </a:t>
            </a:r>
            <a:r>
              <a:rPr lang="en-US" u="sng" dirty="0" smtClean="0"/>
              <a:t>of six subunits of </a:t>
            </a:r>
            <a:r>
              <a:rPr lang="en-US" i="1" u="sng" dirty="0" err="1" smtClean="0"/>
              <a:t>connexin</a:t>
            </a:r>
            <a:r>
              <a:rPr lang="en-US" u="sng" dirty="0" smtClean="0"/>
              <a:t> proteins,</a:t>
            </a:r>
            <a:r>
              <a:rPr lang="en-US" dirty="0" smtClean="0"/>
              <a:t> which form a circle</a:t>
            </a:r>
          </a:p>
          <a:p>
            <a:r>
              <a:rPr lang="en-US" u="sng" dirty="0" smtClean="0"/>
              <a:t>The </a:t>
            </a:r>
            <a:r>
              <a:rPr lang="en-US" u="sng" dirty="0" smtClean="0">
                <a:solidFill>
                  <a:srgbClr val="C00000"/>
                </a:solidFill>
              </a:rPr>
              <a:t>invertebrate</a:t>
            </a:r>
            <a:r>
              <a:rPr lang="en-US" u="sng" dirty="0" smtClean="0"/>
              <a:t> equivalent of </a:t>
            </a:r>
            <a:r>
              <a:rPr lang="en-US" u="sng" dirty="0" err="1" smtClean="0"/>
              <a:t>connexin</a:t>
            </a:r>
            <a:r>
              <a:rPr lang="en-US" u="sng" dirty="0" smtClean="0"/>
              <a:t> is </a:t>
            </a:r>
            <a:r>
              <a:rPr lang="en-US" i="1" u="sng" dirty="0" err="1" smtClean="0">
                <a:solidFill>
                  <a:srgbClr val="C00000"/>
                </a:solidFill>
              </a:rPr>
              <a:t>innexin</a:t>
            </a:r>
            <a:endParaRPr lang="en-US" i="1" u="sng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78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err="1" smtClean="0"/>
              <a:t>Connexin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tissues have different types of </a:t>
            </a:r>
            <a:r>
              <a:rPr lang="en-US" dirty="0" err="1" smtClean="0"/>
              <a:t>connexins</a:t>
            </a:r>
            <a:r>
              <a:rPr lang="en-US" dirty="0" smtClean="0"/>
              <a:t>, but they all function the same way</a:t>
            </a:r>
          </a:p>
          <a:p>
            <a:r>
              <a:rPr lang="en-US" u="sng" dirty="0" smtClean="0"/>
              <a:t>Each </a:t>
            </a:r>
            <a:r>
              <a:rPr lang="en-US" u="sng" dirty="0" err="1" smtClean="0"/>
              <a:t>connexon</a:t>
            </a:r>
            <a:r>
              <a:rPr lang="en-US" u="sng" dirty="0" smtClean="0"/>
              <a:t> has a channel about 3 nm wide, too small to allow proteins, nucleic acids, or organelles to pass through 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13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801929" y="304800"/>
            <a:ext cx="7540142" cy="5981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31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odenoughPlay_bt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41" y="3089275"/>
            <a:ext cx="1168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43241" y="3198168"/>
            <a:ext cx="38772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b="0" dirty="0">
                <a:ea typeface="ヒラギノ角ゴ Pro W3" charset="0"/>
                <a:cs typeface="ヒラギノ角ゴ Pro W3" charset="0"/>
              </a:rPr>
              <a:t>Video: </a:t>
            </a:r>
            <a:r>
              <a:rPr lang="en-US" b="0" dirty="0" err="1">
                <a:ea typeface="ヒラギノ角ゴ Pro W3" charset="0"/>
                <a:cs typeface="ヒラギノ角ゴ Pro W3" charset="0"/>
              </a:rPr>
              <a:t>Connexon</a:t>
            </a:r>
            <a:r>
              <a:rPr lang="en-US" b="0" dirty="0">
                <a:ea typeface="ヒラギノ角ゴ Pro W3" charset="0"/>
                <a:cs typeface="ヒラギノ角ゴ Pro W3" charset="0"/>
              </a:rPr>
              <a:t> </a:t>
            </a:r>
            <a:r>
              <a:rPr lang="en-US" b="0" dirty="0" smtClean="0">
                <a:ea typeface="ヒラギノ角ゴ Pro W3" charset="0"/>
                <a:cs typeface="ヒラギノ角ゴ Pro W3" charset="0"/>
              </a:rPr>
              <a:t>Structure</a:t>
            </a:r>
            <a:endParaRPr lang="en-US" altLang="en-US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15.2 The Extracellular Matrix of Animal Cells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animal cells, the </a:t>
            </a:r>
            <a:r>
              <a:rPr lang="en-US" b="1" dirty="0" smtClean="0"/>
              <a:t>extracellular matrix </a:t>
            </a:r>
            <a:r>
              <a:rPr lang="en-US" dirty="0" smtClean="0"/>
              <a:t>(</a:t>
            </a:r>
            <a:r>
              <a:rPr lang="en-US" b="1" dirty="0" smtClean="0"/>
              <a:t>ECM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takes on a variety of forms in different tissues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Three Types of ECM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Bone</a:t>
            </a:r>
            <a:r>
              <a:rPr lang="en-US" dirty="0" smtClean="0"/>
              <a:t> consists mainly of a </a:t>
            </a:r>
            <a:r>
              <a:rPr lang="en-US" u="sng" dirty="0" smtClean="0">
                <a:solidFill>
                  <a:srgbClr val="FF0000"/>
                </a:solidFill>
              </a:rPr>
              <a:t>rigid</a:t>
            </a:r>
            <a:r>
              <a:rPr lang="en-US" dirty="0" smtClean="0"/>
              <a:t> extracellular matrix that contains a </a:t>
            </a:r>
            <a:r>
              <a:rPr lang="en-US" u="sng" dirty="0" smtClean="0"/>
              <a:t>small</a:t>
            </a:r>
            <a:r>
              <a:rPr lang="en-US" dirty="0" smtClean="0"/>
              <a:t> number of interspersed </a:t>
            </a:r>
            <a:r>
              <a:rPr lang="en-US" u="sng" dirty="0" smtClean="0"/>
              <a:t>cells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Cartilage</a:t>
            </a:r>
            <a:r>
              <a:rPr lang="en-US" dirty="0" smtClean="0"/>
              <a:t> is a tissue constructed mostly of matrix materials that is more </a:t>
            </a:r>
            <a:r>
              <a:rPr lang="en-US" u="sng" dirty="0" smtClean="0">
                <a:solidFill>
                  <a:srgbClr val="FF0000"/>
                </a:solidFill>
              </a:rPr>
              <a:t>flexible</a:t>
            </a:r>
            <a:r>
              <a:rPr lang="en-US" dirty="0" smtClean="0"/>
              <a:t> than bones</a:t>
            </a:r>
          </a:p>
          <a:p>
            <a:r>
              <a:rPr lang="en-US" i="1" u="sng" dirty="0" smtClean="0">
                <a:solidFill>
                  <a:srgbClr val="FF0000"/>
                </a:solidFill>
              </a:rPr>
              <a:t>Connective</a:t>
            </a:r>
            <a:r>
              <a:rPr lang="en-US" i="1" dirty="0" smtClean="0"/>
              <a:t> </a:t>
            </a:r>
            <a:r>
              <a:rPr lang="en-US" i="1" u="sng" dirty="0" smtClean="0">
                <a:solidFill>
                  <a:srgbClr val="FF0000"/>
                </a:solidFill>
              </a:rPr>
              <a:t>tissue</a:t>
            </a:r>
            <a:r>
              <a:rPr lang="en-US" dirty="0" smtClean="0"/>
              <a:t> surrounding glands and blood vessels is relatively </a:t>
            </a:r>
            <a:r>
              <a:rPr lang="en-US" dirty="0" smtClean="0">
                <a:solidFill>
                  <a:srgbClr val="FF0000"/>
                </a:solidFill>
              </a:rPr>
              <a:t>gelatinous</a:t>
            </a:r>
            <a:r>
              <a:rPr lang="en-US" dirty="0" smtClean="0"/>
              <a:t> and contains interspersed </a:t>
            </a:r>
            <a:r>
              <a:rPr lang="en-US" u="sng" dirty="0" smtClean="0"/>
              <a:t>fibroblast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2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"/>
          <a:stretch/>
        </p:blipFill>
        <p:spPr>
          <a:xfrm>
            <a:off x="298704" y="1652016"/>
            <a:ext cx="8546592" cy="340124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Three Classes of ECM Molecules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the </a:t>
            </a:r>
            <a:r>
              <a:rPr lang="en-US" u="sng" dirty="0" smtClean="0"/>
              <a:t>diversity</a:t>
            </a:r>
            <a:r>
              <a:rPr lang="en-US" dirty="0" smtClean="0"/>
              <a:t> of </a:t>
            </a:r>
            <a:r>
              <a:rPr lang="en-US" u="sng" dirty="0" smtClean="0"/>
              <a:t>function</a:t>
            </a:r>
            <a:r>
              <a:rPr lang="en-US" dirty="0" smtClean="0"/>
              <a:t>, ECM </a:t>
            </a:r>
            <a:r>
              <a:rPr lang="en-US" dirty="0" smtClean="0">
                <a:solidFill>
                  <a:srgbClr val="FF0000"/>
                </a:solidFill>
              </a:rPr>
              <a:t>consists</a:t>
            </a:r>
            <a:r>
              <a:rPr lang="en-US" dirty="0" smtClean="0"/>
              <a:t> of the same </a:t>
            </a:r>
            <a:r>
              <a:rPr lang="en-US" dirty="0" smtClean="0">
                <a:solidFill>
                  <a:srgbClr val="FF0000"/>
                </a:solidFill>
              </a:rPr>
              <a:t>three</a:t>
            </a:r>
            <a:r>
              <a:rPr lang="en-US" dirty="0" smtClean="0"/>
              <a:t> classes of molecules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Structural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proteins</a:t>
            </a:r>
            <a:r>
              <a:rPr lang="en-US" dirty="0" smtClean="0"/>
              <a:t> such as </a:t>
            </a:r>
            <a:r>
              <a:rPr lang="en-US" i="1" u="sng" dirty="0" smtClean="0"/>
              <a:t>collagens</a:t>
            </a:r>
            <a:r>
              <a:rPr lang="en-US" dirty="0" smtClean="0"/>
              <a:t> and </a:t>
            </a:r>
            <a:r>
              <a:rPr lang="en-US" i="1" u="sng" dirty="0" err="1" smtClean="0"/>
              <a:t>elastins</a:t>
            </a:r>
            <a:r>
              <a:rPr lang="en-US" i="1" dirty="0" smtClean="0"/>
              <a:t>,</a:t>
            </a:r>
            <a:r>
              <a:rPr lang="en-US" dirty="0" smtClean="0"/>
              <a:t> which provide </a:t>
            </a:r>
            <a:r>
              <a:rPr lang="en-US" u="sng" dirty="0" smtClean="0"/>
              <a:t>strength</a:t>
            </a:r>
            <a:r>
              <a:rPr lang="en-US" dirty="0" smtClean="0"/>
              <a:t> and </a:t>
            </a:r>
            <a:r>
              <a:rPr lang="en-US" u="sng" dirty="0" smtClean="0"/>
              <a:t>flexibility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Protein-polysaccharide complexes, </a:t>
            </a:r>
            <a:r>
              <a:rPr lang="en-US" i="1" dirty="0" smtClean="0">
                <a:solidFill>
                  <a:srgbClr val="FF0000"/>
                </a:solidFill>
              </a:rPr>
              <a:t>proteoglycans</a:t>
            </a:r>
            <a:r>
              <a:rPr lang="en-US" i="1" dirty="0" smtClean="0"/>
              <a:t>,</a:t>
            </a:r>
            <a:r>
              <a:rPr lang="en-US" dirty="0" smtClean="0"/>
              <a:t> that provide the </a:t>
            </a:r>
            <a:r>
              <a:rPr lang="en-US" u="sng" dirty="0" smtClean="0"/>
              <a:t>matrix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Adhesive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glycoproteins</a:t>
            </a:r>
            <a:r>
              <a:rPr lang="en-US" dirty="0" smtClean="0"/>
              <a:t>, </a:t>
            </a:r>
            <a:r>
              <a:rPr lang="en-US" i="1" u="sng" dirty="0" err="1" smtClean="0"/>
              <a:t>fibronectins</a:t>
            </a:r>
            <a:r>
              <a:rPr lang="en-US" dirty="0" smtClean="0"/>
              <a:t> and </a:t>
            </a:r>
            <a:r>
              <a:rPr lang="en-US" i="1" u="sng" dirty="0" err="1" smtClean="0"/>
              <a:t>lamins</a:t>
            </a:r>
            <a:r>
              <a:rPr lang="en-US" i="1" dirty="0" smtClean="0"/>
              <a:t>,</a:t>
            </a:r>
            <a:r>
              <a:rPr lang="en-US" dirty="0" smtClean="0"/>
              <a:t> that allow cells to attach to the matrix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90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7"/>
          <a:stretch/>
        </p:blipFill>
        <p:spPr>
          <a:xfrm>
            <a:off x="298704" y="2749296"/>
            <a:ext cx="8546592" cy="120909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94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Collagens Are Responsible for the Strength of the Extracellular Matrix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abundant</a:t>
            </a:r>
            <a:r>
              <a:rPr lang="en-US" dirty="0" smtClean="0"/>
              <a:t> ECM component in animals is a family of closely related </a:t>
            </a:r>
            <a:r>
              <a:rPr lang="en-US" b="1" dirty="0" smtClean="0"/>
              <a:t>collagens,</a:t>
            </a:r>
            <a:r>
              <a:rPr lang="en-US" dirty="0" smtClean="0"/>
              <a:t> which form fibers with </a:t>
            </a:r>
            <a:r>
              <a:rPr lang="en-US" u="sng" dirty="0" smtClean="0"/>
              <a:t>high</a:t>
            </a:r>
            <a:r>
              <a:rPr lang="en-US" dirty="0" smtClean="0"/>
              <a:t> </a:t>
            </a:r>
            <a:r>
              <a:rPr lang="en-US" u="sng" dirty="0" smtClean="0"/>
              <a:t>tensile</a:t>
            </a:r>
            <a:r>
              <a:rPr lang="en-US" dirty="0" smtClean="0"/>
              <a:t> </a:t>
            </a:r>
            <a:r>
              <a:rPr lang="en-US" u="sng" dirty="0" smtClean="0"/>
              <a:t>strength</a:t>
            </a:r>
          </a:p>
          <a:p>
            <a:r>
              <a:rPr lang="en-US" dirty="0" smtClean="0"/>
              <a:t>Collagen is </a:t>
            </a:r>
            <a:r>
              <a:rPr lang="en-US" dirty="0" smtClean="0">
                <a:solidFill>
                  <a:srgbClr val="FF0000"/>
                </a:solidFill>
              </a:rPr>
              <a:t>secreted</a:t>
            </a:r>
            <a:r>
              <a:rPr lang="en-US" dirty="0" smtClean="0"/>
              <a:t> by </a:t>
            </a:r>
            <a:r>
              <a:rPr lang="en-US" u="sng" dirty="0" smtClean="0"/>
              <a:t>several</a:t>
            </a:r>
            <a:r>
              <a:rPr lang="en-US" dirty="0" smtClean="0"/>
              <a:t> </a:t>
            </a:r>
            <a:r>
              <a:rPr lang="en-US" u="sng" dirty="0" smtClean="0"/>
              <a:t>types</a:t>
            </a:r>
            <a:r>
              <a:rPr lang="en-US" dirty="0" smtClean="0"/>
              <a:t> of cells in connective tissues, including </a:t>
            </a:r>
            <a:r>
              <a:rPr lang="en-US" i="1" dirty="0" smtClean="0">
                <a:solidFill>
                  <a:srgbClr val="FF0000"/>
                </a:solidFill>
              </a:rPr>
              <a:t>fibroblasts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3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15.1 Cell-Cell Junctions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Multicellular</a:t>
            </a:r>
            <a:r>
              <a:rPr lang="en-US" dirty="0" smtClean="0"/>
              <a:t> organisms have means of </a:t>
            </a:r>
            <a:r>
              <a:rPr lang="en-US" u="sng" dirty="0" smtClean="0"/>
              <a:t>joining</a:t>
            </a:r>
            <a:r>
              <a:rPr lang="en-US" dirty="0" smtClean="0"/>
              <a:t> cells </a:t>
            </a:r>
            <a:r>
              <a:rPr lang="en-US" u="sng" dirty="0" smtClean="0"/>
              <a:t>in long-term associations </a:t>
            </a:r>
            <a:r>
              <a:rPr lang="en-US" dirty="0" smtClean="0"/>
              <a:t>to form </a:t>
            </a:r>
            <a:r>
              <a:rPr lang="en-US" u="sng" dirty="0" smtClean="0"/>
              <a:t>tissues</a:t>
            </a:r>
            <a:r>
              <a:rPr lang="en-US" dirty="0" smtClean="0"/>
              <a:t> and </a:t>
            </a:r>
            <a:r>
              <a:rPr lang="en-US" u="sng" dirty="0" smtClean="0"/>
              <a:t>organs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specialized</a:t>
            </a:r>
            <a:r>
              <a:rPr lang="en-US" dirty="0" smtClean="0"/>
              <a:t> structures where two cells come together are called </a:t>
            </a:r>
            <a:r>
              <a:rPr lang="en-US" b="1" dirty="0" smtClean="0"/>
              <a:t>cell-cell junctions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Features Shared by All Collagens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collagens occur as a </a:t>
            </a:r>
            <a:r>
              <a:rPr lang="en-US" u="sng" dirty="0" smtClean="0"/>
              <a:t>rigid</a:t>
            </a:r>
            <a:r>
              <a:rPr lang="en-US" dirty="0" smtClean="0"/>
              <a:t> </a:t>
            </a:r>
            <a:r>
              <a:rPr lang="en-US" i="1" u="sng" dirty="0" smtClean="0"/>
              <a:t>triple</a:t>
            </a:r>
            <a:r>
              <a:rPr lang="en-US" i="1" dirty="0" smtClean="0"/>
              <a:t> </a:t>
            </a:r>
            <a:r>
              <a:rPr lang="en-US" i="1" u="sng" dirty="0" smtClean="0"/>
              <a:t>helix</a:t>
            </a:r>
            <a:r>
              <a:rPr lang="en-US" dirty="0" smtClean="0"/>
              <a:t> of intertwined polypeptides</a:t>
            </a:r>
          </a:p>
          <a:p>
            <a:r>
              <a:rPr lang="en-US" dirty="0" smtClean="0"/>
              <a:t>They have an </a:t>
            </a:r>
            <a:r>
              <a:rPr lang="en-US" u="sng" dirty="0" smtClean="0"/>
              <a:t>unusual</a:t>
            </a:r>
            <a:r>
              <a:rPr lang="en-US" dirty="0" smtClean="0"/>
              <a:t> </a:t>
            </a:r>
            <a:r>
              <a:rPr lang="en-US" u="sng" dirty="0" smtClean="0"/>
              <a:t>amino acid composition</a:t>
            </a:r>
            <a:r>
              <a:rPr lang="en-US" dirty="0" smtClean="0"/>
              <a:t>—</a:t>
            </a:r>
            <a:br>
              <a:rPr lang="en-US" dirty="0" smtClean="0"/>
            </a:br>
            <a:r>
              <a:rPr lang="en-US" dirty="0" smtClean="0"/>
              <a:t>very </a:t>
            </a:r>
            <a:r>
              <a:rPr lang="en-US" u="sng" dirty="0" smtClean="0"/>
              <a:t>high</a:t>
            </a:r>
            <a:r>
              <a:rPr lang="en-US" dirty="0" smtClean="0"/>
              <a:t> in </a:t>
            </a:r>
            <a:r>
              <a:rPr lang="en-US" u="sng" dirty="0" smtClean="0"/>
              <a:t>glycine</a:t>
            </a:r>
            <a:r>
              <a:rPr lang="en-US" dirty="0" smtClean="0"/>
              <a:t> and the rare amino acids </a:t>
            </a:r>
            <a:r>
              <a:rPr lang="en-US" u="sng" dirty="0" err="1" smtClean="0"/>
              <a:t>hydroxylysine</a:t>
            </a:r>
            <a:r>
              <a:rPr lang="en-US" dirty="0" smtClean="0"/>
              <a:t> and </a:t>
            </a:r>
            <a:r>
              <a:rPr lang="en-US" u="sng" dirty="0" err="1" smtClean="0"/>
              <a:t>hydroxyproline</a:t>
            </a:r>
            <a:endParaRPr lang="en-US" u="sng" dirty="0" smtClean="0"/>
          </a:p>
          <a:p>
            <a:r>
              <a:rPr lang="en-US" dirty="0" smtClean="0"/>
              <a:t>The </a:t>
            </a:r>
            <a:r>
              <a:rPr lang="en-US" u="sng" dirty="0" smtClean="0"/>
              <a:t>glycine</a:t>
            </a:r>
            <a:r>
              <a:rPr lang="en-US" dirty="0" smtClean="0"/>
              <a:t> spacing is important in </a:t>
            </a:r>
            <a:r>
              <a:rPr lang="en-US" u="sng" dirty="0" smtClean="0"/>
              <a:t>forming</a:t>
            </a:r>
            <a:r>
              <a:rPr lang="en-US" dirty="0" smtClean="0"/>
              <a:t> a </a:t>
            </a:r>
            <a:r>
              <a:rPr lang="en-US" u="sng" dirty="0" smtClean="0"/>
              <a:t>helix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087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Collagen Fibers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Collagen fibers</a:t>
            </a:r>
            <a:r>
              <a:rPr lang="en-US" dirty="0" smtClean="0"/>
              <a:t> are visible in the ECM under scanning </a:t>
            </a:r>
            <a:r>
              <a:rPr lang="en-US" dirty="0"/>
              <a:t>electron microscopy (EM)</a:t>
            </a:r>
            <a:endParaRPr lang="en-US" dirty="0" smtClean="0"/>
          </a:p>
          <a:p>
            <a:r>
              <a:rPr lang="en-US" dirty="0" smtClean="0"/>
              <a:t>The fibers are enormously </a:t>
            </a:r>
            <a:r>
              <a:rPr lang="en-US" u="sng" dirty="0" smtClean="0"/>
              <a:t>strong</a:t>
            </a:r>
            <a:r>
              <a:rPr lang="en-US" dirty="0" smtClean="0"/>
              <a:t> and are </a:t>
            </a:r>
            <a:r>
              <a:rPr lang="en-US" u="sng" dirty="0" smtClean="0"/>
              <a:t>composed</a:t>
            </a:r>
            <a:r>
              <a:rPr lang="en-US" dirty="0" smtClean="0"/>
              <a:t> of numerous </a:t>
            </a:r>
            <a:r>
              <a:rPr lang="en-US" i="1" u="sng" dirty="0" smtClean="0"/>
              <a:t>fibrils</a:t>
            </a:r>
          </a:p>
          <a:p>
            <a:r>
              <a:rPr lang="en-US" u="sng" dirty="0" smtClean="0"/>
              <a:t>Each fibril is made of many collagen molecules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each</a:t>
            </a:r>
            <a:r>
              <a:rPr lang="en-US" dirty="0" smtClean="0"/>
              <a:t> composed of </a:t>
            </a:r>
            <a:r>
              <a:rPr lang="en-US" u="sng" dirty="0" smtClean="0"/>
              <a:t>three </a:t>
            </a:r>
            <a:r>
              <a:rPr lang="el-GR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smtClean="0"/>
              <a:t>chains</a:t>
            </a:r>
            <a:r>
              <a:rPr lang="en-US" u="sng" dirty="0" smtClean="0"/>
              <a:t> </a:t>
            </a:r>
            <a:r>
              <a:rPr lang="en-US" dirty="0" smtClean="0"/>
              <a:t>twisted into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u="sng" dirty="0" smtClean="0"/>
              <a:t>helix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992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3"/>
          <a:stretch/>
        </p:blipFill>
        <p:spPr>
          <a:xfrm>
            <a:off x="1554480" y="682752"/>
            <a:ext cx="6035040" cy="533303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856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Procollagen</a:t>
            </a:r>
            <a:endParaRPr lang="en-US" dirty="0"/>
          </a:p>
        </p:txBody>
      </p:sp>
      <p:sp>
        <p:nvSpPr>
          <p:cNvPr id="808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</a:t>
            </a:r>
            <a:r>
              <a:rPr lang="en-US" dirty="0" smtClean="0"/>
              <a:t> the </a:t>
            </a:r>
            <a:r>
              <a:rPr lang="en-US" u="sng" dirty="0" smtClean="0"/>
              <a:t>lumen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, </a:t>
            </a:r>
            <a:r>
              <a:rPr lang="en-US" u="sng" dirty="0" smtClean="0"/>
              <a:t>three chains </a:t>
            </a:r>
            <a:r>
              <a:rPr lang="en-US" dirty="0" smtClean="0"/>
              <a:t>assemble to form a triple helix called </a:t>
            </a:r>
            <a:r>
              <a:rPr lang="en-US" b="1" dirty="0" smtClean="0"/>
              <a:t>procollagen, </a:t>
            </a:r>
            <a:r>
              <a:rPr lang="en-US" u="sng" dirty="0" smtClean="0"/>
              <a:t>with short </a:t>
            </a:r>
            <a:r>
              <a:rPr lang="en-US" u="sng" dirty="0" err="1" smtClean="0"/>
              <a:t>nonhelical</a:t>
            </a:r>
            <a:r>
              <a:rPr lang="en-US" u="sng" dirty="0" smtClean="0"/>
              <a:t> sequences at both ends</a:t>
            </a:r>
          </a:p>
          <a:p>
            <a:r>
              <a:rPr lang="en-US" dirty="0" smtClean="0"/>
              <a:t>Once it is secreted </a:t>
            </a:r>
            <a:r>
              <a:rPr lang="en-US" u="sng" dirty="0" smtClean="0"/>
              <a:t>out of the cell</a:t>
            </a:r>
            <a:r>
              <a:rPr lang="en-US" dirty="0" smtClean="0"/>
              <a:t>, it is </a:t>
            </a:r>
            <a:r>
              <a:rPr lang="en-US" dirty="0" smtClean="0">
                <a:solidFill>
                  <a:srgbClr val="FF0000"/>
                </a:solidFill>
              </a:rPr>
              <a:t>cleaved by </a:t>
            </a:r>
            <a:r>
              <a:rPr lang="en-US" i="1" dirty="0" err="1" smtClean="0">
                <a:solidFill>
                  <a:srgbClr val="FF0000"/>
                </a:solidFill>
              </a:rPr>
              <a:t>procollagen</a:t>
            </a:r>
            <a:r>
              <a:rPr lang="en-US" i="1" dirty="0" smtClean="0">
                <a:solidFill>
                  <a:srgbClr val="FF0000"/>
                </a:solidFill>
              </a:rPr>
              <a:t> peptidase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u="sng" dirty="0" smtClean="0"/>
              <a:t>remove both ends of the molecule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resulting collagen molecules spontaneously associate into fibrils and then fibers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Collagen Stability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stability</a:t>
            </a:r>
            <a:r>
              <a:rPr lang="en-US" dirty="0" smtClean="0"/>
              <a:t> of collagen fibrils is reinforced by </a:t>
            </a:r>
            <a:r>
              <a:rPr lang="en-US" dirty="0" smtClean="0">
                <a:solidFill>
                  <a:srgbClr val="FF0000"/>
                </a:solidFill>
              </a:rPr>
              <a:t>hydrogen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bonds</a:t>
            </a:r>
            <a:r>
              <a:rPr lang="en-US" dirty="0" smtClean="0"/>
              <a:t> involving </a:t>
            </a:r>
            <a:r>
              <a:rPr lang="en-US" u="sng" dirty="0" err="1" smtClean="0"/>
              <a:t>hydroxylysine</a:t>
            </a:r>
            <a:r>
              <a:rPr lang="en-US" u="sng" dirty="0" smtClean="0"/>
              <a:t> and </a:t>
            </a:r>
            <a:r>
              <a:rPr lang="en-US" u="sng" dirty="0" err="1" smtClean="0"/>
              <a:t>hydroxyproline</a:t>
            </a:r>
            <a:endParaRPr lang="en-US" u="sng" dirty="0" smtClean="0"/>
          </a:p>
          <a:p>
            <a:r>
              <a:rPr lang="en-US" dirty="0" smtClean="0"/>
              <a:t>The hydrogen bonds form crosslinks within and between collagen molecules</a:t>
            </a:r>
          </a:p>
          <a:p>
            <a:r>
              <a:rPr lang="en-US" dirty="0" smtClean="0"/>
              <a:t>Vertebrates have about </a:t>
            </a:r>
            <a:r>
              <a:rPr lang="en-US" dirty="0" smtClean="0">
                <a:solidFill>
                  <a:srgbClr val="FF0000"/>
                </a:solidFill>
              </a:rPr>
              <a:t>25 kinds of </a:t>
            </a:r>
            <a:r>
              <a:rPr lang="el-G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solidFill>
                  <a:srgbClr val="FF0000"/>
                </a:solidFill>
              </a:rPr>
              <a:t> chains</a:t>
            </a:r>
            <a:r>
              <a:rPr lang="en-US" dirty="0" smtClean="0"/>
              <a:t>, which </a:t>
            </a:r>
            <a:r>
              <a:rPr lang="en-US" dirty="0" smtClean="0">
                <a:solidFill>
                  <a:srgbClr val="FF0000"/>
                </a:solidFill>
              </a:rPr>
              <a:t>form at least 15 types of collagens </a:t>
            </a:r>
            <a:r>
              <a:rPr lang="en-US" dirty="0" smtClean="0"/>
              <a:t>that are tissue specific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07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"/>
          <a:stretch/>
        </p:blipFill>
        <p:spPr>
          <a:xfrm>
            <a:off x="298704" y="935736"/>
            <a:ext cx="8546592" cy="482739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19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1"/>
          <a:stretch/>
        </p:blipFill>
        <p:spPr>
          <a:xfrm>
            <a:off x="298704" y="2169855"/>
            <a:ext cx="8546592" cy="2402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51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err="1" smtClean="0"/>
              <a:t>Elastins</a:t>
            </a:r>
            <a:r>
              <a:rPr lang="en-US" dirty="0" smtClean="0"/>
              <a:t> Impart Elasticity and Flexibility to the Extracellular Matrix</a:t>
            </a:r>
            <a:endParaRPr lang="en-US" dirty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Elasticity</a:t>
            </a:r>
            <a:r>
              <a:rPr lang="en-US" dirty="0" smtClean="0"/>
              <a:t> is provided to the ECM by </a:t>
            </a:r>
            <a:r>
              <a:rPr lang="en-US" u="sng" dirty="0" smtClean="0"/>
              <a:t>stretchable elastic fibers principally composed of </a:t>
            </a:r>
            <a:r>
              <a:rPr lang="en-US" b="1" dirty="0" err="1" smtClean="0"/>
              <a:t>elastins</a:t>
            </a:r>
            <a:endParaRPr lang="en-US" b="1" dirty="0" smtClean="0"/>
          </a:p>
          <a:p>
            <a:r>
              <a:rPr lang="en-US" dirty="0" smtClean="0"/>
              <a:t>These are </a:t>
            </a:r>
            <a:r>
              <a:rPr lang="en-US" u="sng" dirty="0" smtClean="0"/>
              <a:t>rich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0000"/>
                </a:solidFill>
              </a:rPr>
              <a:t>glycine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proline</a:t>
            </a:r>
            <a:r>
              <a:rPr lang="en-US" dirty="0" smtClean="0"/>
              <a:t>, and the molecules are </a:t>
            </a:r>
            <a:r>
              <a:rPr lang="en-US" u="sng" dirty="0" err="1" smtClean="0"/>
              <a:t>crosslinked</a:t>
            </a:r>
            <a:r>
              <a:rPr lang="en-US" u="sng" dirty="0" smtClean="0"/>
              <a:t> by bonds between lysine residues</a:t>
            </a:r>
          </a:p>
          <a:p>
            <a:r>
              <a:rPr lang="en-US" dirty="0" smtClean="0"/>
              <a:t>Tension causes the overall network to stretch, and release of tension causes individual molecules to relax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"/>
          <a:stretch/>
        </p:blipFill>
        <p:spPr>
          <a:xfrm>
            <a:off x="1700510" y="331581"/>
            <a:ext cx="5742981" cy="599301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069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Collagen and Elastin Fibers Are Embedded in a Matrix of Proteoglycans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u="sng" dirty="0" smtClean="0"/>
              <a:t> collagen </a:t>
            </a:r>
            <a:r>
              <a:rPr lang="en-US" dirty="0" smtClean="0"/>
              <a:t>and </a:t>
            </a:r>
            <a:r>
              <a:rPr lang="en-US" u="sng" dirty="0" smtClean="0"/>
              <a:t>elastin</a:t>
            </a:r>
            <a:r>
              <a:rPr lang="en-US" dirty="0" smtClean="0"/>
              <a:t> fibers are </a:t>
            </a:r>
            <a:r>
              <a:rPr lang="en-US" u="sng" dirty="0" smtClean="0"/>
              <a:t>enmeshed in a gel-like network of </a:t>
            </a:r>
            <a:r>
              <a:rPr lang="en-US" u="sng" dirty="0" smtClean="0">
                <a:solidFill>
                  <a:srgbClr val="FF0000"/>
                </a:solidFill>
              </a:rPr>
              <a:t>proteoglycans</a:t>
            </a:r>
            <a:r>
              <a:rPr lang="en-US" u="sng" dirty="0" smtClean="0"/>
              <a:t>, </a:t>
            </a:r>
            <a:r>
              <a:rPr lang="en-US" u="sng" dirty="0" smtClean="0">
                <a:solidFill>
                  <a:srgbClr val="FF0000"/>
                </a:solidFill>
              </a:rPr>
              <a:t>glycoproteins</a:t>
            </a:r>
            <a:r>
              <a:rPr lang="en-US" u="sng" dirty="0" smtClean="0"/>
              <a:t> with a lot of </a:t>
            </a:r>
            <a:r>
              <a:rPr lang="en-US" u="sng" dirty="0" err="1" smtClean="0">
                <a:solidFill>
                  <a:srgbClr val="FF0000"/>
                </a:solidFill>
              </a:rPr>
              <a:t>glycosaminoglycans</a:t>
            </a: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b="1" dirty="0" err="1" smtClean="0"/>
              <a:t>Glycosaminoglycans</a:t>
            </a:r>
            <a:r>
              <a:rPr lang="en-US" b="1" dirty="0"/>
              <a:t> </a:t>
            </a:r>
            <a:r>
              <a:rPr lang="en-US" dirty="0" smtClean="0"/>
              <a:t>(</a:t>
            </a:r>
            <a:r>
              <a:rPr lang="en-US" b="1" dirty="0" smtClean="0"/>
              <a:t>GAGs</a:t>
            </a:r>
            <a:r>
              <a:rPr lang="en-US" dirty="0" smtClean="0"/>
              <a:t>), are </a:t>
            </a:r>
            <a:r>
              <a:rPr lang="en-US" u="sng" dirty="0" smtClean="0"/>
              <a:t>large</a:t>
            </a:r>
            <a:r>
              <a:rPr lang="en-US" dirty="0" smtClean="0"/>
              <a:t> </a:t>
            </a:r>
            <a:r>
              <a:rPr lang="en-US" u="sng" dirty="0" smtClean="0"/>
              <a:t>carbohydrates</a:t>
            </a:r>
            <a:r>
              <a:rPr lang="en-US" dirty="0" smtClean="0"/>
              <a:t> with </a:t>
            </a:r>
            <a:r>
              <a:rPr lang="en-US" u="sng" dirty="0" smtClean="0"/>
              <a:t>repeating disaccharide units</a:t>
            </a:r>
          </a:p>
          <a:p>
            <a:r>
              <a:rPr lang="en-US" dirty="0" smtClean="0"/>
              <a:t>The most common types are </a:t>
            </a:r>
            <a:r>
              <a:rPr lang="en-US" i="1" dirty="0" smtClean="0">
                <a:solidFill>
                  <a:srgbClr val="00B050"/>
                </a:solidFill>
              </a:rPr>
              <a:t>chondroitin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sulfate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keratan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sulfate</a:t>
            </a:r>
            <a:r>
              <a:rPr lang="en-US" i="1" dirty="0" smtClean="0"/>
              <a:t>,</a:t>
            </a:r>
            <a:r>
              <a:rPr lang="en-US" dirty="0" smtClean="0"/>
              <a:t> and </a:t>
            </a:r>
            <a:r>
              <a:rPr lang="en-US" i="1" dirty="0" err="1" smtClean="0">
                <a:solidFill>
                  <a:srgbClr val="00B050"/>
                </a:solidFill>
              </a:rPr>
              <a:t>hyaluronate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Types of Junctions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Animal</a:t>
            </a:r>
            <a:r>
              <a:rPr lang="en-US" dirty="0" smtClean="0"/>
              <a:t> cells have three common types of junctions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Adhesive</a:t>
            </a:r>
            <a:r>
              <a:rPr lang="en-US" i="1" dirty="0" smtClean="0"/>
              <a:t> junctions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Tight</a:t>
            </a:r>
            <a:r>
              <a:rPr lang="en-US" i="1" dirty="0" smtClean="0"/>
              <a:t> junctions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Gap</a:t>
            </a:r>
            <a:r>
              <a:rPr lang="en-US" i="1" dirty="0" smtClean="0"/>
              <a:t> junctions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Plant</a:t>
            </a:r>
            <a:r>
              <a:rPr lang="en-US" dirty="0" smtClean="0"/>
              <a:t> cells have special structures called </a:t>
            </a:r>
            <a:r>
              <a:rPr lang="en-US" i="1" dirty="0" err="1" smtClean="0">
                <a:solidFill>
                  <a:srgbClr val="00B050"/>
                </a:solidFill>
              </a:rPr>
              <a:t>plasmodesmata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05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err="1" smtClean="0"/>
              <a:t>Glycosaminoglycans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disaccharide</a:t>
            </a:r>
            <a:r>
              <a:rPr lang="en-US" dirty="0" smtClean="0"/>
              <a:t> repeating unit has </a:t>
            </a:r>
            <a:r>
              <a:rPr lang="en-US" dirty="0" smtClean="0">
                <a:solidFill>
                  <a:srgbClr val="00B050"/>
                </a:solidFill>
              </a:rPr>
              <a:t>one amino sugar</a:t>
            </a:r>
            <a:r>
              <a:rPr lang="en-US" dirty="0" smtClean="0"/>
              <a:t>, either </a:t>
            </a:r>
            <a:r>
              <a:rPr lang="en-US" i="1" u="sng" dirty="0" smtClean="0"/>
              <a:t>N-</a:t>
            </a:r>
            <a:r>
              <a:rPr lang="en-US" i="1" u="sng" dirty="0" err="1" smtClean="0"/>
              <a:t>acetylglucosamine</a:t>
            </a:r>
            <a:r>
              <a:rPr lang="en-US" u="sng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GlcNAc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br>
              <a:rPr lang="en-US" dirty="0" smtClean="0"/>
            </a:br>
            <a:r>
              <a:rPr lang="en-US" i="1" u="sng" dirty="0" smtClean="0"/>
              <a:t>N-</a:t>
            </a:r>
            <a:r>
              <a:rPr lang="en-US" i="1" u="sng" dirty="0" err="1" smtClean="0"/>
              <a:t>acetylgalactosamine</a:t>
            </a:r>
            <a:r>
              <a:rPr lang="en-US" u="sng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GalNAc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other sugar </a:t>
            </a:r>
            <a:r>
              <a:rPr lang="en-US" dirty="0" smtClean="0"/>
              <a:t>is usually a </a:t>
            </a:r>
            <a:r>
              <a:rPr lang="en-US" dirty="0" smtClean="0">
                <a:solidFill>
                  <a:srgbClr val="00B050"/>
                </a:solidFill>
              </a:rPr>
              <a:t>sugar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B050"/>
                </a:solidFill>
              </a:rPr>
              <a:t>sugar acid</a:t>
            </a:r>
            <a:r>
              <a:rPr lang="en-US" dirty="0" smtClean="0"/>
              <a:t>, commonly </a:t>
            </a:r>
            <a:r>
              <a:rPr lang="en-US" i="1" u="sng" dirty="0" err="1" smtClean="0"/>
              <a:t>galactose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Gal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or </a:t>
            </a:r>
            <a:r>
              <a:rPr lang="en-US" i="1" u="sng" dirty="0" err="1" smtClean="0"/>
              <a:t>glucuronate</a:t>
            </a:r>
            <a:r>
              <a:rPr lang="en-US" dirty="0" smtClean="0"/>
              <a:t> (</a:t>
            </a:r>
            <a:r>
              <a:rPr lang="en-US" i="1" dirty="0" err="1" smtClean="0"/>
              <a:t>GlcUA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most cases, the </a:t>
            </a:r>
            <a:r>
              <a:rPr lang="en-US" u="sng" dirty="0" smtClean="0">
                <a:solidFill>
                  <a:srgbClr val="0070C0"/>
                </a:solidFill>
              </a:rPr>
              <a:t>amino</a:t>
            </a:r>
            <a:r>
              <a:rPr lang="en-US" u="sng" dirty="0" smtClean="0"/>
              <a:t> </a:t>
            </a:r>
            <a:r>
              <a:rPr lang="en-US" u="sng" dirty="0" smtClean="0">
                <a:solidFill>
                  <a:srgbClr val="0070C0"/>
                </a:solidFill>
              </a:rPr>
              <a:t>sugar</a:t>
            </a:r>
            <a:r>
              <a:rPr lang="en-US" u="sng" dirty="0" smtClean="0"/>
              <a:t> has one or more </a:t>
            </a:r>
            <a:r>
              <a:rPr lang="en-US" u="sng" dirty="0" smtClean="0">
                <a:solidFill>
                  <a:srgbClr val="0070C0"/>
                </a:solidFill>
              </a:rPr>
              <a:t>sulfate</a:t>
            </a:r>
            <a:r>
              <a:rPr lang="en-US" u="sng" dirty="0" smtClean="0"/>
              <a:t> groups attached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"/>
          <a:stretch/>
        </p:blipFill>
        <p:spPr>
          <a:xfrm>
            <a:off x="298704" y="1435608"/>
            <a:ext cx="8546592" cy="383422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18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Proteoglycans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Most </a:t>
            </a:r>
            <a:r>
              <a:rPr lang="en-US" u="sng" dirty="0" err="1" smtClean="0"/>
              <a:t>glycosaminoglycans</a:t>
            </a:r>
            <a:r>
              <a:rPr lang="en-US" u="sng" dirty="0" smtClean="0"/>
              <a:t> </a:t>
            </a:r>
            <a:r>
              <a:rPr lang="en-US" dirty="0" smtClean="0"/>
              <a:t>in the ECM are </a:t>
            </a:r>
            <a:r>
              <a:rPr lang="en-US" u="sng" dirty="0" smtClean="0"/>
              <a:t>covalently bound </a:t>
            </a:r>
            <a:r>
              <a:rPr lang="en-US" dirty="0" smtClean="0"/>
              <a:t>to </a:t>
            </a:r>
            <a:r>
              <a:rPr lang="en-US" u="sng" dirty="0" smtClean="0"/>
              <a:t>proteins</a:t>
            </a:r>
            <a:r>
              <a:rPr lang="en-US" dirty="0" smtClean="0"/>
              <a:t> to form </a:t>
            </a:r>
            <a:r>
              <a:rPr lang="en-US" b="1" dirty="0" smtClean="0"/>
              <a:t>proteoglycans</a:t>
            </a:r>
            <a:endParaRPr lang="en-US" dirty="0" smtClean="0"/>
          </a:p>
          <a:p>
            <a:r>
              <a:rPr lang="en-US" u="sng" dirty="0" smtClean="0"/>
              <a:t>Each proteoglycan has a number of GAG chains attached along the length of a </a:t>
            </a:r>
            <a:r>
              <a:rPr lang="en-US" b="1" dirty="0" smtClean="0"/>
              <a:t>core protein</a:t>
            </a:r>
          </a:p>
          <a:p>
            <a:r>
              <a:rPr lang="en-US" dirty="0" smtClean="0"/>
              <a:t>Proteoglycans </a:t>
            </a:r>
            <a:r>
              <a:rPr lang="en-US" u="sng" dirty="0" smtClean="0"/>
              <a:t>vary </a:t>
            </a:r>
            <a:r>
              <a:rPr lang="en-US" dirty="0" smtClean="0"/>
              <a:t>greatly in </a:t>
            </a:r>
            <a:r>
              <a:rPr lang="en-US" dirty="0" smtClean="0">
                <a:solidFill>
                  <a:srgbClr val="0070C0"/>
                </a:solidFill>
              </a:rPr>
              <a:t>size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depending</a:t>
            </a:r>
            <a:r>
              <a:rPr lang="en-US" dirty="0" smtClean="0"/>
              <a:t> on the </a:t>
            </a:r>
            <a:r>
              <a:rPr lang="en-US" u="sng" dirty="0" smtClean="0"/>
              <a:t>size of the core protein </a:t>
            </a:r>
            <a:r>
              <a:rPr lang="en-US" dirty="0" smtClean="0"/>
              <a:t>and the </a:t>
            </a:r>
            <a:r>
              <a:rPr lang="en-US" u="sng" dirty="0" smtClean="0"/>
              <a:t>length of the carbohydrate chains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70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Proteoglycans (</a:t>
            </a:r>
            <a:r>
              <a:rPr lang="en-US" dirty="0"/>
              <a:t>continued)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Proteoglycans</a:t>
            </a:r>
            <a:r>
              <a:rPr lang="en-US" dirty="0" smtClean="0"/>
              <a:t> are usually </a:t>
            </a:r>
            <a:r>
              <a:rPr lang="en-US" u="sng" dirty="0" smtClean="0">
                <a:solidFill>
                  <a:srgbClr val="C00000"/>
                </a:solidFill>
              </a:rPr>
              <a:t>integral</a:t>
            </a:r>
            <a:r>
              <a:rPr lang="en-US" dirty="0" smtClean="0"/>
              <a:t> </a:t>
            </a:r>
            <a:r>
              <a:rPr lang="en-US" u="sng" dirty="0" smtClean="0"/>
              <a:t>components</a:t>
            </a:r>
            <a:r>
              <a:rPr lang="en-US" dirty="0" smtClean="0"/>
              <a:t> of the </a:t>
            </a:r>
            <a:r>
              <a:rPr lang="en-US" u="sng" dirty="0" smtClean="0"/>
              <a:t>plasma membrane</a:t>
            </a:r>
            <a:r>
              <a:rPr lang="en-US" dirty="0" smtClean="0"/>
              <a:t>, with their core polypeptides embedded in the membrane</a:t>
            </a:r>
          </a:p>
          <a:p>
            <a:r>
              <a:rPr lang="en-US" dirty="0" smtClean="0"/>
              <a:t>In </a:t>
            </a:r>
            <a:r>
              <a:rPr lang="en-US" u="sng" dirty="0" smtClean="0"/>
              <a:t>many tissues</a:t>
            </a:r>
            <a:r>
              <a:rPr lang="en-US" dirty="0" smtClean="0"/>
              <a:t>, proteoglycans are </a:t>
            </a:r>
            <a:r>
              <a:rPr lang="en-US" dirty="0" smtClean="0">
                <a:solidFill>
                  <a:srgbClr val="C00000"/>
                </a:solidFill>
              </a:rPr>
              <a:t>present as individual molecules</a:t>
            </a:r>
          </a:p>
          <a:p>
            <a:r>
              <a:rPr lang="en-US" dirty="0" smtClean="0"/>
              <a:t>In </a:t>
            </a:r>
            <a:r>
              <a:rPr lang="en-US" u="sng" dirty="0" smtClean="0"/>
              <a:t>cartilage</a:t>
            </a:r>
            <a:r>
              <a:rPr lang="en-US" dirty="0" smtClean="0"/>
              <a:t>, numerous proteoglycans become </a:t>
            </a:r>
            <a:r>
              <a:rPr lang="en-US" dirty="0" smtClean="0">
                <a:solidFill>
                  <a:srgbClr val="C00000"/>
                </a:solidFill>
              </a:rPr>
              <a:t>attached to long molecules of </a:t>
            </a:r>
            <a:r>
              <a:rPr lang="en-US" dirty="0" err="1" smtClean="0">
                <a:solidFill>
                  <a:srgbClr val="C00000"/>
                </a:solidFill>
              </a:rPr>
              <a:t>hyaluronate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Free </a:t>
            </a:r>
            <a:r>
              <a:rPr lang="en-US" dirty="0" err="1" smtClean="0"/>
              <a:t>Hyaluronate</a:t>
            </a:r>
            <a:r>
              <a:rPr lang="en-US" dirty="0" smtClean="0"/>
              <a:t> Lubricates Joints and Facilitates Cell Migration</a:t>
            </a:r>
            <a:endParaRPr lang="en-US" dirty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Most</a:t>
            </a:r>
            <a:r>
              <a:rPr lang="en-US" dirty="0" smtClean="0"/>
              <a:t> </a:t>
            </a:r>
            <a:r>
              <a:rPr lang="en-US" dirty="0" err="1" smtClean="0"/>
              <a:t>GAGs</a:t>
            </a:r>
            <a:r>
              <a:rPr lang="en-US" dirty="0" smtClean="0"/>
              <a:t> in the </a:t>
            </a:r>
            <a:r>
              <a:rPr lang="en-US" dirty="0" err="1" smtClean="0"/>
              <a:t>ECM</a:t>
            </a:r>
            <a:r>
              <a:rPr lang="en-US" dirty="0" smtClean="0"/>
              <a:t> </a:t>
            </a:r>
            <a:r>
              <a:rPr lang="en-US" u="sng" dirty="0" smtClean="0"/>
              <a:t>exist</a:t>
            </a:r>
            <a:r>
              <a:rPr lang="en-US" dirty="0" smtClean="0"/>
              <a:t> only as </a:t>
            </a:r>
            <a:r>
              <a:rPr lang="en-US" u="sng" dirty="0" smtClean="0"/>
              <a:t>components of proteoglycans</a:t>
            </a:r>
          </a:p>
          <a:p>
            <a:r>
              <a:rPr lang="en-US" b="1" dirty="0" err="1" smtClean="0"/>
              <a:t>Hyaluronate</a:t>
            </a:r>
            <a:r>
              <a:rPr lang="en-US" dirty="0" smtClean="0"/>
              <a:t> is </a:t>
            </a:r>
            <a:r>
              <a:rPr lang="en-US" u="sng" dirty="0" smtClean="0"/>
              <a:t>an exception </a:t>
            </a:r>
            <a:r>
              <a:rPr lang="en-US" dirty="0" smtClean="0"/>
              <a:t>that </a:t>
            </a:r>
            <a:r>
              <a:rPr lang="en-US" u="sng" dirty="0" smtClean="0"/>
              <a:t>occurs both </a:t>
            </a:r>
            <a:r>
              <a:rPr lang="en-US" dirty="0" smtClean="0"/>
              <a:t>as a </a:t>
            </a:r>
            <a:r>
              <a:rPr lang="en-US" dirty="0" smtClean="0">
                <a:solidFill>
                  <a:srgbClr val="C00000"/>
                </a:solidFill>
              </a:rPr>
              <a:t>backbone of cartilage proteoglycans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as a free molecule</a:t>
            </a:r>
          </a:p>
          <a:p>
            <a:r>
              <a:rPr lang="en-US" dirty="0" smtClean="0"/>
              <a:t>It has </a:t>
            </a:r>
            <a:r>
              <a:rPr lang="en-US" u="sng" dirty="0" smtClean="0"/>
              <a:t>lubricating properties </a:t>
            </a:r>
            <a:r>
              <a:rPr lang="en-US" dirty="0" smtClean="0"/>
              <a:t>and is </a:t>
            </a:r>
            <a:r>
              <a:rPr lang="en-US" u="sng" dirty="0" smtClean="0"/>
              <a:t>most abundant where </a:t>
            </a:r>
            <a:r>
              <a:rPr lang="en-US" u="sng" dirty="0" smtClean="0">
                <a:solidFill>
                  <a:srgbClr val="FF0000"/>
                </a:solidFill>
              </a:rPr>
              <a:t>friction</a:t>
            </a:r>
            <a:r>
              <a:rPr lang="en-US" u="sng" dirty="0" smtClean="0"/>
              <a:t> needs to be reduced, such as in </a:t>
            </a:r>
            <a:r>
              <a:rPr lang="en-US" u="sng" dirty="0" smtClean="0">
                <a:solidFill>
                  <a:srgbClr val="FF0000"/>
                </a:solidFill>
              </a:rPr>
              <a:t>joints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Adhesive Glycoproteins Anchor Cells to the Extracellular Matrix</a:t>
            </a:r>
            <a:endParaRPr lang="en-US" dirty="0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Direct links</a:t>
            </a:r>
            <a:r>
              <a:rPr lang="en-US" dirty="0" smtClean="0"/>
              <a:t> between the </a:t>
            </a:r>
            <a:r>
              <a:rPr lang="en-US" u="sng" dirty="0" smtClean="0"/>
              <a:t>ECM and the plasma membrane </a:t>
            </a:r>
            <a:r>
              <a:rPr lang="en-US" dirty="0" smtClean="0"/>
              <a:t>are </a:t>
            </a:r>
            <a:r>
              <a:rPr lang="en-US" u="sng" dirty="0" smtClean="0"/>
              <a:t>reinforced by a family of adhesive glycoproteins</a:t>
            </a:r>
          </a:p>
          <a:p>
            <a:r>
              <a:rPr lang="en-US" dirty="0" smtClean="0"/>
              <a:t>They have </a:t>
            </a:r>
            <a:r>
              <a:rPr lang="en-US" u="sng" dirty="0" smtClean="0"/>
              <a:t>multiple domains </a:t>
            </a:r>
            <a:r>
              <a:rPr lang="en-US" dirty="0" smtClean="0"/>
              <a:t>to bind molecules in the ECM and receptors on membranes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Laminins</a:t>
            </a:r>
            <a:r>
              <a:rPr lang="en-US" dirty="0" smtClean="0"/>
              <a:t> and </a:t>
            </a:r>
            <a:r>
              <a:rPr lang="en-US" i="1" dirty="0" err="1" smtClean="0">
                <a:solidFill>
                  <a:srgbClr val="FF0000"/>
                </a:solidFill>
              </a:rPr>
              <a:t>fibronectins</a:t>
            </a:r>
            <a:r>
              <a:rPr lang="en-US" dirty="0" smtClean="0"/>
              <a:t> are the most common types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Fibronectins Bind Cells to the ECM and Guide Cellular Movement</a:t>
            </a:r>
            <a:endParaRPr lang="en-US" dirty="0"/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Fibronectins</a:t>
            </a:r>
            <a:r>
              <a:rPr lang="en-US" dirty="0" smtClean="0"/>
              <a:t> are a </a:t>
            </a:r>
            <a:r>
              <a:rPr lang="en-US" dirty="0" smtClean="0">
                <a:solidFill>
                  <a:srgbClr val="FF0000"/>
                </a:solidFill>
              </a:rPr>
              <a:t>family</a:t>
            </a:r>
            <a:r>
              <a:rPr lang="en-US" dirty="0" smtClean="0"/>
              <a:t> of closely related glycoproteins in the ECM</a:t>
            </a:r>
          </a:p>
          <a:p>
            <a:r>
              <a:rPr lang="en-US" u="sng" dirty="0" smtClean="0"/>
              <a:t>RNA</a:t>
            </a:r>
            <a:r>
              <a:rPr lang="en-US" dirty="0" smtClean="0"/>
              <a:t> transcribed from the </a:t>
            </a:r>
            <a:r>
              <a:rPr lang="en-US" dirty="0" err="1" smtClean="0"/>
              <a:t>fibronectin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gene</a:t>
            </a:r>
            <a:r>
              <a:rPr lang="en-US" dirty="0" smtClean="0"/>
              <a:t> is </a:t>
            </a:r>
            <a:r>
              <a:rPr lang="en-US" u="sng" dirty="0" smtClean="0"/>
              <a:t>processed to produce many different mRNAs and thus many different variants of the protein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fibronectin</a:t>
            </a:r>
            <a:r>
              <a:rPr lang="en-US" dirty="0" smtClean="0"/>
              <a:t> molecule has </a:t>
            </a:r>
            <a:r>
              <a:rPr lang="en-US" u="sng" dirty="0" smtClean="0"/>
              <a:t>two large subunits linked near the C-terminals by two disulfide bonds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err="1" smtClean="0"/>
              <a:t>Fibronectin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fibronectin subunit is folded into a series of </a:t>
            </a:r>
            <a:r>
              <a:rPr lang="en-US" dirty="0" err="1" smtClean="0"/>
              <a:t>rodlike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domains</a:t>
            </a:r>
            <a:r>
              <a:rPr lang="en-US" dirty="0" smtClean="0"/>
              <a:t> </a:t>
            </a:r>
          </a:p>
          <a:p>
            <a:r>
              <a:rPr lang="en-US" u="sng" dirty="0" smtClean="0"/>
              <a:t>Several domains </a:t>
            </a:r>
            <a:r>
              <a:rPr lang="en-US" dirty="0" smtClean="0">
                <a:solidFill>
                  <a:srgbClr val="FF0000"/>
                </a:solidFill>
              </a:rPr>
              <a:t>bind</a:t>
            </a:r>
            <a:r>
              <a:rPr lang="en-US" dirty="0" smtClean="0"/>
              <a:t> one or more </a:t>
            </a:r>
            <a:r>
              <a:rPr lang="en-US" u="sng" dirty="0" smtClean="0"/>
              <a:t>ECM macromolecules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including</a:t>
            </a:r>
            <a:r>
              <a:rPr lang="en-US" dirty="0" smtClean="0"/>
              <a:t> several types of </a:t>
            </a:r>
            <a:r>
              <a:rPr lang="en-US" u="sng" dirty="0" smtClean="0"/>
              <a:t>collagen</a:t>
            </a:r>
            <a:r>
              <a:rPr lang="en-US" dirty="0" smtClean="0"/>
              <a:t>, </a:t>
            </a:r>
            <a:r>
              <a:rPr lang="en-US" u="sng" dirty="0" smtClean="0"/>
              <a:t>heparin</a:t>
            </a:r>
            <a:r>
              <a:rPr lang="en-US" dirty="0" smtClean="0"/>
              <a:t>, and </a:t>
            </a:r>
            <a:r>
              <a:rPr lang="en-US" u="sng" dirty="0" smtClean="0"/>
              <a:t>fibrin</a:t>
            </a:r>
          </a:p>
          <a:p>
            <a:r>
              <a:rPr lang="en-US" dirty="0" smtClean="0"/>
              <a:t>Other </a:t>
            </a:r>
            <a:r>
              <a:rPr lang="en-US" dirty="0" smtClean="0">
                <a:solidFill>
                  <a:srgbClr val="FF0000"/>
                </a:solidFill>
              </a:rPr>
              <a:t>domains</a:t>
            </a:r>
            <a:r>
              <a:rPr lang="en-US" dirty="0" smtClean="0"/>
              <a:t> </a:t>
            </a:r>
            <a:r>
              <a:rPr lang="en-US" u="sng" dirty="0" smtClean="0"/>
              <a:t>recognize</a:t>
            </a:r>
            <a:r>
              <a:rPr lang="en-US" dirty="0" smtClean="0"/>
              <a:t> and </a:t>
            </a:r>
            <a:r>
              <a:rPr lang="en-US" u="sng" dirty="0" smtClean="0"/>
              <a:t>bind</a:t>
            </a:r>
            <a:r>
              <a:rPr lang="en-US" dirty="0" smtClean="0"/>
              <a:t> cell surface </a:t>
            </a:r>
            <a:r>
              <a:rPr lang="en-US" u="sng" dirty="0" smtClean="0"/>
              <a:t>receptors</a:t>
            </a:r>
            <a:r>
              <a:rPr lang="en-US" dirty="0" smtClean="0"/>
              <a:t> </a:t>
            </a:r>
            <a:r>
              <a:rPr lang="en-US" u="sng" dirty="0" smtClean="0"/>
              <a:t>via the </a:t>
            </a:r>
            <a:r>
              <a:rPr lang="en-US" i="1" u="sng" dirty="0" smtClean="0"/>
              <a:t>RGD</a:t>
            </a:r>
            <a:r>
              <a:rPr lang="en-US" u="sng" dirty="0" smtClean="0"/>
              <a:t> (</a:t>
            </a:r>
            <a:r>
              <a:rPr lang="en-US" u="sng" dirty="0" err="1" smtClean="0"/>
              <a:t>arg</a:t>
            </a:r>
            <a:r>
              <a:rPr lang="en-US" u="sng" dirty="0" smtClean="0"/>
              <a:t>-</a:t>
            </a:r>
            <a:r>
              <a:rPr lang="en-US" u="sng" dirty="0" err="1" smtClean="0"/>
              <a:t>gly</a:t>
            </a:r>
            <a:r>
              <a:rPr lang="en-US" u="sng" dirty="0" smtClean="0"/>
              <a:t>-asp) </a:t>
            </a:r>
            <a:r>
              <a:rPr lang="en-US" i="1" u="sng" dirty="0" smtClean="0"/>
              <a:t>sequence</a:t>
            </a:r>
            <a:endParaRPr lang="en-US" i="1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061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"/>
          <a:stretch/>
        </p:blipFill>
        <p:spPr>
          <a:xfrm>
            <a:off x="298704" y="320040"/>
            <a:ext cx="8546592" cy="606872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86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Fibronectin</a:t>
            </a:r>
            <a:r>
              <a:rPr lang="en-US" dirty="0" smtClean="0"/>
              <a:t> on Cell Movement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Fibronectin acts as a </a:t>
            </a:r>
            <a:r>
              <a:rPr lang="en-US" dirty="0" smtClean="0">
                <a:solidFill>
                  <a:srgbClr val="FF0000"/>
                </a:solidFill>
              </a:rPr>
              <a:t>bridging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molecule</a:t>
            </a:r>
            <a:r>
              <a:rPr lang="en-US" dirty="0" smtClean="0"/>
              <a:t> between </a:t>
            </a:r>
            <a:r>
              <a:rPr lang="en-US" u="sng" dirty="0" smtClean="0"/>
              <a:t>cells and the ECM</a:t>
            </a:r>
          </a:p>
          <a:p>
            <a:r>
              <a:rPr lang="en-US" dirty="0" smtClean="0"/>
              <a:t>Mice that </a:t>
            </a:r>
            <a:r>
              <a:rPr lang="en-US" u="sng" dirty="0" smtClean="0"/>
              <a:t>cannot produce fibronectin </a:t>
            </a:r>
            <a:r>
              <a:rPr lang="en-US" dirty="0" smtClean="0"/>
              <a:t>have severe </a:t>
            </a:r>
            <a:r>
              <a:rPr lang="en-US" u="sng" dirty="0" smtClean="0"/>
              <a:t>defects in musculature and vasculature</a:t>
            </a:r>
          </a:p>
          <a:p>
            <a:r>
              <a:rPr lang="en-US" dirty="0" smtClean="0"/>
              <a:t>Many kinds of </a:t>
            </a:r>
            <a:r>
              <a:rPr lang="en-US" u="sng" dirty="0" smtClean="0"/>
              <a:t>cancer</a:t>
            </a:r>
            <a:r>
              <a:rPr lang="en-US" dirty="0" smtClean="0"/>
              <a:t> </a:t>
            </a:r>
            <a:r>
              <a:rPr lang="en-US" u="sng" dirty="0" smtClean="0"/>
              <a:t>cells</a:t>
            </a:r>
            <a:r>
              <a:rPr lang="en-US" dirty="0" smtClean="0"/>
              <a:t> </a:t>
            </a:r>
            <a:r>
              <a:rPr lang="en-US" u="sng" dirty="0" smtClean="0"/>
              <a:t>do not produce fibronectin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1459566" y="304800"/>
            <a:ext cx="6224869" cy="5981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22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Effects of </a:t>
            </a:r>
            <a:r>
              <a:rPr lang="en-US" dirty="0" err="1" smtClean="0"/>
              <a:t>Fibronectin</a:t>
            </a:r>
            <a:r>
              <a:rPr lang="en-US" dirty="0" smtClean="0"/>
              <a:t> on Blood Clotting</a:t>
            </a:r>
            <a:endParaRPr lang="en-US" dirty="0"/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soluble form of </a:t>
            </a:r>
            <a:r>
              <a:rPr lang="en-US" u="sng" dirty="0" err="1" smtClean="0"/>
              <a:t>fibronectin</a:t>
            </a:r>
            <a:r>
              <a:rPr lang="en-US" u="sng" dirty="0" smtClean="0"/>
              <a:t> in blood is called </a:t>
            </a:r>
            <a:r>
              <a:rPr lang="en-US" i="1" u="sng" dirty="0" smtClean="0"/>
              <a:t>plasma </a:t>
            </a:r>
            <a:r>
              <a:rPr lang="en-US" i="1" u="sng" dirty="0" err="1" smtClean="0"/>
              <a:t>fibronectin</a:t>
            </a:r>
            <a:endParaRPr lang="en-US" i="1" u="sng" dirty="0" smtClean="0"/>
          </a:p>
          <a:p>
            <a:r>
              <a:rPr lang="en-US" dirty="0" smtClean="0"/>
              <a:t>It promotes </a:t>
            </a:r>
            <a:r>
              <a:rPr lang="en-US" dirty="0" smtClean="0">
                <a:solidFill>
                  <a:srgbClr val="FF0000"/>
                </a:solidFill>
              </a:rPr>
              <a:t>blood clotting </a:t>
            </a:r>
            <a:r>
              <a:rPr lang="en-US" dirty="0" smtClean="0"/>
              <a:t>because it has </a:t>
            </a:r>
            <a:r>
              <a:rPr lang="en-US" u="sng" dirty="0" smtClean="0"/>
              <a:t>domains for binding </a:t>
            </a:r>
            <a:r>
              <a:rPr lang="en-US" i="1" u="sng" dirty="0" smtClean="0"/>
              <a:t>fibrin</a:t>
            </a:r>
            <a:r>
              <a:rPr lang="en-US" i="1" dirty="0" smtClean="0"/>
              <a:t>,</a:t>
            </a:r>
            <a:r>
              <a:rPr lang="en-US" dirty="0" smtClean="0"/>
              <a:t> the blood-clotting protein</a:t>
            </a:r>
          </a:p>
          <a:p>
            <a:r>
              <a:rPr lang="en-US" dirty="0" smtClean="0"/>
              <a:t>It can </a:t>
            </a:r>
            <a:r>
              <a:rPr lang="en-US" u="sng" dirty="0" smtClean="0"/>
              <a:t>attach blood platelets </a:t>
            </a:r>
            <a:r>
              <a:rPr lang="en-US" dirty="0" smtClean="0"/>
              <a:t>to fibrin as the clot forms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err="1" smtClean="0"/>
              <a:t>Laminins</a:t>
            </a:r>
            <a:r>
              <a:rPr lang="en-US" dirty="0" smtClean="0"/>
              <a:t> Bind Cells to the Basal Lamina</a:t>
            </a:r>
            <a:endParaRPr lang="en-US" dirty="0"/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Laminins</a:t>
            </a:r>
            <a:r>
              <a:rPr lang="en-US" dirty="0" smtClean="0"/>
              <a:t> are </a:t>
            </a:r>
            <a:r>
              <a:rPr lang="en-US" u="sng" dirty="0" smtClean="0"/>
              <a:t>found mainly in the </a:t>
            </a:r>
            <a:r>
              <a:rPr lang="en-US" b="1" dirty="0" smtClean="0"/>
              <a:t>basal lamina, </a:t>
            </a:r>
            <a:r>
              <a:rPr lang="en-US" dirty="0" smtClean="0"/>
              <a:t>a </a:t>
            </a:r>
            <a:r>
              <a:rPr lang="en-US" u="sng" dirty="0" smtClean="0"/>
              <a:t>thin sheet of specialized extracellular material</a:t>
            </a:r>
          </a:p>
          <a:p>
            <a:r>
              <a:rPr lang="en-US" dirty="0" smtClean="0"/>
              <a:t>It </a:t>
            </a:r>
            <a:r>
              <a:rPr lang="en-US" u="sng" dirty="0" smtClean="0"/>
              <a:t>underlies epithelial cells</a:t>
            </a:r>
            <a:r>
              <a:rPr lang="en-US" dirty="0" smtClean="0"/>
              <a:t>, separating them from connective tissues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"/>
          <a:stretch/>
        </p:blipFill>
        <p:spPr>
          <a:xfrm>
            <a:off x="2485705" y="342725"/>
            <a:ext cx="4172590" cy="5981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655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Properties of the Basal Lamina</a:t>
            </a:r>
            <a:endParaRPr lang="en-US" dirty="0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basal lamina is a </a:t>
            </a:r>
            <a:r>
              <a:rPr lang="en-US" dirty="0" smtClean="0">
                <a:solidFill>
                  <a:srgbClr val="FF0000"/>
                </a:solidFill>
              </a:rPr>
              <a:t>structural support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rgbClr val="FF0000"/>
                </a:solidFill>
              </a:rPr>
              <a:t>permeability barrier</a:t>
            </a:r>
          </a:p>
          <a:p>
            <a:r>
              <a:rPr lang="en-US" dirty="0" smtClean="0"/>
              <a:t>All forms of basal lamina </a:t>
            </a:r>
            <a:r>
              <a:rPr lang="en-US" u="sng" dirty="0" smtClean="0"/>
              <a:t>contain type IV collagen</a:t>
            </a:r>
            <a:r>
              <a:rPr lang="en-US" dirty="0" smtClean="0"/>
              <a:t>, </a:t>
            </a:r>
            <a:r>
              <a:rPr lang="en-US" u="sng" dirty="0" smtClean="0"/>
              <a:t>proteoglycans</a:t>
            </a:r>
            <a:r>
              <a:rPr lang="en-US" dirty="0" smtClean="0"/>
              <a:t>, </a:t>
            </a:r>
            <a:r>
              <a:rPr lang="en-US" u="sng" dirty="0" err="1" smtClean="0"/>
              <a:t>laminins</a:t>
            </a:r>
            <a:r>
              <a:rPr lang="en-US" dirty="0" smtClean="0"/>
              <a:t>, and another </a:t>
            </a:r>
            <a:r>
              <a:rPr lang="en-US" u="sng" dirty="0" smtClean="0"/>
              <a:t>glycoprotein called </a:t>
            </a:r>
            <a:r>
              <a:rPr lang="en-US" i="1" u="sng" dirty="0" err="1" smtClean="0"/>
              <a:t>entactin</a:t>
            </a:r>
            <a:r>
              <a:rPr lang="en-US" u="sng" dirty="0" smtClean="0"/>
              <a:t> or </a:t>
            </a:r>
            <a:r>
              <a:rPr lang="en-US" i="1" u="sng" dirty="0" err="1" smtClean="0"/>
              <a:t>nidogen</a:t>
            </a:r>
            <a:endParaRPr lang="en-US" i="1" u="sng" dirty="0" smtClean="0"/>
          </a:p>
          <a:p>
            <a:r>
              <a:rPr lang="en-US" u="sng" dirty="0" smtClean="0"/>
              <a:t>Cells can </a:t>
            </a:r>
            <a:r>
              <a:rPr lang="en-US" u="sng" dirty="0" smtClean="0">
                <a:solidFill>
                  <a:srgbClr val="C00000"/>
                </a:solidFill>
              </a:rPr>
              <a:t>alter</a:t>
            </a:r>
            <a:r>
              <a:rPr lang="en-US" u="sng" dirty="0" smtClean="0"/>
              <a:t> the properties of the basal lamina by </a:t>
            </a:r>
            <a:r>
              <a:rPr lang="en-US" u="sng" dirty="0" smtClean="0">
                <a:solidFill>
                  <a:srgbClr val="C00000"/>
                </a:solidFill>
              </a:rPr>
              <a:t>secreting</a:t>
            </a:r>
            <a:r>
              <a:rPr lang="en-US" u="sng" dirty="0" smtClean="0"/>
              <a:t> enzymes that catalyze </a:t>
            </a:r>
            <a:r>
              <a:rPr lang="en-US" u="sng" dirty="0" smtClean="0">
                <a:solidFill>
                  <a:srgbClr val="C00000"/>
                </a:solidFill>
              </a:rPr>
              <a:t>changes</a:t>
            </a:r>
            <a:r>
              <a:rPr lang="en-US" u="sng" dirty="0" smtClean="0"/>
              <a:t> in the lamina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Enzymes That Alter the Basal Lamina</a:t>
            </a:r>
            <a:endParaRPr lang="en-US" dirty="0"/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important class of such enzymes is </a:t>
            </a:r>
            <a:r>
              <a:rPr lang="en-US" u="sng" dirty="0" smtClean="0"/>
              <a:t>matrix </a:t>
            </a:r>
            <a:r>
              <a:rPr lang="en-US" i="1" u="sng" dirty="0" err="1" smtClean="0"/>
              <a:t>metalloproteinases</a:t>
            </a:r>
            <a:r>
              <a:rPr lang="en-US" u="sng" dirty="0" smtClean="0"/>
              <a:t> (</a:t>
            </a:r>
            <a:r>
              <a:rPr lang="en-US" i="1" u="sng" dirty="0" smtClean="0"/>
              <a:t>MMPs</a:t>
            </a:r>
            <a:r>
              <a:rPr lang="en-US" u="sng" dirty="0" smtClean="0"/>
              <a:t>)</a:t>
            </a:r>
            <a:r>
              <a:rPr lang="en-US" i="1" u="sng" dirty="0" smtClean="0"/>
              <a:t> </a:t>
            </a:r>
            <a:r>
              <a:rPr lang="en-US" u="sng" dirty="0" smtClean="0"/>
              <a:t>that require metal ions as cofactors</a:t>
            </a:r>
          </a:p>
          <a:p>
            <a:r>
              <a:rPr lang="en-US" dirty="0" smtClean="0"/>
              <a:t>They </a:t>
            </a:r>
            <a:r>
              <a:rPr lang="en-US" dirty="0" smtClean="0">
                <a:solidFill>
                  <a:srgbClr val="C00000"/>
                </a:solidFill>
              </a:rPr>
              <a:t>degrade</a:t>
            </a:r>
            <a:r>
              <a:rPr lang="en-US" dirty="0" smtClean="0"/>
              <a:t> the ECM locally, </a:t>
            </a:r>
            <a:r>
              <a:rPr lang="en-US" u="sng" dirty="0" smtClean="0"/>
              <a:t>allowing cells to pass through</a:t>
            </a:r>
          </a:p>
          <a:p>
            <a:r>
              <a:rPr lang="en-US" dirty="0" smtClean="0"/>
              <a:t>This is important for </a:t>
            </a:r>
            <a:r>
              <a:rPr lang="en-US" u="sng" dirty="0" smtClean="0"/>
              <a:t>leukocytes to invade injured tissues</a:t>
            </a:r>
            <a:r>
              <a:rPr lang="en-US" dirty="0" smtClean="0"/>
              <a:t> and may be a </a:t>
            </a:r>
            <a:r>
              <a:rPr lang="en-US" u="sng" dirty="0" smtClean="0"/>
              <a:t>factor in cancer cell invasiveness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Laminin</a:t>
            </a:r>
            <a:endParaRPr lang="en-US" dirty="0"/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Laminin consists of </a:t>
            </a:r>
            <a:r>
              <a:rPr lang="en-US" u="sng" dirty="0" smtClean="0"/>
              <a:t>three long polypeptides </a:t>
            </a:r>
            <a:r>
              <a:rPr lang="el-G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u="sng" dirty="0" smtClean="0"/>
              <a:t>, </a:t>
            </a:r>
            <a:r>
              <a:rPr lang="el-GR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u="sng" dirty="0" smtClean="0">
                <a:sym typeface="Symbol" charset="0"/>
              </a:rPr>
              <a:t>,</a:t>
            </a:r>
            <a:r>
              <a:rPr lang="en-US" u="sng" dirty="0" smtClean="0"/>
              <a:t> and </a:t>
            </a:r>
            <a:r>
              <a:rPr lang="el-GR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i="1" u="sng" dirty="0" smtClean="0"/>
              <a:t>;</a:t>
            </a:r>
            <a:r>
              <a:rPr lang="en-US" dirty="0" smtClean="0"/>
              <a:t> </a:t>
            </a:r>
            <a:r>
              <a:rPr lang="en-US" u="sng" dirty="0" smtClean="0"/>
              <a:t>several types </a:t>
            </a:r>
            <a:r>
              <a:rPr lang="en-US" dirty="0" smtClean="0"/>
              <a:t>of each can combine to form many types of laminin</a:t>
            </a:r>
          </a:p>
          <a:p>
            <a:r>
              <a:rPr lang="en-US" u="sng" dirty="0" smtClean="0"/>
              <a:t>Disulfide bonds hold the polypeptides together </a:t>
            </a:r>
            <a:r>
              <a:rPr lang="en-US" dirty="0" smtClean="0"/>
              <a:t>in the shape of a cross</a:t>
            </a:r>
          </a:p>
          <a:p>
            <a:r>
              <a:rPr lang="en-US" dirty="0" smtClean="0"/>
              <a:t>They have </a:t>
            </a:r>
            <a:r>
              <a:rPr lang="en-US" u="sng" dirty="0" smtClean="0"/>
              <a:t>several domains</a:t>
            </a:r>
            <a:r>
              <a:rPr lang="en-US" dirty="0" smtClean="0"/>
              <a:t>, including </a:t>
            </a:r>
            <a:r>
              <a:rPr lang="en-US" u="sng" dirty="0" smtClean="0"/>
              <a:t>binding sites for type IV collagen</a:t>
            </a:r>
            <a:r>
              <a:rPr lang="en-US" dirty="0" smtClean="0"/>
              <a:t>, </a:t>
            </a:r>
            <a:r>
              <a:rPr lang="en-US" u="sng" dirty="0" smtClean="0"/>
              <a:t>heparin</a:t>
            </a:r>
            <a:r>
              <a:rPr lang="en-US" dirty="0" smtClean="0"/>
              <a:t>, </a:t>
            </a:r>
            <a:r>
              <a:rPr lang="en-US" u="sng" dirty="0" smtClean="0"/>
              <a:t>heparin sulfate </a:t>
            </a:r>
            <a:r>
              <a:rPr lang="en-US" dirty="0" smtClean="0"/>
              <a:t>and </a:t>
            </a:r>
            <a:r>
              <a:rPr lang="en-US" u="sng" dirty="0" err="1" smtClean="0"/>
              <a:t>entactin</a:t>
            </a:r>
            <a:r>
              <a:rPr lang="en-US" dirty="0" smtClean="0"/>
              <a:t>, and </a:t>
            </a:r>
            <a:r>
              <a:rPr lang="en-US" u="sng" dirty="0" smtClean="0"/>
              <a:t>receptors on cell surfaces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6"/>
          <a:stretch/>
        </p:blipFill>
        <p:spPr>
          <a:xfrm>
            <a:off x="298704" y="1438656"/>
            <a:ext cx="8546592" cy="38311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676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err="1" smtClean="0"/>
              <a:t>Integrins</a:t>
            </a:r>
            <a:r>
              <a:rPr lang="en-US" dirty="0" smtClean="0"/>
              <a:t> Are Cell Surface Receptors That Bind ECM Constituents</a:t>
            </a:r>
            <a:endParaRPr lang="en-US" dirty="0"/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Integrins</a:t>
            </a:r>
            <a:r>
              <a:rPr lang="en-US" dirty="0" smtClean="0"/>
              <a:t> are a </a:t>
            </a:r>
            <a:r>
              <a:rPr lang="en-US" u="sng" dirty="0" smtClean="0"/>
              <a:t>large</a:t>
            </a:r>
            <a:r>
              <a:rPr lang="en-US" dirty="0" smtClean="0"/>
              <a:t> </a:t>
            </a:r>
            <a:r>
              <a:rPr lang="en-US" u="sng" dirty="0" smtClean="0"/>
              <a:t>family</a:t>
            </a:r>
            <a:r>
              <a:rPr lang="en-US" dirty="0" smtClean="0"/>
              <a:t> of cell </a:t>
            </a:r>
            <a:r>
              <a:rPr lang="en-US" u="sng" dirty="0" smtClean="0"/>
              <a:t>surface</a:t>
            </a:r>
            <a:r>
              <a:rPr lang="en-US" dirty="0" smtClean="0"/>
              <a:t> </a:t>
            </a:r>
            <a:r>
              <a:rPr lang="en-US" u="sng" dirty="0" smtClean="0"/>
              <a:t>receptors</a:t>
            </a:r>
            <a:r>
              <a:rPr lang="en-US" dirty="0" smtClean="0"/>
              <a:t> that </a:t>
            </a:r>
            <a:r>
              <a:rPr lang="en-US" u="sng" dirty="0" smtClean="0"/>
              <a:t>bind</a:t>
            </a:r>
            <a:r>
              <a:rPr lang="en-US" dirty="0" smtClean="0"/>
              <a:t> to </a:t>
            </a:r>
            <a:r>
              <a:rPr lang="en-US" u="sng" dirty="0" smtClean="0"/>
              <a:t>fibronectins</a:t>
            </a:r>
            <a:r>
              <a:rPr lang="en-US" dirty="0" smtClean="0"/>
              <a:t> or </a:t>
            </a:r>
            <a:r>
              <a:rPr lang="en-US" u="sng" dirty="0" err="1" smtClean="0"/>
              <a:t>laminins</a:t>
            </a:r>
            <a:endParaRPr lang="en-US" u="sng" dirty="0" smtClean="0"/>
          </a:p>
          <a:p>
            <a:r>
              <a:rPr lang="en-US" dirty="0" err="1" smtClean="0"/>
              <a:t>Integrins</a:t>
            </a:r>
            <a:r>
              <a:rPr lang="en-US" dirty="0" smtClean="0"/>
              <a:t> </a:t>
            </a:r>
            <a:r>
              <a:rPr lang="en-US" i="1" u="sng" dirty="0" smtClean="0"/>
              <a:t>integrate</a:t>
            </a:r>
            <a:r>
              <a:rPr lang="en-US" dirty="0" smtClean="0"/>
              <a:t> the </a:t>
            </a:r>
            <a:r>
              <a:rPr lang="en-US" u="sng" dirty="0" smtClean="0"/>
              <a:t>cytoskeleton with the ECM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Integrins</a:t>
            </a:r>
            <a:endParaRPr lang="en-US" dirty="0"/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integrin consists of </a:t>
            </a:r>
            <a:r>
              <a:rPr lang="en-US" u="sng" dirty="0" smtClean="0"/>
              <a:t>two large transmembrane polypeptides, </a:t>
            </a:r>
            <a:r>
              <a:rPr lang="el-GR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u="sng" dirty="0" smtClean="0">
                <a:sym typeface="Symbol" charset="0"/>
              </a:rPr>
              <a:t></a:t>
            </a:r>
            <a:r>
              <a:rPr lang="en-US" u="sng" dirty="0" smtClean="0"/>
              <a:t>and </a:t>
            </a:r>
            <a:r>
              <a:rPr lang="el-GR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i="1" u="sng" dirty="0" smtClean="0"/>
          </a:p>
          <a:p>
            <a:r>
              <a:rPr lang="en-US" dirty="0" err="1" smtClean="0"/>
              <a:t>Integrins</a:t>
            </a:r>
            <a:r>
              <a:rPr lang="en-US" dirty="0" smtClean="0"/>
              <a:t> </a:t>
            </a:r>
            <a:r>
              <a:rPr lang="en-US" u="sng" dirty="0" smtClean="0"/>
              <a:t>differ from one another </a:t>
            </a:r>
            <a:r>
              <a:rPr lang="en-US" dirty="0" smtClean="0"/>
              <a:t>in </a:t>
            </a:r>
            <a:r>
              <a:rPr lang="en-US" u="sng" dirty="0" smtClean="0"/>
              <a:t>binding specificity </a:t>
            </a:r>
            <a:r>
              <a:rPr lang="en-US" dirty="0" smtClean="0"/>
              <a:t>and </a:t>
            </a:r>
            <a:r>
              <a:rPr lang="en-US" u="sng" dirty="0" smtClean="0"/>
              <a:t>subunit sizes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extracellular parts </a:t>
            </a:r>
            <a:r>
              <a:rPr lang="en-US" dirty="0" smtClean="0"/>
              <a:t>of the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/>
              <a:t> and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/>
              <a:t> subunits form the </a:t>
            </a:r>
            <a:r>
              <a:rPr lang="en-US" u="sng" dirty="0" smtClean="0"/>
              <a:t>binding sites of the integrin</a:t>
            </a:r>
            <a:r>
              <a:rPr lang="en-US" dirty="0" smtClean="0"/>
              <a:t>; the </a:t>
            </a:r>
            <a:r>
              <a:rPr lang="en-US" u="sng" dirty="0" smtClean="0"/>
              <a:t>specificity is mainly dependent on the </a:t>
            </a:r>
            <a:r>
              <a:rPr lang="el-G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u="sng" dirty="0" smtClean="0"/>
              <a:t> unit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/>
        </p:blipFill>
        <p:spPr>
          <a:xfrm>
            <a:off x="2097025" y="378280"/>
            <a:ext cx="4603455" cy="588071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1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"/>
          <a:stretch/>
        </p:blipFill>
        <p:spPr>
          <a:xfrm>
            <a:off x="298704" y="1813560"/>
            <a:ext cx="8546592" cy="308329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439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Integrin Variability</a:t>
            </a:r>
            <a:endParaRPr lang="en-US" dirty="0"/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</a:t>
            </a:r>
            <a:r>
              <a:rPr lang="en-US" u="sng" dirty="0" smtClean="0"/>
              <a:t>multiple types of </a:t>
            </a:r>
            <a:r>
              <a:rPr lang="el-GR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u="sng" dirty="0" smtClean="0"/>
              <a:t> and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β</a:t>
            </a:r>
            <a:r>
              <a:rPr lang="en-US" u="sng" dirty="0" smtClean="0">
                <a:sym typeface="Symbol" charset="0"/>
              </a:rPr>
              <a:t></a:t>
            </a:r>
            <a:r>
              <a:rPr lang="en-US" u="sng" dirty="0" smtClean="0"/>
              <a:t>subunits</a:t>
            </a:r>
            <a:r>
              <a:rPr lang="en-US" dirty="0" smtClean="0"/>
              <a:t>, resulting in many types of </a:t>
            </a:r>
            <a:r>
              <a:rPr lang="en-US" u="sng" dirty="0" smtClean="0"/>
              <a:t>integrin heterodimers</a:t>
            </a:r>
          </a:p>
          <a:p>
            <a:r>
              <a:rPr lang="en-US" dirty="0" smtClean="0"/>
              <a:t>Many </a:t>
            </a:r>
            <a:r>
              <a:rPr lang="en-US" dirty="0" err="1" smtClean="0"/>
              <a:t>integrins</a:t>
            </a:r>
            <a:r>
              <a:rPr lang="en-US" dirty="0" smtClean="0"/>
              <a:t> </a:t>
            </a:r>
            <a:r>
              <a:rPr lang="en-US" u="sng" dirty="0" smtClean="0"/>
              <a:t>recognize the RGD sequences </a:t>
            </a:r>
            <a:r>
              <a:rPr lang="en-US" dirty="0" smtClean="0"/>
              <a:t>in the </a:t>
            </a:r>
            <a:r>
              <a:rPr lang="en-US" u="sng" dirty="0" smtClean="0"/>
              <a:t>ECM glycoproteins they bind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err="1" smtClean="0"/>
              <a:t>Integrins</a:t>
            </a:r>
            <a:r>
              <a:rPr lang="en-US" dirty="0" smtClean="0"/>
              <a:t> and the Cytoskeleton</a:t>
            </a:r>
            <a:endParaRPr lang="en-US" dirty="0"/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Integrin </a:t>
            </a:r>
            <a:r>
              <a:rPr lang="en-US" u="sng" dirty="0" smtClean="0"/>
              <a:t>tails interact with cytosolic proteins </a:t>
            </a:r>
            <a:r>
              <a:rPr lang="en-US" dirty="0" smtClean="0"/>
              <a:t>that link </a:t>
            </a:r>
            <a:r>
              <a:rPr lang="en-US" u="sng" dirty="0" err="1" smtClean="0"/>
              <a:t>integrins</a:t>
            </a:r>
            <a:r>
              <a:rPr lang="en-US" u="sng" dirty="0" smtClean="0"/>
              <a:t> to cytoskeleton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Migratory and non-epithelial cells </a:t>
            </a:r>
            <a:r>
              <a:rPr lang="en-US" u="sng" dirty="0" smtClean="0"/>
              <a:t>such as </a:t>
            </a:r>
            <a:r>
              <a:rPr lang="en-US" u="sng" dirty="0" smtClean="0">
                <a:solidFill>
                  <a:srgbClr val="C00000"/>
                </a:solidFill>
              </a:rPr>
              <a:t>fibroblasts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u="sng" dirty="0" smtClean="0"/>
              <a:t>attach to ECM molecules via </a:t>
            </a:r>
            <a:r>
              <a:rPr lang="en-US" b="1" dirty="0" smtClean="0"/>
              <a:t>focal adhesions</a:t>
            </a:r>
          </a:p>
          <a:p>
            <a:r>
              <a:rPr lang="en-US" dirty="0" smtClean="0"/>
              <a:t>These contain </a:t>
            </a:r>
            <a:r>
              <a:rPr lang="en-US" u="sng" dirty="0" smtClean="0"/>
              <a:t>clustered </a:t>
            </a:r>
            <a:r>
              <a:rPr lang="en-US" u="sng" dirty="0" err="1" smtClean="0"/>
              <a:t>integrins</a:t>
            </a:r>
            <a:r>
              <a:rPr lang="en-US" u="sng" dirty="0" smtClean="0"/>
              <a:t> </a:t>
            </a:r>
            <a:r>
              <a:rPr lang="en-US" dirty="0" smtClean="0"/>
              <a:t>that </a:t>
            </a:r>
            <a:r>
              <a:rPr lang="en-US" u="sng" dirty="0" smtClean="0"/>
              <a:t>interact with bundles of actin </a:t>
            </a:r>
            <a:r>
              <a:rPr lang="en-US" dirty="0" smtClean="0"/>
              <a:t>filaments </a:t>
            </a:r>
            <a:r>
              <a:rPr lang="en-US" u="sng" dirty="0" smtClean="0"/>
              <a:t>via </a:t>
            </a:r>
            <a:r>
              <a:rPr lang="en-US" i="1" u="sng" dirty="0" err="1" smtClean="0"/>
              <a:t>talin</a:t>
            </a:r>
            <a:r>
              <a:rPr lang="en-US" i="1" u="sng" dirty="0" smtClean="0"/>
              <a:t>,</a:t>
            </a:r>
            <a:r>
              <a:rPr lang="en-US" u="sng" dirty="0" smtClean="0"/>
              <a:t> </a:t>
            </a:r>
            <a:r>
              <a:rPr lang="en-US" i="1" u="sng" dirty="0" smtClean="0"/>
              <a:t>vinculin,</a:t>
            </a:r>
            <a:r>
              <a:rPr lang="en-US" u="sng" dirty="0" smtClean="0"/>
              <a:t> and </a:t>
            </a:r>
            <a:br>
              <a:rPr lang="en-US" u="sng" dirty="0" smtClean="0"/>
            </a:br>
            <a:r>
              <a:rPr lang="el-GR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u="sng" dirty="0" smtClean="0"/>
              <a:t>-</a:t>
            </a:r>
            <a:r>
              <a:rPr lang="en-US" i="1" u="sng" dirty="0" err="1" smtClean="0"/>
              <a:t>actinin</a:t>
            </a:r>
            <a:endParaRPr lang="en-US" i="1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1397203" y="353929"/>
            <a:ext cx="6349594" cy="59706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132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err="1" smtClean="0"/>
              <a:t>Hemidesmosomes</a:t>
            </a:r>
            <a:endParaRPr lang="en-US" dirty="0"/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Hemidesmosomes</a:t>
            </a:r>
            <a:r>
              <a:rPr lang="en-US" dirty="0" smtClean="0"/>
              <a:t> are found in </a:t>
            </a:r>
            <a:r>
              <a:rPr lang="en-US" u="sng" dirty="0" smtClean="0"/>
              <a:t>epithelial cells</a:t>
            </a:r>
            <a:r>
              <a:rPr lang="en-US" dirty="0" smtClean="0"/>
              <a:t>; they </a:t>
            </a:r>
            <a:r>
              <a:rPr lang="en-US" dirty="0" smtClean="0">
                <a:solidFill>
                  <a:srgbClr val="C00000"/>
                </a:solidFill>
              </a:rPr>
              <a:t>contain </a:t>
            </a:r>
            <a:r>
              <a:rPr lang="el-GR" i="1" dirty="0" smtClean="0">
                <a:solidFill>
                  <a:srgbClr val="C00000"/>
                </a:solidFill>
              </a:rPr>
              <a:t>α</a:t>
            </a:r>
            <a:r>
              <a:rPr lang="en-US" dirty="0" smtClean="0">
                <a:solidFill>
                  <a:srgbClr val="C00000"/>
                </a:solidFill>
              </a:rPr>
              <a:t>6</a:t>
            </a:r>
            <a:r>
              <a:rPr lang="el-GR" i="1" dirty="0">
                <a:solidFill>
                  <a:srgbClr val="C00000"/>
                </a:solidFill>
              </a:rPr>
              <a:t>β</a:t>
            </a:r>
            <a:r>
              <a:rPr lang="en-US" dirty="0" smtClean="0">
                <a:solidFill>
                  <a:srgbClr val="C00000"/>
                </a:solidFill>
              </a:rPr>
              <a:t>4 integrin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integrins</a:t>
            </a:r>
            <a:r>
              <a:rPr lang="en-US" dirty="0" smtClean="0"/>
              <a:t> are </a:t>
            </a:r>
            <a:r>
              <a:rPr lang="en-US" u="sng" dirty="0" smtClean="0"/>
              <a:t>attached</a:t>
            </a:r>
            <a:r>
              <a:rPr lang="en-US" dirty="0" smtClean="0"/>
              <a:t> to </a:t>
            </a:r>
            <a:r>
              <a:rPr lang="en-US" i="1" dirty="0" smtClean="0">
                <a:solidFill>
                  <a:srgbClr val="C00000"/>
                </a:solidFill>
              </a:rPr>
              <a:t>keratin</a:t>
            </a:r>
            <a:r>
              <a:rPr lang="en-US" dirty="0" smtClean="0"/>
              <a:t> in this case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linker</a:t>
            </a:r>
            <a:r>
              <a:rPr lang="en-US" dirty="0" smtClean="0"/>
              <a:t> </a:t>
            </a:r>
            <a:r>
              <a:rPr lang="en-US" u="sng" dirty="0" smtClean="0"/>
              <a:t>proteins</a:t>
            </a:r>
            <a:r>
              <a:rPr lang="en-US" dirty="0" smtClean="0"/>
              <a:t> in </a:t>
            </a:r>
            <a:r>
              <a:rPr lang="en-US" dirty="0" err="1" smtClean="0"/>
              <a:t>hemidesmosomes</a:t>
            </a:r>
            <a:r>
              <a:rPr lang="en-US" dirty="0" smtClean="0"/>
              <a:t> </a:t>
            </a:r>
            <a:r>
              <a:rPr lang="en-US" u="sng" dirty="0" smtClean="0"/>
              <a:t>form a dense </a:t>
            </a:r>
            <a:r>
              <a:rPr lang="en-US" b="1" u="sng" dirty="0" smtClean="0"/>
              <a:t>plaque</a:t>
            </a:r>
            <a:r>
              <a:rPr lang="en-US" u="sng" dirty="0" smtClean="0"/>
              <a:t> connecting the </a:t>
            </a:r>
            <a:r>
              <a:rPr lang="en-US" u="sng" dirty="0" err="1" smtClean="0"/>
              <a:t>integrins</a:t>
            </a:r>
            <a:r>
              <a:rPr lang="en-US" u="sng" dirty="0" smtClean="0"/>
              <a:t> to the cytoskeleton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err="1" smtClean="0"/>
              <a:t>Hemidesmosome</a:t>
            </a:r>
            <a:r>
              <a:rPr lang="en-US" dirty="0" smtClean="0"/>
              <a:t> Linker Proteins</a:t>
            </a:r>
            <a:endParaRPr lang="en-US" dirty="0"/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Members</a:t>
            </a:r>
            <a:r>
              <a:rPr lang="en-US" dirty="0" smtClean="0"/>
              <a:t> of the </a:t>
            </a:r>
            <a:r>
              <a:rPr lang="en-US" b="1" dirty="0" err="1" smtClean="0"/>
              <a:t>plakin</a:t>
            </a:r>
            <a:r>
              <a:rPr lang="en-US" dirty="0" smtClean="0"/>
              <a:t> family are prominent </a:t>
            </a:r>
            <a:r>
              <a:rPr lang="en-US" u="sng" dirty="0" smtClean="0"/>
              <a:t>linker proteins</a:t>
            </a:r>
          </a:p>
          <a:p>
            <a:r>
              <a:rPr lang="en-US" dirty="0" smtClean="0"/>
              <a:t>A </a:t>
            </a:r>
            <a:r>
              <a:rPr lang="en-US" dirty="0" err="1" smtClean="0">
                <a:solidFill>
                  <a:srgbClr val="C00000"/>
                </a:solidFill>
              </a:rPr>
              <a:t>plakin</a:t>
            </a:r>
            <a:r>
              <a:rPr lang="en-US" dirty="0" smtClean="0"/>
              <a:t> called </a:t>
            </a:r>
            <a:r>
              <a:rPr lang="en-US" i="1" dirty="0" err="1" smtClean="0">
                <a:solidFill>
                  <a:srgbClr val="C00000"/>
                </a:solidFill>
              </a:rPr>
              <a:t>plectin</a:t>
            </a:r>
            <a:r>
              <a:rPr lang="en-US" dirty="0" smtClean="0"/>
              <a:t> </a:t>
            </a:r>
            <a:r>
              <a:rPr lang="en-US" u="sng" dirty="0" smtClean="0"/>
              <a:t>attaches keratin filaments to </a:t>
            </a:r>
            <a:r>
              <a:rPr lang="en-US" u="sng" dirty="0" err="1" smtClean="0"/>
              <a:t>integrins</a:t>
            </a:r>
            <a:endParaRPr lang="en-US" u="sng" dirty="0" smtClean="0"/>
          </a:p>
          <a:p>
            <a:r>
              <a:rPr lang="en-US" dirty="0" smtClean="0"/>
              <a:t>Another </a:t>
            </a:r>
            <a:r>
              <a:rPr lang="en-US" dirty="0" err="1" smtClean="0"/>
              <a:t>transmembrane</a:t>
            </a:r>
            <a:r>
              <a:rPr lang="en-US" dirty="0" smtClean="0"/>
              <a:t> protein, </a:t>
            </a:r>
            <a:r>
              <a:rPr lang="en-US" i="1" dirty="0" smtClean="0">
                <a:solidFill>
                  <a:srgbClr val="C00000"/>
                </a:solidFill>
              </a:rPr>
              <a:t>BPAG2,</a:t>
            </a:r>
            <a:r>
              <a:rPr lang="en-US" dirty="0" smtClean="0"/>
              <a:t> and its </a:t>
            </a:r>
            <a:r>
              <a:rPr lang="en-US" dirty="0" smtClean="0">
                <a:solidFill>
                  <a:srgbClr val="C00000"/>
                </a:solidFill>
              </a:rPr>
              <a:t>associated </a:t>
            </a:r>
            <a:r>
              <a:rPr lang="en-US" dirty="0" err="1" smtClean="0">
                <a:solidFill>
                  <a:srgbClr val="C00000"/>
                </a:solidFill>
              </a:rPr>
              <a:t>plakin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i="1" dirty="0" smtClean="0">
                <a:solidFill>
                  <a:srgbClr val="C00000"/>
                </a:solidFill>
              </a:rPr>
              <a:t>BPAG1</a:t>
            </a:r>
            <a:r>
              <a:rPr lang="en-US" i="1" dirty="0" smtClean="0"/>
              <a:t>, </a:t>
            </a:r>
            <a:r>
              <a:rPr lang="en-US" dirty="0" smtClean="0"/>
              <a:t>serve as a </a:t>
            </a:r>
            <a:r>
              <a:rPr lang="en-US" u="sng" dirty="0" smtClean="0"/>
              <a:t>bridge between keratin and </a:t>
            </a:r>
            <a:r>
              <a:rPr lang="en-US" u="sng" dirty="0" err="1" smtClean="0"/>
              <a:t>laminin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err="1" smtClean="0"/>
              <a:t>Integrins</a:t>
            </a:r>
            <a:r>
              <a:rPr lang="en-US" dirty="0" smtClean="0"/>
              <a:t> and Signaling</a:t>
            </a:r>
            <a:endParaRPr lang="en-US" dirty="0"/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Integrins</a:t>
            </a:r>
            <a:r>
              <a:rPr lang="en-US" dirty="0" smtClean="0"/>
              <a:t> also </a:t>
            </a:r>
            <a:r>
              <a:rPr lang="en-US" u="sng" dirty="0" smtClean="0"/>
              <a:t>interact with intracellular signaling pathways</a:t>
            </a:r>
          </a:p>
          <a:p>
            <a:r>
              <a:rPr lang="en-US" dirty="0"/>
              <a:t>For example,</a:t>
            </a:r>
            <a:r>
              <a:rPr lang="en-US" dirty="0" smtClean="0"/>
              <a:t> signals such as </a:t>
            </a:r>
            <a:r>
              <a:rPr lang="en-US" dirty="0" smtClean="0">
                <a:solidFill>
                  <a:srgbClr val="C00000"/>
                </a:solidFill>
              </a:rPr>
              <a:t>growth factors </a:t>
            </a:r>
            <a:r>
              <a:rPr lang="en-US" dirty="0" smtClean="0"/>
              <a:t>that </a:t>
            </a:r>
            <a:r>
              <a:rPr lang="en-US" u="sng" dirty="0" smtClean="0"/>
              <a:t>lead to MAP kinase activation can induce </a:t>
            </a:r>
            <a:r>
              <a:rPr lang="en-US" u="sng" dirty="0" smtClean="0">
                <a:solidFill>
                  <a:srgbClr val="C00000"/>
                </a:solidFill>
              </a:rPr>
              <a:t>integrin clustering</a:t>
            </a:r>
            <a:r>
              <a:rPr lang="en-US" u="sng" dirty="0" smtClean="0"/>
              <a:t> (“inside-out signaling</a:t>
            </a:r>
            <a:r>
              <a:rPr lang="en-US" altLang="ja-JP" u="sng" dirty="0" smtClean="0"/>
              <a:t>”</a:t>
            </a:r>
            <a:r>
              <a:rPr lang="en-US" u="sng" dirty="0" smtClean="0"/>
              <a:t>)</a:t>
            </a:r>
          </a:p>
          <a:p>
            <a:r>
              <a:rPr lang="en-US" dirty="0" err="1" smtClean="0"/>
              <a:t>Integrins</a:t>
            </a:r>
            <a:r>
              <a:rPr lang="en-US" dirty="0" smtClean="0"/>
              <a:t> can also </a:t>
            </a:r>
            <a:r>
              <a:rPr lang="en-US" dirty="0" smtClean="0">
                <a:solidFill>
                  <a:srgbClr val="C00000"/>
                </a:solidFill>
              </a:rPr>
              <a:t>act as receptors </a:t>
            </a:r>
            <a:r>
              <a:rPr lang="en-US" dirty="0" smtClean="0"/>
              <a:t>that </a:t>
            </a:r>
            <a:r>
              <a:rPr lang="en-US" u="sng" dirty="0" smtClean="0"/>
              <a:t>activate intracellular signaling (“outside-in signaling</a:t>
            </a:r>
            <a:r>
              <a:rPr lang="en-US" altLang="ja-JP" u="sng" dirty="0" smtClean="0"/>
              <a:t>”</a:t>
            </a:r>
            <a:r>
              <a:rPr lang="en-US" u="sng" dirty="0" smtClean="0"/>
              <a:t>)</a:t>
            </a: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Anchorage-Dependent Growth</a:t>
            </a:r>
            <a:endParaRPr lang="en-US" dirty="0"/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most cells to grow in culture, they must be attached to a substratum; if such cells cannot attach to an ECM layer, they stop dividing</a:t>
            </a:r>
          </a:p>
          <a:p>
            <a:r>
              <a:rPr lang="en-US" dirty="0" smtClean="0"/>
              <a:t>This is </a:t>
            </a:r>
            <a:r>
              <a:rPr lang="en-US" b="1" dirty="0" smtClean="0"/>
              <a:t>anchorage-dependent growth, </a:t>
            </a:r>
            <a:r>
              <a:rPr lang="en-US" dirty="0" smtClean="0"/>
              <a:t>and it </a:t>
            </a:r>
            <a:r>
              <a:rPr lang="en-US" u="sng" dirty="0" smtClean="0"/>
              <a:t>involves activation of intracellular pathways following integrin clustering</a:t>
            </a:r>
          </a:p>
          <a:p>
            <a:r>
              <a:rPr lang="en-US" u="sng" dirty="0" smtClean="0"/>
              <a:t>Kinases are recruited </a:t>
            </a:r>
            <a:r>
              <a:rPr lang="en-US" dirty="0" smtClean="0"/>
              <a:t>to </a:t>
            </a:r>
            <a:r>
              <a:rPr lang="en-US" u="sng" dirty="0" smtClean="0"/>
              <a:t>focal adhesions </a:t>
            </a:r>
            <a:r>
              <a:rPr lang="en-US" dirty="0" smtClean="0"/>
              <a:t>by </a:t>
            </a:r>
            <a:r>
              <a:rPr lang="en-US" u="sng" dirty="0" smtClean="0"/>
              <a:t>adaptor proteins such as </a:t>
            </a:r>
            <a:r>
              <a:rPr lang="en-US" i="1" u="sng" dirty="0" err="1" smtClean="0"/>
              <a:t>paxillin</a:t>
            </a:r>
            <a:endParaRPr lang="en-US" i="1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Kinases Recruited to Focal Adhesions</a:t>
            </a:r>
            <a:endParaRPr lang="en-US" dirty="0"/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Focal adhesion kinase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i="1" dirty="0" smtClean="0"/>
              <a:t>FAK</a:t>
            </a:r>
            <a:r>
              <a:rPr lang="en-US" dirty="0" smtClean="0"/>
              <a:t>)</a:t>
            </a:r>
          </a:p>
          <a:p>
            <a:r>
              <a:rPr lang="en-US" i="1" dirty="0" err="1" smtClean="0">
                <a:solidFill>
                  <a:srgbClr val="C00000"/>
                </a:solidFill>
              </a:rPr>
              <a:t>Kindlins</a:t>
            </a:r>
            <a:endParaRPr lang="en-US" i="1" dirty="0" smtClean="0">
              <a:solidFill>
                <a:srgbClr val="C00000"/>
              </a:solidFill>
            </a:endParaRPr>
          </a:p>
          <a:p>
            <a:r>
              <a:rPr lang="en-US" i="1" dirty="0" smtClean="0">
                <a:solidFill>
                  <a:srgbClr val="C00000"/>
                </a:solidFill>
              </a:rPr>
              <a:t>Integrin-linked kinase</a:t>
            </a:r>
            <a:r>
              <a:rPr lang="en-US" dirty="0" smtClean="0"/>
              <a:t> (</a:t>
            </a:r>
            <a:r>
              <a:rPr lang="en-US" i="1" dirty="0" smtClean="0"/>
              <a:t>ILK</a:t>
            </a:r>
            <a:r>
              <a:rPr lang="en-US" dirty="0" smtClean="0"/>
              <a:t>)</a:t>
            </a:r>
          </a:p>
          <a:p>
            <a:r>
              <a:rPr lang="en-US" dirty="0" smtClean="0"/>
              <a:t>ILK probably functions as a </a:t>
            </a:r>
            <a:r>
              <a:rPr lang="en-US" dirty="0" smtClean="0">
                <a:solidFill>
                  <a:srgbClr val="C00000"/>
                </a:solidFill>
              </a:rPr>
              <a:t>scaffolding protein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447800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The Dystrophin/</a:t>
            </a:r>
            <a:r>
              <a:rPr lang="en-US" dirty="0" err="1" smtClean="0"/>
              <a:t>Dystroglycan</a:t>
            </a:r>
            <a:r>
              <a:rPr lang="en-US" dirty="0" smtClean="0"/>
              <a:t> Complex Stabilizes Attachments of Muscle Cells to </a:t>
            </a:r>
            <a:br>
              <a:rPr lang="en-US" dirty="0" smtClean="0"/>
            </a:br>
            <a:r>
              <a:rPr lang="en-US" dirty="0" smtClean="0"/>
              <a:t>the ECM</a:t>
            </a:r>
            <a:endParaRPr lang="en-US" dirty="0"/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572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third type of ECM attachment is important in human disease</a:t>
            </a:r>
          </a:p>
          <a:p>
            <a:r>
              <a:rPr lang="en-US" dirty="0" smtClean="0"/>
              <a:t>The </a:t>
            </a:r>
            <a:r>
              <a:rPr lang="en-US" i="1" u="sng" dirty="0" err="1" smtClean="0">
                <a:solidFill>
                  <a:srgbClr val="C00000"/>
                </a:solidFill>
              </a:rPr>
              <a:t>costamere</a:t>
            </a:r>
            <a:r>
              <a:rPr lang="en-US" u="sng" dirty="0" smtClean="0"/>
              <a:t> is an attachment structure at the surface of striated muscle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Costameres</a:t>
            </a:r>
            <a:r>
              <a:rPr lang="en-US" dirty="0" smtClean="0"/>
              <a:t> </a:t>
            </a:r>
            <a:r>
              <a:rPr lang="en-US" u="sng" dirty="0" smtClean="0"/>
              <a:t>contain many of the same proteins found at focal contacts in addition to the protein </a:t>
            </a:r>
            <a:r>
              <a:rPr lang="en-US" b="1" u="sng" dirty="0" err="1" smtClean="0"/>
              <a:t>dystrophin</a:t>
            </a:r>
            <a:endParaRPr lang="en-US" b="1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Dystrophin</a:t>
            </a:r>
            <a:endParaRPr lang="en-US" dirty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Mutations</a:t>
            </a:r>
            <a:r>
              <a:rPr lang="en-US" dirty="0" smtClean="0"/>
              <a:t> in the </a:t>
            </a:r>
            <a:r>
              <a:rPr lang="en-US" u="sng" dirty="0" err="1" smtClean="0"/>
              <a:t>dystrophin</a:t>
            </a:r>
            <a:r>
              <a:rPr lang="en-US" u="sng" dirty="0" smtClean="0"/>
              <a:t> genes </a:t>
            </a:r>
            <a:r>
              <a:rPr lang="en-US" dirty="0" smtClean="0"/>
              <a:t>cause the most common type of muscular dystrophies, </a:t>
            </a:r>
            <a:r>
              <a:rPr lang="en-US" i="1" u="sng" dirty="0" err="1" smtClean="0"/>
              <a:t>Duchenne</a:t>
            </a:r>
            <a:r>
              <a:rPr lang="en-US" i="1" u="sng" dirty="0" smtClean="0"/>
              <a:t> muscular dystrophy</a:t>
            </a:r>
            <a:r>
              <a:rPr lang="en-US" u="sng" dirty="0" smtClean="0"/>
              <a:t> (</a:t>
            </a:r>
            <a:r>
              <a:rPr lang="en-US" i="1" u="sng" dirty="0" smtClean="0"/>
              <a:t>DMD</a:t>
            </a:r>
            <a:r>
              <a:rPr lang="en-US" u="sng" dirty="0" smtClean="0"/>
              <a:t>)</a:t>
            </a:r>
            <a:r>
              <a:rPr lang="en-US" i="1" u="sng" dirty="0" smtClean="0"/>
              <a:t> </a:t>
            </a:r>
            <a:r>
              <a:rPr lang="en-US" u="sng" dirty="0" smtClean="0"/>
              <a:t>and </a:t>
            </a:r>
            <a:r>
              <a:rPr lang="en-US" i="1" u="sng" dirty="0" smtClean="0"/>
              <a:t>Becker muscular dystrophy </a:t>
            </a:r>
            <a:r>
              <a:rPr lang="en-US" u="sng" dirty="0" smtClean="0"/>
              <a:t>(</a:t>
            </a:r>
            <a:r>
              <a:rPr lang="en-US" i="1" u="sng" dirty="0" smtClean="0"/>
              <a:t>BMD</a:t>
            </a:r>
            <a:r>
              <a:rPr lang="en-US" u="sng" dirty="0" smtClean="0"/>
              <a:t>)</a:t>
            </a:r>
          </a:p>
          <a:p>
            <a:r>
              <a:rPr lang="en-US" dirty="0" err="1" smtClean="0"/>
              <a:t>Dystrophin</a:t>
            </a:r>
            <a:r>
              <a:rPr lang="en-US" dirty="0" smtClean="0"/>
              <a:t> </a:t>
            </a:r>
            <a:r>
              <a:rPr lang="en-US" u="sng" dirty="0" smtClean="0"/>
              <a:t>interacts</a:t>
            </a:r>
            <a:r>
              <a:rPr lang="en-US" dirty="0" smtClean="0"/>
              <a:t> with a </a:t>
            </a:r>
            <a:r>
              <a:rPr lang="en-US" u="sng" dirty="0" smtClean="0"/>
              <a:t>complex</a:t>
            </a:r>
            <a:r>
              <a:rPr lang="en-US" dirty="0" smtClean="0"/>
              <a:t> that </a:t>
            </a:r>
            <a:r>
              <a:rPr lang="en-US" u="sng" dirty="0" smtClean="0"/>
              <a:t>includes integral membrane protein </a:t>
            </a:r>
            <a:r>
              <a:rPr lang="en-US" i="1" u="sng" dirty="0" err="1" smtClean="0">
                <a:solidFill>
                  <a:srgbClr val="0070C0"/>
                </a:solidFill>
              </a:rPr>
              <a:t>dystroglycan</a:t>
            </a:r>
            <a:r>
              <a:rPr lang="en-US" u="sng" dirty="0" smtClean="0"/>
              <a:t> and the </a:t>
            </a:r>
            <a:r>
              <a:rPr lang="en-US" i="1" u="sng" dirty="0" err="1" smtClean="0">
                <a:solidFill>
                  <a:srgbClr val="0070C0"/>
                </a:solidFill>
              </a:rPr>
              <a:t>sarcoglycan-sarcospan</a:t>
            </a:r>
            <a:r>
              <a:rPr lang="en-US" u="sng" dirty="0" smtClean="0">
                <a:solidFill>
                  <a:srgbClr val="0070C0"/>
                </a:solidFill>
              </a:rPr>
              <a:t> complexes</a:t>
            </a:r>
          </a:p>
          <a:p>
            <a:r>
              <a:rPr lang="en-US" dirty="0" smtClean="0"/>
              <a:t>It also </a:t>
            </a:r>
            <a:r>
              <a:rPr lang="en-US" u="sng" dirty="0" smtClean="0"/>
              <a:t>interacts</a:t>
            </a:r>
            <a:r>
              <a:rPr lang="en-US" dirty="0" smtClean="0"/>
              <a:t> with </a:t>
            </a:r>
            <a:r>
              <a:rPr lang="en-US" u="sng" dirty="0" smtClean="0"/>
              <a:t>cytosolic proteins such as </a:t>
            </a:r>
            <a:r>
              <a:rPr lang="en-US" i="1" u="sng" dirty="0" err="1" smtClean="0">
                <a:solidFill>
                  <a:srgbClr val="0070C0"/>
                </a:solidFill>
              </a:rPr>
              <a:t>dystrobrevins</a:t>
            </a:r>
            <a:r>
              <a:rPr lang="en-US" u="sng" dirty="0" smtClean="0">
                <a:solidFill>
                  <a:srgbClr val="0070C0"/>
                </a:solidFill>
              </a:rPr>
              <a:t> </a:t>
            </a:r>
            <a:r>
              <a:rPr lang="en-US" u="sng" dirty="0" smtClean="0"/>
              <a:t>and </a:t>
            </a:r>
            <a:r>
              <a:rPr lang="en-US" i="1" u="sng" dirty="0" err="1" smtClean="0">
                <a:solidFill>
                  <a:srgbClr val="0070C0"/>
                </a:solidFill>
              </a:rPr>
              <a:t>syntrophins</a:t>
            </a:r>
            <a:endParaRPr lang="en-US" i="1" u="sng" dirty="0">
              <a:solidFill>
                <a:srgbClr val="0070C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00"/>
          </a:solidFill>
        </p:spPr>
        <p:txBody>
          <a:bodyPr/>
          <a:lstStyle/>
          <a:p>
            <a:r>
              <a:rPr lang="en-US" dirty="0" smtClean="0"/>
              <a:t>Adhesive Junctions Link Adjoining Cells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Adhesive junctions </a:t>
            </a:r>
            <a:r>
              <a:rPr lang="en-US" dirty="0" smtClean="0">
                <a:solidFill>
                  <a:srgbClr val="00B050"/>
                </a:solidFill>
              </a:rPr>
              <a:t>anchor</a:t>
            </a:r>
            <a:r>
              <a:rPr lang="en-US" dirty="0" smtClean="0"/>
              <a:t> the </a:t>
            </a:r>
            <a:r>
              <a:rPr lang="en-US" u="sng" dirty="0" smtClean="0"/>
              <a:t>cytoskeleton</a:t>
            </a:r>
            <a:r>
              <a:rPr lang="en-US" dirty="0" smtClean="0"/>
              <a:t> to the </a:t>
            </a:r>
            <a:r>
              <a:rPr lang="en-US" u="sng" dirty="0" smtClean="0"/>
              <a:t>cell surface </a:t>
            </a:r>
          </a:p>
          <a:p>
            <a:r>
              <a:rPr lang="en-US" dirty="0" smtClean="0"/>
              <a:t>They rely on specialized </a:t>
            </a:r>
            <a:r>
              <a:rPr lang="en-US" u="sng" dirty="0" smtClean="0"/>
              <a:t>adhesion proteins </a:t>
            </a:r>
            <a:r>
              <a:rPr lang="en-US" dirty="0" smtClean="0"/>
              <a:t>for this function</a:t>
            </a:r>
          </a:p>
          <a:p>
            <a:r>
              <a:rPr lang="en-US" dirty="0" smtClean="0"/>
              <a:t>The extracellular portions of adhesion proteins on one cell can </a:t>
            </a:r>
            <a:r>
              <a:rPr lang="en-US" dirty="0" smtClean="0">
                <a:solidFill>
                  <a:srgbClr val="00B050"/>
                </a:solidFill>
              </a:rPr>
              <a:t>interact</a:t>
            </a:r>
            <a:r>
              <a:rPr lang="en-US" dirty="0" smtClean="0"/>
              <a:t> with the extracellular portions of similar proteins on neighboring cells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866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"/>
          <a:stretch/>
        </p:blipFill>
        <p:spPr>
          <a:xfrm>
            <a:off x="2669957" y="304800"/>
            <a:ext cx="3804087" cy="59706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14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15.3 The Plant Cell Surface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surfaces of plant, algal, fungal, and bacterial cells have some features distinct from those of animal cells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199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 Walls Provide a Structural Framework and Serve as a Permeability Barrier</a:t>
            </a: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strength of plant cells is provided by rigid </a:t>
            </a:r>
            <a:br>
              <a:rPr lang="en-US" dirty="0" smtClean="0"/>
            </a:br>
            <a:r>
              <a:rPr lang="en-US" b="1" dirty="0" smtClean="0"/>
              <a:t>cell walls</a:t>
            </a:r>
          </a:p>
          <a:p>
            <a:r>
              <a:rPr lang="en-US" dirty="0" smtClean="0"/>
              <a:t>Sturdy cell walls allow plants to withstand the high </a:t>
            </a:r>
            <a:r>
              <a:rPr lang="en-US" i="1" dirty="0" smtClean="0"/>
              <a:t>turgor pressure</a:t>
            </a:r>
            <a:r>
              <a:rPr lang="en-US" dirty="0" smtClean="0"/>
              <a:t> exerted by the uptake of water</a:t>
            </a:r>
          </a:p>
          <a:p>
            <a:r>
              <a:rPr lang="en-US" dirty="0" smtClean="0"/>
              <a:t>The wall around the plant cell is also a permeability barrier for large molecules, though not gases, ions, or other small water-soluble molecules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47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Plant Cell Wall Is a Network of Cellulose </a:t>
            </a:r>
            <a:r>
              <a:rPr lang="en-US" dirty="0" err="1" smtClean="0"/>
              <a:t>Microfibrils</a:t>
            </a:r>
            <a:r>
              <a:rPr lang="en-US" dirty="0" smtClean="0"/>
              <a:t>, Polysaccharides, and Glycoproteins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686800" cy="4648200"/>
          </a:xfrm>
        </p:spPr>
        <p:txBody>
          <a:bodyPr/>
          <a:lstStyle/>
          <a:p>
            <a:r>
              <a:rPr lang="en-US" dirty="0" smtClean="0"/>
              <a:t>Plant cell walls consist of mainly long </a:t>
            </a:r>
            <a:r>
              <a:rPr lang="en-US" i="1" dirty="0" smtClean="0"/>
              <a:t>cellulose</a:t>
            </a:r>
            <a:r>
              <a:rPr lang="en-US" dirty="0" smtClean="0"/>
              <a:t> </a:t>
            </a:r>
            <a:r>
              <a:rPr lang="en-US" i="1" dirty="0" err="1" smtClean="0"/>
              <a:t>microfibrils</a:t>
            </a:r>
            <a:r>
              <a:rPr lang="en-US" dirty="0" smtClean="0"/>
              <a:t> enmeshed in a network of branched polysaccharides and glycoproteins called </a:t>
            </a:r>
            <a:r>
              <a:rPr lang="en-US" i="1" dirty="0" err="1" smtClean="0"/>
              <a:t>extensins</a:t>
            </a:r>
            <a:endParaRPr lang="en-US" i="1" dirty="0" smtClean="0"/>
          </a:p>
          <a:p>
            <a:r>
              <a:rPr lang="en-US" dirty="0" smtClean="0"/>
              <a:t>The two main polysaccharides are</a:t>
            </a:r>
            <a:r>
              <a:rPr lang="en-US" i="1" dirty="0" smtClean="0"/>
              <a:t> </a:t>
            </a:r>
            <a:r>
              <a:rPr lang="en-US" i="1" dirty="0" err="1" smtClean="0"/>
              <a:t>pectins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hemicelluloses</a:t>
            </a:r>
            <a:endParaRPr lang="en-US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848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8"/>
          <a:stretch/>
        </p:blipFill>
        <p:spPr>
          <a:xfrm>
            <a:off x="3049799" y="365135"/>
            <a:ext cx="3044403" cy="595946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08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Cellulose and Hemicellulose</a:t>
            </a: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900"/>
              </a:lnSpc>
            </a:pPr>
            <a:r>
              <a:rPr lang="en-US" b="1" dirty="0" smtClean="0"/>
              <a:t>Cellulose </a:t>
            </a:r>
            <a:r>
              <a:rPr lang="en-US" dirty="0" smtClean="0"/>
              <a:t>is the predominant polysaccharide of the cell wall</a:t>
            </a:r>
          </a:p>
          <a:p>
            <a:pPr lvl="1">
              <a:lnSpc>
                <a:spcPts val="2900"/>
              </a:lnSpc>
            </a:pPr>
            <a:r>
              <a:rPr lang="en-US" dirty="0" smtClean="0"/>
              <a:t>Most abundant organic macromolecule on Earth</a:t>
            </a:r>
          </a:p>
          <a:p>
            <a:pPr lvl="1">
              <a:lnSpc>
                <a:spcPts val="2900"/>
              </a:lnSpc>
            </a:pPr>
            <a:r>
              <a:rPr lang="en-US" dirty="0" smtClean="0"/>
              <a:t>Long, </a:t>
            </a:r>
            <a:r>
              <a:rPr lang="en-US" dirty="0" err="1" smtClean="0"/>
              <a:t>ribbonlike</a:t>
            </a:r>
            <a:r>
              <a:rPr lang="en-US" dirty="0" smtClean="0"/>
              <a:t> structures that are stabilized by </a:t>
            </a:r>
            <a:r>
              <a:rPr lang="en-US" dirty="0" err="1" smtClean="0"/>
              <a:t>intramolecular</a:t>
            </a:r>
            <a:r>
              <a:rPr lang="en-US" dirty="0" smtClean="0"/>
              <a:t> hydrogen bonds</a:t>
            </a:r>
          </a:p>
          <a:p>
            <a:pPr>
              <a:lnSpc>
                <a:spcPts val="2900"/>
              </a:lnSpc>
            </a:pPr>
            <a:r>
              <a:rPr lang="en-US" dirty="0" smtClean="0"/>
              <a:t>50–60 cellulose molecules associate laterally to form the </a:t>
            </a:r>
            <a:r>
              <a:rPr lang="en-US" b="1" dirty="0" err="1" smtClean="0"/>
              <a:t>microfibrils</a:t>
            </a:r>
            <a:r>
              <a:rPr lang="en-US" b="1" dirty="0" smtClean="0"/>
              <a:t> </a:t>
            </a:r>
            <a:r>
              <a:rPr lang="en-US" dirty="0" smtClean="0"/>
              <a:t>found in cell walls</a:t>
            </a:r>
          </a:p>
          <a:p>
            <a:pPr>
              <a:lnSpc>
                <a:spcPts val="2900"/>
              </a:lnSpc>
            </a:pPr>
            <a:r>
              <a:rPr lang="en-US" dirty="0" smtClean="0"/>
              <a:t>Cellulose </a:t>
            </a:r>
            <a:r>
              <a:rPr lang="en-US" dirty="0" err="1" smtClean="0"/>
              <a:t>microfibrils</a:t>
            </a:r>
            <a:r>
              <a:rPr lang="en-US" dirty="0" smtClean="0"/>
              <a:t> twisted together in a ropelike fashion generate even larger structures called </a:t>
            </a:r>
            <a:r>
              <a:rPr lang="en-US" i="1" dirty="0" err="1" smtClean="0"/>
              <a:t>macrofibrils</a:t>
            </a:r>
            <a:endParaRPr lang="en-US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83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Hemicellulose</a:t>
            </a:r>
            <a:endParaRPr lang="en-US"/>
          </a:p>
        </p:txBody>
      </p:sp>
      <p:sp>
        <p:nvSpPr>
          <p:cNvPr id="1372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Hemicelluloses</a:t>
            </a:r>
            <a:r>
              <a:rPr lang="en-US" smtClean="0"/>
              <a:t> are chemically and structurally different from cellulose</a:t>
            </a:r>
          </a:p>
          <a:p>
            <a:r>
              <a:rPr lang="en-US" smtClean="0"/>
              <a:t>They are heterogeneous, each with a long linear chain of a single kind of sugar (glucose or xylose) with short side chains in a rigid network</a:t>
            </a:r>
          </a:p>
          <a:p>
            <a:r>
              <a:rPr lang="en-US" smtClean="0"/>
              <a:t>The side chains contain several kinds of sugars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Cell Wall Components</a:t>
            </a:r>
            <a:endParaRPr lang="en-US" dirty="0"/>
          </a:p>
        </p:txBody>
      </p:sp>
      <p:sp>
        <p:nvSpPr>
          <p:cNvPr id="1382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Pectins</a:t>
            </a:r>
            <a:r>
              <a:rPr lang="en-US" dirty="0" smtClean="0"/>
              <a:t> are branched polysaccharides with backbones called </a:t>
            </a:r>
            <a:r>
              <a:rPr lang="en-US" i="1" dirty="0" err="1" smtClean="0"/>
              <a:t>rhamnogalacturonans</a:t>
            </a:r>
            <a:r>
              <a:rPr lang="en-US" dirty="0" smtClean="0"/>
              <a:t>; the side chains have the same </a:t>
            </a:r>
            <a:r>
              <a:rPr lang="en-US" dirty="0" err="1" smtClean="0"/>
              <a:t>monosaccharides</a:t>
            </a:r>
            <a:r>
              <a:rPr lang="en-US" dirty="0" smtClean="0"/>
              <a:t> found in </a:t>
            </a:r>
            <a:r>
              <a:rPr lang="en-US" dirty="0" err="1" smtClean="0"/>
              <a:t>hemicelullose</a:t>
            </a:r>
            <a:endParaRPr lang="en-US" dirty="0" smtClean="0"/>
          </a:p>
          <a:p>
            <a:r>
              <a:rPr lang="en-US" b="1" dirty="0" err="1" smtClean="0"/>
              <a:t>Extensins</a:t>
            </a:r>
            <a:r>
              <a:rPr lang="en-US" dirty="0" smtClean="0"/>
              <a:t> are a group of related glycoproteins, which are deposited in soluble form</a:t>
            </a:r>
          </a:p>
          <a:p>
            <a:r>
              <a:rPr lang="en-US" dirty="0" smtClean="0"/>
              <a:t>After deposition into the cell wall, </a:t>
            </a:r>
            <a:r>
              <a:rPr lang="en-US" dirty="0" err="1" smtClean="0"/>
              <a:t>extensins</a:t>
            </a:r>
            <a:r>
              <a:rPr lang="en-US" dirty="0" smtClean="0"/>
              <a:t> become covalently </a:t>
            </a:r>
            <a:r>
              <a:rPr lang="en-US" dirty="0" err="1" smtClean="0"/>
              <a:t>crosslinked</a:t>
            </a:r>
            <a:r>
              <a:rPr lang="en-US" dirty="0" smtClean="0"/>
              <a:t> to one another and cellulose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Cell Wall Components (</a:t>
            </a:r>
            <a:r>
              <a:rPr lang="en-US" dirty="0"/>
              <a:t>continued)</a:t>
            </a:r>
          </a:p>
        </p:txBody>
      </p:sp>
      <p:sp>
        <p:nvSpPr>
          <p:cNvPr id="1392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Lignins</a:t>
            </a:r>
            <a:r>
              <a:rPr lang="en-US" dirty="0" smtClean="0"/>
              <a:t> are very insoluble polymers of aromatic alcohols found mainly in woody tissues</a:t>
            </a:r>
          </a:p>
          <a:p>
            <a:r>
              <a:rPr lang="en-US" dirty="0" smtClean="0"/>
              <a:t>They are localized between cellulose fibrils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 Walls Are Synthesized in Several Discrete Stages</a:t>
            </a:r>
            <a:endParaRPr lang="en-US" dirty="0"/>
          </a:p>
        </p:txBody>
      </p:sp>
      <p:sp>
        <p:nvSpPr>
          <p:cNvPr id="1402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 wall is secreted in steps, creating a series of layers</a:t>
            </a:r>
          </a:p>
          <a:p>
            <a:r>
              <a:rPr lang="en-US" dirty="0" smtClean="0"/>
              <a:t>The first structure laid down is called the </a:t>
            </a:r>
            <a:r>
              <a:rPr lang="en-US" b="1" dirty="0" smtClean="0"/>
              <a:t>middle lamella</a:t>
            </a:r>
          </a:p>
          <a:p>
            <a:r>
              <a:rPr lang="en-US" dirty="0" smtClean="0"/>
              <a:t>The next is the </a:t>
            </a:r>
            <a:r>
              <a:rPr lang="en-US" b="1" dirty="0" smtClean="0"/>
              <a:t>primary cell wall,</a:t>
            </a:r>
            <a:r>
              <a:rPr lang="en-US" dirty="0" smtClean="0"/>
              <a:t> formed while cells are still growing, a loosely organized network of cellulose, hemicellulose, </a:t>
            </a:r>
            <a:r>
              <a:rPr lang="en-US" dirty="0" err="1" smtClean="0"/>
              <a:t>pectins</a:t>
            </a:r>
            <a:r>
              <a:rPr lang="en-US" dirty="0" smtClean="0"/>
              <a:t>, and glycoproteins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Pearson Education, Ltd.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3983</Words>
  <Application>Microsoft Office PowerPoint</Application>
  <PresentationFormat>On-screen Show (4:3)</PresentationFormat>
  <Paragraphs>408</Paragraphs>
  <Slides>106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5" baseType="lpstr">
      <vt:lpstr>ＭＳ Ｐゴシック</vt:lpstr>
      <vt:lpstr>ＭＳ Ｐゴシック</vt:lpstr>
      <vt:lpstr>Arial</vt:lpstr>
      <vt:lpstr>Calibri</vt:lpstr>
      <vt:lpstr>Symbol</vt:lpstr>
      <vt:lpstr>Times New Roman</vt:lpstr>
      <vt:lpstr>Wingdings</vt:lpstr>
      <vt:lpstr>ヒラギノ角ゴ Pro W3</vt:lpstr>
      <vt:lpstr>Blank Presentation</vt:lpstr>
      <vt:lpstr>Chapter 15</vt:lpstr>
      <vt:lpstr>Beyond the Cell: Cell Adhesions, Cell Junctions, and Extracellular Structures</vt:lpstr>
      <vt:lpstr>Types of Tissues in Animals</vt:lpstr>
      <vt:lpstr>PowerPoint Presentation</vt:lpstr>
      <vt:lpstr>15.1 Cell-Cell Junctions</vt:lpstr>
      <vt:lpstr>Types of Junctions</vt:lpstr>
      <vt:lpstr>PowerPoint Presentation</vt:lpstr>
      <vt:lpstr>PowerPoint Presentation</vt:lpstr>
      <vt:lpstr>Adhesive Junctions Link Adjoining Cells</vt:lpstr>
      <vt:lpstr>Interactions of Cell-Cell Adhesion Receptors</vt:lpstr>
      <vt:lpstr>Types of Cell-Cell Adhesive Junctions</vt:lpstr>
      <vt:lpstr>Adherens Junctions</vt:lpstr>
      <vt:lpstr>Cadherins</vt:lpstr>
      <vt:lpstr>PowerPoint Presentation</vt:lpstr>
      <vt:lpstr>E-Cadherin</vt:lpstr>
      <vt:lpstr>β-Catenin</vt:lpstr>
      <vt:lpstr>p120 Catenin</vt:lpstr>
      <vt:lpstr>Tissue Specificity of Cadherins</vt:lpstr>
      <vt:lpstr>PowerPoint Presentation</vt:lpstr>
      <vt:lpstr>PowerPoint Presentation</vt:lpstr>
      <vt:lpstr>The Epithelial-Mesenchymal Transition</vt:lpstr>
      <vt:lpstr>PowerPoint Presentation</vt:lpstr>
      <vt:lpstr>Desmosomes</vt:lpstr>
      <vt:lpstr>Desmosome Structure</vt:lpstr>
      <vt:lpstr>Desmosome Structure (continued)</vt:lpstr>
      <vt:lpstr>PowerPoint Presentation</vt:lpstr>
      <vt:lpstr>Transient Cell-Cell Adhesions Are Important for Many Cellular Events</vt:lpstr>
      <vt:lpstr>Lectins</vt:lpstr>
      <vt:lpstr>Cell Adhesion Molecules (CAMs)</vt:lpstr>
      <vt:lpstr>Selectins and Leukocyte Adhesion</vt:lpstr>
      <vt:lpstr>PowerPoint Presentation</vt:lpstr>
      <vt:lpstr>PowerPoint Presentation</vt:lpstr>
      <vt:lpstr>Tight Junctions Prevent the Movements of Molecules Across Cell Layers</vt:lpstr>
      <vt:lpstr>PowerPoint Presentation</vt:lpstr>
      <vt:lpstr>Role of Tight Junctions in Sealing Epithelia</vt:lpstr>
      <vt:lpstr>Function of Claudins</vt:lpstr>
      <vt:lpstr>PowerPoint Presentation</vt:lpstr>
      <vt:lpstr>Role of Tight Junctions in Blocking Lateral Movement of Membrane Proteins</vt:lpstr>
      <vt:lpstr>Gap Junctions Allow Direct Electrical and Chemical Communication Between Cells</vt:lpstr>
      <vt:lpstr>Gap Junction Structure</vt:lpstr>
      <vt:lpstr>Connexin</vt:lpstr>
      <vt:lpstr>PowerPoint Presentation</vt:lpstr>
      <vt:lpstr>PowerPoint Presentation</vt:lpstr>
      <vt:lpstr>15.2 The Extracellular Matrix of Animal Cells</vt:lpstr>
      <vt:lpstr>Three Types of ECM</vt:lpstr>
      <vt:lpstr>PowerPoint Presentation</vt:lpstr>
      <vt:lpstr>Three Classes of ECM Molecules</vt:lpstr>
      <vt:lpstr>PowerPoint Presentation</vt:lpstr>
      <vt:lpstr>Collagens Are Responsible for the Strength of the Extracellular Matrix</vt:lpstr>
      <vt:lpstr>Features Shared by All Collagens</vt:lpstr>
      <vt:lpstr>Collagen Fibers</vt:lpstr>
      <vt:lpstr>PowerPoint Presentation</vt:lpstr>
      <vt:lpstr>Procollagen</vt:lpstr>
      <vt:lpstr>Collagen Stability</vt:lpstr>
      <vt:lpstr>PowerPoint Presentation</vt:lpstr>
      <vt:lpstr>PowerPoint Presentation</vt:lpstr>
      <vt:lpstr>Elastins Impart Elasticity and Flexibility to the Extracellular Matrix</vt:lpstr>
      <vt:lpstr>PowerPoint Presentation</vt:lpstr>
      <vt:lpstr>Collagen and Elastin Fibers Are Embedded in a Matrix of Proteoglycans </vt:lpstr>
      <vt:lpstr>Glycosaminoglycans </vt:lpstr>
      <vt:lpstr>PowerPoint Presentation</vt:lpstr>
      <vt:lpstr>Proteoglycans</vt:lpstr>
      <vt:lpstr>Proteoglycans (continued)</vt:lpstr>
      <vt:lpstr>Free Hyaluronate Lubricates Joints and Facilitates Cell Migration</vt:lpstr>
      <vt:lpstr>Adhesive Glycoproteins Anchor Cells to the Extracellular Matrix</vt:lpstr>
      <vt:lpstr>Fibronectins Bind Cells to the ECM and Guide Cellular Movement</vt:lpstr>
      <vt:lpstr>Fibronectin Structure</vt:lpstr>
      <vt:lpstr>PowerPoint Presentation</vt:lpstr>
      <vt:lpstr>Effects of Fibronectin on Cell Movement</vt:lpstr>
      <vt:lpstr>Effects of Fibronectin on Blood Clotting</vt:lpstr>
      <vt:lpstr>Laminins Bind Cells to the Basal Lamina</vt:lpstr>
      <vt:lpstr>PowerPoint Presentation</vt:lpstr>
      <vt:lpstr>Properties of the Basal Lamina</vt:lpstr>
      <vt:lpstr>Enzymes That Alter the Basal Lamina</vt:lpstr>
      <vt:lpstr>Properties of Laminin</vt:lpstr>
      <vt:lpstr>PowerPoint Presentation</vt:lpstr>
      <vt:lpstr>Integrins Are Cell Surface Receptors That Bind ECM Constituents</vt:lpstr>
      <vt:lpstr>Structure of Integrins</vt:lpstr>
      <vt:lpstr>PowerPoint Presentation</vt:lpstr>
      <vt:lpstr>Integrin Variability</vt:lpstr>
      <vt:lpstr>Integrins and the Cytoskeleton</vt:lpstr>
      <vt:lpstr>PowerPoint Presentation</vt:lpstr>
      <vt:lpstr>Hemidesmosomes</vt:lpstr>
      <vt:lpstr>Hemidesmosome Linker Proteins</vt:lpstr>
      <vt:lpstr>Integrins and Signaling</vt:lpstr>
      <vt:lpstr>Anchorage-Dependent Growth</vt:lpstr>
      <vt:lpstr>Kinases Recruited to Focal Adhesions</vt:lpstr>
      <vt:lpstr>The Dystrophin/Dystroglycan Complex Stabilizes Attachments of Muscle Cells to  the ECM</vt:lpstr>
      <vt:lpstr>Dystrophin</vt:lpstr>
      <vt:lpstr>PowerPoint Presentation</vt:lpstr>
      <vt:lpstr>15.3 The Plant Cell Surface</vt:lpstr>
      <vt:lpstr>Cell Walls Provide a Structural Framework and Serve as a Permeability Barrier</vt:lpstr>
      <vt:lpstr>The Plant Cell Wall Is a Network of Cellulose Microfibrils, Polysaccharides, and Glycoproteins</vt:lpstr>
      <vt:lpstr>PowerPoint Presentation</vt:lpstr>
      <vt:lpstr>Cellulose and Hemicellulose</vt:lpstr>
      <vt:lpstr>Hemicellulose</vt:lpstr>
      <vt:lpstr>Other Cell Wall Components</vt:lpstr>
      <vt:lpstr>Other Cell Wall Components (continued)</vt:lpstr>
      <vt:lpstr>Cell Walls Are Synthesized in Several Discrete Stages</vt:lpstr>
      <vt:lpstr>PowerPoint Presentation</vt:lpstr>
      <vt:lpstr>PowerPoint Presentation</vt:lpstr>
      <vt:lpstr>Stages of Cell Wall Formation</vt:lpstr>
      <vt:lpstr>Secondary Cell Wall</vt:lpstr>
      <vt:lpstr>Plasmodesmata Permit Direct Cell-Cell Communication Through the Cell Wall</vt:lpstr>
      <vt:lpstr>PowerPoint Presentation</vt:lpstr>
      <vt:lpstr>Cytoplasmic Continuity</vt:lpstr>
    </vt:vector>
  </TitlesOfParts>
  <Company>Progressive Information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System 103</dc:creator>
  <cp:lastModifiedBy>yousef daraghma</cp:lastModifiedBy>
  <cp:revision>479</cp:revision>
  <dcterms:created xsi:type="dcterms:W3CDTF">2010-11-04T10:55:36Z</dcterms:created>
  <dcterms:modified xsi:type="dcterms:W3CDTF">2022-03-14T19:39:52Z</dcterms:modified>
</cp:coreProperties>
</file>