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57" r:id="rId2"/>
    <p:sldMasterId id="2147483676" r:id="rId3"/>
    <p:sldMasterId id="2147483679" r:id="rId4"/>
    <p:sldMasterId id="2147483687" r:id="rId5"/>
    <p:sldMasterId id="2147483689" r:id="rId6"/>
    <p:sldMasterId id="2147483691" r:id="rId7"/>
    <p:sldMasterId id="2147483693" r:id="rId8"/>
    <p:sldMasterId id="2147483695" r:id="rId9"/>
    <p:sldMasterId id="2147483697" r:id="rId10"/>
    <p:sldMasterId id="2147483699" r:id="rId11"/>
  </p:sldMasterIdLst>
  <p:notesMasterIdLst>
    <p:notesMasterId r:id="rId124"/>
  </p:notesMasterIdLst>
  <p:sldIdLst>
    <p:sldId id="309" r:id="rId12"/>
    <p:sldId id="314" r:id="rId13"/>
    <p:sldId id="315" r:id="rId14"/>
    <p:sldId id="257" r:id="rId15"/>
    <p:sldId id="318" r:id="rId16"/>
    <p:sldId id="319" r:id="rId17"/>
    <p:sldId id="322" r:id="rId18"/>
    <p:sldId id="259" r:id="rId19"/>
    <p:sldId id="260" r:id="rId20"/>
    <p:sldId id="327" r:id="rId21"/>
    <p:sldId id="325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262" r:id="rId30"/>
    <p:sldId id="263" r:id="rId31"/>
    <p:sldId id="338" r:id="rId32"/>
    <p:sldId id="264" r:id="rId33"/>
    <p:sldId id="339" r:id="rId34"/>
    <p:sldId id="340" r:id="rId35"/>
    <p:sldId id="341" r:id="rId36"/>
    <p:sldId id="342" r:id="rId37"/>
    <p:sldId id="265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3" r:id="rId48"/>
    <p:sldId id="354" r:id="rId49"/>
    <p:sldId id="355" r:id="rId50"/>
    <p:sldId id="356" r:id="rId51"/>
    <p:sldId id="269" r:id="rId52"/>
    <p:sldId id="358" r:id="rId53"/>
    <p:sldId id="357" r:id="rId54"/>
    <p:sldId id="359" r:id="rId55"/>
    <p:sldId id="360" r:id="rId56"/>
    <p:sldId id="361" r:id="rId57"/>
    <p:sldId id="362" r:id="rId58"/>
    <p:sldId id="363" r:id="rId59"/>
    <p:sldId id="271" r:id="rId60"/>
    <p:sldId id="447" r:id="rId61"/>
    <p:sldId id="364" r:id="rId62"/>
    <p:sldId id="367" r:id="rId63"/>
    <p:sldId id="368" r:id="rId64"/>
    <p:sldId id="370" r:id="rId65"/>
    <p:sldId id="371" r:id="rId66"/>
    <p:sldId id="372" r:id="rId67"/>
    <p:sldId id="373" r:id="rId68"/>
    <p:sldId id="374" r:id="rId69"/>
    <p:sldId id="375" r:id="rId70"/>
    <p:sldId id="442" r:id="rId71"/>
    <p:sldId id="443" r:id="rId72"/>
    <p:sldId id="377" r:id="rId73"/>
    <p:sldId id="380" r:id="rId74"/>
    <p:sldId id="381" r:id="rId75"/>
    <p:sldId id="382" r:id="rId76"/>
    <p:sldId id="383" r:id="rId77"/>
    <p:sldId id="384" r:id="rId78"/>
    <p:sldId id="385" r:id="rId79"/>
    <p:sldId id="391" r:id="rId80"/>
    <p:sldId id="392" r:id="rId81"/>
    <p:sldId id="393" r:id="rId82"/>
    <p:sldId id="395" r:id="rId83"/>
    <p:sldId id="396" r:id="rId84"/>
    <p:sldId id="397" r:id="rId85"/>
    <p:sldId id="398" r:id="rId86"/>
    <p:sldId id="399" r:id="rId87"/>
    <p:sldId id="400" r:id="rId88"/>
    <p:sldId id="401" r:id="rId89"/>
    <p:sldId id="402" r:id="rId90"/>
    <p:sldId id="403" r:id="rId91"/>
    <p:sldId id="404" r:id="rId92"/>
    <p:sldId id="405" r:id="rId93"/>
    <p:sldId id="407" r:id="rId94"/>
    <p:sldId id="408" r:id="rId95"/>
    <p:sldId id="409" r:id="rId96"/>
    <p:sldId id="410" r:id="rId97"/>
    <p:sldId id="411" r:id="rId98"/>
    <p:sldId id="412" r:id="rId99"/>
    <p:sldId id="415" r:id="rId100"/>
    <p:sldId id="416" r:id="rId101"/>
    <p:sldId id="418" r:id="rId102"/>
    <p:sldId id="419" r:id="rId103"/>
    <p:sldId id="421" r:id="rId104"/>
    <p:sldId id="422" r:id="rId105"/>
    <p:sldId id="423" r:id="rId106"/>
    <p:sldId id="426" r:id="rId107"/>
    <p:sldId id="427" r:id="rId108"/>
    <p:sldId id="429" r:id="rId109"/>
    <p:sldId id="430" r:id="rId110"/>
    <p:sldId id="431" r:id="rId111"/>
    <p:sldId id="432" r:id="rId112"/>
    <p:sldId id="433" r:id="rId113"/>
    <p:sldId id="434" r:id="rId114"/>
    <p:sldId id="444" r:id="rId115"/>
    <p:sldId id="445" r:id="rId116"/>
    <p:sldId id="446" r:id="rId117"/>
    <p:sldId id="436" r:id="rId118"/>
    <p:sldId id="437" r:id="rId119"/>
    <p:sldId id="438" r:id="rId120"/>
    <p:sldId id="439" r:id="rId121"/>
    <p:sldId id="440" r:id="rId122"/>
    <p:sldId id="441" r:id="rId1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ita G Kurup" initials="NGK" lastIdx="1" clrIdx="0">
    <p:extLst>
      <p:ext uri="{19B8F6BF-5375-455C-9EA6-DF929625EA0E}">
        <p15:presenceInfo xmlns="" xmlns:p15="http://schemas.microsoft.com/office/powerpoint/2012/main" userId="Nikita G Kuru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5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6302" autoAdjust="0"/>
  </p:normalViewPr>
  <p:slideViewPr>
    <p:cSldViewPr snapToObjects="1">
      <p:cViewPr varScale="1">
        <p:scale>
          <a:sx n="37" d="100"/>
          <a:sy n="3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openxmlformats.org/officeDocument/2006/relationships/slide" Target="slides/slide112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13" Type="http://schemas.openxmlformats.org/officeDocument/2006/relationships/slide" Target="slides/slide102.xml"/><Relationship Id="rId118" Type="http://schemas.openxmlformats.org/officeDocument/2006/relationships/slide" Target="slides/slide107.xml"/><Relationship Id="rId12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slide" Target="slides/slide11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16" Type="http://schemas.openxmlformats.org/officeDocument/2006/relationships/slide" Target="slides/slide10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11" Type="http://schemas.openxmlformats.org/officeDocument/2006/relationships/slide" Target="slides/slide10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14" Type="http://schemas.openxmlformats.org/officeDocument/2006/relationships/slide" Target="slides/slide103.xml"/><Relationship Id="rId119" Type="http://schemas.openxmlformats.org/officeDocument/2006/relationships/slide" Target="slides/slide108.xml"/><Relationship Id="rId12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slide" Target="slides/slide1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slide" Target="slides/slide109.xml"/><Relationship Id="rId12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61" Type="http://schemas.openxmlformats.org/officeDocument/2006/relationships/slide" Target="slides/slide50.xml"/><Relationship Id="rId82" Type="http://schemas.openxmlformats.org/officeDocument/2006/relationships/slide" Target="slides/slide7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D2F2E41-D656-4454-8270-15812B0B6CC8}" type="datetimeFigureOut">
              <a:rPr lang="en-US"/>
              <a:pPr>
                <a:defRPr/>
              </a:pPr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699A00-2AA1-4D16-A91A-FF1063A85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05361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E6595611-7DC6-469F-878F-521E936C9D1A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812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A535AAA-24CF-4357-BE32-1DEBEA724B2E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25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332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D5EDEBD-087B-4E5D-8424-62E09A82D4EA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27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39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7DB9A58-093B-4613-AAE1-47CE70A3F02E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28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491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398EE1A-82BE-4316-92F1-BB7D2A28324A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29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755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DC7B4BE0-AAFB-4C76-AD7A-CF97564F14E5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30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280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283325-D244-4BAC-B39C-BF2A6B65D652}" type="slidenum">
              <a:rPr lang="en-US" altLang="en-US" sz="1200" smtClean="0">
                <a:latin typeface="Calibri" panose="020F0502020204030204" pitchFamily="34" charset="0"/>
              </a:rPr>
              <a:pPr/>
              <a:t>32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512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0B9807-3970-4820-A24A-810E27F31F3E}" type="slidenum">
              <a:rPr lang="en-US" altLang="en-US" sz="1200" smtClean="0">
                <a:latin typeface="Calibri" panose="020F0502020204030204" pitchFamily="34" charset="0"/>
              </a:rPr>
              <a:pPr/>
              <a:t>33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251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31EB32-87BC-4330-B064-5FEC40C60D3D}" type="slidenum">
              <a:rPr lang="en-US" altLang="en-US" sz="1200" smtClean="0">
                <a:latin typeface="Calibri" panose="020F0502020204030204" pitchFamily="34" charset="0"/>
              </a:rPr>
              <a:pPr/>
              <a:t>34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526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DF8BEB-5992-41A5-98C2-0C99A606D964}" type="slidenum">
              <a:rPr lang="en-US" altLang="en-US" sz="1200" smtClean="0">
                <a:latin typeface="Calibri" panose="020F0502020204030204" pitchFamily="34" charset="0"/>
              </a:rPr>
              <a:pPr/>
              <a:t>35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118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CB392FB-7624-4717-8876-6E09146A10C2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41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92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CF5141C-81D8-42D7-BE53-7FCAD3F09D8A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8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006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F39EC809-1529-4165-957C-E0720A79E4D4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49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400" smtClean="0">
              <a:solidFill>
                <a:srgbClr val="0000FF"/>
              </a:solidFill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079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DD405A59-D4A1-4AFA-94FF-46C8A728B57E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51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234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7914A02-E49F-475A-907F-D2705A94B0F2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55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552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A373DF8-AE0D-4A3D-9AAE-16AC8ABE8383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56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223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F01E1529-C7F7-41F6-B4F1-23938641E815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60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361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48C9602-D268-472B-A96C-AC774588E592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61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533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D2352046-1776-46E0-859C-86A961F91A9A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62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099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26CC0B0-34B3-450F-A8B1-703660E21F5C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69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744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55AF9F9-9EA5-4076-8DC4-F4A9D0FA3142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70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019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946C4DA-D518-48F1-B681-84D5F26DEEAF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71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24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C88E8313-4DE5-42E5-839A-FCB1BB50B6BC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9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859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1E5B8A0-31C0-466B-BF25-1787F9D34AF9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79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376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F41E9D3-FB23-4B85-805E-5473CA150D5C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80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5341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6E354BF-1B4C-46C2-ABA3-36E31A5A8F99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90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0540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CCE42A4-4FE4-496E-A273-D9395A691870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96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837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016A323-AD75-4786-99A8-B82F3C84FC43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103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b="1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23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724E5F-AF5D-4927-BA5C-7A47F1DA064C}" type="slidenum">
              <a:rPr lang="en-US" altLang="en-US" sz="1200" smtClean="0">
                <a:latin typeface="Calibri" panose="020F0502020204030204" pitchFamily="34" charset="0"/>
              </a:rPr>
              <a:pPr/>
              <a:t>12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09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C9B1CA95-5FC0-46DE-85EB-8602CEEE3E9F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19</a:t>
            </a:fld>
            <a:endParaRPr lang="en-US" altLang="en-US" dirty="0" smtClean="0">
              <a:latin typeface="Times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301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F85C4D7-2B0C-4A34-B4EE-F4E7C5641D62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20</a:t>
            </a:fld>
            <a:endParaRPr lang="en-US" altLang="en-US" dirty="0" smtClean="0">
              <a:latin typeface="Times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97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4089B4B-7F61-4984-84EF-FCC3871C816D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22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67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7753837-21E1-4949-A16D-E09D9D4D68E0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23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60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DBE46991-6879-4678-906F-B65B357723A6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24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24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1828800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3000" smtClean="0">
                <a:solidFill>
                  <a:srgbClr val="FFFFFF"/>
                </a:solidFill>
              </a:rPr>
              <a:t>Chapter 4</a:t>
            </a: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3576638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2600" i="1" smtClean="0">
                <a:solidFill>
                  <a:srgbClr val="FFFFFF"/>
                </a:solidFill>
              </a:rPr>
              <a:t>Types of Chemical Reactions </a:t>
            </a:r>
            <a:br>
              <a:rPr lang="en-US" altLang="en-US" sz="2600" i="1" smtClean="0">
                <a:solidFill>
                  <a:srgbClr val="FFFFFF"/>
                </a:solidFill>
              </a:rPr>
            </a:br>
            <a:r>
              <a:rPr lang="en-US" altLang="en-US" sz="2600" i="1" smtClean="0">
                <a:solidFill>
                  <a:srgbClr val="FFFFFF"/>
                </a:solidFill>
              </a:rPr>
              <a:t>and Solution Stoichiometry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73100"/>
            <a:ext cx="446087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41849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27173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06996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4828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73058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68059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98741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42498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17848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40881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9672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21068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26739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31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4.1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Water, the Common Solvent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3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43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247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4.9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Oxidation–Reduction Reactions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126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1271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4.10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Balancing Oxidation–Reduction Equations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1524000"/>
            <a:ext cx="88773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2051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2054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410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Chapter 4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Table of Contents </a:t>
            </a:r>
          </a:p>
        </p:txBody>
      </p: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panose="020B0600070205080204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panose="020B0600070205080204" pitchFamily="34" charset="-128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panose="020B0600070205080204" pitchFamily="34" charset="-128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panose="020B0600070205080204" pitchFamily="34" charset="-128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panose="020B0600070205080204" pitchFamily="34" charset="-128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panose="020B0600070205080204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panose="020B0600070205080204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panose="020B0600070205080204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panose="020B0600070205080204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panose="020B0600070205080204" pitchFamily="34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3075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3079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10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Section 4.2</a:t>
            </a:r>
          </a:p>
          <a:p>
            <a:pPr eaLnBrk="1" hangingPunct="1">
              <a:defRPr/>
            </a:pPr>
            <a:r>
              <a:rPr lang="en-US" sz="2800" i="1" dirty="0" smtClean="0">
                <a:latin typeface="Calibri" charset="0"/>
                <a:cs typeface="Calibri" charset="0"/>
              </a:rPr>
              <a:t>The Nature of Aqueous Solutions: </a:t>
            </a:r>
          </a:p>
          <a:p>
            <a:pPr eaLnBrk="1" hangingPunct="1">
              <a:defRPr/>
            </a:pPr>
            <a:r>
              <a:rPr lang="en-US" sz="2800" i="1" dirty="0" smtClean="0">
                <a:latin typeface="Calibri" charset="0"/>
                <a:cs typeface="Calibri" charset="0"/>
              </a:rPr>
              <a:t>Strong and Weak Electrolytes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4099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4103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4.3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The Composition of Solutions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5123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5127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4.4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Types of Chemical Reactions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614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6151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4.5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Precipitation Reactions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7171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7175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4.6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Describing Reactions in Solution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8195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8199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4.7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Stoichiometry of Precipitation Reactions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9219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9223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4.8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Acid–Base Reactions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2.v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3.v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61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5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6.v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65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32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3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4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5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6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39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8.v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44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2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4.v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5.v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6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7.v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54.bin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55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0.v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4 - Types of Chemical Reactions and Solution Stoichiometry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Svante Arrhenius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Identified the basis </a:t>
            </a:r>
            <a:r>
              <a:rPr lang="en-US" dirty="0"/>
              <a:t>for the conductivity properties of solutions</a:t>
            </a:r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Postulated that the extent to which a solution can conduct an electric current directly depends on the number of ions present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Idea was accepted when atoms were found to contain charged particles </a:t>
            </a:r>
          </a:p>
          <a:p>
            <a:pPr lvl="1"/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4.17 - Solution</a:t>
            </a:r>
            <a:endParaRPr lang="en-GB" altLang="en-US" sz="20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the first reaction, we can assign the following oxidation states:</a:t>
            </a:r>
          </a:p>
          <a:p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oxidation state for the </a:t>
            </a:r>
            <a:r>
              <a:rPr lang="en-IN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sulfur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atom increases from –2 to +4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Thus, </a:t>
            </a:r>
            <a:r>
              <a:rPr lang="en-IN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sulfur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oxidized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0" y="3260725"/>
          <a:ext cx="5929313" cy="547688"/>
        </p:xfrm>
        <a:graphic>
          <a:graphicData uri="http://schemas.openxmlformats.org/presentationml/2006/ole">
            <p:oleObj spid="_x0000_s114704" name="Equation" r:id="rId3" imgW="2755900" imgH="254000" progId="">
              <p:embed/>
            </p:oleObj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298575" y="3694113"/>
            <a:ext cx="762000" cy="979487"/>
            <a:chOff x="1197864" y="3877127"/>
            <a:chExt cx="762000" cy="979159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1578864" y="3877127"/>
              <a:ext cx="228600" cy="5840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497" name="TextBox 7"/>
            <p:cNvSpPr txBox="1">
              <a:spLocks noChangeArrowheads="1"/>
            </p:cNvSpPr>
            <p:nvPr/>
          </p:nvSpPr>
          <p:spPr bwMode="auto">
            <a:xfrm>
              <a:off x="1197864" y="4456176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+2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173288" y="3717925"/>
            <a:ext cx="762000" cy="887413"/>
            <a:chOff x="1371600" y="3859661"/>
            <a:chExt cx="762000" cy="886897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1408112" y="3859661"/>
              <a:ext cx="344488" cy="5203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495" name="TextBox 12"/>
            <p:cNvSpPr txBox="1">
              <a:spLocks noChangeArrowheads="1"/>
            </p:cNvSpPr>
            <p:nvPr/>
          </p:nvSpPr>
          <p:spPr bwMode="auto">
            <a:xfrm>
              <a:off x="1371600" y="4346448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–2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028950" y="3730625"/>
            <a:ext cx="762000" cy="904875"/>
            <a:chOff x="1426464" y="3859661"/>
            <a:chExt cx="762000" cy="905185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V="1">
              <a:off x="1804289" y="3859661"/>
              <a:ext cx="0" cy="5208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493" name="TextBox 17"/>
            <p:cNvSpPr txBox="1">
              <a:spLocks noChangeArrowheads="1"/>
            </p:cNvSpPr>
            <p:nvPr/>
          </p:nvSpPr>
          <p:spPr bwMode="auto">
            <a:xfrm>
              <a:off x="1426464" y="4364736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475163" y="3717925"/>
            <a:ext cx="762000" cy="942975"/>
            <a:chOff x="1408176" y="3859661"/>
            <a:chExt cx="762000" cy="941761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V="1">
              <a:off x="1805051" y="3859661"/>
              <a:ext cx="0" cy="5200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491" name="TextBox 21"/>
            <p:cNvSpPr txBox="1">
              <a:spLocks noChangeArrowheads="1"/>
            </p:cNvSpPr>
            <p:nvPr/>
          </p:nvSpPr>
          <p:spPr bwMode="auto">
            <a:xfrm>
              <a:off x="1408176" y="4401312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+2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218113" y="3694113"/>
            <a:ext cx="762000" cy="923925"/>
            <a:chOff x="1371600" y="3859661"/>
            <a:chExt cx="762000" cy="923473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1408112" y="3859661"/>
              <a:ext cx="344488" cy="5204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489" name="TextBox 24"/>
            <p:cNvSpPr txBox="1">
              <a:spLocks noChangeArrowheads="1"/>
            </p:cNvSpPr>
            <p:nvPr/>
          </p:nvSpPr>
          <p:spPr bwMode="auto">
            <a:xfrm>
              <a:off x="1371600" y="4383024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–2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056313" y="3717925"/>
            <a:ext cx="762000" cy="996950"/>
            <a:chOff x="1408176" y="3859661"/>
            <a:chExt cx="762000" cy="996625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1805051" y="3859661"/>
              <a:ext cx="0" cy="5205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487" name="TextBox 27"/>
            <p:cNvSpPr txBox="1">
              <a:spLocks noChangeArrowheads="1"/>
            </p:cNvSpPr>
            <p:nvPr/>
          </p:nvSpPr>
          <p:spPr bwMode="auto">
            <a:xfrm>
              <a:off x="1408176" y="4456176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+4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361113" y="3736975"/>
            <a:ext cx="1368425" cy="1268413"/>
            <a:chOff x="1060704" y="3859661"/>
            <a:chExt cx="1368552" cy="1267825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1408398" y="3859661"/>
              <a:ext cx="344520" cy="5204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485" name="TextBox 30"/>
            <p:cNvSpPr txBox="1">
              <a:spLocks noChangeArrowheads="1"/>
            </p:cNvSpPr>
            <p:nvPr/>
          </p:nvSpPr>
          <p:spPr bwMode="auto">
            <a:xfrm>
              <a:off x="1060704" y="4419600"/>
              <a:ext cx="136855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 dirty="0">
                  <a:solidFill>
                    <a:srgbClr val="00B0F0"/>
                  </a:solidFill>
                  <a:latin typeface="Calibri" panose="020F0502020204030204" pitchFamily="34" charset="0"/>
                </a:rPr>
                <a:t>–2</a:t>
              </a:r>
            </a:p>
            <a:p>
              <a:pPr algn="ctr"/>
              <a:r>
                <a:rPr lang="en-GB" altLang="en-US" sz="2000" dirty="0">
                  <a:solidFill>
                    <a:srgbClr val="00B0F0"/>
                  </a:solidFill>
                  <a:latin typeface="Calibri" panose="020F0502020204030204" pitchFamily="34" charset="0"/>
                </a:rPr>
                <a:t>(each O)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51036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4.17 -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oxidation state for each oxygen atom decreases from 0 to –2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Oxygen is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reduced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oxidizing agent is 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and the reducing agent is PbS</a:t>
            </a:r>
          </a:p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the second reaction we have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105025" y="5013325"/>
          <a:ext cx="5116513" cy="536575"/>
        </p:xfrm>
        <a:graphic>
          <a:graphicData uri="http://schemas.openxmlformats.org/presentationml/2006/ole">
            <p:oleObj spid="_x0000_s115728" name="Equation" r:id="rId3" imgW="2425700" imgH="254000" progId="">
              <p:embed/>
            </p:oleObj>
          </a:graphicData>
        </a:graphic>
      </p:graphicFrame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908175" y="5510213"/>
            <a:ext cx="762000" cy="685800"/>
            <a:chOff x="1298448" y="5867400"/>
            <a:chExt cx="762000" cy="6858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1679448" y="5867400"/>
              <a:ext cx="0" cy="2905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6521" name="TextBox 33"/>
            <p:cNvSpPr txBox="1">
              <a:spLocks noChangeArrowheads="1"/>
            </p:cNvSpPr>
            <p:nvPr/>
          </p:nvSpPr>
          <p:spPr bwMode="auto">
            <a:xfrm>
              <a:off x="1298448" y="6153090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+2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551113" y="5507038"/>
            <a:ext cx="762000" cy="649287"/>
            <a:chOff x="1335024" y="5867400"/>
            <a:chExt cx="762000" cy="649224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H="1" flipV="1">
              <a:off x="1454086" y="5867400"/>
              <a:ext cx="225425" cy="2904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6519" name="TextBox 36"/>
            <p:cNvSpPr txBox="1">
              <a:spLocks noChangeArrowheads="1"/>
            </p:cNvSpPr>
            <p:nvPr/>
          </p:nvSpPr>
          <p:spPr bwMode="auto">
            <a:xfrm>
              <a:off x="1335024" y="6116514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–2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292475" y="5492750"/>
            <a:ext cx="762000" cy="685800"/>
            <a:chOff x="1298448" y="5867400"/>
            <a:chExt cx="762000" cy="685800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V="1">
              <a:off x="1679448" y="5867400"/>
              <a:ext cx="0" cy="2905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6517" name="TextBox 39"/>
            <p:cNvSpPr txBox="1">
              <a:spLocks noChangeArrowheads="1"/>
            </p:cNvSpPr>
            <p:nvPr/>
          </p:nvSpPr>
          <p:spPr bwMode="auto">
            <a:xfrm>
              <a:off x="1298448" y="6153090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+2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810000" y="5507038"/>
            <a:ext cx="762000" cy="649287"/>
            <a:chOff x="1335024" y="5867400"/>
            <a:chExt cx="762000" cy="649224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flipH="1" flipV="1">
              <a:off x="1454087" y="5867400"/>
              <a:ext cx="225425" cy="2904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6515" name="TextBox 42"/>
            <p:cNvSpPr txBox="1">
              <a:spLocks noChangeArrowheads="1"/>
            </p:cNvSpPr>
            <p:nvPr/>
          </p:nvSpPr>
          <p:spPr bwMode="auto">
            <a:xfrm>
              <a:off x="1335024" y="6116514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–2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4754563" y="5473700"/>
            <a:ext cx="762000" cy="685800"/>
            <a:chOff x="1298448" y="5867400"/>
            <a:chExt cx="762000" cy="685800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V="1">
              <a:off x="1679448" y="5867400"/>
              <a:ext cx="0" cy="2905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6513" name="TextBox 45"/>
            <p:cNvSpPr txBox="1">
              <a:spLocks noChangeArrowheads="1"/>
            </p:cNvSpPr>
            <p:nvPr/>
          </p:nvSpPr>
          <p:spPr bwMode="auto">
            <a:xfrm>
              <a:off x="1298448" y="6153090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5867400" y="5489575"/>
            <a:ext cx="762000" cy="685800"/>
            <a:chOff x="1298448" y="5867400"/>
            <a:chExt cx="762000" cy="6858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1679448" y="5867400"/>
              <a:ext cx="0" cy="2905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6511" name="TextBox 48"/>
            <p:cNvSpPr txBox="1">
              <a:spLocks noChangeArrowheads="1"/>
            </p:cNvSpPr>
            <p:nvPr/>
          </p:nvSpPr>
          <p:spPr bwMode="auto">
            <a:xfrm>
              <a:off x="1298448" y="6153090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+4</a:t>
              </a: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6381750" y="5489575"/>
            <a:ext cx="1143000" cy="957263"/>
            <a:chOff x="1335024" y="5867400"/>
            <a:chExt cx="1143000" cy="95700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 flipH="1" flipV="1">
              <a:off x="1454087" y="5867400"/>
              <a:ext cx="225425" cy="2904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6509" name="TextBox 51"/>
            <p:cNvSpPr txBox="1">
              <a:spLocks noChangeArrowheads="1"/>
            </p:cNvSpPr>
            <p:nvPr/>
          </p:nvSpPr>
          <p:spPr bwMode="auto">
            <a:xfrm>
              <a:off x="1335024" y="6116514"/>
              <a:ext cx="1143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–2</a:t>
              </a:r>
            </a:p>
            <a:p>
              <a:pPr algn="ctr"/>
              <a:r>
                <a:rPr lang="en-GB" altLang="en-US" sz="2000">
                  <a:solidFill>
                    <a:srgbClr val="00B0F0"/>
                  </a:solidFill>
                  <a:latin typeface="Calibri" panose="020F0502020204030204" pitchFamily="34" charset="0"/>
                </a:rPr>
                <a:t>(each O)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01384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4.17 -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Lead is reduced (its oxidation state decreases from +2 to 0), and carbon is oxidized (its oxidation state increases from +2 to +4)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PbO is the oxidizing agent, and CO is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reducing agent</a:t>
            </a:r>
          </a:p>
        </p:txBody>
      </p:sp>
    </p:spTree>
    <p:extLst>
      <p:ext uri="{BB962C8B-B14F-4D97-AF65-F5344CB8AC3E}">
        <p14:creationId xmlns="" xmlns:p14="http://schemas.microsoft.com/office/powerpoint/2010/main" val="579667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Critical Thinking   </a:t>
            </a:r>
          </a:p>
        </p:txBody>
      </p:sp>
      <p:sp>
        <p:nvSpPr>
          <p:cNvPr id="1085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Dalton believed that atoms were indivisible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Thomson and Rutherford helped to show that this was not true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if atoms were indivisible?</a:t>
            </a:r>
          </a:p>
          <a:p>
            <a:pPr lvl="2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would this affect the types of reactions you have learned about in this chapter?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026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Series of Elements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32" b="72854"/>
          <a:stretch/>
        </p:blipFill>
        <p:spPr>
          <a:xfrm>
            <a:off x="1828370" y="2752589"/>
            <a:ext cx="5423760" cy="2352811"/>
          </a:xfrm>
        </p:spPr>
      </p:pic>
    </p:spTree>
    <p:extLst>
      <p:ext uri="{BB962C8B-B14F-4D97-AF65-F5344CB8AC3E}">
        <p14:creationId xmlns="" xmlns:p14="http://schemas.microsoft.com/office/powerpoint/2010/main" val="3459255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Series of Elements </a:t>
            </a:r>
            <a:r>
              <a:rPr lang="en-GB" sz="2000" dirty="0" smtClean="0"/>
              <a:t>(Continued 1)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331" b="35933"/>
          <a:stretch/>
        </p:blipFill>
        <p:spPr>
          <a:xfrm>
            <a:off x="2425612" y="2343781"/>
            <a:ext cx="4229275" cy="3599819"/>
          </a:xfrm>
        </p:spPr>
      </p:pic>
    </p:spTree>
    <p:extLst>
      <p:ext uri="{BB962C8B-B14F-4D97-AF65-F5344CB8AC3E}">
        <p14:creationId xmlns="" xmlns:p14="http://schemas.microsoft.com/office/powerpoint/2010/main" val="2921846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Series of Elements </a:t>
            </a:r>
            <a:r>
              <a:rPr lang="en-GB" sz="2000" dirty="0" smtClean="0"/>
              <a:t>(Continued 2) 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" t="65004" r="-433" b="-740"/>
          <a:stretch/>
        </p:blipFill>
        <p:spPr>
          <a:xfrm>
            <a:off x="2425612" y="2419981"/>
            <a:ext cx="4229275" cy="3599819"/>
          </a:xfrm>
        </p:spPr>
      </p:pic>
    </p:spTree>
    <p:extLst>
      <p:ext uri="{BB962C8B-B14F-4D97-AF65-F5344CB8AC3E}">
        <p14:creationId xmlns="" xmlns:p14="http://schemas.microsoft.com/office/powerpoint/2010/main" val="14661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4.18 - Balancing Oxidation–Reduction Reactions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Balance the reaction between solid lead(II) oxide and ammonia gas to produce nitrogen gas, liquid water, and solid lead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430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4.18 -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unbalanced equation?</a:t>
            </a:r>
          </a:p>
          <a:p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are the oxidation states for each atom?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47788" y="2890838"/>
          <a:ext cx="6824662" cy="568325"/>
        </p:xfrm>
        <a:graphic>
          <a:graphicData uri="http://schemas.openxmlformats.org/presentationml/2006/ole">
            <p:oleObj spid="_x0000_s116766" name="Equation" r:id="rId3" imgW="3048000" imgH="2540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88423493"/>
              </p:ext>
            </p:extLst>
          </p:nvPr>
        </p:nvGraphicFramePr>
        <p:xfrm>
          <a:off x="1724818" y="4803775"/>
          <a:ext cx="5630863" cy="511175"/>
        </p:xfrm>
        <a:graphic>
          <a:graphicData uri="http://schemas.openxmlformats.org/presentationml/2006/ole">
            <p:oleObj spid="_x0000_s116767" name="Equation" r:id="rId4" imgW="2514600" imgH="228600" progId="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93866" y="5138733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+2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16133" y="4519613"/>
            <a:ext cx="48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–2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73415" y="5186360"/>
            <a:ext cx="48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+1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7975" y="4525963"/>
            <a:ext cx="48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–3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00553" y="4525963"/>
            <a:ext cx="48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59468" y="4525963"/>
            <a:ext cx="48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>
                <a:solidFill>
                  <a:srgbClr val="00B0F0"/>
                </a:solidFill>
                <a:latin typeface="Calibri" panose="020F0502020204030204" pitchFamily="34" charset="0"/>
              </a:rPr>
              <a:t>–2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19735" y="5135560"/>
            <a:ext cx="48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>
                <a:solidFill>
                  <a:srgbClr val="00B0F0"/>
                </a:solidFill>
                <a:latin typeface="Calibri" panose="020F0502020204030204" pitchFamily="34" charset="0"/>
              </a:rPr>
              <a:t>+1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91305" y="5146673"/>
            <a:ext cx="48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="" xmlns:p14="http://schemas.microsoft.com/office/powerpoint/2010/main" val="4062353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4.18 -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1)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are electrons gained and lost?</a:t>
            </a:r>
          </a:p>
          <a:p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oxidation states of all other atoms are unchanged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57586897"/>
              </p:ext>
            </p:extLst>
          </p:nvPr>
        </p:nvGraphicFramePr>
        <p:xfrm>
          <a:off x="1558919" y="3892550"/>
          <a:ext cx="6143625" cy="512763"/>
        </p:xfrm>
        <a:graphic>
          <a:graphicData uri="http://schemas.openxmlformats.org/presentationml/2006/ole">
            <p:oleObj spid="_x0000_s117776" name="Equation" r:id="rId3" imgW="2743200" imgH="228600" progId="">
              <p:embed/>
            </p:oleObj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28775" y="4305300"/>
            <a:ext cx="48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>
                <a:solidFill>
                  <a:srgbClr val="00B0F0"/>
                </a:solidFill>
                <a:latin typeface="Calibri" panose="020F0502020204030204" pitchFamily="34" charset="0"/>
              </a:rPr>
              <a:t>+2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40063" y="3549650"/>
            <a:ext cx="48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>
                <a:solidFill>
                  <a:srgbClr val="00B0F0"/>
                </a:solidFill>
                <a:latin typeface="Calibri" panose="020F0502020204030204" pitchFamily="34" charset="0"/>
              </a:rPr>
              <a:t>–3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48200" y="3549650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00B0F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296146" y="4298950"/>
            <a:ext cx="48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0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233738" y="3167063"/>
            <a:ext cx="1658937" cy="382587"/>
            <a:chOff x="2971800" y="3110753"/>
            <a:chExt cx="1658471" cy="381433"/>
          </a:xfrm>
        </p:grpSpPr>
        <p:cxnSp>
          <p:nvCxnSpPr>
            <p:cNvPr id="25" name="Straight Connector 24"/>
            <p:cNvCxnSpPr/>
            <p:nvPr/>
          </p:nvCxnSpPr>
          <p:spPr bwMode="auto">
            <a:xfrm flipV="1">
              <a:off x="2971800" y="3123415"/>
              <a:ext cx="0" cy="36877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971800" y="3123415"/>
              <a:ext cx="164577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4630271" y="3110753"/>
              <a:ext cx="0" cy="36877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 flipV="1">
            <a:off x="1830389" y="4727575"/>
            <a:ext cx="5716886" cy="382588"/>
            <a:chOff x="2971800" y="3110753"/>
            <a:chExt cx="1647515" cy="381433"/>
          </a:xfrm>
        </p:grpSpPr>
        <p:cxnSp>
          <p:nvCxnSpPr>
            <p:cNvPr id="33" name="Straight Connector 32"/>
            <p:cNvCxnSpPr/>
            <p:nvPr/>
          </p:nvCxnSpPr>
          <p:spPr bwMode="auto">
            <a:xfrm flipV="1">
              <a:off x="2975284" y="3123415"/>
              <a:ext cx="0" cy="36877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971800" y="3123415"/>
              <a:ext cx="1645773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4619315" y="3110753"/>
              <a:ext cx="0" cy="36877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63800" y="280035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3 e</a:t>
            </a:r>
            <a:r>
              <a:rPr lang="en-IN" altLang="en-US" sz="2000" baseline="30000">
                <a:solidFill>
                  <a:schemeClr val="bg1"/>
                </a:solidFill>
                <a:latin typeface="Calibri" panose="020F0502020204030204" pitchFamily="34" charset="0"/>
              </a:rPr>
              <a:t>–</a:t>
            </a:r>
            <a:r>
              <a:rPr lang="en-I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 lost (each atom)</a:t>
            </a:r>
            <a:endParaRPr lang="en-GB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978150" y="5155406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2 e</a:t>
            </a:r>
            <a:r>
              <a:rPr lang="en-IN" altLang="en-US" sz="2000" baseline="30000">
                <a:solidFill>
                  <a:schemeClr val="bg1"/>
                </a:solidFill>
                <a:latin typeface="Calibri" panose="020F0502020204030204" pitchFamily="34" charset="0"/>
              </a:rPr>
              <a:t>–</a:t>
            </a:r>
            <a:r>
              <a:rPr lang="en-I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 gained </a:t>
            </a:r>
            <a:endParaRPr lang="en-GB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531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Strong Electrolytes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Completely ionized in water</a:t>
            </a:r>
          </a:p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Classes 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Soluble salts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Strong acids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Strong bases</a:t>
            </a:r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4.18 -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2)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coefficients are needed to equalize the electrons gained and lost?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41840272"/>
              </p:ext>
            </p:extLst>
          </p:nvPr>
        </p:nvGraphicFramePr>
        <p:xfrm>
          <a:off x="1307306" y="4455319"/>
          <a:ext cx="6054725" cy="511175"/>
        </p:xfrm>
        <a:graphic>
          <a:graphicData uri="http://schemas.openxmlformats.org/presentationml/2006/ole">
            <p:oleObj spid="_x0000_s118800" name="Equation" r:id="rId3" imgW="2705040" imgH="228600" progId="">
              <p:embed/>
            </p:oleObj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366845" y="4838698"/>
            <a:ext cx="48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>
                <a:solidFill>
                  <a:srgbClr val="00B0F0"/>
                </a:solidFill>
                <a:latin typeface="Calibri" panose="020F0502020204030204" pitchFamily="34" charset="0"/>
              </a:rPr>
              <a:t>+2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20994" y="4152900"/>
            <a:ext cx="48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>
                <a:solidFill>
                  <a:srgbClr val="00B0F0"/>
                </a:solidFill>
                <a:latin typeface="Calibri" panose="020F0502020204030204" pitchFamily="34" charset="0"/>
              </a:rPr>
              <a:t>–3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30719" y="4152900"/>
            <a:ext cx="48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00B0F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848475" y="4830760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0B0F0"/>
                </a:solidFill>
                <a:latin typeface="Calibri" panose="020F0502020204030204" pitchFamily="34" charset="0"/>
              </a:rPr>
              <a:t>0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030544" y="3771900"/>
            <a:ext cx="1657350" cy="381000"/>
            <a:chOff x="2971800" y="3110753"/>
            <a:chExt cx="1658471" cy="381433"/>
          </a:xfrm>
        </p:grpSpPr>
        <p:cxnSp>
          <p:nvCxnSpPr>
            <p:cNvPr id="48" name="Straight Connector 47"/>
            <p:cNvCxnSpPr/>
            <p:nvPr/>
          </p:nvCxnSpPr>
          <p:spPr bwMode="auto">
            <a:xfrm flipV="1">
              <a:off x="2971800" y="3123467"/>
              <a:ext cx="0" cy="3687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2971800" y="3123467"/>
              <a:ext cx="164576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4630271" y="3110753"/>
              <a:ext cx="0" cy="3687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/>
          <p:cNvGrpSpPr>
            <a:grpSpLocks/>
          </p:cNvGrpSpPr>
          <p:nvPr/>
        </p:nvGrpSpPr>
        <p:grpSpPr bwMode="auto">
          <a:xfrm flipV="1">
            <a:off x="1568458" y="5260973"/>
            <a:ext cx="5518142" cy="381000"/>
            <a:chOff x="2971800" y="3110753"/>
            <a:chExt cx="1647515" cy="381433"/>
          </a:xfrm>
        </p:grpSpPr>
        <p:cxnSp>
          <p:nvCxnSpPr>
            <p:cNvPr id="45" name="Straight Connector 44"/>
            <p:cNvCxnSpPr/>
            <p:nvPr/>
          </p:nvCxnSpPr>
          <p:spPr bwMode="auto">
            <a:xfrm flipV="1">
              <a:off x="2975284" y="3123467"/>
              <a:ext cx="0" cy="3687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2971800" y="3123467"/>
              <a:ext cx="1645773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4619315" y="3110753"/>
              <a:ext cx="0" cy="3687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784476" y="3376612"/>
            <a:ext cx="480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3 e</a:t>
            </a:r>
            <a:r>
              <a:rPr lang="en-IN" altLang="en-US" sz="2000" baseline="30000">
                <a:solidFill>
                  <a:schemeClr val="bg1"/>
                </a:solidFill>
                <a:latin typeface="Calibri" panose="020F0502020204030204" pitchFamily="34" charset="0"/>
              </a:rPr>
              <a:t>–</a:t>
            </a:r>
            <a:r>
              <a:rPr lang="en-I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 lost (each atom)	multiply by 2</a:t>
            </a:r>
            <a:endParaRPr lang="en-GB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533658" y="5680073"/>
            <a:ext cx="4557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2 e</a:t>
            </a:r>
            <a:r>
              <a:rPr lang="en-IN" altLang="en-US" sz="2000" baseline="30000">
                <a:solidFill>
                  <a:schemeClr val="bg1"/>
                </a:solidFill>
                <a:latin typeface="Calibri" panose="020F0502020204030204" pitchFamily="34" charset="0"/>
              </a:rPr>
              <a:t>–</a:t>
            </a:r>
            <a:r>
              <a:rPr lang="en-I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 gained	</a:t>
            </a:r>
            <a:r>
              <a:rPr lang="en-GB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multiply by 3</a:t>
            </a:r>
            <a:r>
              <a:rPr lang="en-I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GB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373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9" grpId="0"/>
      <p:bldP spid="40" grpId="0"/>
      <p:bldP spid="43" grpId="0"/>
      <p:bldP spid="4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4.18 -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3)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GB" altLang="en-US" sz="16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coefficients are needed to balance the remaining elements?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Balance O</a:t>
            </a: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13770641"/>
              </p:ext>
            </p:extLst>
          </p:nvPr>
        </p:nvGraphicFramePr>
        <p:xfrm>
          <a:off x="2560638" y="2386013"/>
          <a:ext cx="4645025" cy="493712"/>
        </p:xfrm>
        <a:graphic>
          <a:graphicData uri="http://schemas.openxmlformats.org/presentationml/2006/ole">
            <p:oleObj spid="_x0000_s119838" name="Equation" r:id="rId3" imgW="2158920" imgH="228600" progId="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41071729"/>
              </p:ext>
            </p:extLst>
          </p:nvPr>
        </p:nvGraphicFramePr>
        <p:xfrm>
          <a:off x="2061368" y="4773613"/>
          <a:ext cx="4957763" cy="506412"/>
        </p:xfrm>
        <a:graphic>
          <a:graphicData uri="http://schemas.openxmlformats.org/presentationml/2006/ole">
            <p:oleObj spid="_x0000_s119839" name="Equation" r:id="rId4" imgW="2234880" imgH="2286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50606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4.18 -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4)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All the elements are now balanced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balanced equation with states is:</a:t>
            </a:r>
          </a:p>
          <a:p>
            <a:pPr lvl="1"/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81188037"/>
              </p:ext>
            </p:extLst>
          </p:nvPr>
        </p:nvGraphicFramePr>
        <p:xfrm>
          <a:off x="837406" y="3581400"/>
          <a:ext cx="7405687" cy="561975"/>
        </p:xfrm>
        <a:graphic>
          <a:graphicData uri="http://schemas.openxmlformats.org/presentationml/2006/ole">
            <p:oleObj spid="_x0000_s120848" name="Equation" r:id="rId3" imgW="3340100" imgH="254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23711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Nature of Acids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dissolved in water, acids act as strong electrolytes </a:t>
            </a:r>
          </a:p>
          <a:p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GB" altLang="en-US" b="1" dirty="0" smtClean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GB" altLang="en-US" b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GB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Acid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Substance that produces H</a:t>
            </a:r>
            <a:r>
              <a:rPr lang="en-GB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ions when it is dissolved in water </a:t>
            </a:r>
          </a:p>
          <a:p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63749521"/>
              </p:ext>
            </p:extLst>
          </p:nvPr>
        </p:nvGraphicFramePr>
        <p:xfrm>
          <a:off x="2077167" y="3305368"/>
          <a:ext cx="4634066" cy="567931"/>
        </p:xfrm>
        <a:graphic>
          <a:graphicData uri="http://schemas.openxmlformats.org/presentationml/2006/ole">
            <p:oleObj spid="_x0000_s37952" name="Equation" r:id="rId4" imgW="2070100" imgH="254000" progId="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87830628"/>
              </p:ext>
            </p:extLst>
          </p:nvPr>
        </p:nvGraphicFramePr>
        <p:xfrm>
          <a:off x="1744722" y="4007043"/>
          <a:ext cx="5230694" cy="567931"/>
        </p:xfrm>
        <a:graphic>
          <a:graphicData uri="http://schemas.openxmlformats.org/presentationml/2006/ole">
            <p:oleObj spid="_x0000_s37953" name="Equation" r:id="rId5" imgW="2336760" imgH="253800" progId="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95928864"/>
              </p:ext>
            </p:extLst>
          </p:nvPr>
        </p:nvGraphicFramePr>
        <p:xfrm>
          <a:off x="1607540" y="4767456"/>
          <a:ext cx="5516171" cy="567931"/>
        </p:xfrm>
        <a:graphic>
          <a:graphicData uri="http://schemas.openxmlformats.org/presentationml/2006/ole">
            <p:oleObj spid="_x0000_s37954" name="Equation" r:id="rId6" imgW="2463480" imgH="2538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Nature of Acids </a:t>
            </a:r>
            <a:r>
              <a:rPr lang="en-GB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Polarity of water helps produce H</a:t>
            </a:r>
            <a:r>
              <a:rPr lang="en-GB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ions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Ionization of an acid can be represented as follows:</a:t>
            </a:r>
          </a:p>
          <a:p>
            <a:pPr lvl="1"/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GB" altLang="en-US" b="1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Strong acids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Every molecule is completely ionized when dissolved in water 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 - HCl, HNO</a:t>
            </a:r>
            <a:r>
              <a:rPr lang="en-GB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and H</a:t>
            </a:r>
            <a:r>
              <a:rPr lang="en-GB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GB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</a:p>
          <a:p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2183671"/>
              </p:ext>
            </p:extLst>
          </p:nvPr>
        </p:nvGraphicFramePr>
        <p:xfrm>
          <a:off x="2099122" y="3285091"/>
          <a:ext cx="5345806" cy="500544"/>
        </p:xfrm>
        <a:graphic>
          <a:graphicData uri="http://schemas.openxmlformats.org/presentationml/2006/ole">
            <p:oleObj spid="_x0000_s39961" name="Equation" r:id="rId3" imgW="2717800" imgH="254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Strong Bases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Soluble ionic compounds that contain the OH</a:t>
            </a:r>
            <a:r>
              <a:rPr lang="en-GB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(hydroxide) ion</a:t>
            </a:r>
          </a:p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dissolved in water, cations and OH</a:t>
            </a:r>
            <a:r>
              <a:rPr lang="en-GB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ions separate and move independently </a:t>
            </a:r>
          </a:p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Dissolving potassium hydroxide in water </a:t>
            </a:r>
          </a:p>
        </p:txBody>
      </p:sp>
      <p:graphicFrame>
        <p:nvGraphicFramePr>
          <p:cNvPr id="40964" name="Object 3"/>
          <p:cNvGraphicFramePr>
            <a:graphicFrameLocks noChangeAspect="1"/>
          </p:cNvGraphicFramePr>
          <p:nvPr/>
        </p:nvGraphicFramePr>
        <p:xfrm>
          <a:off x="2243138" y="5430838"/>
          <a:ext cx="4270375" cy="531812"/>
        </p:xfrm>
        <a:graphic>
          <a:graphicData uri="http://schemas.openxmlformats.org/presentationml/2006/ole">
            <p:oleObj spid="_x0000_s40984" name="Equation" r:id="rId3" imgW="2044700" imgH="254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Weak Electrolytes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Exhibit a small degree of ionization in water</a:t>
            </a:r>
          </a:p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Include weak acids and weak bases </a:t>
            </a:r>
          </a:p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Formulas of acids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 that produces the H</a:t>
            </a:r>
            <a:r>
              <a:rPr lang="en-GB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 (acidic hydrogen atom) in the solution is written first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Nonacidic hydrogen atoms are written later (if present)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Weak Electrolytes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1)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01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alt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Weak acids</a:t>
                </a:r>
                <a:r>
                  <a:rPr lang="en-IN" altLang="en-US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: Dissociate only to a slight extent in aqueous solutions</a:t>
                </a:r>
              </a:p>
              <a:p>
                <a:pPr lvl="1"/>
                <a:r>
                  <a:rPr lang="en-IN" altLang="en-US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Example - Dissociation reaction of acetic acid in water </a:t>
                </a:r>
              </a:p>
              <a:p>
                <a:pPr marL="457200" lvl="1" indent="0">
                  <a:buNone/>
                </a:pPr>
                <a:r>
                  <a:rPr lang="en-IN" altLang="en-US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⇌</m:t>
                    </m:r>
                  </m:oMath>
                </a14:m>
                <a:endParaRPr lang="en-IN" altLang="en-US" dirty="0" smtClean="0"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endParaRPr>
              </a:p>
              <a:p>
                <a:pPr lvl="2"/>
                <a:r>
                  <a:rPr lang="en-IN" altLang="en-US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Double arrow indicates that the reaction can occur in either </a:t>
                </a:r>
                <a:r>
                  <a:rPr lang="en-GB" altLang="en-US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direction</a:t>
                </a:r>
                <a:endParaRPr lang="en-IN" altLang="en-US" dirty="0" smtClean="0"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endParaRPr>
              </a:p>
              <a:p>
                <a:pPr lvl="1"/>
                <a:endParaRPr lang="en-IN" altLang="en-US" dirty="0" smtClean="0"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30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84" t="-1733" r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0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26073943"/>
              </p:ext>
            </p:extLst>
          </p:nvPr>
        </p:nvGraphicFramePr>
        <p:xfrm>
          <a:off x="1282699" y="3754433"/>
          <a:ext cx="7089775" cy="506412"/>
        </p:xfrm>
        <a:graphic>
          <a:graphicData uri="http://schemas.openxmlformats.org/presentationml/2006/ole">
            <p:oleObj spid="_x0000_s43033" name="Equation" r:id="rId4" imgW="3568680" imgH="2538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Weak Electrolytes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2)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403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alt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Weak bases</a:t>
                </a:r>
                <a:r>
                  <a:rPr lang="en-IN" altLang="en-US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: Resulting solution will be a weak electrolyte</a:t>
                </a:r>
              </a:p>
              <a:p>
                <a:pPr lvl="1"/>
                <a:r>
                  <a:rPr lang="en-IN" altLang="en-US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Example - Dissolution of ammonia in water  </a:t>
                </a:r>
              </a:p>
              <a:p>
                <a:pPr marL="457200" lvl="1" indent="0">
                  <a:buNone/>
                </a:pPr>
                <a:r>
                  <a:rPr lang="en-IN" altLang="en-US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⇌</m:t>
                    </m:r>
                  </m:oMath>
                </a14:m>
                <a:endParaRPr lang="en-IN" altLang="en-US" dirty="0" smtClean="0"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endParaRPr>
              </a:p>
              <a:p>
                <a:pPr lvl="2"/>
                <a:r>
                  <a:rPr lang="en-IN" altLang="en-US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The solution is basic due to the production of OH</a:t>
                </a:r>
                <a:r>
                  <a:rPr lang="en-IN" altLang="en-US" baseline="30000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–</a:t>
                </a:r>
                <a:r>
                  <a:rPr lang="en-IN" altLang="en-US" dirty="0" smtClean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ions </a:t>
                </a:r>
              </a:p>
            </p:txBody>
          </p:sp>
        </mc:Choice>
        <mc:Fallback>
          <p:sp>
            <p:nvSpPr>
              <p:cNvPr id="4403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84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0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3277589"/>
              </p:ext>
            </p:extLst>
          </p:nvPr>
        </p:nvGraphicFramePr>
        <p:xfrm>
          <a:off x="1944686" y="3748088"/>
          <a:ext cx="5861050" cy="508000"/>
        </p:xfrm>
        <a:graphic>
          <a:graphicData uri="http://schemas.openxmlformats.org/presentationml/2006/ole">
            <p:oleObj spid="_x0000_s44058" name="Equation" r:id="rId4" imgW="2920680" imgH="2538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Nonelectrolytes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Substances that dissolve in water but do not produce any ions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Leads to absence of electrical conductivity </a:t>
            </a:r>
          </a:p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Ethanol (C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5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OH)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Table sugar (sucrose, C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12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22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11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Chemical Reactions of Solutions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Occur when two solutions are mixed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perform stoichiometric calculations, one must know: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nature of the reaction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Depends on the exact forms taken by the chemicals when dissolved 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amounts of chemicals present in the solutions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Expressed as concentrations 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119930-942A-46EB-A5CD-0D83C829448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 hidden="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Table of Contents 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114300" y="1600200"/>
            <a:ext cx="8851900" cy="4114800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(4.1)	Water, the common solvent</a:t>
            </a:r>
          </a:p>
          <a:p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(4.2)	</a:t>
            </a:r>
            <a:r>
              <a:rPr lang="en-IN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nature of aqueous solutions: S</a:t>
            </a:r>
            <a:r>
              <a:rPr lang="en-GB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 and 		weak electrolytes</a:t>
            </a:r>
          </a:p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(4.3)	The composition of solutions</a:t>
            </a:r>
          </a:p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(4.4)	Types of chemical reactions</a:t>
            </a:r>
          </a:p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(4.5)	Precipitation reactions</a:t>
            </a:r>
          </a:p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(4.6)	Describing reactions in solution</a:t>
            </a:r>
          </a:p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(4.7)	Stoichiometry of precipitation reactions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Molarity (</a:t>
            </a:r>
            <a:r>
              <a:rPr lang="en-US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Commonly used expression for concentration 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Expressed as moles of solute per volume of solution in liters</a:t>
            </a: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06478C-1670-404E-8CE9-B1442B005FCB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481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61626321"/>
              </p:ext>
            </p:extLst>
          </p:nvPr>
        </p:nvGraphicFramePr>
        <p:xfrm>
          <a:off x="2138362" y="4114800"/>
          <a:ext cx="4803775" cy="908050"/>
        </p:xfrm>
        <a:graphic>
          <a:graphicData uri="http://schemas.openxmlformats.org/presentationml/2006/ole">
            <p:oleObj spid="_x0000_s48158" name="Equation" r:id="rId4" imgW="2082800" imgH="3937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Exercise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Calculate the molarity of the solution in which a 184.6 mg sample of K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dissolved in enough water to make 500.0 mL of solution </a:t>
            </a:r>
            <a:endParaRPr lang="en-GB" altLang="en-US" baseline="30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19400" y="42672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1.255×10</a:t>
            </a:r>
            <a:r>
              <a:rPr lang="en-GB" altLang="en-US" sz="2800" b="1" baseline="30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–3</a:t>
            </a:r>
            <a:r>
              <a:rPr lang="en-GB" alt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</a:t>
            </a:r>
            <a:endParaRPr lang="en-GB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4.2 - Calculation of Molarity II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Calculate the molarity of a solution prepared by dissolving 1.56 g of gaseous </a:t>
            </a:r>
            <a:r>
              <a:rPr lang="en-IN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HCl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 enough water to make 26.8 mL of solution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168E74-0580-4879-9947-84EBF8A08834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4.2 - Solution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Where are we going?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find the molarity of HCl solution</a:t>
            </a:r>
          </a:p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do we know?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1.56 g HCl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26.8 mL solution</a:t>
            </a:r>
          </a:p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information do we need to find molarity?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Moles solute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A7BDB1-85A5-4D58-A10F-208567DB2CB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57600" y="5353050"/>
          <a:ext cx="2667000" cy="750888"/>
        </p:xfrm>
        <a:graphic>
          <a:graphicData uri="http://schemas.openxmlformats.org/presentationml/2006/ole">
            <p:oleObj spid="_x0000_s53274" name="Equation" r:id="rId4" imgW="1396394" imgH="393529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4.2 -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1)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How do we get there</a:t>
            </a:r>
            <a:r>
              <a:rPr lang="en-IN" dirty="0" smtClean="0"/>
              <a:t>?</a:t>
            </a:r>
          </a:p>
          <a:p>
            <a:pPr lvl="1">
              <a:defRPr/>
            </a:pPr>
            <a:r>
              <a:rPr lang="en-IN" dirty="0"/>
              <a:t>What are the moles of </a:t>
            </a:r>
            <a:r>
              <a:rPr lang="en-IN" dirty="0" err="1"/>
              <a:t>HCl</a:t>
            </a:r>
            <a:r>
              <a:rPr lang="en-IN" dirty="0"/>
              <a:t> (36.46 g/</a:t>
            </a:r>
            <a:r>
              <a:rPr lang="en-IN" dirty="0" err="1"/>
              <a:t>mol</a:t>
            </a:r>
            <a:r>
              <a:rPr lang="en-IN" dirty="0" smtClean="0"/>
              <a:t>)?</a:t>
            </a:r>
          </a:p>
          <a:p>
            <a:pPr lvl="1">
              <a:defRPr/>
            </a:pPr>
            <a:endParaRPr lang="en-IN" altLang="en-US" dirty="0">
              <a:sym typeface="Symbol" panose="05050102010706020507" pitchFamily="18" charset="2"/>
            </a:endParaRPr>
          </a:p>
          <a:p>
            <a:pPr lvl="1">
              <a:defRPr/>
            </a:pPr>
            <a:endParaRPr lang="en-IN" altLang="en-US" dirty="0" smtClean="0">
              <a:sym typeface="Symbol" panose="05050102010706020507" pitchFamily="18" charset="2"/>
            </a:endParaRPr>
          </a:p>
          <a:p>
            <a:pPr lvl="1">
              <a:defRPr/>
            </a:pPr>
            <a:endParaRPr lang="en-IN" altLang="en-US" sz="1050" dirty="0">
              <a:sym typeface="Symbol" panose="05050102010706020507" pitchFamily="18" charset="2"/>
            </a:endParaRPr>
          </a:p>
          <a:p>
            <a:pPr lvl="1">
              <a:defRPr/>
            </a:pPr>
            <a:r>
              <a:rPr lang="en-IN" dirty="0"/>
              <a:t>What is the volume of solution (in </a:t>
            </a:r>
            <a:r>
              <a:rPr lang="en-IN" dirty="0" err="1"/>
              <a:t>liters</a:t>
            </a:r>
            <a:r>
              <a:rPr lang="en-IN" dirty="0"/>
              <a:t>)?</a:t>
            </a:r>
            <a:endParaRPr lang="en-US" altLang="en-US" dirty="0" smtClean="0">
              <a:sym typeface="Symbol" panose="05050102010706020507" pitchFamily="18" charset="2"/>
            </a:endParaRP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A5166D-1D3F-4E4E-82DC-E9D01979638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84817609"/>
              </p:ext>
            </p:extLst>
          </p:nvPr>
        </p:nvGraphicFramePr>
        <p:xfrm>
          <a:off x="1652588" y="3333750"/>
          <a:ext cx="6257925" cy="890588"/>
        </p:xfrm>
        <a:graphic>
          <a:graphicData uri="http://schemas.openxmlformats.org/presentationml/2006/ole">
            <p:oleObj spid="_x0000_s55344" name="Equation" r:id="rId4" imgW="3213000" imgH="457200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36750" y="5162550"/>
          <a:ext cx="4940300" cy="857250"/>
        </p:xfrm>
        <a:graphic>
          <a:graphicData uri="http://schemas.openxmlformats.org/presentationml/2006/ole">
            <p:oleObj spid="_x0000_s55345" name="Equation" r:id="rId5" imgW="2413000" imgH="4191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4.2 -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2)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molarity of the solution?</a:t>
            </a:r>
          </a:p>
          <a:p>
            <a:pPr lvl="1"/>
            <a:endParaRPr lang="en-IN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lvl="1"/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Symbol" panose="05050102010706020507" pitchFamily="18" charset="2"/>
              </a:rPr>
              <a:t>Reality check</a:t>
            </a:r>
          </a:p>
          <a:p>
            <a:pPr lvl="1"/>
            <a:r>
              <a:rPr lang="en-US" dirty="0"/>
              <a:t>The units are correct for </a:t>
            </a:r>
            <a:r>
              <a:rPr lang="en-US" dirty="0" smtClean="0"/>
              <a:t>molarity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8BF9AD-932F-462D-BCEE-BAAA34054F42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1324775"/>
              </p:ext>
            </p:extLst>
          </p:nvPr>
        </p:nvGraphicFramePr>
        <p:xfrm>
          <a:off x="1468438" y="2892425"/>
          <a:ext cx="6080125" cy="833438"/>
        </p:xfrm>
        <a:graphic>
          <a:graphicData uri="http://schemas.openxmlformats.org/presentationml/2006/ole">
            <p:oleObj spid="_x0000_s57371" name="Equation" r:id="rId4" imgW="3060360" imgH="4190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Determining Moles of Solute in a Sample 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the definition of molarity 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59396" name="Object 3"/>
          <p:cNvGraphicFramePr>
            <a:graphicFrameLocks noChangeAspect="1"/>
          </p:cNvGraphicFramePr>
          <p:nvPr/>
        </p:nvGraphicFramePr>
        <p:xfrm>
          <a:off x="417513" y="3154363"/>
          <a:ext cx="8497887" cy="808037"/>
        </p:xfrm>
        <a:graphic>
          <a:graphicData uri="http://schemas.openxmlformats.org/presentationml/2006/ole">
            <p:oleObj spid="_x0000_s59440" name="Equation" r:id="rId3" imgW="4406900" imgH="419100" progId="">
              <p:embed/>
            </p:oleObj>
          </a:graphicData>
        </a:graphic>
      </p:graphicFrame>
      <p:graphicFrame>
        <p:nvGraphicFramePr>
          <p:cNvPr id="593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08326212"/>
              </p:ext>
            </p:extLst>
          </p:nvPr>
        </p:nvGraphicFramePr>
        <p:xfrm>
          <a:off x="1665288" y="4562475"/>
          <a:ext cx="5553075" cy="387350"/>
        </p:xfrm>
        <a:graphic>
          <a:graphicData uri="http://schemas.openxmlformats.org/presentationml/2006/ole">
            <p:oleObj spid="_x0000_s59441" name="Equation" r:id="rId4" imgW="2908080" imgH="2030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4.4 - </a:t>
            </a: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Concentration of Ions II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Calculate the number of moles of Cl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ions in 1.75 L of 1.0×10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–3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ZnCl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endParaRPr lang="en-US" altLang="en-US" baseline="-25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EA31A5-9FD9-488C-8B4A-7745E062C24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4.4 - </a:t>
            </a: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Solution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Where are we going?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find the moles of Cl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 in the solution</a:t>
            </a:r>
          </a:p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do we know?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1.0×10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–3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ZnCl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1.75 L</a:t>
            </a:r>
          </a:p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information is needed to find moles of Cl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Balanced equation for dissolving ZnCl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endParaRPr lang="en-GB" altLang="en-US" baseline="-25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6DA187-E105-4058-9F11-D61D6B9B71F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4.4 -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Solution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1)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do we get there?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balanced equation for dissolving the ions?</a:t>
            </a: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molarity of Cl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 in the solution?</a:t>
            </a:r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BA45F4-8F50-4E24-8C73-90231F8C6B3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000250" y="3455988"/>
          <a:ext cx="5630863" cy="563562"/>
        </p:xfrm>
        <a:graphic>
          <a:graphicData uri="http://schemas.openxmlformats.org/presentationml/2006/ole">
            <p:oleObj spid="_x0000_s64560" name="Equation" r:id="rId4" imgW="2540000" imgH="254000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12841866"/>
              </p:ext>
            </p:extLst>
          </p:nvPr>
        </p:nvGraphicFramePr>
        <p:xfrm>
          <a:off x="1787525" y="4943475"/>
          <a:ext cx="5799138" cy="644525"/>
        </p:xfrm>
        <a:graphic>
          <a:graphicData uri="http://schemas.openxmlformats.org/presentationml/2006/ole">
            <p:oleObj spid="_x0000_s64561" name="Equation" r:id="rId5" imgW="2514600" imgH="2793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 hidden="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Table of Contents </a:t>
            </a:r>
            <a:r>
              <a:rPr lang="en-GB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(Continued)</a:t>
            </a:r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114300" y="1600200"/>
            <a:ext cx="8851900" cy="5105400"/>
          </a:xfrm>
        </p:spPr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(4.8)	Acid–base reactions</a:t>
            </a:r>
          </a:p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(4.9)	Oxidation–reduction reactions</a:t>
            </a:r>
          </a:p>
          <a:p>
            <a:r>
              <a:rPr lang="en-GB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(4.10)	Balancing oxidation–reduction equations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4.4 -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Solution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2)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many moles of Cl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</a:t>
            </a:r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ACCE84-5C2B-4B2D-BC56-75C766670F98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61688508"/>
              </p:ext>
            </p:extLst>
          </p:nvPr>
        </p:nvGraphicFramePr>
        <p:xfrm>
          <a:off x="1949450" y="2768600"/>
          <a:ext cx="5518150" cy="1462088"/>
        </p:xfrm>
        <a:graphic>
          <a:graphicData uri="http://schemas.openxmlformats.org/presentationml/2006/ole">
            <p:oleObj spid="_x0000_s66608" name="Equation" r:id="rId4" imgW="2590560" imgH="6858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68202867"/>
              </p:ext>
            </p:extLst>
          </p:nvPr>
        </p:nvGraphicFramePr>
        <p:xfrm>
          <a:off x="2046288" y="4479925"/>
          <a:ext cx="2897187" cy="438150"/>
        </p:xfrm>
        <a:graphic>
          <a:graphicData uri="http://schemas.openxmlformats.org/presentationml/2006/ole">
            <p:oleObj spid="_x0000_s66609" name="Equation" r:id="rId5" imgW="1346040" imgH="2030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4.5 - Concentration and Volume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Typical blood serum is about 0.14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NaCl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volume of blood contains 1.0 mg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 NaCl?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4.5 -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Where are we going?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find the volume of blood containing 1.0 mg of NaCl</a:t>
            </a:r>
          </a:p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do we know?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0.14 </a:t>
            </a:r>
            <a:r>
              <a:rPr lang="en-GB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NaCl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1.0 mg NaCl</a:t>
            </a:r>
          </a:p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information do we need to find volume of blood containing 1.0 mg of NaCl?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Moles of NaCl (in 1.0 mg)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4.5 - Solution</a:t>
            </a:r>
            <a:r>
              <a:rPr lang="en-IN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IN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1)</a:t>
            </a:r>
            <a:endParaRPr lang="en-GB" altLang="en-US" sz="2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do we get there?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are the moles of NaCl (58.44 g/mol)?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7238" y="3546475"/>
          <a:ext cx="7351712" cy="1195388"/>
        </p:xfrm>
        <a:graphic>
          <a:graphicData uri="http://schemas.openxmlformats.org/presentationml/2006/ole">
            <p:oleObj spid="_x0000_s71726" name="Equation" r:id="rId4" imgW="3124200" imgH="5080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50460055"/>
              </p:ext>
            </p:extLst>
          </p:nvPr>
        </p:nvGraphicFramePr>
        <p:xfrm>
          <a:off x="3263900" y="4979988"/>
          <a:ext cx="3270250" cy="454025"/>
        </p:xfrm>
        <a:graphic>
          <a:graphicData uri="http://schemas.openxmlformats.org/presentationml/2006/ole">
            <p:oleObj spid="_x0000_s71727" name="Equation" r:id="rId5" imgW="1460160" imgH="2030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4.5 - Solution</a:t>
            </a:r>
            <a:r>
              <a:rPr lang="en-IN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IN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2)</a:t>
            </a:r>
            <a:endParaRPr lang="en-GB" altLang="en-US" sz="2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IN" dirty="0" smtClean="0"/>
              <a:t>What volume of 0.14 M </a:t>
            </a:r>
            <a:r>
              <a:rPr lang="en-IN" dirty="0" err="1" smtClean="0"/>
              <a:t>NaCl</a:t>
            </a:r>
            <a:r>
              <a:rPr lang="en-IN" dirty="0" smtClean="0"/>
              <a:t> contains 1.0 mg (1.7×10</a:t>
            </a:r>
            <a:r>
              <a:rPr lang="en-IN" baseline="30000" dirty="0" smtClean="0"/>
              <a:t>–5</a:t>
            </a:r>
            <a:r>
              <a:rPr lang="en-IN" dirty="0" smtClean="0"/>
              <a:t> mole) of </a:t>
            </a:r>
            <a:r>
              <a:rPr lang="en-IN" dirty="0" err="1" smtClean="0"/>
              <a:t>NaCl</a:t>
            </a:r>
            <a:r>
              <a:rPr lang="en-IN" dirty="0" smtClean="0"/>
              <a:t>?</a:t>
            </a:r>
          </a:p>
          <a:p>
            <a:pPr lvl="2">
              <a:defRPr/>
            </a:pPr>
            <a:r>
              <a:rPr lang="en-IN" dirty="0" smtClean="0"/>
              <a:t>There is some volume, call it </a:t>
            </a:r>
            <a:r>
              <a:rPr lang="en-IN" i="1" dirty="0" smtClean="0"/>
              <a:t>V</a:t>
            </a:r>
            <a:r>
              <a:rPr lang="en-IN" dirty="0" smtClean="0"/>
              <a:t>, that when multiplied by the molarity of this solution will yield 1.7×10</a:t>
            </a:r>
            <a:r>
              <a:rPr lang="en-IN" baseline="30000" dirty="0" smtClean="0"/>
              <a:t>–5</a:t>
            </a:r>
            <a:r>
              <a:rPr lang="en-IN" dirty="0" smtClean="0"/>
              <a:t> mole of </a:t>
            </a:r>
            <a:r>
              <a:rPr lang="en-IN" dirty="0" err="1" smtClean="0"/>
              <a:t>NaCl</a:t>
            </a:r>
            <a:endParaRPr lang="en-IN" dirty="0" smtClean="0"/>
          </a:p>
          <a:p>
            <a:pPr lvl="2">
              <a:defRPr/>
            </a:pPr>
            <a:endParaRPr lang="en-IN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IN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54565758"/>
              </p:ext>
            </p:extLst>
          </p:nvPr>
        </p:nvGraphicFramePr>
        <p:xfrm>
          <a:off x="1854200" y="4271963"/>
          <a:ext cx="5370513" cy="773112"/>
        </p:xfrm>
        <a:graphic>
          <a:graphicData uri="http://schemas.openxmlformats.org/presentationml/2006/ole">
            <p:oleObj spid="_x0000_s73753" name="Equation" r:id="rId4" imgW="2730240" imgH="393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4.5 - Solution</a:t>
            </a:r>
            <a:r>
              <a:rPr lang="en-IN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(Continued 3)</a:t>
            </a:r>
            <a:endParaRPr lang="en-GB" altLang="en-US" sz="2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 want to solve for the volume</a:t>
            </a:r>
          </a:p>
          <a:p>
            <a:pPr lvl="2"/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Thus, 0.12 mL of blood contains 1.7×10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–5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mole of </a:t>
            </a:r>
            <a:r>
              <a:rPr lang="en-IN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NaCl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or 1.0 mg of </a:t>
            </a:r>
            <a:r>
              <a:rPr lang="en-IN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NaCl</a:t>
            </a:r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57847103"/>
              </p:ext>
            </p:extLst>
          </p:nvPr>
        </p:nvGraphicFramePr>
        <p:xfrm>
          <a:off x="1392237" y="2886072"/>
          <a:ext cx="6296025" cy="1274763"/>
        </p:xfrm>
        <a:graphic>
          <a:graphicData uri="http://schemas.openxmlformats.org/presentationml/2006/ole">
            <p:oleObj spid="_x0000_s75800" name="Equation" r:id="rId4" imgW="3136680" imgH="6346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Standard Solution 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Solution whose concentration is accurately known </a:t>
            </a:r>
          </a:p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Process of preparation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Place a weighed amount of the solute into a volumetric flask, and add a small amount of water 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Dissolve the solid by swirling the flask 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Add more water until the level of the solution reaches the mark etched on the flask 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Mix the solution by inverting the flask several times </a:t>
            </a:r>
          </a:p>
          <a:p>
            <a:pPr lvl="1"/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4.6 - Solutions of Known Concentration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</a:t>
            </a:r>
            <a:r>
              <a:rPr lang="en-IN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analyze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the alcohol content of a certain wine, a chemist needs 1.00 L of an aqueous 0.200-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(potassium dichromate) solution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much solid K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must be weighed out to make this solution?</a:t>
            </a:r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4.6 -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Where are we going?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find the mass of K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required for the solution</a:t>
            </a:r>
          </a:p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do we know?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1.00 L of 0.200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required</a:t>
            </a:r>
          </a:p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information do we need to find the mass of K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Moles of K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 the required solution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4.6 -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do we get there?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are the moles of K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required?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3429000"/>
          <a:ext cx="1898650" cy="363538"/>
        </p:xfrm>
        <a:graphic>
          <a:graphicData uri="http://schemas.openxmlformats.org/presentationml/2006/ole">
            <p:oleObj spid="_x0000_s81966" name="Equation" r:id="rId3" imgW="926698" imgH="177723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5475" y="4127500"/>
          <a:ext cx="8142288" cy="901700"/>
        </p:xfrm>
        <a:graphic>
          <a:graphicData uri="http://schemas.openxmlformats.org/presentationml/2006/ole">
            <p:oleObj spid="_x0000_s81967" name="Equation" r:id="rId4" imgW="3784600" imgH="4191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Water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Possesses the ability to dissolve many substances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 water consists of a collection of H</a:t>
            </a:r>
            <a:r>
              <a:rPr lang="en-US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 molecules 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Each molecule is V-shaped with an H—O—H angle of approximately 105°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O—H bonds are covalent in nature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Formed by electron sharing between the atoms 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Oxygen has greater attraction for electrons, and this helps it gain a slight excess of negative charge </a:t>
            </a: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62F637-3E7B-409E-8673-D5BC48AD137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4.6 -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mass of K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required for the solution?</a:t>
            </a:r>
          </a:p>
          <a:p>
            <a:pPr lvl="1"/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make 1.00 L of 0.200 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K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the chemist must: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Weigh out 58.8 g K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Transfer the weighed solute to a 1.00-L volumetric flask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Add distilled water to the mark on the 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flask</a:t>
            </a:r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47738" y="2955925"/>
          <a:ext cx="7772400" cy="946150"/>
        </p:xfrm>
        <a:graphic>
          <a:graphicData uri="http://schemas.openxmlformats.org/presentationml/2006/ole">
            <p:oleObj spid="_x0000_s82970" name="Equation" r:id="rId3" imgW="3759200" imgH="4572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Dilution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Process of adding water to a concentrated (stock) solution to achieve the molarity desired for a particular solution</a:t>
            </a:r>
          </a:p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Since only water is added to accomplish dilution:</a:t>
            </a:r>
          </a:p>
          <a:p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5F87FC-731B-49FE-BFB3-73E779CD19D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graphicFrame>
        <p:nvGraphicFramePr>
          <p:cNvPr id="86022" name="Object 3"/>
          <p:cNvGraphicFramePr>
            <a:graphicFrameLocks noChangeAspect="1"/>
          </p:cNvGraphicFramePr>
          <p:nvPr/>
        </p:nvGraphicFramePr>
        <p:xfrm>
          <a:off x="457200" y="4452938"/>
          <a:ext cx="8445500" cy="390525"/>
        </p:xfrm>
        <a:graphic>
          <a:graphicData uri="http://schemas.openxmlformats.org/presentationml/2006/ole">
            <p:oleObj spid="_x0000_s86042" name="Equation" r:id="rId4" imgW="3848100" imgH="1778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Glassware Used in Dilution</a:t>
            </a:r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Volumetric flask </a:t>
            </a:r>
          </a:p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Pipet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Device used for the accurate measurement and transfer of a given volume of solution 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- Volumetric pipet and measuring pipet </a:t>
            </a:r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Dilution - Alternate Method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Central idea behind performing calculations associated with dilution is to ascertain that the moles of solute are not changed by the dilution</a:t>
            </a:r>
          </a:p>
          <a:p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- Molarity and volume of original solution </a:t>
            </a:r>
          </a:p>
          <a:p>
            <a:pPr lvl="1"/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- Molarity and volume of the diluted solution </a:t>
            </a:r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89092" name="Object 3"/>
          <p:cNvGraphicFramePr>
            <a:graphicFrameLocks noChangeAspect="1"/>
          </p:cNvGraphicFramePr>
          <p:nvPr/>
        </p:nvGraphicFramePr>
        <p:xfrm>
          <a:off x="3382963" y="3970338"/>
          <a:ext cx="1912937" cy="538162"/>
        </p:xfrm>
        <a:graphic>
          <a:graphicData uri="http://schemas.openxmlformats.org/presentationml/2006/ole">
            <p:oleObj spid="_x0000_s89113" name="Equation" r:id="rId3" imgW="812447" imgH="228501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4.7 - Concentration and Volume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volume of 16 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sulfuric acid must be used to prepare 1.5 L of a 0.10-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4.7 -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Where are we going?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find the volume of H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required to prepare the solution</a:t>
            </a:r>
          </a:p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do we know?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1.5 L of 0.10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required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 have 16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</a:p>
          <a:p>
            <a:pPr lvl="1"/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4.7 -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information do we need to find the volume of H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Moles of H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 the required solution</a:t>
            </a:r>
          </a:p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do we get there?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are the moles of H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required?</a:t>
            </a:r>
          </a:p>
          <a:p>
            <a:pPr lvl="1"/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76600" y="4879975"/>
          <a:ext cx="1898650" cy="363538"/>
        </p:xfrm>
        <a:graphic>
          <a:graphicData uri="http://schemas.openxmlformats.org/presentationml/2006/ole">
            <p:oleObj spid="_x0000_s92206" name="Equation" r:id="rId3" imgW="926698" imgH="177723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06475" y="5435600"/>
          <a:ext cx="6534150" cy="831850"/>
        </p:xfrm>
        <a:graphic>
          <a:graphicData uri="http://schemas.openxmlformats.org/presentationml/2006/ole">
            <p:oleObj spid="_x0000_s92207" name="Equation" r:id="rId4" imgW="3289300" imgH="4191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4.7 -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IN" dirty="0"/>
              <a:t>What volume of 16 </a:t>
            </a:r>
            <a:r>
              <a:rPr lang="en-IN" i="1" dirty="0"/>
              <a:t>M</a:t>
            </a:r>
            <a:r>
              <a:rPr lang="en-IN" dirty="0"/>
              <a:t> H</a:t>
            </a:r>
            <a:r>
              <a:rPr lang="en-IN" baseline="-25000" dirty="0"/>
              <a:t>2</a:t>
            </a:r>
            <a:r>
              <a:rPr lang="en-IN" dirty="0"/>
              <a:t>SO</a:t>
            </a:r>
            <a:r>
              <a:rPr lang="en-IN" baseline="-25000" dirty="0"/>
              <a:t>4</a:t>
            </a:r>
            <a:r>
              <a:rPr lang="en-IN" dirty="0"/>
              <a:t> contains 0.15 mole of </a:t>
            </a:r>
            <a:r>
              <a:rPr lang="en-IN" dirty="0" smtClean="0"/>
              <a:t>H</a:t>
            </a:r>
            <a:r>
              <a:rPr lang="en-IN" baseline="-25000" dirty="0" smtClean="0"/>
              <a:t>2</a:t>
            </a:r>
            <a:r>
              <a:rPr lang="en-IN" dirty="0" smtClean="0"/>
              <a:t>SO</a:t>
            </a:r>
            <a:r>
              <a:rPr lang="en-IN" baseline="-25000" dirty="0" smtClean="0"/>
              <a:t>4</a:t>
            </a:r>
            <a:r>
              <a:rPr lang="en-IN" dirty="0" smtClean="0"/>
              <a:t>?</a:t>
            </a:r>
          </a:p>
          <a:p>
            <a:pPr lvl="1">
              <a:defRPr/>
            </a:pPr>
            <a:endParaRPr lang="en-IN" dirty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IN" dirty="0" smtClean="0"/>
          </a:p>
          <a:p>
            <a:pPr lvl="2">
              <a:defRPr/>
            </a:pPr>
            <a:r>
              <a:rPr lang="en-IN" dirty="0" smtClean="0"/>
              <a:t>Solving for V gives:</a:t>
            </a:r>
            <a:endParaRPr lang="en-IN" dirty="0"/>
          </a:p>
          <a:p>
            <a:pPr lvl="1">
              <a:defRPr/>
            </a:pPr>
            <a:endParaRPr lang="en-IN" dirty="0" smtClean="0"/>
          </a:p>
          <a:p>
            <a:pPr lvl="1">
              <a:defRPr/>
            </a:pP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67000" y="3124200"/>
          <a:ext cx="4800600" cy="822325"/>
        </p:xfrm>
        <a:graphic>
          <a:graphicData uri="http://schemas.openxmlformats.org/presentationml/2006/ole">
            <p:oleObj spid="_x0000_s93230" name="Equation" r:id="rId3" imgW="2298700" imgH="39370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4552792"/>
              </p:ext>
            </p:extLst>
          </p:nvPr>
        </p:nvGraphicFramePr>
        <p:xfrm>
          <a:off x="1301750" y="4711700"/>
          <a:ext cx="7439025" cy="1460500"/>
        </p:xfrm>
        <a:graphic>
          <a:graphicData uri="http://schemas.openxmlformats.org/presentationml/2006/ole">
            <p:oleObj spid="_x0000_s93231" name="Equation" r:id="rId4" imgW="3492360" imgH="6858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4.7 -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Conclusion 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make 1.5 L of 0.10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using 16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we must take 9.4 mL of the concentrated acid and dilute it with water to 1.5 L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correct way to do this is to add the 9.4 mL of acid to about 1 L of distilled water and then dilute to 1.5 L by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adding more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Exercise  </a:t>
            </a:r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Describe how you would prepare 2.00 L of each of the following 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solutions: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0.250 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NaOH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from 1.00 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NaOH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stock solution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0.100 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from 1.75 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stock solution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9523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952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C5925E-BE8D-4958-9A3A-241730BB6F76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09675" y="3810000"/>
            <a:ext cx="706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Add 500 mL of the 1.00 </a:t>
            </a:r>
            <a:r>
              <a:rPr lang="en-IN" alt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M </a:t>
            </a:r>
            <a:r>
              <a:rPr lang="en-IN" altLang="en-US" b="1" dirty="0" err="1">
                <a:solidFill>
                  <a:srgbClr val="0070C0"/>
                </a:solidFill>
                <a:latin typeface="Calibri" panose="020F0502020204030204" pitchFamily="34" charset="0"/>
              </a:rPr>
              <a:t>NaOH</a:t>
            </a:r>
            <a:r>
              <a:rPr lang="en-IN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 stock solution to a </a:t>
            </a:r>
            <a:r>
              <a:rPr lang="en-IN" alt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2-L </a:t>
            </a:r>
            <a:r>
              <a:rPr lang="en-IN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volumetric flask; fill to the mark with water</a:t>
            </a:r>
            <a:endParaRPr lang="en-GB" alt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98563" y="5418138"/>
            <a:ext cx="706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Add 114 mL of the 1.75 </a:t>
            </a:r>
            <a:r>
              <a:rPr lang="en-IN" alt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M </a:t>
            </a:r>
            <a:r>
              <a:rPr lang="en-IN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K</a:t>
            </a:r>
            <a:r>
              <a:rPr lang="en-IN" altLang="en-US" b="1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IN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CrO</a:t>
            </a:r>
            <a:r>
              <a:rPr lang="en-IN" altLang="en-US" b="1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4</a:t>
            </a:r>
            <a:r>
              <a:rPr lang="en-IN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 stock solution to a </a:t>
            </a:r>
            <a:r>
              <a:rPr lang="en-IN" alt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2- </a:t>
            </a:r>
            <a:r>
              <a:rPr lang="en-IN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L volumetric flask; fill to the mark with water</a:t>
            </a:r>
            <a:endParaRPr lang="en-GB" alt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Hydration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Process by which positive ends of H</a:t>
            </a:r>
            <a:r>
              <a:rPr lang="en-GB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 molecules are attached to negatively charged ions and vice versa</a:t>
            </a:r>
          </a:p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Causes salt to split when dissolved in water  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ionic salts dissolve in water, they break into individual cations and anions </a:t>
            </a:r>
          </a:p>
          <a:p>
            <a:pPr lvl="1"/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225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14613256"/>
              </p:ext>
            </p:extLst>
          </p:nvPr>
        </p:nvGraphicFramePr>
        <p:xfrm>
          <a:off x="1349363" y="5404880"/>
          <a:ext cx="6381774" cy="556741"/>
        </p:xfrm>
        <a:graphic>
          <a:graphicData uri="http://schemas.openxmlformats.org/presentationml/2006/ole">
            <p:oleObj spid="_x0000_s22553" name="Equation" r:id="rId3" imgW="2908300" imgH="254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Precipitation Reaction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two solutions are mixed, a precipitate separates from the solution</a:t>
            </a:r>
          </a:p>
          <a:p>
            <a:pPr lvl="1"/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Precipitate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Insoluble solid that is formed in a precipitation reaction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yellow aqueous solution potassium chromate is added to a </a:t>
            </a:r>
            <a:r>
              <a:rPr lang="en-GB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colorless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aqueous solution of barium nitrate, yellow barium chromate precipitates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96D50F-45D0-479D-A7C8-40377555FE4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625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4.8 - Predicting Reaction Products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the solubility rules in Table 4.1, predict what will happen when the following two solutions are mixed: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GB" altLang="en-US" i="1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and BaCl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GB" altLang="en-US" i="1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52001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4.8 -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formula KNO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represents an aqueous solution obtained by dissolving solid KNO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 water to form a solution containing the hydrated ions K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and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</a:t>
            </a:r>
            <a:r>
              <a:rPr lang="en-GB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GB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GB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Likewise, BaCl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represents a solution formed by dissolving solid BaCl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 water to produce Ba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and Cl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891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4.8 -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Note from Table 4.1 that the rules predict that both KCl and Ba(NO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are soluble in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water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Thus,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 precipitate forms when KNO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and BaCl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are mixed</a:t>
            </a:r>
          </a:p>
          <a:p>
            <a:pPr lvl="2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All the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ions remain dissolved in solution and no chemical reaction occurs</a:t>
            </a:r>
          </a:p>
          <a:p>
            <a:pPr lvl="1"/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86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Equations Used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Represent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Reactions 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Solution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Formula equation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Describes the overall reaction stoichiometry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Does not provide correct information regarding the actual forms of the reactants and products </a:t>
            </a:r>
          </a:p>
          <a:p>
            <a:r>
              <a:rPr lang="en-GB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Complete ionic equation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All reactants and products that are strong electrolytes are represented as ions 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7D47CD-F085-4471-8C5E-BE755856813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1815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Equations Used to Describe 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Reactions in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(Continued)</a:t>
            </a:r>
            <a:endParaRPr lang="en-US" altLang="en-US" sz="2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Net ionic equation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Includes those solution components that undergo change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 not include spectator ions </a:t>
            </a:r>
          </a:p>
          <a:p>
            <a:pPr lvl="2"/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Spectator ions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Ions that do not directly participate in a reaction 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CE5BEA-8F5E-4FEB-9FF4-3301C7A6C5E4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178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4.9 - Writing Equations for Reactions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the following reaction, write the formula equation, the complete ionic equation, and the net ionic equation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Aqueous potassium hydroxide is mixed with aqueous iron(III) nitrate to form a precipitate of iron(III) hydroxide and aqueous potassium nitrate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600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4.9 -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Formula equation</a:t>
            </a:r>
          </a:p>
          <a:p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GB" altLang="en-US" sz="16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Complete ionic equation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19125" y="2876550"/>
          <a:ext cx="8220075" cy="563563"/>
        </p:xfrm>
        <a:graphic>
          <a:graphicData uri="http://schemas.openxmlformats.org/presentationml/2006/ole">
            <p:oleObj spid="_x0000_s94238" name="Equation" r:id="rId3" imgW="3708400" imgH="2540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36462707"/>
              </p:ext>
            </p:extLst>
          </p:nvPr>
        </p:nvGraphicFramePr>
        <p:xfrm>
          <a:off x="408229" y="4367538"/>
          <a:ext cx="8264041" cy="1029636"/>
        </p:xfrm>
        <a:graphic>
          <a:graphicData uri="http://schemas.openxmlformats.org/presentationml/2006/ole">
            <p:oleObj spid="_x0000_s94239" name="Equation" r:id="rId4" imgW="4076640" imgH="50796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34110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4.9 - Solution </a:t>
            </a:r>
            <a:r>
              <a:rPr lang="en-GB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Net ionic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06563" y="2927350"/>
          <a:ext cx="5591175" cy="592138"/>
        </p:xfrm>
        <a:graphic>
          <a:graphicData uri="http://schemas.openxmlformats.org/presentationml/2006/ole">
            <p:oleObj spid="_x0000_s95247" name="Equation" r:id="rId3" imgW="2400300" imgH="254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06020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Concept of Solubility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Solubility of ionic substances in water varies depending on: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attraction among ions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attraction of ions for water molecules </a:t>
            </a:r>
          </a:p>
          <a:p>
            <a:r>
              <a:rPr lang="en-US" dirty="0" smtClean="0"/>
              <a:t>Polar </a:t>
            </a:r>
            <a:r>
              <a:rPr lang="en-US" dirty="0"/>
              <a:t>and ionic substances are expected to </a:t>
            </a:r>
            <a:r>
              <a:rPr lang="en-US" dirty="0" smtClean="0"/>
              <a:t>be more </a:t>
            </a:r>
            <a:r>
              <a:rPr lang="en-US" dirty="0"/>
              <a:t>soluble in water than nonpolar </a:t>
            </a:r>
            <a:r>
              <a:rPr lang="en-US" dirty="0" smtClean="0"/>
              <a:t>substances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GB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onionic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substances such as ethanol are soluble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Problem-Solving Strategy - </a:t>
            </a: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Solving Stoichiometry Problems for Reactions in Solution</a:t>
            </a:r>
          </a:p>
        </p:txBody>
      </p:sp>
      <p:sp>
        <p:nvSpPr>
          <p:cNvPr id="1177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altLang="en-US" dirty="0" smtClean="0"/>
              <a:t>Identify the species present in the combined solution</a:t>
            </a:r>
          </a:p>
          <a:p>
            <a:pPr lvl="1">
              <a:defRPr/>
            </a:pPr>
            <a:r>
              <a:rPr lang="en-US" altLang="en-US" dirty="0" smtClean="0"/>
              <a:t>Determine what reaction occurs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dirty="0" smtClean="0"/>
              <a:t>Write the balanced net ionic equation for the reaction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dirty="0" smtClean="0"/>
              <a:t>Calculate the moles of reactants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D710FD-0BCC-405C-8798-7350A9F1D13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814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Problem-Solving Strategy - </a:t>
            </a: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Solving Stoichiometry Problems for Reactions in Solution </a:t>
            </a:r>
            <a:r>
              <a:rPr lang="en-US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(Continued)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Determine the limiting reactant </a:t>
            </a:r>
          </a:p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Calculate the moles of product(s), as required</a:t>
            </a:r>
          </a:p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Convert to grams or other units, as required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00FA16-09E7-4F6A-993A-F978410728A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659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Critical Thinking</a:t>
            </a:r>
            <a:r>
              <a:rPr lang="en-GB" altLang="en-US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</a:t>
            </a:r>
            <a:endParaRPr lang="en-US" altLang="en-US" u="sng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if all ionic solids were soluble in water? 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would this affect stoichiometry calculations for reactions in aqueous solution?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4866EE-29D6-49D2-B7A8-FB055C684B28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785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4.11 -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Determining the Mass of Product Formed II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aqueous solutions of Na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Pb(NO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are mixed, PbSO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precipitates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Calculate the mass of PbSO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formed when 1.25 L of 0.0500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Pb(NO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2.00 L of 0.0250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are mixed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631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4.11 -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Solution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Where are we going?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find the mass of solid PbSO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formed</a:t>
            </a:r>
          </a:p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do we know?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1.25 L of 0.0500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Pb(NO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and 2.00 L of 0.0250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Chemical reaction - </a:t>
            </a:r>
          </a:p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information do we need?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limiting reactant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06825" y="4792663"/>
          <a:ext cx="4767263" cy="534987"/>
        </p:xfrm>
        <a:graphic>
          <a:graphicData uri="http://schemas.openxmlformats.org/presentationml/2006/ole">
            <p:oleObj spid="_x0000_s96271" name="Equation" r:id="rId3" imgW="2260600" imgH="254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72900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4.11 -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Solution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How do we get there</a:t>
            </a:r>
            <a:r>
              <a:rPr lang="en-IN" dirty="0" smtClean="0"/>
              <a:t>?</a:t>
            </a:r>
          </a:p>
          <a:p>
            <a:pPr lvl="1">
              <a:defRPr/>
            </a:pPr>
            <a:r>
              <a:rPr lang="en-IN" dirty="0"/>
              <a:t>What are the ions present in the combined solution</a:t>
            </a:r>
            <a:r>
              <a:rPr lang="en-IN" dirty="0" smtClean="0"/>
              <a:t>?</a:t>
            </a:r>
          </a:p>
          <a:p>
            <a:pPr marL="457200" lvl="1" indent="0" algn="ctr">
              <a:buFont typeface="Wingdings" panose="05000000000000000000" pitchFamily="2" charset="2"/>
              <a:buNone/>
              <a:defRPr/>
            </a:pPr>
            <a:r>
              <a:rPr lang="en-IN" dirty="0" smtClean="0"/>
              <a:t>Na</a:t>
            </a:r>
            <a:r>
              <a:rPr lang="en-IN" baseline="30000" dirty="0" smtClean="0"/>
              <a:t>+</a:t>
            </a:r>
            <a:r>
              <a:rPr lang="en-IN" dirty="0" smtClean="0"/>
              <a:t>	SO</a:t>
            </a:r>
            <a:r>
              <a:rPr lang="en-IN" baseline="-25000" dirty="0" smtClean="0"/>
              <a:t>4</a:t>
            </a:r>
            <a:r>
              <a:rPr lang="en-IN" baseline="30000" dirty="0" smtClean="0"/>
              <a:t>2–	</a:t>
            </a:r>
            <a:r>
              <a:rPr lang="en-IN" dirty="0" smtClean="0"/>
              <a:t>	Pb</a:t>
            </a:r>
            <a:r>
              <a:rPr lang="en-IN" baseline="30000" dirty="0" smtClean="0"/>
              <a:t>2+	</a:t>
            </a:r>
            <a:r>
              <a:rPr lang="en-IN" dirty="0" smtClean="0"/>
              <a:t>	NO</a:t>
            </a:r>
            <a:r>
              <a:rPr lang="en-IN" baseline="-25000" dirty="0" smtClean="0"/>
              <a:t>3</a:t>
            </a:r>
            <a:r>
              <a:rPr lang="en-IN" baseline="30000" dirty="0" smtClean="0"/>
              <a:t>–</a:t>
            </a:r>
            <a:r>
              <a:rPr lang="en-IN" dirty="0" smtClean="0"/>
              <a:t> </a:t>
            </a:r>
          </a:p>
          <a:p>
            <a:pPr lvl="2">
              <a:defRPr/>
            </a:pPr>
            <a:endParaRPr lang="en-IN" sz="1100" dirty="0" smtClean="0"/>
          </a:p>
          <a:p>
            <a:pPr lvl="2">
              <a:defRPr/>
            </a:pPr>
            <a:r>
              <a:rPr lang="en-IN" dirty="0" smtClean="0"/>
              <a:t>Reaction - Since </a:t>
            </a:r>
            <a:r>
              <a:rPr lang="en-IN" dirty="0"/>
              <a:t>NaNO</a:t>
            </a:r>
            <a:r>
              <a:rPr lang="en-IN" baseline="-25000" dirty="0"/>
              <a:t>3</a:t>
            </a:r>
            <a:r>
              <a:rPr lang="en-IN" dirty="0"/>
              <a:t> is soluble and PbSO</a:t>
            </a:r>
            <a:r>
              <a:rPr lang="en-IN" baseline="-25000" dirty="0"/>
              <a:t>4</a:t>
            </a:r>
            <a:r>
              <a:rPr lang="en-IN" dirty="0"/>
              <a:t> is insoluble, solid PbSO</a:t>
            </a:r>
            <a:r>
              <a:rPr lang="en-IN" baseline="-25000" dirty="0"/>
              <a:t>4</a:t>
            </a:r>
            <a:r>
              <a:rPr lang="en-IN" dirty="0"/>
              <a:t> will </a:t>
            </a:r>
            <a:r>
              <a:rPr lang="en-IN" dirty="0" smtClean="0"/>
              <a:t>form</a:t>
            </a:r>
          </a:p>
          <a:p>
            <a:pPr lvl="1">
              <a:defRPr/>
            </a:pPr>
            <a:r>
              <a:rPr lang="en-IN" dirty="0"/>
              <a:t>What is the balanced net ionic equation for the reaction?</a:t>
            </a:r>
            <a:endParaRPr lang="en-IN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38400" y="5638800"/>
          <a:ext cx="4537075" cy="509588"/>
        </p:xfrm>
        <a:graphic>
          <a:graphicData uri="http://schemas.openxmlformats.org/presentationml/2006/ole">
            <p:oleObj spid="_x0000_s97297" name="Equation" r:id="rId3" imgW="2260600" imgH="254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54687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4.11 -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Solution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are the moles of reactants present in the solution?</a:t>
            </a: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04225368"/>
              </p:ext>
            </p:extLst>
          </p:nvPr>
        </p:nvGraphicFramePr>
        <p:xfrm>
          <a:off x="1609087" y="3282923"/>
          <a:ext cx="6230626" cy="957317"/>
        </p:xfrm>
        <a:graphic>
          <a:graphicData uri="http://schemas.openxmlformats.org/presentationml/2006/ole">
            <p:oleObj spid="_x0000_s98334" name="Equation" r:id="rId3" imgW="2895600" imgH="44450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99585730"/>
              </p:ext>
            </p:extLst>
          </p:nvPr>
        </p:nvGraphicFramePr>
        <p:xfrm>
          <a:off x="1639995" y="4452919"/>
          <a:ext cx="6171985" cy="919200"/>
        </p:xfrm>
        <a:graphic>
          <a:graphicData uri="http://schemas.openxmlformats.org/presentationml/2006/ole">
            <p:oleObj spid="_x0000_s98335" name="Equation" r:id="rId4" imgW="2984500" imgH="4445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49623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4.11 -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Solution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Which reactant is limiting?</a:t>
            </a:r>
          </a:p>
          <a:p>
            <a:pPr lvl="2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Since Pb</a:t>
            </a:r>
            <a:r>
              <a:rPr lang="en-GB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SO</a:t>
            </a:r>
            <a:r>
              <a:rPr lang="en-GB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2–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react in a 1:1 ratio, the amount of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GB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2–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will be limiting (0.0500 mol SO</a:t>
            </a:r>
            <a:r>
              <a:rPr lang="en-GB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2–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 less than 0.0625 mole of Pb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number of moles of PbSO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will be formed?</a:t>
            </a:r>
          </a:p>
          <a:p>
            <a:pPr lvl="2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Since SO</a:t>
            </a:r>
            <a:r>
              <a:rPr lang="en-GB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2–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limiting, only 0.0500 mole of solid PbSO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will be formed</a:t>
            </a:r>
          </a:p>
        </p:txBody>
      </p:sp>
    </p:spTree>
    <p:extLst>
      <p:ext uri="{BB962C8B-B14F-4D97-AF65-F5344CB8AC3E}">
        <p14:creationId xmlns="" xmlns:p14="http://schemas.microsoft.com/office/powerpoint/2010/main" val="1591756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4.11 -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Solution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mass of PbSO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will be formed?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04913" y="2955925"/>
          <a:ext cx="7035800" cy="946150"/>
        </p:xfrm>
        <a:graphic>
          <a:graphicData uri="http://schemas.openxmlformats.org/presentationml/2006/ole">
            <p:oleObj spid="_x0000_s99344" name="Equation" r:id="rId3" imgW="3403600" imgH="457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48217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Definitions - Acid, Base, and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Neutralization Reaction 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Brønsted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–Lowry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definitions for acids and bases </a:t>
            </a:r>
          </a:p>
          <a:p>
            <a:pPr lvl="1">
              <a:defRPr/>
            </a:pPr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Acid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Proton donor</a:t>
            </a:r>
          </a:p>
          <a:p>
            <a:pPr lvl="1">
              <a:defRPr/>
            </a:pPr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Base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Proton acceptor</a:t>
            </a:r>
          </a:p>
          <a:p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Neutralization reaction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General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name given to acid–base reactions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 acid is neutralized when enough base reacts exactly with it in a solution </a:t>
            </a:r>
          </a:p>
          <a:p>
            <a:pPr>
              <a:defRPr/>
            </a:pP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E2C4FE-90FD-4B94-A762-296ACBEC23B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66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Critical Thinking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if no ionic solids were soluble in water? 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would this affect the way reactions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occur in aqueous solutions?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Problem-Solving Strategy - </a:t>
            </a: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Performing Calculations for Acid–Base Reactions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List the species present in the combined solution before any reaction occurs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Decide what reaction will occur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Write the balanced net ionic equation for the reaction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Calculate moles of reactants</a:t>
            </a:r>
          </a:p>
          <a:p>
            <a:pPr lvl="1"/>
            <a:r>
              <a:rPr lang="en-US" dirty="0"/>
              <a:t>For reactions in solution, use the </a:t>
            </a:r>
            <a:r>
              <a:rPr lang="en-US" dirty="0" smtClean="0"/>
              <a:t>volumes of </a:t>
            </a:r>
            <a:r>
              <a:rPr lang="en-US" dirty="0"/>
              <a:t>the original solutions and their </a:t>
            </a:r>
            <a:r>
              <a:rPr lang="en-US" dirty="0" smtClean="0"/>
              <a:t>molarities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CFC32A-86EF-46C9-9119-7CCDA020709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825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Problem-Solving Strategy -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Performing Calculations for Acid–Base Reactions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(Continued)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Determine the limiting reactant where appropriate</a:t>
            </a:r>
          </a:p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Calculate the moles of the required reactant or product</a:t>
            </a:r>
          </a:p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Convert to grams or volume (of solution), as required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D4ACD1-5B6C-47C0-B980-193BB32BA84C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91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4.13 - Neutralization Reactions II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a certain experiment, 28.0 mL of 0.250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HNO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53.0 mL of 0.320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KOH are mixed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concentration of H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or OH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ions in excess after the reaction goes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completion?</a:t>
            </a:r>
          </a:p>
        </p:txBody>
      </p:sp>
    </p:spTree>
    <p:extLst>
      <p:ext uri="{BB962C8B-B14F-4D97-AF65-F5344CB8AC3E}">
        <p14:creationId xmlns="" xmlns:p14="http://schemas.microsoft.com/office/powerpoint/2010/main" val="4125893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4.13 -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Where are we going?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find the concentration of H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or OH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 excess after the reaction is complete</a:t>
            </a:r>
          </a:p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do we know?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28.0 mL of 0.250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HNO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53.0 mL of 0.320 </a:t>
            </a:r>
            <a:r>
              <a:rPr lang="en-IN" altLang="en-US" i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KOH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Chemical reaction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20963" y="5837238"/>
          <a:ext cx="3779837" cy="487362"/>
        </p:xfrm>
        <a:graphic>
          <a:graphicData uri="http://schemas.openxmlformats.org/presentationml/2006/ole">
            <p:oleObj spid="_x0000_s101391" name="Equation" r:id="rId3" imgW="1968500" imgH="254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5482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4.13 - Solution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IN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1)</a:t>
            </a:r>
            <a:endParaRPr lang="en-GB" altLang="en-US" sz="20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How do we get there</a:t>
            </a:r>
            <a:r>
              <a:rPr lang="en-IN" dirty="0" smtClean="0"/>
              <a:t>?</a:t>
            </a:r>
          </a:p>
          <a:p>
            <a:pPr lvl="1">
              <a:defRPr/>
            </a:pPr>
            <a:r>
              <a:rPr lang="en-IN" dirty="0" smtClean="0"/>
              <a:t>What </a:t>
            </a:r>
            <a:r>
              <a:rPr lang="en-IN" dirty="0"/>
              <a:t>are the ions present in the combined solution</a:t>
            </a:r>
            <a:r>
              <a:rPr lang="en-IN" dirty="0" smtClean="0"/>
              <a:t>?</a:t>
            </a:r>
          </a:p>
          <a:p>
            <a:pPr marL="457200" lvl="1" indent="0" algn="ctr">
              <a:buFont typeface="Wingdings" panose="05000000000000000000" pitchFamily="2" charset="2"/>
              <a:buNone/>
              <a:defRPr/>
            </a:pPr>
            <a:r>
              <a:rPr lang="en-IN" dirty="0" smtClean="0"/>
              <a:t>H</a:t>
            </a:r>
            <a:r>
              <a:rPr lang="en-IN" baseline="30000" dirty="0" smtClean="0"/>
              <a:t>+</a:t>
            </a:r>
            <a:r>
              <a:rPr lang="en-IN" dirty="0" smtClean="0"/>
              <a:t> 		NO</a:t>
            </a:r>
            <a:r>
              <a:rPr lang="en-IN" baseline="-25000" dirty="0" smtClean="0"/>
              <a:t>3</a:t>
            </a:r>
            <a:r>
              <a:rPr lang="en-IN" baseline="30000" dirty="0" smtClean="0"/>
              <a:t>–</a:t>
            </a:r>
            <a:r>
              <a:rPr lang="en-IN" dirty="0" smtClean="0"/>
              <a:t> 		</a:t>
            </a:r>
            <a:r>
              <a:rPr lang="en-GB" dirty="0" smtClean="0"/>
              <a:t>K</a:t>
            </a:r>
            <a:r>
              <a:rPr lang="en-GB" baseline="30000" dirty="0" smtClean="0"/>
              <a:t>+</a:t>
            </a:r>
            <a:r>
              <a:rPr lang="en-GB" dirty="0" smtClean="0"/>
              <a:t> 	OH</a:t>
            </a:r>
            <a:r>
              <a:rPr lang="en-GB" baseline="30000" dirty="0" smtClean="0"/>
              <a:t>–</a:t>
            </a:r>
            <a:r>
              <a:rPr lang="en-GB" dirty="0" smtClean="0"/>
              <a:t> </a:t>
            </a:r>
          </a:p>
          <a:p>
            <a:pPr lvl="1">
              <a:defRPr/>
            </a:pPr>
            <a:endParaRPr lang="en-IN" sz="200" dirty="0" smtClean="0"/>
          </a:p>
          <a:p>
            <a:pPr lvl="1">
              <a:defRPr/>
            </a:pPr>
            <a:r>
              <a:rPr lang="en-IN" dirty="0" smtClean="0"/>
              <a:t>What </a:t>
            </a:r>
            <a:r>
              <a:rPr lang="en-IN" dirty="0"/>
              <a:t>is the balanced net ionic equation for the reaction?</a:t>
            </a:r>
            <a:endParaRPr lang="en-GB" dirty="0" smtClean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IN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87638" y="4902200"/>
          <a:ext cx="4094162" cy="528638"/>
        </p:xfrm>
        <a:graphic>
          <a:graphicData uri="http://schemas.openxmlformats.org/presentationml/2006/ole">
            <p:oleObj spid="_x0000_s102416" name="Equation" r:id="rId3" imgW="1968500" imgH="254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89037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4.13 - Solution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IN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2)</a:t>
            </a:r>
            <a:endParaRPr lang="en-GB" altLang="en-US" sz="20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are the moles of reactant present in the solution?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37289992"/>
              </p:ext>
            </p:extLst>
          </p:nvPr>
        </p:nvGraphicFramePr>
        <p:xfrm>
          <a:off x="440218" y="3278226"/>
          <a:ext cx="8376277" cy="930199"/>
        </p:xfrm>
        <a:graphic>
          <a:graphicData uri="http://schemas.openxmlformats.org/presentationml/2006/ole">
            <p:oleObj spid="_x0000_s103454" name="Equation" r:id="rId3" imgW="4343400" imgH="48240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0103136"/>
              </p:ext>
            </p:extLst>
          </p:nvPr>
        </p:nvGraphicFramePr>
        <p:xfrm>
          <a:off x="262397" y="4602921"/>
          <a:ext cx="8733507" cy="865258"/>
        </p:xfrm>
        <a:graphic>
          <a:graphicData uri="http://schemas.openxmlformats.org/presentationml/2006/ole">
            <p:oleObj spid="_x0000_s103455" name="Equation" r:id="rId4" imgW="4483080" imgH="4442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89779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4.13 - Solution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IN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3)</a:t>
            </a:r>
            <a:endParaRPr lang="en-GB" altLang="en-US" sz="20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Which reactant is limiting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Since H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OH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ions react in a 1:1 ratio, the limiting reactant is H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amount of OH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will react?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7.00×10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–3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mole of OH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required to neutralize the H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ions present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determine the excess of OH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ions, consider the following difference: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1284307"/>
              </p:ext>
            </p:extLst>
          </p:nvPr>
        </p:nvGraphicFramePr>
        <p:xfrm>
          <a:off x="1371600" y="5713413"/>
          <a:ext cx="7045325" cy="400050"/>
        </p:xfrm>
        <a:graphic>
          <a:graphicData uri="http://schemas.openxmlformats.org/presentationml/2006/ole">
            <p:oleObj spid="_x0000_s104465" name="Equation" r:id="rId3" imgW="3581280" imgH="2030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2767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4.13 - Solution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IN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4)</a:t>
            </a:r>
            <a:endParaRPr lang="en-GB" altLang="en-US" sz="20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Excess OH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is:</a:t>
            </a:r>
          </a:p>
          <a:p>
            <a:pPr lvl="2"/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volume of the combined solution is the sum of the individual volumes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50646910"/>
              </p:ext>
            </p:extLst>
          </p:nvPr>
        </p:nvGraphicFramePr>
        <p:xfrm>
          <a:off x="288779" y="2755195"/>
          <a:ext cx="8715665" cy="407810"/>
        </p:xfrm>
        <a:graphic>
          <a:graphicData uri="http://schemas.openxmlformats.org/presentationml/2006/ole">
            <p:oleObj spid="_x0000_s105519" name="Equation" r:id="rId3" imgW="4343400" imgH="20304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44805723"/>
              </p:ext>
            </p:extLst>
          </p:nvPr>
        </p:nvGraphicFramePr>
        <p:xfrm>
          <a:off x="209550" y="4495800"/>
          <a:ext cx="8778875" cy="477838"/>
        </p:xfrm>
        <a:graphic>
          <a:graphicData uri="http://schemas.openxmlformats.org/presentationml/2006/ole">
            <p:oleObj spid="_x0000_s105520" name="Equation" r:id="rId4" imgW="4203700" imgH="22860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09357965"/>
              </p:ext>
            </p:extLst>
          </p:nvPr>
        </p:nvGraphicFramePr>
        <p:xfrm>
          <a:off x="1517650" y="5165725"/>
          <a:ext cx="6092825" cy="420688"/>
        </p:xfrm>
        <a:graphic>
          <a:graphicData uri="http://schemas.openxmlformats.org/presentationml/2006/ole">
            <p:oleObj spid="_x0000_s105521" name="Equation" r:id="rId5" imgW="2946240" imgH="2030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45073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4.13 - Solution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IN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5)</a:t>
            </a:r>
            <a:endParaRPr lang="en-GB" altLang="en-US" sz="20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molarity of the OH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ions in excess?</a:t>
            </a:r>
          </a:p>
          <a:p>
            <a:pPr lvl="1"/>
            <a:endParaRPr lang="en-IN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Reality check</a:t>
            </a:r>
          </a:p>
          <a:p>
            <a:pPr lvl="1"/>
            <a:r>
              <a:rPr lang="en-US" smtClean="0"/>
              <a:t>This </a:t>
            </a:r>
            <a:r>
              <a:rPr lang="en-US"/>
              <a:t>calculated molarity is less than the initial molarity, as </a:t>
            </a:r>
            <a:r>
              <a:rPr lang="en-US" smtClean="0"/>
              <a:t>it should be</a:t>
            </a:r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4539072"/>
              </p:ext>
            </p:extLst>
          </p:nvPr>
        </p:nvGraphicFramePr>
        <p:xfrm>
          <a:off x="1460500" y="3057525"/>
          <a:ext cx="6577013" cy="857250"/>
        </p:xfrm>
        <a:graphic>
          <a:graphicData uri="http://schemas.openxmlformats.org/presentationml/2006/ole">
            <p:oleObj spid="_x0000_s106513" name="Equation" r:id="rId3" imgW="3213000" imgH="4190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6669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Volumetric Analysis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Technique used for ascertaining the amount of a certain </a:t>
            </a: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substance by doing a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titration </a:t>
            </a:r>
          </a:p>
          <a:p>
            <a:pPr lvl="1"/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Titration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Delivery of a titrant into an </a:t>
            </a:r>
            <a:r>
              <a:rPr lang="en-US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analyte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Titrant -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Solution of known concentration</a:t>
            </a:r>
          </a:p>
          <a:p>
            <a:pPr lvl="2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Analyte - S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olution containing the substance being analyzed</a:t>
            </a:r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716A64-B542-463B-B3E4-6D5DD4E5CE0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8905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Electrical Conductivity 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Ability of a solution to conduct electric current </a:t>
            </a:r>
          </a:p>
          <a:p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Solute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Substance being dissolved</a:t>
            </a:r>
          </a:p>
          <a:p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Solvent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The dissolving medium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- Water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Electrolyte </a:t>
            </a:r>
          </a:p>
          <a:p>
            <a:pPr lvl="1"/>
            <a:r>
              <a:rPr lang="en-GB" dirty="0"/>
              <a:t>Substance that dissolves in water to produce a solution that can conduct </a:t>
            </a:r>
            <a:r>
              <a:rPr lang="en-GB" dirty="0" smtClean="0"/>
              <a:t>electricity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E5D693-782F-4E04-B924-37527102946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Acid–Base Titrations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Equivalence (stoichiometric) point</a:t>
            </a: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Marks the point in titration where enough titrant has been added to react exactly with the analyte</a:t>
            </a:r>
          </a:p>
          <a:p>
            <a:pPr lvl="1"/>
            <a:r>
              <a:rPr lang="en-US" altLang="en-US" b="1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Indictor</a:t>
            </a: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Substance added at the beginning of the titration </a:t>
            </a:r>
          </a:p>
          <a:p>
            <a:pPr lvl="2"/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Changes color at the equivalence point </a:t>
            </a:r>
          </a:p>
          <a:p>
            <a:pPr lvl="2"/>
            <a:r>
              <a:rPr lang="en-US" altLang="en-US" b="1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Endpoint</a:t>
            </a: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Point where the indicator actually changes color</a:t>
            </a:r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D42B17-5D32-4D7C-8442-3B1CF34C8625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241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Requirements for a Successful Titration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Exact reaction between titrant and </a:t>
            </a:r>
            <a:r>
              <a:rPr lang="en-IN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analyte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must be known and must be rapid </a:t>
            </a:r>
          </a:p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Equivalence point must be accurately marked</a:t>
            </a:r>
          </a:p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Volume of titrant that is needed to reach the equivalence point must be 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accurately known </a:t>
            </a:r>
          </a:p>
        </p:txBody>
      </p:sp>
    </p:spTree>
    <p:extLst>
      <p:ext uri="{BB962C8B-B14F-4D97-AF65-F5344CB8AC3E}">
        <p14:creationId xmlns="" xmlns:p14="http://schemas.microsoft.com/office/powerpoint/2010/main" val="3842268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Indicator Used in Acid–Base Titrations 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Phenolphthalein</a:t>
            </a:r>
          </a:p>
          <a:p>
            <a:pPr lvl="1"/>
            <a:r>
              <a:rPr lang="en-GB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Colorless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 an acidic solution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Pink in a basic solution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an acid is titrated with a base, the indicator remains colorless until after the acid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consumed and the first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drop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 excess base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 added </a:t>
            </a:r>
          </a:p>
        </p:txBody>
      </p:sp>
    </p:spTree>
    <p:extLst>
      <p:ext uri="{BB962C8B-B14F-4D97-AF65-F5344CB8AC3E}">
        <p14:creationId xmlns="" xmlns:p14="http://schemas.microsoft.com/office/powerpoint/2010/main" val="521833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4.14 - Neutralization Titration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student carries out an experiment to standardize (determine the exact concentration of) a sodium hydroxide solution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do this, the student weighs out a 1.3009-g sample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 potassium hydrogen phthalate (KHC</a:t>
            </a:r>
            <a:r>
              <a:rPr lang="en-GB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8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</a:t>
            </a:r>
            <a:r>
              <a:rPr lang="en-GB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GB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often abbreviated KHP)</a:t>
            </a:r>
          </a:p>
          <a:p>
            <a:pPr lvl="2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KHP (molar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 204.22 g/mol) has one acidic hydrogen</a:t>
            </a:r>
          </a:p>
          <a:p>
            <a:pPr lvl="2"/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71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4.14 - Neutralization Titration </a:t>
            </a:r>
            <a:r>
              <a:rPr lang="en-GB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(Continued)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student dissolves the KHP in distilled water, adds phenolphthalein as an indicator, and titrates the resulting solution with the sodium hydroxide solution to the phenolphthalein endpoint</a:t>
            </a:r>
          </a:p>
          <a:p>
            <a:pPr lvl="2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difference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between the final and initial buret readings indicates that 41.20 mL of the sodium hydroxide solution is required to react exactly with the 1.3009 g KHP</a:t>
            </a:r>
          </a:p>
          <a:p>
            <a:pPr lvl="2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Calculate the concentration of the sodium hydroxide solution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73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4.14 - Solution</a:t>
            </a:r>
            <a:endParaRPr lang="en-GB" altLang="en-US" sz="20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Where are we going?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find the concentration of NaOH solution</a:t>
            </a:r>
          </a:p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do we know?</a:t>
            </a:r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pt-BR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1.3009 g KHC</a:t>
            </a:r>
            <a:r>
              <a:rPr lang="pt-BR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8</a:t>
            </a:r>
            <a:r>
              <a:rPr lang="pt-BR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</a:t>
            </a:r>
            <a:r>
              <a:rPr lang="pt-BR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pt-BR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pt-BR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pt-BR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(KHP), molar mass (204.22 g/mol)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41.20 mL NaOH solution to neutralize KHP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chemical reaction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0100321"/>
              </p:ext>
            </p:extLst>
          </p:nvPr>
        </p:nvGraphicFramePr>
        <p:xfrm>
          <a:off x="1239838" y="5486400"/>
          <a:ext cx="7339012" cy="534988"/>
        </p:xfrm>
        <a:graphic>
          <a:graphicData uri="http://schemas.openxmlformats.org/presentationml/2006/ole">
            <p:oleObj spid="_x0000_s107536" name="Equation" r:id="rId3" imgW="3479760" imgH="2538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0687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4.14 -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How do we get there</a:t>
            </a:r>
            <a:r>
              <a:rPr lang="en-IN" dirty="0" smtClean="0"/>
              <a:t>?</a:t>
            </a:r>
          </a:p>
          <a:p>
            <a:pPr lvl="1">
              <a:defRPr/>
            </a:pPr>
            <a:r>
              <a:rPr lang="en-IN" dirty="0"/>
              <a:t>What are the ions present in the combined solution</a:t>
            </a:r>
            <a:r>
              <a:rPr lang="en-IN" dirty="0" smtClean="0"/>
              <a:t>?</a:t>
            </a:r>
          </a:p>
          <a:p>
            <a:pPr marL="457200" lvl="1" indent="0" algn="ctr">
              <a:buFont typeface="Wingdings" panose="05000000000000000000" pitchFamily="2" charset="2"/>
              <a:buNone/>
              <a:defRPr/>
            </a:pPr>
            <a:r>
              <a:rPr lang="en-IN" dirty="0" smtClean="0"/>
              <a:t>K</a:t>
            </a:r>
            <a:r>
              <a:rPr lang="en-IN" baseline="30000" dirty="0" smtClean="0"/>
              <a:t>+</a:t>
            </a:r>
            <a:r>
              <a:rPr lang="en-IN" dirty="0" smtClean="0"/>
              <a:t>		HC</a:t>
            </a:r>
            <a:r>
              <a:rPr lang="en-IN" baseline="-25000" dirty="0" smtClean="0"/>
              <a:t>8</a:t>
            </a:r>
            <a:r>
              <a:rPr lang="en-IN" dirty="0" smtClean="0"/>
              <a:t>H</a:t>
            </a:r>
            <a:r>
              <a:rPr lang="en-IN" baseline="-25000" dirty="0" smtClean="0"/>
              <a:t>4</a:t>
            </a:r>
            <a:r>
              <a:rPr lang="en-IN" dirty="0" smtClean="0"/>
              <a:t>O</a:t>
            </a:r>
            <a:r>
              <a:rPr lang="en-IN" baseline="-25000" dirty="0" smtClean="0"/>
              <a:t>4</a:t>
            </a:r>
            <a:r>
              <a:rPr lang="en-IN" baseline="30000" dirty="0" smtClean="0"/>
              <a:t>–</a:t>
            </a:r>
            <a:r>
              <a:rPr lang="en-IN" dirty="0" smtClean="0"/>
              <a:t>		Na</a:t>
            </a:r>
            <a:r>
              <a:rPr lang="en-IN" baseline="30000" dirty="0" smtClean="0"/>
              <a:t>+</a:t>
            </a:r>
            <a:r>
              <a:rPr lang="en-IN" dirty="0" smtClean="0"/>
              <a:t>		OH</a:t>
            </a:r>
            <a:r>
              <a:rPr lang="en-IN" baseline="30000" dirty="0" smtClean="0"/>
              <a:t>–</a:t>
            </a:r>
          </a:p>
          <a:p>
            <a:pPr lvl="1">
              <a:defRPr/>
            </a:pPr>
            <a:endParaRPr lang="en-IN" sz="1100" dirty="0"/>
          </a:p>
          <a:p>
            <a:pPr lvl="1">
              <a:defRPr/>
            </a:pPr>
            <a:r>
              <a:rPr lang="en-IN" dirty="0"/>
              <a:t>What is the balanced net ionic equation for the reaction?</a:t>
            </a:r>
            <a:endParaRPr lang="en-IN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0584702"/>
              </p:ext>
            </p:extLst>
          </p:nvPr>
        </p:nvGraphicFramePr>
        <p:xfrm>
          <a:off x="1152525" y="5029200"/>
          <a:ext cx="7340600" cy="534988"/>
        </p:xfrm>
        <a:graphic>
          <a:graphicData uri="http://schemas.openxmlformats.org/presentationml/2006/ole">
            <p:oleObj spid="_x0000_s108560" name="Equation" r:id="rId3" imgW="3479760" imgH="2538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5784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4.14 -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are the moles of KHP?</a:t>
            </a: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sz="12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Which reactant is limiting?</a:t>
            </a:r>
          </a:p>
          <a:p>
            <a:pPr lvl="2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This problem requires the addition of just enough OH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ions to react exactly with the KHP present</a:t>
            </a:r>
          </a:p>
          <a:p>
            <a:pPr lvl="2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 do not need to be concerned with limiting reactant here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89110805"/>
              </p:ext>
            </p:extLst>
          </p:nvPr>
        </p:nvGraphicFramePr>
        <p:xfrm>
          <a:off x="1673225" y="2819400"/>
          <a:ext cx="5599113" cy="1398588"/>
        </p:xfrm>
        <a:graphic>
          <a:graphicData uri="http://schemas.openxmlformats.org/presentationml/2006/ole">
            <p:oleObj spid="_x0000_s109584" name="Equation" r:id="rId3" imgW="2844720" imgH="711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09651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4.14 - Solution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moles of OH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are required?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6.3701×10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–3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mole of OH</a:t>
            </a:r>
            <a:r>
              <a:rPr lang="en-IN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required to neutralize the KHP present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molarity of the </a:t>
            </a:r>
            <a:r>
              <a:rPr lang="en-IN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NaOH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solution?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9470041"/>
              </p:ext>
            </p:extLst>
          </p:nvPr>
        </p:nvGraphicFramePr>
        <p:xfrm>
          <a:off x="1250950" y="4191000"/>
          <a:ext cx="7180263" cy="792163"/>
        </p:xfrm>
        <a:graphic>
          <a:graphicData uri="http://schemas.openxmlformats.org/presentationml/2006/ole">
            <p:oleObj spid="_x0000_s110622" name="Equation" r:id="rId3" imgW="3797280" imgH="419040" progId="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432175" y="5232400"/>
          <a:ext cx="1514475" cy="325438"/>
        </p:xfrm>
        <a:graphic>
          <a:graphicData uri="http://schemas.openxmlformats.org/presentationml/2006/ole">
            <p:oleObj spid="_x0000_s110623" name="Equation" r:id="rId4" imgW="825142" imgH="177723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09313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Critical Thinking 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Example 4.14 you determined the concentration of an aqueous solution of NaOH using phenolphthalein as an indicator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if you used an indicator for which the endpoint of the titration occurs after the equivalence point? </a:t>
            </a:r>
          </a:p>
          <a:p>
            <a:pPr lvl="2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would this affect your calculated concentration of NaOH?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578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Electrolytes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Strong electrolytes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Highly efficient conductors of  current in aqueous solutions </a:t>
            </a:r>
          </a:p>
          <a:p>
            <a:pPr lvl="1">
              <a:spcBef>
                <a:spcPts val="200"/>
              </a:spcBef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- </a:t>
            </a:r>
            <a:r>
              <a:rPr lang="en-US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NaCl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Weak electrolytes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Conduct small current in aqueous solutions </a:t>
            </a:r>
          </a:p>
          <a:p>
            <a:pPr lvl="1">
              <a:spcBef>
                <a:spcPts val="200"/>
              </a:spcBef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- Acetic acid</a:t>
            </a:r>
          </a:p>
          <a:p>
            <a:pPr>
              <a:spcBef>
                <a:spcPts val="200"/>
              </a:spcBef>
            </a:pPr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Nonelectrolytes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Do not conduct current in aqueous solutions </a:t>
            </a:r>
          </a:p>
          <a:p>
            <a:pPr lvl="1">
              <a:spcBef>
                <a:spcPts val="200"/>
              </a:spcBef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- Sugar</a:t>
            </a:r>
          </a:p>
          <a:p>
            <a:pPr>
              <a:spcBef>
                <a:spcPts val="200"/>
              </a:spcBef>
            </a:pP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>
              <a:spcBef>
                <a:spcPts val="200"/>
              </a:spcBef>
            </a:pP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EE6FC0-1B12-400C-882A-DBFA0C3DE15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Oxidation–Reduction (Redox) Reactions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Involve the transfer of one or more electrons </a:t>
            </a:r>
          </a:p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</a:t>
            </a:r>
          </a:p>
          <a:p>
            <a:pPr lvl="1"/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Formation of sodium chloride from elemental sodium and chlorine </a:t>
            </a: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8D448B-34BB-40D4-8E29-730053BE1C2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graphicFrame>
        <p:nvGraphicFramePr>
          <p:cNvPr id="86022" name="Object 3"/>
          <p:cNvGraphicFramePr>
            <a:graphicFrameLocks noChangeAspect="1"/>
          </p:cNvGraphicFramePr>
          <p:nvPr/>
        </p:nvGraphicFramePr>
        <p:xfrm>
          <a:off x="2625725" y="4292600"/>
          <a:ext cx="4003675" cy="520700"/>
        </p:xfrm>
        <a:graphic>
          <a:graphicData uri="http://schemas.openxmlformats.org/presentationml/2006/ole">
            <p:oleObj spid="_x0000_s111631" name="Equation" r:id="rId4" imgW="1954951" imgH="25389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76941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Oxidation States (Oxidation Numbers)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atoms in covalent compounds, the oxidation state refers to imaginary charges that atoms would have if: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Shared electrons were equally divided between identical atoms bonded to each other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different atoms, the shared electrons were all assigned to the atom in each bond that has greater electron affinity </a:t>
            </a:r>
          </a:p>
        </p:txBody>
      </p:sp>
    </p:spTree>
    <p:extLst>
      <p:ext uri="{BB962C8B-B14F-4D97-AF65-F5344CB8AC3E}">
        <p14:creationId xmlns="" xmlns:p14="http://schemas.microsoft.com/office/powerpoint/2010/main" val="665011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Oxidation </a:t>
            </a:r>
            <a:r>
              <a:rPr lang="en-GB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States (Oxidation Numbers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</a:t>
            </a:r>
            <a:r>
              <a:rPr lang="en-GB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(Continued)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ionic compounds that contain monatomic ions, the oxidation states of the ions are equal to the ion charges </a:t>
            </a:r>
          </a:p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electrically neutral compounds, the sum of oxidation states must be zero </a:t>
            </a:r>
          </a:p>
          <a:p>
            <a:r>
              <a:rPr lang="en-US" dirty="0" smtClean="0"/>
              <a:t>Written as +</a:t>
            </a:r>
            <a:r>
              <a:rPr lang="en-US" i="1" dirty="0" smtClean="0"/>
              <a:t>n </a:t>
            </a:r>
            <a:r>
              <a:rPr lang="en-US" dirty="0"/>
              <a:t>or </a:t>
            </a:r>
            <a:r>
              <a:rPr lang="en-US" dirty="0" smtClean="0"/>
              <a:t>–</a:t>
            </a:r>
            <a:r>
              <a:rPr lang="en-US" i="1" dirty="0" smtClean="0"/>
              <a:t>n</a:t>
            </a:r>
          </a:p>
        </p:txBody>
      </p:sp>
    </p:spTree>
    <p:extLst>
      <p:ext uri="{BB962C8B-B14F-4D97-AF65-F5344CB8AC3E}">
        <p14:creationId xmlns="" xmlns:p14="http://schemas.microsoft.com/office/powerpoint/2010/main" val="269195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Critical Thinking  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if the oxidation state for oxygen was defined as –1 instead of –2? 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effect, if any, would it have on the oxidation state of hydrogen?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925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4.16 - Assigning Oxidation States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Assign oxidation states to all atoms in the following: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97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4.16 - Solution (a)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Since we have a specific rule for the oxidation state of oxygen, we will assign its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value first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oxidation state of oxygen is –2</a:t>
            </a:r>
          </a:p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oxidation state of the carbon atom can be determined by recognizing that since CO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has no charge, the sum of the oxidation states for oxygen and carbon must be zero</a:t>
            </a:r>
          </a:p>
        </p:txBody>
      </p:sp>
    </p:spTree>
    <p:extLst>
      <p:ext uri="{BB962C8B-B14F-4D97-AF65-F5344CB8AC3E}">
        <p14:creationId xmlns="" xmlns:p14="http://schemas.microsoft.com/office/powerpoint/2010/main" val="1070505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Exercise   </a:t>
            </a:r>
          </a:p>
        </p:txBody>
      </p:sp>
      <p:sp>
        <p:nvSpPr>
          <p:cNvPr id="993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Assign oxidation states for all atoms in each of the following 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compounds: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KMnO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endParaRPr lang="en-GB" altLang="en-US" sz="1800" baseline="-25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Fe(OH)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6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endParaRPr lang="en-GB" altLang="en-US" sz="1800" baseline="-25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(NH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HPO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endParaRPr lang="en-GB" altLang="en-US" sz="2000" baseline="-25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6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12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1600" y="3221038"/>
            <a:ext cx="352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pl-PL" altLang="en-US" b="1">
                <a:solidFill>
                  <a:srgbClr val="0070C0"/>
                </a:solidFill>
                <a:latin typeface="Calibri" panose="020F0502020204030204" pitchFamily="34" charset="0"/>
              </a:rPr>
              <a:t>K</a:t>
            </a:r>
            <a:r>
              <a:rPr lang="en-IN" altLang="en-US" b="1">
                <a:solidFill>
                  <a:srgbClr val="0070C0"/>
                </a:solidFill>
                <a:latin typeface="Calibri" panose="020F0502020204030204" pitchFamily="34" charset="0"/>
              </a:rPr>
              <a:t> = +</a:t>
            </a:r>
            <a:r>
              <a:rPr lang="pl-PL" altLang="en-US" b="1">
                <a:solidFill>
                  <a:srgbClr val="0070C0"/>
                </a:solidFill>
                <a:latin typeface="Calibri" panose="020F0502020204030204" pitchFamily="34" charset="0"/>
              </a:rPr>
              <a:t>1; O</a:t>
            </a:r>
            <a:r>
              <a:rPr lang="en-IN" altLang="en-US" b="1">
                <a:solidFill>
                  <a:srgbClr val="0070C0"/>
                </a:solidFill>
                <a:latin typeface="Calibri" panose="020F0502020204030204" pitchFamily="34" charset="0"/>
              </a:rPr>
              <a:t> = –</a:t>
            </a:r>
            <a:r>
              <a:rPr lang="pl-PL" altLang="en-US" b="1">
                <a:solidFill>
                  <a:srgbClr val="0070C0"/>
                </a:solidFill>
                <a:latin typeface="Calibri" panose="020F0502020204030204" pitchFamily="34" charset="0"/>
              </a:rPr>
              <a:t>2; Mn</a:t>
            </a:r>
            <a:r>
              <a:rPr lang="en-IN" altLang="en-US" b="1">
                <a:solidFill>
                  <a:srgbClr val="0070C0"/>
                </a:solidFill>
                <a:latin typeface="Calibri" panose="020F0502020204030204" pitchFamily="34" charset="0"/>
              </a:rPr>
              <a:t> = +</a:t>
            </a:r>
            <a:r>
              <a:rPr lang="pl-PL" altLang="en-US" b="1">
                <a:solidFill>
                  <a:srgbClr val="0070C0"/>
                </a:solidFill>
                <a:latin typeface="Calibri" panose="020F0502020204030204" pitchFamily="34" charset="0"/>
              </a:rPr>
              <a:t>7</a:t>
            </a:r>
            <a:endParaRPr lang="en-GB" altLang="en-US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00600" y="3962400"/>
            <a:ext cx="429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b="1">
                <a:solidFill>
                  <a:srgbClr val="0070C0"/>
                </a:solidFill>
                <a:latin typeface="Calibri" panose="020F0502020204030204" pitchFamily="34" charset="0"/>
              </a:rPr>
              <a:t>Na = +</a:t>
            </a:r>
            <a:r>
              <a:rPr lang="pl-PL" altLang="en-US" b="1">
                <a:solidFill>
                  <a:srgbClr val="0070C0"/>
                </a:solidFill>
                <a:latin typeface="Calibri" panose="020F0502020204030204" pitchFamily="34" charset="0"/>
              </a:rPr>
              <a:t>1; </a:t>
            </a:r>
            <a:r>
              <a:rPr lang="en-IN" altLang="en-US" b="1">
                <a:solidFill>
                  <a:srgbClr val="0070C0"/>
                </a:solidFill>
                <a:latin typeface="Calibri" panose="020F0502020204030204" pitchFamily="34" charset="0"/>
              </a:rPr>
              <a:t>Fe = +</a:t>
            </a:r>
            <a:r>
              <a:rPr lang="pl-PL" altLang="en-US" b="1">
                <a:solidFill>
                  <a:srgbClr val="0070C0"/>
                </a:solidFill>
                <a:latin typeface="Calibri" panose="020F0502020204030204" pitchFamily="34" charset="0"/>
              </a:rPr>
              <a:t>2; </a:t>
            </a:r>
            <a:r>
              <a:rPr lang="en-IN" altLang="en-US" b="1">
                <a:solidFill>
                  <a:srgbClr val="0070C0"/>
                </a:solidFill>
                <a:latin typeface="Calibri" panose="020F0502020204030204" pitchFamily="34" charset="0"/>
              </a:rPr>
              <a:t>O = –2; H = +1</a:t>
            </a:r>
            <a:endParaRPr lang="en-GB" altLang="en-US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68888" y="4683125"/>
            <a:ext cx="3922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pt-BR" altLang="en-US" b="1">
                <a:solidFill>
                  <a:srgbClr val="0070C0"/>
                </a:solidFill>
                <a:latin typeface="Calibri" panose="020F0502020204030204" pitchFamily="34" charset="0"/>
              </a:rPr>
              <a:t>H = +1; O = </a:t>
            </a:r>
            <a:r>
              <a:rPr lang="en-IN" altLang="en-US" b="1">
                <a:solidFill>
                  <a:srgbClr val="0070C0"/>
                </a:solidFill>
                <a:latin typeface="Calibri" panose="020F0502020204030204" pitchFamily="34" charset="0"/>
              </a:rPr>
              <a:t>–</a:t>
            </a:r>
            <a:r>
              <a:rPr lang="pt-BR" altLang="en-US" b="1">
                <a:solidFill>
                  <a:srgbClr val="0070C0"/>
                </a:solidFill>
                <a:latin typeface="Calibri" panose="020F0502020204030204" pitchFamily="34" charset="0"/>
              </a:rPr>
              <a:t>2; N = </a:t>
            </a:r>
            <a:r>
              <a:rPr lang="en-IN" altLang="en-US" b="1">
                <a:solidFill>
                  <a:srgbClr val="0070C0"/>
                </a:solidFill>
                <a:latin typeface="Calibri" panose="020F0502020204030204" pitchFamily="34" charset="0"/>
              </a:rPr>
              <a:t>–</a:t>
            </a:r>
            <a:r>
              <a:rPr lang="pt-BR" altLang="en-US" b="1">
                <a:solidFill>
                  <a:srgbClr val="0070C0"/>
                </a:solidFill>
                <a:latin typeface="Calibri" panose="020F0502020204030204" pitchFamily="34" charset="0"/>
              </a:rPr>
              <a:t>3; </a:t>
            </a:r>
            <a:r>
              <a:rPr lang="en-GB" altLang="en-US" b="1">
                <a:solidFill>
                  <a:srgbClr val="0070C0"/>
                </a:solidFill>
                <a:latin typeface="Calibri" panose="020F0502020204030204" pitchFamily="34" charset="0"/>
              </a:rPr>
              <a:t>P = +5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600" y="5411788"/>
            <a:ext cx="314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pt-BR" altLang="en-US" b="1">
                <a:solidFill>
                  <a:srgbClr val="0070C0"/>
                </a:solidFill>
                <a:latin typeface="Calibri" panose="020F0502020204030204" pitchFamily="34" charset="0"/>
              </a:rPr>
              <a:t>C = 0; H = +1; O = </a:t>
            </a:r>
            <a:r>
              <a:rPr lang="en-IN" altLang="en-US" b="1">
                <a:solidFill>
                  <a:srgbClr val="0070C0"/>
                </a:solidFill>
                <a:latin typeface="Calibri" panose="020F0502020204030204" pitchFamily="34" charset="0"/>
              </a:rPr>
              <a:t>–</a:t>
            </a:r>
            <a:r>
              <a:rPr lang="pt-BR" altLang="en-US" b="1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endParaRPr lang="en-GB" altLang="en-US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479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Terminologies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Oxidation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Increase in oxidation state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Characterized by electron loss</a:t>
            </a:r>
          </a:p>
          <a:p>
            <a:r>
              <a:rPr lang="en-GB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Reduction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Decrease in oxidation state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Characterized by electron gain </a:t>
            </a:r>
          </a:p>
          <a:p>
            <a:r>
              <a:rPr lang="en-GB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Reducing agent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Electron donor </a:t>
            </a:r>
          </a:p>
          <a:p>
            <a:r>
              <a:rPr lang="en-GB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Oxidizing agent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Electron acceptor </a:t>
            </a:r>
          </a:p>
          <a:p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2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4.17 - Oxidation–Reduction Reactions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Metallurgy, the process of producing a metal from its ore, always involves oxidation–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reduction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reactions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the metallurgy of galena (PbS), the principal lead-containing ore, the first step is the conversion of lead sulfide to its oxide (a process called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roasting):</a:t>
            </a:r>
          </a:p>
        </p:txBody>
      </p:sp>
      <p:graphicFrame>
        <p:nvGraphicFramePr>
          <p:cNvPr id="103428" name="Object 3"/>
          <p:cNvGraphicFramePr>
            <a:graphicFrameLocks noChangeAspect="1"/>
          </p:cNvGraphicFramePr>
          <p:nvPr/>
        </p:nvGraphicFramePr>
        <p:xfrm>
          <a:off x="1765300" y="5308600"/>
          <a:ext cx="5930900" cy="546100"/>
        </p:xfrm>
        <a:graphic>
          <a:graphicData uri="http://schemas.openxmlformats.org/presentationml/2006/ole">
            <p:oleObj spid="_x0000_s112655" name="Equation" r:id="rId3" imgW="2755900" imgH="254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8034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4.17 - Oxidation–Reduction Reactions</a:t>
            </a:r>
            <a:r>
              <a:rPr lang="en-GB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(Continued)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oxide is then treated with carbon monoxide to produce the free metal:</a:t>
            </a: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each reaction, identify the atoms that are oxidized and reduced, and specify the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oxidizing and reducing agents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084388" y="3360738"/>
          <a:ext cx="5114925" cy="536575"/>
        </p:xfrm>
        <a:graphic>
          <a:graphicData uri="http://schemas.openxmlformats.org/presentationml/2006/ole">
            <p:oleObj spid="_x0000_s113679" name="Equation" r:id="rId3" imgW="2425700" imgH="254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1266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0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1228</TotalTime>
  <Words>4453</Words>
  <Application>Microsoft Office PowerPoint</Application>
  <PresentationFormat>On-screen Show (4:3)</PresentationFormat>
  <Paragraphs>658</Paragraphs>
  <Slides>112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4" baseType="lpstr">
      <vt:lpstr>Default Theme</vt:lpstr>
      <vt:lpstr>10_Default Theme</vt:lpstr>
      <vt:lpstr>1_Default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8_Default Theme</vt:lpstr>
      <vt:lpstr>9_Default Theme</vt:lpstr>
      <vt:lpstr>Equation</vt:lpstr>
      <vt:lpstr>Chapter 4 - Types of Chemical Reactions and Solution Stoichiometry</vt:lpstr>
      <vt:lpstr>Table of Contents </vt:lpstr>
      <vt:lpstr>Table of Contents (Continued) </vt:lpstr>
      <vt:lpstr>Water </vt:lpstr>
      <vt:lpstr>Hydration</vt:lpstr>
      <vt:lpstr>Concept of Solubility </vt:lpstr>
      <vt:lpstr>Critical Thinking</vt:lpstr>
      <vt:lpstr>Electrical Conductivity </vt:lpstr>
      <vt:lpstr>Electrolytes</vt:lpstr>
      <vt:lpstr>Svante Arrhenius </vt:lpstr>
      <vt:lpstr>Strong Electrolytes</vt:lpstr>
      <vt:lpstr>Nature of Acids </vt:lpstr>
      <vt:lpstr>Nature of Acids (Continued)</vt:lpstr>
      <vt:lpstr>Strong Bases </vt:lpstr>
      <vt:lpstr>Weak Electrolytes</vt:lpstr>
      <vt:lpstr>Weak Electrolytes (Continued 1)</vt:lpstr>
      <vt:lpstr>Weak Electrolytes (Continued 2)</vt:lpstr>
      <vt:lpstr>Nonelectrolytes</vt:lpstr>
      <vt:lpstr>Chemical Reactions of Solutions</vt:lpstr>
      <vt:lpstr>Molarity (M)</vt:lpstr>
      <vt:lpstr>Exercise </vt:lpstr>
      <vt:lpstr>Interactive Example 4.2 - Calculation of Molarity II</vt:lpstr>
      <vt:lpstr>Interactive Example 4.2 - Solution</vt:lpstr>
      <vt:lpstr>Interactive Example 4.2 - Solution (Continued 1)</vt:lpstr>
      <vt:lpstr>Interactive Example 4.2 - Solution (Continued 2)</vt:lpstr>
      <vt:lpstr>Determining Moles of Solute in a Sample </vt:lpstr>
      <vt:lpstr>Interactive Example 4.4 - Concentration of Ions II</vt:lpstr>
      <vt:lpstr>Interactive Example 4.4 - Solution</vt:lpstr>
      <vt:lpstr>Interactive Example 4.4 - Solution (Continued 1)</vt:lpstr>
      <vt:lpstr>Interactive Example 4.4 - Solution (Continued 2)</vt:lpstr>
      <vt:lpstr>Interactive Example 4.5 - Concentration and Volume</vt:lpstr>
      <vt:lpstr>Interactive Example 4.5 - Solution</vt:lpstr>
      <vt:lpstr>Interactive Example 4.5 - Solution (Continued 1)</vt:lpstr>
      <vt:lpstr>Interactive Example 4.5 - Solution (Continued 2)</vt:lpstr>
      <vt:lpstr>Interactive Example 4.5 - Solution (Continued 3)</vt:lpstr>
      <vt:lpstr>Standard Solution </vt:lpstr>
      <vt:lpstr>Interactive Example 4.6 - Solutions of Known Concentration</vt:lpstr>
      <vt:lpstr>Interactive Example 4.6 - Solution</vt:lpstr>
      <vt:lpstr>Interactive Example 4.6 - Solution (Continued 1)</vt:lpstr>
      <vt:lpstr>Interactive Example 4.6 - Solution (Continued 2)</vt:lpstr>
      <vt:lpstr>Dilution</vt:lpstr>
      <vt:lpstr>Glassware Used in Dilution</vt:lpstr>
      <vt:lpstr>Dilution - Alternate Method</vt:lpstr>
      <vt:lpstr>Interactive Example 4.7 - Concentration and Volume</vt:lpstr>
      <vt:lpstr>Interactive Example 4.7 - Solution</vt:lpstr>
      <vt:lpstr>Interactive Example 4.7 - Solution (Continued 1)</vt:lpstr>
      <vt:lpstr>Interactive Example 4.7 - Solution (Continued 2)</vt:lpstr>
      <vt:lpstr>Interactive Example 4.7 - Solution (Continued 3)</vt:lpstr>
      <vt:lpstr>Exercise  </vt:lpstr>
      <vt:lpstr>Slide 50</vt:lpstr>
      <vt:lpstr>Precipitation Reaction</vt:lpstr>
      <vt:lpstr>Interactive Example 4.8 - Predicting Reaction Products</vt:lpstr>
      <vt:lpstr>Interactive Example 4.8 - Solution</vt:lpstr>
      <vt:lpstr>Interactive Example 4.8 - Solution (Continued 2)</vt:lpstr>
      <vt:lpstr>Types of Equations Used to Represent Reactions in Solution</vt:lpstr>
      <vt:lpstr>Types of Equations Used to Describe Reactions in Solution (Continued)</vt:lpstr>
      <vt:lpstr>Interactive Example 4.9 - Writing Equations for Reactions</vt:lpstr>
      <vt:lpstr>Interactive Example 4.9 - Solution</vt:lpstr>
      <vt:lpstr>Interactive Example 4.9 - Solution (Continued)</vt:lpstr>
      <vt:lpstr>Problem-Solving Strategy - Solving Stoichiometry Problems for Reactions in Solution</vt:lpstr>
      <vt:lpstr>Problem-Solving Strategy - Solving Stoichiometry Problems for Reactions in Solution (Continued)</vt:lpstr>
      <vt:lpstr>Critical Thinking    </vt:lpstr>
      <vt:lpstr>Interactive Example 4.11 - Determining the Mass of Product Formed II</vt:lpstr>
      <vt:lpstr>Interactive Example 4.11 - Solution</vt:lpstr>
      <vt:lpstr>Interactive Example 4.11 - Solution (Continued 1)</vt:lpstr>
      <vt:lpstr>Interactive Example 4.11 - Solution (Continued 2)</vt:lpstr>
      <vt:lpstr>Interactive Example 4.11 - Solution (Continued 3)</vt:lpstr>
      <vt:lpstr>Interactive Example 4.11 - Solution (Continued 4)</vt:lpstr>
      <vt:lpstr>Definitions - Acid, Base, and Neutralization Reaction </vt:lpstr>
      <vt:lpstr>Problem-Solving Strategy - Performing Calculations for Acid–Base Reactions</vt:lpstr>
      <vt:lpstr>Problem-Solving Strategy - Performing Calculations for Acid–Base Reactions (Continued)</vt:lpstr>
      <vt:lpstr>Interactive Example 4.13 - Neutralization Reactions II</vt:lpstr>
      <vt:lpstr>Interactive Example 4.13 - Solution</vt:lpstr>
      <vt:lpstr>Interactive Example 4.13 - Solution (Continued 1)</vt:lpstr>
      <vt:lpstr>Interactive Example 4.13 - Solution (Continued 2)</vt:lpstr>
      <vt:lpstr>Interactive Example 4.13 - Solution (Continued 3)</vt:lpstr>
      <vt:lpstr>Interactive Example 4.13 - Solution (Continued 4)</vt:lpstr>
      <vt:lpstr>Interactive Example 4.13 - Solution (Continued 5)</vt:lpstr>
      <vt:lpstr>Volumetric Analysis</vt:lpstr>
      <vt:lpstr>Acid–Base Titrations</vt:lpstr>
      <vt:lpstr>Requirements for a Successful Titration</vt:lpstr>
      <vt:lpstr>Indicator Used in Acid–Base Titrations </vt:lpstr>
      <vt:lpstr>Interactive Example 4.14 - Neutralization Titration</vt:lpstr>
      <vt:lpstr>Interactive Example 4.14 - Neutralization Titration (Continued)</vt:lpstr>
      <vt:lpstr>Interactive Example 4.14 - Solution</vt:lpstr>
      <vt:lpstr>Interactive Example 4.14 - Solution (Continued 1)</vt:lpstr>
      <vt:lpstr>Interactive Example 4.14 - Solution (Continued 2)</vt:lpstr>
      <vt:lpstr>Interactive Example 4.14 - Solution (Continued 3)</vt:lpstr>
      <vt:lpstr>Critical Thinking </vt:lpstr>
      <vt:lpstr>Oxidation–Reduction (Redox) Reactions</vt:lpstr>
      <vt:lpstr>Oxidation States (Oxidation Numbers)</vt:lpstr>
      <vt:lpstr>Oxidation States (Oxidation Numbers) (Continued)</vt:lpstr>
      <vt:lpstr>Critical Thinking  </vt:lpstr>
      <vt:lpstr>Interactive Example 4.16 - Assigning Oxidation States</vt:lpstr>
      <vt:lpstr>Interactive Example 4.16 - Solution (a)</vt:lpstr>
      <vt:lpstr>Exercise   </vt:lpstr>
      <vt:lpstr>Terminologies</vt:lpstr>
      <vt:lpstr>Interactive Example 4.17 - Oxidation–Reduction Reactions</vt:lpstr>
      <vt:lpstr>Interactive Example 4.17 - Oxidation–Reduction Reactions (Continued)</vt:lpstr>
      <vt:lpstr>Interactive Example 4.17 - Solution</vt:lpstr>
      <vt:lpstr>Interactive Example 4.17 - Solution (Continued 1)</vt:lpstr>
      <vt:lpstr>Interactive Example 4.17 - Solution (Continued 2)</vt:lpstr>
      <vt:lpstr>Critical Thinking   </vt:lpstr>
      <vt:lpstr>Activity Series of Elements </vt:lpstr>
      <vt:lpstr>Activity Series of Elements (Continued 1)</vt:lpstr>
      <vt:lpstr>Activity Series of Elements (Continued 2) </vt:lpstr>
      <vt:lpstr>Example 4.18 - Balancing Oxidation–Reduction Reactions</vt:lpstr>
      <vt:lpstr>Example 4.18 - Solution</vt:lpstr>
      <vt:lpstr>Example 4.18 - Solution (Continued 1)</vt:lpstr>
      <vt:lpstr>Example 4.18 - Solution (Continued 2)</vt:lpstr>
      <vt:lpstr>Example 4.18 - Solution (Continued 3)</vt:lpstr>
      <vt:lpstr>Example 4.18 - Solution (Continued 4)</vt:lpstr>
    </vt:vector>
  </TitlesOfParts>
  <Company>LMP Media,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Bhavana Balaji</dc:creator>
  <cp:lastModifiedBy>ahmad</cp:lastModifiedBy>
  <cp:revision>217</cp:revision>
  <dcterms:created xsi:type="dcterms:W3CDTF">2013-01-11T23:56:13Z</dcterms:created>
  <dcterms:modified xsi:type="dcterms:W3CDTF">2019-06-19T07:32:19Z</dcterms:modified>
</cp:coreProperties>
</file>