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69" r:id="rId5"/>
    <p:sldId id="257" r:id="rId6"/>
    <p:sldId id="258" r:id="rId7"/>
    <p:sldId id="260" r:id="rId8"/>
    <p:sldId id="261" r:id="rId9"/>
    <p:sldId id="263" r:id="rId10"/>
    <p:sldId id="271" r:id="rId11"/>
    <p:sldId id="279" r:id="rId12"/>
    <p:sldId id="270" r:id="rId13"/>
    <p:sldId id="286" r:id="rId14"/>
    <p:sldId id="273" r:id="rId15"/>
    <p:sldId id="275" r:id="rId16"/>
    <p:sldId id="276" r:id="rId17"/>
    <p:sldId id="280" r:id="rId18"/>
    <p:sldId id="282" r:id="rId19"/>
    <p:sldId id="283" r:id="rId20"/>
    <p:sldId id="285" r:id="rId21"/>
    <p:sldId id="281" r:id="rId22"/>
    <p:sldId id="277" r:id="rId23"/>
    <p:sldId id="278" r:id="rId24"/>
    <p:sldId id="288" r:id="rId25"/>
    <p:sldId id="290" r:id="rId26"/>
    <p:sldId id="289" r:id="rId27"/>
    <p:sldId id="29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5AA581-36FC-4556-B5FD-2A38957FEB50}" type="datetimeFigureOut">
              <a:rPr lang="en-GB" smtClean="0"/>
              <a:pPr/>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9FBF14-304F-495B-B6F2-6E4EB6AC3B9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5AA581-36FC-4556-B5FD-2A38957FEB50}" type="datetimeFigureOut">
              <a:rPr lang="en-GB" smtClean="0"/>
              <a:pPr/>
              <a:t>14/04/2022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FBF14-304F-495B-B6F2-6E4EB6AC3B9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Programming_language_syntax" TargetMode="External"/><Relationship Id="rId2" Type="http://schemas.openxmlformats.org/officeDocument/2006/relationships/hyperlink" Target="https://en.wikipedia.org/wiki/English_language" TargetMode="External"/><Relationship Id="rId1" Type="http://schemas.openxmlformats.org/officeDocument/2006/relationships/slideLayout" Target="../slideLayouts/slideLayout2.xml"/><Relationship Id="rId4" Type="http://schemas.openxmlformats.org/officeDocument/2006/relationships/hyperlink" Target="https://en.wikipedia.org/wiki/Structured_programming"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Data dictionary </a:t>
            </a:r>
            <a:endParaRPr lang="en-GB" dirty="0"/>
          </a:p>
        </p:txBody>
      </p:sp>
      <p:sp>
        <p:nvSpPr>
          <p:cNvPr id="3" name="Subtitle 2"/>
          <p:cNvSpPr>
            <a:spLocks noGrp="1"/>
          </p:cNvSpPr>
          <p:nvPr>
            <p:ph type="subTitle" idx="1"/>
          </p:nvPr>
        </p:nvSpPr>
        <p:spPr/>
        <p:txBody>
          <a:bodyPr/>
          <a:lstStyle/>
          <a:p>
            <a:r>
              <a:rPr lang="en-US" dirty="0"/>
              <a:t>Chapter 8</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US" dirty="0"/>
              <a:t>6- </a:t>
            </a:r>
            <a:r>
              <a:rPr lang="en-US" b="1" dirty="0"/>
              <a:t>Notes</a:t>
            </a:r>
            <a:r>
              <a:rPr lang="en-US" dirty="0"/>
              <a:t>: if the attribute has default values (checkbox , radio or lists ).</a:t>
            </a:r>
          </a:p>
          <a:p>
            <a:pPr>
              <a:buNone/>
            </a:pPr>
            <a:r>
              <a:rPr lang="en-US" dirty="0"/>
              <a:t>*  a special validation rules for the attribute, specified for programmers.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Example-1</a:t>
            </a:r>
            <a:endParaRPr lang="en-GB" dirty="0"/>
          </a:p>
        </p:txBody>
      </p:sp>
      <p:sp>
        <p:nvSpPr>
          <p:cNvPr id="3" name="Content Placeholder 2"/>
          <p:cNvSpPr>
            <a:spLocks noGrp="1"/>
          </p:cNvSpPr>
          <p:nvPr>
            <p:ph idx="1"/>
          </p:nvPr>
        </p:nvSpPr>
        <p:spPr/>
        <p:txBody>
          <a:bodyPr>
            <a:normAutofit fontScale="55000" lnSpcReduction="20000"/>
          </a:bodyPr>
          <a:lstStyle/>
          <a:p>
            <a:r>
              <a:rPr lang="en-GB" b="1" dirty="0"/>
              <a:t>Example DATA DICTIONARY</a:t>
            </a:r>
            <a:r>
              <a:rPr lang="en-GB" dirty="0"/>
              <a:t> </a:t>
            </a:r>
          </a:p>
          <a:p>
            <a:r>
              <a:rPr lang="en-GB" b="1" dirty="0"/>
              <a:t>Table Name</a:t>
            </a:r>
            <a:r>
              <a:rPr lang="en-GB" dirty="0"/>
              <a:t> : Account </a:t>
            </a:r>
          </a:p>
          <a:p>
            <a:r>
              <a:rPr lang="en-GB" b="1" dirty="0"/>
              <a:t>Column Name</a:t>
            </a:r>
            <a:r>
              <a:rPr lang="en-GB" dirty="0"/>
              <a:t>           </a:t>
            </a:r>
            <a:r>
              <a:rPr lang="en-GB" b="1" dirty="0"/>
              <a:t>Column Type</a:t>
            </a:r>
            <a:r>
              <a:rPr lang="en-GB" dirty="0"/>
              <a:t>     </a:t>
            </a:r>
            <a:r>
              <a:rPr lang="en-GB" b="1" dirty="0"/>
              <a:t>Column Size in Bytes</a:t>
            </a:r>
            <a:r>
              <a:rPr lang="en-GB" dirty="0"/>
              <a:t>     </a:t>
            </a:r>
            <a:r>
              <a:rPr lang="en-GB" b="1" dirty="0"/>
              <a:t>Constraints </a:t>
            </a:r>
            <a:endParaRPr lang="en-GB" dirty="0"/>
          </a:p>
          <a:p>
            <a:r>
              <a:rPr lang="en-GB" dirty="0" err="1"/>
              <a:t>Account_Id</a:t>
            </a:r>
            <a:r>
              <a:rPr lang="en-GB" dirty="0"/>
              <a:t>                 numeric                           6                                 Identify </a:t>
            </a:r>
          </a:p>
          <a:p>
            <a:r>
              <a:rPr lang="en-GB" dirty="0"/>
              <a:t> </a:t>
            </a:r>
            <a:r>
              <a:rPr lang="en-GB" dirty="0" err="1"/>
              <a:t>Customer_code</a:t>
            </a:r>
            <a:r>
              <a:rPr lang="en-GB" dirty="0"/>
              <a:t>        </a:t>
            </a:r>
            <a:r>
              <a:rPr lang="en-GB" dirty="0" err="1"/>
              <a:t>varchar</a:t>
            </a:r>
            <a:r>
              <a:rPr lang="en-GB" dirty="0"/>
              <a:t>                            8                                        NULL </a:t>
            </a:r>
          </a:p>
          <a:p>
            <a:r>
              <a:rPr lang="en-GB" dirty="0"/>
              <a:t> </a:t>
            </a:r>
            <a:r>
              <a:rPr lang="en-GB" dirty="0" err="1"/>
              <a:t>Address_Id</a:t>
            </a:r>
            <a:r>
              <a:rPr lang="en-GB" dirty="0"/>
              <a:t>                numeric                           6                                        NULL </a:t>
            </a:r>
          </a:p>
          <a:p>
            <a:r>
              <a:rPr lang="en-GB" dirty="0"/>
              <a:t> Name                          </a:t>
            </a:r>
            <a:r>
              <a:rPr lang="en-GB" dirty="0" err="1"/>
              <a:t>varchar</a:t>
            </a:r>
            <a:r>
              <a:rPr lang="en-GB" dirty="0"/>
              <a:t>                         50                                NOT NULL </a:t>
            </a:r>
          </a:p>
          <a:p>
            <a:r>
              <a:rPr lang="en-GB" dirty="0"/>
              <a:t> </a:t>
            </a:r>
            <a:r>
              <a:rPr lang="en-GB" dirty="0" err="1"/>
              <a:t>Logon_Name</a:t>
            </a:r>
            <a:r>
              <a:rPr lang="en-GB" dirty="0"/>
              <a:t>              char                              20                                NOT NULL </a:t>
            </a:r>
          </a:p>
          <a:p>
            <a:r>
              <a:rPr lang="en-GB" dirty="0"/>
              <a:t> </a:t>
            </a:r>
            <a:r>
              <a:rPr lang="en-GB" dirty="0" err="1"/>
              <a:t>Activation_Date</a:t>
            </a:r>
            <a:r>
              <a:rPr lang="en-GB" dirty="0"/>
              <a:t>    </a:t>
            </a:r>
            <a:r>
              <a:rPr lang="en-GB" dirty="0" err="1"/>
              <a:t>smalldatetime</a:t>
            </a:r>
            <a:r>
              <a:rPr lang="en-GB" dirty="0"/>
              <a:t>                    4                                NOT NULL </a:t>
            </a:r>
          </a:p>
          <a:p>
            <a:r>
              <a:rPr lang="en-GB" dirty="0"/>
              <a:t> </a:t>
            </a:r>
            <a:r>
              <a:rPr lang="en-GB" dirty="0" err="1"/>
              <a:t>Default_location</a:t>
            </a:r>
            <a:r>
              <a:rPr lang="en-GB" dirty="0"/>
              <a:t>          </a:t>
            </a:r>
            <a:r>
              <a:rPr lang="en-GB" dirty="0" err="1"/>
              <a:t>int</a:t>
            </a:r>
            <a:r>
              <a:rPr lang="en-GB" dirty="0"/>
              <a:t>                                  4                                        NULL </a:t>
            </a:r>
          </a:p>
          <a:p>
            <a:r>
              <a:rPr lang="en-GB" dirty="0"/>
              <a:t> </a:t>
            </a:r>
            <a:r>
              <a:rPr lang="en-GB" dirty="0" err="1"/>
              <a:t>Tax_code</a:t>
            </a:r>
            <a:r>
              <a:rPr lang="en-GB" dirty="0"/>
              <a:t>                     char                                 2                               NOT NULL </a:t>
            </a:r>
          </a:p>
          <a:p>
            <a:r>
              <a:rPr lang="en-GB" dirty="0"/>
              <a:t> Suspended                   bit                                   1                                NOT NULL </a:t>
            </a:r>
          </a:p>
          <a:p>
            <a:r>
              <a:rPr lang="en-GB" dirty="0"/>
              <a:t> </a:t>
            </a:r>
            <a:r>
              <a:rPr lang="en-GB" dirty="0" err="1"/>
              <a:t>Phone_Number</a:t>
            </a:r>
            <a:r>
              <a:rPr lang="en-GB" dirty="0"/>
              <a:t>      </a:t>
            </a:r>
            <a:r>
              <a:rPr lang="en-GB" dirty="0" err="1"/>
              <a:t>varchar</a:t>
            </a:r>
            <a:r>
              <a:rPr lang="en-GB" dirty="0"/>
              <a:t>                             30                                        NULL </a:t>
            </a:r>
          </a:p>
          <a:p>
            <a:r>
              <a:rPr lang="en-GB" dirty="0" err="1"/>
              <a:t>Time_stamp</a:t>
            </a:r>
            <a:r>
              <a:rPr lang="en-GB" dirty="0"/>
              <a:t>             timestamp                          8                               NOT NULL </a:t>
            </a:r>
          </a:p>
          <a:p>
            <a:r>
              <a:rPr lang="en-GB" dirty="0"/>
              <a:t> </a:t>
            </a:r>
          </a:p>
          <a:p>
            <a:r>
              <a:rPr lang="en-GB" b="1" dirty="0"/>
              <a:t>Total Size of row in bytes		139 </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Example-2</a:t>
            </a:r>
            <a:br>
              <a:rPr lang="en-US" dirty="0"/>
            </a:br>
            <a:r>
              <a:rPr lang="en-US" dirty="0"/>
              <a:t>Table-name : </a:t>
            </a:r>
            <a:r>
              <a:rPr lang="en-US" dirty="0" err="1"/>
              <a:t>student_table</a:t>
            </a:r>
            <a:endParaRPr lang="en-GB" dirty="0"/>
          </a:p>
        </p:txBody>
      </p:sp>
      <p:graphicFrame>
        <p:nvGraphicFramePr>
          <p:cNvPr id="5" name="Content Placeholder 4"/>
          <p:cNvGraphicFramePr>
            <a:graphicFrameLocks noGrp="1"/>
          </p:cNvGraphicFramePr>
          <p:nvPr>
            <p:ph idx="1"/>
          </p:nvPr>
        </p:nvGraphicFramePr>
        <p:xfrm>
          <a:off x="457200" y="1600200"/>
          <a:ext cx="8147248" cy="3677920"/>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337320">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gridCol w="1512168">
                  <a:extLst>
                    <a:ext uri="{9D8B030D-6E8A-4147-A177-3AD203B41FA5}">
                      <a16:colId xmlns:a16="http://schemas.microsoft.com/office/drawing/2014/main" val="20006"/>
                    </a:ext>
                  </a:extLst>
                </a:gridCol>
              </a:tblGrid>
              <a:tr h="370840">
                <a:tc>
                  <a:txBody>
                    <a:bodyPr/>
                    <a:lstStyle/>
                    <a:p>
                      <a:r>
                        <a:rPr lang="en-US" dirty="0"/>
                        <a:t>P/F</a:t>
                      </a:r>
                      <a:endParaRPr lang="en-GB" dirty="0"/>
                    </a:p>
                  </a:txBody>
                  <a:tcPr/>
                </a:tc>
                <a:tc>
                  <a:txBody>
                    <a:bodyPr/>
                    <a:lstStyle/>
                    <a:p>
                      <a:r>
                        <a:rPr lang="en-US" dirty="0"/>
                        <a:t>FIELD NAME</a:t>
                      </a:r>
                      <a:endParaRPr lang="en-GB" dirty="0"/>
                    </a:p>
                  </a:txBody>
                  <a:tcPr/>
                </a:tc>
                <a:tc>
                  <a:txBody>
                    <a:bodyPr/>
                    <a:lstStyle/>
                    <a:p>
                      <a:r>
                        <a:rPr lang="en-US" dirty="0"/>
                        <a:t>CAPTION</a:t>
                      </a:r>
                      <a:endParaRPr lang="en-GB" dirty="0"/>
                    </a:p>
                  </a:txBody>
                  <a:tcPr/>
                </a:tc>
                <a:tc>
                  <a:txBody>
                    <a:bodyPr/>
                    <a:lstStyle/>
                    <a:p>
                      <a:r>
                        <a:rPr lang="en-US" dirty="0"/>
                        <a:t>DATA TYPES</a:t>
                      </a:r>
                      <a:endParaRPr lang="en-GB" dirty="0"/>
                    </a:p>
                  </a:txBody>
                  <a:tcPr/>
                </a:tc>
                <a:tc>
                  <a:txBody>
                    <a:bodyPr/>
                    <a:lstStyle/>
                    <a:p>
                      <a:r>
                        <a:rPr lang="en-US" dirty="0"/>
                        <a:t>FIELD SIZE</a:t>
                      </a:r>
                      <a:endParaRPr lang="en-GB" dirty="0"/>
                    </a:p>
                  </a:txBody>
                  <a:tcPr/>
                </a:tc>
                <a:tc>
                  <a:txBody>
                    <a:bodyPr/>
                    <a:lstStyle/>
                    <a:p>
                      <a:r>
                        <a:rPr lang="en-US" dirty="0"/>
                        <a:t>SAMPLE DATA</a:t>
                      </a:r>
                      <a:endParaRPr lang="en-GB" dirty="0"/>
                    </a:p>
                  </a:txBody>
                  <a:tcPr/>
                </a:tc>
                <a:tc>
                  <a:txBody>
                    <a:bodyPr/>
                    <a:lstStyle/>
                    <a:p>
                      <a:r>
                        <a:rPr lang="en-US" dirty="0"/>
                        <a:t>NOTES</a:t>
                      </a:r>
                      <a:endParaRPr lang="en-GB" dirty="0"/>
                    </a:p>
                  </a:txBody>
                  <a:tcPr/>
                </a:tc>
                <a:extLst>
                  <a:ext uri="{0D108BD9-81ED-4DB2-BD59-A6C34878D82A}">
                    <a16:rowId xmlns:a16="http://schemas.microsoft.com/office/drawing/2014/main" val="10000"/>
                  </a:ext>
                </a:extLst>
              </a:tr>
              <a:tr h="370840">
                <a:tc>
                  <a:txBody>
                    <a:bodyPr/>
                    <a:lstStyle/>
                    <a:p>
                      <a:r>
                        <a:rPr lang="en-US" dirty="0"/>
                        <a:t>P</a:t>
                      </a:r>
                      <a:endParaRPr lang="en-GB" dirty="0"/>
                    </a:p>
                  </a:txBody>
                  <a:tcPr/>
                </a:tc>
                <a:tc>
                  <a:txBody>
                    <a:bodyPr/>
                    <a:lstStyle/>
                    <a:p>
                      <a:r>
                        <a:rPr lang="en-US" dirty="0"/>
                        <a:t>ST_NUM</a:t>
                      </a:r>
                      <a:endParaRPr lang="en-GB" dirty="0"/>
                    </a:p>
                  </a:txBody>
                  <a:tcPr/>
                </a:tc>
                <a:tc>
                  <a:txBody>
                    <a:bodyPr/>
                    <a:lstStyle/>
                    <a:p>
                      <a:r>
                        <a:rPr lang="en-US" dirty="0"/>
                        <a:t>STUDEN</a:t>
                      </a:r>
                      <a:r>
                        <a:rPr lang="en-US" baseline="0" dirty="0"/>
                        <a:t>T NUMBER</a:t>
                      </a:r>
                      <a:endParaRPr lang="en-GB" dirty="0"/>
                    </a:p>
                  </a:txBody>
                  <a:tcPr/>
                </a:tc>
                <a:tc>
                  <a:txBody>
                    <a:bodyPr/>
                    <a:lstStyle/>
                    <a:p>
                      <a:r>
                        <a:rPr lang="en-US" dirty="0"/>
                        <a:t>NUMERIC OR INTEGER</a:t>
                      </a:r>
                      <a:endParaRPr lang="en-GB" dirty="0"/>
                    </a:p>
                  </a:txBody>
                  <a:tcPr/>
                </a:tc>
                <a:tc>
                  <a:txBody>
                    <a:bodyPr/>
                    <a:lstStyle/>
                    <a:p>
                      <a:r>
                        <a:rPr lang="en-US" dirty="0"/>
                        <a:t>8</a:t>
                      </a:r>
                      <a:endParaRPr lang="en-GB" dirty="0"/>
                    </a:p>
                  </a:txBody>
                  <a:tcPr/>
                </a:tc>
                <a:tc>
                  <a:txBody>
                    <a:bodyPr/>
                    <a:lstStyle/>
                    <a:p>
                      <a:r>
                        <a:rPr lang="en-US" dirty="0"/>
                        <a:t>25836977</a:t>
                      </a:r>
                      <a:endParaRPr lang="en-GB" dirty="0"/>
                    </a:p>
                  </a:txBody>
                  <a:tcPr/>
                </a:tc>
                <a:tc>
                  <a:txBody>
                    <a:bodyPr/>
                    <a:lstStyle/>
                    <a:p>
                      <a:endParaRPr lang="en-GB"/>
                    </a:p>
                  </a:txBody>
                  <a:tcPr/>
                </a:tc>
                <a:extLst>
                  <a:ext uri="{0D108BD9-81ED-4DB2-BD59-A6C34878D82A}">
                    <a16:rowId xmlns:a16="http://schemas.microsoft.com/office/drawing/2014/main" val="10001"/>
                  </a:ext>
                </a:extLst>
              </a:tr>
              <a:tr h="370840">
                <a:tc>
                  <a:txBody>
                    <a:bodyPr/>
                    <a:lstStyle/>
                    <a:p>
                      <a:endParaRPr lang="en-GB" dirty="0"/>
                    </a:p>
                  </a:txBody>
                  <a:tcPr/>
                </a:tc>
                <a:tc>
                  <a:txBody>
                    <a:bodyPr/>
                    <a:lstStyle/>
                    <a:p>
                      <a:r>
                        <a:rPr lang="en-US" dirty="0"/>
                        <a:t>GENDER</a:t>
                      </a:r>
                      <a:endParaRPr lang="en-GB" dirty="0"/>
                    </a:p>
                  </a:txBody>
                  <a:tcPr/>
                </a:tc>
                <a:tc>
                  <a:txBody>
                    <a:bodyPr/>
                    <a:lstStyle/>
                    <a:p>
                      <a:r>
                        <a:rPr lang="en-US" dirty="0"/>
                        <a:t>STUDENT GENDER</a:t>
                      </a:r>
                      <a:endParaRPr lang="en-GB" dirty="0"/>
                    </a:p>
                  </a:txBody>
                  <a:tcPr/>
                </a:tc>
                <a:tc>
                  <a:txBody>
                    <a:bodyPr/>
                    <a:lstStyle/>
                    <a:p>
                      <a:r>
                        <a:rPr lang="en-US" dirty="0"/>
                        <a:t>CHAR</a:t>
                      </a:r>
                      <a:endParaRPr lang="en-GB" dirty="0"/>
                    </a:p>
                  </a:txBody>
                  <a:tcPr/>
                </a:tc>
                <a:tc>
                  <a:txBody>
                    <a:bodyPr/>
                    <a:lstStyle/>
                    <a:p>
                      <a:r>
                        <a:rPr lang="en-US" dirty="0"/>
                        <a:t>1</a:t>
                      </a:r>
                      <a:endParaRPr lang="en-GB" dirty="0"/>
                    </a:p>
                  </a:txBody>
                  <a:tcPr/>
                </a:tc>
                <a:tc>
                  <a:txBody>
                    <a:bodyPr/>
                    <a:lstStyle/>
                    <a:p>
                      <a:r>
                        <a:rPr lang="en-US" dirty="0"/>
                        <a:t>F OR M</a:t>
                      </a:r>
                      <a:endParaRPr lang="en-GB" dirty="0"/>
                    </a:p>
                  </a:txBody>
                  <a:tcPr/>
                </a:tc>
                <a:tc>
                  <a:txBody>
                    <a:bodyPr/>
                    <a:lstStyle/>
                    <a:p>
                      <a:r>
                        <a:rPr lang="en-US" dirty="0"/>
                        <a:t>F- FEMALE</a:t>
                      </a:r>
                    </a:p>
                    <a:p>
                      <a:r>
                        <a:rPr lang="en-US" dirty="0"/>
                        <a:t>M - MALE</a:t>
                      </a:r>
                      <a:endParaRPr lang="en-GB" dirty="0"/>
                    </a:p>
                  </a:txBody>
                  <a:tcPr/>
                </a:tc>
                <a:extLst>
                  <a:ext uri="{0D108BD9-81ED-4DB2-BD59-A6C34878D82A}">
                    <a16:rowId xmlns:a16="http://schemas.microsoft.com/office/drawing/2014/main" val="10002"/>
                  </a:ext>
                </a:extLst>
              </a:tr>
              <a:tr h="370840">
                <a:tc>
                  <a:txBody>
                    <a:bodyPr/>
                    <a:lstStyle/>
                    <a:p>
                      <a:endParaRPr lang="en-GB"/>
                    </a:p>
                  </a:txBody>
                  <a:tcPr/>
                </a:tc>
                <a:tc>
                  <a:txBody>
                    <a:bodyPr/>
                    <a:lstStyle/>
                    <a:p>
                      <a:r>
                        <a:rPr lang="en-US" dirty="0"/>
                        <a:t>……</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3"/>
                  </a:ext>
                </a:extLst>
              </a:tr>
              <a:tr h="370840">
                <a:tc>
                  <a:txBody>
                    <a:bodyPr/>
                    <a:lstStyle/>
                    <a:p>
                      <a:endParaRPr lang="en-GB"/>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4"/>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5"/>
                  </a:ext>
                </a:extLst>
              </a:tr>
              <a:tr h="370840">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Example-3</a:t>
            </a:r>
            <a:endParaRPr lang="en-GB" dirty="0"/>
          </a:p>
        </p:txBody>
      </p:sp>
      <p:pic>
        <p:nvPicPr>
          <p:cNvPr id="4" name="Content Placeholder 3" descr="data_dictionary.JPG"/>
          <p:cNvPicPr>
            <a:picLocks noGrp="1"/>
          </p:cNvPicPr>
          <p:nvPr>
            <p:ph idx="1"/>
          </p:nvPr>
        </p:nvPicPr>
        <p:blipFill>
          <a:blip r:embed="rId2" cstate="print"/>
          <a:srcRect/>
          <a:stretch>
            <a:fillRect/>
          </a:stretch>
        </p:blipFill>
        <p:spPr bwMode="auto">
          <a:xfrm>
            <a:off x="323528" y="1484784"/>
            <a:ext cx="8496944" cy="365474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4FC20AC1-1301-43AE-A62D-BDF2D53884FA}" type="slidenum">
              <a:rPr lang="en-US"/>
              <a:pPr/>
              <a:t>14</a:t>
            </a:fld>
            <a:endParaRPr lang="en-US"/>
          </a:p>
        </p:txBody>
      </p:sp>
      <p:sp>
        <p:nvSpPr>
          <p:cNvPr id="32771" name="Rectangle 2"/>
          <p:cNvSpPr>
            <a:spLocks noGrp="1" noChangeArrowheads="1"/>
          </p:cNvSpPr>
          <p:nvPr>
            <p:ph type="title"/>
          </p:nvPr>
        </p:nvSpPr>
        <p:spPr/>
        <p:txBody>
          <a:bodyPr/>
          <a:lstStyle/>
          <a:p>
            <a:pPr algn="l" eaLnBrk="1" hangingPunct="1"/>
            <a:r>
              <a:rPr kumimoji="1" lang="en-US" sz="3600" b="1">
                <a:solidFill>
                  <a:srgbClr val="3333CC"/>
                </a:solidFill>
                <a:latin typeface="Helvetica" charset="0"/>
              </a:rPr>
              <a:t>Process Description Tools</a:t>
            </a:r>
          </a:p>
        </p:txBody>
      </p:sp>
      <p:sp>
        <p:nvSpPr>
          <p:cNvPr id="32772" name="Rectangle 3"/>
          <p:cNvSpPr>
            <a:spLocks noGrp="1" noChangeArrowheads="1"/>
          </p:cNvSpPr>
          <p:nvPr>
            <p:ph type="body" idx="1"/>
          </p:nvPr>
        </p:nvSpPr>
        <p:spPr/>
        <p:txBody>
          <a:bodyPr/>
          <a:lstStyle/>
          <a:p>
            <a:pPr eaLnBrk="1" hangingPunct="1"/>
            <a:r>
              <a:rPr kumimoji="1" lang="en-US" sz="2800" b="1" dirty="0">
                <a:solidFill>
                  <a:srgbClr val="001932"/>
                </a:solidFill>
                <a:latin typeface="Times New Roman" pitchFamily="18" charset="0"/>
              </a:rPr>
              <a:t>A process description documents the details of a functional primitive, which represents a specific set of processing steps and business logic.</a:t>
            </a:r>
          </a:p>
          <a:p>
            <a:pPr eaLnBrk="1" hangingPunct="1"/>
            <a:r>
              <a:rPr kumimoji="1" lang="en-US" sz="2800" b="1" dirty="0">
                <a:solidFill>
                  <a:srgbClr val="001932"/>
                </a:solidFill>
                <a:latin typeface="Times New Roman" pitchFamily="18" charset="0"/>
              </a:rPr>
              <a:t>Methods:</a:t>
            </a:r>
          </a:p>
          <a:p>
            <a:pPr eaLnBrk="1" hangingPunct="1">
              <a:buNone/>
            </a:pPr>
            <a:r>
              <a:rPr kumimoji="1" lang="en-US" sz="2800" b="1" dirty="0">
                <a:solidFill>
                  <a:srgbClr val="001932"/>
                </a:solidFill>
                <a:latin typeface="Times New Roman" pitchFamily="18" charset="0"/>
              </a:rPr>
              <a:t>A- structured English</a:t>
            </a:r>
          </a:p>
          <a:p>
            <a:pPr eaLnBrk="1" hangingPunct="1">
              <a:buNone/>
            </a:pPr>
            <a:r>
              <a:rPr kumimoji="1" lang="en-US" sz="2800" b="1" dirty="0">
                <a:solidFill>
                  <a:srgbClr val="001932"/>
                </a:solidFill>
                <a:latin typeface="Times New Roman" pitchFamily="18" charset="0"/>
              </a:rPr>
              <a:t>B- decision tables</a:t>
            </a:r>
          </a:p>
          <a:p>
            <a:pPr eaLnBrk="1" hangingPunct="1">
              <a:buNone/>
            </a:pPr>
            <a:r>
              <a:rPr kumimoji="1" lang="en-US" sz="2800" b="1" dirty="0">
                <a:solidFill>
                  <a:srgbClr val="001932"/>
                </a:solidFill>
                <a:latin typeface="Times New Roman" pitchFamily="18" charset="0"/>
              </a:rPr>
              <a:t>C- decision trees</a:t>
            </a:r>
          </a:p>
          <a:p>
            <a:pPr eaLnBrk="1" hangingPunct="1"/>
            <a:r>
              <a:rPr kumimoji="1" lang="en-US" sz="2800" b="1" dirty="0">
                <a:solidFill>
                  <a:srgbClr val="001932"/>
                </a:solidFill>
                <a:latin typeface="Times New Roman" pitchFamily="18" charset="0"/>
              </a:rPr>
              <a:t>Scenario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F42EAFDC-D1C2-4944-847D-545B719840A5}" type="slidenum">
              <a:rPr lang="en-US"/>
              <a:pPr/>
              <a:t>15</a:t>
            </a:fld>
            <a:endParaRPr lang="en-US"/>
          </a:p>
        </p:txBody>
      </p:sp>
      <p:sp>
        <p:nvSpPr>
          <p:cNvPr id="34819" name="Rectangle 2"/>
          <p:cNvSpPr>
            <a:spLocks noGrp="1" noChangeArrowheads="1"/>
          </p:cNvSpPr>
          <p:nvPr>
            <p:ph type="title"/>
          </p:nvPr>
        </p:nvSpPr>
        <p:spPr/>
        <p:txBody>
          <a:bodyPr>
            <a:normAutofit fontScale="90000"/>
          </a:bodyPr>
          <a:lstStyle/>
          <a:p>
            <a:pPr algn="l"/>
            <a:r>
              <a:rPr kumimoji="1" lang="en-US" sz="3600" b="1" dirty="0">
                <a:solidFill>
                  <a:srgbClr val="3333CC"/>
                </a:solidFill>
                <a:latin typeface="Helvetica" charset="0"/>
              </a:rPr>
              <a:t>A- </a:t>
            </a:r>
            <a:r>
              <a:rPr kumimoji="1" lang="en-US" sz="3600" b="1" dirty="0">
                <a:solidFill>
                  <a:srgbClr val="001932"/>
                </a:solidFill>
                <a:latin typeface="Times New Roman" pitchFamily="18" charset="0"/>
              </a:rPr>
              <a:t>Structured English</a:t>
            </a:r>
            <a:br>
              <a:rPr kumimoji="1" lang="en-US" sz="3600" b="1" dirty="0">
                <a:solidFill>
                  <a:srgbClr val="001932"/>
                </a:solidFill>
                <a:latin typeface="Times New Roman" pitchFamily="18" charset="0"/>
              </a:rPr>
            </a:br>
            <a:endParaRPr kumimoji="1" lang="en-US" sz="3600" b="1" dirty="0">
              <a:solidFill>
                <a:srgbClr val="3333CC"/>
              </a:solidFill>
              <a:latin typeface="Helvetica" charset="0"/>
            </a:endParaRPr>
          </a:p>
        </p:txBody>
      </p:sp>
      <p:sp>
        <p:nvSpPr>
          <p:cNvPr id="34820" name="Rectangle 3"/>
          <p:cNvSpPr>
            <a:spLocks noGrp="1" noChangeArrowheads="1"/>
          </p:cNvSpPr>
          <p:nvPr>
            <p:ph type="body" idx="1"/>
          </p:nvPr>
        </p:nvSpPr>
        <p:spPr/>
        <p:txBody>
          <a:bodyPr>
            <a:normAutofit/>
          </a:bodyPr>
          <a:lstStyle/>
          <a:p>
            <a:pPr lvl="1">
              <a:buClr>
                <a:srgbClr val="000000"/>
              </a:buClr>
            </a:pPr>
            <a:r>
              <a:rPr lang="en-GB" dirty="0"/>
              <a:t> is the use of the </a:t>
            </a:r>
            <a:r>
              <a:rPr lang="en-GB" dirty="0">
                <a:hlinkClick r:id="rId2" tooltip="English language"/>
              </a:rPr>
              <a:t>English language</a:t>
            </a:r>
            <a:r>
              <a:rPr lang="en-GB" dirty="0"/>
              <a:t> with the </a:t>
            </a:r>
            <a:r>
              <a:rPr lang="en-GB" dirty="0">
                <a:hlinkClick r:id="rId3" tooltip="Programming language syntax"/>
              </a:rPr>
              <a:t>syntax</a:t>
            </a:r>
            <a:r>
              <a:rPr lang="en-GB" dirty="0"/>
              <a:t> of </a:t>
            </a:r>
            <a:r>
              <a:rPr lang="en-GB" dirty="0">
                <a:hlinkClick r:id="rId4" tooltip="Structured programming"/>
              </a:rPr>
              <a:t>structured programming</a:t>
            </a:r>
            <a:r>
              <a:rPr lang="en-GB" dirty="0"/>
              <a:t> to communicate the design of a computer program to non-technical users by breaking it down into logical steps using straightforward English words. </a:t>
            </a:r>
            <a:endParaRPr kumimoji="1" lang="en-US" dirty="0">
              <a:solidFill>
                <a:srgbClr val="001932"/>
              </a:solidFill>
              <a:latin typeface="Times New Roman" pitchFamily="18" charset="0"/>
            </a:endParaRPr>
          </a:p>
          <a:p>
            <a:pPr lvl="0"/>
            <a:r>
              <a:rPr lang="en-US" dirty="0"/>
              <a:t>Modified form of English used to specify the logic of information processes</a:t>
            </a:r>
            <a:endParaRPr lang="en-GB" dirty="0"/>
          </a:p>
          <a:p>
            <a:pPr lvl="2">
              <a:buClr>
                <a:srgbClr val="000000"/>
              </a:buClr>
            </a:pPr>
            <a:r>
              <a:rPr kumimoji="1" lang="en-US" dirty="0">
                <a:solidFill>
                  <a:srgbClr val="001932"/>
                </a:solidFill>
                <a:latin typeface="Times New Roman" pitchFamily="18" charset="0"/>
              </a:rPr>
              <a:t>Use a limited vocabulary, including standard terms used in the data dictionary and specific words that describe the processing rules</a:t>
            </a:r>
          </a:p>
          <a:p>
            <a:pPr eaLnBrk="1" hangingPunct="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20E30737-EE78-452C-8D67-1EC59A27D31A}" type="slidenum">
              <a:rPr lang="en-US"/>
              <a:pPr/>
              <a:t>16</a:t>
            </a:fld>
            <a:endParaRPr lang="en-US"/>
          </a:p>
        </p:txBody>
      </p:sp>
      <p:sp>
        <p:nvSpPr>
          <p:cNvPr id="35843" name="Rectangle 2"/>
          <p:cNvSpPr>
            <a:spLocks noGrp="1" noChangeArrowheads="1"/>
          </p:cNvSpPr>
          <p:nvPr>
            <p:ph type="title"/>
          </p:nvPr>
        </p:nvSpPr>
        <p:spPr/>
        <p:txBody>
          <a:bodyPr>
            <a:normAutofit fontScale="90000"/>
          </a:bodyPr>
          <a:lstStyle/>
          <a:p>
            <a:pPr algn="l"/>
            <a:r>
              <a:rPr kumimoji="1" lang="en-US" sz="3600" b="1" dirty="0">
                <a:solidFill>
                  <a:srgbClr val="001932"/>
                </a:solidFill>
                <a:latin typeface="Times New Roman" pitchFamily="18" charset="0"/>
              </a:rPr>
              <a:t>Structured English</a:t>
            </a:r>
            <a:br>
              <a:rPr kumimoji="1" lang="en-US" sz="3600" b="1" dirty="0">
                <a:solidFill>
                  <a:srgbClr val="001932"/>
                </a:solidFill>
                <a:latin typeface="Times New Roman" pitchFamily="18" charset="0"/>
              </a:rPr>
            </a:br>
            <a:endParaRPr kumimoji="1" lang="en-US" sz="3600" b="1" dirty="0">
              <a:solidFill>
                <a:srgbClr val="3333CC"/>
              </a:solidFill>
              <a:latin typeface="Helvetica" charset="0"/>
            </a:endParaRPr>
          </a:p>
        </p:txBody>
      </p:sp>
      <p:sp>
        <p:nvSpPr>
          <p:cNvPr id="35844" name="Rectangle 3"/>
          <p:cNvSpPr>
            <a:spLocks noGrp="1" noChangeArrowheads="1"/>
          </p:cNvSpPr>
          <p:nvPr>
            <p:ph type="body" idx="1"/>
          </p:nvPr>
        </p:nvSpPr>
        <p:spPr>
          <a:xfrm>
            <a:off x="457200" y="1447800"/>
            <a:ext cx="8229600" cy="4525963"/>
          </a:xfrm>
        </p:spPr>
        <p:txBody>
          <a:bodyPr/>
          <a:lstStyle/>
          <a:p>
            <a:pPr lvl="1">
              <a:buClr>
                <a:srgbClr val="000000"/>
              </a:buClr>
            </a:pPr>
            <a:r>
              <a:rPr kumimoji="1" lang="en-US" dirty="0">
                <a:solidFill>
                  <a:srgbClr val="001932"/>
                </a:solidFill>
                <a:latin typeface="Times New Roman" pitchFamily="18" charset="0"/>
              </a:rPr>
              <a:t>Might look familiar to programming students because it resembles </a:t>
            </a:r>
            <a:r>
              <a:rPr kumimoji="1" lang="en-US" dirty="0" err="1">
                <a:solidFill>
                  <a:srgbClr val="001932"/>
                </a:solidFill>
                <a:latin typeface="Times New Roman" pitchFamily="18" charset="0"/>
              </a:rPr>
              <a:t>pseudocode</a:t>
            </a:r>
            <a:endParaRPr kumimoji="1" lang="en-US" dirty="0">
              <a:solidFill>
                <a:srgbClr val="001932"/>
              </a:solidFill>
              <a:latin typeface="Times New Roman" pitchFamily="18" charset="0"/>
            </a:endParaRPr>
          </a:p>
          <a:p>
            <a:pPr lvl="1">
              <a:buClr>
                <a:srgbClr val="000000"/>
              </a:buClr>
            </a:pPr>
            <a:endParaRPr kumimoji="1" lang="en-US" dirty="0">
              <a:solidFill>
                <a:srgbClr val="001932"/>
              </a:solidFill>
              <a:latin typeface="Times New Roman" pitchFamily="18" charset="0"/>
            </a:endParaRPr>
          </a:p>
          <a:p>
            <a:pPr eaLnBrk="1" hangingPunct="1"/>
            <a:endParaRPr lang="en-US" dirty="0"/>
          </a:p>
        </p:txBody>
      </p:sp>
      <p:pic>
        <p:nvPicPr>
          <p:cNvPr id="35845" name="Picture 15" descr="C:\renger\fall06\proj\sad7e\chapter4\CHAP04StudyTool_files\proj4\43F04-34.gif"/>
          <p:cNvPicPr>
            <a:picLocks noChangeAspect="1" noChangeArrowheads="1"/>
          </p:cNvPicPr>
          <p:nvPr/>
        </p:nvPicPr>
        <p:blipFill>
          <a:blip r:embed="rId2" cstate="print"/>
          <a:srcRect/>
          <a:stretch>
            <a:fillRect/>
          </a:stretch>
        </p:blipFill>
        <p:spPr bwMode="auto">
          <a:xfrm>
            <a:off x="1622425" y="2938463"/>
            <a:ext cx="5881688" cy="314325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Decision Tables</a:t>
            </a:r>
          </a:p>
        </p:txBody>
      </p:sp>
      <p:sp>
        <p:nvSpPr>
          <p:cNvPr id="3" name="Content Placeholder 2"/>
          <p:cNvSpPr>
            <a:spLocks noGrp="1"/>
          </p:cNvSpPr>
          <p:nvPr>
            <p:ph idx="1"/>
          </p:nvPr>
        </p:nvSpPr>
        <p:spPr/>
        <p:txBody>
          <a:bodyPr>
            <a:normAutofit fontScale="92500" lnSpcReduction="20000"/>
          </a:bodyPr>
          <a:lstStyle/>
          <a:p>
            <a:r>
              <a:rPr lang="en-US" dirty="0"/>
              <a:t>Definition : A matrix representation of the logic of a decision (rows and columns), which specifies the possible conditions for the decision and the resulting actions. It consists of four parts:</a:t>
            </a:r>
            <a:endParaRPr lang="en-GB" dirty="0"/>
          </a:p>
          <a:p>
            <a:pPr>
              <a:buNone/>
            </a:pPr>
            <a:r>
              <a:rPr lang="en-US" dirty="0"/>
              <a:t>1- conditions: the list of conditions relevant to the decision.</a:t>
            </a:r>
            <a:endParaRPr lang="en-GB" dirty="0"/>
          </a:p>
          <a:p>
            <a:pPr>
              <a:buNone/>
            </a:pPr>
            <a:r>
              <a:rPr lang="en-US" dirty="0"/>
              <a:t>2-actions the list of the actions that result for a given set of conditions.</a:t>
            </a:r>
            <a:endParaRPr lang="en-GB" dirty="0"/>
          </a:p>
          <a:p>
            <a:pPr>
              <a:buNone/>
            </a:pPr>
            <a:r>
              <a:rPr lang="en-US" dirty="0"/>
              <a:t>3-condition alternatives    </a:t>
            </a:r>
            <a:endParaRPr lang="en-GB" dirty="0"/>
          </a:p>
          <a:p>
            <a:pPr>
              <a:buNone/>
            </a:pPr>
            <a:r>
              <a:rPr lang="en-US" dirty="0"/>
              <a:t>4- action entries.</a:t>
            </a:r>
            <a:endParaRPr lang="en-GB" dirty="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pPr>
              <a:buNone/>
            </a:pPr>
            <a:r>
              <a:rPr lang="en-GB" dirty="0"/>
              <a:t>Use a </a:t>
            </a:r>
            <a:r>
              <a:rPr lang="en-GB" u="sng" dirty="0"/>
              <a:t>Decision Table</a:t>
            </a:r>
            <a:r>
              <a:rPr lang="en-GB" dirty="0"/>
              <a:t> to:</a:t>
            </a:r>
          </a:p>
          <a:p>
            <a:pPr>
              <a:buNone/>
            </a:pPr>
            <a:r>
              <a:rPr lang="en-GB" dirty="0">
                <a:sym typeface="Symbol"/>
              </a:rPr>
              <a:t></a:t>
            </a:r>
            <a:r>
              <a:rPr lang="en-GB" dirty="0"/>
              <a:t>	show sets of conditions and the actions resulting from them when the logic can be easily expressed in a table format, for example, calculating discount rates,</a:t>
            </a:r>
          </a:p>
          <a:p>
            <a:pPr>
              <a:buFont typeface="Symbol"/>
              <a:buChar char="·"/>
            </a:pPr>
            <a:r>
              <a:rPr lang="en-GB" dirty="0"/>
              <a:t>verify completeness and consistency of a process involving different actions under different conditions.</a:t>
            </a:r>
          </a:p>
          <a:p>
            <a:pPr>
              <a:buFont typeface="Symbol"/>
              <a:buChar char="·"/>
            </a:pPr>
            <a:r>
              <a:rPr lang="en-GB" b="1" dirty="0"/>
              <a:t>Decision Tables consists of 4 parts:</a:t>
            </a:r>
            <a:endParaRPr lang="en-GB" dirty="0"/>
          </a:p>
          <a:p>
            <a:pPr>
              <a:buNone/>
            </a:pPr>
            <a:r>
              <a:rPr lang="en-GB" b="1" dirty="0"/>
              <a:t>    Condition statements          Condition Entries</a:t>
            </a:r>
            <a:endParaRPr lang="en-GB" dirty="0"/>
          </a:p>
          <a:p>
            <a:pPr>
              <a:buNone/>
            </a:pPr>
            <a:r>
              <a:rPr lang="en-GB" b="1" dirty="0"/>
              <a:t>    Action statements                Action Entries</a:t>
            </a:r>
            <a:endParaRPr lang="en-GB" dirty="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 </a:t>
            </a:r>
            <a:r>
              <a:rPr lang="en-GB" b="1" dirty="0"/>
              <a:t>Example</a:t>
            </a:r>
            <a:endParaRPr lang="en-GB" dirty="0"/>
          </a:p>
          <a:p>
            <a:r>
              <a:rPr lang="en-GB" dirty="0"/>
              <a:t> Company X sells merchandise to wholesale and retail outlets.  Wholesale customers receive a two percent discount on all orders.  The company also encourages both wholesale and retail customers to pay cash on delivery by offering a two percent discount for this method of payment.  Another two percent discount is given on orders of 50 or more units.  Each column represents a certain type of order.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data dictionary</a:t>
            </a:r>
            <a:endParaRPr lang="en-GB" dirty="0"/>
          </a:p>
        </p:txBody>
      </p:sp>
      <p:sp>
        <p:nvSpPr>
          <p:cNvPr id="3" name="Content Placeholder 2"/>
          <p:cNvSpPr>
            <a:spLocks noGrp="1"/>
          </p:cNvSpPr>
          <p:nvPr>
            <p:ph idx="1"/>
          </p:nvPr>
        </p:nvSpPr>
        <p:spPr/>
        <p:txBody>
          <a:bodyPr>
            <a:normAutofit fontScale="92500" lnSpcReduction="10000"/>
          </a:bodyPr>
          <a:lstStyle/>
          <a:p>
            <a:r>
              <a:rPr lang="en-GB" dirty="0"/>
              <a:t>A </a:t>
            </a:r>
            <a:r>
              <a:rPr lang="en-GB" b="1" dirty="0"/>
              <a:t>data dictionary</a:t>
            </a:r>
            <a:r>
              <a:rPr lang="en-GB" dirty="0"/>
              <a:t> is a collection of descriptions of the </a:t>
            </a:r>
            <a:r>
              <a:rPr lang="en-GB" b="1" dirty="0"/>
              <a:t>data</a:t>
            </a:r>
            <a:r>
              <a:rPr lang="en-GB" dirty="0"/>
              <a:t> objects (attributes)or items in a </a:t>
            </a:r>
            <a:r>
              <a:rPr lang="en-GB" b="1" dirty="0"/>
              <a:t>data</a:t>
            </a:r>
            <a:r>
              <a:rPr lang="en-GB" dirty="0"/>
              <a:t> model for the benefit of programmers and others who need to refer to them.</a:t>
            </a:r>
          </a:p>
          <a:p>
            <a:r>
              <a:rPr lang="en-GB" dirty="0"/>
              <a:t> Is a reference work of data about data (metadata)</a:t>
            </a:r>
          </a:p>
          <a:p>
            <a:pPr>
              <a:buNone/>
            </a:pPr>
            <a:r>
              <a:rPr lang="en-GB" dirty="0"/>
              <a:t> • It is where the systems analyst goes to define or look up information about entities, attributes and relationships on the ERD (Entity Relationship Design).</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http://farm1.static.flickr.com/179/472070739_7f30e1d5d1.jpg?v=0"/>
          <p:cNvPicPr>
            <a:picLocks noGrp="1"/>
          </p:cNvPicPr>
          <p:nvPr>
            <p:ph idx="1"/>
          </p:nvPr>
        </p:nvPicPr>
        <p:blipFill>
          <a:blip r:embed="rId2" cstate="print"/>
          <a:srcRect/>
          <a:stretch>
            <a:fillRect/>
          </a:stretch>
        </p:blipFill>
        <p:spPr bwMode="auto">
          <a:xfrm>
            <a:off x="755576" y="1628800"/>
            <a:ext cx="7200800" cy="4176464"/>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 Decision trees</a:t>
            </a:r>
            <a:endParaRPr lang="en-GB" dirty="0"/>
          </a:p>
        </p:txBody>
      </p:sp>
      <p:sp>
        <p:nvSpPr>
          <p:cNvPr id="3" name="Content Placeholder 2"/>
          <p:cNvSpPr>
            <a:spLocks noGrp="1"/>
          </p:cNvSpPr>
          <p:nvPr>
            <p:ph idx="1"/>
          </p:nvPr>
        </p:nvSpPr>
        <p:spPr/>
        <p:txBody>
          <a:bodyPr>
            <a:normAutofit/>
          </a:bodyPr>
          <a:lstStyle/>
          <a:p>
            <a:r>
              <a:rPr lang="en-GB" dirty="0"/>
              <a:t>Definition: </a:t>
            </a:r>
            <a:r>
              <a:rPr lang="en-US" dirty="0"/>
              <a:t>A graphical representation of a decision situation in which decision situation points are connected together by arcs and end with the ovals shape  the action that is the result of all of the decisions made on the path leading to that oval.</a:t>
            </a:r>
            <a:endParaRPr lang="en-GB" dirty="0"/>
          </a:p>
          <a:p>
            <a:pPr lvl="0"/>
            <a:r>
              <a:rPr lang="en-US" dirty="0"/>
              <a:t>It is useful to distinguish between conditions and actions when drawing decision trees.</a:t>
            </a:r>
            <a:endParaRPr lang="en-GB" dirty="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p>
            <a:fld id="{DEFFCED0-6370-4AF5-B325-723F10139F5B}" type="slidenum">
              <a:rPr lang="en-US"/>
              <a:pPr/>
              <a:t>22</a:t>
            </a:fld>
            <a:endParaRPr lang="en-US"/>
          </a:p>
        </p:txBody>
      </p:sp>
      <p:sp>
        <p:nvSpPr>
          <p:cNvPr id="37891" name="Rectangle 2"/>
          <p:cNvSpPr>
            <a:spLocks noGrp="1" noChangeArrowheads="1"/>
          </p:cNvSpPr>
          <p:nvPr>
            <p:ph type="title"/>
          </p:nvPr>
        </p:nvSpPr>
        <p:spPr/>
        <p:txBody>
          <a:bodyPr/>
          <a:lstStyle/>
          <a:p>
            <a:pPr algn="l" eaLnBrk="1" hangingPunct="1"/>
            <a:r>
              <a:rPr kumimoji="1" lang="en-US" sz="3600" b="1">
                <a:solidFill>
                  <a:srgbClr val="3333CC"/>
                </a:solidFill>
                <a:latin typeface="Helvetica" charset="0"/>
              </a:rPr>
              <a:t>Process Description Tools</a:t>
            </a:r>
          </a:p>
        </p:txBody>
      </p:sp>
      <p:sp>
        <p:nvSpPr>
          <p:cNvPr id="37892" name="Rectangle 3"/>
          <p:cNvSpPr>
            <a:spLocks noGrp="1" noChangeArrowheads="1"/>
          </p:cNvSpPr>
          <p:nvPr>
            <p:ph type="body" idx="1"/>
          </p:nvPr>
        </p:nvSpPr>
        <p:spPr/>
        <p:txBody>
          <a:bodyPr/>
          <a:lstStyle/>
          <a:p>
            <a:pPr eaLnBrk="1" hangingPunct="1"/>
            <a:r>
              <a:rPr lang="en-US" dirty="0"/>
              <a:t>Decision Tables</a:t>
            </a:r>
          </a:p>
          <a:p>
            <a:pPr eaLnBrk="1" hangingPunct="1"/>
            <a:endParaRPr lang="en-US" dirty="0"/>
          </a:p>
        </p:txBody>
      </p:sp>
      <p:pic>
        <p:nvPicPr>
          <p:cNvPr id="37893" name="Picture 8" descr="C:\renger\fall06\proj\sad7e\chapter4\CHAP04StudyTool_files\proj4\43F04-37.gif"/>
          <p:cNvPicPr>
            <a:picLocks noChangeAspect="1" noChangeArrowheads="1"/>
          </p:cNvPicPr>
          <p:nvPr/>
        </p:nvPicPr>
        <p:blipFill>
          <a:blip r:embed="rId2" cstate="print"/>
          <a:srcRect/>
          <a:stretch>
            <a:fillRect/>
          </a:stretch>
        </p:blipFill>
        <p:spPr bwMode="auto">
          <a:xfrm>
            <a:off x="1331913" y="2397125"/>
            <a:ext cx="6858000" cy="218122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p>
            <a:fld id="{27581CD1-96BE-41D2-9142-850F240EC428}" type="slidenum">
              <a:rPr lang="en-US"/>
              <a:pPr/>
              <a:t>23</a:t>
            </a:fld>
            <a:endParaRPr lang="en-US"/>
          </a:p>
        </p:txBody>
      </p:sp>
      <p:sp>
        <p:nvSpPr>
          <p:cNvPr id="38915" name="Rectangle 2"/>
          <p:cNvSpPr>
            <a:spLocks noGrp="1" noChangeArrowheads="1"/>
          </p:cNvSpPr>
          <p:nvPr>
            <p:ph type="title"/>
          </p:nvPr>
        </p:nvSpPr>
        <p:spPr/>
        <p:txBody>
          <a:bodyPr/>
          <a:lstStyle/>
          <a:p>
            <a:pPr algn="l" eaLnBrk="1" hangingPunct="1"/>
            <a:r>
              <a:rPr kumimoji="1" lang="en-US" sz="3600" b="1">
                <a:solidFill>
                  <a:srgbClr val="3333CC"/>
                </a:solidFill>
                <a:latin typeface="Helvetica" charset="0"/>
              </a:rPr>
              <a:t>Process Description Tools</a:t>
            </a:r>
          </a:p>
        </p:txBody>
      </p:sp>
      <p:sp>
        <p:nvSpPr>
          <p:cNvPr id="38916" name="Rectangle 3"/>
          <p:cNvSpPr>
            <a:spLocks noGrp="1" noChangeArrowheads="1"/>
          </p:cNvSpPr>
          <p:nvPr>
            <p:ph type="body" idx="1"/>
          </p:nvPr>
        </p:nvSpPr>
        <p:spPr/>
        <p:txBody>
          <a:bodyPr/>
          <a:lstStyle/>
          <a:p>
            <a:pPr>
              <a:buClr>
                <a:srgbClr val="000000"/>
              </a:buClr>
              <a:buFont typeface="Wingdings" pitchFamily="2" charset="2"/>
              <a:buChar char="v"/>
            </a:pPr>
            <a:r>
              <a:rPr kumimoji="1" lang="en-US" sz="2800" b="1">
                <a:solidFill>
                  <a:srgbClr val="001932"/>
                </a:solidFill>
                <a:latin typeface="Times New Roman" pitchFamily="18" charset="0"/>
              </a:rPr>
              <a:t>Decision Trees</a:t>
            </a:r>
          </a:p>
          <a:p>
            <a:pPr lvl="1">
              <a:buClr>
                <a:srgbClr val="000000"/>
              </a:buClr>
            </a:pPr>
            <a:endParaRPr kumimoji="1" lang="en-US">
              <a:solidFill>
                <a:srgbClr val="001932"/>
              </a:solidFill>
              <a:latin typeface="Times New Roman" pitchFamily="18" charset="0"/>
            </a:endParaRPr>
          </a:p>
          <a:p>
            <a:pPr eaLnBrk="1" hangingPunct="1"/>
            <a:endParaRPr lang="en-US"/>
          </a:p>
        </p:txBody>
      </p:sp>
      <p:pic>
        <p:nvPicPr>
          <p:cNvPr id="38917" name="Picture 8" descr="C:\renger\fall06\proj\sad7e\chapter4\CHAP04StudyTool_files\proj4\43F04-39.gif"/>
          <p:cNvPicPr>
            <a:picLocks noChangeAspect="1" noChangeArrowheads="1"/>
          </p:cNvPicPr>
          <p:nvPr/>
        </p:nvPicPr>
        <p:blipFill>
          <a:blip r:embed="rId2" cstate="print"/>
          <a:srcRect/>
          <a:stretch>
            <a:fillRect/>
          </a:stretch>
        </p:blipFill>
        <p:spPr bwMode="auto">
          <a:xfrm>
            <a:off x="1270000" y="2578100"/>
            <a:ext cx="6916738" cy="2360613"/>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scenario</a:t>
            </a:r>
          </a:p>
        </p:txBody>
      </p:sp>
      <p:sp>
        <p:nvSpPr>
          <p:cNvPr id="3" name="Content Placeholder 2"/>
          <p:cNvSpPr>
            <a:spLocks noGrp="1"/>
          </p:cNvSpPr>
          <p:nvPr>
            <p:ph idx="1"/>
          </p:nvPr>
        </p:nvSpPr>
        <p:spPr/>
        <p:txBody>
          <a:bodyPr>
            <a:normAutofit lnSpcReduction="10000"/>
          </a:bodyPr>
          <a:lstStyle/>
          <a:p>
            <a:r>
              <a:rPr lang="en-GB" dirty="0"/>
              <a:t>scenario describes a real-world example of how one or more people or organizations interact with a system.</a:t>
            </a:r>
          </a:p>
          <a:p>
            <a:r>
              <a:rPr lang="en-GB" dirty="0"/>
              <a:t>They describe the steps, events, and/or actions which occur during the interaction. </a:t>
            </a:r>
          </a:p>
          <a:p>
            <a:r>
              <a:rPr lang="en-GB" dirty="0"/>
              <a:t>Scenarios may be related to ‘use cases’, which describe interactions at a technical level.</a:t>
            </a:r>
          </a:p>
          <a:p>
            <a:r>
              <a:rPr lang="en-GB" dirty="0"/>
              <a:t>scenarios can be understood by people who do not have any technical background.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How do you write scenarios?</a:t>
            </a:r>
            <a:br>
              <a:rPr lang="en-GB" b="1" dirty="0"/>
            </a:br>
            <a:endParaRPr lang="en-GB" dirty="0"/>
          </a:p>
        </p:txBody>
      </p:sp>
      <p:sp>
        <p:nvSpPr>
          <p:cNvPr id="3" name="Content Placeholder 2"/>
          <p:cNvSpPr>
            <a:spLocks noGrp="1"/>
          </p:cNvSpPr>
          <p:nvPr>
            <p:ph idx="1"/>
          </p:nvPr>
        </p:nvSpPr>
        <p:spPr/>
        <p:txBody>
          <a:bodyPr>
            <a:normAutofit fontScale="77500" lnSpcReduction="20000"/>
          </a:bodyPr>
          <a:lstStyle/>
          <a:p>
            <a:r>
              <a:rPr lang="en-GB" dirty="0"/>
              <a:t>To write a scenario, you need a basic understanding of the tasks to be supported by the system.</a:t>
            </a:r>
          </a:p>
          <a:p>
            <a:r>
              <a:rPr lang="en-GB" dirty="0"/>
              <a:t> You also need to have an understanding of the users and the context of use.</a:t>
            </a:r>
          </a:p>
          <a:p>
            <a:r>
              <a:rPr lang="en-GB" dirty="0"/>
              <a:t>you can write scenarios based on prior knowledge or even ‘best guess’, provided the scenarios will be subject to review by users prior to being used as a basis for making design decisions.</a:t>
            </a:r>
          </a:p>
          <a:p>
            <a:r>
              <a:rPr lang="en-GB" dirty="0"/>
              <a:t>To write a scenario, describe in simple language the interaction that needs to take place. </a:t>
            </a:r>
          </a:p>
          <a:p>
            <a:r>
              <a:rPr lang="en-GB" dirty="0"/>
              <a:t>It is important to avoid references to technology, except where the technology represents a design constraint that must be acknowledged.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High-Level Example-1</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r>
              <a:rPr lang="en-GB" b="1" dirty="0"/>
              <a:t>Scenario: ATM banking for the week.</a:t>
            </a:r>
            <a:endParaRPr lang="en-GB" dirty="0"/>
          </a:p>
          <a:p>
            <a:pPr lvl="0"/>
            <a:r>
              <a:rPr lang="en-GB" dirty="0"/>
              <a:t>Sally Jones places her bank card into the ATM.</a:t>
            </a:r>
          </a:p>
          <a:p>
            <a:pPr lvl="0"/>
            <a:r>
              <a:rPr lang="en-GB" dirty="0"/>
              <a:t>Sally successfully logs into the ATM using her personal identification number.</a:t>
            </a:r>
          </a:p>
          <a:p>
            <a:pPr lvl="0"/>
            <a:r>
              <a:rPr lang="en-GB" dirty="0"/>
              <a:t>Sally deposits her weekly pay check of $350 into her savings account.</a:t>
            </a:r>
          </a:p>
          <a:p>
            <a:pPr lvl="0"/>
            <a:r>
              <a:rPr lang="en-GB" dirty="0"/>
              <a:t>Sally pays her phone bill of $75, her electric bill of $145, her cable bill of $55, and her water bill of $85 from her savings account</a:t>
            </a:r>
          </a:p>
          <a:p>
            <a:pPr lvl="0"/>
            <a:r>
              <a:rPr lang="en-GB" dirty="0"/>
              <a:t>Sally attempts to withdraw $100 from her savings account for the weekend but discovers that she has insufficient funds</a:t>
            </a:r>
          </a:p>
          <a:p>
            <a:r>
              <a:rPr lang="en-GB" dirty="0"/>
              <a:t>Sally withdraws $40 and gets her card back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FA119-B518-45C4-9F0B-2D7CE7DBD02E}"/>
              </a:ext>
            </a:extLst>
          </p:cNvPr>
          <p:cNvSpPr>
            <a:spLocks noGrp="1"/>
          </p:cNvSpPr>
          <p:nvPr>
            <p:ph type="title"/>
          </p:nvPr>
        </p:nvSpPr>
        <p:spPr/>
        <p:txBody>
          <a:bodyPr/>
          <a:lstStyle/>
          <a:p>
            <a:r>
              <a:rPr lang="en-US" dirty="0"/>
              <a:t>EXAMPLE-2</a:t>
            </a:r>
          </a:p>
        </p:txBody>
      </p:sp>
      <p:sp>
        <p:nvSpPr>
          <p:cNvPr id="3" name="Content Placeholder 2">
            <a:extLst>
              <a:ext uri="{FF2B5EF4-FFF2-40B4-BE49-F238E27FC236}">
                <a16:creationId xmlns:a16="http://schemas.microsoft.com/office/drawing/2014/main" id="{5E63990A-AFE1-4551-926A-05E1E1E2B34E}"/>
              </a:ext>
            </a:extLst>
          </p:cNvPr>
          <p:cNvSpPr>
            <a:spLocks noGrp="1"/>
          </p:cNvSpPr>
          <p:nvPr>
            <p:ph idx="1"/>
          </p:nvPr>
        </p:nvSpPr>
        <p:spPr/>
        <p:txBody>
          <a:bodyPr>
            <a:normAutofit fontScale="92500" lnSpcReduction="10000"/>
          </a:bodyPr>
          <a:lstStyle/>
          <a:p>
            <a:r>
              <a:rPr lang="en-GB" b="1" dirty="0"/>
              <a:t>Scenario: PLACING PRODUCTS ORDER</a:t>
            </a:r>
          </a:p>
          <a:p>
            <a:r>
              <a:rPr lang="en-GB" sz="1800" b="1" dirty="0"/>
              <a:t>USER LOGS into the system</a:t>
            </a:r>
          </a:p>
          <a:p>
            <a:r>
              <a:rPr lang="en-GB" sz="1800" b="1" dirty="0"/>
              <a:t>User clicks on placing order choice [displayed on screen]</a:t>
            </a:r>
          </a:p>
          <a:p>
            <a:r>
              <a:rPr lang="en-GB" sz="1800" b="1" dirty="0"/>
              <a:t>User clicks on the product name</a:t>
            </a:r>
          </a:p>
          <a:p>
            <a:r>
              <a:rPr lang="en-GB" sz="1800" b="1" dirty="0"/>
              <a:t>The system displays quantity in store</a:t>
            </a:r>
          </a:p>
          <a:p>
            <a:r>
              <a:rPr lang="en-GB" sz="1800" b="1" dirty="0"/>
              <a:t>User clicks in provider name [all providers for this product are displayed]</a:t>
            </a:r>
          </a:p>
          <a:p>
            <a:r>
              <a:rPr lang="en-GB" sz="1800" b="1" dirty="0"/>
              <a:t>User selects one of the providers</a:t>
            </a:r>
          </a:p>
          <a:p>
            <a:r>
              <a:rPr lang="en-GB" sz="1800" b="1" dirty="0"/>
              <a:t>User clicks in the quantity field</a:t>
            </a:r>
          </a:p>
          <a:p>
            <a:r>
              <a:rPr lang="en-GB" sz="1800" b="1" dirty="0"/>
              <a:t>User enters the quantity</a:t>
            </a:r>
          </a:p>
          <a:p>
            <a:r>
              <a:rPr lang="en-GB" sz="1800" b="1" dirty="0"/>
              <a:t>User  clicks in submit </a:t>
            </a:r>
          </a:p>
          <a:p>
            <a:r>
              <a:rPr lang="en-GB" sz="1800" b="1" dirty="0"/>
              <a:t>A new screen is shown, showing todays’ date, provider name , product name , quantity and a confirmation button and a cancel button</a:t>
            </a:r>
          </a:p>
          <a:p>
            <a:r>
              <a:rPr lang="en-GB" sz="1800" b="1" dirty="0"/>
              <a:t>User reviews the information shown and either clicks cancel or confirm</a:t>
            </a:r>
          </a:p>
          <a:p>
            <a:r>
              <a:rPr lang="en-GB" sz="1800" b="1" dirty="0"/>
              <a:t>If the user clicks confirm, he receives a message confirming that the order is sent</a:t>
            </a:r>
          </a:p>
          <a:p>
            <a:pPr marL="0" indent="0">
              <a:buNone/>
            </a:pPr>
            <a:endParaRPr lang="en-GB" sz="1800" b="1" dirty="0"/>
          </a:p>
          <a:p>
            <a:endParaRPr lang="en-GB" sz="1800" b="1" dirty="0"/>
          </a:p>
          <a:p>
            <a:endParaRPr lang="en-US" sz="1200" dirty="0"/>
          </a:p>
        </p:txBody>
      </p:sp>
    </p:spTree>
    <p:extLst>
      <p:ext uri="{BB962C8B-B14F-4D97-AF65-F5344CB8AC3E}">
        <p14:creationId xmlns:p14="http://schemas.microsoft.com/office/powerpoint/2010/main" val="4046325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Importance of a Data Dictionary </a:t>
            </a:r>
            <a:br>
              <a:rPr lang="en-GB" dirty="0"/>
            </a:br>
            <a:endParaRPr lang="en-GB" dirty="0"/>
          </a:p>
        </p:txBody>
      </p:sp>
      <p:sp>
        <p:nvSpPr>
          <p:cNvPr id="3" name="Content Placeholder 2"/>
          <p:cNvSpPr>
            <a:spLocks noGrp="1"/>
          </p:cNvSpPr>
          <p:nvPr>
            <p:ph idx="1"/>
          </p:nvPr>
        </p:nvSpPr>
        <p:spPr/>
        <p:txBody>
          <a:bodyPr>
            <a:normAutofit/>
          </a:bodyPr>
          <a:lstStyle/>
          <a:p>
            <a:pPr>
              <a:buNone/>
            </a:pPr>
            <a:r>
              <a:rPr lang="en-GB" dirty="0"/>
              <a:t>• Avoid duplication </a:t>
            </a:r>
          </a:p>
          <a:p>
            <a:pPr>
              <a:buNone/>
            </a:pPr>
            <a:r>
              <a:rPr lang="en-GB" dirty="0"/>
              <a:t>• Allows better communication between organizations who shares the same database. </a:t>
            </a:r>
          </a:p>
          <a:p>
            <a:pPr>
              <a:buNone/>
            </a:pPr>
            <a:r>
              <a:rPr lang="en-GB" dirty="0"/>
              <a:t>• Makes maintenance straightforward </a:t>
            </a:r>
          </a:p>
          <a:p>
            <a:pPr>
              <a:buNone/>
            </a:pPr>
            <a:r>
              <a:rPr lang="en-GB" dirty="0"/>
              <a:t>• Enables one description of a data item to be stored and accessed by all individuals so that definition for a data item is established and used.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Uses of Data Dictionary </a:t>
            </a:r>
          </a:p>
          <a:p>
            <a:pPr>
              <a:buNone/>
            </a:pPr>
            <a:r>
              <a:rPr lang="en-GB" dirty="0"/>
              <a:t>1- Validates the date flow diagram for completeness and accuracy</a:t>
            </a:r>
          </a:p>
          <a:p>
            <a:pPr>
              <a:buNone/>
            </a:pPr>
            <a:r>
              <a:rPr lang="en-GB" dirty="0"/>
              <a:t> 2- Provides starting point for developing screen and reports.</a:t>
            </a:r>
          </a:p>
          <a:p>
            <a:pPr>
              <a:buNone/>
            </a:pPr>
            <a:r>
              <a:rPr lang="en-GB" dirty="0"/>
              <a:t> 3- Determine the contents of data files. (tables)</a:t>
            </a:r>
          </a:p>
          <a:p>
            <a:pPr>
              <a:buNone/>
            </a:pPr>
            <a:r>
              <a:rPr lang="en-GB"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Kendall &amp; Kendall</a:t>
            </a:r>
          </a:p>
        </p:txBody>
      </p:sp>
      <p:sp>
        <p:nvSpPr>
          <p:cNvPr id="5" name="Footer Placeholder 4"/>
          <p:cNvSpPr>
            <a:spLocks noGrp="1"/>
          </p:cNvSpPr>
          <p:nvPr>
            <p:ph type="ftr" sz="quarter" idx="11"/>
          </p:nvPr>
        </p:nvSpPr>
        <p:spPr/>
        <p:txBody>
          <a:bodyPr/>
          <a:lstStyle/>
          <a:p>
            <a:r>
              <a:rPr lang="en-US"/>
              <a:t> Copyright © 2002 by Prentice Hall, Inc.</a:t>
            </a:r>
          </a:p>
        </p:txBody>
      </p:sp>
      <p:sp>
        <p:nvSpPr>
          <p:cNvPr id="6" name="Slide Number Placeholder 5"/>
          <p:cNvSpPr>
            <a:spLocks noGrp="1"/>
          </p:cNvSpPr>
          <p:nvPr>
            <p:ph type="sldNum" sz="quarter" idx="12"/>
          </p:nvPr>
        </p:nvSpPr>
        <p:spPr/>
        <p:txBody>
          <a:bodyPr/>
          <a:lstStyle/>
          <a:p>
            <a:r>
              <a:rPr lang="en-US"/>
              <a:t>10-</a:t>
            </a:r>
            <a:fld id="{E292E073-3171-4C9F-8042-1416669BD496}" type="slidenum">
              <a:rPr lang="en-US"/>
              <a:pPr/>
              <a:t>5</a:t>
            </a:fld>
            <a:endParaRPr lang="en-US"/>
          </a:p>
        </p:txBody>
      </p:sp>
      <p:sp>
        <p:nvSpPr>
          <p:cNvPr id="22530" name="Rectangle 2"/>
          <p:cNvSpPr>
            <a:spLocks noGrp="1" noChangeArrowheads="1"/>
          </p:cNvSpPr>
          <p:nvPr>
            <p:ph type="title"/>
          </p:nvPr>
        </p:nvSpPr>
        <p:spPr/>
        <p:txBody>
          <a:bodyPr/>
          <a:lstStyle/>
          <a:p>
            <a:r>
              <a:rPr lang="en-US"/>
              <a:t>Defining Elements</a:t>
            </a:r>
          </a:p>
        </p:txBody>
      </p:sp>
      <p:sp>
        <p:nvSpPr>
          <p:cNvPr id="22531" name="Rectangle 3"/>
          <p:cNvSpPr>
            <a:spLocks noGrp="1" noChangeArrowheads="1"/>
          </p:cNvSpPr>
          <p:nvPr>
            <p:ph type="body" idx="1"/>
          </p:nvPr>
        </p:nvSpPr>
        <p:spPr/>
        <p:txBody>
          <a:bodyPr/>
          <a:lstStyle/>
          <a:p>
            <a:r>
              <a:rPr lang="en-US" dirty="0"/>
              <a:t>Data elements (attributes) should be defined with descriptive information, length and type of data information, validation criteria, and default values.</a:t>
            </a:r>
          </a:p>
          <a:p>
            <a:r>
              <a:rPr lang="en-US" dirty="0"/>
              <a:t>Each element should be defined once in the data dictionary.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Kendall &amp; Kendall</a:t>
            </a:r>
          </a:p>
        </p:txBody>
      </p:sp>
      <p:sp>
        <p:nvSpPr>
          <p:cNvPr id="5" name="Footer Placeholder 4"/>
          <p:cNvSpPr>
            <a:spLocks noGrp="1"/>
          </p:cNvSpPr>
          <p:nvPr>
            <p:ph type="ftr" sz="quarter" idx="11"/>
          </p:nvPr>
        </p:nvSpPr>
        <p:spPr/>
        <p:txBody>
          <a:bodyPr/>
          <a:lstStyle/>
          <a:p>
            <a:r>
              <a:rPr lang="en-US"/>
              <a:t> Copyright © 2002 by Prentice Hall, Inc.</a:t>
            </a:r>
          </a:p>
        </p:txBody>
      </p:sp>
      <p:sp>
        <p:nvSpPr>
          <p:cNvPr id="6" name="Slide Number Placeholder 5"/>
          <p:cNvSpPr>
            <a:spLocks noGrp="1"/>
          </p:cNvSpPr>
          <p:nvPr>
            <p:ph type="sldNum" sz="quarter" idx="12"/>
          </p:nvPr>
        </p:nvSpPr>
        <p:spPr/>
        <p:txBody>
          <a:bodyPr/>
          <a:lstStyle/>
          <a:p>
            <a:r>
              <a:rPr lang="en-US"/>
              <a:t>10-</a:t>
            </a:r>
            <a:fld id="{F1333776-2B3D-4798-87CC-10A8B3B874D2}" type="slidenum">
              <a:rPr lang="en-US"/>
              <a:pPr/>
              <a:t>6</a:t>
            </a:fld>
            <a:endParaRPr lang="en-US"/>
          </a:p>
        </p:txBody>
      </p:sp>
      <p:sp>
        <p:nvSpPr>
          <p:cNvPr id="65538" name="Rectangle 2"/>
          <p:cNvSpPr>
            <a:spLocks noGrp="1" noChangeArrowheads="1"/>
          </p:cNvSpPr>
          <p:nvPr>
            <p:ph type="title"/>
          </p:nvPr>
        </p:nvSpPr>
        <p:spPr/>
        <p:txBody>
          <a:bodyPr/>
          <a:lstStyle/>
          <a:p>
            <a:r>
              <a:rPr lang="en-US"/>
              <a:t>Defining Elements</a:t>
            </a:r>
          </a:p>
        </p:txBody>
      </p:sp>
      <p:sp>
        <p:nvSpPr>
          <p:cNvPr id="65539" name="Rectangle 3"/>
          <p:cNvSpPr>
            <a:spLocks noGrp="1" noChangeArrowheads="1"/>
          </p:cNvSpPr>
          <p:nvPr>
            <p:ph type="body" idx="1"/>
          </p:nvPr>
        </p:nvSpPr>
        <p:spPr/>
        <p:txBody>
          <a:bodyPr>
            <a:normAutofit lnSpcReduction="10000"/>
          </a:bodyPr>
          <a:lstStyle/>
          <a:p>
            <a:r>
              <a:rPr lang="en-US" dirty="0"/>
              <a:t>Attributes of each element are</a:t>
            </a:r>
          </a:p>
          <a:p>
            <a:pPr>
              <a:buNone/>
            </a:pPr>
            <a:r>
              <a:rPr lang="en-US" b="1" dirty="0"/>
              <a:t>1-The name of the element</a:t>
            </a:r>
            <a:r>
              <a:rPr lang="en-US" dirty="0"/>
              <a:t>, descriptive and unique. It should be what the element is commonly called in most programs or by the major user of the element.</a:t>
            </a:r>
          </a:p>
          <a:p>
            <a:pPr>
              <a:buNone/>
            </a:pPr>
            <a:r>
              <a:rPr lang="en-US" dirty="0"/>
              <a:t>2-The </a:t>
            </a:r>
            <a:r>
              <a:rPr lang="en-US" b="1" dirty="0"/>
              <a:t>data type </a:t>
            </a:r>
            <a:r>
              <a:rPr lang="en-US" dirty="0"/>
              <a:t>, either numeric, date, alphabetic or alphanumeric. Formats depend on how the data will be used, such as Currency, Number, or Scientific</a:t>
            </a:r>
          </a:p>
          <a:p>
            <a:pPr lvl="2"/>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Kendall &amp; Kendall</a:t>
            </a:r>
          </a:p>
        </p:txBody>
      </p:sp>
      <p:sp>
        <p:nvSpPr>
          <p:cNvPr id="5" name="Footer Placeholder 4"/>
          <p:cNvSpPr>
            <a:spLocks noGrp="1"/>
          </p:cNvSpPr>
          <p:nvPr>
            <p:ph type="ftr" sz="quarter" idx="11"/>
          </p:nvPr>
        </p:nvSpPr>
        <p:spPr/>
        <p:txBody>
          <a:bodyPr/>
          <a:lstStyle/>
          <a:p>
            <a:r>
              <a:rPr lang="en-US"/>
              <a:t> Copyright © 2002 by Prentice Hall, Inc.</a:t>
            </a:r>
          </a:p>
        </p:txBody>
      </p:sp>
      <p:sp>
        <p:nvSpPr>
          <p:cNvPr id="6" name="Slide Number Placeholder 5"/>
          <p:cNvSpPr>
            <a:spLocks noGrp="1"/>
          </p:cNvSpPr>
          <p:nvPr>
            <p:ph type="sldNum" sz="quarter" idx="12"/>
          </p:nvPr>
        </p:nvSpPr>
        <p:spPr/>
        <p:txBody>
          <a:bodyPr/>
          <a:lstStyle/>
          <a:p>
            <a:r>
              <a:rPr lang="en-US"/>
              <a:t>10-</a:t>
            </a:r>
            <a:fld id="{7B4B5027-F0D6-4A54-86B2-2EDA1013478C}" type="slidenum">
              <a:rPr lang="en-US"/>
              <a:pPr/>
              <a:t>7</a:t>
            </a:fld>
            <a:endParaRPr lang="en-US"/>
          </a:p>
        </p:txBody>
      </p:sp>
      <p:sp>
        <p:nvSpPr>
          <p:cNvPr id="66562" name="Rectangle 2"/>
          <p:cNvSpPr>
            <a:spLocks noGrp="1" noChangeArrowheads="1"/>
          </p:cNvSpPr>
          <p:nvPr>
            <p:ph type="title"/>
          </p:nvPr>
        </p:nvSpPr>
        <p:spPr/>
        <p:txBody>
          <a:bodyPr/>
          <a:lstStyle/>
          <a:p>
            <a:r>
              <a:rPr lang="en-US"/>
              <a:t>Defining Elements</a:t>
            </a:r>
          </a:p>
        </p:txBody>
      </p:sp>
      <p:sp>
        <p:nvSpPr>
          <p:cNvPr id="66563" name="Rectangle 3"/>
          <p:cNvSpPr>
            <a:spLocks noGrp="1" noChangeArrowheads="1"/>
          </p:cNvSpPr>
          <p:nvPr>
            <p:ph type="body" idx="1"/>
          </p:nvPr>
        </p:nvSpPr>
        <p:spPr/>
        <p:txBody>
          <a:bodyPr/>
          <a:lstStyle/>
          <a:p>
            <a:pPr lvl="1">
              <a:buNone/>
            </a:pPr>
            <a:r>
              <a:rPr lang="en-US" b="1" dirty="0"/>
              <a:t>3- Caption: </a:t>
            </a:r>
            <a:r>
              <a:rPr lang="en-US" dirty="0"/>
              <a:t>A short description of the element</a:t>
            </a:r>
          </a:p>
          <a:p>
            <a:pPr lvl="1"/>
            <a:r>
              <a:rPr lang="en-US" dirty="0"/>
              <a:t>Whether the element is base or derived</a:t>
            </a:r>
          </a:p>
          <a:p>
            <a:pPr lvl="1"/>
            <a:r>
              <a:rPr lang="en-US" dirty="0"/>
              <a:t>A base element is one that has been initially keyed into the system</a:t>
            </a:r>
          </a:p>
          <a:p>
            <a:pPr lvl="1"/>
            <a:r>
              <a:rPr lang="en-US" dirty="0"/>
              <a:t>A derived element is one that is created by a process, usually as the result of a calculation or some logic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Kendall &amp; Kendall</a:t>
            </a:r>
          </a:p>
        </p:txBody>
      </p:sp>
      <p:sp>
        <p:nvSpPr>
          <p:cNvPr id="5" name="Footer Placeholder 4"/>
          <p:cNvSpPr>
            <a:spLocks noGrp="1"/>
          </p:cNvSpPr>
          <p:nvPr>
            <p:ph type="ftr" sz="quarter" idx="11"/>
          </p:nvPr>
        </p:nvSpPr>
        <p:spPr/>
        <p:txBody>
          <a:bodyPr/>
          <a:lstStyle/>
          <a:p>
            <a:r>
              <a:rPr lang="en-US"/>
              <a:t> Copyright © 2002 by Prentice Hall, Inc.</a:t>
            </a:r>
          </a:p>
        </p:txBody>
      </p:sp>
      <p:sp>
        <p:nvSpPr>
          <p:cNvPr id="6" name="Slide Number Placeholder 5"/>
          <p:cNvSpPr>
            <a:spLocks noGrp="1"/>
          </p:cNvSpPr>
          <p:nvPr>
            <p:ph type="sldNum" sz="quarter" idx="12"/>
          </p:nvPr>
        </p:nvSpPr>
        <p:spPr/>
        <p:txBody>
          <a:bodyPr/>
          <a:lstStyle/>
          <a:p>
            <a:r>
              <a:rPr lang="en-US"/>
              <a:t>10-</a:t>
            </a:r>
            <a:fld id="{E13C1BCC-BF40-46AD-B16A-301A5928EADD}" type="slidenum">
              <a:rPr lang="en-US"/>
              <a:pPr/>
              <a:t>8</a:t>
            </a:fld>
            <a:endParaRPr lang="en-US"/>
          </a:p>
        </p:txBody>
      </p:sp>
      <p:sp>
        <p:nvSpPr>
          <p:cNvPr id="71682" name="Rectangle 2"/>
          <p:cNvSpPr>
            <a:spLocks noGrp="1" noChangeArrowheads="1"/>
          </p:cNvSpPr>
          <p:nvPr>
            <p:ph type="title"/>
          </p:nvPr>
        </p:nvSpPr>
        <p:spPr/>
        <p:txBody>
          <a:bodyPr/>
          <a:lstStyle/>
          <a:p>
            <a:r>
              <a:rPr lang="en-US"/>
              <a:t>Defining Elements</a:t>
            </a:r>
          </a:p>
        </p:txBody>
      </p:sp>
      <p:sp>
        <p:nvSpPr>
          <p:cNvPr id="71683" name="Rectangle 3"/>
          <p:cNvSpPr>
            <a:spLocks noGrp="1" noChangeArrowheads="1"/>
          </p:cNvSpPr>
          <p:nvPr>
            <p:ph type="body" idx="1"/>
          </p:nvPr>
        </p:nvSpPr>
        <p:spPr/>
        <p:txBody>
          <a:bodyPr>
            <a:normAutofit lnSpcReduction="10000"/>
          </a:bodyPr>
          <a:lstStyle/>
          <a:p>
            <a:pPr>
              <a:buNone/>
            </a:pPr>
            <a:r>
              <a:rPr lang="en-US" b="1" dirty="0"/>
              <a:t>4-The length of an element (field size)</a:t>
            </a:r>
          </a:p>
          <a:p>
            <a:pPr lvl="1"/>
            <a:r>
              <a:rPr lang="en-US" dirty="0"/>
              <a:t>This should be the stored length of the item</a:t>
            </a:r>
          </a:p>
          <a:p>
            <a:pPr lvl="1"/>
            <a:r>
              <a:rPr lang="en-US" dirty="0"/>
              <a:t>The length used on a screen or printed lengths may differ. </a:t>
            </a:r>
          </a:p>
          <a:p>
            <a:r>
              <a:rPr lang="en-US" dirty="0"/>
              <a:t>What should the element length be?</a:t>
            </a:r>
          </a:p>
          <a:p>
            <a:pPr lvl="1"/>
            <a:r>
              <a:rPr lang="en-US" dirty="0"/>
              <a:t>Some elements have standard lengths, such as a id number or telephone number</a:t>
            </a:r>
          </a:p>
          <a:p>
            <a:pPr lvl="1"/>
            <a:r>
              <a:rPr lang="en-US" dirty="0"/>
              <a:t>For other elements, the length may vary and the analyst and user community must decide the final length.</a:t>
            </a:r>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Kendall &amp; Kendall</a:t>
            </a:r>
          </a:p>
        </p:txBody>
      </p:sp>
      <p:sp>
        <p:nvSpPr>
          <p:cNvPr id="5" name="Footer Placeholder 4"/>
          <p:cNvSpPr>
            <a:spLocks noGrp="1"/>
          </p:cNvSpPr>
          <p:nvPr>
            <p:ph type="ftr" sz="quarter" idx="11"/>
          </p:nvPr>
        </p:nvSpPr>
        <p:spPr/>
        <p:txBody>
          <a:bodyPr/>
          <a:lstStyle/>
          <a:p>
            <a:r>
              <a:rPr lang="en-US"/>
              <a:t> Copyright © 2002 by Prentice Hall, Inc.</a:t>
            </a:r>
          </a:p>
        </p:txBody>
      </p:sp>
      <p:sp>
        <p:nvSpPr>
          <p:cNvPr id="6" name="Slide Number Placeholder 5"/>
          <p:cNvSpPr>
            <a:spLocks noGrp="1"/>
          </p:cNvSpPr>
          <p:nvPr>
            <p:ph type="sldNum" sz="quarter" idx="12"/>
          </p:nvPr>
        </p:nvSpPr>
        <p:spPr/>
        <p:txBody>
          <a:bodyPr/>
          <a:lstStyle/>
          <a:p>
            <a:r>
              <a:rPr lang="en-US"/>
              <a:t>10-</a:t>
            </a:r>
            <a:fld id="{B972FD8C-3D32-4725-9E4F-C0D08DE276A0}" type="slidenum">
              <a:rPr lang="en-US"/>
              <a:pPr/>
              <a:t>9</a:t>
            </a:fld>
            <a:endParaRPr lang="en-US"/>
          </a:p>
        </p:txBody>
      </p:sp>
      <p:sp>
        <p:nvSpPr>
          <p:cNvPr id="74754" name="Rectangle 2"/>
          <p:cNvSpPr>
            <a:spLocks noGrp="1" noChangeArrowheads="1"/>
          </p:cNvSpPr>
          <p:nvPr>
            <p:ph type="title"/>
          </p:nvPr>
        </p:nvSpPr>
        <p:spPr/>
        <p:txBody>
          <a:bodyPr/>
          <a:lstStyle/>
          <a:p>
            <a:r>
              <a:rPr lang="en-US"/>
              <a:t>Determining Element Length</a:t>
            </a:r>
          </a:p>
        </p:txBody>
      </p:sp>
      <p:sp>
        <p:nvSpPr>
          <p:cNvPr id="74755" name="Rectangle 3"/>
          <p:cNvSpPr>
            <a:spLocks noGrp="1" noChangeArrowheads="1"/>
          </p:cNvSpPr>
          <p:nvPr>
            <p:ph type="body" idx="1"/>
          </p:nvPr>
        </p:nvSpPr>
        <p:spPr/>
        <p:txBody>
          <a:bodyPr/>
          <a:lstStyle/>
          <a:p>
            <a:pPr lvl="1"/>
            <a:r>
              <a:rPr lang="en-US" dirty="0"/>
              <a:t>Numeric amount lengths should be determined by figuring the largest number the amount will contain and then allowing room for expansion</a:t>
            </a:r>
          </a:p>
          <a:p>
            <a:pPr lvl="1"/>
            <a:r>
              <a:rPr lang="en-US" dirty="0"/>
              <a:t>Totals should be large enough to accommodate the numbers accumulated into them</a:t>
            </a:r>
          </a:p>
          <a:p>
            <a:pPr lvl="1"/>
            <a:r>
              <a:rPr lang="en-US" dirty="0"/>
              <a:t>It is often useful to sample historical data to determine a suitable length.</a:t>
            </a:r>
          </a:p>
          <a:p>
            <a:pPr lvl="1">
              <a:buNone/>
            </a:pPr>
            <a:r>
              <a:rPr lang="en-US" dirty="0"/>
              <a:t>5-</a:t>
            </a:r>
            <a:r>
              <a:rPr lang="en-US" b="1" dirty="0"/>
              <a:t> sample data: an actual value for the attribute.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1536</TotalTime>
  <Words>1548</Words>
  <Application>Microsoft Office PowerPoint</Application>
  <PresentationFormat>On-screen Show (4:3)</PresentationFormat>
  <Paragraphs>170</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Helvetica</vt:lpstr>
      <vt:lpstr>Symbol</vt:lpstr>
      <vt:lpstr>Times New Roman</vt:lpstr>
      <vt:lpstr>Wingdings</vt:lpstr>
      <vt:lpstr>Office Theme</vt:lpstr>
      <vt:lpstr>Data dictionary </vt:lpstr>
      <vt:lpstr>data dictionary</vt:lpstr>
      <vt:lpstr>Importance of a Data Dictionary  </vt:lpstr>
      <vt:lpstr>PowerPoint Presentation</vt:lpstr>
      <vt:lpstr>Defining Elements</vt:lpstr>
      <vt:lpstr>Defining Elements</vt:lpstr>
      <vt:lpstr>Defining Elements</vt:lpstr>
      <vt:lpstr>Defining Elements</vt:lpstr>
      <vt:lpstr>Determining Element Length</vt:lpstr>
      <vt:lpstr>PowerPoint Presentation</vt:lpstr>
      <vt:lpstr>Example-1</vt:lpstr>
      <vt:lpstr>Example-2 Table-name : student_table</vt:lpstr>
      <vt:lpstr>Example-3</vt:lpstr>
      <vt:lpstr>Process Description Tools</vt:lpstr>
      <vt:lpstr>A- Structured English </vt:lpstr>
      <vt:lpstr>Structured English </vt:lpstr>
      <vt:lpstr>B- Decision Tables</vt:lpstr>
      <vt:lpstr>PowerPoint Presentation</vt:lpstr>
      <vt:lpstr>PowerPoint Presentation</vt:lpstr>
      <vt:lpstr>PowerPoint Presentation</vt:lpstr>
      <vt:lpstr>C- Decision trees</vt:lpstr>
      <vt:lpstr>Process Description Tools</vt:lpstr>
      <vt:lpstr>Process Description Tools</vt:lpstr>
      <vt:lpstr>scenario</vt:lpstr>
      <vt:lpstr>How do you write scenarios? </vt:lpstr>
      <vt:lpstr>High-Level Example-1 </vt:lpstr>
      <vt:lpstr>EXAMPLE-2</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dictionary</dc:title>
  <dc:creator>kamal</dc:creator>
  <cp:lastModifiedBy>kamal</cp:lastModifiedBy>
  <cp:revision>153</cp:revision>
  <dcterms:created xsi:type="dcterms:W3CDTF">2017-03-21T14:59:28Z</dcterms:created>
  <dcterms:modified xsi:type="dcterms:W3CDTF">2022-04-14T06:24:37Z</dcterms:modified>
</cp:coreProperties>
</file>