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379" r:id="rId2"/>
    <p:sldId id="475" r:id="rId3"/>
    <p:sldId id="477" r:id="rId4"/>
    <p:sldId id="439" r:id="rId5"/>
    <p:sldId id="440" r:id="rId6"/>
    <p:sldId id="442" r:id="rId7"/>
    <p:sldId id="441" r:id="rId8"/>
    <p:sldId id="443" r:id="rId9"/>
    <p:sldId id="444" r:id="rId10"/>
    <p:sldId id="445" r:id="rId11"/>
    <p:sldId id="446" r:id="rId12"/>
    <p:sldId id="447" r:id="rId13"/>
    <p:sldId id="451" r:id="rId14"/>
    <p:sldId id="448" r:id="rId15"/>
    <p:sldId id="452" r:id="rId16"/>
    <p:sldId id="449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7" r:id="rId31"/>
    <p:sldId id="468" r:id="rId32"/>
    <p:sldId id="450" r:id="rId33"/>
    <p:sldId id="471" r:id="rId34"/>
    <p:sldId id="470" r:id="rId35"/>
    <p:sldId id="472" r:id="rId36"/>
    <p:sldId id="47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9237" autoAdjust="0"/>
  </p:normalViewPr>
  <p:slideViewPr>
    <p:cSldViewPr>
      <p:cViewPr varScale="1">
        <p:scale>
          <a:sx n="86" d="100"/>
          <a:sy n="86" d="100"/>
        </p:scale>
        <p:origin x="77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3DE3-3A65-4B9F-8731-A260C37A4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17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6.bin"/><Relationship Id="rId30" Type="http://schemas.openxmlformats.org/officeDocument/2006/relationships/oleObject" Target="../embeddings/oleObject19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Inter-symbol interference 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Up to this moment we have studied the effect of AWGN on baseband pulse transmission</a:t>
            </a:r>
          </a:p>
          <a:p>
            <a:r>
              <a:rPr lang="en-US" dirty="0">
                <a:effectLst/>
              </a:rPr>
              <a:t>The next source of bit error in baseband pulse transmission is the ISI which will be considered in details in this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Nyquist’s</a:t>
            </a:r>
            <a:r>
              <a:rPr lang="en-US" sz="4000" dirty="0"/>
              <a:t> criterion for distortion less base band binary transmission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/>
                  <a:t>In order to eliminate the ISI completely we need the residual effects from all symbols on the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𝑖</m:t>
                    </m:r>
                    <m:r>
                      <a:rPr lang="en-US" sz="3000" i="1" baseline="30000" dirty="0" err="1" smtClean="0">
                        <a:latin typeface="Cambria Math"/>
                      </a:rPr>
                      <m:t>𝑡h</m:t>
                    </m:r>
                  </m:oMath>
                </a14:m>
                <a:r>
                  <a:rPr lang="en-US" sz="3000" dirty="0"/>
                  <a:t> symbol to be zero at the sampling instant</a:t>
                </a:r>
              </a:p>
              <a:p>
                <a:r>
                  <a:rPr lang="en-US" sz="3000" dirty="0"/>
                  <a:t>Also we need the output of the sampler to be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000" dirty="0"/>
                  <a:t> at he sampling instant when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𝑖</m:t>
                    </m:r>
                    <m:r>
                      <a:rPr lang="en-US" sz="3000" i="1" dirty="0" smtClean="0">
                        <a:latin typeface="Cambria Math"/>
                      </a:rPr>
                      <m:t>=</m:t>
                    </m:r>
                    <m:r>
                      <a:rPr lang="en-US" sz="300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sz="3000" dirty="0"/>
              </a:p>
              <a:p>
                <a:r>
                  <a:rPr lang="en-US" sz="3000" dirty="0"/>
                  <a:t>This means that the term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000" i="1">
                              <a:latin typeface="Cambria Math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r>
                                  <a:rPr lang="en-US" sz="30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9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200" dirty="0"/>
                  <a:t>Derivation of the system transfer function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/>
                      </a:rPr>
                      <m:t>𝑃</m:t>
                    </m:r>
                    <m:r>
                      <a:rPr lang="en-US" sz="4200" i="1" dirty="0" smtClean="0">
                        <a:latin typeface="Cambria Math"/>
                      </a:rPr>
                      <m:t>(</m:t>
                    </m:r>
                    <m:r>
                      <a:rPr lang="en-US" sz="4200" b="0" i="1" dirty="0" smtClean="0">
                        <a:latin typeface="Cambria Math"/>
                      </a:rPr>
                      <m:t>𝑓</m:t>
                    </m:r>
                    <m:r>
                      <a:rPr lang="en-US" sz="42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4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815" t="-21277" r="-2889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take the Fourier transform of the previous equation, then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=−∞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Fourier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of an infinite periodic sequence of delta functions of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whose individual areas are weighted by the respective sample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given by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5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Fourier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𝑓𝑡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8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𝑘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i="0" dirty="0" smtClean="0">
                            <a:latin typeface="Cambria Math"/>
                          </a:rPr>
                          <m:t>yields</m:t>
                        </m:r>
                      </m:e>
                    </m:groupCh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, therefore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  <m:r>
                            <a:rPr lang="en-US" sz="2800" i="1">
                              <a:latin typeface="Cambria Math"/>
                            </a:rPr>
                            <m:t>(0)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p</m:t>
                      </m:r>
                      <m:r>
                        <a:rPr lang="en-US" sz="2800" b="0" i="0" smtClean="0">
                          <a:latin typeface="Cambria Math"/>
                        </a:rPr>
                        <m:t>(0)=1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74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Fourier transform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dirty="0">
                            <a:latin typeface="Cambria Math"/>
                          </a:rPr>
                          <m:t>yields</m:t>
                        </m:r>
                      </m:e>
                    </m:groupChr>
                    <m:r>
                      <a:rPr lang="en-US" i="1" dirty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, therefore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(0)=0</m:t>
                    </m:r>
                  </m:oMath>
                </a14:m>
                <a:r>
                  <a:rPr lang="en-US" dirty="0"/>
                  <a:t> which means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7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sub>
                      </m:sSub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7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700" i="1">
                              <a:latin typeface="Cambria Math"/>
                            </a:rPr>
                            <m:t>−</m:t>
                          </m:r>
                          <m:r>
                            <a:rPr lang="en-US" sz="27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7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7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700" i="1">
                                  <a:latin typeface="Cambria Math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sz="27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7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700" i="1">
                                      <a:latin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7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700" i="1">
                                      <a:latin typeface="Cambria Math"/>
                                      <a:ea typeface="Cambria Math"/>
                                    </a:rPr>
                                    <m:t>𝑓𝑡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700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sz="27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7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2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final equation to obtain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4468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the system transfer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can be derived from the equation presented in slide 9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7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Nyquist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/>
                  <a:t>The Nyquist criterion for distortion-less baseband transmission in the absence of AWGN noise states that the frequency function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𝑃</m:t>
                    </m:r>
                    <m:r>
                      <a:rPr lang="en-US" sz="3000" i="1" dirty="0" smtClean="0">
                        <a:latin typeface="Cambria Math"/>
                      </a:rPr>
                      <m:t>(</m:t>
                    </m:r>
                    <m:r>
                      <a:rPr lang="en-US" sz="3000" i="1" dirty="0" smtClean="0">
                        <a:latin typeface="Cambria Math"/>
                      </a:rPr>
                      <m:t>𝑓</m:t>
                    </m:r>
                    <m:r>
                      <a:rPr lang="en-US" sz="3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 of the channel  eliminates inter-symbol interference for samples taken at intervals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000" dirty="0"/>
                  <a:t> provided that it 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sz="30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8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Nyquist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order to satisfy the equation,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=−∞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the frequency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must be in the form of a rectangular function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𝑊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0,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𝑅𝑒𝑐𝑡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00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200400" cy="11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99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Nyquist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overall system bandwidth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appears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equation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special value of the bit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is called the Nyquist rate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called the Nyquist bandwidth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74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Nyquist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system impulse response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𝑡</m:t>
                      </m:r>
                      <m:r>
                        <a:rPr lang="en-US" i="1" dirty="0" smtClean="0">
                          <a:latin typeface="Cambria Math"/>
                        </a:rPr>
                        <m:t>)=</m:t>
                      </m:r>
                      <m:r>
                        <a:rPr lang="en-US" i="1" dirty="0" err="1" smtClean="0">
                          <a:latin typeface="Cambria Math"/>
                        </a:rPr>
                        <m:t>𝑠𝑖𝑛𝑐</m:t>
                      </m:r>
                      <m:r>
                        <a:rPr lang="en-US" i="1" dirty="0" smtClean="0">
                          <a:latin typeface="Cambria Math"/>
                        </a:rPr>
                        <m:t>(2</m:t>
                      </m:r>
                      <m:r>
                        <a:rPr lang="en-US" i="1" dirty="0" smtClean="0">
                          <a:latin typeface="Cambria Math"/>
                        </a:rPr>
                        <m:t>𝑊𝑡</m:t>
                      </m:r>
                      <m:r>
                        <a:rPr 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which can be obtained by taking the inverse Fourier transform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92" y="3810000"/>
            <a:ext cx="342100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30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53100"/>
              </a:xfrm>
            </p:spPr>
            <p:txBody>
              <a:bodyPr/>
              <a:lstStyle/>
              <a:p>
                <a:r>
                  <a:rPr lang="en-US" dirty="0"/>
                  <a:t>If digital binary bits are passed through a pulse shape filter, all the bits takes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𝑠𝑖𝑛𝑐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then the received samples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are ISI free as shown below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53100"/>
              </a:xfrm>
              <a:blipFill rotWithShape="1">
                <a:blip r:embed="rId2"/>
                <a:stretch>
                  <a:fillRect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7" y="2590800"/>
            <a:ext cx="41853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1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Inter-symbol Interference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229600" cy="2743200"/>
          </a:xfrm>
        </p:spPr>
        <p:txBody>
          <a:bodyPr/>
          <a:lstStyle/>
          <a:p>
            <a:pPr>
              <a:buClr>
                <a:srgbClr val="0000FF"/>
              </a:buClr>
              <a:buSzTx/>
            </a:pPr>
            <a:r>
              <a:rPr lang="en-US" sz="2400" dirty="0"/>
              <a:t>For the input data stream:</a:t>
            </a:r>
          </a:p>
          <a:p>
            <a:pPr>
              <a:buClr>
                <a:srgbClr val="0000FF"/>
              </a:buClr>
              <a:buSzTx/>
            </a:pPr>
            <a:endParaRPr lang="en-US" sz="2400" dirty="0"/>
          </a:p>
          <a:p>
            <a:pPr>
              <a:buClr>
                <a:srgbClr val="0000FF"/>
              </a:buClr>
              <a:buSzTx/>
            </a:pPr>
            <a:endParaRPr lang="en-US" dirty="0"/>
          </a:p>
          <a:p>
            <a:pPr>
              <a:buClr>
                <a:srgbClr val="0000FF"/>
              </a:buClr>
              <a:buSzTx/>
            </a:pPr>
            <a:endParaRPr lang="en-US" dirty="0"/>
          </a:p>
          <a:p>
            <a:pPr>
              <a:buClr>
                <a:srgbClr val="0000FF"/>
              </a:buClr>
              <a:buSzTx/>
            </a:pPr>
            <a:r>
              <a:rPr lang="en-US" sz="2400" dirty="0"/>
              <a:t>The channel output is the superposition of each bit’s output:</a:t>
            </a:r>
          </a:p>
        </p:txBody>
      </p:sp>
      <p:grpSp>
        <p:nvGrpSpPr>
          <p:cNvPr id="86098" name="Group 82"/>
          <p:cNvGrpSpPr>
            <a:grpSpLocks/>
          </p:cNvGrpSpPr>
          <p:nvPr/>
        </p:nvGrpSpPr>
        <p:grpSpPr bwMode="auto">
          <a:xfrm>
            <a:off x="1524000" y="1295400"/>
            <a:ext cx="6096000" cy="1219200"/>
            <a:chOff x="1104" y="1344"/>
            <a:chExt cx="3840" cy="768"/>
          </a:xfrm>
          <a:noFill/>
        </p:grpSpPr>
        <p:sp>
          <p:nvSpPr>
            <p:cNvPr id="86020" name="Line 4"/>
            <p:cNvSpPr>
              <a:spLocks noChangeShapeType="1"/>
            </p:cNvSpPr>
            <p:nvPr/>
          </p:nvSpPr>
          <p:spPr bwMode="auto">
            <a:xfrm>
              <a:off x="1248" y="1824"/>
              <a:ext cx="3168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>
              <a:off x="2112" y="1796"/>
              <a:ext cx="0" cy="96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3840" y="1796"/>
              <a:ext cx="0" cy="96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536" y="1796"/>
              <a:ext cx="0" cy="96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24" name="Line 8"/>
            <p:cNvSpPr>
              <a:spLocks noChangeShapeType="1"/>
            </p:cNvSpPr>
            <p:nvPr/>
          </p:nvSpPr>
          <p:spPr bwMode="auto">
            <a:xfrm>
              <a:off x="3264" y="1796"/>
              <a:ext cx="0" cy="96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>
              <a:off x="2688" y="1796"/>
              <a:ext cx="0" cy="96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4416" y="1796"/>
              <a:ext cx="0" cy="96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4416" y="1844"/>
              <a:ext cx="432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28" name="Line 12"/>
            <p:cNvSpPr>
              <a:spLocks noChangeShapeType="1"/>
            </p:cNvSpPr>
            <p:nvPr/>
          </p:nvSpPr>
          <p:spPr bwMode="auto">
            <a:xfrm flipH="1">
              <a:off x="1104" y="1844"/>
              <a:ext cx="144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1488" y="1354"/>
              <a:ext cx="187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4320" y="1354"/>
              <a:ext cx="187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latin typeface="Arial" charset="0"/>
                </a:rPr>
                <a:t>1</a:t>
              </a:r>
            </a:p>
          </p:txBody>
        </p:sp>
        <p:sp>
          <p:nvSpPr>
            <p:cNvPr id="86031" name="Text Box 15"/>
            <p:cNvSpPr txBox="1">
              <a:spLocks noChangeArrowheads="1"/>
            </p:cNvSpPr>
            <p:nvPr/>
          </p:nvSpPr>
          <p:spPr bwMode="auto">
            <a:xfrm>
              <a:off x="3168" y="1354"/>
              <a:ext cx="187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2592" y="1354"/>
              <a:ext cx="187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6033" name="Text Box 17"/>
            <p:cNvSpPr txBox="1">
              <a:spLocks noChangeArrowheads="1"/>
            </p:cNvSpPr>
            <p:nvPr/>
          </p:nvSpPr>
          <p:spPr bwMode="auto">
            <a:xfrm>
              <a:off x="2064" y="1344"/>
              <a:ext cx="187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86034" name="Text Box 18"/>
            <p:cNvSpPr txBox="1">
              <a:spLocks noChangeArrowheads="1"/>
            </p:cNvSpPr>
            <p:nvPr/>
          </p:nvSpPr>
          <p:spPr bwMode="auto">
            <a:xfrm>
              <a:off x="3744" y="1364"/>
              <a:ext cx="187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  <p:graphicFrame>
          <p:nvGraphicFramePr>
            <p:cNvPr id="8603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3198882"/>
                </p:ext>
              </p:extLst>
            </p:nvPr>
          </p:nvGraphicFramePr>
          <p:xfrm>
            <a:off x="2048" y="1872"/>
            <a:ext cx="17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" name="Equation" r:id="rId3" imgW="164880" imgH="228600" progId="Equation.3">
                    <p:embed/>
                  </p:oleObj>
                </mc:Choice>
                <mc:Fallback>
                  <p:oleObj name="Equation" r:id="rId3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8" y="1872"/>
                          <a:ext cx="17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6" name="Object 20"/>
            <p:cNvGraphicFramePr>
              <a:graphicFrameLocks noChangeAspect="1"/>
            </p:cNvGraphicFramePr>
            <p:nvPr/>
          </p:nvGraphicFramePr>
          <p:xfrm>
            <a:off x="2572" y="1872"/>
            <a:ext cx="25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" name="Equation" r:id="rId5" imgW="241200" imgH="228600" progId="Equation.3">
                    <p:embed/>
                  </p:oleObj>
                </mc:Choice>
                <mc:Fallback>
                  <p:oleObj name="Equation" r:id="rId5" imgW="24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2" y="1872"/>
                          <a:ext cx="253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7" name="Object 21"/>
            <p:cNvGraphicFramePr>
              <a:graphicFrameLocks noChangeAspect="1"/>
            </p:cNvGraphicFramePr>
            <p:nvPr/>
          </p:nvGraphicFramePr>
          <p:xfrm>
            <a:off x="3154" y="1872"/>
            <a:ext cx="24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1" name="Equation" r:id="rId7" imgW="228600" imgH="228600" progId="Equation.3">
                    <p:embed/>
                  </p:oleObj>
                </mc:Choice>
                <mc:Fallback>
                  <p:oleObj name="Equation" r:id="rId7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" y="1872"/>
                          <a:ext cx="24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8" name="Object 22"/>
            <p:cNvGraphicFramePr>
              <a:graphicFrameLocks noChangeAspect="1"/>
            </p:cNvGraphicFramePr>
            <p:nvPr/>
          </p:nvGraphicFramePr>
          <p:xfrm>
            <a:off x="3724" y="1872"/>
            <a:ext cx="2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" name="Equation" r:id="rId9" imgW="241200" imgH="228600" progId="Equation.3">
                    <p:embed/>
                  </p:oleObj>
                </mc:Choice>
                <mc:Fallback>
                  <p:oleObj name="Equation" r:id="rId9" imgW="24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" y="1872"/>
                          <a:ext cx="2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3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5084365"/>
                </p:ext>
              </p:extLst>
            </p:nvPr>
          </p:nvGraphicFramePr>
          <p:xfrm>
            <a:off x="1480" y="1899"/>
            <a:ext cx="132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" name="Equation" r:id="rId11" imgW="126720" imgH="177480" progId="Equation.3">
                    <p:embed/>
                  </p:oleObj>
                </mc:Choice>
                <mc:Fallback>
                  <p:oleObj name="Equation" r:id="rId11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" y="1899"/>
                          <a:ext cx="132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40" name="Object 24"/>
            <p:cNvGraphicFramePr>
              <a:graphicFrameLocks noChangeAspect="1"/>
            </p:cNvGraphicFramePr>
            <p:nvPr/>
          </p:nvGraphicFramePr>
          <p:xfrm>
            <a:off x="4306" y="1872"/>
            <a:ext cx="24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4" name="Equation" r:id="rId13" imgW="228600" imgH="228600" progId="Equation.3">
                    <p:embed/>
                  </p:oleObj>
                </mc:Choice>
                <mc:Fallback>
                  <p:oleObj name="Equation" r:id="rId13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6" y="1872"/>
                          <a:ext cx="24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41" name="Object 25"/>
            <p:cNvGraphicFramePr>
              <a:graphicFrameLocks noChangeAspect="1"/>
            </p:cNvGraphicFramePr>
            <p:nvPr/>
          </p:nvGraphicFramePr>
          <p:xfrm>
            <a:off x="4763" y="1532"/>
            <a:ext cx="181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5" name="Equation" r:id="rId15" imgW="152280" imgH="164880" progId="Equation.3">
                    <p:embed/>
                  </p:oleObj>
                </mc:Choice>
                <mc:Fallback>
                  <p:oleObj name="Equation" r:id="rId1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3" y="1532"/>
                          <a:ext cx="181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V="1">
              <a:off x="3000" y="1532"/>
              <a:ext cx="0" cy="312"/>
            </a:xfrm>
            <a:prstGeom prst="line">
              <a:avLst/>
            </a:prstGeom>
            <a:grp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81" name="Line 65"/>
            <p:cNvSpPr>
              <a:spLocks noChangeShapeType="1"/>
            </p:cNvSpPr>
            <p:nvPr/>
          </p:nvSpPr>
          <p:spPr bwMode="auto">
            <a:xfrm flipV="1">
              <a:off x="1249" y="1556"/>
              <a:ext cx="0" cy="288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82" name="Line 66"/>
            <p:cNvSpPr>
              <a:spLocks noChangeShapeType="1"/>
            </p:cNvSpPr>
            <p:nvPr/>
          </p:nvSpPr>
          <p:spPr bwMode="auto">
            <a:xfrm flipV="1">
              <a:off x="1248" y="1556"/>
              <a:ext cx="576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83" name="Line 67"/>
            <p:cNvSpPr>
              <a:spLocks noChangeShapeType="1"/>
            </p:cNvSpPr>
            <p:nvPr/>
          </p:nvSpPr>
          <p:spPr bwMode="auto">
            <a:xfrm>
              <a:off x="1824" y="1556"/>
              <a:ext cx="0" cy="556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84" name="Line 68"/>
            <p:cNvSpPr>
              <a:spLocks noChangeShapeType="1"/>
            </p:cNvSpPr>
            <p:nvPr/>
          </p:nvSpPr>
          <p:spPr bwMode="auto">
            <a:xfrm>
              <a:off x="1824" y="2112"/>
              <a:ext cx="576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085" name="Line 69"/>
            <p:cNvSpPr>
              <a:spLocks noChangeShapeType="1"/>
            </p:cNvSpPr>
            <p:nvPr/>
          </p:nvSpPr>
          <p:spPr bwMode="auto">
            <a:xfrm flipV="1">
              <a:off x="2400" y="1532"/>
              <a:ext cx="0" cy="58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86" name="Line 70"/>
            <p:cNvSpPr>
              <a:spLocks noChangeShapeType="1"/>
            </p:cNvSpPr>
            <p:nvPr/>
          </p:nvSpPr>
          <p:spPr bwMode="auto">
            <a:xfrm>
              <a:off x="2400" y="1532"/>
              <a:ext cx="1152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087" name="Line 71"/>
            <p:cNvSpPr>
              <a:spLocks noChangeShapeType="1"/>
            </p:cNvSpPr>
            <p:nvPr/>
          </p:nvSpPr>
          <p:spPr bwMode="auto">
            <a:xfrm>
              <a:off x="3552" y="1532"/>
              <a:ext cx="0" cy="58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088" name="Line 72"/>
            <p:cNvSpPr>
              <a:spLocks noChangeShapeType="1"/>
            </p:cNvSpPr>
            <p:nvPr/>
          </p:nvSpPr>
          <p:spPr bwMode="auto">
            <a:xfrm>
              <a:off x="3552" y="2112"/>
              <a:ext cx="576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089" name="Line 73"/>
            <p:cNvSpPr>
              <a:spLocks noChangeShapeType="1"/>
            </p:cNvSpPr>
            <p:nvPr/>
          </p:nvSpPr>
          <p:spPr bwMode="auto">
            <a:xfrm flipV="1">
              <a:off x="4128" y="1532"/>
              <a:ext cx="0" cy="58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090" name="Line 74"/>
            <p:cNvSpPr>
              <a:spLocks noChangeShapeType="1"/>
            </p:cNvSpPr>
            <p:nvPr/>
          </p:nvSpPr>
          <p:spPr bwMode="auto">
            <a:xfrm>
              <a:off x="4128" y="1532"/>
              <a:ext cx="576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091" name="Line 75"/>
            <p:cNvSpPr>
              <a:spLocks noChangeShapeType="1"/>
            </p:cNvSpPr>
            <p:nvPr/>
          </p:nvSpPr>
          <p:spPr bwMode="auto">
            <a:xfrm flipV="1">
              <a:off x="4704" y="1532"/>
              <a:ext cx="0" cy="31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6100" name="Group 84"/>
          <p:cNvGrpSpPr>
            <a:grpSpLocks/>
          </p:cNvGrpSpPr>
          <p:nvPr/>
        </p:nvGrpSpPr>
        <p:grpSpPr bwMode="auto">
          <a:xfrm>
            <a:off x="914400" y="3276600"/>
            <a:ext cx="7010400" cy="1487488"/>
            <a:chOff x="768" y="1751"/>
            <a:chExt cx="4416" cy="937"/>
          </a:xfrm>
        </p:grpSpPr>
        <p:sp>
          <p:nvSpPr>
            <p:cNvPr id="86101" name="Line 85"/>
            <p:cNvSpPr>
              <a:spLocks noChangeShapeType="1"/>
            </p:cNvSpPr>
            <p:nvPr/>
          </p:nvSpPr>
          <p:spPr bwMode="auto">
            <a:xfrm>
              <a:off x="1248" y="2256"/>
              <a:ext cx="31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>
              <a:off x="2112" y="22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03" name="Line 87"/>
            <p:cNvSpPr>
              <a:spLocks noChangeShapeType="1"/>
            </p:cNvSpPr>
            <p:nvPr/>
          </p:nvSpPr>
          <p:spPr bwMode="auto">
            <a:xfrm>
              <a:off x="3840" y="22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04" name="Line 88"/>
            <p:cNvSpPr>
              <a:spLocks noChangeShapeType="1"/>
            </p:cNvSpPr>
            <p:nvPr/>
          </p:nvSpPr>
          <p:spPr bwMode="auto">
            <a:xfrm>
              <a:off x="1536" y="22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05" name="Line 89"/>
            <p:cNvSpPr>
              <a:spLocks noChangeShapeType="1"/>
            </p:cNvSpPr>
            <p:nvPr/>
          </p:nvSpPr>
          <p:spPr bwMode="auto">
            <a:xfrm>
              <a:off x="3264" y="22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06" name="Line 90"/>
            <p:cNvSpPr>
              <a:spLocks noChangeShapeType="1"/>
            </p:cNvSpPr>
            <p:nvPr/>
          </p:nvSpPr>
          <p:spPr bwMode="auto">
            <a:xfrm>
              <a:off x="2688" y="22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07" name="Line 91"/>
            <p:cNvSpPr>
              <a:spLocks noChangeShapeType="1"/>
            </p:cNvSpPr>
            <p:nvPr/>
          </p:nvSpPr>
          <p:spPr bwMode="auto">
            <a:xfrm>
              <a:off x="4416" y="22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08" name="Line 92"/>
            <p:cNvSpPr>
              <a:spLocks noChangeShapeType="1"/>
            </p:cNvSpPr>
            <p:nvPr/>
          </p:nvSpPr>
          <p:spPr bwMode="auto">
            <a:xfrm>
              <a:off x="4416" y="2256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6109" name="Object 93"/>
            <p:cNvGraphicFramePr>
              <a:graphicFrameLocks noChangeAspect="1"/>
            </p:cNvGraphicFramePr>
            <p:nvPr/>
          </p:nvGraphicFramePr>
          <p:xfrm>
            <a:off x="2048" y="2304"/>
            <a:ext cx="17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6" name="Equation" r:id="rId17" imgW="164880" imgH="228600" progId="Equation.3">
                    <p:embed/>
                  </p:oleObj>
                </mc:Choice>
                <mc:Fallback>
                  <p:oleObj name="Equation" r:id="rId17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8" y="2304"/>
                          <a:ext cx="17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10" name="Object 94"/>
            <p:cNvGraphicFramePr>
              <a:graphicFrameLocks noChangeAspect="1"/>
            </p:cNvGraphicFramePr>
            <p:nvPr/>
          </p:nvGraphicFramePr>
          <p:xfrm>
            <a:off x="2572" y="2304"/>
            <a:ext cx="25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" name="Equation" r:id="rId19" imgW="241200" imgH="228600" progId="Equation.3">
                    <p:embed/>
                  </p:oleObj>
                </mc:Choice>
                <mc:Fallback>
                  <p:oleObj name="Equation" r:id="rId19" imgW="24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2" y="2304"/>
                          <a:ext cx="253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11" name="Object 95"/>
            <p:cNvGraphicFramePr>
              <a:graphicFrameLocks noChangeAspect="1"/>
            </p:cNvGraphicFramePr>
            <p:nvPr/>
          </p:nvGraphicFramePr>
          <p:xfrm>
            <a:off x="3154" y="2304"/>
            <a:ext cx="24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" name="Equation" r:id="rId20" imgW="228600" imgH="228600" progId="Equation.3">
                    <p:embed/>
                  </p:oleObj>
                </mc:Choice>
                <mc:Fallback>
                  <p:oleObj name="Equation" r:id="rId20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" y="2304"/>
                          <a:ext cx="24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12" name="Object 96"/>
            <p:cNvGraphicFramePr>
              <a:graphicFrameLocks noChangeAspect="1"/>
            </p:cNvGraphicFramePr>
            <p:nvPr/>
          </p:nvGraphicFramePr>
          <p:xfrm>
            <a:off x="3724" y="2304"/>
            <a:ext cx="2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" name="Equation" r:id="rId21" imgW="241200" imgH="228600" progId="Equation.3">
                    <p:embed/>
                  </p:oleObj>
                </mc:Choice>
                <mc:Fallback>
                  <p:oleObj name="Equation" r:id="rId21" imgW="24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" y="2304"/>
                          <a:ext cx="2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13" name="Object 97"/>
            <p:cNvGraphicFramePr>
              <a:graphicFrameLocks noChangeAspect="1"/>
            </p:cNvGraphicFramePr>
            <p:nvPr/>
          </p:nvGraphicFramePr>
          <p:xfrm>
            <a:off x="1480" y="2331"/>
            <a:ext cx="132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Equation" r:id="rId22" imgW="126720" imgH="177480" progId="Equation.3">
                    <p:embed/>
                  </p:oleObj>
                </mc:Choice>
                <mc:Fallback>
                  <p:oleObj name="Equation" r:id="rId22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" y="2331"/>
                          <a:ext cx="132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14" name="Object 98"/>
            <p:cNvGraphicFramePr>
              <a:graphicFrameLocks noChangeAspect="1"/>
            </p:cNvGraphicFramePr>
            <p:nvPr/>
          </p:nvGraphicFramePr>
          <p:xfrm>
            <a:off x="4306" y="2304"/>
            <a:ext cx="24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" name="Equation" r:id="rId24" imgW="228600" imgH="228600" progId="Equation.3">
                    <p:embed/>
                  </p:oleObj>
                </mc:Choice>
                <mc:Fallback>
                  <p:oleObj name="Equation" r:id="rId24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6" y="2304"/>
                          <a:ext cx="24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6115" name="Group 99"/>
            <p:cNvGrpSpPr>
              <a:grpSpLocks/>
            </p:cNvGrpSpPr>
            <p:nvPr/>
          </p:nvGrpSpPr>
          <p:grpSpPr bwMode="auto">
            <a:xfrm>
              <a:off x="2016" y="1824"/>
              <a:ext cx="1344" cy="432"/>
              <a:chOff x="2016" y="3264"/>
              <a:chExt cx="1344" cy="432"/>
            </a:xfrm>
          </p:grpSpPr>
          <p:grpSp>
            <p:nvGrpSpPr>
              <p:cNvPr id="86116" name="Group 100"/>
              <p:cNvGrpSpPr>
                <a:grpSpLocks/>
              </p:cNvGrpSpPr>
              <p:nvPr/>
            </p:nvGrpSpPr>
            <p:grpSpPr bwMode="auto">
              <a:xfrm>
                <a:off x="2016" y="3264"/>
                <a:ext cx="1344" cy="432"/>
                <a:chOff x="2016" y="3264"/>
                <a:chExt cx="1344" cy="432"/>
              </a:xfrm>
            </p:grpSpPr>
            <p:sp>
              <p:nvSpPr>
                <p:cNvPr id="86117" name="Freeform 101"/>
                <p:cNvSpPr>
                  <a:spLocks/>
                </p:cNvSpPr>
                <p:nvPr/>
              </p:nvSpPr>
              <p:spPr bwMode="auto">
                <a:xfrm>
                  <a:off x="2016" y="3264"/>
                  <a:ext cx="672" cy="432"/>
                </a:xfrm>
                <a:custGeom>
                  <a:avLst/>
                  <a:gdLst>
                    <a:gd name="T0" fmla="*/ 0 w 672"/>
                    <a:gd name="T1" fmla="*/ 432 h 432"/>
                    <a:gd name="T2" fmla="*/ 192 w 672"/>
                    <a:gd name="T3" fmla="*/ 336 h 432"/>
                    <a:gd name="T4" fmla="*/ 384 w 672"/>
                    <a:gd name="T5" fmla="*/ 144 h 432"/>
                    <a:gd name="T6" fmla="*/ 528 w 672"/>
                    <a:gd name="T7" fmla="*/ 48 h 432"/>
                    <a:gd name="T8" fmla="*/ 672 w 672"/>
                    <a:gd name="T9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2" h="432">
                      <a:moveTo>
                        <a:pt x="0" y="432"/>
                      </a:moveTo>
                      <a:cubicBezTo>
                        <a:pt x="64" y="408"/>
                        <a:pt x="128" y="384"/>
                        <a:pt x="192" y="336"/>
                      </a:cubicBezTo>
                      <a:cubicBezTo>
                        <a:pt x="256" y="288"/>
                        <a:pt x="328" y="192"/>
                        <a:pt x="384" y="144"/>
                      </a:cubicBezTo>
                      <a:cubicBezTo>
                        <a:pt x="440" y="96"/>
                        <a:pt x="480" y="72"/>
                        <a:pt x="528" y="48"/>
                      </a:cubicBezTo>
                      <a:cubicBezTo>
                        <a:pt x="576" y="24"/>
                        <a:pt x="624" y="12"/>
                        <a:pt x="6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18" name="Freeform 102"/>
                <p:cNvSpPr>
                  <a:spLocks/>
                </p:cNvSpPr>
                <p:nvPr/>
              </p:nvSpPr>
              <p:spPr bwMode="auto">
                <a:xfrm flipH="1">
                  <a:off x="2688" y="3264"/>
                  <a:ext cx="672" cy="432"/>
                </a:xfrm>
                <a:custGeom>
                  <a:avLst/>
                  <a:gdLst>
                    <a:gd name="T0" fmla="*/ 0 w 672"/>
                    <a:gd name="T1" fmla="*/ 432 h 432"/>
                    <a:gd name="T2" fmla="*/ 192 w 672"/>
                    <a:gd name="T3" fmla="*/ 336 h 432"/>
                    <a:gd name="T4" fmla="*/ 384 w 672"/>
                    <a:gd name="T5" fmla="*/ 144 h 432"/>
                    <a:gd name="T6" fmla="*/ 528 w 672"/>
                    <a:gd name="T7" fmla="*/ 48 h 432"/>
                    <a:gd name="T8" fmla="*/ 672 w 672"/>
                    <a:gd name="T9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2" h="432">
                      <a:moveTo>
                        <a:pt x="0" y="432"/>
                      </a:moveTo>
                      <a:cubicBezTo>
                        <a:pt x="64" y="408"/>
                        <a:pt x="128" y="384"/>
                        <a:pt x="192" y="336"/>
                      </a:cubicBezTo>
                      <a:cubicBezTo>
                        <a:pt x="256" y="288"/>
                        <a:pt x="328" y="192"/>
                        <a:pt x="384" y="144"/>
                      </a:cubicBezTo>
                      <a:cubicBezTo>
                        <a:pt x="440" y="96"/>
                        <a:pt x="480" y="72"/>
                        <a:pt x="528" y="48"/>
                      </a:cubicBezTo>
                      <a:cubicBezTo>
                        <a:pt x="576" y="24"/>
                        <a:pt x="624" y="12"/>
                        <a:pt x="6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119" name="Freeform 103"/>
              <p:cNvSpPr>
                <a:spLocks/>
              </p:cNvSpPr>
              <p:nvPr/>
            </p:nvSpPr>
            <p:spPr bwMode="auto">
              <a:xfrm>
                <a:off x="2016" y="3264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0" name="Freeform 104"/>
              <p:cNvSpPr>
                <a:spLocks/>
              </p:cNvSpPr>
              <p:nvPr/>
            </p:nvSpPr>
            <p:spPr bwMode="auto">
              <a:xfrm flipH="1">
                <a:off x="2688" y="3264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121" name="Group 105"/>
            <p:cNvGrpSpPr>
              <a:grpSpLocks/>
            </p:cNvGrpSpPr>
            <p:nvPr/>
          </p:nvGrpSpPr>
          <p:grpSpPr bwMode="auto">
            <a:xfrm>
              <a:off x="768" y="1824"/>
              <a:ext cx="1440" cy="432"/>
              <a:chOff x="768" y="2592"/>
              <a:chExt cx="1440" cy="432"/>
            </a:xfrm>
          </p:grpSpPr>
          <p:sp>
            <p:nvSpPr>
              <p:cNvPr id="86122" name="Line 106"/>
              <p:cNvSpPr>
                <a:spLocks noChangeShapeType="1"/>
              </p:cNvSpPr>
              <p:nvPr/>
            </p:nvSpPr>
            <p:spPr bwMode="auto">
              <a:xfrm flipH="1">
                <a:off x="768" y="3024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123" name="Freeform 107"/>
              <p:cNvSpPr>
                <a:spLocks/>
              </p:cNvSpPr>
              <p:nvPr/>
            </p:nvSpPr>
            <p:spPr bwMode="auto">
              <a:xfrm>
                <a:off x="864" y="2592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24" name="Freeform 108"/>
              <p:cNvSpPr>
                <a:spLocks/>
              </p:cNvSpPr>
              <p:nvPr/>
            </p:nvSpPr>
            <p:spPr bwMode="auto">
              <a:xfrm flipH="1">
                <a:off x="1536" y="2592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125" name="Group 109"/>
            <p:cNvGrpSpPr>
              <a:grpSpLocks/>
            </p:cNvGrpSpPr>
            <p:nvPr/>
          </p:nvGrpSpPr>
          <p:grpSpPr bwMode="auto">
            <a:xfrm>
              <a:off x="2592" y="1824"/>
              <a:ext cx="1344" cy="432"/>
              <a:chOff x="2016" y="3264"/>
              <a:chExt cx="1344" cy="432"/>
            </a:xfrm>
          </p:grpSpPr>
          <p:grpSp>
            <p:nvGrpSpPr>
              <p:cNvPr id="86126" name="Group 110"/>
              <p:cNvGrpSpPr>
                <a:grpSpLocks/>
              </p:cNvGrpSpPr>
              <p:nvPr/>
            </p:nvGrpSpPr>
            <p:grpSpPr bwMode="auto">
              <a:xfrm>
                <a:off x="2016" y="3264"/>
                <a:ext cx="1344" cy="432"/>
                <a:chOff x="2016" y="3264"/>
                <a:chExt cx="1344" cy="432"/>
              </a:xfrm>
            </p:grpSpPr>
            <p:sp>
              <p:nvSpPr>
                <p:cNvPr id="86127" name="Freeform 111"/>
                <p:cNvSpPr>
                  <a:spLocks/>
                </p:cNvSpPr>
                <p:nvPr/>
              </p:nvSpPr>
              <p:spPr bwMode="auto">
                <a:xfrm>
                  <a:off x="2016" y="3264"/>
                  <a:ext cx="672" cy="432"/>
                </a:xfrm>
                <a:custGeom>
                  <a:avLst/>
                  <a:gdLst>
                    <a:gd name="T0" fmla="*/ 0 w 672"/>
                    <a:gd name="T1" fmla="*/ 432 h 432"/>
                    <a:gd name="T2" fmla="*/ 192 w 672"/>
                    <a:gd name="T3" fmla="*/ 336 h 432"/>
                    <a:gd name="T4" fmla="*/ 384 w 672"/>
                    <a:gd name="T5" fmla="*/ 144 h 432"/>
                    <a:gd name="T6" fmla="*/ 528 w 672"/>
                    <a:gd name="T7" fmla="*/ 48 h 432"/>
                    <a:gd name="T8" fmla="*/ 672 w 672"/>
                    <a:gd name="T9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2" h="432">
                      <a:moveTo>
                        <a:pt x="0" y="432"/>
                      </a:moveTo>
                      <a:cubicBezTo>
                        <a:pt x="64" y="408"/>
                        <a:pt x="128" y="384"/>
                        <a:pt x="192" y="336"/>
                      </a:cubicBezTo>
                      <a:cubicBezTo>
                        <a:pt x="256" y="288"/>
                        <a:pt x="328" y="192"/>
                        <a:pt x="384" y="144"/>
                      </a:cubicBezTo>
                      <a:cubicBezTo>
                        <a:pt x="440" y="96"/>
                        <a:pt x="480" y="72"/>
                        <a:pt x="528" y="48"/>
                      </a:cubicBezTo>
                      <a:cubicBezTo>
                        <a:pt x="576" y="24"/>
                        <a:pt x="624" y="12"/>
                        <a:pt x="6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28" name="Freeform 112"/>
                <p:cNvSpPr>
                  <a:spLocks/>
                </p:cNvSpPr>
                <p:nvPr/>
              </p:nvSpPr>
              <p:spPr bwMode="auto">
                <a:xfrm flipH="1">
                  <a:off x="2688" y="3264"/>
                  <a:ext cx="672" cy="432"/>
                </a:xfrm>
                <a:custGeom>
                  <a:avLst/>
                  <a:gdLst>
                    <a:gd name="T0" fmla="*/ 0 w 672"/>
                    <a:gd name="T1" fmla="*/ 432 h 432"/>
                    <a:gd name="T2" fmla="*/ 192 w 672"/>
                    <a:gd name="T3" fmla="*/ 336 h 432"/>
                    <a:gd name="T4" fmla="*/ 384 w 672"/>
                    <a:gd name="T5" fmla="*/ 144 h 432"/>
                    <a:gd name="T6" fmla="*/ 528 w 672"/>
                    <a:gd name="T7" fmla="*/ 48 h 432"/>
                    <a:gd name="T8" fmla="*/ 672 w 672"/>
                    <a:gd name="T9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2" h="432">
                      <a:moveTo>
                        <a:pt x="0" y="432"/>
                      </a:moveTo>
                      <a:cubicBezTo>
                        <a:pt x="64" y="408"/>
                        <a:pt x="128" y="384"/>
                        <a:pt x="192" y="336"/>
                      </a:cubicBezTo>
                      <a:cubicBezTo>
                        <a:pt x="256" y="288"/>
                        <a:pt x="328" y="192"/>
                        <a:pt x="384" y="144"/>
                      </a:cubicBezTo>
                      <a:cubicBezTo>
                        <a:pt x="440" y="96"/>
                        <a:pt x="480" y="72"/>
                        <a:pt x="528" y="48"/>
                      </a:cubicBezTo>
                      <a:cubicBezTo>
                        <a:pt x="576" y="24"/>
                        <a:pt x="624" y="12"/>
                        <a:pt x="6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129" name="Freeform 113"/>
              <p:cNvSpPr>
                <a:spLocks/>
              </p:cNvSpPr>
              <p:nvPr/>
            </p:nvSpPr>
            <p:spPr bwMode="auto">
              <a:xfrm>
                <a:off x="2016" y="3264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0" name="Freeform 114"/>
              <p:cNvSpPr>
                <a:spLocks/>
              </p:cNvSpPr>
              <p:nvPr/>
            </p:nvSpPr>
            <p:spPr bwMode="auto">
              <a:xfrm flipH="1">
                <a:off x="2688" y="3264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131" name="Group 115"/>
            <p:cNvGrpSpPr>
              <a:grpSpLocks/>
            </p:cNvGrpSpPr>
            <p:nvPr/>
          </p:nvGrpSpPr>
          <p:grpSpPr bwMode="auto">
            <a:xfrm>
              <a:off x="3744" y="1824"/>
              <a:ext cx="1344" cy="432"/>
              <a:chOff x="2016" y="3264"/>
              <a:chExt cx="1344" cy="432"/>
            </a:xfrm>
          </p:grpSpPr>
          <p:grpSp>
            <p:nvGrpSpPr>
              <p:cNvPr id="86132" name="Group 116"/>
              <p:cNvGrpSpPr>
                <a:grpSpLocks/>
              </p:cNvGrpSpPr>
              <p:nvPr/>
            </p:nvGrpSpPr>
            <p:grpSpPr bwMode="auto">
              <a:xfrm>
                <a:off x="2016" y="3264"/>
                <a:ext cx="1344" cy="432"/>
                <a:chOff x="2016" y="3264"/>
                <a:chExt cx="1344" cy="432"/>
              </a:xfrm>
            </p:grpSpPr>
            <p:sp>
              <p:nvSpPr>
                <p:cNvPr id="86133" name="Freeform 117"/>
                <p:cNvSpPr>
                  <a:spLocks/>
                </p:cNvSpPr>
                <p:nvPr/>
              </p:nvSpPr>
              <p:spPr bwMode="auto">
                <a:xfrm>
                  <a:off x="2016" y="3264"/>
                  <a:ext cx="672" cy="432"/>
                </a:xfrm>
                <a:custGeom>
                  <a:avLst/>
                  <a:gdLst>
                    <a:gd name="T0" fmla="*/ 0 w 672"/>
                    <a:gd name="T1" fmla="*/ 432 h 432"/>
                    <a:gd name="T2" fmla="*/ 192 w 672"/>
                    <a:gd name="T3" fmla="*/ 336 h 432"/>
                    <a:gd name="T4" fmla="*/ 384 w 672"/>
                    <a:gd name="T5" fmla="*/ 144 h 432"/>
                    <a:gd name="T6" fmla="*/ 528 w 672"/>
                    <a:gd name="T7" fmla="*/ 48 h 432"/>
                    <a:gd name="T8" fmla="*/ 672 w 672"/>
                    <a:gd name="T9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2" h="432">
                      <a:moveTo>
                        <a:pt x="0" y="432"/>
                      </a:moveTo>
                      <a:cubicBezTo>
                        <a:pt x="64" y="408"/>
                        <a:pt x="128" y="384"/>
                        <a:pt x="192" y="336"/>
                      </a:cubicBezTo>
                      <a:cubicBezTo>
                        <a:pt x="256" y="288"/>
                        <a:pt x="328" y="192"/>
                        <a:pt x="384" y="144"/>
                      </a:cubicBezTo>
                      <a:cubicBezTo>
                        <a:pt x="440" y="96"/>
                        <a:pt x="480" y="72"/>
                        <a:pt x="528" y="48"/>
                      </a:cubicBezTo>
                      <a:cubicBezTo>
                        <a:pt x="576" y="24"/>
                        <a:pt x="624" y="12"/>
                        <a:pt x="6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34" name="Freeform 118"/>
                <p:cNvSpPr>
                  <a:spLocks/>
                </p:cNvSpPr>
                <p:nvPr/>
              </p:nvSpPr>
              <p:spPr bwMode="auto">
                <a:xfrm flipH="1">
                  <a:off x="2688" y="3264"/>
                  <a:ext cx="672" cy="432"/>
                </a:xfrm>
                <a:custGeom>
                  <a:avLst/>
                  <a:gdLst>
                    <a:gd name="T0" fmla="*/ 0 w 672"/>
                    <a:gd name="T1" fmla="*/ 432 h 432"/>
                    <a:gd name="T2" fmla="*/ 192 w 672"/>
                    <a:gd name="T3" fmla="*/ 336 h 432"/>
                    <a:gd name="T4" fmla="*/ 384 w 672"/>
                    <a:gd name="T5" fmla="*/ 144 h 432"/>
                    <a:gd name="T6" fmla="*/ 528 w 672"/>
                    <a:gd name="T7" fmla="*/ 48 h 432"/>
                    <a:gd name="T8" fmla="*/ 672 w 672"/>
                    <a:gd name="T9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2" h="432">
                      <a:moveTo>
                        <a:pt x="0" y="432"/>
                      </a:moveTo>
                      <a:cubicBezTo>
                        <a:pt x="64" y="408"/>
                        <a:pt x="128" y="384"/>
                        <a:pt x="192" y="336"/>
                      </a:cubicBezTo>
                      <a:cubicBezTo>
                        <a:pt x="256" y="288"/>
                        <a:pt x="328" y="192"/>
                        <a:pt x="384" y="144"/>
                      </a:cubicBezTo>
                      <a:cubicBezTo>
                        <a:pt x="440" y="96"/>
                        <a:pt x="480" y="72"/>
                        <a:pt x="528" y="48"/>
                      </a:cubicBezTo>
                      <a:cubicBezTo>
                        <a:pt x="576" y="24"/>
                        <a:pt x="624" y="12"/>
                        <a:pt x="6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135" name="Freeform 119"/>
              <p:cNvSpPr>
                <a:spLocks/>
              </p:cNvSpPr>
              <p:nvPr/>
            </p:nvSpPr>
            <p:spPr bwMode="auto">
              <a:xfrm>
                <a:off x="2016" y="3264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36" name="Freeform 120"/>
              <p:cNvSpPr>
                <a:spLocks/>
              </p:cNvSpPr>
              <p:nvPr/>
            </p:nvSpPr>
            <p:spPr bwMode="auto">
              <a:xfrm flipH="1">
                <a:off x="2688" y="3264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137" name="Line 121"/>
            <p:cNvSpPr>
              <a:spLocks noChangeShapeType="1"/>
            </p:cNvSpPr>
            <p:nvPr/>
          </p:nvSpPr>
          <p:spPr bwMode="auto">
            <a:xfrm>
              <a:off x="960" y="22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38" name="Line 122"/>
            <p:cNvSpPr>
              <a:spLocks noChangeShapeType="1"/>
            </p:cNvSpPr>
            <p:nvPr/>
          </p:nvSpPr>
          <p:spPr bwMode="auto">
            <a:xfrm>
              <a:off x="4992" y="22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6139" name="Group 123"/>
            <p:cNvGrpSpPr>
              <a:grpSpLocks/>
            </p:cNvGrpSpPr>
            <p:nvPr/>
          </p:nvGrpSpPr>
          <p:grpSpPr bwMode="auto">
            <a:xfrm flipV="1">
              <a:off x="3168" y="2256"/>
              <a:ext cx="1344" cy="432"/>
              <a:chOff x="960" y="3456"/>
              <a:chExt cx="1344" cy="432"/>
            </a:xfrm>
          </p:grpSpPr>
          <p:sp>
            <p:nvSpPr>
              <p:cNvPr id="86140" name="Freeform 124"/>
              <p:cNvSpPr>
                <a:spLocks/>
              </p:cNvSpPr>
              <p:nvPr/>
            </p:nvSpPr>
            <p:spPr bwMode="auto">
              <a:xfrm>
                <a:off x="960" y="3456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1" name="Freeform 125"/>
              <p:cNvSpPr>
                <a:spLocks/>
              </p:cNvSpPr>
              <p:nvPr/>
            </p:nvSpPr>
            <p:spPr bwMode="auto">
              <a:xfrm flipH="1">
                <a:off x="1632" y="3456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142" name="Group 126"/>
            <p:cNvGrpSpPr>
              <a:grpSpLocks/>
            </p:cNvGrpSpPr>
            <p:nvPr/>
          </p:nvGrpSpPr>
          <p:grpSpPr bwMode="auto">
            <a:xfrm flipV="1">
              <a:off x="1440" y="2256"/>
              <a:ext cx="1344" cy="432"/>
              <a:chOff x="960" y="3456"/>
              <a:chExt cx="1344" cy="432"/>
            </a:xfrm>
          </p:grpSpPr>
          <p:sp>
            <p:nvSpPr>
              <p:cNvPr id="86143" name="Freeform 127"/>
              <p:cNvSpPr>
                <a:spLocks/>
              </p:cNvSpPr>
              <p:nvPr/>
            </p:nvSpPr>
            <p:spPr bwMode="auto">
              <a:xfrm>
                <a:off x="960" y="3456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44" name="Freeform 128"/>
              <p:cNvSpPr>
                <a:spLocks/>
              </p:cNvSpPr>
              <p:nvPr/>
            </p:nvSpPr>
            <p:spPr bwMode="auto">
              <a:xfrm flipH="1">
                <a:off x="1632" y="3456"/>
                <a:ext cx="672" cy="432"/>
              </a:xfrm>
              <a:custGeom>
                <a:avLst/>
                <a:gdLst>
                  <a:gd name="T0" fmla="*/ 0 w 672"/>
                  <a:gd name="T1" fmla="*/ 432 h 432"/>
                  <a:gd name="T2" fmla="*/ 192 w 672"/>
                  <a:gd name="T3" fmla="*/ 336 h 432"/>
                  <a:gd name="T4" fmla="*/ 384 w 672"/>
                  <a:gd name="T5" fmla="*/ 144 h 432"/>
                  <a:gd name="T6" fmla="*/ 528 w 672"/>
                  <a:gd name="T7" fmla="*/ 48 h 432"/>
                  <a:gd name="T8" fmla="*/ 672 w 672"/>
                  <a:gd name="T9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432">
                    <a:moveTo>
                      <a:pt x="0" y="432"/>
                    </a:moveTo>
                    <a:cubicBezTo>
                      <a:pt x="64" y="408"/>
                      <a:pt x="128" y="384"/>
                      <a:pt x="192" y="336"/>
                    </a:cubicBezTo>
                    <a:cubicBezTo>
                      <a:pt x="256" y="288"/>
                      <a:pt x="328" y="192"/>
                      <a:pt x="384" y="144"/>
                    </a:cubicBezTo>
                    <a:cubicBezTo>
                      <a:pt x="440" y="96"/>
                      <a:pt x="480" y="72"/>
                      <a:pt x="528" y="48"/>
                    </a:cubicBezTo>
                    <a:cubicBezTo>
                      <a:pt x="576" y="24"/>
                      <a:pt x="624" y="12"/>
                      <a:pt x="672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145" name="Freeform 129"/>
            <p:cNvSpPr>
              <a:spLocks/>
            </p:cNvSpPr>
            <p:nvPr/>
          </p:nvSpPr>
          <p:spPr bwMode="auto">
            <a:xfrm>
              <a:off x="1448" y="1751"/>
              <a:ext cx="3108" cy="897"/>
            </a:xfrm>
            <a:custGeom>
              <a:avLst/>
              <a:gdLst>
                <a:gd name="T0" fmla="*/ 0 w 3108"/>
                <a:gd name="T1" fmla="*/ 101 h 897"/>
                <a:gd name="T2" fmla="*/ 128 w 3108"/>
                <a:gd name="T3" fmla="*/ 153 h 897"/>
                <a:gd name="T4" fmla="*/ 368 w 3108"/>
                <a:gd name="T5" fmla="*/ 497 h 897"/>
                <a:gd name="T6" fmla="*/ 672 w 3108"/>
                <a:gd name="T7" fmla="*/ 897 h 897"/>
                <a:gd name="T8" fmla="*/ 944 w 3108"/>
                <a:gd name="T9" fmla="*/ 497 h 897"/>
                <a:gd name="T10" fmla="*/ 1232 w 3108"/>
                <a:gd name="T11" fmla="*/ 121 h 897"/>
                <a:gd name="T12" fmla="*/ 1532 w 3108"/>
                <a:gd name="T13" fmla="*/ 5 h 897"/>
                <a:gd name="T14" fmla="*/ 1824 w 3108"/>
                <a:gd name="T15" fmla="*/ 149 h 897"/>
                <a:gd name="T16" fmla="*/ 2124 w 3108"/>
                <a:gd name="T17" fmla="*/ 505 h 897"/>
                <a:gd name="T18" fmla="*/ 2392 w 3108"/>
                <a:gd name="T19" fmla="*/ 857 h 897"/>
                <a:gd name="T20" fmla="*/ 2684 w 3108"/>
                <a:gd name="T21" fmla="*/ 493 h 897"/>
                <a:gd name="T22" fmla="*/ 2892 w 3108"/>
                <a:gd name="T23" fmla="*/ 161 h 897"/>
                <a:gd name="T24" fmla="*/ 3108 w 3108"/>
                <a:gd name="T25" fmla="*/ 12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8" h="897">
                  <a:moveTo>
                    <a:pt x="0" y="101"/>
                  </a:moveTo>
                  <a:cubicBezTo>
                    <a:pt x="33" y="94"/>
                    <a:pt x="67" y="87"/>
                    <a:pt x="128" y="153"/>
                  </a:cubicBezTo>
                  <a:cubicBezTo>
                    <a:pt x="189" y="219"/>
                    <a:pt x="277" y="373"/>
                    <a:pt x="368" y="497"/>
                  </a:cubicBezTo>
                  <a:cubicBezTo>
                    <a:pt x="459" y="621"/>
                    <a:pt x="576" y="897"/>
                    <a:pt x="672" y="897"/>
                  </a:cubicBezTo>
                  <a:cubicBezTo>
                    <a:pt x="768" y="897"/>
                    <a:pt x="851" y="626"/>
                    <a:pt x="944" y="497"/>
                  </a:cubicBezTo>
                  <a:cubicBezTo>
                    <a:pt x="1037" y="368"/>
                    <a:pt x="1134" y="203"/>
                    <a:pt x="1232" y="121"/>
                  </a:cubicBezTo>
                  <a:cubicBezTo>
                    <a:pt x="1330" y="39"/>
                    <a:pt x="1433" y="0"/>
                    <a:pt x="1532" y="5"/>
                  </a:cubicBezTo>
                  <a:cubicBezTo>
                    <a:pt x="1631" y="10"/>
                    <a:pt x="1725" y="66"/>
                    <a:pt x="1824" y="149"/>
                  </a:cubicBezTo>
                  <a:cubicBezTo>
                    <a:pt x="1923" y="232"/>
                    <a:pt x="2029" y="387"/>
                    <a:pt x="2124" y="505"/>
                  </a:cubicBezTo>
                  <a:cubicBezTo>
                    <a:pt x="2219" y="623"/>
                    <a:pt x="2299" y="859"/>
                    <a:pt x="2392" y="857"/>
                  </a:cubicBezTo>
                  <a:cubicBezTo>
                    <a:pt x="2485" y="855"/>
                    <a:pt x="2601" y="609"/>
                    <a:pt x="2684" y="493"/>
                  </a:cubicBezTo>
                  <a:cubicBezTo>
                    <a:pt x="2767" y="377"/>
                    <a:pt x="2821" y="222"/>
                    <a:pt x="2892" y="161"/>
                  </a:cubicBezTo>
                  <a:cubicBezTo>
                    <a:pt x="2963" y="100"/>
                    <a:pt x="3073" y="131"/>
                    <a:pt x="3108" y="125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6146" name="Group 130"/>
          <p:cNvGrpSpPr>
            <a:grpSpLocks/>
          </p:cNvGrpSpPr>
          <p:nvPr/>
        </p:nvGrpSpPr>
        <p:grpSpPr bwMode="auto">
          <a:xfrm>
            <a:off x="914400" y="4724400"/>
            <a:ext cx="7010400" cy="1689100"/>
            <a:chOff x="768" y="2784"/>
            <a:chExt cx="4416" cy="1064"/>
          </a:xfrm>
        </p:grpSpPr>
        <p:sp>
          <p:nvSpPr>
            <p:cNvPr id="86147" name="Text Box 131"/>
            <p:cNvSpPr txBox="1">
              <a:spLocks noChangeArrowheads="1"/>
            </p:cNvSpPr>
            <p:nvPr/>
          </p:nvSpPr>
          <p:spPr bwMode="auto">
            <a:xfrm>
              <a:off x="1488" y="279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latin typeface="Arial" charset="0"/>
                </a:rPr>
                <a:t>1</a:t>
              </a:r>
            </a:p>
          </p:txBody>
        </p:sp>
        <p:sp>
          <p:nvSpPr>
            <p:cNvPr id="86148" name="Text Box 132"/>
            <p:cNvSpPr txBox="1">
              <a:spLocks noChangeArrowheads="1"/>
            </p:cNvSpPr>
            <p:nvPr/>
          </p:nvSpPr>
          <p:spPr bwMode="auto">
            <a:xfrm>
              <a:off x="4320" y="279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latin typeface="Arial" charset="0"/>
                </a:rPr>
                <a:t>1</a:t>
              </a:r>
            </a:p>
          </p:txBody>
        </p:sp>
        <p:sp>
          <p:nvSpPr>
            <p:cNvPr id="86149" name="Text Box 133"/>
            <p:cNvSpPr txBox="1">
              <a:spLocks noChangeArrowheads="1"/>
            </p:cNvSpPr>
            <p:nvPr/>
          </p:nvSpPr>
          <p:spPr bwMode="auto">
            <a:xfrm>
              <a:off x="3168" y="279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latin typeface="Arial" charset="0"/>
                </a:rPr>
                <a:t>1</a:t>
              </a:r>
            </a:p>
          </p:txBody>
        </p:sp>
        <p:sp>
          <p:nvSpPr>
            <p:cNvPr id="86150" name="Text Box 134"/>
            <p:cNvSpPr txBox="1">
              <a:spLocks noChangeArrowheads="1"/>
            </p:cNvSpPr>
            <p:nvPr/>
          </p:nvSpPr>
          <p:spPr bwMode="auto">
            <a:xfrm>
              <a:off x="2592" y="279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latin typeface="Arial" charset="0"/>
                </a:rPr>
                <a:t>1</a:t>
              </a:r>
            </a:p>
          </p:txBody>
        </p:sp>
        <p:sp>
          <p:nvSpPr>
            <p:cNvPr id="86151" name="Text Box 135"/>
            <p:cNvSpPr txBox="1">
              <a:spLocks noChangeArrowheads="1"/>
            </p:cNvSpPr>
            <p:nvPr/>
          </p:nvSpPr>
          <p:spPr bwMode="auto">
            <a:xfrm>
              <a:off x="2064" y="278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latin typeface="Arial" charset="0"/>
                </a:rPr>
                <a:t>0</a:t>
              </a:r>
            </a:p>
          </p:txBody>
        </p:sp>
        <p:sp>
          <p:nvSpPr>
            <p:cNvPr id="86152" name="Text Box 136"/>
            <p:cNvSpPr txBox="1">
              <a:spLocks noChangeArrowheads="1"/>
            </p:cNvSpPr>
            <p:nvPr/>
          </p:nvSpPr>
          <p:spPr bwMode="auto">
            <a:xfrm>
              <a:off x="3744" y="28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chemeClr val="hlink"/>
                </a:buClr>
                <a:buSzPct val="55000"/>
                <a:buFont typeface="Monotype Sorts" pitchFamily="2" charset="2"/>
                <a:buNone/>
              </a:pPr>
              <a:r>
                <a:rPr kumimoji="1" lang="en-US" sz="1600">
                  <a:latin typeface="Arial" charset="0"/>
                </a:rPr>
                <a:t>0</a:t>
              </a:r>
            </a:p>
          </p:txBody>
        </p:sp>
        <p:sp>
          <p:nvSpPr>
            <p:cNvPr id="86153" name="Freeform 137"/>
            <p:cNvSpPr>
              <a:spLocks/>
            </p:cNvSpPr>
            <p:nvPr/>
          </p:nvSpPr>
          <p:spPr bwMode="auto">
            <a:xfrm>
              <a:off x="816" y="3104"/>
              <a:ext cx="645" cy="362"/>
            </a:xfrm>
            <a:custGeom>
              <a:avLst/>
              <a:gdLst>
                <a:gd name="T0" fmla="*/ 645 w 645"/>
                <a:gd name="T1" fmla="*/ 0 h 418"/>
                <a:gd name="T2" fmla="*/ 579 w 645"/>
                <a:gd name="T3" fmla="*/ 18 h 418"/>
                <a:gd name="T4" fmla="*/ 534 w 645"/>
                <a:gd name="T5" fmla="*/ 42 h 418"/>
                <a:gd name="T6" fmla="*/ 486 w 645"/>
                <a:gd name="T7" fmla="*/ 90 h 418"/>
                <a:gd name="T8" fmla="*/ 456 w 645"/>
                <a:gd name="T9" fmla="*/ 120 h 418"/>
                <a:gd name="T10" fmla="*/ 405 w 645"/>
                <a:gd name="T11" fmla="*/ 165 h 418"/>
                <a:gd name="T12" fmla="*/ 354 w 645"/>
                <a:gd name="T13" fmla="*/ 222 h 418"/>
                <a:gd name="T14" fmla="*/ 324 w 645"/>
                <a:gd name="T15" fmla="*/ 255 h 418"/>
                <a:gd name="T16" fmla="*/ 276 w 645"/>
                <a:gd name="T17" fmla="*/ 309 h 418"/>
                <a:gd name="T18" fmla="*/ 90 w 645"/>
                <a:gd name="T19" fmla="*/ 408 h 418"/>
                <a:gd name="T20" fmla="*/ 0 w 645"/>
                <a:gd name="T21" fmla="*/ 4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5" h="418">
                  <a:moveTo>
                    <a:pt x="645" y="0"/>
                  </a:moveTo>
                  <a:cubicBezTo>
                    <a:pt x="623" y="6"/>
                    <a:pt x="601" y="11"/>
                    <a:pt x="579" y="18"/>
                  </a:cubicBezTo>
                  <a:cubicBezTo>
                    <a:pt x="563" y="23"/>
                    <a:pt x="550" y="37"/>
                    <a:pt x="534" y="42"/>
                  </a:cubicBezTo>
                  <a:cubicBezTo>
                    <a:pt x="523" y="58"/>
                    <a:pt x="503" y="79"/>
                    <a:pt x="486" y="90"/>
                  </a:cubicBezTo>
                  <a:cubicBezTo>
                    <a:pt x="479" y="101"/>
                    <a:pt x="467" y="113"/>
                    <a:pt x="456" y="120"/>
                  </a:cubicBezTo>
                  <a:cubicBezTo>
                    <a:pt x="445" y="137"/>
                    <a:pt x="422" y="153"/>
                    <a:pt x="405" y="165"/>
                  </a:cubicBezTo>
                  <a:cubicBezTo>
                    <a:pt x="396" y="179"/>
                    <a:pt x="367" y="213"/>
                    <a:pt x="354" y="222"/>
                  </a:cubicBezTo>
                  <a:cubicBezTo>
                    <a:pt x="346" y="234"/>
                    <a:pt x="334" y="243"/>
                    <a:pt x="324" y="255"/>
                  </a:cubicBezTo>
                  <a:cubicBezTo>
                    <a:pt x="310" y="272"/>
                    <a:pt x="293" y="294"/>
                    <a:pt x="276" y="309"/>
                  </a:cubicBezTo>
                  <a:cubicBezTo>
                    <a:pt x="232" y="347"/>
                    <a:pt x="146" y="389"/>
                    <a:pt x="90" y="408"/>
                  </a:cubicBezTo>
                  <a:cubicBezTo>
                    <a:pt x="60" y="418"/>
                    <a:pt x="31" y="414"/>
                    <a:pt x="0" y="414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54" name="Line 138"/>
            <p:cNvSpPr>
              <a:spLocks noChangeShapeType="1"/>
            </p:cNvSpPr>
            <p:nvPr/>
          </p:nvSpPr>
          <p:spPr bwMode="auto">
            <a:xfrm>
              <a:off x="768" y="3456"/>
              <a:ext cx="36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55" name="Line 139"/>
            <p:cNvSpPr>
              <a:spLocks noChangeShapeType="1"/>
            </p:cNvSpPr>
            <p:nvPr/>
          </p:nvSpPr>
          <p:spPr bwMode="auto">
            <a:xfrm>
              <a:off x="2112" y="34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56" name="Line 140"/>
            <p:cNvSpPr>
              <a:spLocks noChangeShapeType="1"/>
            </p:cNvSpPr>
            <p:nvPr/>
          </p:nvSpPr>
          <p:spPr bwMode="auto">
            <a:xfrm>
              <a:off x="3840" y="34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57" name="Line 141"/>
            <p:cNvSpPr>
              <a:spLocks noChangeShapeType="1"/>
            </p:cNvSpPr>
            <p:nvPr/>
          </p:nvSpPr>
          <p:spPr bwMode="auto">
            <a:xfrm>
              <a:off x="1536" y="34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58" name="Line 142"/>
            <p:cNvSpPr>
              <a:spLocks noChangeShapeType="1"/>
            </p:cNvSpPr>
            <p:nvPr/>
          </p:nvSpPr>
          <p:spPr bwMode="auto">
            <a:xfrm>
              <a:off x="3264" y="34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59" name="Line 143"/>
            <p:cNvSpPr>
              <a:spLocks noChangeShapeType="1"/>
            </p:cNvSpPr>
            <p:nvPr/>
          </p:nvSpPr>
          <p:spPr bwMode="auto">
            <a:xfrm>
              <a:off x="2688" y="34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60" name="Line 144"/>
            <p:cNvSpPr>
              <a:spLocks noChangeShapeType="1"/>
            </p:cNvSpPr>
            <p:nvPr/>
          </p:nvSpPr>
          <p:spPr bwMode="auto">
            <a:xfrm>
              <a:off x="4416" y="34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61" name="Line 145"/>
            <p:cNvSpPr>
              <a:spLocks noChangeShapeType="1"/>
            </p:cNvSpPr>
            <p:nvPr/>
          </p:nvSpPr>
          <p:spPr bwMode="auto">
            <a:xfrm>
              <a:off x="4416" y="3456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86162" name="Object 146"/>
            <p:cNvGraphicFramePr>
              <a:graphicFrameLocks noChangeAspect="1"/>
            </p:cNvGraphicFramePr>
            <p:nvPr/>
          </p:nvGraphicFramePr>
          <p:xfrm>
            <a:off x="2048" y="3504"/>
            <a:ext cx="17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" name="Equation" r:id="rId25" imgW="164880" imgH="228600" progId="Equation.3">
                    <p:embed/>
                  </p:oleObj>
                </mc:Choice>
                <mc:Fallback>
                  <p:oleObj name="Equation" r:id="rId2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8" y="3504"/>
                          <a:ext cx="17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63" name="Object 147"/>
            <p:cNvGraphicFramePr>
              <a:graphicFrameLocks noChangeAspect="1"/>
            </p:cNvGraphicFramePr>
            <p:nvPr/>
          </p:nvGraphicFramePr>
          <p:xfrm>
            <a:off x="2572" y="3504"/>
            <a:ext cx="25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3" name="Equation" r:id="rId26" imgW="241200" imgH="228600" progId="Equation.3">
                    <p:embed/>
                  </p:oleObj>
                </mc:Choice>
                <mc:Fallback>
                  <p:oleObj name="Equation" r:id="rId26" imgW="24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2" y="3504"/>
                          <a:ext cx="253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64" name="Object 148"/>
            <p:cNvGraphicFramePr>
              <a:graphicFrameLocks noChangeAspect="1"/>
            </p:cNvGraphicFramePr>
            <p:nvPr/>
          </p:nvGraphicFramePr>
          <p:xfrm>
            <a:off x="3154" y="3504"/>
            <a:ext cx="24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" name="Equation" r:id="rId27" imgW="228600" imgH="228600" progId="Equation.3">
                    <p:embed/>
                  </p:oleObj>
                </mc:Choice>
                <mc:Fallback>
                  <p:oleObj name="Equation" r:id="rId27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" y="3504"/>
                          <a:ext cx="24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65" name="Object 149"/>
            <p:cNvGraphicFramePr>
              <a:graphicFrameLocks noChangeAspect="1"/>
            </p:cNvGraphicFramePr>
            <p:nvPr/>
          </p:nvGraphicFramePr>
          <p:xfrm>
            <a:off x="3724" y="3504"/>
            <a:ext cx="252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5" name="Equation" r:id="rId28" imgW="241200" imgH="228600" progId="Equation.3">
                    <p:embed/>
                  </p:oleObj>
                </mc:Choice>
                <mc:Fallback>
                  <p:oleObj name="Equation" r:id="rId28" imgW="24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" y="3504"/>
                          <a:ext cx="252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66" name="Object 150"/>
            <p:cNvGraphicFramePr>
              <a:graphicFrameLocks noChangeAspect="1"/>
            </p:cNvGraphicFramePr>
            <p:nvPr/>
          </p:nvGraphicFramePr>
          <p:xfrm>
            <a:off x="1480" y="3531"/>
            <a:ext cx="132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6" name="Equation" r:id="rId29" imgW="126720" imgH="177480" progId="Equation.3">
                    <p:embed/>
                  </p:oleObj>
                </mc:Choice>
                <mc:Fallback>
                  <p:oleObj name="Equation" r:id="rId29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" y="3531"/>
                          <a:ext cx="132" cy="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167" name="Object 151"/>
            <p:cNvGraphicFramePr>
              <a:graphicFrameLocks noChangeAspect="1"/>
            </p:cNvGraphicFramePr>
            <p:nvPr/>
          </p:nvGraphicFramePr>
          <p:xfrm>
            <a:off x="4306" y="3504"/>
            <a:ext cx="241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" name="Equation" r:id="rId30" imgW="228600" imgH="228600" progId="Equation.3">
                    <p:embed/>
                  </p:oleObj>
                </mc:Choice>
                <mc:Fallback>
                  <p:oleObj name="Equation" r:id="rId30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6" y="3504"/>
                          <a:ext cx="241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168" name="Line 152"/>
            <p:cNvSpPr>
              <a:spLocks noChangeShapeType="1"/>
            </p:cNvSpPr>
            <p:nvPr/>
          </p:nvSpPr>
          <p:spPr bwMode="auto">
            <a:xfrm>
              <a:off x="960" y="34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69" name="Line 153"/>
            <p:cNvSpPr>
              <a:spLocks noChangeShapeType="1"/>
            </p:cNvSpPr>
            <p:nvPr/>
          </p:nvSpPr>
          <p:spPr bwMode="auto">
            <a:xfrm>
              <a:off x="4992" y="3408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70" name="Freeform 154"/>
            <p:cNvSpPr>
              <a:spLocks/>
            </p:cNvSpPr>
            <p:nvPr/>
          </p:nvSpPr>
          <p:spPr bwMode="auto">
            <a:xfrm>
              <a:off x="1444" y="2951"/>
              <a:ext cx="3059" cy="815"/>
            </a:xfrm>
            <a:custGeom>
              <a:avLst/>
              <a:gdLst>
                <a:gd name="T0" fmla="*/ 0 w 3059"/>
                <a:gd name="T1" fmla="*/ 155 h 815"/>
                <a:gd name="T2" fmla="*/ 122 w 3059"/>
                <a:gd name="T3" fmla="*/ 187 h 815"/>
                <a:gd name="T4" fmla="*/ 372 w 3059"/>
                <a:gd name="T5" fmla="*/ 497 h 815"/>
                <a:gd name="T6" fmla="*/ 664 w 3059"/>
                <a:gd name="T7" fmla="*/ 813 h 815"/>
                <a:gd name="T8" fmla="*/ 948 w 3059"/>
                <a:gd name="T9" fmla="*/ 497 h 815"/>
                <a:gd name="T10" fmla="*/ 1236 w 3059"/>
                <a:gd name="T11" fmla="*/ 121 h 815"/>
                <a:gd name="T12" fmla="*/ 1536 w 3059"/>
                <a:gd name="T13" fmla="*/ 5 h 815"/>
                <a:gd name="T14" fmla="*/ 1828 w 3059"/>
                <a:gd name="T15" fmla="*/ 149 h 815"/>
                <a:gd name="T16" fmla="*/ 2128 w 3059"/>
                <a:gd name="T17" fmla="*/ 505 h 815"/>
                <a:gd name="T18" fmla="*/ 2395 w 3059"/>
                <a:gd name="T19" fmla="*/ 813 h 815"/>
                <a:gd name="T20" fmla="*/ 2688 w 3059"/>
                <a:gd name="T21" fmla="*/ 493 h 815"/>
                <a:gd name="T22" fmla="*/ 2936 w 3059"/>
                <a:gd name="T23" fmla="*/ 150 h 815"/>
                <a:gd name="T24" fmla="*/ 3059 w 3059"/>
                <a:gd name="T25" fmla="*/ 11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9" h="815">
                  <a:moveTo>
                    <a:pt x="0" y="155"/>
                  </a:moveTo>
                  <a:cubicBezTo>
                    <a:pt x="20" y="161"/>
                    <a:pt x="60" y="130"/>
                    <a:pt x="122" y="187"/>
                  </a:cubicBezTo>
                  <a:cubicBezTo>
                    <a:pt x="184" y="244"/>
                    <a:pt x="282" y="393"/>
                    <a:pt x="372" y="497"/>
                  </a:cubicBezTo>
                  <a:cubicBezTo>
                    <a:pt x="462" y="601"/>
                    <a:pt x="568" y="813"/>
                    <a:pt x="664" y="813"/>
                  </a:cubicBezTo>
                  <a:cubicBezTo>
                    <a:pt x="760" y="813"/>
                    <a:pt x="853" y="612"/>
                    <a:pt x="948" y="497"/>
                  </a:cubicBezTo>
                  <a:cubicBezTo>
                    <a:pt x="1043" y="382"/>
                    <a:pt x="1138" y="203"/>
                    <a:pt x="1236" y="121"/>
                  </a:cubicBezTo>
                  <a:cubicBezTo>
                    <a:pt x="1334" y="39"/>
                    <a:pt x="1437" y="0"/>
                    <a:pt x="1536" y="5"/>
                  </a:cubicBezTo>
                  <a:cubicBezTo>
                    <a:pt x="1635" y="10"/>
                    <a:pt x="1729" y="66"/>
                    <a:pt x="1828" y="149"/>
                  </a:cubicBezTo>
                  <a:cubicBezTo>
                    <a:pt x="1927" y="232"/>
                    <a:pt x="2034" y="394"/>
                    <a:pt x="2128" y="505"/>
                  </a:cubicBezTo>
                  <a:cubicBezTo>
                    <a:pt x="2222" y="616"/>
                    <a:pt x="2302" y="815"/>
                    <a:pt x="2395" y="813"/>
                  </a:cubicBezTo>
                  <a:cubicBezTo>
                    <a:pt x="2488" y="811"/>
                    <a:pt x="2598" y="604"/>
                    <a:pt x="2688" y="493"/>
                  </a:cubicBezTo>
                  <a:cubicBezTo>
                    <a:pt x="2778" y="382"/>
                    <a:pt x="2874" y="213"/>
                    <a:pt x="2936" y="150"/>
                  </a:cubicBezTo>
                  <a:cubicBezTo>
                    <a:pt x="2998" y="87"/>
                    <a:pt x="3034" y="120"/>
                    <a:pt x="3059" y="112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171" name="Freeform 155"/>
            <p:cNvSpPr>
              <a:spLocks/>
            </p:cNvSpPr>
            <p:nvPr/>
          </p:nvSpPr>
          <p:spPr bwMode="auto">
            <a:xfrm>
              <a:off x="4497" y="3065"/>
              <a:ext cx="645" cy="397"/>
            </a:xfrm>
            <a:custGeom>
              <a:avLst/>
              <a:gdLst>
                <a:gd name="T0" fmla="*/ 0 w 588"/>
                <a:gd name="T1" fmla="*/ 0 h 390"/>
                <a:gd name="T2" fmla="*/ 78 w 588"/>
                <a:gd name="T3" fmla="*/ 30 h 390"/>
                <a:gd name="T4" fmla="*/ 111 w 588"/>
                <a:gd name="T5" fmla="*/ 57 h 390"/>
                <a:gd name="T6" fmla="*/ 147 w 588"/>
                <a:gd name="T7" fmla="*/ 99 h 390"/>
                <a:gd name="T8" fmla="*/ 174 w 588"/>
                <a:gd name="T9" fmla="*/ 120 h 390"/>
                <a:gd name="T10" fmla="*/ 237 w 588"/>
                <a:gd name="T11" fmla="*/ 186 h 390"/>
                <a:gd name="T12" fmla="*/ 252 w 588"/>
                <a:gd name="T13" fmla="*/ 204 h 390"/>
                <a:gd name="T14" fmla="*/ 270 w 588"/>
                <a:gd name="T15" fmla="*/ 216 h 390"/>
                <a:gd name="T16" fmla="*/ 291 w 588"/>
                <a:gd name="T17" fmla="*/ 240 h 390"/>
                <a:gd name="T18" fmla="*/ 324 w 588"/>
                <a:gd name="T19" fmla="*/ 273 h 390"/>
                <a:gd name="T20" fmla="*/ 375 w 588"/>
                <a:gd name="T21" fmla="*/ 312 h 390"/>
                <a:gd name="T22" fmla="*/ 414 w 588"/>
                <a:gd name="T23" fmla="*/ 336 h 390"/>
                <a:gd name="T24" fmla="*/ 588 w 588"/>
                <a:gd name="T2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8" h="390">
                  <a:moveTo>
                    <a:pt x="0" y="0"/>
                  </a:moveTo>
                  <a:cubicBezTo>
                    <a:pt x="26" y="13"/>
                    <a:pt x="51" y="21"/>
                    <a:pt x="78" y="30"/>
                  </a:cubicBezTo>
                  <a:cubicBezTo>
                    <a:pt x="87" y="43"/>
                    <a:pt x="96" y="52"/>
                    <a:pt x="111" y="57"/>
                  </a:cubicBezTo>
                  <a:cubicBezTo>
                    <a:pt x="116" y="73"/>
                    <a:pt x="136" y="85"/>
                    <a:pt x="147" y="99"/>
                  </a:cubicBezTo>
                  <a:cubicBezTo>
                    <a:pt x="154" y="108"/>
                    <a:pt x="174" y="120"/>
                    <a:pt x="174" y="120"/>
                  </a:cubicBezTo>
                  <a:cubicBezTo>
                    <a:pt x="190" y="145"/>
                    <a:pt x="218" y="163"/>
                    <a:pt x="237" y="186"/>
                  </a:cubicBezTo>
                  <a:cubicBezTo>
                    <a:pt x="246" y="197"/>
                    <a:pt x="240" y="194"/>
                    <a:pt x="252" y="204"/>
                  </a:cubicBezTo>
                  <a:cubicBezTo>
                    <a:pt x="258" y="208"/>
                    <a:pt x="270" y="216"/>
                    <a:pt x="270" y="216"/>
                  </a:cubicBezTo>
                  <a:cubicBezTo>
                    <a:pt x="284" y="237"/>
                    <a:pt x="276" y="230"/>
                    <a:pt x="291" y="240"/>
                  </a:cubicBezTo>
                  <a:cubicBezTo>
                    <a:pt x="300" y="253"/>
                    <a:pt x="311" y="264"/>
                    <a:pt x="324" y="273"/>
                  </a:cubicBezTo>
                  <a:cubicBezTo>
                    <a:pt x="347" y="307"/>
                    <a:pt x="352" y="293"/>
                    <a:pt x="375" y="312"/>
                  </a:cubicBezTo>
                  <a:cubicBezTo>
                    <a:pt x="388" y="323"/>
                    <a:pt x="397" y="332"/>
                    <a:pt x="414" y="336"/>
                  </a:cubicBezTo>
                  <a:cubicBezTo>
                    <a:pt x="466" y="370"/>
                    <a:pt x="526" y="390"/>
                    <a:pt x="588" y="390"/>
                  </a:cubicBezTo>
                </a:path>
              </a:pathLst>
            </a:custGeom>
            <a:noFill/>
            <a:ln w="158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72" name="Line 156"/>
            <p:cNvSpPr>
              <a:spLocks noChangeShapeType="1"/>
            </p:cNvSpPr>
            <p:nvPr/>
          </p:nvSpPr>
          <p:spPr bwMode="auto">
            <a:xfrm flipV="1">
              <a:off x="1248" y="3072"/>
              <a:ext cx="0" cy="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173" name="Line 157"/>
            <p:cNvSpPr>
              <a:spLocks noChangeShapeType="1"/>
            </p:cNvSpPr>
            <p:nvPr/>
          </p:nvSpPr>
          <p:spPr bwMode="auto">
            <a:xfrm>
              <a:off x="1248" y="307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74" name="Line 158"/>
            <p:cNvSpPr>
              <a:spLocks noChangeShapeType="1"/>
            </p:cNvSpPr>
            <p:nvPr/>
          </p:nvSpPr>
          <p:spPr bwMode="auto">
            <a:xfrm>
              <a:off x="1824" y="3072"/>
              <a:ext cx="0" cy="7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175" name="Line 159"/>
            <p:cNvSpPr>
              <a:spLocks noChangeShapeType="1"/>
            </p:cNvSpPr>
            <p:nvPr/>
          </p:nvSpPr>
          <p:spPr bwMode="auto">
            <a:xfrm>
              <a:off x="1824" y="3848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76" name="Line 160"/>
            <p:cNvSpPr>
              <a:spLocks noChangeShapeType="1"/>
            </p:cNvSpPr>
            <p:nvPr/>
          </p:nvSpPr>
          <p:spPr bwMode="auto">
            <a:xfrm flipV="1">
              <a:off x="2400" y="3072"/>
              <a:ext cx="0" cy="7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177" name="Line 161"/>
            <p:cNvSpPr>
              <a:spLocks noChangeShapeType="1"/>
            </p:cNvSpPr>
            <p:nvPr/>
          </p:nvSpPr>
          <p:spPr bwMode="auto">
            <a:xfrm>
              <a:off x="2400" y="307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178" name="Line 162"/>
            <p:cNvSpPr>
              <a:spLocks noChangeShapeType="1"/>
            </p:cNvSpPr>
            <p:nvPr/>
          </p:nvSpPr>
          <p:spPr bwMode="auto">
            <a:xfrm>
              <a:off x="3552" y="3072"/>
              <a:ext cx="0" cy="77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179" name="Line 163"/>
            <p:cNvSpPr>
              <a:spLocks noChangeShapeType="1"/>
            </p:cNvSpPr>
            <p:nvPr/>
          </p:nvSpPr>
          <p:spPr bwMode="auto">
            <a:xfrm>
              <a:off x="3552" y="3848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180" name="Line 164"/>
            <p:cNvSpPr>
              <a:spLocks noChangeShapeType="1"/>
            </p:cNvSpPr>
            <p:nvPr/>
          </p:nvSpPr>
          <p:spPr bwMode="auto">
            <a:xfrm flipV="1">
              <a:off x="4128" y="3016"/>
              <a:ext cx="0" cy="8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181" name="Line 165"/>
            <p:cNvSpPr>
              <a:spLocks noChangeShapeType="1"/>
            </p:cNvSpPr>
            <p:nvPr/>
          </p:nvSpPr>
          <p:spPr bwMode="auto">
            <a:xfrm>
              <a:off x="4128" y="301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182" name="Line 166"/>
            <p:cNvSpPr>
              <a:spLocks noChangeShapeType="1"/>
            </p:cNvSpPr>
            <p:nvPr/>
          </p:nvSpPr>
          <p:spPr bwMode="auto">
            <a:xfrm>
              <a:off x="4704" y="3016"/>
              <a:ext cx="0" cy="4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6183" name="Text Box 167"/>
          <p:cNvSpPr txBox="1">
            <a:spLocks noChangeArrowheads="1"/>
          </p:cNvSpPr>
          <p:nvPr/>
        </p:nvSpPr>
        <p:spPr bwMode="auto">
          <a:xfrm>
            <a:off x="7391400" y="4343400"/>
            <a:ext cx="1752600" cy="8255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Resultant Channel Output Waveform</a:t>
            </a:r>
          </a:p>
        </p:txBody>
      </p:sp>
      <p:sp>
        <p:nvSpPr>
          <p:cNvPr id="86184" name="Line 168"/>
          <p:cNvSpPr>
            <a:spLocks noChangeShapeType="1"/>
          </p:cNvSpPr>
          <p:nvPr/>
        </p:nvSpPr>
        <p:spPr bwMode="auto">
          <a:xfrm flipH="1">
            <a:off x="7391400" y="5181600"/>
            <a:ext cx="4572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1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difficulties in ideal Nyquist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two practical difficulties that make it undesirable objective for system design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It require an ideal low pass filter characteristics in frequency domain which is physically impossible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decreases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for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which results in slow decay rate of the side lobes (tails)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185" b="-4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1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difficulties in ideal Nyquist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100" dirty="0"/>
                  <a:t>If there is a small timing error (called jitter error) between the transmitter and the receiver, this will results in a significant ISI interference which may leads to errors in the decoded bits at the receiver</a:t>
                </a:r>
              </a:p>
              <a:p>
                <a:r>
                  <a:rPr lang="en-US" sz="3100" dirty="0"/>
                  <a:t>The more practical solution is to design the channel transfer function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latin typeface="Cambria Math"/>
                      </a:rPr>
                      <m:t>𝑃</m:t>
                    </m:r>
                    <m:r>
                      <a:rPr lang="en-US" sz="3100" i="1" dirty="0" smtClean="0">
                        <a:latin typeface="Cambria Math"/>
                      </a:rPr>
                      <m:t>(</m:t>
                    </m:r>
                    <m:r>
                      <a:rPr lang="en-US" sz="3100" i="1" dirty="0" smtClean="0">
                        <a:latin typeface="Cambria Math"/>
                      </a:rPr>
                      <m:t>𝑓</m:t>
                    </m:r>
                    <m:r>
                      <a:rPr lang="en-US" sz="31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100" dirty="0"/>
                  <a:t> based on the raised cosine spectrum which is discussed next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4" r="-2593" b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5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cosine spectrum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raised cosine, the frequency response of the channel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designed according 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den>
                                </m:f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𝑠𝑖𝑛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(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𝑊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𝑊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−2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0" i="1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≤2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≥2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𝑊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46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frequency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the bandwidth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are related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/>
                  <a:t> is called the roll off factor</a:t>
                </a:r>
              </a:p>
              <a:p>
                <a:r>
                  <a:rPr lang="en-US" dirty="0"/>
                  <a:t>The roll factor indicates the excess bandwidth over the ideal Nyquist bandwidth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3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/>
                  <a:t>The transmission bandwidth,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3000" dirty="0"/>
                  <a:t>, </a:t>
                </a:r>
                <a:r>
                  <a:rPr lang="en-US" sz="3000" dirty="0" err="1"/>
                  <a:t>is</a:t>
                </a:r>
                <a:r>
                  <a:rPr lang="en-US" sz="3000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=2</m:t>
                    </m:r>
                    <m:r>
                      <a:rPr lang="en-US" sz="3000" b="0" i="1" smtClean="0">
                        <a:latin typeface="Cambria Math"/>
                      </a:rPr>
                      <m:t>𝑊</m:t>
                    </m:r>
                    <m:r>
                      <a:rPr lang="en-US" sz="3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𝑊</m:t>
                    </m:r>
                    <m:r>
                      <a:rPr lang="en-US" sz="3000" b="0" i="1" smtClean="0">
                        <a:latin typeface="Cambria Math"/>
                      </a:rPr>
                      <m:t>(1+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3000" dirty="0"/>
                  <a:t>, then the transmission bandwidth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3000" dirty="0"/>
                  <a:t> which is the Nyquist bandwidth</a:t>
                </a:r>
              </a:p>
              <a:p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3000" dirty="0"/>
                  <a:t>, then the transmission bandwidth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2</m:t>
                    </m:r>
                    <m:r>
                      <a:rPr lang="en-US" sz="3000" i="1">
                        <a:latin typeface="Cambria Math"/>
                      </a:rPr>
                      <m:t>𝑊</m:t>
                    </m:r>
                  </m:oMath>
                </a14:m>
                <a:r>
                  <a:rPr lang="en-US" sz="3000" dirty="0"/>
                  <a:t> which is equal twice the Nyquist bandwidth</a:t>
                </a:r>
              </a:p>
              <a:p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300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000" dirty="0"/>
                  <a:t>, then transmission has to be at a lower bit rate to avoid ISI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b="-3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21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Graphical representation of the channel transfer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889" t="-24468" r="-3185" b="-4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frequency response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normalized by multiplying it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shown below for different values of the roll off factor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6858000" cy="26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73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/>
                  <a:t>The time domain( impulse response)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𝑝</m:t>
                    </m:r>
                    <m:r>
                      <a:rPr lang="en-US" sz="3600" i="1" dirty="0" smtClean="0">
                        <a:latin typeface="Cambria Math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𝑡</m:t>
                    </m:r>
                    <m:r>
                      <a:rPr lang="en-US" sz="3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/>
                  <a:t> of the raised cosine function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0638" r="-370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impulse (time) response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obtained by taking the inverse Fourier transform of the frequency response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𝑡</m:t>
                      </m:r>
                      <m:r>
                        <a:rPr lang="en-US" i="1" dirty="0" smtClean="0">
                          <a:latin typeface="Cambria Math"/>
                        </a:rPr>
                        <m:t>)=</m:t>
                      </m:r>
                      <m:r>
                        <a:rPr lang="en-US" i="1" dirty="0" err="1" smtClean="0">
                          <a:latin typeface="Cambria Math"/>
                        </a:rPr>
                        <m:t>𝑠𝑖𝑛𝑐</m:t>
                      </m:r>
                      <m:r>
                        <a:rPr lang="en-US" b="0" i="0" dirty="0" smtClean="0">
                          <a:latin typeface="Cambria Math"/>
                        </a:rPr>
                        <m:t>(2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Wt</m:t>
                      </m:r>
                      <m:r>
                        <a:rPr lang="en-US" b="0" i="0" dirty="0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⁡(2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𝜋𝛼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𝑊𝑡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1−16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function is plotted in graphically in the next slide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5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Graphical representation of the channel impulse response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889" t="-24468" r="-3185" b="-4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13294"/>
            <a:ext cx="4343400" cy="40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409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Notes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The time response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𝑝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𝑡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consists of the product of two factors</a:t>
                </a:r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𝑆𝑖𝑛𝑐</m:t>
                    </m:r>
                    <m:r>
                      <a:rPr lang="en-US" i="1" dirty="0" smtClean="0">
                        <a:latin typeface="Cambria Math"/>
                      </a:rPr>
                      <m:t>(2</m:t>
                    </m:r>
                    <m:r>
                      <a:rPr lang="en-US" i="1" dirty="0" smtClean="0">
                        <a:latin typeface="Cambria Math"/>
                      </a:rPr>
                      <m:t>𝑊𝑡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which ensures the zero crossing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at the desired sampling instant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cos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⁡(2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𝜋𝛼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𝑊𝑡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 dirty="0">
                                <a:latin typeface="Cambria Math"/>
                              </a:rPr>
                              <m:t>1−16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reduces the tails of the pulses considerably below that obtained from the ideal Nyquist channel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𝑑𝑒𝑐𝑎𝑦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𝑟𝑎𝑡𝑒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𝑐𝑜𝑚𝑝𝑎𝑟𝑒𝑑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𝑡𝑜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for ideal Nyquist channel)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480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15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Notes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special case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/>
                  <a:t> is known as the full cosine </a:t>
                </a:r>
                <a:r>
                  <a:rPr lang="en-US" dirty="0" err="1"/>
                  <a:t>rolloff</a:t>
                </a:r>
                <a:r>
                  <a:rPr lang="en-US" dirty="0"/>
                  <a:t> characteristics</a:t>
                </a:r>
              </a:p>
              <a:p>
                <a:r>
                  <a:rPr lang="en-US" dirty="0"/>
                  <a:t>Under this condition the transmission bandwidth is given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5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Inter-symbol interference 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4900"/>
          </a:xfrm>
        </p:spPr>
        <p:txBody>
          <a:bodyPr/>
          <a:lstStyle/>
          <a:p>
            <a:r>
              <a:rPr lang="en-US" sz="2000" dirty="0"/>
              <a:t>If the rectangular multilevel pulses are filtered improperly as they pass through a communications system, they will spread in time, and the pulse for each symbol may be smeared into adjacent time slots and cause </a:t>
            </a:r>
            <a:r>
              <a:rPr lang="en-US" sz="2000" dirty="0" err="1"/>
              <a:t>Intersymbol</a:t>
            </a:r>
            <a:r>
              <a:rPr lang="en-US" sz="2000" dirty="0"/>
              <a:t> Interference.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48" y="2514599"/>
            <a:ext cx="6311652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35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sz="2800" dirty="0"/>
                  <a:t>ISI is a major source of bit error which degrades the communication system performance</a:t>
                </a:r>
              </a:p>
              <a:p>
                <a:pPr algn="just"/>
                <a:r>
                  <a:rPr lang="en-US" sz="2800" dirty="0"/>
                  <a:t>ISI occurs due to the dispersive nature of the communication channel</a:t>
                </a:r>
              </a:p>
              <a:p>
                <a:pPr algn="just"/>
                <a:r>
                  <a:rPr lang="en-US" sz="2800" dirty="0"/>
                  <a:t>ISI can be eliminated by transmitting the symbols (bits)  at a rate equals the Nyquist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=2</m:t>
                    </m:r>
                    <m:r>
                      <a:rPr lang="en-US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en-US" sz="2800" dirty="0"/>
                  <a:t> in an ideal Nyquist channel,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𝑐h𝑎𝑛𝑛𝑒𝑙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𝑏𝑎𝑛𝑑𝑤𝑑𝑖𝑡h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1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94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algn="just"/>
                <a:r>
                  <a:rPr lang="en-US" sz="2400" dirty="0"/>
                  <a:t>A pulse shape filter can be used in the transmitter to reshape the pulses before the bits are transmitted</a:t>
                </a:r>
              </a:p>
              <a:p>
                <a:pPr algn="just"/>
                <a:r>
                  <a:rPr lang="en-US" sz="2400" dirty="0"/>
                  <a:t>A commonly used filter is the raised cosine filter</a:t>
                </a:r>
              </a:p>
              <a:p>
                <a:pPr algn="just"/>
                <a:r>
                  <a:rPr lang="en-US" sz="2400" dirty="0"/>
                  <a:t>The raised cosine filter overcome the practical difficulties associated with the ideal Nyquist channel on the expense of requiring extra bandwidth for transmission</a:t>
                </a:r>
              </a:p>
              <a:p>
                <a:pPr algn="just"/>
                <a:r>
                  <a:rPr lang="en-US" sz="2400" dirty="0"/>
                  <a:t>The transmission bandwidth of the raised cosine equalized channel is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𝐵𝑊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0≤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  <a:p>
                <a:pPr algn="just"/>
                <a:r>
                  <a:rPr lang="en-US" sz="2400" dirty="0"/>
                  <a:t>The transmission bandwidth must be less than or equal to the channel bandwidth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>
                <a:blip r:embed="rId2"/>
                <a:stretch>
                  <a:fillRect t="-1017" r="-1556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41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1086"/>
            <a:ext cx="75628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5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bandwidth required for double side modulated carrier is given by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𝐵𝑊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=2∗1200=2400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Hz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06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1676400"/>
            <a:ext cx="8153401" cy="9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7161149" cy="310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01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4201"/>
            <a:ext cx="7969395" cy="206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732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1" y="1979489"/>
            <a:ext cx="8087469" cy="357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6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model of digital communication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000" dirty="0"/>
                  <a:t>Consider the general model for the digital communications shown below</a:t>
                </a:r>
              </a:p>
              <a:p>
                <a:endParaRPr lang="en-US" sz="3000" dirty="0"/>
              </a:p>
              <a:p>
                <a:endParaRPr lang="en-US" sz="3000" dirty="0"/>
              </a:p>
              <a:p>
                <a:endParaRPr lang="en-US" sz="3000" dirty="0"/>
              </a:p>
              <a:p>
                <a:r>
                  <a:rPr lang="en-US" sz="3000" dirty="0"/>
                  <a:t>As the input binary data travels from the transmitter to the receiver it passes through three filters, transmit filter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𝑔</m:t>
                    </m:r>
                    <m:r>
                      <a:rPr lang="en-US" sz="3000" i="1" dirty="0" smtClean="0">
                        <a:latin typeface="Cambria Math"/>
                      </a:rPr>
                      <m:t>(</m:t>
                    </m:r>
                    <m:r>
                      <a:rPr lang="en-US" sz="3000" i="1" dirty="0" smtClean="0">
                        <a:latin typeface="Cambria Math"/>
                      </a:rPr>
                      <m:t>𝑡</m:t>
                    </m:r>
                    <m:r>
                      <a:rPr lang="en-US" sz="3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, channel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h</m:t>
                    </m:r>
                    <m:r>
                      <a:rPr lang="en-US" sz="3000" i="1" dirty="0" smtClean="0">
                        <a:latin typeface="Cambria Math"/>
                      </a:rPr>
                      <m:t>(</m:t>
                    </m:r>
                    <m:r>
                      <a:rPr lang="en-US" sz="3000" i="1" dirty="0" smtClean="0">
                        <a:latin typeface="Cambria Math"/>
                      </a:rPr>
                      <m:t>𝑡</m:t>
                    </m:r>
                    <m:r>
                      <a:rPr lang="en-US" sz="3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 and the receive filter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𝑐</m:t>
                    </m:r>
                    <m:r>
                      <a:rPr lang="en-US" sz="3000" i="1" dirty="0" smtClean="0">
                        <a:latin typeface="Cambria Math"/>
                      </a:rPr>
                      <m:t>(</m:t>
                    </m:r>
                    <m:r>
                      <a:rPr lang="en-US" sz="3000" i="1" dirty="0" smtClean="0">
                        <a:latin typeface="Cambria Math"/>
                      </a:rPr>
                      <m:t>𝑡</m:t>
                    </m:r>
                    <m:r>
                      <a:rPr lang="en-US" sz="30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 b="-5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207829" cy="159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35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Received signal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receiver filter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𝜇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/>
                  <a:t> is a scaling factor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represent the overall system impulse response which is given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1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Frequency response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/>
                  </a:rPr>
                  <a:t>We assume that the system impulse response is normalized by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(0)=1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The overall system impulse response in frequency domain can be found by taking the Fourier transform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which results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operation of the 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receiver filter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sampled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, therefore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𝜇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=−∞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2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operation of the 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The term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represent the contribution of the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𝑖</m:t>
                    </m:r>
                    <m:r>
                      <a:rPr lang="en-US" sz="2600" i="1" baseline="30000" dirty="0" err="1" smtClean="0">
                        <a:latin typeface="Cambria Math"/>
                      </a:rPr>
                      <m:t>𝑡h</m:t>
                    </m:r>
                    <m:r>
                      <a:rPr lang="en-US" sz="2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transmitted bit (desired bit)</a:t>
                </a:r>
              </a:p>
              <a:p>
                <a:r>
                  <a:rPr lang="en-US" sz="2600" dirty="0"/>
                  <a:t>The term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Cambria Math"/>
                        </a:rPr>
                        <m:t>𝜇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23"/>
                                  </m:r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=−∞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≠</m:t>
                                </m:r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mr>
                          </m:m>
                        </m:sub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r>
                  <a:rPr lang="en-US" sz="2600" dirty="0"/>
                  <a:t>represent the residual effect of all other transmitted bits (ISI) on the decoding of the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𝑖</m:t>
                    </m:r>
                    <m:r>
                      <a:rPr lang="en-US" sz="2600" i="1" baseline="30000" dirty="0" err="1" smtClean="0">
                        <a:latin typeface="Cambria Math"/>
                      </a:rPr>
                      <m:t>𝑡h</m:t>
                    </m:r>
                  </m:oMath>
                </a14:m>
                <a:r>
                  <a:rPr lang="en-US" sz="2600" dirty="0"/>
                  <a:t> bit</a:t>
                </a:r>
              </a:p>
              <a:p>
                <a:r>
                  <a:rPr lang="en-US" sz="2600" dirty="0"/>
                  <a:t>In the absence of both ISI and noise, the sampled output will be only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46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5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Situation where only the ISI will be considered and AWGN can be neglected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signal to noise ratio is high, as in the telephone system, the operation of the system is largely limited by ISI rather than AWGN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73DE3-3A65-4B9F-8731-A260C37A48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80657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9794</TotalTime>
  <Words>1585</Words>
  <Application>Microsoft Office PowerPoint</Application>
  <PresentationFormat>On-screen Show (4:3)</PresentationFormat>
  <Paragraphs>172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Cambria Math</vt:lpstr>
      <vt:lpstr>Monotype Sorts</vt:lpstr>
      <vt:lpstr>Wingdings</vt:lpstr>
      <vt:lpstr>Digital Dots</vt:lpstr>
      <vt:lpstr>Equation</vt:lpstr>
      <vt:lpstr>Inter-symbol interference ISI</vt:lpstr>
      <vt:lpstr>Inter-symbol Interference</vt:lpstr>
      <vt:lpstr>Inter-symbol interference ISI</vt:lpstr>
      <vt:lpstr>General model of digital communication system</vt:lpstr>
      <vt:lpstr>Received signal formula</vt:lpstr>
      <vt:lpstr>Frequency response P(f)</vt:lpstr>
      <vt:lpstr>Principle of operation of the receiver</vt:lpstr>
      <vt:lpstr>Principle of operation of the receiver</vt:lpstr>
      <vt:lpstr>Situation where only the ISI will be considered and AWGN can be neglected</vt:lpstr>
      <vt:lpstr>Nyquist’s criterion for distortion less base band binary transmission</vt:lpstr>
      <vt:lpstr>Derivation of the system transfer function P(f)</vt:lpstr>
      <vt:lpstr>Fourier transform of P_δ (f)</vt:lpstr>
      <vt:lpstr>Fourier transform of P_δ (f)</vt:lpstr>
      <vt:lpstr>The final equation to obtain P(f)</vt:lpstr>
      <vt:lpstr>Ideal Nyquist channel</vt:lpstr>
      <vt:lpstr>Ideal Nyquist channel</vt:lpstr>
      <vt:lpstr>Ideal Nyquist channel</vt:lpstr>
      <vt:lpstr>Ideal Nyquist channel</vt:lpstr>
      <vt:lpstr>PowerPoint Presentation</vt:lpstr>
      <vt:lpstr>Practical difficulties in ideal Nyquist channel</vt:lpstr>
      <vt:lpstr>Practical difficulties in ideal Nyquist channel</vt:lpstr>
      <vt:lpstr>Raised cosine spectrum</vt:lpstr>
      <vt:lpstr>Raised cosine</vt:lpstr>
      <vt:lpstr>Raised cosine</vt:lpstr>
      <vt:lpstr>Graphical representation of the channel transfer function P(f)</vt:lpstr>
      <vt:lpstr>The time domain( impulse response) p(t) of the raised cosine function</vt:lpstr>
      <vt:lpstr>Graphical representation of the channel impulse response p(t)</vt:lpstr>
      <vt:lpstr>Notes about p(t)</vt:lpstr>
      <vt:lpstr>Notes about p(t)</vt:lpstr>
      <vt:lpstr>Summery</vt:lpstr>
      <vt:lpstr>Summery</vt:lpstr>
      <vt:lpstr>Example 1</vt:lpstr>
      <vt:lpstr>Example 1</vt:lpstr>
      <vt:lpstr>Example 2</vt:lpstr>
      <vt:lpstr>Example 3</vt:lpstr>
      <vt:lpstr>Example 3</vt:lpstr>
    </vt:vector>
  </TitlesOfParts>
  <Company>SweetHaven Publishing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Falah Mohammed</cp:lastModifiedBy>
  <cp:revision>415</cp:revision>
  <dcterms:created xsi:type="dcterms:W3CDTF">2004-08-13T16:35:55Z</dcterms:created>
  <dcterms:modified xsi:type="dcterms:W3CDTF">2020-11-10T08:21:07Z</dcterms:modified>
</cp:coreProperties>
</file>