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94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  <p:sldId id="357" r:id="rId104"/>
    <p:sldId id="358" r:id="rId105"/>
    <p:sldId id="359" r:id="rId106"/>
    <p:sldId id="360" r:id="rId107"/>
    <p:sldId id="361" r:id="rId108"/>
    <p:sldId id="362" r:id="rId109"/>
    <p:sldId id="363" r:id="rId110"/>
    <p:sldId id="364" r:id="rId111"/>
    <p:sldId id="365" r:id="rId112"/>
    <p:sldId id="366" r:id="rId113"/>
    <p:sldId id="367" r:id="rId114"/>
    <p:sldId id="368" r:id="rId115"/>
    <p:sldId id="369" r:id="rId116"/>
    <p:sldId id="370" r:id="rId117"/>
    <p:sldId id="371" r:id="rId118"/>
    <p:sldId id="372" r:id="rId119"/>
    <p:sldId id="373" r:id="rId120"/>
    <p:sldId id="374" r:id="rId121"/>
    <p:sldId id="375" r:id="rId122"/>
    <p:sldId id="376" r:id="rId123"/>
    <p:sldId id="377" r:id="rId124"/>
    <p:sldId id="378" r:id="rId125"/>
    <p:sldId id="379" r:id="rId126"/>
    <p:sldId id="380" r:id="rId127"/>
    <p:sldId id="381" r:id="rId128"/>
    <p:sldId id="382" r:id="rId129"/>
    <p:sldId id="383" r:id="rId130"/>
    <p:sldId id="384" r:id="rId131"/>
    <p:sldId id="385" r:id="rId132"/>
    <p:sldId id="386" r:id="rId133"/>
    <p:sldId id="387" r:id="rId134"/>
    <p:sldId id="388" r:id="rId135"/>
    <p:sldId id="389" r:id="rId136"/>
    <p:sldId id="390" r:id="rId137"/>
    <p:sldId id="391" r:id="rId138"/>
    <p:sldId id="392" r:id="rId139"/>
    <p:sldId id="393" r:id="rId1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3" orient="horz" pos="2160" userDrawn="1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leen Fitzpatrick" initials="" lastIdx="3" clrIdx="0"/>
  <p:cmAuthor id="2" name="Shared" initials="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A030"/>
    <a:srgbClr val="4BAE48"/>
    <a:srgbClr val="6DBE4F"/>
    <a:srgbClr val="71C054"/>
    <a:srgbClr val="2A2E61"/>
    <a:srgbClr val="A1A29B"/>
    <a:srgbClr val="93D0E2"/>
    <a:srgbClr val="4E8C74"/>
    <a:srgbClr val="C0504D"/>
    <a:srgbClr val="007B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48" autoAdjust="0"/>
  </p:normalViewPr>
  <p:slideViewPr>
    <p:cSldViewPr showGuides="1">
      <p:cViewPr varScale="1">
        <p:scale>
          <a:sx n="85" d="100"/>
          <a:sy n="85" d="100"/>
        </p:scale>
        <p:origin x="-12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888"/>
    </p:cViewPr>
  </p:sorterViewPr>
  <p:notesViewPr>
    <p:cSldViewPr>
      <p:cViewPr varScale="1">
        <p:scale>
          <a:sx n="67" d="100"/>
          <a:sy n="67" d="100"/>
        </p:scale>
        <p:origin x="-322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40" Type="http://schemas.openxmlformats.org/officeDocument/2006/relationships/slide" Target="slides/slide139.xml"/><Relationship Id="rId141" Type="http://schemas.openxmlformats.org/officeDocument/2006/relationships/notesMaster" Target="notesMasters/notesMaster1.xml"/><Relationship Id="rId142" Type="http://schemas.openxmlformats.org/officeDocument/2006/relationships/printerSettings" Target="printerSettings/printerSettings1.bin"/><Relationship Id="rId143" Type="http://schemas.openxmlformats.org/officeDocument/2006/relationships/commentAuthors" Target="commentAuthors.xml"/><Relationship Id="rId144" Type="http://schemas.openxmlformats.org/officeDocument/2006/relationships/presProps" Target="presProps.xml"/><Relationship Id="rId145" Type="http://schemas.openxmlformats.org/officeDocument/2006/relationships/viewProps" Target="viewProps.xml"/><Relationship Id="rId146" Type="http://schemas.openxmlformats.org/officeDocument/2006/relationships/theme" Target="theme/theme1.xml"/><Relationship Id="rId14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AE8AF23-0C12-4E15-B28C-43670D1C3CAF}" type="datetimeFigureOut">
              <a:rPr lang="en-US" altLang="en-US"/>
              <a:pPr/>
              <a:t>13/09/20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1B54B6-804E-4B08-92E9-EE60618F12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05527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B54B6-804E-4B08-92E9-EE60618F122E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2560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en-CA" smtClean="0">
              <a:ea typeface="ＭＳ Ｐゴシック" charset="-128"/>
            </a:endParaRPr>
          </a:p>
        </p:txBody>
      </p:sp>
      <p:sp>
        <p:nvSpPr>
          <p:cNvPr id="12697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A5FA0293-BFE3-490C-8C7B-BD4D8B9C6EA7}" type="slidenum">
              <a:rPr lang="en-US" sz="1200">
                <a:latin typeface="Calibri" pitchFamily="34" charset="0"/>
              </a:rPr>
              <a:pPr algn="r" eaLnBrk="1" hangingPunct="1"/>
              <a:t>103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785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en-CA" smtClean="0">
              <a:ea typeface="ＭＳ Ｐゴシック" charset="-128"/>
            </a:endParaRPr>
          </a:p>
        </p:txBody>
      </p:sp>
      <p:sp>
        <p:nvSpPr>
          <p:cNvPr id="12902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625BAA0A-1F05-4557-80DB-75319490C148}" type="slidenum">
              <a:rPr lang="en-US" sz="1200">
                <a:latin typeface="Calibri" pitchFamily="34" charset="0"/>
              </a:rPr>
              <a:pPr algn="r" eaLnBrk="1" hangingPunct="1"/>
              <a:t>104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306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en-CA" smtClean="0">
              <a:ea typeface="ＭＳ Ｐゴシック" charset="-128"/>
            </a:endParaRPr>
          </a:p>
        </p:txBody>
      </p:sp>
      <p:sp>
        <p:nvSpPr>
          <p:cNvPr id="13107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BAFDD9D3-26F8-4437-A470-B2109ACB86EC}" type="slidenum">
              <a:rPr lang="en-US" sz="1200">
                <a:latin typeface="Calibri" pitchFamily="34" charset="0"/>
              </a:rPr>
              <a:pPr algn="r" eaLnBrk="1" hangingPunct="1"/>
              <a:t>105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2992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en-CA" smtClean="0">
              <a:ea typeface="ＭＳ Ｐゴシック" charset="-128"/>
            </a:endParaRPr>
          </a:p>
        </p:txBody>
      </p:sp>
      <p:sp>
        <p:nvSpPr>
          <p:cNvPr id="13312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CD974602-C6C4-4B19-800F-261363A47EA7}" type="slidenum">
              <a:rPr lang="en-US" sz="1200">
                <a:latin typeface="Calibri" pitchFamily="34" charset="0"/>
              </a:rPr>
              <a:pPr algn="r" eaLnBrk="1" hangingPunct="1"/>
              <a:t>106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0363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en-CA" smtClean="0">
              <a:ea typeface="ＭＳ Ｐゴシック" charset="-128"/>
            </a:endParaRPr>
          </a:p>
        </p:txBody>
      </p:sp>
      <p:sp>
        <p:nvSpPr>
          <p:cNvPr id="13517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1F46CFB1-392B-44C7-9F45-0E4AFB2DD299}" type="slidenum">
              <a:rPr lang="en-US" sz="1200">
                <a:latin typeface="Calibri" pitchFamily="34" charset="0"/>
              </a:rPr>
              <a:pPr algn="r" eaLnBrk="1" hangingPunct="1"/>
              <a:t>107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940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en-CA" smtClean="0">
              <a:ea typeface="ＭＳ Ｐゴシック" charset="-128"/>
            </a:endParaRPr>
          </a:p>
        </p:txBody>
      </p:sp>
      <p:sp>
        <p:nvSpPr>
          <p:cNvPr id="13721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30BC5494-BD48-4F54-B8E3-083D0C9CAB99}" type="slidenum">
              <a:rPr lang="en-US" sz="1200">
                <a:latin typeface="Calibri" pitchFamily="34" charset="0"/>
              </a:rPr>
              <a:pPr algn="r" eaLnBrk="1" hangingPunct="1"/>
              <a:t>108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3120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en-CA" smtClean="0">
              <a:ea typeface="ＭＳ Ｐゴシック" charset="-128"/>
            </a:endParaRPr>
          </a:p>
        </p:txBody>
      </p:sp>
      <p:sp>
        <p:nvSpPr>
          <p:cNvPr id="13926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BDD28526-39F5-48DD-B24E-ACA08E8F7700}" type="slidenum">
              <a:rPr lang="en-US" sz="1200">
                <a:latin typeface="Calibri" pitchFamily="34" charset="0"/>
              </a:rPr>
              <a:pPr algn="r" eaLnBrk="1" hangingPunct="1"/>
              <a:t>109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7692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en-CA" smtClean="0">
              <a:ea typeface="ＭＳ Ｐゴシック" charset="-128"/>
            </a:endParaRPr>
          </a:p>
        </p:txBody>
      </p:sp>
      <p:sp>
        <p:nvSpPr>
          <p:cNvPr id="15155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C3D4C374-E4BC-4312-8F15-568850E70684}" type="slidenum">
              <a:rPr lang="en-US" sz="1200">
                <a:latin typeface="Calibri" pitchFamily="34" charset="0"/>
              </a:rPr>
              <a:pPr algn="r" eaLnBrk="1" hangingPunct="1"/>
              <a:t>120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2285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en-CA" smtClean="0">
              <a:ea typeface="ＭＳ Ｐゴシック" charset="-128"/>
            </a:endParaRPr>
          </a:p>
        </p:txBody>
      </p:sp>
      <p:sp>
        <p:nvSpPr>
          <p:cNvPr id="15360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229AFC4E-9F47-44EB-BD5D-64515A99E9FC}" type="slidenum">
              <a:rPr lang="en-US" sz="1200">
                <a:latin typeface="Calibri" pitchFamily="34" charset="0"/>
              </a:rPr>
              <a:pPr algn="r" eaLnBrk="1" hangingPunct="1"/>
              <a:t>121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0025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en-CA" smtClean="0">
              <a:ea typeface="ＭＳ Ｐゴシック" charset="-128"/>
            </a:endParaRPr>
          </a:p>
        </p:txBody>
      </p:sp>
      <p:sp>
        <p:nvSpPr>
          <p:cNvPr id="15667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0CE1B9A4-9433-423D-907B-1B36B8F0D170}" type="slidenum">
              <a:rPr lang="en-US" sz="1200">
                <a:latin typeface="Calibri" pitchFamily="34" charset="0"/>
              </a:rPr>
              <a:pPr algn="r" eaLnBrk="1" hangingPunct="1"/>
              <a:t>123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843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en-CA" smtClean="0">
              <a:ea typeface="ＭＳ Ｐゴシック" charset="-128"/>
            </a:endParaRPr>
          </a:p>
        </p:txBody>
      </p:sp>
      <p:sp>
        <p:nvSpPr>
          <p:cNvPr id="11059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24315FFE-CF5F-4CAE-AEED-17DB0B8C7683}" type="slidenum">
              <a:rPr lang="en-US" sz="1200">
                <a:latin typeface="Calibri" pitchFamily="34" charset="0"/>
              </a:rPr>
              <a:pPr algn="r" eaLnBrk="1" hangingPunct="1"/>
              <a:t>95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6935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en-CA" smtClean="0">
              <a:ea typeface="ＭＳ Ｐゴシック" charset="-128"/>
            </a:endParaRPr>
          </a:p>
        </p:txBody>
      </p:sp>
      <p:sp>
        <p:nvSpPr>
          <p:cNvPr id="15974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1BA74B24-A888-49EA-A286-1CA88BAC6EF6}" type="slidenum">
              <a:rPr lang="en-US" sz="1200">
                <a:latin typeface="Calibri" pitchFamily="34" charset="0"/>
              </a:rPr>
              <a:pPr algn="r" eaLnBrk="1" hangingPunct="1"/>
              <a:t>125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0930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en-CA" smtClean="0">
              <a:ea typeface="ＭＳ Ｐゴシック" charset="-128"/>
            </a:endParaRPr>
          </a:p>
        </p:txBody>
      </p:sp>
      <p:sp>
        <p:nvSpPr>
          <p:cNvPr id="16179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DAAA60BC-3F36-42D2-8520-282E0E4F1F49}" type="slidenum">
              <a:rPr lang="en-US" sz="1200">
                <a:latin typeface="Calibri" pitchFamily="34" charset="0"/>
              </a:rPr>
              <a:pPr algn="r" eaLnBrk="1" hangingPunct="1"/>
              <a:t>126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0417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en-CA" smtClean="0">
              <a:ea typeface="ＭＳ Ｐゴシック" charset="-128"/>
            </a:endParaRPr>
          </a:p>
        </p:txBody>
      </p:sp>
      <p:sp>
        <p:nvSpPr>
          <p:cNvPr id="16486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D8AF9CA9-5A5F-43D4-ABC4-393F83C13E43}" type="slidenum">
              <a:rPr lang="en-US" sz="1200">
                <a:latin typeface="Calibri" pitchFamily="34" charset="0"/>
              </a:rPr>
              <a:pPr algn="r" eaLnBrk="1" hangingPunct="1"/>
              <a:t>128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7711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en-CA" smtClean="0">
              <a:ea typeface="ＭＳ Ｐゴシック" charset="-128"/>
            </a:endParaRPr>
          </a:p>
        </p:txBody>
      </p:sp>
      <p:sp>
        <p:nvSpPr>
          <p:cNvPr id="16691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1BBB51E7-1BCA-41E8-8611-EE6EA43B5BBC}" type="slidenum">
              <a:rPr lang="en-US" sz="1200">
                <a:latin typeface="Calibri" pitchFamily="34" charset="0"/>
              </a:rPr>
              <a:pPr algn="r" eaLnBrk="1" hangingPunct="1"/>
              <a:t>129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2883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en-CA" smtClean="0">
              <a:ea typeface="ＭＳ Ｐゴシック" charset="-128"/>
            </a:endParaRPr>
          </a:p>
        </p:txBody>
      </p:sp>
      <p:sp>
        <p:nvSpPr>
          <p:cNvPr id="16896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EA555D54-DBE7-4E37-A76C-452C9530D2F3}" type="slidenum">
              <a:rPr lang="en-US" sz="1200">
                <a:latin typeface="Calibri" pitchFamily="34" charset="0"/>
              </a:rPr>
              <a:pPr algn="r" eaLnBrk="1" hangingPunct="1"/>
              <a:t>130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914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en-CA" smtClean="0">
              <a:ea typeface="ＭＳ Ｐゴシック" charset="-128"/>
            </a:endParaRPr>
          </a:p>
        </p:txBody>
      </p:sp>
      <p:sp>
        <p:nvSpPr>
          <p:cNvPr id="11264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7DF5CBAB-C316-4F61-BD9E-86987A4A6FF8}" type="slidenum">
              <a:rPr lang="en-US" sz="1200">
                <a:latin typeface="Calibri" pitchFamily="34" charset="0"/>
              </a:rPr>
              <a:pPr algn="r" eaLnBrk="1" hangingPunct="1"/>
              <a:t>96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274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en-CA" smtClean="0">
              <a:ea typeface="ＭＳ Ｐゴシック" charset="-128"/>
            </a:endParaRPr>
          </a:p>
        </p:txBody>
      </p:sp>
      <p:sp>
        <p:nvSpPr>
          <p:cNvPr id="11469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92772AEF-62CF-46BB-9A08-C2D6DA4A3B65}" type="slidenum">
              <a:rPr lang="en-US" sz="1200">
                <a:latin typeface="Calibri" pitchFamily="34" charset="0"/>
              </a:rPr>
              <a:pPr algn="r" eaLnBrk="1" hangingPunct="1"/>
              <a:t>97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644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en-CA" smtClean="0">
              <a:ea typeface="ＭＳ Ｐゴシック" charset="-128"/>
            </a:endParaRPr>
          </a:p>
        </p:txBody>
      </p:sp>
      <p:sp>
        <p:nvSpPr>
          <p:cNvPr id="11673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F750EA3E-E864-4A6C-A3AB-09BEEF92EEF3}" type="slidenum">
              <a:rPr lang="en-US" sz="1200">
                <a:latin typeface="Calibri" pitchFamily="34" charset="0"/>
              </a:rPr>
              <a:pPr algn="r" eaLnBrk="1" hangingPunct="1"/>
              <a:t>98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786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en-CA" smtClean="0">
              <a:ea typeface="ＭＳ Ｐゴシック" charset="-128"/>
            </a:endParaRPr>
          </a:p>
        </p:txBody>
      </p:sp>
      <p:sp>
        <p:nvSpPr>
          <p:cNvPr id="11878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51501456-8933-4F52-B91F-229A96B767FF}" type="slidenum">
              <a:rPr lang="en-US" sz="1200">
                <a:latin typeface="Calibri" pitchFamily="34" charset="0"/>
              </a:rPr>
              <a:pPr algn="r" eaLnBrk="1" hangingPunct="1"/>
              <a:t>99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407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en-CA" smtClean="0">
              <a:ea typeface="ＭＳ Ｐゴシック" charset="-128"/>
            </a:endParaRPr>
          </a:p>
        </p:txBody>
      </p:sp>
      <p:sp>
        <p:nvSpPr>
          <p:cNvPr id="12083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297ABF01-E55B-4D15-9E29-0CDD4FC44D0E}" type="slidenum">
              <a:rPr lang="en-US" sz="1200">
                <a:latin typeface="Calibri" pitchFamily="34" charset="0"/>
              </a:rPr>
              <a:pPr algn="r" eaLnBrk="1" hangingPunct="1"/>
              <a:t>100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937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en-CA" smtClean="0">
              <a:ea typeface="ＭＳ Ｐゴシック" charset="-128"/>
            </a:endParaRPr>
          </a:p>
        </p:txBody>
      </p:sp>
      <p:sp>
        <p:nvSpPr>
          <p:cNvPr id="12288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C8EB934B-E308-484F-A0CC-DF08E238D86B}" type="slidenum">
              <a:rPr lang="en-US" sz="1200">
                <a:latin typeface="Calibri" pitchFamily="34" charset="0"/>
              </a:rPr>
              <a:pPr algn="r" eaLnBrk="1" hangingPunct="1"/>
              <a:t>101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694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en-CA" smtClean="0">
              <a:ea typeface="ＭＳ Ｐゴシック" charset="-128"/>
            </a:endParaRPr>
          </a:p>
        </p:txBody>
      </p:sp>
      <p:sp>
        <p:nvSpPr>
          <p:cNvPr id="12493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800E39D5-4FDB-4E02-8183-ACFB7BC6F1E9}" type="slidenum">
              <a:rPr lang="en-US" sz="1200">
                <a:latin typeface="Calibri" pitchFamily="34" charset="0"/>
              </a:rPr>
              <a:pPr algn="r" eaLnBrk="1" hangingPunct="1"/>
              <a:t>102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662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2A2E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5083174" y="1143000"/>
            <a:ext cx="4060825" cy="4572000"/>
          </a:xfrm>
          <a:prstGeom prst="rect">
            <a:avLst/>
          </a:prstGeom>
          <a:solidFill>
            <a:srgbClr val="71C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6705600" y="5943600"/>
            <a:ext cx="2362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600" b="0" dirty="0">
                <a:solidFill>
                  <a:schemeClr val="bg1"/>
                </a:solidFill>
                <a:latin typeface="+mj-lt"/>
              </a:rPr>
              <a:t>Lectures by</a:t>
            </a:r>
          </a:p>
          <a:p>
            <a:pPr algn="r"/>
            <a:r>
              <a:rPr lang="en-US" altLang="en-US" sz="1600" b="0" dirty="0">
                <a:solidFill>
                  <a:schemeClr val="bg1"/>
                </a:solidFill>
                <a:latin typeface="+mj-lt"/>
              </a:rPr>
              <a:t>Kathleen Fitzpatrick</a:t>
            </a:r>
          </a:p>
          <a:p>
            <a:pPr algn="r"/>
            <a:r>
              <a:rPr lang="en-US" altLang="en-US" sz="1200" dirty="0">
                <a:solidFill>
                  <a:schemeClr val="bg1"/>
                </a:solidFill>
                <a:latin typeface="+mj-lt"/>
              </a:rPr>
              <a:t>Simon Fraser University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0" y="2286000"/>
            <a:ext cx="27432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13" y="6477000"/>
            <a:ext cx="2895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2" y="465000"/>
            <a:ext cx="4853927" cy="5870575"/>
          </a:xfrm>
          <a:prstGeom prst="rect">
            <a:avLst/>
          </a:prstGeom>
        </p:spPr>
      </p:pic>
      <p:sp>
        <p:nvSpPr>
          <p:cNvPr id="4" name="Picture 2" descr="C:\Documents and Settings\dking\Desktop\71602Hardin8e_cvr_mrktg\JPG _ EPS _ PNG\71602Hardin8e_ecat.jpg"/>
          <p:cNvSpPr>
            <a:spLocks noChangeAspect="1" noChangeArrowheads="1"/>
          </p:cNvSpPr>
          <p:nvPr userDrawn="1"/>
        </p:nvSpPr>
        <p:spPr bwMode="auto">
          <a:xfrm>
            <a:off x="109012" y="468313"/>
            <a:ext cx="4853927" cy="586726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97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Head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066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ts val="2400"/>
              </a:spcAft>
              <a:buClr>
                <a:srgbClr val="71C054"/>
              </a:buClr>
              <a:defRPr/>
            </a:lvl1pPr>
            <a:lvl2pPr>
              <a:lnSpc>
                <a:spcPct val="100000"/>
              </a:lnSpc>
              <a:spcAft>
                <a:spcPts val="2400"/>
              </a:spcAft>
              <a:defRPr/>
            </a:lvl2pPr>
            <a:lvl3pPr>
              <a:lnSpc>
                <a:spcPct val="100000"/>
              </a:lnSpc>
              <a:spcAft>
                <a:spcPts val="2400"/>
              </a:spcAft>
              <a:defRPr/>
            </a:lvl3pPr>
            <a:lvl4pPr>
              <a:lnSpc>
                <a:spcPct val="100000"/>
              </a:lnSpc>
              <a:spcAft>
                <a:spcPts val="2400"/>
              </a:spcAft>
              <a:defRPr/>
            </a:lvl4pPr>
            <a:lvl5pPr>
              <a:lnSpc>
                <a:spcPct val="100000"/>
              </a:lnSpc>
              <a:spcAft>
                <a:spcPts val="24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9B84F1A-E065-45C2-B9B4-9F696DEDCB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9493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Head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06680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buClr>
                <a:srgbClr val="71C054"/>
              </a:buClr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9B84F1A-E065-45C2-B9B4-9F696DEDCB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868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4E15521-BD07-4536-BF47-AB6729B222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647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B417C8C-4304-4678-B44E-1CEE31FFA5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7099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8686800" cy="106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447800"/>
            <a:ext cx="8686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13" y="6477000"/>
            <a:ext cx="2895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9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© 2016 Pearson Education, Inc.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76200" y="152400"/>
            <a:ext cx="8991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1C05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76200" y="6477000"/>
            <a:ext cx="8991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1C05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59" r:id="rId2"/>
    <p:sldLayoutId id="2147483770" r:id="rId3"/>
    <p:sldLayoutId id="2147483763" r:id="rId4"/>
    <p:sldLayoutId id="2147483764" r:id="rId5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2A2E6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ts val="0"/>
        </a:spcBef>
        <a:spcAft>
          <a:spcPts val="2400"/>
        </a:spcAft>
        <a:buClr>
          <a:srgbClr val="71C054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lnSpc>
          <a:spcPct val="100000"/>
        </a:lnSpc>
        <a:spcBef>
          <a:spcPts val="0"/>
        </a:spcBef>
        <a:spcAft>
          <a:spcPts val="2400"/>
        </a:spcAft>
        <a:buClr>
          <a:srgbClr val="71C054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lnSpc>
          <a:spcPct val="100000"/>
        </a:lnSpc>
        <a:spcBef>
          <a:spcPts val="0"/>
        </a:spcBef>
        <a:spcAft>
          <a:spcPts val="2400"/>
        </a:spcAft>
        <a:buClr>
          <a:srgbClr val="71C054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lnSpc>
          <a:spcPct val="100000"/>
        </a:lnSpc>
        <a:spcBef>
          <a:spcPts val="0"/>
        </a:spcBef>
        <a:spcAft>
          <a:spcPts val="2400"/>
        </a:spcAft>
        <a:buClr>
          <a:srgbClr val="71C054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lnSpc>
          <a:spcPct val="100000"/>
        </a:lnSpc>
        <a:spcBef>
          <a:spcPts val="0"/>
        </a:spcBef>
        <a:spcAft>
          <a:spcPts val="2400"/>
        </a:spcAft>
        <a:buClr>
          <a:srgbClr val="71C054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jpeg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jpeg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jpeg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jpeg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jpeg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PhosphatidylcholineSpace.html" TargetMode="External"/><Relationship Id="rId3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embrane_structure1.html" TargetMode="External"/><Relationship Id="rId3" Type="http://schemas.openxmlformats.org/officeDocument/2006/relationships/image" Target="../media/image1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embrane_structure2.html" TargetMode="External"/><Relationship Id="rId3" Type="http://schemas.openxmlformats.org/officeDocument/2006/relationships/image" Target="../media/image1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CholesterolSpaceModl.html" TargetMode="External"/><Relationship Id="rId3" Type="http://schemas.openxmlformats.org/officeDocument/2006/relationships/image" Target="../media/image15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e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e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e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e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0" y="1676400"/>
            <a:ext cx="2743200" cy="1143000"/>
          </a:xfrm>
        </p:spPr>
        <p:txBody>
          <a:bodyPr/>
          <a:lstStyle/>
          <a:p>
            <a:pPr algn="ctr"/>
            <a:r>
              <a:rPr lang="en-US" altLang="en-US" sz="4000" smtClean="0">
                <a:latin typeface="Arial" pitchFamily="34" charset="0"/>
                <a:cs typeface="Arial" pitchFamily="34" charset="0"/>
              </a:rPr>
              <a:t>Chapter 7</a:t>
            </a:r>
            <a:endParaRPr lang="en-US" altLang="en-US" sz="4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143500" y="2971800"/>
            <a:ext cx="3886200" cy="1905000"/>
          </a:xfrm>
          <a:noFill/>
        </p:spPr>
        <p:txBody>
          <a:bodyPr/>
          <a:lstStyle/>
          <a:p>
            <a:pPr marL="0" indent="0" algn="ctr" eaLnBrk="1" hangingPunct="1">
              <a:buClrTx/>
              <a:buFont typeface="Arial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Membranes: Their Structure, Function, and Chemistry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Membrane </a:t>
            </a:r>
            <a:r>
              <a:rPr lang="en-US" dirty="0" smtClean="0"/>
              <a:t>Proteins Detect and Transmit Electrical and </a:t>
            </a:r>
            <a:r>
              <a:rPr lang="en-US" smtClean="0"/>
              <a:t>Chemical Signals</a:t>
            </a:r>
            <a:endParaRPr lang="en-US" dirty="0" smtClean="0"/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cell receives information from its environment as electrical or chemical signals at its surface</a:t>
            </a:r>
          </a:p>
          <a:p>
            <a:r>
              <a:rPr lang="en-US" i="1" dirty="0" smtClean="0"/>
              <a:t>Signal transduction</a:t>
            </a:r>
            <a:r>
              <a:rPr lang="en-US" dirty="0" smtClean="0"/>
              <a:t> describes the mechanisms by which signals are transmitted from the outer surface to the interior of a cell</a:t>
            </a:r>
          </a:p>
          <a:p>
            <a:r>
              <a:rPr lang="en-US" dirty="0" smtClean="0"/>
              <a:t>Chemical signal molecules usually bind to membrane proteins, known as </a:t>
            </a:r>
            <a:r>
              <a:rPr lang="en-US" i="1" dirty="0" smtClean="0"/>
              <a:t>receptors,</a:t>
            </a:r>
            <a:r>
              <a:rPr lang="en-US" dirty="0" smtClean="0"/>
              <a:t> on the outer surface of the plasma membrane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028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Isolation of Membrane Proteins</a:t>
            </a:r>
          </a:p>
        </p:txBody>
      </p:sp>
      <p:sp>
        <p:nvSpPr>
          <p:cNvPr id="1198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Peripheral membrane proteins are usually easy to isolate by altering pH or ionic strength</a:t>
            </a:r>
          </a:p>
          <a:p>
            <a:r>
              <a:rPr lang="en-US" dirty="0" smtClean="0"/>
              <a:t>Chelating (</a:t>
            </a:r>
            <a:r>
              <a:rPr lang="en-US" dirty="0" err="1" smtClean="0"/>
              <a:t>cation</a:t>
            </a:r>
            <a:r>
              <a:rPr lang="en-US" dirty="0" smtClean="0"/>
              <a:t>-binding) agents are also used to solubilize peripheral membrane proteins</a:t>
            </a:r>
          </a:p>
          <a:p>
            <a:r>
              <a:rPr lang="en-US" dirty="0" smtClean="0"/>
              <a:t>Lipid-anchored proteins are isolated by </a:t>
            </a:r>
            <a:br>
              <a:rPr lang="en-US" dirty="0" smtClean="0"/>
            </a:br>
            <a:r>
              <a:rPr lang="en-US" dirty="0" smtClean="0"/>
              <a:t>similar means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42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Isolating Integral Membrane Proteins</a:t>
            </a:r>
          </a:p>
        </p:txBody>
      </p:sp>
      <p:sp>
        <p:nvSpPr>
          <p:cNvPr id="1218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Integral membrane proteins are difficult to isolate from membranes </a:t>
            </a:r>
          </a:p>
          <a:p>
            <a:r>
              <a:rPr lang="en-US" smtClean="0"/>
              <a:t>Often detergents are used that disrupt hydrophobic interactions and dissolve the lipid bilayer </a:t>
            </a:r>
          </a:p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58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Electrophoresis</a:t>
            </a:r>
          </a:p>
        </p:txBody>
      </p:sp>
      <p:sp>
        <p:nvSpPr>
          <p:cNvPr id="1239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Electrophoresis</a:t>
            </a:r>
            <a:r>
              <a:rPr lang="en-US" dirty="0" smtClean="0"/>
              <a:t> is a group of techniques that use an electric field to separate charged molecules</a:t>
            </a:r>
          </a:p>
          <a:p>
            <a:r>
              <a:rPr lang="en-US" dirty="0" smtClean="0"/>
              <a:t>How quickly a molecule moves during electrophoresis depends on both charge and size</a:t>
            </a:r>
          </a:p>
          <a:p>
            <a:r>
              <a:rPr lang="en-US" dirty="0" smtClean="0"/>
              <a:t>Electrophoresis uses various support media, most commonly polyacrylamide or </a:t>
            </a:r>
            <a:r>
              <a:rPr lang="en-US" dirty="0" err="1" smtClean="0"/>
              <a:t>agarose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61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Electrophoresis of Membrane Proteins</a:t>
            </a:r>
          </a:p>
        </p:txBody>
      </p:sp>
      <p:sp>
        <p:nvSpPr>
          <p:cNvPr id="1259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Membrane fragments are solubilized in sodium dodecyl sulfate (SDS), which disrupts protein-protein and protein-lipid associations</a:t>
            </a:r>
          </a:p>
          <a:p>
            <a:r>
              <a:rPr lang="en-US" dirty="0" smtClean="0"/>
              <a:t>The proteins are thus coated with negatively charged detergent molecules</a:t>
            </a:r>
          </a:p>
          <a:p>
            <a:r>
              <a:rPr lang="en-US" dirty="0" smtClean="0"/>
              <a:t>The proteins are loaded onto a polyacrylamide</a:t>
            </a:r>
            <a:r>
              <a:rPr lang="en-US" i="1" dirty="0" smtClean="0"/>
              <a:t> </a:t>
            </a:r>
            <a:r>
              <a:rPr lang="en-US" dirty="0" smtClean="0"/>
              <a:t>gel and an electrical potential is applied</a:t>
            </a:r>
          </a:p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58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Techniques Using Electrophoresis</a:t>
            </a:r>
          </a:p>
        </p:txBody>
      </p:sp>
      <p:sp>
        <p:nvSpPr>
          <p:cNvPr id="1280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Two-dimensional </a:t>
            </a:r>
            <a:r>
              <a:rPr lang="en-US" dirty="0"/>
              <a:t>SDS-polyacrylamide </a:t>
            </a:r>
            <a:r>
              <a:rPr lang="en-US"/>
              <a:t>gel electrophoresis</a:t>
            </a:r>
            <a:r>
              <a:rPr lang="en-US" smtClean="0"/>
              <a:t> </a:t>
            </a:r>
            <a:r>
              <a:rPr lang="en-US" dirty="0"/>
              <a:t>(</a:t>
            </a:r>
            <a:r>
              <a:rPr lang="en-US" dirty="0" smtClean="0"/>
              <a:t>SDS-PAGE) separates proteins in two dimensions, first by charge and then by size</a:t>
            </a:r>
          </a:p>
          <a:p>
            <a:r>
              <a:rPr lang="en-US" dirty="0" smtClean="0"/>
              <a:t>Following electrophoresis, polypeptides can be identified by </a:t>
            </a:r>
            <a:r>
              <a:rPr lang="en-US" b="1" dirty="0" smtClean="0"/>
              <a:t>Western blotting</a:t>
            </a:r>
          </a:p>
          <a:p>
            <a:r>
              <a:rPr lang="en-US" dirty="0" smtClean="0"/>
              <a:t>In this technique, proteins are transferred to a membrane and bound by specific antibodies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33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Affinity Labeling</a:t>
            </a:r>
          </a:p>
        </p:txBody>
      </p:sp>
      <p:sp>
        <p:nvSpPr>
          <p:cNvPr id="1300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Affinity labeling</a:t>
            </a:r>
            <a:r>
              <a:rPr lang="en-US" dirty="0" smtClean="0"/>
              <a:t> utilizes radioactive molecules that bind to certain proteins based on function</a:t>
            </a:r>
          </a:p>
          <a:p>
            <a:r>
              <a:rPr lang="en-US" dirty="0" smtClean="0"/>
              <a:t>For example, </a:t>
            </a:r>
            <a:r>
              <a:rPr lang="en-US" i="1" dirty="0" err="1" smtClean="0"/>
              <a:t>cytochalasin</a:t>
            </a:r>
            <a:r>
              <a:rPr lang="en-US" i="1" dirty="0" smtClean="0"/>
              <a:t> B</a:t>
            </a:r>
            <a:r>
              <a:rPr lang="en-US" dirty="0" smtClean="0"/>
              <a:t> is an inhibitor of glucose transport</a:t>
            </a:r>
          </a:p>
          <a:p>
            <a:r>
              <a:rPr lang="en-US" dirty="0" smtClean="0"/>
              <a:t>Membranes exposed to radioactive </a:t>
            </a:r>
            <a:r>
              <a:rPr lang="en-US" dirty="0" err="1" smtClean="0"/>
              <a:t>cytochalasin</a:t>
            </a:r>
            <a:r>
              <a:rPr lang="en-US" dirty="0" smtClean="0"/>
              <a:t> B will likely have the radioactivity bound to proteins involved in glucose transport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76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Membrane Reconstitution</a:t>
            </a:r>
          </a:p>
        </p:txBody>
      </p:sp>
      <p:sp>
        <p:nvSpPr>
          <p:cNvPr id="1320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i="1" dirty="0" smtClean="0"/>
              <a:t>membrane reconstitution,</a:t>
            </a:r>
            <a:r>
              <a:rPr lang="en-US" dirty="0" smtClean="0"/>
              <a:t> proteins are extracted from membranes and separated individually</a:t>
            </a:r>
          </a:p>
          <a:p>
            <a:r>
              <a:rPr lang="en-US" dirty="0" smtClean="0"/>
              <a:t>The purified proteins are mixed with phospholipids to form vesicles call </a:t>
            </a:r>
            <a:r>
              <a:rPr lang="en-US" i="1" dirty="0" smtClean="0"/>
              <a:t>liposomes</a:t>
            </a:r>
          </a:p>
          <a:p>
            <a:r>
              <a:rPr lang="en-US" dirty="0" smtClean="0"/>
              <a:t>Liposomes can be loaded with particular molecules and tested for their ability to carry out certain functions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33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the Three-Dimensional Structure of Membrane Proteins Is Becoming Easier</a:t>
            </a:r>
          </a:p>
        </p:txBody>
      </p:sp>
      <p:sp>
        <p:nvSpPr>
          <p:cNvPr id="1341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X-ray crystallography</a:t>
            </a:r>
            <a:r>
              <a:rPr lang="en-US" dirty="0" smtClean="0"/>
              <a:t> can be used to determine the structure of proteins that can be isolated in crystalline form</a:t>
            </a:r>
          </a:p>
          <a:p>
            <a:r>
              <a:rPr lang="en-US" dirty="0" smtClean="0"/>
              <a:t>Membrane proteins are hard to isolate and crystallize</a:t>
            </a:r>
          </a:p>
          <a:p>
            <a:r>
              <a:rPr lang="en-US" dirty="0" smtClean="0"/>
              <a:t>An alternative approach called </a:t>
            </a:r>
            <a:r>
              <a:rPr lang="en-US" i="1" dirty="0" err="1" smtClean="0"/>
              <a:t>hydropathy</a:t>
            </a:r>
            <a:r>
              <a:rPr lang="en-US" i="1" dirty="0" smtClean="0"/>
              <a:t> analysis</a:t>
            </a:r>
            <a:r>
              <a:rPr lang="en-US" dirty="0" smtClean="0"/>
              <a:t> can be used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43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 Crystallography</a:t>
            </a:r>
          </a:p>
        </p:txBody>
      </p:sp>
      <p:sp>
        <p:nvSpPr>
          <p:cNvPr id="1361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X-ray crystallography </a:t>
            </a:r>
            <a:r>
              <a:rPr lang="en-US" smtClean="0"/>
              <a:t>is widely used to determine the three-dimensional structure of proteins</a:t>
            </a:r>
          </a:p>
          <a:p>
            <a:r>
              <a:rPr lang="en-US" smtClean="0"/>
              <a:t>Integral membrane proteins are difficult to isolate and crystallize, but recent techniques have improved</a:t>
            </a:r>
          </a:p>
          <a:p>
            <a:r>
              <a:rPr lang="en-US" smtClean="0"/>
              <a:t>Now, over 500 proteins have been studied using this method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20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Hydropathy</a:t>
            </a:r>
            <a:r>
              <a:rPr lang="en-US" dirty="0" smtClean="0"/>
              <a:t> Analysis</a:t>
            </a:r>
          </a:p>
        </p:txBody>
      </p:sp>
      <p:sp>
        <p:nvSpPr>
          <p:cNvPr id="1382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number and location of </a:t>
            </a:r>
            <a:r>
              <a:rPr lang="en-US" dirty="0" err="1" smtClean="0"/>
              <a:t>transmembrane</a:t>
            </a:r>
            <a:r>
              <a:rPr lang="en-US" dirty="0" smtClean="0"/>
              <a:t> segments in a membrane protein can be inferred if the protein sequence is known</a:t>
            </a:r>
          </a:p>
          <a:p>
            <a:r>
              <a:rPr lang="en-US" dirty="0" smtClean="0"/>
              <a:t>A</a:t>
            </a:r>
            <a:r>
              <a:rPr lang="en-US" b="1" dirty="0" smtClean="0"/>
              <a:t> </a:t>
            </a:r>
            <a:r>
              <a:rPr lang="en-US" b="1" dirty="0" err="1" smtClean="0"/>
              <a:t>hydropathy</a:t>
            </a:r>
            <a:r>
              <a:rPr lang="en-US" dirty="0" smtClean="0"/>
              <a:t> (or </a:t>
            </a:r>
            <a:r>
              <a:rPr lang="en-US" b="1" dirty="0" smtClean="0"/>
              <a:t>hydrophobicity</a:t>
            </a:r>
            <a:r>
              <a:rPr lang="en-US" dirty="0" smtClean="0"/>
              <a:t>) </a:t>
            </a:r>
            <a:r>
              <a:rPr lang="en-US" b="1" dirty="0" smtClean="0"/>
              <a:t>plot</a:t>
            </a:r>
            <a:r>
              <a:rPr lang="en-US" dirty="0" smtClean="0"/>
              <a:t> is used for this</a:t>
            </a:r>
          </a:p>
          <a:p>
            <a:r>
              <a:rPr lang="en-US" dirty="0" smtClean="0"/>
              <a:t>A computer program identifies clusters of hydrophobic residues, calculating a </a:t>
            </a:r>
            <a:r>
              <a:rPr lang="en-US" b="1" dirty="0" err="1" smtClean="0"/>
              <a:t>hydropathy</a:t>
            </a:r>
            <a:r>
              <a:rPr lang="en-US" dirty="0" smtClean="0"/>
              <a:t> </a:t>
            </a:r>
            <a:r>
              <a:rPr lang="en-US" b="1" dirty="0" smtClean="0"/>
              <a:t>index</a:t>
            </a:r>
            <a:r>
              <a:rPr lang="en-US" dirty="0" smtClean="0"/>
              <a:t> for successive </a:t>
            </a:r>
            <a:r>
              <a:rPr lang="en-US" altLang="ja-JP" dirty="0" smtClean="0"/>
              <a:t>“windows” along the protein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77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Transduction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Binding of signal molecules to their receptors triggers chemical events on the inner membrane surface that ultimately lead to changes in cell function</a:t>
            </a:r>
          </a:p>
          <a:p>
            <a:r>
              <a:rPr lang="en-US" smtClean="0"/>
              <a:t>Membrane receptors allow cells to recognize, transmit, and respond to a variety of specific signals in nearly all types of cells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54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Molecular Biology Has Contributed Greatly to Our Understanding of Membrane Proteins</a:t>
            </a:r>
          </a:p>
        </p:txBody>
      </p:sp>
      <p:sp>
        <p:nvSpPr>
          <p:cNvPr id="1402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study of membrane proteins has been revolutionized by DNA sequencing and recombinant DNA technology</a:t>
            </a:r>
          </a:p>
          <a:p>
            <a:r>
              <a:rPr lang="en-US" dirty="0" smtClean="0"/>
              <a:t>Amino acid sequence can be deduced from DNA sequence</a:t>
            </a:r>
          </a:p>
          <a:p>
            <a:r>
              <a:rPr lang="en-US" i="1" dirty="0" smtClean="0"/>
              <a:t>Site-specific mutagenesis </a:t>
            </a:r>
            <a:r>
              <a:rPr lang="en-US" dirty="0" smtClean="0"/>
              <a:t>allows determination of how certain amino acids affect protein function</a:t>
            </a:r>
          </a:p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57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Membrane Proteins Have a Variety of Functions</a:t>
            </a:r>
          </a:p>
        </p:txBody>
      </p:sp>
      <p:sp>
        <p:nvSpPr>
          <p:cNvPr id="1413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membrane proteins are </a:t>
            </a:r>
            <a:r>
              <a:rPr lang="en-US" i="1" dirty="0" smtClean="0"/>
              <a:t>enzymes,</a:t>
            </a:r>
            <a:r>
              <a:rPr lang="en-US" dirty="0" smtClean="0"/>
              <a:t> which accounts for the localization of particular functions to specific membranes</a:t>
            </a:r>
          </a:p>
          <a:p>
            <a:r>
              <a:rPr lang="en-US" i="1" dirty="0" smtClean="0"/>
              <a:t>Electron transport proteins</a:t>
            </a:r>
            <a:r>
              <a:rPr lang="en-US" dirty="0" smtClean="0"/>
              <a:t> such as cytochromes and iron-sulfur proteins are closely related to enzymes in function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82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Solute Transport Across Membranes</a:t>
            </a:r>
          </a:p>
        </p:txBody>
      </p:sp>
      <p:sp>
        <p:nvSpPr>
          <p:cNvPr id="142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Transport proteins</a:t>
            </a:r>
            <a:r>
              <a:rPr lang="en-US" dirty="0" smtClean="0"/>
              <a:t> facilitate the movement of nutrients across membranes</a:t>
            </a:r>
          </a:p>
          <a:p>
            <a:r>
              <a:rPr lang="en-US" i="1" dirty="0" smtClean="0"/>
              <a:t>Channel proteins</a:t>
            </a:r>
            <a:r>
              <a:rPr lang="en-US" dirty="0" smtClean="0"/>
              <a:t> provide hydrophilic passageways through hydrophobic membranes</a:t>
            </a:r>
          </a:p>
          <a:p>
            <a:r>
              <a:rPr lang="en-US" i="1" dirty="0" smtClean="0"/>
              <a:t>Transport </a:t>
            </a:r>
            <a:r>
              <a:rPr lang="en-US" i="1" dirty="0" err="1" smtClean="0"/>
              <a:t>ATPases</a:t>
            </a:r>
            <a:r>
              <a:rPr lang="en-US" dirty="0" smtClean="0"/>
              <a:t> use the energy of ATP to transport ions across membranes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06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Signaling Across Membranes</a:t>
            </a:r>
          </a:p>
        </p:txBody>
      </p:sp>
      <p:sp>
        <p:nvSpPr>
          <p:cNvPr id="143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smtClean="0"/>
              <a:t>Receptors </a:t>
            </a:r>
            <a:r>
              <a:rPr lang="en-US" smtClean="0"/>
              <a:t>recognize </a:t>
            </a:r>
            <a:r>
              <a:rPr lang="en-US" dirty="0" smtClean="0"/>
              <a:t>and mediate the effects of specific chemical signals on the surface of the cell</a:t>
            </a:r>
          </a:p>
          <a:p>
            <a:r>
              <a:rPr lang="en-US" dirty="0" smtClean="0"/>
              <a:t>Hormones, neurotransmitters, and growth-promoting substances are examples of chemical signals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43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Between Cells</a:t>
            </a:r>
          </a:p>
        </p:txBody>
      </p:sp>
      <p:sp>
        <p:nvSpPr>
          <p:cNvPr id="144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Membrane proteins involved with intercellular communication include</a:t>
            </a:r>
          </a:p>
          <a:p>
            <a:pPr lvl="1"/>
            <a:r>
              <a:rPr lang="en-US" dirty="0" smtClean="0"/>
              <a:t>Proteins that form </a:t>
            </a:r>
            <a:r>
              <a:rPr lang="en-US" i="1" dirty="0" err="1" smtClean="0"/>
              <a:t>connexons</a:t>
            </a:r>
            <a:r>
              <a:rPr lang="en-US" dirty="0" smtClean="0"/>
              <a:t> at </a:t>
            </a:r>
            <a:r>
              <a:rPr lang="en-US" i="1" dirty="0" smtClean="0"/>
              <a:t>gap junctions </a:t>
            </a:r>
            <a:r>
              <a:rPr lang="en-US" dirty="0" smtClean="0"/>
              <a:t>in animal cells </a:t>
            </a:r>
          </a:p>
          <a:p>
            <a:pPr lvl="1"/>
            <a:r>
              <a:rPr lang="en-US" dirty="0" smtClean="0"/>
              <a:t>Proteins that make up </a:t>
            </a:r>
            <a:r>
              <a:rPr lang="en-US" i="1" dirty="0" err="1" smtClean="0"/>
              <a:t>plasmodesmata</a:t>
            </a:r>
            <a:r>
              <a:rPr lang="en-US" dirty="0" smtClean="0"/>
              <a:t> in plant cells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23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Membrane Proteins Play Roles in Other Cell Functions</a:t>
            </a:r>
          </a:p>
        </p:txBody>
      </p:sp>
      <p:sp>
        <p:nvSpPr>
          <p:cNvPr id="145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Membrane proteins play roles in uptake and secretion of substances by endocytosis and exocytosis</a:t>
            </a:r>
          </a:p>
          <a:p>
            <a:r>
              <a:rPr lang="en-US" dirty="0" smtClean="0"/>
              <a:t>They take part in targeting, sorting, and modifying proteins in the endoplasmic reticulum and Golgi complex</a:t>
            </a:r>
          </a:p>
          <a:p>
            <a:r>
              <a:rPr lang="en-US" dirty="0" smtClean="0"/>
              <a:t>They participate in </a:t>
            </a:r>
            <a:r>
              <a:rPr lang="en-US" i="1" dirty="0" smtClean="0"/>
              <a:t>autophagy,</a:t>
            </a:r>
            <a:r>
              <a:rPr lang="en-US" dirty="0" smtClean="0"/>
              <a:t> the digestion of a cell’</a:t>
            </a:r>
            <a:r>
              <a:rPr lang="en-US" altLang="ja-JP" dirty="0" smtClean="0"/>
              <a:t>s own organelles or structures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12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Stabilizing and Shaping the Cell Membrane</a:t>
            </a:r>
          </a:p>
        </p:txBody>
      </p:sp>
      <p:sp>
        <p:nvSpPr>
          <p:cNvPr id="146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Membrane-associated proteins play structural roles in stabilizing and shaping the cell membrane</a:t>
            </a:r>
          </a:p>
          <a:p>
            <a:r>
              <a:rPr lang="en-US" smtClean="0"/>
              <a:t>In animal cells, a cytoskeletal meshwork of peripheral membrane proteins underlies the plasma membrane of many kinds of cells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78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Membrane Proteins Are Oriented Asymmetrically Across the Lipid Bilayer</a:t>
            </a:r>
          </a:p>
        </p:txBody>
      </p:sp>
      <p:sp>
        <p:nvSpPr>
          <p:cNvPr id="147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Membrane proteins exhibit asymmetric orientation with respect to the lipid bilayer</a:t>
            </a:r>
          </a:p>
          <a:p>
            <a:r>
              <a:rPr lang="en-US" smtClean="0"/>
              <a:t>Once in place, in or on one of the monolayers, proteins cannot move across the membrane from one surface to the other</a:t>
            </a:r>
          </a:p>
          <a:p>
            <a:r>
              <a:rPr lang="en-US" smtClean="0"/>
              <a:t>All the molecules of a particular protein are oriented the same way in the membrane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31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Proteins on Specific Membrane Proteins</a:t>
            </a:r>
          </a:p>
        </p:txBody>
      </p:sp>
      <p:sp>
        <p:nvSpPr>
          <p:cNvPr id="148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Radioactive labeling procedures are used to distinguish between proteins on inner and outer surfaces of membrane vesicles</a:t>
            </a:r>
          </a:p>
          <a:p>
            <a:pPr lvl="1"/>
            <a:r>
              <a:rPr lang="en-US" dirty="0" smtClean="0"/>
              <a:t>The enzyme </a:t>
            </a:r>
            <a:r>
              <a:rPr lang="en-US" i="1" dirty="0" err="1" smtClean="0"/>
              <a:t>lactoperoxidase</a:t>
            </a:r>
            <a:r>
              <a:rPr lang="en-US" dirty="0" smtClean="0"/>
              <a:t> (</a:t>
            </a:r>
            <a:r>
              <a:rPr lang="en-US" i="1" dirty="0" smtClean="0"/>
              <a:t>LP</a:t>
            </a:r>
            <a:r>
              <a:rPr lang="en-US" dirty="0" smtClean="0"/>
              <a:t>) can be used to attach </a:t>
            </a:r>
            <a:r>
              <a:rPr lang="en-US" baseline="30000" dirty="0" smtClean="0"/>
              <a:t>125</a:t>
            </a:r>
            <a:r>
              <a:rPr lang="en-US" dirty="0"/>
              <a:t>I </a:t>
            </a:r>
            <a:r>
              <a:rPr lang="en-US" dirty="0" smtClean="0"/>
              <a:t>to proteins</a:t>
            </a:r>
          </a:p>
          <a:p>
            <a:pPr lvl="1"/>
            <a:r>
              <a:rPr lang="en-US" dirty="0" smtClean="0"/>
              <a:t>The enzyme </a:t>
            </a:r>
            <a:r>
              <a:rPr lang="en-US" i="1" dirty="0" err="1" smtClean="0"/>
              <a:t>galactose</a:t>
            </a:r>
            <a:r>
              <a:rPr lang="en-US" i="1" dirty="0" smtClean="0"/>
              <a:t> oxidase</a:t>
            </a:r>
            <a:r>
              <a:rPr lang="en-US" dirty="0" smtClean="0"/>
              <a:t> (</a:t>
            </a:r>
            <a:r>
              <a:rPr lang="en-US" i="1" dirty="0" smtClean="0"/>
              <a:t>GO</a:t>
            </a:r>
            <a:r>
              <a:rPr lang="en-US" dirty="0" smtClean="0"/>
              <a:t>) can be used to label carbohydrate side chains attached to membrane proteins and lipids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13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\\192.168.4.30\conversion\IRDVD\JPG Creation\Hardin - Becker's World of the Cell 9e\Output\Final Deliverables\Chapter 07\JPEG FILES\Labeled\07_22Figure-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3"/>
          <a:stretch/>
        </p:blipFill>
        <p:spPr bwMode="auto">
          <a:xfrm>
            <a:off x="1444625" y="228600"/>
            <a:ext cx="6254750" cy="616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51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Membrane </a:t>
            </a:r>
            <a:r>
              <a:rPr lang="en-US" dirty="0" smtClean="0"/>
              <a:t>Proteins Mediate Cell Adhesion and </a:t>
            </a:r>
            <a:r>
              <a:rPr lang="en-US" smtClean="0"/>
              <a:t>Cell-to-Cell Communication</a:t>
            </a:r>
            <a:endParaRPr lang="en-US" dirty="0" smtClean="0"/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Most cells in multicellular organisms are in contact with other cells</a:t>
            </a:r>
          </a:p>
          <a:p>
            <a:r>
              <a:rPr lang="en-US" smtClean="0"/>
              <a:t>Cell-to-cell contacts, critical in animal development, are often mediated by </a:t>
            </a:r>
            <a:r>
              <a:rPr lang="en-US" i="1" smtClean="0"/>
              <a:t>cadherins</a:t>
            </a:r>
          </a:p>
          <a:p>
            <a:r>
              <a:rPr lang="en-US" smtClean="0"/>
              <a:t>Cadherins have extracellular sequences of amino acids that bind calcium and promote adhesion between similar types of cells in a tissue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10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Membrane Proteins Are Glycosylated</a:t>
            </a:r>
          </a:p>
        </p:txBody>
      </p:sp>
      <p:sp>
        <p:nvSpPr>
          <p:cNvPr id="150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Glycoproteins</a:t>
            </a:r>
            <a:r>
              <a:rPr lang="en-US" dirty="0" smtClean="0"/>
              <a:t> are membrane proteins with carbohydrate chains covalently linked to amino acid side chains</a:t>
            </a:r>
          </a:p>
          <a:p>
            <a:r>
              <a:rPr lang="en-US" dirty="0" smtClean="0"/>
              <a:t>The addition of a carbohydrate side chain to a protein is called </a:t>
            </a:r>
            <a:r>
              <a:rPr lang="en-US" b="1" dirty="0" smtClean="0"/>
              <a:t>glycosylation</a:t>
            </a:r>
          </a:p>
          <a:p>
            <a:r>
              <a:rPr lang="en-US" dirty="0" smtClean="0"/>
              <a:t>Glycosylation occurs in the ER and Golgi compartments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40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Glycosylation</a:t>
            </a:r>
          </a:p>
        </p:txBody>
      </p:sp>
      <p:sp>
        <p:nvSpPr>
          <p:cNvPr id="152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Glycosylation involves linkage of the </a:t>
            </a:r>
            <a:br>
              <a:rPr lang="en-US" dirty="0" smtClean="0"/>
            </a:br>
            <a:r>
              <a:rPr lang="en-US" dirty="0" smtClean="0"/>
              <a:t>carbohydrate to</a:t>
            </a:r>
          </a:p>
          <a:p>
            <a:pPr lvl="1"/>
            <a:r>
              <a:rPr lang="en-US" dirty="0" smtClean="0"/>
              <a:t>The nitrogen atom of an amino group (</a:t>
            </a:r>
            <a:r>
              <a:rPr lang="en-US" i="1" dirty="0" smtClean="0"/>
              <a:t>N-linked glycosylation</a:t>
            </a:r>
            <a:r>
              <a:rPr lang="en-US" dirty="0" smtClean="0"/>
              <a:t>) of an asparagine residue, or</a:t>
            </a:r>
          </a:p>
          <a:p>
            <a:pPr lvl="1"/>
            <a:r>
              <a:rPr lang="en-US" dirty="0" smtClean="0"/>
              <a:t>The oxygen atom of a </a:t>
            </a:r>
            <a:r>
              <a:rPr lang="en-US" dirty="0" err="1" smtClean="0"/>
              <a:t>hydroxl</a:t>
            </a:r>
            <a:r>
              <a:rPr lang="en-US" dirty="0" smtClean="0"/>
              <a:t> group (</a:t>
            </a:r>
            <a:r>
              <a:rPr lang="en-US" i="1" dirty="0" smtClean="0"/>
              <a:t>O-linked glycosylation</a:t>
            </a:r>
            <a:r>
              <a:rPr lang="en-US" dirty="0" smtClean="0"/>
              <a:t>) of a serine, threonine, or modified lysine or </a:t>
            </a:r>
            <a:r>
              <a:rPr lang="en-US" dirty="0" err="1" smtClean="0"/>
              <a:t>proline</a:t>
            </a:r>
            <a:r>
              <a:rPr lang="en-US" dirty="0" smtClean="0"/>
              <a:t> residue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12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\\192.168.4.30\conversion\IRDVD\JPG Creation\Hardin - Becker's World of the Cell 9e\Output\Final Deliverables\Chapter 07\JPEG FILES\Labeled\07_23Figure-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9"/>
          <a:stretch/>
        </p:blipFill>
        <p:spPr bwMode="auto">
          <a:xfrm>
            <a:off x="3156052" y="275709"/>
            <a:ext cx="2831897" cy="612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275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Carbohydrate Chains Attached to Proteins</a:t>
            </a:r>
          </a:p>
        </p:txBody>
      </p:sp>
      <p:sp>
        <p:nvSpPr>
          <p:cNvPr id="155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Carbohydrate chains attached to peptides can be either straight or branched and range in length from 2 to about 60 sugar units</a:t>
            </a:r>
          </a:p>
          <a:p>
            <a:r>
              <a:rPr lang="en-US" dirty="0" smtClean="0"/>
              <a:t>The most common sugars are </a:t>
            </a:r>
            <a:r>
              <a:rPr lang="en-US" i="1" dirty="0" err="1" smtClean="0"/>
              <a:t>galactose</a:t>
            </a:r>
            <a:r>
              <a:rPr lang="en-US" i="1" dirty="0" smtClean="0"/>
              <a:t>,</a:t>
            </a:r>
            <a:r>
              <a:rPr lang="en-US" dirty="0" smtClean="0"/>
              <a:t> </a:t>
            </a:r>
            <a:r>
              <a:rPr lang="en-US" i="1" dirty="0" smtClean="0"/>
              <a:t>mannose,</a:t>
            </a:r>
            <a:r>
              <a:rPr lang="en-US" dirty="0" smtClean="0"/>
              <a:t> </a:t>
            </a:r>
            <a:r>
              <a:rPr lang="en-US" i="1" dirty="0" smtClean="0"/>
              <a:t>N-</a:t>
            </a:r>
            <a:r>
              <a:rPr lang="en-US" i="1" dirty="0" err="1" smtClean="0"/>
              <a:t>acetylglucosamine</a:t>
            </a:r>
            <a:r>
              <a:rPr lang="en-US" i="1" dirty="0" smtClean="0"/>
              <a:t>,</a:t>
            </a:r>
            <a:r>
              <a:rPr lang="en-US" dirty="0" smtClean="0"/>
              <a:t> and </a:t>
            </a:r>
            <a:r>
              <a:rPr lang="en-US" i="1" dirty="0" err="1" smtClean="0"/>
              <a:t>sialic</a:t>
            </a:r>
            <a:r>
              <a:rPr lang="en-US" i="1" dirty="0" smtClean="0"/>
              <a:t> acid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12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\\192.168.4.30\conversion\IRDVD\JPG Creation\Hardin - Becker's World of the Cell 9e\Output\Final Deliverables\Chapter 07\JPEG FILES\Labeled\07_24Figure-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2"/>
          <a:stretch/>
        </p:blipFill>
        <p:spPr bwMode="auto">
          <a:xfrm>
            <a:off x="770077" y="304800"/>
            <a:ext cx="7603846" cy="608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31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of Glycoproteins</a:t>
            </a:r>
          </a:p>
        </p:txBody>
      </p:sp>
      <p:sp>
        <p:nvSpPr>
          <p:cNvPr id="158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Glycoproteins are most prominent in plasma membranes, where they play a role in cell-cell recognition</a:t>
            </a:r>
          </a:p>
          <a:p>
            <a:r>
              <a:rPr lang="en-US" dirty="0" smtClean="0"/>
              <a:t>The carbohydrate groups protrude on the outer surface of the cell membrane</a:t>
            </a:r>
          </a:p>
          <a:p>
            <a:r>
              <a:rPr lang="en-US" i="1" dirty="0" err="1" smtClean="0"/>
              <a:t>Lectins</a:t>
            </a:r>
            <a:r>
              <a:rPr lang="en-US" dirty="0" smtClean="0"/>
              <a:t> are plant proteins that bind specific sugar groups very tightly and can be used to study membrane glycoproteins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68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Glycocalyx</a:t>
            </a:r>
            <a:endParaRPr lang="en-US" dirty="0" smtClean="0"/>
          </a:p>
        </p:txBody>
      </p:sp>
      <p:sp>
        <p:nvSpPr>
          <p:cNvPr id="160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animal cells, the carbohydrate groups of plasma membrane glycoproteins and glycolipids form a surface coat called a </a:t>
            </a:r>
            <a:r>
              <a:rPr lang="en-US" b="1" smtClean="0"/>
              <a:t>glycocalyx</a:t>
            </a:r>
          </a:p>
          <a:p>
            <a:r>
              <a:rPr lang="en-US" smtClean="0"/>
              <a:t>The carbohydrate groups on the cell surface are components of the recognition sites of membrane receptors involved in antibody-antigen reactions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886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\\192.168.4.30\conversion\IRDVD\JPG Creation\Hardin - Becker's World of the Cell 9e\Output\Final Deliverables\Chapter 07\JPEG FILES\Labeled\07_25Figure-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6"/>
          <a:stretch/>
        </p:blipFill>
        <p:spPr bwMode="auto">
          <a:xfrm>
            <a:off x="1803807" y="304800"/>
            <a:ext cx="5536387" cy="610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728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Membrane Proteins Vary in Their Mobility</a:t>
            </a:r>
          </a:p>
        </p:txBody>
      </p:sp>
      <p:sp>
        <p:nvSpPr>
          <p:cNvPr id="163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Membrane proteins are more variable than lipids in their ability to move freely within the membrane</a:t>
            </a:r>
          </a:p>
          <a:p>
            <a:r>
              <a:rPr lang="en-US" smtClean="0"/>
              <a:t>Some proteins can move freely, whereas others are constrained because they are anchored to protein complexes </a:t>
            </a:r>
          </a:p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6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Evidence for Protein Mobility</a:t>
            </a:r>
          </a:p>
        </p:txBody>
      </p:sp>
      <p:sp>
        <p:nvSpPr>
          <p:cNvPr id="165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Evidence for mobility of some membrane proteins comes from </a:t>
            </a:r>
            <a:r>
              <a:rPr lang="en-US" i="1" smtClean="0"/>
              <a:t>cell fusion experiments</a:t>
            </a:r>
          </a:p>
          <a:p>
            <a:r>
              <a:rPr lang="en-US" smtClean="0"/>
              <a:t>These experiments were performed by David Frye and Michael Edidin</a:t>
            </a:r>
          </a:p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90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Types of Junctions Between Cells in Animal Tissues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Adhesive junctions</a:t>
            </a:r>
            <a:r>
              <a:rPr lang="en-US" dirty="0" smtClean="0"/>
              <a:t> hold cells together</a:t>
            </a:r>
          </a:p>
          <a:p>
            <a:r>
              <a:rPr lang="en-US" i="1" dirty="0" smtClean="0"/>
              <a:t>Tight junctions</a:t>
            </a:r>
            <a:r>
              <a:rPr lang="en-US" dirty="0" smtClean="0"/>
              <a:t> form seals that block the passage of fluids between cells </a:t>
            </a:r>
          </a:p>
          <a:p>
            <a:r>
              <a:rPr lang="en-US" i="1" dirty="0" smtClean="0"/>
              <a:t>Gap junctions</a:t>
            </a:r>
            <a:r>
              <a:rPr lang="en-US" dirty="0" smtClean="0"/>
              <a:t> allow for communication between adjacent animal cells</a:t>
            </a:r>
          </a:p>
          <a:p>
            <a:r>
              <a:rPr lang="en-US" dirty="0" smtClean="0"/>
              <a:t>In plants, </a:t>
            </a:r>
            <a:r>
              <a:rPr lang="en-US" i="1" dirty="0" err="1" smtClean="0"/>
              <a:t>plasmodesmata</a:t>
            </a:r>
            <a:r>
              <a:rPr lang="en-US" dirty="0" smtClean="0"/>
              <a:t> perform a similar function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18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Frye and </a:t>
            </a:r>
            <a:r>
              <a:rPr lang="en-US" dirty="0" err="1" smtClean="0"/>
              <a:t>Edidin</a:t>
            </a:r>
            <a:r>
              <a:rPr lang="en-US" dirty="0" smtClean="0"/>
              <a:t> Experiments</a:t>
            </a:r>
          </a:p>
        </p:txBody>
      </p:sp>
      <p:sp>
        <p:nvSpPr>
          <p:cNvPr id="167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Frye and </a:t>
            </a:r>
            <a:r>
              <a:rPr lang="en-US" dirty="0" err="1" smtClean="0"/>
              <a:t>Edidin</a:t>
            </a:r>
            <a:r>
              <a:rPr lang="en-US" dirty="0" smtClean="0"/>
              <a:t> fused human and mouse cells and used two </a:t>
            </a:r>
            <a:r>
              <a:rPr lang="en-US" b="1" dirty="0" smtClean="0"/>
              <a:t>fluorescent antibodies,</a:t>
            </a:r>
            <a:r>
              <a:rPr lang="en-US" dirty="0" smtClean="0"/>
              <a:t> each with a differently colored dye linked to it</a:t>
            </a:r>
            <a:endParaRPr lang="en-US" b="1" dirty="0" smtClean="0"/>
          </a:p>
          <a:p>
            <a:r>
              <a:rPr lang="en-US" dirty="0" smtClean="0"/>
              <a:t>The anti-mouse antibodies were linked to </a:t>
            </a:r>
            <a:r>
              <a:rPr lang="en-US" i="1" dirty="0" smtClean="0"/>
              <a:t>fluorescein,</a:t>
            </a:r>
            <a:r>
              <a:rPr lang="en-US" dirty="0" smtClean="0"/>
              <a:t> a green dye; and the anti-human antibodies were linked to </a:t>
            </a:r>
            <a:r>
              <a:rPr lang="en-US" i="1" dirty="0" err="1" smtClean="0"/>
              <a:t>rhodamine</a:t>
            </a:r>
            <a:r>
              <a:rPr lang="en-US" i="1" dirty="0" smtClean="0"/>
              <a:t>,</a:t>
            </a:r>
            <a:r>
              <a:rPr lang="en-US" dirty="0" smtClean="0"/>
              <a:t> a red dye</a:t>
            </a:r>
          </a:p>
          <a:p>
            <a:r>
              <a:rPr lang="en-US" dirty="0" smtClean="0"/>
              <a:t>Within a few minutes of fusion, the red and green region proteins began to intermix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72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\\192.168.4.30\conversion\IRDVD\JPG Creation\Hardin - Becker's World of the Cell 9e\Output\Final Deliverables\Chapter 07\JPEG FILES\Labeled\07_26Figure-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0"/>
          <a:stretch/>
        </p:blipFill>
        <p:spPr bwMode="auto">
          <a:xfrm>
            <a:off x="298450" y="1461014"/>
            <a:ext cx="8547100" cy="393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081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Distribution of Proteins</a:t>
            </a:r>
          </a:p>
        </p:txBody>
      </p:sp>
      <p:sp>
        <p:nvSpPr>
          <p:cNvPr id="171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When plasma membranes are examined in freeze-fracture micrographs, the embedded proteins appear to be randomly distributed</a:t>
            </a:r>
            <a:endParaRPr lang="en-US" b="1" smtClean="0"/>
          </a:p>
          <a:p>
            <a:r>
              <a:rPr lang="en-US" smtClean="0"/>
              <a:t>The same is true for other types of membranes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\\192.168.4.30\conversion\IRDVD\JPG Creation\Hardin - Becker's World of the Cell 9e\Output\Final Deliverables\Chapter 07\JPEG FILES\Labeled\07_27Figure-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3"/>
          <a:stretch/>
        </p:blipFill>
        <p:spPr bwMode="auto">
          <a:xfrm>
            <a:off x="298450" y="1207920"/>
            <a:ext cx="8547100" cy="444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68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Evidence for Restricted Mobility</a:t>
            </a:r>
          </a:p>
        </p:txBody>
      </p:sp>
      <p:sp>
        <p:nvSpPr>
          <p:cNvPr id="173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Although many types of membrane proteins do move freely through the bilayer, their rates of movement vary</a:t>
            </a:r>
          </a:p>
          <a:p>
            <a:r>
              <a:rPr lang="en-US" smtClean="0"/>
              <a:t>Photobleaching recovery experiments can be used to determine diffusion rates </a:t>
            </a:r>
          </a:p>
          <a:p>
            <a:r>
              <a:rPr lang="en-US" smtClean="0"/>
              <a:t>Membrane proteins are much more variable in diffusion rates than lipids are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01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Membrane Domains</a:t>
            </a:r>
          </a:p>
        </p:txBody>
      </p:sp>
      <p:sp>
        <p:nvSpPr>
          <p:cNvPr id="174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Diffusion of many membrane proteins is restricted to a limited area of the membrane</a:t>
            </a:r>
          </a:p>
          <a:p>
            <a:r>
              <a:rPr lang="en-US" smtClean="0"/>
              <a:t>So, some membranes consist of separate </a:t>
            </a:r>
            <a:r>
              <a:rPr lang="en-US" i="1" smtClean="0"/>
              <a:t>membrane domains</a:t>
            </a:r>
            <a:r>
              <a:rPr lang="en-US" smtClean="0"/>
              <a:t> that differ in protein composition and therefore in function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71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Mechanisms for Restricting Protein Mobility</a:t>
            </a:r>
          </a:p>
        </p:txBody>
      </p:sp>
      <p:sp>
        <p:nvSpPr>
          <p:cNvPr id="1751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Membrane proteins aggregate within the membrane, forming large, slow-moving complexes</a:t>
            </a:r>
          </a:p>
          <a:p>
            <a:r>
              <a:rPr lang="en-US" smtClean="0"/>
              <a:t>Membrane proteins also form structures that become barriers to diffusion, creating membrane domains</a:t>
            </a:r>
          </a:p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40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Membrane Protein Anchoring</a:t>
            </a:r>
          </a:p>
        </p:txBody>
      </p:sp>
      <p:sp>
        <p:nvSpPr>
          <p:cNvPr id="176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most common restraint on mobility of membrane proteins is anchoring of such proteins to structures to one side of the membrane or the other</a:t>
            </a:r>
          </a:p>
          <a:p>
            <a:r>
              <a:rPr lang="en-US" dirty="0" smtClean="0"/>
              <a:t>For example, many proteins of the plasma membrane are anchored </a:t>
            </a:r>
            <a:r>
              <a:rPr lang="en-US" dirty="0"/>
              <a:t>either to cytoskeleton </a:t>
            </a:r>
            <a:r>
              <a:rPr lang="en-US" dirty="0" smtClean="0"/>
              <a:t>or to extracellular structures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62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</a:t>
            </a:r>
            <a:r>
              <a:rPr lang="en-US" dirty="0" smtClean="0"/>
              <a:t>Erythrocyte Membrane Contains an Interconnected Network of </a:t>
            </a:r>
            <a:r>
              <a:rPr lang="en-US" smtClean="0"/>
              <a:t>Membrane-Associated Proteins</a:t>
            </a:r>
            <a:endParaRPr lang="en-US" dirty="0" smtClean="0"/>
          </a:p>
        </p:txBody>
      </p:sp>
      <p:sp>
        <p:nvSpPr>
          <p:cNvPr id="177154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800600"/>
          </a:xfrm>
        </p:spPr>
        <p:txBody>
          <a:bodyPr/>
          <a:lstStyle/>
          <a:p>
            <a:r>
              <a:rPr lang="en-US" dirty="0" smtClean="0"/>
              <a:t>The plasma membrane is one of the most widely studied</a:t>
            </a:r>
          </a:p>
          <a:p>
            <a:r>
              <a:rPr lang="en-US" dirty="0" smtClean="0"/>
              <a:t>An intricate meshwork of peripheral and integral membrane proteins is associated with the inner surface of the plasma membrane</a:t>
            </a:r>
          </a:p>
          <a:p>
            <a:r>
              <a:rPr lang="en-US" dirty="0" smtClean="0"/>
              <a:t>This meshwork supports the membrane, helps maintain cell shape, and helps the cell withstand stress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02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Peripheral Proteins of the Erythrocyte Plasma Membrane</a:t>
            </a:r>
          </a:p>
        </p:txBody>
      </p:sp>
      <p:sp>
        <p:nvSpPr>
          <p:cNvPr id="1781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main peripheral proteins of the erythrocyte plasma membrane are </a:t>
            </a:r>
            <a:r>
              <a:rPr lang="en-US" i="1" dirty="0" err="1" smtClean="0"/>
              <a:t>spectrin</a:t>
            </a:r>
            <a:r>
              <a:rPr lang="en-US" dirty="0" smtClean="0"/>
              <a:t>, </a:t>
            </a:r>
            <a:r>
              <a:rPr lang="en-US" i="1" dirty="0" err="1" smtClean="0"/>
              <a:t>ankyrin</a:t>
            </a:r>
            <a:r>
              <a:rPr lang="en-US" i="1" dirty="0" smtClean="0"/>
              <a:t>,</a:t>
            </a:r>
            <a:r>
              <a:rPr lang="en-US" dirty="0" smtClean="0"/>
              <a:t> and </a:t>
            </a:r>
            <a:r>
              <a:rPr lang="en-US" i="1" dirty="0" smtClean="0"/>
              <a:t>band 4.1 protein</a:t>
            </a:r>
          </a:p>
          <a:p>
            <a:r>
              <a:rPr lang="en-US" dirty="0" err="1" smtClean="0"/>
              <a:t>Spectrin</a:t>
            </a:r>
            <a:r>
              <a:rPr lang="en-US" dirty="0" smtClean="0"/>
              <a:t> and its associated proteins provide mechanical support to the plasma membrane</a:t>
            </a:r>
          </a:p>
          <a:p>
            <a:r>
              <a:rPr lang="en-US" i="1" dirty="0" smtClean="0"/>
              <a:t>Glyceraldehyde-3-phosphate dehydrogenase </a:t>
            </a:r>
            <a:r>
              <a:rPr lang="en-US" dirty="0" smtClean="0"/>
              <a:t>(</a:t>
            </a:r>
            <a:r>
              <a:rPr lang="en-US" i="1" dirty="0" smtClean="0"/>
              <a:t>GAPDH</a:t>
            </a:r>
            <a:r>
              <a:rPr lang="en-US" dirty="0" smtClean="0"/>
              <a:t>) is a peripheral membrane protein with a role in catabolism of blood glucose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42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7.2 </a:t>
            </a:r>
            <a:r>
              <a:rPr lang="en-US" dirty="0" smtClean="0"/>
              <a:t>Models of Membrane Structure:  An </a:t>
            </a:r>
            <a:r>
              <a:rPr lang="en-US" smtClean="0"/>
              <a:t>Experimental Approach</a:t>
            </a:r>
            <a:endParaRPr lang="en-US" dirty="0" smtClean="0"/>
          </a:p>
        </p:txBody>
      </p:sp>
      <p:sp>
        <p:nvSpPr>
          <p:cNvPr id="2765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</a:t>
            </a:r>
            <a:r>
              <a:rPr lang="en-US" i="1" smtClean="0"/>
              <a:t>fluid mosaic model </a:t>
            </a:r>
            <a:r>
              <a:rPr lang="en-US" smtClean="0"/>
              <a:t>is thought to be descriptive of all biological membranes</a:t>
            </a:r>
          </a:p>
          <a:p>
            <a:r>
              <a:rPr lang="en-US" smtClean="0"/>
              <a:t>The model envisions a membrane as two fluid layers of lipids with proteins within and on the layers</a:t>
            </a:r>
          </a:p>
          <a:p>
            <a:r>
              <a:rPr lang="en-US" smtClean="0"/>
              <a:t>Many important experiments led to understanding of membrane structure and function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730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Overton </a:t>
            </a:r>
            <a:r>
              <a:rPr lang="en-US" dirty="0" smtClean="0"/>
              <a:t>and Langmuir: Lipids Are Important Components </a:t>
            </a:r>
            <a:r>
              <a:rPr lang="en-US" smtClean="0"/>
              <a:t>of Membranes</a:t>
            </a:r>
            <a:endParaRPr lang="en-US" dirty="0" smtClean="0"/>
          </a:p>
        </p:txBody>
      </p:sp>
      <p:sp>
        <p:nvSpPr>
          <p:cNvPr id="28674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1890s, Charles Overton observed the easy penetration of lipid-soluble substances into cells and concluded that the cell surface had some kind of lipid </a:t>
            </a:r>
            <a:r>
              <a:rPr lang="en-US" altLang="ja-JP" dirty="0" smtClean="0"/>
              <a:t>“coat” on it</a:t>
            </a:r>
          </a:p>
          <a:p>
            <a:r>
              <a:rPr lang="en-US" dirty="0" smtClean="0"/>
              <a:t>Irving Langmuir studied phospholipids and found that they were </a:t>
            </a:r>
            <a:r>
              <a:rPr lang="en-US" i="1" dirty="0" smtClean="0"/>
              <a:t>amphipathic; </a:t>
            </a:r>
            <a:r>
              <a:rPr lang="en-US" dirty="0" smtClean="0"/>
              <a:t>he reasoned that they must orient on water, with the hydrophobic tails away from the water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50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manju\Desktop\07_03Figure-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0"/>
          <a:stretch/>
        </p:blipFill>
        <p:spPr bwMode="auto">
          <a:xfrm>
            <a:off x="3303727" y="304800"/>
            <a:ext cx="2536546" cy="603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81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Gorter</a:t>
            </a:r>
            <a:r>
              <a:rPr lang="en-US" dirty="0" smtClean="0"/>
              <a:t> and Grendel: The Basis of Membrane Structure Is a Lipid Bilayer</a:t>
            </a:r>
          </a:p>
        </p:txBody>
      </p:sp>
      <p:sp>
        <p:nvSpPr>
          <p:cNvPr id="30722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1925, these two physiologists extracted lipids from red blood cells and spread the lipids in a monolayer on a water surface</a:t>
            </a:r>
          </a:p>
          <a:p>
            <a:r>
              <a:rPr lang="en-US" dirty="0" smtClean="0"/>
              <a:t>The film on the water was twice the surface area of the blood cells, suggesting that lipids on the cell surface consisted of two layers</a:t>
            </a:r>
          </a:p>
          <a:p>
            <a:r>
              <a:rPr lang="en-US" dirty="0" smtClean="0"/>
              <a:t>They suggested that the most favorable structure would be a </a:t>
            </a:r>
            <a:r>
              <a:rPr lang="en-US" b="1" dirty="0" smtClean="0"/>
              <a:t>lipid bilayer,</a:t>
            </a:r>
            <a:r>
              <a:rPr lang="en-US" dirty="0" smtClean="0"/>
              <a:t> with the nonpolar regions of the lipids facing inward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36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192.168.4.30\conversion\IRDVD\JPG Creation\Hardin - Becker's World of the Cell 9e\Output\Final Deliverables\Chapter 07\JPEG FILES\Labeled\07_03cFigure-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3"/>
          <a:stretch/>
        </p:blipFill>
        <p:spPr bwMode="auto">
          <a:xfrm>
            <a:off x="3303727" y="304800"/>
            <a:ext cx="2536546" cy="605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0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Davson </a:t>
            </a:r>
            <a:r>
              <a:rPr lang="en-US" dirty="0" smtClean="0"/>
              <a:t>and </a:t>
            </a:r>
            <a:r>
              <a:rPr lang="en-US" dirty="0" err="1" smtClean="0"/>
              <a:t>Danielli</a:t>
            </a:r>
            <a:r>
              <a:rPr lang="en-US" dirty="0" smtClean="0"/>
              <a:t>: Membranes Also </a:t>
            </a:r>
            <a:r>
              <a:rPr lang="en-US" smtClean="0"/>
              <a:t>Contain Proteins</a:t>
            </a:r>
            <a:endParaRPr lang="en-US" dirty="0" smtClean="0"/>
          </a:p>
        </p:txBody>
      </p:sp>
      <p:sp>
        <p:nvSpPr>
          <p:cNvPr id="3277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Hugh </a:t>
            </a:r>
            <a:r>
              <a:rPr lang="en-US" dirty="0" err="1" smtClean="0"/>
              <a:t>Davson</a:t>
            </a:r>
            <a:r>
              <a:rPr lang="en-US" smtClean="0"/>
              <a:t> and James </a:t>
            </a:r>
            <a:r>
              <a:rPr lang="en-US" dirty="0" err="1"/>
              <a:t>Danielli</a:t>
            </a:r>
            <a:r>
              <a:rPr lang="en-US" dirty="0"/>
              <a:t> </a:t>
            </a:r>
            <a:r>
              <a:rPr lang="en-US" dirty="0" smtClean="0"/>
              <a:t>showed that the bilayer alone could not account for all properties of membranes, especially</a:t>
            </a:r>
          </a:p>
          <a:p>
            <a:pPr lvl="1"/>
            <a:r>
              <a:rPr lang="en-US" i="1" dirty="0" smtClean="0"/>
              <a:t>Surface tension</a:t>
            </a:r>
          </a:p>
          <a:p>
            <a:pPr lvl="1"/>
            <a:r>
              <a:rPr lang="en-US" i="1" dirty="0" smtClean="0"/>
              <a:t>Solute permeability</a:t>
            </a:r>
          </a:p>
          <a:p>
            <a:pPr lvl="1"/>
            <a:r>
              <a:rPr lang="en-US" i="1" dirty="0" smtClean="0"/>
              <a:t>Electrical resistance</a:t>
            </a:r>
          </a:p>
          <a:p>
            <a:r>
              <a:rPr lang="en-US" dirty="0" smtClean="0"/>
              <a:t>They suggested that proteins are present in membranes, as thin sheets, coating the lipids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5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Membranes: Their Structure, Function, </a:t>
            </a:r>
            <a:br>
              <a:rPr lang="en-US" dirty="0" smtClean="0"/>
            </a:br>
            <a:r>
              <a:rPr lang="en-US" dirty="0" smtClean="0"/>
              <a:t>and Chemistry</a:t>
            </a:r>
          </a:p>
        </p:txBody>
      </p:sp>
      <p:sp>
        <p:nvSpPr>
          <p:cNvPr id="15362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Membranes</a:t>
            </a:r>
            <a:r>
              <a:rPr lang="en-US" dirty="0" smtClean="0"/>
              <a:t> define the boundaries of a cell and its internal compartments</a:t>
            </a:r>
          </a:p>
          <a:p>
            <a:r>
              <a:rPr lang="en-US" dirty="0" smtClean="0"/>
              <a:t>Membranes play multiple roles in the life of a cell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56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192.168.4.30\conversion\IRDVD\JPG Creation\Hardin - Becker's World of the Cell 9e\Output\Final Deliverables\Chapter 07\JPEG FILES\Labeled\07_03dFigure-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6"/>
          <a:stretch/>
        </p:blipFill>
        <p:spPr bwMode="auto">
          <a:xfrm>
            <a:off x="3303727" y="304800"/>
            <a:ext cx="2536546" cy="604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91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Robertson</a:t>
            </a:r>
            <a:r>
              <a:rPr lang="en-US" dirty="0" smtClean="0"/>
              <a:t>: All Membranes Share a Common </a:t>
            </a:r>
            <a:r>
              <a:rPr lang="en-US" smtClean="0"/>
              <a:t>Underlying Structure</a:t>
            </a:r>
            <a:endParaRPr lang="en-US" dirty="0" smtClean="0"/>
          </a:p>
        </p:txBody>
      </p:sp>
      <p:sp>
        <p:nvSpPr>
          <p:cNvPr id="34818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electron microscopy, biologists could </a:t>
            </a:r>
            <a:br>
              <a:rPr lang="en-US" dirty="0" smtClean="0"/>
            </a:br>
            <a:r>
              <a:rPr lang="en-US" dirty="0" smtClean="0"/>
              <a:t>verify the presence of membranes around cells </a:t>
            </a:r>
            <a:br>
              <a:rPr lang="en-US" dirty="0" smtClean="0"/>
            </a:br>
            <a:r>
              <a:rPr lang="en-US" dirty="0" smtClean="0"/>
              <a:t>and organelles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trilaminar</a:t>
            </a:r>
            <a:r>
              <a:rPr lang="en-US" dirty="0" smtClean="0"/>
              <a:t> structure, visible under the TEM, </a:t>
            </a:r>
            <a:br>
              <a:rPr lang="en-US" dirty="0" smtClean="0"/>
            </a:br>
            <a:r>
              <a:rPr lang="en-US" dirty="0" smtClean="0"/>
              <a:t>was observed for all membranes, leading to the suggestion of a common membrane structure, called the </a:t>
            </a:r>
            <a:r>
              <a:rPr lang="en-US" i="1" dirty="0" smtClean="0"/>
              <a:t>unit membrane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85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192.168.4.30\conversion\IRDVD\JPG Creation\Hardin - Becker's World of the Cell 9e\Output\Final Deliverables\Chapter 07\JPEG FILES\Labeled\07_04Figure-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4"/>
          <a:stretch/>
        </p:blipFill>
        <p:spPr bwMode="auto">
          <a:xfrm>
            <a:off x="1780382" y="1911556"/>
            <a:ext cx="5583237" cy="303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18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192.168.4.30\conversion\IRDVD\JPG Creation\Hardin - Becker's World of the Cell 9e\Output\Final Deliverables\Chapter 07\JPEG FILES\Labeled\07_03eFigure-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3"/>
          <a:stretch/>
        </p:blipFill>
        <p:spPr bwMode="auto">
          <a:xfrm>
            <a:off x="3303727" y="304800"/>
            <a:ext cx="2536546" cy="605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58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Further </a:t>
            </a:r>
            <a:r>
              <a:rPr lang="en-US" dirty="0" smtClean="0"/>
              <a:t>Research Revealed Major Shortcomings of the </a:t>
            </a:r>
            <a:r>
              <a:rPr lang="en-US" err="1" smtClean="0"/>
              <a:t>Davson</a:t>
            </a:r>
            <a:r>
              <a:rPr lang="en-US" smtClean="0"/>
              <a:t>–</a:t>
            </a:r>
            <a:r>
              <a:rPr lang="en-US" err="1" smtClean="0"/>
              <a:t>Danielli</a:t>
            </a:r>
            <a:r>
              <a:rPr lang="en-US" smtClean="0"/>
              <a:t> Model</a:t>
            </a:r>
            <a:endParaRPr lang="en-US" dirty="0" smtClean="0"/>
          </a:p>
        </p:txBody>
      </p:sp>
      <p:sp>
        <p:nvSpPr>
          <p:cNvPr id="3789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Electron microscopy revealed that there was not enough space on either side of the bilayer for an additional layer of protein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Davson</a:t>
            </a:r>
            <a:r>
              <a:rPr lang="en-US" dirty="0" smtClean="0"/>
              <a:t>–</a:t>
            </a:r>
            <a:r>
              <a:rPr lang="en-US" dirty="0" err="1" smtClean="0"/>
              <a:t>Danielli</a:t>
            </a:r>
            <a:r>
              <a:rPr lang="en-US" dirty="0" smtClean="0"/>
              <a:t> model also did not account for the chemical distinctiveness of particular types of membranes, especially the protein/lipid ratio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95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\\192.168.4.30\conversion\IRDVD\JPG Creation\Hardin - Becker's World of the Cell 9e\Output\Final Deliverables\Chapter 07\JPEG FILES\Labeled\07_01Table-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7"/>
          <a:stretch/>
        </p:blipFill>
        <p:spPr bwMode="auto">
          <a:xfrm>
            <a:off x="298450" y="1504577"/>
            <a:ext cx="8547100" cy="384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74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Challenges to the </a:t>
            </a:r>
            <a:r>
              <a:rPr lang="en-US" dirty="0" err="1" smtClean="0"/>
              <a:t>Davson</a:t>
            </a:r>
            <a:r>
              <a:rPr lang="en-US" dirty="0" smtClean="0"/>
              <a:t>–</a:t>
            </a:r>
            <a:r>
              <a:rPr lang="en-US" dirty="0" err="1" smtClean="0"/>
              <a:t>Danielli</a:t>
            </a:r>
            <a:r>
              <a:rPr lang="en-US" dirty="0" smtClean="0"/>
              <a:t> Model</a:t>
            </a:r>
          </a:p>
        </p:txBody>
      </p:sp>
      <p:sp>
        <p:nvSpPr>
          <p:cNvPr id="39938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Membranes are susceptible to digestion by</a:t>
            </a:r>
            <a:r>
              <a:rPr lang="en-US" i="1" dirty="0" smtClean="0"/>
              <a:t> phospholipases,</a:t>
            </a:r>
            <a:r>
              <a:rPr lang="en-US" dirty="0" smtClean="0"/>
              <a:t> suggesting that membrane lipids are exposed </a:t>
            </a:r>
          </a:p>
          <a:p>
            <a:r>
              <a:rPr lang="en-US" dirty="0" smtClean="0"/>
              <a:t>Scientists were unable to isolate </a:t>
            </a:r>
            <a:r>
              <a:rPr lang="en-US" altLang="ja-JP" dirty="0" smtClean="0"/>
              <a:t>“surface” proteins from membranes unless organic solvents or detergents were used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45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Singer </a:t>
            </a:r>
            <a:r>
              <a:rPr lang="en-US" dirty="0" smtClean="0"/>
              <a:t>and Nicholson: A Membrane Consists of a Mosaic of Proteins in a Fluid </a:t>
            </a:r>
            <a:r>
              <a:rPr lang="en-US" smtClean="0"/>
              <a:t>Lipid Bilayer</a:t>
            </a:r>
            <a:endParaRPr lang="en-US" dirty="0" smtClean="0"/>
          </a:p>
        </p:txBody>
      </p:sp>
      <p:sp>
        <p:nvSpPr>
          <p:cNvPr id="40962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fluid mosaic bilayer</a:t>
            </a:r>
            <a:r>
              <a:rPr lang="en-US" dirty="0" smtClean="0"/>
              <a:t> model accounts for all the inconsistencies with previous models </a:t>
            </a:r>
          </a:p>
          <a:p>
            <a:r>
              <a:rPr lang="en-US" dirty="0" smtClean="0"/>
              <a:t>The model has two key features</a:t>
            </a:r>
          </a:p>
          <a:p>
            <a:pPr lvl="1"/>
            <a:r>
              <a:rPr lang="en-US" dirty="0" smtClean="0"/>
              <a:t>A </a:t>
            </a:r>
            <a:r>
              <a:rPr lang="en-US" i="1" dirty="0" smtClean="0"/>
              <a:t>fluid</a:t>
            </a:r>
            <a:r>
              <a:rPr lang="en-US" dirty="0" smtClean="0"/>
              <a:t> lipid bilayer</a:t>
            </a:r>
          </a:p>
          <a:p>
            <a:pPr lvl="1"/>
            <a:r>
              <a:rPr lang="en-US" dirty="0" smtClean="0"/>
              <a:t>A </a:t>
            </a:r>
            <a:r>
              <a:rPr lang="en-US" i="1" dirty="0" smtClean="0"/>
              <a:t>mosaic</a:t>
            </a:r>
            <a:r>
              <a:rPr lang="en-US" dirty="0" smtClean="0"/>
              <a:t> of proteins attached to or embedded in the bilayer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93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\\192.168.4.30\conversion\IRDVD\JPG Creation\Hardin - Becker's World of the Cell 9e\Output\Final Deliverables\Chapter 07\JPEG FILES\Labeled\07_03fFigure-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6"/>
          <a:stretch/>
        </p:blipFill>
        <p:spPr bwMode="auto">
          <a:xfrm>
            <a:off x="3303727" y="326809"/>
            <a:ext cx="2536546" cy="607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92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Unwin </a:t>
            </a:r>
            <a:r>
              <a:rPr lang="en-US" dirty="0" smtClean="0"/>
              <a:t>and Henderson: Most Membrane Proteins Contain </a:t>
            </a:r>
            <a:r>
              <a:rPr lang="en-US" err="1" smtClean="0"/>
              <a:t>Transmembrane</a:t>
            </a:r>
            <a:r>
              <a:rPr lang="en-US" smtClean="0"/>
              <a:t> Segments</a:t>
            </a:r>
            <a:endParaRPr lang="en-US" dirty="0" smtClean="0"/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integral membrane proteins have one or more hydrophobic segments that span the lipid bilayer</a:t>
            </a:r>
          </a:p>
          <a:p>
            <a:r>
              <a:rPr lang="en-US" dirty="0" smtClean="0"/>
              <a:t>These </a:t>
            </a:r>
            <a:r>
              <a:rPr lang="en-US" i="1" dirty="0" err="1" smtClean="0"/>
              <a:t>transmembrane</a:t>
            </a:r>
            <a:r>
              <a:rPr lang="en-US" i="1" dirty="0" smtClean="0"/>
              <a:t> segments</a:t>
            </a:r>
            <a:r>
              <a:rPr lang="en-US" dirty="0" smtClean="0"/>
              <a:t> anchor the protein to the membrane</a:t>
            </a:r>
          </a:p>
          <a:p>
            <a:r>
              <a:rPr lang="en-US" i="1" dirty="0" err="1" smtClean="0"/>
              <a:t>Bacteriorhodopsin</a:t>
            </a:r>
            <a:r>
              <a:rPr lang="en-US" dirty="0" smtClean="0"/>
              <a:t> was the first membrane protein shown to possess this structural feature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13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192.168.4.30\conversion\IRDVD\JPG Creation\Hardin - Becker's World of the Cell 9e\Output\Final Deliverables\Chapter 07\JPEG FILES\Labeled\07_01Figure-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2"/>
          <a:stretch/>
        </p:blipFill>
        <p:spPr bwMode="auto">
          <a:xfrm>
            <a:off x="298450" y="1402370"/>
            <a:ext cx="8547100" cy="405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4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\\192.168.4.30\conversion\IRDVD\JPG Creation\Hardin - Becker's World of the Cell 9e\Output\Final Deliverables\Chapter 07\JPEG FILES\Labeled\07_03gFigure-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6"/>
          <a:stretch/>
        </p:blipFill>
        <p:spPr bwMode="auto">
          <a:xfrm>
            <a:off x="3303727" y="304800"/>
            <a:ext cx="2536546" cy="607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47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Recent </a:t>
            </a:r>
            <a:r>
              <a:rPr lang="en-US" dirty="0" smtClean="0"/>
              <a:t>Findings Suggest Membranes Are Organized </a:t>
            </a:r>
            <a:r>
              <a:rPr lang="en-US" smtClean="0"/>
              <a:t>into Microdomains</a:t>
            </a:r>
            <a:endParaRPr lang="en-US" dirty="0" smtClean="0"/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Membranes are</a:t>
            </a:r>
          </a:p>
          <a:p>
            <a:pPr lvl="1"/>
            <a:r>
              <a:rPr lang="en-US" dirty="0" smtClean="0"/>
              <a:t>Not homogenous, freely mixing structures</a:t>
            </a:r>
          </a:p>
          <a:p>
            <a:pPr lvl="1"/>
            <a:r>
              <a:rPr lang="en-US" dirty="0" smtClean="0"/>
              <a:t>Ordered through dynamic </a:t>
            </a:r>
            <a:r>
              <a:rPr lang="en-US" dirty="0" err="1" smtClean="0"/>
              <a:t>microdomains</a:t>
            </a:r>
            <a:r>
              <a:rPr lang="en-US" dirty="0" smtClean="0"/>
              <a:t> called </a:t>
            </a:r>
            <a:r>
              <a:rPr lang="en-US" i="1" dirty="0" smtClean="0"/>
              <a:t>lipid rafts</a:t>
            </a:r>
          </a:p>
          <a:p>
            <a:r>
              <a:rPr lang="en-US" dirty="0" smtClean="0"/>
              <a:t>Most cellular processes that involve membranes depend on structural complexes of specific lipids and proteins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36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\\192.168.4.30\conversion\IRDVD\JPG Creation\Hardin - Becker's World of the Cell 9e\Output\Final Deliverables\Chapter 07\JPEG FILES\Labeled\07_05Figure-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2"/>
          <a:stretch/>
        </p:blipFill>
        <p:spPr bwMode="auto">
          <a:xfrm>
            <a:off x="900379" y="304800"/>
            <a:ext cx="7343242" cy="608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28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7.3 Membrane Lipids: The </a:t>
            </a:r>
            <a:r>
              <a:rPr lang="en-US" altLang="ja-JP" dirty="0" smtClean="0"/>
              <a:t>“Fluid” Part </a:t>
            </a:r>
            <a:br>
              <a:rPr lang="en-US" altLang="ja-JP" dirty="0" smtClean="0"/>
            </a:br>
            <a:r>
              <a:rPr lang="en-US" altLang="ja-JP" dirty="0" smtClean="0"/>
              <a:t>of the Model</a:t>
            </a:r>
            <a:endParaRPr lang="en-US" dirty="0" smtClean="0"/>
          </a:p>
        </p:txBody>
      </p:sp>
      <p:sp>
        <p:nvSpPr>
          <p:cNvPr id="47106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Membrane lipids are important components of the </a:t>
            </a:r>
            <a:r>
              <a:rPr lang="en-US" altLang="ja-JP" dirty="0" smtClean="0"/>
              <a:t>“fluid” part of the fluid mosaic model</a:t>
            </a:r>
          </a:p>
          <a:p>
            <a:r>
              <a:rPr lang="en-US" dirty="0" smtClean="0"/>
              <a:t>Membranes contain several types of lipids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94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Membranes Contain Several Major Classes </a:t>
            </a:r>
            <a:br>
              <a:rPr lang="en-US" dirty="0" smtClean="0"/>
            </a:br>
            <a:r>
              <a:rPr lang="en-US" dirty="0" smtClean="0"/>
              <a:t>of Lipids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fluid mosaic model of membrane structure retains the lipid bilayer of earlier models</a:t>
            </a:r>
          </a:p>
          <a:p>
            <a:r>
              <a:rPr lang="en-US" dirty="0" smtClean="0"/>
              <a:t>However, there is a greater diversity and fluidity of lipids than originally thought</a:t>
            </a:r>
          </a:p>
          <a:p>
            <a:r>
              <a:rPr lang="en-US" dirty="0" smtClean="0"/>
              <a:t>The main classes of membrane lipids are </a:t>
            </a:r>
            <a:r>
              <a:rPr lang="en-US" i="1" dirty="0" smtClean="0"/>
              <a:t>phospholipids,</a:t>
            </a:r>
            <a:r>
              <a:rPr lang="en-US" dirty="0" smtClean="0"/>
              <a:t> </a:t>
            </a:r>
            <a:r>
              <a:rPr lang="en-US" i="1" dirty="0" smtClean="0"/>
              <a:t>glycolipids,</a:t>
            </a:r>
            <a:r>
              <a:rPr lang="en-US" dirty="0" smtClean="0"/>
              <a:t> and </a:t>
            </a:r>
            <a:r>
              <a:rPr lang="en-US" i="1" dirty="0" smtClean="0"/>
              <a:t>sterols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75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Phospholipids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Phospholipids</a:t>
            </a:r>
            <a:r>
              <a:rPr lang="en-US" dirty="0" smtClean="0"/>
              <a:t> are the most abundant lipids in membranes</a:t>
            </a:r>
          </a:p>
          <a:p>
            <a:r>
              <a:rPr lang="en-US" dirty="0" smtClean="0"/>
              <a:t>They include the glycerol-based </a:t>
            </a:r>
            <a:r>
              <a:rPr lang="en-US" b="1" dirty="0" err="1" smtClean="0"/>
              <a:t>phosphoglycerides</a:t>
            </a:r>
            <a:r>
              <a:rPr lang="en-US" dirty="0" smtClean="0"/>
              <a:t> and the </a:t>
            </a:r>
            <a:r>
              <a:rPr lang="en-US" dirty="0" err="1" smtClean="0"/>
              <a:t>sphingosine</a:t>
            </a:r>
            <a:r>
              <a:rPr lang="en-US" dirty="0" smtClean="0"/>
              <a:t>-based </a:t>
            </a:r>
            <a:r>
              <a:rPr lang="en-US" b="1" dirty="0" err="1" smtClean="0"/>
              <a:t>sphingolipids</a:t>
            </a:r>
            <a:endParaRPr lang="en-US" b="1" dirty="0" smtClean="0"/>
          </a:p>
          <a:p>
            <a:r>
              <a:rPr lang="en-US" dirty="0" smtClean="0"/>
              <a:t>The kinds and relative proportions of phospholipids vary greatly among types of membranes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76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\\192.168.4.30\conversion\IRDVD\JPG Creation\Hardin - Becker's World of the Cell 9e\Output\Final Deliverables\Chapter 07\JPEG FILES\Labeled\07_06aFigure-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6"/>
          <a:stretch/>
        </p:blipFill>
        <p:spPr bwMode="auto">
          <a:xfrm>
            <a:off x="298450" y="1860056"/>
            <a:ext cx="8547100" cy="313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633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\\192.168.4.30\conversion\IRDVD\JPG Creation\Hardin - Becker's World of the Cell 9e\Output\Final Deliverables\Chapter 07\JPEG FILES\Labeled\07_07Figure-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9"/>
          <a:stretch/>
        </p:blipFill>
        <p:spPr bwMode="auto">
          <a:xfrm>
            <a:off x="298450" y="1779541"/>
            <a:ext cx="8547100" cy="329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2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odenoughPlay_btn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82" y="3089275"/>
            <a:ext cx="11684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717182" y="3198168"/>
            <a:ext cx="68780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0" dirty="0" smtClean="0"/>
              <a:t>Video: </a:t>
            </a:r>
            <a:r>
              <a:rPr lang="en-US" b="0" dirty="0">
                <a:ea typeface="ヒラギノ角ゴ Pro W3" charset="-128"/>
              </a:rPr>
              <a:t>Space-filling </a:t>
            </a:r>
            <a:r>
              <a:rPr lang="en-US" b="0" dirty="0" smtClean="0">
                <a:ea typeface="ヒラギノ角ゴ Pro W3" charset="-128"/>
              </a:rPr>
              <a:t>Model </a:t>
            </a:r>
            <a:r>
              <a:rPr lang="en-US" b="0" dirty="0">
                <a:ea typeface="ヒラギノ角ゴ Pro W3" charset="-128"/>
              </a:rPr>
              <a:t>of </a:t>
            </a:r>
            <a:r>
              <a:rPr lang="en-US" b="0" dirty="0" smtClean="0">
                <a:ea typeface="ヒラギノ角ゴ Pro W3" charset="-128"/>
              </a:rPr>
              <a:t>Phosphatidylcholine</a:t>
            </a:r>
            <a:endParaRPr lang="en-US" altLang="en-US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33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Glycolipids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Glycolipids</a:t>
            </a:r>
            <a:r>
              <a:rPr lang="en-US" dirty="0" smtClean="0"/>
              <a:t> are formed by the addition of carbohydrates to lipids</a:t>
            </a:r>
          </a:p>
          <a:p>
            <a:r>
              <a:rPr lang="en-US" dirty="0" smtClean="0"/>
              <a:t>Some are glycerol based </a:t>
            </a:r>
            <a:r>
              <a:rPr lang="en-US" dirty="0"/>
              <a:t>(the </a:t>
            </a:r>
            <a:r>
              <a:rPr lang="en-US" i="1" dirty="0" err="1"/>
              <a:t>glycoglycerolipids</a:t>
            </a:r>
            <a:r>
              <a:rPr lang="en-US" dirty="0" smtClean="0"/>
              <a:t>), and some are </a:t>
            </a:r>
            <a:r>
              <a:rPr lang="en-US" dirty="0" err="1" smtClean="0"/>
              <a:t>sphingosine</a:t>
            </a:r>
            <a:r>
              <a:rPr lang="en-US" dirty="0" smtClean="0"/>
              <a:t> based (the</a:t>
            </a:r>
            <a:r>
              <a:rPr lang="en-US" i="1" dirty="0" smtClean="0"/>
              <a:t> </a:t>
            </a:r>
            <a:r>
              <a:rPr lang="en-US" i="1" dirty="0" err="1" smtClean="0"/>
              <a:t>glycosphingolipids</a:t>
            </a:r>
            <a:r>
              <a:rPr lang="en-US" i="1" dirty="0" smtClean="0"/>
              <a:t>)</a:t>
            </a:r>
            <a:endParaRPr lang="en-US" b="1" dirty="0" smtClean="0"/>
          </a:p>
          <a:p>
            <a:pPr lvl="1"/>
            <a:r>
              <a:rPr lang="en-US" dirty="0" smtClean="0"/>
              <a:t>The most common </a:t>
            </a:r>
            <a:r>
              <a:rPr lang="en-US" dirty="0" err="1" smtClean="0"/>
              <a:t>glycosphingolipids</a:t>
            </a:r>
            <a:r>
              <a:rPr lang="en-US" dirty="0" smtClean="0"/>
              <a:t> are </a:t>
            </a:r>
            <a:r>
              <a:rPr lang="en-US" b="1" dirty="0" err="1" smtClean="0"/>
              <a:t>cerebrosides</a:t>
            </a:r>
            <a:r>
              <a:rPr lang="en-US" dirty="0" smtClean="0"/>
              <a:t> and </a:t>
            </a:r>
            <a:r>
              <a:rPr lang="en-US" b="1" dirty="0" err="1" smtClean="0"/>
              <a:t>gangliosides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415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7.1 </a:t>
            </a:r>
            <a:r>
              <a:rPr lang="en-US" dirty="0" smtClean="0"/>
              <a:t>The Functions </a:t>
            </a:r>
            <a:r>
              <a:rPr lang="en-US" smtClean="0"/>
              <a:t>of Membranes</a:t>
            </a:r>
            <a:endParaRPr lang="en-US" dirty="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Define boundaries of a cell and organelles and act as permeability barriers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Serve as sites for biological functions, such as electron transport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Possess transport proteins that regulate the movement of substances into and out of cells and organelles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61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Cerebrosides</a:t>
            </a:r>
            <a:r>
              <a:rPr lang="en-US" dirty="0" smtClean="0"/>
              <a:t> and </a:t>
            </a:r>
            <a:r>
              <a:rPr lang="en-US" dirty="0" err="1" smtClean="0"/>
              <a:t>Gangliosides</a:t>
            </a:r>
            <a:endParaRPr lang="en-US" dirty="0" smtClean="0"/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Cerebrosides</a:t>
            </a:r>
            <a:r>
              <a:rPr lang="en-US" dirty="0" smtClean="0"/>
              <a:t> are </a:t>
            </a:r>
            <a:r>
              <a:rPr lang="en-US" i="1" dirty="0" smtClean="0"/>
              <a:t>neutral glycolipids</a:t>
            </a:r>
            <a:r>
              <a:rPr lang="en-US" dirty="0" smtClean="0"/>
              <a:t>; each molecule has an uncharged sugar as its head group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ganglioside</a:t>
            </a:r>
            <a:r>
              <a:rPr lang="en-US" dirty="0" smtClean="0"/>
              <a:t> has an oligosaccharide head group with one or more negatively charged </a:t>
            </a:r>
            <a:r>
              <a:rPr lang="en-US" dirty="0" err="1" smtClean="0"/>
              <a:t>sialic</a:t>
            </a:r>
            <a:r>
              <a:rPr lang="en-US" dirty="0" smtClean="0"/>
              <a:t> acid residues</a:t>
            </a:r>
          </a:p>
          <a:p>
            <a:r>
              <a:rPr lang="en-US" dirty="0" err="1" smtClean="0"/>
              <a:t>Cerebrosides</a:t>
            </a:r>
            <a:r>
              <a:rPr lang="en-US" dirty="0" smtClean="0"/>
              <a:t> and </a:t>
            </a:r>
            <a:r>
              <a:rPr lang="en-US" dirty="0" err="1" smtClean="0"/>
              <a:t>gangliosides</a:t>
            </a:r>
            <a:r>
              <a:rPr lang="en-US" dirty="0" smtClean="0"/>
              <a:t> are especially prominent in brain and nerve cells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287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\\192.168.4.30\conversion\IRDVD\JPG Creation\Hardin - Becker's World of the Cell 9e\Output\Final Deliverables\Chapter 07\JPEG FILES\Labeled\07_06bFigure-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76"/>
          <a:stretch/>
        </p:blipFill>
        <p:spPr bwMode="auto">
          <a:xfrm>
            <a:off x="298450" y="2105035"/>
            <a:ext cx="8547100" cy="264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67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Sterols</a:t>
            </a:r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membranes of most eukaryotes contain significant amounts of </a:t>
            </a:r>
            <a:r>
              <a:rPr lang="en-US" b="1" dirty="0" smtClean="0"/>
              <a:t>sterols</a:t>
            </a:r>
          </a:p>
          <a:p>
            <a:r>
              <a:rPr lang="en-US" dirty="0" smtClean="0"/>
              <a:t>The main sterol in animal cell membranes is </a:t>
            </a:r>
            <a:r>
              <a:rPr lang="en-US" b="1" dirty="0" smtClean="0"/>
              <a:t>cholesterol, </a:t>
            </a:r>
            <a:r>
              <a:rPr lang="en-US" dirty="0" smtClean="0"/>
              <a:t>which is needed to stabilize and maintain membranes</a:t>
            </a:r>
          </a:p>
          <a:p>
            <a:r>
              <a:rPr lang="en-US" dirty="0" smtClean="0"/>
              <a:t>Plant cell membranes contain small amounts of </a:t>
            </a:r>
            <a:r>
              <a:rPr lang="en-US" b="1" dirty="0" err="1" smtClean="0"/>
              <a:t>phytosterols</a:t>
            </a:r>
            <a:r>
              <a:rPr lang="en-US" b="1" dirty="0" smtClean="0"/>
              <a:t>,</a:t>
            </a:r>
            <a:r>
              <a:rPr lang="en-US" dirty="0" smtClean="0"/>
              <a:t> whereas fungal cell membranes contain </a:t>
            </a:r>
            <a:r>
              <a:rPr lang="en-US" b="1" dirty="0" err="1" smtClean="0"/>
              <a:t>ergosterol</a:t>
            </a:r>
            <a:r>
              <a:rPr lang="en-US" b="1" dirty="0" smtClean="0"/>
              <a:t>,</a:t>
            </a:r>
            <a:r>
              <a:rPr lang="en-US" dirty="0" smtClean="0"/>
              <a:t> similar to cholesterol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66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\\192.168.4.30\conversion\IRDVD\JPG Creation\Hardin - Becker's World of the Cell 9e\Output\Final Deliverables\Chapter 07\JPEG FILES\Labeled\07_06cFigure-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7"/>
          <a:stretch/>
        </p:blipFill>
        <p:spPr bwMode="auto">
          <a:xfrm>
            <a:off x="298450" y="2432293"/>
            <a:ext cx="8547100" cy="199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57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oodenoughPlay_btn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326" y="3089275"/>
            <a:ext cx="11684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532726" y="3198168"/>
            <a:ext cx="52982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b="0" dirty="0">
                <a:ea typeface="ヒラギノ角ゴ Pro W3" charset="-128"/>
              </a:rPr>
              <a:t>Activity: Membrane </a:t>
            </a:r>
            <a:r>
              <a:rPr lang="en-US" b="0" dirty="0" smtClean="0">
                <a:ea typeface="ヒラギノ角ゴ Pro W3" charset="-128"/>
              </a:rPr>
              <a:t>Structure—Part </a:t>
            </a:r>
            <a:r>
              <a:rPr lang="en-US" b="0" dirty="0">
                <a:ea typeface="ヒラギノ角ゴ Pro W3" charset="-128"/>
              </a:rPr>
              <a:t>1</a:t>
            </a:r>
            <a:endParaRPr lang="en-US" altLang="en-US" b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04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oodenoughPlay_btn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326" y="3089275"/>
            <a:ext cx="11684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532726" y="3198168"/>
            <a:ext cx="52645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b="0" dirty="0">
                <a:ea typeface="ヒラギノ角ゴ Pro W3" charset="-128"/>
              </a:rPr>
              <a:t>Activity: Membrane </a:t>
            </a:r>
            <a:r>
              <a:rPr lang="en-US" b="0" dirty="0" smtClean="0">
                <a:ea typeface="ヒラギノ角ゴ Pro W3" charset="-128"/>
              </a:rPr>
              <a:t>Structure—Part 2</a:t>
            </a:r>
            <a:endParaRPr lang="en-US" altLang="en-US" b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056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Fatty Acids Are Essential to Membrane Structure and Function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Fatty acids </a:t>
            </a:r>
            <a:r>
              <a:rPr lang="en-US" dirty="0" smtClean="0"/>
              <a:t>are components of all membrane lipids except the sterols</a:t>
            </a:r>
          </a:p>
          <a:p>
            <a:r>
              <a:rPr lang="en-US" dirty="0" smtClean="0"/>
              <a:t>Their long hydrocarbon tails provide a barrier to diffusion of polar solutes</a:t>
            </a:r>
          </a:p>
          <a:p>
            <a:r>
              <a:rPr lang="en-US" dirty="0" smtClean="0"/>
              <a:t>The sizes of membrane fatty acids range between 12 and 20 carbons long, which is optimal for bilayer formation and dictates the usual thickness of membranes (6–8 nm)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89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Fatty Acids Vary in Degree of Saturation</a:t>
            </a: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Fatty acids vary considerably in the presence and number of double bonds</a:t>
            </a:r>
          </a:p>
          <a:p>
            <a:r>
              <a:rPr lang="en-US" i="1" dirty="0" err="1" smtClean="0"/>
              <a:t>Palmitate</a:t>
            </a:r>
            <a:r>
              <a:rPr lang="en-US" dirty="0" smtClean="0"/>
              <a:t> (16 carbons) and </a:t>
            </a:r>
            <a:r>
              <a:rPr lang="en-US" i="1" dirty="0" smtClean="0"/>
              <a:t>stearate </a:t>
            </a:r>
            <a:r>
              <a:rPr lang="en-US" dirty="0" smtClean="0"/>
              <a:t>(18 carbons) are common </a:t>
            </a:r>
            <a:r>
              <a:rPr lang="en-US" b="1" dirty="0" smtClean="0"/>
              <a:t>saturated fatty acids</a:t>
            </a:r>
          </a:p>
          <a:p>
            <a:r>
              <a:rPr lang="en-US" i="1" dirty="0" err="1" smtClean="0"/>
              <a:t>Oleate</a:t>
            </a:r>
            <a:r>
              <a:rPr lang="en-US" dirty="0" smtClean="0"/>
              <a:t> (one double bond) and </a:t>
            </a:r>
            <a:r>
              <a:rPr lang="en-US" i="1" dirty="0" err="1" smtClean="0"/>
              <a:t>linoleate</a:t>
            </a:r>
            <a:r>
              <a:rPr lang="en-US" dirty="0" smtClean="0"/>
              <a:t> (two </a:t>
            </a:r>
            <a:br>
              <a:rPr lang="en-US" dirty="0" smtClean="0"/>
            </a:br>
            <a:r>
              <a:rPr lang="en-US" dirty="0" smtClean="0"/>
              <a:t>double bonds) are both 18-carbon </a:t>
            </a:r>
            <a:r>
              <a:rPr lang="en-US" b="1" dirty="0" smtClean="0"/>
              <a:t>unsaturated fatty acids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2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Polyunsaturated Fatty Acids</a:t>
            </a:r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Polyunsaturated fatty acids have more than one double bond</a:t>
            </a:r>
          </a:p>
          <a:p>
            <a:r>
              <a:rPr lang="en-US" i="1" smtClean="0"/>
              <a:t>Omega-3 fatty acids </a:t>
            </a:r>
            <a:r>
              <a:rPr lang="en-US" smtClean="0"/>
              <a:t>are polyunsaturated fatty acids that are essential for normal human development</a:t>
            </a:r>
          </a:p>
          <a:p>
            <a:r>
              <a:rPr lang="en-US" smtClean="0"/>
              <a:t>They may also reduce the risk of heart disease 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40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\\192.168.4.30\conversion\IRDVD\JPG Creation\Hardin - Becker's World of the Cell 9e\Output\Final Deliverables\Chapter 07\JPEG FILES\Labeled\07_08Figure-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0"/>
          <a:stretch/>
        </p:blipFill>
        <p:spPr bwMode="auto">
          <a:xfrm>
            <a:off x="298450" y="531887"/>
            <a:ext cx="8547100" cy="579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03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</a:t>
            </a:r>
            <a:r>
              <a:rPr lang="en-US" dirty="0" smtClean="0"/>
              <a:t>Functions of Membranes (</a:t>
            </a:r>
            <a:r>
              <a:rPr lang="en-US" smtClean="0"/>
              <a:t>continued)</a:t>
            </a:r>
            <a:endParaRPr lang="en-US" dirty="0" smtClean="0"/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Contain protein molecules that act as receptors to detect external signals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Provide mechanisms for cell-to-cell contact, adhesion, and communication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58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Thin-Layer </a:t>
            </a:r>
            <a:r>
              <a:rPr lang="en-US" dirty="0" smtClean="0"/>
              <a:t>Chromatography Is an Important Technique for Lipid </a:t>
            </a:r>
            <a:r>
              <a:rPr lang="en-US" smtClean="0"/>
              <a:t>Analysis </a:t>
            </a:r>
            <a:endParaRPr lang="en-US" dirty="0" smtClean="0"/>
          </a:p>
        </p:txBody>
      </p:sp>
      <p:sp>
        <p:nvSpPr>
          <p:cNvPr id="634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Lipids can be isolated, separated, and studied using nonpolar solvents such as acetone and chloroform</a:t>
            </a:r>
          </a:p>
          <a:p>
            <a:r>
              <a:rPr lang="en-US" b="1" dirty="0" smtClean="0"/>
              <a:t>Thin-layer chromatography</a:t>
            </a:r>
            <a:r>
              <a:rPr lang="en-US" dirty="0" smtClean="0"/>
              <a:t> (</a:t>
            </a:r>
            <a:r>
              <a:rPr lang="en-US" b="1" dirty="0" smtClean="0"/>
              <a:t>TLC</a:t>
            </a:r>
            <a:r>
              <a:rPr lang="en-US" dirty="0" smtClean="0"/>
              <a:t>) is used to separate different kinds of lipids based on their relative polarities</a:t>
            </a:r>
          </a:p>
          <a:p>
            <a:r>
              <a:rPr lang="en-US" dirty="0" smtClean="0"/>
              <a:t>A glass plate is coated with silicic acid, and lipids are spotted onto a position near the bottom of the plate called the </a:t>
            </a:r>
            <a:r>
              <a:rPr lang="en-US" i="1" dirty="0" smtClean="0"/>
              <a:t>origin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66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 of Separation of Lipids via TLC</a:t>
            </a:r>
          </a:p>
        </p:txBody>
      </p:sp>
      <p:sp>
        <p:nvSpPr>
          <p:cNvPr id="645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nonpolar organic solvent moves up the plate by </a:t>
            </a:r>
            <a:r>
              <a:rPr lang="en-US" dirty="0" err="1" smtClean="0"/>
              <a:t>capilary</a:t>
            </a:r>
            <a:r>
              <a:rPr lang="en-US" dirty="0" smtClean="0"/>
              <a:t> action, taking different lipids with it to varying degrees</a:t>
            </a:r>
          </a:p>
          <a:p>
            <a:r>
              <a:rPr lang="en-US" dirty="0" smtClean="0"/>
              <a:t>Nonpolar lipids have little affinity for the silicic acid on the plate, so they move readily with the solvent, near the </a:t>
            </a:r>
            <a:r>
              <a:rPr lang="en-US" i="1" dirty="0" smtClean="0"/>
              <a:t>solvent front</a:t>
            </a:r>
            <a:endParaRPr lang="en-US" dirty="0" smtClean="0"/>
          </a:p>
          <a:p>
            <a:r>
              <a:rPr lang="en-US" dirty="0" smtClean="0"/>
              <a:t>Polar lipids will interact variably (depending on how polar they are) with the silicic acid, and their movement will be slowed proportionately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09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\\192.168.4.30\conversion\IRDVD\JPG Creation\Hardin - Becker's World of the Cell 9e\Output\Final Deliverables\Chapter 07\JPEG FILES\Labeled\07_09Figure-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4"/>
          <a:stretch/>
        </p:blipFill>
        <p:spPr bwMode="auto">
          <a:xfrm>
            <a:off x="298450" y="914438"/>
            <a:ext cx="8547100" cy="50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89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Membrane Asymmetry: Most Lipids Are Distributed Unequally Between the Two Monolayers</a:t>
            </a:r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800600"/>
          </a:xfrm>
        </p:spPr>
        <p:txBody>
          <a:bodyPr/>
          <a:lstStyle/>
          <a:p>
            <a:r>
              <a:rPr lang="en-US" b="1" dirty="0" smtClean="0"/>
              <a:t>Membrane asymmetry </a:t>
            </a:r>
            <a:r>
              <a:rPr lang="en-US" dirty="0" smtClean="0"/>
              <a:t>is the difference between the monolayers regarding the kind of lipids present and the degree of saturation of fatty acids in the phospholipids</a:t>
            </a:r>
          </a:p>
          <a:p>
            <a:r>
              <a:rPr lang="en-US" dirty="0" smtClean="0"/>
              <a:t>Most of the glycolipids in the plasma membrane of animal cells are in the outer layer</a:t>
            </a:r>
          </a:p>
          <a:p>
            <a:r>
              <a:rPr lang="en-US" dirty="0" smtClean="0"/>
              <a:t>Membrane asymmetry is established during the synthesis of the membrane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32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Membrane Asymmetry Tends to Be Maintained</a:t>
            </a:r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established, membrane asymmetry does not change much</a:t>
            </a:r>
          </a:p>
          <a:p>
            <a:r>
              <a:rPr lang="en-US" dirty="0" smtClean="0"/>
              <a:t>The movement of lipids from one monolayer to another requires their hydrophilic heads to move all the way through the hydrophobic interior of the bilayer</a:t>
            </a:r>
          </a:p>
          <a:p>
            <a:r>
              <a:rPr lang="en-US" dirty="0" smtClean="0"/>
              <a:t>This </a:t>
            </a:r>
            <a:r>
              <a:rPr lang="en-US" b="1" dirty="0" smtClean="0"/>
              <a:t>transverse diffusion</a:t>
            </a:r>
            <a:r>
              <a:rPr lang="en-US" dirty="0" smtClean="0"/>
              <a:t> (or </a:t>
            </a:r>
            <a:r>
              <a:rPr lang="en-US" altLang="ja-JP" dirty="0" smtClean="0"/>
              <a:t>“flip-flop”) is relatively rare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059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Lipids Move Freely Within Their Monolayer</a:t>
            </a: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Lipids are mobile within their monolayer</a:t>
            </a:r>
          </a:p>
          <a:p>
            <a:r>
              <a:rPr lang="en-US" b="1" dirty="0" smtClean="0"/>
              <a:t>Rotation</a:t>
            </a:r>
            <a:r>
              <a:rPr lang="en-US" dirty="0" smtClean="0"/>
              <a:t> of phospholipids about their axes </a:t>
            </a:r>
            <a:br>
              <a:rPr lang="en-US" dirty="0" smtClean="0"/>
            </a:br>
            <a:r>
              <a:rPr lang="en-US" dirty="0" smtClean="0"/>
              <a:t>can occur</a:t>
            </a:r>
          </a:p>
          <a:p>
            <a:r>
              <a:rPr lang="en-US" dirty="0" smtClean="0"/>
              <a:t>Phospholipids can also move within the monolayer, via </a:t>
            </a:r>
            <a:r>
              <a:rPr lang="en-US" b="1" dirty="0" smtClean="0"/>
              <a:t>lateral diffusion</a:t>
            </a:r>
          </a:p>
          <a:p>
            <a:r>
              <a:rPr lang="en-US" dirty="0" smtClean="0"/>
              <a:t>Both types of movement are rapid and random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81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\\192.168.4.30\conversion\IRDVD\JPG Creation\Hardin - Becker's World of the Cell 9e\Output\Final Deliverables\Chapter 07\JPEG FILES\Labeled\07_10Figure-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7"/>
          <a:stretch/>
        </p:blipFill>
        <p:spPr bwMode="auto">
          <a:xfrm>
            <a:off x="1648619" y="1707581"/>
            <a:ext cx="5846763" cy="344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18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Diffusion Does Occur</a:t>
            </a:r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Though rare, phospholipid flip-flop does occur in natural membranes</a:t>
            </a:r>
          </a:p>
          <a:p>
            <a:r>
              <a:rPr lang="en-US" dirty="0" smtClean="0"/>
              <a:t>Some membranes, in particular the smooth ER membrane, have proteins that catalyze the flip-flop of membrane lipids</a:t>
            </a:r>
          </a:p>
          <a:p>
            <a:r>
              <a:rPr lang="en-US" dirty="0" smtClean="0"/>
              <a:t>These proteins are called </a:t>
            </a:r>
            <a:r>
              <a:rPr lang="en-US" b="1" dirty="0" smtClean="0"/>
              <a:t>phospholipid </a:t>
            </a:r>
            <a:r>
              <a:rPr lang="en-US" b="1" dirty="0" err="1" smtClean="0"/>
              <a:t>translocators</a:t>
            </a:r>
            <a:r>
              <a:rPr lang="en-US" b="1" dirty="0" smtClean="0"/>
              <a:t>,</a:t>
            </a:r>
            <a:r>
              <a:rPr lang="en-US" dirty="0" smtClean="0"/>
              <a:t> or </a:t>
            </a:r>
            <a:r>
              <a:rPr lang="en-US" b="1" dirty="0" err="1" smtClean="0"/>
              <a:t>flippases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70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Lipid Bilayer Is Fluid</a:t>
            </a:r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lipid bilayer behaves as a fluid that permits the movement of both lipids and proteins</a:t>
            </a:r>
          </a:p>
          <a:p>
            <a:r>
              <a:rPr lang="en-US" dirty="0" smtClean="0"/>
              <a:t>Lipids can move as much as several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 smtClean="0"/>
              <a:t>m per second within the monolayer</a:t>
            </a:r>
          </a:p>
          <a:p>
            <a:r>
              <a:rPr lang="en-US" dirty="0" smtClean="0"/>
              <a:t>Lateral diffusion can be demonstrated using </a:t>
            </a:r>
            <a:r>
              <a:rPr lang="en-US" b="1" u="sng" dirty="0" smtClean="0"/>
              <a:t>f</a:t>
            </a:r>
            <a:r>
              <a:rPr lang="en-US" b="1" dirty="0" smtClean="0"/>
              <a:t>luorescence </a:t>
            </a:r>
            <a:r>
              <a:rPr lang="en-US" b="1" u="sng" dirty="0" smtClean="0"/>
              <a:t>r</a:t>
            </a:r>
            <a:r>
              <a:rPr lang="en-US" b="1" dirty="0" smtClean="0"/>
              <a:t>ecovery </a:t>
            </a:r>
            <a:r>
              <a:rPr lang="en-US" b="1" u="sng" dirty="0" smtClean="0"/>
              <a:t>a</a:t>
            </a:r>
            <a:r>
              <a:rPr lang="en-US" b="1" dirty="0" smtClean="0"/>
              <a:t>fter </a:t>
            </a:r>
            <a:r>
              <a:rPr lang="en-US" b="1" u="sng" dirty="0" err="1" smtClean="0"/>
              <a:t>p</a:t>
            </a:r>
            <a:r>
              <a:rPr lang="en-US" b="1" dirty="0" err="1" smtClean="0"/>
              <a:t>hotobleaching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b="1" dirty="0" smtClean="0"/>
              <a:t>FRAP</a:t>
            </a:r>
            <a:r>
              <a:rPr lang="en-US" dirty="0" smtClean="0"/>
              <a:t>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43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Lipid Mobility with FRAP</a:t>
            </a:r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Investigators label lipid molecules in a membrane with a fluorescent dye</a:t>
            </a:r>
          </a:p>
          <a:p>
            <a:r>
              <a:rPr lang="en-US" dirty="0" smtClean="0"/>
              <a:t>A laser beam is used to bleach the dye in a small area, creating a dark spot on the membrane</a:t>
            </a:r>
          </a:p>
          <a:p>
            <a:r>
              <a:rPr lang="en-US" dirty="0" smtClean="0"/>
              <a:t>The membrane is observed afterward to determine how long it takes for the dark spot to disappear, a measure of how quickly new fluorescent lipids move in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10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192.168.4.30\conversion\IRDVD\JPG Creation\Hardin - Becker's World of the Cell 9e\Output\Final Deliverables\Chapter 07\JPEG FILES\Labeled\07_02Figure-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3"/>
          <a:stretch/>
        </p:blipFill>
        <p:spPr bwMode="auto">
          <a:xfrm>
            <a:off x="1454150" y="594939"/>
            <a:ext cx="6235700" cy="566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511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\\192.168.4.30\conversion\IRDVD\JPG Creation\Hardin - Becker's World of the Cell 9e\Output\Final Deliverables\Chapter 07\JPEG FILES\Labeled\07_11Figure-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3"/>
          <a:stretch/>
        </p:blipFill>
        <p:spPr bwMode="auto">
          <a:xfrm>
            <a:off x="298450" y="825986"/>
            <a:ext cx="8547100" cy="520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32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Membranes Function Properly Only in the Fluid State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Membrane fluidity changes with temperature, decreasing as temperature falls and vice versa</a:t>
            </a:r>
          </a:p>
          <a:p>
            <a:r>
              <a:rPr lang="en-US" dirty="0" smtClean="0"/>
              <a:t>Every lipid bilayer has a characteristic </a:t>
            </a:r>
            <a:r>
              <a:rPr lang="en-US" b="1" dirty="0" smtClean="0"/>
              <a:t>transition temperature </a:t>
            </a:r>
            <a:r>
              <a:rPr lang="en-US" b="1" i="1" dirty="0" smtClean="0"/>
              <a:t>T</a:t>
            </a:r>
            <a:r>
              <a:rPr lang="en-US" b="1" baseline="-25000" dirty="0" smtClean="0"/>
              <a:t>m</a:t>
            </a:r>
            <a:r>
              <a:rPr lang="en-US" b="1" dirty="0" smtClean="0"/>
              <a:t>,</a:t>
            </a:r>
            <a:r>
              <a:rPr lang="en-US" dirty="0" smtClean="0"/>
              <a:t>  the temperature at which it becomes fluid</a:t>
            </a:r>
          </a:p>
          <a:p>
            <a:r>
              <a:rPr lang="en-US" dirty="0" smtClean="0"/>
              <a:t>This change of state is called a </a:t>
            </a:r>
            <a:r>
              <a:rPr lang="en-US" b="1" dirty="0" smtClean="0"/>
              <a:t>phase transition,</a:t>
            </a:r>
            <a:r>
              <a:rPr lang="en-US" dirty="0" smtClean="0"/>
              <a:t> in this case from solid to liquid</a:t>
            </a:r>
            <a:endParaRPr lang="en-US" b="1" dirty="0" smtClean="0"/>
          </a:p>
          <a:p>
            <a:r>
              <a:rPr lang="en-US" dirty="0" smtClean="0"/>
              <a:t>Below the </a:t>
            </a:r>
            <a:r>
              <a:rPr lang="en-US" i="1" dirty="0" smtClean="0"/>
              <a:t>T</a:t>
            </a:r>
            <a:r>
              <a:rPr lang="en-US" baseline="-25000" dirty="0" smtClean="0"/>
              <a:t>m</a:t>
            </a:r>
            <a:r>
              <a:rPr lang="en-US" dirty="0" smtClean="0"/>
              <a:t>, any functions that rely on membrane fluidity will be disrupted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29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the Transition Temperature of a Membrane</a:t>
            </a:r>
          </a:p>
        </p:txBody>
      </p:sp>
      <p:sp>
        <p:nvSpPr>
          <p:cNvPr id="757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/>
            <a:r>
              <a:rPr lang="en-US" dirty="0" smtClean="0">
                <a:cs typeface="ＭＳ Ｐゴシック" charset="0"/>
              </a:rPr>
              <a:t>The </a:t>
            </a:r>
            <a:r>
              <a:rPr lang="en-US" dirty="0">
                <a:cs typeface="ＭＳ Ｐゴシック" charset="0"/>
              </a:rPr>
              <a:t>transition temperature can be measured </a:t>
            </a:r>
            <a:r>
              <a:rPr lang="en-US" dirty="0" smtClean="0">
                <a:cs typeface="ＭＳ Ｐゴシック" charset="0"/>
              </a:rPr>
              <a:t>by </a:t>
            </a:r>
            <a:r>
              <a:rPr lang="en-US" b="1" dirty="0" smtClean="0">
                <a:cs typeface="ＭＳ Ｐゴシック" charset="0"/>
              </a:rPr>
              <a:t>differential </a:t>
            </a:r>
            <a:r>
              <a:rPr lang="en-US" b="1" dirty="0">
                <a:cs typeface="ＭＳ Ｐゴシック" charset="0"/>
              </a:rPr>
              <a:t>scanning </a:t>
            </a:r>
            <a:r>
              <a:rPr lang="en-US" b="1" dirty="0" err="1" smtClean="0">
                <a:cs typeface="ＭＳ Ｐゴシック" charset="0"/>
              </a:rPr>
              <a:t>calorimetry</a:t>
            </a:r>
            <a:endParaRPr lang="en-US" b="1" dirty="0" smtClean="0">
              <a:cs typeface="ＭＳ Ｐゴシック" charset="0"/>
            </a:endParaRPr>
          </a:p>
          <a:p>
            <a:pPr marL="342900" lvl="1" indent="-342900"/>
            <a:r>
              <a:rPr lang="en-US" dirty="0" smtClean="0"/>
              <a:t>The membrane is placed inside a </a:t>
            </a:r>
            <a:r>
              <a:rPr lang="en-US" i="1" dirty="0" smtClean="0"/>
              <a:t>calorimeter,</a:t>
            </a:r>
            <a:r>
              <a:rPr lang="en-US" dirty="0" smtClean="0"/>
              <a:t> and the uptake of heat is measured as temperature is increased</a:t>
            </a:r>
          </a:p>
          <a:p>
            <a:pPr marL="342900" lvl="1" indent="-342900"/>
            <a:r>
              <a:rPr lang="en-US" dirty="0" smtClean="0"/>
              <a:t>The </a:t>
            </a:r>
            <a:r>
              <a:rPr lang="en-US" i="1" dirty="0" smtClean="0"/>
              <a:t>T</a:t>
            </a:r>
            <a:r>
              <a:rPr lang="en-US" baseline="-25000" dirty="0" smtClean="0"/>
              <a:t>m</a:t>
            </a:r>
            <a:r>
              <a:rPr lang="en-US" dirty="0" smtClean="0"/>
              <a:t> is the point of maximum heat absorption as  the membrane changes from the gel to the fluid state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63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\\192.168.4.30\conversion\IRDVD\JPG Creation\Hardin - Becker's World of the Cell 9e\Output\Final Deliverables\Chapter 07\JPEG FILES\Labeled\07_12Figure-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9"/>
          <a:stretch/>
        </p:blipFill>
        <p:spPr bwMode="auto">
          <a:xfrm>
            <a:off x="298450" y="1455458"/>
            <a:ext cx="8547100" cy="394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59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Fatty Acid Composition on Membrane Fluidity</a:t>
            </a:r>
          </a:p>
        </p:txBody>
      </p:sp>
      <p:sp>
        <p:nvSpPr>
          <p:cNvPr id="778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/>
            <a:r>
              <a:rPr lang="en-US" dirty="0" smtClean="0"/>
              <a:t>Fluidity </a:t>
            </a:r>
            <a:r>
              <a:rPr lang="en-US" dirty="0"/>
              <a:t>of a membrane depends mainly on </a:t>
            </a:r>
            <a:r>
              <a:rPr lang="en-US" dirty="0" smtClean="0"/>
              <a:t>the fatty </a:t>
            </a:r>
            <a:r>
              <a:rPr lang="en-US" dirty="0"/>
              <a:t>acids that it </a:t>
            </a:r>
            <a:r>
              <a:rPr lang="en-US" dirty="0" smtClean="0"/>
              <a:t>contains</a:t>
            </a:r>
          </a:p>
          <a:p>
            <a:pPr marL="342900" lvl="1" indent="-342900"/>
            <a:r>
              <a:rPr lang="en-US" dirty="0" smtClean="0"/>
              <a:t>The length of fatty acid chains and the degree of saturation both affect the fluidity of the membrane</a:t>
            </a:r>
          </a:p>
          <a:p>
            <a:pPr marL="342900" lvl="1" indent="-342900"/>
            <a:r>
              <a:rPr lang="en-US" dirty="0" smtClean="0"/>
              <a:t>Long-chain and saturated fatty acids have higher </a:t>
            </a:r>
            <a:r>
              <a:rPr lang="en-US" i="1" dirty="0" smtClean="0"/>
              <a:t>T</a:t>
            </a:r>
            <a:r>
              <a:rPr lang="en-US" baseline="-25000" dirty="0" smtClean="0"/>
              <a:t>m</a:t>
            </a:r>
            <a:r>
              <a:rPr lang="en-US" dirty="0" smtClean="0"/>
              <a:t> values, whereas short-chain and unsaturated fatty acids have lower </a:t>
            </a:r>
            <a:r>
              <a:rPr lang="en-US" i="1" dirty="0" smtClean="0"/>
              <a:t>T</a:t>
            </a:r>
            <a:r>
              <a:rPr lang="en-US" baseline="-25000" dirty="0" smtClean="0"/>
              <a:t>m</a:t>
            </a:r>
            <a:r>
              <a:rPr lang="en-US" dirty="0"/>
              <a:t> </a:t>
            </a:r>
            <a:r>
              <a:rPr lang="en-US" dirty="0" smtClean="0"/>
              <a:t>values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51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\\192.168.4.30\conversion\IRDVD\JPG Creation\Hardin - Becker's World of the Cell 9e\Output\Final Deliverables\Chapter 07\JPEG FILES\Labeled\07_13Figure-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3"/>
          <a:stretch/>
        </p:blipFill>
        <p:spPr bwMode="auto">
          <a:xfrm>
            <a:off x="2423465" y="304800"/>
            <a:ext cx="4297070" cy="611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9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Fatty Acid Saturation and Membrane Fluidity</a:t>
            </a:r>
          </a:p>
        </p:txBody>
      </p:sp>
      <p:sp>
        <p:nvSpPr>
          <p:cNvPr id="798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/>
            <a:r>
              <a:rPr lang="en-US" dirty="0" smtClean="0"/>
              <a:t>Saturated </a:t>
            </a:r>
            <a:r>
              <a:rPr lang="en-US" dirty="0"/>
              <a:t>fatty acids pack together well in </a:t>
            </a:r>
            <a:r>
              <a:rPr lang="en-US" dirty="0" smtClean="0"/>
              <a:t>the membrane</a:t>
            </a:r>
          </a:p>
          <a:p>
            <a:pPr marL="342900" lvl="1" indent="-342900"/>
            <a:r>
              <a:rPr lang="en-US" dirty="0" smtClean="0"/>
              <a:t>Fatty acids with one or more double bonds have bends in the chains that prevent them from packing together neatly</a:t>
            </a:r>
          </a:p>
          <a:p>
            <a:pPr marL="342900" lvl="1" indent="-342900"/>
            <a:r>
              <a:rPr lang="en-US" dirty="0" smtClean="0"/>
              <a:t>Thus, unsaturated fatty acids are more fluid than saturated fatty acids and have lower </a:t>
            </a:r>
            <a:r>
              <a:rPr lang="en-US" i="1" dirty="0" smtClean="0"/>
              <a:t>T</a:t>
            </a:r>
            <a:r>
              <a:rPr lang="en-US" baseline="-25000" dirty="0" smtClean="0"/>
              <a:t>m </a:t>
            </a:r>
            <a:r>
              <a:rPr lang="en-US" dirty="0" smtClean="0"/>
              <a:t>values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04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\\192.168.4.30\conversion\IRDVD\JPG Creation\Hardin - Becker's World of the Cell 9e\Output\Final Deliverables\Chapter 07\JPEG FILES\Labeled\07_14Figure-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0"/>
          <a:stretch/>
        </p:blipFill>
        <p:spPr bwMode="auto">
          <a:xfrm>
            <a:off x="298450" y="473066"/>
            <a:ext cx="8547100" cy="591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969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Membrane Composition </a:t>
            </a:r>
          </a:p>
        </p:txBody>
      </p:sp>
      <p:sp>
        <p:nvSpPr>
          <p:cNvPr id="819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plasma membrane fatty acids vary in chain length and degree of saturation</a:t>
            </a:r>
          </a:p>
          <a:p>
            <a:r>
              <a:rPr lang="en-US" dirty="0" smtClean="0"/>
              <a:t>This helps to ensure that membranes are fluid at physiological temperatures</a:t>
            </a:r>
          </a:p>
          <a:p>
            <a:r>
              <a:rPr lang="en-US" dirty="0" smtClean="0"/>
              <a:t>Most unsaturated fatty acids have </a:t>
            </a:r>
            <a:r>
              <a:rPr lang="en-US" i="1" dirty="0" err="1" smtClean="0"/>
              <a:t>cis</a:t>
            </a:r>
            <a:r>
              <a:rPr lang="en-US" dirty="0" smtClean="0"/>
              <a:t> double bonds, unlike the commercially produced </a:t>
            </a:r>
            <a:r>
              <a:rPr lang="en-US" i="1" dirty="0" smtClean="0"/>
              <a:t>trans </a:t>
            </a:r>
            <a:r>
              <a:rPr lang="en-US" dirty="0" smtClean="0"/>
              <a:t>fats, which pack together like saturated fats do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37"/>
          <a:stretch/>
        </p:blipFill>
        <p:spPr>
          <a:xfrm>
            <a:off x="1594104" y="2551176"/>
            <a:ext cx="5955792" cy="156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287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Membranes Define Boundaries and Serve as Permeability Barriers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Membranes define boundaries of the cell and its components</a:t>
            </a:r>
          </a:p>
          <a:p>
            <a:r>
              <a:rPr lang="en-US" dirty="0" smtClean="0"/>
              <a:t>They are effective permeability barriers </a:t>
            </a:r>
            <a:r>
              <a:rPr lang="en-US" dirty="0"/>
              <a:t>because their interior is </a:t>
            </a:r>
            <a:r>
              <a:rPr lang="en-US" dirty="0" smtClean="0"/>
              <a:t>hydrophobic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plasma membrane</a:t>
            </a:r>
            <a:r>
              <a:rPr lang="en-US" dirty="0" smtClean="0"/>
              <a:t> surrounds the whole cell, whereas </a:t>
            </a:r>
            <a:r>
              <a:rPr lang="en-US" b="1" dirty="0" smtClean="0"/>
              <a:t>intracellular membranes</a:t>
            </a:r>
            <a:r>
              <a:rPr lang="en-US" dirty="0" smtClean="0"/>
              <a:t> compartmentalize functions within the cell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71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Sterols on Membrane Fluidity</a:t>
            </a:r>
          </a:p>
        </p:txBody>
      </p:sp>
      <p:sp>
        <p:nvSpPr>
          <p:cNvPr id="839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100"/>
              </a:lnSpc>
            </a:pPr>
            <a:r>
              <a:rPr lang="en-US" dirty="0" smtClean="0"/>
              <a:t>Membrane fluidity is influenced by sterols</a:t>
            </a:r>
          </a:p>
          <a:p>
            <a:pPr>
              <a:lnSpc>
                <a:spcPts val="3100"/>
              </a:lnSpc>
            </a:pPr>
            <a:r>
              <a:rPr lang="en-US" dirty="0" smtClean="0"/>
              <a:t>The intercalation of rigid cholesterol molecules into a membrane decreases its fluidity and increases the </a:t>
            </a:r>
            <a:r>
              <a:rPr lang="en-US" i="1" dirty="0" smtClean="0"/>
              <a:t>T</a:t>
            </a:r>
            <a:r>
              <a:rPr lang="en-US" baseline="-25000" dirty="0" smtClean="0"/>
              <a:t>m</a:t>
            </a:r>
          </a:p>
          <a:p>
            <a:pPr>
              <a:lnSpc>
                <a:spcPts val="3100"/>
              </a:lnSpc>
            </a:pPr>
            <a:r>
              <a:rPr lang="en-US" dirty="0" smtClean="0"/>
              <a:t>However, cholesterol also prevents hydrocarbon chains of phospholipids from packing together tightly and so reduces the tendency of membranes to gel upon cooling</a:t>
            </a:r>
          </a:p>
          <a:p>
            <a:pPr>
              <a:lnSpc>
                <a:spcPts val="3100"/>
              </a:lnSpc>
            </a:pPr>
            <a:r>
              <a:rPr lang="en-US" dirty="0" smtClean="0"/>
              <a:t>Therefore, cholesterol is a fluidity buffer; sterols in other organisms may function similarly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96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192.168.4.30\conversion\IRDVD\JPG Creation\Hardin - Becker's World of the Cell 9e\Output\Final Deliverables\Chapter 07\JPEG FILES\Labeled\07_15Figure-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9"/>
          <a:stretch/>
        </p:blipFill>
        <p:spPr bwMode="auto">
          <a:xfrm>
            <a:off x="2796997" y="304800"/>
            <a:ext cx="3550006" cy="609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346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oodenoughPlay_btn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23" y="3089275"/>
            <a:ext cx="11684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326323" y="3198168"/>
            <a:ext cx="57286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b="0" dirty="0"/>
              <a:t>Video: Space-filling </a:t>
            </a:r>
            <a:r>
              <a:rPr lang="en-US" b="0" dirty="0" smtClean="0"/>
              <a:t>Model </a:t>
            </a:r>
            <a:r>
              <a:rPr lang="en-US" b="0" dirty="0"/>
              <a:t>of </a:t>
            </a:r>
            <a:r>
              <a:rPr lang="en-US" b="0" dirty="0" smtClean="0"/>
              <a:t>Cholesterol</a:t>
            </a:r>
            <a:endParaRPr lang="en-US" altLang="en-US" b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893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Effects of Sterols on Membranes</a:t>
            </a:r>
          </a:p>
        </p:txBody>
      </p:sp>
      <p:sp>
        <p:nvSpPr>
          <p:cNvPr id="870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Sterols decrease the permeability of membranes to ions and small polar molecules</a:t>
            </a:r>
          </a:p>
          <a:p>
            <a:r>
              <a:rPr lang="en-US" dirty="0" smtClean="0"/>
              <a:t>This is likely because they fill spaces between the hydrocarbon chains of phospholipids</a:t>
            </a:r>
          </a:p>
          <a:p>
            <a:r>
              <a:rPr lang="en-US" dirty="0" smtClean="0"/>
              <a:t>This effectively blocks the routes that ions and small molecules would take through the membrane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8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Organisms Can Regulate Membrane Fluidity</a:t>
            </a:r>
          </a:p>
        </p:txBody>
      </p:sp>
      <p:sp>
        <p:nvSpPr>
          <p:cNvPr id="880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organisms can regulate membrane fluidity by varying the lipid composition of the membranes</a:t>
            </a:r>
          </a:p>
          <a:p>
            <a:r>
              <a:rPr lang="en-US" dirty="0" smtClean="0"/>
              <a:t>This is most important in </a:t>
            </a:r>
            <a:r>
              <a:rPr lang="en-US" i="1" dirty="0" err="1" smtClean="0"/>
              <a:t>poikilotherms</a:t>
            </a:r>
            <a:r>
              <a:rPr lang="en-US" i="1" dirty="0" smtClean="0"/>
              <a:t>,</a:t>
            </a:r>
            <a:r>
              <a:rPr lang="en-US" dirty="0" smtClean="0"/>
              <a:t> organisms that cannot regulate their body temperature</a:t>
            </a:r>
          </a:p>
          <a:p>
            <a:r>
              <a:rPr lang="en-US" dirty="0" err="1" smtClean="0"/>
              <a:t>Poikilotherms</a:t>
            </a:r>
            <a:r>
              <a:rPr lang="en-US" dirty="0" smtClean="0"/>
              <a:t> use</a:t>
            </a:r>
            <a:r>
              <a:rPr lang="en-US" b="1" dirty="0" smtClean="0"/>
              <a:t> </a:t>
            </a:r>
            <a:r>
              <a:rPr lang="en-US" b="1" dirty="0" err="1" smtClean="0"/>
              <a:t>homeoviscous</a:t>
            </a:r>
            <a:r>
              <a:rPr lang="en-US" b="1" dirty="0" smtClean="0"/>
              <a:t> adaptation, </a:t>
            </a:r>
            <a:r>
              <a:rPr lang="en-US" dirty="0" smtClean="0"/>
              <a:t>compensating for changes in temperature by altering</a:t>
            </a:r>
            <a:r>
              <a:rPr lang="en-US" b="1" dirty="0" smtClean="0"/>
              <a:t> </a:t>
            </a:r>
            <a:r>
              <a:rPr lang="en-US" dirty="0" smtClean="0"/>
              <a:t>the length and degree of saturation of fatty acids in their membranes</a:t>
            </a:r>
          </a:p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53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Oxygen and </a:t>
            </a:r>
            <a:r>
              <a:rPr lang="en-US" dirty="0" err="1" smtClean="0"/>
              <a:t>Desaturase</a:t>
            </a:r>
            <a:r>
              <a:rPr lang="en-US" dirty="0" smtClean="0"/>
              <a:t> Enzyme</a:t>
            </a:r>
          </a:p>
        </p:txBody>
      </p:sp>
      <p:sp>
        <p:nvSpPr>
          <p:cNvPr id="890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organisms have a </a:t>
            </a:r>
            <a:r>
              <a:rPr lang="en-US" i="1" dirty="0" err="1" smtClean="0"/>
              <a:t>desaturase</a:t>
            </a:r>
            <a:r>
              <a:rPr lang="en-US" dirty="0" smtClean="0"/>
              <a:t> enzyme, which introduces double bonds into fatty acids as needed </a:t>
            </a:r>
          </a:p>
          <a:p>
            <a:r>
              <a:rPr lang="en-US" dirty="0" smtClean="0"/>
              <a:t>In plants and yeasts, temperature-related fluidity changes are tied to the increased solubility of oxygen at lower temperatures</a:t>
            </a:r>
          </a:p>
          <a:p>
            <a:r>
              <a:rPr lang="en-US" dirty="0" smtClean="0"/>
              <a:t>More oxygen is available at low temperatures, and oxygen acts as a substrate for </a:t>
            </a:r>
            <a:r>
              <a:rPr lang="en-US" dirty="0" err="1" smtClean="0"/>
              <a:t>desaturase</a:t>
            </a:r>
            <a:r>
              <a:rPr lang="en-US" dirty="0" smtClean="0"/>
              <a:t>, allowing membrane fluidity to be maintained at lower temperatures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60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 Rafts Are Localized Regions of Membrane Lipids That Are Involved in Cell Signaling</a:t>
            </a:r>
          </a:p>
        </p:txBody>
      </p:sp>
      <p:sp>
        <p:nvSpPr>
          <p:cNvPr id="90114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800600"/>
          </a:xfrm>
        </p:spPr>
        <p:txBody>
          <a:bodyPr/>
          <a:lstStyle/>
          <a:p>
            <a:r>
              <a:rPr lang="en-US" dirty="0" smtClean="0"/>
              <a:t>Localized regions of membrane lipids in association with specific proteins are called </a:t>
            </a:r>
            <a:r>
              <a:rPr lang="en-US" i="1" dirty="0" smtClean="0"/>
              <a:t>lipid </a:t>
            </a:r>
            <a:r>
              <a:rPr lang="en-US" i="1" dirty="0" err="1" smtClean="0"/>
              <a:t>microdomains</a:t>
            </a:r>
            <a:r>
              <a:rPr lang="en-US" i="1" dirty="0" smtClean="0"/>
              <a:t>,</a:t>
            </a:r>
            <a:r>
              <a:rPr lang="en-US" dirty="0" smtClean="0"/>
              <a:t> or </a:t>
            </a:r>
            <a:r>
              <a:rPr lang="en-US" b="1" dirty="0" smtClean="0"/>
              <a:t>lipid rafts</a:t>
            </a:r>
          </a:p>
          <a:p>
            <a:r>
              <a:rPr lang="en-US" spc="-30" dirty="0" smtClean="0"/>
              <a:t>These are dynamic structures, changing composition as lipids and proteins move into and out of them</a:t>
            </a:r>
          </a:p>
          <a:p>
            <a:r>
              <a:rPr lang="en-US" dirty="0" smtClean="0"/>
              <a:t>Lipid rafts in the outer monolayer of animal cells have elevated levels of cholesterol and </a:t>
            </a:r>
            <a:r>
              <a:rPr lang="en-US" dirty="0" err="1" smtClean="0"/>
              <a:t>glycosphingolipids</a:t>
            </a:r>
            <a:r>
              <a:rPr lang="en-US" dirty="0" smtClean="0"/>
              <a:t> and are less fluid than the rest of the membrane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27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192.168.4.30\conversion\IRDVD\JPG Creation\Hardin - Becker's World of the Cell 9e\Output\Final Deliverables\Chapter 07\JPEG FILES\Labeled\07_16Figure-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6"/>
          <a:stretch/>
        </p:blipFill>
        <p:spPr bwMode="auto">
          <a:xfrm>
            <a:off x="2417674" y="304800"/>
            <a:ext cx="4308653" cy="610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8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 Raft Formation</a:t>
            </a:r>
          </a:p>
        </p:txBody>
      </p:sp>
      <p:sp>
        <p:nvSpPr>
          <p:cNvPr id="921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Early models of raft formation proposed that localized regions of tightly associated cholesterol and glycosphingolipid molecules attracted particular proteins to them</a:t>
            </a:r>
          </a:p>
          <a:p>
            <a:r>
              <a:rPr lang="en-US" smtClean="0"/>
              <a:t>Raft-associated proteins sometimes are lipoproteins, with fatty acids attached to them</a:t>
            </a:r>
          </a:p>
          <a:p>
            <a:r>
              <a:rPr lang="en-US" smtClean="0"/>
              <a:t>Some of the more than 200 known raft-associated proteins capture and organize particular lipid rafts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45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 Raft Formation (continued)</a:t>
            </a:r>
          </a:p>
        </p:txBody>
      </p:sp>
      <p:sp>
        <p:nvSpPr>
          <p:cNvPr id="931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Lipid rafts contain actin-binding proteins, suggesting that the cytoskeleton may play a role in their formation and organization</a:t>
            </a:r>
          </a:p>
          <a:p>
            <a:r>
              <a:rPr lang="en-US" dirty="0" smtClean="0"/>
              <a:t>Depleting cholesterol from a membrane or disrupting the actin cytoskeleton can both interfere with the targeting of proteins to rafts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37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Membranes Are Sites of Specific Proteins and Therefore of Specific Functions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Membranes are associated with specific functions because the molecules responsible for the functions are embedded in or localized on membranes</a:t>
            </a:r>
          </a:p>
          <a:p>
            <a:r>
              <a:rPr lang="en-US" smtClean="0"/>
              <a:t>The specific enzymes associated with particular membranes can be used to characterize a specific membrane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422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Lipid Rafts</a:t>
            </a:r>
          </a:p>
        </p:txBody>
      </p:sp>
      <p:sp>
        <p:nvSpPr>
          <p:cNvPr id="942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Lipid rafts are thought to have roles in detecting and responding to </a:t>
            </a:r>
            <a:r>
              <a:rPr lang="en-US" dirty="0" err="1" smtClean="0"/>
              <a:t>exracellular</a:t>
            </a:r>
            <a:r>
              <a:rPr lang="en-US" dirty="0" smtClean="0"/>
              <a:t> signals</a:t>
            </a:r>
          </a:p>
          <a:p>
            <a:r>
              <a:rPr lang="en-US" dirty="0" smtClean="0"/>
              <a:t>For example, lipid rafts have roles in </a:t>
            </a:r>
          </a:p>
          <a:p>
            <a:pPr lvl="1"/>
            <a:r>
              <a:rPr lang="en-US" dirty="0" smtClean="0"/>
              <a:t>Transporting nutrients and ions across membranes</a:t>
            </a:r>
          </a:p>
          <a:p>
            <a:pPr lvl="1"/>
            <a:r>
              <a:rPr lang="en-US" dirty="0" smtClean="0"/>
              <a:t>Binding activated immune system cells to their microbial targets</a:t>
            </a:r>
          </a:p>
          <a:p>
            <a:pPr lvl="1"/>
            <a:r>
              <a:rPr lang="en-US" dirty="0" smtClean="0"/>
              <a:t>Transporting cholera toxin into intestinal cells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43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Receptors in Lipid Rafts</a:t>
            </a:r>
          </a:p>
        </p:txBody>
      </p:sp>
      <p:sp>
        <p:nvSpPr>
          <p:cNvPr id="952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receptor molecule on the outer surface of the plasma binds its ligand, it can move into lipid rafts also located in the outer monolayer</a:t>
            </a:r>
          </a:p>
          <a:p>
            <a:r>
              <a:rPr lang="en-US" dirty="0" smtClean="0"/>
              <a:t>Lipid rafts containing receptors are coupled to lipid rafts on the inner monolayer</a:t>
            </a:r>
          </a:p>
          <a:p>
            <a:r>
              <a:rPr lang="en-US" dirty="0" smtClean="0"/>
              <a:t>Some lipid rafts contain </a:t>
            </a:r>
            <a:r>
              <a:rPr lang="en-US" i="1" dirty="0" smtClean="0"/>
              <a:t>kinases,</a:t>
            </a:r>
            <a:r>
              <a:rPr lang="en-US" dirty="0" smtClean="0"/>
              <a:t> enzymes that generate second messengers in a cell via </a:t>
            </a:r>
            <a:r>
              <a:rPr lang="en-US" dirty="0" err="1" smtClean="0"/>
              <a:t>phosporylation</a:t>
            </a:r>
            <a:r>
              <a:rPr lang="en-US" dirty="0" smtClean="0"/>
              <a:t> of target molecules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07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7.4 Membrane Proteins: The </a:t>
            </a:r>
            <a:r>
              <a:rPr lang="en-US" altLang="ja-JP" dirty="0" smtClean="0"/>
              <a:t>“Mosaic” Part of the Model</a:t>
            </a:r>
            <a:endParaRPr lang="en-US" dirty="0" smtClean="0"/>
          </a:p>
        </p:txBody>
      </p:sp>
      <p:sp>
        <p:nvSpPr>
          <p:cNvPr id="96258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mosaic part of the fluid mosaic model includes lipid rafts and other lipid domains</a:t>
            </a:r>
          </a:p>
          <a:p>
            <a:r>
              <a:rPr lang="en-US" smtClean="0"/>
              <a:t>However, membrane proteins are the main components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15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</a:t>
            </a:r>
            <a:r>
              <a:rPr lang="en-US" dirty="0" smtClean="0"/>
              <a:t>Membrane Consists of a Mosaic of Proteins: Evidence from </a:t>
            </a:r>
            <a:r>
              <a:rPr lang="en-US" smtClean="0"/>
              <a:t>Freeze-Fracture Microscopy</a:t>
            </a:r>
            <a:endParaRPr lang="en-US" dirty="0" smtClean="0"/>
          </a:p>
        </p:txBody>
      </p:sp>
      <p:sp>
        <p:nvSpPr>
          <p:cNvPr id="97282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800600"/>
          </a:xfrm>
        </p:spPr>
        <p:txBody>
          <a:bodyPr/>
          <a:lstStyle/>
          <a:p>
            <a:r>
              <a:rPr lang="en-US" dirty="0" smtClean="0"/>
              <a:t>Support for the fluid mosaic model came from studies involving</a:t>
            </a:r>
            <a:r>
              <a:rPr lang="en-US" b="1" dirty="0" smtClean="0"/>
              <a:t> freeze fracturing</a:t>
            </a:r>
          </a:p>
          <a:p>
            <a:r>
              <a:rPr lang="en-US" dirty="0" smtClean="0"/>
              <a:t>A bilayer or membrane is frozen and then hit sharply with a diamond knife</a:t>
            </a:r>
          </a:p>
          <a:p>
            <a:r>
              <a:rPr lang="en-US" dirty="0" smtClean="0"/>
              <a:t>The resulting fracture often follows the plane between the two layers of membrane lipid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6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192.168.4.30\conversion\IRDVD\JPG Creation\Hardin - Becker's World of the Cell 9e\Output\Final Deliverables\Chapter 07\JPEG FILES\Labeled\07_17Figure-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9"/>
          <a:stretch/>
        </p:blipFill>
        <p:spPr bwMode="auto">
          <a:xfrm>
            <a:off x="581863" y="304800"/>
            <a:ext cx="7980274" cy="609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96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Freeze-Fracture Analysis of Membranes</a:t>
            </a:r>
          </a:p>
        </p:txBody>
      </p:sp>
      <p:sp>
        <p:nvSpPr>
          <p:cNvPr id="993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fracture plane splits a membrane into its two layers, particles the size and shape of globular proteins can be seen</a:t>
            </a:r>
          </a:p>
          <a:p>
            <a:r>
              <a:rPr lang="en-US" dirty="0" smtClean="0"/>
              <a:t>The </a:t>
            </a:r>
            <a:r>
              <a:rPr lang="en-US" i="1" dirty="0" smtClean="0"/>
              <a:t>E</a:t>
            </a:r>
            <a:r>
              <a:rPr lang="en-US" dirty="0" smtClean="0"/>
              <a:t> surface is the </a:t>
            </a:r>
            <a:r>
              <a:rPr lang="en-US" i="1" dirty="0" err="1" smtClean="0"/>
              <a:t>exoplasmic</a:t>
            </a:r>
            <a:r>
              <a:rPr lang="en-US" i="1" dirty="0" smtClean="0"/>
              <a:t> face,</a:t>
            </a:r>
            <a:r>
              <a:rPr lang="en-US" dirty="0" smtClean="0"/>
              <a:t> and the </a:t>
            </a:r>
            <a:r>
              <a:rPr lang="en-US" i="1" dirty="0" smtClean="0"/>
              <a:t>P</a:t>
            </a:r>
            <a:r>
              <a:rPr lang="en-US" dirty="0" smtClean="0"/>
              <a:t> surface is the </a:t>
            </a:r>
            <a:r>
              <a:rPr lang="en-US" i="1" dirty="0" smtClean="0"/>
              <a:t>protoplasmic face</a:t>
            </a:r>
          </a:p>
          <a:p>
            <a:r>
              <a:rPr lang="en-US" dirty="0" smtClean="0"/>
              <a:t>The protein/lipid ratio varies among cell types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87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192.168.4.30\conversion\IRDVD\JPG Creation\Hardin - Becker's World of the Cell 9e\Output\Final Deliverables\Chapter 07\JPEG FILES\Labeled\07_18Figure-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6"/>
          <a:stretch/>
        </p:blipFill>
        <p:spPr bwMode="auto">
          <a:xfrm>
            <a:off x="298450" y="1998065"/>
            <a:ext cx="8547100" cy="286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8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Membranes Contain Integral, Peripheral, and Lipid-Anchored Proteins</a:t>
            </a:r>
          </a:p>
        </p:txBody>
      </p:sp>
      <p:sp>
        <p:nvSpPr>
          <p:cNvPr id="1013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Membrane proteins have different </a:t>
            </a:r>
            <a:r>
              <a:rPr lang="en-US" dirty="0" err="1" smtClean="0"/>
              <a:t>hydrophobicites</a:t>
            </a:r>
            <a:r>
              <a:rPr lang="en-US" dirty="0" smtClean="0"/>
              <a:t> and so occupy different positions in or on membranes</a:t>
            </a:r>
          </a:p>
          <a:p>
            <a:r>
              <a:rPr lang="en-US" dirty="0" smtClean="0"/>
              <a:t>This, in turn, determines how easily such proteins can be extracted from membranes</a:t>
            </a:r>
          </a:p>
          <a:p>
            <a:r>
              <a:rPr lang="en-US" dirty="0" smtClean="0"/>
              <a:t>Membrane proteins fall into three categories: </a:t>
            </a:r>
            <a:r>
              <a:rPr lang="en-US" i="1" dirty="0" smtClean="0"/>
              <a:t>integral,</a:t>
            </a:r>
            <a:r>
              <a:rPr lang="en-US" dirty="0" smtClean="0"/>
              <a:t> </a:t>
            </a:r>
            <a:r>
              <a:rPr lang="en-US" i="1" dirty="0" smtClean="0"/>
              <a:t>peripheral,</a:t>
            </a:r>
            <a:r>
              <a:rPr lang="en-US" dirty="0" smtClean="0"/>
              <a:t> and </a:t>
            </a:r>
            <a:r>
              <a:rPr lang="en-US" i="1" dirty="0" smtClean="0"/>
              <a:t>lipid anchored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518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 of Membrane Proteins</a:t>
            </a:r>
          </a:p>
        </p:txBody>
      </p:sp>
      <p:sp>
        <p:nvSpPr>
          <p:cNvPr id="102402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  <a:tabLst>
                <a:tab pos="225425" algn="l"/>
                <a:tab pos="515938" algn="l"/>
              </a:tabLst>
            </a:pPr>
            <a:r>
              <a:rPr lang="en-US" dirty="0" smtClean="0"/>
              <a:t>	</a:t>
            </a:r>
            <a:r>
              <a:rPr lang="en-US" i="1" dirty="0" smtClean="0"/>
              <a:t>Integral membrane proteins</a:t>
            </a:r>
            <a:r>
              <a:rPr lang="en-US" dirty="0" smtClean="0"/>
              <a:t> are embedded in the lipid bilayer because of their hydrophobic regions</a:t>
            </a:r>
          </a:p>
          <a:p>
            <a:pPr marL="514350" indent="-514350">
              <a:buFont typeface="+mj-lt"/>
              <a:buAutoNum type="arabicPeriod"/>
              <a:tabLst>
                <a:tab pos="515938" algn="l"/>
              </a:tabLst>
            </a:pPr>
            <a:r>
              <a:rPr lang="en-US" dirty="0"/>
              <a:t>	</a:t>
            </a:r>
            <a:r>
              <a:rPr lang="en-US" i="1" dirty="0" smtClean="0"/>
              <a:t>Peripheral proteins</a:t>
            </a:r>
            <a:r>
              <a:rPr lang="en-US" dirty="0" smtClean="0"/>
              <a:t> are hydrophilic and located on the surface of the bilayer</a:t>
            </a:r>
          </a:p>
          <a:p>
            <a:pPr marL="514350" indent="-514350">
              <a:buFont typeface="+mj-lt"/>
              <a:buAutoNum type="arabicPeriod"/>
              <a:tabLst>
                <a:tab pos="515938" algn="l"/>
              </a:tabLst>
            </a:pPr>
            <a:r>
              <a:rPr lang="en-US" dirty="0"/>
              <a:t>	</a:t>
            </a:r>
            <a:r>
              <a:rPr lang="en-US" i="1" dirty="0" smtClean="0"/>
              <a:t>Lipid-anchored proteins</a:t>
            </a:r>
            <a:r>
              <a:rPr lang="en-US" dirty="0" smtClean="0"/>
              <a:t> are hydrophilic and attached to the bilayer by covalent attachments to lipid molecules embedded in the bilayer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70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192.168.4.30\conversion\IRDVD\JPG Creation\Hardin - Becker's World of the Cell 9e\Output\Final Deliverables\Chapter 07\JPEG FILES\Labeled\07_19Figure-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7"/>
          <a:stretch/>
        </p:blipFill>
        <p:spPr bwMode="auto">
          <a:xfrm>
            <a:off x="298450" y="1943390"/>
            <a:ext cx="8547100" cy="297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08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Membrane </a:t>
            </a:r>
            <a:r>
              <a:rPr lang="en-US" dirty="0" smtClean="0"/>
              <a:t>Proteins Regulate the Transport </a:t>
            </a:r>
            <a:r>
              <a:rPr lang="en-US" smtClean="0"/>
              <a:t>of Solutes</a:t>
            </a:r>
            <a:endParaRPr lang="en-US" dirty="0" smtClean="0"/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Membrane proteins carry out and regulate the </a:t>
            </a:r>
            <a:r>
              <a:rPr lang="en-US" i="1" dirty="0" smtClean="0"/>
              <a:t>transport</a:t>
            </a:r>
            <a:r>
              <a:rPr lang="en-US" dirty="0" smtClean="0"/>
              <a:t> of substances across the membrane</a:t>
            </a:r>
          </a:p>
          <a:p>
            <a:r>
              <a:rPr lang="en-US" dirty="0" smtClean="0"/>
              <a:t>Cells and organelles take up nutrients, ions, gases, water, and other substances, and they expel products and wastes</a:t>
            </a:r>
          </a:p>
          <a:p>
            <a:r>
              <a:rPr lang="en-US" dirty="0" smtClean="0"/>
              <a:t>Some substances diffuse directly across membranes, whereas others must be moved by specific transporters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27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Integral Membrane Proteins</a:t>
            </a:r>
            <a:endParaRPr lang="en-US" dirty="0" smtClean="0"/>
          </a:p>
        </p:txBody>
      </p:sp>
      <p:sp>
        <p:nvSpPr>
          <p:cNvPr id="1044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membrane proteins possess one or more hydrophobic regions with an affinity for the interior of the lipid bilayer</a:t>
            </a:r>
          </a:p>
          <a:p>
            <a:r>
              <a:rPr lang="en-US" dirty="0" smtClean="0"/>
              <a:t>These are </a:t>
            </a:r>
            <a:r>
              <a:rPr lang="en-US" b="1" dirty="0" smtClean="0"/>
              <a:t>integral membrane proteins,</a:t>
            </a:r>
            <a:r>
              <a:rPr lang="en-US" dirty="0" smtClean="0"/>
              <a:t> with hydrophobic regions embedded in the interior membrane bilayer</a:t>
            </a:r>
          </a:p>
          <a:p>
            <a:r>
              <a:rPr lang="en-US" dirty="0" smtClean="0"/>
              <a:t>They are difficult to remove from membranes by standard isolation procedures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65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Integral Membrane Proteins (continued)</a:t>
            </a:r>
          </a:p>
        </p:txBody>
      </p:sp>
      <p:sp>
        <p:nvSpPr>
          <p:cNvPr id="1054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integral membrane proteins, called </a:t>
            </a:r>
            <a:r>
              <a:rPr lang="en-US" b="1" dirty="0" smtClean="0"/>
              <a:t>integral </a:t>
            </a:r>
            <a:r>
              <a:rPr lang="en-US" b="1" dirty="0" err="1" smtClean="0"/>
              <a:t>monotropic</a:t>
            </a:r>
            <a:r>
              <a:rPr lang="en-US" b="1" dirty="0" smtClean="0"/>
              <a:t> proteins,</a:t>
            </a:r>
            <a:r>
              <a:rPr lang="en-US" dirty="0" smtClean="0"/>
              <a:t> are embedded in just one side of the bilayer</a:t>
            </a:r>
          </a:p>
          <a:p>
            <a:r>
              <a:rPr lang="en-US" dirty="0" smtClean="0"/>
              <a:t>However, most are </a:t>
            </a:r>
            <a:r>
              <a:rPr lang="en-US" b="1" dirty="0" err="1" smtClean="0"/>
              <a:t>transmembrane</a:t>
            </a:r>
            <a:r>
              <a:rPr lang="en-US" b="1" dirty="0" smtClean="0"/>
              <a:t> proteins</a:t>
            </a:r>
            <a:r>
              <a:rPr lang="en-US" dirty="0" smtClean="0"/>
              <a:t> that span the membrane and protrude on both sides</a:t>
            </a:r>
          </a:p>
          <a:p>
            <a:r>
              <a:rPr lang="en-US" dirty="0" err="1" smtClean="0"/>
              <a:t>Transmembrane</a:t>
            </a:r>
            <a:r>
              <a:rPr lang="en-US" dirty="0" smtClean="0"/>
              <a:t> proteins cross either once (</a:t>
            </a:r>
            <a:r>
              <a:rPr lang="en-US" i="1" dirty="0" err="1" smtClean="0"/>
              <a:t>singlepass</a:t>
            </a:r>
            <a:r>
              <a:rPr lang="en-US" i="1" dirty="0" smtClean="0"/>
              <a:t> proteins</a:t>
            </a:r>
            <a:r>
              <a:rPr lang="en-US" dirty="0" smtClean="0"/>
              <a:t>) or several times (</a:t>
            </a:r>
            <a:r>
              <a:rPr lang="en-US" i="1" dirty="0" err="1" smtClean="0"/>
              <a:t>multipass</a:t>
            </a:r>
            <a:r>
              <a:rPr lang="en-US" i="1" dirty="0" smtClean="0"/>
              <a:t> proteins</a:t>
            </a:r>
            <a:r>
              <a:rPr lang="en-US" dirty="0" smtClean="0"/>
              <a:t>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01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Transmembrane</a:t>
            </a:r>
            <a:r>
              <a:rPr lang="en-US" dirty="0" smtClean="0"/>
              <a:t> Proteins</a:t>
            </a:r>
          </a:p>
        </p:txBody>
      </p:sp>
      <p:sp>
        <p:nvSpPr>
          <p:cNvPr id="1064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</a:t>
            </a:r>
            <a:r>
              <a:rPr lang="en-US" dirty="0" err="1" smtClean="0"/>
              <a:t>transmembrane</a:t>
            </a:r>
            <a:r>
              <a:rPr lang="en-US" dirty="0" smtClean="0"/>
              <a:t> proteins are anchored to the lipid bilayer by one or more hydrophobic </a:t>
            </a:r>
            <a:r>
              <a:rPr lang="en-US" b="1" dirty="0" err="1" smtClean="0"/>
              <a:t>transmembrane</a:t>
            </a:r>
            <a:r>
              <a:rPr lang="en-US" b="1" dirty="0" smtClean="0"/>
              <a:t> segments</a:t>
            </a:r>
            <a:endParaRPr lang="en-US" dirty="0" smtClean="0"/>
          </a:p>
          <a:p>
            <a:r>
              <a:rPr lang="en-US" dirty="0" smtClean="0"/>
              <a:t>In most cases, the polypeptide chain appears to span the membrane in an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α</a:t>
            </a:r>
            <a:r>
              <a:rPr lang="en-US" dirty="0" smtClean="0"/>
              <a:t>-helical conformation about 20–30 amino acids long</a:t>
            </a:r>
          </a:p>
          <a:p>
            <a:r>
              <a:rPr lang="en-US" dirty="0" smtClean="0"/>
              <a:t>Some are arranged as a closed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β</a:t>
            </a:r>
            <a:r>
              <a:rPr lang="en-US" i="1" dirty="0" smtClean="0">
                <a:sym typeface="Symbol" pitchFamily="18" charset="2"/>
              </a:rPr>
              <a:t> </a:t>
            </a:r>
            <a:r>
              <a:rPr lang="en-US" dirty="0" smtClean="0"/>
              <a:t>sheet called a </a:t>
            </a:r>
            <a:br>
              <a:rPr lang="en-US" dirty="0" smtClean="0"/>
            </a:b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β</a:t>
            </a:r>
            <a:r>
              <a:rPr lang="en-US" i="1" dirty="0" smtClean="0">
                <a:sym typeface="Symbol" pitchFamily="18" charset="2"/>
              </a:rPr>
              <a:t> </a:t>
            </a:r>
            <a:r>
              <a:rPr lang="en-US" i="1" dirty="0" smtClean="0"/>
              <a:t>barrel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88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Singlepass</a:t>
            </a:r>
            <a:r>
              <a:rPr lang="en-US" dirty="0" smtClean="0"/>
              <a:t> Membrane Proteins</a:t>
            </a:r>
          </a:p>
        </p:txBody>
      </p:sp>
      <p:sp>
        <p:nvSpPr>
          <p:cNvPr id="1075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Singlepass</a:t>
            </a:r>
            <a:r>
              <a:rPr lang="en-US" dirty="0" smtClean="0"/>
              <a:t> membrane proteins have the </a:t>
            </a:r>
            <a:br>
              <a:rPr lang="en-US" dirty="0" smtClean="0"/>
            </a:br>
            <a:r>
              <a:rPr lang="en-US" dirty="0" smtClean="0"/>
              <a:t>C-terminus extending from one surface of the membrane and the N-terminus from the other</a:t>
            </a:r>
          </a:p>
          <a:p>
            <a:r>
              <a:rPr lang="en-US" dirty="0" smtClean="0"/>
              <a:t>For example, </a:t>
            </a:r>
            <a:r>
              <a:rPr lang="en-US" i="1" dirty="0" err="1" smtClean="0"/>
              <a:t>glycophorin</a:t>
            </a:r>
            <a:r>
              <a:rPr lang="en-US" dirty="0" smtClean="0"/>
              <a:t> is a </a:t>
            </a:r>
            <a:r>
              <a:rPr lang="en-US" dirty="0" err="1" smtClean="0"/>
              <a:t>singlepass</a:t>
            </a:r>
            <a:r>
              <a:rPr lang="en-US" dirty="0" smtClean="0"/>
              <a:t> protein on the erythrocyte plasma membrane that is oriented so the C-terminus is on the inner surface and the</a:t>
            </a:r>
            <a:br>
              <a:rPr lang="en-US" dirty="0" smtClean="0"/>
            </a:br>
            <a:r>
              <a:rPr lang="en-US" dirty="0" smtClean="0"/>
              <a:t>N-terminus is on the outer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60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192.168.4.30\conversion\IRDVD\JPG Creation\Hardin - Becker's World of the Cell 9e\Output\Final Deliverables\Chapter 07\JPEG FILES\Labeled\07_20Figure-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0"/>
          <a:stretch/>
        </p:blipFill>
        <p:spPr bwMode="auto">
          <a:xfrm>
            <a:off x="1359694" y="1061179"/>
            <a:ext cx="6424613" cy="473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755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Multipass</a:t>
            </a:r>
            <a:r>
              <a:rPr lang="en-US" dirty="0" smtClean="0"/>
              <a:t> Membrane Proteins</a:t>
            </a:r>
          </a:p>
        </p:txBody>
      </p:sp>
      <p:sp>
        <p:nvSpPr>
          <p:cNvPr id="1095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Multipass</a:t>
            </a:r>
            <a:r>
              <a:rPr lang="en-US" dirty="0" smtClean="0"/>
              <a:t> membrane proteins have 2–20 (or more) </a:t>
            </a:r>
            <a:r>
              <a:rPr lang="en-US" dirty="0" err="1" smtClean="0"/>
              <a:t>transmembrane</a:t>
            </a:r>
            <a:r>
              <a:rPr lang="en-US" dirty="0" smtClean="0"/>
              <a:t> segments</a:t>
            </a:r>
          </a:p>
          <a:p>
            <a:pPr lvl="1"/>
            <a:r>
              <a:rPr lang="en-US" dirty="0" smtClean="0"/>
              <a:t>For example, </a:t>
            </a:r>
            <a:r>
              <a:rPr lang="en-US" dirty="0" err="1" smtClean="0"/>
              <a:t>bacteriorhodopsin</a:t>
            </a:r>
            <a:r>
              <a:rPr lang="en-US" dirty="0" smtClean="0"/>
              <a:t> has seven </a:t>
            </a:r>
            <a:r>
              <a:rPr lang="en-US" dirty="0" err="1" smtClean="0"/>
              <a:t>transmembrane</a:t>
            </a:r>
            <a:r>
              <a:rPr lang="en-US" dirty="0" smtClean="0"/>
              <a:t> segments positioned to form a channel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43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Peripheral Membrane Proteins</a:t>
            </a:r>
          </a:p>
        </p:txBody>
      </p:sp>
      <p:sp>
        <p:nvSpPr>
          <p:cNvPr id="1116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Membrane proteins that lack discrete hydrophobic regions do not penetrate the lipid bilayer</a:t>
            </a:r>
          </a:p>
          <a:p>
            <a:r>
              <a:rPr lang="en-US" smtClean="0"/>
              <a:t>These </a:t>
            </a:r>
            <a:r>
              <a:rPr lang="en-US" b="1" smtClean="0"/>
              <a:t>peripheral membrane</a:t>
            </a:r>
            <a:r>
              <a:rPr lang="en-US" smtClean="0"/>
              <a:t> proteins are bound to membrane surfaces through weak electrostatic forces and hydrogen bonds</a:t>
            </a:r>
          </a:p>
          <a:p>
            <a:r>
              <a:rPr lang="en-US" smtClean="0"/>
              <a:t>Some hydrophobic residues play a role in anchoring them to the membrane surface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58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Lipid-Anchored Membrane Proteins</a:t>
            </a:r>
          </a:p>
        </p:txBody>
      </p:sp>
      <p:sp>
        <p:nvSpPr>
          <p:cNvPr id="1136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polypeptide chains of </a:t>
            </a:r>
            <a:r>
              <a:rPr lang="en-US" b="1" smtClean="0"/>
              <a:t>lipid-anchored membrane proteins </a:t>
            </a:r>
            <a:r>
              <a:rPr lang="en-US" smtClean="0"/>
              <a:t>are located on the surfaces of membranes</a:t>
            </a:r>
          </a:p>
          <a:p>
            <a:r>
              <a:rPr lang="en-US" smtClean="0"/>
              <a:t>They are covalently bound to lipid molecules embedded in the bilayer</a:t>
            </a:r>
          </a:p>
          <a:p>
            <a:r>
              <a:rPr lang="en-US" smtClean="0"/>
              <a:t>Proteins bound to the inner surface of the  plasma membrane are linked to fatty acids, or </a:t>
            </a:r>
            <a:r>
              <a:rPr lang="en-US" i="1" smtClean="0"/>
              <a:t>isoprenyl groups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88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Lipid-Anchored Membrane Proteins</a:t>
            </a:r>
          </a:p>
        </p:txBody>
      </p:sp>
      <p:sp>
        <p:nvSpPr>
          <p:cNvPr id="1157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Fatty acid-anchored membrane</a:t>
            </a:r>
            <a:r>
              <a:rPr lang="en-US" dirty="0" smtClean="0"/>
              <a:t> </a:t>
            </a:r>
            <a:r>
              <a:rPr lang="en-US" b="1" dirty="0" smtClean="0"/>
              <a:t>proteins</a:t>
            </a:r>
            <a:r>
              <a:rPr lang="en-US" dirty="0" smtClean="0"/>
              <a:t> are attached to a saturated fatty acid, usually </a:t>
            </a:r>
            <a:r>
              <a:rPr lang="en-US" i="1" dirty="0" err="1" smtClean="0"/>
              <a:t>myristic</a:t>
            </a:r>
            <a:r>
              <a:rPr lang="en-US" i="1" dirty="0" smtClean="0"/>
              <a:t> acid</a:t>
            </a:r>
            <a:r>
              <a:rPr lang="en-US" dirty="0" smtClean="0"/>
              <a:t> (14C) or </a:t>
            </a:r>
            <a:r>
              <a:rPr lang="en-US" i="1" dirty="0" err="1" smtClean="0"/>
              <a:t>palmitic</a:t>
            </a:r>
            <a:r>
              <a:rPr lang="en-US" i="1" dirty="0" smtClean="0"/>
              <a:t> acid</a:t>
            </a:r>
            <a:r>
              <a:rPr lang="en-US" dirty="0" smtClean="0"/>
              <a:t> (16C)</a:t>
            </a:r>
          </a:p>
          <a:p>
            <a:r>
              <a:rPr lang="en-US" b="1" dirty="0" err="1" smtClean="0"/>
              <a:t>Isoprenylated</a:t>
            </a:r>
            <a:r>
              <a:rPr lang="en-US" b="1" dirty="0" smtClean="0"/>
              <a:t> membrane proteins</a:t>
            </a:r>
            <a:r>
              <a:rPr lang="en-US" dirty="0" smtClean="0"/>
              <a:t> are synthesized in the cytosol and then modified by addition of multiple </a:t>
            </a:r>
            <a:r>
              <a:rPr lang="en-US" i="1" dirty="0" err="1" smtClean="0"/>
              <a:t>isoprenyl</a:t>
            </a:r>
            <a:r>
              <a:rPr lang="en-US" i="1" dirty="0" smtClean="0"/>
              <a:t> groups</a:t>
            </a:r>
            <a:r>
              <a:rPr lang="en-US" dirty="0" smtClean="0"/>
              <a:t> (5C) usually </a:t>
            </a:r>
            <a:r>
              <a:rPr lang="en-US" i="1" dirty="0" err="1" smtClean="0"/>
              <a:t>farnesyl</a:t>
            </a:r>
            <a:r>
              <a:rPr lang="en-US" dirty="0" smtClean="0"/>
              <a:t> (15C) or </a:t>
            </a:r>
            <a:r>
              <a:rPr lang="en-US" dirty="0" err="1" smtClean="0"/>
              <a:t>geranylgeranyl</a:t>
            </a:r>
            <a:r>
              <a:rPr lang="en-US" dirty="0"/>
              <a:t> </a:t>
            </a:r>
            <a:r>
              <a:rPr lang="en-US" dirty="0" smtClean="0"/>
              <a:t>(20C) groups</a:t>
            </a:r>
          </a:p>
          <a:p>
            <a:r>
              <a:rPr lang="en-US" b="1" dirty="0" smtClean="0"/>
              <a:t>GPI-anchored membrane proteins</a:t>
            </a:r>
            <a:r>
              <a:rPr lang="en-US" dirty="0" smtClean="0"/>
              <a:t> are covalently linked to </a:t>
            </a:r>
            <a:r>
              <a:rPr lang="en-US" i="1" dirty="0" err="1" smtClean="0"/>
              <a:t>glycosylphosphatidylinositol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5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Membrane </a:t>
            </a:r>
            <a:r>
              <a:rPr lang="en-US" dirty="0" smtClean="0"/>
              <a:t>Proteins Can Be Isolated </a:t>
            </a:r>
            <a:r>
              <a:rPr lang="en-US" smtClean="0"/>
              <a:t>and Analyzed</a:t>
            </a:r>
            <a:endParaRPr lang="en-US" dirty="0" smtClean="0"/>
          </a:p>
        </p:txBody>
      </p:sp>
      <p:sp>
        <p:nvSpPr>
          <p:cNvPr id="1177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Membrane proteins can be solubilized and extracted from membranes so that they can be studied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63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1706</TotalTime>
  <Words>5715</Words>
  <Application>Microsoft Macintosh PowerPoint</Application>
  <PresentationFormat>On-screen Show (4:3)</PresentationFormat>
  <Paragraphs>548</Paragraphs>
  <Slides>139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139</vt:i4>
      </vt:variant>
    </vt:vector>
  </HeadingPairs>
  <TitlesOfParts>
    <vt:vector size="140" baseType="lpstr">
      <vt:lpstr>Blank Presentation</vt:lpstr>
      <vt:lpstr>Chapter 7</vt:lpstr>
      <vt:lpstr>Membranes: Their Structure, Function,  and Chemistry</vt:lpstr>
      <vt:lpstr>PowerPoint Presentation</vt:lpstr>
      <vt:lpstr>7.1 The Functions of Membranes</vt:lpstr>
      <vt:lpstr>The Functions of Membranes (continued)</vt:lpstr>
      <vt:lpstr>PowerPoint Presentation</vt:lpstr>
      <vt:lpstr>Membranes Define Boundaries and Serve as Permeability Barriers</vt:lpstr>
      <vt:lpstr>Membranes Are Sites of Specific Proteins and Therefore of Specific Functions</vt:lpstr>
      <vt:lpstr>Membrane Proteins Regulate the Transport of Solutes</vt:lpstr>
      <vt:lpstr>Membrane Proteins Detect and Transmit Electrical and Chemical Signals</vt:lpstr>
      <vt:lpstr>Signal Transduction</vt:lpstr>
      <vt:lpstr>Membrane Proteins Mediate Cell Adhesion and Cell-to-Cell Communication</vt:lpstr>
      <vt:lpstr>Other Types of Junctions Between Cells in Animal Tissues</vt:lpstr>
      <vt:lpstr>7.2 Models of Membrane Structure:  An Experimental Approach</vt:lpstr>
      <vt:lpstr>Overton and Langmuir: Lipids Are Important Components of Membranes</vt:lpstr>
      <vt:lpstr>PowerPoint Presentation</vt:lpstr>
      <vt:lpstr>Gorter and Grendel: The Basis of Membrane Structure Is a Lipid Bilayer</vt:lpstr>
      <vt:lpstr>PowerPoint Presentation</vt:lpstr>
      <vt:lpstr>Davson and Danielli: Membranes Also Contain Proteins</vt:lpstr>
      <vt:lpstr>PowerPoint Presentation</vt:lpstr>
      <vt:lpstr>Robertson: All Membranes Share a Common Underlying Structure</vt:lpstr>
      <vt:lpstr>PowerPoint Presentation</vt:lpstr>
      <vt:lpstr>PowerPoint Presentation</vt:lpstr>
      <vt:lpstr>Further Research Revealed Major Shortcomings of the Davson–Danielli Model</vt:lpstr>
      <vt:lpstr>PowerPoint Presentation</vt:lpstr>
      <vt:lpstr>Additional Challenges to the Davson–Danielli Model</vt:lpstr>
      <vt:lpstr>Singer and Nicholson: A Membrane Consists of a Mosaic of Proteins in a Fluid Lipid Bilayer</vt:lpstr>
      <vt:lpstr>PowerPoint Presentation</vt:lpstr>
      <vt:lpstr>Unwin and Henderson: Most Membrane Proteins Contain Transmembrane Segments</vt:lpstr>
      <vt:lpstr>PowerPoint Presentation</vt:lpstr>
      <vt:lpstr>Recent Findings Suggest Membranes Are Organized into Microdomains</vt:lpstr>
      <vt:lpstr>PowerPoint Presentation</vt:lpstr>
      <vt:lpstr>7.3 Membrane Lipids: The “Fluid” Part  of the Model</vt:lpstr>
      <vt:lpstr>Membranes Contain Several Major Classes  of Lipids</vt:lpstr>
      <vt:lpstr>Phospholipids</vt:lpstr>
      <vt:lpstr>PowerPoint Presentation</vt:lpstr>
      <vt:lpstr>PowerPoint Presentation</vt:lpstr>
      <vt:lpstr>PowerPoint Presentation</vt:lpstr>
      <vt:lpstr>Glycolipids</vt:lpstr>
      <vt:lpstr>Cerebrosides and Gangliosides</vt:lpstr>
      <vt:lpstr>PowerPoint Presentation</vt:lpstr>
      <vt:lpstr>Sterols</vt:lpstr>
      <vt:lpstr>PowerPoint Presentation</vt:lpstr>
      <vt:lpstr>PowerPoint Presentation</vt:lpstr>
      <vt:lpstr>PowerPoint Presentation</vt:lpstr>
      <vt:lpstr>Fatty Acids Are Essential to Membrane Structure and Function</vt:lpstr>
      <vt:lpstr>Fatty Acids Vary in Degree of Saturation</vt:lpstr>
      <vt:lpstr>Polyunsaturated Fatty Acids</vt:lpstr>
      <vt:lpstr>PowerPoint Presentation</vt:lpstr>
      <vt:lpstr>Thin-Layer Chromatography Is an Important Technique for Lipid Analysis </vt:lpstr>
      <vt:lpstr>Principle of Separation of Lipids via TLC</vt:lpstr>
      <vt:lpstr>PowerPoint Presentation</vt:lpstr>
      <vt:lpstr>Membrane Asymmetry: Most Lipids Are Distributed Unequally Between the Two Monolayers</vt:lpstr>
      <vt:lpstr>Membrane Asymmetry Tends to Be Maintained</vt:lpstr>
      <vt:lpstr>Lipids Move Freely Within Their Monolayer</vt:lpstr>
      <vt:lpstr>PowerPoint Presentation</vt:lpstr>
      <vt:lpstr>Transverse Diffusion Does Occur</vt:lpstr>
      <vt:lpstr>The Lipid Bilayer Is Fluid</vt:lpstr>
      <vt:lpstr>Measuring Lipid Mobility with FRAP</vt:lpstr>
      <vt:lpstr>PowerPoint Presentation</vt:lpstr>
      <vt:lpstr>Membranes Function Properly Only in the Fluid State</vt:lpstr>
      <vt:lpstr>Measuring the Transition Temperature of a Membrane</vt:lpstr>
      <vt:lpstr>PowerPoint Presentation</vt:lpstr>
      <vt:lpstr>Effects of Fatty Acid Composition on Membrane Fluidity</vt:lpstr>
      <vt:lpstr>PowerPoint Presentation</vt:lpstr>
      <vt:lpstr>Fatty Acid Saturation and Membrane Fluidity</vt:lpstr>
      <vt:lpstr>PowerPoint Presentation</vt:lpstr>
      <vt:lpstr>Membrane Composition </vt:lpstr>
      <vt:lpstr>PowerPoint Presentation</vt:lpstr>
      <vt:lpstr>Effects of Sterols on Membrane Fluidity</vt:lpstr>
      <vt:lpstr>PowerPoint Presentation</vt:lpstr>
      <vt:lpstr>PowerPoint Presentation</vt:lpstr>
      <vt:lpstr>Other Effects of Sterols on Membranes</vt:lpstr>
      <vt:lpstr>Most Organisms Can Regulate Membrane Fluidity</vt:lpstr>
      <vt:lpstr>Oxygen and Desaturase Enzyme</vt:lpstr>
      <vt:lpstr>Lipid Rafts Are Localized Regions of Membrane Lipids That Are Involved in Cell Signaling</vt:lpstr>
      <vt:lpstr>PowerPoint Presentation</vt:lpstr>
      <vt:lpstr>Lipid Raft Formation</vt:lpstr>
      <vt:lpstr>Lipid Raft Formation (continued)</vt:lpstr>
      <vt:lpstr>Functions of Lipid Rafts</vt:lpstr>
      <vt:lpstr>Receptors in Lipid Rafts</vt:lpstr>
      <vt:lpstr>7.4 Membrane Proteins: The “Mosaic” Part of the Model</vt:lpstr>
      <vt:lpstr>The Membrane Consists of a Mosaic of Proteins: Evidence from Freeze-Fracture Microscopy</vt:lpstr>
      <vt:lpstr>PowerPoint Presentation</vt:lpstr>
      <vt:lpstr>Freeze-Fracture Analysis of Membranes</vt:lpstr>
      <vt:lpstr>PowerPoint Presentation</vt:lpstr>
      <vt:lpstr>Membranes Contain Integral, Peripheral, and Lipid-Anchored Proteins</vt:lpstr>
      <vt:lpstr>Classes of Membrane Proteins</vt:lpstr>
      <vt:lpstr>PowerPoint Presentation</vt:lpstr>
      <vt:lpstr>Integral Membrane Proteins</vt:lpstr>
      <vt:lpstr>Integral Membrane Proteins (continued)</vt:lpstr>
      <vt:lpstr>Transmembrane Proteins</vt:lpstr>
      <vt:lpstr>Singlepass Membrane Proteins</vt:lpstr>
      <vt:lpstr>PowerPoint Presentation</vt:lpstr>
      <vt:lpstr>Multipass Membrane Proteins</vt:lpstr>
      <vt:lpstr>Peripheral Membrane Proteins</vt:lpstr>
      <vt:lpstr>Lipid-Anchored Membrane Proteins</vt:lpstr>
      <vt:lpstr>Types of Lipid-Anchored Membrane Proteins</vt:lpstr>
      <vt:lpstr>Membrane Proteins Can Be Isolated and Analyzed</vt:lpstr>
      <vt:lpstr>Isolation of Membrane Proteins</vt:lpstr>
      <vt:lpstr>Isolating Integral Membrane Proteins</vt:lpstr>
      <vt:lpstr>Electrophoresis</vt:lpstr>
      <vt:lpstr>Electrophoresis of Membrane Proteins</vt:lpstr>
      <vt:lpstr>Additional Techniques Using Electrophoresis</vt:lpstr>
      <vt:lpstr>Affinity Labeling</vt:lpstr>
      <vt:lpstr>Membrane Reconstitution</vt:lpstr>
      <vt:lpstr>Determining the Three-Dimensional Structure of Membrane Proteins Is Becoming Easier</vt:lpstr>
      <vt:lpstr>X-Ray Crystallography</vt:lpstr>
      <vt:lpstr>Hydropathy Analysis</vt:lpstr>
      <vt:lpstr>Molecular Biology Has Contributed Greatly to Our Understanding of Membrane Proteins</vt:lpstr>
      <vt:lpstr>Membrane Proteins Have a Variety of Functions</vt:lpstr>
      <vt:lpstr>Solute Transport Across Membranes</vt:lpstr>
      <vt:lpstr>Signaling Across Membranes</vt:lpstr>
      <vt:lpstr>Communication Between Cells</vt:lpstr>
      <vt:lpstr>Membrane Proteins Play Roles in Other Cell Functions</vt:lpstr>
      <vt:lpstr>Stabilizing and Shaping the Cell Membrane</vt:lpstr>
      <vt:lpstr>Membrane Proteins Are Oriented Asymmetrically Across the Lipid Bilayer</vt:lpstr>
      <vt:lpstr>Detecting Proteins on Specific Membrane Proteins</vt:lpstr>
      <vt:lpstr>PowerPoint Presentation</vt:lpstr>
      <vt:lpstr>Many Membrane Proteins Are Glycosylated</vt:lpstr>
      <vt:lpstr>Glycosylation</vt:lpstr>
      <vt:lpstr>PowerPoint Presentation</vt:lpstr>
      <vt:lpstr>Carbohydrate Chains Attached to Proteins</vt:lpstr>
      <vt:lpstr>PowerPoint Presentation</vt:lpstr>
      <vt:lpstr>Roles of Glycoproteins</vt:lpstr>
      <vt:lpstr>Glycocalyx</vt:lpstr>
      <vt:lpstr>PowerPoint Presentation</vt:lpstr>
      <vt:lpstr>Membrane Proteins Vary in Their Mobility</vt:lpstr>
      <vt:lpstr>Experimental Evidence for Protein Mobility</vt:lpstr>
      <vt:lpstr>The Frye and Edidin Experiments</vt:lpstr>
      <vt:lpstr>PowerPoint Presentation</vt:lpstr>
      <vt:lpstr>Random Distribution of Proteins</vt:lpstr>
      <vt:lpstr>PowerPoint Presentation</vt:lpstr>
      <vt:lpstr>Experimental Evidence for Restricted Mobility</vt:lpstr>
      <vt:lpstr>Membrane Domains</vt:lpstr>
      <vt:lpstr>Mechanisms for Restricting Protein Mobility</vt:lpstr>
      <vt:lpstr>Membrane Protein Anchoring</vt:lpstr>
      <vt:lpstr>The Erythrocyte Membrane Contains an Interconnected Network of Membrane-Associated Proteins</vt:lpstr>
      <vt:lpstr>Peripheral Proteins of the Erythrocyte Plasma Membrane</vt:lpstr>
    </vt:vector>
  </TitlesOfParts>
  <Company>Progressive Information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</dc:title>
  <dc:creator>System 103</dc:creator>
  <cp:lastModifiedBy>Mac</cp:lastModifiedBy>
  <cp:revision>471</cp:revision>
  <dcterms:created xsi:type="dcterms:W3CDTF">2010-11-04T10:55:36Z</dcterms:created>
  <dcterms:modified xsi:type="dcterms:W3CDTF">2020-09-13T12:41:10Z</dcterms:modified>
</cp:coreProperties>
</file>