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302" r:id="rId2"/>
    <p:sldId id="303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21" r:id="rId21"/>
    <p:sldId id="322" r:id="rId22"/>
    <p:sldId id="323" r:id="rId23"/>
    <p:sldId id="324" r:id="rId24"/>
    <p:sldId id="325" r:id="rId25"/>
    <p:sldId id="326" r:id="rId26"/>
    <p:sldId id="327" r:id="rId27"/>
    <p:sldId id="328" r:id="rId28"/>
    <p:sldId id="329" r:id="rId29"/>
    <p:sldId id="330" r:id="rId30"/>
    <p:sldId id="331" r:id="rId31"/>
    <p:sldId id="332" r:id="rId32"/>
    <p:sldId id="333" r:id="rId33"/>
    <p:sldId id="334" r:id="rId34"/>
    <p:sldId id="335" r:id="rId35"/>
    <p:sldId id="336" r:id="rId36"/>
    <p:sldId id="337" r:id="rId37"/>
    <p:sldId id="338" r:id="rId38"/>
    <p:sldId id="339" r:id="rId39"/>
    <p:sldId id="340" r:id="rId40"/>
    <p:sldId id="341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1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23515-1000-4B12-B7E9-7557E0FF731B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7C385-5D70-4DB3-8530-09A618AB9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169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4424c1320d_1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4424c1320d_1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4424c1320d_1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4424c1320d_1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4424c1320d_1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4424c1320d_1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4424c1320d_1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4424c1320d_1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4424c1320d_1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4424c1320d_1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4424c1320d_1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4424c1320d_1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4424c1320d_1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Google Shape;517;g4424c1320d_1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4424c1320d_1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4424c1320d_1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4424c1320d_1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g4424c1320d_1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4424c1320d_1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" name="Google Shape;542;g4424c1320d_1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4424c1320d_1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4424c1320d_1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4424c1320d_1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4424c1320d_1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4424c1320d_1_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4424c1320d_1_2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4424c1320d_1_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4424c1320d_1_2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4424c1320d_1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4424c1320d_1_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4424c1320d_1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4424c1320d_1_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4424c1320d_1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4424c1320d_1_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4424c1320d_1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4424c1320d_1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4424c1320d_1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Google Shape;612;g4424c1320d_1_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4424c1320d_1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Google Shape;620;g4424c1320d_1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443770f05a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443770f05a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44432ab378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44432ab378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4424c1320d_1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4424c1320d_1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44432ab37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44432ab37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44432ab378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" name="Google Shape;654;g44432ab378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44432ab378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2" name="Google Shape;662;g44432ab378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44432ab378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9" name="Google Shape;669;g44432ab378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44432ab378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6" name="Google Shape;676;g44432ab378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44432ab378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4" name="Google Shape;684;g44432ab378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44432ab378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1" name="Google Shape;691;g44432ab378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g44432ab378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8" name="Google Shape;698;g44432ab378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44432ab378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44432ab378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g44432ab378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3" name="Google Shape;713;g44432ab378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4424c1320d_1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4424c1320d_1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44432ab378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" name="Google Shape;720;g44432ab378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4424c1320d_1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4424c1320d_1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4424c1320d_1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4424c1320d_1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4424c1320d_1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4424c1320d_1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4424c1320d_1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4424c1320d_1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4424c1320d_1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4424c1320d_1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9343647" y="4235851"/>
            <a:ext cx="7496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2100047" y="4211003"/>
            <a:ext cx="7496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338859" y="1362700"/>
            <a:ext cx="9515557" cy="2032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338868" y="5292133"/>
            <a:ext cx="9515557" cy="2032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338867" y="2335685"/>
            <a:ext cx="9515600" cy="1363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849633" y="3800052"/>
            <a:ext cx="6494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27058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100" y="6727600"/>
            <a:ext cx="12192000" cy="13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739800"/>
            <a:ext cx="11360800" cy="20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7333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7333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7333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7333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7333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7333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7333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7333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7333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415600" y="3994200"/>
            <a:ext cx="11360800" cy="1428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56049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95514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67" y="3429200"/>
            <a:ext cx="12192000" cy="34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415600" y="1086400"/>
            <a:ext cx="11428400" cy="12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73229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100" y="6727600"/>
            <a:ext cx="12192000" cy="130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94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415600" y="1688433"/>
            <a:ext cx="11360800" cy="440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44860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94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415600" y="1688233"/>
            <a:ext cx="5333200" cy="440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6443200" y="1688233"/>
            <a:ext cx="5333200" cy="440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96422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94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76272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96778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653667" y="701800"/>
            <a:ext cx="74848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72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72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72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72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72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72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72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72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72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97617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47" name="Google Shape;47;p9"/>
          <p:cNvCxnSpPr/>
          <p:nvPr/>
        </p:nvCxnSpPr>
        <p:spPr>
          <a:xfrm>
            <a:off x="6706233" y="5994000"/>
            <a:ext cx="624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354000" y="1386233"/>
            <a:ext cx="5393600" cy="2234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354000" y="36358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88519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415600" y="5640967"/>
            <a:ext cx="79984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32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542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9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688433"/>
            <a:ext cx="11360800" cy="4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333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333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333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333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333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333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333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333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4318924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5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9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/>
              <a:t>Grammars</a:t>
            </a:r>
            <a:endParaRPr dirty="0"/>
          </a:p>
        </p:txBody>
      </p:sp>
      <p:sp>
        <p:nvSpPr>
          <p:cNvPr id="413" name="Google Shape;413;p59"/>
          <p:cNvSpPr txBox="1">
            <a:spLocks noGrp="1"/>
          </p:cNvSpPr>
          <p:nvPr>
            <p:ph type="body" idx="1"/>
          </p:nvPr>
        </p:nvSpPr>
        <p:spPr>
          <a:xfrm>
            <a:off x="415600" y="1688433"/>
            <a:ext cx="11360800" cy="440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dirty="0"/>
              <a:t>Grammars express languages</a:t>
            </a:r>
            <a:endParaRPr sz="2400" dirty="0"/>
          </a:p>
          <a:p>
            <a:r>
              <a:rPr lang="en" sz="2400" dirty="0"/>
              <a:t>Example:  the English language</a:t>
            </a:r>
            <a:endParaRPr sz="2400" dirty="0"/>
          </a:p>
          <a:p>
            <a:pPr indent="0">
              <a:spcBef>
                <a:spcPts val="2133"/>
              </a:spcBef>
              <a:spcAft>
                <a:spcPts val="2133"/>
              </a:spcAft>
              <a:buNone/>
            </a:pPr>
            <a:endParaRPr dirty="0"/>
          </a:p>
        </p:txBody>
      </p:sp>
      <p:pic>
        <p:nvPicPr>
          <p:cNvPr id="414" name="Google Shape;414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585" y="2689834"/>
            <a:ext cx="8426233" cy="3694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6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9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Notation</a:t>
            </a:r>
            <a:endParaRPr/>
          </a:p>
        </p:txBody>
      </p:sp>
      <p:sp>
        <p:nvSpPr>
          <p:cNvPr id="480" name="Google Shape;480;p68"/>
          <p:cNvSpPr txBox="1">
            <a:spLocks noGrp="1"/>
          </p:cNvSpPr>
          <p:nvPr>
            <p:ph type="body" idx="1"/>
          </p:nvPr>
        </p:nvSpPr>
        <p:spPr>
          <a:xfrm>
            <a:off x="415600" y="1688433"/>
            <a:ext cx="11360800" cy="440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r>
              <a:rPr lang="en" sz="2400" b="1" dirty="0"/>
              <a:t>Grammar </a:t>
            </a:r>
            <a:r>
              <a:rPr lang="en" sz="2400" dirty="0"/>
              <a:t>          </a:t>
            </a:r>
            <a:endParaRPr sz="2400" dirty="0"/>
          </a:p>
        </p:txBody>
      </p:sp>
      <p:pic>
        <p:nvPicPr>
          <p:cNvPr id="481" name="Google Shape;481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6234" y="1688433"/>
            <a:ext cx="3129767" cy="578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66228" y="2541629"/>
            <a:ext cx="5539000" cy="3803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6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9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Example</a:t>
            </a:r>
            <a:endParaRPr/>
          </a:p>
        </p:txBody>
      </p:sp>
      <p:sp>
        <p:nvSpPr>
          <p:cNvPr id="488" name="Google Shape;488;p69"/>
          <p:cNvSpPr txBox="1">
            <a:spLocks noGrp="1"/>
          </p:cNvSpPr>
          <p:nvPr>
            <p:ph type="body" idx="1"/>
          </p:nvPr>
        </p:nvSpPr>
        <p:spPr>
          <a:xfrm>
            <a:off x="415600" y="1688433"/>
            <a:ext cx="11360800" cy="440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r>
              <a:rPr lang="en" sz="2400" b="1" dirty="0"/>
              <a:t>Grammar </a:t>
            </a:r>
            <a:r>
              <a:rPr lang="en" sz="2400" dirty="0"/>
              <a:t>  </a:t>
            </a:r>
            <a:endParaRPr sz="2400" dirty="0"/>
          </a:p>
        </p:txBody>
      </p:sp>
      <p:pic>
        <p:nvPicPr>
          <p:cNvPr id="489" name="Google Shape;489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2033" y="1810101"/>
            <a:ext cx="335051" cy="359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Google Shape;490;p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8901" y="1810100"/>
            <a:ext cx="1752367" cy="1158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80368" y="3429000"/>
            <a:ext cx="7831248" cy="286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7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9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/>
              <a:t>More Notation</a:t>
            </a:r>
            <a:endParaRPr dirty="0"/>
          </a:p>
        </p:txBody>
      </p:sp>
      <p:sp>
        <p:nvSpPr>
          <p:cNvPr id="497" name="Google Shape;497;p70"/>
          <p:cNvSpPr txBox="1">
            <a:spLocks noGrp="1"/>
          </p:cNvSpPr>
          <p:nvPr>
            <p:ph type="body" idx="1"/>
          </p:nvPr>
        </p:nvSpPr>
        <p:spPr>
          <a:xfrm>
            <a:off x="415600" y="1688433"/>
            <a:ext cx="11360800" cy="440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b="1"/>
              <a:t>Sentential Form:</a:t>
            </a:r>
            <a:r>
              <a:rPr lang="en"/>
              <a:t> A sentence that contains variables and terminals.</a:t>
            </a:r>
            <a:endParaRPr/>
          </a:p>
          <a:p>
            <a:pPr indent="0">
              <a:spcBef>
                <a:spcPts val="2133"/>
              </a:spcBef>
              <a:buNone/>
            </a:pPr>
            <a:endParaRPr/>
          </a:p>
          <a:p>
            <a:pPr>
              <a:spcBef>
                <a:spcPts val="2133"/>
              </a:spcBef>
            </a:pPr>
            <a:r>
              <a:rPr lang="en" b="1"/>
              <a:t>Example:</a:t>
            </a:r>
            <a:endParaRPr b="1"/>
          </a:p>
          <a:p>
            <a:pPr marL="0" indent="0">
              <a:spcBef>
                <a:spcPts val="2133"/>
              </a:spcBef>
              <a:buNone/>
            </a:pPr>
            <a:endParaRPr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endParaRPr/>
          </a:p>
        </p:txBody>
      </p:sp>
      <p:pic>
        <p:nvPicPr>
          <p:cNvPr id="498" name="Google Shape;498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4764" y="3850701"/>
            <a:ext cx="9982467" cy="281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7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9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/>
              <a:t>More Notation</a:t>
            </a:r>
            <a:endParaRPr dirty="0"/>
          </a:p>
        </p:txBody>
      </p:sp>
      <p:sp>
        <p:nvSpPr>
          <p:cNvPr id="504" name="Google Shape;504;p71"/>
          <p:cNvSpPr txBox="1">
            <a:spLocks noGrp="1"/>
          </p:cNvSpPr>
          <p:nvPr>
            <p:ph type="body" idx="1"/>
          </p:nvPr>
        </p:nvSpPr>
        <p:spPr>
          <a:xfrm>
            <a:off x="415600" y="1688433"/>
            <a:ext cx="11360800" cy="440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endParaRPr sz="3200"/>
          </a:p>
          <a:p>
            <a:pPr marL="0" indent="0">
              <a:spcBef>
                <a:spcPts val="2133"/>
              </a:spcBef>
              <a:buNone/>
            </a:pPr>
            <a:r>
              <a:rPr lang="en" sz="3200"/>
              <a:t>We write:</a:t>
            </a:r>
            <a:endParaRPr sz="3200"/>
          </a:p>
          <a:p>
            <a:pPr marL="0" indent="0">
              <a:spcBef>
                <a:spcPts val="2133"/>
              </a:spcBef>
              <a:buNone/>
            </a:pPr>
            <a:endParaRPr sz="3200"/>
          </a:p>
          <a:p>
            <a:pPr marL="0" indent="0">
              <a:spcBef>
                <a:spcPts val="2133"/>
              </a:spcBef>
              <a:buNone/>
            </a:pPr>
            <a:r>
              <a:rPr lang="en" sz="3200"/>
              <a:t>Instead of:</a:t>
            </a:r>
            <a:endParaRPr sz="3200"/>
          </a:p>
          <a:p>
            <a:pPr marL="0" indent="0">
              <a:spcBef>
                <a:spcPts val="2133"/>
              </a:spcBef>
              <a:buNone/>
            </a:pPr>
            <a:endParaRPr sz="3200"/>
          </a:p>
          <a:p>
            <a:pPr marL="0" indent="0">
              <a:spcBef>
                <a:spcPts val="2133"/>
              </a:spcBef>
              <a:buNone/>
            </a:pPr>
            <a:endParaRPr sz="3200"/>
          </a:p>
          <a:p>
            <a:pPr marL="0" indent="0">
              <a:spcBef>
                <a:spcPts val="2133"/>
              </a:spcBef>
              <a:buNone/>
            </a:pPr>
            <a:endParaRPr sz="3200"/>
          </a:p>
          <a:p>
            <a:pPr marL="0" indent="0">
              <a:spcBef>
                <a:spcPts val="2133"/>
              </a:spcBef>
              <a:buNone/>
            </a:pPr>
            <a:endParaRPr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endParaRPr/>
          </a:p>
        </p:txBody>
      </p:sp>
      <p:pic>
        <p:nvPicPr>
          <p:cNvPr id="505" name="Google Shape;505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0885" y="2165100"/>
            <a:ext cx="3797300" cy="132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Google Shape;506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5468" y="5047101"/>
            <a:ext cx="9774065" cy="4914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7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9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/>
              <a:t>More Notation</a:t>
            </a:r>
            <a:endParaRPr dirty="0"/>
          </a:p>
        </p:txBody>
      </p:sp>
      <p:sp>
        <p:nvSpPr>
          <p:cNvPr id="512" name="Google Shape;512;p72"/>
          <p:cNvSpPr txBox="1">
            <a:spLocks noGrp="1"/>
          </p:cNvSpPr>
          <p:nvPr>
            <p:ph type="body" idx="1"/>
          </p:nvPr>
        </p:nvSpPr>
        <p:spPr>
          <a:xfrm>
            <a:off x="415600" y="1688433"/>
            <a:ext cx="11360800" cy="440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r>
              <a:rPr lang="en" sz="3200"/>
              <a:t>In general we write:</a:t>
            </a:r>
            <a:endParaRPr sz="3200"/>
          </a:p>
          <a:p>
            <a:pPr marL="0" indent="0">
              <a:spcBef>
                <a:spcPts val="2133"/>
              </a:spcBef>
              <a:buNone/>
            </a:pPr>
            <a:endParaRPr sz="3200"/>
          </a:p>
          <a:p>
            <a:pPr marL="0" indent="0">
              <a:spcBef>
                <a:spcPts val="2133"/>
              </a:spcBef>
              <a:buNone/>
            </a:pPr>
            <a:r>
              <a:rPr lang="en" sz="3200"/>
              <a:t>If:</a:t>
            </a:r>
            <a:endParaRPr sz="3200"/>
          </a:p>
          <a:p>
            <a:pPr marL="0" indent="0">
              <a:spcBef>
                <a:spcPts val="2133"/>
              </a:spcBef>
              <a:buNone/>
            </a:pPr>
            <a:endParaRPr sz="3200"/>
          </a:p>
          <a:p>
            <a:pPr marL="0" indent="0">
              <a:spcBef>
                <a:spcPts val="2133"/>
              </a:spcBef>
              <a:buNone/>
            </a:pPr>
            <a:endParaRPr sz="3200"/>
          </a:p>
          <a:p>
            <a:pPr marL="0" indent="0">
              <a:spcBef>
                <a:spcPts val="2133"/>
              </a:spcBef>
              <a:buNone/>
            </a:pPr>
            <a:endParaRPr sz="3200"/>
          </a:p>
          <a:p>
            <a:pPr marL="0" indent="0">
              <a:spcBef>
                <a:spcPts val="2133"/>
              </a:spcBef>
              <a:buNone/>
            </a:pPr>
            <a:endParaRPr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endParaRPr/>
          </a:p>
        </p:txBody>
      </p:sp>
      <p:pic>
        <p:nvPicPr>
          <p:cNvPr id="513" name="Google Shape;513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9385" y="1688418"/>
            <a:ext cx="2730500" cy="133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70134" y="4330951"/>
            <a:ext cx="7251700" cy="77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7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9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Example</a:t>
            </a:r>
            <a:endParaRPr/>
          </a:p>
        </p:txBody>
      </p:sp>
      <p:sp>
        <p:nvSpPr>
          <p:cNvPr id="520" name="Google Shape;520;p73"/>
          <p:cNvSpPr txBox="1">
            <a:spLocks noGrp="1"/>
          </p:cNvSpPr>
          <p:nvPr>
            <p:ph type="body" idx="1"/>
          </p:nvPr>
        </p:nvSpPr>
        <p:spPr>
          <a:xfrm>
            <a:off x="415600" y="1688433"/>
            <a:ext cx="11360800" cy="440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r>
              <a:rPr lang="en" sz="2400" dirty="0"/>
              <a:t>Grammar                                                    Derivations</a:t>
            </a:r>
            <a:endParaRPr sz="2400" dirty="0"/>
          </a:p>
          <a:p>
            <a:pPr marL="0" indent="0">
              <a:spcBef>
                <a:spcPts val="2133"/>
              </a:spcBef>
              <a:buNone/>
            </a:pPr>
            <a:endParaRPr dirty="0"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endParaRPr dirty="0"/>
          </a:p>
        </p:txBody>
      </p:sp>
      <p:pic>
        <p:nvPicPr>
          <p:cNvPr id="521" name="Google Shape;521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600" y="2498100"/>
            <a:ext cx="1652200" cy="1092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Google Shape;522;p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6000" y="2301534"/>
            <a:ext cx="2228467" cy="39974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7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9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Example</a:t>
            </a:r>
            <a:endParaRPr/>
          </a:p>
        </p:txBody>
      </p:sp>
      <p:sp>
        <p:nvSpPr>
          <p:cNvPr id="528" name="Google Shape;528;p74"/>
          <p:cNvSpPr txBox="1">
            <a:spLocks noGrp="1"/>
          </p:cNvSpPr>
          <p:nvPr>
            <p:ph type="body" idx="1"/>
          </p:nvPr>
        </p:nvSpPr>
        <p:spPr>
          <a:xfrm>
            <a:off x="415600" y="1688433"/>
            <a:ext cx="11360800" cy="440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r>
              <a:rPr lang="en" sz="2400" dirty="0"/>
              <a:t>Grammar                                                     Derivations</a:t>
            </a:r>
            <a:endParaRPr sz="2400" dirty="0"/>
          </a:p>
        </p:txBody>
      </p:sp>
      <p:pic>
        <p:nvPicPr>
          <p:cNvPr id="529" name="Google Shape;529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601" y="2713033"/>
            <a:ext cx="1907967" cy="1261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p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6000" y="2464833"/>
            <a:ext cx="5280400" cy="317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7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9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Another Grammar Example</a:t>
            </a:r>
            <a:endParaRPr/>
          </a:p>
        </p:txBody>
      </p:sp>
      <p:sp>
        <p:nvSpPr>
          <p:cNvPr id="536" name="Google Shape;536;p75"/>
          <p:cNvSpPr txBox="1">
            <a:spLocks noGrp="1"/>
          </p:cNvSpPr>
          <p:nvPr>
            <p:ph type="body" idx="1"/>
          </p:nvPr>
        </p:nvSpPr>
        <p:spPr>
          <a:xfrm>
            <a:off x="415600" y="1688433"/>
            <a:ext cx="11360800" cy="440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r>
              <a:rPr lang="en" sz="2400" dirty="0"/>
              <a:t>Grammar</a:t>
            </a:r>
            <a:endParaRPr sz="2400" dirty="0"/>
          </a:p>
          <a:p>
            <a:pPr marL="0" indent="0">
              <a:spcBef>
                <a:spcPts val="2133"/>
              </a:spcBef>
              <a:buNone/>
            </a:pPr>
            <a:endParaRPr sz="2400" dirty="0"/>
          </a:p>
          <a:p>
            <a:pPr marL="0" indent="0">
              <a:spcBef>
                <a:spcPts val="2133"/>
              </a:spcBef>
              <a:buNone/>
            </a:pPr>
            <a:endParaRPr sz="2400" dirty="0"/>
          </a:p>
          <a:p>
            <a:pPr marL="0" indent="0">
              <a:spcBef>
                <a:spcPts val="2133"/>
              </a:spcBef>
              <a:buNone/>
            </a:pPr>
            <a:endParaRPr sz="2400" dirty="0"/>
          </a:p>
          <a:p>
            <a:pPr marL="0" indent="0">
              <a:spcBef>
                <a:spcPts val="2133"/>
              </a:spcBef>
              <a:buNone/>
            </a:pPr>
            <a:r>
              <a:rPr lang="en" sz="2400" dirty="0"/>
              <a:t>Derivations:</a:t>
            </a:r>
            <a:endParaRPr sz="2400" dirty="0"/>
          </a:p>
          <a:p>
            <a:pPr marL="0" indent="0">
              <a:spcBef>
                <a:spcPts val="2133"/>
              </a:spcBef>
              <a:buNone/>
            </a:pPr>
            <a:endParaRPr sz="2400" dirty="0"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r>
              <a:rPr lang="en" sz="2400" dirty="0"/>
              <a:t>  </a:t>
            </a:r>
            <a:endParaRPr sz="2400" dirty="0"/>
          </a:p>
        </p:txBody>
      </p:sp>
      <p:pic>
        <p:nvPicPr>
          <p:cNvPr id="537" name="Google Shape;537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1133" y="1782667"/>
            <a:ext cx="335051" cy="359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51301" y="1782667"/>
            <a:ext cx="1689967" cy="173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p7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51303" y="4557468"/>
            <a:ext cx="6889164" cy="1942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7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9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More Derivations</a:t>
            </a:r>
            <a:endParaRPr/>
          </a:p>
        </p:txBody>
      </p:sp>
      <p:sp>
        <p:nvSpPr>
          <p:cNvPr id="545" name="Google Shape;545;p76"/>
          <p:cNvSpPr txBox="1">
            <a:spLocks noGrp="1"/>
          </p:cNvSpPr>
          <p:nvPr>
            <p:ph type="body" idx="1"/>
          </p:nvPr>
        </p:nvSpPr>
        <p:spPr>
          <a:xfrm>
            <a:off x="415600" y="1688433"/>
            <a:ext cx="11360800" cy="440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endParaRPr/>
          </a:p>
        </p:txBody>
      </p:sp>
      <p:pic>
        <p:nvPicPr>
          <p:cNvPr id="546" name="Google Shape;546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601" y="1688434"/>
            <a:ext cx="8801567" cy="1337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3367" y="3628301"/>
            <a:ext cx="3652533" cy="27887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7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9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Language of a Grammar</a:t>
            </a:r>
            <a:endParaRPr/>
          </a:p>
        </p:txBody>
      </p:sp>
      <p:sp>
        <p:nvSpPr>
          <p:cNvPr id="553" name="Google Shape;553;p77"/>
          <p:cNvSpPr txBox="1">
            <a:spLocks noGrp="1"/>
          </p:cNvSpPr>
          <p:nvPr>
            <p:ph type="body" idx="1"/>
          </p:nvPr>
        </p:nvSpPr>
        <p:spPr>
          <a:xfrm>
            <a:off x="415600" y="1688433"/>
            <a:ext cx="11360800" cy="440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r>
              <a:rPr lang="en" sz="2400" dirty="0"/>
              <a:t>For a grammar </a:t>
            </a:r>
            <a:endParaRPr sz="2400" dirty="0"/>
          </a:p>
          <a:p>
            <a:pPr marL="0" indent="0">
              <a:spcBef>
                <a:spcPts val="2133"/>
              </a:spcBef>
              <a:buNone/>
            </a:pPr>
            <a:r>
              <a:rPr lang="en" sz="2400" dirty="0"/>
              <a:t>with start variable      : </a:t>
            </a:r>
            <a:endParaRPr sz="2400" dirty="0"/>
          </a:p>
          <a:p>
            <a:pPr marL="0" indent="0">
              <a:spcBef>
                <a:spcPts val="2133"/>
              </a:spcBef>
              <a:buNone/>
            </a:pPr>
            <a:endParaRPr dirty="0"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endParaRPr dirty="0"/>
          </a:p>
        </p:txBody>
      </p:sp>
      <p:pic>
        <p:nvPicPr>
          <p:cNvPr id="554" name="Google Shape;554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2967" y="1823834"/>
            <a:ext cx="335051" cy="359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5" name="Google Shape;555;p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58033" y="2495901"/>
            <a:ext cx="286019" cy="359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Google Shape;556;p7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28562" y="3336633"/>
            <a:ext cx="4115533" cy="275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6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9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dirty="0"/>
              <a:t>A derivation of “the dog walks”</a:t>
            </a:r>
            <a:br>
              <a:rPr lang="en-US" dirty="0"/>
            </a:br>
            <a:endParaRPr dirty="0"/>
          </a:p>
        </p:txBody>
      </p:sp>
      <p:sp>
        <p:nvSpPr>
          <p:cNvPr id="420" name="Google Shape;420;p60"/>
          <p:cNvSpPr txBox="1">
            <a:spLocks noGrp="1"/>
          </p:cNvSpPr>
          <p:nvPr>
            <p:ph type="body" idx="1"/>
          </p:nvPr>
        </p:nvSpPr>
        <p:spPr>
          <a:xfrm>
            <a:off x="415600" y="1688433"/>
            <a:ext cx="11360800" cy="440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Bef>
                <a:spcPts val="2133"/>
              </a:spcBef>
              <a:buNone/>
            </a:pPr>
            <a:endParaRPr dirty="0"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endParaRPr dirty="0"/>
          </a:p>
        </p:txBody>
      </p:sp>
      <p:pic>
        <p:nvPicPr>
          <p:cNvPr id="421" name="Google Shape;421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20000" y="506317"/>
            <a:ext cx="2956400" cy="5845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5601" y="2233797"/>
            <a:ext cx="7101500" cy="3858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7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9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Example</a:t>
            </a:r>
            <a:endParaRPr/>
          </a:p>
        </p:txBody>
      </p:sp>
      <p:sp>
        <p:nvSpPr>
          <p:cNvPr id="562" name="Google Shape;562;p78"/>
          <p:cNvSpPr txBox="1">
            <a:spLocks noGrp="1"/>
          </p:cNvSpPr>
          <p:nvPr>
            <p:ph type="body" idx="1"/>
          </p:nvPr>
        </p:nvSpPr>
        <p:spPr>
          <a:xfrm>
            <a:off x="415600" y="1688433"/>
            <a:ext cx="11360800" cy="4930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r>
              <a:rPr lang="en" sz="2400" dirty="0"/>
              <a:t>For grammar</a:t>
            </a:r>
            <a:endParaRPr sz="2400" dirty="0"/>
          </a:p>
          <a:p>
            <a:pPr marL="0" indent="0">
              <a:spcBef>
                <a:spcPts val="2133"/>
              </a:spcBef>
              <a:buNone/>
            </a:pPr>
            <a:endParaRPr dirty="0"/>
          </a:p>
          <a:p>
            <a:pPr marL="0" indent="0">
              <a:spcBef>
                <a:spcPts val="2133"/>
              </a:spcBef>
              <a:buNone/>
            </a:pPr>
            <a:endParaRPr dirty="0"/>
          </a:p>
          <a:p>
            <a:pPr marL="0" indent="0">
              <a:spcBef>
                <a:spcPts val="2133"/>
              </a:spcBef>
              <a:buNone/>
            </a:pPr>
            <a:endParaRPr dirty="0"/>
          </a:p>
          <a:p>
            <a:pPr marL="0" indent="0">
              <a:spcBef>
                <a:spcPts val="2133"/>
              </a:spcBef>
              <a:buNone/>
            </a:pPr>
            <a:endParaRPr dirty="0"/>
          </a:p>
          <a:p>
            <a:pPr marL="0" indent="0">
              <a:spcBef>
                <a:spcPts val="2133"/>
              </a:spcBef>
              <a:buNone/>
            </a:pPr>
            <a:r>
              <a:rPr lang="en" dirty="0"/>
              <a:t>                               </a:t>
            </a:r>
            <a:endParaRPr dirty="0"/>
          </a:p>
          <a:p>
            <a:pPr marL="1828754" indent="609585">
              <a:spcBef>
                <a:spcPts val="2133"/>
              </a:spcBef>
              <a:buNone/>
            </a:pPr>
            <a:r>
              <a:rPr lang="en" sz="2400" b="1" dirty="0"/>
              <a:t>      Since:</a:t>
            </a:r>
            <a:endParaRPr sz="2400" b="1" dirty="0"/>
          </a:p>
          <a:p>
            <a:pPr marL="1828754" indent="609585">
              <a:spcBef>
                <a:spcPts val="2133"/>
              </a:spcBef>
              <a:buNone/>
            </a:pPr>
            <a:endParaRPr dirty="0"/>
          </a:p>
          <a:p>
            <a:pPr marL="1828754" indent="609585">
              <a:spcBef>
                <a:spcPts val="2133"/>
              </a:spcBef>
              <a:spcAft>
                <a:spcPts val="2133"/>
              </a:spcAft>
              <a:buNone/>
            </a:pPr>
            <a:r>
              <a:rPr lang="en" dirty="0"/>
              <a:t>      </a:t>
            </a:r>
            <a:endParaRPr dirty="0"/>
          </a:p>
        </p:txBody>
      </p:sp>
      <p:pic>
        <p:nvPicPr>
          <p:cNvPr id="563" name="Google Shape;563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7500" y="1810101"/>
            <a:ext cx="335051" cy="359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Google Shape;564;p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41597" y="1439763"/>
            <a:ext cx="1849700" cy="1905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" name="Google Shape;565;p7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54267" y="4207267"/>
            <a:ext cx="5002800" cy="766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7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11695" y="5677901"/>
            <a:ext cx="1891420" cy="7665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7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9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A Convenient Notation</a:t>
            </a:r>
            <a:endParaRPr/>
          </a:p>
        </p:txBody>
      </p:sp>
      <p:sp>
        <p:nvSpPr>
          <p:cNvPr id="572" name="Google Shape;572;p79"/>
          <p:cNvSpPr txBox="1">
            <a:spLocks noGrp="1"/>
          </p:cNvSpPr>
          <p:nvPr>
            <p:ph type="body" idx="1"/>
          </p:nvPr>
        </p:nvSpPr>
        <p:spPr>
          <a:xfrm>
            <a:off x="415600" y="1688433"/>
            <a:ext cx="11360800" cy="440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endParaRPr/>
          </a:p>
        </p:txBody>
      </p:sp>
      <p:pic>
        <p:nvPicPr>
          <p:cNvPr id="573" name="Google Shape;573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2452" y="1688433"/>
            <a:ext cx="7967099" cy="440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8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9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Linear Grammars</a:t>
            </a:r>
            <a:endParaRPr/>
          </a:p>
        </p:txBody>
      </p:sp>
      <p:sp>
        <p:nvSpPr>
          <p:cNvPr id="579" name="Google Shape;579;p80"/>
          <p:cNvSpPr txBox="1">
            <a:spLocks noGrp="1"/>
          </p:cNvSpPr>
          <p:nvPr>
            <p:ph type="body" idx="1"/>
          </p:nvPr>
        </p:nvSpPr>
        <p:spPr>
          <a:xfrm>
            <a:off x="415600" y="1688433"/>
            <a:ext cx="11360800" cy="440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dirty="0"/>
              <a:t>Grammars with at most one variable at the right side of a production</a:t>
            </a:r>
            <a:endParaRPr sz="2400" dirty="0"/>
          </a:p>
          <a:p>
            <a:pPr indent="0">
              <a:spcBef>
                <a:spcPts val="2133"/>
              </a:spcBef>
              <a:buNone/>
            </a:pPr>
            <a:endParaRPr sz="2400" dirty="0"/>
          </a:p>
          <a:p>
            <a:pPr>
              <a:spcBef>
                <a:spcPts val="2133"/>
              </a:spcBef>
            </a:pPr>
            <a:r>
              <a:rPr lang="en" sz="2400" dirty="0"/>
              <a:t>Examples:</a:t>
            </a:r>
            <a:endParaRPr sz="2400" dirty="0"/>
          </a:p>
          <a:p>
            <a:pPr marL="1219170" indent="0">
              <a:spcBef>
                <a:spcPts val="2133"/>
              </a:spcBef>
              <a:spcAft>
                <a:spcPts val="2133"/>
              </a:spcAft>
              <a:buNone/>
            </a:pPr>
            <a:endParaRPr dirty="0"/>
          </a:p>
        </p:txBody>
      </p:sp>
      <p:pic>
        <p:nvPicPr>
          <p:cNvPr id="580" name="Google Shape;580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0763" y="3589629"/>
            <a:ext cx="5199135" cy="1906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8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9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A Non-Linear Grammar</a:t>
            </a:r>
            <a:endParaRPr/>
          </a:p>
        </p:txBody>
      </p:sp>
      <p:sp>
        <p:nvSpPr>
          <p:cNvPr id="586" name="Google Shape;586;p81"/>
          <p:cNvSpPr txBox="1">
            <a:spLocks noGrp="1"/>
          </p:cNvSpPr>
          <p:nvPr>
            <p:ph type="body" idx="1"/>
          </p:nvPr>
        </p:nvSpPr>
        <p:spPr>
          <a:xfrm>
            <a:off x="415600" y="1688433"/>
            <a:ext cx="11360800" cy="498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dirty="0"/>
              <a:t>Grammar       :</a:t>
            </a:r>
            <a:endParaRPr sz="2400" dirty="0"/>
          </a:p>
          <a:p>
            <a:pPr marL="0" indent="0">
              <a:spcBef>
                <a:spcPts val="2133"/>
              </a:spcBef>
              <a:buNone/>
            </a:pPr>
            <a:endParaRPr sz="2400" dirty="0"/>
          </a:p>
          <a:p>
            <a:pPr marL="0" indent="0">
              <a:spcBef>
                <a:spcPts val="2133"/>
              </a:spcBef>
              <a:buNone/>
            </a:pPr>
            <a:endParaRPr sz="2400" dirty="0"/>
          </a:p>
          <a:p>
            <a:pPr marL="0" indent="0">
              <a:spcBef>
                <a:spcPts val="2133"/>
              </a:spcBef>
              <a:buNone/>
            </a:pPr>
            <a:endParaRPr sz="2400" dirty="0"/>
          </a:p>
          <a:p>
            <a:pPr marL="0" indent="0">
              <a:spcBef>
                <a:spcPts val="2133"/>
              </a:spcBef>
              <a:buNone/>
            </a:pPr>
            <a:endParaRPr sz="2400" dirty="0"/>
          </a:p>
          <a:p>
            <a:pPr marL="0" indent="0">
              <a:spcBef>
                <a:spcPts val="2133"/>
              </a:spcBef>
              <a:buNone/>
            </a:pPr>
            <a:endParaRPr sz="2400" dirty="0"/>
          </a:p>
          <a:p>
            <a:pPr>
              <a:spcBef>
                <a:spcPts val="2133"/>
              </a:spcBef>
            </a:pPr>
            <a:r>
              <a:rPr lang="en" sz="2400" dirty="0"/>
              <a:t>Number of         in string</a:t>
            </a:r>
            <a:endParaRPr sz="2400" dirty="0"/>
          </a:p>
        </p:txBody>
      </p:sp>
      <p:pic>
        <p:nvPicPr>
          <p:cNvPr id="587" name="Google Shape;587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6100" y="1782667"/>
            <a:ext cx="335051" cy="359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Google Shape;588;p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93566" y="1782667"/>
            <a:ext cx="1544833" cy="232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Google Shape;589;p8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47200" y="4751101"/>
            <a:ext cx="6497267" cy="656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Google Shape;590;p8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36667" y="5917810"/>
            <a:ext cx="335067" cy="345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p8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16867" y="5980667"/>
            <a:ext cx="421527" cy="345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8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9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Another Linear Grammar</a:t>
            </a:r>
            <a:endParaRPr/>
          </a:p>
        </p:txBody>
      </p:sp>
      <p:sp>
        <p:nvSpPr>
          <p:cNvPr id="597" name="Google Shape;597;p82"/>
          <p:cNvSpPr txBox="1">
            <a:spLocks noGrp="1"/>
          </p:cNvSpPr>
          <p:nvPr>
            <p:ph type="body" idx="1"/>
          </p:nvPr>
        </p:nvSpPr>
        <p:spPr>
          <a:xfrm>
            <a:off x="415600" y="1688433"/>
            <a:ext cx="11360800" cy="440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r>
              <a:rPr lang="en" sz="2400" dirty="0"/>
              <a:t>Grammar       : </a:t>
            </a:r>
            <a:endParaRPr sz="2400" dirty="0"/>
          </a:p>
          <a:p>
            <a:pPr marL="0" indent="0">
              <a:spcBef>
                <a:spcPts val="2133"/>
              </a:spcBef>
              <a:buNone/>
            </a:pPr>
            <a:endParaRPr dirty="0"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endParaRPr dirty="0"/>
          </a:p>
        </p:txBody>
      </p:sp>
      <p:pic>
        <p:nvPicPr>
          <p:cNvPr id="598" name="Google Shape;598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6300" y="1796367"/>
            <a:ext cx="335051" cy="359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9" name="Google Shape;599;p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62331" y="1796367"/>
            <a:ext cx="2372267" cy="207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0" name="Google Shape;600;p8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33518" y="5151570"/>
            <a:ext cx="4629901" cy="7785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8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9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Right-Linear Grammars</a:t>
            </a:r>
            <a:endParaRPr/>
          </a:p>
        </p:txBody>
      </p:sp>
      <p:sp>
        <p:nvSpPr>
          <p:cNvPr id="606" name="Google Shape;606;p83"/>
          <p:cNvSpPr txBox="1">
            <a:spLocks noGrp="1"/>
          </p:cNvSpPr>
          <p:nvPr>
            <p:ph type="body" idx="1"/>
          </p:nvPr>
        </p:nvSpPr>
        <p:spPr>
          <a:xfrm>
            <a:off x="415600" y="1688433"/>
            <a:ext cx="11360800" cy="440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r>
              <a:rPr lang="en" sz="2400" dirty="0"/>
              <a:t>All productions have form:   </a:t>
            </a:r>
            <a:endParaRPr sz="2400" dirty="0"/>
          </a:p>
          <a:p>
            <a:pPr marL="0" indent="0">
              <a:spcBef>
                <a:spcPts val="2133"/>
              </a:spcBef>
              <a:buNone/>
            </a:pPr>
            <a:r>
              <a:rPr lang="en" sz="2400" dirty="0"/>
              <a:t>                                                            Or</a:t>
            </a:r>
            <a:endParaRPr sz="2400" dirty="0"/>
          </a:p>
          <a:p>
            <a:pPr marL="0" indent="0">
              <a:spcBef>
                <a:spcPts val="2133"/>
              </a:spcBef>
              <a:buNone/>
            </a:pPr>
            <a:endParaRPr sz="2400" dirty="0"/>
          </a:p>
          <a:p>
            <a:pPr marL="0" indent="0">
              <a:spcBef>
                <a:spcPts val="2133"/>
              </a:spcBef>
              <a:buNone/>
            </a:pPr>
            <a:r>
              <a:rPr lang="en" sz="2400" dirty="0"/>
              <a:t>Example:</a:t>
            </a:r>
            <a:endParaRPr sz="2400" dirty="0"/>
          </a:p>
          <a:p>
            <a:pPr marL="0" indent="0">
              <a:spcBef>
                <a:spcPts val="2133"/>
              </a:spcBef>
              <a:buNone/>
            </a:pPr>
            <a:endParaRPr dirty="0"/>
          </a:p>
          <a:p>
            <a:pPr marL="0" indent="0">
              <a:spcBef>
                <a:spcPts val="2133"/>
              </a:spcBef>
              <a:buNone/>
            </a:pPr>
            <a:endParaRPr dirty="0"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endParaRPr dirty="0"/>
          </a:p>
        </p:txBody>
      </p:sp>
      <p:pic>
        <p:nvPicPr>
          <p:cNvPr id="607" name="Google Shape;607;p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4367" y="1837534"/>
            <a:ext cx="1405579" cy="359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08" name="Google Shape;608;p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2934" y="3069434"/>
            <a:ext cx="1144076" cy="359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09" name="Google Shape;609;p8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52928" y="4701662"/>
            <a:ext cx="1799200" cy="11533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8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9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Left-Linear Grammars</a:t>
            </a:r>
            <a:endParaRPr/>
          </a:p>
        </p:txBody>
      </p:sp>
      <p:sp>
        <p:nvSpPr>
          <p:cNvPr id="615" name="Google Shape;615;p84"/>
          <p:cNvSpPr txBox="1">
            <a:spLocks noGrp="1"/>
          </p:cNvSpPr>
          <p:nvPr>
            <p:ph type="body" idx="1"/>
          </p:nvPr>
        </p:nvSpPr>
        <p:spPr>
          <a:xfrm>
            <a:off x="415600" y="1688433"/>
            <a:ext cx="11360800" cy="440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r>
              <a:rPr lang="en" sz="2400" dirty="0"/>
              <a:t>All productions that have the form:</a:t>
            </a:r>
            <a:endParaRPr sz="2400" dirty="0"/>
          </a:p>
          <a:p>
            <a:pPr marL="0" indent="0">
              <a:spcBef>
                <a:spcPts val="2133"/>
              </a:spcBef>
              <a:buNone/>
            </a:pPr>
            <a:endParaRPr sz="2400" dirty="0"/>
          </a:p>
          <a:p>
            <a:pPr marL="0" indent="0">
              <a:spcBef>
                <a:spcPts val="2133"/>
              </a:spcBef>
              <a:buNone/>
            </a:pPr>
            <a:endParaRPr sz="2400" dirty="0"/>
          </a:p>
          <a:p>
            <a:pPr marL="0" indent="0">
              <a:spcBef>
                <a:spcPts val="2133"/>
              </a:spcBef>
              <a:buNone/>
            </a:pPr>
            <a:endParaRPr sz="2400" dirty="0"/>
          </a:p>
          <a:p>
            <a:pPr marL="0" indent="0">
              <a:spcBef>
                <a:spcPts val="2133"/>
              </a:spcBef>
              <a:buNone/>
            </a:pPr>
            <a:r>
              <a:rPr lang="en" sz="2400" dirty="0"/>
              <a:t>Example:</a:t>
            </a:r>
            <a:endParaRPr sz="2400" dirty="0"/>
          </a:p>
          <a:p>
            <a:pPr marL="0" indent="0">
              <a:spcBef>
                <a:spcPts val="2133"/>
              </a:spcBef>
              <a:buNone/>
            </a:pPr>
            <a:endParaRPr dirty="0"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r>
              <a:rPr lang="en" dirty="0"/>
              <a:t> </a:t>
            </a:r>
            <a:endParaRPr dirty="0"/>
          </a:p>
        </p:txBody>
      </p:sp>
      <p:pic>
        <p:nvPicPr>
          <p:cNvPr id="616" name="Google Shape;616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1" y="1835201"/>
            <a:ext cx="1773700" cy="2041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93111" y="4756693"/>
            <a:ext cx="2092067" cy="1606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8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9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Regular Grammars</a:t>
            </a:r>
            <a:endParaRPr/>
          </a:p>
        </p:txBody>
      </p:sp>
      <p:sp>
        <p:nvSpPr>
          <p:cNvPr id="623" name="Google Shape;623;p85"/>
          <p:cNvSpPr txBox="1">
            <a:spLocks noGrp="1"/>
          </p:cNvSpPr>
          <p:nvPr>
            <p:ph type="body" idx="1"/>
          </p:nvPr>
        </p:nvSpPr>
        <p:spPr>
          <a:xfrm>
            <a:off x="415600" y="1688433"/>
            <a:ext cx="11360800" cy="440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dirty="0"/>
              <a:t>A regular grammar is any right-linear or left-linear grammar</a:t>
            </a:r>
            <a:endParaRPr sz="2400" dirty="0"/>
          </a:p>
          <a:p>
            <a:r>
              <a:rPr lang="en" sz="2400" dirty="0"/>
              <a:t>Examples</a:t>
            </a:r>
            <a:endParaRPr sz="2400" dirty="0"/>
          </a:p>
        </p:txBody>
      </p:sp>
      <p:pic>
        <p:nvPicPr>
          <p:cNvPr id="624" name="Google Shape;624;p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9665" y="3091198"/>
            <a:ext cx="2148500" cy="2523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83495" y="3091196"/>
            <a:ext cx="2413867" cy="2721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8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9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Observation</a:t>
            </a:r>
            <a:endParaRPr/>
          </a:p>
        </p:txBody>
      </p:sp>
      <p:sp>
        <p:nvSpPr>
          <p:cNvPr id="631" name="Google Shape;631;p86"/>
          <p:cNvSpPr txBox="1">
            <a:spLocks noGrp="1"/>
          </p:cNvSpPr>
          <p:nvPr>
            <p:ph type="body" idx="1"/>
          </p:nvPr>
        </p:nvSpPr>
        <p:spPr>
          <a:xfrm>
            <a:off x="415600" y="1688433"/>
            <a:ext cx="11360800" cy="440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dirty="0"/>
              <a:t>Regular grammars generate regular languages</a:t>
            </a:r>
            <a:endParaRPr sz="2400" dirty="0"/>
          </a:p>
          <a:p>
            <a:r>
              <a:rPr lang="en" sz="2400" dirty="0"/>
              <a:t>Examples:</a:t>
            </a:r>
            <a:endParaRPr sz="2400" dirty="0"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endParaRPr dirty="0"/>
          </a:p>
        </p:txBody>
      </p:sp>
      <p:pic>
        <p:nvPicPr>
          <p:cNvPr id="632" name="Google Shape;632;p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6695" y="2867913"/>
            <a:ext cx="1741067" cy="2044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3" name="Google Shape;633;p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2818" y="5386865"/>
            <a:ext cx="3268833" cy="58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4" name="Google Shape;634;p8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21467" y="2867901"/>
            <a:ext cx="584199" cy="584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p8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73678" y="3606186"/>
            <a:ext cx="3079767" cy="26522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8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9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Regular grammars - NFA/DFA - Regular Language</a:t>
            </a:r>
            <a:endParaRPr/>
          </a:p>
        </p:txBody>
      </p:sp>
      <p:sp>
        <p:nvSpPr>
          <p:cNvPr id="641" name="Google Shape;641;p87"/>
          <p:cNvSpPr txBox="1">
            <a:spLocks noGrp="1"/>
          </p:cNvSpPr>
          <p:nvPr>
            <p:ph type="body" idx="1"/>
          </p:nvPr>
        </p:nvSpPr>
        <p:spPr>
          <a:xfrm>
            <a:off x="415600" y="1688433"/>
            <a:ext cx="11360800" cy="440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endParaRPr dirty="0"/>
          </a:p>
        </p:txBody>
      </p:sp>
      <p:pic>
        <p:nvPicPr>
          <p:cNvPr id="643" name="Google Shape;643;p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600" y="1688433"/>
            <a:ext cx="5680400" cy="559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4" name="Google Shape;644;p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1400" y="2399434"/>
            <a:ext cx="5240733" cy="35033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46CCF57-A9A8-40B7-A7C6-83DE76E65D7B}"/>
              </a:ext>
            </a:extLst>
          </p:cNvPr>
          <p:cNvSpPr/>
          <p:nvPr/>
        </p:nvSpPr>
        <p:spPr>
          <a:xfrm>
            <a:off x="8485238" y="2247577"/>
            <a:ext cx="2556388" cy="559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Regular Expressions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2C71B7-61DA-4C98-B2A3-2A5F1C2BE586}"/>
              </a:ext>
            </a:extLst>
          </p:cNvPr>
          <p:cNvSpPr/>
          <p:nvPr/>
        </p:nvSpPr>
        <p:spPr>
          <a:xfrm>
            <a:off x="8485238" y="3700907"/>
            <a:ext cx="2556388" cy="559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DFA or NFA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F7A293-E744-4F83-98CF-7276B33D0DA8}"/>
              </a:ext>
            </a:extLst>
          </p:cNvPr>
          <p:cNvSpPr/>
          <p:nvPr/>
        </p:nvSpPr>
        <p:spPr>
          <a:xfrm>
            <a:off x="8485238" y="5243927"/>
            <a:ext cx="2556388" cy="559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Regular Grammars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FD79996-518B-4D9F-8C19-A0D213648206}"/>
              </a:ext>
            </a:extLst>
          </p:cNvPr>
          <p:cNvCxnSpPr/>
          <p:nvPr/>
        </p:nvCxnSpPr>
        <p:spPr>
          <a:xfrm>
            <a:off x="9016181" y="2806721"/>
            <a:ext cx="0" cy="8941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47BABA4-070F-42EB-B4C6-2C5AE3309F5B}"/>
              </a:ext>
            </a:extLst>
          </p:cNvPr>
          <p:cNvCxnSpPr/>
          <p:nvPr/>
        </p:nvCxnSpPr>
        <p:spPr>
          <a:xfrm flipV="1">
            <a:off x="10432026" y="2806721"/>
            <a:ext cx="0" cy="8941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C5E22C2-658B-44F4-824A-153AD56C2A1F}"/>
              </a:ext>
            </a:extLst>
          </p:cNvPr>
          <p:cNvCxnSpPr/>
          <p:nvPr/>
        </p:nvCxnSpPr>
        <p:spPr>
          <a:xfrm>
            <a:off x="9040764" y="4286473"/>
            <a:ext cx="0" cy="8941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8909A4C-648A-4B59-BDCC-45E7DB7D4B7E}"/>
              </a:ext>
            </a:extLst>
          </p:cNvPr>
          <p:cNvCxnSpPr/>
          <p:nvPr/>
        </p:nvCxnSpPr>
        <p:spPr>
          <a:xfrm flipV="1">
            <a:off x="10456609" y="4286473"/>
            <a:ext cx="0" cy="8941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6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9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dirty="0"/>
              <a:t>A derivation of “a cat runs”:</a:t>
            </a:r>
            <a:endParaRPr dirty="0"/>
          </a:p>
        </p:txBody>
      </p:sp>
      <p:sp>
        <p:nvSpPr>
          <p:cNvPr id="428" name="Google Shape;428;p61"/>
          <p:cNvSpPr txBox="1">
            <a:spLocks noGrp="1"/>
          </p:cNvSpPr>
          <p:nvPr>
            <p:ph type="body" idx="1"/>
          </p:nvPr>
        </p:nvSpPr>
        <p:spPr>
          <a:xfrm>
            <a:off x="415600" y="1688433"/>
            <a:ext cx="11360800" cy="440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Bef>
                <a:spcPts val="2133"/>
              </a:spcBef>
              <a:buNone/>
            </a:pPr>
            <a:endParaRPr dirty="0"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endParaRPr dirty="0"/>
          </a:p>
        </p:txBody>
      </p:sp>
      <p:pic>
        <p:nvPicPr>
          <p:cNvPr id="429" name="Google Shape;429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3867" y="2315267"/>
            <a:ext cx="7227733" cy="392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8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9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>
                <a:solidFill>
                  <a:srgbClr val="EF6C00"/>
                </a:solidFill>
              </a:rPr>
              <a:t>Example: from regular grammar to NFA</a:t>
            </a:r>
            <a:endParaRPr/>
          </a:p>
        </p:txBody>
      </p:sp>
      <p:sp>
        <p:nvSpPr>
          <p:cNvPr id="650" name="Google Shape;650;p88"/>
          <p:cNvSpPr txBox="1">
            <a:spLocks noGrp="1"/>
          </p:cNvSpPr>
          <p:nvPr>
            <p:ph type="body" idx="1"/>
          </p:nvPr>
        </p:nvSpPr>
        <p:spPr>
          <a:xfrm>
            <a:off x="415600" y="1688433"/>
            <a:ext cx="11360800" cy="440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endParaRPr/>
          </a:p>
        </p:txBody>
      </p:sp>
      <p:pic>
        <p:nvPicPr>
          <p:cNvPr id="651" name="Google Shape;651;p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7267" y="2051034"/>
            <a:ext cx="3073400" cy="275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8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9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/>
          </a:p>
        </p:txBody>
      </p:sp>
      <p:sp>
        <p:nvSpPr>
          <p:cNvPr id="657" name="Google Shape;657;p89"/>
          <p:cNvSpPr txBox="1">
            <a:spLocks noGrp="1"/>
          </p:cNvSpPr>
          <p:nvPr>
            <p:ph type="body" idx="1"/>
          </p:nvPr>
        </p:nvSpPr>
        <p:spPr>
          <a:xfrm>
            <a:off x="415600" y="1688433"/>
            <a:ext cx="11360800" cy="440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endParaRPr/>
          </a:p>
        </p:txBody>
      </p:sp>
      <p:pic>
        <p:nvPicPr>
          <p:cNvPr id="658" name="Google Shape;658;p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5531" y="1805964"/>
            <a:ext cx="9000468" cy="2863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59" name="Google Shape;659;p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5594" y="4669234"/>
            <a:ext cx="1951967" cy="176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9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9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/>
          </a:p>
        </p:txBody>
      </p:sp>
      <p:sp>
        <p:nvSpPr>
          <p:cNvPr id="665" name="Google Shape;665;p90"/>
          <p:cNvSpPr txBox="1">
            <a:spLocks noGrp="1"/>
          </p:cNvSpPr>
          <p:nvPr>
            <p:ph type="body" idx="1"/>
          </p:nvPr>
        </p:nvSpPr>
        <p:spPr>
          <a:xfrm>
            <a:off x="415600" y="1688433"/>
            <a:ext cx="11360800" cy="440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endParaRPr/>
          </a:p>
        </p:txBody>
      </p:sp>
      <p:pic>
        <p:nvPicPr>
          <p:cNvPr id="666" name="Google Shape;666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4434" y="1884749"/>
            <a:ext cx="7183133" cy="40109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9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9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/>
          </a:p>
        </p:txBody>
      </p:sp>
      <p:sp>
        <p:nvSpPr>
          <p:cNvPr id="672" name="Google Shape;672;p91"/>
          <p:cNvSpPr txBox="1">
            <a:spLocks noGrp="1"/>
          </p:cNvSpPr>
          <p:nvPr>
            <p:ph type="body" idx="1"/>
          </p:nvPr>
        </p:nvSpPr>
        <p:spPr>
          <a:xfrm>
            <a:off x="415600" y="1688433"/>
            <a:ext cx="11360800" cy="440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endParaRPr/>
          </a:p>
        </p:txBody>
      </p:sp>
      <p:pic>
        <p:nvPicPr>
          <p:cNvPr id="673" name="Google Shape;673;p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0151" y="2042798"/>
            <a:ext cx="7251699" cy="4049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9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9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/>
          </a:p>
        </p:txBody>
      </p:sp>
      <p:sp>
        <p:nvSpPr>
          <p:cNvPr id="679" name="Google Shape;679;p92"/>
          <p:cNvSpPr txBox="1">
            <a:spLocks noGrp="1"/>
          </p:cNvSpPr>
          <p:nvPr>
            <p:ph type="body" idx="1"/>
          </p:nvPr>
        </p:nvSpPr>
        <p:spPr>
          <a:xfrm>
            <a:off x="415600" y="1688433"/>
            <a:ext cx="11360800" cy="440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endParaRPr/>
          </a:p>
        </p:txBody>
      </p:sp>
      <p:pic>
        <p:nvPicPr>
          <p:cNvPr id="680" name="Google Shape;680;p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0663" y="1305451"/>
            <a:ext cx="5790323" cy="5169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81" name="Google Shape;681;p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3100" y="3837767"/>
            <a:ext cx="2470600" cy="2193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9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9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/>
          </a:p>
        </p:txBody>
      </p:sp>
      <p:sp>
        <p:nvSpPr>
          <p:cNvPr id="687" name="Google Shape;687;p93"/>
          <p:cNvSpPr txBox="1">
            <a:spLocks noGrp="1"/>
          </p:cNvSpPr>
          <p:nvPr>
            <p:ph type="body" idx="1"/>
          </p:nvPr>
        </p:nvSpPr>
        <p:spPr>
          <a:xfrm>
            <a:off x="415600" y="1688433"/>
            <a:ext cx="11360800" cy="440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endParaRPr/>
          </a:p>
        </p:txBody>
      </p:sp>
      <p:pic>
        <p:nvPicPr>
          <p:cNvPr id="688" name="Google Shape;688;p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7880" y="579434"/>
            <a:ext cx="8176232" cy="569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9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9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Exercise</a:t>
            </a:r>
            <a:endParaRPr/>
          </a:p>
        </p:txBody>
      </p:sp>
      <p:sp>
        <p:nvSpPr>
          <p:cNvPr id="694" name="Google Shape;694;p94"/>
          <p:cNvSpPr txBox="1">
            <a:spLocks noGrp="1"/>
          </p:cNvSpPr>
          <p:nvPr>
            <p:ph type="body" idx="1"/>
          </p:nvPr>
        </p:nvSpPr>
        <p:spPr>
          <a:xfrm>
            <a:off x="415600" y="1688433"/>
            <a:ext cx="11360800" cy="440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dirty="0"/>
              <a:t>Construct an NFA that accepts the language generated by the grammar:</a:t>
            </a:r>
            <a:endParaRPr sz="2400" dirty="0"/>
          </a:p>
        </p:txBody>
      </p:sp>
      <p:pic>
        <p:nvPicPr>
          <p:cNvPr id="695" name="Google Shape;695;p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4817" y="2827487"/>
            <a:ext cx="2503467" cy="243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9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9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/>
              <a:t>Example: from NFA to regular grammar</a:t>
            </a:r>
            <a:endParaRPr dirty="0"/>
          </a:p>
        </p:txBody>
      </p:sp>
      <p:sp>
        <p:nvSpPr>
          <p:cNvPr id="701" name="Google Shape;701;p95"/>
          <p:cNvSpPr txBox="1">
            <a:spLocks noGrp="1"/>
          </p:cNvSpPr>
          <p:nvPr>
            <p:ph type="body" idx="1"/>
          </p:nvPr>
        </p:nvSpPr>
        <p:spPr>
          <a:xfrm>
            <a:off x="415600" y="1688433"/>
            <a:ext cx="11360800" cy="440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endParaRPr dirty="0"/>
          </a:p>
        </p:txBody>
      </p:sp>
      <p:pic>
        <p:nvPicPr>
          <p:cNvPr id="702" name="Google Shape;702;p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6280" y="1856432"/>
            <a:ext cx="6531317" cy="423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3" name="Google Shape;703;p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5596" y="4821029"/>
            <a:ext cx="4104000" cy="1271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28E871-169B-4F0F-A6DF-47E15C37C17E}"/>
              </a:ext>
            </a:extLst>
          </p:cNvPr>
          <p:cNvSpPr txBox="1"/>
          <p:nvPr/>
        </p:nvSpPr>
        <p:spPr>
          <a:xfrm>
            <a:off x="7718322" y="1426823"/>
            <a:ext cx="442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111111"/>
                </a:solidFill>
              </a:rPr>
              <a:t>b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9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9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/>
          </a:p>
        </p:txBody>
      </p:sp>
      <p:sp>
        <p:nvSpPr>
          <p:cNvPr id="709" name="Google Shape;709;p96"/>
          <p:cNvSpPr txBox="1">
            <a:spLocks noGrp="1"/>
          </p:cNvSpPr>
          <p:nvPr>
            <p:ph type="body" idx="1"/>
          </p:nvPr>
        </p:nvSpPr>
        <p:spPr>
          <a:xfrm>
            <a:off x="415600" y="1688433"/>
            <a:ext cx="11360800" cy="440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endParaRPr/>
          </a:p>
        </p:txBody>
      </p:sp>
      <p:pic>
        <p:nvPicPr>
          <p:cNvPr id="710" name="Google Shape;710;p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6967" y="1688433"/>
            <a:ext cx="8206467" cy="4261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9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9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/>
          </a:p>
        </p:txBody>
      </p:sp>
      <p:sp>
        <p:nvSpPr>
          <p:cNvPr id="716" name="Google Shape;716;p97"/>
          <p:cNvSpPr txBox="1">
            <a:spLocks noGrp="1"/>
          </p:cNvSpPr>
          <p:nvPr>
            <p:ph type="body" idx="1"/>
          </p:nvPr>
        </p:nvSpPr>
        <p:spPr>
          <a:xfrm>
            <a:off x="415600" y="1688433"/>
            <a:ext cx="11360800" cy="440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endParaRPr/>
          </a:p>
        </p:txBody>
      </p:sp>
      <p:pic>
        <p:nvPicPr>
          <p:cNvPr id="717" name="Google Shape;717;p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5167" y="1320100"/>
            <a:ext cx="9321232" cy="47719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6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9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dirty="0"/>
              <a:t>Language of the grammar:</a:t>
            </a:r>
            <a:br>
              <a:rPr lang="en-US" dirty="0"/>
            </a:br>
            <a:endParaRPr dirty="0"/>
          </a:p>
        </p:txBody>
      </p:sp>
      <p:sp>
        <p:nvSpPr>
          <p:cNvPr id="435" name="Google Shape;435;p62"/>
          <p:cNvSpPr txBox="1">
            <a:spLocks noGrp="1"/>
          </p:cNvSpPr>
          <p:nvPr>
            <p:ph type="body" idx="1"/>
          </p:nvPr>
        </p:nvSpPr>
        <p:spPr>
          <a:xfrm>
            <a:off x="415600" y="1688433"/>
            <a:ext cx="11360800" cy="440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Bef>
                <a:spcPts val="2133"/>
              </a:spcBef>
              <a:buNone/>
            </a:pPr>
            <a:endParaRPr sz="2400" dirty="0"/>
          </a:p>
          <a:p>
            <a:pPr marL="0" indent="0">
              <a:spcBef>
                <a:spcPts val="2133"/>
              </a:spcBef>
              <a:buNone/>
            </a:pPr>
            <a:r>
              <a:rPr lang="en" sz="2400" dirty="0"/>
              <a:t>L = { “a cat runs”,  “a cat walks”, “the cat runs”,  “the cat walks”, “a dog runs”,</a:t>
            </a:r>
            <a:endParaRPr sz="2400" dirty="0"/>
          </a:p>
          <a:p>
            <a:pPr marL="0" indent="0">
              <a:spcBef>
                <a:spcPts val="2133"/>
              </a:spcBef>
              <a:buNone/>
            </a:pPr>
            <a:r>
              <a:rPr lang="en" sz="2400" dirty="0"/>
              <a:t>       “a dog walks”,   “the dog runs”,  “the dog walks” }</a:t>
            </a:r>
            <a:endParaRPr sz="2400" dirty="0"/>
          </a:p>
          <a:p>
            <a:pPr indent="0">
              <a:spcBef>
                <a:spcPts val="2133"/>
              </a:spcBef>
              <a:spcAft>
                <a:spcPts val="2133"/>
              </a:spcAft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9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9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/>
          </a:p>
        </p:txBody>
      </p:sp>
      <p:sp>
        <p:nvSpPr>
          <p:cNvPr id="723" name="Google Shape;723;p98"/>
          <p:cNvSpPr txBox="1">
            <a:spLocks noGrp="1"/>
          </p:cNvSpPr>
          <p:nvPr>
            <p:ph type="body" idx="1"/>
          </p:nvPr>
        </p:nvSpPr>
        <p:spPr>
          <a:xfrm>
            <a:off x="415600" y="1688433"/>
            <a:ext cx="11360800" cy="440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endParaRPr/>
          </a:p>
        </p:txBody>
      </p:sp>
      <p:pic>
        <p:nvPicPr>
          <p:cNvPr id="724" name="Google Shape;724;p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8003" y="449067"/>
            <a:ext cx="8379899" cy="5959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6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9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Notation</a:t>
            </a:r>
            <a:endParaRPr/>
          </a:p>
        </p:txBody>
      </p:sp>
      <p:sp>
        <p:nvSpPr>
          <p:cNvPr id="441" name="Google Shape;441;p63"/>
          <p:cNvSpPr txBox="1">
            <a:spLocks noGrp="1"/>
          </p:cNvSpPr>
          <p:nvPr>
            <p:ph type="body" idx="1"/>
          </p:nvPr>
        </p:nvSpPr>
        <p:spPr>
          <a:xfrm>
            <a:off x="415600" y="1688433"/>
            <a:ext cx="11360800" cy="497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ctr">
              <a:buNone/>
            </a:pPr>
            <a:r>
              <a:rPr lang="en" sz="3200" dirty="0"/>
              <a:t>Production Rules</a:t>
            </a:r>
            <a:endParaRPr sz="3200" dirty="0"/>
          </a:p>
          <a:p>
            <a:pPr marL="0" indent="0">
              <a:spcBef>
                <a:spcPts val="2133"/>
              </a:spcBef>
              <a:buNone/>
            </a:pPr>
            <a:endParaRPr dirty="0"/>
          </a:p>
          <a:p>
            <a:pPr marL="0" indent="0">
              <a:spcBef>
                <a:spcPts val="2133"/>
              </a:spcBef>
              <a:buNone/>
            </a:pPr>
            <a:endParaRPr dirty="0"/>
          </a:p>
          <a:p>
            <a:pPr marL="0" indent="0">
              <a:spcBef>
                <a:spcPts val="2133"/>
              </a:spcBef>
              <a:buNone/>
            </a:pPr>
            <a:endParaRPr dirty="0"/>
          </a:p>
          <a:p>
            <a:pPr marL="0" indent="0">
              <a:spcBef>
                <a:spcPts val="2133"/>
              </a:spcBef>
              <a:buNone/>
            </a:pPr>
            <a:endParaRPr dirty="0"/>
          </a:p>
          <a:p>
            <a:pPr marL="1828754" indent="609585">
              <a:spcBef>
                <a:spcPts val="2133"/>
              </a:spcBef>
              <a:buNone/>
            </a:pPr>
            <a:r>
              <a:rPr lang="en" dirty="0"/>
              <a:t>  </a:t>
            </a:r>
          </a:p>
          <a:p>
            <a:pPr marL="1828754" indent="609585">
              <a:spcBef>
                <a:spcPts val="2133"/>
              </a:spcBef>
              <a:buNone/>
            </a:pPr>
            <a:r>
              <a:rPr lang="en" dirty="0"/>
              <a:t>Variables                                                                     Terminals</a:t>
            </a:r>
            <a:endParaRPr dirty="0"/>
          </a:p>
          <a:p>
            <a:pPr marL="1828754" indent="609585">
              <a:spcBef>
                <a:spcPts val="2133"/>
              </a:spcBef>
              <a:buNone/>
            </a:pPr>
            <a:endParaRPr dirty="0"/>
          </a:p>
          <a:p>
            <a:pPr marL="0" indent="0" algn="ctr">
              <a:spcBef>
                <a:spcPts val="2133"/>
              </a:spcBef>
              <a:spcAft>
                <a:spcPts val="2133"/>
              </a:spcAft>
              <a:buNone/>
            </a:pPr>
            <a:endParaRPr dirty="0"/>
          </a:p>
        </p:txBody>
      </p:sp>
      <p:pic>
        <p:nvPicPr>
          <p:cNvPr id="442" name="Google Shape;442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0201" y="2368168"/>
            <a:ext cx="4394567" cy="29744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6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9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/>
              <a:t>Another Example</a:t>
            </a:r>
            <a:endParaRPr dirty="0"/>
          </a:p>
        </p:txBody>
      </p:sp>
      <p:sp>
        <p:nvSpPr>
          <p:cNvPr id="448" name="Google Shape;448;p64"/>
          <p:cNvSpPr txBox="1">
            <a:spLocks noGrp="1"/>
          </p:cNvSpPr>
          <p:nvPr>
            <p:ph type="body" idx="1"/>
          </p:nvPr>
        </p:nvSpPr>
        <p:spPr>
          <a:xfrm>
            <a:off x="415600" y="1688433"/>
            <a:ext cx="11360800" cy="440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r>
              <a:rPr lang="en" sz="2400" dirty="0"/>
              <a:t>Grammar:</a:t>
            </a:r>
            <a:endParaRPr sz="2400" dirty="0"/>
          </a:p>
          <a:p>
            <a:pPr marL="0" indent="0">
              <a:spcBef>
                <a:spcPts val="2133"/>
              </a:spcBef>
              <a:buNone/>
            </a:pPr>
            <a:endParaRPr sz="2400" dirty="0"/>
          </a:p>
          <a:p>
            <a:pPr marL="0" indent="0">
              <a:spcBef>
                <a:spcPts val="2133"/>
              </a:spcBef>
              <a:buNone/>
            </a:pPr>
            <a:endParaRPr sz="2400" dirty="0"/>
          </a:p>
          <a:p>
            <a:pPr marL="0" indent="0">
              <a:spcBef>
                <a:spcPts val="2133"/>
              </a:spcBef>
              <a:buNone/>
            </a:pPr>
            <a:r>
              <a:rPr lang="en" sz="2400" dirty="0"/>
              <a:t>Derivation of sentence       :</a:t>
            </a:r>
            <a:endParaRPr sz="2400" dirty="0"/>
          </a:p>
          <a:p>
            <a:pPr marL="0" indent="0">
              <a:spcBef>
                <a:spcPts val="2133"/>
              </a:spcBef>
              <a:buNone/>
            </a:pPr>
            <a:endParaRPr dirty="0"/>
          </a:p>
          <a:p>
            <a:pPr marL="0" indent="0">
              <a:spcBef>
                <a:spcPts val="2133"/>
              </a:spcBef>
              <a:buNone/>
            </a:pPr>
            <a:endParaRPr dirty="0"/>
          </a:p>
          <a:p>
            <a:pPr marL="0" indent="0">
              <a:spcBef>
                <a:spcPts val="2133"/>
              </a:spcBef>
              <a:buNone/>
            </a:pPr>
            <a:endParaRPr dirty="0"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endParaRPr dirty="0"/>
          </a:p>
        </p:txBody>
      </p:sp>
      <p:pic>
        <p:nvPicPr>
          <p:cNvPr id="449" name="Google Shape;449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0334" y="1825600"/>
            <a:ext cx="1837933" cy="1215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05895" y="3890233"/>
            <a:ext cx="463441" cy="359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93009" y="4185934"/>
            <a:ext cx="4679492" cy="190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6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9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/>
              <a:t>Another Example (</a:t>
            </a:r>
            <a:r>
              <a:rPr lang="en-US" dirty="0" err="1"/>
              <a:t>cont</a:t>
            </a:r>
            <a:r>
              <a:rPr lang="en" dirty="0"/>
              <a:t>)</a:t>
            </a:r>
            <a:endParaRPr dirty="0"/>
          </a:p>
        </p:txBody>
      </p:sp>
      <p:sp>
        <p:nvSpPr>
          <p:cNvPr id="457" name="Google Shape;457;p65"/>
          <p:cNvSpPr txBox="1">
            <a:spLocks noGrp="1"/>
          </p:cNvSpPr>
          <p:nvPr>
            <p:ph type="body" idx="1"/>
          </p:nvPr>
        </p:nvSpPr>
        <p:spPr>
          <a:xfrm>
            <a:off x="415600" y="1688433"/>
            <a:ext cx="11360800" cy="440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r>
              <a:rPr lang="en" sz="2400" dirty="0"/>
              <a:t>Grammar:</a:t>
            </a:r>
            <a:endParaRPr sz="2400" dirty="0"/>
          </a:p>
          <a:p>
            <a:pPr marL="0" indent="0">
              <a:spcBef>
                <a:spcPts val="2133"/>
              </a:spcBef>
              <a:buNone/>
            </a:pPr>
            <a:endParaRPr sz="2400" dirty="0"/>
          </a:p>
          <a:p>
            <a:pPr marL="0" indent="0">
              <a:spcBef>
                <a:spcPts val="2133"/>
              </a:spcBef>
              <a:buNone/>
            </a:pPr>
            <a:endParaRPr sz="2400" dirty="0"/>
          </a:p>
          <a:p>
            <a:pPr marL="0" indent="0">
              <a:spcBef>
                <a:spcPts val="2133"/>
              </a:spcBef>
              <a:buNone/>
            </a:pPr>
            <a:r>
              <a:rPr lang="en" sz="2400" dirty="0"/>
              <a:t>Derivation of sentence               :</a:t>
            </a:r>
            <a:endParaRPr sz="2400" dirty="0"/>
          </a:p>
          <a:p>
            <a:pPr marL="0" indent="0">
              <a:spcBef>
                <a:spcPts val="2133"/>
              </a:spcBef>
              <a:buNone/>
            </a:pPr>
            <a:endParaRPr sz="2400" dirty="0"/>
          </a:p>
          <a:p>
            <a:pPr marL="0" indent="0">
              <a:spcBef>
                <a:spcPts val="2133"/>
              </a:spcBef>
              <a:buNone/>
            </a:pPr>
            <a:endParaRPr sz="2400" dirty="0"/>
          </a:p>
          <a:p>
            <a:pPr marL="0" indent="0">
              <a:spcBef>
                <a:spcPts val="2133"/>
              </a:spcBef>
              <a:buNone/>
            </a:pPr>
            <a:endParaRPr sz="2400" dirty="0"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endParaRPr sz="2400" dirty="0"/>
          </a:p>
        </p:txBody>
      </p:sp>
      <p:pic>
        <p:nvPicPr>
          <p:cNvPr id="458" name="Google Shape;458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0334" y="1825600"/>
            <a:ext cx="1837933" cy="1215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51633" y="3908634"/>
            <a:ext cx="886931" cy="359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43034" y="4111301"/>
            <a:ext cx="5623533" cy="21815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6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9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dirty="0"/>
              <a:t>Other derivations:</a:t>
            </a:r>
            <a:endParaRPr dirty="0"/>
          </a:p>
        </p:txBody>
      </p:sp>
      <p:sp>
        <p:nvSpPr>
          <p:cNvPr id="466" name="Google Shape;466;p66"/>
          <p:cNvSpPr txBox="1">
            <a:spLocks noGrp="1"/>
          </p:cNvSpPr>
          <p:nvPr>
            <p:ph type="body" idx="1"/>
          </p:nvPr>
        </p:nvSpPr>
        <p:spPr>
          <a:xfrm>
            <a:off x="415600" y="1688433"/>
            <a:ext cx="11360800" cy="440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Bef>
                <a:spcPts val="2133"/>
              </a:spcBef>
              <a:buNone/>
            </a:pPr>
            <a:endParaRPr dirty="0"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endParaRPr dirty="0"/>
          </a:p>
        </p:txBody>
      </p:sp>
      <p:pic>
        <p:nvPicPr>
          <p:cNvPr id="467" name="Google Shape;467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4468" y="2619367"/>
            <a:ext cx="7919601" cy="3212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6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9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dirty="0"/>
              <a:t>Language of the grammar</a:t>
            </a:r>
            <a:br>
              <a:rPr lang="en-US" dirty="0"/>
            </a:br>
            <a:endParaRPr dirty="0"/>
          </a:p>
        </p:txBody>
      </p:sp>
      <p:sp>
        <p:nvSpPr>
          <p:cNvPr id="473" name="Google Shape;473;p67"/>
          <p:cNvSpPr txBox="1">
            <a:spLocks noGrp="1"/>
          </p:cNvSpPr>
          <p:nvPr>
            <p:ph type="body" idx="1"/>
          </p:nvPr>
        </p:nvSpPr>
        <p:spPr>
          <a:xfrm>
            <a:off x="415600" y="1688433"/>
            <a:ext cx="11360800" cy="440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Bef>
                <a:spcPts val="2133"/>
              </a:spcBef>
              <a:buNone/>
            </a:pPr>
            <a:endParaRPr dirty="0"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endParaRPr dirty="0"/>
          </a:p>
        </p:txBody>
      </p:sp>
      <p:pic>
        <p:nvPicPr>
          <p:cNvPr id="474" name="Google Shape;474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8068" y="2562134"/>
            <a:ext cx="3875833" cy="327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1529</TotalTime>
  <Words>298</Words>
  <Application>Microsoft Office PowerPoint</Application>
  <PresentationFormat>Widescreen</PresentationFormat>
  <Paragraphs>126</Paragraphs>
  <Slides>40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Open Sans</vt:lpstr>
      <vt:lpstr>PT Sans Narrow</vt:lpstr>
      <vt:lpstr>Tropic</vt:lpstr>
      <vt:lpstr>Grammars</vt:lpstr>
      <vt:lpstr>A derivation of “the dog walks” </vt:lpstr>
      <vt:lpstr>A derivation of “a cat runs”:</vt:lpstr>
      <vt:lpstr>Language of the grammar: </vt:lpstr>
      <vt:lpstr>Notation</vt:lpstr>
      <vt:lpstr>Another Example</vt:lpstr>
      <vt:lpstr>Another Example (cont)</vt:lpstr>
      <vt:lpstr>Other derivations:</vt:lpstr>
      <vt:lpstr>Language of the grammar </vt:lpstr>
      <vt:lpstr>Notation</vt:lpstr>
      <vt:lpstr>Example</vt:lpstr>
      <vt:lpstr>More Notation</vt:lpstr>
      <vt:lpstr>More Notation</vt:lpstr>
      <vt:lpstr>More Notation</vt:lpstr>
      <vt:lpstr>Example</vt:lpstr>
      <vt:lpstr>Example</vt:lpstr>
      <vt:lpstr>Another Grammar Example</vt:lpstr>
      <vt:lpstr>More Derivations</vt:lpstr>
      <vt:lpstr>Language of a Grammar</vt:lpstr>
      <vt:lpstr>Example</vt:lpstr>
      <vt:lpstr>A Convenient Notation</vt:lpstr>
      <vt:lpstr>Linear Grammars</vt:lpstr>
      <vt:lpstr>A Non-Linear Grammar</vt:lpstr>
      <vt:lpstr>Another Linear Grammar</vt:lpstr>
      <vt:lpstr>Right-Linear Grammars</vt:lpstr>
      <vt:lpstr>Left-Linear Grammars</vt:lpstr>
      <vt:lpstr>Regular Grammars</vt:lpstr>
      <vt:lpstr>Observation</vt:lpstr>
      <vt:lpstr>Regular grammars - NFA/DFA - Regular Language</vt:lpstr>
      <vt:lpstr>Example: from regular grammar to NFA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Exercise</vt:lpstr>
      <vt:lpstr>Example: from NFA to regular grammar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Hamed Abdelhaq</dc:creator>
  <cp:lastModifiedBy>Hamed Abdelhaq</cp:lastModifiedBy>
  <cp:revision>11</cp:revision>
  <dcterms:created xsi:type="dcterms:W3CDTF">2018-11-03T07:13:58Z</dcterms:created>
  <dcterms:modified xsi:type="dcterms:W3CDTF">2019-02-27T08:22:40Z</dcterms:modified>
</cp:coreProperties>
</file>