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3" r:id="rId6"/>
    <p:sldId id="257" r:id="rId7"/>
    <p:sldId id="265" r:id="rId8"/>
    <p:sldId id="266" r:id="rId9"/>
    <p:sldId id="267" r:id="rId10"/>
    <p:sldId id="261" r:id="rId11"/>
    <p:sldId id="268" r:id="rId12"/>
    <p:sldId id="264" r:id="rId13"/>
    <p:sldId id="313" r:id="rId14"/>
    <p:sldId id="298" r:id="rId15"/>
    <p:sldId id="273" r:id="rId16"/>
    <p:sldId id="274" r:id="rId17"/>
    <p:sldId id="272" r:id="rId18"/>
    <p:sldId id="276" r:id="rId19"/>
    <p:sldId id="277" r:id="rId20"/>
    <p:sldId id="279" r:id="rId21"/>
    <p:sldId id="288" r:id="rId22"/>
    <p:sldId id="28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1" r:id="rId41"/>
    <p:sldId id="302" r:id="rId42"/>
    <p:sldId id="303" r:id="rId43"/>
    <p:sldId id="304" r:id="rId44"/>
    <p:sldId id="307" r:id="rId45"/>
    <p:sldId id="315" r:id="rId46"/>
    <p:sldId id="308" r:id="rId47"/>
    <p:sldId id="309" r:id="rId48"/>
    <p:sldId id="310" r:id="rId49"/>
    <p:sldId id="311" r:id="rId50"/>
    <p:sldId id="312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492C-2A9B-48A1-B1FD-2FA4F2B421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F36C5-3F21-4595-AF3D-D13E4B6D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0A5F2-34A4-47DF-A9F7-3EE5E89F2BC0}" type="slidenum">
              <a:rPr lang="en-US"/>
              <a:pPr/>
              <a:t>15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A19B7-BE05-4934-824C-4411AA25345B}" type="slidenum">
              <a:rPr lang="en-US"/>
              <a:pPr/>
              <a:t>27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6B818-91D5-4973-BCE1-E7F8651DE5D1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10588-A49E-40D5-94C0-506BC72BA294}" type="slidenum">
              <a:rPr lang="en-US"/>
              <a:pPr/>
              <a:t>29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0B327-F897-4ED0-B8B5-8D6A679340B6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6BB4B-DC9F-4701-A3DC-4D05FC6CACC5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9D641-3D2E-4F4F-9688-B1EC3AE1E3E7}" type="slidenum">
              <a:rPr lang="en-US"/>
              <a:pPr/>
              <a:t>46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E010C-14C4-4F19-B8F2-1C930D14B70B}" type="slidenum">
              <a:rPr lang="en-US"/>
              <a:pPr/>
              <a:t>16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852C4-CB55-41C1-B873-315B7E6F96AB}" type="slidenum">
              <a:rPr lang="en-US"/>
              <a:pPr/>
              <a:t>18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4D6B8-62AE-4A70-9C64-381E358BDF76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0EED5-46A1-4445-9557-787ADF85FB37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8623E-D330-4222-9896-617E3EA81E2F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75362-F61C-4E33-BB0A-2FCE59745155}" type="slidenum">
              <a:rPr lang="en-US"/>
              <a:pPr/>
              <a:t>24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2888F-36F0-4C5F-AFC9-3D1DEB9D7F8C}" type="slidenum">
              <a:rPr lang="en-US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51A07-14F3-47C0-B3B0-A4082FAF136B}" type="slidenum">
              <a:rPr lang="en-US"/>
              <a:pPr/>
              <a:t>26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71A837-D869-4A76-8E05-A3609D9395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812A6A-6D1F-40EA-AFAC-89605CC60D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Basma</a:t>
            </a:r>
            <a:r>
              <a:rPr lang="en-US" dirty="0" smtClean="0"/>
              <a:t> </a:t>
            </a:r>
            <a:r>
              <a:rPr lang="en-US" dirty="0" err="1" smtClean="0"/>
              <a:t>Damiri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Nephrotoxicity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3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Proximal tubule (PT)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~75% of </a:t>
            </a:r>
            <a:r>
              <a:rPr lang="en-US" dirty="0" err="1" smtClean="0"/>
              <a:t>glumerular</a:t>
            </a:r>
            <a:r>
              <a:rPr lang="en-US" dirty="0" smtClean="0"/>
              <a:t> filtrate is </a:t>
            </a:r>
            <a:r>
              <a:rPr lang="en-US" dirty="0" err="1" smtClean="0"/>
              <a:t>reabsorped</a:t>
            </a:r>
            <a:r>
              <a:rPr lang="en-US" dirty="0" smtClean="0"/>
              <a:t> in PT.</a:t>
            </a:r>
          </a:p>
          <a:p>
            <a:r>
              <a:rPr lang="en-US" dirty="0" smtClean="0"/>
              <a:t>Active reabsorption of glucose, sodium, potassium, phosphate, amino acids, sulfate, and uric acid.</a:t>
            </a:r>
          </a:p>
          <a:p>
            <a:endParaRPr lang="en-US" dirty="0"/>
          </a:p>
          <a:p>
            <a:r>
              <a:rPr lang="en-US" dirty="0" smtClean="0"/>
              <a:t>Agents toxic to PT cause </a:t>
            </a:r>
            <a:r>
              <a:rPr lang="en-US" dirty="0" err="1" smtClean="0"/>
              <a:t>aminoacidouria</a:t>
            </a:r>
            <a:r>
              <a:rPr lang="en-US" dirty="0" smtClean="0"/>
              <a:t> and glycosuria.</a:t>
            </a:r>
          </a:p>
          <a:p>
            <a:r>
              <a:rPr lang="en-US" dirty="0" err="1"/>
              <a:t>Reabsorbtion</a:t>
            </a:r>
            <a:r>
              <a:rPr lang="en-US" dirty="0"/>
              <a:t>, secretion, and transport of proteins, ions, and other organic molecules.</a:t>
            </a:r>
          </a:p>
          <a:p>
            <a:r>
              <a:rPr lang="en-US" dirty="0"/>
              <a:t>Differentiated into P1, P2 and P3 (S1, S2, S3) segments based upon </a:t>
            </a:r>
            <a:r>
              <a:rPr lang="en-US" dirty="0" err="1"/>
              <a:t>histochemical</a:t>
            </a:r>
            <a:r>
              <a:rPr lang="en-US" dirty="0"/>
              <a:t> and </a:t>
            </a:r>
            <a:r>
              <a:rPr lang="en-US" dirty="0" err="1"/>
              <a:t>ultrastructural</a:t>
            </a:r>
            <a:r>
              <a:rPr lang="en-US" dirty="0"/>
              <a:t> characteristics.</a:t>
            </a:r>
          </a:p>
          <a:p>
            <a:r>
              <a:rPr lang="en-US" dirty="0"/>
              <a:t>Sex differences exist, in some species, in the metabolic capabilities of proximal tubule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8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DUL_D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95400"/>
            <a:ext cx="6901141" cy="4572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8507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Nephrotoxic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Two classes of environmentally or occupationally relevant chemicals that damage the kidney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Heavy metals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Halogenated hydrocarbons</a:t>
            </a:r>
          </a:p>
          <a:p>
            <a:pPr marL="0" indent="0">
              <a:buNone/>
            </a:pPr>
            <a:r>
              <a:rPr lang="en-US" dirty="0" smtClean="0"/>
              <a:t>2. Therapeutic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7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455801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5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295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/>
              <a:t>Acute single exposures</a:t>
            </a:r>
          </a:p>
          <a:p>
            <a:pPr>
              <a:buFont typeface="Wingdings" pitchFamily="2" charset="2"/>
              <a:buNone/>
            </a:pPr>
            <a:endParaRPr lang="es-ES_tradnl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2514600" y="2667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2514600" y="57912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514600" y="30480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895600" y="2895600"/>
            <a:ext cx="92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2400"/>
              <a:t>blood</a:t>
            </a:r>
            <a:endParaRPr lang="en-US" sz="240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705600" y="25146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2400"/>
              <a:t>urine</a:t>
            </a:r>
            <a:endParaRPr lang="en-US" sz="240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257800" y="5867400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2400"/>
              <a:t>time</a:t>
            </a:r>
            <a:endParaRPr lang="en-US" sz="2400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54013" y="3048000"/>
            <a:ext cx="175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2400"/>
              <a:t>Metal levels</a:t>
            </a:r>
            <a:endParaRPr 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824038" y="6205538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2400"/>
              <a:t>exposure</a:t>
            </a:r>
            <a:endParaRPr lang="en-US" sz="2400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V="1">
            <a:off x="2514600" y="586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4" name="Freeform 12"/>
          <p:cNvSpPr>
            <a:spLocks/>
          </p:cNvSpPr>
          <p:nvPr/>
        </p:nvSpPr>
        <p:spPr bwMode="auto">
          <a:xfrm>
            <a:off x="2514600" y="3352800"/>
            <a:ext cx="6324600" cy="2438400"/>
          </a:xfrm>
          <a:custGeom>
            <a:avLst/>
            <a:gdLst>
              <a:gd name="T0" fmla="*/ 0 w 3984"/>
              <a:gd name="T1" fmla="*/ 1536 h 1536"/>
              <a:gd name="T2" fmla="*/ 2208 w 3984"/>
              <a:gd name="T3" fmla="*/ 0 h 1536"/>
              <a:gd name="T4" fmla="*/ 3984 w 3984"/>
              <a:gd name="T5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1536">
                <a:moveTo>
                  <a:pt x="0" y="1536"/>
                </a:moveTo>
                <a:cubicBezTo>
                  <a:pt x="772" y="768"/>
                  <a:pt x="1544" y="0"/>
                  <a:pt x="2208" y="0"/>
                </a:cubicBezTo>
                <a:cubicBezTo>
                  <a:pt x="2872" y="0"/>
                  <a:pt x="3688" y="1288"/>
                  <a:pt x="3984" y="153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3200400" y="3352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6781800" y="3048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4488"/>
            <a:ext cx="7793037" cy="1331912"/>
          </a:xfrm>
        </p:spPr>
        <p:txBody>
          <a:bodyPr/>
          <a:lstStyle/>
          <a:p>
            <a:r>
              <a:rPr lang="en-US" sz="4000" b="1"/>
              <a:t>What is Cadmium?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752600"/>
            <a:ext cx="8216900" cy="3843338"/>
          </a:xfrm>
        </p:spPr>
        <p:txBody>
          <a:bodyPr/>
          <a:lstStyle/>
          <a:p>
            <a:r>
              <a:rPr lang="en-US" sz="2000"/>
              <a:t>A metal most often encountered in earth’s crust combined with chlorine (cadmium chloride), oxygen (cadmium oxide), or sulfur (cadmium sulfide)</a:t>
            </a:r>
          </a:p>
          <a:p>
            <a:r>
              <a:rPr lang="en-US" sz="2000"/>
              <a:t>Exists as small particles in air, result of smelting, soldering or other high temp. industrial processes</a:t>
            </a:r>
          </a:p>
          <a:p>
            <a:r>
              <a:rPr lang="en-US" sz="2000"/>
              <a:t>By-product of smelting of zinc, lead, copper ores</a:t>
            </a:r>
          </a:p>
          <a:p>
            <a:r>
              <a:rPr lang="en-US" sz="2000"/>
              <a:t>Used mainly in metal plating, producing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pigments, batteries, plastics and as a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neutron absorbent in nuclear reactors</a:t>
            </a:r>
          </a:p>
        </p:txBody>
      </p:sp>
      <p:pic>
        <p:nvPicPr>
          <p:cNvPr id="92164" name="Picture 4" descr="battery 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4916488"/>
            <a:ext cx="12827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79813" y="5776913"/>
            <a:ext cx="382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Goudy Old Style" pitchFamily="18" charset="0"/>
              </a:rPr>
              <a:t>Cadmium is used in batteries</a:t>
            </a:r>
          </a:p>
        </p:txBody>
      </p:sp>
    </p:spTree>
    <p:extLst>
      <p:ext uri="{BB962C8B-B14F-4D97-AF65-F5344CB8AC3E}">
        <p14:creationId xmlns:p14="http://schemas.microsoft.com/office/powerpoint/2010/main" val="7329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Cadmium and Smelters/Mine Sites</a:t>
            </a:r>
            <a:r>
              <a:rPr lang="en-US" sz="480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5550" y="2030413"/>
            <a:ext cx="7710488" cy="2925762"/>
          </a:xfrm>
        </p:spPr>
        <p:txBody>
          <a:bodyPr/>
          <a:lstStyle/>
          <a:p>
            <a:r>
              <a:rPr lang="en-US" sz="2800" dirty="0"/>
              <a:t>Cadmium is a by-product of </a:t>
            </a:r>
            <a:r>
              <a:rPr lang="en-US" sz="2800" dirty="0" smtClean="0"/>
              <a:t>smelter</a:t>
            </a:r>
            <a:endParaRPr lang="en-US" sz="2800" dirty="0"/>
          </a:p>
        </p:txBody>
      </p:sp>
      <p:pic>
        <p:nvPicPr>
          <p:cNvPr id="94212" name="Picture 4" descr="smelter Zambia1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486150"/>
            <a:ext cx="43942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497013" y="4633913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Goudy Old Style" pitchFamily="18" charset="0"/>
              </a:rPr>
              <a:t>Photo of Smelter</a:t>
            </a:r>
          </a:p>
        </p:txBody>
      </p:sp>
    </p:spTree>
    <p:extLst>
      <p:ext uri="{BB962C8B-B14F-4D97-AF65-F5344CB8AC3E}">
        <p14:creationId xmlns:p14="http://schemas.microsoft.com/office/powerpoint/2010/main" val="10079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Tobacco </a:t>
            </a:r>
            <a:r>
              <a:rPr lang="en-US" dirty="0"/>
              <a:t>smoke (a one pack a day smoker absorbs roughly 5 to 10 times the amount absorbed from the average daily diet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Tobacco </a:t>
            </a:r>
            <a:r>
              <a:rPr lang="en-US" dirty="0"/>
              <a:t>smoke is an important source of cadmium exposure Cadmium a component of </a:t>
            </a:r>
            <a:r>
              <a:rPr lang="en-US" dirty="0" err="1"/>
              <a:t>chuifong</a:t>
            </a:r>
            <a:r>
              <a:rPr lang="en-US" dirty="0"/>
              <a:t> </a:t>
            </a:r>
            <a:r>
              <a:rPr lang="en-US" dirty="0" err="1"/>
              <a:t>tokwan</a:t>
            </a:r>
            <a:r>
              <a:rPr lang="en-US" dirty="0"/>
              <a:t> , sold illegally as a miracle herb in china. 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levels are found in grains, cereals, leafy vegetables, and other basic foodstuffs</a:t>
            </a:r>
          </a:p>
        </p:txBody>
      </p:sp>
      <p:pic>
        <p:nvPicPr>
          <p:cNvPr id="4" name="Picture 5" descr="smoker-edi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/>
          <a:stretch/>
        </p:blipFill>
        <p:spPr bwMode="auto">
          <a:xfrm>
            <a:off x="4114800" y="4876800"/>
            <a:ext cx="35369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ins to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t="-38341" r="3044" b="-44742"/>
          <a:stretch/>
        </p:blipFill>
        <p:spPr bwMode="auto">
          <a:xfrm>
            <a:off x="1108709" y="4954588"/>
            <a:ext cx="2777491" cy="11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81013"/>
            <a:ext cx="7793037" cy="1195387"/>
          </a:xfrm>
        </p:spPr>
        <p:txBody>
          <a:bodyPr/>
          <a:lstStyle/>
          <a:p>
            <a:r>
              <a:rPr lang="en-US" sz="3600" b="1"/>
              <a:t>Exposure Sources – By Mouth</a:t>
            </a: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2436813"/>
          </a:xfrm>
        </p:spPr>
        <p:txBody>
          <a:bodyPr/>
          <a:lstStyle/>
          <a:p>
            <a:r>
              <a:rPr lang="en-US" sz="2400"/>
              <a:t>Foods (only a small amount is absorbed)</a:t>
            </a:r>
          </a:p>
          <a:p>
            <a:r>
              <a:rPr lang="en-US" sz="2400"/>
              <a:t>Itai Itai disease (cadmium contamination + diet low in calcium &amp; vitamin D)</a:t>
            </a:r>
          </a:p>
          <a:p>
            <a:r>
              <a:rPr lang="en-US" sz="2400"/>
              <a:t>Cadmium a component of chuifong tokwan, sold illegally as a miracle herb</a:t>
            </a:r>
            <a:endParaRPr lang="en-US" sz="2800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Goudy Old Style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4267200"/>
            <a:ext cx="7867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Goudy Old Style" pitchFamily="18" charset="0"/>
              </a:rPr>
              <a:t>Low levels are found in grains, cereals, leafy vegetables, and other basic foodstuffs</a:t>
            </a:r>
          </a:p>
        </p:txBody>
      </p:sp>
    </p:spTree>
    <p:extLst>
      <p:ext uri="{BB962C8B-B14F-4D97-AF65-F5344CB8AC3E}">
        <p14:creationId xmlns:p14="http://schemas.microsoft.com/office/powerpoint/2010/main" val="19275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81013"/>
            <a:ext cx="7793037" cy="1195387"/>
          </a:xfrm>
        </p:spPr>
        <p:txBody>
          <a:bodyPr/>
          <a:lstStyle/>
          <a:p>
            <a:r>
              <a:rPr lang="en-US" sz="3600" b="1"/>
              <a:t>Why Is Cadmium a Health Hazard?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4219575"/>
          </a:xfrm>
        </p:spPr>
        <p:txBody>
          <a:bodyPr/>
          <a:lstStyle/>
          <a:p>
            <a:r>
              <a:rPr lang="en-US" sz="2400"/>
              <a:t>Affects lungs &amp; kidneys</a:t>
            </a:r>
          </a:p>
          <a:p>
            <a:r>
              <a:rPr lang="en-US" sz="2400"/>
              <a:t>2</a:t>
            </a:r>
            <a:r>
              <a:rPr lang="en-US" sz="2400" baseline="30000"/>
              <a:t>o</a:t>
            </a:r>
            <a:r>
              <a:rPr lang="en-US" sz="2400"/>
              <a:t> effects on skeletal system</a:t>
            </a:r>
          </a:p>
          <a:p>
            <a:r>
              <a:rPr lang="en-US" sz="2400"/>
              <a:t>Binds to sulfhydryl groups, displacing other metals from metalloenzymes, disrupting those enzymes</a:t>
            </a:r>
          </a:p>
          <a:p>
            <a:r>
              <a:rPr lang="en-US" sz="2400"/>
              <a:t>Competes with calcium for binding sites on regulatory proteins</a:t>
            </a:r>
          </a:p>
          <a:p>
            <a:r>
              <a:rPr lang="en-US" sz="2400"/>
              <a:t>Lipid peroxidation has been demonstrated</a:t>
            </a:r>
          </a:p>
          <a:p>
            <a:endParaRPr lang="en-US" sz="2400" baseline="30000"/>
          </a:p>
        </p:txBody>
      </p:sp>
    </p:spTree>
    <p:extLst>
      <p:ext uri="{BB962C8B-B14F-4D97-AF65-F5344CB8AC3E}">
        <p14:creationId xmlns:p14="http://schemas.microsoft.com/office/powerpoint/2010/main" val="18983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Kidney function: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Filtration </a:t>
            </a:r>
            <a:r>
              <a:rPr lang="en-US" dirty="0"/>
              <a:t>and excretion</a:t>
            </a:r>
          </a:p>
          <a:p>
            <a:pPr lvl="0"/>
            <a:r>
              <a:rPr lang="en-US" dirty="0"/>
              <a:t>Homeostasis of water-soluble molecules</a:t>
            </a:r>
          </a:p>
          <a:p>
            <a:pPr lvl="0"/>
            <a:r>
              <a:rPr lang="en-US" dirty="0"/>
              <a:t>Electrolyte homeostasis/acid-base balance</a:t>
            </a:r>
          </a:p>
          <a:p>
            <a:pPr lvl="0"/>
            <a:r>
              <a:rPr lang="en-US" dirty="0"/>
              <a:t>Metabolism/detoxification</a:t>
            </a:r>
          </a:p>
          <a:p>
            <a:pPr lvl="0"/>
            <a:r>
              <a:rPr lang="en-US" dirty="0"/>
              <a:t>Hormone production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Renal Effects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4267200"/>
          </a:xfrm>
        </p:spPr>
        <p:txBody>
          <a:bodyPr/>
          <a:lstStyle/>
          <a:p>
            <a:r>
              <a:rPr lang="en-US"/>
              <a:t>May cause tubular and glomerular damage with resultant proteinuria</a:t>
            </a:r>
          </a:p>
          <a:p>
            <a:r>
              <a:rPr lang="en-US"/>
              <a:t>May follow chronic inhalation or ingestion</a:t>
            </a:r>
          </a:p>
          <a:p>
            <a:r>
              <a:rPr lang="en-US"/>
              <a:t>Latency period of ~10 yrs</a:t>
            </a:r>
          </a:p>
          <a:p>
            <a:r>
              <a:rPr lang="en-US"/>
              <a:t>Nephropathy is progressive &amp; irreversible</a:t>
            </a:r>
          </a:p>
        </p:txBody>
      </p:sp>
    </p:spTree>
    <p:extLst>
      <p:ext uri="{BB962C8B-B14F-4D97-AF65-F5344CB8AC3E}">
        <p14:creationId xmlns:p14="http://schemas.microsoft.com/office/powerpoint/2010/main" val="41114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kidney is the organ most sensitive to the toxic effect of Cd.</a:t>
            </a:r>
          </a:p>
          <a:p>
            <a:r>
              <a:rPr lang="en-US" dirty="0" smtClean="0"/>
              <a:t>Kidney accumulates Cd over life time of the individual until the age of 50. </a:t>
            </a:r>
            <a:r>
              <a:rPr lang="en-US" dirty="0"/>
              <a:t>Biologic half-life may be up to 30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Liver also accumulates Cd but kidney 10 times mo</a:t>
            </a:r>
            <a:r>
              <a:rPr lang="en-US" dirty="0" smtClean="0"/>
              <a:t>re. </a:t>
            </a:r>
          </a:p>
          <a:p>
            <a:r>
              <a:rPr lang="en-US" dirty="0" smtClean="0"/>
              <a:t>Indicators of kidney damage by Cd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microglobulin</a:t>
            </a:r>
            <a:r>
              <a:rPr lang="en-US" dirty="0" smtClean="0"/>
              <a:t>: usually </a:t>
            </a:r>
            <a:r>
              <a:rPr lang="en-US" dirty="0" err="1" smtClean="0"/>
              <a:t>reabsoroped</a:t>
            </a:r>
            <a:r>
              <a:rPr lang="en-US" dirty="0" smtClean="0"/>
              <a:t> by PT (target for damage).</a:t>
            </a:r>
          </a:p>
          <a:p>
            <a:pPr lvl="1"/>
            <a:r>
              <a:rPr lang="en-US" dirty="0" smtClean="0"/>
              <a:t>Glycosuria, </a:t>
            </a:r>
            <a:r>
              <a:rPr lang="en-US" dirty="0" err="1" smtClean="0"/>
              <a:t>aminoacidourea</a:t>
            </a:r>
            <a:r>
              <a:rPr lang="en-US" dirty="0" smtClean="0"/>
              <a:t>, </a:t>
            </a:r>
            <a:r>
              <a:rPr lang="en-US" dirty="0" err="1" smtClean="0"/>
              <a:t>diminsih</a:t>
            </a:r>
            <a:r>
              <a:rPr lang="en-US" dirty="0" smtClean="0"/>
              <a:t> the ability of the kidney to secrete PAH (p-</a:t>
            </a:r>
            <a:r>
              <a:rPr lang="en-US" dirty="0" err="1" smtClean="0"/>
              <a:t>aminohipuric</a:t>
            </a:r>
            <a:r>
              <a:rPr lang="en-US" dirty="0" smtClean="0"/>
              <a:t> acid), do not be confused by PAHs </a:t>
            </a:r>
            <a:r>
              <a:rPr lang="en-US" dirty="0" err="1" smtClean="0"/>
              <a:t>polyaromatic</a:t>
            </a:r>
            <a:r>
              <a:rPr lang="en-US" dirty="0" smtClean="0"/>
              <a:t> hydrocarbons.</a:t>
            </a:r>
          </a:p>
          <a:p>
            <a:pPr lvl="1"/>
            <a:r>
              <a:rPr lang="en-US" dirty="0" smtClean="0"/>
              <a:t>Increases in the secretion of low and high molecular weight proteins.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failure due to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Metalothioneine</a:t>
            </a:r>
            <a:r>
              <a:rPr lang="en-US" dirty="0" smtClean="0"/>
              <a:t> (MT) with high binding affinity to Cd.</a:t>
            </a:r>
          </a:p>
          <a:p>
            <a:r>
              <a:rPr lang="en-US" dirty="0" smtClean="0"/>
              <a:t>MT  acts to protect certain organs such as testes.</a:t>
            </a:r>
          </a:p>
          <a:p>
            <a:r>
              <a:rPr lang="en-US" dirty="0" smtClean="0"/>
              <a:t>MT is overcome by high [Cd] in the proximal tubule.</a:t>
            </a:r>
          </a:p>
          <a:p>
            <a:r>
              <a:rPr lang="en-US" dirty="0" smtClean="0"/>
              <a:t>Free Cd exerts toxic effect to PT</a:t>
            </a:r>
          </a:p>
          <a:p>
            <a:r>
              <a:rPr lang="en-US" dirty="0" smtClean="0"/>
              <a:t>Lysosomes will uptake 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4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Renal Effects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4394200"/>
          </a:xfrm>
        </p:spPr>
        <p:txBody>
          <a:bodyPr/>
          <a:lstStyle/>
          <a:p>
            <a:r>
              <a:rPr lang="en-US" sz="2800"/>
              <a:t>Chronic exposure – progressive renal tubular dysfunction</a:t>
            </a:r>
          </a:p>
          <a:p>
            <a:r>
              <a:rPr lang="en-US" sz="2800"/>
              <a:t>Toxic effects are dose related</a:t>
            </a:r>
          </a:p>
          <a:p>
            <a:r>
              <a:rPr lang="en-US" sz="2800"/>
              <a:t>Critical renal concentration</a:t>
            </a:r>
          </a:p>
          <a:p>
            <a:r>
              <a:rPr lang="en-US" sz="2800"/>
              <a:t>Decreased GFR</a:t>
            </a:r>
          </a:p>
          <a:p>
            <a:r>
              <a:rPr lang="en-US" sz="2800"/>
              <a:t>Chronic renal failure</a:t>
            </a:r>
          </a:p>
          <a:p>
            <a:r>
              <a:rPr lang="en-US" sz="2800"/>
              <a:t>Kidney stones more common</a:t>
            </a:r>
          </a:p>
        </p:txBody>
      </p:sp>
    </p:spTree>
    <p:extLst>
      <p:ext uri="{BB962C8B-B14F-4D97-AF65-F5344CB8AC3E}">
        <p14:creationId xmlns:p14="http://schemas.microsoft.com/office/powerpoint/2010/main" val="28426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Skeletal Effects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3965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Bone lesions occur late in severe chronic poisoning</a:t>
            </a:r>
          </a:p>
          <a:p>
            <a:pPr lvl="1"/>
            <a:r>
              <a:rPr lang="en-US" dirty="0" err="1"/>
              <a:t>Pseudofractures</a:t>
            </a:r>
            <a:endParaRPr lang="en-US" dirty="0"/>
          </a:p>
          <a:p>
            <a:pPr lvl="1"/>
            <a:r>
              <a:rPr lang="en-US" dirty="0"/>
              <a:t>Other effects of </a:t>
            </a:r>
            <a:r>
              <a:rPr lang="en-US" dirty="0" err="1"/>
              <a:t>osteomalacia</a:t>
            </a:r>
            <a:r>
              <a:rPr lang="en-US" dirty="0"/>
              <a:t> and osteoporosis</a:t>
            </a:r>
          </a:p>
          <a:p>
            <a:pPr lvl="1"/>
            <a:r>
              <a:rPr lang="en-US" dirty="0"/>
              <a:t>Appear to be secondary to increased urinary calcium and phosphorus </a:t>
            </a:r>
            <a:r>
              <a:rPr lang="en-US" dirty="0" smtClean="0"/>
              <a:t>losses</a:t>
            </a:r>
          </a:p>
          <a:p>
            <a:pPr lvl="1"/>
            <a:endParaRPr lang="en-US" dirty="0"/>
          </a:p>
          <a:p>
            <a:pPr marL="320040" lvl="1" indent="0">
              <a:buNone/>
            </a:pPr>
            <a:r>
              <a:rPr lang="en-US" dirty="0" err="1"/>
              <a:t>Outch-outch</a:t>
            </a:r>
            <a:r>
              <a:rPr lang="en-US" dirty="0"/>
              <a:t> disease or </a:t>
            </a:r>
            <a:r>
              <a:rPr lang="en-US" dirty="0" err="1"/>
              <a:t>itai-itai</a:t>
            </a:r>
            <a:r>
              <a:rPr lang="en-US" dirty="0"/>
              <a:t> </a:t>
            </a:r>
            <a:r>
              <a:rPr lang="en-US" dirty="0" err="1"/>
              <a:t>byo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Excessive loss of Cd and phosphorus in the urine combined with dietary </a:t>
            </a:r>
            <a:r>
              <a:rPr lang="en-US" dirty="0" err="1"/>
              <a:t>Ca</a:t>
            </a:r>
            <a:r>
              <a:rPr lang="en-US" dirty="0"/>
              <a:t> deficiency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Signs and Symptoms - Acute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2436813"/>
          </a:xfrm>
        </p:spPr>
        <p:txBody>
          <a:bodyPr/>
          <a:lstStyle/>
          <a:p>
            <a:r>
              <a:rPr lang="en-US" sz="2400"/>
              <a:t>Food poisoning (ingestion)</a:t>
            </a:r>
          </a:p>
          <a:p>
            <a:r>
              <a:rPr lang="en-US" sz="2400"/>
              <a:t>Bronchitis (inhalation)</a:t>
            </a:r>
          </a:p>
          <a:p>
            <a:r>
              <a:rPr lang="en-US" sz="2400"/>
              <a:t>Interstitial pneumonitis (inhalation)</a:t>
            </a:r>
          </a:p>
          <a:p>
            <a:r>
              <a:rPr lang="en-US" sz="2400"/>
              <a:t>Pulmonary edema (inhalation)</a:t>
            </a:r>
          </a:p>
          <a:p>
            <a:r>
              <a:rPr lang="en-US" sz="2400"/>
              <a:t>A condition that mimics metal fume fever</a:t>
            </a:r>
          </a:p>
        </p:txBody>
      </p:sp>
      <p:pic>
        <p:nvPicPr>
          <p:cNvPr id="124932" name="Picture 4" descr="Pica kids health 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464050"/>
            <a:ext cx="4321175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85850" y="4876800"/>
            <a:ext cx="3448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Goudy Old Style" pitchFamily="18" charset="0"/>
              </a:rPr>
              <a:t>Children who eat dirt (pica behavior) are at risk</a:t>
            </a:r>
          </a:p>
        </p:txBody>
      </p:sp>
    </p:spTree>
    <p:extLst>
      <p:ext uri="{BB962C8B-B14F-4D97-AF65-F5344CB8AC3E}">
        <p14:creationId xmlns:p14="http://schemas.microsoft.com/office/powerpoint/2010/main" val="20202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Signs &amp; Symptoms - Chronic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2438400"/>
          </a:xfrm>
        </p:spPr>
        <p:txBody>
          <a:bodyPr/>
          <a:lstStyle/>
          <a:p>
            <a:r>
              <a:rPr lang="en-US"/>
              <a:t>Chronic exposure may result in renal dysfunction and bone disease</a:t>
            </a:r>
          </a:p>
          <a:p>
            <a:r>
              <a:rPr lang="en-US"/>
              <a:t>Mild anemia, anosmia &amp; yellow discoloration of the teeth may occur</a:t>
            </a:r>
          </a:p>
        </p:txBody>
      </p:sp>
      <p:pic>
        <p:nvPicPr>
          <p:cNvPr id="126980" name="Picture 4" descr="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200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828800" y="4895850"/>
            <a:ext cx="379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Goudy Old Style" pitchFamily="18" charset="0"/>
              </a:rPr>
              <a:t>Chronic exposure may effect the sense of smell</a:t>
            </a:r>
          </a:p>
        </p:txBody>
      </p:sp>
    </p:spTree>
    <p:extLst>
      <p:ext uri="{BB962C8B-B14F-4D97-AF65-F5344CB8AC3E}">
        <p14:creationId xmlns:p14="http://schemas.microsoft.com/office/powerpoint/2010/main" val="23794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Evaluation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4148138"/>
          </a:xfrm>
        </p:spPr>
        <p:txBody>
          <a:bodyPr/>
          <a:lstStyle/>
          <a:p>
            <a:r>
              <a:rPr lang="en-US"/>
              <a:t>Inhalation</a:t>
            </a:r>
          </a:p>
          <a:p>
            <a:pPr lvl="1"/>
            <a:r>
              <a:rPr lang="en-US"/>
              <a:t>Chest radiograph</a:t>
            </a:r>
          </a:p>
          <a:p>
            <a:r>
              <a:rPr lang="en-US"/>
              <a:t>Chronic exposure</a:t>
            </a:r>
          </a:p>
          <a:p>
            <a:pPr lvl="1"/>
            <a:r>
              <a:rPr lang="en-US"/>
              <a:t>Renal tests</a:t>
            </a:r>
          </a:p>
          <a:p>
            <a:pPr lvl="2"/>
            <a:r>
              <a:rPr lang="en-US"/>
              <a:t>Serum electrolytes, BUN, serum and urinary creatinine, serum creatinine, cadmium in blood &amp; urine, urinary protein</a:t>
            </a:r>
          </a:p>
          <a:p>
            <a:pPr lvl="1"/>
            <a:r>
              <a:rPr lang="en-US"/>
              <a:t>Other tests – CBC &amp; LFTs</a:t>
            </a:r>
          </a:p>
        </p:txBody>
      </p:sp>
      <p:pic>
        <p:nvPicPr>
          <p:cNvPr id="129028" name="Picture 4" descr="chest radi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066800"/>
            <a:ext cx="2374900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Direct Biologic Indicators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900" y="2149475"/>
            <a:ext cx="7004050" cy="2790825"/>
          </a:xfrm>
        </p:spPr>
        <p:txBody>
          <a:bodyPr/>
          <a:lstStyle/>
          <a:p>
            <a:r>
              <a:rPr lang="en-US"/>
              <a:t>24 hour urine cadmium – reflects exposure over time an total body burden</a:t>
            </a:r>
          </a:p>
          <a:p>
            <a:r>
              <a:rPr lang="en-US"/>
              <a:t>Blood cadmium</a:t>
            </a:r>
          </a:p>
          <a:p>
            <a:r>
              <a:rPr lang="en-US"/>
              <a:t>Cadmium in hair – not reliable</a:t>
            </a:r>
          </a:p>
        </p:txBody>
      </p:sp>
      <p:pic>
        <p:nvPicPr>
          <p:cNvPr id="131076" name="Picture 4" descr="hair analysis 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13100"/>
            <a:ext cx="9906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400300" y="5124450"/>
            <a:ext cx="514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Goudy Old Style" pitchFamily="18" charset="0"/>
              </a:rPr>
              <a:t>No quantitative relationship between hair cadmium levels and body burden</a:t>
            </a:r>
          </a:p>
        </p:txBody>
      </p:sp>
    </p:spTree>
    <p:extLst>
      <p:ext uri="{BB962C8B-B14F-4D97-AF65-F5344CB8AC3E}">
        <p14:creationId xmlns:p14="http://schemas.microsoft.com/office/powerpoint/2010/main" val="10048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Indirect Biologic Indicators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46250"/>
            <a:ext cx="8216900" cy="2438400"/>
          </a:xfrm>
        </p:spPr>
        <p:txBody>
          <a:bodyPr/>
          <a:lstStyle/>
          <a:p>
            <a:r>
              <a:rPr lang="en-US" dirty="0"/>
              <a:t>Urinary </a:t>
            </a:r>
            <a:r>
              <a:rPr lang="en-US" dirty="0">
                <a:cs typeface="Times New Roman" pitchFamily="18" charset="0"/>
              </a:rPr>
              <a:t>ß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-microglobulin – evaluate urine levels &gt; 300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/>
              <a:t>g/g </a:t>
            </a:r>
            <a:r>
              <a:rPr lang="en-US" dirty="0" err="1"/>
              <a:t>creatinine</a:t>
            </a:r>
            <a:r>
              <a:rPr lang="en-US" dirty="0"/>
              <a:t> </a:t>
            </a:r>
          </a:p>
          <a:p>
            <a:r>
              <a:rPr lang="en-US" dirty="0"/>
              <a:t>Urinary </a:t>
            </a:r>
            <a:r>
              <a:rPr lang="en-US" dirty="0" smtClean="0"/>
              <a:t>RBP - </a:t>
            </a:r>
            <a:r>
              <a:rPr lang="en-US" dirty="0"/>
              <a:t>retinol-binding protein (RBP)</a:t>
            </a:r>
          </a:p>
          <a:p>
            <a:r>
              <a:rPr lang="en-US" dirty="0"/>
              <a:t>Urinary </a:t>
            </a:r>
            <a:r>
              <a:rPr lang="en-US" dirty="0" err="1"/>
              <a:t>metallothionein</a:t>
            </a:r>
            <a:r>
              <a:rPr lang="en-US" dirty="0"/>
              <a:t> (MT)</a:t>
            </a:r>
          </a:p>
        </p:txBody>
      </p:sp>
    </p:spTree>
    <p:extLst>
      <p:ext uri="{BB962C8B-B14F-4D97-AF65-F5344CB8AC3E}">
        <p14:creationId xmlns:p14="http://schemas.microsoft.com/office/powerpoint/2010/main" val="5317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Filtration and </a:t>
            </a:r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Rate of blood flow is higher than other very perfused tissue like heart, brain, and liver. </a:t>
            </a:r>
          </a:p>
          <a:p>
            <a:pPr>
              <a:lnSpc>
                <a:spcPct val="170000"/>
              </a:lnSpc>
            </a:pPr>
            <a:r>
              <a:rPr lang="en-US" dirty="0"/>
              <a:t>Kidneys receive about 25% of cardiac output 1.2-1.3L/min or 400 ml/100g tissue/ min.</a:t>
            </a:r>
          </a:p>
          <a:p>
            <a:pPr>
              <a:lnSpc>
                <a:spcPct val="170000"/>
              </a:lnSpc>
            </a:pPr>
            <a:r>
              <a:rPr lang="en-US" dirty="0"/>
              <a:t>The tubule resorbs greater than 99% of the glomerular </a:t>
            </a:r>
            <a:r>
              <a:rPr lang="en-US" dirty="0" smtClean="0"/>
              <a:t>filtrate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The proximal tubule has extensive </a:t>
            </a:r>
            <a:r>
              <a:rPr lang="en-US" dirty="0" err="1"/>
              <a:t>resorption</a:t>
            </a:r>
            <a:r>
              <a:rPr lang="en-US" dirty="0"/>
              <a:t> and selective </a:t>
            </a:r>
            <a:r>
              <a:rPr lang="en-US" dirty="0" smtClean="0"/>
              <a:t>secretion:  </a:t>
            </a:r>
            <a:r>
              <a:rPr lang="en-US" dirty="0"/>
              <a:t>Low MW protein </a:t>
            </a:r>
            <a:r>
              <a:rPr lang="en-US" dirty="0" err="1"/>
              <a:t>resorption</a:t>
            </a:r>
            <a:r>
              <a:rPr lang="en-US" dirty="0"/>
              <a:t> and primary site for cytochrome P450s.</a:t>
            </a:r>
          </a:p>
          <a:p>
            <a:pPr>
              <a:lnSpc>
                <a:spcPct val="170000"/>
              </a:lnSpc>
            </a:pPr>
            <a:r>
              <a:rPr lang="en-US" dirty="0"/>
              <a:t>Thin loop of </a:t>
            </a:r>
            <a:r>
              <a:rPr lang="en-US" dirty="0" err="1"/>
              <a:t>Henle</a:t>
            </a:r>
            <a:r>
              <a:rPr lang="en-US" dirty="0"/>
              <a:t> - </a:t>
            </a:r>
            <a:r>
              <a:rPr lang="en-US" dirty="0" err="1"/>
              <a:t>resorption</a:t>
            </a:r>
            <a:r>
              <a:rPr lang="en-US" dirty="0"/>
              <a:t> of fluids</a:t>
            </a:r>
          </a:p>
          <a:p>
            <a:pPr>
              <a:lnSpc>
                <a:spcPct val="170000"/>
              </a:lnSpc>
            </a:pPr>
            <a:r>
              <a:rPr lang="en-US" dirty="0"/>
              <a:t>Distal tubule - </a:t>
            </a:r>
            <a:r>
              <a:rPr lang="en-US" dirty="0" err="1"/>
              <a:t>resorption</a:t>
            </a:r>
            <a:r>
              <a:rPr lang="en-US" dirty="0"/>
              <a:t> of fluids and acid-base balance</a:t>
            </a:r>
          </a:p>
          <a:p>
            <a:pPr>
              <a:lnSpc>
                <a:spcPct val="170000"/>
              </a:lnSpc>
            </a:pPr>
            <a:r>
              <a:rPr lang="en-US" dirty="0"/>
              <a:t>Collecting duct - </a:t>
            </a:r>
            <a:r>
              <a:rPr lang="en-US" dirty="0" err="1"/>
              <a:t>resorption</a:t>
            </a:r>
            <a:r>
              <a:rPr lang="en-US" dirty="0"/>
              <a:t> of fluids, antidiuretic hormone and acid-base </a:t>
            </a:r>
            <a:r>
              <a:rPr lang="en-US" dirty="0" smtClean="0"/>
              <a:t>balance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145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 &amp; Management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49475"/>
            <a:ext cx="6891338" cy="4098925"/>
          </a:xfrm>
        </p:spPr>
        <p:txBody>
          <a:bodyPr/>
          <a:lstStyle/>
          <a:p>
            <a:r>
              <a:rPr lang="en-US" sz="2800"/>
              <a:t>Acute Exposure</a:t>
            </a:r>
          </a:p>
          <a:p>
            <a:pPr lvl="1"/>
            <a:r>
              <a:rPr lang="en-US" sz="2400"/>
              <a:t>No proven treatment</a:t>
            </a:r>
          </a:p>
          <a:p>
            <a:pPr lvl="2"/>
            <a:r>
              <a:rPr lang="en-US" b="1"/>
              <a:t>Supportive treatment includes fluid replacement, oxygen, mechanical ventilation.  With ingestion, gastric decontamination by emesis or gastric lavage soon after exposure.  Activated charcoal not proven effective</a:t>
            </a:r>
          </a:p>
          <a:p>
            <a:r>
              <a:rPr lang="en-US" sz="2800"/>
              <a:t>Chronic – </a:t>
            </a:r>
            <a:r>
              <a:rPr lang="en-US" sz="2800" b="1"/>
              <a:t>Prevent further exposure</a:t>
            </a:r>
          </a:p>
        </p:txBody>
      </p:sp>
    </p:spTree>
    <p:extLst>
      <p:ext uri="{BB962C8B-B14F-4D97-AF65-F5344CB8AC3E}">
        <p14:creationId xmlns:p14="http://schemas.microsoft.com/office/powerpoint/2010/main" val="15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/>
              <a:t>Mercury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Occurs in three forms (elemental, inorganic salts, and organic compounds)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Contamination results from mining, smelting, and industrial discharges.  Mercury in water can be converted by bacteria to organic mercury (more toxic) in fish.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also be found in thermometers, dental amalgams, fluorescent light bulbs, disc batteries, electrical switches, folk remedies, chemistry sets and vaccines.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7730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Mercury - Exposure</a:t>
            </a: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Elemental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liquid at room temperature that volatizes readily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rapid distribution in body by vapor, poor in GI tract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Inorganic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poorly absorbed in GI tract, but can be caustic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dermal exposure has resulted in toxicity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Organic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lipid soluble and well absorbed via GI, lungs and skin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 cross placenta and into breast milk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82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Elemental Mercury</a:t>
            </a:r>
            <a:endParaRPr lang="en-US" sz="40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9342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At high concentrations, vapor inhalation produces acute necrotizing bronchitis, pneumonitis, and death.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Long term exposure affects CNS.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Early:  insomnia, forgetfulness, anorexia, mild tremor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Late:  progressive tremor and </a:t>
            </a:r>
            <a:r>
              <a:rPr lang="en-US" sz="2400" dirty="0" err="1"/>
              <a:t>erethism</a:t>
            </a:r>
            <a:r>
              <a:rPr lang="en-US" sz="2400" dirty="0"/>
              <a:t> (red palms, emotional </a:t>
            </a:r>
            <a:r>
              <a:rPr lang="en-US" sz="2400" dirty="0" smtClean="0"/>
              <a:t>liability, </a:t>
            </a:r>
            <a:r>
              <a:rPr lang="en-US" sz="2400" dirty="0"/>
              <a:t>and memory impairment)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Salivation, excessive sweating, renal toxicity (proteinuria, or </a:t>
            </a:r>
            <a:r>
              <a:rPr lang="en-US" sz="2400" dirty="0" smtClean="0"/>
              <a:t>nephritic </a:t>
            </a:r>
            <a:r>
              <a:rPr lang="en-US" sz="2400" dirty="0"/>
              <a:t>syndrome)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Dental amalgams do not pose a health risk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126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z="4800" dirty="0"/>
              <a:t>Inorganic </a:t>
            </a:r>
            <a:r>
              <a:rPr lang="en-US" sz="4800" dirty="0" smtClean="0"/>
              <a:t>Mercury (Hg</a:t>
            </a:r>
            <a:r>
              <a:rPr lang="en-US" sz="4800" baseline="30000" dirty="0" smtClean="0"/>
              <a:t>+2</a:t>
            </a:r>
            <a:r>
              <a:rPr lang="en-US" sz="4800" dirty="0" smtClean="0"/>
              <a:t>)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Classical </a:t>
            </a:r>
            <a:r>
              <a:rPr lang="en-US" sz="2800" dirty="0" err="1" smtClean="0"/>
              <a:t>nephrotoxicants</a:t>
            </a:r>
            <a:r>
              <a:rPr lang="en-US" sz="2800" dirty="0" smtClean="0"/>
              <a:t>: model compound for producing nephrotoxicity in animals.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Massive dose can cause damage to the PT and leads to kidney </a:t>
            </a:r>
            <a:r>
              <a:rPr lang="en-US" sz="2800" dirty="0" smtClean="0"/>
              <a:t>failure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Breakdown </a:t>
            </a:r>
            <a:r>
              <a:rPr lang="en-US" sz="2800" dirty="0">
                <a:solidFill>
                  <a:srgbClr val="FF0000"/>
                </a:solidFill>
              </a:rPr>
              <a:t>of mucosal barriers leads to increased absorption and distribution to kidneys (proximal tubular necrosis and anuria</a:t>
            </a:r>
            <a:r>
              <a:rPr lang="en-US" sz="2800" dirty="0" smtClean="0">
                <a:solidFill>
                  <a:srgbClr val="FF0000"/>
                </a:solidFill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Gastrointestinal ulceration or perforation and hemorrhage are rapidly produced, followed by circulatory collapse.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2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/>
              <a:t>Organic Mercury</a:t>
            </a:r>
            <a:endParaRPr lang="en-US" sz="400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553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Toxicity occurs with long term exposure and effects the CNS.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Signs progress from </a:t>
            </a:r>
            <a:r>
              <a:rPr lang="en-US" sz="2400" dirty="0" err="1"/>
              <a:t>paresthesias</a:t>
            </a:r>
            <a:r>
              <a:rPr lang="en-US" sz="2400" dirty="0"/>
              <a:t> to ataxia, followed by generalized weakness, visual and hearing impairment, tremor and muscle spasticity, and then coma and death.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Teratogen with large chronic exposure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Asymptomatic mothers with severely affected infants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Infants appeared normal at birth, but psychomotor retardation, blindness, deafness, and seizures developed over </a:t>
            </a:r>
            <a:r>
              <a:rPr lang="en-US" sz="2400" dirty="0" smtClean="0"/>
              <a:t>time</a:t>
            </a:r>
            <a:r>
              <a:rPr lang="en-US" sz="2400" dirty="0"/>
              <a:t>.  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8478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44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sz="4800"/>
              <a:t>Diagnosis and Treatment</a:t>
            </a:r>
            <a:endParaRPr lang="en-US" sz="400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6858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Dx</a:t>
            </a:r>
            <a:r>
              <a:rPr lang="en-US" sz="2800" dirty="0"/>
              <a:t> made by history and physical and lab analysis. Inorganic mercury can be measured in 24 hour urine collection; organic mercury is measured in whole blood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2 </a:t>
            </a:r>
            <a:r>
              <a:rPr lang="en-US" sz="2800" dirty="0" err="1" smtClean="0"/>
              <a:t>microglubulin</a:t>
            </a:r>
            <a:r>
              <a:rPr lang="en-US" sz="2800" dirty="0" smtClean="0"/>
              <a:t> in the blood not the urine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most important and effective treatment is to identify the source and end the exposure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Chelating agents </a:t>
            </a:r>
            <a:r>
              <a:rPr lang="en-US" sz="2800" b="1" dirty="0" err="1" smtClean="0"/>
              <a:t>D</a:t>
            </a:r>
            <a:r>
              <a:rPr lang="en-US" sz="2800" dirty="0" err="1" smtClean="0"/>
              <a:t>i</a:t>
            </a:r>
            <a:r>
              <a:rPr lang="en-US" sz="2800" b="1" dirty="0" err="1" smtClean="0"/>
              <a:t>m</a:t>
            </a:r>
            <a:r>
              <a:rPr lang="en-US" sz="2800" dirty="0" err="1" smtClean="0"/>
              <a:t>ercapto</a:t>
            </a:r>
            <a:r>
              <a:rPr lang="en-US" sz="2800" b="1" dirty="0" err="1" smtClean="0"/>
              <a:t>S</a:t>
            </a:r>
            <a:r>
              <a:rPr lang="en-US" sz="2800" dirty="0" err="1" smtClean="0"/>
              <a:t>uccinic</a:t>
            </a:r>
            <a:r>
              <a:rPr lang="en-US" sz="2800" dirty="0" smtClean="0"/>
              <a:t> </a:t>
            </a:r>
            <a:r>
              <a:rPr lang="en-US" sz="2800" b="1" dirty="0" smtClean="0"/>
              <a:t>A</a:t>
            </a:r>
            <a:r>
              <a:rPr lang="en-US" sz="2800" dirty="0" smtClean="0"/>
              <a:t>cid </a:t>
            </a:r>
            <a:r>
              <a:rPr lang="en-US" sz="2800" dirty="0" smtClean="0"/>
              <a:t>(</a:t>
            </a:r>
            <a:r>
              <a:rPr lang="en-US" sz="2800" dirty="0"/>
              <a:t>DMSA) may enhance inorganic mercury elimination. 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Dimercaprol</a:t>
            </a:r>
            <a:r>
              <a:rPr lang="en-US" sz="2800" dirty="0" smtClean="0"/>
              <a:t> </a:t>
            </a:r>
            <a:r>
              <a:rPr lang="en-US" sz="2800" dirty="0"/>
              <a:t>may increase mercury concentration in the brain</a:t>
            </a:r>
            <a:r>
              <a:rPr lang="en-US" sz="2800" b="1" dirty="0" smtClean="0"/>
              <a:t>. </a:t>
            </a:r>
            <a:r>
              <a:rPr lang="en-US" sz="2800" b="1" dirty="0" err="1"/>
              <a:t>Dimercaprol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b="1" dirty="0"/>
              <a:t>British anti-Lewisite</a:t>
            </a:r>
            <a:r>
              <a:rPr lang="en-US" sz="2800" dirty="0"/>
              <a:t> (abbreviated </a:t>
            </a:r>
            <a:r>
              <a:rPr lang="en-US" sz="2800" b="1" dirty="0"/>
              <a:t>BAL</a:t>
            </a:r>
            <a:r>
              <a:rPr lang="en-US" sz="2800" dirty="0"/>
              <a:t>)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1828800" y="1371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6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z="4800"/>
              <a:t>Mercury</a:t>
            </a:r>
            <a:r>
              <a:rPr lang="en-US" sz="4800">
                <a:latin typeface="Comic Sans MS" pitchFamily="66" charset="0"/>
              </a:rPr>
              <a:t> - Prevention</a:t>
            </a:r>
            <a:endParaRPr lang="en-US" sz="400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010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mercury compounds are no longer sold in the United States.</a:t>
            </a:r>
          </a:p>
          <a:p>
            <a:pPr>
              <a:lnSpc>
                <a:spcPct val="90000"/>
              </a:lnSpc>
            </a:pPr>
            <a:r>
              <a:rPr lang="en-US" sz="2400"/>
              <a:t>Elemental mercury spills: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Roll onto a sheet of paper and place in airtight container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of  a vacuum cleaner should be avoided because it causes mercury to vaporize (unless it is a Hg Vac)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Consultation with environmental cleaning company is advised with large spills.</a:t>
            </a:r>
          </a:p>
          <a:p>
            <a:pPr>
              <a:lnSpc>
                <a:spcPct val="90000"/>
              </a:lnSpc>
            </a:pPr>
            <a:r>
              <a:rPr lang="en-US" sz="2400"/>
              <a:t>State advisories on public limit or avoid consumption of certain fish from specific bodies of water.</a:t>
            </a:r>
          </a:p>
        </p:txBody>
      </p:sp>
    </p:spTree>
    <p:extLst>
      <p:ext uri="{BB962C8B-B14F-4D97-AF65-F5344CB8AC3E}">
        <p14:creationId xmlns:p14="http://schemas.microsoft.com/office/powerpoint/2010/main" val="1844135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Affect PT</a:t>
            </a:r>
          </a:p>
          <a:p>
            <a:r>
              <a:rPr lang="en-US" dirty="0" smtClean="0"/>
              <a:t>Glucose, phosphate, and and amino acids reabsorption is depressed in PT</a:t>
            </a:r>
            <a:r>
              <a:rPr lang="en-US" dirty="0" smtClean="0">
                <a:sym typeface="Wingdings" pitchFamily="2" charset="2"/>
              </a:rPr>
              <a:t> glycosuria, </a:t>
            </a:r>
            <a:r>
              <a:rPr lang="en-US" dirty="0" err="1" smtClean="0">
                <a:sym typeface="Wingdings" pitchFamily="2" charset="2"/>
              </a:rPr>
              <a:t>aminociduria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hyperphosphauria</a:t>
            </a:r>
            <a:r>
              <a:rPr lang="en-US" dirty="0" smtClean="0">
                <a:sym typeface="Wingdings" pitchFamily="2" charset="2"/>
              </a:rPr>
              <a:t>, and </a:t>
            </a:r>
            <a:r>
              <a:rPr lang="en-US" dirty="0" err="1" smtClean="0">
                <a:sym typeface="Wingdings" pitchFamily="2" charset="2"/>
              </a:rPr>
              <a:t>phosphatemia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Reversible by the treatment of the chelating agent (EDTA).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3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Exposure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use of lead in residential paint was banned in 1977</a:t>
            </a:r>
          </a:p>
          <a:p>
            <a:r>
              <a:rPr lang="en-US" sz="2400" dirty="0"/>
              <a:t>Lead-containing pigments still are used for outdoor paint products because of their bright colors and weather resistant properties</a:t>
            </a:r>
          </a:p>
          <a:p>
            <a:r>
              <a:rPr lang="en-US" sz="2400" dirty="0"/>
              <a:t>Tetraethyl and </a:t>
            </a:r>
            <a:r>
              <a:rPr lang="en-US" sz="2400" dirty="0" err="1"/>
              <a:t>tetramethyl</a:t>
            </a:r>
            <a:r>
              <a:rPr lang="en-US" sz="2400" dirty="0"/>
              <a:t> lead are still used as additives in gasoline in several </a:t>
            </a:r>
            <a:r>
              <a:rPr lang="en-US" sz="2400" dirty="0" smtClean="0"/>
              <a:t>countries</a:t>
            </a:r>
          </a:p>
          <a:p>
            <a:endParaRPr lang="en-US" sz="2400" dirty="0"/>
          </a:p>
          <a:p>
            <a:r>
              <a:rPr lang="en-US" sz="2400" dirty="0"/>
              <a:t>Childhood lead poisoning is now defined as a blood lead level of 10 </a:t>
            </a:r>
            <a:r>
              <a:rPr lang="en-US" sz="2400" dirty="0">
                <a:sym typeface="Symbol" pitchFamily="18" charset="2"/>
              </a:rPr>
              <a:t>g/dl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942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kidney requires large amounts of metabolic energy to remove wastes from the blood by tubular secretion and to retain filtered nutrients to blood.</a:t>
            </a:r>
          </a:p>
          <a:p>
            <a:r>
              <a:rPr lang="en-US" dirty="0" smtClean="0"/>
              <a:t>~10</a:t>
            </a:r>
            <a:r>
              <a:rPr lang="en-US" dirty="0"/>
              <a:t>% of normal resting O2 consumption is required for maintaining proper kidney function. </a:t>
            </a:r>
          </a:p>
          <a:p>
            <a:r>
              <a:rPr lang="en-US" dirty="0">
                <a:solidFill>
                  <a:srgbClr val="FF0000"/>
                </a:solidFill>
              </a:rPr>
              <a:t>Kidney is sensitive to agents such as </a:t>
            </a:r>
            <a:r>
              <a:rPr lang="en-US" dirty="0" smtClean="0">
                <a:solidFill>
                  <a:srgbClr val="FF0000"/>
                </a:solidFill>
              </a:rPr>
              <a:t>barbiturates. </a:t>
            </a:r>
            <a:r>
              <a:rPr lang="en-US" dirty="0">
                <a:solidFill>
                  <a:srgbClr val="FF0000"/>
                </a:solidFill>
              </a:rPr>
              <a:t>Why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Good question in the </a:t>
            </a:r>
            <a:r>
              <a:rPr lang="en-US" dirty="0" smtClean="0">
                <a:solidFill>
                  <a:srgbClr val="FF0000"/>
                </a:solidFill>
              </a:rPr>
              <a:t>exam! You can find the answer - page 130 in the book.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Substances as great as 70,000 </a:t>
            </a:r>
            <a:r>
              <a:rPr lang="en-US" dirty="0" err="1"/>
              <a:t>dalton</a:t>
            </a:r>
            <a:r>
              <a:rPr lang="en-US" dirty="0"/>
              <a:t> can appear from </a:t>
            </a:r>
            <a:r>
              <a:rPr lang="en-US" dirty="0" err="1"/>
              <a:t>glomelurar</a:t>
            </a:r>
            <a:r>
              <a:rPr lang="en-US" dirty="0"/>
              <a:t> filtrate.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Toxicocokinetics and Toxicoynamics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Absorption: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Lungs: depends on size particle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Adults: 20-30%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Children: as much as 50% of dietary lead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Inadequate intake of iron, calcium, and total calories are associated with higher lead levels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Skin: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Inorganic lead is not absorbed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Organic lead is well absorbed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Lead is carried bound to the RBC</a:t>
            </a:r>
          </a:p>
        </p:txBody>
      </p:sp>
    </p:spTree>
    <p:extLst>
      <p:ext uri="{BB962C8B-B14F-4D97-AF65-F5344CB8AC3E}">
        <p14:creationId xmlns:p14="http://schemas.microsoft.com/office/powerpoint/2010/main" val="70792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Pharmacokinetics and Pharmacoynamics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Distributed extensively throughout tissues: bone, teeth, liver, lung, kidney, brain, and spleen</a:t>
            </a:r>
          </a:p>
          <a:p>
            <a:pPr lvl="1"/>
            <a:endParaRPr lang="en-US"/>
          </a:p>
          <a:p>
            <a:pPr lvl="3">
              <a:buFont typeface="Wingdings" pitchFamily="2" charset="2"/>
              <a:buNone/>
            </a:pPr>
            <a:r>
              <a:rPr lang="en-US" sz="2400"/>
              <a:t>			</a:t>
            </a:r>
          </a:p>
          <a:p>
            <a:pPr>
              <a:buFont typeface="Wingdings" pitchFamily="2" charset="2"/>
              <a:buNone/>
            </a:pPr>
            <a:r>
              <a:rPr lang="en-US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990920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/>
              <a:t>Body lead storage: bones- can constitute a source of remobilization and continued toxicity after the exposure has ceased</a:t>
            </a:r>
          </a:p>
          <a:p>
            <a:pPr>
              <a:lnSpc>
                <a:spcPct val="90000"/>
              </a:lnSpc>
            </a:pPr>
            <a:r>
              <a:rPr lang="en-US" sz="2800"/>
              <a:t>Lead crosses the BBB and concentrates in the gray matter</a:t>
            </a:r>
          </a:p>
          <a:p>
            <a:pPr>
              <a:lnSpc>
                <a:spcPct val="90000"/>
              </a:lnSpc>
            </a:pPr>
            <a:r>
              <a:rPr lang="en-US" sz="2800"/>
              <a:t>Lead crosses the placenta</a:t>
            </a:r>
          </a:p>
          <a:p>
            <a:pPr>
              <a:lnSpc>
                <a:spcPct val="90000"/>
              </a:lnSpc>
            </a:pPr>
            <a:r>
              <a:rPr lang="en-US" sz="2800"/>
              <a:t>Excretion: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Kidneys. The excretion increases with increasing body stores (30</a:t>
            </a:r>
            <a:r>
              <a:rPr lang="en-US" sz="2400">
                <a:sym typeface="Symbol" pitchFamily="18" charset="2"/>
              </a:rPr>
              <a:t>g-200 g/day)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Feces</a:t>
            </a:r>
          </a:p>
        </p:txBody>
      </p:sp>
    </p:spTree>
    <p:extLst>
      <p:ext uri="{BB962C8B-B14F-4D97-AF65-F5344CB8AC3E}">
        <p14:creationId xmlns:p14="http://schemas.microsoft.com/office/powerpoint/2010/main" val="2983331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Manifestation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Acute toxicity</a:t>
            </a:r>
          </a:p>
          <a:p>
            <a:pPr lvl="1"/>
            <a:r>
              <a:rPr lang="en-US"/>
              <a:t>Acute encephalopathy, renal failure and severe GI symptoms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0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General Signs and Symptoms of Lead Toxicity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Fatigue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Irritability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Lethargy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Paresthesis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Myalgias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Abdominal pain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Tremor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Headache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Vomiting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Weight loss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Constipation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Loss of libido	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Motor neuropathy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Encephalopathy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Cerebral edema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Seizures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Severe abdominal cramping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Epiphyseal lead lines in children (growth arrest)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Renal failure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827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2888"/>
            <a:ext cx="71437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20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55667"/>
              </p:ext>
            </p:extLst>
          </p:nvPr>
        </p:nvGraphicFramePr>
        <p:xfrm>
          <a:off x="609600" y="1295400"/>
          <a:ext cx="8001000" cy="5151120"/>
        </p:xfrm>
        <a:graphic>
          <a:graphicData uri="http://schemas.openxmlformats.org/drawingml/2006/table">
            <a:tbl>
              <a:tblPr/>
              <a:tblGrid>
                <a:gridCol w="1295400"/>
                <a:gridCol w="3429000"/>
                <a:gridCol w="327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Blood lead levels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10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g/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dL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6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6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Hypertension may occur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Crosses placenta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Impairment IQ, growth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Partial inhibition of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heme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 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20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g/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dL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64" charset="-128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Inhibition of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heme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 synthesis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Increased erythrocyte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protoporphyrin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6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Beginning impairment of nerve conduction 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30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g/dL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Systolic hypertension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Impaired hearing(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)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6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Impaired vitamin D metabolism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40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g/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dL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64" charset="-128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Infertility in males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Renal effects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Neuropathy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Fatigue, headache,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and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Hemoglobin synthesis inhibition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50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g/dL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Anemia, GI sx, headache, tremor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Colicky abd pain, neuropathy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100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  <a:sym typeface="Symbol" pitchFamily="18" charset="2"/>
                        </a:rPr>
                        <a:t>g/dL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Lethargy, seizures, encephalopathy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64" charset="-128"/>
                        </a:rPr>
                        <a:t>Encephalopathy, anemia, nephropathy, seizures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0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450273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Range of Lead-induced Health Effects in Adults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4076580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Halogenated 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CCl4</a:t>
            </a:r>
            <a:r>
              <a:rPr lang="en-US" dirty="0" smtClean="0">
                <a:sym typeface="Wingdings" pitchFamily="2" charset="2"/>
              </a:rPr>
              <a:t> sever hepatic necrosis but the ultimate death is due to kidney </a:t>
            </a:r>
            <a:r>
              <a:rPr lang="en-US" dirty="0" err="1" smtClean="0">
                <a:sym typeface="Wingdings" pitchFamily="2" charset="2"/>
              </a:rPr>
              <a:t>failur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r>
              <a:rPr lang="en-US" dirty="0" smtClean="0"/>
              <a:t>Chloroform (CHCl3).</a:t>
            </a:r>
          </a:p>
          <a:p>
            <a:pPr marL="0" indent="0">
              <a:buNone/>
            </a:pPr>
            <a:r>
              <a:rPr lang="en-US" dirty="0" smtClean="0"/>
              <a:t>Both are activated to toxic chemicals by mixed -function oxidize enzymes similar to that found in the liver. </a:t>
            </a:r>
          </a:p>
          <a:p>
            <a:pPr marL="0" indent="0">
              <a:buNone/>
            </a:pPr>
            <a:r>
              <a:rPr lang="en-US" dirty="0" smtClean="0"/>
              <a:t>Toxic metabolites </a:t>
            </a:r>
            <a:r>
              <a:rPr lang="en-US" dirty="0" smtClean="0">
                <a:sym typeface="Wingdings" pitchFamily="2" charset="2"/>
              </a:rPr>
              <a:t> covalently bind macromolecule in the kidney nephrotoxicity.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02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62000"/>
            <a:ext cx="80010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Bromobenzene</a:t>
            </a:r>
            <a:r>
              <a:rPr lang="en-US" dirty="0" smtClean="0"/>
              <a:t> , </a:t>
            </a:r>
            <a:r>
              <a:rPr lang="en-US" dirty="0" err="1" smtClean="0"/>
              <a:t>tetrachloroethylene</a:t>
            </a:r>
            <a:r>
              <a:rPr lang="en-US" dirty="0" smtClean="0"/>
              <a:t>, and 1, 1, 2-trichlorethylene produce toxic effect to the kidney </a:t>
            </a:r>
            <a:r>
              <a:rPr lang="en-US" dirty="0"/>
              <a:t>similar </a:t>
            </a:r>
            <a:r>
              <a:rPr lang="en-US" dirty="0" smtClean="0"/>
              <a:t>to CCl4 and CHCl3.</a:t>
            </a:r>
          </a:p>
          <a:p>
            <a:endParaRPr lang="en-US" dirty="0"/>
          </a:p>
          <a:p>
            <a:r>
              <a:rPr lang="en-US" dirty="0" err="1" smtClean="0"/>
              <a:t>Methoxyflurane</a:t>
            </a:r>
            <a:r>
              <a:rPr lang="en-US" dirty="0" smtClean="0"/>
              <a:t> – a halogenated surgical anesthetic</a:t>
            </a:r>
            <a:r>
              <a:rPr lang="en-US" dirty="0" smtClean="0">
                <a:sym typeface="Wingdings" pitchFamily="2" charset="2"/>
              </a:rPr>
              <a:t> causes renal </a:t>
            </a:r>
            <a:r>
              <a:rPr lang="en-US" dirty="0" err="1" smtClean="0">
                <a:sym typeface="Wingdings" pitchFamily="2" charset="2"/>
              </a:rPr>
              <a:t>failur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>
                <a:latin typeface="Arial"/>
                <a:cs typeface="Arial"/>
                <a:sym typeface="Wingdings" pitchFamily="2" charset="2"/>
              </a:rPr>
              <a:t>polyuria, ↑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serum osmolality, ↑ serum sodium, and BUN.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It is metabolized to inorganic fluoride anion and oxalate.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Inorganic fluoride responsible on acting on the collecting tubules, which result on vasopressin resistance and causes polyuria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latin typeface="Arial"/>
              <a:cs typeface="Arial"/>
              <a:sym typeface="Wingdings" pitchFamily="2" charset="2"/>
            </a:endParaRPr>
          </a:p>
          <a:p>
            <a:endParaRPr lang="en-US" dirty="0"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4377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nephrotoxic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Bromomethane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Hexachloroethane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Methyl isobutyl ketone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Dioxane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phenol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71500"/>
            <a:ext cx="57340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41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9076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</a:t>
            </a:r>
            <a:r>
              <a:rPr lang="en-US" dirty="0" err="1" smtClean="0"/>
              <a:t>erythropoietic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Hypoxia stimulates the kidney to secrete renal </a:t>
            </a:r>
            <a:r>
              <a:rPr lang="en-US" dirty="0" err="1" smtClean="0"/>
              <a:t>erethropoietic</a:t>
            </a:r>
            <a:r>
              <a:rPr lang="en-US" dirty="0" smtClean="0"/>
              <a:t> factor which acts on blood globulin (</a:t>
            </a:r>
            <a:r>
              <a:rPr lang="en-US" dirty="0" err="1" smtClean="0"/>
              <a:t>proerythropoietin</a:t>
            </a:r>
            <a:r>
              <a:rPr lang="en-US" dirty="0" smtClean="0"/>
              <a:t>) released from the liver to for erythropoietin </a:t>
            </a:r>
            <a:r>
              <a:rPr lang="en-US" dirty="0" smtClean="0">
                <a:sym typeface="Wingdings" pitchFamily="2" charset="2"/>
              </a:rPr>
              <a:t> stimulates </a:t>
            </a:r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synthesis, more RBC, and releases them into circulating blood.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 chronic renal failure - anemia is developed due to the damage to the tissue responsible for </a:t>
            </a:r>
            <a:r>
              <a:rPr lang="en-US" dirty="0" err="1"/>
              <a:t>erethropoietic</a:t>
            </a:r>
            <a:r>
              <a:rPr lang="en-US" dirty="0"/>
              <a:t> </a:t>
            </a:r>
            <a:r>
              <a:rPr lang="en-US" dirty="0" smtClean="0"/>
              <a:t>factor.</a:t>
            </a:r>
          </a:p>
          <a:p>
            <a:r>
              <a:rPr lang="en-US" dirty="0" smtClean="0"/>
              <a:t>Hypoxia, androgens, and cobalt </a:t>
            </a:r>
            <a:r>
              <a:rPr lang="en-US" dirty="0" smtClean="0">
                <a:sym typeface="Wingdings" pitchFamily="2" charset="2"/>
              </a:rPr>
              <a:t> increase production of </a:t>
            </a:r>
            <a:r>
              <a:rPr lang="en-US" dirty="0" err="1"/>
              <a:t>erethropoietic</a:t>
            </a:r>
            <a:r>
              <a:rPr lang="en-US" dirty="0"/>
              <a:t> factor</a:t>
            </a:r>
          </a:p>
        </p:txBody>
      </p:sp>
    </p:spTree>
    <p:extLst>
      <p:ext uri="{BB962C8B-B14F-4D97-AF65-F5344CB8AC3E}">
        <p14:creationId xmlns:p14="http://schemas.microsoft.com/office/powerpoint/2010/main" val="92403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1219200"/>
          </a:xfrm>
        </p:spPr>
        <p:txBody>
          <a:bodyPr>
            <a:normAutofit/>
          </a:bodyPr>
          <a:lstStyle/>
          <a:p>
            <a:r>
              <a:rPr lang="en-US" sz="3200" b="1" dirty="0"/>
              <a:t>The functional unit of the kidney: </a:t>
            </a:r>
            <a:r>
              <a:rPr lang="en-US" sz="3200" b="1" dirty="0" smtClean="0"/>
              <a:t>The Nephron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905000"/>
            <a:ext cx="5143496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5791200"/>
            <a:ext cx="281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Nephrosis</a:t>
            </a:r>
            <a:r>
              <a:rPr lang="en-US" b="1" dirty="0" smtClean="0"/>
              <a:t> or nephropathy: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30" y="1306830"/>
            <a:ext cx="4389120" cy="431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09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Kidney as a Target Organ of Toxicity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Is </a:t>
            </a:r>
            <a:r>
              <a:rPr lang="en-US" dirty="0"/>
              <a:t>a frequent site of toxic injury in rodent toxicity studies (second to the liver).</a:t>
            </a:r>
          </a:p>
          <a:p>
            <a:pPr lvl="0"/>
            <a:r>
              <a:rPr lang="en-US" dirty="0"/>
              <a:t>Role in filtration, metabolism, and excretion of xenobiotics and their metabolites.</a:t>
            </a:r>
          </a:p>
          <a:p>
            <a:pPr lvl="0"/>
            <a:r>
              <a:rPr lang="en-US" dirty="0"/>
              <a:t>Toxins can concentrate in the glomerular filtrate or within tubule cells.</a:t>
            </a:r>
          </a:p>
          <a:p>
            <a:pPr lvl="0"/>
            <a:r>
              <a:rPr lang="en-US" dirty="0"/>
              <a:t>Metabolic activation of xenobiotics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3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49" y="1447800"/>
            <a:ext cx="522670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78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Renal Metabolism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/>
              <a:t>Phase I and Phase II</a:t>
            </a:r>
          </a:p>
          <a:p>
            <a:r>
              <a:rPr lang="en-US" dirty="0"/>
              <a:t>Cytochrome </a:t>
            </a:r>
            <a:r>
              <a:rPr lang="en-US" dirty="0" smtClean="0"/>
              <a:t>P450's</a:t>
            </a:r>
          </a:p>
          <a:p>
            <a:pPr lvl="1"/>
            <a:r>
              <a:rPr lang="en-US" dirty="0" smtClean="0"/>
              <a:t>Renal </a:t>
            </a:r>
            <a:r>
              <a:rPr lang="en-US" dirty="0"/>
              <a:t>Cortex</a:t>
            </a:r>
          </a:p>
          <a:p>
            <a:r>
              <a:rPr lang="en-US" dirty="0"/>
              <a:t>	Less total activity than liver</a:t>
            </a:r>
          </a:p>
          <a:p>
            <a:r>
              <a:rPr lang="en-US" dirty="0"/>
              <a:t>	Regional differences in activity along nephron</a:t>
            </a:r>
          </a:p>
          <a:p>
            <a:r>
              <a:rPr lang="en-US" dirty="0"/>
              <a:t>	Locally along nephron may be equal to liver</a:t>
            </a:r>
          </a:p>
          <a:p>
            <a:r>
              <a:rPr lang="en-US" dirty="0"/>
              <a:t>	Sex-differences in some species</a:t>
            </a:r>
          </a:p>
          <a:p>
            <a:r>
              <a:rPr lang="en-US" dirty="0"/>
              <a:t>Cyclooxygenases</a:t>
            </a:r>
          </a:p>
          <a:p>
            <a:r>
              <a:rPr lang="en-US" dirty="0"/>
              <a:t>	Renal Medulla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1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250</TotalTime>
  <Words>2286</Words>
  <Application>Microsoft Office PowerPoint</Application>
  <PresentationFormat>On-screen Show (4:3)</PresentationFormat>
  <Paragraphs>317</Paragraphs>
  <Slides>51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Nephrotoxicity</vt:lpstr>
      <vt:lpstr>Kidney function: </vt:lpstr>
      <vt:lpstr>Filtration and excretion</vt:lpstr>
      <vt:lpstr>PowerPoint Presentation</vt:lpstr>
      <vt:lpstr>PowerPoint Presentation</vt:lpstr>
      <vt:lpstr>The functional unit of the kidney: The Nephron </vt:lpstr>
      <vt:lpstr>Kidney as a Target Organ of Toxicity </vt:lpstr>
      <vt:lpstr>PowerPoint Presentation</vt:lpstr>
      <vt:lpstr>Renal Metabolism </vt:lpstr>
      <vt:lpstr>Proximal tubule (PT)</vt:lpstr>
      <vt:lpstr>PowerPoint Presentation</vt:lpstr>
      <vt:lpstr>Nephrotoxic agents</vt:lpstr>
      <vt:lpstr>PowerPoint Presentation</vt:lpstr>
      <vt:lpstr>PowerPoint Presentation</vt:lpstr>
      <vt:lpstr>What is Cadmium?</vt:lpstr>
      <vt:lpstr>Cadmium and Smelters/Mine Sites </vt:lpstr>
      <vt:lpstr>EXPOSURE SOURCES</vt:lpstr>
      <vt:lpstr>Exposure Sources – By Mouth</vt:lpstr>
      <vt:lpstr>Why Is Cadmium a Health Hazard?</vt:lpstr>
      <vt:lpstr>Renal Effects</vt:lpstr>
      <vt:lpstr>Cd</vt:lpstr>
      <vt:lpstr>Kidney failure due to Cd</vt:lpstr>
      <vt:lpstr>Renal Effects</vt:lpstr>
      <vt:lpstr>Skeletal Effects</vt:lpstr>
      <vt:lpstr>Signs and Symptoms - Acute</vt:lpstr>
      <vt:lpstr>Signs &amp; Symptoms - Chronic</vt:lpstr>
      <vt:lpstr>Evaluation</vt:lpstr>
      <vt:lpstr>Direct Biologic Indicators</vt:lpstr>
      <vt:lpstr>Indirect Biologic Indicators</vt:lpstr>
      <vt:lpstr>Treatment &amp; Management</vt:lpstr>
      <vt:lpstr>Mercury</vt:lpstr>
      <vt:lpstr>Mercury - Exposure</vt:lpstr>
      <vt:lpstr>Elemental Mercury</vt:lpstr>
      <vt:lpstr>Inorganic Mercury (Hg+2)</vt:lpstr>
      <vt:lpstr>Organic Mercury</vt:lpstr>
      <vt:lpstr>Diagnosis and Treatment</vt:lpstr>
      <vt:lpstr>Mercury - Prevention</vt:lpstr>
      <vt:lpstr>Lead</vt:lpstr>
      <vt:lpstr>Sources of Exposure</vt:lpstr>
      <vt:lpstr>Toxicocokinetics and Toxicoynamics</vt:lpstr>
      <vt:lpstr>Pharmacokinetics and Pharmacoynamics</vt:lpstr>
      <vt:lpstr>   </vt:lpstr>
      <vt:lpstr>Clinical Manifestation</vt:lpstr>
      <vt:lpstr>General Signs and Symptoms of Lead Toxicity</vt:lpstr>
      <vt:lpstr>PowerPoint Presentation</vt:lpstr>
      <vt:lpstr>Range of Lead-induced Health Effects in Adults and Children</vt:lpstr>
      <vt:lpstr>Halogenated carbons</vt:lpstr>
      <vt:lpstr>PowerPoint Presentation</vt:lpstr>
      <vt:lpstr>Other nephrotoxic compounds</vt:lpstr>
      <vt:lpstr>PowerPoint Presentation</vt:lpstr>
      <vt:lpstr>Renal erythropoietic factor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Nephrotoxicity</dc:title>
  <dc:creator>bdamiri</dc:creator>
  <cp:lastModifiedBy>dell</cp:lastModifiedBy>
  <cp:revision>35</cp:revision>
  <dcterms:created xsi:type="dcterms:W3CDTF">2013-03-29T12:27:53Z</dcterms:created>
  <dcterms:modified xsi:type="dcterms:W3CDTF">2013-04-09T05:39:13Z</dcterms:modified>
</cp:coreProperties>
</file>