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3691" r:id="rId2"/>
    <p:sldMasterId id="2147483684" r:id="rId3"/>
    <p:sldMasterId id="2147483686" r:id="rId4"/>
    <p:sldMasterId id="2147483701" r:id="rId5"/>
  </p:sldMasterIdLst>
  <p:notesMasterIdLst>
    <p:notesMasterId r:id="rId71"/>
  </p:notesMasterIdLst>
  <p:sldIdLst>
    <p:sldId id="992" r:id="rId6"/>
    <p:sldId id="998" r:id="rId7"/>
    <p:sldId id="1038" r:id="rId8"/>
    <p:sldId id="1104" r:id="rId9"/>
    <p:sldId id="1105" r:id="rId10"/>
    <p:sldId id="1106" r:id="rId11"/>
    <p:sldId id="1107" r:id="rId12"/>
    <p:sldId id="1108" r:id="rId13"/>
    <p:sldId id="1109" r:id="rId14"/>
    <p:sldId id="1110" r:id="rId15"/>
    <p:sldId id="1111" r:id="rId16"/>
    <p:sldId id="1112" r:id="rId17"/>
    <p:sldId id="1113" r:id="rId18"/>
    <p:sldId id="1114" r:id="rId19"/>
    <p:sldId id="1115" r:id="rId20"/>
    <p:sldId id="1116" r:id="rId21"/>
    <p:sldId id="1117" r:id="rId22"/>
    <p:sldId id="1118" r:id="rId23"/>
    <p:sldId id="1119" r:id="rId24"/>
    <p:sldId id="1120" r:id="rId25"/>
    <p:sldId id="1121" r:id="rId26"/>
    <p:sldId id="1122" r:id="rId27"/>
    <p:sldId id="1123" r:id="rId28"/>
    <p:sldId id="1124" r:id="rId29"/>
    <p:sldId id="1125" r:id="rId30"/>
    <p:sldId id="1126" r:id="rId31"/>
    <p:sldId id="1127" r:id="rId32"/>
    <p:sldId id="1128" r:id="rId33"/>
    <p:sldId id="1129" r:id="rId34"/>
    <p:sldId id="1130" r:id="rId35"/>
    <p:sldId id="1131" r:id="rId36"/>
    <p:sldId id="1132" r:id="rId37"/>
    <p:sldId id="1133" r:id="rId38"/>
    <p:sldId id="1134" r:id="rId39"/>
    <p:sldId id="1135" r:id="rId40"/>
    <p:sldId id="1039" r:id="rId41"/>
    <p:sldId id="1136" r:id="rId42"/>
    <p:sldId id="1137" r:id="rId43"/>
    <p:sldId id="1138" r:id="rId44"/>
    <p:sldId id="1139" r:id="rId45"/>
    <p:sldId id="1140" r:id="rId46"/>
    <p:sldId id="1141" r:id="rId47"/>
    <p:sldId id="1142" r:id="rId48"/>
    <p:sldId id="1040" r:id="rId49"/>
    <p:sldId id="1143" r:id="rId50"/>
    <p:sldId id="1144" r:id="rId51"/>
    <p:sldId id="1145" r:id="rId52"/>
    <p:sldId id="1146" r:id="rId53"/>
    <p:sldId id="1147" r:id="rId54"/>
    <p:sldId id="1148" r:id="rId55"/>
    <p:sldId id="1149" r:id="rId56"/>
    <p:sldId id="1150" r:id="rId57"/>
    <p:sldId id="1151" r:id="rId58"/>
    <p:sldId id="1152" r:id="rId59"/>
    <p:sldId id="1153" r:id="rId60"/>
    <p:sldId id="1154" r:id="rId61"/>
    <p:sldId id="1155" r:id="rId62"/>
    <p:sldId id="1156" r:id="rId63"/>
    <p:sldId id="1157" r:id="rId64"/>
    <p:sldId id="1092" r:id="rId65"/>
    <p:sldId id="1093" r:id="rId66"/>
    <p:sldId id="1095" r:id="rId67"/>
    <p:sldId id="442" r:id="rId68"/>
    <p:sldId id="1158" r:id="rId69"/>
    <p:sldId id="1159"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5973D931-3BAC-4F30-9C16-B7461F574E40}">
          <p14:sldIdLst>
            <p14:sldId id="992"/>
            <p14:sldId id="998"/>
            <p14:sldId id="1038"/>
            <p14:sldId id="1104"/>
            <p14:sldId id="1105"/>
            <p14:sldId id="1106"/>
            <p14:sldId id="1107"/>
            <p14:sldId id="1108"/>
            <p14:sldId id="1109"/>
            <p14:sldId id="1110"/>
            <p14:sldId id="1111"/>
            <p14:sldId id="1112"/>
            <p14:sldId id="1113"/>
            <p14:sldId id="1114"/>
            <p14:sldId id="1115"/>
            <p14:sldId id="1116"/>
            <p14:sldId id="1117"/>
            <p14:sldId id="1118"/>
            <p14:sldId id="1119"/>
            <p14:sldId id="1120"/>
            <p14:sldId id="1121"/>
            <p14:sldId id="1122"/>
            <p14:sldId id="1123"/>
            <p14:sldId id="1124"/>
            <p14:sldId id="1125"/>
            <p14:sldId id="1126"/>
            <p14:sldId id="1127"/>
            <p14:sldId id="1128"/>
            <p14:sldId id="1129"/>
            <p14:sldId id="1130"/>
            <p14:sldId id="1131"/>
            <p14:sldId id="1132"/>
            <p14:sldId id="1133"/>
            <p14:sldId id="1134"/>
            <p14:sldId id="1135"/>
            <p14:sldId id="1039"/>
            <p14:sldId id="1136"/>
            <p14:sldId id="1137"/>
            <p14:sldId id="1138"/>
            <p14:sldId id="1139"/>
            <p14:sldId id="1140"/>
            <p14:sldId id="1141"/>
            <p14:sldId id="1142"/>
            <p14:sldId id="1040"/>
            <p14:sldId id="1143"/>
            <p14:sldId id="1144"/>
            <p14:sldId id="1145"/>
            <p14:sldId id="1146"/>
            <p14:sldId id="1147"/>
            <p14:sldId id="1148"/>
            <p14:sldId id="1149"/>
            <p14:sldId id="1150"/>
            <p14:sldId id="1151"/>
            <p14:sldId id="1152"/>
            <p14:sldId id="1153"/>
            <p14:sldId id="1154"/>
            <p14:sldId id="1155"/>
            <p14:sldId id="1156"/>
            <p14:sldId id="1157"/>
            <p14:sldId id="1092"/>
            <p14:sldId id="1093"/>
            <p14:sldId id="1095"/>
            <p14:sldId id="442"/>
          </p14:sldIdLst>
        </p14:section>
        <p14:section name="Appendix: Image Descriptions for Unsighted Students" id="{9E859B0B-078E-463E-89A6-21C20DD280C4}">
          <p14:sldIdLst>
            <p14:sldId id="1158"/>
            <p14:sldId id="1159"/>
          </p14:sldIdLst>
        </p14:section>
      </p14:sectionLst>
    </p:ext>
    <p:ext uri="{EFAFB233-063F-42B5-8137-9DF3F51BA10A}">
      <p15:sldGuideLst xmlns:p15="http://schemas.microsoft.com/office/powerpoint/2012/main">
        <p15:guide id="2" pos="2880" userDrawn="1">
          <p15:clr>
            <a:srgbClr val="A4A3A4"/>
          </p15:clr>
        </p15:guide>
        <p15:guide id="3" orient="horz" pos="2232" userDrawn="1">
          <p15:clr>
            <a:srgbClr val="A4A3A4"/>
          </p15:clr>
        </p15:guide>
        <p15:guide id="4" pos="5664" userDrawn="1">
          <p15:clr>
            <a:srgbClr val="A4A3A4"/>
          </p15:clr>
        </p15:guide>
        <p15:guide id="5" pos="504" userDrawn="1">
          <p15:clr>
            <a:srgbClr val="A4A3A4"/>
          </p15:clr>
        </p15:guide>
        <p15:guide id="6" orient="horz" pos="79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poren, Laura" initials="CL" lastIdx="4" clrIdx="0">
    <p:extLst>
      <p:ext uri="{19B8F6BF-5375-455C-9EA6-DF929625EA0E}">
        <p15:presenceInfo xmlns:p15="http://schemas.microsoft.com/office/powerpoint/2012/main" userId="S-1-5-21-1645522239-1123561945-839522115-1006658" providerId="AD"/>
      </p:ext>
    </p:extLst>
  </p:cmAuthor>
  <p:cmAuthor id="2" name="Ciporen, Laura" initials="CL [2]" lastIdx="2" clrIdx="1">
    <p:extLst>
      <p:ext uri="{19B8F6BF-5375-455C-9EA6-DF929625EA0E}">
        <p15:presenceInfo xmlns:p15="http://schemas.microsoft.com/office/powerpoint/2012/main" userId="S::laura.ciporen@mheducation.com::567f631f-0624-4179-9d16-569ddce48823" providerId="AD"/>
      </p:ext>
    </p:extLst>
  </p:cmAuthor>
  <p:cmAuthor id="3" name="1769" initials="1" lastIdx="2" clrIdx="2">
    <p:extLst>
      <p:ext uri="{19B8F6BF-5375-455C-9EA6-DF929625EA0E}">
        <p15:presenceInfo xmlns:p15="http://schemas.microsoft.com/office/powerpoint/2012/main" userId="1769"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A9131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8" autoAdjust="0"/>
    <p:restoredTop sz="86388" autoAdjust="0"/>
  </p:normalViewPr>
  <p:slideViewPr>
    <p:cSldViewPr snapToGrid="0" showGuides="1">
      <p:cViewPr varScale="1">
        <p:scale>
          <a:sx n="94" d="100"/>
          <a:sy n="94" d="100"/>
        </p:scale>
        <p:origin x="1848" y="66"/>
      </p:cViewPr>
      <p:guideLst>
        <p:guide pos="2880"/>
        <p:guide orient="horz" pos="2232"/>
        <p:guide pos="5664"/>
        <p:guide pos="504"/>
        <p:guide orient="horz" pos="794"/>
      </p:guideLst>
    </p:cSldViewPr>
  </p:slideViewPr>
  <p:outlineViewPr>
    <p:cViewPr>
      <p:scale>
        <a:sx n="33" d="100"/>
        <a:sy n="33" d="100"/>
      </p:scale>
      <p:origin x="0" y="-61074"/>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4" Type="http://schemas.openxmlformats.org/officeDocument/2006/relationships/image" Target="../media/image4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5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 Id="rId5" Type="http://schemas.openxmlformats.org/officeDocument/2006/relationships/image" Target="../media/image72.wmf"/><Relationship Id="rId4" Type="http://schemas.openxmlformats.org/officeDocument/2006/relationships/image" Target="../media/image7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C1A02-B94D-44D6-8AA3-0DD14C84C13F}" type="datetimeFigureOut">
              <a:rPr lang="en-US" smtClean="0"/>
              <a:t>6/26/2023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9E8D09-9492-4554-9C8F-456CB81F32A8}" type="slidenum">
              <a:rPr lang="en-US" smtClean="0"/>
              <a:t>‹#›</a:t>
            </a:fld>
            <a:endParaRPr lang="en-US"/>
          </a:p>
        </p:txBody>
      </p:sp>
    </p:spTree>
    <p:extLst>
      <p:ext uri="{BB962C8B-B14F-4D97-AF65-F5344CB8AC3E}">
        <p14:creationId xmlns:p14="http://schemas.microsoft.com/office/powerpoint/2010/main" val="302017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the 4.50% comes from a rule of thumb for the electric utility industry of adding 2% to the current 20-year U.S. T-bond yield. At the time of this writing, that yield was about 2.50%.</a:t>
            </a:r>
          </a:p>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t>11</a:t>
            </a:fld>
            <a:endParaRPr lang="en-US"/>
          </a:p>
        </p:txBody>
      </p:sp>
    </p:spTree>
    <p:extLst>
      <p:ext uri="{BB962C8B-B14F-4D97-AF65-F5344CB8AC3E}">
        <p14:creationId xmlns:p14="http://schemas.microsoft.com/office/powerpoint/2010/main" val="1246450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63</a:t>
            </a:fld>
            <a:endParaRPr lang="en-US"/>
          </a:p>
        </p:txBody>
      </p:sp>
    </p:spTree>
    <p:extLst>
      <p:ext uri="{BB962C8B-B14F-4D97-AF65-F5344CB8AC3E}">
        <p14:creationId xmlns:p14="http://schemas.microsoft.com/office/powerpoint/2010/main" val="4005741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346105" y="2099014"/>
            <a:ext cx="3863458" cy="3863458"/>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p:ph type="ctrTitle" hasCustomPrompt="1"/>
          </p:nvPr>
        </p:nvSpPr>
        <p:spPr>
          <a:xfrm>
            <a:off x="621792" y="3140014"/>
            <a:ext cx="2788920" cy="1157665"/>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p:ph type="subTitle" idx="1" hasCustomPrompt="1"/>
          </p:nvPr>
        </p:nvSpPr>
        <p:spPr>
          <a:xfrm>
            <a:off x="621792" y="4261103"/>
            <a:ext cx="2788920" cy="612821"/>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621792" y="5093208"/>
            <a:ext cx="2788920" cy="576185"/>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id="{8AC4EEC4-5547-4185-92E7-A6CAF888043F}"/>
              </a:ext>
            </a:extLst>
          </p:cNvPr>
          <p:cNvSpPr>
            <a:spLocks noGrp="1"/>
          </p:cNvSpPr>
          <p:nvPr>
            <p:ph type="ftr" sz="quarter" idx="12"/>
          </p:nvPr>
        </p:nvSpPr>
        <p:spPr>
          <a:xfrm>
            <a:off x="0" y="6478438"/>
            <a:ext cx="9144000" cy="374266"/>
          </a:xfrm>
        </p:spPr>
        <p:txBody>
          <a:bodyPr/>
          <a:lstStyle>
            <a:lvl1pPr algn="ctr">
              <a:defRPr>
                <a:solidFill>
                  <a:schemeClr val="tx1">
                    <a:lumMod val="50000"/>
                    <a:lumOff val="50000"/>
                  </a:schemeClr>
                </a:solidFill>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val="1001655917"/>
      </p:ext>
    </p:extLst>
  </p:cSld>
  <p:clrMapOvr>
    <a:masterClrMapping/>
  </p:clrMapOvr>
  <p:extLst>
    <p:ext uri="{DCECCB84-F9BA-43D5-87BE-67443E8EF086}">
      <p15:sldGuideLst xmlns:p15="http://schemas.microsoft.com/office/powerpoint/2012/main">
        <p15:guide id="1" orient="horz" pos="957">
          <p15:clr>
            <a:srgbClr val="FBAE40"/>
          </p15:clr>
        </p15:guide>
        <p15:guide id="2" orient="horz" pos="41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descr="Adapting to Change logo.">
            <a:extLst>
              <a:ext uri="{FF2B5EF4-FFF2-40B4-BE49-F238E27FC236}">
                <a16:creationId xmlns:a16="http://schemas.microsoft.com/office/drawing/2014/main" id="{A0A183BC-7319-45B8-B0D2-D92CDB14409F}"/>
              </a:ext>
            </a:extLst>
          </p:cNvPr>
          <p:cNvPicPr>
            <a:picLocks noChangeAspect="1"/>
          </p:cNvPicPr>
          <p:nvPr userDrawn="1"/>
        </p:nvPicPr>
        <p:blipFill>
          <a:blip r:embed="rId2"/>
          <a:stretch>
            <a:fillRect/>
          </a:stretch>
        </p:blipFill>
        <p:spPr>
          <a:xfrm>
            <a:off x="55420" y="207110"/>
            <a:ext cx="2472744" cy="824248"/>
          </a:xfrm>
          <a:prstGeom prst="rect">
            <a:avLst/>
          </a:prstGeom>
        </p:spPr>
      </p:pic>
    </p:spTree>
    <p:extLst>
      <p:ext uri="{BB962C8B-B14F-4D97-AF65-F5344CB8AC3E}">
        <p14:creationId xmlns:p14="http://schemas.microsoft.com/office/powerpoint/2010/main" val="62479310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8621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8" name="Content Placeholder 1">
            <a:extLst>
              <a:ext uri="{FF2B5EF4-FFF2-40B4-BE49-F238E27FC236}">
                <a16:creationId xmlns:a16="http://schemas.microsoft.com/office/drawing/2014/main" id="{DFC2A6F8-97FC-43BF-92B6-FFCCF20D98D7}"/>
              </a:ext>
            </a:extLst>
          </p:cNvPr>
          <p:cNvSpPr>
            <a:spLocks noGrp="1"/>
          </p:cNvSpPr>
          <p:nvPr>
            <p:ph sz="quarter" idx="14" hasCustomPrompt="1"/>
          </p:nvPr>
        </p:nvSpPr>
        <p:spPr>
          <a:xfrm>
            <a:off x="342900" y="4275652"/>
            <a:ext cx="8458200" cy="197132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descr="Adapting to Change logo.">
            <a:extLst>
              <a:ext uri="{FF2B5EF4-FFF2-40B4-BE49-F238E27FC236}">
                <a16:creationId xmlns:a16="http://schemas.microsoft.com/office/drawing/2014/main" id="{A0A183BC-7319-45B8-B0D2-D92CDB14409F}"/>
              </a:ext>
            </a:extLst>
          </p:cNvPr>
          <p:cNvPicPr>
            <a:picLocks noChangeAspect="1"/>
          </p:cNvPicPr>
          <p:nvPr userDrawn="1"/>
        </p:nvPicPr>
        <p:blipFill>
          <a:blip r:embed="rId2"/>
          <a:stretch>
            <a:fillRect/>
          </a:stretch>
        </p:blipFill>
        <p:spPr>
          <a:xfrm>
            <a:off x="55420" y="207110"/>
            <a:ext cx="2472744" cy="824248"/>
          </a:xfrm>
          <a:prstGeom prst="rect">
            <a:avLst/>
          </a:prstGeom>
        </p:spPr>
      </p:pic>
    </p:spTree>
    <p:extLst>
      <p:ext uri="{BB962C8B-B14F-4D97-AF65-F5344CB8AC3E}">
        <p14:creationId xmlns:p14="http://schemas.microsoft.com/office/powerpoint/2010/main" val="76522295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2" name="Picture 11" descr="Reaching beyond our borders icon.">
            <a:extLst>
              <a:ext uri="{FF2B5EF4-FFF2-40B4-BE49-F238E27FC236}">
                <a16:creationId xmlns:a16="http://schemas.microsoft.com/office/drawing/2014/main" id="{6B5ACA4D-D63F-4493-A4F0-FFA2A5827540}"/>
              </a:ext>
            </a:extLst>
          </p:cNvPr>
          <p:cNvPicPr>
            <a:picLocks noChangeAspect="1"/>
          </p:cNvPicPr>
          <p:nvPr userDrawn="1"/>
        </p:nvPicPr>
        <p:blipFill>
          <a:blip r:embed="rId2"/>
          <a:stretch>
            <a:fillRect/>
          </a:stretch>
        </p:blipFill>
        <p:spPr>
          <a:xfrm>
            <a:off x="28124" y="217261"/>
            <a:ext cx="2514600" cy="803946"/>
          </a:xfrm>
          <a:prstGeom prst="rect">
            <a:avLst/>
          </a:prstGeom>
        </p:spPr>
      </p:pic>
    </p:spTree>
    <p:extLst>
      <p:ext uri="{BB962C8B-B14F-4D97-AF65-F5344CB8AC3E}">
        <p14:creationId xmlns:p14="http://schemas.microsoft.com/office/powerpoint/2010/main" val="2367333426"/>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defRPr sz="2400"/>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4343400"/>
            <a:ext cx="8458200" cy="1905000"/>
          </a:xfrm>
        </p:spPr>
        <p:txBody>
          <a:bodyPr/>
          <a:lstStyle>
            <a:lvl1pPr>
              <a:defRPr sz="2400"/>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3422933013"/>
      </p:ext>
    </p:extLst>
  </p:cSld>
  <p:clrMapOvr>
    <a:masterClrMapping/>
  </p:clrMapOvr>
  <p:extLst>
    <p:ext uri="{DCECCB84-F9BA-43D5-87BE-67443E8EF086}">
      <p15:sldGuideLst xmlns:p15="http://schemas.microsoft.com/office/powerpoint/2012/main">
        <p15:guide id="1" orient="horz" pos="2592" userDrawn="1">
          <p15:clr>
            <a:srgbClr val="FBAE40"/>
          </p15:clr>
        </p15:guide>
        <p15:guide id="2" orient="horz" pos="273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2885209"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5915890" y="1276709"/>
            <a:ext cx="2885209" cy="4971691"/>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
        <p:nvSpPr>
          <p:cNvPr id="8" name="Content Placeholder 1">
            <a:extLst>
              <a:ext uri="{FF2B5EF4-FFF2-40B4-BE49-F238E27FC236}">
                <a16:creationId xmlns:a16="http://schemas.microsoft.com/office/drawing/2014/main" id="{AFC6CBC7-BAAC-424A-9874-C0A2733A2711}"/>
              </a:ext>
            </a:extLst>
          </p:cNvPr>
          <p:cNvSpPr>
            <a:spLocks noGrp="1"/>
          </p:cNvSpPr>
          <p:nvPr>
            <p:ph sz="quarter" idx="15" hasCustomPrompt="1"/>
          </p:nvPr>
        </p:nvSpPr>
        <p:spPr>
          <a:xfrm>
            <a:off x="2961419" y="1290559"/>
            <a:ext cx="2885209"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Tree>
    <p:extLst>
      <p:ext uri="{BB962C8B-B14F-4D97-AF65-F5344CB8AC3E}">
        <p14:creationId xmlns:p14="http://schemas.microsoft.com/office/powerpoint/2010/main" val="37412154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157732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916383"/>
            <a:ext cx="8458200" cy="1577327"/>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
        <p:nvSpPr>
          <p:cNvPr id="8" name="Content Placeholder 2">
            <a:extLst>
              <a:ext uri="{FF2B5EF4-FFF2-40B4-BE49-F238E27FC236}">
                <a16:creationId xmlns:a16="http://schemas.microsoft.com/office/drawing/2014/main" id="{7C02FDC4-9007-47FA-8867-BFB4513F337E}"/>
              </a:ext>
            </a:extLst>
          </p:cNvPr>
          <p:cNvSpPr>
            <a:spLocks noGrp="1"/>
          </p:cNvSpPr>
          <p:nvPr>
            <p:ph sz="quarter" idx="15" hasCustomPrompt="1"/>
          </p:nvPr>
        </p:nvSpPr>
        <p:spPr>
          <a:xfrm>
            <a:off x="356750" y="4648197"/>
            <a:ext cx="8458200" cy="1577327"/>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Tree>
    <p:extLst>
      <p:ext uri="{BB962C8B-B14F-4D97-AF65-F5344CB8AC3E}">
        <p14:creationId xmlns:p14="http://schemas.microsoft.com/office/powerpoint/2010/main" val="262017699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40767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273051"/>
            <a:ext cx="4076700" cy="4991100"/>
          </a:xfrm>
        </p:spPr>
        <p:txBody>
          <a:bodyPr/>
          <a:lstStyle>
            <a:lvl1pPr>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47881570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022764" y="192490"/>
            <a:ext cx="6778335"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4" name="Picture 3">
            <a:extLst>
              <a:ext uri="{FF2B5EF4-FFF2-40B4-BE49-F238E27FC236}">
                <a16:creationId xmlns:a16="http://schemas.microsoft.com/office/drawing/2014/main" id="{15A7E40D-2A6B-4B43-8474-A1C9EAF1D337}"/>
              </a:ext>
            </a:extLst>
          </p:cNvPr>
          <p:cNvPicPr>
            <a:picLocks noChangeAspect="1"/>
          </p:cNvPicPr>
          <p:nvPr userDrawn="1"/>
        </p:nvPicPr>
        <p:blipFill>
          <a:blip r:embed="rId2"/>
          <a:stretch>
            <a:fillRect/>
          </a:stretch>
        </p:blipFill>
        <p:spPr>
          <a:xfrm>
            <a:off x="342900" y="399540"/>
            <a:ext cx="1531522" cy="420120"/>
          </a:xfrm>
          <a:prstGeom prst="rect">
            <a:avLst/>
          </a:prstGeom>
        </p:spPr>
      </p:pic>
    </p:spTree>
    <p:extLst>
      <p:ext uri="{BB962C8B-B14F-4D97-AF65-F5344CB8AC3E}">
        <p14:creationId xmlns:p14="http://schemas.microsoft.com/office/powerpoint/2010/main" val="48298191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Main One Secondary">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5791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6418052" y="1257300"/>
            <a:ext cx="2383047" cy="4991100"/>
          </a:xfrm>
        </p:spPr>
        <p:txBody>
          <a:bodyPr/>
          <a:lstStyle>
            <a:lvl1pPr>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marL="0" marR="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144696270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userDrawn="1">
          <p15:clr>
            <a:srgbClr val="FBAE40"/>
          </p15:clr>
        </p15:guide>
        <p15:guide id="5" pos="386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with Third as Acc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1" y="4343400"/>
            <a:ext cx="5791200" cy="1905000"/>
          </a:xfr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22432755-BCF5-451F-968D-CFFD10D87BE2}"/>
              </a:ext>
            </a:extLst>
          </p:cNvPr>
          <p:cNvSpPr>
            <a:spLocks noGrp="1"/>
          </p:cNvSpPr>
          <p:nvPr>
            <p:ph sz="quarter" idx="15" hasCustomPrompt="1"/>
          </p:nvPr>
        </p:nvSpPr>
        <p:spPr>
          <a:xfrm>
            <a:off x="6400800" y="4343400"/>
            <a:ext cx="2400300" cy="1905000"/>
          </a:xfr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 3</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410000558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id="{E2D8ACCF-E5FC-4FE9-9E84-B2A0A6B1EEBA}"/>
              </a:ext>
              <a:ext uri="{C183D7F6-B498-43B3-948B-1728B52AA6E4}">
                <adec:decorative xmlns:adec="http://schemas.microsoft.com/office/drawing/2017/decorative"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userDrawn="1">
            <p:ph type="ctrTitle" hasCustomPrompt="1"/>
          </p:nvPr>
        </p:nvSpPr>
        <p:spPr>
          <a:xfrm>
            <a:off x="621792" y="2608290"/>
            <a:ext cx="3035808" cy="1394084"/>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userDrawn="1">
            <p:ph type="subTitle" idx="1" hasCustomPrompt="1"/>
          </p:nvPr>
        </p:nvSpPr>
        <p:spPr>
          <a:xfrm>
            <a:off x="621792" y="4069830"/>
            <a:ext cx="3035808" cy="804094"/>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1" y="5096656"/>
            <a:ext cx="3043303" cy="569626"/>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id="{F4607C07-D864-4A1A-8061-D12997CC50CE}"/>
              </a:ext>
            </a:extLst>
          </p:cNvPr>
          <p:cNvSpPr>
            <a:spLocks noGrp="1"/>
          </p:cNvSpPr>
          <p:nvPr>
            <p:ph type="ftr" sz="quarter" idx="12"/>
          </p:nvPr>
        </p:nvSpPr>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val="2489068921"/>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612476"/>
          </a:xfrm>
          <a:prstGeom prst="rect">
            <a:avLst/>
          </a:prstGeom>
        </p:spPr>
        <p:txBody>
          <a:bodyPr/>
          <a:lstStyle>
            <a:lvl1pPr>
              <a:spcBef>
                <a:spcPts val="1000"/>
              </a:spcBef>
              <a:spcAft>
                <a:spcPts val="0"/>
              </a:spcAft>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8458200" cy="649138"/>
          </a:xfrm>
        </p:spPr>
        <p:txBody>
          <a:bodyPr/>
          <a:lstStyle>
            <a:lvl1pPr>
              <a:spcBef>
                <a:spcPts val="1000"/>
              </a:spcBef>
              <a:spcAft>
                <a:spcPts val="0"/>
              </a:spcAft>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8458200" cy="673100"/>
          </a:xfrm>
        </p:spPr>
        <p:txBody>
          <a:bodyPr/>
          <a:lstStyle>
            <a:lvl1pPr>
              <a:spcBef>
                <a:spcPts val="1000"/>
              </a:spcBef>
              <a:spcAft>
                <a:spcPts val="0"/>
              </a:spcAft>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8458200" cy="698500"/>
          </a:xfrm>
        </p:spPr>
        <p:txBody>
          <a:bodyPr/>
          <a:lstStyle>
            <a:lvl1pPr>
              <a:spcBef>
                <a:spcPts val="1000"/>
              </a:spcBef>
              <a:spcAft>
                <a:spcPts val="0"/>
              </a:spcAft>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8458200" cy="698500"/>
          </a:xfrm>
        </p:spPr>
        <p:txBody>
          <a:bodyPr/>
          <a:lstStyle>
            <a:lvl1pPr>
              <a:spcBef>
                <a:spcPts val="1000"/>
              </a:spcBef>
              <a:spcAft>
                <a:spcPts val="0"/>
              </a:spcAft>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8458200" cy="733425"/>
          </a:xfrm>
        </p:spPr>
        <p:txBody>
          <a:bodyPr/>
          <a:lstStyle>
            <a:lvl1pPr>
              <a:spcBef>
                <a:spcPts val="1000"/>
              </a:spcBef>
              <a:spcAft>
                <a:spcPts val="0"/>
              </a:spcAft>
              <a:defRPr/>
            </a:lvl1pPr>
          </a:lstStyle>
          <a:p>
            <a:pPr lvl="0"/>
            <a:r>
              <a:rPr lang="en-US" dirty="0"/>
              <a:t>Slide Content 6</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07061431"/>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3915201" cy="612476"/>
          </a:xfrm>
          <a:prstGeom prst="rect">
            <a:avLst/>
          </a:prstGeom>
        </p:spPr>
        <p:txBody>
          <a:bodyPr/>
          <a:lstStyle>
            <a:lvl1pPr>
              <a:spcBef>
                <a:spcPts val="1000"/>
              </a:spcBef>
              <a:spcAft>
                <a:spcPts val="0"/>
              </a:spcAft>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3915201" cy="649138"/>
          </a:xfrm>
        </p:spPr>
        <p:txBody>
          <a:bodyPr/>
          <a:lstStyle>
            <a:lvl1pPr>
              <a:spcBef>
                <a:spcPts val="1000"/>
              </a:spcBef>
              <a:spcAft>
                <a:spcPts val="0"/>
              </a:spcAft>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3915201" cy="673100"/>
          </a:xfrm>
        </p:spPr>
        <p:txBody>
          <a:bodyPr/>
          <a:lstStyle>
            <a:lvl1pPr>
              <a:spcBef>
                <a:spcPts val="1000"/>
              </a:spcBef>
              <a:spcAft>
                <a:spcPts val="0"/>
              </a:spcAft>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3915201" cy="698500"/>
          </a:xfrm>
        </p:spPr>
        <p:txBody>
          <a:bodyPr/>
          <a:lstStyle>
            <a:lvl1pPr>
              <a:spcBef>
                <a:spcPts val="1000"/>
              </a:spcBef>
              <a:spcAft>
                <a:spcPts val="0"/>
              </a:spcAft>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3915201" cy="698500"/>
          </a:xfrm>
        </p:spPr>
        <p:txBody>
          <a:bodyPr/>
          <a:lstStyle>
            <a:lvl1pPr>
              <a:spcBef>
                <a:spcPts val="1000"/>
              </a:spcBef>
              <a:spcAft>
                <a:spcPts val="0"/>
              </a:spcAft>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3915201" cy="733425"/>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2" name="Content Placeholder 6">
            <a:extLst>
              <a:ext uri="{FF2B5EF4-FFF2-40B4-BE49-F238E27FC236}">
                <a16:creationId xmlns:a16="http://schemas.microsoft.com/office/drawing/2014/main" id="{DB5446E9-DDFC-4F9F-AEF5-5E6061E5BD1A}"/>
              </a:ext>
            </a:extLst>
          </p:cNvPr>
          <p:cNvSpPr>
            <a:spLocks noGrp="1"/>
          </p:cNvSpPr>
          <p:nvPr>
            <p:ph sz="quarter" idx="19" hasCustomPrompt="1"/>
          </p:nvPr>
        </p:nvSpPr>
        <p:spPr>
          <a:xfrm>
            <a:off x="4619199" y="1255490"/>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4" name="Content Placeholder 6">
            <a:extLst>
              <a:ext uri="{FF2B5EF4-FFF2-40B4-BE49-F238E27FC236}">
                <a16:creationId xmlns:a16="http://schemas.microsoft.com/office/drawing/2014/main" id="{9BC59DB4-A285-4104-8DAD-21B49267AAD3}"/>
              </a:ext>
            </a:extLst>
          </p:cNvPr>
          <p:cNvSpPr>
            <a:spLocks noGrp="1"/>
          </p:cNvSpPr>
          <p:nvPr>
            <p:ph sz="quarter" idx="20" hasCustomPrompt="1"/>
          </p:nvPr>
        </p:nvSpPr>
        <p:spPr>
          <a:xfrm>
            <a:off x="4619199" y="1998291"/>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6" name="Content Placeholder 6">
            <a:extLst>
              <a:ext uri="{FF2B5EF4-FFF2-40B4-BE49-F238E27FC236}">
                <a16:creationId xmlns:a16="http://schemas.microsoft.com/office/drawing/2014/main" id="{FF319E46-D027-404B-8292-60A07B8E3C98}"/>
              </a:ext>
            </a:extLst>
          </p:cNvPr>
          <p:cNvSpPr>
            <a:spLocks noGrp="1"/>
          </p:cNvSpPr>
          <p:nvPr>
            <p:ph sz="quarter" idx="21" hasCustomPrompt="1"/>
          </p:nvPr>
        </p:nvSpPr>
        <p:spPr>
          <a:xfrm>
            <a:off x="4619198" y="2723530"/>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7" name="Content Placeholder 6">
            <a:extLst>
              <a:ext uri="{FF2B5EF4-FFF2-40B4-BE49-F238E27FC236}">
                <a16:creationId xmlns:a16="http://schemas.microsoft.com/office/drawing/2014/main" id="{E1FA65FE-4DFA-484E-A01C-9BF08B32C20A}"/>
              </a:ext>
            </a:extLst>
          </p:cNvPr>
          <p:cNvSpPr>
            <a:spLocks noGrp="1"/>
          </p:cNvSpPr>
          <p:nvPr>
            <p:ph sz="quarter" idx="22" hasCustomPrompt="1"/>
          </p:nvPr>
        </p:nvSpPr>
        <p:spPr>
          <a:xfrm>
            <a:off x="4619197" y="3528194"/>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8" name="Content Placeholder 6">
            <a:extLst>
              <a:ext uri="{FF2B5EF4-FFF2-40B4-BE49-F238E27FC236}">
                <a16:creationId xmlns:a16="http://schemas.microsoft.com/office/drawing/2014/main" id="{6FE7E90B-1DE9-4A55-9F1D-9EF5F50C09A3}"/>
              </a:ext>
            </a:extLst>
          </p:cNvPr>
          <p:cNvSpPr>
            <a:spLocks noGrp="1"/>
          </p:cNvSpPr>
          <p:nvPr>
            <p:ph sz="quarter" idx="23" hasCustomPrompt="1"/>
          </p:nvPr>
        </p:nvSpPr>
        <p:spPr>
          <a:xfrm>
            <a:off x="4619199" y="4351336"/>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9" name="Content Placeholder 6">
            <a:extLst>
              <a:ext uri="{FF2B5EF4-FFF2-40B4-BE49-F238E27FC236}">
                <a16:creationId xmlns:a16="http://schemas.microsoft.com/office/drawing/2014/main" id="{78067368-CA9E-4B15-AE6A-F50A1D1FEE7F}"/>
              </a:ext>
            </a:extLst>
          </p:cNvPr>
          <p:cNvSpPr>
            <a:spLocks noGrp="1"/>
          </p:cNvSpPr>
          <p:nvPr>
            <p:ph sz="quarter" idx="24" hasCustomPrompt="1"/>
          </p:nvPr>
        </p:nvSpPr>
        <p:spPr>
          <a:xfrm>
            <a:off x="4619199" y="5142672"/>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390875865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3" name="Long Copyright">
            <a:extLst>
              <a:ext uri="{FF2B5EF4-FFF2-40B4-BE49-F238E27FC236}">
                <a16:creationId xmlns:a16="http://schemas.microsoft.com/office/drawing/2014/main" id="{9AB572CE-E262-4FA6-8D47-02F068ADD1BE}"/>
              </a:ext>
            </a:extLst>
          </p:cNvPr>
          <p:cNvSpPr>
            <a:spLocks noGrp="1"/>
          </p:cNvSpPr>
          <p:nvPr>
            <p:ph type="ftr" sz="quarter" idx="10"/>
          </p:nvPr>
        </p:nvSpPr>
        <p:spPr>
          <a:xfrm>
            <a:off x="0" y="6487064"/>
            <a:ext cx="9144000" cy="370936"/>
          </a:xfrm>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744366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
        <p:nvSpPr>
          <p:cNvPr id="5" name="Content Placeholder 4">
            <a:extLst>
              <a:ext uri="{FF2B5EF4-FFF2-40B4-BE49-F238E27FC236}">
                <a16:creationId xmlns:a16="http://schemas.microsoft.com/office/drawing/2014/main" id="{8352138A-1304-465B-AE03-541BDE0CCB45}"/>
              </a:ext>
            </a:extLst>
          </p:cNvPr>
          <p:cNvSpPr>
            <a:spLocks noGrp="1"/>
          </p:cNvSpPr>
          <p:nvPr>
            <p:ph sz="quarter" idx="10"/>
          </p:nvPr>
        </p:nvSpPr>
        <p:spPr>
          <a:xfrm>
            <a:off x="228600" y="6543675"/>
            <a:ext cx="8715375" cy="1873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389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0B6E1DCB-9B8A-423D-B48B-2CCDE624B45C}"/>
              </a:ext>
            </a:extLst>
          </p:cNvPr>
          <p:cNvSpPr>
            <a:spLocks noGrp="1"/>
          </p:cNvSpPr>
          <p:nvPr>
            <p:ph type="sldNum" sz="quarter" idx="10"/>
          </p:nvPr>
        </p:nvSpPr>
        <p:spPr>
          <a:xfrm>
            <a:off x="8637202" y="6682314"/>
            <a:ext cx="342900" cy="143831"/>
          </a:xfrm>
          <a:prstGeom prst="rect">
            <a:avLst/>
          </a:prstGeom>
        </p:spPr>
        <p:txBody>
          <a:bodyPr/>
          <a:lstStyle/>
          <a:p>
            <a:endParaRPr lang="en-US" dirty="0"/>
          </a:p>
        </p:txBody>
      </p:sp>
    </p:spTree>
    <p:extLst>
      <p:ext uri="{BB962C8B-B14F-4D97-AF65-F5344CB8AC3E}">
        <p14:creationId xmlns:p14="http://schemas.microsoft.com/office/powerpoint/2010/main" val="3692571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isc. 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C0136BE0-3F2D-44D5-B125-B7A30D2C8896}"/>
              </a:ext>
            </a:extLst>
          </p:cNvPr>
          <p:cNvSpPr>
            <a:spLocks noGrp="1"/>
          </p:cNvSpPr>
          <p:nvPr>
            <p:ph type="title"/>
          </p:nvPr>
        </p:nvSpPr>
        <p:spPr>
          <a:xfrm>
            <a:off x="339450" y="117244"/>
            <a:ext cx="6065851" cy="730970"/>
          </a:xfrm>
          <a:prstGeom prst="rect">
            <a:avLst/>
          </a:prstGeom>
        </p:spPr>
        <p:txBody>
          <a:bodyPr/>
          <a:lstStyle/>
          <a:p>
            <a:r>
              <a:rPr lang="en-US" dirty="0"/>
              <a:t>Click to edit Master title style</a:t>
            </a:r>
          </a:p>
        </p:txBody>
      </p:sp>
      <p:sp>
        <p:nvSpPr>
          <p:cNvPr id="3" name="Slide Number Placeholder">
            <a:extLst>
              <a:ext uri="{FF2B5EF4-FFF2-40B4-BE49-F238E27FC236}">
                <a16:creationId xmlns:a16="http://schemas.microsoft.com/office/drawing/2014/main" id="{FA117DCA-6A6D-48B9-9002-DA1E4814BF99}"/>
              </a:ext>
            </a:extLst>
          </p:cNvPr>
          <p:cNvSpPr>
            <a:spLocks noGrp="1"/>
          </p:cNvSpPr>
          <p:nvPr>
            <p:ph type="sldNum" sz="quarter" idx="10"/>
          </p:nvPr>
        </p:nvSpPr>
        <p:spPr>
          <a:xfrm>
            <a:off x="8637202" y="6682314"/>
            <a:ext cx="342900" cy="143831"/>
          </a:xfrm>
          <a:prstGeom prst="rect">
            <a:avLst/>
          </a:prstGeom>
        </p:spPr>
        <p:txBody>
          <a:bodyPr/>
          <a:lstStyle/>
          <a:p>
            <a:fld id="{68151E55-6873-49E2-B8D5-2F265E6F1973}" type="slidenum">
              <a:rPr lang="en-US" smtClean="0"/>
              <a:pPr/>
              <a:t>‹#›</a:t>
            </a:fld>
            <a:endParaRPr lang="en-US" dirty="0"/>
          </a:p>
        </p:txBody>
      </p:sp>
      <p:sp>
        <p:nvSpPr>
          <p:cNvPr id="5" name="Content Placeholder">
            <a:extLst>
              <a:ext uri="{FF2B5EF4-FFF2-40B4-BE49-F238E27FC236}">
                <a16:creationId xmlns:a16="http://schemas.microsoft.com/office/drawing/2014/main" id="{DA8444E8-1445-4AB7-85DD-90449330C005}"/>
              </a:ext>
            </a:extLst>
          </p:cNvPr>
          <p:cNvSpPr>
            <a:spLocks noGrp="1"/>
          </p:cNvSpPr>
          <p:nvPr>
            <p:ph sz="quarter" idx="11" hasCustomPrompt="1"/>
          </p:nvPr>
        </p:nvSpPr>
        <p:spPr>
          <a:xfrm>
            <a:off x="342900" y="1973249"/>
            <a:ext cx="6477000" cy="4343400"/>
          </a:xfrm>
        </p:spPr>
        <p:txBody>
          <a:bodyPr/>
          <a:lstStyle>
            <a:lvl1pPr>
              <a:defRPr/>
            </a:lvl1pPr>
            <a:lvl2pPr marL="344488" indent="-342900">
              <a:buFont typeface="Arial" panose="020B0604020202020204" pitchFamily="34" charset="0"/>
              <a:buChar char="•"/>
              <a:defRPr/>
            </a:lvl2pPr>
            <a:lvl3pPr>
              <a:defRPr/>
            </a:lvl3pPr>
            <a:lvl4pPr>
              <a:defRPr/>
            </a:lvl4pPr>
          </a:lstStyle>
          <a:p>
            <a:pPr lvl="0"/>
            <a:r>
              <a:rPr lang="en-US" dirty="0"/>
              <a:t>Slide Content</a:t>
            </a:r>
          </a:p>
          <a:p>
            <a:pPr lvl="2"/>
            <a:r>
              <a:rPr lang="en-US" dirty="0"/>
              <a:t>Second level</a:t>
            </a:r>
          </a:p>
          <a:p>
            <a:pPr lvl="3"/>
            <a:r>
              <a:rPr lang="en-US" dirty="0"/>
              <a:t>Third level</a:t>
            </a:r>
          </a:p>
        </p:txBody>
      </p:sp>
    </p:spTree>
    <p:extLst>
      <p:ext uri="{BB962C8B-B14F-4D97-AF65-F5344CB8AC3E}">
        <p14:creationId xmlns:p14="http://schemas.microsoft.com/office/powerpoint/2010/main" val="4454160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371601"/>
            <a:ext cx="8458200" cy="4876800"/>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842702864"/>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3081528" y="1059828"/>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8" name="Image Identifier 1">
            <a:extLst>
              <a:ext uri="{FF2B5EF4-FFF2-40B4-BE49-F238E27FC236}">
                <a16:creationId xmlns:a16="http://schemas.microsoft.com/office/drawing/2014/main" id="{C828D23C-A7ED-420E-B199-2D8CCF24D6BE}"/>
              </a:ext>
            </a:extLst>
          </p:cNvPr>
          <p:cNvSpPr>
            <a:spLocks noGrp="1"/>
          </p:cNvSpPr>
          <p:nvPr>
            <p:ph type="body" sz="quarter" idx="15" hasCustomPrompt="1"/>
          </p:nvPr>
        </p:nvSpPr>
        <p:spPr>
          <a:xfrm>
            <a:off x="365125" y="1410562"/>
            <a:ext cx="4076700" cy="392112"/>
          </a:xfrm>
        </p:spPr>
        <p:txBody>
          <a:bodyPr/>
          <a:lstStyle>
            <a:lvl1pPr>
              <a:defRPr/>
            </a:lvl1pPr>
          </a:lstStyle>
          <a:p>
            <a:pPr lvl="0"/>
            <a:r>
              <a:rPr lang="en-US" dirty="0"/>
              <a:t>Image Identifier 1</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933303"/>
            <a:ext cx="4076700" cy="4315097"/>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1" name="Image Identifier 2">
            <a:extLst>
              <a:ext uri="{FF2B5EF4-FFF2-40B4-BE49-F238E27FC236}">
                <a16:creationId xmlns:a16="http://schemas.microsoft.com/office/drawing/2014/main" id="{7DBCEA22-E8D2-4B8A-B55C-3FFA6FAB317C}"/>
              </a:ext>
            </a:extLst>
          </p:cNvPr>
          <p:cNvSpPr>
            <a:spLocks noGrp="1"/>
          </p:cNvSpPr>
          <p:nvPr>
            <p:ph type="body" sz="quarter" idx="16" hasCustomPrompt="1"/>
          </p:nvPr>
        </p:nvSpPr>
        <p:spPr>
          <a:xfrm>
            <a:off x="4715145" y="1410562"/>
            <a:ext cx="4078224" cy="393192"/>
          </a:xfrm>
        </p:spPr>
        <p:txBody>
          <a:bodyPr/>
          <a:lstStyle>
            <a:lvl1pPr>
              <a:defRPr/>
            </a:lvl1pPr>
          </a:lstStyle>
          <a:p>
            <a:pPr lvl="0"/>
            <a:r>
              <a:rPr lang="en-US" dirty="0"/>
              <a:t>Image Identifier 2</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933303"/>
            <a:ext cx="4076700" cy="4315097"/>
          </a:xfrm>
          <a:prstGeom prst="rect">
            <a:avLst/>
          </a:prstGeo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Return to main slide Link 2">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081528" y="6348550"/>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2505933215"/>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NO 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0" y="1452559"/>
            <a:ext cx="9144000" cy="4982750"/>
            <a:chOff x="0" y="1521567"/>
            <a:chExt cx="9144000" cy="4846438"/>
          </a:xfrm>
        </p:grpSpPr>
        <p:sp>
          <p:nvSpPr>
            <p:cNvPr id="11" name="Rectangle 10">
              <a:extLst>
                <a:ext uri="{FF2B5EF4-FFF2-40B4-BE49-F238E27FC236}">
                  <a16:creationId xmlns:a16="http://schemas.microsoft.com/office/drawing/2014/main" id="{23FD8DC8-1EF1-6B48-9F31-D9D254F85818}"/>
                </a:ext>
              </a:extLst>
            </p:cNvPr>
            <p:cNvSpPr/>
            <p:nvPr userDrawn="1"/>
          </p:nvSpPr>
          <p:spPr>
            <a:xfrm>
              <a:off x="0" y="1521567"/>
              <a:ext cx="9144000" cy="484643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500492E-5EBE-C745-8EEE-F17D4BB4582E}"/>
                </a:ext>
              </a:extLst>
            </p:cNvPr>
            <p:cNvSpPr/>
            <p:nvPr userDrawn="1"/>
          </p:nvSpPr>
          <p:spPr>
            <a:xfrm>
              <a:off x="185629" y="2001422"/>
              <a:ext cx="8493233" cy="4166364"/>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364385" y="2475809"/>
              <a:ext cx="7858340" cy="351322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777240" y="2985555"/>
            <a:ext cx="6521640" cy="873214"/>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p:ph type="subTitle" idx="1"/>
          </p:nvPr>
        </p:nvSpPr>
        <p:spPr>
          <a:xfrm>
            <a:off x="782058" y="3986784"/>
            <a:ext cx="4297680" cy="517585"/>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867202" y="465003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p:ph type="body" sz="quarter" idx="10"/>
          </p:nvPr>
        </p:nvSpPr>
        <p:spPr>
          <a:xfrm>
            <a:off x="777240" y="4718304"/>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p:txBody>
      </p:sp>
      <p:sp>
        <p:nvSpPr>
          <p:cNvPr id="6" name="Text Placeholder 5"/>
          <p:cNvSpPr>
            <a:spLocks noGrp="1"/>
          </p:cNvSpPr>
          <p:nvPr>
            <p:ph type="body" sz="quarter" idx="11" hasCustomPrompt="1"/>
          </p:nvPr>
        </p:nvSpPr>
        <p:spPr>
          <a:xfrm>
            <a:off x="185738" y="6515100"/>
            <a:ext cx="8823325" cy="276225"/>
          </a:xfrm>
          <a:prstGeom prst="rect">
            <a:avLst/>
          </a:prstGeom>
        </p:spPr>
        <p:txBody>
          <a:bodyPr/>
          <a:lstStyle>
            <a:lvl1pPr>
              <a:defRPr sz="1200"/>
            </a:lvl1pPr>
          </a:lstStyle>
          <a:p>
            <a:pPr lvl="0"/>
            <a:r>
              <a:rPr lang="en-US" sz="1400" dirty="0">
                <a:solidFill>
                  <a:schemeClr val="tx1"/>
                </a:solidFill>
              </a:rPr>
              <a:t>© McGraw Hill LLC. All rights reserved. No reproduction or distribution without the prior written consent of McGraw Hill LLC.</a:t>
            </a:r>
            <a:endParaRPr lang="en-US" dirty="0"/>
          </a:p>
        </p:txBody>
      </p:sp>
    </p:spTree>
    <p:extLst>
      <p:ext uri="{BB962C8B-B14F-4D97-AF65-F5344CB8AC3E}">
        <p14:creationId xmlns:p14="http://schemas.microsoft.com/office/powerpoint/2010/main" val="380643474"/>
      </p:ext>
    </p:extLst>
  </p:cSld>
  <p:clrMapOvr>
    <a:masterClrMapping/>
  </p:clrMapOvr>
  <p:extLst>
    <p:ext uri="{DCECCB84-F9BA-43D5-87BE-67443E8EF086}">
      <p15:sldGuideLst xmlns:p15="http://schemas.microsoft.com/office/powerpoint/2012/main">
        <p15:guide id="1" orient="horz" pos="95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NO Cover">
    <p:spTree>
      <p:nvGrpSpPr>
        <p:cNvPr id="1" name=""/>
        <p:cNvGrpSpPr/>
        <p:nvPr/>
      </p:nvGrpSpPr>
      <p:grpSpPr>
        <a:xfrm>
          <a:off x="0" y="0"/>
          <a:ext cx="0" cy="0"/>
          <a:chOff x="0" y="0"/>
          <a:chExt cx="0" cy="0"/>
        </a:xfrm>
      </p:grpSpPr>
      <p:grpSp>
        <p:nvGrpSpPr>
          <p:cNvPr id="5" name="MHE altered Background, fixed">
            <a:extLst>
              <a:ext uri="{FF2B5EF4-FFF2-40B4-BE49-F238E27FC236}">
                <a16:creationId xmlns:a16="http://schemas.microsoft.com/office/drawing/2014/main" id="{7A14A7A9-A9D7-4A08-A24F-4D1C1F4C29CE}"/>
              </a:ext>
              <a:ext uri="{C183D7F6-B498-43B3-948B-1728B52AA6E4}">
                <adec:decorative xmlns:adec="http://schemas.microsoft.com/office/drawing/2017/decorative" val="1"/>
              </a:ext>
            </a:extLst>
          </p:cNvPr>
          <p:cNvGrpSpPr/>
          <p:nvPr userDrawn="1"/>
        </p:nvGrpSpPr>
        <p:grpSpPr>
          <a:xfrm>
            <a:off x="0" y="1446366"/>
            <a:ext cx="9143999" cy="4991100"/>
            <a:chOff x="0" y="1524000"/>
            <a:chExt cx="9143999" cy="4991100"/>
          </a:xfrm>
        </p:grpSpPr>
        <p:sp>
          <p:nvSpPr>
            <p:cNvPr id="12" name="Rectangle 11">
              <a:extLst>
                <a:ext uri="{FF2B5EF4-FFF2-40B4-BE49-F238E27FC236}">
                  <a16:creationId xmlns:a16="http://schemas.microsoft.com/office/drawing/2014/main" id="{9500492E-5EBE-C745-8EEE-F17D4BB4582E}"/>
                </a:ext>
              </a:extLst>
            </p:cNvPr>
            <p:cNvSpPr/>
            <p:nvPr userDrawn="1"/>
          </p:nvSpPr>
          <p:spPr>
            <a:xfrm>
              <a:off x="0" y="1524000"/>
              <a:ext cx="9143999" cy="4991100"/>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190500" y="2019300"/>
              <a:ext cx="8496300" cy="42672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567378" y="2593298"/>
            <a:ext cx="6980170" cy="1130559"/>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userDrawn="1">
            <p:ph type="subTitle" idx="1"/>
          </p:nvPr>
        </p:nvSpPr>
        <p:spPr>
          <a:xfrm>
            <a:off x="567378" y="3807503"/>
            <a:ext cx="4542020" cy="719352"/>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02310" y="466502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userDrawn="1">
            <p:ph type="body" sz="quarter" idx="10"/>
          </p:nvPr>
        </p:nvSpPr>
        <p:spPr>
          <a:xfrm>
            <a:off x="567378" y="4770769"/>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7" name="Text Placeholder 6"/>
          <p:cNvSpPr>
            <a:spLocks noGrp="1"/>
          </p:cNvSpPr>
          <p:nvPr>
            <p:ph type="body" sz="quarter" idx="11" hasCustomPrompt="1"/>
          </p:nvPr>
        </p:nvSpPr>
        <p:spPr>
          <a:xfrm>
            <a:off x="190500" y="6515100"/>
            <a:ext cx="8764588" cy="342900"/>
          </a:xfrm>
          <a:prstGeom prst="rect">
            <a:avLst/>
          </a:prstGeom>
        </p:spPr>
        <p:txBody>
          <a:bodyPr/>
          <a:lstStyle>
            <a:lvl1pPr>
              <a:defRPr sz="1200"/>
            </a:lvl1pPr>
          </a:lstStyle>
          <a:p>
            <a:pPr lvl="0"/>
            <a:r>
              <a:rPr lang="en-US" sz="1400" dirty="0">
                <a:solidFill>
                  <a:schemeClr val="tx1"/>
                </a:solidFill>
              </a:rPr>
              <a:t>© McGraw Hill LLC. All rights reserved. No reproduction or distribution without the prior written consent of McGraw Hill LLC.</a:t>
            </a:r>
            <a:endParaRPr lang="en-US" dirty="0"/>
          </a:p>
        </p:txBody>
      </p:sp>
    </p:spTree>
    <p:extLst>
      <p:ext uri="{BB962C8B-B14F-4D97-AF65-F5344CB8AC3E}">
        <p14:creationId xmlns:p14="http://schemas.microsoft.com/office/powerpoint/2010/main" val="1233895555"/>
      </p:ext>
    </p:extLst>
  </p:cSld>
  <p:clrMapOvr>
    <a:masterClrMapping/>
  </p:clrMapOvr>
  <p:extLst>
    <p:ext uri="{DCECCB84-F9BA-43D5-87BE-67443E8EF086}">
      <p15:sldGuideLst xmlns:p15="http://schemas.microsoft.com/office/powerpoint/2012/main">
        <p15:guide id="1" orient="horz" pos="1272">
          <p15:clr>
            <a:srgbClr val="FBAE40"/>
          </p15:clr>
        </p15:guide>
        <p15:guide id="2" orient="horz" pos="3960">
          <p15:clr>
            <a:srgbClr val="FBAE40"/>
          </p15:clr>
        </p15:guide>
        <p15:guide id="3" pos="120">
          <p15:clr>
            <a:srgbClr val="FBAE40"/>
          </p15:clr>
        </p15:guide>
        <p15:guide id="4" pos="5472">
          <p15:clr>
            <a:srgbClr val="FBAE40"/>
          </p15:clr>
        </p15:guide>
        <p15:guide id="5" orient="horz" pos="22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noAutofit/>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8" name="Slide Number Placeholder">
            <a:extLst>
              <a:ext uri="{FF2B5EF4-FFF2-40B4-BE49-F238E27FC236}">
                <a16:creationId xmlns:a16="http://schemas.microsoft.com/office/drawing/2014/main" id="{EF8D8291-5BF4-41AC-87CE-ED5DE4CB1B61}"/>
              </a:ext>
            </a:extLst>
          </p:cNvPr>
          <p:cNvSpPr>
            <a:spLocks noGrp="1"/>
          </p:cNvSpPr>
          <p:nvPr>
            <p:ph type="sldNum" sz="quarter" idx="4"/>
          </p:nvPr>
        </p:nvSpPr>
        <p:spPr>
          <a:xfrm>
            <a:off x="8626412" y="6673531"/>
            <a:ext cx="355840" cy="161396"/>
          </a:xfrm>
          <a:prstGeom prst="rect">
            <a:avLst/>
          </a:prstGeom>
        </p:spPr>
        <p:txBody>
          <a:bodyPr/>
          <a:lstStyle>
            <a:lvl1pPr>
              <a:defRPr sz="800"/>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745085821"/>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360" userDrawn="1">
          <p15:clr>
            <a:srgbClr val="FBAE40"/>
          </p15:clr>
        </p15:guide>
        <p15:guide id="3" pos="264" userDrawn="1">
          <p15:clr>
            <a:srgbClr val="FBAE40"/>
          </p15:clr>
        </p15:guide>
        <p15:guide id="4"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One Main Placeholder">
    <p:spTree>
      <p:nvGrpSpPr>
        <p:cNvPr id="1" name=""/>
        <p:cNvGrpSpPr/>
        <p:nvPr/>
      </p:nvGrpSpPr>
      <p:grpSpPr>
        <a:xfrm>
          <a:off x="0" y="0"/>
          <a:ext cx="0" cy="0"/>
          <a:chOff x="0" y="0"/>
          <a:chExt cx="0" cy="0"/>
        </a:xfrm>
      </p:grpSpPr>
      <p:sp>
        <p:nvSpPr>
          <p:cNvPr id="2" name="Slide 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4229100" cy="903231"/>
          </a:xfrm>
          <a:prstGeom prst="rect">
            <a:avLst/>
          </a:prstGeom>
        </p:spPr>
        <p:txBody>
          <a:bodyPr anchor="ctr">
            <a:normAutofit/>
          </a:bodyPr>
          <a:lstStyle>
            <a:lvl1pPr>
              <a:defRPr sz="4000"/>
            </a:lvl1pPr>
          </a:lstStyle>
          <a:p>
            <a:r>
              <a:rPr lang="en-US" dirty="0"/>
              <a:t>Slide Title</a:t>
            </a:r>
          </a:p>
        </p:txBody>
      </p:sp>
      <p:sp>
        <p:nvSpPr>
          <p:cNvPr id="15" name="Slide Title 2">
            <a:extLst>
              <a:ext uri="{FF2B5EF4-FFF2-40B4-BE49-F238E27FC236}">
                <a16:creationId xmlns:a16="http://schemas.microsoft.com/office/drawing/2014/main" id="{B5BB26E5-AE57-4ED5-B8A8-BEE1BD13AD34}"/>
              </a:ext>
            </a:extLst>
          </p:cNvPr>
          <p:cNvSpPr>
            <a:spLocks noGrp="1"/>
          </p:cNvSpPr>
          <p:nvPr>
            <p:ph type="body" sz="quarter" idx="14" hasCustomPrompt="1"/>
          </p:nvPr>
        </p:nvSpPr>
        <p:spPr>
          <a:xfrm>
            <a:off x="4749800" y="192088"/>
            <a:ext cx="4051300" cy="903287"/>
          </a:xfrm>
        </p:spPr>
        <p:txBody>
          <a:bodyPr vert="horz" lIns="91440" tIns="45720" rIns="91440" bIns="45720" rtlCol="0" anchor="ctr">
            <a:normAutofit/>
          </a:bodyPr>
          <a:lstStyle>
            <a:lvl1pPr>
              <a:defRPr lang="en-IN" sz="4000" b="1" dirty="0">
                <a:latin typeface="+mj-lt"/>
                <a:ea typeface="+mj-ea"/>
                <a:cs typeface="+mj-cs"/>
              </a:defRPr>
            </a:lvl1pPr>
          </a:lstStyle>
          <a:p>
            <a:pPr lvl="0">
              <a:lnSpc>
                <a:spcPct val="90000"/>
              </a:lnSpc>
              <a:spcBef>
                <a:spcPct val="0"/>
              </a:spcBef>
            </a:pPr>
            <a:r>
              <a:rPr kumimoji="0" lang="en-US" sz="4000" b="1" i="0" u="none" strike="noStrike" kern="1200" cap="none" spc="0" normalizeH="0" baseline="0" noProof="0" dirty="0">
                <a:ln>
                  <a:noFill/>
                </a:ln>
                <a:solidFill>
                  <a:srgbClr val="000000"/>
                </a:solidFill>
                <a:effectLst/>
                <a:uLnTx/>
                <a:uFillTx/>
                <a:latin typeface="+mn-lt"/>
                <a:ea typeface="+mj-ea"/>
                <a:cs typeface="+mj-cs"/>
              </a:rPr>
              <a:t>Slide Title</a:t>
            </a:r>
            <a:endParaRPr lang="en-IN"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1296839023"/>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8" name="Picture 7" descr="Connecting through social media icon.">
            <a:extLst>
              <a:ext uri="{FF2B5EF4-FFF2-40B4-BE49-F238E27FC236}">
                <a16:creationId xmlns:a16="http://schemas.microsoft.com/office/drawing/2014/main" id="{48BB348F-12C6-489F-958D-1FDE88A9246E}"/>
              </a:ext>
            </a:extLst>
          </p:cNvPr>
          <p:cNvPicPr>
            <a:picLocks noChangeAspect="1"/>
          </p:cNvPicPr>
          <p:nvPr userDrawn="1"/>
        </p:nvPicPr>
        <p:blipFill>
          <a:blip r:embed="rId2"/>
          <a:stretch>
            <a:fillRect/>
          </a:stretch>
        </p:blipFill>
        <p:spPr>
          <a:xfrm>
            <a:off x="124695" y="298541"/>
            <a:ext cx="2438400" cy="669365"/>
          </a:xfrm>
          <a:prstGeom prst="rect">
            <a:avLst/>
          </a:prstGeom>
        </p:spPr>
      </p:pic>
    </p:spTree>
    <p:extLst>
      <p:ext uri="{BB962C8B-B14F-4D97-AF65-F5344CB8AC3E}">
        <p14:creationId xmlns:p14="http://schemas.microsoft.com/office/powerpoint/2010/main" val="1816512595"/>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descr="Making Ethical Decisions icon.">
            <a:extLst>
              <a:ext uri="{FF2B5EF4-FFF2-40B4-BE49-F238E27FC236}">
                <a16:creationId xmlns:a16="http://schemas.microsoft.com/office/drawing/2014/main" id="{35AB3571-1B64-4E5D-ADAB-A22232BBBD05}"/>
              </a:ext>
            </a:extLst>
          </p:cNvPr>
          <p:cNvPicPr>
            <a:picLocks noChangeAspect="1"/>
          </p:cNvPicPr>
          <p:nvPr userDrawn="1"/>
        </p:nvPicPr>
        <p:blipFill>
          <a:blip r:embed="rId2"/>
          <a:stretch>
            <a:fillRect/>
          </a:stretch>
        </p:blipFill>
        <p:spPr>
          <a:xfrm>
            <a:off x="0" y="312475"/>
            <a:ext cx="2498501" cy="663262"/>
          </a:xfrm>
          <a:prstGeom prst="rect">
            <a:avLst/>
          </a:prstGeom>
        </p:spPr>
      </p:pic>
    </p:spTree>
    <p:extLst>
      <p:ext uri="{BB962C8B-B14F-4D97-AF65-F5344CB8AC3E}">
        <p14:creationId xmlns:p14="http://schemas.microsoft.com/office/powerpoint/2010/main" val="241432333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1" y="304800"/>
            <a:ext cx="2344882"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a:extLst>
              <a:ext uri="{FF2B5EF4-FFF2-40B4-BE49-F238E27FC236}">
                <a16:creationId xmlns:a16="http://schemas.microsoft.com/office/drawing/2014/main" id="{23A00108-6ED3-416D-B7AC-3A9D6F2EF0AF}"/>
              </a:ext>
            </a:extLst>
          </p:cNvPr>
          <p:cNvPicPr>
            <a:picLocks noChangeAspect="1"/>
          </p:cNvPicPr>
          <p:nvPr userDrawn="1"/>
        </p:nvPicPr>
        <p:blipFill>
          <a:blip r:embed="rId2"/>
          <a:stretch>
            <a:fillRect/>
          </a:stretch>
        </p:blipFill>
        <p:spPr>
          <a:xfrm>
            <a:off x="4448193" y="489743"/>
            <a:ext cx="4352906" cy="239714"/>
          </a:xfrm>
          <a:prstGeom prst="rect">
            <a:avLst/>
          </a:prstGeom>
        </p:spPr>
      </p:pic>
    </p:spTree>
    <p:extLst>
      <p:ext uri="{BB962C8B-B14F-4D97-AF65-F5344CB8AC3E}">
        <p14:creationId xmlns:p14="http://schemas.microsoft.com/office/powerpoint/2010/main" val="43045211"/>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4106" y="283845"/>
            <a:ext cx="999514"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userDrawn="1"/>
        </p:nvSpPr>
        <p:spPr>
          <a:xfrm>
            <a:off x="5060273" y="337349"/>
            <a:ext cx="3873993"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Arial" panose="020B0604020202020204" pitchFamily="34" charset="0"/>
                <a:ea typeface="Calibri" panose="020F0502020204030204" pitchFamily="34" charset="0"/>
              </a:rPr>
              <a:t>Because learning changes everything.</a:t>
            </a:r>
            <a:r>
              <a:rPr lang="en-US" sz="1050" spc="40" baseline="60000" dirty="0">
                <a:effectLst/>
                <a:latin typeface="Arial" panose="020B0604020202020204" pitchFamily="34" charset="0"/>
                <a:ea typeface="Calibri" panose="020F0502020204030204" pitchFamily="34" charset="0"/>
              </a:rPr>
              <a:t>®</a:t>
            </a:r>
            <a:endParaRPr lang="en-US" sz="1600" spc="40" baseline="60000" dirty="0"/>
          </a:p>
        </p:txBody>
      </p:sp>
      <p:sp>
        <p:nvSpPr>
          <p:cNvPr id="5" name="Long Copyright"/>
          <p:cNvSpPr>
            <a:spLocks noGrp="1"/>
          </p:cNvSpPr>
          <p:nvPr>
            <p:ph type="ftr" sz="quarter" idx="3"/>
          </p:nvPr>
        </p:nvSpPr>
        <p:spPr>
          <a:xfrm>
            <a:off x="0" y="6478439"/>
            <a:ext cx="9144000" cy="379562"/>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pPr defTabSz="457200">
              <a:spcBef>
                <a:spcPct val="20000"/>
              </a:spcBef>
              <a:defRPr/>
            </a:pPr>
            <a:r>
              <a:rPr lang="en-US" dirty="0"/>
              <a:t>Add long copyright</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54587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273877"/>
            <a:ext cx="8458200" cy="494437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Hill</a:t>
            </a:r>
          </a:p>
        </p:txBody>
      </p:sp>
      <p:sp>
        <p:nvSpPr>
          <p:cNvPr id="10" name="Slide Number Placeholder">
            <a:extLst>
              <a:ext uri="{FF2B5EF4-FFF2-40B4-BE49-F238E27FC236}">
                <a16:creationId xmlns:a16="http://schemas.microsoft.com/office/drawing/2014/main" id="{A9994BA6-A29E-44A0-A7B3-164E7D8FE393}"/>
              </a:ext>
            </a:extLst>
          </p:cNvPr>
          <p:cNvSpPr>
            <a:spLocks noGrp="1"/>
          </p:cNvSpPr>
          <p:nvPr>
            <p:ph type="sldNum" sz="quarter" idx="4"/>
          </p:nvPr>
        </p:nvSpPr>
        <p:spPr>
          <a:xfrm>
            <a:off x="8626412" y="6673531"/>
            <a:ext cx="355840" cy="161396"/>
          </a:xfrm>
          <a:prstGeom prst="rect">
            <a:avLst/>
          </a:prstGeom>
        </p:spPr>
        <p:txBody>
          <a:bodyPr/>
          <a:lstStyle>
            <a:lvl1pPr>
              <a:defRPr sz="800"/>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881564708"/>
      </p:ext>
    </p:extLst>
  </p:cSld>
  <p:clrMap bg1="lt1" tx1="dk1" bg2="lt2" tx2="dk2" accent1="accent1" accent2="accent2" accent3="accent3" accent4="accent4" accent5="accent5" accent6="accent6" hlink="hlink" folHlink="folHlink"/>
  <p:sldLayoutIdLst>
    <p:sldLayoutId id="2147483692" r:id="rId1"/>
    <p:sldLayoutId id="2147483717" r:id="rId2"/>
    <p:sldLayoutId id="2147483706" r:id="rId3"/>
    <p:sldLayoutId id="2147483709" r:id="rId4"/>
    <p:sldLayoutId id="2147483707" r:id="rId5"/>
    <p:sldLayoutId id="2147483708" r:id="rId6"/>
    <p:sldLayoutId id="2147483711" r:id="rId7"/>
    <p:sldLayoutId id="2147483716" r:id="rId8"/>
    <p:sldLayoutId id="2147483693" r:id="rId9"/>
    <p:sldLayoutId id="2147483719" r:id="rId10"/>
    <p:sldLayoutId id="2147483718" r:id="rId11"/>
    <p:sldLayoutId id="2147483699" r:id="rId12"/>
    <p:sldLayoutId id="2147483720" r:id="rId13"/>
    <p:sldLayoutId id="2147483695" r:id="rId14"/>
    <p:sldLayoutId id="2147483696" r:id="rId15"/>
    <p:sldLayoutId id="2147483697" r:id="rId16"/>
    <p:sldLayoutId id="2147483721" r:id="rId17"/>
  </p:sldLayoutIdLst>
  <p:hf hd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kern="1200">
          <a:solidFill>
            <a:schemeClr val="tx2"/>
          </a:solidFill>
          <a:latin typeface="+mn-lt"/>
          <a:ea typeface="+mn-ea"/>
          <a:cs typeface="+mn-cs"/>
        </a:defRPr>
      </a:lvl1pPr>
      <a:lvl2pPr marL="292608" indent="-292608" algn="l" defTabSz="914400" rtl="0" eaLnBrk="1" latinLnBrk="0" hangingPunct="1">
        <a:lnSpc>
          <a:spcPct val="100000"/>
        </a:lnSpc>
        <a:spcBef>
          <a:spcPts val="1000"/>
        </a:spcBef>
        <a:spcAft>
          <a:spcPts val="0"/>
        </a:spcAft>
        <a:buClrTx/>
        <a:buFont typeface="Arial" panose="020B0604020202020204" pitchFamily="34" charset="0"/>
        <a:buChar char="•"/>
        <a:defRPr sz="2400" kern="1200">
          <a:solidFill>
            <a:schemeClr val="tx2"/>
          </a:solidFill>
          <a:latin typeface="+mn-lt"/>
          <a:ea typeface="+mn-ea"/>
          <a:cs typeface="+mn-cs"/>
        </a:defRPr>
      </a:lvl2pPr>
      <a:lvl3pPr marL="622800" indent="-292608" algn="l" defTabSz="914400" rtl="0" eaLnBrk="1" latinLnBrk="0" hangingPunct="1">
        <a:lnSpc>
          <a:spcPct val="100000"/>
        </a:lnSpc>
        <a:spcBef>
          <a:spcPts val="1000"/>
        </a:spcBef>
        <a:spcAft>
          <a:spcPts val="0"/>
        </a:spcAft>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984" userDrawn="1">
          <p15:clr>
            <a:srgbClr val="F26B43"/>
          </p15:clr>
        </p15:guide>
        <p15:guide id="16" pos="5376" userDrawn="1">
          <p15:clr>
            <a:srgbClr val="F26B43"/>
          </p15:clr>
        </p15:guide>
        <p15:guide id="17" pos="2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1"/>
            <a:ext cx="9144000" cy="362309"/>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r>
              <a:rPr lang="en-US" dirty="0"/>
              <a:t>Add long copyright line here</a:t>
            </a:r>
          </a:p>
        </p:txBody>
      </p:sp>
      <p:sp>
        <p:nvSpPr>
          <p:cNvPr id="6" name="MGH Yellow Line">
            <a:extLst>
              <a:ext uri="{FF2B5EF4-FFF2-40B4-BE49-F238E27FC236}">
                <a16:creationId xmlns:a16="http://schemas.microsoft.com/office/drawing/2014/main" id="{F20163A4-4644-4B17-9C8A-EF42A992331B}"/>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7998185"/>
      </p:ext>
    </p:extLst>
  </p:cSld>
  <p:clrMap bg1="lt1" tx1="dk1" bg2="lt2" tx2="dk2" accent1="accent1" accent2="accent2" accent3="accent3" accent4="accent4" accent5="accent5" accent6="accent6" hlink="hlink" folHlink="folHlink"/>
  <p:sldLayoutIdLst>
    <p:sldLayoutId id="2147483685" r:id="rId1"/>
    <p:sldLayoutId id="2147483705" r:id="rId2"/>
  </p:sldLayoutIdLst>
  <p:hf hd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userDrawn="1">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2160" userDrawn="1">
          <p15:clr>
            <a:srgbClr val="F26B43"/>
          </p15:clr>
        </p15:guide>
        <p15:guide id="13" pos="364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a:extLst>
              <a:ext uri="{FF2B5EF4-FFF2-40B4-BE49-F238E27FC236}">
                <a16:creationId xmlns:a16="http://schemas.microsoft.com/office/drawing/2014/main" id="{BEB99B55-73FB-42B4-93ED-C5E818675C31}"/>
              </a:ext>
            </a:extLst>
          </p:cNvPr>
          <p:cNvSpPr>
            <a:spLocks noGrp="1"/>
          </p:cNvSpPr>
          <p:nvPr>
            <p:ph type="body" idx="1"/>
          </p:nvPr>
        </p:nvSpPr>
        <p:spPr>
          <a:xfrm>
            <a:off x="342901" y="1976546"/>
            <a:ext cx="6480593" cy="4351338"/>
          </a:xfrm>
          <a:prstGeom prst="rect">
            <a:avLst/>
          </a:prstGeom>
        </p:spPr>
        <p:txBody>
          <a:bodyPr vert="horz" lIns="91440" tIns="45720" rIns="91440" bIns="45720" rtlCol="0">
            <a:normAutofit/>
          </a:bodyPr>
          <a:lstStyle/>
          <a:p>
            <a:pPr lvl="0"/>
            <a:r>
              <a:rPr lang="en-US" dirty="0"/>
              <a:t>Slide Content</a:t>
            </a:r>
          </a:p>
          <a:p>
            <a:pPr lvl="2"/>
            <a:r>
              <a:rPr lang="en-US" dirty="0"/>
              <a:t>Second level</a:t>
            </a:r>
          </a:p>
          <a:p>
            <a:pPr lvl="3"/>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24279" y="6660234"/>
            <a:ext cx="1285344"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Hill</a:t>
            </a:r>
          </a:p>
        </p:txBody>
      </p:sp>
      <p:grpSp>
        <p:nvGrpSpPr>
          <p:cNvPr id="6" name="MGH Shape">
            <a:extLst>
              <a:ext uri="{FF2B5EF4-FFF2-40B4-BE49-F238E27FC236}">
                <a16:creationId xmlns:a16="http://schemas.microsoft.com/office/drawing/2014/main" id="{B719ECBD-8119-4217-9D58-2638FA4365C1}"/>
              </a:ext>
              <a:ext uri="{C183D7F6-B498-43B3-948B-1728B52AA6E4}">
                <adec:decorative xmlns:adec="http://schemas.microsoft.com/office/drawing/2017/decorative" val="1"/>
              </a:ext>
            </a:extLst>
          </p:cNvPr>
          <p:cNvGrpSpPr/>
          <p:nvPr userDrawn="1"/>
        </p:nvGrpSpPr>
        <p:grpSpPr>
          <a:xfrm>
            <a:off x="6622742" y="0"/>
            <a:ext cx="2521258" cy="6623843"/>
            <a:chOff x="3491346" y="0"/>
            <a:chExt cx="2508933" cy="6367263"/>
          </a:xfrm>
        </p:grpSpPr>
        <p:sp>
          <p:nvSpPr>
            <p:cNvPr id="9" name="Freeform 11">
              <a:extLst>
                <a:ext uri="{FF2B5EF4-FFF2-40B4-BE49-F238E27FC236}">
                  <a16:creationId xmlns:a16="http://schemas.microsoft.com/office/drawing/2014/main" id="{FCAD01AC-30CD-4728-B0FD-543493B2CE5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0" name="Freeform 12">
              <a:extLst>
                <a:ext uri="{FF2B5EF4-FFF2-40B4-BE49-F238E27FC236}">
                  <a16:creationId xmlns:a16="http://schemas.microsoft.com/office/drawing/2014/main" id="{9A51DD71-B849-456F-A479-25728C0B26F4}"/>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1" name="Freeform 13">
              <a:extLst>
                <a:ext uri="{FF2B5EF4-FFF2-40B4-BE49-F238E27FC236}">
                  <a16:creationId xmlns:a16="http://schemas.microsoft.com/office/drawing/2014/main" id="{CE349BEA-4244-4589-91D3-1DECC6AB1E90}"/>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
        <p:nvSpPr>
          <p:cNvPr id="13" name="Title Placeholder">
            <a:extLst>
              <a:ext uri="{FF2B5EF4-FFF2-40B4-BE49-F238E27FC236}">
                <a16:creationId xmlns:a16="http://schemas.microsoft.com/office/drawing/2014/main" id="{34622483-C344-43F3-82BE-D7AE2DFFFAB0}"/>
              </a:ext>
            </a:extLst>
          </p:cNvPr>
          <p:cNvSpPr>
            <a:spLocks noGrp="1"/>
          </p:cNvSpPr>
          <p:nvPr>
            <p:ph type="title"/>
          </p:nvPr>
        </p:nvSpPr>
        <p:spPr>
          <a:xfrm>
            <a:off x="342900" y="136257"/>
            <a:ext cx="6073803" cy="685800"/>
          </a:xfrm>
          <a:prstGeom prst="rect">
            <a:avLst/>
          </a:prstGeom>
        </p:spPr>
        <p:txBody>
          <a:bodyPr vert="horz" lIns="91440" tIns="45720" rIns="91440" bIns="45720" rtlCol="0" anchor="ctr">
            <a:normAutofit/>
          </a:bodyPr>
          <a:lstStyle/>
          <a:p>
            <a:r>
              <a:rPr lang="en-US" dirty="0"/>
              <a:t>Title goes here</a:t>
            </a:r>
          </a:p>
        </p:txBody>
      </p:sp>
    </p:spTree>
    <p:extLst>
      <p:ext uri="{BB962C8B-B14F-4D97-AF65-F5344CB8AC3E}">
        <p14:creationId xmlns:p14="http://schemas.microsoft.com/office/powerpoint/2010/main" val="3690558099"/>
      </p:ext>
    </p:extLst>
  </p:cSld>
  <p:clrMap bg1="lt1" tx1="dk1" bg2="lt2" tx2="dk2" accent1="accent1" accent2="accent2" accent3="accent3" accent4="accent4" accent5="accent5" accent6="accent6" hlink="hlink" folHlink="folHlink"/>
  <p:sldLayoutIdLst>
    <p:sldLayoutId id="2147483690" r:id="rId1"/>
    <p:sldLayoutId id="2147483698"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tx2"/>
          </a:solidFill>
          <a:latin typeface="+mn-lt"/>
          <a:ea typeface="+mn-ea"/>
          <a:cs typeface="+mn-cs"/>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5544" userDrawn="1">
          <p15:clr>
            <a:srgbClr val="F26B43"/>
          </p15:clr>
        </p15:guide>
        <p15:guide id="6" pos="216">
          <p15:clr>
            <a:srgbClr val="F26B43"/>
          </p15:clr>
        </p15:guide>
        <p15:guide id="7" pos="4296" userDrawn="1">
          <p15:clr>
            <a:srgbClr val="F26B43"/>
          </p15:clr>
        </p15:guide>
        <p15:guide id="9" orient="horz" pos="4211">
          <p15:clr>
            <a:srgbClr val="F26B43"/>
          </p15:clr>
        </p15:guide>
        <p15:guide id="10" orient="horz" pos="1248" userDrawn="1">
          <p15:clr>
            <a:srgbClr val="F26B43"/>
          </p15:clr>
        </p15:guide>
        <p15:guide id="11" orient="horz" pos="3984" userDrawn="1">
          <p15:clr>
            <a:srgbClr val="F26B43"/>
          </p15:clr>
        </p15:guide>
        <p15:guide id="12" orient="horz" pos="1656" userDrawn="1">
          <p15:clr>
            <a:srgbClr val="F26B43"/>
          </p15:clr>
        </p15:guide>
        <p15:guide id="13" pos="2980">
          <p15:clr>
            <a:srgbClr val="F26B43"/>
          </p15:clr>
        </p15:guide>
        <p15:guide id="14" orient="horz" pos="2260" userDrawn="1">
          <p15:clr>
            <a:srgbClr val="F26B43"/>
          </p15:clr>
        </p15:guide>
        <p15:guide id="15" pos="26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371599"/>
            <a:ext cx="8458200" cy="48768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Hill</a:t>
            </a:r>
          </a:p>
        </p:txBody>
      </p:sp>
    </p:spTree>
    <p:extLst>
      <p:ext uri="{BB962C8B-B14F-4D97-AF65-F5344CB8AC3E}">
        <p14:creationId xmlns:p14="http://schemas.microsoft.com/office/powerpoint/2010/main" val="2924093042"/>
      </p:ext>
    </p:extLst>
  </p:cSld>
  <p:clrMap bg1="lt1" tx1="dk1" bg2="lt2" tx2="dk2" accent1="accent1" accent2="accent2" accent3="accent3" accent4="accent4" accent5="accent5" accent6="accent6" hlink="hlink" folHlink="folHlink"/>
  <p:sldLayoutIdLst>
    <p:sldLayoutId id="2147483702" r:id="rId1"/>
    <p:sldLayoutId id="2147483703"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5.xml"/><Relationship Id="rId1" Type="http://schemas.openxmlformats.org/officeDocument/2006/relationships/vmlDrawing" Target="../drawings/vmlDrawing5.vml"/><Relationship Id="rId6" Type="http://schemas.openxmlformats.org/officeDocument/2006/relationships/image" Target="../media/image25.wmf"/><Relationship Id="rId5" Type="http://schemas.openxmlformats.org/officeDocument/2006/relationships/oleObject" Target="../embeddings/oleObject17.bin"/><Relationship Id="rId4" Type="http://schemas.openxmlformats.org/officeDocument/2006/relationships/image" Target="../media/image24.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7.wmf"/><Relationship Id="rId2" Type="http://schemas.openxmlformats.org/officeDocument/2006/relationships/slideLayout" Target="../slideLayouts/slideLayout20.xml"/><Relationship Id="rId1" Type="http://schemas.openxmlformats.org/officeDocument/2006/relationships/vmlDrawing" Target="../drawings/vmlDrawing6.vml"/><Relationship Id="rId6" Type="http://schemas.openxmlformats.org/officeDocument/2006/relationships/oleObject" Target="../embeddings/oleObject19.bin"/><Relationship Id="rId5" Type="http://schemas.openxmlformats.org/officeDocument/2006/relationships/image" Target="../media/image26.wmf"/><Relationship Id="rId4" Type="http://schemas.openxmlformats.org/officeDocument/2006/relationships/oleObject" Target="../embeddings/oleObject18.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5.xml"/><Relationship Id="rId1" Type="http://schemas.openxmlformats.org/officeDocument/2006/relationships/vmlDrawing" Target="../drawings/vmlDrawing7.vml"/><Relationship Id="rId4" Type="http://schemas.openxmlformats.org/officeDocument/2006/relationships/image" Target="../media/image28.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3.xml"/><Relationship Id="rId1" Type="http://schemas.openxmlformats.org/officeDocument/2006/relationships/vmlDrawing" Target="../drawings/vmlDrawing8.vml"/><Relationship Id="rId4" Type="http://schemas.openxmlformats.org/officeDocument/2006/relationships/image" Target="../media/image29.wmf"/></Relationships>
</file>

<file path=ppt/slides/_rels/slide19.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20.xml"/><Relationship Id="rId1" Type="http://schemas.openxmlformats.org/officeDocument/2006/relationships/vmlDrawing" Target="../drawings/vmlDrawing9.vml"/><Relationship Id="rId6" Type="http://schemas.openxmlformats.org/officeDocument/2006/relationships/image" Target="../media/image31.wmf"/><Relationship Id="rId5" Type="http://schemas.openxmlformats.org/officeDocument/2006/relationships/oleObject" Target="../embeddings/oleObject23.bin"/><Relationship Id="rId4" Type="http://schemas.openxmlformats.org/officeDocument/2006/relationships/image" Target="../media/image3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21.xml"/><Relationship Id="rId1" Type="http://schemas.openxmlformats.org/officeDocument/2006/relationships/vmlDrawing" Target="../drawings/vmlDrawing10.vml"/><Relationship Id="rId6" Type="http://schemas.openxmlformats.org/officeDocument/2006/relationships/image" Target="../media/image34.wmf"/><Relationship Id="rId5" Type="http://schemas.openxmlformats.org/officeDocument/2006/relationships/oleObject" Target="../embeddings/oleObject26.bin"/><Relationship Id="rId4" Type="http://schemas.openxmlformats.org/officeDocument/2006/relationships/image" Target="../media/image33.wmf"/></Relationships>
</file>

<file path=ppt/slides/_rels/slide21.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21.xml"/><Relationship Id="rId1" Type="http://schemas.openxmlformats.org/officeDocument/2006/relationships/vmlDrawing" Target="../drawings/vmlDrawing11.vml"/><Relationship Id="rId6" Type="http://schemas.openxmlformats.org/officeDocument/2006/relationships/image" Target="../media/image37.wmf"/><Relationship Id="rId5" Type="http://schemas.openxmlformats.org/officeDocument/2006/relationships/oleObject" Target="../embeddings/oleObject29.bin"/><Relationship Id="rId10" Type="http://schemas.openxmlformats.org/officeDocument/2006/relationships/image" Target="../media/image39.wmf"/><Relationship Id="rId4" Type="http://schemas.openxmlformats.org/officeDocument/2006/relationships/image" Target="../media/image36.wmf"/><Relationship Id="rId9" Type="http://schemas.openxmlformats.org/officeDocument/2006/relationships/oleObject" Target="../embeddings/oleObject31.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image" Target="../media/image41.wmf"/><Relationship Id="rId5" Type="http://schemas.openxmlformats.org/officeDocument/2006/relationships/oleObject" Target="../embeddings/oleObject33.bin"/><Relationship Id="rId4" Type="http://schemas.openxmlformats.org/officeDocument/2006/relationships/image" Target="../media/image40.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oleObject" Target="../embeddings/oleObject34.bin"/><Relationship Id="rId7" Type="http://schemas.openxmlformats.org/officeDocument/2006/relationships/image" Target="../media/image46.png"/><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image" Target="../media/image43.wmf"/><Relationship Id="rId11" Type="http://schemas.openxmlformats.org/officeDocument/2006/relationships/image" Target="../media/image45.wmf"/><Relationship Id="rId5" Type="http://schemas.openxmlformats.org/officeDocument/2006/relationships/oleObject" Target="../embeddings/oleObject35.bin"/><Relationship Id="rId10" Type="http://schemas.openxmlformats.org/officeDocument/2006/relationships/oleObject" Target="../embeddings/oleObject37.bin"/><Relationship Id="rId4" Type="http://schemas.openxmlformats.org/officeDocument/2006/relationships/image" Target="../media/image42.wmf"/><Relationship Id="rId9" Type="http://schemas.openxmlformats.org/officeDocument/2006/relationships/image" Target="../media/image44.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slideLayout" Target="../slideLayouts/slideLayout21.xml"/><Relationship Id="rId1" Type="http://schemas.openxmlformats.org/officeDocument/2006/relationships/vmlDrawing" Target="../drawings/vmlDrawing14.vml"/><Relationship Id="rId6" Type="http://schemas.openxmlformats.org/officeDocument/2006/relationships/image" Target="../media/image49.wmf"/><Relationship Id="rId5" Type="http://schemas.openxmlformats.org/officeDocument/2006/relationships/oleObject" Target="../embeddings/oleObject39.bin"/><Relationship Id="rId10" Type="http://schemas.openxmlformats.org/officeDocument/2006/relationships/image" Target="../media/image51.wmf"/><Relationship Id="rId4" Type="http://schemas.openxmlformats.org/officeDocument/2006/relationships/image" Target="../media/image48.wmf"/><Relationship Id="rId9" Type="http://schemas.openxmlformats.org/officeDocument/2006/relationships/oleObject" Target="../embeddings/oleObject41.bin"/></Relationships>
</file>

<file path=ppt/slides/_rels/slide34.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oleObject" Target="../embeddings/oleObject47.bin"/><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56.wmf"/><Relationship Id="rId2" Type="http://schemas.openxmlformats.org/officeDocument/2006/relationships/slideLayout" Target="../slideLayouts/slideLayout21.xml"/><Relationship Id="rId1" Type="http://schemas.openxmlformats.org/officeDocument/2006/relationships/vmlDrawing" Target="../drawings/vmlDrawing15.vml"/><Relationship Id="rId6" Type="http://schemas.openxmlformats.org/officeDocument/2006/relationships/image" Target="../media/image53.wmf"/><Relationship Id="rId11" Type="http://schemas.openxmlformats.org/officeDocument/2006/relationships/oleObject" Target="../embeddings/oleObject46.bin"/><Relationship Id="rId5" Type="http://schemas.openxmlformats.org/officeDocument/2006/relationships/oleObject" Target="../embeddings/oleObject43.bin"/><Relationship Id="rId10" Type="http://schemas.openxmlformats.org/officeDocument/2006/relationships/image" Target="../media/image55.wmf"/><Relationship Id="rId4" Type="http://schemas.openxmlformats.org/officeDocument/2006/relationships/image" Target="../media/image52.wmf"/><Relationship Id="rId9" Type="http://schemas.openxmlformats.org/officeDocument/2006/relationships/oleObject" Target="../embeddings/oleObject45.bin"/><Relationship Id="rId14" Type="http://schemas.openxmlformats.org/officeDocument/2006/relationships/image" Target="../media/image57.wmf"/></Relationships>
</file>

<file path=ppt/slides/_rels/slide35.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oleObject" Target="../embeddings/oleObject53.bin"/><Relationship Id="rId3" Type="http://schemas.openxmlformats.org/officeDocument/2006/relationships/oleObject" Target="../embeddings/oleObject48.bin"/><Relationship Id="rId7" Type="http://schemas.openxmlformats.org/officeDocument/2006/relationships/oleObject" Target="../embeddings/oleObject50.bin"/><Relationship Id="rId12" Type="http://schemas.openxmlformats.org/officeDocument/2006/relationships/image" Target="../media/image62.wmf"/><Relationship Id="rId2" Type="http://schemas.openxmlformats.org/officeDocument/2006/relationships/slideLayout" Target="../slideLayouts/slideLayout5.xml"/><Relationship Id="rId1" Type="http://schemas.openxmlformats.org/officeDocument/2006/relationships/vmlDrawing" Target="../drawings/vmlDrawing16.vml"/><Relationship Id="rId6" Type="http://schemas.openxmlformats.org/officeDocument/2006/relationships/image" Target="../media/image59.wmf"/><Relationship Id="rId11" Type="http://schemas.openxmlformats.org/officeDocument/2006/relationships/oleObject" Target="../embeddings/oleObject52.bin"/><Relationship Id="rId5" Type="http://schemas.openxmlformats.org/officeDocument/2006/relationships/oleObject" Target="../embeddings/oleObject49.bin"/><Relationship Id="rId10" Type="http://schemas.openxmlformats.org/officeDocument/2006/relationships/image" Target="../media/image61.wmf"/><Relationship Id="rId4" Type="http://schemas.openxmlformats.org/officeDocument/2006/relationships/image" Target="../media/image58.wmf"/><Relationship Id="rId9" Type="http://schemas.openxmlformats.org/officeDocument/2006/relationships/oleObject" Target="../embeddings/oleObject51.bin"/><Relationship Id="rId14" Type="http://schemas.openxmlformats.org/officeDocument/2006/relationships/image" Target="../media/image63.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3.xml"/><Relationship Id="rId1" Type="http://schemas.openxmlformats.org/officeDocument/2006/relationships/vmlDrawing" Target="../drawings/vmlDrawing17.vml"/><Relationship Id="rId4" Type="http://schemas.openxmlformats.org/officeDocument/2006/relationships/image" Target="../media/image64.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15.xml"/><Relationship Id="rId1" Type="http://schemas.openxmlformats.org/officeDocument/2006/relationships/vmlDrawing" Target="../drawings/vmlDrawing18.v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oleObject" Target="../embeddings/oleObject56.bin"/><Relationship Id="rId7" Type="http://schemas.openxmlformats.org/officeDocument/2006/relationships/oleObject" Target="../embeddings/oleObject58.bin"/><Relationship Id="rId12" Type="http://schemas.openxmlformats.org/officeDocument/2006/relationships/image" Target="../media/image72.wmf"/><Relationship Id="rId2" Type="http://schemas.openxmlformats.org/officeDocument/2006/relationships/slideLayout" Target="../slideLayouts/slideLayout21.xml"/><Relationship Id="rId1" Type="http://schemas.openxmlformats.org/officeDocument/2006/relationships/vmlDrawing" Target="../drawings/vmlDrawing19.vml"/><Relationship Id="rId6" Type="http://schemas.openxmlformats.org/officeDocument/2006/relationships/image" Target="../media/image69.wmf"/><Relationship Id="rId11" Type="http://schemas.openxmlformats.org/officeDocument/2006/relationships/oleObject" Target="../embeddings/oleObject60.bin"/><Relationship Id="rId5" Type="http://schemas.openxmlformats.org/officeDocument/2006/relationships/oleObject" Target="../embeddings/oleObject57.bin"/><Relationship Id="rId10" Type="http://schemas.openxmlformats.org/officeDocument/2006/relationships/image" Target="../media/image71.wmf"/><Relationship Id="rId4" Type="http://schemas.openxmlformats.org/officeDocument/2006/relationships/image" Target="../media/image68.wmf"/><Relationship Id="rId9" Type="http://schemas.openxmlformats.org/officeDocument/2006/relationships/oleObject" Target="../embeddings/oleObject59.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slideLayout" Target="../slideLayouts/slideLayout13.xml"/><Relationship Id="rId1" Type="http://schemas.openxmlformats.org/officeDocument/2006/relationships/vmlDrawing" Target="../drawings/vmlDrawing20.vml"/><Relationship Id="rId6" Type="http://schemas.openxmlformats.org/officeDocument/2006/relationships/slide" Target="slide65.xml"/><Relationship Id="rId5" Type="http://schemas.openxmlformats.org/officeDocument/2006/relationships/image" Target="../media/image73.wmf"/><Relationship Id="rId4" Type="http://schemas.openxmlformats.org/officeDocument/2006/relationships/oleObject" Target="../embeddings/oleObject61.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13.xml"/><Relationship Id="rId1" Type="http://schemas.openxmlformats.org/officeDocument/2006/relationships/vmlDrawing" Target="../drawings/vmlDrawing21.vml"/><Relationship Id="rId6" Type="http://schemas.openxmlformats.org/officeDocument/2006/relationships/image" Target="../media/image76.wmf"/><Relationship Id="rId5" Type="http://schemas.openxmlformats.org/officeDocument/2006/relationships/oleObject" Target="../embeddings/oleObject63.bin"/><Relationship Id="rId4" Type="http://schemas.openxmlformats.org/officeDocument/2006/relationships/image" Target="../media/image75.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20.xml"/><Relationship Id="rId1" Type="http://schemas.openxmlformats.org/officeDocument/2006/relationships/vmlDrawing" Target="../drawings/vmlDrawing22.vml"/><Relationship Id="rId6" Type="http://schemas.openxmlformats.org/officeDocument/2006/relationships/image" Target="../media/image78.wmf"/><Relationship Id="rId5" Type="http://schemas.openxmlformats.org/officeDocument/2006/relationships/oleObject" Target="../embeddings/oleObject65.bin"/><Relationship Id="rId4" Type="http://schemas.openxmlformats.org/officeDocument/2006/relationships/image" Target="../media/image77.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1.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_rels/slide60.xml.rels><?xml version="1.0" encoding="UTF-8" standalone="yes"?>
<Relationships xmlns="http://schemas.openxmlformats.org/package/2006/relationships"><Relationship Id="rId8" Type="http://schemas.openxmlformats.org/officeDocument/2006/relationships/hyperlink" Target="http://www.fool.com/" TargetMode="External"/><Relationship Id="rId3" Type="http://schemas.openxmlformats.org/officeDocument/2006/relationships/hyperlink" Target="http://www.cfainstitute.org/" TargetMode="External"/><Relationship Id="rId7" Type="http://schemas.openxmlformats.org/officeDocument/2006/relationships/hyperlink" Target="http://www.zacks.com/" TargetMode="External"/><Relationship Id="rId2" Type="http://schemas.openxmlformats.org/officeDocument/2006/relationships/hyperlink" Target="http://www.aaii.com/" TargetMode="External"/><Relationship Id="rId1" Type="http://schemas.openxmlformats.org/officeDocument/2006/relationships/slideLayout" Target="../slideLayouts/slideLayout5.xml"/><Relationship Id="rId6" Type="http://schemas.openxmlformats.org/officeDocument/2006/relationships/hyperlink" Target="http://www.hoovers.com/" TargetMode="External"/><Relationship Id="rId5" Type="http://schemas.openxmlformats.org/officeDocument/2006/relationships/hyperlink" Target="http://www.marketwatch.com/" TargetMode="External"/><Relationship Id="rId4" Type="http://schemas.openxmlformats.org/officeDocument/2006/relationships/hyperlink" Target="http://www.jmdinvestments.blogspot.com/"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5.bin"/><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image" Target="../media/image17.wmf"/><Relationship Id="rId18" Type="http://schemas.openxmlformats.org/officeDocument/2006/relationships/oleObject" Target="../embeddings/oleObject13.bin"/><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oleObject" Target="../embeddings/oleObject10.bin"/><Relationship Id="rId17" Type="http://schemas.openxmlformats.org/officeDocument/2006/relationships/image" Target="../media/image19.wmf"/><Relationship Id="rId2" Type="http://schemas.openxmlformats.org/officeDocument/2006/relationships/slideLayout" Target="../slideLayouts/slideLayout13.xml"/><Relationship Id="rId16" Type="http://schemas.openxmlformats.org/officeDocument/2006/relationships/oleObject" Target="../embeddings/oleObject12.bin"/><Relationship Id="rId1" Type="http://schemas.openxmlformats.org/officeDocument/2006/relationships/vmlDrawing" Target="../drawings/vmlDrawing3.vml"/><Relationship Id="rId6" Type="http://schemas.openxmlformats.org/officeDocument/2006/relationships/image" Target="../media/image14.wmf"/><Relationship Id="rId11" Type="http://schemas.openxmlformats.org/officeDocument/2006/relationships/image" Target="../media/image21.png"/><Relationship Id="rId5" Type="http://schemas.openxmlformats.org/officeDocument/2006/relationships/oleObject" Target="../embeddings/oleObject7.bin"/><Relationship Id="rId15" Type="http://schemas.openxmlformats.org/officeDocument/2006/relationships/image" Target="../media/image18.wmf"/><Relationship Id="rId10" Type="http://schemas.openxmlformats.org/officeDocument/2006/relationships/image" Target="../media/image16.wmf"/><Relationship Id="rId19" Type="http://schemas.openxmlformats.org/officeDocument/2006/relationships/image" Target="../media/image20.wmf"/><Relationship Id="rId4" Type="http://schemas.openxmlformats.org/officeDocument/2006/relationships/image" Target="../media/image13.wmf"/><Relationship Id="rId9" Type="http://schemas.openxmlformats.org/officeDocument/2006/relationships/oleObject" Target="../embeddings/oleObject9.bin"/><Relationship Id="rId14" Type="http://schemas.openxmlformats.org/officeDocument/2006/relationships/oleObject" Target="../embeddings/oleObject11.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image" Target="../media/image23.wmf"/><Relationship Id="rId5" Type="http://schemas.openxmlformats.org/officeDocument/2006/relationships/oleObject" Target="../embeddings/oleObject15.bin"/><Relationship Id="rId4" Type="http://schemas.openxmlformats.org/officeDocument/2006/relationships/image" Target="../media/image2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7C276-E06C-4AF1-B30E-CBF732245AE2}"/>
              </a:ext>
            </a:extLst>
          </p:cNvPr>
          <p:cNvSpPr>
            <a:spLocks noGrp="1"/>
          </p:cNvSpPr>
          <p:nvPr>
            <p:ph type="ctrTitle"/>
          </p:nvPr>
        </p:nvSpPr>
        <p:spPr>
          <a:xfrm>
            <a:off x="777240" y="3208421"/>
            <a:ext cx="6521640" cy="529390"/>
          </a:xfrm>
        </p:spPr>
        <p:txBody>
          <a:bodyPr/>
          <a:lstStyle/>
          <a:p>
            <a:r>
              <a:rPr lang="en-US" sz="2400" dirty="0"/>
              <a:t>Chapter 6</a:t>
            </a:r>
            <a:endParaRPr lang="en-US" sz="2200" dirty="0"/>
          </a:p>
        </p:txBody>
      </p:sp>
      <p:sp>
        <p:nvSpPr>
          <p:cNvPr id="3" name="Subtitle 2">
            <a:extLst>
              <a:ext uri="{FF2B5EF4-FFF2-40B4-BE49-F238E27FC236}">
                <a16:creationId xmlns:a16="http://schemas.microsoft.com/office/drawing/2014/main" id="{529E3556-0694-4E97-87EC-861552F00C1E}"/>
              </a:ext>
            </a:extLst>
          </p:cNvPr>
          <p:cNvSpPr>
            <a:spLocks noGrp="1"/>
          </p:cNvSpPr>
          <p:nvPr>
            <p:ph type="subTitle" idx="1"/>
          </p:nvPr>
        </p:nvSpPr>
        <p:spPr>
          <a:xfrm>
            <a:off x="782058" y="3818022"/>
            <a:ext cx="4297680" cy="686348"/>
          </a:xfrm>
        </p:spPr>
        <p:txBody>
          <a:bodyPr/>
          <a:lstStyle/>
          <a:p>
            <a:r>
              <a:rPr lang="en-US" dirty="0"/>
              <a:t>Common Stock Valuation</a:t>
            </a:r>
          </a:p>
        </p:txBody>
      </p:sp>
      <p:sp>
        <p:nvSpPr>
          <p:cNvPr id="6" name="Text Placeholder 5"/>
          <p:cNvSpPr>
            <a:spLocks noGrp="1"/>
          </p:cNvSpPr>
          <p:nvPr>
            <p:ph type="body" sz="quarter" idx="11"/>
          </p:nvPr>
        </p:nvSpPr>
        <p:spPr/>
        <p:txBody>
          <a:bodyPr/>
          <a:lstStyle/>
          <a:p>
            <a:r>
              <a:rPr lang="en-US" dirty="0">
                <a:solidFill>
                  <a:schemeClr val="tx1"/>
                </a:solidFill>
              </a:rPr>
              <a:t>© McGraw Hill LLC. All rights reserved. No reproduction or distribution without the prior written consent of McGraw Hill LLC.</a:t>
            </a:r>
            <a:endParaRPr lang="en-US" dirty="0"/>
          </a:p>
        </p:txBody>
      </p:sp>
    </p:spTree>
    <p:extLst>
      <p:ext uri="{BB962C8B-B14F-4D97-AF65-F5344CB8AC3E}">
        <p14:creationId xmlns:p14="http://schemas.microsoft.com/office/powerpoint/2010/main" val="1030191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B496A-BF66-4889-9945-284731A90A72}"/>
              </a:ext>
            </a:extLst>
          </p:cNvPr>
          <p:cNvSpPr>
            <a:spLocks noGrp="1"/>
          </p:cNvSpPr>
          <p:nvPr>
            <p:ph type="title"/>
          </p:nvPr>
        </p:nvSpPr>
        <p:spPr/>
        <p:txBody>
          <a:bodyPr>
            <a:normAutofit fontScale="90000"/>
          </a:bodyPr>
          <a:lstStyle/>
          <a:p>
            <a:r>
              <a:rPr lang="en-US" dirty="0"/>
              <a:t>The Dividend Discount Model: The Constant Perpetual Growth Model</a:t>
            </a:r>
          </a:p>
        </p:txBody>
      </p:sp>
      <p:sp>
        <p:nvSpPr>
          <p:cNvPr id="3" name="Content Placeholder 2">
            <a:extLst>
              <a:ext uri="{FF2B5EF4-FFF2-40B4-BE49-F238E27FC236}">
                <a16:creationId xmlns:a16="http://schemas.microsoft.com/office/drawing/2014/main" id="{3D07E9FF-7E5B-484F-8702-5684EC49B5A5}"/>
              </a:ext>
            </a:extLst>
          </p:cNvPr>
          <p:cNvSpPr>
            <a:spLocks noGrp="1"/>
          </p:cNvSpPr>
          <p:nvPr>
            <p:ph sz="quarter" idx="11"/>
          </p:nvPr>
        </p:nvSpPr>
        <p:spPr>
          <a:xfrm>
            <a:off x="342900" y="1276710"/>
            <a:ext cx="8458200" cy="1735432"/>
          </a:xfrm>
        </p:spPr>
        <p:txBody>
          <a:bodyPr/>
          <a:lstStyle/>
          <a:p>
            <a:pPr marL="292608" indent="-292608">
              <a:buFont typeface="Arial" panose="020B0604020202020204" pitchFamily="34" charset="0"/>
              <a:buChar char="•"/>
            </a:pPr>
            <a:r>
              <a:rPr lang="en-US" dirty="0"/>
              <a:t>Assuming that the dividends will grow </a:t>
            </a:r>
            <a:r>
              <a:rPr lang="en-US" b="1" i="1" dirty="0"/>
              <a:t>forever</a:t>
            </a:r>
            <a:r>
              <a:rPr lang="en-US" dirty="0"/>
              <a:t> at a constant growth rate, </a:t>
            </a:r>
            <a:r>
              <a:rPr lang="en-US" i="1" dirty="0"/>
              <a:t>g</a:t>
            </a:r>
            <a:r>
              <a:rPr lang="en-US" dirty="0"/>
              <a:t>.</a:t>
            </a:r>
          </a:p>
          <a:p>
            <a:pPr marL="292608" indent="-292608">
              <a:buFont typeface="Arial" panose="020B0604020202020204" pitchFamily="34" charset="0"/>
              <a:buChar char="•"/>
            </a:pPr>
            <a:r>
              <a:rPr lang="en-US" dirty="0"/>
              <a:t>For </a:t>
            </a:r>
            <a:r>
              <a:rPr lang="en-US" b="1" dirty="0"/>
              <a:t>constant perpetual dividend growth</a:t>
            </a:r>
            <a:r>
              <a:rPr lang="en-US" dirty="0"/>
              <a:t>, the D</a:t>
            </a:r>
            <a:r>
              <a:rPr lang="en-US" sz="100" dirty="0"/>
              <a:t> </a:t>
            </a:r>
            <a:r>
              <a:rPr lang="en-US" dirty="0" err="1"/>
              <a:t>D</a:t>
            </a:r>
            <a:r>
              <a:rPr lang="en-US" sz="100" dirty="0"/>
              <a:t> </a:t>
            </a:r>
            <a:r>
              <a:rPr lang="en-US" dirty="0"/>
              <a:t>M formula becomes:</a:t>
            </a:r>
          </a:p>
        </p:txBody>
      </p:sp>
      <p:graphicFrame>
        <p:nvGraphicFramePr>
          <p:cNvPr id="4" name="Object 3">
            <a:extLst>
              <a:ext uri="{FF2B5EF4-FFF2-40B4-BE49-F238E27FC236}">
                <a16:creationId xmlns:a16="http://schemas.microsoft.com/office/drawing/2014/main" id="{3AEDABBF-9EAD-45AF-AA4A-0EC2E7596FEF}"/>
              </a:ext>
            </a:extLst>
          </p:cNvPr>
          <p:cNvGraphicFramePr>
            <a:graphicFrameLocks noChangeAspect="1"/>
          </p:cNvGraphicFramePr>
          <p:nvPr>
            <p:extLst>
              <p:ext uri="{D42A27DB-BD31-4B8C-83A1-F6EECF244321}">
                <p14:modId xmlns:p14="http://schemas.microsoft.com/office/powerpoint/2010/main" val="161986996"/>
              </p:ext>
            </p:extLst>
          </p:nvPr>
        </p:nvGraphicFramePr>
        <p:xfrm>
          <a:off x="1480372" y="3585536"/>
          <a:ext cx="2946400" cy="838200"/>
        </p:xfrm>
        <a:graphic>
          <a:graphicData uri="http://schemas.openxmlformats.org/presentationml/2006/ole">
            <mc:AlternateContent xmlns:mc="http://schemas.openxmlformats.org/markup-compatibility/2006">
              <mc:Choice xmlns:v="urn:schemas-microsoft-com:vml" Requires="v">
                <p:oleObj spid="_x0000_s36004" name="Equation" r:id="rId3" imgW="2946240" imgH="838080" progId="Equation.DSMT4">
                  <p:embed/>
                </p:oleObj>
              </mc:Choice>
              <mc:Fallback>
                <p:oleObj name="Equation" r:id="rId3" imgW="2946240" imgH="838080" progId="Equation.DSMT4">
                  <p:embed/>
                  <p:pic>
                    <p:nvPicPr>
                      <p:cNvPr id="0" name=""/>
                      <p:cNvPicPr/>
                      <p:nvPr/>
                    </p:nvPicPr>
                    <p:blipFill>
                      <a:blip r:embed="rId4"/>
                      <a:stretch>
                        <a:fillRect/>
                      </a:stretch>
                    </p:blipFill>
                    <p:spPr>
                      <a:xfrm>
                        <a:off x="1480372" y="3585536"/>
                        <a:ext cx="2946400" cy="8382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945CA34E-8ED5-4D04-946D-459D08EE9DF7}"/>
              </a:ext>
            </a:extLst>
          </p:cNvPr>
          <p:cNvGraphicFramePr>
            <a:graphicFrameLocks noChangeAspect="1"/>
          </p:cNvGraphicFramePr>
          <p:nvPr>
            <p:extLst>
              <p:ext uri="{D42A27DB-BD31-4B8C-83A1-F6EECF244321}">
                <p14:modId xmlns:p14="http://schemas.microsoft.com/office/powerpoint/2010/main" val="3821848723"/>
              </p:ext>
            </p:extLst>
          </p:nvPr>
        </p:nvGraphicFramePr>
        <p:xfrm>
          <a:off x="5325857" y="3788736"/>
          <a:ext cx="2247900" cy="431800"/>
        </p:xfrm>
        <a:graphic>
          <a:graphicData uri="http://schemas.openxmlformats.org/presentationml/2006/ole">
            <mc:AlternateContent xmlns:mc="http://schemas.openxmlformats.org/markup-compatibility/2006">
              <mc:Choice xmlns:v="urn:schemas-microsoft-com:vml" Requires="v">
                <p:oleObj spid="_x0000_s36005" name="Equation" r:id="rId5" imgW="2247840" imgH="431640" progId="Equation.DSMT4">
                  <p:embed/>
                </p:oleObj>
              </mc:Choice>
              <mc:Fallback>
                <p:oleObj name="Equation" r:id="rId5" imgW="2247840" imgH="431640" progId="Equation.DSMT4">
                  <p:embed/>
                  <p:pic>
                    <p:nvPicPr>
                      <p:cNvPr id="0" name=""/>
                      <p:cNvPicPr/>
                      <p:nvPr/>
                    </p:nvPicPr>
                    <p:blipFill>
                      <a:blip r:embed="rId6"/>
                      <a:stretch>
                        <a:fillRect/>
                      </a:stretch>
                    </p:blipFill>
                    <p:spPr>
                      <a:xfrm>
                        <a:off x="5325857" y="3788736"/>
                        <a:ext cx="2247900" cy="431800"/>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2C73478E-98BC-4DA6-B789-EF2ACEE212D4}"/>
              </a:ext>
            </a:extLst>
          </p:cNvPr>
          <p:cNvSpPr>
            <a:spLocks noGrp="1"/>
          </p:cNvSpPr>
          <p:nvPr>
            <p:ph type="sldNum" sz="quarter" idx="4"/>
          </p:nvPr>
        </p:nvSpPr>
        <p:spPr/>
        <p:txBody>
          <a:bodyPr/>
          <a:lstStyle/>
          <a:p>
            <a:fld id="{68151E55-6873-49E2-B8D5-2F265E6F1973}" type="slidenum">
              <a:rPr lang="en-US" smtClean="0"/>
              <a:pPr/>
              <a:t>10</a:t>
            </a:fld>
            <a:endParaRPr lang="en-US" dirty="0"/>
          </a:p>
        </p:txBody>
      </p:sp>
    </p:spTree>
    <p:extLst>
      <p:ext uri="{BB962C8B-B14F-4D97-AF65-F5344CB8AC3E}">
        <p14:creationId xmlns:p14="http://schemas.microsoft.com/office/powerpoint/2010/main" val="3468116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61DC-34F0-4E82-8A31-95C09B00792F}"/>
              </a:ext>
            </a:extLst>
          </p:cNvPr>
          <p:cNvSpPr>
            <a:spLocks noGrp="1"/>
          </p:cNvSpPr>
          <p:nvPr>
            <p:ph type="title"/>
          </p:nvPr>
        </p:nvSpPr>
        <p:spPr/>
        <p:txBody>
          <a:bodyPr>
            <a:noAutofit/>
          </a:bodyPr>
          <a:lstStyle/>
          <a:p>
            <a:r>
              <a:rPr lang="en-US" sz="3200" dirty="0"/>
              <a:t>Example: Constant Perpetual Growth Model</a:t>
            </a:r>
          </a:p>
        </p:txBody>
      </p:sp>
      <p:sp>
        <p:nvSpPr>
          <p:cNvPr id="3" name="Content Placeholder 2">
            <a:extLst>
              <a:ext uri="{FF2B5EF4-FFF2-40B4-BE49-F238E27FC236}">
                <a16:creationId xmlns:a16="http://schemas.microsoft.com/office/drawing/2014/main" id="{5020B8E2-4D2B-45CA-B7F4-F7265F247ED0}"/>
              </a:ext>
            </a:extLst>
          </p:cNvPr>
          <p:cNvSpPr>
            <a:spLocks noGrp="1"/>
          </p:cNvSpPr>
          <p:nvPr>
            <p:ph sz="quarter" idx="11"/>
          </p:nvPr>
        </p:nvSpPr>
        <p:spPr>
          <a:xfrm>
            <a:off x="342900" y="1276710"/>
            <a:ext cx="8458200" cy="1340366"/>
          </a:xfrm>
        </p:spPr>
        <p:txBody>
          <a:bodyPr/>
          <a:lstStyle/>
          <a:p>
            <a:pPr marL="292608" indent="-292608">
              <a:buFont typeface="Arial" panose="020B0604020202020204" pitchFamily="34" charset="0"/>
              <a:buChar char="•"/>
            </a:pPr>
            <a:r>
              <a:rPr lang="en-US" dirty="0"/>
              <a:t>Think about the electric utility industry.</a:t>
            </a:r>
          </a:p>
          <a:p>
            <a:pPr marL="292608" indent="-292608">
              <a:buFont typeface="Arial" panose="020B0604020202020204" pitchFamily="34" charset="0"/>
              <a:buChar char="•"/>
            </a:pPr>
            <a:r>
              <a:rPr lang="en-US" dirty="0"/>
              <a:t>In 2021, the dividend paid by the utility company, D</a:t>
            </a:r>
            <a:r>
              <a:rPr lang="en-US" sz="100" dirty="0"/>
              <a:t> </a:t>
            </a:r>
            <a:r>
              <a:rPr lang="en-US" dirty="0"/>
              <a:t>T</a:t>
            </a:r>
            <a:r>
              <a:rPr lang="en-US" sz="100" dirty="0"/>
              <a:t> </a:t>
            </a:r>
            <a:r>
              <a:rPr lang="en-US" dirty="0"/>
              <a:t>E Energy (D</a:t>
            </a:r>
            <a:r>
              <a:rPr lang="en-US" sz="100" dirty="0"/>
              <a:t> </a:t>
            </a:r>
            <a:r>
              <a:rPr lang="en-US" dirty="0"/>
              <a:t>T</a:t>
            </a:r>
            <a:r>
              <a:rPr lang="en-US" sz="100" dirty="0"/>
              <a:t> </a:t>
            </a:r>
            <a:r>
              <a:rPr lang="en-US" dirty="0"/>
              <a:t>E), was $3.56.</a:t>
            </a:r>
          </a:p>
        </p:txBody>
      </p:sp>
      <p:sp>
        <p:nvSpPr>
          <p:cNvPr id="4" name="Content Placeholder 3">
            <a:extLst>
              <a:ext uri="{FF2B5EF4-FFF2-40B4-BE49-F238E27FC236}">
                <a16:creationId xmlns:a16="http://schemas.microsoft.com/office/drawing/2014/main" id="{725AD596-8E98-40D2-B850-7C52DD60F448}"/>
              </a:ext>
            </a:extLst>
          </p:cNvPr>
          <p:cNvSpPr>
            <a:spLocks noGrp="1"/>
          </p:cNvSpPr>
          <p:nvPr>
            <p:ph sz="quarter" idx="14"/>
          </p:nvPr>
        </p:nvSpPr>
        <p:spPr>
          <a:xfrm>
            <a:off x="342900" y="2690649"/>
            <a:ext cx="1286203" cy="462454"/>
          </a:xfrm>
        </p:spPr>
        <p:txBody>
          <a:bodyPr/>
          <a:lstStyle/>
          <a:p>
            <a:pPr marL="292608" indent="-292608">
              <a:buFont typeface="Arial" panose="020B0604020202020204" pitchFamily="34" charset="0"/>
              <a:buChar char="•"/>
            </a:pPr>
            <a:r>
              <a:rPr lang="en-US" dirty="0"/>
              <a:t>Using</a:t>
            </a:r>
          </a:p>
        </p:txBody>
      </p:sp>
      <p:graphicFrame>
        <p:nvGraphicFramePr>
          <p:cNvPr id="12" name="Object 11">
            <a:extLst>
              <a:ext uri="{FF2B5EF4-FFF2-40B4-BE49-F238E27FC236}">
                <a16:creationId xmlns:a16="http://schemas.microsoft.com/office/drawing/2014/main" id="{5379639B-D556-4697-8E21-EEFA09EFD075}"/>
              </a:ext>
            </a:extLst>
          </p:cNvPr>
          <p:cNvGraphicFramePr>
            <a:graphicFrameLocks noChangeAspect="1"/>
          </p:cNvGraphicFramePr>
          <p:nvPr>
            <p:extLst>
              <p:ext uri="{D42A27DB-BD31-4B8C-83A1-F6EECF244321}">
                <p14:modId xmlns:p14="http://schemas.microsoft.com/office/powerpoint/2010/main" val="1784454407"/>
              </p:ext>
            </p:extLst>
          </p:nvPr>
        </p:nvGraphicFramePr>
        <p:xfrm>
          <a:off x="1685103" y="2774950"/>
          <a:ext cx="2882900" cy="381000"/>
        </p:xfrm>
        <a:graphic>
          <a:graphicData uri="http://schemas.openxmlformats.org/presentationml/2006/ole">
            <mc:AlternateContent xmlns:mc="http://schemas.openxmlformats.org/markup-compatibility/2006">
              <mc:Choice xmlns:v="urn:schemas-microsoft-com:vml" Requires="v">
                <p:oleObj spid="_x0000_s37026" name="Equation" r:id="rId4" imgW="2882880" imgH="380880" progId="Equation.DSMT4">
                  <p:embed/>
                </p:oleObj>
              </mc:Choice>
              <mc:Fallback>
                <p:oleObj name="Equation" r:id="rId4" imgW="2882880" imgH="380880" progId="Equation.DSMT4">
                  <p:embed/>
                  <p:pic>
                    <p:nvPicPr>
                      <p:cNvPr id="12" name="Object 11">
                        <a:extLst>
                          <a:ext uri="{FF2B5EF4-FFF2-40B4-BE49-F238E27FC236}">
                            <a16:creationId xmlns:a16="http://schemas.microsoft.com/office/drawing/2014/main" id="{5379639B-D556-4697-8E21-EEFA09EFD075}"/>
                          </a:ext>
                        </a:extLst>
                      </p:cNvPr>
                      <p:cNvPicPr/>
                      <p:nvPr/>
                    </p:nvPicPr>
                    <p:blipFill>
                      <a:blip r:embed="rId5"/>
                      <a:stretch>
                        <a:fillRect/>
                      </a:stretch>
                    </p:blipFill>
                    <p:spPr>
                      <a:xfrm>
                        <a:off x="1685103" y="2774950"/>
                        <a:ext cx="2882900" cy="3810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24C8D520-A68A-46AA-B9E1-AA716BB6A4A0}"/>
              </a:ext>
            </a:extLst>
          </p:cNvPr>
          <p:cNvSpPr>
            <a:spLocks noGrp="1"/>
          </p:cNvSpPr>
          <p:nvPr>
            <p:ph sz="quarter" idx="15"/>
          </p:nvPr>
        </p:nvSpPr>
        <p:spPr>
          <a:xfrm>
            <a:off x="4624002" y="2690650"/>
            <a:ext cx="4177097" cy="462454"/>
          </a:xfrm>
        </p:spPr>
        <p:txBody>
          <a:bodyPr/>
          <a:lstStyle/>
          <a:p>
            <a:r>
              <a:rPr lang="en-US" dirty="0"/>
              <a:t>and g = 3%, calculate an</a:t>
            </a:r>
          </a:p>
        </p:txBody>
      </p:sp>
      <p:sp>
        <p:nvSpPr>
          <p:cNvPr id="6" name="Content Placeholder 5">
            <a:extLst>
              <a:ext uri="{FF2B5EF4-FFF2-40B4-BE49-F238E27FC236}">
                <a16:creationId xmlns:a16="http://schemas.microsoft.com/office/drawing/2014/main" id="{6F08E894-FD68-4F30-9A08-E18E273F8807}"/>
              </a:ext>
            </a:extLst>
          </p:cNvPr>
          <p:cNvSpPr>
            <a:spLocks noGrp="1"/>
          </p:cNvSpPr>
          <p:nvPr>
            <p:ph sz="quarter" idx="16"/>
          </p:nvPr>
        </p:nvSpPr>
        <p:spPr>
          <a:xfrm>
            <a:off x="342900" y="3226676"/>
            <a:ext cx="8458200" cy="451945"/>
          </a:xfrm>
        </p:spPr>
        <p:txBody>
          <a:bodyPr/>
          <a:lstStyle/>
          <a:p>
            <a:pPr marL="292608"/>
            <a:r>
              <a:rPr lang="en-US" dirty="0"/>
              <a:t>estimated value for D</a:t>
            </a:r>
            <a:r>
              <a:rPr lang="en-US" sz="100" dirty="0"/>
              <a:t> </a:t>
            </a:r>
            <a:r>
              <a:rPr lang="en-US" dirty="0"/>
              <a:t>T</a:t>
            </a:r>
            <a:r>
              <a:rPr lang="en-US" sz="100" dirty="0"/>
              <a:t> </a:t>
            </a:r>
            <a:r>
              <a:rPr lang="en-US" dirty="0"/>
              <a:t>E.</a:t>
            </a:r>
          </a:p>
        </p:txBody>
      </p:sp>
      <p:graphicFrame>
        <p:nvGraphicFramePr>
          <p:cNvPr id="13" name="Object 12">
            <a:extLst>
              <a:ext uri="{FF2B5EF4-FFF2-40B4-BE49-F238E27FC236}">
                <a16:creationId xmlns:a16="http://schemas.microsoft.com/office/drawing/2014/main" id="{FA9CC1C1-66C8-4042-B60B-9F17D8670912}"/>
              </a:ext>
            </a:extLst>
          </p:cNvPr>
          <p:cNvGraphicFramePr>
            <a:graphicFrameLocks noChangeAspect="1"/>
          </p:cNvGraphicFramePr>
          <p:nvPr>
            <p:extLst>
              <p:ext uri="{D42A27DB-BD31-4B8C-83A1-F6EECF244321}">
                <p14:modId xmlns:p14="http://schemas.microsoft.com/office/powerpoint/2010/main" val="703384240"/>
              </p:ext>
            </p:extLst>
          </p:nvPr>
        </p:nvGraphicFramePr>
        <p:xfrm>
          <a:off x="2268538" y="3775075"/>
          <a:ext cx="5372100" cy="787400"/>
        </p:xfrm>
        <a:graphic>
          <a:graphicData uri="http://schemas.openxmlformats.org/presentationml/2006/ole">
            <mc:AlternateContent xmlns:mc="http://schemas.openxmlformats.org/markup-compatibility/2006">
              <mc:Choice xmlns:v="urn:schemas-microsoft-com:vml" Requires="v">
                <p:oleObj spid="_x0000_s37027" name="Equation" r:id="rId6" imgW="5371920" imgH="787320" progId="Equation.DSMT4">
                  <p:embed/>
                </p:oleObj>
              </mc:Choice>
              <mc:Fallback>
                <p:oleObj name="Equation" r:id="rId6" imgW="5371920" imgH="787320" progId="Equation.DSMT4">
                  <p:embed/>
                  <p:pic>
                    <p:nvPicPr>
                      <p:cNvPr id="13" name="Object 12">
                        <a:extLst>
                          <a:ext uri="{FF2B5EF4-FFF2-40B4-BE49-F238E27FC236}">
                            <a16:creationId xmlns:a16="http://schemas.microsoft.com/office/drawing/2014/main" id="{FA9CC1C1-66C8-4042-B60B-9F17D8670912}"/>
                          </a:ext>
                        </a:extLst>
                      </p:cNvPr>
                      <p:cNvPicPr/>
                      <p:nvPr/>
                    </p:nvPicPr>
                    <p:blipFill>
                      <a:blip r:embed="rId7"/>
                      <a:stretch>
                        <a:fillRect/>
                      </a:stretch>
                    </p:blipFill>
                    <p:spPr>
                      <a:xfrm>
                        <a:off x="2268538" y="3775075"/>
                        <a:ext cx="5372100" cy="7874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6B39C200-09A5-4614-8E7E-5E8F48E8E55C}"/>
              </a:ext>
            </a:extLst>
          </p:cNvPr>
          <p:cNvSpPr>
            <a:spLocks noGrp="1"/>
          </p:cNvSpPr>
          <p:nvPr>
            <p:ph sz="quarter" idx="17"/>
          </p:nvPr>
        </p:nvSpPr>
        <p:spPr>
          <a:xfrm>
            <a:off x="342900" y="4635164"/>
            <a:ext cx="8458200" cy="830215"/>
          </a:xfrm>
        </p:spPr>
        <p:txBody>
          <a:bodyPr/>
          <a:lstStyle/>
          <a:p>
            <a:pPr algn="ctr"/>
            <a:r>
              <a:rPr lang="en-US" b="1" i="1" dirty="0">
                <a:solidFill>
                  <a:srgbClr val="A9131A"/>
                </a:solidFill>
              </a:rPr>
              <a:t>Note: the actual early-2022 stock price of D</a:t>
            </a:r>
            <a:r>
              <a:rPr lang="en-US" sz="100" b="1" i="1" dirty="0">
                <a:solidFill>
                  <a:srgbClr val="A9131A"/>
                </a:solidFill>
              </a:rPr>
              <a:t> </a:t>
            </a:r>
            <a:r>
              <a:rPr lang="en-US" b="1" i="1" dirty="0">
                <a:solidFill>
                  <a:srgbClr val="A9131A"/>
                </a:solidFill>
              </a:rPr>
              <a:t>T</a:t>
            </a:r>
            <a:r>
              <a:rPr lang="en-US" sz="100" b="1" i="1" dirty="0">
                <a:solidFill>
                  <a:srgbClr val="A9131A"/>
                </a:solidFill>
              </a:rPr>
              <a:t> </a:t>
            </a:r>
            <a:r>
              <a:rPr lang="en-US" b="1" i="1" dirty="0">
                <a:solidFill>
                  <a:srgbClr val="A9131A"/>
                </a:solidFill>
              </a:rPr>
              <a:t>E was $129.68.</a:t>
            </a:r>
          </a:p>
        </p:txBody>
      </p:sp>
      <p:sp>
        <p:nvSpPr>
          <p:cNvPr id="8" name="Content Placeholder 7">
            <a:extLst>
              <a:ext uri="{FF2B5EF4-FFF2-40B4-BE49-F238E27FC236}">
                <a16:creationId xmlns:a16="http://schemas.microsoft.com/office/drawing/2014/main" id="{26141EEF-BE53-4D20-AA14-7BB50F6AF4D1}"/>
              </a:ext>
            </a:extLst>
          </p:cNvPr>
          <p:cNvSpPr>
            <a:spLocks noGrp="1"/>
          </p:cNvSpPr>
          <p:nvPr>
            <p:ph sz="quarter" idx="18"/>
          </p:nvPr>
        </p:nvSpPr>
        <p:spPr>
          <a:xfrm>
            <a:off x="342900" y="5780690"/>
            <a:ext cx="8458200" cy="467710"/>
          </a:xfrm>
        </p:spPr>
        <p:txBody>
          <a:bodyPr/>
          <a:lstStyle/>
          <a:p>
            <a:pPr algn="ctr"/>
            <a:r>
              <a:rPr lang="en-US" b="1" dirty="0">
                <a:solidFill>
                  <a:srgbClr val="002060"/>
                </a:solidFill>
              </a:rPr>
              <a:t>What are the possible explanations for the difference?</a:t>
            </a:r>
          </a:p>
        </p:txBody>
      </p:sp>
      <p:sp>
        <p:nvSpPr>
          <p:cNvPr id="11" name="Slide Number Placeholder 10">
            <a:extLst>
              <a:ext uri="{FF2B5EF4-FFF2-40B4-BE49-F238E27FC236}">
                <a16:creationId xmlns:a16="http://schemas.microsoft.com/office/drawing/2014/main" id="{7C9EB237-AA6C-4DCE-AC61-39D265C35EB3}"/>
              </a:ext>
            </a:extLst>
          </p:cNvPr>
          <p:cNvSpPr>
            <a:spLocks noGrp="1"/>
          </p:cNvSpPr>
          <p:nvPr>
            <p:ph type="sldNum" sz="quarter" idx="10"/>
          </p:nvPr>
        </p:nvSpPr>
        <p:spPr/>
        <p:txBody>
          <a:bodyPr/>
          <a:lstStyle/>
          <a:p>
            <a:fld id="{68151E55-6873-49E2-B8D5-2F265E6F1973}" type="slidenum">
              <a:rPr lang="en-US" smtClean="0"/>
              <a:t>11</a:t>
            </a:fld>
            <a:endParaRPr lang="en-US" dirty="0"/>
          </a:p>
        </p:txBody>
      </p:sp>
    </p:spTree>
    <p:extLst>
      <p:ext uri="{BB962C8B-B14F-4D97-AF65-F5344CB8AC3E}">
        <p14:creationId xmlns:p14="http://schemas.microsoft.com/office/powerpoint/2010/main" val="3948353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54A1D-32F1-42D3-963D-FFA37325584F}"/>
              </a:ext>
            </a:extLst>
          </p:cNvPr>
          <p:cNvSpPr>
            <a:spLocks noGrp="1"/>
          </p:cNvSpPr>
          <p:nvPr>
            <p:ph type="title"/>
          </p:nvPr>
        </p:nvSpPr>
        <p:spPr/>
        <p:txBody>
          <a:bodyPr>
            <a:normAutofit fontScale="90000"/>
          </a:bodyPr>
          <a:lstStyle/>
          <a:p>
            <a:r>
              <a:rPr lang="en-US" dirty="0"/>
              <a:t>The Dividend Discount Model: Estimating the Growth Rate</a:t>
            </a:r>
          </a:p>
        </p:txBody>
      </p:sp>
      <p:sp>
        <p:nvSpPr>
          <p:cNvPr id="3" name="Content Placeholder 2">
            <a:extLst>
              <a:ext uri="{FF2B5EF4-FFF2-40B4-BE49-F238E27FC236}">
                <a16:creationId xmlns:a16="http://schemas.microsoft.com/office/drawing/2014/main" id="{59AF6311-80B9-4176-855A-639B5F103C0B}"/>
              </a:ext>
            </a:extLst>
          </p:cNvPr>
          <p:cNvSpPr>
            <a:spLocks noGrp="1"/>
          </p:cNvSpPr>
          <p:nvPr>
            <p:ph sz="quarter" idx="11"/>
          </p:nvPr>
        </p:nvSpPr>
        <p:spPr>
          <a:xfrm>
            <a:off x="342900" y="1276709"/>
            <a:ext cx="8458200" cy="5103069"/>
          </a:xfrm>
        </p:spPr>
        <p:txBody>
          <a:bodyPr/>
          <a:lstStyle/>
          <a:p>
            <a:r>
              <a:rPr lang="en-US" dirty="0"/>
              <a:t>The growth rate in dividends (</a:t>
            </a:r>
            <a:r>
              <a:rPr lang="en-US" i="1" dirty="0"/>
              <a:t>g</a:t>
            </a:r>
            <a:r>
              <a:rPr lang="en-US" dirty="0"/>
              <a:t>) can be estimated in a number of ways:</a:t>
            </a:r>
          </a:p>
          <a:p>
            <a:pPr marL="292608" indent="-292608">
              <a:buFont typeface="Arial" panose="020B0604020202020204" pitchFamily="34" charset="0"/>
              <a:buChar char="•"/>
            </a:pPr>
            <a:r>
              <a:rPr lang="en-US" dirty="0"/>
              <a:t>Using the company’s historical average growth rate.</a:t>
            </a:r>
          </a:p>
          <a:p>
            <a:pPr marL="292608" indent="-292608">
              <a:buFont typeface="Arial" panose="020B0604020202020204" pitchFamily="34" charset="0"/>
              <a:buChar char="•"/>
            </a:pPr>
            <a:r>
              <a:rPr lang="en-US" dirty="0"/>
              <a:t>Using an industry median or average growth rate.</a:t>
            </a:r>
          </a:p>
          <a:p>
            <a:pPr marL="292608" indent="-292608">
              <a:buFont typeface="Arial" panose="020B0604020202020204" pitchFamily="34" charset="0"/>
              <a:buChar char="•"/>
            </a:pPr>
            <a:r>
              <a:rPr lang="en-US" dirty="0"/>
              <a:t>Using the </a:t>
            </a:r>
            <a:r>
              <a:rPr lang="en-US" b="1" dirty="0"/>
              <a:t>sustainable growth rate.</a:t>
            </a:r>
          </a:p>
        </p:txBody>
      </p:sp>
      <p:sp>
        <p:nvSpPr>
          <p:cNvPr id="6" name="Slide Number Placeholder 5">
            <a:extLst>
              <a:ext uri="{FF2B5EF4-FFF2-40B4-BE49-F238E27FC236}">
                <a16:creationId xmlns:a16="http://schemas.microsoft.com/office/drawing/2014/main" id="{34F887EC-7DE4-45B0-A109-2D5C937B35B5}"/>
              </a:ext>
            </a:extLst>
          </p:cNvPr>
          <p:cNvSpPr>
            <a:spLocks noGrp="1"/>
          </p:cNvSpPr>
          <p:nvPr>
            <p:ph type="sldNum" sz="quarter" idx="4"/>
          </p:nvPr>
        </p:nvSpPr>
        <p:spPr/>
        <p:txBody>
          <a:bodyPr/>
          <a:lstStyle/>
          <a:p>
            <a:fld id="{68151E55-6873-49E2-B8D5-2F265E6F1973}" type="slidenum">
              <a:rPr lang="en-US" smtClean="0"/>
              <a:pPr/>
              <a:t>12</a:t>
            </a:fld>
            <a:endParaRPr lang="en-US" dirty="0"/>
          </a:p>
        </p:txBody>
      </p:sp>
    </p:spTree>
    <p:extLst>
      <p:ext uri="{BB962C8B-B14F-4D97-AF65-F5344CB8AC3E}">
        <p14:creationId xmlns:p14="http://schemas.microsoft.com/office/powerpoint/2010/main" val="959425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E4085-1034-4D1A-A9A4-CE64FFF9BDAA}"/>
              </a:ext>
            </a:extLst>
          </p:cNvPr>
          <p:cNvSpPr>
            <a:spLocks noGrp="1"/>
          </p:cNvSpPr>
          <p:nvPr>
            <p:ph type="title"/>
          </p:nvPr>
        </p:nvSpPr>
        <p:spPr/>
        <p:txBody>
          <a:bodyPr>
            <a:normAutofit fontScale="90000"/>
          </a:bodyPr>
          <a:lstStyle/>
          <a:p>
            <a:r>
              <a:rPr lang="en-US" dirty="0"/>
              <a:t>The Historical Average Growth Rate</a:t>
            </a:r>
          </a:p>
        </p:txBody>
      </p:sp>
      <p:sp>
        <p:nvSpPr>
          <p:cNvPr id="3" name="Content Placeholder 2">
            <a:extLst>
              <a:ext uri="{FF2B5EF4-FFF2-40B4-BE49-F238E27FC236}">
                <a16:creationId xmlns:a16="http://schemas.microsoft.com/office/drawing/2014/main" id="{DA5603FB-4C96-46B5-B558-39B1F4DFF55F}"/>
              </a:ext>
            </a:extLst>
          </p:cNvPr>
          <p:cNvSpPr>
            <a:spLocks noGrp="1"/>
          </p:cNvSpPr>
          <p:nvPr>
            <p:ph sz="quarter" idx="11"/>
          </p:nvPr>
        </p:nvSpPr>
        <p:spPr>
          <a:xfrm>
            <a:off x="342900" y="1276710"/>
            <a:ext cx="8458200" cy="425966"/>
          </a:xfrm>
        </p:spPr>
        <p:txBody>
          <a:bodyPr/>
          <a:lstStyle/>
          <a:p>
            <a:r>
              <a:rPr lang="en-US" sz="2000" b="1" dirty="0"/>
              <a:t>Suppose the Broadway Joe Company paid the following dividends:</a:t>
            </a:r>
          </a:p>
        </p:txBody>
      </p:sp>
      <p:graphicFrame>
        <p:nvGraphicFramePr>
          <p:cNvPr id="10" name="Table 9">
            <a:extLst>
              <a:ext uri="{FF2B5EF4-FFF2-40B4-BE49-F238E27FC236}">
                <a16:creationId xmlns:a16="http://schemas.microsoft.com/office/drawing/2014/main" id="{92243625-9255-42D5-B8FD-3BDAB2DE6597}"/>
              </a:ext>
            </a:extLst>
          </p:cNvPr>
          <p:cNvGraphicFramePr>
            <a:graphicFrameLocks noGrp="1"/>
          </p:cNvGraphicFramePr>
          <p:nvPr/>
        </p:nvGraphicFramePr>
        <p:xfrm>
          <a:off x="430320" y="1820605"/>
          <a:ext cx="4014952" cy="1112520"/>
        </p:xfrm>
        <a:graphic>
          <a:graphicData uri="http://schemas.openxmlformats.org/drawingml/2006/table">
            <a:tbl>
              <a:tblPr firstRow="1" bandRow="1">
                <a:tableStyleId>{5C22544A-7EE6-4342-B048-85BDC9FD1C3A}</a:tableStyleId>
              </a:tblPr>
              <a:tblGrid>
                <a:gridCol w="2438401">
                  <a:extLst>
                    <a:ext uri="{9D8B030D-6E8A-4147-A177-3AD203B41FA5}">
                      <a16:colId xmlns:a16="http://schemas.microsoft.com/office/drawing/2014/main" val="818063371"/>
                    </a:ext>
                  </a:extLst>
                </a:gridCol>
                <a:gridCol w="1576551">
                  <a:extLst>
                    <a:ext uri="{9D8B030D-6E8A-4147-A177-3AD203B41FA5}">
                      <a16:colId xmlns:a16="http://schemas.microsoft.com/office/drawing/2014/main" val="811144536"/>
                    </a:ext>
                  </a:extLst>
                </a:gridCol>
              </a:tblGrid>
              <a:tr h="370840">
                <a:tc>
                  <a:txBody>
                    <a:bodyPr/>
                    <a:lstStyle/>
                    <a:p>
                      <a:pPr marL="285750" indent="-285750">
                        <a:buFont typeface="Arial" panose="020B0604020202020204" pitchFamily="34" charset="0"/>
                        <a:buChar char="•"/>
                      </a:pPr>
                      <a:r>
                        <a:rPr lang="en-US" b="1" dirty="0">
                          <a:solidFill>
                            <a:schemeClr val="tx1"/>
                          </a:solidFill>
                        </a:rPr>
                        <a:t>2021: $2.20</a:t>
                      </a:r>
                    </a:p>
                  </a:txBody>
                  <a:tcPr>
                    <a:solidFill>
                      <a:schemeClr val="bg1"/>
                    </a:solidFill>
                  </a:tcPr>
                </a:tc>
                <a:tc>
                  <a:txBody>
                    <a:bodyPr/>
                    <a:lstStyle/>
                    <a:p>
                      <a:r>
                        <a:rPr lang="en-US" b="1" dirty="0">
                          <a:solidFill>
                            <a:schemeClr val="tx1"/>
                          </a:solidFill>
                        </a:rPr>
                        <a:t>2018: $1.75</a:t>
                      </a:r>
                    </a:p>
                  </a:txBody>
                  <a:tcPr>
                    <a:solidFill>
                      <a:schemeClr val="bg1"/>
                    </a:solidFill>
                  </a:tcPr>
                </a:tc>
                <a:extLst>
                  <a:ext uri="{0D108BD9-81ED-4DB2-BD59-A6C34878D82A}">
                    <a16:rowId xmlns:a16="http://schemas.microsoft.com/office/drawing/2014/main" val="2457538475"/>
                  </a:ext>
                </a:extLst>
              </a:tr>
              <a:tr h="370840">
                <a:tc>
                  <a:txBody>
                    <a:bodyPr/>
                    <a:lstStyle/>
                    <a:p>
                      <a:pPr marL="285750" indent="-285750">
                        <a:buFont typeface="Arial" panose="020B0604020202020204" pitchFamily="34" charset="0"/>
                        <a:buChar char="•"/>
                      </a:pPr>
                      <a:r>
                        <a:rPr lang="en-US" b="1" dirty="0">
                          <a:solidFill>
                            <a:schemeClr val="tx1"/>
                          </a:solidFill>
                        </a:rPr>
                        <a:t>2020: $2.00</a:t>
                      </a:r>
                    </a:p>
                  </a:txBody>
                  <a:tcPr>
                    <a:solidFill>
                      <a:schemeClr val="bg1"/>
                    </a:solidFill>
                  </a:tcPr>
                </a:tc>
                <a:tc>
                  <a:txBody>
                    <a:bodyPr/>
                    <a:lstStyle/>
                    <a:p>
                      <a:r>
                        <a:rPr lang="en-US" b="1" dirty="0">
                          <a:solidFill>
                            <a:schemeClr val="tx1"/>
                          </a:solidFill>
                        </a:rPr>
                        <a:t>2017: $1.70</a:t>
                      </a:r>
                    </a:p>
                  </a:txBody>
                  <a:tcPr>
                    <a:solidFill>
                      <a:schemeClr val="bg1"/>
                    </a:solidFill>
                  </a:tcPr>
                </a:tc>
                <a:extLst>
                  <a:ext uri="{0D108BD9-81ED-4DB2-BD59-A6C34878D82A}">
                    <a16:rowId xmlns:a16="http://schemas.microsoft.com/office/drawing/2014/main" val="40902685"/>
                  </a:ext>
                </a:extLst>
              </a:tr>
              <a:tr h="370840">
                <a:tc>
                  <a:txBody>
                    <a:bodyPr/>
                    <a:lstStyle/>
                    <a:p>
                      <a:pPr marL="285750" indent="-285750">
                        <a:buFont typeface="Arial" panose="020B0604020202020204" pitchFamily="34" charset="0"/>
                        <a:buChar char="•"/>
                      </a:pPr>
                      <a:r>
                        <a:rPr lang="en-US" b="1" dirty="0">
                          <a:solidFill>
                            <a:schemeClr val="tx1"/>
                          </a:solidFill>
                        </a:rPr>
                        <a:t>2019: $1.80</a:t>
                      </a:r>
                    </a:p>
                  </a:txBody>
                  <a:tcPr>
                    <a:solidFill>
                      <a:schemeClr val="bg1"/>
                    </a:solidFill>
                  </a:tcPr>
                </a:tc>
                <a:tc>
                  <a:txBody>
                    <a:bodyPr/>
                    <a:lstStyle/>
                    <a:p>
                      <a:r>
                        <a:rPr lang="en-US" b="1" dirty="0">
                          <a:solidFill>
                            <a:schemeClr val="tx1"/>
                          </a:solidFill>
                        </a:rPr>
                        <a:t>2016: $1.50</a:t>
                      </a:r>
                    </a:p>
                  </a:txBody>
                  <a:tcPr>
                    <a:solidFill>
                      <a:schemeClr val="bg1"/>
                    </a:solidFill>
                  </a:tcPr>
                </a:tc>
                <a:extLst>
                  <a:ext uri="{0D108BD9-81ED-4DB2-BD59-A6C34878D82A}">
                    <a16:rowId xmlns:a16="http://schemas.microsoft.com/office/drawing/2014/main" val="1009298440"/>
                  </a:ext>
                </a:extLst>
              </a:tr>
            </a:tbl>
          </a:graphicData>
        </a:graphic>
      </p:graphicFrame>
      <p:sp>
        <p:nvSpPr>
          <p:cNvPr id="4" name="Content Placeholder 3">
            <a:extLst>
              <a:ext uri="{FF2B5EF4-FFF2-40B4-BE49-F238E27FC236}">
                <a16:creationId xmlns:a16="http://schemas.microsoft.com/office/drawing/2014/main" id="{D9BB742F-A7CE-49DB-A5A8-341151740549}"/>
              </a:ext>
            </a:extLst>
          </p:cNvPr>
          <p:cNvSpPr>
            <a:spLocks noGrp="1"/>
          </p:cNvSpPr>
          <p:nvPr>
            <p:ph sz="quarter" idx="14"/>
          </p:nvPr>
        </p:nvSpPr>
        <p:spPr>
          <a:xfrm>
            <a:off x="342900" y="3037492"/>
            <a:ext cx="8458200" cy="725214"/>
          </a:xfrm>
        </p:spPr>
        <p:txBody>
          <a:bodyPr/>
          <a:lstStyle/>
          <a:p>
            <a:r>
              <a:rPr lang="en-US" sz="2000" b="1" dirty="0"/>
              <a:t>The spreadsheet below shows how to estimate historical average growth rates, using arithmetic and geometric averages.</a:t>
            </a:r>
          </a:p>
        </p:txBody>
      </p:sp>
      <p:sp>
        <p:nvSpPr>
          <p:cNvPr id="8" name="Content Placeholder 7">
            <a:extLst>
              <a:ext uri="{FF2B5EF4-FFF2-40B4-BE49-F238E27FC236}">
                <a16:creationId xmlns:a16="http://schemas.microsoft.com/office/drawing/2014/main" id="{5D058BAA-2C29-455E-9979-B85F98415BE1}"/>
              </a:ext>
            </a:extLst>
          </p:cNvPr>
          <p:cNvSpPr>
            <a:spLocks noGrp="1"/>
          </p:cNvSpPr>
          <p:nvPr>
            <p:ph sz="quarter" idx="15"/>
          </p:nvPr>
        </p:nvSpPr>
        <p:spPr>
          <a:xfrm>
            <a:off x="356750" y="5822730"/>
            <a:ext cx="2481043" cy="693684"/>
          </a:xfrm>
        </p:spPr>
        <p:txBody>
          <a:bodyPr/>
          <a:lstStyle/>
          <a:p>
            <a:r>
              <a:rPr lang="en-US" sz="1400" b="1" dirty="0"/>
              <a:t>Arithmetic Average: 8.05%</a:t>
            </a:r>
          </a:p>
          <a:p>
            <a:r>
              <a:rPr lang="en-US" sz="1400" b="1" dirty="0"/>
              <a:t>Geometric Average: </a:t>
            </a:r>
            <a:r>
              <a:rPr lang="en-US" sz="1400" b="1" dirty="0">
                <a:solidFill>
                  <a:srgbClr val="A9131A"/>
                </a:solidFill>
              </a:rPr>
              <a:t>7.96%</a:t>
            </a:r>
          </a:p>
        </p:txBody>
      </p:sp>
      <p:graphicFrame>
        <p:nvGraphicFramePr>
          <p:cNvPr id="11" name="Table 10">
            <a:extLst>
              <a:ext uri="{FF2B5EF4-FFF2-40B4-BE49-F238E27FC236}">
                <a16:creationId xmlns:a16="http://schemas.microsoft.com/office/drawing/2014/main" id="{9DE20251-1D91-43DD-9000-4704625D10F6}"/>
              </a:ext>
            </a:extLst>
          </p:cNvPr>
          <p:cNvGraphicFramePr>
            <a:graphicFrameLocks noGrp="1"/>
          </p:cNvGraphicFramePr>
          <p:nvPr>
            <p:extLst>
              <p:ext uri="{D42A27DB-BD31-4B8C-83A1-F6EECF244321}">
                <p14:modId xmlns:p14="http://schemas.microsoft.com/office/powerpoint/2010/main" val="3878368848"/>
              </p:ext>
            </p:extLst>
          </p:nvPr>
        </p:nvGraphicFramePr>
        <p:xfrm>
          <a:off x="3191960" y="3998918"/>
          <a:ext cx="5192714" cy="2438400"/>
        </p:xfrm>
        <a:graphic>
          <a:graphicData uri="http://schemas.openxmlformats.org/drawingml/2006/table">
            <a:tbl>
              <a:tblPr firstRow="1" bandRow="1">
                <a:tableStyleId>{5C22544A-7EE6-4342-B048-85BDC9FD1C3A}</a:tableStyleId>
              </a:tblPr>
              <a:tblGrid>
                <a:gridCol w="963010">
                  <a:extLst>
                    <a:ext uri="{9D8B030D-6E8A-4147-A177-3AD203B41FA5}">
                      <a16:colId xmlns:a16="http://schemas.microsoft.com/office/drawing/2014/main" val="3108673320"/>
                    </a:ext>
                  </a:extLst>
                </a:gridCol>
                <a:gridCol w="1166649">
                  <a:extLst>
                    <a:ext uri="{9D8B030D-6E8A-4147-A177-3AD203B41FA5}">
                      <a16:colId xmlns:a16="http://schemas.microsoft.com/office/drawing/2014/main" val="2718442896"/>
                    </a:ext>
                  </a:extLst>
                </a:gridCol>
                <a:gridCol w="1019503">
                  <a:extLst>
                    <a:ext uri="{9D8B030D-6E8A-4147-A177-3AD203B41FA5}">
                      <a16:colId xmlns:a16="http://schemas.microsoft.com/office/drawing/2014/main" val="222878877"/>
                    </a:ext>
                  </a:extLst>
                </a:gridCol>
                <a:gridCol w="1061545">
                  <a:extLst>
                    <a:ext uri="{9D8B030D-6E8A-4147-A177-3AD203B41FA5}">
                      <a16:colId xmlns:a16="http://schemas.microsoft.com/office/drawing/2014/main" val="1483667673"/>
                    </a:ext>
                  </a:extLst>
                </a:gridCol>
                <a:gridCol w="982007">
                  <a:extLst>
                    <a:ext uri="{9D8B030D-6E8A-4147-A177-3AD203B41FA5}">
                      <a16:colId xmlns:a16="http://schemas.microsoft.com/office/drawing/2014/main" val="4030071612"/>
                    </a:ext>
                  </a:extLst>
                </a:gridCol>
              </a:tblGrid>
              <a:tr h="0">
                <a:tc>
                  <a:txBody>
                    <a:bodyPr/>
                    <a:lstStyle/>
                    <a:p>
                      <a:pPr algn="ctr"/>
                      <a:endParaRPr lang="en-US" sz="1400" b="1" dirty="0">
                        <a:solidFill>
                          <a:schemeClr val="tx1"/>
                        </a:solidFill>
                      </a:endParaRPr>
                    </a:p>
                  </a:txBody>
                  <a:tcPr>
                    <a:solidFill>
                      <a:schemeClr val="bg1"/>
                    </a:solidFill>
                  </a:tcPr>
                </a:tc>
                <a:tc>
                  <a:txBody>
                    <a:bodyPr/>
                    <a:lstStyle/>
                    <a:p>
                      <a:pPr algn="ctr"/>
                      <a:endParaRPr lang="en-US" sz="1400" b="1" dirty="0">
                        <a:solidFill>
                          <a:schemeClr val="tx1"/>
                        </a:solidFill>
                      </a:endParaRPr>
                    </a:p>
                  </a:txBody>
                  <a:tcPr>
                    <a:solidFill>
                      <a:schemeClr val="bg1"/>
                    </a:solidFill>
                  </a:tcPr>
                </a:tc>
                <a:tc>
                  <a:txBody>
                    <a:bodyPr/>
                    <a:lstStyle/>
                    <a:p>
                      <a:pPr algn="ctr"/>
                      <a:endParaRPr lang="en-US" sz="1400" b="1" dirty="0">
                        <a:solidFill>
                          <a:schemeClr val="tx1"/>
                        </a:solidFill>
                      </a:endParaRPr>
                    </a:p>
                  </a:txBody>
                  <a:tcPr>
                    <a:solidFill>
                      <a:schemeClr val="bg1"/>
                    </a:solidFill>
                  </a:tcPr>
                </a:tc>
                <a:tc>
                  <a:txBody>
                    <a:bodyPr/>
                    <a:lstStyle/>
                    <a:p>
                      <a:pPr algn="ctr"/>
                      <a:endParaRPr lang="en-US" sz="1400" b="1" dirty="0">
                        <a:solidFill>
                          <a:schemeClr val="tx1"/>
                        </a:solidFill>
                      </a:endParaRPr>
                    </a:p>
                  </a:txBody>
                  <a:tcPr>
                    <a:solidFill>
                      <a:schemeClr val="bg1"/>
                    </a:solidFill>
                  </a:tcPr>
                </a:tc>
                <a:tc>
                  <a:txBody>
                    <a:bodyPr/>
                    <a:lstStyle/>
                    <a:p>
                      <a:pPr algn="ctr"/>
                      <a:r>
                        <a:rPr lang="en-US" sz="1400" b="1" dirty="0">
                          <a:solidFill>
                            <a:schemeClr val="tx1"/>
                          </a:solidFill>
                        </a:rPr>
                        <a:t>Grown at</a:t>
                      </a:r>
                    </a:p>
                  </a:txBody>
                  <a:tcPr>
                    <a:solidFill>
                      <a:schemeClr val="bg1"/>
                    </a:solidFill>
                  </a:tcPr>
                </a:tc>
                <a:extLst>
                  <a:ext uri="{0D108BD9-81ED-4DB2-BD59-A6C34878D82A}">
                    <a16:rowId xmlns:a16="http://schemas.microsoft.com/office/drawing/2014/main" val="221639281"/>
                  </a:ext>
                </a:extLst>
              </a:tr>
              <a:tr h="0">
                <a:tc>
                  <a:txBody>
                    <a:bodyPr/>
                    <a:lstStyle/>
                    <a:p>
                      <a:pPr algn="ctr"/>
                      <a:r>
                        <a:rPr lang="en-US" sz="1400" b="1" dirty="0">
                          <a:solidFill>
                            <a:schemeClr val="tx1"/>
                          </a:solidFill>
                        </a:rPr>
                        <a:t>Year:</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solidFill>
                            <a:schemeClr val="tx1"/>
                          </a:solidFill>
                        </a:rPr>
                        <a:t>Dividend:</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solidFill>
                            <a:schemeClr val="tx1"/>
                          </a:solidFill>
                        </a:rPr>
                        <a:t>Pct. </a:t>
                      </a:r>
                      <a:r>
                        <a:rPr lang="en-US" sz="1400" b="1" dirty="0" err="1">
                          <a:solidFill>
                            <a:schemeClr val="tx1"/>
                          </a:solidFill>
                        </a:rPr>
                        <a:t>Chg</a:t>
                      </a:r>
                      <a:r>
                        <a:rPr lang="en-US" sz="1400" b="1" dirty="0">
                          <a:solidFill>
                            <a:schemeClr val="tx1"/>
                          </a:solidFill>
                        </a:rPr>
                        <a:t>:</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solidFill>
                            <a:schemeClr val="tx1"/>
                          </a:solidFill>
                        </a:rPr>
                        <a:t>Year:</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solidFill>
                            <a:srgbClr val="A9131A"/>
                          </a:solidFill>
                        </a:rPr>
                        <a:t>7.96%</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7879837"/>
                  </a:ext>
                </a:extLst>
              </a:tr>
              <a:tr h="0">
                <a:tc>
                  <a:txBody>
                    <a:bodyPr/>
                    <a:lstStyle/>
                    <a:p>
                      <a:pPr algn="ctr"/>
                      <a:r>
                        <a:rPr lang="en-US" sz="1400" b="1" dirty="0">
                          <a:solidFill>
                            <a:schemeClr val="tx1"/>
                          </a:solidFill>
                        </a:rPr>
                        <a:t>2021</a:t>
                      </a: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400" b="1" dirty="0">
                          <a:solidFill>
                            <a:schemeClr val="tx1"/>
                          </a:solidFill>
                        </a:rPr>
                        <a:t>$2.20</a:t>
                      </a:r>
                    </a:p>
                  </a:txBody>
                  <a:tcPr>
                    <a:lnT w="12700" cap="flat" cmpd="sng" algn="ctr">
                      <a:solidFill>
                        <a:schemeClr val="tx1"/>
                      </a:solidFill>
                      <a:prstDash val="solid"/>
                      <a:round/>
                      <a:headEnd type="none" w="med" len="med"/>
                      <a:tailEnd type="none" w="med" len="med"/>
                    </a:lnT>
                    <a:solidFill>
                      <a:schemeClr val="bg1"/>
                    </a:solidFill>
                  </a:tcPr>
                </a:tc>
                <a:tc>
                  <a:txBody>
                    <a:bodyPr/>
                    <a:lstStyle/>
                    <a:p>
                      <a:pPr algn="r"/>
                      <a:r>
                        <a:rPr lang="en-US" sz="1400" b="1" dirty="0">
                          <a:solidFill>
                            <a:schemeClr val="tx1"/>
                          </a:solidFill>
                        </a:rPr>
                        <a:t>10.00%</a:t>
                      </a: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400" b="1" dirty="0">
                          <a:solidFill>
                            <a:schemeClr val="tx1"/>
                          </a:solidFill>
                        </a:rPr>
                        <a:t>2016</a:t>
                      </a: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400" b="1" dirty="0">
                          <a:solidFill>
                            <a:schemeClr val="tx1"/>
                          </a:solidFill>
                        </a:rPr>
                        <a:t>$1.50</a:t>
                      </a:r>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192993863"/>
                  </a:ext>
                </a:extLst>
              </a:tr>
              <a:tr h="0">
                <a:tc>
                  <a:txBody>
                    <a:bodyPr/>
                    <a:lstStyle/>
                    <a:p>
                      <a:pPr algn="ctr"/>
                      <a:r>
                        <a:rPr lang="en-US" sz="1400" b="1" dirty="0">
                          <a:solidFill>
                            <a:schemeClr val="tx1"/>
                          </a:solidFill>
                        </a:rPr>
                        <a:t>2020</a:t>
                      </a:r>
                    </a:p>
                  </a:txBody>
                  <a:tcPr>
                    <a:solidFill>
                      <a:schemeClr val="bg1"/>
                    </a:solidFill>
                  </a:tcPr>
                </a:tc>
                <a:tc>
                  <a:txBody>
                    <a:bodyPr/>
                    <a:lstStyle/>
                    <a:p>
                      <a:pPr algn="ctr"/>
                      <a:r>
                        <a:rPr lang="en-US" sz="1400" b="1" dirty="0">
                          <a:solidFill>
                            <a:schemeClr val="tx1"/>
                          </a:solidFill>
                        </a:rPr>
                        <a:t>$2.00</a:t>
                      </a:r>
                    </a:p>
                  </a:txBody>
                  <a:tcPr>
                    <a:solidFill>
                      <a:schemeClr val="bg1"/>
                    </a:solidFill>
                  </a:tcPr>
                </a:tc>
                <a:tc>
                  <a:txBody>
                    <a:bodyPr/>
                    <a:lstStyle/>
                    <a:p>
                      <a:pPr algn="r"/>
                      <a:r>
                        <a:rPr lang="en-US" sz="1400" b="1" dirty="0">
                          <a:solidFill>
                            <a:schemeClr val="tx1"/>
                          </a:solidFill>
                        </a:rPr>
                        <a:t>11.11%</a:t>
                      </a:r>
                    </a:p>
                  </a:txBody>
                  <a:tcPr>
                    <a:solidFill>
                      <a:schemeClr val="bg1"/>
                    </a:solidFill>
                  </a:tcPr>
                </a:tc>
                <a:tc>
                  <a:txBody>
                    <a:bodyPr/>
                    <a:lstStyle/>
                    <a:p>
                      <a:pPr algn="ctr"/>
                      <a:r>
                        <a:rPr lang="en-US" sz="1400" b="1" dirty="0">
                          <a:solidFill>
                            <a:schemeClr val="tx1"/>
                          </a:solidFill>
                        </a:rPr>
                        <a:t>2017</a:t>
                      </a:r>
                    </a:p>
                  </a:txBody>
                  <a:tcPr>
                    <a:solidFill>
                      <a:schemeClr val="bg1"/>
                    </a:solidFill>
                  </a:tcPr>
                </a:tc>
                <a:tc>
                  <a:txBody>
                    <a:bodyPr/>
                    <a:lstStyle/>
                    <a:p>
                      <a:pPr algn="ctr"/>
                      <a:r>
                        <a:rPr lang="en-US" sz="1400" b="1" dirty="0">
                          <a:solidFill>
                            <a:schemeClr val="tx1"/>
                          </a:solidFill>
                        </a:rPr>
                        <a:t>$1.62</a:t>
                      </a:r>
                    </a:p>
                  </a:txBody>
                  <a:tcPr>
                    <a:solidFill>
                      <a:schemeClr val="bg1"/>
                    </a:solidFill>
                  </a:tcPr>
                </a:tc>
                <a:extLst>
                  <a:ext uri="{0D108BD9-81ED-4DB2-BD59-A6C34878D82A}">
                    <a16:rowId xmlns:a16="http://schemas.microsoft.com/office/drawing/2014/main" val="1651973899"/>
                  </a:ext>
                </a:extLst>
              </a:tr>
              <a:tr h="0">
                <a:tc>
                  <a:txBody>
                    <a:bodyPr/>
                    <a:lstStyle/>
                    <a:p>
                      <a:pPr algn="ctr"/>
                      <a:r>
                        <a:rPr lang="en-US" sz="1400" b="1" dirty="0">
                          <a:solidFill>
                            <a:schemeClr val="tx1"/>
                          </a:solidFill>
                        </a:rPr>
                        <a:t>2019</a:t>
                      </a:r>
                    </a:p>
                  </a:txBody>
                  <a:tcPr>
                    <a:solidFill>
                      <a:schemeClr val="bg1"/>
                    </a:solidFill>
                  </a:tcPr>
                </a:tc>
                <a:tc>
                  <a:txBody>
                    <a:bodyPr/>
                    <a:lstStyle/>
                    <a:p>
                      <a:pPr algn="ctr"/>
                      <a:r>
                        <a:rPr lang="en-US" sz="1400" b="1" dirty="0">
                          <a:solidFill>
                            <a:schemeClr val="tx1"/>
                          </a:solidFill>
                        </a:rPr>
                        <a:t>$1.80</a:t>
                      </a:r>
                    </a:p>
                  </a:txBody>
                  <a:tcPr>
                    <a:solidFill>
                      <a:schemeClr val="bg1"/>
                    </a:solidFill>
                  </a:tcPr>
                </a:tc>
                <a:tc>
                  <a:txBody>
                    <a:bodyPr/>
                    <a:lstStyle/>
                    <a:p>
                      <a:pPr algn="r"/>
                      <a:r>
                        <a:rPr lang="en-US" sz="1400" b="1" dirty="0">
                          <a:solidFill>
                            <a:schemeClr val="tx1"/>
                          </a:solidFill>
                        </a:rPr>
                        <a:t>2.86%</a:t>
                      </a:r>
                    </a:p>
                  </a:txBody>
                  <a:tcPr>
                    <a:solidFill>
                      <a:schemeClr val="bg1"/>
                    </a:solidFill>
                  </a:tcPr>
                </a:tc>
                <a:tc>
                  <a:txBody>
                    <a:bodyPr/>
                    <a:lstStyle/>
                    <a:p>
                      <a:pPr algn="ctr"/>
                      <a:r>
                        <a:rPr lang="en-US" sz="1400" b="1" dirty="0">
                          <a:solidFill>
                            <a:schemeClr val="tx1"/>
                          </a:solidFill>
                        </a:rPr>
                        <a:t>2018</a:t>
                      </a:r>
                    </a:p>
                  </a:txBody>
                  <a:tcPr>
                    <a:solidFill>
                      <a:schemeClr val="bg1"/>
                    </a:solidFill>
                  </a:tcPr>
                </a:tc>
                <a:tc>
                  <a:txBody>
                    <a:bodyPr/>
                    <a:lstStyle/>
                    <a:p>
                      <a:pPr algn="ctr"/>
                      <a:r>
                        <a:rPr lang="en-US" sz="1400" b="1" dirty="0">
                          <a:solidFill>
                            <a:schemeClr val="tx1"/>
                          </a:solidFill>
                        </a:rPr>
                        <a:t>$1.75</a:t>
                      </a:r>
                    </a:p>
                  </a:txBody>
                  <a:tcPr>
                    <a:solidFill>
                      <a:schemeClr val="bg1"/>
                    </a:solidFill>
                  </a:tcPr>
                </a:tc>
                <a:extLst>
                  <a:ext uri="{0D108BD9-81ED-4DB2-BD59-A6C34878D82A}">
                    <a16:rowId xmlns:a16="http://schemas.microsoft.com/office/drawing/2014/main" val="278887115"/>
                  </a:ext>
                </a:extLst>
              </a:tr>
              <a:tr h="0">
                <a:tc>
                  <a:txBody>
                    <a:bodyPr/>
                    <a:lstStyle/>
                    <a:p>
                      <a:pPr algn="ctr"/>
                      <a:r>
                        <a:rPr lang="en-US" sz="1400" b="1" dirty="0">
                          <a:solidFill>
                            <a:schemeClr val="tx1"/>
                          </a:solidFill>
                        </a:rPr>
                        <a:t>2013</a:t>
                      </a:r>
                    </a:p>
                  </a:txBody>
                  <a:tcPr>
                    <a:solidFill>
                      <a:schemeClr val="bg1"/>
                    </a:solidFill>
                  </a:tcPr>
                </a:tc>
                <a:tc>
                  <a:txBody>
                    <a:bodyPr/>
                    <a:lstStyle/>
                    <a:p>
                      <a:pPr algn="ctr"/>
                      <a:r>
                        <a:rPr lang="en-US" sz="1400" b="1" dirty="0">
                          <a:solidFill>
                            <a:schemeClr val="tx1"/>
                          </a:solidFill>
                        </a:rPr>
                        <a:t>$1.75</a:t>
                      </a:r>
                    </a:p>
                  </a:txBody>
                  <a:tcPr>
                    <a:solidFill>
                      <a:schemeClr val="bg1"/>
                    </a:solidFill>
                  </a:tcPr>
                </a:tc>
                <a:tc>
                  <a:txBody>
                    <a:bodyPr/>
                    <a:lstStyle/>
                    <a:p>
                      <a:pPr algn="r"/>
                      <a:r>
                        <a:rPr lang="en-US" sz="1400" b="1" dirty="0">
                          <a:solidFill>
                            <a:schemeClr val="tx1"/>
                          </a:solidFill>
                        </a:rPr>
                        <a:t>2.94%</a:t>
                      </a:r>
                    </a:p>
                  </a:txBody>
                  <a:tcPr>
                    <a:solidFill>
                      <a:schemeClr val="bg1"/>
                    </a:solidFill>
                  </a:tcPr>
                </a:tc>
                <a:tc>
                  <a:txBody>
                    <a:bodyPr/>
                    <a:lstStyle/>
                    <a:p>
                      <a:pPr algn="ctr"/>
                      <a:r>
                        <a:rPr lang="en-US" sz="1400" b="1" dirty="0">
                          <a:solidFill>
                            <a:schemeClr val="tx1"/>
                          </a:solidFill>
                        </a:rPr>
                        <a:t>2019</a:t>
                      </a:r>
                    </a:p>
                  </a:txBody>
                  <a:tcPr>
                    <a:solidFill>
                      <a:schemeClr val="bg1"/>
                    </a:solidFill>
                  </a:tcPr>
                </a:tc>
                <a:tc>
                  <a:txBody>
                    <a:bodyPr/>
                    <a:lstStyle/>
                    <a:p>
                      <a:pPr algn="ctr"/>
                      <a:r>
                        <a:rPr lang="en-US" sz="1400" b="1" dirty="0">
                          <a:solidFill>
                            <a:schemeClr val="tx1"/>
                          </a:solidFill>
                        </a:rPr>
                        <a:t>$1.89</a:t>
                      </a:r>
                    </a:p>
                  </a:txBody>
                  <a:tcPr>
                    <a:solidFill>
                      <a:schemeClr val="bg1"/>
                    </a:solidFill>
                  </a:tcPr>
                </a:tc>
                <a:extLst>
                  <a:ext uri="{0D108BD9-81ED-4DB2-BD59-A6C34878D82A}">
                    <a16:rowId xmlns:a16="http://schemas.microsoft.com/office/drawing/2014/main" val="4045699072"/>
                  </a:ext>
                </a:extLst>
              </a:tr>
              <a:tr h="0">
                <a:tc>
                  <a:txBody>
                    <a:bodyPr/>
                    <a:lstStyle/>
                    <a:p>
                      <a:pPr algn="ctr"/>
                      <a:r>
                        <a:rPr lang="en-US" sz="1400" b="1" dirty="0">
                          <a:solidFill>
                            <a:schemeClr val="tx1"/>
                          </a:solidFill>
                        </a:rPr>
                        <a:t>2017</a:t>
                      </a:r>
                    </a:p>
                  </a:txBody>
                  <a:tcPr>
                    <a:solidFill>
                      <a:schemeClr val="bg1"/>
                    </a:solidFill>
                  </a:tcPr>
                </a:tc>
                <a:tc>
                  <a:txBody>
                    <a:bodyPr/>
                    <a:lstStyle/>
                    <a:p>
                      <a:pPr algn="ctr"/>
                      <a:r>
                        <a:rPr lang="en-US" sz="1400" b="1" dirty="0">
                          <a:solidFill>
                            <a:schemeClr val="tx1"/>
                          </a:solidFill>
                        </a:rPr>
                        <a:t>$1.70</a:t>
                      </a:r>
                    </a:p>
                  </a:txBody>
                  <a:tcPr>
                    <a:solidFill>
                      <a:schemeClr val="bg1"/>
                    </a:solidFill>
                  </a:tcPr>
                </a:tc>
                <a:tc>
                  <a:txBody>
                    <a:bodyPr/>
                    <a:lstStyle/>
                    <a:p>
                      <a:pPr algn="r"/>
                      <a:r>
                        <a:rPr lang="en-US" sz="1400" b="1" dirty="0">
                          <a:solidFill>
                            <a:schemeClr val="tx1"/>
                          </a:solidFill>
                        </a:rPr>
                        <a:t>13.33%</a:t>
                      </a:r>
                    </a:p>
                  </a:txBody>
                  <a:tcPr>
                    <a:solidFill>
                      <a:schemeClr val="bg1"/>
                    </a:solidFill>
                  </a:tcPr>
                </a:tc>
                <a:tc>
                  <a:txBody>
                    <a:bodyPr/>
                    <a:lstStyle/>
                    <a:p>
                      <a:pPr algn="ctr"/>
                      <a:r>
                        <a:rPr lang="en-US" sz="1400" b="1" dirty="0">
                          <a:solidFill>
                            <a:schemeClr val="tx1"/>
                          </a:solidFill>
                        </a:rPr>
                        <a:t>2020</a:t>
                      </a:r>
                    </a:p>
                  </a:txBody>
                  <a:tcPr>
                    <a:solidFill>
                      <a:schemeClr val="bg1"/>
                    </a:solidFill>
                  </a:tcPr>
                </a:tc>
                <a:tc>
                  <a:txBody>
                    <a:bodyPr/>
                    <a:lstStyle/>
                    <a:p>
                      <a:pPr algn="ctr"/>
                      <a:r>
                        <a:rPr lang="en-US" sz="1400" b="1" dirty="0">
                          <a:solidFill>
                            <a:schemeClr val="tx1"/>
                          </a:solidFill>
                        </a:rPr>
                        <a:t>$2.04</a:t>
                      </a:r>
                    </a:p>
                  </a:txBody>
                  <a:tcPr>
                    <a:solidFill>
                      <a:schemeClr val="bg1"/>
                    </a:solidFill>
                  </a:tcPr>
                </a:tc>
                <a:extLst>
                  <a:ext uri="{0D108BD9-81ED-4DB2-BD59-A6C34878D82A}">
                    <a16:rowId xmlns:a16="http://schemas.microsoft.com/office/drawing/2014/main" val="1876583934"/>
                  </a:ext>
                </a:extLst>
              </a:tr>
              <a:tr h="0">
                <a:tc>
                  <a:txBody>
                    <a:bodyPr/>
                    <a:lstStyle/>
                    <a:p>
                      <a:pPr algn="ctr"/>
                      <a:r>
                        <a:rPr lang="en-US" sz="1400" b="1" dirty="0">
                          <a:solidFill>
                            <a:schemeClr val="tx1"/>
                          </a:solidFill>
                        </a:rPr>
                        <a:t>2016</a:t>
                      </a:r>
                    </a:p>
                  </a:txBody>
                  <a:tcPr>
                    <a:solidFill>
                      <a:schemeClr val="bg1"/>
                    </a:solidFill>
                  </a:tcPr>
                </a:tc>
                <a:tc>
                  <a:txBody>
                    <a:bodyPr/>
                    <a:lstStyle/>
                    <a:p>
                      <a:pPr algn="ctr"/>
                      <a:r>
                        <a:rPr lang="en-US" sz="1400" b="1" dirty="0">
                          <a:solidFill>
                            <a:schemeClr val="tx1"/>
                          </a:solidFill>
                        </a:rPr>
                        <a:t>$1.50</a:t>
                      </a:r>
                    </a:p>
                  </a:txBody>
                  <a:tcPr>
                    <a:solidFill>
                      <a:schemeClr val="bg1"/>
                    </a:solidFill>
                  </a:tcPr>
                </a:tc>
                <a:tc>
                  <a:txBody>
                    <a:bodyPr/>
                    <a:lstStyle/>
                    <a:p>
                      <a:pPr algn="r"/>
                      <a:endParaRPr lang="en-US" sz="1400" b="1"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solidFill>
                            <a:schemeClr val="tx1"/>
                          </a:solidFill>
                        </a:rPr>
                        <a:t>2021</a:t>
                      </a:r>
                    </a:p>
                  </a:txBody>
                  <a:tcPr>
                    <a:solidFill>
                      <a:schemeClr val="bg1"/>
                    </a:solidFill>
                  </a:tcPr>
                </a:tc>
                <a:tc>
                  <a:txBody>
                    <a:bodyPr/>
                    <a:lstStyle/>
                    <a:p>
                      <a:pPr algn="ctr"/>
                      <a:r>
                        <a:rPr lang="en-US" sz="1400" b="1" dirty="0">
                          <a:solidFill>
                            <a:schemeClr val="tx1"/>
                          </a:solidFill>
                        </a:rPr>
                        <a:t>$2.20</a:t>
                      </a:r>
                    </a:p>
                  </a:txBody>
                  <a:tcPr>
                    <a:solidFill>
                      <a:schemeClr val="bg1"/>
                    </a:solidFill>
                  </a:tcPr>
                </a:tc>
                <a:extLst>
                  <a:ext uri="{0D108BD9-81ED-4DB2-BD59-A6C34878D82A}">
                    <a16:rowId xmlns:a16="http://schemas.microsoft.com/office/drawing/2014/main" val="3686044163"/>
                  </a:ext>
                </a:extLst>
              </a:tr>
            </a:tbl>
          </a:graphicData>
        </a:graphic>
      </p:graphicFrame>
      <p:sp>
        <p:nvSpPr>
          <p:cNvPr id="7" name="Slide Number Placeholder 6">
            <a:extLst>
              <a:ext uri="{FF2B5EF4-FFF2-40B4-BE49-F238E27FC236}">
                <a16:creationId xmlns:a16="http://schemas.microsoft.com/office/drawing/2014/main" id="{F8C8E416-C56A-4780-8A4B-64BF278F2902}"/>
              </a:ext>
            </a:extLst>
          </p:cNvPr>
          <p:cNvSpPr>
            <a:spLocks noGrp="1"/>
          </p:cNvSpPr>
          <p:nvPr>
            <p:ph type="sldNum" sz="quarter" idx="10"/>
          </p:nvPr>
        </p:nvSpPr>
        <p:spPr/>
        <p:txBody>
          <a:bodyPr/>
          <a:lstStyle/>
          <a:p>
            <a:fld id="{68151E55-6873-49E2-B8D5-2F265E6F1973}" type="slidenum">
              <a:rPr lang="en-US" smtClean="0"/>
              <a:t>13</a:t>
            </a:fld>
            <a:endParaRPr lang="en-US"/>
          </a:p>
        </p:txBody>
      </p:sp>
    </p:spTree>
    <p:extLst>
      <p:ext uri="{BB962C8B-B14F-4D97-AF65-F5344CB8AC3E}">
        <p14:creationId xmlns:p14="http://schemas.microsoft.com/office/powerpoint/2010/main" val="686100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90AA9-D1C6-48F2-8C7B-E672C61A2A72}"/>
              </a:ext>
            </a:extLst>
          </p:cNvPr>
          <p:cNvSpPr>
            <a:spLocks noGrp="1"/>
          </p:cNvSpPr>
          <p:nvPr>
            <p:ph type="title"/>
          </p:nvPr>
        </p:nvSpPr>
        <p:spPr/>
        <p:txBody>
          <a:bodyPr>
            <a:normAutofit/>
          </a:bodyPr>
          <a:lstStyle/>
          <a:p>
            <a:r>
              <a:rPr lang="en-US" sz="3600" dirty="0"/>
              <a:t>The Sustainable Growth Rate</a:t>
            </a:r>
          </a:p>
        </p:txBody>
      </p:sp>
      <p:sp>
        <p:nvSpPr>
          <p:cNvPr id="3" name="Content Placeholder 2">
            <a:extLst>
              <a:ext uri="{FF2B5EF4-FFF2-40B4-BE49-F238E27FC236}">
                <a16:creationId xmlns:a16="http://schemas.microsoft.com/office/drawing/2014/main" id="{07E5392C-AAF6-4736-BE3C-9BA3CEBFDEC9}"/>
              </a:ext>
            </a:extLst>
          </p:cNvPr>
          <p:cNvSpPr>
            <a:spLocks noGrp="1"/>
          </p:cNvSpPr>
          <p:nvPr>
            <p:ph sz="quarter" idx="11"/>
          </p:nvPr>
        </p:nvSpPr>
        <p:spPr>
          <a:xfrm>
            <a:off x="342900" y="1276709"/>
            <a:ext cx="8458200" cy="846381"/>
          </a:xfrm>
        </p:spPr>
        <p:txBody>
          <a:bodyPr/>
          <a:lstStyle/>
          <a:p>
            <a:pPr marL="3489325" indent="-3489325"/>
            <a:r>
              <a:rPr lang="en-US" dirty="0"/>
              <a:t>Sustainable Growth Rate = R</a:t>
            </a:r>
            <a:r>
              <a:rPr lang="en-US" sz="100" dirty="0"/>
              <a:t> </a:t>
            </a:r>
            <a:r>
              <a:rPr lang="en-US" dirty="0"/>
              <a:t>O</a:t>
            </a:r>
            <a:r>
              <a:rPr lang="en-US" sz="100" dirty="0"/>
              <a:t> </a:t>
            </a:r>
            <a:r>
              <a:rPr lang="en-US" dirty="0"/>
              <a:t>E × Retention Ratio</a:t>
            </a:r>
            <a:br>
              <a:rPr lang="en-US" dirty="0"/>
            </a:br>
            <a:r>
              <a:rPr lang="en-US" dirty="0"/>
              <a:t>= R</a:t>
            </a:r>
            <a:r>
              <a:rPr lang="en-US" sz="100" dirty="0"/>
              <a:t> </a:t>
            </a:r>
            <a:r>
              <a:rPr lang="en-US" dirty="0"/>
              <a:t>O</a:t>
            </a:r>
            <a:r>
              <a:rPr lang="en-US" sz="100" dirty="0"/>
              <a:t> </a:t>
            </a:r>
            <a:r>
              <a:rPr lang="en-US" dirty="0"/>
              <a:t>E × (1 − Payout Ratio)</a:t>
            </a:r>
          </a:p>
        </p:txBody>
      </p:sp>
      <p:sp>
        <p:nvSpPr>
          <p:cNvPr id="4" name="Content Placeholder 3">
            <a:extLst>
              <a:ext uri="{FF2B5EF4-FFF2-40B4-BE49-F238E27FC236}">
                <a16:creationId xmlns:a16="http://schemas.microsoft.com/office/drawing/2014/main" id="{0B437C6D-92AD-48AA-87F5-F97B49772C82}"/>
              </a:ext>
            </a:extLst>
          </p:cNvPr>
          <p:cNvSpPr>
            <a:spLocks noGrp="1"/>
          </p:cNvSpPr>
          <p:nvPr>
            <p:ph sz="quarter" idx="14"/>
          </p:nvPr>
        </p:nvSpPr>
        <p:spPr>
          <a:xfrm>
            <a:off x="342900" y="2304078"/>
            <a:ext cx="8458200" cy="3944322"/>
          </a:xfrm>
        </p:spPr>
        <p:txBody>
          <a:bodyPr/>
          <a:lstStyle/>
          <a:p>
            <a:pPr marL="292608" indent="-292608">
              <a:buFont typeface="Arial" panose="020B0604020202020204" pitchFamily="34" charset="0"/>
              <a:buChar char="•"/>
            </a:pPr>
            <a:r>
              <a:rPr lang="en-US" dirty="0"/>
              <a:t>Return on Equity (R</a:t>
            </a:r>
            <a:r>
              <a:rPr lang="en-US" sz="100" dirty="0"/>
              <a:t> </a:t>
            </a:r>
            <a:r>
              <a:rPr lang="en-US" dirty="0"/>
              <a:t>O</a:t>
            </a:r>
            <a:r>
              <a:rPr lang="en-US" sz="100" dirty="0"/>
              <a:t> </a:t>
            </a:r>
            <a:r>
              <a:rPr lang="en-US" dirty="0"/>
              <a:t>E) = Net Income / Equity</a:t>
            </a:r>
          </a:p>
          <a:p>
            <a:pPr marL="292608" indent="-292608">
              <a:buFont typeface="Arial" panose="020B0604020202020204" pitchFamily="34" charset="0"/>
              <a:buChar char="•"/>
            </a:pPr>
            <a:r>
              <a:rPr lang="en-US" dirty="0"/>
              <a:t>Payout Ratio = Proportion of earnings paid out as dividends</a:t>
            </a:r>
          </a:p>
          <a:p>
            <a:pPr marL="292608" indent="-292608">
              <a:buFont typeface="Arial" panose="020B0604020202020204" pitchFamily="34" charset="0"/>
              <a:buChar char="•"/>
            </a:pPr>
            <a:r>
              <a:rPr lang="en-US" dirty="0"/>
              <a:t>Retention Ratio = Proportion of earnings retained for investment (that is, earnings not paid out as dividends)</a:t>
            </a:r>
          </a:p>
        </p:txBody>
      </p:sp>
      <p:sp>
        <p:nvSpPr>
          <p:cNvPr id="7" name="Slide Number Placeholder 6">
            <a:extLst>
              <a:ext uri="{FF2B5EF4-FFF2-40B4-BE49-F238E27FC236}">
                <a16:creationId xmlns:a16="http://schemas.microsoft.com/office/drawing/2014/main" id="{1FA158E9-3117-4EC6-8CAD-D9CC0D053B46}"/>
              </a:ext>
            </a:extLst>
          </p:cNvPr>
          <p:cNvSpPr>
            <a:spLocks noGrp="1"/>
          </p:cNvSpPr>
          <p:nvPr>
            <p:ph type="sldNum" sz="quarter" idx="10"/>
          </p:nvPr>
        </p:nvSpPr>
        <p:spPr/>
        <p:txBody>
          <a:bodyPr/>
          <a:lstStyle/>
          <a:p>
            <a:fld id="{68151E55-6873-49E2-B8D5-2F265E6F1973}" type="slidenum">
              <a:rPr lang="en-US" smtClean="0"/>
              <a:t>14</a:t>
            </a:fld>
            <a:endParaRPr lang="en-US"/>
          </a:p>
        </p:txBody>
      </p:sp>
    </p:spTree>
    <p:extLst>
      <p:ext uri="{BB962C8B-B14F-4D97-AF65-F5344CB8AC3E}">
        <p14:creationId xmlns:p14="http://schemas.microsoft.com/office/powerpoint/2010/main" val="2257702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90AA9-D1C6-48F2-8C7B-E672C61A2A72}"/>
              </a:ext>
            </a:extLst>
          </p:cNvPr>
          <p:cNvSpPr>
            <a:spLocks noGrp="1"/>
          </p:cNvSpPr>
          <p:nvPr>
            <p:ph type="title"/>
          </p:nvPr>
        </p:nvSpPr>
        <p:spPr/>
        <p:txBody>
          <a:bodyPr>
            <a:normAutofit fontScale="90000"/>
          </a:bodyPr>
          <a:lstStyle/>
          <a:p>
            <a:r>
              <a:rPr lang="en-US" sz="3600" dirty="0"/>
              <a:t>Example: Calculating and Using the Sustainable Growth Rate </a:t>
            </a:r>
            <a:r>
              <a:rPr lang="en-US" sz="1100" b="0" dirty="0"/>
              <a:t>1</a:t>
            </a:r>
          </a:p>
        </p:txBody>
      </p:sp>
      <p:sp>
        <p:nvSpPr>
          <p:cNvPr id="3" name="Content Placeholder 2">
            <a:extLst>
              <a:ext uri="{FF2B5EF4-FFF2-40B4-BE49-F238E27FC236}">
                <a16:creationId xmlns:a16="http://schemas.microsoft.com/office/drawing/2014/main" id="{07E5392C-AAF6-4736-BE3C-9BA3CEBFDEC9}"/>
              </a:ext>
            </a:extLst>
          </p:cNvPr>
          <p:cNvSpPr>
            <a:spLocks noGrp="1"/>
          </p:cNvSpPr>
          <p:nvPr>
            <p:ph sz="quarter" idx="11"/>
          </p:nvPr>
        </p:nvSpPr>
        <p:spPr>
          <a:xfrm>
            <a:off x="342900" y="1276709"/>
            <a:ext cx="8458200" cy="2191705"/>
          </a:xfrm>
        </p:spPr>
        <p:txBody>
          <a:bodyPr/>
          <a:lstStyle/>
          <a:p>
            <a:r>
              <a:rPr lang="en-US" dirty="0"/>
              <a:t>In 2021, American Electric Power (A</a:t>
            </a:r>
            <a:r>
              <a:rPr lang="en-US" sz="100" dirty="0"/>
              <a:t> </a:t>
            </a:r>
            <a:r>
              <a:rPr lang="en-US" dirty="0"/>
              <a:t>E</a:t>
            </a:r>
            <a:r>
              <a:rPr lang="en-US" sz="100" dirty="0"/>
              <a:t> </a:t>
            </a:r>
            <a:r>
              <a:rPr lang="en-US" dirty="0"/>
              <a:t>P) had an R</a:t>
            </a:r>
            <a:r>
              <a:rPr lang="en-US" sz="100" dirty="0"/>
              <a:t> </a:t>
            </a:r>
            <a:r>
              <a:rPr lang="en-US" dirty="0"/>
              <a:t>O</a:t>
            </a:r>
            <a:r>
              <a:rPr lang="en-US" sz="100" dirty="0"/>
              <a:t> </a:t>
            </a:r>
            <a:r>
              <a:rPr lang="en-US" dirty="0"/>
              <a:t>E of 11.74%, had earnings per share of $4.97, and had a dividend level, D0, of $3.00. What was A</a:t>
            </a:r>
            <a:r>
              <a:rPr lang="en-US" sz="100" dirty="0"/>
              <a:t> </a:t>
            </a:r>
            <a:r>
              <a:rPr lang="en-US" dirty="0"/>
              <a:t>E</a:t>
            </a:r>
            <a:r>
              <a:rPr lang="en-US" sz="100" dirty="0"/>
              <a:t> </a:t>
            </a:r>
            <a:r>
              <a:rPr lang="en-US" dirty="0"/>
              <a:t>P’s:</a:t>
            </a:r>
          </a:p>
          <a:p>
            <a:pPr marL="292608" indent="-292608">
              <a:buFont typeface="Arial" panose="020B0604020202020204" pitchFamily="34" charset="0"/>
              <a:buChar char="•"/>
            </a:pPr>
            <a:r>
              <a:rPr lang="en-US" b="1" dirty="0"/>
              <a:t>Retention rate?</a:t>
            </a:r>
          </a:p>
          <a:p>
            <a:pPr marL="292608" indent="-292608">
              <a:buFont typeface="Arial" panose="020B0604020202020204" pitchFamily="34" charset="0"/>
              <a:buChar char="•"/>
            </a:pPr>
            <a:r>
              <a:rPr lang="en-US" b="1" dirty="0"/>
              <a:t>Sustainable growth rate?</a:t>
            </a:r>
          </a:p>
        </p:txBody>
      </p:sp>
      <p:sp>
        <p:nvSpPr>
          <p:cNvPr id="4" name="Content Placeholder 3">
            <a:extLst>
              <a:ext uri="{FF2B5EF4-FFF2-40B4-BE49-F238E27FC236}">
                <a16:creationId xmlns:a16="http://schemas.microsoft.com/office/drawing/2014/main" id="{0B437C6D-92AD-48AA-87F5-F97B49772C82}"/>
              </a:ext>
            </a:extLst>
          </p:cNvPr>
          <p:cNvSpPr>
            <a:spLocks noGrp="1"/>
          </p:cNvSpPr>
          <p:nvPr>
            <p:ph sz="quarter" idx="14"/>
          </p:nvPr>
        </p:nvSpPr>
        <p:spPr>
          <a:xfrm>
            <a:off x="342900" y="3594538"/>
            <a:ext cx="8458200" cy="2653862"/>
          </a:xfrm>
        </p:spPr>
        <p:txBody>
          <a:bodyPr/>
          <a:lstStyle/>
          <a:p>
            <a:r>
              <a:rPr lang="en-US" dirty="0"/>
              <a:t>Payout ratio = $3.00/$4.97 ≈ .604 or about 60.4%</a:t>
            </a:r>
          </a:p>
          <a:p>
            <a:r>
              <a:rPr lang="en-US" dirty="0"/>
              <a:t>So, retention ratio = 1 − .604 = .396 or 39.6%</a:t>
            </a:r>
          </a:p>
          <a:p>
            <a:r>
              <a:rPr lang="en-US" dirty="0"/>
              <a:t>Therefore, A</a:t>
            </a:r>
            <a:r>
              <a:rPr lang="en-US" sz="100" dirty="0"/>
              <a:t> </a:t>
            </a:r>
            <a:r>
              <a:rPr lang="en-US" dirty="0"/>
              <a:t>E</a:t>
            </a:r>
            <a:r>
              <a:rPr lang="en-US" sz="100" dirty="0"/>
              <a:t> </a:t>
            </a:r>
            <a:r>
              <a:rPr lang="en-US" dirty="0"/>
              <a:t>P’s sustainable growth rate = .1174 × .396 ≈ .0465, or about 4.65%</a:t>
            </a:r>
          </a:p>
        </p:txBody>
      </p:sp>
      <p:sp>
        <p:nvSpPr>
          <p:cNvPr id="7" name="Slide Number Placeholder 6">
            <a:extLst>
              <a:ext uri="{FF2B5EF4-FFF2-40B4-BE49-F238E27FC236}">
                <a16:creationId xmlns:a16="http://schemas.microsoft.com/office/drawing/2014/main" id="{1FA158E9-3117-4EC6-8CAD-D9CC0D053B46}"/>
              </a:ext>
            </a:extLst>
          </p:cNvPr>
          <p:cNvSpPr>
            <a:spLocks noGrp="1"/>
          </p:cNvSpPr>
          <p:nvPr>
            <p:ph type="sldNum" sz="quarter" idx="10"/>
          </p:nvPr>
        </p:nvSpPr>
        <p:spPr/>
        <p:txBody>
          <a:bodyPr/>
          <a:lstStyle/>
          <a:p>
            <a:fld id="{68151E55-6873-49E2-B8D5-2F265E6F1973}" type="slidenum">
              <a:rPr lang="en-US" smtClean="0"/>
              <a:t>15</a:t>
            </a:fld>
            <a:endParaRPr lang="en-US"/>
          </a:p>
        </p:txBody>
      </p:sp>
    </p:spTree>
    <p:extLst>
      <p:ext uri="{BB962C8B-B14F-4D97-AF65-F5344CB8AC3E}">
        <p14:creationId xmlns:p14="http://schemas.microsoft.com/office/powerpoint/2010/main" val="553144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8018B-5921-42AE-B6BB-77CAA0D3A364}"/>
              </a:ext>
            </a:extLst>
          </p:cNvPr>
          <p:cNvSpPr>
            <a:spLocks noGrp="1"/>
          </p:cNvSpPr>
          <p:nvPr>
            <p:ph type="title"/>
          </p:nvPr>
        </p:nvSpPr>
        <p:spPr/>
        <p:txBody>
          <a:bodyPr>
            <a:noAutofit/>
          </a:bodyPr>
          <a:lstStyle/>
          <a:p>
            <a:r>
              <a:rPr lang="en-US" sz="3200" dirty="0"/>
              <a:t>Example: Calculating and Using the Sustainable Growth Rate </a:t>
            </a:r>
            <a:r>
              <a:rPr lang="en-US" sz="1000" b="0" dirty="0"/>
              <a:t>2</a:t>
            </a:r>
          </a:p>
        </p:txBody>
      </p:sp>
      <p:sp>
        <p:nvSpPr>
          <p:cNvPr id="3" name="Content Placeholder 2">
            <a:extLst>
              <a:ext uri="{FF2B5EF4-FFF2-40B4-BE49-F238E27FC236}">
                <a16:creationId xmlns:a16="http://schemas.microsoft.com/office/drawing/2014/main" id="{98D242E4-D947-46B6-872B-22D81B7B42E6}"/>
              </a:ext>
            </a:extLst>
          </p:cNvPr>
          <p:cNvSpPr>
            <a:spLocks noGrp="1"/>
          </p:cNvSpPr>
          <p:nvPr>
            <p:ph sz="quarter" idx="11"/>
          </p:nvPr>
        </p:nvSpPr>
        <p:spPr>
          <a:xfrm>
            <a:off x="342900" y="1276710"/>
            <a:ext cx="8458200" cy="814850"/>
          </a:xfrm>
        </p:spPr>
        <p:txBody>
          <a:bodyPr/>
          <a:lstStyle/>
          <a:p>
            <a:pPr marL="292608" indent="-292608">
              <a:buFont typeface="Arial" panose="020B0604020202020204" pitchFamily="34" charset="0"/>
              <a:buChar char="•"/>
            </a:pPr>
            <a:r>
              <a:rPr lang="en-US" dirty="0"/>
              <a:t>What is the value of A</a:t>
            </a:r>
            <a:r>
              <a:rPr lang="en-US" sz="100" dirty="0"/>
              <a:t> </a:t>
            </a:r>
            <a:r>
              <a:rPr lang="en-US" dirty="0"/>
              <a:t>E</a:t>
            </a:r>
            <a:r>
              <a:rPr lang="en-US" sz="100" dirty="0"/>
              <a:t> </a:t>
            </a:r>
            <a:r>
              <a:rPr lang="en-US" dirty="0"/>
              <a:t>P stock using the perpetual growth model and a discount rate of 5.50%?</a:t>
            </a:r>
          </a:p>
        </p:txBody>
      </p:sp>
      <p:graphicFrame>
        <p:nvGraphicFramePr>
          <p:cNvPr id="10" name="Object 9">
            <a:extLst>
              <a:ext uri="{FF2B5EF4-FFF2-40B4-BE49-F238E27FC236}">
                <a16:creationId xmlns:a16="http://schemas.microsoft.com/office/drawing/2014/main" id="{AEA4C4D7-4AE4-40E2-AB29-C3B6EBC9B88E}"/>
              </a:ext>
            </a:extLst>
          </p:cNvPr>
          <p:cNvGraphicFramePr>
            <a:graphicFrameLocks noChangeAspect="1"/>
          </p:cNvGraphicFramePr>
          <p:nvPr>
            <p:extLst>
              <p:ext uri="{D42A27DB-BD31-4B8C-83A1-F6EECF244321}">
                <p14:modId xmlns:p14="http://schemas.microsoft.com/office/powerpoint/2010/main" val="2636710168"/>
              </p:ext>
            </p:extLst>
          </p:nvPr>
        </p:nvGraphicFramePr>
        <p:xfrm>
          <a:off x="2525986" y="2358914"/>
          <a:ext cx="3657600" cy="736600"/>
        </p:xfrm>
        <a:graphic>
          <a:graphicData uri="http://schemas.openxmlformats.org/presentationml/2006/ole">
            <mc:AlternateContent xmlns:mc="http://schemas.openxmlformats.org/markup-compatibility/2006">
              <mc:Choice xmlns:v="urn:schemas-microsoft-com:vml" Requires="v">
                <p:oleObj spid="_x0000_s39058" name="Equation" r:id="rId3" imgW="3657600" imgH="736560" progId="Equation.DSMT4">
                  <p:embed/>
                </p:oleObj>
              </mc:Choice>
              <mc:Fallback>
                <p:oleObj name="Equation" r:id="rId3" imgW="3657600" imgH="736560" progId="Equation.DSMT4">
                  <p:embed/>
                  <p:pic>
                    <p:nvPicPr>
                      <p:cNvPr id="10" name="Object 9">
                        <a:extLst>
                          <a:ext uri="{FF2B5EF4-FFF2-40B4-BE49-F238E27FC236}">
                            <a16:creationId xmlns:a16="http://schemas.microsoft.com/office/drawing/2014/main" id="{AEA4C4D7-4AE4-40E2-AB29-C3B6EBC9B88E}"/>
                          </a:ext>
                        </a:extLst>
                      </p:cNvPr>
                      <p:cNvPicPr/>
                      <p:nvPr/>
                    </p:nvPicPr>
                    <p:blipFill>
                      <a:blip r:embed="rId4"/>
                      <a:stretch>
                        <a:fillRect/>
                      </a:stretch>
                    </p:blipFill>
                    <p:spPr>
                      <a:xfrm>
                        <a:off x="2525986" y="2358914"/>
                        <a:ext cx="3657600" cy="7366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B1688E4D-3732-4D3C-81B6-EAD67D9A43EA}"/>
              </a:ext>
            </a:extLst>
          </p:cNvPr>
          <p:cNvSpPr>
            <a:spLocks noGrp="1"/>
          </p:cNvSpPr>
          <p:nvPr>
            <p:ph sz="quarter" idx="14"/>
          </p:nvPr>
        </p:nvSpPr>
        <p:spPr>
          <a:xfrm>
            <a:off x="342900" y="3783724"/>
            <a:ext cx="8458200" cy="515007"/>
          </a:xfrm>
        </p:spPr>
        <p:txBody>
          <a:bodyPr/>
          <a:lstStyle/>
          <a:p>
            <a:pPr algn="ctr"/>
            <a:r>
              <a:rPr lang="en-US" b="1" i="1" dirty="0">
                <a:solidFill>
                  <a:srgbClr val="A9131A"/>
                </a:solidFill>
              </a:rPr>
              <a:t>The actual early-2022 stock price of A</a:t>
            </a:r>
            <a:r>
              <a:rPr lang="en-US" sz="100" b="1" i="1" dirty="0">
                <a:solidFill>
                  <a:srgbClr val="A9131A"/>
                </a:solidFill>
              </a:rPr>
              <a:t> </a:t>
            </a:r>
            <a:r>
              <a:rPr lang="en-US" b="1" i="1" dirty="0">
                <a:solidFill>
                  <a:srgbClr val="A9131A"/>
                </a:solidFill>
              </a:rPr>
              <a:t>E</a:t>
            </a:r>
            <a:r>
              <a:rPr lang="en-US" sz="100" b="1" i="1" dirty="0">
                <a:solidFill>
                  <a:srgbClr val="A9131A"/>
                </a:solidFill>
              </a:rPr>
              <a:t> </a:t>
            </a:r>
            <a:r>
              <a:rPr lang="en-US" b="1" i="1" dirty="0">
                <a:solidFill>
                  <a:srgbClr val="A9131A"/>
                </a:solidFill>
              </a:rPr>
              <a:t>P was $99.65.</a:t>
            </a:r>
          </a:p>
        </p:txBody>
      </p:sp>
      <p:sp>
        <p:nvSpPr>
          <p:cNvPr id="8" name="Content Placeholder 7">
            <a:extLst>
              <a:ext uri="{FF2B5EF4-FFF2-40B4-BE49-F238E27FC236}">
                <a16:creationId xmlns:a16="http://schemas.microsoft.com/office/drawing/2014/main" id="{1568C4BA-8432-407D-B8CE-31DE03CC2E05}"/>
              </a:ext>
            </a:extLst>
          </p:cNvPr>
          <p:cNvSpPr>
            <a:spLocks noGrp="1"/>
          </p:cNvSpPr>
          <p:nvPr>
            <p:ph sz="quarter" idx="15"/>
          </p:nvPr>
        </p:nvSpPr>
        <p:spPr>
          <a:xfrm>
            <a:off x="356750" y="4466361"/>
            <a:ext cx="8458200" cy="1759164"/>
          </a:xfrm>
        </p:spPr>
        <p:txBody>
          <a:bodyPr/>
          <a:lstStyle/>
          <a:p>
            <a:pPr marL="292608" indent="-292608">
              <a:buFont typeface="Arial" panose="020B0604020202020204" pitchFamily="34" charset="0"/>
              <a:buChar char="•"/>
            </a:pPr>
            <a:r>
              <a:rPr lang="en-US" dirty="0"/>
              <a:t>In this case, using the sustainable growth rate to value the stock gives an extremely poor estimate.</a:t>
            </a:r>
          </a:p>
          <a:p>
            <a:pPr marL="292608" indent="-292608">
              <a:buFont typeface="Arial" panose="020B0604020202020204" pitchFamily="34" charset="0"/>
              <a:buChar char="•"/>
            </a:pPr>
            <a:r>
              <a:rPr lang="en-US" dirty="0"/>
              <a:t>What can we say about the values of g and k in this example?</a:t>
            </a:r>
          </a:p>
        </p:txBody>
      </p:sp>
      <p:sp>
        <p:nvSpPr>
          <p:cNvPr id="7" name="Slide Number Placeholder 6">
            <a:extLst>
              <a:ext uri="{FF2B5EF4-FFF2-40B4-BE49-F238E27FC236}">
                <a16:creationId xmlns:a16="http://schemas.microsoft.com/office/drawing/2014/main" id="{D03E1254-4E3A-4F90-A4C1-4FEA9E9BF32C}"/>
              </a:ext>
            </a:extLst>
          </p:cNvPr>
          <p:cNvSpPr>
            <a:spLocks noGrp="1"/>
          </p:cNvSpPr>
          <p:nvPr>
            <p:ph type="sldNum" sz="quarter" idx="10"/>
          </p:nvPr>
        </p:nvSpPr>
        <p:spPr/>
        <p:txBody>
          <a:bodyPr/>
          <a:lstStyle/>
          <a:p>
            <a:fld id="{68151E55-6873-49E2-B8D5-2F265E6F1973}" type="slidenum">
              <a:rPr lang="en-US" smtClean="0"/>
              <a:t>16</a:t>
            </a:fld>
            <a:endParaRPr lang="en-US"/>
          </a:p>
        </p:txBody>
      </p:sp>
    </p:spTree>
    <p:extLst>
      <p:ext uri="{BB962C8B-B14F-4D97-AF65-F5344CB8AC3E}">
        <p14:creationId xmlns:p14="http://schemas.microsoft.com/office/powerpoint/2010/main" val="2476072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5D825-06F6-43ED-A730-A0CA2CAA14DB}"/>
              </a:ext>
            </a:extLst>
          </p:cNvPr>
          <p:cNvSpPr>
            <a:spLocks noGrp="1"/>
          </p:cNvSpPr>
          <p:nvPr>
            <p:ph type="title"/>
          </p:nvPr>
        </p:nvSpPr>
        <p:spPr/>
        <p:txBody>
          <a:bodyPr>
            <a:normAutofit fontScale="90000"/>
          </a:bodyPr>
          <a:lstStyle/>
          <a:p>
            <a:r>
              <a:rPr lang="en-US" dirty="0"/>
              <a:t>Analysts Estimates of Coca-Cola Growth</a:t>
            </a:r>
          </a:p>
        </p:txBody>
      </p:sp>
      <p:graphicFrame>
        <p:nvGraphicFramePr>
          <p:cNvPr id="8" name="Table 7">
            <a:extLst>
              <a:ext uri="{FF2B5EF4-FFF2-40B4-BE49-F238E27FC236}">
                <a16:creationId xmlns:a16="http://schemas.microsoft.com/office/drawing/2014/main" id="{5F9676AE-5A6E-4430-86BD-0058A780582B}"/>
              </a:ext>
            </a:extLst>
          </p:cNvPr>
          <p:cNvGraphicFramePr>
            <a:graphicFrameLocks noGrp="1"/>
          </p:cNvGraphicFramePr>
          <p:nvPr>
            <p:extLst>
              <p:ext uri="{D42A27DB-BD31-4B8C-83A1-F6EECF244321}">
                <p14:modId xmlns:p14="http://schemas.microsoft.com/office/powerpoint/2010/main" val="847385870"/>
              </p:ext>
            </p:extLst>
          </p:nvPr>
        </p:nvGraphicFramePr>
        <p:xfrm>
          <a:off x="342900" y="1600200"/>
          <a:ext cx="8202010" cy="1828800"/>
        </p:xfrm>
        <a:graphic>
          <a:graphicData uri="http://schemas.openxmlformats.org/drawingml/2006/table">
            <a:tbl>
              <a:tblPr firstRow="1" bandRow="1">
                <a:tableStyleId>{5C22544A-7EE6-4342-B048-85BDC9FD1C3A}</a:tableStyleId>
              </a:tblPr>
              <a:tblGrid>
                <a:gridCol w="1527941">
                  <a:extLst>
                    <a:ext uri="{9D8B030D-6E8A-4147-A177-3AD203B41FA5}">
                      <a16:colId xmlns:a16="http://schemas.microsoft.com/office/drawing/2014/main" val="1710433086"/>
                    </a:ext>
                  </a:extLst>
                </a:gridCol>
                <a:gridCol w="1855339">
                  <a:extLst>
                    <a:ext uri="{9D8B030D-6E8A-4147-A177-3AD203B41FA5}">
                      <a16:colId xmlns:a16="http://schemas.microsoft.com/office/drawing/2014/main" val="4211613754"/>
                    </a:ext>
                  </a:extLst>
                </a:gridCol>
                <a:gridCol w="1691640">
                  <a:extLst>
                    <a:ext uri="{9D8B030D-6E8A-4147-A177-3AD203B41FA5}">
                      <a16:colId xmlns:a16="http://schemas.microsoft.com/office/drawing/2014/main" val="452012595"/>
                    </a:ext>
                  </a:extLst>
                </a:gridCol>
                <a:gridCol w="1691640">
                  <a:extLst>
                    <a:ext uri="{9D8B030D-6E8A-4147-A177-3AD203B41FA5}">
                      <a16:colId xmlns:a16="http://schemas.microsoft.com/office/drawing/2014/main" val="614504017"/>
                    </a:ext>
                  </a:extLst>
                </a:gridCol>
                <a:gridCol w="1435450">
                  <a:extLst>
                    <a:ext uri="{9D8B030D-6E8A-4147-A177-3AD203B41FA5}">
                      <a16:colId xmlns:a16="http://schemas.microsoft.com/office/drawing/2014/main" val="1318068426"/>
                    </a:ext>
                  </a:extLst>
                </a:gridCol>
              </a:tblGrid>
              <a:tr h="141364">
                <a:tc>
                  <a:txBody>
                    <a:bodyPr/>
                    <a:lstStyle/>
                    <a:p>
                      <a:r>
                        <a:rPr lang="en-US" sz="1200" dirty="0"/>
                        <a:t>Earnings Estimate</a:t>
                      </a:r>
                    </a:p>
                  </a:txBody>
                  <a:tcPr/>
                </a:tc>
                <a:tc>
                  <a:txBody>
                    <a:bodyPr/>
                    <a:lstStyle/>
                    <a:p>
                      <a:pPr algn="ctr"/>
                      <a:r>
                        <a:rPr lang="en-US" sz="1200" dirty="0"/>
                        <a:t>Current Qtr. (Jun 2022)</a:t>
                      </a:r>
                    </a:p>
                  </a:txBody>
                  <a:tcPr/>
                </a:tc>
                <a:tc>
                  <a:txBody>
                    <a:bodyPr/>
                    <a:lstStyle/>
                    <a:p>
                      <a:pPr algn="ctr"/>
                      <a:r>
                        <a:rPr lang="en-US" sz="1200" dirty="0"/>
                        <a:t>Next Qtr. (Sep 2022)</a:t>
                      </a:r>
                    </a:p>
                  </a:txBody>
                  <a:tcPr/>
                </a:tc>
                <a:tc>
                  <a:txBody>
                    <a:bodyPr/>
                    <a:lstStyle/>
                    <a:p>
                      <a:pPr algn="ctr"/>
                      <a:r>
                        <a:rPr lang="en-US" sz="1200" dirty="0"/>
                        <a:t>Current Year (2022)</a:t>
                      </a:r>
                    </a:p>
                  </a:txBody>
                  <a:tcPr/>
                </a:tc>
                <a:tc>
                  <a:txBody>
                    <a:bodyPr/>
                    <a:lstStyle/>
                    <a:p>
                      <a:pPr algn="ctr"/>
                      <a:r>
                        <a:rPr lang="en-US" sz="1200" dirty="0"/>
                        <a:t>Next Year (2023)</a:t>
                      </a:r>
                    </a:p>
                  </a:txBody>
                  <a:tcPr/>
                </a:tc>
                <a:extLst>
                  <a:ext uri="{0D108BD9-81ED-4DB2-BD59-A6C34878D82A}">
                    <a16:rowId xmlns:a16="http://schemas.microsoft.com/office/drawing/2014/main" val="2244632958"/>
                  </a:ext>
                </a:extLst>
              </a:tr>
              <a:tr h="0">
                <a:tc>
                  <a:txBody>
                    <a:bodyPr/>
                    <a:lstStyle/>
                    <a:p>
                      <a:r>
                        <a:rPr lang="en-US" sz="1200" dirty="0"/>
                        <a:t>Number. of Analysts</a:t>
                      </a:r>
                    </a:p>
                  </a:txBody>
                  <a:tcPr/>
                </a:tc>
                <a:tc>
                  <a:txBody>
                    <a:bodyPr/>
                    <a:lstStyle/>
                    <a:p>
                      <a:pPr algn="r"/>
                      <a:r>
                        <a:rPr lang="en-US" sz="1200" dirty="0"/>
                        <a:t>19</a:t>
                      </a:r>
                    </a:p>
                  </a:txBody>
                  <a:tcPr/>
                </a:tc>
                <a:tc>
                  <a:txBody>
                    <a:bodyPr/>
                    <a:lstStyle/>
                    <a:p>
                      <a:pPr algn="r"/>
                      <a:r>
                        <a:rPr lang="en-US" sz="1200" dirty="0"/>
                        <a:t>19</a:t>
                      </a:r>
                    </a:p>
                  </a:txBody>
                  <a:tcPr/>
                </a:tc>
                <a:tc>
                  <a:txBody>
                    <a:bodyPr/>
                    <a:lstStyle/>
                    <a:p>
                      <a:pPr algn="r"/>
                      <a:r>
                        <a:rPr lang="en-US" sz="1200" dirty="0"/>
                        <a:t>22</a:t>
                      </a:r>
                    </a:p>
                  </a:txBody>
                  <a:tcPr/>
                </a:tc>
                <a:tc>
                  <a:txBody>
                    <a:bodyPr/>
                    <a:lstStyle/>
                    <a:p>
                      <a:pPr algn="r"/>
                      <a:r>
                        <a:rPr lang="en-US" sz="1200" dirty="0"/>
                        <a:t>22</a:t>
                      </a:r>
                    </a:p>
                  </a:txBody>
                  <a:tcPr/>
                </a:tc>
                <a:extLst>
                  <a:ext uri="{0D108BD9-81ED-4DB2-BD59-A6C34878D82A}">
                    <a16:rowId xmlns:a16="http://schemas.microsoft.com/office/drawing/2014/main" val="1250291450"/>
                  </a:ext>
                </a:extLst>
              </a:tr>
              <a:tr h="0">
                <a:tc>
                  <a:txBody>
                    <a:bodyPr/>
                    <a:lstStyle/>
                    <a:p>
                      <a:r>
                        <a:rPr lang="en-US" sz="1200" dirty="0"/>
                        <a:t>Avg. Estimate</a:t>
                      </a:r>
                    </a:p>
                  </a:txBody>
                  <a:tcPr/>
                </a:tc>
                <a:tc>
                  <a:txBody>
                    <a:bodyPr/>
                    <a:lstStyle/>
                    <a:p>
                      <a:pPr algn="r"/>
                      <a:r>
                        <a:rPr lang="en-US" sz="1200" dirty="0"/>
                        <a:t>0.67</a:t>
                      </a:r>
                    </a:p>
                  </a:txBody>
                  <a:tcPr/>
                </a:tc>
                <a:tc>
                  <a:txBody>
                    <a:bodyPr/>
                    <a:lstStyle/>
                    <a:p>
                      <a:pPr algn="r"/>
                      <a:r>
                        <a:rPr lang="en-US" sz="1200" dirty="0"/>
                        <a:t>0.66</a:t>
                      </a:r>
                    </a:p>
                  </a:txBody>
                  <a:tcPr/>
                </a:tc>
                <a:tc>
                  <a:txBody>
                    <a:bodyPr/>
                    <a:lstStyle/>
                    <a:p>
                      <a:pPr algn="r"/>
                      <a:r>
                        <a:rPr lang="en-US" sz="1200" dirty="0"/>
                        <a:t>2.47</a:t>
                      </a:r>
                    </a:p>
                  </a:txBody>
                  <a:tcPr/>
                </a:tc>
                <a:tc>
                  <a:txBody>
                    <a:bodyPr/>
                    <a:lstStyle/>
                    <a:p>
                      <a:pPr algn="r"/>
                      <a:r>
                        <a:rPr lang="en-US" sz="1200" dirty="0"/>
                        <a:t>2.65</a:t>
                      </a:r>
                    </a:p>
                  </a:txBody>
                  <a:tcPr/>
                </a:tc>
                <a:extLst>
                  <a:ext uri="{0D108BD9-81ED-4DB2-BD59-A6C34878D82A}">
                    <a16:rowId xmlns:a16="http://schemas.microsoft.com/office/drawing/2014/main" val="654279962"/>
                  </a:ext>
                </a:extLst>
              </a:tr>
              <a:tr h="0">
                <a:tc>
                  <a:txBody>
                    <a:bodyPr/>
                    <a:lstStyle/>
                    <a:p>
                      <a:r>
                        <a:rPr lang="en-US" sz="1200" dirty="0"/>
                        <a:t>Low Estimate</a:t>
                      </a:r>
                    </a:p>
                  </a:txBody>
                  <a:tcPr/>
                </a:tc>
                <a:tc>
                  <a:txBody>
                    <a:bodyPr/>
                    <a:lstStyle/>
                    <a:p>
                      <a:pPr algn="r"/>
                      <a:r>
                        <a:rPr lang="en-US" sz="1200" dirty="0"/>
                        <a:t>0.61</a:t>
                      </a:r>
                    </a:p>
                  </a:txBody>
                  <a:tcPr/>
                </a:tc>
                <a:tc>
                  <a:txBody>
                    <a:bodyPr/>
                    <a:lstStyle/>
                    <a:p>
                      <a:pPr algn="r"/>
                      <a:r>
                        <a:rPr lang="en-US" sz="1200" dirty="0"/>
                        <a:t>0.63</a:t>
                      </a:r>
                    </a:p>
                  </a:txBody>
                  <a:tcPr/>
                </a:tc>
                <a:tc>
                  <a:txBody>
                    <a:bodyPr/>
                    <a:lstStyle/>
                    <a:p>
                      <a:pPr algn="r"/>
                      <a:r>
                        <a:rPr lang="en-US" sz="1200" dirty="0"/>
                        <a:t>2.45</a:t>
                      </a:r>
                    </a:p>
                  </a:txBody>
                  <a:tcPr/>
                </a:tc>
                <a:tc>
                  <a:txBody>
                    <a:bodyPr/>
                    <a:lstStyle/>
                    <a:p>
                      <a:pPr algn="r"/>
                      <a:r>
                        <a:rPr lang="en-US" sz="1200" dirty="0"/>
                        <a:t>2.54</a:t>
                      </a:r>
                    </a:p>
                  </a:txBody>
                  <a:tcPr/>
                </a:tc>
                <a:extLst>
                  <a:ext uri="{0D108BD9-81ED-4DB2-BD59-A6C34878D82A}">
                    <a16:rowId xmlns:a16="http://schemas.microsoft.com/office/drawing/2014/main" val="1223704510"/>
                  </a:ext>
                </a:extLst>
              </a:tr>
              <a:tr h="0">
                <a:tc>
                  <a:txBody>
                    <a:bodyPr/>
                    <a:lstStyle/>
                    <a:p>
                      <a:r>
                        <a:rPr lang="en-US" sz="1200" dirty="0"/>
                        <a:t>High Estimate</a:t>
                      </a:r>
                    </a:p>
                  </a:txBody>
                  <a:tcPr/>
                </a:tc>
                <a:tc>
                  <a:txBody>
                    <a:bodyPr/>
                    <a:lstStyle/>
                    <a:p>
                      <a:pPr algn="r"/>
                      <a:r>
                        <a:rPr lang="en-US" sz="1200" dirty="0"/>
                        <a:t>0.74</a:t>
                      </a:r>
                    </a:p>
                  </a:txBody>
                  <a:tcPr/>
                </a:tc>
                <a:tc>
                  <a:txBody>
                    <a:bodyPr/>
                    <a:lstStyle/>
                    <a:p>
                      <a:pPr algn="r"/>
                      <a:r>
                        <a:rPr lang="en-US" sz="1200" dirty="0"/>
                        <a:t>0.7</a:t>
                      </a:r>
                    </a:p>
                  </a:txBody>
                  <a:tcPr/>
                </a:tc>
                <a:tc>
                  <a:txBody>
                    <a:bodyPr/>
                    <a:lstStyle/>
                    <a:p>
                      <a:pPr algn="r"/>
                      <a:r>
                        <a:rPr lang="en-US" sz="1200" dirty="0"/>
                        <a:t>2.54</a:t>
                      </a:r>
                    </a:p>
                  </a:txBody>
                  <a:tcPr/>
                </a:tc>
                <a:tc>
                  <a:txBody>
                    <a:bodyPr/>
                    <a:lstStyle/>
                    <a:p>
                      <a:pPr algn="r"/>
                      <a:r>
                        <a:rPr lang="en-US" sz="1200" dirty="0"/>
                        <a:t>2.73</a:t>
                      </a:r>
                    </a:p>
                  </a:txBody>
                  <a:tcPr/>
                </a:tc>
                <a:extLst>
                  <a:ext uri="{0D108BD9-81ED-4DB2-BD59-A6C34878D82A}">
                    <a16:rowId xmlns:a16="http://schemas.microsoft.com/office/drawing/2014/main" val="3979918454"/>
                  </a:ext>
                </a:extLst>
              </a:tr>
              <a:tr h="188661">
                <a:tc>
                  <a:txBody>
                    <a:bodyPr/>
                    <a:lstStyle/>
                    <a:p>
                      <a:r>
                        <a:rPr lang="en-US" sz="1200" dirty="0"/>
                        <a:t>Year Ago Eps</a:t>
                      </a:r>
                    </a:p>
                  </a:txBody>
                  <a:tcPr/>
                </a:tc>
                <a:tc>
                  <a:txBody>
                    <a:bodyPr/>
                    <a:lstStyle/>
                    <a:p>
                      <a:pPr algn="r"/>
                      <a:r>
                        <a:rPr lang="en-US" sz="1200" dirty="0"/>
                        <a:t>0.68</a:t>
                      </a:r>
                    </a:p>
                  </a:txBody>
                  <a:tcPr/>
                </a:tc>
                <a:tc>
                  <a:txBody>
                    <a:bodyPr/>
                    <a:lstStyle/>
                    <a:p>
                      <a:pPr algn="r"/>
                      <a:r>
                        <a:rPr lang="en-US" sz="1200" dirty="0"/>
                        <a:t>0.65</a:t>
                      </a:r>
                    </a:p>
                  </a:txBody>
                  <a:tcPr/>
                </a:tc>
                <a:tc>
                  <a:txBody>
                    <a:bodyPr/>
                    <a:lstStyle/>
                    <a:p>
                      <a:pPr algn="r"/>
                      <a:r>
                        <a:rPr lang="en-US" sz="1200" dirty="0"/>
                        <a:t>2.32</a:t>
                      </a:r>
                    </a:p>
                  </a:txBody>
                  <a:tcPr/>
                </a:tc>
                <a:tc>
                  <a:txBody>
                    <a:bodyPr/>
                    <a:lstStyle/>
                    <a:p>
                      <a:pPr algn="r"/>
                      <a:r>
                        <a:rPr lang="en-US" sz="1200" dirty="0"/>
                        <a:t>2.47</a:t>
                      </a:r>
                    </a:p>
                  </a:txBody>
                  <a:tcPr/>
                </a:tc>
                <a:extLst>
                  <a:ext uri="{0D108BD9-81ED-4DB2-BD59-A6C34878D82A}">
                    <a16:rowId xmlns:a16="http://schemas.microsoft.com/office/drawing/2014/main" val="886260091"/>
                  </a:ext>
                </a:extLst>
              </a:tr>
            </a:tbl>
          </a:graphicData>
        </a:graphic>
      </p:graphicFrame>
      <p:graphicFrame>
        <p:nvGraphicFramePr>
          <p:cNvPr id="11" name="Table 10">
            <a:extLst>
              <a:ext uri="{FF2B5EF4-FFF2-40B4-BE49-F238E27FC236}">
                <a16:creationId xmlns:a16="http://schemas.microsoft.com/office/drawing/2014/main" id="{2EB9CDF0-1027-4D61-B6D3-DE8778A46A74}"/>
              </a:ext>
            </a:extLst>
          </p:cNvPr>
          <p:cNvGraphicFramePr>
            <a:graphicFrameLocks noGrp="1"/>
          </p:cNvGraphicFramePr>
          <p:nvPr>
            <p:extLst>
              <p:ext uri="{D42A27DB-BD31-4B8C-83A1-F6EECF244321}">
                <p14:modId xmlns:p14="http://schemas.microsoft.com/office/powerpoint/2010/main" val="1444406577"/>
              </p:ext>
            </p:extLst>
          </p:nvPr>
        </p:nvGraphicFramePr>
        <p:xfrm>
          <a:off x="342900" y="3535156"/>
          <a:ext cx="8458200" cy="1920240"/>
        </p:xfrm>
        <a:graphic>
          <a:graphicData uri="http://schemas.openxmlformats.org/drawingml/2006/table">
            <a:tbl>
              <a:tblPr firstRow="1" bandRow="1">
                <a:tableStyleId>{5C22544A-7EE6-4342-B048-85BDC9FD1C3A}</a:tableStyleId>
              </a:tblPr>
              <a:tblGrid>
                <a:gridCol w="1801210">
                  <a:extLst>
                    <a:ext uri="{9D8B030D-6E8A-4147-A177-3AD203B41FA5}">
                      <a16:colId xmlns:a16="http://schemas.microsoft.com/office/drawing/2014/main" val="4035870313"/>
                    </a:ext>
                  </a:extLst>
                </a:gridCol>
                <a:gridCol w="1902373">
                  <a:extLst>
                    <a:ext uri="{9D8B030D-6E8A-4147-A177-3AD203B41FA5}">
                      <a16:colId xmlns:a16="http://schemas.microsoft.com/office/drawing/2014/main" val="1712695371"/>
                    </a:ext>
                  </a:extLst>
                </a:gridCol>
                <a:gridCol w="1681655">
                  <a:extLst>
                    <a:ext uri="{9D8B030D-6E8A-4147-A177-3AD203B41FA5}">
                      <a16:colId xmlns:a16="http://schemas.microsoft.com/office/drawing/2014/main" val="2892310951"/>
                    </a:ext>
                  </a:extLst>
                </a:gridCol>
                <a:gridCol w="1660634">
                  <a:extLst>
                    <a:ext uri="{9D8B030D-6E8A-4147-A177-3AD203B41FA5}">
                      <a16:colId xmlns:a16="http://schemas.microsoft.com/office/drawing/2014/main" val="2683939332"/>
                    </a:ext>
                  </a:extLst>
                </a:gridCol>
                <a:gridCol w="1412328">
                  <a:extLst>
                    <a:ext uri="{9D8B030D-6E8A-4147-A177-3AD203B41FA5}">
                      <a16:colId xmlns:a16="http://schemas.microsoft.com/office/drawing/2014/main" val="1334536305"/>
                    </a:ext>
                  </a:extLst>
                </a:gridCol>
              </a:tblGrid>
              <a:tr h="139443">
                <a:tc>
                  <a:txBody>
                    <a:bodyPr/>
                    <a:lstStyle/>
                    <a:p>
                      <a:r>
                        <a:rPr lang="en-US" sz="1200" dirty="0"/>
                        <a:t>Revenue Estimate</a:t>
                      </a:r>
                    </a:p>
                  </a:txBody>
                  <a:tcPr/>
                </a:tc>
                <a:tc>
                  <a:txBody>
                    <a:bodyPr/>
                    <a:lstStyle/>
                    <a:p>
                      <a:pPr algn="ctr"/>
                      <a:r>
                        <a:rPr lang="en-US" sz="1200" dirty="0"/>
                        <a:t>Current Qtr. (Jun 2022)</a:t>
                      </a:r>
                    </a:p>
                  </a:txBody>
                  <a:tcPr/>
                </a:tc>
                <a:tc>
                  <a:txBody>
                    <a:bodyPr/>
                    <a:lstStyle/>
                    <a:p>
                      <a:pPr algn="ctr"/>
                      <a:r>
                        <a:rPr lang="en-US" sz="1200" dirty="0"/>
                        <a:t>Next Qtr. (Sep 2022)</a:t>
                      </a:r>
                    </a:p>
                  </a:txBody>
                  <a:tcPr/>
                </a:tc>
                <a:tc>
                  <a:txBody>
                    <a:bodyPr/>
                    <a:lstStyle/>
                    <a:p>
                      <a:pPr algn="ctr"/>
                      <a:r>
                        <a:rPr lang="en-US" sz="1200" dirty="0"/>
                        <a:t>Current Year (2022)</a:t>
                      </a:r>
                    </a:p>
                  </a:txBody>
                  <a:tcPr/>
                </a:tc>
                <a:tc>
                  <a:txBody>
                    <a:bodyPr/>
                    <a:lstStyle/>
                    <a:p>
                      <a:pPr algn="ctr"/>
                      <a:r>
                        <a:rPr lang="en-US" sz="1200" dirty="0"/>
                        <a:t>Next Year (2023)</a:t>
                      </a:r>
                    </a:p>
                  </a:txBody>
                  <a:tcPr/>
                </a:tc>
                <a:extLst>
                  <a:ext uri="{0D108BD9-81ED-4DB2-BD59-A6C34878D82A}">
                    <a16:rowId xmlns:a16="http://schemas.microsoft.com/office/drawing/2014/main" val="2754788513"/>
                  </a:ext>
                </a:extLst>
              </a:tr>
              <a:tr h="0">
                <a:tc>
                  <a:txBody>
                    <a:bodyPr/>
                    <a:lstStyle/>
                    <a:p>
                      <a:r>
                        <a:rPr lang="en-US" sz="1200" dirty="0"/>
                        <a:t>Number. of Analysts</a:t>
                      </a:r>
                    </a:p>
                  </a:txBody>
                  <a:tcPr/>
                </a:tc>
                <a:tc>
                  <a:txBody>
                    <a:bodyPr/>
                    <a:lstStyle/>
                    <a:p>
                      <a:pPr algn="r"/>
                      <a:r>
                        <a:rPr lang="en-US" sz="1200" dirty="0"/>
                        <a:t>13</a:t>
                      </a:r>
                    </a:p>
                  </a:txBody>
                  <a:tcPr/>
                </a:tc>
                <a:tc>
                  <a:txBody>
                    <a:bodyPr/>
                    <a:lstStyle/>
                    <a:p>
                      <a:pPr algn="r"/>
                      <a:r>
                        <a:rPr lang="en-US" sz="1200" dirty="0"/>
                        <a:t>13</a:t>
                      </a:r>
                    </a:p>
                  </a:txBody>
                  <a:tcPr/>
                </a:tc>
                <a:tc>
                  <a:txBody>
                    <a:bodyPr/>
                    <a:lstStyle/>
                    <a:p>
                      <a:pPr algn="r"/>
                      <a:r>
                        <a:rPr lang="en-US" sz="1200" dirty="0"/>
                        <a:t>17</a:t>
                      </a:r>
                    </a:p>
                  </a:txBody>
                  <a:tcPr/>
                </a:tc>
                <a:tc>
                  <a:txBody>
                    <a:bodyPr/>
                    <a:lstStyle/>
                    <a:p>
                      <a:pPr algn="r"/>
                      <a:r>
                        <a:rPr lang="en-US" sz="1200" dirty="0"/>
                        <a:t>18</a:t>
                      </a:r>
                    </a:p>
                  </a:txBody>
                  <a:tcPr/>
                </a:tc>
                <a:extLst>
                  <a:ext uri="{0D108BD9-81ED-4DB2-BD59-A6C34878D82A}">
                    <a16:rowId xmlns:a16="http://schemas.microsoft.com/office/drawing/2014/main" val="3370798241"/>
                  </a:ext>
                </a:extLst>
              </a:tr>
              <a:tr h="0">
                <a:tc>
                  <a:txBody>
                    <a:bodyPr/>
                    <a:lstStyle/>
                    <a:p>
                      <a:r>
                        <a:rPr lang="en-US" sz="1200" dirty="0"/>
                        <a:t>Avg. Estimate</a:t>
                      </a:r>
                    </a:p>
                  </a:txBody>
                  <a:tcPr/>
                </a:tc>
                <a:tc>
                  <a:txBody>
                    <a:bodyPr/>
                    <a:lstStyle/>
                    <a:p>
                      <a:pPr algn="r"/>
                      <a:r>
                        <a:rPr lang="en-US" sz="1200" dirty="0"/>
                        <a:t>10.56B</a:t>
                      </a:r>
                    </a:p>
                  </a:txBody>
                  <a:tcPr/>
                </a:tc>
                <a:tc>
                  <a:txBody>
                    <a:bodyPr/>
                    <a:lstStyle/>
                    <a:p>
                      <a:pPr algn="r"/>
                      <a:r>
                        <a:rPr lang="en-US" sz="1200" dirty="0"/>
                        <a:t>10.77B</a:t>
                      </a:r>
                    </a:p>
                  </a:txBody>
                  <a:tcPr/>
                </a:tc>
                <a:tc>
                  <a:txBody>
                    <a:bodyPr/>
                    <a:lstStyle/>
                    <a:p>
                      <a:pPr algn="r"/>
                      <a:r>
                        <a:rPr lang="en-US" sz="1200" dirty="0"/>
                        <a:t>41.93B</a:t>
                      </a:r>
                    </a:p>
                  </a:txBody>
                  <a:tcPr/>
                </a:tc>
                <a:tc>
                  <a:txBody>
                    <a:bodyPr/>
                    <a:lstStyle/>
                    <a:p>
                      <a:pPr algn="r"/>
                      <a:r>
                        <a:rPr lang="en-US" sz="1200" dirty="0"/>
                        <a:t>44.16B</a:t>
                      </a:r>
                    </a:p>
                  </a:txBody>
                  <a:tcPr/>
                </a:tc>
                <a:extLst>
                  <a:ext uri="{0D108BD9-81ED-4DB2-BD59-A6C34878D82A}">
                    <a16:rowId xmlns:a16="http://schemas.microsoft.com/office/drawing/2014/main" val="564713458"/>
                  </a:ext>
                </a:extLst>
              </a:tr>
              <a:tr h="0">
                <a:tc>
                  <a:txBody>
                    <a:bodyPr/>
                    <a:lstStyle/>
                    <a:p>
                      <a:r>
                        <a:rPr lang="en-US" sz="1200" dirty="0"/>
                        <a:t>Low Estimate</a:t>
                      </a:r>
                    </a:p>
                  </a:txBody>
                  <a:tcPr/>
                </a:tc>
                <a:tc>
                  <a:txBody>
                    <a:bodyPr/>
                    <a:lstStyle/>
                    <a:p>
                      <a:pPr algn="r"/>
                      <a:r>
                        <a:rPr lang="en-US" sz="1200" dirty="0"/>
                        <a:t>9.17B</a:t>
                      </a:r>
                    </a:p>
                  </a:txBody>
                  <a:tcPr/>
                </a:tc>
                <a:tc>
                  <a:txBody>
                    <a:bodyPr/>
                    <a:lstStyle/>
                    <a:p>
                      <a:pPr algn="r"/>
                      <a:r>
                        <a:rPr lang="en-US" sz="1200" dirty="0"/>
                        <a:t>10.56B</a:t>
                      </a:r>
                    </a:p>
                  </a:txBody>
                  <a:tcPr/>
                </a:tc>
                <a:tc>
                  <a:txBody>
                    <a:bodyPr/>
                    <a:lstStyle/>
                    <a:p>
                      <a:pPr algn="r"/>
                      <a:r>
                        <a:rPr lang="en-US" sz="1200" dirty="0"/>
                        <a:t>41.22B</a:t>
                      </a:r>
                    </a:p>
                  </a:txBody>
                  <a:tcPr/>
                </a:tc>
                <a:tc>
                  <a:txBody>
                    <a:bodyPr/>
                    <a:lstStyle/>
                    <a:p>
                      <a:pPr algn="r"/>
                      <a:r>
                        <a:rPr lang="en-US" sz="1200" dirty="0"/>
                        <a:t>42.77B</a:t>
                      </a:r>
                    </a:p>
                  </a:txBody>
                  <a:tcPr/>
                </a:tc>
                <a:extLst>
                  <a:ext uri="{0D108BD9-81ED-4DB2-BD59-A6C34878D82A}">
                    <a16:rowId xmlns:a16="http://schemas.microsoft.com/office/drawing/2014/main" val="853604764"/>
                  </a:ext>
                </a:extLst>
              </a:tr>
              <a:tr h="0">
                <a:tc>
                  <a:txBody>
                    <a:bodyPr/>
                    <a:lstStyle/>
                    <a:p>
                      <a:r>
                        <a:rPr lang="en-US" sz="1200" dirty="0"/>
                        <a:t>High Estimate</a:t>
                      </a:r>
                    </a:p>
                  </a:txBody>
                  <a:tcPr/>
                </a:tc>
                <a:tc>
                  <a:txBody>
                    <a:bodyPr/>
                    <a:lstStyle/>
                    <a:p>
                      <a:pPr algn="r"/>
                      <a:r>
                        <a:rPr lang="en-US" sz="1200" dirty="0"/>
                        <a:t>11.1B</a:t>
                      </a:r>
                    </a:p>
                  </a:txBody>
                  <a:tcPr/>
                </a:tc>
                <a:tc>
                  <a:txBody>
                    <a:bodyPr/>
                    <a:lstStyle/>
                    <a:p>
                      <a:pPr algn="r"/>
                      <a:r>
                        <a:rPr lang="en-US" sz="1200" dirty="0"/>
                        <a:t>11.22B</a:t>
                      </a:r>
                    </a:p>
                  </a:txBody>
                  <a:tcPr/>
                </a:tc>
                <a:tc>
                  <a:txBody>
                    <a:bodyPr/>
                    <a:lstStyle/>
                    <a:p>
                      <a:pPr algn="r"/>
                      <a:r>
                        <a:rPr lang="en-US" sz="1200" dirty="0"/>
                        <a:t>42.42B</a:t>
                      </a:r>
                    </a:p>
                  </a:txBody>
                  <a:tcPr/>
                </a:tc>
                <a:tc>
                  <a:txBody>
                    <a:bodyPr/>
                    <a:lstStyle/>
                    <a:p>
                      <a:pPr algn="r"/>
                      <a:r>
                        <a:rPr lang="en-US" sz="1200" dirty="0"/>
                        <a:t>45.73B</a:t>
                      </a:r>
                    </a:p>
                  </a:txBody>
                  <a:tcPr/>
                </a:tc>
                <a:extLst>
                  <a:ext uri="{0D108BD9-81ED-4DB2-BD59-A6C34878D82A}">
                    <a16:rowId xmlns:a16="http://schemas.microsoft.com/office/drawing/2014/main" val="3216321575"/>
                  </a:ext>
                </a:extLst>
              </a:tr>
              <a:tr h="0">
                <a:tc>
                  <a:txBody>
                    <a:bodyPr/>
                    <a:lstStyle/>
                    <a:p>
                      <a:r>
                        <a:rPr lang="en-US" sz="1200" dirty="0"/>
                        <a:t>Year Ago Sales</a:t>
                      </a:r>
                    </a:p>
                  </a:txBody>
                  <a:tcPr/>
                </a:tc>
                <a:tc>
                  <a:txBody>
                    <a:bodyPr/>
                    <a:lstStyle/>
                    <a:p>
                      <a:pPr algn="r"/>
                      <a:r>
                        <a:rPr lang="en-US" sz="1200" dirty="0"/>
                        <a:t>9.32B</a:t>
                      </a:r>
                    </a:p>
                  </a:txBody>
                  <a:tcPr/>
                </a:tc>
                <a:tc>
                  <a:txBody>
                    <a:bodyPr/>
                    <a:lstStyle/>
                    <a:p>
                      <a:pPr algn="r"/>
                      <a:r>
                        <a:rPr lang="en-US" sz="1200" dirty="0"/>
                        <a:t>9.75B</a:t>
                      </a:r>
                    </a:p>
                  </a:txBody>
                  <a:tcPr/>
                </a:tc>
                <a:tc>
                  <a:txBody>
                    <a:bodyPr/>
                    <a:lstStyle/>
                    <a:p>
                      <a:pPr algn="r"/>
                      <a:r>
                        <a:rPr lang="en-US" sz="1200" dirty="0"/>
                        <a:t>38.66B</a:t>
                      </a:r>
                    </a:p>
                  </a:txBody>
                  <a:tcPr/>
                </a:tc>
                <a:tc>
                  <a:txBody>
                    <a:bodyPr/>
                    <a:lstStyle/>
                    <a:p>
                      <a:pPr algn="r"/>
                      <a:r>
                        <a:rPr lang="en-US" sz="1200" dirty="0"/>
                        <a:t>41.93B</a:t>
                      </a:r>
                    </a:p>
                  </a:txBody>
                  <a:tcPr/>
                </a:tc>
                <a:extLst>
                  <a:ext uri="{0D108BD9-81ED-4DB2-BD59-A6C34878D82A}">
                    <a16:rowId xmlns:a16="http://schemas.microsoft.com/office/drawing/2014/main" val="47974059"/>
                  </a:ext>
                </a:extLst>
              </a:tr>
              <a:tr h="158180">
                <a:tc>
                  <a:txBody>
                    <a:bodyPr/>
                    <a:lstStyle/>
                    <a:p>
                      <a:r>
                        <a:rPr lang="en-US" sz="1200" dirty="0"/>
                        <a:t>Sales Growth (year/</a:t>
                      </a:r>
                      <a:r>
                        <a:rPr lang="en-US" sz="1200" dirty="0" err="1"/>
                        <a:t>est</a:t>
                      </a:r>
                      <a:r>
                        <a:rPr lang="en-US" sz="1200" dirty="0"/>
                        <a:t>)</a:t>
                      </a:r>
                    </a:p>
                  </a:txBody>
                  <a:tcPr/>
                </a:tc>
                <a:tc>
                  <a:txBody>
                    <a:bodyPr/>
                    <a:lstStyle/>
                    <a:p>
                      <a:pPr algn="r"/>
                      <a:r>
                        <a:rPr lang="en-US" sz="1200" dirty="0"/>
                        <a:t>13.30%</a:t>
                      </a:r>
                    </a:p>
                  </a:txBody>
                  <a:tcPr/>
                </a:tc>
                <a:tc>
                  <a:txBody>
                    <a:bodyPr/>
                    <a:lstStyle/>
                    <a:p>
                      <a:pPr algn="r"/>
                      <a:r>
                        <a:rPr lang="en-US" sz="1200" dirty="0"/>
                        <a:t>10.50%</a:t>
                      </a:r>
                    </a:p>
                  </a:txBody>
                  <a:tcPr/>
                </a:tc>
                <a:tc>
                  <a:txBody>
                    <a:bodyPr/>
                    <a:lstStyle/>
                    <a:p>
                      <a:pPr algn="r"/>
                      <a:r>
                        <a:rPr lang="en-US" sz="1200" dirty="0"/>
                        <a:t>8.50%</a:t>
                      </a:r>
                    </a:p>
                  </a:txBody>
                  <a:tcPr/>
                </a:tc>
                <a:tc>
                  <a:txBody>
                    <a:bodyPr/>
                    <a:lstStyle/>
                    <a:p>
                      <a:pPr algn="r"/>
                      <a:r>
                        <a:rPr lang="en-US" sz="1200" dirty="0"/>
                        <a:t>5.30%</a:t>
                      </a:r>
                    </a:p>
                  </a:txBody>
                  <a:tcPr/>
                </a:tc>
                <a:extLst>
                  <a:ext uri="{0D108BD9-81ED-4DB2-BD59-A6C34878D82A}">
                    <a16:rowId xmlns:a16="http://schemas.microsoft.com/office/drawing/2014/main" val="285808961"/>
                  </a:ext>
                </a:extLst>
              </a:tr>
            </a:tbl>
          </a:graphicData>
        </a:graphic>
      </p:graphicFrame>
      <p:sp>
        <p:nvSpPr>
          <p:cNvPr id="3" name="Content Placeholder 2">
            <a:extLst>
              <a:ext uri="{FF2B5EF4-FFF2-40B4-BE49-F238E27FC236}">
                <a16:creationId xmlns:a16="http://schemas.microsoft.com/office/drawing/2014/main" id="{737A4ABE-2E45-42C9-B7C5-D11ACFA20673}"/>
              </a:ext>
            </a:extLst>
          </p:cNvPr>
          <p:cNvSpPr>
            <a:spLocks noGrp="1"/>
          </p:cNvSpPr>
          <p:nvPr>
            <p:ph sz="quarter" idx="11"/>
          </p:nvPr>
        </p:nvSpPr>
        <p:spPr>
          <a:xfrm>
            <a:off x="342900" y="5615161"/>
            <a:ext cx="8458200" cy="354716"/>
          </a:xfrm>
        </p:spPr>
        <p:txBody>
          <a:bodyPr/>
          <a:lstStyle/>
          <a:p>
            <a:r>
              <a:rPr lang="en-US" sz="1400" dirty="0"/>
              <a:t>Source: Yahoo! Finance, accessed May 2022.</a:t>
            </a:r>
          </a:p>
        </p:txBody>
      </p:sp>
      <p:sp>
        <p:nvSpPr>
          <p:cNvPr id="6" name="Slide Number Placeholder 5">
            <a:extLst>
              <a:ext uri="{FF2B5EF4-FFF2-40B4-BE49-F238E27FC236}">
                <a16:creationId xmlns:a16="http://schemas.microsoft.com/office/drawing/2014/main" id="{B5142750-0A43-4224-BA32-D3F95FF5A15B}"/>
              </a:ext>
            </a:extLst>
          </p:cNvPr>
          <p:cNvSpPr>
            <a:spLocks noGrp="1"/>
          </p:cNvSpPr>
          <p:nvPr>
            <p:ph type="sldNum" sz="quarter" idx="4"/>
          </p:nvPr>
        </p:nvSpPr>
        <p:spPr/>
        <p:txBody>
          <a:bodyPr/>
          <a:lstStyle/>
          <a:p>
            <a:fld id="{68151E55-6873-49E2-B8D5-2F265E6F1973}" type="slidenum">
              <a:rPr lang="en-US" smtClean="0"/>
              <a:pPr/>
              <a:t>17</a:t>
            </a:fld>
            <a:endParaRPr lang="en-US" dirty="0"/>
          </a:p>
        </p:txBody>
      </p:sp>
    </p:spTree>
    <p:extLst>
      <p:ext uri="{BB962C8B-B14F-4D97-AF65-F5344CB8AC3E}">
        <p14:creationId xmlns:p14="http://schemas.microsoft.com/office/powerpoint/2010/main" val="573098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1DE1A-4CA5-4D00-B70E-FF9704454E14}"/>
              </a:ext>
            </a:extLst>
          </p:cNvPr>
          <p:cNvSpPr>
            <a:spLocks noGrp="1"/>
          </p:cNvSpPr>
          <p:nvPr>
            <p:ph type="title"/>
          </p:nvPr>
        </p:nvSpPr>
        <p:spPr/>
        <p:txBody>
          <a:bodyPr>
            <a:normAutofit/>
          </a:bodyPr>
          <a:lstStyle/>
          <a:p>
            <a:r>
              <a:rPr lang="en-US" sz="3600" dirty="0"/>
              <a:t>Analyzing R</a:t>
            </a:r>
            <a:r>
              <a:rPr lang="en-US" sz="100" dirty="0"/>
              <a:t> </a:t>
            </a:r>
            <a:r>
              <a:rPr lang="en-US" sz="3600" dirty="0"/>
              <a:t>O</a:t>
            </a:r>
            <a:r>
              <a:rPr lang="en-US" sz="100" dirty="0"/>
              <a:t> </a:t>
            </a:r>
            <a:r>
              <a:rPr lang="en-US" sz="3600" dirty="0"/>
              <a:t>E</a:t>
            </a:r>
          </a:p>
        </p:txBody>
      </p:sp>
      <p:sp>
        <p:nvSpPr>
          <p:cNvPr id="3" name="Content Placeholder 2">
            <a:extLst>
              <a:ext uri="{FF2B5EF4-FFF2-40B4-BE49-F238E27FC236}">
                <a16:creationId xmlns:a16="http://schemas.microsoft.com/office/drawing/2014/main" id="{C4E5761E-F090-42CE-A529-5EB400356BE9}"/>
              </a:ext>
            </a:extLst>
          </p:cNvPr>
          <p:cNvSpPr>
            <a:spLocks noGrp="1"/>
          </p:cNvSpPr>
          <p:nvPr>
            <p:ph sz="quarter" idx="11"/>
          </p:nvPr>
        </p:nvSpPr>
        <p:spPr>
          <a:xfrm>
            <a:off x="342900" y="1276710"/>
            <a:ext cx="8458200" cy="1865884"/>
          </a:xfrm>
        </p:spPr>
        <p:txBody>
          <a:bodyPr/>
          <a:lstStyle/>
          <a:p>
            <a:r>
              <a:rPr lang="en-US" sz="2000" dirty="0"/>
              <a:t>To estimate a sustainable growth rate, you need the (relatively stable) dividend payout ratio and R</a:t>
            </a:r>
            <a:r>
              <a:rPr lang="en-US" sz="100" dirty="0"/>
              <a:t> </a:t>
            </a:r>
            <a:r>
              <a:rPr lang="en-US" sz="2000" dirty="0"/>
              <a:t>O</a:t>
            </a:r>
            <a:r>
              <a:rPr lang="en-US" sz="100" dirty="0"/>
              <a:t> </a:t>
            </a:r>
            <a:r>
              <a:rPr lang="en-US" sz="2000" dirty="0"/>
              <a:t>E.</a:t>
            </a:r>
          </a:p>
          <a:p>
            <a:r>
              <a:rPr lang="en-US" sz="2000" dirty="0"/>
              <a:t>Changes in sustainable growth rate likely stem from changes in R</a:t>
            </a:r>
            <a:r>
              <a:rPr lang="en-US" sz="100" dirty="0"/>
              <a:t> </a:t>
            </a:r>
            <a:r>
              <a:rPr lang="en-US" sz="2000" dirty="0"/>
              <a:t>O</a:t>
            </a:r>
            <a:r>
              <a:rPr lang="en-US" sz="100" dirty="0"/>
              <a:t> </a:t>
            </a:r>
            <a:r>
              <a:rPr lang="en-US" sz="2000" dirty="0"/>
              <a:t>E.</a:t>
            </a:r>
          </a:p>
          <a:p>
            <a:r>
              <a:rPr lang="en-US" sz="2000" dirty="0"/>
              <a:t>The DuPont formula separates R</a:t>
            </a:r>
            <a:r>
              <a:rPr lang="en-US" sz="100" dirty="0"/>
              <a:t> </a:t>
            </a:r>
            <a:r>
              <a:rPr lang="en-US" sz="2000" dirty="0"/>
              <a:t>O</a:t>
            </a:r>
            <a:r>
              <a:rPr lang="en-US" sz="100" dirty="0"/>
              <a:t> </a:t>
            </a:r>
            <a:r>
              <a:rPr lang="en-US" sz="2000" dirty="0"/>
              <a:t>E into three parts: </a:t>
            </a:r>
            <a:r>
              <a:rPr lang="en-US" sz="2000" b="1" dirty="0">
                <a:solidFill>
                  <a:srgbClr val="002060"/>
                </a:solidFill>
              </a:rPr>
              <a:t>profit margin</a:t>
            </a:r>
            <a:r>
              <a:rPr lang="en-US" sz="2000" dirty="0"/>
              <a:t>, </a:t>
            </a:r>
            <a:r>
              <a:rPr lang="en-US" sz="2000" b="1" dirty="0">
                <a:solidFill>
                  <a:srgbClr val="A9131A"/>
                </a:solidFill>
              </a:rPr>
              <a:t>asset turnover</a:t>
            </a:r>
            <a:r>
              <a:rPr lang="en-US" sz="2000" dirty="0"/>
              <a:t>, and </a:t>
            </a:r>
            <a:r>
              <a:rPr lang="en-US" sz="2000" b="1" dirty="0">
                <a:solidFill>
                  <a:schemeClr val="tx1"/>
                </a:solidFill>
              </a:rPr>
              <a:t>equity multiplier</a:t>
            </a:r>
            <a:r>
              <a:rPr lang="en-US" sz="2000" dirty="0">
                <a:solidFill>
                  <a:schemeClr val="tx1"/>
                </a:solidFill>
              </a:rPr>
              <a:t>.</a:t>
            </a:r>
          </a:p>
        </p:txBody>
      </p:sp>
      <p:graphicFrame>
        <p:nvGraphicFramePr>
          <p:cNvPr id="8" name="Object 7">
            <a:extLst>
              <a:ext uri="{FF2B5EF4-FFF2-40B4-BE49-F238E27FC236}">
                <a16:creationId xmlns:a16="http://schemas.microsoft.com/office/drawing/2014/main" id="{DE0F2C9A-6A08-4C0F-80A5-075665419D6C}"/>
              </a:ext>
            </a:extLst>
          </p:cNvPr>
          <p:cNvGraphicFramePr>
            <a:graphicFrameLocks noChangeAspect="1"/>
          </p:cNvGraphicFramePr>
          <p:nvPr>
            <p:extLst>
              <p:ext uri="{D42A27DB-BD31-4B8C-83A1-F6EECF244321}">
                <p14:modId xmlns:p14="http://schemas.microsoft.com/office/powerpoint/2010/main" val="2988177571"/>
              </p:ext>
            </p:extLst>
          </p:nvPr>
        </p:nvGraphicFramePr>
        <p:xfrm>
          <a:off x="1674813" y="3384550"/>
          <a:ext cx="5422900" cy="660400"/>
        </p:xfrm>
        <a:graphic>
          <a:graphicData uri="http://schemas.openxmlformats.org/presentationml/2006/ole">
            <mc:AlternateContent xmlns:mc="http://schemas.openxmlformats.org/markup-compatibility/2006">
              <mc:Choice xmlns:v="urn:schemas-microsoft-com:vml" Requires="v">
                <p:oleObj spid="_x0000_s40016" name="Equation" r:id="rId3" imgW="5422680" imgH="660240" progId="Equation.DSMT4">
                  <p:embed/>
                </p:oleObj>
              </mc:Choice>
              <mc:Fallback>
                <p:oleObj name="Equation" r:id="rId3" imgW="5422680" imgH="660240" progId="Equation.DSMT4">
                  <p:embed/>
                  <p:pic>
                    <p:nvPicPr>
                      <p:cNvPr id="8" name="Object 7">
                        <a:extLst>
                          <a:ext uri="{FF2B5EF4-FFF2-40B4-BE49-F238E27FC236}">
                            <a16:creationId xmlns:a16="http://schemas.microsoft.com/office/drawing/2014/main" id="{DE0F2C9A-6A08-4C0F-80A5-075665419D6C}"/>
                          </a:ext>
                        </a:extLst>
                      </p:cNvPr>
                      <p:cNvPicPr/>
                      <p:nvPr/>
                    </p:nvPicPr>
                    <p:blipFill>
                      <a:blip r:embed="rId4"/>
                      <a:stretch>
                        <a:fillRect/>
                      </a:stretch>
                    </p:blipFill>
                    <p:spPr>
                      <a:xfrm>
                        <a:off x="1674813" y="3384550"/>
                        <a:ext cx="5422900" cy="6604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642AA1C7-FEA7-4638-B017-3889B9C2B0DB}"/>
              </a:ext>
            </a:extLst>
          </p:cNvPr>
          <p:cNvSpPr>
            <a:spLocks noGrp="1"/>
          </p:cNvSpPr>
          <p:nvPr>
            <p:ph sz="quarter" idx="14"/>
          </p:nvPr>
        </p:nvSpPr>
        <p:spPr>
          <a:xfrm>
            <a:off x="342900" y="4214649"/>
            <a:ext cx="8458200" cy="2175641"/>
          </a:xfrm>
        </p:spPr>
        <p:txBody>
          <a:bodyPr/>
          <a:lstStyle/>
          <a:p>
            <a:r>
              <a:rPr lang="en-US" sz="2000" dirty="0"/>
              <a:t>Managers can increase the sustainable growth rate by:</a:t>
            </a:r>
          </a:p>
          <a:p>
            <a:pPr marL="292608" indent="-292608">
              <a:buFont typeface="Arial" panose="020B0604020202020204" pitchFamily="34" charset="0"/>
              <a:buChar char="•"/>
            </a:pPr>
            <a:r>
              <a:rPr lang="en-US" sz="2000" dirty="0"/>
              <a:t>Decreasing the dividend payout ratio.</a:t>
            </a:r>
          </a:p>
          <a:p>
            <a:pPr marL="292608" indent="-292608">
              <a:buFont typeface="Arial" panose="020B0604020202020204" pitchFamily="34" charset="0"/>
              <a:buChar char="•"/>
            </a:pPr>
            <a:r>
              <a:rPr lang="en-US" sz="2000" dirty="0"/>
              <a:t>Increasing profitability (</a:t>
            </a:r>
            <a:r>
              <a:rPr lang="en-US" sz="2000" b="1" dirty="0">
                <a:solidFill>
                  <a:srgbClr val="002060"/>
                </a:solidFill>
              </a:rPr>
              <a:t>Net Income / Sales</a:t>
            </a:r>
            <a:r>
              <a:rPr lang="en-US" sz="2000" dirty="0"/>
              <a:t>)</a:t>
            </a:r>
          </a:p>
          <a:p>
            <a:pPr marL="292608" indent="-292608">
              <a:buFont typeface="Arial" panose="020B0604020202020204" pitchFamily="34" charset="0"/>
              <a:buChar char="•"/>
            </a:pPr>
            <a:r>
              <a:rPr lang="en-US" sz="2000" dirty="0"/>
              <a:t>Increasing asset efficiency (</a:t>
            </a:r>
            <a:r>
              <a:rPr lang="en-US" sz="2000" b="1" dirty="0">
                <a:solidFill>
                  <a:srgbClr val="A9131A"/>
                </a:solidFill>
              </a:rPr>
              <a:t>Sales / Assets</a:t>
            </a:r>
            <a:r>
              <a:rPr lang="en-US" sz="2000" dirty="0"/>
              <a:t>)</a:t>
            </a:r>
          </a:p>
          <a:p>
            <a:pPr marL="292608" indent="-292608">
              <a:buFont typeface="Arial" panose="020B0604020202020204" pitchFamily="34" charset="0"/>
              <a:buChar char="•"/>
            </a:pPr>
            <a:r>
              <a:rPr lang="en-US" sz="2000" dirty="0"/>
              <a:t>Increasing debt (</a:t>
            </a:r>
            <a:r>
              <a:rPr lang="en-US" sz="2000" b="1" dirty="0">
                <a:solidFill>
                  <a:schemeClr val="tx1"/>
                </a:solidFill>
              </a:rPr>
              <a:t>Assets / Equity</a:t>
            </a:r>
            <a:r>
              <a:rPr lang="en-US" sz="2000" dirty="0"/>
              <a:t>)</a:t>
            </a:r>
          </a:p>
        </p:txBody>
      </p:sp>
      <p:sp>
        <p:nvSpPr>
          <p:cNvPr id="7" name="Slide Number Placeholder 6">
            <a:extLst>
              <a:ext uri="{FF2B5EF4-FFF2-40B4-BE49-F238E27FC236}">
                <a16:creationId xmlns:a16="http://schemas.microsoft.com/office/drawing/2014/main" id="{2B36BF9F-2197-4175-9CB1-5C30E1243A5F}"/>
              </a:ext>
            </a:extLst>
          </p:cNvPr>
          <p:cNvSpPr>
            <a:spLocks noGrp="1"/>
          </p:cNvSpPr>
          <p:nvPr>
            <p:ph type="sldNum" sz="quarter" idx="10"/>
          </p:nvPr>
        </p:nvSpPr>
        <p:spPr/>
        <p:txBody>
          <a:bodyPr/>
          <a:lstStyle/>
          <a:p>
            <a:fld id="{68151E55-6873-49E2-B8D5-2F265E6F1973}" type="slidenum">
              <a:rPr lang="en-US" smtClean="0"/>
              <a:t>18</a:t>
            </a:fld>
            <a:endParaRPr lang="en-US"/>
          </a:p>
        </p:txBody>
      </p:sp>
    </p:spTree>
    <p:extLst>
      <p:ext uri="{BB962C8B-B14F-4D97-AF65-F5344CB8AC3E}">
        <p14:creationId xmlns:p14="http://schemas.microsoft.com/office/powerpoint/2010/main" val="2564099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949F-FBD8-4443-BCB5-524CFFD00A97}"/>
              </a:ext>
            </a:extLst>
          </p:cNvPr>
          <p:cNvSpPr>
            <a:spLocks noGrp="1"/>
          </p:cNvSpPr>
          <p:nvPr>
            <p:ph type="title"/>
          </p:nvPr>
        </p:nvSpPr>
        <p:spPr/>
        <p:txBody>
          <a:bodyPr>
            <a:normAutofit/>
          </a:bodyPr>
          <a:lstStyle/>
          <a:p>
            <a:r>
              <a:rPr lang="en-US" sz="3200" dirty="0"/>
              <a:t>The Two-Stage Dividend Growth Model</a:t>
            </a:r>
          </a:p>
        </p:txBody>
      </p:sp>
      <p:sp>
        <p:nvSpPr>
          <p:cNvPr id="3" name="Content Placeholder 2">
            <a:extLst>
              <a:ext uri="{FF2B5EF4-FFF2-40B4-BE49-F238E27FC236}">
                <a16:creationId xmlns:a16="http://schemas.microsoft.com/office/drawing/2014/main" id="{A872AFAB-68D8-4DEC-B5AB-B8738FB6A01A}"/>
              </a:ext>
            </a:extLst>
          </p:cNvPr>
          <p:cNvSpPr>
            <a:spLocks noGrp="1"/>
          </p:cNvSpPr>
          <p:nvPr>
            <p:ph sz="quarter" idx="11"/>
          </p:nvPr>
        </p:nvSpPr>
        <p:spPr>
          <a:xfrm>
            <a:off x="342900" y="1276710"/>
            <a:ext cx="8458200" cy="457497"/>
          </a:xfrm>
        </p:spPr>
        <p:txBody>
          <a:bodyPr/>
          <a:lstStyle/>
          <a:p>
            <a:pPr marL="292608" indent="-292608">
              <a:buFont typeface="Arial" panose="020B0604020202020204" pitchFamily="34" charset="0"/>
              <a:buChar char="•"/>
            </a:pPr>
            <a:r>
              <a:rPr lang="en-US" dirty="0"/>
              <a:t>The two-stage dividend growth model assumes that a firm</a:t>
            </a:r>
          </a:p>
        </p:txBody>
      </p:sp>
      <p:sp>
        <p:nvSpPr>
          <p:cNvPr id="4" name="Content Placeholder 3">
            <a:extLst>
              <a:ext uri="{FF2B5EF4-FFF2-40B4-BE49-F238E27FC236}">
                <a16:creationId xmlns:a16="http://schemas.microsoft.com/office/drawing/2014/main" id="{127166C9-AB04-45E1-A7C1-37F3ACB4BF0E}"/>
              </a:ext>
            </a:extLst>
          </p:cNvPr>
          <p:cNvSpPr>
            <a:spLocks noGrp="1"/>
          </p:cNvSpPr>
          <p:nvPr>
            <p:ph sz="quarter" idx="14"/>
          </p:nvPr>
        </p:nvSpPr>
        <p:spPr>
          <a:xfrm>
            <a:off x="342899" y="1828801"/>
            <a:ext cx="3882259" cy="451945"/>
          </a:xfrm>
        </p:spPr>
        <p:txBody>
          <a:bodyPr/>
          <a:lstStyle/>
          <a:p>
            <a:pPr marL="292608"/>
            <a:r>
              <a:rPr lang="en-US" dirty="0"/>
              <a:t>will initially grow at a rate</a:t>
            </a:r>
          </a:p>
        </p:txBody>
      </p:sp>
      <p:graphicFrame>
        <p:nvGraphicFramePr>
          <p:cNvPr id="12" name="Object 11">
            <a:extLst>
              <a:ext uri="{FF2B5EF4-FFF2-40B4-BE49-F238E27FC236}">
                <a16:creationId xmlns:a16="http://schemas.microsoft.com/office/drawing/2014/main" id="{40D0720A-2402-4440-93E4-FF9642D3E407}"/>
              </a:ext>
            </a:extLst>
          </p:cNvPr>
          <p:cNvGraphicFramePr>
            <a:graphicFrameLocks noChangeAspect="1"/>
          </p:cNvGraphicFramePr>
          <p:nvPr>
            <p:extLst>
              <p:ext uri="{D42A27DB-BD31-4B8C-83A1-F6EECF244321}">
                <p14:modId xmlns:p14="http://schemas.microsoft.com/office/powerpoint/2010/main" val="946594930"/>
              </p:ext>
            </p:extLst>
          </p:nvPr>
        </p:nvGraphicFramePr>
        <p:xfrm>
          <a:off x="4256688" y="1853763"/>
          <a:ext cx="279400" cy="381000"/>
        </p:xfrm>
        <a:graphic>
          <a:graphicData uri="http://schemas.openxmlformats.org/presentationml/2006/ole">
            <mc:AlternateContent xmlns:mc="http://schemas.openxmlformats.org/markup-compatibility/2006">
              <mc:Choice xmlns:v="urn:schemas-microsoft-com:vml" Requires="v">
                <p:oleObj spid="_x0000_s41196" name="Equation" r:id="rId3" imgW="279360" imgH="380880" progId="Equation.DSMT4">
                  <p:embed/>
                </p:oleObj>
              </mc:Choice>
              <mc:Fallback>
                <p:oleObj name="Equation" r:id="rId3" imgW="279360" imgH="380880" progId="Equation.DSMT4">
                  <p:embed/>
                  <p:pic>
                    <p:nvPicPr>
                      <p:cNvPr id="12" name="Object 11">
                        <a:extLst>
                          <a:ext uri="{FF2B5EF4-FFF2-40B4-BE49-F238E27FC236}">
                            <a16:creationId xmlns:a16="http://schemas.microsoft.com/office/drawing/2014/main" id="{40D0720A-2402-4440-93E4-FF9642D3E407}"/>
                          </a:ext>
                        </a:extLst>
                      </p:cNvPr>
                      <p:cNvPicPr/>
                      <p:nvPr/>
                    </p:nvPicPr>
                    <p:blipFill>
                      <a:blip r:embed="rId4"/>
                      <a:stretch>
                        <a:fillRect/>
                      </a:stretch>
                    </p:blipFill>
                    <p:spPr>
                      <a:xfrm>
                        <a:off x="4256688" y="1853763"/>
                        <a:ext cx="279400" cy="3810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2F494822-4925-47F9-92E0-5F498D39E767}"/>
              </a:ext>
            </a:extLst>
          </p:cNvPr>
          <p:cNvSpPr>
            <a:spLocks noGrp="1"/>
          </p:cNvSpPr>
          <p:nvPr>
            <p:ph sz="quarter" idx="15"/>
          </p:nvPr>
        </p:nvSpPr>
        <p:spPr>
          <a:xfrm>
            <a:off x="4607914" y="1828801"/>
            <a:ext cx="4193186" cy="451945"/>
          </a:xfrm>
        </p:spPr>
        <p:txBody>
          <a:bodyPr/>
          <a:lstStyle/>
          <a:p>
            <a:r>
              <a:rPr lang="en-US" dirty="0"/>
              <a:t>for </a:t>
            </a:r>
            <a:r>
              <a:rPr lang="en-US" i="1" dirty="0"/>
              <a:t>T</a:t>
            </a:r>
            <a:r>
              <a:rPr lang="en-US" dirty="0"/>
              <a:t> years, and thereafter, it</a:t>
            </a:r>
          </a:p>
        </p:txBody>
      </p:sp>
      <p:sp>
        <p:nvSpPr>
          <p:cNvPr id="6" name="Content Placeholder 5">
            <a:extLst>
              <a:ext uri="{FF2B5EF4-FFF2-40B4-BE49-F238E27FC236}">
                <a16:creationId xmlns:a16="http://schemas.microsoft.com/office/drawing/2014/main" id="{CF5124E5-0D3E-41A8-849F-DA4FC5518CA8}"/>
              </a:ext>
            </a:extLst>
          </p:cNvPr>
          <p:cNvSpPr>
            <a:spLocks noGrp="1"/>
          </p:cNvSpPr>
          <p:nvPr>
            <p:ph sz="quarter" idx="16"/>
          </p:nvPr>
        </p:nvSpPr>
        <p:spPr>
          <a:xfrm>
            <a:off x="342900" y="2368772"/>
            <a:ext cx="2904797" cy="451945"/>
          </a:xfrm>
        </p:spPr>
        <p:txBody>
          <a:bodyPr/>
          <a:lstStyle/>
          <a:p>
            <a:pPr marL="292608"/>
            <a:r>
              <a:rPr lang="en-US" dirty="0"/>
              <a:t>will grow at a rate</a:t>
            </a:r>
          </a:p>
        </p:txBody>
      </p:sp>
      <p:graphicFrame>
        <p:nvGraphicFramePr>
          <p:cNvPr id="13" name="Object 12">
            <a:extLst>
              <a:ext uri="{FF2B5EF4-FFF2-40B4-BE49-F238E27FC236}">
                <a16:creationId xmlns:a16="http://schemas.microsoft.com/office/drawing/2014/main" id="{FB78A15C-B097-469D-A381-6811EB157F39}"/>
              </a:ext>
            </a:extLst>
          </p:cNvPr>
          <p:cNvGraphicFramePr>
            <a:graphicFrameLocks noChangeAspect="1"/>
          </p:cNvGraphicFramePr>
          <p:nvPr>
            <p:extLst>
              <p:ext uri="{D42A27DB-BD31-4B8C-83A1-F6EECF244321}">
                <p14:modId xmlns:p14="http://schemas.microsoft.com/office/powerpoint/2010/main" val="3232614564"/>
              </p:ext>
            </p:extLst>
          </p:nvPr>
        </p:nvGraphicFramePr>
        <p:xfrm>
          <a:off x="3292586" y="2400303"/>
          <a:ext cx="800100" cy="381000"/>
        </p:xfrm>
        <a:graphic>
          <a:graphicData uri="http://schemas.openxmlformats.org/presentationml/2006/ole">
            <mc:AlternateContent xmlns:mc="http://schemas.openxmlformats.org/markup-compatibility/2006">
              <mc:Choice xmlns:v="urn:schemas-microsoft-com:vml" Requires="v">
                <p:oleObj spid="_x0000_s41197" name="Equation" r:id="rId5" imgW="799920" imgH="380880" progId="Equation.DSMT4">
                  <p:embed/>
                </p:oleObj>
              </mc:Choice>
              <mc:Fallback>
                <p:oleObj name="Equation" r:id="rId5" imgW="799920" imgH="380880" progId="Equation.DSMT4">
                  <p:embed/>
                  <p:pic>
                    <p:nvPicPr>
                      <p:cNvPr id="13" name="Object 12">
                        <a:extLst>
                          <a:ext uri="{FF2B5EF4-FFF2-40B4-BE49-F238E27FC236}">
                            <a16:creationId xmlns:a16="http://schemas.microsoft.com/office/drawing/2014/main" id="{FB78A15C-B097-469D-A381-6811EB157F39}"/>
                          </a:ext>
                        </a:extLst>
                      </p:cNvPr>
                      <p:cNvPicPr/>
                      <p:nvPr/>
                    </p:nvPicPr>
                    <p:blipFill>
                      <a:blip r:embed="rId6"/>
                      <a:stretch>
                        <a:fillRect/>
                      </a:stretch>
                    </p:blipFill>
                    <p:spPr>
                      <a:xfrm>
                        <a:off x="3292586" y="2400303"/>
                        <a:ext cx="800100" cy="3810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69601A71-8E33-4FFD-AE0C-D402E3C5763E}"/>
              </a:ext>
            </a:extLst>
          </p:cNvPr>
          <p:cNvSpPr>
            <a:spLocks noGrp="1"/>
          </p:cNvSpPr>
          <p:nvPr>
            <p:ph sz="quarter" idx="17"/>
          </p:nvPr>
        </p:nvSpPr>
        <p:spPr>
          <a:xfrm>
            <a:off x="4137574" y="2375340"/>
            <a:ext cx="4663525" cy="445377"/>
          </a:xfrm>
        </p:spPr>
        <p:txBody>
          <a:bodyPr/>
          <a:lstStyle/>
          <a:p>
            <a:r>
              <a:rPr lang="en-US" dirty="0"/>
              <a:t>during a </a:t>
            </a:r>
            <a:r>
              <a:rPr lang="en-US" i="1" dirty="0"/>
              <a:t>perpetual</a:t>
            </a:r>
            <a:r>
              <a:rPr lang="en-US" dirty="0"/>
              <a:t> second stage</a:t>
            </a:r>
          </a:p>
        </p:txBody>
      </p:sp>
      <p:sp>
        <p:nvSpPr>
          <p:cNvPr id="8" name="Content Placeholder 7">
            <a:extLst>
              <a:ext uri="{FF2B5EF4-FFF2-40B4-BE49-F238E27FC236}">
                <a16:creationId xmlns:a16="http://schemas.microsoft.com/office/drawing/2014/main" id="{227D27F4-189A-43DA-915F-7F690B0338B7}"/>
              </a:ext>
            </a:extLst>
          </p:cNvPr>
          <p:cNvSpPr>
            <a:spLocks noGrp="1"/>
          </p:cNvSpPr>
          <p:nvPr>
            <p:ph sz="quarter" idx="18"/>
          </p:nvPr>
        </p:nvSpPr>
        <p:spPr>
          <a:xfrm>
            <a:off x="342900" y="2900861"/>
            <a:ext cx="8458200" cy="956436"/>
          </a:xfrm>
        </p:spPr>
        <p:txBody>
          <a:bodyPr/>
          <a:lstStyle/>
          <a:p>
            <a:pPr marL="292608"/>
            <a:r>
              <a:rPr lang="en-US" dirty="0"/>
              <a:t>of growth.</a:t>
            </a:r>
          </a:p>
          <a:p>
            <a:pPr marL="292608" indent="-292608">
              <a:buFont typeface="Arial" panose="020B0604020202020204" pitchFamily="34" charset="0"/>
              <a:buChar char="•"/>
            </a:pPr>
            <a:r>
              <a:rPr lang="en-US" dirty="0"/>
              <a:t>The Two-Stage Dividend Growth Model formula is:</a:t>
            </a:r>
          </a:p>
        </p:txBody>
      </p:sp>
      <p:graphicFrame>
        <p:nvGraphicFramePr>
          <p:cNvPr id="14" name="Object 13">
            <a:extLst>
              <a:ext uri="{FF2B5EF4-FFF2-40B4-BE49-F238E27FC236}">
                <a16:creationId xmlns:a16="http://schemas.microsoft.com/office/drawing/2014/main" id="{9983670B-2BC4-4B36-93F7-856C6141C401}"/>
              </a:ext>
            </a:extLst>
          </p:cNvPr>
          <p:cNvGraphicFramePr>
            <a:graphicFrameLocks noChangeAspect="1"/>
          </p:cNvGraphicFramePr>
          <p:nvPr>
            <p:extLst>
              <p:ext uri="{D42A27DB-BD31-4B8C-83A1-F6EECF244321}">
                <p14:modId xmlns:p14="http://schemas.microsoft.com/office/powerpoint/2010/main" val="2018456682"/>
              </p:ext>
            </p:extLst>
          </p:nvPr>
        </p:nvGraphicFramePr>
        <p:xfrm>
          <a:off x="1208688" y="4274814"/>
          <a:ext cx="6375400" cy="990600"/>
        </p:xfrm>
        <a:graphic>
          <a:graphicData uri="http://schemas.openxmlformats.org/presentationml/2006/ole">
            <mc:AlternateContent xmlns:mc="http://schemas.openxmlformats.org/markup-compatibility/2006">
              <mc:Choice xmlns:v="urn:schemas-microsoft-com:vml" Requires="v">
                <p:oleObj spid="_x0000_s41198" name="Equation" r:id="rId7" imgW="6375240" imgH="990360" progId="Equation.DSMT4">
                  <p:embed/>
                </p:oleObj>
              </mc:Choice>
              <mc:Fallback>
                <p:oleObj name="Equation" r:id="rId7" imgW="6375240" imgH="990360" progId="Equation.DSMT4">
                  <p:embed/>
                  <p:pic>
                    <p:nvPicPr>
                      <p:cNvPr id="14" name="Object 13">
                        <a:extLst>
                          <a:ext uri="{FF2B5EF4-FFF2-40B4-BE49-F238E27FC236}">
                            <a16:creationId xmlns:a16="http://schemas.microsoft.com/office/drawing/2014/main" id="{9983670B-2BC4-4B36-93F7-856C6141C401}"/>
                          </a:ext>
                        </a:extLst>
                      </p:cNvPr>
                      <p:cNvPicPr/>
                      <p:nvPr/>
                    </p:nvPicPr>
                    <p:blipFill>
                      <a:blip r:embed="rId8"/>
                      <a:stretch>
                        <a:fillRect/>
                      </a:stretch>
                    </p:blipFill>
                    <p:spPr>
                      <a:xfrm>
                        <a:off x="1208688" y="4274814"/>
                        <a:ext cx="6375400" cy="990600"/>
                      </a:xfrm>
                      <a:prstGeom prst="rect">
                        <a:avLst/>
                      </a:prstGeom>
                    </p:spPr>
                  </p:pic>
                </p:oleObj>
              </mc:Fallback>
            </mc:AlternateContent>
          </a:graphicData>
        </a:graphic>
      </p:graphicFrame>
      <p:sp>
        <p:nvSpPr>
          <p:cNvPr id="11" name="Slide Number Placeholder 10">
            <a:extLst>
              <a:ext uri="{FF2B5EF4-FFF2-40B4-BE49-F238E27FC236}">
                <a16:creationId xmlns:a16="http://schemas.microsoft.com/office/drawing/2014/main" id="{3A0D0BD1-3915-4338-AC8C-74118D8E151B}"/>
              </a:ext>
            </a:extLst>
          </p:cNvPr>
          <p:cNvSpPr>
            <a:spLocks noGrp="1"/>
          </p:cNvSpPr>
          <p:nvPr>
            <p:ph type="sldNum" sz="quarter" idx="10"/>
          </p:nvPr>
        </p:nvSpPr>
        <p:spPr/>
        <p:txBody>
          <a:bodyPr/>
          <a:lstStyle/>
          <a:p>
            <a:fld id="{68151E55-6873-49E2-B8D5-2F265E6F1973}" type="slidenum">
              <a:rPr lang="en-US" smtClean="0"/>
              <a:t>19</a:t>
            </a:fld>
            <a:endParaRPr lang="en-US" dirty="0"/>
          </a:p>
        </p:txBody>
      </p:sp>
    </p:spTree>
    <p:extLst>
      <p:ext uri="{BB962C8B-B14F-4D97-AF65-F5344CB8AC3E}">
        <p14:creationId xmlns:p14="http://schemas.microsoft.com/office/powerpoint/2010/main" val="208086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DACCA-60FA-4163-80E6-D0D45CC52F64}"/>
              </a:ext>
            </a:extLst>
          </p:cNvPr>
          <p:cNvSpPr>
            <a:spLocks noGrp="1"/>
          </p:cNvSpPr>
          <p:nvPr>
            <p:ph type="title"/>
          </p:nvPr>
        </p:nvSpPr>
        <p:spPr/>
        <p:txBody>
          <a:bodyPr>
            <a:normAutofit/>
          </a:bodyPr>
          <a:lstStyle/>
          <a:p>
            <a:r>
              <a:rPr lang="en-US" sz="3600" dirty="0"/>
              <a:t>The Stock Market</a:t>
            </a:r>
          </a:p>
        </p:txBody>
      </p:sp>
      <p:sp>
        <p:nvSpPr>
          <p:cNvPr id="3" name="Content Placeholder 2">
            <a:extLst>
              <a:ext uri="{FF2B5EF4-FFF2-40B4-BE49-F238E27FC236}">
                <a16:creationId xmlns:a16="http://schemas.microsoft.com/office/drawing/2014/main" id="{06C0AE97-ACC6-433B-87F2-27584C2C187B}"/>
              </a:ext>
            </a:extLst>
          </p:cNvPr>
          <p:cNvSpPr>
            <a:spLocks noGrp="1"/>
          </p:cNvSpPr>
          <p:nvPr>
            <p:ph sz="quarter" idx="11"/>
          </p:nvPr>
        </p:nvSpPr>
        <p:spPr>
          <a:xfrm>
            <a:off x="342900" y="1276709"/>
            <a:ext cx="8458200" cy="864063"/>
          </a:xfrm>
        </p:spPr>
        <p:txBody>
          <a:bodyPr/>
          <a:lstStyle/>
          <a:p>
            <a:r>
              <a:rPr lang="en-US" b="1" i="1" dirty="0"/>
              <a:t>“If a business is worth a dollar and I can buy it for 40 cents, something good may happen to me.”</a:t>
            </a:r>
          </a:p>
        </p:txBody>
      </p:sp>
      <p:sp>
        <p:nvSpPr>
          <p:cNvPr id="4" name="Content Placeholder 3">
            <a:extLst>
              <a:ext uri="{FF2B5EF4-FFF2-40B4-BE49-F238E27FC236}">
                <a16:creationId xmlns:a16="http://schemas.microsoft.com/office/drawing/2014/main" id="{CE2FD787-63A9-4CEC-9213-3BC4B8818024}"/>
              </a:ext>
            </a:extLst>
          </p:cNvPr>
          <p:cNvSpPr>
            <a:spLocks noGrp="1"/>
          </p:cNvSpPr>
          <p:nvPr>
            <p:ph sz="quarter" idx="14"/>
          </p:nvPr>
        </p:nvSpPr>
        <p:spPr>
          <a:xfrm>
            <a:off x="5412828" y="2321760"/>
            <a:ext cx="2606565" cy="442955"/>
          </a:xfrm>
        </p:spPr>
        <p:txBody>
          <a:bodyPr/>
          <a:lstStyle/>
          <a:p>
            <a:pPr algn="r"/>
            <a:r>
              <a:rPr lang="en-US" dirty="0"/>
              <a:t>–Warren Buffett</a:t>
            </a:r>
          </a:p>
        </p:txBody>
      </p:sp>
      <p:sp>
        <p:nvSpPr>
          <p:cNvPr id="5" name="Content Placeholder 4">
            <a:extLst>
              <a:ext uri="{FF2B5EF4-FFF2-40B4-BE49-F238E27FC236}">
                <a16:creationId xmlns:a16="http://schemas.microsoft.com/office/drawing/2014/main" id="{F4152847-FD91-4A83-A6FB-82E684AD8B39}"/>
              </a:ext>
            </a:extLst>
          </p:cNvPr>
          <p:cNvSpPr>
            <a:spLocks noGrp="1"/>
          </p:cNvSpPr>
          <p:nvPr>
            <p:ph sz="quarter" idx="15"/>
          </p:nvPr>
        </p:nvSpPr>
        <p:spPr>
          <a:xfrm>
            <a:off x="342900" y="3300248"/>
            <a:ext cx="8458200" cy="511175"/>
          </a:xfrm>
        </p:spPr>
        <p:txBody>
          <a:bodyPr/>
          <a:lstStyle/>
          <a:p>
            <a:r>
              <a:rPr lang="en-US" b="1" i="1" dirty="0"/>
              <a:t>“Prediction is difficult, especially about the future.”</a:t>
            </a:r>
          </a:p>
        </p:txBody>
      </p:sp>
      <p:sp>
        <p:nvSpPr>
          <p:cNvPr id="6" name="Content Placeholder 5">
            <a:extLst>
              <a:ext uri="{FF2B5EF4-FFF2-40B4-BE49-F238E27FC236}">
                <a16:creationId xmlns:a16="http://schemas.microsoft.com/office/drawing/2014/main" id="{8CD94CC0-ED1A-4D3C-A63C-03486CBE052F}"/>
              </a:ext>
            </a:extLst>
          </p:cNvPr>
          <p:cNvSpPr>
            <a:spLocks noGrp="1"/>
          </p:cNvSpPr>
          <p:nvPr>
            <p:ph sz="quarter" idx="16"/>
          </p:nvPr>
        </p:nvSpPr>
        <p:spPr>
          <a:xfrm>
            <a:off x="4733364" y="4055634"/>
            <a:ext cx="4067735" cy="451820"/>
          </a:xfrm>
        </p:spPr>
        <p:txBody>
          <a:bodyPr/>
          <a:lstStyle/>
          <a:p>
            <a:pPr algn="r"/>
            <a:r>
              <a:rPr lang="en-US" dirty="0"/>
              <a:t>–Niels Bohr (among others)</a:t>
            </a:r>
          </a:p>
        </p:txBody>
      </p:sp>
      <p:sp>
        <p:nvSpPr>
          <p:cNvPr id="11" name="Slide Number Placeholder 10">
            <a:extLst>
              <a:ext uri="{FF2B5EF4-FFF2-40B4-BE49-F238E27FC236}">
                <a16:creationId xmlns:a16="http://schemas.microsoft.com/office/drawing/2014/main" id="{E782ADDE-0F44-4DD9-8395-8FA604E51379}"/>
              </a:ext>
            </a:extLst>
          </p:cNvPr>
          <p:cNvSpPr>
            <a:spLocks noGrp="1"/>
          </p:cNvSpPr>
          <p:nvPr>
            <p:ph type="sldNum" sz="quarter" idx="10"/>
          </p:nvPr>
        </p:nvSpPr>
        <p:spPr/>
        <p:txBody>
          <a:bodyPr/>
          <a:lstStyle/>
          <a:p>
            <a:fld id="{68151E55-6873-49E2-B8D5-2F265E6F1973}" type="slidenum">
              <a:rPr lang="en-US" smtClean="0"/>
              <a:t>2</a:t>
            </a:fld>
            <a:endParaRPr lang="en-US" dirty="0"/>
          </a:p>
        </p:txBody>
      </p:sp>
    </p:spTree>
    <p:extLst>
      <p:ext uri="{BB962C8B-B14F-4D97-AF65-F5344CB8AC3E}">
        <p14:creationId xmlns:p14="http://schemas.microsoft.com/office/powerpoint/2010/main" val="133804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90AA9-D1C6-48F2-8C7B-E672C61A2A72}"/>
              </a:ext>
            </a:extLst>
          </p:cNvPr>
          <p:cNvSpPr>
            <a:spLocks noGrp="1"/>
          </p:cNvSpPr>
          <p:nvPr>
            <p:ph type="title"/>
          </p:nvPr>
        </p:nvSpPr>
        <p:spPr/>
        <p:txBody>
          <a:bodyPr>
            <a:normAutofit fontScale="90000"/>
          </a:bodyPr>
          <a:lstStyle/>
          <a:p>
            <a:r>
              <a:rPr lang="en-US" sz="3600" dirty="0"/>
              <a:t>Using the Two-Stage Dividend Growth Model </a:t>
            </a:r>
            <a:r>
              <a:rPr lang="en-US" sz="1100" b="0" dirty="0"/>
              <a:t>1</a:t>
            </a:r>
          </a:p>
        </p:txBody>
      </p:sp>
      <p:sp>
        <p:nvSpPr>
          <p:cNvPr id="3" name="Content Placeholder 2">
            <a:extLst>
              <a:ext uri="{FF2B5EF4-FFF2-40B4-BE49-F238E27FC236}">
                <a16:creationId xmlns:a16="http://schemas.microsoft.com/office/drawing/2014/main" id="{07E5392C-AAF6-4736-BE3C-9BA3CEBFDEC9}"/>
              </a:ext>
            </a:extLst>
          </p:cNvPr>
          <p:cNvSpPr>
            <a:spLocks noGrp="1"/>
          </p:cNvSpPr>
          <p:nvPr>
            <p:ph sz="quarter" idx="11"/>
          </p:nvPr>
        </p:nvSpPr>
        <p:spPr>
          <a:xfrm>
            <a:off x="342900" y="1276710"/>
            <a:ext cx="8458200" cy="2191704"/>
          </a:xfrm>
        </p:spPr>
        <p:txBody>
          <a:bodyPr/>
          <a:lstStyle/>
          <a:p>
            <a:r>
              <a:rPr lang="en-US" dirty="0"/>
              <a:t>Although the formula looks complicated, think of it as two parts:</a:t>
            </a:r>
          </a:p>
          <a:p>
            <a:pPr marL="292608" indent="-292608">
              <a:buFont typeface="Arial" panose="020B0604020202020204" pitchFamily="34" charset="0"/>
              <a:buChar char="•"/>
            </a:pPr>
            <a:r>
              <a:rPr lang="en-US" dirty="0">
                <a:solidFill>
                  <a:schemeClr val="tx1"/>
                </a:solidFill>
              </a:rPr>
              <a:t>Part 1 is the present value of the first T dividends (it is the same formula we used for the constant growth model).</a:t>
            </a:r>
          </a:p>
          <a:p>
            <a:pPr marL="292608" indent="-292608">
              <a:buFont typeface="Arial" panose="020B0604020202020204" pitchFamily="34" charset="0"/>
              <a:buChar char="•"/>
            </a:pPr>
            <a:r>
              <a:rPr lang="en-US" dirty="0">
                <a:solidFill>
                  <a:schemeClr val="tx1"/>
                </a:solidFill>
              </a:rPr>
              <a:t>Part 2 is the present value of all subsequent dividends.</a:t>
            </a:r>
          </a:p>
        </p:txBody>
      </p:sp>
      <p:sp>
        <p:nvSpPr>
          <p:cNvPr id="4" name="Content Placeholder 3">
            <a:extLst>
              <a:ext uri="{FF2B5EF4-FFF2-40B4-BE49-F238E27FC236}">
                <a16:creationId xmlns:a16="http://schemas.microsoft.com/office/drawing/2014/main" id="{0B437C6D-92AD-48AA-87F5-F97B49772C82}"/>
              </a:ext>
            </a:extLst>
          </p:cNvPr>
          <p:cNvSpPr>
            <a:spLocks noGrp="1"/>
          </p:cNvSpPr>
          <p:nvPr>
            <p:ph sz="quarter" idx="14"/>
          </p:nvPr>
        </p:nvSpPr>
        <p:spPr>
          <a:xfrm>
            <a:off x="342900" y="3573517"/>
            <a:ext cx="6972300" cy="451946"/>
          </a:xfrm>
        </p:spPr>
        <p:txBody>
          <a:bodyPr/>
          <a:lstStyle/>
          <a:p>
            <a:r>
              <a:rPr lang="en-US" dirty="0"/>
              <a:t>So, suppose a company has a current dividend of</a:t>
            </a:r>
          </a:p>
        </p:txBody>
      </p:sp>
      <p:graphicFrame>
        <p:nvGraphicFramePr>
          <p:cNvPr id="19" name="Object 18">
            <a:extLst>
              <a:ext uri="{FF2B5EF4-FFF2-40B4-BE49-F238E27FC236}">
                <a16:creationId xmlns:a16="http://schemas.microsoft.com/office/drawing/2014/main" id="{FBDB0116-6F4D-42DD-8C4B-6061A3D41EA9}"/>
              </a:ext>
            </a:extLst>
          </p:cNvPr>
          <p:cNvGraphicFramePr>
            <a:graphicFrameLocks noChangeAspect="1"/>
          </p:cNvGraphicFramePr>
          <p:nvPr/>
        </p:nvGraphicFramePr>
        <p:xfrm>
          <a:off x="7367750" y="3636577"/>
          <a:ext cx="1054100" cy="381000"/>
        </p:xfrm>
        <a:graphic>
          <a:graphicData uri="http://schemas.openxmlformats.org/presentationml/2006/ole">
            <mc:AlternateContent xmlns:mc="http://schemas.openxmlformats.org/markup-compatibility/2006">
              <mc:Choice xmlns:v="urn:schemas-microsoft-com:vml" Requires="v">
                <p:oleObj spid="_x0000_s42286" name="Equation" r:id="rId3" imgW="1054080" imgH="380880" progId="Equation.DSMT4">
                  <p:embed/>
                </p:oleObj>
              </mc:Choice>
              <mc:Fallback>
                <p:oleObj name="Equation" r:id="rId3" imgW="1054080" imgH="380880" progId="Equation.DSMT4">
                  <p:embed/>
                  <p:pic>
                    <p:nvPicPr>
                      <p:cNvPr id="19" name="Object 18">
                        <a:extLst>
                          <a:ext uri="{FF2B5EF4-FFF2-40B4-BE49-F238E27FC236}">
                            <a16:creationId xmlns:a16="http://schemas.microsoft.com/office/drawing/2014/main" id="{FBDB0116-6F4D-42DD-8C4B-6061A3D41EA9}"/>
                          </a:ext>
                        </a:extLst>
                      </p:cNvPr>
                      <p:cNvPicPr/>
                      <p:nvPr/>
                    </p:nvPicPr>
                    <p:blipFill>
                      <a:blip r:embed="rId4"/>
                      <a:stretch>
                        <a:fillRect/>
                      </a:stretch>
                    </p:blipFill>
                    <p:spPr>
                      <a:xfrm>
                        <a:off x="7367750" y="3636577"/>
                        <a:ext cx="1054100" cy="38100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2161727C-E03F-4E97-B279-E5D8B3A96411}"/>
              </a:ext>
            </a:extLst>
          </p:cNvPr>
          <p:cNvSpPr>
            <a:spLocks noGrp="1"/>
          </p:cNvSpPr>
          <p:nvPr>
            <p:ph sz="quarter" idx="15"/>
          </p:nvPr>
        </p:nvSpPr>
        <p:spPr>
          <a:xfrm>
            <a:off x="342900" y="4109546"/>
            <a:ext cx="5511362" cy="441434"/>
          </a:xfrm>
        </p:spPr>
        <p:txBody>
          <a:bodyPr/>
          <a:lstStyle/>
          <a:p>
            <a:r>
              <a:rPr lang="en-US" dirty="0"/>
              <a:t>which is expected to </a:t>
            </a:r>
            <a:r>
              <a:rPr lang="en-US" b="1" dirty="0">
                <a:solidFill>
                  <a:srgbClr val="A9131A"/>
                </a:solidFill>
              </a:rPr>
              <a:t>shrink</a:t>
            </a:r>
            <a:r>
              <a:rPr lang="en-US" dirty="0"/>
              <a:t> at the rate,</a:t>
            </a:r>
          </a:p>
        </p:txBody>
      </p:sp>
      <p:graphicFrame>
        <p:nvGraphicFramePr>
          <p:cNvPr id="20" name="Object 19">
            <a:extLst>
              <a:ext uri="{FF2B5EF4-FFF2-40B4-BE49-F238E27FC236}">
                <a16:creationId xmlns:a16="http://schemas.microsoft.com/office/drawing/2014/main" id="{250933C5-E12E-46F0-91C7-163DF7C11C30}"/>
              </a:ext>
            </a:extLst>
          </p:cNvPr>
          <p:cNvGraphicFramePr>
            <a:graphicFrameLocks noChangeAspect="1"/>
          </p:cNvGraphicFramePr>
          <p:nvPr/>
        </p:nvGraphicFramePr>
        <p:xfrm>
          <a:off x="5897180" y="4130566"/>
          <a:ext cx="1397000" cy="381000"/>
        </p:xfrm>
        <a:graphic>
          <a:graphicData uri="http://schemas.openxmlformats.org/presentationml/2006/ole">
            <mc:AlternateContent xmlns:mc="http://schemas.openxmlformats.org/markup-compatibility/2006">
              <mc:Choice xmlns:v="urn:schemas-microsoft-com:vml" Requires="v">
                <p:oleObj spid="_x0000_s42287" name="Equation" r:id="rId5" imgW="1396800" imgH="380880" progId="Equation.DSMT4">
                  <p:embed/>
                </p:oleObj>
              </mc:Choice>
              <mc:Fallback>
                <p:oleObj name="Equation" r:id="rId5" imgW="1396800" imgH="380880" progId="Equation.DSMT4">
                  <p:embed/>
                  <p:pic>
                    <p:nvPicPr>
                      <p:cNvPr id="20" name="Object 19">
                        <a:extLst>
                          <a:ext uri="{FF2B5EF4-FFF2-40B4-BE49-F238E27FC236}">
                            <a16:creationId xmlns:a16="http://schemas.microsoft.com/office/drawing/2014/main" id="{250933C5-E12E-46F0-91C7-163DF7C11C30}"/>
                          </a:ext>
                        </a:extLst>
                      </p:cNvPr>
                      <p:cNvPicPr/>
                      <p:nvPr/>
                    </p:nvPicPr>
                    <p:blipFill>
                      <a:blip r:embed="rId6"/>
                      <a:stretch>
                        <a:fillRect/>
                      </a:stretch>
                    </p:blipFill>
                    <p:spPr>
                      <a:xfrm>
                        <a:off x="5897180" y="4130566"/>
                        <a:ext cx="1397000" cy="381000"/>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DFB94CCD-8A03-45DB-BEF1-C18C96537EEC}"/>
              </a:ext>
            </a:extLst>
          </p:cNvPr>
          <p:cNvSpPr>
            <a:spLocks noGrp="1"/>
          </p:cNvSpPr>
          <p:nvPr>
            <p:ph sz="quarter" idx="16"/>
          </p:nvPr>
        </p:nvSpPr>
        <p:spPr>
          <a:xfrm>
            <a:off x="7404100" y="4109546"/>
            <a:ext cx="1397000" cy="441434"/>
          </a:xfrm>
        </p:spPr>
        <p:txBody>
          <a:bodyPr/>
          <a:lstStyle/>
          <a:p>
            <a:r>
              <a:rPr lang="en-US" dirty="0"/>
              <a:t>for 5</a:t>
            </a:r>
          </a:p>
        </p:txBody>
      </p:sp>
      <p:sp>
        <p:nvSpPr>
          <p:cNvPr id="11" name="Content Placeholder 10">
            <a:extLst>
              <a:ext uri="{FF2B5EF4-FFF2-40B4-BE49-F238E27FC236}">
                <a16:creationId xmlns:a16="http://schemas.microsoft.com/office/drawing/2014/main" id="{F213A516-3CB2-4037-A862-5F4D7880A9ED}"/>
              </a:ext>
            </a:extLst>
          </p:cNvPr>
          <p:cNvSpPr>
            <a:spLocks noGrp="1"/>
          </p:cNvSpPr>
          <p:nvPr>
            <p:ph sz="quarter" idx="17"/>
          </p:nvPr>
        </p:nvSpPr>
        <p:spPr>
          <a:xfrm>
            <a:off x="342900" y="4635064"/>
            <a:ext cx="4024705" cy="462454"/>
          </a:xfrm>
        </p:spPr>
        <p:txBody>
          <a:bodyPr/>
          <a:lstStyle/>
          <a:p>
            <a:r>
              <a:rPr lang="en-US" dirty="0"/>
              <a:t>years then </a:t>
            </a:r>
            <a:r>
              <a:rPr lang="en-US" b="1" dirty="0">
                <a:solidFill>
                  <a:srgbClr val="002060"/>
                </a:solidFill>
              </a:rPr>
              <a:t>grow</a:t>
            </a:r>
            <a:r>
              <a:rPr lang="en-US" dirty="0"/>
              <a:t> at the rate,</a:t>
            </a:r>
          </a:p>
        </p:txBody>
      </p:sp>
      <p:graphicFrame>
        <p:nvGraphicFramePr>
          <p:cNvPr id="21" name="Object 20">
            <a:extLst>
              <a:ext uri="{FF2B5EF4-FFF2-40B4-BE49-F238E27FC236}">
                <a16:creationId xmlns:a16="http://schemas.microsoft.com/office/drawing/2014/main" id="{722174F2-9B54-4734-A4A2-B704756B76F8}"/>
              </a:ext>
            </a:extLst>
          </p:cNvPr>
          <p:cNvGraphicFramePr>
            <a:graphicFrameLocks noChangeAspect="1"/>
          </p:cNvGraphicFramePr>
          <p:nvPr>
            <p:extLst>
              <p:ext uri="{D42A27DB-BD31-4B8C-83A1-F6EECF244321}">
                <p14:modId xmlns:p14="http://schemas.microsoft.com/office/powerpoint/2010/main" val="1078005589"/>
              </p:ext>
            </p:extLst>
          </p:nvPr>
        </p:nvGraphicFramePr>
        <p:xfrm>
          <a:off x="4418231" y="4677402"/>
          <a:ext cx="2159000" cy="381000"/>
        </p:xfrm>
        <a:graphic>
          <a:graphicData uri="http://schemas.openxmlformats.org/presentationml/2006/ole">
            <mc:AlternateContent xmlns:mc="http://schemas.openxmlformats.org/markup-compatibility/2006">
              <mc:Choice xmlns:v="urn:schemas-microsoft-com:vml" Requires="v">
                <p:oleObj spid="_x0000_s42288" name="Equation" r:id="rId7" imgW="2158920" imgH="380880" progId="Equation.DSMT4">
                  <p:embed/>
                </p:oleObj>
              </mc:Choice>
              <mc:Fallback>
                <p:oleObj name="Equation" r:id="rId7" imgW="2158920" imgH="380880" progId="Equation.DSMT4">
                  <p:embed/>
                  <p:pic>
                    <p:nvPicPr>
                      <p:cNvPr id="21" name="Object 20">
                        <a:extLst>
                          <a:ext uri="{FF2B5EF4-FFF2-40B4-BE49-F238E27FC236}">
                            <a16:creationId xmlns:a16="http://schemas.microsoft.com/office/drawing/2014/main" id="{722174F2-9B54-4734-A4A2-B704756B76F8}"/>
                          </a:ext>
                        </a:extLst>
                      </p:cNvPr>
                      <p:cNvPicPr/>
                      <p:nvPr/>
                    </p:nvPicPr>
                    <p:blipFill>
                      <a:blip r:embed="rId8"/>
                      <a:stretch>
                        <a:fillRect/>
                      </a:stretch>
                    </p:blipFill>
                    <p:spPr>
                      <a:xfrm>
                        <a:off x="4418231" y="4677402"/>
                        <a:ext cx="2159000" cy="381000"/>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F98247FF-ED00-4AC4-8F53-D6A0A2908869}"/>
              </a:ext>
            </a:extLst>
          </p:cNvPr>
          <p:cNvSpPr>
            <a:spLocks noGrp="1"/>
          </p:cNvSpPr>
          <p:nvPr>
            <p:ph sz="quarter" idx="18"/>
          </p:nvPr>
        </p:nvSpPr>
        <p:spPr>
          <a:xfrm>
            <a:off x="342900" y="5263355"/>
            <a:ext cx="8458200" cy="985046"/>
          </a:xfrm>
        </p:spPr>
        <p:txBody>
          <a:bodyPr/>
          <a:lstStyle/>
          <a:p>
            <a:r>
              <a:rPr lang="en-US" dirty="0"/>
              <a:t>With a discount rate of k = 10%, what is the present value of the stock?</a:t>
            </a:r>
          </a:p>
        </p:txBody>
      </p:sp>
      <p:sp>
        <p:nvSpPr>
          <p:cNvPr id="7" name="Slide Number Placeholder 6">
            <a:extLst>
              <a:ext uri="{FF2B5EF4-FFF2-40B4-BE49-F238E27FC236}">
                <a16:creationId xmlns:a16="http://schemas.microsoft.com/office/drawing/2014/main" id="{1FA158E9-3117-4EC6-8CAD-D9CC0D053B46}"/>
              </a:ext>
            </a:extLst>
          </p:cNvPr>
          <p:cNvSpPr>
            <a:spLocks noGrp="1"/>
          </p:cNvSpPr>
          <p:nvPr>
            <p:ph type="sldNum" sz="quarter" idx="10"/>
          </p:nvPr>
        </p:nvSpPr>
        <p:spPr/>
        <p:txBody>
          <a:bodyPr/>
          <a:lstStyle/>
          <a:p>
            <a:fld id="{68151E55-6873-49E2-B8D5-2F265E6F1973}" type="slidenum">
              <a:rPr lang="en-US" smtClean="0"/>
              <a:t>20</a:t>
            </a:fld>
            <a:endParaRPr lang="en-US"/>
          </a:p>
        </p:txBody>
      </p:sp>
    </p:spTree>
    <p:extLst>
      <p:ext uri="{BB962C8B-B14F-4D97-AF65-F5344CB8AC3E}">
        <p14:creationId xmlns:p14="http://schemas.microsoft.com/office/powerpoint/2010/main" val="411098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90AA9-D1C6-48F2-8C7B-E672C61A2A72}"/>
              </a:ext>
            </a:extLst>
          </p:cNvPr>
          <p:cNvSpPr>
            <a:spLocks noGrp="1"/>
          </p:cNvSpPr>
          <p:nvPr>
            <p:ph type="title"/>
          </p:nvPr>
        </p:nvSpPr>
        <p:spPr/>
        <p:txBody>
          <a:bodyPr>
            <a:normAutofit fontScale="90000"/>
          </a:bodyPr>
          <a:lstStyle/>
          <a:p>
            <a:r>
              <a:rPr lang="en-US" sz="3600" dirty="0"/>
              <a:t>Using the Two-Stage Dividend Growth Model </a:t>
            </a:r>
            <a:r>
              <a:rPr lang="en-US" sz="1100" b="0" dirty="0"/>
              <a:t>2</a:t>
            </a:r>
          </a:p>
        </p:txBody>
      </p:sp>
      <p:graphicFrame>
        <p:nvGraphicFramePr>
          <p:cNvPr id="6" name="Object 5">
            <a:extLst>
              <a:ext uri="{FF2B5EF4-FFF2-40B4-BE49-F238E27FC236}">
                <a16:creationId xmlns:a16="http://schemas.microsoft.com/office/drawing/2014/main" id="{7A00B507-15AA-4CD7-9377-C40C9A62C674}"/>
              </a:ext>
            </a:extLst>
          </p:cNvPr>
          <p:cNvGraphicFramePr>
            <a:graphicFrameLocks noChangeAspect="1"/>
          </p:cNvGraphicFramePr>
          <p:nvPr>
            <p:extLst>
              <p:ext uri="{D42A27DB-BD31-4B8C-83A1-F6EECF244321}">
                <p14:modId xmlns:p14="http://schemas.microsoft.com/office/powerpoint/2010/main" val="1734344666"/>
              </p:ext>
            </p:extLst>
          </p:nvPr>
        </p:nvGraphicFramePr>
        <p:xfrm>
          <a:off x="1604141" y="1411288"/>
          <a:ext cx="6426200" cy="990600"/>
        </p:xfrm>
        <a:graphic>
          <a:graphicData uri="http://schemas.openxmlformats.org/presentationml/2006/ole">
            <mc:AlternateContent xmlns:mc="http://schemas.openxmlformats.org/markup-compatibility/2006">
              <mc:Choice xmlns:v="urn:schemas-microsoft-com:vml" Requires="v">
                <p:oleObj spid="_x0000_s43388" name="Equation" r:id="rId3" imgW="6426000" imgH="990360" progId="Equation.DSMT4">
                  <p:embed/>
                </p:oleObj>
              </mc:Choice>
              <mc:Fallback>
                <p:oleObj name="Equation" r:id="rId3" imgW="6426000" imgH="990360" progId="Equation.DSMT4">
                  <p:embed/>
                  <p:pic>
                    <p:nvPicPr>
                      <p:cNvPr id="6" name="Object 5">
                        <a:extLst>
                          <a:ext uri="{FF2B5EF4-FFF2-40B4-BE49-F238E27FC236}">
                            <a16:creationId xmlns:a16="http://schemas.microsoft.com/office/drawing/2014/main" id="{7A00B507-15AA-4CD7-9377-C40C9A62C674}"/>
                          </a:ext>
                        </a:extLst>
                      </p:cNvPr>
                      <p:cNvPicPr/>
                      <p:nvPr/>
                    </p:nvPicPr>
                    <p:blipFill>
                      <a:blip r:embed="rId4"/>
                      <a:stretch>
                        <a:fillRect/>
                      </a:stretch>
                    </p:blipFill>
                    <p:spPr>
                      <a:xfrm>
                        <a:off x="1604141" y="1411288"/>
                        <a:ext cx="6426200" cy="990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A8CA491B-F5F6-46DB-ACB5-883FFCE247AA}"/>
              </a:ext>
            </a:extLst>
          </p:cNvPr>
          <p:cNvGraphicFramePr>
            <a:graphicFrameLocks noChangeAspect="1"/>
          </p:cNvGraphicFramePr>
          <p:nvPr>
            <p:extLst>
              <p:ext uri="{D42A27DB-BD31-4B8C-83A1-F6EECF244321}">
                <p14:modId xmlns:p14="http://schemas.microsoft.com/office/powerpoint/2010/main" val="2617058039"/>
              </p:ext>
            </p:extLst>
          </p:nvPr>
        </p:nvGraphicFramePr>
        <p:xfrm>
          <a:off x="1571625" y="2660650"/>
          <a:ext cx="6908800" cy="990600"/>
        </p:xfrm>
        <a:graphic>
          <a:graphicData uri="http://schemas.openxmlformats.org/presentationml/2006/ole">
            <mc:AlternateContent xmlns:mc="http://schemas.openxmlformats.org/markup-compatibility/2006">
              <mc:Choice xmlns:v="urn:schemas-microsoft-com:vml" Requires="v">
                <p:oleObj spid="_x0000_s43389" name="Equation" r:id="rId5" imgW="6908760" imgH="990360" progId="Equation.DSMT4">
                  <p:embed/>
                </p:oleObj>
              </mc:Choice>
              <mc:Fallback>
                <p:oleObj name="Equation" r:id="rId5" imgW="6908760" imgH="990360" progId="Equation.DSMT4">
                  <p:embed/>
                  <p:pic>
                    <p:nvPicPr>
                      <p:cNvPr id="8" name="Object 7">
                        <a:extLst>
                          <a:ext uri="{FF2B5EF4-FFF2-40B4-BE49-F238E27FC236}">
                            <a16:creationId xmlns:a16="http://schemas.microsoft.com/office/drawing/2014/main" id="{A8CA491B-F5F6-46DB-ACB5-883FFCE247AA}"/>
                          </a:ext>
                        </a:extLst>
                      </p:cNvPr>
                      <p:cNvPicPr/>
                      <p:nvPr/>
                    </p:nvPicPr>
                    <p:blipFill>
                      <a:blip r:embed="rId6"/>
                      <a:stretch>
                        <a:fillRect/>
                      </a:stretch>
                    </p:blipFill>
                    <p:spPr>
                      <a:xfrm>
                        <a:off x="1571625" y="2660650"/>
                        <a:ext cx="6908800" cy="9906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37534D63-CE3B-4EAC-B66E-2B9FE9D9C9EF}"/>
              </a:ext>
            </a:extLst>
          </p:cNvPr>
          <p:cNvGraphicFramePr>
            <a:graphicFrameLocks noChangeAspect="1"/>
          </p:cNvGraphicFramePr>
          <p:nvPr>
            <p:extLst>
              <p:ext uri="{D42A27DB-BD31-4B8C-83A1-F6EECF244321}">
                <p14:modId xmlns:p14="http://schemas.microsoft.com/office/powerpoint/2010/main" val="1771718534"/>
              </p:ext>
            </p:extLst>
          </p:nvPr>
        </p:nvGraphicFramePr>
        <p:xfrm>
          <a:off x="1931933" y="3848626"/>
          <a:ext cx="2197100" cy="304800"/>
        </p:xfrm>
        <a:graphic>
          <a:graphicData uri="http://schemas.openxmlformats.org/presentationml/2006/ole">
            <mc:AlternateContent xmlns:mc="http://schemas.openxmlformats.org/markup-compatibility/2006">
              <mc:Choice xmlns:v="urn:schemas-microsoft-com:vml" Requires="v">
                <p:oleObj spid="_x0000_s43390" name="Equation" r:id="rId7" imgW="2197080" imgH="304560" progId="Equation.DSMT4">
                  <p:embed/>
                </p:oleObj>
              </mc:Choice>
              <mc:Fallback>
                <p:oleObj name="Equation" r:id="rId7" imgW="2197080" imgH="304560" progId="Equation.DSMT4">
                  <p:embed/>
                  <p:pic>
                    <p:nvPicPr>
                      <p:cNvPr id="13" name="Object 12">
                        <a:extLst>
                          <a:ext uri="{FF2B5EF4-FFF2-40B4-BE49-F238E27FC236}">
                            <a16:creationId xmlns:a16="http://schemas.microsoft.com/office/drawing/2014/main" id="{37534D63-CE3B-4EAC-B66E-2B9FE9D9C9EF}"/>
                          </a:ext>
                        </a:extLst>
                      </p:cNvPr>
                      <p:cNvPicPr/>
                      <p:nvPr/>
                    </p:nvPicPr>
                    <p:blipFill>
                      <a:blip r:embed="rId8"/>
                      <a:stretch>
                        <a:fillRect/>
                      </a:stretch>
                    </p:blipFill>
                    <p:spPr>
                      <a:xfrm>
                        <a:off x="1931933" y="3848626"/>
                        <a:ext cx="2197100" cy="3048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5653D2B3-E02D-406F-8D80-A96238D92FD4}"/>
              </a:ext>
            </a:extLst>
          </p:cNvPr>
          <p:cNvGraphicFramePr>
            <a:graphicFrameLocks noChangeAspect="1"/>
          </p:cNvGraphicFramePr>
          <p:nvPr>
            <p:extLst>
              <p:ext uri="{D42A27DB-BD31-4B8C-83A1-F6EECF244321}">
                <p14:modId xmlns:p14="http://schemas.microsoft.com/office/powerpoint/2010/main" val="146767515"/>
              </p:ext>
            </p:extLst>
          </p:nvPr>
        </p:nvGraphicFramePr>
        <p:xfrm>
          <a:off x="1931933" y="4351273"/>
          <a:ext cx="1168400" cy="304800"/>
        </p:xfrm>
        <a:graphic>
          <a:graphicData uri="http://schemas.openxmlformats.org/presentationml/2006/ole">
            <mc:AlternateContent xmlns:mc="http://schemas.openxmlformats.org/markup-compatibility/2006">
              <mc:Choice xmlns:v="urn:schemas-microsoft-com:vml" Requires="v">
                <p:oleObj spid="_x0000_s43391" name="Equation" r:id="rId9" imgW="1168200" imgH="304560" progId="Equation.DSMT4">
                  <p:embed/>
                </p:oleObj>
              </mc:Choice>
              <mc:Fallback>
                <p:oleObj name="Equation" r:id="rId9" imgW="1168200" imgH="304560" progId="Equation.DSMT4">
                  <p:embed/>
                  <p:pic>
                    <p:nvPicPr>
                      <p:cNvPr id="14" name="Object 13">
                        <a:extLst>
                          <a:ext uri="{FF2B5EF4-FFF2-40B4-BE49-F238E27FC236}">
                            <a16:creationId xmlns:a16="http://schemas.microsoft.com/office/drawing/2014/main" id="{5653D2B3-E02D-406F-8D80-A96238D92FD4}"/>
                          </a:ext>
                        </a:extLst>
                      </p:cNvPr>
                      <p:cNvPicPr/>
                      <p:nvPr/>
                    </p:nvPicPr>
                    <p:blipFill>
                      <a:blip r:embed="rId10"/>
                      <a:stretch>
                        <a:fillRect/>
                      </a:stretch>
                    </p:blipFill>
                    <p:spPr>
                      <a:xfrm>
                        <a:off x="1931933" y="4351273"/>
                        <a:ext cx="1168400" cy="304800"/>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07E5392C-AAF6-4736-BE3C-9BA3CEBFDEC9}"/>
              </a:ext>
            </a:extLst>
          </p:cNvPr>
          <p:cNvSpPr>
            <a:spLocks noGrp="1"/>
          </p:cNvSpPr>
          <p:nvPr>
            <p:ph sz="quarter" idx="11"/>
          </p:nvPr>
        </p:nvSpPr>
        <p:spPr>
          <a:xfrm>
            <a:off x="342900" y="5097517"/>
            <a:ext cx="8458200" cy="1219200"/>
          </a:xfrm>
        </p:spPr>
        <p:style>
          <a:lnRef idx="2">
            <a:schemeClr val="accent1"/>
          </a:lnRef>
          <a:fillRef idx="1">
            <a:schemeClr val="lt1"/>
          </a:fillRef>
          <a:effectRef idx="0">
            <a:schemeClr val="accent1"/>
          </a:effectRef>
          <a:fontRef idx="minor">
            <a:schemeClr val="dk1"/>
          </a:fontRef>
        </p:style>
        <p:txBody>
          <a:bodyPr/>
          <a:lstStyle/>
          <a:p>
            <a:pPr algn="ctr"/>
            <a:r>
              <a:rPr lang="en-US" b="1" dirty="0">
                <a:solidFill>
                  <a:srgbClr val="A9131A"/>
                </a:solidFill>
              </a:rPr>
              <a:t>The total value of $46.03 is the sum of a $14.25 present value of the first five dividends, plus the present value of all subsequent dividends, $31.78.</a:t>
            </a:r>
          </a:p>
        </p:txBody>
      </p:sp>
      <p:sp>
        <p:nvSpPr>
          <p:cNvPr id="7" name="Slide Number Placeholder 6">
            <a:extLst>
              <a:ext uri="{FF2B5EF4-FFF2-40B4-BE49-F238E27FC236}">
                <a16:creationId xmlns:a16="http://schemas.microsoft.com/office/drawing/2014/main" id="{1FA158E9-3117-4EC6-8CAD-D9CC0D053B46}"/>
              </a:ext>
            </a:extLst>
          </p:cNvPr>
          <p:cNvSpPr>
            <a:spLocks noGrp="1"/>
          </p:cNvSpPr>
          <p:nvPr>
            <p:ph type="sldNum" sz="quarter" idx="10"/>
          </p:nvPr>
        </p:nvSpPr>
        <p:spPr/>
        <p:txBody>
          <a:bodyPr/>
          <a:lstStyle/>
          <a:p>
            <a:fld id="{68151E55-6873-49E2-B8D5-2F265E6F1973}" type="slidenum">
              <a:rPr lang="en-US" smtClean="0"/>
              <a:t>21</a:t>
            </a:fld>
            <a:endParaRPr lang="en-US"/>
          </a:p>
        </p:txBody>
      </p:sp>
    </p:spTree>
    <p:extLst>
      <p:ext uri="{BB962C8B-B14F-4D97-AF65-F5344CB8AC3E}">
        <p14:creationId xmlns:p14="http://schemas.microsoft.com/office/powerpoint/2010/main" val="1430506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90AA9-D1C6-48F2-8C7B-E672C61A2A72}"/>
              </a:ext>
            </a:extLst>
          </p:cNvPr>
          <p:cNvSpPr>
            <a:spLocks noGrp="1"/>
          </p:cNvSpPr>
          <p:nvPr>
            <p:ph type="title"/>
          </p:nvPr>
        </p:nvSpPr>
        <p:spPr/>
        <p:txBody>
          <a:bodyPr>
            <a:normAutofit fontScale="90000"/>
          </a:bodyPr>
          <a:lstStyle/>
          <a:p>
            <a:r>
              <a:rPr lang="en-US" sz="3600" dirty="0"/>
              <a:t>Example: Using the D</a:t>
            </a:r>
            <a:r>
              <a:rPr lang="en-US" sz="100" dirty="0"/>
              <a:t> </a:t>
            </a:r>
            <a:r>
              <a:rPr lang="en-US" sz="3600" dirty="0" err="1"/>
              <a:t>D</a:t>
            </a:r>
            <a:r>
              <a:rPr lang="en-US" sz="100" dirty="0"/>
              <a:t> </a:t>
            </a:r>
            <a:r>
              <a:rPr lang="en-US" sz="3600" dirty="0"/>
              <a:t>M to Value a Firm Experiencing “Supernormal” Growth </a:t>
            </a:r>
            <a:r>
              <a:rPr lang="en-US" sz="1100" b="0" dirty="0"/>
              <a:t>1</a:t>
            </a:r>
          </a:p>
        </p:txBody>
      </p:sp>
      <p:sp>
        <p:nvSpPr>
          <p:cNvPr id="3" name="Content Placeholder 2">
            <a:extLst>
              <a:ext uri="{FF2B5EF4-FFF2-40B4-BE49-F238E27FC236}">
                <a16:creationId xmlns:a16="http://schemas.microsoft.com/office/drawing/2014/main" id="{07E5392C-AAF6-4736-BE3C-9BA3CEBFDEC9}"/>
              </a:ext>
            </a:extLst>
          </p:cNvPr>
          <p:cNvSpPr>
            <a:spLocks noGrp="1"/>
          </p:cNvSpPr>
          <p:nvPr>
            <p:ph sz="quarter" idx="11"/>
          </p:nvPr>
        </p:nvSpPr>
        <p:spPr>
          <a:xfrm>
            <a:off x="342900" y="1276710"/>
            <a:ext cx="8458200" cy="5008476"/>
          </a:xfrm>
        </p:spPr>
        <p:txBody>
          <a:bodyPr/>
          <a:lstStyle/>
          <a:p>
            <a:pPr marL="292608" indent="-292608">
              <a:buFont typeface="Arial" panose="020B0604020202020204" pitchFamily="34" charset="0"/>
              <a:buChar char="•"/>
            </a:pPr>
            <a:r>
              <a:rPr lang="en-US" dirty="0">
                <a:solidFill>
                  <a:schemeClr val="tx1"/>
                </a:solidFill>
              </a:rPr>
              <a:t>Chain Reaction, Inc., has been growing at a phenomenal rate of 30% per year.</a:t>
            </a:r>
          </a:p>
          <a:p>
            <a:pPr marL="292608" indent="-292608">
              <a:buFont typeface="Arial" panose="020B0604020202020204" pitchFamily="34" charset="0"/>
              <a:buChar char="•"/>
            </a:pPr>
            <a:r>
              <a:rPr lang="en-US" dirty="0">
                <a:solidFill>
                  <a:schemeClr val="tx1"/>
                </a:solidFill>
              </a:rPr>
              <a:t>You believe that this rate will last for only three more years.</a:t>
            </a:r>
          </a:p>
          <a:p>
            <a:pPr marL="292608" indent="-292608">
              <a:buFont typeface="Arial" panose="020B0604020202020204" pitchFamily="34" charset="0"/>
              <a:buChar char="•"/>
            </a:pPr>
            <a:r>
              <a:rPr lang="en-US" dirty="0">
                <a:solidFill>
                  <a:schemeClr val="tx1"/>
                </a:solidFill>
              </a:rPr>
              <a:t>Then, you think the rate will drop to 10% per year.</a:t>
            </a:r>
          </a:p>
          <a:p>
            <a:pPr marL="292608" indent="-292608">
              <a:buFont typeface="Arial" panose="020B0604020202020204" pitchFamily="34" charset="0"/>
              <a:buChar char="•"/>
            </a:pPr>
            <a:r>
              <a:rPr lang="en-US" dirty="0">
                <a:solidFill>
                  <a:schemeClr val="tx1"/>
                </a:solidFill>
              </a:rPr>
              <a:t>Total dividends just paid were $5 million.</a:t>
            </a:r>
          </a:p>
          <a:p>
            <a:pPr marL="292608" indent="-292608">
              <a:buFont typeface="Arial" panose="020B0604020202020204" pitchFamily="34" charset="0"/>
              <a:buChar char="•"/>
            </a:pPr>
            <a:r>
              <a:rPr lang="en-US" dirty="0">
                <a:solidFill>
                  <a:schemeClr val="tx1"/>
                </a:solidFill>
              </a:rPr>
              <a:t>The required rate of return is 20%.</a:t>
            </a:r>
          </a:p>
          <a:p>
            <a:pPr marL="292608" indent="-292608">
              <a:buFont typeface="Arial" panose="020B0604020202020204" pitchFamily="34" charset="0"/>
              <a:buChar char="•"/>
            </a:pPr>
            <a:r>
              <a:rPr lang="en-US" dirty="0">
                <a:solidFill>
                  <a:schemeClr val="tx1"/>
                </a:solidFill>
              </a:rPr>
              <a:t>What is the total value of Chain Reaction, Inc.?</a:t>
            </a:r>
          </a:p>
        </p:txBody>
      </p:sp>
      <p:sp>
        <p:nvSpPr>
          <p:cNvPr id="7" name="Slide Number Placeholder 6">
            <a:extLst>
              <a:ext uri="{FF2B5EF4-FFF2-40B4-BE49-F238E27FC236}">
                <a16:creationId xmlns:a16="http://schemas.microsoft.com/office/drawing/2014/main" id="{1FA158E9-3117-4EC6-8CAD-D9CC0D053B46}"/>
              </a:ext>
            </a:extLst>
          </p:cNvPr>
          <p:cNvSpPr>
            <a:spLocks noGrp="1"/>
          </p:cNvSpPr>
          <p:nvPr>
            <p:ph type="sldNum" sz="quarter" idx="10"/>
          </p:nvPr>
        </p:nvSpPr>
        <p:spPr/>
        <p:txBody>
          <a:bodyPr/>
          <a:lstStyle/>
          <a:p>
            <a:fld id="{68151E55-6873-49E2-B8D5-2F265E6F1973}" type="slidenum">
              <a:rPr lang="en-US" smtClean="0"/>
              <a:t>22</a:t>
            </a:fld>
            <a:endParaRPr lang="en-US"/>
          </a:p>
        </p:txBody>
      </p:sp>
    </p:spTree>
    <p:extLst>
      <p:ext uri="{BB962C8B-B14F-4D97-AF65-F5344CB8AC3E}">
        <p14:creationId xmlns:p14="http://schemas.microsoft.com/office/powerpoint/2010/main" val="1004895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90AA9-D1C6-48F2-8C7B-E672C61A2A72}"/>
              </a:ext>
            </a:extLst>
          </p:cNvPr>
          <p:cNvSpPr>
            <a:spLocks noGrp="1"/>
          </p:cNvSpPr>
          <p:nvPr>
            <p:ph type="title"/>
          </p:nvPr>
        </p:nvSpPr>
        <p:spPr/>
        <p:txBody>
          <a:bodyPr>
            <a:normAutofit fontScale="90000"/>
          </a:bodyPr>
          <a:lstStyle/>
          <a:p>
            <a:r>
              <a:rPr lang="en-US" sz="3600" dirty="0"/>
              <a:t>Example: Using the D</a:t>
            </a:r>
            <a:r>
              <a:rPr lang="en-US" sz="100" dirty="0"/>
              <a:t> </a:t>
            </a:r>
            <a:r>
              <a:rPr lang="en-US" sz="3600" dirty="0" err="1"/>
              <a:t>D</a:t>
            </a:r>
            <a:r>
              <a:rPr lang="en-US" sz="100" dirty="0"/>
              <a:t> </a:t>
            </a:r>
            <a:r>
              <a:rPr lang="en-US" sz="3600" dirty="0"/>
              <a:t>M to Value a Firm Experiencing “Supernormal” Growth </a:t>
            </a:r>
            <a:r>
              <a:rPr lang="en-US" sz="1100" b="0" dirty="0"/>
              <a:t>2</a:t>
            </a:r>
          </a:p>
        </p:txBody>
      </p:sp>
      <p:sp>
        <p:nvSpPr>
          <p:cNvPr id="3" name="Content Placeholder 2">
            <a:extLst>
              <a:ext uri="{FF2B5EF4-FFF2-40B4-BE49-F238E27FC236}">
                <a16:creationId xmlns:a16="http://schemas.microsoft.com/office/drawing/2014/main" id="{07E5392C-AAF6-4736-BE3C-9BA3CEBFDEC9}"/>
              </a:ext>
            </a:extLst>
          </p:cNvPr>
          <p:cNvSpPr>
            <a:spLocks noGrp="1"/>
          </p:cNvSpPr>
          <p:nvPr>
            <p:ph sz="quarter" idx="11"/>
          </p:nvPr>
        </p:nvSpPr>
        <p:spPr>
          <a:xfrm>
            <a:off x="342900" y="1276710"/>
            <a:ext cx="8458200" cy="825360"/>
          </a:xfrm>
        </p:spPr>
        <p:txBody>
          <a:bodyPr/>
          <a:lstStyle/>
          <a:p>
            <a:pPr marL="292608" indent="-292608">
              <a:buFont typeface="Arial" panose="020B0604020202020204" pitchFamily="34" charset="0"/>
              <a:buChar char="•"/>
            </a:pPr>
            <a:r>
              <a:rPr lang="en-US" dirty="0">
                <a:solidFill>
                  <a:schemeClr val="tx1"/>
                </a:solidFill>
              </a:rPr>
              <a:t>First, calculate the total dividends over the “supernormal” growth period:</a:t>
            </a:r>
          </a:p>
        </p:txBody>
      </p:sp>
      <p:graphicFrame>
        <p:nvGraphicFramePr>
          <p:cNvPr id="9" name="Table 8">
            <a:extLst>
              <a:ext uri="{FF2B5EF4-FFF2-40B4-BE49-F238E27FC236}">
                <a16:creationId xmlns:a16="http://schemas.microsoft.com/office/drawing/2014/main" id="{C8B698E9-8194-4533-B39A-D231880B2322}"/>
              </a:ext>
            </a:extLst>
          </p:cNvPr>
          <p:cNvGraphicFramePr>
            <a:graphicFrameLocks noGrp="1"/>
          </p:cNvGraphicFramePr>
          <p:nvPr>
            <p:extLst>
              <p:ext uri="{D42A27DB-BD31-4B8C-83A1-F6EECF244321}">
                <p14:modId xmlns:p14="http://schemas.microsoft.com/office/powerpoint/2010/main" val="2123393956"/>
              </p:ext>
            </p:extLst>
          </p:nvPr>
        </p:nvGraphicFramePr>
        <p:xfrm>
          <a:off x="1068114" y="2283059"/>
          <a:ext cx="6019800" cy="1463040"/>
        </p:xfrm>
        <a:graphic>
          <a:graphicData uri="http://schemas.openxmlformats.org/drawingml/2006/table">
            <a:tbl>
              <a:tblPr firstRow="1"/>
              <a:tblGrid>
                <a:gridCol w="1738148">
                  <a:extLst>
                    <a:ext uri="{9D8B030D-6E8A-4147-A177-3AD203B41FA5}">
                      <a16:colId xmlns:a16="http://schemas.microsoft.com/office/drawing/2014/main" val="1385553672"/>
                    </a:ext>
                  </a:extLst>
                </a:gridCol>
                <a:gridCol w="4281652">
                  <a:extLst>
                    <a:ext uri="{9D8B030D-6E8A-4147-A177-3AD203B41FA5}">
                      <a16:colId xmlns:a16="http://schemas.microsoft.com/office/drawing/2014/main" val="490076265"/>
                    </a:ext>
                  </a:extLst>
                </a:gridCol>
              </a:tblGrid>
              <a:tr h="266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2B2C0E"/>
                          </a:solidFill>
                          <a:effectLst/>
                          <a:latin typeface="+mn-lt"/>
                        </a:rPr>
                        <a:t>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2B2C0E"/>
                          </a:solidFill>
                          <a:effectLst/>
                          <a:latin typeface="+mn-lt"/>
                        </a:rPr>
                        <a:t>Total Dividend: (in $millions)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87913093"/>
                  </a:ext>
                </a:extLst>
              </a:tr>
              <a:tr h="266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2B2C0E"/>
                          </a:solidFill>
                          <a:effectLst/>
                          <a:latin typeface="+mn-lt"/>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2B2C0E"/>
                          </a:solidFill>
                          <a:effectLst/>
                          <a:latin typeface="+mn-lt"/>
                        </a:rPr>
                        <a:t>$5.00 × 1.30 = $6.50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93433707"/>
                  </a:ext>
                </a:extLst>
              </a:tr>
              <a:tr h="266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2B2C0E"/>
                          </a:solidFill>
                          <a:effectLst/>
                          <a:latin typeface="+mn-lt"/>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2B2C0E"/>
                          </a:solidFill>
                          <a:effectLst/>
                          <a:latin typeface="+mn-lt"/>
                        </a:rPr>
                        <a:t>$6.50 × 1.30 = $8.45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09477908"/>
                  </a:ext>
                </a:extLst>
              </a:tr>
              <a:tr h="266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2B2C0E"/>
                          </a:solidFill>
                          <a:effectLst/>
                          <a:latin typeface="+mn-lt"/>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2B2C0E"/>
                          </a:solidFill>
                          <a:effectLst/>
                          <a:latin typeface="+mn-lt"/>
                        </a:rPr>
                        <a:t>$8.45 × 1.30 = $10.985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68241904"/>
                  </a:ext>
                </a:extLst>
              </a:tr>
            </a:tbl>
          </a:graphicData>
        </a:graphic>
      </p:graphicFrame>
      <p:sp>
        <p:nvSpPr>
          <p:cNvPr id="8" name="Content Placeholder 7">
            <a:extLst>
              <a:ext uri="{FF2B5EF4-FFF2-40B4-BE49-F238E27FC236}">
                <a16:creationId xmlns:a16="http://schemas.microsoft.com/office/drawing/2014/main" id="{BD727A31-6FBC-41B1-9073-6AE1D56BCD32}"/>
              </a:ext>
            </a:extLst>
          </p:cNvPr>
          <p:cNvSpPr>
            <a:spLocks noGrp="1"/>
          </p:cNvSpPr>
          <p:nvPr>
            <p:ph sz="quarter" idx="14"/>
          </p:nvPr>
        </p:nvSpPr>
        <p:spPr>
          <a:xfrm>
            <a:off x="342900" y="3927088"/>
            <a:ext cx="8458200" cy="886650"/>
          </a:xfrm>
        </p:spPr>
        <p:txBody>
          <a:bodyPr/>
          <a:lstStyle/>
          <a:p>
            <a:pPr marL="292608" indent="-292608">
              <a:buFont typeface="Arial" panose="020B0604020202020204" pitchFamily="34" charset="0"/>
              <a:buChar char="•"/>
            </a:pPr>
            <a:r>
              <a:rPr lang="en-US" dirty="0"/>
              <a:t>Using the long run growth rate, g, the value of all the shares at Time 3 can be calculated as:</a:t>
            </a:r>
          </a:p>
        </p:txBody>
      </p:sp>
      <p:graphicFrame>
        <p:nvGraphicFramePr>
          <p:cNvPr id="10" name="Object 9">
            <a:extLst>
              <a:ext uri="{FF2B5EF4-FFF2-40B4-BE49-F238E27FC236}">
                <a16:creationId xmlns:a16="http://schemas.microsoft.com/office/drawing/2014/main" id="{53E9EC84-13E3-476D-BCE8-A7E0EDCBDD63}"/>
              </a:ext>
            </a:extLst>
          </p:cNvPr>
          <p:cNvGraphicFramePr>
            <a:graphicFrameLocks noChangeAspect="1"/>
          </p:cNvGraphicFramePr>
          <p:nvPr>
            <p:extLst>
              <p:ext uri="{D42A27DB-BD31-4B8C-83A1-F6EECF244321}">
                <p14:modId xmlns:p14="http://schemas.microsoft.com/office/powerpoint/2010/main" val="163302726"/>
              </p:ext>
            </p:extLst>
          </p:nvPr>
        </p:nvGraphicFramePr>
        <p:xfrm>
          <a:off x="2273081" y="4994727"/>
          <a:ext cx="3238500" cy="482600"/>
        </p:xfrm>
        <a:graphic>
          <a:graphicData uri="http://schemas.openxmlformats.org/presentationml/2006/ole">
            <mc:AlternateContent xmlns:mc="http://schemas.openxmlformats.org/markup-compatibility/2006">
              <mc:Choice xmlns:v="urn:schemas-microsoft-com:vml" Requires="v">
                <p:oleObj spid="_x0000_s45280" name="Equation" r:id="rId3" imgW="3238200" imgH="482400" progId="Equation.DSMT4">
                  <p:embed/>
                </p:oleObj>
              </mc:Choice>
              <mc:Fallback>
                <p:oleObj name="Equation" r:id="rId3" imgW="3238200" imgH="482400" progId="Equation.DSMT4">
                  <p:embed/>
                  <p:pic>
                    <p:nvPicPr>
                      <p:cNvPr id="10" name="Object 9">
                        <a:extLst>
                          <a:ext uri="{FF2B5EF4-FFF2-40B4-BE49-F238E27FC236}">
                            <a16:creationId xmlns:a16="http://schemas.microsoft.com/office/drawing/2014/main" id="{53E9EC84-13E3-476D-BCE8-A7E0EDCBDD63}"/>
                          </a:ext>
                        </a:extLst>
                      </p:cNvPr>
                      <p:cNvPicPr/>
                      <p:nvPr/>
                    </p:nvPicPr>
                    <p:blipFill>
                      <a:blip r:embed="rId4"/>
                      <a:stretch>
                        <a:fillRect/>
                      </a:stretch>
                    </p:blipFill>
                    <p:spPr>
                      <a:xfrm>
                        <a:off x="2273081" y="4994727"/>
                        <a:ext cx="3238500" cy="4826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DCEB7B0E-3241-42CB-BB64-3AA43E8C0764}"/>
              </a:ext>
            </a:extLst>
          </p:cNvPr>
          <p:cNvGraphicFramePr>
            <a:graphicFrameLocks noChangeAspect="1"/>
          </p:cNvGraphicFramePr>
          <p:nvPr>
            <p:extLst>
              <p:ext uri="{D42A27DB-BD31-4B8C-83A1-F6EECF244321}">
                <p14:modId xmlns:p14="http://schemas.microsoft.com/office/powerpoint/2010/main" val="4288359753"/>
              </p:ext>
            </p:extLst>
          </p:nvPr>
        </p:nvGraphicFramePr>
        <p:xfrm>
          <a:off x="2273081" y="5657381"/>
          <a:ext cx="5702300" cy="431800"/>
        </p:xfrm>
        <a:graphic>
          <a:graphicData uri="http://schemas.openxmlformats.org/presentationml/2006/ole">
            <mc:AlternateContent xmlns:mc="http://schemas.openxmlformats.org/markup-compatibility/2006">
              <mc:Choice xmlns:v="urn:schemas-microsoft-com:vml" Requires="v">
                <p:oleObj spid="_x0000_s45281" name="Equation" r:id="rId5" imgW="5702040" imgH="431640" progId="Equation.DSMT4">
                  <p:embed/>
                </p:oleObj>
              </mc:Choice>
              <mc:Fallback>
                <p:oleObj name="Equation" r:id="rId5" imgW="5702040" imgH="431640" progId="Equation.DSMT4">
                  <p:embed/>
                  <p:pic>
                    <p:nvPicPr>
                      <p:cNvPr id="11" name="Object 10">
                        <a:extLst>
                          <a:ext uri="{FF2B5EF4-FFF2-40B4-BE49-F238E27FC236}">
                            <a16:creationId xmlns:a16="http://schemas.microsoft.com/office/drawing/2014/main" id="{DCEB7B0E-3241-42CB-BB64-3AA43E8C0764}"/>
                          </a:ext>
                        </a:extLst>
                      </p:cNvPr>
                      <p:cNvPicPr/>
                      <p:nvPr/>
                    </p:nvPicPr>
                    <p:blipFill>
                      <a:blip r:embed="rId6"/>
                      <a:stretch>
                        <a:fillRect/>
                      </a:stretch>
                    </p:blipFill>
                    <p:spPr>
                      <a:xfrm>
                        <a:off x="2273081" y="5657381"/>
                        <a:ext cx="5702300" cy="431800"/>
                      </a:xfrm>
                      <a:prstGeom prst="rect">
                        <a:avLst/>
                      </a:prstGeom>
                    </p:spPr>
                  </p:pic>
                </p:oleObj>
              </mc:Fallback>
            </mc:AlternateContent>
          </a:graphicData>
        </a:graphic>
      </p:graphicFrame>
      <p:sp>
        <p:nvSpPr>
          <p:cNvPr id="7" name="Slide Number Placeholder 6">
            <a:extLst>
              <a:ext uri="{FF2B5EF4-FFF2-40B4-BE49-F238E27FC236}">
                <a16:creationId xmlns:a16="http://schemas.microsoft.com/office/drawing/2014/main" id="{1FA158E9-3117-4EC6-8CAD-D9CC0D053B46}"/>
              </a:ext>
            </a:extLst>
          </p:cNvPr>
          <p:cNvSpPr>
            <a:spLocks noGrp="1"/>
          </p:cNvSpPr>
          <p:nvPr>
            <p:ph type="sldNum" sz="quarter" idx="10"/>
          </p:nvPr>
        </p:nvSpPr>
        <p:spPr/>
        <p:txBody>
          <a:bodyPr/>
          <a:lstStyle/>
          <a:p>
            <a:fld id="{68151E55-6873-49E2-B8D5-2F265E6F1973}" type="slidenum">
              <a:rPr lang="en-US" smtClean="0"/>
              <a:t>23</a:t>
            </a:fld>
            <a:endParaRPr lang="en-US"/>
          </a:p>
        </p:txBody>
      </p:sp>
    </p:spTree>
    <p:extLst>
      <p:ext uri="{BB962C8B-B14F-4D97-AF65-F5344CB8AC3E}">
        <p14:creationId xmlns:p14="http://schemas.microsoft.com/office/powerpoint/2010/main" val="1052797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90AA9-D1C6-48F2-8C7B-E672C61A2A72}"/>
              </a:ext>
            </a:extLst>
          </p:cNvPr>
          <p:cNvSpPr>
            <a:spLocks noGrp="1"/>
          </p:cNvSpPr>
          <p:nvPr>
            <p:ph type="title"/>
          </p:nvPr>
        </p:nvSpPr>
        <p:spPr/>
        <p:txBody>
          <a:bodyPr>
            <a:normAutofit fontScale="90000"/>
          </a:bodyPr>
          <a:lstStyle/>
          <a:p>
            <a:r>
              <a:rPr lang="en-US" sz="3600" dirty="0"/>
              <a:t>Example: Using the D</a:t>
            </a:r>
            <a:r>
              <a:rPr lang="en-US" sz="100" dirty="0"/>
              <a:t> </a:t>
            </a:r>
            <a:r>
              <a:rPr lang="en-US" sz="3600" dirty="0" err="1"/>
              <a:t>D</a:t>
            </a:r>
            <a:r>
              <a:rPr lang="en-US" sz="100" dirty="0"/>
              <a:t> </a:t>
            </a:r>
            <a:r>
              <a:rPr lang="en-US" sz="3600" dirty="0"/>
              <a:t>M to Value a Firm Experiencing “Supernormal” Growth </a:t>
            </a:r>
            <a:r>
              <a:rPr lang="en-US" sz="1100" b="0" dirty="0"/>
              <a:t>3</a:t>
            </a:r>
          </a:p>
        </p:txBody>
      </p:sp>
      <p:sp>
        <p:nvSpPr>
          <p:cNvPr id="3" name="Content Placeholder 2">
            <a:extLst>
              <a:ext uri="{FF2B5EF4-FFF2-40B4-BE49-F238E27FC236}">
                <a16:creationId xmlns:a16="http://schemas.microsoft.com/office/drawing/2014/main" id="{07E5392C-AAF6-4736-BE3C-9BA3CEBFDEC9}"/>
              </a:ext>
            </a:extLst>
          </p:cNvPr>
          <p:cNvSpPr>
            <a:spLocks noGrp="1"/>
          </p:cNvSpPr>
          <p:nvPr>
            <p:ph sz="quarter" idx="11"/>
          </p:nvPr>
        </p:nvSpPr>
        <p:spPr>
          <a:xfrm>
            <a:off x="342900" y="1276710"/>
            <a:ext cx="8458200" cy="1182711"/>
          </a:xfrm>
        </p:spPr>
        <p:txBody>
          <a:bodyPr/>
          <a:lstStyle/>
          <a:p>
            <a:pPr marL="292608" indent="-292608">
              <a:buFont typeface="Arial" panose="020B0604020202020204" pitchFamily="34" charset="0"/>
              <a:buChar char="•"/>
            </a:pPr>
            <a:r>
              <a:rPr lang="en-US" dirty="0">
                <a:solidFill>
                  <a:schemeClr val="tx1"/>
                </a:solidFill>
              </a:rPr>
              <a:t>To determine the present value of the firm today, we need the present value of $120.835 and the present value of the dividends paid in the first 3 years:</a:t>
            </a:r>
          </a:p>
        </p:txBody>
      </p:sp>
      <p:graphicFrame>
        <p:nvGraphicFramePr>
          <p:cNvPr id="4" name="Object 3">
            <a:extLst>
              <a:ext uri="{FF2B5EF4-FFF2-40B4-BE49-F238E27FC236}">
                <a16:creationId xmlns:a16="http://schemas.microsoft.com/office/drawing/2014/main" id="{7259AF2E-9BAC-43A0-B03E-9DB8E40CD4C9}"/>
              </a:ext>
            </a:extLst>
          </p:cNvPr>
          <p:cNvGraphicFramePr>
            <a:graphicFrameLocks noChangeAspect="1"/>
          </p:cNvGraphicFramePr>
          <p:nvPr/>
        </p:nvGraphicFramePr>
        <p:xfrm>
          <a:off x="910241" y="2594608"/>
          <a:ext cx="5041900" cy="876300"/>
        </p:xfrm>
        <a:graphic>
          <a:graphicData uri="http://schemas.openxmlformats.org/presentationml/2006/ole">
            <mc:AlternateContent xmlns:mc="http://schemas.openxmlformats.org/markup-compatibility/2006">
              <mc:Choice xmlns:v="urn:schemas-microsoft-com:vml" Requires="v">
                <p:oleObj spid="_x0000_s46460" name="Equation" r:id="rId3" imgW="5041800" imgH="876240" progId="Equation.DSMT4">
                  <p:embed/>
                </p:oleObj>
              </mc:Choice>
              <mc:Fallback>
                <p:oleObj name="Equation" r:id="rId3" imgW="5041800" imgH="876240" progId="Equation.DSMT4">
                  <p:embed/>
                  <p:pic>
                    <p:nvPicPr>
                      <p:cNvPr id="4" name="Object 3">
                        <a:extLst>
                          <a:ext uri="{FF2B5EF4-FFF2-40B4-BE49-F238E27FC236}">
                            <a16:creationId xmlns:a16="http://schemas.microsoft.com/office/drawing/2014/main" id="{7259AF2E-9BAC-43A0-B03E-9DB8E40CD4C9}"/>
                          </a:ext>
                        </a:extLst>
                      </p:cNvPr>
                      <p:cNvPicPr/>
                      <p:nvPr/>
                    </p:nvPicPr>
                    <p:blipFill>
                      <a:blip r:embed="rId4"/>
                      <a:stretch>
                        <a:fillRect/>
                      </a:stretch>
                    </p:blipFill>
                    <p:spPr>
                      <a:xfrm>
                        <a:off x="910241" y="2594608"/>
                        <a:ext cx="5041900" cy="8763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2CFB0B4D-113C-4364-9174-C5CE78F15C3C}"/>
              </a:ext>
            </a:extLst>
          </p:cNvPr>
          <p:cNvGraphicFramePr>
            <a:graphicFrameLocks noChangeAspect="1"/>
          </p:cNvGraphicFramePr>
          <p:nvPr>
            <p:extLst>
              <p:ext uri="{D42A27DB-BD31-4B8C-83A1-F6EECF244321}">
                <p14:modId xmlns:p14="http://schemas.microsoft.com/office/powerpoint/2010/main" val="3962917611"/>
              </p:ext>
            </p:extLst>
          </p:nvPr>
        </p:nvGraphicFramePr>
        <p:xfrm>
          <a:off x="910241" y="3564056"/>
          <a:ext cx="6489700" cy="876300"/>
        </p:xfrm>
        <a:graphic>
          <a:graphicData uri="http://schemas.openxmlformats.org/presentationml/2006/ole">
            <mc:AlternateContent xmlns:mc="http://schemas.openxmlformats.org/markup-compatibility/2006">
              <mc:Choice xmlns:v="urn:schemas-microsoft-com:vml" Requires="v">
                <p:oleObj spid="_x0000_s46461" name="Equation" r:id="rId5" imgW="6489360" imgH="876240" progId="Equation.DSMT4">
                  <p:embed/>
                </p:oleObj>
              </mc:Choice>
              <mc:Fallback>
                <p:oleObj name="Equation" r:id="rId5" imgW="6489360" imgH="876240" progId="Equation.DSMT4">
                  <p:embed/>
                  <p:pic>
                    <p:nvPicPr>
                      <p:cNvPr id="6" name="Object 5">
                        <a:extLst>
                          <a:ext uri="{FF2B5EF4-FFF2-40B4-BE49-F238E27FC236}">
                            <a16:creationId xmlns:a16="http://schemas.microsoft.com/office/drawing/2014/main" id="{2CFB0B4D-113C-4364-9174-C5CE78F15C3C}"/>
                          </a:ext>
                        </a:extLst>
                      </p:cNvPr>
                      <p:cNvPicPr/>
                      <p:nvPr/>
                    </p:nvPicPr>
                    <p:blipFill>
                      <a:blip r:embed="rId6"/>
                      <a:stretch>
                        <a:fillRect/>
                      </a:stretch>
                    </p:blipFill>
                    <p:spPr>
                      <a:xfrm>
                        <a:off x="910241" y="3564056"/>
                        <a:ext cx="6489700" cy="876300"/>
                      </a:xfrm>
                      <a:prstGeom prst="rect">
                        <a:avLst/>
                      </a:prstGeom>
                    </p:spPr>
                  </p:pic>
                </p:oleObj>
              </mc:Fallback>
            </mc:AlternateContent>
          </a:graphicData>
        </a:graphic>
      </p:graphicFrame>
      <p:pic>
        <p:nvPicPr>
          <p:cNvPr id="12" name="Picture 11" descr="left arrow.">
            <a:extLst>
              <a:ext uri="{FF2B5EF4-FFF2-40B4-BE49-F238E27FC236}">
                <a16:creationId xmlns:a16="http://schemas.microsoft.com/office/drawing/2014/main" id="{34A12B08-296D-48DB-AA0F-97D90B847D5A}"/>
              </a:ext>
            </a:extLst>
          </p:cNvPr>
          <p:cNvPicPr>
            <a:picLocks noChangeAspect="1"/>
          </p:cNvPicPr>
          <p:nvPr/>
        </p:nvPicPr>
        <p:blipFill>
          <a:blip r:embed="rId7"/>
          <a:stretch>
            <a:fillRect/>
          </a:stretch>
        </p:blipFill>
        <p:spPr>
          <a:xfrm>
            <a:off x="7586333" y="3635173"/>
            <a:ext cx="560881" cy="292633"/>
          </a:xfrm>
          <a:prstGeom prst="rect">
            <a:avLst/>
          </a:prstGeom>
        </p:spPr>
      </p:pic>
      <p:graphicFrame>
        <p:nvGraphicFramePr>
          <p:cNvPr id="13" name="Object 12">
            <a:extLst>
              <a:ext uri="{FF2B5EF4-FFF2-40B4-BE49-F238E27FC236}">
                <a16:creationId xmlns:a16="http://schemas.microsoft.com/office/drawing/2014/main" id="{DBBAB0E8-1753-4AF2-8107-3FE38DF58C7B}"/>
              </a:ext>
            </a:extLst>
          </p:cNvPr>
          <p:cNvGraphicFramePr>
            <a:graphicFrameLocks noChangeAspect="1"/>
          </p:cNvGraphicFramePr>
          <p:nvPr>
            <p:extLst>
              <p:ext uri="{D42A27DB-BD31-4B8C-83A1-F6EECF244321}">
                <p14:modId xmlns:p14="http://schemas.microsoft.com/office/powerpoint/2010/main" val="772669262"/>
              </p:ext>
            </p:extLst>
          </p:nvPr>
        </p:nvGraphicFramePr>
        <p:xfrm>
          <a:off x="1272189" y="4575543"/>
          <a:ext cx="3937000" cy="304800"/>
        </p:xfrm>
        <a:graphic>
          <a:graphicData uri="http://schemas.openxmlformats.org/presentationml/2006/ole">
            <mc:AlternateContent xmlns:mc="http://schemas.openxmlformats.org/markup-compatibility/2006">
              <mc:Choice xmlns:v="urn:schemas-microsoft-com:vml" Requires="v">
                <p:oleObj spid="_x0000_s46462" name="Equation" r:id="rId8" imgW="3936960" imgH="304560" progId="Equation.DSMT4">
                  <p:embed/>
                </p:oleObj>
              </mc:Choice>
              <mc:Fallback>
                <p:oleObj name="Equation" r:id="rId8" imgW="3936960" imgH="304560" progId="Equation.DSMT4">
                  <p:embed/>
                  <p:pic>
                    <p:nvPicPr>
                      <p:cNvPr id="13" name="Object 12">
                        <a:extLst>
                          <a:ext uri="{FF2B5EF4-FFF2-40B4-BE49-F238E27FC236}">
                            <a16:creationId xmlns:a16="http://schemas.microsoft.com/office/drawing/2014/main" id="{DBBAB0E8-1753-4AF2-8107-3FE38DF58C7B}"/>
                          </a:ext>
                        </a:extLst>
                      </p:cNvPr>
                      <p:cNvPicPr/>
                      <p:nvPr/>
                    </p:nvPicPr>
                    <p:blipFill>
                      <a:blip r:embed="rId9"/>
                      <a:stretch>
                        <a:fillRect/>
                      </a:stretch>
                    </p:blipFill>
                    <p:spPr>
                      <a:xfrm>
                        <a:off x="1272189" y="4575543"/>
                        <a:ext cx="3937000" cy="3048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DE03BBCD-696C-4B35-A44F-C4E3A1696FA1}"/>
              </a:ext>
            </a:extLst>
          </p:cNvPr>
          <p:cNvGraphicFramePr>
            <a:graphicFrameLocks noChangeAspect="1"/>
          </p:cNvGraphicFramePr>
          <p:nvPr>
            <p:extLst>
              <p:ext uri="{D42A27DB-BD31-4B8C-83A1-F6EECF244321}">
                <p14:modId xmlns:p14="http://schemas.microsoft.com/office/powerpoint/2010/main" val="2281631205"/>
              </p:ext>
            </p:extLst>
          </p:nvPr>
        </p:nvGraphicFramePr>
        <p:xfrm>
          <a:off x="1277938" y="5100638"/>
          <a:ext cx="2108200" cy="304800"/>
        </p:xfrm>
        <a:graphic>
          <a:graphicData uri="http://schemas.openxmlformats.org/presentationml/2006/ole">
            <mc:AlternateContent xmlns:mc="http://schemas.openxmlformats.org/markup-compatibility/2006">
              <mc:Choice xmlns:v="urn:schemas-microsoft-com:vml" Requires="v">
                <p:oleObj spid="_x0000_s46463" name="Equation" r:id="rId10" imgW="2108160" imgH="304560" progId="Equation.DSMT4">
                  <p:embed/>
                </p:oleObj>
              </mc:Choice>
              <mc:Fallback>
                <p:oleObj name="Equation" r:id="rId10" imgW="2108160" imgH="304560" progId="Equation.DSMT4">
                  <p:embed/>
                  <p:pic>
                    <p:nvPicPr>
                      <p:cNvPr id="14" name="Object 13">
                        <a:extLst>
                          <a:ext uri="{FF2B5EF4-FFF2-40B4-BE49-F238E27FC236}">
                            <a16:creationId xmlns:a16="http://schemas.microsoft.com/office/drawing/2014/main" id="{DE03BBCD-696C-4B35-A44F-C4E3A1696FA1}"/>
                          </a:ext>
                        </a:extLst>
                      </p:cNvPr>
                      <p:cNvPicPr/>
                      <p:nvPr/>
                    </p:nvPicPr>
                    <p:blipFill>
                      <a:blip r:embed="rId11"/>
                      <a:stretch>
                        <a:fillRect/>
                      </a:stretch>
                    </p:blipFill>
                    <p:spPr>
                      <a:xfrm>
                        <a:off x="1277938" y="5100638"/>
                        <a:ext cx="2108200" cy="3048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BD727A31-6FBC-41B1-9073-6AE1D56BCD32}"/>
              </a:ext>
            </a:extLst>
          </p:cNvPr>
          <p:cNvSpPr>
            <a:spLocks noGrp="1"/>
          </p:cNvSpPr>
          <p:nvPr>
            <p:ph sz="quarter" idx="14"/>
          </p:nvPr>
        </p:nvSpPr>
        <p:spPr>
          <a:xfrm>
            <a:off x="342900" y="5612524"/>
            <a:ext cx="8458200" cy="819806"/>
          </a:xfrm>
        </p:spPr>
        <p:style>
          <a:lnRef idx="2">
            <a:schemeClr val="accent3"/>
          </a:lnRef>
          <a:fillRef idx="1">
            <a:schemeClr val="lt1"/>
          </a:fillRef>
          <a:effectRef idx="0">
            <a:schemeClr val="accent3"/>
          </a:effectRef>
          <a:fontRef idx="minor">
            <a:schemeClr val="dk1"/>
          </a:fontRef>
        </p:style>
        <p:txBody>
          <a:bodyPr/>
          <a:lstStyle/>
          <a:p>
            <a:pPr algn="ctr"/>
            <a:r>
              <a:rPr lang="en-US" dirty="0">
                <a:solidFill>
                  <a:srgbClr val="002060"/>
                </a:solidFill>
              </a:rPr>
              <a:t>If there are 20 million shares outstanding, the price per share is $4.38.</a:t>
            </a:r>
          </a:p>
        </p:txBody>
      </p:sp>
      <p:sp>
        <p:nvSpPr>
          <p:cNvPr id="7" name="Slide Number Placeholder 6">
            <a:extLst>
              <a:ext uri="{FF2B5EF4-FFF2-40B4-BE49-F238E27FC236}">
                <a16:creationId xmlns:a16="http://schemas.microsoft.com/office/drawing/2014/main" id="{1FA158E9-3117-4EC6-8CAD-D9CC0D053B46}"/>
              </a:ext>
            </a:extLst>
          </p:cNvPr>
          <p:cNvSpPr>
            <a:spLocks noGrp="1"/>
          </p:cNvSpPr>
          <p:nvPr>
            <p:ph type="sldNum" sz="quarter" idx="10"/>
          </p:nvPr>
        </p:nvSpPr>
        <p:spPr/>
        <p:txBody>
          <a:bodyPr/>
          <a:lstStyle/>
          <a:p>
            <a:fld id="{68151E55-6873-49E2-B8D5-2F265E6F1973}" type="slidenum">
              <a:rPr lang="en-US" smtClean="0"/>
              <a:t>24</a:t>
            </a:fld>
            <a:endParaRPr lang="en-US"/>
          </a:p>
        </p:txBody>
      </p:sp>
    </p:spTree>
    <p:extLst>
      <p:ext uri="{BB962C8B-B14F-4D97-AF65-F5344CB8AC3E}">
        <p14:creationId xmlns:p14="http://schemas.microsoft.com/office/powerpoint/2010/main" val="44346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90AA9-D1C6-48F2-8C7B-E672C61A2A72}"/>
              </a:ext>
            </a:extLst>
          </p:cNvPr>
          <p:cNvSpPr>
            <a:spLocks noGrp="1"/>
          </p:cNvSpPr>
          <p:nvPr>
            <p:ph type="title"/>
          </p:nvPr>
        </p:nvSpPr>
        <p:spPr/>
        <p:txBody>
          <a:bodyPr>
            <a:normAutofit/>
          </a:bodyPr>
          <a:lstStyle/>
          <a:p>
            <a:r>
              <a:rPr lang="en-US" sz="3600" dirty="0"/>
              <a:t>The H-Model </a:t>
            </a:r>
            <a:r>
              <a:rPr lang="en-US" sz="1000" b="0" dirty="0"/>
              <a:t>1</a:t>
            </a:r>
          </a:p>
        </p:txBody>
      </p:sp>
      <p:sp>
        <p:nvSpPr>
          <p:cNvPr id="3" name="Content Placeholder 2">
            <a:extLst>
              <a:ext uri="{FF2B5EF4-FFF2-40B4-BE49-F238E27FC236}">
                <a16:creationId xmlns:a16="http://schemas.microsoft.com/office/drawing/2014/main" id="{07E5392C-AAF6-4736-BE3C-9BA3CEBFDEC9}"/>
              </a:ext>
            </a:extLst>
          </p:cNvPr>
          <p:cNvSpPr>
            <a:spLocks noGrp="1"/>
          </p:cNvSpPr>
          <p:nvPr>
            <p:ph sz="quarter" idx="11"/>
          </p:nvPr>
        </p:nvSpPr>
        <p:spPr>
          <a:xfrm>
            <a:off x="342900" y="1276710"/>
            <a:ext cx="8458200" cy="5008476"/>
          </a:xfrm>
        </p:spPr>
        <p:txBody>
          <a:bodyPr/>
          <a:lstStyle/>
          <a:p>
            <a:pPr marL="292608" indent="-292608">
              <a:buFont typeface="Arial" panose="020B0604020202020204" pitchFamily="34" charset="0"/>
              <a:buChar char="•"/>
            </a:pPr>
            <a:r>
              <a:rPr lang="en-US" dirty="0">
                <a:solidFill>
                  <a:schemeClr val="tx1"/>
                </a:solidFill>
              </a:rPr>
              <a:t>For Chain Reaction, Inc., we assumed a supernormal growth rate of 30 percent per year for three years, and then growth at a perpetual 10 percent.</a:t>
            </a:r>
          </a:p>
          <a:p>
            <a:pPr marL="292608" indent="-292608">
              <a:buFont typeface="Arial" panose="020B0604020202020204" pitchFamily="34" charset="0"/>
              <a:buChar char="•"/>
            </a:pPr>
            <a:r>
              <a:rPr lang="en-US" dirty="0">
                <a:solidFill>
                  <a:schemeClr val="tx1"/>
                </a:solidFill>
              </a:rPr>
              <a:t>The growth rate is more likely to start at a high level and then fall over time until reaching its perpetual level.</a:t>
            </a:r>
          </a:p>
          <a:p>
            <a:pPr marL="292608" indent="-292608">
              <a:buFont typeface="Arial" panose="020B0604020202020204" pitchFamily="34" charset="0"/>
              <a:buChar char="•"/>
            </a:pPr>
            <a:r>
              <a:rPr lang="en-US" dirty="0">
                <a:solidFill>
                  <a:schemeClr val="tx1"/>
                </a:solidFill>
              </a:rPr>
              <a:t>There are many possible ways to assume how the growth rate declines.</a:t>
            </a:r>
          </a:p>
          <a:p>
            <a:pPr marL="292608" indent="-292608">
              <a:buFont typeface="Arial" panose="020B0604020202020204" pitchFamily="34" charset="0"/>
              <a:buChar char="•"/>
            </a:pPr>
            <a:r>
              <a:rPr lang="en-US" dirty="0">
                <a:solidFill>
                  <a:schemeClr val="tx1"/>
                </a:solidFill>
              </a:rPr>
              <a:t>A popular way is the H-model, which assumes a linear growth rate decline.</a:t>
            </a:r>
          </a:p>
        </p:txBody>
      </p:sp>
      <p:sp>
        <p:nvSpPr>
          <p:cNvPr id="7" name="Slide Number Placeholder 6">
            <a:extLst>
              <a:ext uri="{FF2B5EF4-FFF2-40B4-BE49-F238E27FC236}">
                <a16:creationId xmlns:a16="http://schemas.microsoft.com/office/drawing/2014/main" id="{1FA158E9-3117-4EC6-8CAD-D9CC0D053B46}"/>
              </a:ext>
            </a:extLst>
          </p:cNvPr>
          <p:cNvSpPr>
            <a:spLocks noGrp="1"/>
          </p:cNvSpPr>
          <p:nvPr>
            <p:ph type="sldNum" sz="quarter" idx="10"/>
          </p:nvPr>
        </p:nvSpPr>
        <p:spPr/>
        <p:txBody>
          <a:bodyPr/>
          <a:lstStyle/>
          <a:p>
            <a:fld id="{68151E55-6873-49E2-B8D5-2F265E6F1973}" type="slidenum">
              <a:rPr lang="en-US" smtClean="0"/>
              <a:t>25</a:t>
            </a:fld>
            <a:endParaRPr lang="en-US"/>
          </a:p>
        </p:txBody>
      </p:sp>
    </p:spTree>
    <p:extLst>
      <p:ext uri="{BB962C8B-B14F-4D97-AF65-F5344CB8AC3E}">
        <p14:creationId xmlns:p14="http://schemas.microsoft.com/office/powerpoint/2010/main" val="3461840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2DAEC-02BE-4909-9CC1-C7312285AC22}"/>
              </a:ext>
            </a:extLst>
          </p:cNvPr>
          <p:cNvSpPr>
            <a:spLocks noGrp="1"/>
          </p:cNvSpPr>
          <p:nvPr>
            <p:ph type="title"/>
          </p:nvPr>
        </p:nvSpPr>
        <p:spPr/>
        <p:txBody>
          <a:bodyPr>
            <a:normAutofit/>
          </a:bodyPr>
          <a:lstStyle/>
          <a:p>
            <a:r>
              <a:rPr lang="en-US" sz="3600" dirty="0"/>
              <a:t>The H-Model and Chain Reaction </a:t>
            </a:r>
            <a:r>
              <a:rPr lang="en-US" sz="1000" b="0" dirty="0"/>
              <a:t>1</a:t>
            </a:r>
          </a:p>
        </p:txBody>
      </p:sp>
      <p:sp>
        <p:nvSpPr>
          <p:cNvPr id="3" name="Content Placeholder 2">
            <a:extLst>
              <a:ext uri="{FF2B5EF4-FFF2-40B4-BE49-F238E27FC236}">
                <a16:creationId xmlns:a16="http://schemas.microsoft.com/office/drawing/2014/main" id="{C3F1ACFD-BEDB-4DE5-B75B-1A204C018553}"/>
              </a:ext>
            </a:extLst>
          </p:cNvPr>
          <p:cNvSpPr>
            <a:spLocks noGrp="1"/>
          </p:cNvSpPr>
          <p:nvPr>
            <p:ph sz="quarter" idx="11"/>
          </p:nvPr>
        </p:nvSpPr>
        <p:spPr>
          <a:xfrm>
            <a:off x="342900" y="1276710"/>
            <a:ext cx="8458200" cy="1319345"/>
          </a:xfrm>
        </p:spPr>
        <p:txBody>
          <a:bodyPr/>
          <a:lstStyle/>
          <a:p>
            <a:r>
              <a:rPr lang="en-US" sz="1800" dirty="0"/>
              <a:t>Suppose the growth rate begins at 30% and reaches 10% </a:t>
            </a:r>
            <a:r>
              <a:rPr lang="en-US" sz="1800" b="1" dirty="0"/>
              <a:t>during</a:t>
            </a:r>
            <a:r>
              <a:rPr lang="en-US" sz="1800" dirty="0"/>
              <a:t> year 4 and beyond.</a:t>
            </a:r>
          </a:p>
          <a:p>
            <a:r>
              <a:rPr lang="en-US" sz="1800" dirty="0"/>
              <a:t>Using the H-model, we would assume that the company’s growth rate would decline by 20% from the end of year 1 to the beginning of year 4.</a:t>
            </a:r>
          </a:p>
        </p:txBody>
      </p:sp>
      <p:pic>
        <p:nvPicPr>
          <p:cNvPr id="9" name="Picture 8" descr="A timeline ranges from year 1 to year 4. The company growth from year 1 to year 4 is as follows. Year 1: 30%. Year 2:? Year 3:? Year 4: 10%.">
            <a:extLst>
              <a:ext uri="{FF2B5EF4-FFF2-40B4-BE49-F238E27FC236}">
                <a16:creationId xmlns:a16="http://schemas.microsoft.com/office/drawing/2014/main" id="{FDFEC485-6B45-4A72-B392-16AF7E365441}"/>
              </a:ext>
            </a:extLst>
          </p:cNvPr>
          <p:cNvPicPr>
            <a:picLocks noChangeAspect="1"/>
          </p:cNvPicPr>
          <p:nvPr/>
        </p:nvPicPr>
        <p:blipFill>
          <a:blip r:embed="rId2"/>
          <a:stretch>
            <a:fillRect/>
          </a:stretch>
        </p:blipFill>
        <p:spPr>
          <a:xfrm>
            <a:off x="2054988" y="2710197"/>
            <a:ext cx="4718713" cy="1347333"/>
          </a:xfrm>
          <a:prstGeom prst="rect">
            <a:avLst/>
          </a:prstGeom>
        </p:spPr>
      </p:pic>
      <p:sp>
        <p:nvSpPr>
          <p:cNvPr id="4" name="Content Placeholder 3">
            <a:extLst>
              <a:ext uri="{FF2B5EF4-FFF2-40B4-BE49-F238E27FC236}">
                <a16:creationId xmlns:a16="http://schemas.microsoft.com/office/drawing/2014/main" id="{2864F79A-EEDA-4D05-BE04-31C20D54D014}"/>
              </a:ext>
            </a:extLst>
          </p:cNvPr>
          <p:cNvSpPr>
            <a:spLocks noGrp="1"/>
          </p:cNvSpPr>
          <p:nvPr>
            <p:ph sz="quarter" idx="14"/>
          </p:nvPr>
        </p:nvSpPr>
        <p:spPr>
          <a:xfrm>
            <a:off x="342900" y="4267200"/>
            <a:ext cx="8458200" cy="2196661"/>
          </a:xfrm>
        </p:spPr>
        <p:txBody>
          <a:bodyPr/>
          <a:lstStyle/>
          <a:p>
            <a:r>
              <a:rPr lang="en-US" sz="1800" dirty="0"/>
              <a:t>Growth Falls from 30% to 10%, or 20%, over three years: 20%/3 = 6.67%</a:t>
            </a:r>
          </a:p>
          <a:p>
            <a:pPr marL="292608" indent="-292608">
              <a:buFont typeface="Arial" panose="020B0604020202020204" pitchFamily="34" charset="0"/>
              <a:buChar char="•"/>
            </a:pPr>
            <a:r>
              <a:rPr lang="en-US" sz="1800" dirty="0"/>
              <a:t>Year 2 Growth: 30% − 6.67% = 23.33%</a:t>
            </a:r>
          </a:p>
          <a:p>
            <a:pPr marL="292608" indent="-292608">
              <a:buFont typeface="Arial" panose="020B0604020202020204" pitchFamily="34" charset="0"/>
              <a:buChar char="•"/>
            </a:pPr>
            <a:r>
              <a:rPr lang="en-US" sz="1800" dirty="0"/>
              <a:t>Year 3 Growth: 23.33% − 6.67% = 16.67%</a:t>
            </a:r>
          </a:p>
          <a:p>
            <a:pPr marL="292608" indent="-292608">
              <a:buFont typeface="Arial" panose="020B0604020202020204" pitchFamily="34" charset="0"/>
              <a:buChar char="•"/>
            </a:pPr>
            <a:r>
              <a:rPr lang="en-US" sz="1800" dirty="0"/>
              <a:t>Year 4 Growth: 16.67% − 6.67% = 10%</a:t>
            </a:r>
          </a:p>
        </p:txBody>
      </p:sp>
      <p:sp>
        <p:nvSpPr>
          <p:cNvPr id="7" name="Slide Number Placeholder 6">
            <a:extLst>
              <a:ext uri="{FF2B5EF4-FFF2-40B4-BE49-F238E27FC236}">
                <a16:creationId xmlns:a16="http://schemas.microsoft.com/office/drawing/2014/main" id="{3CE1C0CD-42E5-4058-9286-5F5B3F7A7CE7}"/>
              </a:ext>
            </a:extLst>
          </p:cNvPr>
          <p:cNvSpPr>
            <a:spLocks noGrp="1"/>
          </p:cNvSpPr>
          <p:nvPr>
            <p:ph type="sldNum" sz="quarter" idx="10"/>
          </p:nvPr>
        </p:nvSpPr>
        <p:spPr/>
        <p:txBody>
          <a:bodyPr/>
          <a:lstStyle/>
          <a:p>
            <a:fld id="{68151E55-6873-49E2-B8D5-2F265E6F1973}" type="slidenum">
              <a:rPr lang="en-US" smtClean="0"/>
              <a:t>26</a:t>
            </a:fld>
            <a:endParaRPr lang="en-US"/>
          </a:p>
        </p:txBody>
      </p:sp>
    </p:spTree>
    <p:extLst>
      <p:ext uri="{BB962C8B-B14F-4D97-AF65-F5344CB8AC3E}">
        <p14:creationId xmlns:p14="http://schemas.microsoft.com/office/powerpoint/2010/main" val="3198162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2DAEC-02BE-4909-9CC1-C7312285AC22}"/>
              </a:ext>
            </a:extLst>
          </p:cNvPr>
          <p:cNvSpPr>
            <a:spLocks noGrp="1"/>
          </p:cNvSpPr>
          <p:nvPr>
            <p:ph type="title"/>
          </p:nvPr>
        </p:nvSpPr>
        <p:spPr/>
        <p:txBody>
          <a:bodyPr>
            <a:normAutofit/>
          </a:bodyPr>
          <a:lstStyle/>
          <a:p>
            <a:r>
              <a:rPr lang="en-US" sz="3600" dirty="0"/>
              <a:t>The H-Model and Chain Reaction </a:t>
            </a:r>
            <a:r>
              <a:rPr lang="en-US" sz="1000" b="0" dirty="0"/>
              <a:t>2</a:t>
            </a:r>
          </a:p>
        </p:txBody>
      </p:sp>
      <p:sp>
        <p:nvSpPr>
          <p:cNvPr id="8" name="Content Placeholder 7">
            <a:extLst>
              <a:ext uri="{FF2B5EF4-FFF2-40B4-BE49-F238E27FC236}">
                <a16:creationId xmlns:a16="http://schemas.microsoft.com/office/drawing/2014/main" id="{C50309CB-20F1-4830-8664-3AB20A46BA07}"/>
              </a:ext>
            </a:extLst>
          </p:cNvPr>
          <p:cNvSpPr>
            <a:spLocks noGrp="1"/>
          </p:cNvSpPr>
          <p:nvPr>
            <p:ph sz="quarter" idx="15"/>
          </p:nvPr>
        </p:nvSpPr>
        <p:spPr>
          <a:xfrm>
            <a:off x="356750" y="1276710"/>
            <a:ext cx="8458200" cy="5292256"/>
          </a:xfrm>
        </p:spPr>
        <p:txBody>
          <a:bodyPr/>
          <a:lstStyle/>
          <a:p>
            <a:r>
              <a:rPr lang="en-US" sz="1800" dirty="0"/>
              <a:t>Using these growths, you should find that the firm value is $75.93 million, or $3.80 per share.</a:t>
            </a:r>
          </a:p>
          <a:p>
            <a:r>
              <a:rPr lang="en-US" sz="1800" b="1" dirty="0">
                <a:solidFill>
                  <a:srgbClr val="A9131A"/>
                </a:solidFill>
              </a:rPr>
              <a:t>The value is lower than before because of the lower growth rates in years 2 and 3.</a:t>
            </a:r>
          </a:p>
        </p:txBody>
      </p:sp>
      <p:sp>
        <p:nvSpPr>
          <p:cNvPr id="7" name="Slide Number Placeholder 6">
            <a:extLst>
              <a:ext uri="{FF2B5EF4-FFF2-40B4-BE49-F238E27FC236}">
                <a16:creationId xmlns:a16="http://schemas.microsoft.com/office/drawing/2014/main" id="{3CE1C0CD-42E5-4058-9286-5F5B3F7A7CE7}"/>
              </a:ext>
            </a:extLst>
          </p:cNvPr>
          <p:cNvSpPr>
            <a:spLocks noGrp="1"/>
          </p:cNvSpPr>
          <p:nvPr>
            <p:ph type="sldNum" sz="quarter" idx="10"/>
          </p:nvPr>
        </p:nvSpPr>
        <p:spPr/>
        <p:txBody>
          <a:bodyPr/>
          <a:lstStyle/>
          <a:p>
            <a:fld id="{68151E55-6873-49E2-B8D5-2F265E6F1973}" type="slidenum">
              <a:rPr lang="en-US" smtClean="0"/>
              <a:t>27</a:t>
            </a:fld>
            <a:endParaRPr lang="en-US"/>
          </a:p>
        </p:txBody>
      </p:sp>
    </p:spTree>
    <p:extLst>
      <p:ext uri="{BB962C8B-B14F-4D97-AF65-F5344CB8AC3E}">
        <p14:creationId xmlns:p14="http://schemas.microsoft.com/office/powerpoint/2010/main" val="1985309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E02B0-B60E-4D10-9078-88462BA923BB}"/>
              </a:ext>
            </a:extLst>
          </p:cNvPr>
          <p:cNvSpPr>
            <a:spLocks noGrp="1"/>
          </p:cNvSpPr>
          <p:nvPr>
            <p:ph type="title"/>
          </p:nvPr>
        </p:nvSpPr>
        <p:spPr/>
        <p:txBody>
          <a:bodyPr>
            <a:noAutofit/>
          </a:bodyPr>
          <a:lstStyle/>
          <a:p>
            <a:r>
              <a:rPr lang="en-US" sz="3200" dirty="0"/>
              <a:t>Discount Rates for Dividend Discount Models</a:t>
            </a:r>
          </a:p>
        </p:txBody>
      </p:sp>
      <p:sp>
        <p:nvSpPr>
          <p:cNvPr id="3" name="Content Placeholder 2">
            <a:extLst>
              <a:ext uri="{FF2B5EF4-FFF2-40B4-BE49-F238E27FC236}">
                <a16:creationId xmlns:a16="http://schemas.microsoft.com/office/drawing/2014/main" id="{D74B2333-2117-4709-90D4-6E881EDCF08A}"/>
              </a:ext>
            </a:extLst>
          </p:cNvPr>
          <p:cNvSpPr>
            <a:spLocks noGrp="1"/>
          </p:cNvSpPr>
          <p:nvPr>
            <p:ph sz="quarter" idx="11"/>
          </p:nvPr>
        </p:nvSpPr>
        <p:spPr>
          <a:xfrm>
            <a:off x="342900" y="1276708"/>
            <a:ext cx="8458200" cy="1844863"/>
          </a:xfrm>
        </p:spPr>
        <p:txBody>
          <a:bodyPr/>
          <a:lstStyle/>
          <a:p>
            <a:pPr marL="292608" indent="-292608">
              <a:buFont typeface="Arial" panose="020B0604020202020204" pitchFamily="34" charset="0"/>
              <a:buChar char="•"/>
            </a:pPr>
            <a:r>
              <a:rPr lang="en-US" dirty="0"/>
              <a:t>The discount rate for a stock can be estimated using the </a:t>
            </a:r>
            <a:r>
              <a:rPr lang="en-US" i="1" dirty="0"/>
              <a:t>capital asset pricing model (C</a:t>
            </a:r>
            <a:r>
              <a:rPr lang="en-US" sz="100" i="1" dirty="0"/>
              <a:t> </a:t>
            </a:r>
            <a:r>
              <a:rPr lang="en-US" i="1" dirty="0"/>
              <a:t>A</a:t>
            </a:r>
            <a:r>
              <a:rPr lang="en-US" sz="100" i="1" dirty="0"/>
              <a:t> </a:t>
            </a:r>
            <a:r>
              <a:rPr lang="en-US" i="1" dirty="0"/>
              <a:t>P</a:t>
            </a:r>
            <a:r>
              <a:rPr lang="en-US" sz="100" i="1" dirty="0"/>
              <a:t> </a:t>
            </a:r>
            <a:r>
              <a:rPr lang="en-US" i="1" dirty="0"/>
              <a:t>M).</a:t>
            </a:r>
          </a:p>
          <a:p>
            <a:pPr marL="292608" indent="-292608">
              <a:buFont typeface="Arial" panose="020B0604020202020204" pitchFamily="34" charset="0"/>
              <a:buChar char="•"/>
            </a:pPr>
            <a:r>
              <a:rPr lang="en-US" dirty="0"/>
              <a:t>We will discuss the C</a:t>
            </a:r>
            <a:r>
              <a:rPr lang="en-US" sz="100" dirty="0"/>
              <a:t> </a:t>
            </a:r>
            <a:r>
              <a:rPr lang="en-US" dirty="0"/>
              <a:t>A</a:t>
            </a:r>
            <a:r>
              <a:rPr lang="en-US" sz="100" dirty="0"/>
              <a:t> </a:t>
            </a:r>
            <a:r>
              <a:rPr lang="en-US" dirty="0"/>
              <a:t>P</a:t>
            </a:r>
            <a:r>
              <a:rPr lang="en-US" sz="100" dirty="0"/>
              <a:t> </a:t>
            </a:r>
            <a:r>
              <a:rPr lang="en-US" dirty="0"/>
              <a:t>M in a later chapter.</a:t>
            </a:r>
          </a:p>
          <a:p>
            <a:pPr marL="292608" indent="-292608">
              <a:buFont typeface="Arial" panose="020B0604020202020204" pitchFamily="34" charset="0"/>
              <a:buChar char="•"/>
            </a:pPr>
            <a:r>
              <a:rPr lang="en-US" dirty="0"/>
              <a:t>We can estimate a stock’s discount rate with this formula:</a:t>
            </a:r>
          </a:p>
        </p:txBody>
      </p:sp>
      <p:sp>
        <p:nvSpPr>
          <p:cNvPr id="4" name="Content Placeholder 3">
            <a:extLst>
              <a:ext uri="{FF2B5EF4-FFF2-40B4-BE49-F238E27FC236}">
                <a16:creationId xmlns:a16="http://schemas.microsoft.com/office/drawing/2014/main" id="{9425F697-2E1A-45DB-AC38-C58F4565FD1B}"/>
              </a:ext>
            </a:extLst>
          </p:cNvPr>
          <p:cNvSpPr>
            <a:spLocks noGrp="1"/>
          </p:cNvSpPr>
          <p:nvPr>
            <p:ph sz="quarter" idx="14"/>
          </p:nvPr>
        </p:nvSpPr>
        <p:spPr>
          <a:xfrm>
            <a:off x="342900" y="3250009"/>
            <a:ext cx="8458200" cy="1311481"/>
          </a:xfrm>
        </p:spPr>
        <p:txBody>
          <a:bodyPr/>
          <a:lstStyle/>
          <a:p>
            <a:r>
              <a:rPr lang="en-US" b="1" dirty="0"/>
              <a:t>Discount rate = time value of money + risk premium</a:t>
            </a:r>
          </a:p>
          <a:p>
            <a:pPr marL="2343150" indent="-282575"/>
            <a:r>
              <a:rPr lang="en-US" b="1" dirty="0"/>
              <a:t>= U.S. T-bill Rate + (Stock Beta × Stock Market Risk Premium)</a:t>
            </a:r>
          </a:p>
        </p:txBody>
      </p:sp>
      <p:graphicFrame>
        <p:nvGraphicFramePr>
          <p:cNvPr id="9" name="Table 8">
            <a:extLst>
              <a:ext uri="{FF2B5EF4-FFF2-40B4-BE49-F238E27FC236}">
                <a16:creationId xmlns:a16="http://schemas.microsoft.com/office/drawing/2014/main" id="{944EF644-68B7-42E5-952B-6F3D390C576F}"/>
              </a:ext>
            </a:extLst>
          </p:cNvPr>
          <p:cNvGraphicFramePr>
            <a:graphicFrameLocks noGrp="1"/>
          </p:cNvGraphicFramePr>
          <p:nvPr>
            <p:extLst>
              <p:ext uri="{D42A27DB-BD31-4B8C-83A1-F6EECF244321}">
                <p14:modId xmlns:p14="http://schemas.microsoft.com/office/powerpoint/2010/main" val="3074907647"/>
              </p:ext>
            </p:extLst>
          </p:nvPr>
        </p:nvGraphicFramePr>
        <p:xfrm>
          <a:off x="935421" y="4972817"/>
          <a:ext cx="7598979" cy="1097280"/>
        </p:xfrm>
        <a:graphic>
          <a:graphicData uri="http://schemas.openxmlformats.org/drawingml/2006/table">
            <a:tbl>
              <a:tblPr firstRow="1"/>
              <a:tblGrid>
                <a:gridCol w="3930869">
                  <a:extLst>
                    <a:ext uri="{9D8B030D-6E8A-4147-A177-3AD203B41FA5}">
                      <a16:colId xmlns:a16="http://schemas.microsoft.com/office/drawing/2014/main" val="3538052508"/>
                    </a:ext>
                  </a:extLst>
                </a:gridCol>
                <a:gridCol w="3668110">
                  <a:extLst>
                    <a:ext uri="{9D8B030D-6E8A-4147-A177-3AD203B41FA5}">
                      <a16:colId xmlns:a16="http://schemas.microsoft.com/office/drawing/2014/main" val="2326220555"/>
                    </a:ext>
                  </a:extLst>
                </a:gridCol>
              </a:tblGrid>
              <a:tr h="286097">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2B2C0E"/>
                          </a:solidFill>
                          <a:effectLst/>
                          <a:latin typeface="+mn-lt"/>
                        </a:rPr>
                        <a:t>T-bill Rate: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2B2C0E"/>
                          </a:solidFill>
                          <a:effectLst/>
                          <a:latin typeface="+mn-lt"/>
                        </a:rPr>
                        <a:t>return on 90-day U.S. T-bills</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737731778"/>
                  </a:ext>
                </a:extLst>
              </a:tr>
              <a:tr h="286097">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2B2C0E"/>
                          </a:solidFill>
                          <a:effectLst/>
                          <a:latin typeface="+mn-lt"/>
                        </a:rPr>
                        <a:t>Stock Beta:</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2B2C0E"/>
                          </a:solidFill>
                          <a:effectLst/>
                          <a:latin typeface="+mn-lt"/>
                        </a:rPr>
                        <a:t>risk relative to an average stock</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709972885"/>
                  </a:ext>
                </a:extLst>
              </a:tr>
              <a:tr h="326330">
                <a:tc>
                  <a:txBody>
                    <a:bodyPr/>
                    <a:lstStyle/>
                    <a:p>
                      <a:pPr marL="457200" marR="0" lvl="1"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2B2C0E"/>
                          </a:solidFill>
                          <a:effectLst/>
                          <a:latin typeface="+mn-lt"/>
                        </a:rPr>
                        <a:t>Stock Market Risk Premium:</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2B2C0E"/>
                          </a:solidFill>
                          <a:effectLst/>
                          <a:latin typeface="+mn-lt"/>
                        </a:rPr>
                        <a:t>risk premium for an average stock</a:t>
                      </a:r>
                      <a:r>
                        <a:rPr kumimoji="0" lang="en-US" sz="1800" b="0" i="0" u="none" strike="noStrike" cap="none" normalizeH="0" baseline="-25000" dirty="0">
                          <a:ln>
                            <a:noFill/>
                          </a:ln>
                          <a:solidFill>
                            <a:srgbClr val="2B2C0E"/>
                          </a:solidFill>
                          <a:effectLst/>
                          <a:latin typeface="+mn-lt"/>
                        </a:rPr>
                        <a:t> </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190518770"/>
                  </a:ext>
                </a:extLst>
              </a:tr>
            </a:tbl>
          </a:graphicData>
        </a:graphic>
      </p:graphicFrame>
      <p:sp>
        <p:nvSpPr>
          <p:cNvPr id="7" name="Slide Number Placeholder 6">
            <a:extLst>
              <a:ext uri="{FF2B5EF4-FFF2-40B4-BE49-F238E27FC236}">
                <a16:creationId xmlns:a16="http://schemas.microsoft.com/office/drawing/2014/main" id="{8BF5A9F7-A96A-46EC-92B3-2D12D036DE78}"/>
              </a:ext>
            </a:extLst>
          </p:cNvPr>
          <p:cNvSpPr>
            <a:spLocks noGrp="1"/>
          </p:cNvSpPr>
          <p:nvPr>
            <p:ph type="sldNum" sz="quarter" idx="10"/>
          </p:nvPr>
        </p:nvSpPr>
        <p:spPr/>
        <p:txBody>
          <a:bodyPr/>
          <a:lstStyle/>
          <a:p>
            <a:fld id="{68151E55-6873-49E2-B8D5-2F265E6F1973}" type="slidenum">
              <a:rPr lang="en-US" smtClean="0"/>
              <a:t>28</a:t>
            </a:fld>
            <a:endParaRPr lang="en-US"/>
          </a:p>
        </p:txBody>
      </p:sp>
    </p:spTree>
    <p:extLst>
      <p:ext uri="{BB962C8B-B14F-4D97-AF65-F5344CB8AC3E}">
        <p14:creationId xmlns:p14="http://schemas.microsoft.com/office/powerpoint/2010/main" val="3910072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90AA9-D1C6-48F2-8C7B-E672C61A2A72}"/>
              </a:ext>
            </a:extLst>
          </p:cNvPr>
          <p:cNvSpPr>
            <a:spLocks noGrp="1"/>
          </p:cNvSpPr>
          <p:nvPr>
            <p:ph type="title"/>
          </p:nvPr>
        </p:nvSpPr>
        <p:spPr/>
        <p:txBody>
          <a:bodyPr>
            <a:normAutofit fontScale="90000"/>
          </a:bodyPr>
          <a:lstStyle/>
          <a:p>
            <a:r>
              <a:rPr lang="en-US" sz="3600" dirty="0"/>
              <a:t>Observations on Dividend Discount Models </a:t>
            </a:r>
            <a:r>
              <a:rPr lang="en-US" sz="1100" b="0" dirty="0"/>
              <a:t>1</a:t>
            </a:r>
          </a:p>
        </p:txBody>
      </p:sp>
      <p:sp>
        <p:nvSpPr>
          <p:cNvPr id="3" name="Content Placeholder 2">
            <a:extLst>
              <a:ext uri="{FF2B5EF4-FFF2-40B4-BE49-F238E27FC236}">
                <a16:creationId xmlns:a16="http://schemas.microsoft.com/office/drawing/2014/main" id="{07E5392C-AAF6-4736-BE3C-9BA3CEBFDEC9}"/>
              </a:ext>
            </a:extLst>
          </p:cNvPr>
          <p:cNvSpPr>
            <a:spLocks noGrp="1"/>
          </p:cNvSpPr>
          <p:nvPr>
            <p:ph sz="quarter" idx="11"/>
          </p:nvPr>
        </p:nvSpPr>
        <p:spPr>
          <a:xfrm>
            <a:off x="342900" y="1276710"/>
            <a:ext cx="8458200" cy="5008476"/>
          </a:xfrm>
        </p:spPr>
        <p:txBody>
          <a:bodyPr/>
          <a:lstStyle/>
          <a:p>
            <a:pPr algn="ctr"/>
            <a:r>
              <a:rPr lang="en-US" b="1" i="1" dirty="0">
                <a:solidFill>
                  <a:srgbClr val="002060"/>
                </a:solidFill>
              </a:rPr>
              <a:t>Constant Perpetual Growth Model:</a:t>
            </a:r>
          </a:p>
          <a:p>
            <a:pPr marL="292608" indent="-292608">
              <a:buFont typeface="Arial" panose="020B0604020202020204" pitchFamily="34" charset="0"/>
              <a:buChar char="•"/>
            </a:pPr>
            <a:r>
              <a:rPr lang="en-US" dirty="0">
                <a:solidFill>
                  <a:schemeClr val="tx1"/>
                </a:solidFill>
              </a:rPr>
              <a:t>Simple to compute.</a:t>
            </a:r>
          </a:p>
          <a:p>
            <a:pPr marL="292608" indent="-292608">
              <a:buFont typeface="Arial" panose="020B0604020202020204" pitchFamily="34" charset="0"/>
              <a:buChar char="•"/>
            </a:pPr>
            <a:r>
              <a:rPr lang="en-US" dirty="0">
                <a:solidFill>
                  <a:schemeClr val="tx1"/>
                </a:solidFill>
              </a:rPr>
              <a:t>Not usable for firms that do not pay dividends.</a:t>
            </a:r>
          </a:p>
          <a:p>
            <a:pPr marL="292608" indent="-292608">
              <a:buFont typeface="Arial" panose="020B0604020202020204" pitchFamily="34" charset="0"/>
              <a:buChar char="•"/>
            </a:pPr>
            <a:r>
              <a:rPr lang="en-US" dirty="0">
                <a:solidFill>
                  <a:schemeClr val="tx1"/>
                </a:solidFill>
              </a:rPr>
              <a:t>Not usable when </a:t>
            </a:r>
            <a:r>
              <a:rPr lang="en-US" i="1" dirty="0">
                <a:solidFill>
                  <a:schemeClr val="tx1"/>
                </a:solidFill>
              </a:rPr>
              <a:t>g</a:t>
            </a:r>
            <a:r>
              <a:rPr lang="en-US" dirty="0">
                <a:solidFill>
                  <a:schemeClr val="tx1"/>
                </a:solidFill>
              </a:rPr>
              <a:t> &gt; </a:t>
            </a:r>
            <a:r>
              <a:rPr lang="en-US" i="1" dirty="0">
                <a:solidFill>
                  <a:schemeClr val="tx1"/>
                </a:solidFill>
              </a:rPr>
              <a:t>k.</a:t>
            </a:r>
          </a:p>
          <a:p>
            <a:pPr marL="292608" indent="-292608">
              <a:buFont typeface="Arial" panose="020B0604020202020204" pitchFamily="34" charset="0"/>
              <a:buChar char="•"/>
            </a:pPr>
            <a:r>
              <a:rPr lang="en-US" dirty="0">
                <a:solidFill>
                  <a:schemeClr val="tx1"/>
                </a:solidFill>
              </a:rPr>
              <a:t>Is sensitive to the choice of </a:t>
            </a:r>
            <a:r>
              <a:rPr lang="en-US" i="1" dirty="0">
                <a:solidFill>
                  <a:schemeClr val="tx1"/>
                </a:solidFill>
              </a:rPr>
              <a:t>g</a:t>
            </a:r>
            <a:r>
              <a:rPr lang="en-US" dirty="0">
                <a:solidFill>
                  <a:schemeClr val="tx1"/>
                </a:solidFill>
              </a:rPr>
              <a:t> and </a:t>
            </a:r>
            <a:r>
              <a:rPr lang="en-US" i="1" dirty="0">
                <a:solidFill>
                  <a:schemeClr val="tx1"/>
                </a:solidFill>
              </a:rPr>
              <a:t>k.</a:t>
            </a:r>
          </a:p>
          <a:p>
            <a:pPr marL="292608" indent="-292608">
              <a:buFont typeface="Arial" panose="020B0604020202020204" pitchFamily="34" charset="0"/>
              <a:buChar char="•"/>
            </a:pPr>
            <a:r>
              <a:rPr lang="en-US" i="1" dirty="0">
                <a:solidFill>
                  <a:schemeClr val="tx1"/>
                </a:solidFill>
              </a:rPr>
              <a:t>k</a:t>
            </a:r>
            <a:r>
              <a:rPr lang="en-US" dirty="0">
                <a:solidFill>
                  <a:schemeClr val="tx1"/>
                </a:solidFill>
              </a:rPr>
              <a:t> and </a:t>
            </a:r>
            <a:r>
              <a:rPr lang="en-US" i="1" dirty="0">
                <a:solidFill>
                  <a:schemeClr val="tx1"/>
                </a:solidFill>
              </a:rPr>
              <a:t>g</a:t>
            </a:r>
            <a:r>
              <a:rPr lang="en-US" dirty="0">
                <a:solidFill>
                  <a:schemeClr val="tx1"/>
                </a:solidFill>
              </a:rPr>
              <a:t> may be difficult to estimate accurately.</a:t>
            </a:r>
          </a:p>
          <a:p>
            <a:pPr marL="292608" indent="-292608">
              <a:buFont typeface="Arial" panose="020B0604020202020204" pitchFamily="34" charset="0"/>
              <a:buChar char="•"/>
            </a:pPr>
            <a:r>
              <a:rPr lang="en-US" dirty="0">
                <a:solidFill>
                  <a:schemeClr val="tx1"/>
                </a:solidFill>
              </a:rPr>
              <a:t>Constant perpetual growth is often an unrealistic assumption.</a:t>
            </a:r>
          </a:p>
        </p:txBody>
      </p:sp>
      <p:sp>
        <p:nvSpPr>
          <p:cNvPr id="7" name="Slide Number Placeholder 6">
            <a:extLst>
              <a:ext uri="{FF2B5EF4-FFF2-40B4-BE49-F238E27FC236}">
                <a16:creationId xmlns:a16="http://schemas.microsoft.com/office/drawing/2014/main" id="{1FA158E9-3117-4EC6-8CAD-D9CC0D053B46}"/>
              </a:ext>
            </a:extLst>
          </p:cNvPr>
          <p:cNvSpPr>
            <a:spLocks noGrp="1"/>
          </p:cNvSpPr>
          <p:nvPr>
            <p:ph type="sldNum" sz="quarter" idx="10"/>
          </p:nvPr>
        </p:nvSpPr>
        <p:spPr/>
        <p:txBody>
          <a:bodyPr/>
          <a:lstStyle/>
          <a:p>
            <a:fld id="{68151E55-6873-49E2-B8D5-2F265E6F1973}" type="slidenum">
              <a:rPr lang="en-US" smtClean="0"/>
              <a:t>29</a:t>
            </a:fld>
            <a:endParaRPr lang="en-US"/>
          </a:p>
        </p:txBody>
      </p:sp>
    </p:spTree>
    <p:extLst>
      <p:ext uri="{BB962C8B-B14F-4D97-AF65-F5344CB8AC3E}">
        <p14:creationId xmlns:p14="http://schemas.microsoft.com/office/powerpoint/2010/main" val="3737884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E81B-36A7-4FEC-8315-118442234610}"/>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DD1F3429-4F48-4462-9F38-1560511AA001}"/>
              </a:ext>
            </a:extLst>
          </p:cNvPr>
          <p:cNvSpPr>
            <a:spLocks noGrp="1"/>
          </p:cNvSpPr>
          <p:nvPr>
            <p:ph sz="quarter" idx="11"/>
          </p:nvPr>
        </p:nvSpPr>
        <p:spPr/>
        <p:txBody>
          <a:bodyPr/>
          <a:lstStyle/>
          <a:p>
            <a:r>
              <a:rPr lang="en-US" dirty="0"/>
              <a:t>Separate yourself from the commoners by having a good understanding of these security valuation methods:</a:t>
            </a:r>
          </a:p>
          <a:p>
            <a:pPr marL="402336" indent="-402336">
              <a:buFont typeface="+mj-lt"/>
              <a:buAutoNum type="arabicPeriod"/>
            </a:pPr>
            <a:r>
              <a:rPr lang="en-US" dirty="0"/>
              <a:t>The basic dividend discount model.</a:t>
            </a:r>
          </a:p>
          <a:p>
            <a:pPr marL="402336" indent="-402336">
              <a:buFont typeface="+mj-lt"/>
              <a:buAutoNum type="arabicPeriod"/>
            </a:pPr>
            <a:r>
              <a:rPr lang="en-US" dirty="0"/>
              <a:t>The two-stage dividend growth model.</a:t>
            </a:r>
          </a:p>
          <a:p>
            <a:pPr marL="402336" indent="-402336">
              <a:buFont typeface="+mj-lt"/>
              <a:buAutoNum type="arabicPeriod"/>
            </a:pPr>
            <a:r>
              <a:rPr lang="en-US" dirty="0"/>
              <a:t>The residual income model and free cash flow model.</a:t>
            </a:r>
          </a:p>
          <a:p>
            <a:pPr marL="402336" indent="-402336">
              <a:buFont typeface="+mj-lt"/>
              <a:buAutoNum type="arabicPeriod"/>
            </a:pPr>
            <a:r>
              <a:rPr lang="en-US" dirty="0"/>
              <a:t>Price ratio analysis.</a:t>
            </a:r>
          </a:p>
        </p:txBody>
      </p:sp>
      <p:sp>
        <p:nvSpPr>
          <p:cNvPr id="6" name="Slide Number Placeholder 5">
            <a:extLst>
              <a:ext uri="{FF2B5EF4-FFF2-40B4-BE49-F238E27FC236}">
                <a16:creationId xmlns:a16="http://schemas.microsoft.com/office/drawing/2014/main" id="{D8119CC5-85E0-4388-AE5E-52C8483084CE}"/>
              </a:ext>
            </a:extLst>
          </p:cNvPr>
          <p:cNvSpPr>
            <a:spLocks noGrp="1"/>
          </p:cNvSpPr>
          <p:nvPr>
            <p:ph type="sldNum" sz="quarter" idx="4"/>
          </p:nvPr>
        </p:nvSpPr>
        <p:spPr/>
        <p:txBody>
          <a:bodyPr/>
          <a:lstStyle/>
          <a:p>
            <a:fld id="{68151E55-6873-49E2-B8D5-2F265E6F1973}" type="slidenum">
              <a:rPr lang="en-US" smtClean="0"/>
              <a:pPr/>
              <a:t>3</a:t>
            </a:fld>
            <a:endParaRPr lang="en-US" dirty="0"/>
          </a:p>
        </p:txBody>
      </p:sp>
    </p:spTree>
    <p:extLst>
      <p:ext uri="{BB962C8B-B14F-4D97-AF65-F5344CB8AC3E}">
        <p14:creationId xmlns:p14="http://schemas.microsoft.com/office/powerpoint/2010/main" val="22994309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90AA9-D1C6-48F2-8C7B-E672C61A2A72}"/>
              </a:ext>
            </a:extLst>
          </p:cNvPr>
          <p:cNvSpPr>
            <a:spLocks noGrp="1"/>
          </p:cNvSpPr>
          <p:nvPr>
            <p:ph type="title"/>
          </p:nvPr>
        </p:nvSpPr>
        <p:spPr/>
        <p:txBody>
          <a:bodyPr>
            <a:normAutofit fontScale="90000"/>
          </a:bodyPr>
          <a:lstStyle/>
          <a:p>
            <a:r>
              <a:rPr lang="en-US" sz="3600" dirty="0"/>
              <a:t>Observations on Dividend Discount Models </a:t>
            </a:r>
            <a:r>
              <a:rPr lang="en-US" sz="1100" b="0" dirty="0"/>
              <a:t>2</a:t>
            </a:r>
          </a:p>
        </p:txBody>
      </p:sp>
      <p:sp>
        <p:nvSpPr>
          <p:cNvPr id="3" name="Content Placeholder 2">
            <a:extLst>
              <a:ext uri="{FF2B5EF4-FFF2-40B4-BE49-F238E27FC236}">
                <a16:creationId xmlns:a16="http://schemas.microsoft.com/office/drawing/2014/main" id="{07E5392C-AAF6-4736-BE3C-9BA3CEBFDEC9}"/>
              </a:ext>
            </a:extLst>
          </p:cNvPr>
          <p:cNvSpPr>
            <a:spLocks noGrp="1"/>
          </p:cNvSpPr>
          <p:nvPr>
            <p:ph sz="quarter" idx="11"/>
          </p:nvPr>
        </p:nvSpPr>
        <p:spPr>
          <a:xfrm>
            <a:off x="342900" y="1276710"/>
            <a:ext cx="8458200" cy="5008476"/>
          </a:xfrm>
        </p:spPr>
        <p:txBody>
          <a:bodyPr/>
          <a:lstStyle/>
          <a:p>
            <a:pPr algn="ctr"/>
            <a:r>
              <a:rPr lang="en-US" b="1" i="1" dirty="0">
                <a:solidFill>
                  <a:srgbClr val="002060"/>
                </a:solidFill>
              </a:rPr>
              <a:t>Two-Stage Dividend Growth Model:</a:t>
            </a:r>
          </a:p>
          <a:p>
            <a:pPr marL="292608" indent="-292608">
              <a:buFont typeface="Arial" panose="020B0604020202020204" pitchFamily="34" charset="0"/>
              <a:buChar char="•"/>
            </a:pPr>
            <a:r>
              <a:rPr lang="en-US" dirty="0">
                <a:solidFill>
                  <a:schemeClr val="tx1"/>
                </a:solidFill>
              </a:rPr>
              <a:t>More realistic in that it accounts for two stages of growth.</a:t>
            </a:r>
          </a:p>
          <a:p>
            <a:pPr marL="292608" indent="-292608">
              <a:buFont typeface="Arial" panose="020B0604020202020204" pitchFamily="34" charset="0"/>
              <a:buChar char="•"/>
            </a:pPr>
            <a:r>
              <a:rPr lang="en-US" dirty="0">
                <a:solidFill>
                  <a:schemeClr val="tx1"/>
                </a:solidFill>
              </a:rPr>
              <a:t>Usable when </a:t>
            </a:r>
            <a:r>
              <a:rPr lang="en-US" i="1" dirty="0">
                <a:solidFill>
                  <a:schemeClr val="tx1"/>
                </a:solidFill>
              </a:rPr>
              <a:t>g</a:t>
            </a:r>
            <a:r>
              <a:rPr lang="en-US" dirty="0">
                <a:solidFill>
                  <a:schemeClr val="tx1"/>
                </a:solidFill>
              </a:rPr>
              <a:t> &gt; </a:t>
            </a:r>
            <a:r>
              <a:rPr lang="en-US" i="1" dirty="0">
                <a:solidFill>
                  <a:schemeClr val="tx1"/>
                </a:solidFill>
              </a:rPr>
              <a:t>k</a:t>
            </a:r>
            <a:r>
              <a:rPr lang="en-US" dirty="0">
                <a:solidFill>
                  <a:schemeClr val="tx1"/>
                </a:solidFill>
              </a:rPr>
              <a:t> in the first stage.</a:t>
            </a:r>
          </a:p>
          <a:p>
            <a:pPr marL="292608" indent="-292608">
              <a:buFont typeface="Arial" panose="020B0604020202020204" pitchFamily="34" charset="0"/>
              <a:buChar char="•"/>
            </a:pPr>
            <a:r>
              <a:rPr lang="en-US" dirty="0">
                <a:solidFill>
                  <a:schemeClr val="tx1"/>
                </a:solidFill>
              </a:rPr>
              <a:t>Not usable for firms that do not pay dividends.</a:t>
            </a:r>
          </a:p>
          <a:p>
            <a:pPr marL="292608" indent="-292608">
              <a:buFont typeface="Arial" panose="020B0604020202020204" pitchFamily="34" charset="0"/>
              <a:buChar char="•"/>
            </a:pPr>
            <a:r>
              <a:rPr lang="en-US" dirty="0">
                <a:solidFill>
                  <a:schemeClr val="tx1"/>
                </a:solidFill>
              </a:rPr>
              <a:t>Is sensitive to the choice of </a:t>
            </a:r>
            <a:r>
              <a:rPr lang="en-US" i="1" dirty="0">
                <a:solidFill>
                  <a:schemeClr val="tx1"/>
                </a:solidFill>
              </a:rPr>
              <a:t>g</a:t>
            </a:r>
            <a:r>
              <a:rPr lang="en-US" dirty="0">
                <a:solidFill>
                  <a:schemeClr val="tx1"/>
                </a:solidFill>
              </a:rPr>
              <a:t> and </a:t>
            </a:r>
            <a:r>
              <a:rPr lang="en-US" i="1" dirty="0">
                <a:solidFill>
                  <a:schemeClr val="tx1"/>
                </a:solidFill>
              </a:rPr>
              <a:t>k.</a:t>
            </a:r>
          </a:p>
          <a:p>
            <a:pPr marL="292608" indent="-292608">
              <a:buFont typeface="Arial" panose="020B0604020202020204" pitchFamily="34" charset="0"/>
              <a:buChar char="•"/>
            </a:pPr>
            <a:r>
              <a:rPr lang="en-US" i="1" dirty="0">
                <a:solidFill>
                  <a:schemeClr val="tx1"/>
                </a:solidFill>
              </a:rPr>
              <a:t>k</a:t>
            </a:r>
            <a:r>
              <a:rPr lang="en-US" dirty="0">
                <a:solidFill>
                  <a:schemeClr val="tx1"/>
                </a:solidFill>
              </a:rPr>
              <a:t> and </a:t>
            </a:r>
            <a:r>
              <a:rPr lang="en-US" i="1" dirty="0">
                <a:solidFill>
                  <a:schemeClr val="tx1"/>
                </a:solidFill>
              </a:rPr>
              <a:t>g</a:t>
            </a:r>
            <a:r>
              <a:rPr lang="en-US" dirty="0">
                <a:solidFill>
                  <a:schemeClr val="tx1"/>
                </a:solidFill>
              </a:rPr>
              <a:t> may be difficult to estimate accurately.</a:t>
            </a:r>
          </a:p>
        </p:txBody>
      </p:sp>
      <p:sp>
        <p:nvSpPr>
          <p:cNvPr id="7" name="Slide Number Placeholder 6">
            <a:extLst>
              <a:ext uri="{FF2B5EF4-FFF2-40B4-BE49-F238E27FC236}">
                <a16:creationId xmlns:a16="http://schemas.microsoft.com/office/drawing/2014/main" id="{1FA158E9-3117-4EC6-8CAD-D9CC0D053B46}"/>
              </a:ext>
            </a:extLst>
          </p:cNvPr>
          <p:cNvSpPr>
            <a:spLocks noGrp="1"/>
          </p:cNvSpPr>
          <p:nvPr>
            <p:ph type="sldNum" sz="quarter" idx="10"/>
          </p:nvPr>
        </p:nvSpPr>
        <p:spPr/>
        <p:txBody>
          <a:bodyPr/>
          <a:lstStyle/>
          <a:p>
            <a:fld id="{68151E55-6873-49E2-B8D5-2F265E6F1973}" type="slidenum">
              <a:rPr lang="en-US" smtClean="0"/>
              <a:t>30</a:t>
            </a:fld>
            <a:endParaRPr lang="en-US"/>
          </a:p>
        </p:txBody>
      </p:sp>
    </p:spTree>
    <p:extLst>
      <p:ext uri="{BB962C8B-B14F-4D97-AF65-F5344CB8AC3E}">
        <p14:creationId xmlns:p14="http://schemas.microsoft.com/office/powerpoint/2010/main" val="591737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90AA9-D1C6-48F2-8C7B-E672C61A2A72}"/>
              </a:ext>
            </a:extLst>
          </p:cNvPr>
          <p:cNvSpPr>
            <a:spLocks noGrp="1"/>
          </p:cNvSpPr>
          <p:nvPr>
            <p:ph type="title"/>
          </p:nvPr>
        </p:nvSpPr>
        <p:spPr/>
        <p:txBody>
          <a:bodyPr>
            <a:normAutofit/>
          </a:bodyPr>
          <a:lstStyle/>
          <a:p>
            <a:r>
              <a:rPr lang="it-IT" sz="3600" dirty="0"/>
              <a:t>Residual Income Model (R</a:t>
            </a:r>
            <a:r>
              <a:rPr lang="it-IT" sz="100" dirty="0"/>
              <a:t> </a:t>
            </a:r>
            <a:r>
              <a:rPr lang="it-IT" sz="3600" dirty="0"/>
              <a:t>I</a:t>
            </a:r>
            <a:r>
              <a:rPr lang="it-IT" sz="100" dirty="0"/>
              <a:t> </a:t>
            </a:r>
            <a:r>
              <a:rPr lang="it-IT" sz="3600" dirty="0"/>
              <a:t>M) </a:t>
            </a:r>
            <a:r>
              <a:rPr lang="it-IT" sz="1000" b="0" dirty="0"/>
              <a:t>1</a:t>
            </a:r>
            <a:endParaRPr lang="en-US" sz="1000" b="0" dirty="0"/>
          </a:p>
        </p:txBody>
      </p:sp>
      <p:sp>
        <p:nvSpPr>
          <p:cNvPr id="3" name="Content Placeholder 2">
            <a:extLst>
              <a:ext uri="{FF2B5EF4-FFF2-40B4-BE49-F238E27FC236}">
                <a16:creationId xmlns:a16="http://schemas.microsoft.com/office/drawing/2014/main" id="{07E5392C-AAF6-4736-BE3C-9BA3CEBFDEC9}"/>
              </a:ext>
            </a:extLst>
          </p:cNvPr>
          <p:cNvSpPr>
            <a:spLocks noGrp="1"/>
          </p:cNvSpPr>
          <p:nvPr>
            <p:ph sz="quarter" idx="11"/>
          </p:nvPr>
        </p:nvSpPr>
        <p:spPr>
          <a:xfrm>
            <a:off x="342900" y="1276709"/>
            <a:ext cx="8458200" cy="2296808"/>
          </a:xfrm>
        </p:spPr>
        <p:txBody>
          <a:bodyPr/>
          <a:lstStyle/>
          <a:p>
            <a:r>
              <a:rPr lang="en-US" dirty="0">
                <a:solidFill>
                  <a:schemeClr val="tx1"/>
                </a:solidFill>
              </a:rPr>
              <a:t>We have valued only companies that pay dividends.</a:t>
            </a:r>
          </a:p>
          <a:p>
            <a:pPr marL="292608" indent="-292608">
              <a:buFont typeface="Arial" panose="020B0604020202020204" pitchFamily="34" charset="0"/>
              <a:buChar char="•"/>
            </a:pPr>
            <a:r>
              <a:rPr lang="en-US" dirty="0">
                <a:solidFill>
                  <a:schemeClr val="tx1"/>
                </a:solidFill>
              </a:rPr>
              <a:t>But, there are many companies that do not pay dividends.</a:t>
            </a:r>
          </a:p>
          <a:p>
            <a:pPr marL="292608" indent="-292608">
              <a:buFont typeface="Arial" panose="020B0604020202020204" pitchFamily="34" charset="0"/>
              <a:buChar char="•"/>
            </a:pPr>
            <a:r>
              <a:rPr lang="en-US" dirty="0">
                <a:solidFill>
                  <a:schemeClr val="tx1"/>
                </a:solidFill>
              </a:rPr>
              <a:t>What about them?</a:t>
            </a:r>
          </a:p>
          <a:p>
            <a:pPr marL="292608" indent="-292608">
              <a:buFont typeface="Arial" panose="020B0604020202020204" pitchFamily="34" charset="0"/>
              <a:buChar char="•"/>
            </a:pPr>
            <a:r>
              <a:rPr lang="en-US" dirty="0">
                <a:solidFill>
                  <a:schemeClr val="tx1"/>
                </a:solidFill>
              </a:rPr>
              <a:t>It turns out that there is an elegant way to value these companies, too.</a:t>
            </a:r>
          </a:p>
        </p:txBody>
      </p:sp>
      <p:sp>
        <p:nvSpPr>
          <p:cNvPr id="21" name="Content Placeholder 20">
            <a:extLst>
              <a:ext uri="{FF2B5EF4-FFF2-40B4-BE49-F238E27FC236}">
                <a16:creationId xmlns:a16="http://schemas.microsoft.com/office/drawing/2014/main" id="{1810A997-43EE-4B6E-94FB-72C8BCF601B5}"/>
              </a:ext>
            </a:extLst>
          </p:cNvPr>
          <p:cNvSpPr>
            <a:spLocks noGrp="1"/>
          </p:cNvSpPr>
          <p:nvPr>
            <p:ph sz="quarter" idx="14"/>
          </p:nvPr>
        </p:nvSpPr>
        <p:spPr>
          <a:xfrm>
            <a:off x="342900" y="3710151"/>
            <a:ext cx="8458200" cy="1345324"/>
          </a:xfrm>
        </p:spPr>
        <p:txBody>
          <a:bodyPr/>
          <a:lstStyle/>
          <a:p>
            <a:r>
              <a:rPr lang="en-US" dirty="0"/>
              <a:t>The model is called the </a:t>
            </a:r>
            <a:r>
              <a:rPr lang="en-US" b="1" dirty="0">
                <a:solidFill>
                  <a:srgbClr val="002060"/>
                </a:solidFill>
              </a:rPr>
              <a:t>Residual Income Model (R</a:t>
            </a:r>
            <a:r>
              <a:rPr lang="en-US" sz="100" b="1" dirty="0">
                <a:solidFill>
                  <a:srgbClr val="002060"/>
                </a:solidFill>
              </a:rPr>
              <a:t> </a:t>
            </a:r>
            <a:r>
              <a:rPr lang="en-US" b="1" dirty="0">
                <a:solidFill>
                  <a:srgbClr val="002060"/>
                </a:solidFill>
              </a:rPr>
              <a:t>I</a:t>
            </a:r>
            <a:r>
              <a:rPr lang="en-US" sz="100" b="1" dirty="0">
                <a:solidFill>
                  <a:srgbClr val="002060"/>
                </a:solidFill>
              </a:rPr>
              <a:t> </a:t>
            </a:r>
            <a:r>
              <a:rPr lang="en-US" b="1" dirty="0">
                <a:solidFill>
                  <a:srgbClr val="002060"/>
                </a:solidFill>
              </a:rPr>
              <a:t>M).</a:t>
            </a:r>
          </a:p>
          <a:p>
            <a:r>
              <a:rPr lang="en-US" b="1" dirty="0">
                <a:solidFill>
                  <a:srgbClr val="002060"/>
                </a:solidFill>
              </a:rPr>
              <a:t>We call its Major Assumption the Clean Surplus Relationship (C</a:t>
            </a:r>
            <a:r>
              <a:rPr lang="en-US" sz="100" b="1" dirty="0">
                <a:solidFill>
                  <a:srgbClr val="002060"/>
                </a:solidFill>
              </a:rPr>
              <a:t> </a:t>
            </a:r>
            <a:r>
              <a:rPr lang="en-US" b="1" dirty="0">
                <a:solidFill>
                  <a:srgbClr val="002060"/>
                </a:solidFill>
              </a:rPr>
              <a:t>S</a:t>
            </a:r>
            <a:r>
              <a:rPr lang="en-US" sz="100" b="1" dirty="0">
                <a:solidFill>
                  <a:srgbClr val="002060"/>
                </a:solidFill>
              </a:rPr>
              <a:t> </a:t>
            </a:r>
            <a:r>
              <a:rPr lang="en-US" b="1" dirty="0">
                <a:solidFill>
                  <a:srgbClr val="002060"/>
                </a:solidFill>
              </a:rPr>
              <a:t>R):</a:t>
            </a:r>
          </a:p>
        </p:txBody>
      </p:sp>
      <p:sp>
        <p:nvSpPr>
          <p:cNvPr id="22" name="Content Placeholder 21">
            <a:extLst>
              <a:ext uri="{FF2B5EF4-FFF2-40B4-BE49-F238E27FC236}">
                <a16:creationId xmlns:a16="http://schemas.microsoft.com/office/drawing/2014/main" id="{590E85E9-5019-46A4-8C51-CEAEF4E48553}"/>
              </a:ext>
            </a:extLst>
          </p:cNvPr>
          <p:cNvSpPr>
            <a:spLocks noGrp="1"/>
          </p:cNvSpPr>
          <p:nvPr>
            <p:ph sz="quarter" idx="15"/>
          </p:nvPr>
        </p:nvSpPr>
        <p:spPr>
          <a:xfrm>
            <a:off x="356750" y="5191574"/>
            <a:ext cx="8458200" cy="862386"/>
          </a:xfrm>
        </p:spPr>
        <p:txBody>
          <a:bodyPr/>
          <a:lstStyle/>
          <a:p>
            <a:pPr algn="ctr"/>
            <a:r>
              <a:rPr lang="en-US" b="1" dirty="0"/>
              <a:t>The change in book value per share is equal to earnings per share minus dividends.</a:t>
            </a:r>
          </a:p>
        </p:txBody>
      </p:sp>
      <p:sp>
        <p:nvSpPr>
          <p:cNvPr id="7" name="Slide Number Placeholder 6">
            <a:extLst>
              <a:ext uri="{FF2B5EF4-FFF2-40B4-BE49-F238E27FC236}">
                <a16:creationId xmlns:a16="http://schemas.microsoft.com/office/drawing/2014/main" id="{1FA158E9-3117-4EC6-8CAD-D9CC0D053B46}"/>
              </a:ext>
            </a:extLst>
          </p:cNvPr>
          <p:cNvSpPr>
            <a:spLocks noGrp="1"/>
          </p:cNvSpPr>
          <p:nvPr>
            <p:ph type="sldNum" sz="quarter" idx="10"/>
          </p:nvPr>
        </p:nvSpPr>
        <p:spPr/>
        <p:txBody>
          <a:bodyPr/>
          <a:lstStyle/>
          <a:p>
            <a:fld id="{68151E55-6873-49E2-B8D5-2F265E6F1973}" type="slidenum">
              <a:rPr lang="en-US" smtClean="0"/>
              <a:t>31</a:t>
            </a:fld>
            <a:endParaRPr lang="en-US"/>
          </a:p>
        </p:txBody>
      </p:sp>
    </p:spTree>
    <p:extLst>
      <p:ext uri="{BB962C8B-B14F-4D97-AF65-F5344CB8AC3E}">
        <p14:creationId xmlns:p14="http://schemas.microsoft.com/office/powerpoint/2010/main" val="2009698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90AA9-D1C6-48F2-8C7B-E672C61A2A72}"/>
              </a:ext>
            </a:extLst>
          </p:cNvPr>
          <p:cNvSpPr>
            <a:spLocks noGrp="1"/>
          </p:cNvSpPr>
          <p:nvPr>
            <p:ph type="title"/>
          </p:nvPr>
        </p:nvSpPr>
        <p:spPr/>
        <p:txBody>
          <a:bodyPr>
            <a:normAutofit/>
          </a:bodyPr>
          <a:lstStyle/>
          <a:p>
            <a:r>
              <a:rPr lang="it-IT" sz="3600" dirty="0"/>
              <a:t>Residual Income Model (R</a:t>
            </a:r>
            <a:r>
              <a:rPr lang="it-IT" sz="100" dirty="0"/>
              <a:t> </a:t>
            </a:r>
            <a:r>
              <a:rPr lang="it-IT" sz="3600" dirty="0"/>
              <a:t>I</a:t>
            </a:r>
            <a:r>
              <a:rPr lang="it-IT" sz="100" dirty="0"/>
              <a:t> </a:t>
            </a:r>
            <a:r>
              <a:rPr lang="it-IT" sz="3600" dirty="0"/>
              <a:t>M) </a:t>
            </a:r>
            <a:r>
              <a:rPr lang="it-IT" sz="1000" b="0" dirty="0"/>
              <a:t>2</a:t>
            </a:r>
            <a:endParaRPr lang="en-US" sz="1000" b="0" dirty="0"/>
          </a:p>
        </p:txBody>
      </p:sp>
      <p:sp>
        <p:nvSpPr>
          <p:cNvPr id="3" name="Content Placeholder 2">
            <a:extLst>
              <a:ext uri="{FF2B5EF4-FFF2-40B4-BE49-F238E27FC236}">
                <a16:creationId xmlns:a16="http://schemas.microsoft.com/office/drawing/2014/main" id="{07E5392C-AAF6-4736-BE3C-9BA3CEBFDEC9}"/>
              </a:ext>
            </a:extLst>
          </p:cNvPr>
          <p:cNvSpPr>
            <a:spLocks noGrp="1"/>
          </p:cNvSpPr>
          <p:nvPr>
            <p:ph sz="quarter" idx="11"/>
          </p:nvPr>
        </p:nvSpPr>
        <p:spPr>
          <a:xfrm>
            <a:off x="342900" y="1276709"/>
            <a:ext cx="8458200" cy="5127266"/>
          </a:xfrm>
        </p:spPr>
        <p:txBody>
          <a:bodyPr/>
          <a:lstStyle/>
          <a:p>
            <a:pPr marL="292608" indent="-292608">
              <a:buFont typeface="Arial" panose="020B0604020202020204" pitchFamily="34" charset="0"/>
              <a:buChar char="•"/>
            </a:pPr>
            <a:r>
              <a:rPr lang="en-US" dirty="0">
                <a:solidFill>
                  <a:schemeClr val="tx1"/>
                </a:solidFill>
              </a:rPr>
              <a:t>Stockholders have a required rate of return over time, k</a:t>
            </a:r>
          </a:p>
          <a:p>
            <a:pPr marL="292608" indent="-292608">
              <a:buFont typeface="Arial" panose="020B0604020202020204" pitchFamily="34" charset="0"/>
              <a:buChar char="•"/>
            </a:pPr>
            <a:r>
              <a:rPr lang="en-US" dirty="0">
                <a:solidFill>
                  <a:schemeClr val="tx1"/>
                </a:solidFill>
              </a:rPr>
              <a:t>Their Required Earnings Per Share is the Book Equity at the beginning of the period times the required rate of return.</a:t>
            </a:r>
          </a:p>
          <a:p>
            <a:pPr marL="292608" indent="-292608">
              <a:buFont typeface="Arial" panose="020B0604020202020204" pitchFamily="34" charset="0"/>
              <a:buChar char="•"/>
            </a:pPr>
            <a:r>
              <a:rPr lang="en-US" dirty="0">
                <a:solidFill>
                  <a:schemeClr val="tx1"/>
                </a:solidFill>
              </a:rPr>
              <a:t>The difference between actual earnings and required earnings is called Residual Income, which is also known as Economic Value Added, E</a:t>
            </a:r>
            <a:r>
              <a:rPr lang="en-US" sz="100" dirty="0">
                <a:solidFill>
                  <a:schemeClr val="tx1"/>
                </a:solidFill>
              </a:rPr>
              <a:t> </a:t>
            </a:r>
            <a:r>
              <a:rPr lang="en-US" dirty="0">
                <a:solidFill>
                  <a:schemeClr val="tx1"/>
                </a:solidFill>
              </a:rPr>
              <a:t>V</a:t>
            </a:r>
            <a:r>
              <a:rPr lang="en-US" sz="100" dirty="0">
                <a:solidFill>
                  <a:schemeClr val="tx1"/>
                </a:solidFill>
              </a:rPr>
              <a:t> </a:t>
            </a:r>
            <a:r>
              <a:rPr lang="en-US" dirty="0">
                <a:solidFill>
                  <a:schemeClr val="tx1"/>
                </a:solidFill>
              </a:rPr>
              <a:t>A.</a:t>
            </a:r>
          </a:p>
        </p:txBody>
      </p:sp>
      <p:sp>
        <p:nvSpPr>
          <p:cNvPr id="7" name="Slide Number Placeholder 6">
            <a:extLst>
              <a:ext uri="{FF2B5EF4-FFF2-40B4-BE49-F238E27FC236}">
                <a16:creationId xmlns:a16="http://schemas.microsoft.com/office/drawing/2014/main" id="{1FA158E9-3117-4EC6-8CAD-D9CC0D053B46}"/>
              </a:ext>
            </a:extLst>
          </p:cNvPr>
          <p:cNvSpPr>
            <a:spLocks noGrp="1"/>
          </p:cNvSpPr>
          <p:nvPr>
            <p:ph type="sldNum" sz="quarter" idx="10"/>
          </p:nvPr>
        </p:nvSpPr>
        <p:spPr/>
        <p:txBody>
          <a:bodyPr/>
          <a:lstStyle/>
          <a:p>
            <a:fld id="{68151E55-6873-49E2-B8D5-2F265E6F1973}" type="slidenum">
              <a:rPr lang="en-US" smtClean="0"/>
              <a:t>32</a:t>
            </a:fld>
            <a:endParaRPr lang="en-US"/>
          </a:p>
        </p:txBody>
      </p:sp>
    </p:spTree>
    <p:extLst>
      <p:ext uri="{BB962C8B-B14F-4D97-AF65-F5344CB8AC3E}">
        <p14:creationId xmlns:p14="http://schemas.microsoft.com/office/powerpoint/2010/main" val="22892574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90AA9-D1C6-48F2-8C7B-E672C61A2A72}"/>
              </a:ext>
            </a:extLst>
          </p:cNvPr>
          <p:cNvSpPr>
            <a:spLocks noGrp="1"/>
          </p:cNvSpPr>
          <p:nvPr>
            <p:ph type="title"/>
          </p:nvPr>
        </p:nvSpPr>
        <p:spPr/>
        <p:txBody>
          <a:bodyPr>
            <a:normAutofit/>
          </a:bodyPr>
          <a:lstStyle/>
          <a:p>
            <a:r>
              <a:rPr lang="it-IT" sz="3600" dirty="0"/>
              <a:t>Residual Income Model (R</a:t>
            </a:r>
            <a:r>
              <a:rPr lang="it-IT" sz="100" dirty="0"/>
              <a:t> </a:t>
            </a:r>
            <a:r>
              <a:rPr lang="it-IT" sz="3600" dirty="0"/>
              <a:t>I</a:t>
            </a:r>
            <a:r>
              <a:rPr lang="it-IT" sz="100" dirty="0"/>
              <a:t> </a:t>
            </a:r>
            <a:r>
              <a:rPr lang="it-IT" sz="3600" dirty="0"/>
              <a:t>M) </a:t>
            </a:r>
            <a:r>
              <a:rPr lang="it-IT" sz="1000" b="0" dirty="0"/>
              <a:t>3</a:t>
            </a:r>
            <a:endParaRPr lang="en-US" sz="1000" b="0" dirty="0"/>
          </a:p>
        </p:txBody>
      </p:sp>
      <p:sp>
        <p:nvSpPr>
          <p:cNvPr id="3" name="Content Placeholder 2">
            <a:extLst>
              <a:ext uri="{FF2B5EF4-FFF2-40B4-BE49-F238E27FC236}">
                <a16:creationId xmlns:a16="http://schemas.microsoft.com/office/drawing/2014/main" id="{07E5392C-AAF6-4736-BE3C-9BA3CEBFDEC9}"/>
              </a:ext>
            </a:extLst>
          </p:cNvPr>
          <p:cNvSpPr>
            <a:spLocks noGrp="1"/>
          </p:cNvSpPr>
          <p:nvPr>
            <p:ph sz="quarter" idx="11"/>
          </p:nvPr>
        </p:nvSpPr>
        <p:spPr>
          <a:xfrm>
            <a:off x="342900" y="1276710"/>
            <a:ext cx="8458200" cy="412241"/>
          </a:xfrm>
        </p:spPr>
        <p:txBody>
          <a:bodyPr/>
          <a:lstStyle/>
          <a:p>
            <a:r>
              <a:rPr lang="en-US" sz="2200" dirty="0">
                <a:solidFill>
                  <a:schemeClr val="tx1"/>
                </a:solidFill>
              </a:rPr>
              <a:t>Inputs needed:</a:t>
            </a:r>
          </a:p>
        </p:txBody>
      </p:sp>
      <p:sp>
        <p:nvSpPr>
          <p:cNvPr id="8" name="Content Placeholder 7">
            <a:extLst>
              <a:ext uri="{FF2B5EF4-FFF2-40B4-BE49-F238E27FC236}">
                <a16:creationId xmlns:a16="http://schemas.microsoft.com/office/drawing/2014/main" id="{CE842A6C-B3D3-4586-8AEF-38FE15BA1837}"/>
              </a:ext>
            </a:extLst>
          </p:cNvPr>
          <p:cNvSpPr>
            <a:spLocks noGrp="1"/>
          </p:cNvSpPr>
          <p:nvPr>
            <p:ph sz="quarter" idx="14"/>
          </p:nvPr>
        </p:nvSpPr>
        <p:spPr>
          <a:xfrm>
            <a:off x="342901" y="1753496"/>
            <a:ext cx="4110766" cy="419549"/>
          </a:xfrm>
        </p:spPr>
        <p:txBody>
          <a:bodyPr/>
          <a:lstStyle/>
          <a:p>
            <a:pPr marL="292608" indent="-292608">
              <a:buFont typeface="Arial" panose="020B0604020202020204" pitchFamily="34" charset="0"/>
              <a:buChar char="•"/>
            </a:pPr>
            <a:r>
              <a:rPr lang="en-US" sz="2200" dirty="0"/>
              <a:t>Earnings per share at time 0,</a:t>
            </a:r>
          </a:p>
        </p:txBody>
      </p:sp>
      <p:graphicFrame>
        <p:nvGraphicFramePr>
          <p:cNvPr id="4" name="Object 3">
            <a:extLst>
              <a:ext uri="{FF2B5EF4-FFF2-40B4-BE49-F238E27FC236}">
                <a16:creationId xmlns:a16="http://schemas.microsoft.com/office/drawing/2014/main" id="{810366A2-A677-46E6-BD37-609541863482}"/>
              </a:ext>
            </a:extLst>
          </p:cNvPr>
          <p:cNvGraphicFramePr>
            <a:graphicFrameLocks noChangeAspect="1"/>
          </p:cNvGraphicFramePr>
          <p:nvPr>
            <p:extLst>
              <p:ext uri="{D42A27DB-BD31-4B8C-83A1-F6EECF244321}">
                <p14:modId xmlns:p14="http://schemas.microsoft.com/office/powerpoint/2010/main" val="304678161"/>
              </p:ext>
            </p:extLst>
          </p:nvPr>
        </p:nvGraphicFramePr>
        <p:xfrm>
          <a:off x="4496699" y="1819387"/>
          <a:ext cx="609600" cy="342900"/>
        </p:xfrm>
        <a:graphic>
          <a:graphicData uri="http://schemas.openxmlformats.org/presentationml/2006/ole">
            <mc:AlternateContent xmlns:mc="http://schemas.openxmlformats.org/markup-compatibility/2006">
              <mc:Choice xmlns:v="urn:schemas-microsoft-com:vml" Requires="v">
                <p:oleObj spid="_x0000_s52604" name="Equation" r:id="rId3" imgW="609480" imgH="342720" progId="Equation.DSMT4">
                  <p:embed/>
                </p:oleObj>
              </mc:Choice>
              <mc:Fallback>
                <p:oleObj name="Equation" r:id="rId3" imgW="609480" imgH="342720" progId="Equation.DSMT4">
                  <p:embed/>
                  <p:pic>
                    <p:nvPicPr>
                      <p:cNvPr id="0" name=""/>
                      <p:cNvPicPr/>
                      <p:nvPr/>
                    </p:nvPicPr>
                    <p:blipFill>
                      <a:blip r:embed="rId4"/>
                      <a:stretch>
                        <a:fillRect/>
                      </a:stretch>
                    </p:blipFill>
                    <p:spPr>
                      <a:xfrm>
                        <a:off x="4496699" y="1819387"/>
                        <a:ext cx="609600" cy="34290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C95C7FF7-04A7-433A-878A-4E53804EF792}"/>
              </a:ext>
            </a:extLst>
          </p:cNvPr>
          <p:cNvSpPr>
            <a:spLocks noGrp="1"/>
          </p:cNvSpPr>
          <p:nvPr>
            <p:ph sz="quarter" idx="15"/>
          </p:nvPr>
        </p:nvSpPr>
        <p:spPr>
          <a:xfrm>
            <a:off x="342900" y="2237590"/>
            <a:ext cx="4358192" cy="419549"/>
          </a:xfrm>
        </p:spPr>
        <p:txBody>
          <a:bodyPr/>
          <a:lstStyle/>
          <a:p>
            <a:pPr marL="292608" indent="-292608">
              <a:buFont typeface="Arial" panose="020B0604020202020204" pitchFamily="34" charset="0"/>
              <a:buChar char="•"/>
            </a:pPr>
            <a:r>
              <a:rPr lang="en-US" sz="2200" dirty="0"/>
              <a:t>Book value per share at time 0,</a:t>
            </a:r>
          </a:p>
        </p:txBody>
      </p:sp>
      <p:graphicFrame>
        <p:nvGraphicFramePr>
          <p:cNvPr id="19" name="Object 18">
            <a:extLst>
              <a:ext uri="{FF2B5EF4-FFF2-40B4-BE49-F238E27FC236}">
                <a16:creationId xmlns:a16="http://schemas.microsoft.com/office/drawing/2014/main" id="{8E086C7D-FD71-4C1E-9721-DF0654F6E1EB}"/>
              </a:ext>
            </a:extLst>
          </p:cNvPr>
          <p:cNvGraphicFramePr>
            <a:graphicFrameLocks noChangeAspect="1"/>
          </p:cNvGraphicFramePr>
          <p:nvPr>
            <p:extLst>
              <p:ext uri="{D42A27DB-BD31-4B8C-83A1-F6EECF244321}">
                <p14:modId xmlns:p14="http://schemas.microsoft.com/office/powerpoint/2010/main" val="3383591491"/>
              </p:ext>
            </p:extLst>
          </p:nvPr>
        </p:nvGraphicFramePr>
        <p:xfrm>
          <a:off x="4744124" y="2281965"/>
          <a:ext cx="317500" cy="342900"/>
        </p:xfrm>
        <a:graphic>
          <a:graphicData uri="http://schemas.openxmlformats.org/presentationml/2006/ole">
            <mc:AlternateContent xmlns:mc="http://schemas.openxmlformats.org/markup-compatibility/2006">
              <mc:Choice xmlns:v="urn:schemas-microsoft-com:vml" Requires="v">
                <p:oleObj spid="_x0000_s52605" name="Equation" r:id="rId5" imgW="317160" imgH="342720" progId="Equation.DSMT4">
                  <p:embed/>
                </p:oleObj>
              </mc:Choice>
              <mc:Fallback>
                <p:oleObj name="Equation" r:id="rId5" imgW="317160" imgH="342720" progId="Equation.DSMT4">
                  <p:embed/>
                  <p:pic>
                    <p:nvPicPr>
                      <p:cNvPr id="0" name=""/>
                      <p:cNvPicPr/>
                      <p:nvPr/>
                    </p:nvPicPr>
                    <p:blipFill>
                      <a:blip r:embed="rId6"/>
                      <a:stretch>
                        <a:fillRect/>
                      </a:stretch>
                    </p:blipFill>
                    <p:spPr>
                      <a:xfrm>
                        <a:off x="4744124" y="2281965"/>
                        <a:ext cx="317500" cy="342900"/>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5546F9BB-EDED-4BFF-95E2-B7BF403A9805}"/>
              </a:ext>
            </a:extLst>
          </p:cNvPr>
          <p:cNvSpPr>
            <a:spLocks noGrp="1"/>
          </p:cNvSpPr>
          <p:nvPr>
            <p:ph sz="quarter" idx="16"/>
          </p:nvPr>
        </p:nvSpPr>
        <p:spPr>
          <a:xfrm>
            <a:off x="342900" y="2710926"/>
            <a:ext cx="8458200" cy="892885"/>
          </a:xfrm>
        </p:spPr>
        <p:txBody>
          <a:bodyPr/>
          <a:lstStyle/>
          <a:p>
            <a:pPr marL="292608" indent="-292608">
              <a:buFont typeface="Arial" panose="020B0604020202020204" pitchFamily="34" charset="0"/>
              <a:buChar char="•"/>
            </a:pPr>
            <a:r>
              <a:rPr lang="en-US" sz="2200" dirty="0"/>
              <a:t>Earnings growth rate, </a:t>
            </a:r>
            <a:r>
              <a:rPr lang="en-US" sz="2200" i="1" dirty="0"/>
              <a:t>g</a:t>
            </a:r>
          </a:p>
          <a:p>
            <a:pPr marL="292608" indent="-292608">
              <a:buFont typeface="Arial" panose="020B0604020202020204" pitchFamily="34" charset="0"/>
              <a:buChar char="•"/>
            </a:pPr>
            <a:r>
              <a:rPr lang="en-US" sz="2200" dirty="0"/>
              <a:t>Discount rate, </a:t>
            </a:r>
            <a:r>
              <a:rPr lang="en-US" sz="2200" i="1" dirty="0"/>
              <a:t>k</a:t>
            </a:r>
          </a:p>
        </p:txBody>
      </p:sp>
      <p:sp>
        <p:nvSpPr>
          <p:cNvPr id="11" name="Content Placeholder 10">
            <a:extLst>
              <a:ext uri="{FF2B5EF4-FFF2-40B4-BE49-F238E27FC236}">
                <a16:creationId xmlns:a16="http://schemas.microsoft.com/office/drawing/2014/main" id="{EEC4D2A8-6E50-4E64-9F68-11B3B74EA062}"/>
              </a:ext>
            </a:extLst>
          </p:cNvPr>
          <p:cNvSpPr>
            <a:spLocks noGrp="1"/>
          </p:cNvSpPr>
          <p:nvPr>
            <p:ph sz="quarter" idx="17"/>
          </p:nvPr>
        </p:nvSpPr>
        <p:spPr>
          <a:xfrm>
            <a:off x="342900" y="3689872"/>
            <a:ext cx="8458200" cy="419549"/>
          </a:xfrm>
        </p:spPr>
        <p:txBody>
          <a:bodyPr/>
          <a:lstStyle/>
          <a:p>
            <a:r>
              <a:rPr lang="en-US" sz="2200" dirty="0"/>
              <a:t>There are two equivalent formulas for the Residual Income Model:</a:t>
            </a:r>
          </a:p>
        </p:txBody>
      </p:sp>
      <p:graphicFrame>
        <p:nvGraphicFramePr>
          <p:cNvPr id="20" name="Object 19">
            <a:extLst>
              <a:ext uri="{FF2B5EF4-FFF2-40B4-BE49-F238E27FC236}">
                <a16:creationId xmlns:a16="http://schemas.microsoft.com/office/drawing/2014/main" id="{FF5F49F6-5C0D-4374-AAC3-EEA80222E4D3}"/>
              </a:ext>
            </a:extLst>
          </p:cNvPr>
          <p:cNvGraphicFramePr>
            <a:graphicFrameLocks noChangeAspect="1"/>
          </p:cNvGraphicFramePr>
          <p:nvPr>
            <p:extLst>
              <p:ext uri="{D42A27DB-BD31-4B8C-83A1-F6EECF244321}">
                <p14:modId xmlns:p14="http://schemas.microsoft.com/office/powerpoint/2010/main" val="632257822"/>
              </p:ext>
            </p:extLst>
          </p:nvPr>
        </p:nvGraphicFramePr>
        <p:xfrm>
          <a:off x="1118499" y="4183278"/>
          <a:ext cx="3378200" cy="774700"/>
        </p:xfrm>
        <a:graphic>
          <a:graphicData uri="http://schemas.openxmlformats.org/presentationml/2006/ole">
            <mc:AlternateContent xmlns:mc="http://schemas.openxmlformats.org/markup-compatibility/2006">
              <mc:Choice xmlns:v="urn:schemas-microsoft-com:vml" Requires="v">
                <p:oleObj spid="_x0000_s52606" name="Equation" r:id="rId7" imgW="3377880" imgH="774360" progId="Equation.DSMT4">
                  <p:embed/>
                </p:oleObj>
              </mc:Choice>
              <mc:Fallback>
                <p:oleObj name="Equation" r:id="rId7" imgW="3377880" imgH="774360" progId="Equation.DSMT4">
                  <p:embed/>
                  <p:pic>
                    <p:nvPicPr>
                      <p:cNvPr id="0" name=""/>
                      <p:cNvPicPr/>
                      <p:nvPr/>
                    </p:nvPicPr>
                    <p:blipFill>
                      <a:blip r:embed="rId8"/>
                      <a:stretch>
                        <a:fillRect/>
                      </a:stretch>
                    </p:blipFill>
                    <p:spPr>
                      <a:xfrm>
                        <a:off x="1118499" y="4183278"/>
                        <a:ext cx="3378200" cy="774700"/>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20D60E28-2D8A-45F9-9081-A6961AD7B305}"/>
              </a:ext>
            </a:extLst>
          </p:cNvPr>
          <p:cNvSpPr>
            <a:spLocks noGrp="1"/>
          </p:cNvSpPr>
          <p:nvPr>
            <p:ph sz="quarter" idx="18"/>
          </p:nvPr>
        </p:nvSpPr>
        <p:spPr>
          <a:xfrm>
            <a:off x="1118500" y="5031836"/>
            <a:ext cx="441359" cy="422292"/>
          </a:xfrm>
        </p:spPr>
        <p:txBody>
          <a:bodyPr/>
          <a:lstStyle/>
          <a:p>
            <a:r>
              <a:rPr lang="en-US" sz="2200" dirty="0"/>
              <a:t>or</a:t>
            </a:r>
          </a:p>
        </p:txBody>
      </p:sp>
      <p:graphicFrame>
        <p:nvGraphicFramePr>
          <p:cNvPr id="21" name="Object 20">
            <a:extLst>
              <a:ext uri="{FF2B5EF4-FFF2-40B4-BE49-F238E27FC236}">
                <a16:creationId xmlns:a16="http://schemas.microsoft.com/office/drawing/2014/main" id="{A256477D-8072-40AC-B4E5-19DFFFA797AC}"/>
              </a:ext>
            </a:extLst>
          </p:cNvPr>
          <p:cNvGraphicFramePr>
            <a:graphicFrameLocks noChangeAspect="1"/>
          </p:cNvGraphicFramePr>
          <p:nvPr>
            <p:extLst>
              <p:ext uri="{D42A27DB-BD31-4B8C-83A1-F6EECF244321}">
                <p14:modId xmlns:p14="http://schemas.microsoft.com/office/powerpoint/2010/main" val="1378730368"/>
              </p:ext>
            </p:extLst>
          </p:nvPr>
        </p:nvGraphicFramePr>
        <p:xfrm>
          <a:off x="1118499" y="5581290"/>
          <a:ext cx="2070100" cy="723900"/>
        </p:xfrm>
        <a:graphic>
          <a:graphicData uri="http://schemas.openxmlformats.org/presentationml/2006/ole">
            <mc:AlternateContent xmlns:mc="http://schemas.openxmlformats.org/markup-compatibility/2006">
              <mc:Choice xmlns:v="urn:schemas-microsoft-com:vml" Requires="v">
                <p:oleObj spid="_x0000_s52607" name="Equation" r:id="rId9" imgW="2070000" imgH="723600" progId="Equation.DSMT4">
                  <p:embed/>
                </p:oleObj>
              </mc:Choice>
              <mc:Fallback>
                <p:oleObj name="Equation" r:id="rId9" imgW="2070000" imgH="723600" progId="Equation.DSMT4">
                  <p:embed/>
                  <p:pic>
                    <p:nvPicPr>
                      <p:cNvPr id="0" name=""/>
                      <p:cNvPicPr/>
                      <p:nvPr/>
                    </p:nvPicPr>
                    <p:blipFill>
                      <a:blip r:embed="rId10"/>
                      <a:stretch>
                        <a:fillRect/>
                      </a:stretch>
                    </p:blipFill>
                    <p:spPr>
                      <a:xfrm>
                        <a:off x="1118499" y="5581290"/>
                        <a:ext cx="2070100" cy="723900"/>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68DB1915-97B2-4A58-8E12-42D4A3AABF11}"/>
              </a:ext>
            </a:extLst>
          </p:cNvPr>
          <p:cNvSpPr>
            <a:spLocks noGrp="1"/>
          </p:cNvSpPr>
          <p:nvPr>
            <p:ph sz="quarter" idx="19"/>
          </p:nvPr>
        </p:nvSpPr>
        <p:spPr>
          <a:xfrm>
            <a:off x="4619199" y="4776397"/>
            <a:ext cx="4181901" cy="1441524"/>
          </a:xfrm>
        </p:spPr>
        <p:txBody>
          <a:bodyPr/>
          <a:lstStyle/>
          <a:p>
            <a:pPr algn="ctr"/>
            <a:r>
              <a:rPr lang="en-US" sz="2200" dirty="0"/>
              <a:t>B</a:t>
            </a:r>
            <a:r>
              <a:rPr lang="en-US" sz="100" dirty="0"/>
              <a:t> </a:t>
            </a:r>
            <a:r>
              <a:rPr lang="en-US" sz="2200" dirty="0"/>
              <a:t>T</a:t>
            </a:r>
            <a:r>
              <a:rPr lang="en-US" sz="100" dirty="0"/>
              <a:t> </a:t>
            </a:r>
            <a:r>
              <a:rPr lang="en-US" sz="2200" dirty="0"/>
              <a:t>W, it turns out that the R</a:t>
            </a:r>
            <a:r>
              <a:rPr lang="en-US" sz="100" dirty="0"/>
              <a:t> </a:t>
            </a:r>
            <a:r>
              <a:rPr lang="en-US" sz="2200" dirty="0"/>
              <a:t>I</a:t>
            </a:r>
            <a:r>
              <a:rPr lang="en-US" sz="100" dirty="0"/>
              <a:t> </a:t>
            </a:r>
            <a:r>
              <a:rPr lang="en-US" sz="2200" dirty="0"/>
              <a:t>M is mathematically the same as the constant perpetual growth model.</a:t>
            </a:r>
          </a:p>
        </p:txBody>
      </p:sp>
      <p:sp>
        <p:nvSpPr>
          <p:cNvPr id="7" name="Slide Number Placeholder 6">
            <a:extLst>
              <a:ext uri="{FF2B5EF4-FFF2-40B4-BE49-F238E27FC236}">
                <a16:creationId xmlns:a16="http://schemas.microsoft.com/office/drawing/2014/main" id="{1FA158E9-3117-4EC6-8CAD-D9CC0D053B46}"/>
              </a:ext>
            </a:extLst>
          </p:cNvPr>
          <p:cNvSpPr>
            <a:spLocks noGrp="1"/>
          </p:cNvSpPr>
          <p:nvPr>
            <p:ph type="sldNum" sz="quarter" idx="10"/>
          </p:nvPr>
        </p:nvSpPr>
        <p:spPr/>
        <p:txBody>
          <a:bodyPr/>
          <a:lstStyle/>
          <a:p>
            <a:fld id="{68151E55-6873-49E2-B8D5-2F265E6F1973}" type="slidenum">
              <a:rPr lang="en-US" smtClean="0"/>
              <a:t>33</a:t>
            </a:fld>
            <a:endParaRPr lang="en-US"/>
          </a:p>
        </p:txBody>
      </p:sp>
    </p:spTree>
    <p:extLst>
      <p:ext uri="{BB962C8B-B14F-4D97-AF65-F5344CB8AC3E}">
        <p14:creationId xmlns:p14="http://schemas.microsoft.com/office/powerpoint/2010/main" val="4064141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D3358-5586-4777-9CE5-D909E42BA1D1}"/>
              </a:ext>
            </a:extLst>
          </p:cNvPr>
          <p:cNvSpPr>
            <a:spLocks noGrp="1"/>
          </p:cNvSpPr>
          <p:nvPr>
            <p:ph type="title"/>
          </p:nvPr>
        </p:nvSpPr>
        <p:spPr/>
        <p:txBody>
          <a:bodyPr>
            <a:normAutofit/>
          </a:bodyPr>
          <a:lstStyle/>
          <a:p>
            <a:r>
              <a:rPr lang="en-US" sz="3600" dirty="0"/>
              <a:t>Using the Residual Income Model</a:t>
            </a:r>
          </a:p>
        </p:txBody>
      </p:sp>
      <p:sp>
        <p:nvSpPr>
          <p:cNvPr id="3" name="Content Placeholder 2">
            <a:extLst>
              <a:ext uri="{FF2B5EF4-FFF2-40B4-BE49-F238E27FC236}">
                <a16:creationId xmlns:a16="http://schemas.microsoft.com/office/drawing/2014/main" id="{67071409-4BCA-4384-874F-760C121C8C02}"/>
              </a:ext>
            </a:extLst>
          </p:cNvPr>
          <p:cNvSpPr>
            <a:spLocks noGrp="1"/>
          </p:cNvSpPr>
          <p:nvPr>
            <p:ph sz="quarter" idx="11"/>
          </p:nvPr>
        </p:nvSpPr>
        <p:spPr>
          <a:xfrm>
            <a:off x="342900" y="1276710"/>
            <a:ext cx="8458200" cy="1251337"/>
          </a:xfrm>
        </p:spPr>
        <p:txBody>
          <a:bodyPr/>
          <a:lstStyle/>
          <a:p>
            <a:r>
              <a:rPr lang="en-US" sz="2000" dirty="0"/>
              <a:t>Gibraltar Industries, Inc. (ROCK). pays no dividends.</a:t>
            </a:r>
          </a:p>
          <a:p>
            <a:r>
              <a:rPr lang="en-US" sz="2000" dirty="0"/>
              <a:t>It is December 31, 2021—shares are selling in the market for $66.68.</a:t>
            </a:r>
          </a:p>
          <a:p>
            <a:r>
              <a:rPr lang="en-US" sz="2000" dirty="0"/>
              <a:t>Using the R</a:t>
            </a:r>
            <a:r>
              <a:rPr lang="en-US" sz="100" dirty="0"/>
              <a:t> </a:t>
            </a:r>
            <a:r>
              <a:rPr lang="en-US" sz="2000" dirty="0"/>
              <a:t>I</a:t>
            </a:r>
            <a:r>
              <a:rPr lang="en-US" sz="100" dirty="0"/>
              <a:t> </a:t>
            </a:r>
            <a:r>
              <a:rPr lang="en-US" sz="2000" dirty="0"/>
              <a:t>M, and these inputs:</a:t>
            </a:r>
          </a:p>
        </p:txBody>
      </p:sp>
      <p:sp>
        <p:nvSpPr>
          <p:cNvPr id="4" name="Content Placeholder 3">
            <a:extLst>
              <a:ext uri="{FF2B5EF4-FFF2-40B4-BE49-F238E27FC236}">
                <a16:creationId xmlns:a16="http://schemas.microsoft.com/office/drawing/2014/main" id="{A350BAD2-D5C4-4B1B-89D3-5699CEAAFFCF}"/>
              </a:ext>
            </a:extLst>
          </p:cNvPr>
          <p:cNvSpPr>
            <a:spLocks noGrp="1"/>
          </p:cNvSpPr>
          <p:nvPr>
            <p:ph sz="quarter" idx="14"/>
          </p:nvPr>
        </p:nvSpPr>
        <p:spPr>
          <a:xfrm>
            <a:off x="342900" y="2614108"/>
            <a:ext cx="410135" cy="365760"/>
          </a:xfrm>
        </p:spPr>
        <p:txBody>
          <a:bodyPr/>
          <a:lstStyle/>
          <a:p>
            <a:pPr marL="292608" indent="-292608">
              <a:buFont typeface="Arial" panose="020B0604020202020204" pitchFamily="34" charset="0"/>
              <a:buChar char="•"/>
            </a:pPr>
            <a:r>
              <a:rPr lang="en-US" sz="2000" dirty="0"/>
              <a:t> </a:t>
            </a:r>
            <a:r>
              <a:rPr lang="en-US" sz="100" dirty="0"/>
              <a:t> </a:t>
            </a:r>
          </a:p>
        </p:txBody>
      </p:sp>
      <p:graphicFrame>
        <p:nvGraphicFramePr>
          <p:cNvPr id="18" name="Object 17">
            <a:extLst>
              <a:ext uri="{FF2B5EF4-FFF2-40B4-BE49-F238E27FC236}">
                <a16:creationId xmlns:a16="http://schemas.microsoft.com/office/drawing/2014/main" id="{346E98A4-1B05-463E-84AF-9B58F0F5C90E}"/>
              </a:ext>
            </a:extLst>
          </p:cNvPr>
          <p:cNvGraphicFramePr>
            <a:graphicFrameLocks noChangeAspect="1"/>
          </p:cNvGraphicFramePr>
          <p:nvPr>
            <p:extLst>
              <p:ext uri="{D42A27DB-BD31-4B8C-83A1-F6EECF244321}">
                <p14:modId xmlns:p14="http://schemas.microsoft.com/office/powerpoint/2010/main" val="2303318507"/>
              </p:ext>
            </p:extLst>
          </p:nvPr>
        </p:nvGraphicFramePr>
        <p:xfrm>
          <a:off x="806825" y="2664162"/>
          <a:ext cx="1397000" cy="330200"/>
        </p:xfrm>
        <a:graphic>
          <a:graphicData uri="http://schemas.openxmlformats.org/presentationml/2006/ole">
            <mc:AlternateContent xmlns:mc="http://schemas.openxmlformats.org/markup-compatibility/2006">
              <mc:Choice xmlns:v="urn:schemas-microsoft-com:vml" Requires="v">
                <p:oleObj spid="_x0000_s53676" name="Equation" r:id="rId3" imgW="1396800" imgH="330120" progId="Equation.DSMT4">
                  <p:embed/>
                </p:oleObj>
              </mc:Choice>
              <mc:Fallback>
                <p:oleObj name="Equation" r:id="rId3" imgW="1396800" imgH="330120" progId="Equation.DSMT4">
                  <p:embed/>
                  <p:pic>
                    <p:nvPicPr>
                      <p:cNvPr id="0" name=""/>
                      <p:cNvPicPr/>
                      <p:nvPr/>
                    </p:nvPicPr>
                    <p:blipFill>
                      <a:blip r:embed="rId4"/>
                      <a:stretch>
                        <a:fillRect/>
                      </a:stretch>
                    </p:blipFill>
                    <p:spPr>
                      <a:xfrm>
                        <a:off x="806825" y="2664162"/>
                        <a:ext cx="1397000" cy="3302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A70B76E1-0AD4-48A8-AC71-6C1AEC3CCBF3}"/>
              </a:ext>
            </a:extLst>
          </p:cNvPr>
          <p:cNvSpPr>
            <a:spLocks noGrp="1"/>
          </p:cNvSpPr>
          <p:nvPr>
            <p:ph sz="quarter" idx="15"/>
          </p:nvPr>
        </p:nvSpPr>
        <p:spPr>
          <a:xfrm>
            <a:off x="342900" y="3044414"/>
            <a:ext cx="1860925" cy="376518"/>
          </a:xfrm>
        </p:spPr>
        <p:txBody>
          <a:bodyPr/>
          <a:lstStyle/>
          <a:p>
            <a:pPr marL="292608" indent="-292608">
              <a:buFont typeface="Arial" panose="020B0604020202020204" pitchFamily="34" charset="0"/>
              <a:buChar char="•"/>
            </a:pPr>
            <a:r>
              <a:rPr lang="en-US" sz="2000" dirty="0"/>
              <a:t>DIV = 0</a:t>
            </a:r>
          </a:p>
        </p:txBody>
      </p:sp>
      <p:sp>
        <p:nvSpPr>
          <p:cNvPr id="6" name="Content Placeholder 5">
            <a:extLst>
              <a:ext uri="{FF2B5EF4-FFF2-40B4-BE49-F238E27FC236}">
                <a16:creationId xmlns:a16="http://schemas.microsoft.com/office/drawing/2014/main" id="{7055DDAD-E369-42F1-BAE2-5979EDBF7F85}"/>
              </a:ext>
            </a:extLst>
          </p:cNvPr>
          <p:cNvSpPr>
            <a:spLocks noGrp="1"/>
          </p:cNvSpPr>
          <p:nvPr>
            <p:ph sz="quarter" idx="16"/>
          </p:nvPr>
        </p:nvSpPr>
        <p:spPr>
          <a:xfrm>
            <a:off x="342900" y="3510729"/>
            <a:ext cx="410135" cy="394297"/>
          </a:xfrm>
        </p:spPr>
        <p:txBody>
          <a:bodyPr/>
          <a:lstStyle/>
          <a:p>
            <a:pPr marL="292608" indent="-292608">
              <a:buFont typeface="Arial" panose="020B0604020202020204" pitchFamily="34" charset="0"/>
              <a:buChar char="•"/>
            </a:pPr>
            <a:r>
              <a:rPr lang="en-US" sz="2000" dirty="0"/>
              <a:t> </a:t>
            </a:r>
            <a:r>
              <a:rPr lang="en-US" sz="100" dirty="0"/>
              <a:t> </a:t>
            </a:r>
          </a:p>
        </p:txBody>
      </p:sp>
      <p:graphicFrame>
        <p:nvGraphicFramePr>
          <p:cNvPr id="19" name="Object 18">
            <a:extLst>
              <a:ext uri="{FF2B5EF4-FFF2-40B4-BE49-F238E27FC236}">
                <a16:creationId xmlns:a16="http://schemas.microsoft.com/office/drawing/2014/main" id="{E67C06AB-3846-491F-9A71-EEF2EB00F0F6}"/>
              </a:ext>
            </a:extLst>
          </p:cNvPr>
          <p:cNvGraphicFramePr>
            <a:graphicFrameLocks noChangeAspect="1"/>
          </p:cNvGraphicFramePr>
          <p:nvPr>
            <p:extLst>
              <p:ext uri="{D42A27DB-BD31-4B8C-83A1-F6EECF244321}">
                <p14:modId xmlns:p14="http://schemas.microsoft.com/office/powerpoint/2010/main" val="695586248"/>
              </p:ext>
            </p:extLst>
          </p:nvPr>
        </p:nvGraphicFramePr>
        <p:xfrm>
          <a:off x="806825" y="3564293"/>
          <a:ext cx="1257300" cy="330200"/>
        </p:xfrm>
        <a:graphic>
          <a:graphicData uri="http://schemas.openxmlformats.org/presentationml/2006/ole">
            <mc:AlternateContent xmlns:mc="http://schemas.openxmlformats.org/markup-compatibility/2006">
              <mc:Choice xmlns:v="urn:schemas-microsoft-com:vml" Requires="v">
                <p:oleObj spid="_x0000_s53677" name="Equation" r:id="rId5" imgW="1257120" imgH="330120" progId="Equation.DSMT4">
                  <p:embed/>
                </p:oleObj>
              </mc:Choice>
              <mc:Fallback>
                <p:oleObj name="Equation" r:id="rId5" imgW="1257120" imgH="330120" progId="Equation.DSMT4">
                  <p:embed/>
                  <p:pic>
                    <p:nvPicPr>
                      <p:cNvPr id="0" name=""/>
                      <p:cNvPicPr/>
                      <p:nvPr/>
                    </p:nvPicPr>
                    <p:blipFill>
                      <a:blip r:embed="rId6"/>
                      <a:stretch>
                        <a:fillRect/>
                      </a:stretch>
                    </p:blipFill>
                    <p:spPr>
                      <a:xfrm>
                        <a:off x="806825" y="3564293"/>
                        <a:ext cx="1257300" cy="3302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F9E5BB-DFCF-4CE6-8DC7-E600876FC30F}"/>
              </a:ext>
            </a:extLst>
          </p:cNvPr>
          <p:cNvSpPr>
            <a:spLocks noGrp="1"/>
          </p:cNvSpPr>
          <p:nvPr>
            <p:ph sz="quarter" idx="17"/>
          </p:nvPr>
        </p:nvSpPr>
        <p:spPr>
          <a:xfrm>
            <a:off x="342900" y="3990863"/>
            <a:ext cx="1860925" cy="817805"/>
          </a:xfrm>
        </p:spPr>
        <p:txBody>
          <a:bodyPr/>
          <a:lstStyle/>
          <a:p>
            <a:pPr marL="292608" indent="-292608">
              <a:buFont typeface="Arial" panose="020B0604020202020204" pitchFamily="34" charset="0"/>
              <a:buChar char="•"/>
            </a:pPr>
            <a:r>
              <a:rPr lang="en-US" sz="2000" dirty="0"/>
              <a:t>g = 0.08</a:t>
            </a:r>
          </a:p>
          <a:p>
            <a:pPr marL="292608" indent="-292608">
              <a:buFont typeface="Arial" panose="020B0604020202020204" pitchFamily="34" charset="0"/>
              <a:buChar char="•"/>
            </a:pPr>
            <a:r>
              <a:rPr lang="en-US" sz="2000" dirty="0"/>
              <a:t>k = .09</a:t>
            </a:r>
          </a:p>
        </p:txBody>
      </p:sp>
      <p:sp>
        <p:nvSpPr>
          <p:cNvPr id="8" name="Content Placeholder 7">
            <a:extLst>
              <a:ext uri="{FF2B5EF4-FFF2-40B4-BE49-F238E27FC236}">
                <a16:creationId xmlns:a16="http://schemas.microsoft.com/office/drawing/2014/main" id="{D90CA30C-B927-4458-B386-1E2947A8EACE}"/>
              </a:ext>
            </a:extLst>
          </p:cNvPr>
          <p:cNvSpPr>
            <a:spLocks noGrp="1"/>
          </p:cNvSpPr>
          <p:nvPr>
            <p:ph sz="quarter" idx="18"/>
          </p:nvPr>
        </p:nvSpPr>
        <p:spPr>
          <a:xfrm>
            <a:off x="342900" y="4905039"/>
            <a:ext cx="3185608" cy="1043940"/>
          </a:xfrm>
        </p:spPr>
        <p:txBody>
          <a:bodyPr/>
          <a:lstStyle/>
          <a:p>
            <a:r>
              <a:rPr lang="en-US" sz="2000" dirty="0"/>
              <a:t>What can we say about the market price of ROCK?</a:t>
            </a:r>
          </a:p>
        </p:txBody>
      </p:sp>
      <p:graphicFrame>
        <p:nvGraphicFramePr>
          <p:cNvPr id="21" name="Object 20">
            <a:extLst>
              <a:ext uri="{FF2B5EF4-FFF2-40B4-BE49-F238E27FC236}">
                <a16:creationId xmlns:a16="http://schemas.microsoft.com/office/drawing/2014/main" id="{875B614E-9614-4EC3-9BA8-1DDF9DE74A3D}"/>
              </a:ext>
            </a:extLst>
          </p:cNvPr>
          <p:cNvGraphicFramePr>
            <a:graphicFrameLocks noChangeAspect="1"/>
          </p:cNvGraphicFramePr>
          <p:nvPr>
            <p:extLst>
              <p:ext uri="{D42A27DB-BD31-4B8C-83A1-F6EECF244321}">
                <p14:modId xmlns:p14="http://schemas.microsoft.com/office/powerpoint/2010/main" val="3913279504"/>
              </p:ext>
            </p:extLst>
          </p:nvPr>
        </p:nvGraphicFramePr>
        <p:xfrm>
          <a:off x="3919743" y="3108960"/>
          <a:ext cx="3276600" cy="711200"/>
        </p:xfrm>
        <a:graphic>
          <a:graphicData uri="http://schemas.openxmlformats.org/presentationml/2006/ole">
            <mc:AlternateContent xmlns:mc="http://schemas.openxmlformats.org/markup-compatibility/2006">
              <mc:Choice xmlns:v="urn:schemas-microsoft-com:vml" Requires="v">
                <p:oleObj spid="_x0000_s53678" name="Equation" r:id="rId7" imgW="3276360" imgH="711000" progId="Equation.DSMT4">
                  <p:embed/>
                </p:oleObj>
              </mc:Choice>
              <mc:Fallback>
                <p:oleObj name="Equation" r:id="rId7" imgW="3276360" imgH="711000" progId="Equation.DSMT4">
                  <p:embed/>
                  <p:pic>
                    <p:nvPicPr>
                      <p:cNvPr id="0" name=""/>
                      <p:cNvPicPr/>
                      <p:nvPr/>
                    </p:nvPicPr>
                    <p:blipFill>
                      <a:blip r:embed="rId8"/>
                      <a:stretch>
                        <a:fillRect/>
                      </a:stretch>
                    </p:blipFill>
                    <p:spPr>
                      <a:xfrm>
                        <a:off x="3919743" y="3108960"/>
                        <a:ext cx="3276600" cy="711200"/>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C24EAFCD-7959-4C3C-96A7-68847FC00462}"/>
              </a:ext>
            </a:extLst>
          </p:cNvPr>
          <p:cNvGraphicFramePr>
            <a:graphicFrameLocks noChangeAspect="1"/>
          </p:cNvGraphicFramePr>
          <p:nvPr>
            <p:extLst>
              <p:ext uri="{D42A27DB-BD31-4B8C-83A1-F6EECF244321}">
                <p14:modId xmlns:p14="http://schemas.microsoft.com/office/powerpoint/2010/main" val="1727687844"/>
              </p:ext>
            </p:extLst>
          </p:nvPr>
        </p:nvGraphicFramePr>
        <p:xfrm>
          <a:off x="3919743" y="3898006"/>
          <a:ext cx="4457700" cy="660400"/>
        </p:xfrm>
        <a:graphic>
          <a:graphicData uri="http://schemas.openxmlformats.org/presentationml/2006/ole">
            <mc:AlternateContent xmlns:mc="http://schemas.openxmlformats.org/markup-compatibility/2006">
              <mc:Choice xmlns:v="urn:schemas-microsoft-com:vml" Requires="v">
                <p:oleObj spid="_x0000_s53679" name="Equation" r:id="rId9" imgW="4457520" imgH="660240" progId="Equation.DSMT4">
                  <p:embed/>
                </p:oleObj>
              </mc:Choice>
              <mc:Fallback>
                <p:oleObj name="Equation" r:id="rId9" imgW="4457520" imgH="660240" progId="Equation.DSMT4">
                  <p:embed/>
                  <p:pic>
                    <p:nvPicPr>
                      <p:cNvPr id="0" name=""/>
                      <p:cNvPicPr/>
                      <p:nvPr/>
                    </p:nvPicPr>
                    <p:blipFill>
                      <a:blip r:embed="rId10"/>
                      <a:stretch>
                        <a:fillRect/>
                      </a:stretch>
                    </p:blipFill>
                    <p:spPr>
                      <a:xfrm>
                        <a:off x="3919743" y="3898006"/>
                        <a:ext cx="4457700" cy="66040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3A66768A-C017-42A5-91B7-364E3297CC2C}"/>
              </a:ext>
            </a:extLst>
          </p:cNvPr>
          <p:cNvGraphicFramePr>
            <a:graphicFrameLocks noChangeAspect="1"/>
          </p:cNvGraphicFramePr>
          <p:nvPr>
            <p:extLst>
              <p:ext uri="{D42A27DB-BD31-4B8C-83A1-F6EECF244321}">
                <p14:modId xmlns:p14="http://schemas.microsoft.com/office/powerpoint/2010/main" val="3558770480"/>
              </p:ext>
            </p:extLst>
          </p:nvPr>
        </p:nvGraphicFramePr>
        <p:xfrm>
          <a:off x="3919743" y="4636252"/>
          <a:ext cx="3086100" cy="609600"/>
        </p:xfrm>
        <a:graphic>
          <a:graphicData uri="http://schemas.openxmlformats.org/presentationml/2006/ole">
            <mc:AlternateContent xmlns:mc="http://schemas.openxmlformats.org/markup-compatibility/2006">
              <mc:Choice xmlns:v="urn:schemas-microsoft-com:vml" Requires="v">
                <p:oleObj spid="_x0000_s53680" name="Equation" r:id="rId11" imgW="3085920" imgH="609480" progId="Equation.DSMT4">
                  <p:embed/>
                </p:oleObj>
              </mc:Choice>
              <mc:Fallback>
                <p:oleObj name="Equation" r:id="rId11" imgW="3085920" imgH="609480" progId="Equation.DSMT4">
                  <p:embed/>
                  <p:pic>
                    <p:nvPicPr>
                      <p:cNvPr id="0" name=""/>
                      <p:cNvPicPr/>
                      <p:nvPr/>
                    </p:nvPicPr>
                    <p:blipFill>
                      <a:blip r:embed="rId12"/>
                      <a:stretch>
                        <a:fillRect/>
                      </a:stretch>
                    </p:blipFill>
                    <p:spPr>
                      <a:xfrm>
                        <a:off x="3919743" y="4636252"/>
                        <a:ext cx="3086100" cy="609600"/>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069017B1-765C-47C8-92CD-C6539469545D}"/>
              </a:ext>
            </a:extLst>
          </p:cNvPr>
          <p:cNvGraphicFramePr>
            <a:graphicFrameLocks noChangeAspect="1"/>
          </p:cNvGraphicFramePr>
          <p:nvPr>
            <p:extLst>
              <p:ext uri="{D42A27DB-BD31-4B8C-83A1-F6EECF244321}">
                <p14:modId xmlns:p14="http://schemas.microsoft.com/office/powerpoint/2010/main" val="1347709498"/>
              </p:ext>
            </p:extLst>
          </p:nvPr>
        </p:nvGraphicFramePr>
        <p:xfrm>
          <a:off x="4239633" y="5323698"/>
          <a:ext cx="977900" cy="266700"/>
        </p:xfrm>
        <a:graphic>
          <a:graphicData uri="http://schemas.openxmlformats.org/presentationml/2006/ole">
            <mc:AlternateContent xmlns:mc="http://schemas.openxmlformats.org/markup-compatibility/2006">
              <mc:Choice xmlns:v="urn:schemas-microsoft-com:vml" Requires="v">
                <p:oleObj spid="_x0000_s53681" name="Equation" r:id="rId13" imgW="977760" imgH="266400" progId="Equation.DSMT4">
                  <p:embed/>
                </p:oleObj>
              </mc:Choice>
              <mc:Fallback>
                <p:oleObj name="Equation" r:id="rId13" imgW="977760" imgH="266400" progId="Equation.DSMT4">
                  <p:embed/>
                  <p:pic>
                    <p:nvPicPr>
                      <p:cNvPr id="0" name=""/>
                      <p:cNvPicPr/>
                      <p:nvPr/>
                    </p:nvPicPr>
                    <p:blipFill>
                      <a:blip r:embed="rId14"/>
                      <a:stretch>
                        <a:fillRect/>
                      </a:stretch>
                    </p:blipFill>
                    <p:spPr>
                      <a:xfrm>
                        <a:off x="4239633" y="5323698"/>
                        <a:ext cx="977900" cy="266700"/>
                      </a:xfrm>
                      <a:prstGeom prst="rect">
                        <a:avLst/>
                      </a:prstGeom>
                    </p:spPr>
                  </p:pic>
                </p:oleObj>
              </mc:Fallback>
            </mc:AlternateContent>
          </a:graphicData>
        </a:graphic>
      </p:graphicFrame>
      <p:sp>
        <p:nvSpPr>
          <p:cNvPr id="17" name="Slide Number Placeholder 16">
            <a:extLst>
              <a:ext uri="{FF2B5EF4-FFF2-40B4-BE49-F238E27FC236}">
                <a16:creationId xmlns:a16="http://schemas.microsoft.com/office/drawing/2014/main" id="{4F0B8265-E149-4888-A95C-9AC4F1DFCBC5}"/>
              </a:ext>
            </a:extLst>
          </p:cNvPr>
          <p:cNvSpPr>
            <a:spLocks noGrp="1"/>
          </p:cNvSpPr>
          <p:nvPr>
            <p:ph type="sldNum" sz="quarter" idx="10"/>
          </p:nvPr>
        </p:nvSpPr>
        <p:spPr/>
        <p:txBody>
          <a:bodyPr/>
          <a:lstStyle/>
          <a:p>
            <a:fld id="{68151E55-6873-49E2-B8D5-2F265E6F1973}" type="slidenum">
              <a:rPr lang="en-US" smtClean="0"/>
              <a:t>34</a:t>
            </a:fld>
            <a:endParaRPr lang="en-US"/>
          </a:p>
        </p:txBody>
      </p:sp>
    </p:spTree>
    <p:extLst>
      <p:ext uri="{BB962C8B-B14F-4D97-AF65-F5344CB8AC3E}">
        <p14:creationId xmlns:p14="http://schemas.microsoft.com/office/powerpoint/2010/main" val="2856973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D193D-846A-409A-91A2-FBFB34F677A4}"/>
              </a:ext>
            </a:extLst>
          </p:cNvPr>
          <p:cNvSpPr>
            <a:spLocks noGrp="1"/>
          </p:cNvSpPr>
          <p:nvPr>
            <p:ph type="title"/>
          </p:nvPr>
        </p:nvSpPr>
        <p:spPr/>
        <p:txBody>
          <a:bodyPr/>
          <a:lstStyle/>
          <a:p>
            <a:r>
              <a:rPr lang="en-US" dirty="0"/>
              <a:t>The Growth of ROCK</a:t>
            </a:r>
          </a:p>
        </p:txBody>
      </p:sp>
      <p:sp>
        <p:nvSpPr>
          <p:cNvPr id="3" name="Content Placeholder 2">
            <a:extLst>
              <a:ext uri="{FF2B5EF4-FFF2-40B4-BE49-F238E27FC236}">
                <a16:creationId xmlns:a16="http://schemas.microsoft.com/office/drawing/2014/main" id="{4FBE1EBA-793D-4FDF-BCDF-4DC2C614911D}"/>
              </a:ext>
            </a:extLst>
          </p:cNvPr>
          <p:cNvSpPr>
            <a:spLocks noGrp="1"/>
          </p:cNvSpPr>
          <p:nvPr>
            <p:ph sz="quarter" idx="11"/>
          </p:nvPr>
        </p:nvSpPr>
        <p:spPr>
          <a:xfrm>
            <a:off x="342900" y="1276710"/>
            <a:ext cx="8458200" cy="842546"/>
          </a:xfrm>
        </p:spPr>
        <p:txBody>
          <a:bodyPr/>
          <a:lstStyle/>
          <a:p>
            <a:pPr algn="ctr"/>
            <a:r>
              <a:rPr lang="en-US" b="1" dirty="0">
                <a:solidFill>
                  <a:srgbClr val="002060"/>
                </a:solidFill>
              </a:rPr>
              <a:t>Using the information from the previous slide, what discount rate results in a ROCK price of $66.68?</a:t>
            </a:r>
          </a:p>
        </p:txBody>
      </p:sp>
      <p:graphicFrame>
        <p:nvGraphicFramePr>
          <p:cNvPr id="7" name="Object 6">
            <a:extLst>
              <a:ext uri="{FF2B5EF4-FFF2-40B4-BE49-F238E27FC236}">
                <a16:creationId xmlns:a16="http://schemas.microsoft.com/office/drawing/2014/main" id="{5B14EAD3-AECF-4A14-BF40-3D994645EF63}"/>
              </a:ext>
            </a:extLst>
          </p:cNvPr>
          <p:cNvGraphicFramePr>
            <a:graphicFrameLocks noChangeAspect="1"/>
          </p:cNvGraphicFramePr>
          <p:nvPr>
            <p:extLst>
              <p:ext uri="{D42A27DB-BD31-4B8C-83A1-F6EECF244321}">
                <p14:modId xmlns:p14="http://schemas.microsoft.com/office/powerpoint/2010/main" val="630129360"/>
              </p:ext>
            </p:extLst>
          </p:nvPr>
        </p:nvGraphicFramePr>
        <p:xfrm>
          <a:off x="2316331" y="2203423"/>
          <a:ext cx="3898900" cy="838200"/>
        </p:xfrm>
        <a:graphic>
          <a:graphicData uri="http://schemas.openxmlformats.org/presentationml/2006/ole">
            <mc:AlternateContent xmlns:mc="http://schemas.openxmlformats.org/markup-compatibility/2006">
              <mc:Choice xmlns:v="urn:schemas-microsoft-com:vml" Requires="v">
                <p:oleObj spid="_x0000_s54688" name="Equation" r:id="rId3" imgW="3898800" imgH="838080" progId="Equation.DSMT4">
                  <p:embed/>
                </p:oleObj>
              </mc:Choice>
              <mc:Fallback>
                <p:oleObj name="Equation" r:id="rId3" imgW="3898800" imgH="838080" progId="Equation.DSMT4">
                  <p:embed/>
                  <p:pic>
                    <p:nvPicPr>
                      <p:cNvPr id="0" name=""/>
                      <p:cNvPicPr/>
                      <p:nvPr/>
                    </p:nvPicPr>
                    <p:blipFill>
                      <a:blip r:embed="rId4"/>
                      <a:stretch>
                        <a:fillRect/>
                      </a:stretch>
                    </p:blipFill>
                    <p:spPr>
                      <a:xfrm>
                        <a:off x="2316331" y="2203423"/>
                        <a:ext cx="3898900" cy="8382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35594570-EADA-4F83-A4E6-F17E7B2AFF7A}"/>
              </a:ext>
            </a:extLst>
          </p:cNvPr>
          <p:cNvGraphicFramePr>
            <a:graphicFrameLocks noChangeAspect="1"/>
          </p:cNvGraphicFramePr>
          <p:nvPr>
            <p:extLst>
              <p:ext uri="{D42A27DB-BD31-4B8C-83A1-F6EECF244321}">
                <p14:modId xmlns:p14="http://schemas.microsoft.com/office/powerpoint/2010/main" val="129488667"/>
              </p:ext>
            </p:extLst>
          </p:nvPr>
        </p:nvGraphicFramePr>
        <p:xfrm>
          <a:off x="1679575" y="3099663"/>
          <a:ext cx="5689600" cy="787400"/>
        </p:xfrm>
        <a:graphic>
          <a:graphicData uri="http://schemas.openxmlformats.org/presentationml/2006/ole">
            <mc:AlternateContent xmlns:mc="http://schemas.openxmlformats.org/markup-compatibility/2006">
              <mc:Choice xmlns:v="urn:schemas-microsoft-com:vml" Requires="v">
                <p:oleObj spid="_x0000_s54689" name="Equation" r:id="rId5" imgW="5689440" imgH="787320" progId="Equation.DSMT4">
                  <p:embed/>
                </p:oleObj>
              </mc:Choice>
              <mc:Fallback>
                <p:oleObj name="Equation" r:id="rId5" imgW="5689440" imgH="787320" progId="Equation.DSMT4">
                  <p:embed/>
                  <p:pic>
                    <p:nvPicPr>
                      <p:cNvPr id="0" name=""/>
                      <p:cNvPicPr/>
                      <p:nvPr/>
                    </p:nvPicPr>
                    <p:blipFill>
                      <a:blip r:embed="rId6"/>
                      <a:stretch>
                        <a:fillRect/>
                      </a:stretch>
                    </p:blipFill>
                    <p:spPr>
                      <a:xfrm>
                        <a:off x="1679575" y="3099663"/>
                        <a:ext cx="5689600" cy="7874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546BF6DC-275B-4D77-88CB-2D246DA8AFA5}"/>
              </a:ext>
            </a:extLst>
          </p:cNvPr>
          <p:cNvGraphicFramePr>
            <a:graphicFrameLocks noChangeAspect="1"/>
          </p:cNvGraphicFramePr>
          <p:nvPr>
            <p:extLst>
              <p:ext uri="{D42A27DB-BD31-4B8C-83A1-F6EECF244321}">
                <p14:modId xmlns:p14="http://schemas.microsoft.com/office/powerpoint/2010/main" val="2921430533"/>
              </p:ext>
            </p:extLst>
          </p:nvPr>
        </p:nvGraphicFramePr>
        <p:xfrm>
          <a:off x="1800225" y="3965390"/>
          <a:ext cx="4241800" cy="431800"/>
        </p:xfrm>
        <a:graphic>
          <a:graphicData uri="http://schemas.openxmlformats.org/presentationml/2006/ole">
            <mc:AlternateContent xmlns:mc="http://schemas.openxmlformats.org/markup-compatibility/2006">
              <mc:Choice xmlns:v="urn:schemas-microsoft-com:vml" Requires="v">
                <p:oleObj spid="_x0000_s54690" name="Equation" r:id="rId7" imgW="4241520" imgH="431640" progId="Equation.DSMT4">
                  <p:embed/>
                </p:oleObj>
              </mc:Choice>
              <mc:Fallback>
                <p:oleObj name="Equation" r:id="rId7" imgW="4241520" imgH="431640" progId="Equation.DSMT4">
                  <p:embed/>
                  <p:pic>
                    <p:nvPicPr>
                      <p:cNvPr id="0" name=""/>
                      <p:cNvPicPr/>
                      <p:nvPr/>
                    </p:nvPicPr>
                    <p:blipFill>
                      <a:blip r:embed="rId8"/>
                      <a:stretch>
                        <a:fillRect/>
                      </a:stretch>
                    </p:blipFill>
                    <p:spPr>
                      <a:xfrm>
                        <a:off x="1800225" y="3965390"/>
                        <a:ext cx="4241800" cy="4318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A1ED73B2-B9DA-4FE7-A7FD-A32E9A517D86}"/>
              </a:ext>
            </a:extLst>
          </p:cNvPr>
          <p:cNvGraphicFramePr>
            <a:graphicFrameLocks noChangeAspect="1"/>
          </p:cNvGraphicFramePr>
          <p:nvPr>
            <p:extLst>
              <p:ext uri="{D42A27DB-BD31-4B8C-83A1-F6EECF244321}">
                <p14:modId xmlns:p14="http://schemas.microsoft.com/office/powerpoint/2010/main" val="3854165996"/>
              </p:ext>
            </p:extLst>
          </p:nvPr>
        </p:nvGraphicFramePr>
        <p:xfrm>
          <a:off x="1679575" y="4475517"/>
          <a:ext cx="4927600" cy="431800"/>
        </p:xfrm>
        <a:graphic>
          <a:graphicData uri="http://schemas.openxmlformats.org/presentationml/2006/ole">
            <mc:AlternateContent xmlns:mc="http://schemas.openxmlformats.org/markup-compatibility/2006">
              <mc:Choice xmlns:v="urn:schemas-microsoft-com:vml" Requires="v">
                <p:oleObj spid="_x0000_s54691" name="Equation" r:id="rId9" imgW="4927320" imgH="431640" progId="Equation.DSMT4">
                  <p:embed/>
                </p:oleObj>
              </mc:Choice>
              <mc:Fallback>
                <p:oleObj name="Equation" r:id="rId9" imgW="4927320" imgH="431640" progId="Equation.DSMT4">
                  <p:embed/>
                  <p:pic>
                    <p:nvPicPr>
                      <p:cNvPr id="0" name=""/>
                      <p:cNvPicPr/>
                      <p:nvPr/>
                    </p:nvPicPr>
                    <p:blipFill>
                      <a:blip r:embed="rId10"/>
                      <a:stretch>
                        <a:fillRect/>
                      </a:stretch>
                    </p:blipFill>
                    <p:spPr>
                      <a:xfrm>
                        <a:off x="1679575" y="4475517"/>
                        <a:ext cx="4927600" cy="4318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9ADD77F8-12E4-4A59-BCD9-963CBF39E3FA}"/>
              </a:ext>
            </a:extLst>
          </p:cNvPr>
          <p:cNvGraphicFramePr>
            <a:graphicFrameLocks noChangeAspect="1"/>
          </p:cNvGraphicFramePr>
          <p:nvPr>
            <p:extLst>
              <p:ext uri="{D42A27DB-BD31-4B8C-83A1-F6EECF244321}">
                <p14:modId xmlns:p14="http://schemas.microsoft.com/office/powerpoint/2010/main" val="800558202"/>
              </p:ext>
            </p:extLst>
          </p:nvPr>
        </p:nvGraphicFramePr>
        <p:xfrm>
          <a:off x="1679575" y="5065880"/>
          <a:ext cx="2971800" cy="279400"/>
        </p:xfrm>
        <a:graphic>
          <a:graphicData uri="http://schemas.openxmlformats.org/presentationml/2006/ole">
            <mc:AlternateContent xmlns:mc="http://schemas.openxmlformats.org/markup-compatibility/2006">
              <mc:Choice xmlns:v="urn:schemas-microsoft-com:vml" Requires="v">
                <p:oleObj spid="_x0000_s54692" name="Equation" r:id="rId11" imgW="2971800" imgH="279360" progId="Equation.DSMT4">
                  <p:embed/>
                </p:oleObj>
              </mc:Choice>
              <mc:Fallback>
                <p:oleObj name="Equation" r:id="rId11" imgW="2971800" imgH="279360" progId="Equation.DSMT4">
                  <p:embed/>
                  <p:pic>
                    <p:nvPicPr>
                      <p:cNvPr id="0" name=""/>
                      <p:cNvPicPr/>
                      <p:nvPr/>
                    </p:nvPicPr>
                    <p:blipFill>
                      <a:blip r:embed="rId12"/>
                      <a:stretch>
                        <a:fillRect/>
                      </a:stretch>
                    </p:blipFill>
                    <p:spPr>
                      <a:xfrm>
                        <a:off x="1679575" y="5065880"/>
                        <a:ext cx="2971800" cy="2794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E1772A05-A3C7-429B-8BF0-D51A73E906B0}"/>
              </a:ext>
            </a:extLst>
          </p:cNvPr>
          <p:cNvGraphicFramePr>
            <a:graphicFrameLocks noChangeAspect="1"/>
          </p:cNvGraphicFramePr>
          <p:nvPr>
            <p:extLst>
              <p:ext uri="{D42A27DB-BD31-4B8C-83A1-F6EECF244321}">
                <p14:modId xmlns:p14="http://schemas.microsoft.com/office/powerpoint/2010/main" val="395838339"/>
              </p:ext>
            </p:extLst>
          </p:nvPr>
        </p:nvGraphicFramePr>
        <p:xfrm>
          <a:off x="1679575" y="5581290"/>
          <a:ext cx="3149600" cy="279400"/>
        </p:xfrm>
        <a:graphic>
          <a:graphicData uri="http://schemas.openxmlformats.org/presentationml/2006/ole">
            <mc:AlternateContent xmlns:mc="http://schemas.openxmlformats.org/markup-compatibility/2006">
              <mc:Choice xmlns:v="urn:schemas-microsoft-com:vml" Requires="v">
                <p:oleObj spid="_x0000_s54693" name="Equation" r:id="rId13" imgW="3149280" imgH="279360" progId="Equation.DSMT4">
                  <p:embed/>
                </p:oleObj>
              </mc:Choice>
              <mc:Fallback>
                <p:oleObj name="Equation" r:id="rId13" imgW="3149280" imgH="279360" progId="Equation.DSMT4">
                  <p:embed/>
                  <p:pic>
                    <p:nvPicPr>
                      <p:cNvPr id="0" name=""/>
                      <p:cNvPicPr/>
                      <p:nvPr/>
                    </p:nvPicPr>
                    <p:blipFill>
                      <a:blip r:embed="rId14"/>
                      <a:stretch>
                        <a:fillRect/>
                      </a:stretch>
                    </p:blipFill>
                    <p:spPr>
                      <a:xfrm>
                        <a:off x="1679575" y="5581290"/>
                        <a:ext cx="3149600" cy="279400"/>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3CADEBB8-8286-41E9-A3DB-BA6BC27BC8A0}"/>
              </a:ext>
            </a:extLst>
          </p:cNvPr>
          <p:cNvSpPr>
            <a:spLocks noGrp="1"/>
          </p:cNvSpPr>
          <p:nvPr>
            <p:ph type="sldNum" sz="quarter" idx="4"/>
          </p:nvPr>
        </p:nvSpPr>
        <p:spPr/>
        <p:txBody>
          <a:bodyPr/>
          <a:lstStyle/>
          <a:p>
            <a:fld id="{68151E55-6873-49E2-B8D5-2F265E6F1973}" type="slidenum">
              <a:rPr lang="en-US" smtClean="0"/>
              <a:pPr/>
              <a:t>35</a:t>
            </a:fld>
            <a:endParaRPr lang="en-US" dirty="0"/>
          </a:p>
        </p:txBody>
      </p:sp>
    </p:spTree>
    <p:extLst>
      <p:ext uri="{BB962C8B-B14F-4D97-AF65-F5344CB8AC3E}">
        <p14:creationId xmlns:p14="http://schemas.microsoft.com/office/powerpoint/2010/main" val="3138697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62E7-F1C4-48F8-A0C7-D5DCAF592FFF}"/>
              </a:ext>
            </a:extLst>
          </p:cNvPr>
          <p:cNvSpPr>
            <a:spLocks noGrp="1"/>
          </p:cNvSpPr>
          <p:nvPr>
            <p:ph type="title"/>
          </p:nvPr>
        </p:nvSpPr>
        <p:spPr/>
        <p:txBody>
          <a:bodyPr/>
          <a:lstStyle/>
          <a:p>
            <a:r>
              <a:rPr lang="en-US" dirty="0"/>
              <a:t>Free Cash Flow </a:t>
            </a:r>
            <a:r>
              <a:rPr lang="en-US" sz="1000" b="0" dirty="0"/>
              <a:t>1</a:t>
            </a:r>
          </a:p>
        </p:txBody>
      </p:sp>
      <p:sp>
        <p:nvSpPr>
          <p:cNvPr id="3" name="Content Placeholder 2">
            <a:extLst>
              <a:ext uri="{FF2B5EF4-FFF2-40B4-BE49-F238E27FC236}">
                <a16:creationId xmlns:a16="http://schemas.microsoft.com/office/drawing/2014/main" id="{15D7DFBE-C6E3-45BF-869C-5FA2A59E8FD5}"/>
              </a:ext>
            </a:extLst>
          </p:cNvPr>
          <p:cNvSpPr>
            <a:spLocks noGrp="1"/>
          </p:cNvSpPr>
          <p:nvPr>
            <p:ph sz="quarter" idx="11"/>
          </p:nvPr>
        </p:nvSpPr>
        <p:spPr>
          <a:xfrm>
            <a:off x="342900" y="1276709"/>
            <a:ext cx="8458200" cy="5177879"/>
          </a:xfrm>
        </p:spPr>
        <p:txBody>
          <a:bodyPr/>
          <a:lstStyle/>
          <a:p>
            <a:r>
              <a:rPr lang="en-US" sz="2200" dirty="0"/>
              <a:t>We use the residual income model to value companies that do not pay dividends.</a:t>
            </a:r>
          </a:p>
          <a:p>
            <a:r>
              <a:rPr lang="en-US" sz="2200" dirty="0"/>
              <a:t>Note: Using the residual income model assumes positive earnings.</a:t>
            </a:r>
          </a:p>
          <a:p>
            <a:r>
              <a:rPr lang="en-US" sz="2200" dirty="0"/>
              <a:t>But there are companies that do not pay dividends and have negative earnings.</a:t>
            </a:r>
          </a:p>
          <a:p>
            <a:r>
              <a:rPr lang="en-US" sz="2200" dirty="0"/>
              <a:t>Do negative earnings imply zero value?</a:t>
            </a:r>
          </a:p>
          <a:p>
            <a:pPr marL="292608" indent="-292608">
              <a:buFont typeface="Arial" panose="020B0604020202020204" pitchFamily="34" charset="0"/>
              <a:buChar char="•"/>
            </a:pPr>
            <a:r>
              <a:rPr lang="en-US" sz="2200" dirty="0"/>
              <a:t>We calculate earnings based on accounting rules and tax codes.</a:t>
            </a:r>
          </a:p>
          <a:p>
            <a:pPr marL="292608" indent="-292608">
              <a:buFont typeface="Arial" panose="020B0604020202020204" pitchFamily="34" charset="0"/>
              <a:buChar char="•"/>
            </a:pPr>
            <a:r>
              <a:rPr lang="en-US" sz="2200" dirty="0"/>
              <a:t>It is possible that a company has:</a:t>
            </a:r>
          </a:p>
          <a:p>
            <a:pPr marL="621792" lvl="1" indent="-320040"/>
            <a:r>
              <a:rPr lang="en-US" sz="2200" dirty="0"/>
              <a:t>negative earnings,</a:t>
            </a:r>
          </a:p>
          <a:p>
            <a:pPr marL="621792" lvl="1" indent="-320040"/>
            <a:r>
              <a:rPr lang="en-US" sz="2200" dirty="0"/>
              <a:t>positive cash flows,</a:t>
            </a:r>
          </a:p>
          <a:p>
            <a:pPr marL="621792" lvl="1" indent="-320040"/>
            <a:r>
              <a:rPr lang="en-US" sz="2200" dirty="0"/>
              <a:t>and therefore, a positive value.</a:t>
            </a:r>
          </a:p>
        </p:txBody>
      </p:sp>
      <p:sp>
        <p:nvSpPr>
          <p:cNvPr id="6" name="Slide Number Placeholder 5">
            <a:extLst>
              <a:ext uri="{FF2B5EF4-FFF2-40B4-BE49-F238E27FC236}">
                <a16:creationId xmlns:a16="http://schemas.microsoft.com/office/drawing/2014/main" id="{C8E658DB-0291-4486-B0D6-950D46E43945}"/>
              </a:ext>
            </a:extLst>
          </p:cNvPr>
          <p:cNvSpPr>
            <a:spLocks noGrp="1"/>
          </p:cNvSpPr>
          <p:nvPr>
            <p:ph type="sldNum" sz="quarter" idx="4"/>
          </p:nvPr>
        </p:nvSpPr>
        <p:spPr/>
        <p:txBody>
          <a:bodyPr/>
          <a:lstStyle/>
          <a:p>
            <a:fld id="{68151E55-6873-49E2-B8D5-2F265E6F1973}" type="slidenum">
              <a:rPr lang="en-US" smtClean="0"/>
              <a:pPr/>
              <a:t>36</a:t>
            </a:fld>
            <a:endParaRPr lang="en-US" dirty="0"/>
          </a:p>
        </p:txBody>
      </p:sp>
    </p:spTree>
    <p:extLst>
      <p:ext uri="{BB962C8B-B14F-4D97-AF65-F5344CB8AC3E}">
        <p14:creationId xmlns:p14="http://schemas.microsoft.com/office/powerpoint/2010/main" val="41875911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8FE69-8307-491A-8860-AB184AC58A68}"/>
              </a:ext>
            </a:extLst>
          </p:cNvPr>
          <p:cNvSpPr>
            <a:spLocks noGrp="1"/>
          </p:cNvSpPr>
          <p:nvPr>
            <p:ph type="title"/>
          </p:nvPr>
        </p:nvSpPr>
        <p:spPr/>
        <p:txBody>
          <a:bodyPr>
            <a:normAutofit/>
          </a:bodyPr>
          <a:lstStyle/>
          <a:p>
            <a:r>
              <a:rPr lang="en-US" sz="3600" dirty="0"/>
              <a:t>Free Cash Flow </a:t>
            </a:r>
            <a:r>
              <a:rPr lang="en-US" sz="1000" b="0" dirty="0"/>
              <a:t>2</a:t>
            </a:r>
          </a:p>
        </p:txBody>
      </p:sp>
      <p:sp>
        <p:nvSpPr>
          <p:cNvPr id="3" name="Content Placeholder 2">
            <a:extLst>
              <a:ext uri="{FF2B5EF4-FFF2-40B4-BE49-F238E27FC236}">
                <a16:creationId xmlns:a16="http://schemas.microsoft.com/office/drawing/2014/main" id="{CB806DF9-BF32-4D6F-80A5-B602804A239E}"/>
              </a:ext>
            </a:extLst>
          </p:cNvPr>
          <p:cNvSpPr>
            <a:spLocks noGrp="1"/>
          </p:cNvSpPr>
          <p:nvPr>
            <p:ph sz="quarter" idx="11"/>
          </p:nvPr>
        </p:nvSpPr>
        <p:spPr>
          <a:xfrm>
            <a:off x="342900" y="1276710"/>
            <a:ext cx="8458200" cy="2531498"/>
          </a:xfrm>
        </p:spPr>
        <p:txBody>
          <a:bodyPr/>
          <a:lstStyle/>
          <a:p>
            <a:pPr marL="292608" indent="-292608">
              <a:buFont typeface="Arial" panose="020B0604020202020204" pitchFamily="34" charset="0"/>
              <a:buChar char="•"/>
            </a:pPr>
            <a:r>
              <a:rPr lang="en-US" dirty="0"/>
              <a:t>Depreciation is key to understanding how a company can have negative earnings and positive cash flows.</a:t>
            </a:r>
          </a:p>
          <a:p>
            <a:pPr marL="292608" indent="-292608">
              <a:buFont typeface="Arial" panose="020B0604020202020204" pitchFamily="34" charset="0"/>
              <a:buChar char="•"/>
            </a:pPr>
            <a:r>
              <a:rPr lang="en-US" dirty="0"/>
              <a:t>Depreciation reduces earnings because it is counted as an expense (more expenses = lower taxes paid).</a:t>
            </a:r>
          </a:p>
          <a:p>
            <a:pPr marL="292608" indent="-292608">
              <a:buFont typeface="Arial" panose="020B0604020202020204" pitchFamily="34" charset="0"/>
              <a:buChar char="•"/>
            </a:pPr>
            <a:r>
              <a:rPr lang="en-US" dirty="0"/>
              <a:t>Most stock analysts use a simple formula to calculate Free Cash Flow, F</a:t>
            </a:r>
            <a:r>
              <a:rPr lang="en-US" sz="100" dirty="0"/>
              <a:t> </a:t>
            </a:r>
            <a:r>
              <a:rPr lang="en-US" dirty="0"/>
              <a:t>C</a:t>
            </a:r>
            <a:r>
              <a:rPr lang="en-US" sz="100" dirty="0"/>
              <a:t> </a:t>
            </a:r>
            <a:r>
              <a:rPr lang="en-US" dirty="0"/>
              <a:t>F:</a:t>
            </a:r>
          </a:p>
        </p:txBody>
      </p:sp>
      <p:graphicFrame>
        <p:nvGraphicFramePr>
          <p:cNvPr id="9" name="Object 8">
            <a:extLst>
              <a:ext uri="{FF2B5EF4-FFF2-40B4-BE49-F238E27FC236}">
                <a16:creationId xmlns:a16="http://schemas.microsoft.com/office/drawing/2014/main" id="{A411C4BA-3009-4C05-AC40-C28F92CD155D}"/>
              </a:ext>
            </a:extLst>
          </p:cNvPr>
          <p:cNvGraphicFramePr>
            <a:graphicFrameLocks noChangeAspect="1"/>
          </p:cNvGraphicFramePr>
          <p:nvPr>
            <p:extLst>
              <p:ext uri="{D42A27DB-BD31-4B8C-83A1-F6EECF244321}">
                <p14:modId xmlns:p14="http://schemas.microsoft.com/office/powerpoint/2010/main" val="3779869954"/>
              </p:ext>
            </p:extLst>
          </p:nvPr>
        </p:nvGraphicFramePr>
        <p:xfrm>
          <a:off x="609600" y="4103688"/>
          <a:ext cx="8399463" cy="241300"/>
        </p:xfrm>
        <a:graphic>
          <a:graphicData uri="http://schemas.openxmlformats.org/presentationml/2006/ole">
            <mc:AlternateContent xmlns:mc="http://schemas.openxmlformats.org/markup-compatibility/2006">
              <mc:Choice xmlns:v="urn:schemas-microsoft-com:vml" Requires="v">
                <p:oleObj spid="_x0000_s55486" name="Equation" r:id="rId3" imgW="11899800" imgH="342720" progId="Equation.DSMT4">
                  <p:embed/>
                </p:oleObj>
              </mc:Choice>
              <mc:Fallback>
                <p:oleObj name="Equation" r:id="rId3" imgW="11899800" imgH="342720" progId="Equation.DSMT4">
                  <p:embed/>
                  <p:pic>
                    <p:nvPicPr>
                      <p:cNvPr id="0" name=""/>
                      <p:cNvPicPr/>
                      <p:nvPr/>
                    </p:nvPicPr>
                    <p:blipFill>
                      <a:blip r:embed="rId4"/>
                      <a:stretch>
                        <a:fillRect/>
                      </a:stretch>
                    </p:blipFill>
                    <p:spPr>
                      <a:xfrm>
                        <a:off x="609600" y="4103688"/>
                        <a:ext cx="8399463" cy="2413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402F0E86-EAE5-442C-9444-28395D59B2E0}"/>
              </a:ext>
            </a:extLst>
          </p:cNvPr>
          <p:cNvSpPr>
            <a:spLocks noGrp="1"/>
          </p:cNvSpPr>
          <p:nvPr>
            <p:ph sz="quarter" idx="14"/>
          </p:nvPr>
        </p:nvSpPr>
        <p:spPr>
          <a:xfrm>
            <a:off x="342900" y="4557644"/>
            <a:ext cx="8458200" cy="1678192"/>
          </a:xfrm>
        </p:spPr>
        <p:txBody>
          <a:bodyPr/>
          <a:lstStyle/>
          <a:p>
            <a:pPr marL="292608" indent="-292608">
              <a:buFont typeface="Arial" panose="020B0604020202020204" pitchFamily="34" charset="0"/>
              <a:buChar char="•"/>
            </a:pPr>
            <a:r>
              <a:rPr lang="en-US" dirty="0"/>
              <a:t>Looking at the F</a:t>
            </a:r>
            <a:r>
              <a:rPr lang="en-US" sz="100" dirty="0"/>
              <a:t> </a:t>
            </a:r>
            <a:r>
              <a:rPr lang="en-US" dirty="0"/>
              <a:t>C</a:t>
            </a:r>
            <a:r>
              <a:rPr lang="en-US" sz="100" dirty="0"/>
              <a:t> </a:t>
            </a:r>
            <a:r>
              <a:rPr lang="en-US" dirty="0"/>
              <a:t>F formula, you can see how Earnings, that is, E</a:t>
            </a:r>
            <a:r>
              <a:rPr lang="en-US" sz="100" dirty="0"/>
              <a:t> </a:t>
            </a:r>
            <a:r>
              <a:rPr lang="en-US" dirty="0"/>
              <a:t>B</a:t>
            </a:r>
            <a:r>
              <a:rPr lang="en-US" sz="100" dirty="0"/>
              <a:t> </a:t>
            </a:r>
            <a:r>
              <a:rPr lang="en-US" dirty="0"/>
              <a:t>I</a:t>
            </a:r>
            <a:r>
              <a:rPr lang="en-US" sz="100" dirty="0"/>
              <a:t> </a:t>
            </a:r>
            <a:r>
              <a:rPr lang="en-US" dirty="0"/>
              <a:t>T &lt; 0 but F</a:t>
            </a:r>
            <a:r>
              <a:rPr lang="en-US" sz="100" dirty="0"/>
              <a:t> </a:t>
            </a:r>
            <a:r>
              <a:rPr lang="en-US" dirty="0"/>
              <a:t>C</a:t>
            </a:r>
            <a:r>
              <a:rPr lang="en-US" sz="100" dirty="0"/>
              <a:t> </a:t>
            </a:r>
            <a:r>
              <a:rPr lang="en-US" dirty="0"/>
              <a:t>F &gt; 0</a:t>
            </a:r>
          </a:p>
          <a:p>
            <a:pPr marL="292608" indent="-292608">
              <a:buFont typeface="Arial" panose="020B0604020202020204" pitchFamily="34" charset="0"/>
              <a:buChar char="•"/>
            </a:pPr>
            <a:r>
              <a:rPr lang="en-US" dirty="0"/>
              <a:t>It is also possible, that is, via a big capital expenditure, for E</a:t>
            </a:r>
            <a:r>
              <a:rPr lang="en-US" sz="100" dirty="0"/>
              <a:t> </a:t>
            </a:r>
            <a:r>
              <a:rPr lang="en-US" dirty="0"/>
              <a:t>B</a:t>
            </a:r>
            <a:r>
              <a:rPr lang="en-US" sz="100" dirty="0"/>
              <a:t> </a:t>
            </a:r>
            <a:r>
              <a:rPr lang="en-US" dirty="0"/>
              <a:t>I</a:t>
            </a:r>
            <a:r>
              <a:rPr lang="en-US" sz="100" dirty="0"/>
              <a:t> </a:t>
            </a:r>
            <a:r>
              <a:rPr lang="en-US" dirty="0"/>
              <a:t>T &gt; 0 and F</a:t>
            </a:r>
            <a:r>
              <a:rPr lang="en-US" sz="100" dirty="0"/>
              <a:t> </a:t>
            </a:r>
            <a:r>
              <a:rPr lang="en-US" dirty="0"/>
              <a:t>C</a:t>
            </a:r>
            <a:r>
              <a:rPr lang="en-US" sz="100" dirty="0"/>
              <a:t> </a:t>
            </a:r>
            <a:r>
              <a:rPr lang="en-US" dirty="0"/>
              <a:t>F &lt; 0</a:t>
            </a:r>
          </a:p>
        </p:txBody>
      </p:sp>
      <p:sp>
        <p:nvSpPr>
          <p:cNvPr id="7" name="Slide Number Placeholder 6">
            <a:extLst>
              <a:ext uri="{FF2B5EF4-FFF2-40B4-BE49-F238E27FC236}">
                <a16:creationId xmlns:a16="http://schemas.microsoft.com/office/drawing/2014/main" id="{97D23B40-9651-457B-9F17-AFB01C525EE7}"/>
              </a:ext>
            </a:extLst>
          </p:cNvPr>
          <p:cNvSpPr>
            <a:spLocks noGrp="1"/>
          </p:cNvSpPr>
          <p:nvPr>
            <p:ph type="sldNum" sz="quarter" idx="10"/>
          </p:nvPr>
        </p:nvSpPr>
        <p:spPr/>
        <p:txBody>
          <a:bodyPr/>
          <a:lstStyle/>
          <a:p>
            <a:fld id="{68151E55-6873-49E2-B8D5-2F265E6F1973}" type="slidenum">
              <a:rPr lang="en-US" smtClean="0"/>
              <a:t>37</a:t>
            </a:fld>
            <a:endParaRPr lang="en-US"/>
          </a:p>
        </p:txBody>
      </p:sp>
    </p:spTree>
    <p:extLst>
      <p:ext uri="{BB962C8B-B14F-4D97-AF65-F5344CB8AC3E}">
        <p14:creationId xmlns:p14="http://schemas.microsoft.com/office/powerpoint/2010/main" val="22525680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8FE69-8307-491A-8860-AB184AC58A68}"/>
              </a:ext>
            </a:extLst>
          </p:cNvPr>
          <p:cNvSpPr>
            <a:spLocks noGrp="1"/>
          </p:cNvSpPr>
          <p:nvPr>
            <p:ph type="title"/>
          </p:nvPr>
        </p:nvSpPr>
        <p:spPr/>
        <p:txBody>
          <a:bodyPr>
            <a:normAutofit/>
          </a:bodyPr>
          <a:lstStyle/>
          <a:p>
            <a:r>
              <a:rPr lang="en-US" sz="3600" dirty="0"/>
              <a:t>Free Cash Flow </a:t>
            </a:r>
            <a:r>
              <a:rPr lang="en-US" sz="1000" b="0" dirty="0"/>
              <a:t>3</a:t>
            </a:r>
          </a:p>
        </p:txBody>
      </p:sp>
      <p:sp>
        <p:nvSpPr>
          <p:cNvPr id="3" name="Content Placeholder 2">
            <a:extLst>
              <a:ext uri="{FF2B5EF4-FFF2-40B4-BE49-F238E27FC236}">
                <a16:creationId xmlns:a16="http://schemas.microsoft.com/office/drawing/2014/main" id="{CB806DF9-BF32-4D6F-80A5-B602804A239E}"/>
              </a:ext>
            </a:extLst>
          </p:cNvPr>
          <p:cNvSpPr>
            <a:spLocks noGrp="1"/>
          </p:cNvSpPr>
          <p:nvPr>
            <p:ph sz="quarter" idx="11"/>
          </p:nvPr>
        </p:nvSpPr>
        <p:spPr>
          <a:xfrm>
            <a:off x="342900" y="1276710"/>
            <a:ext cx="8458200" cy="1326641"/>
          </a:xfrm>
        </p:spPr>
        <p:txBody>
          <a:bodyPr/>
          <a:lstStyle/>
          <a:p>
            <a:pPr marL="292608" indent="-292608">
              <a:buFont typeface="Arial" panose="020B0604020202020204" pitchFamily="34" charset="0"/>
              <a:buChar char="•"/>
            </a:pPr>
            <a:r>
              <a:rPr lang="en-US" sz="2000" dirty="0"/>
              <a:t>Two companies have the same constant revenue and expenses for the next three years. Also, assume no debt (no interest expense), no taxes, no CAPEX, and no change in Working Capital. So, without depreciation, each year:</a:t>
            </a:r>
          </a:p>
        </p:txBody>
      </p:sp>
      <p:graphicFrame>
        <p:nvGraphicFramePr>
          <p:cNvPr id="11" name="Table 10">
            <a:extLst>
              <a:ext uri="{FF2B5EF4-FFF2-40B4-BE49-F238E27FC236}">
                <a16:creationId xmlns:a16="http://schemas.microsoft.com/office/drawing/2014/main" id="{59A24450-919D-4279-AF46-B5242AF40D6F}"/>
              </a:ext>
            </a:extLst>
          </p:cNvPr>
          <p:cNvGraphicFramePr>
            <a:graphicFrameLocks noGrp="1"/>
          </p:cNvGraphicFramePr>
          <p:nvPr>
            <p:extLst>
              <p:ext uri="{D42A27DB-BD31-4B8C-83A1-F6EECF244321}">
                <p14:modId xmlns:p14="http://schemas.microsoft.com/office/powerpoint/2010/main" val="2283128841"/>
              </p:ext>
            </p:extLst>
          </p:nvPr>
        </p:nvGraphicFramePr>
        <p:xfrm>
          <a:off x="1524000" y="2664354"/>
          <a:ext cx="6096000" cy="1483360"/>
        </p:xfrm>
        <a:graphic>
          <a:graphicData uri="http://schemas.openxmlformats.org/drawingml/2006/table">
            <a:tbl>
              <a:tblPr firstRow="1" bandRow="1">
                <a:tableStyleId>{5C22544A-7EE6-4342-B048-85BDC9FD1C3A}</a:tableStyleId>
              </a:tblPr>
              <a:tblGrid>
                <a:gridCol w="2660725">
                  <a:extLst>
                    <a:ext uri="{9D8B030D-6E8A-4147-A177-3AD203B41FA5}">
                      <a16:colId xmlns:a16="http://schemas.microsoft.com/office/drawing/2014/main" val="228183278"/>
                    </a:ext>
                  </a:extLst>
                </a:gridCol>
                <a:gridCol w="1807284">
                  <a:extLst>
                    <a:ext uri="{9D8B030D-6E8A-4147-A177-3AD203B41FA5}">
                      <a16:colId xmlns:a16="http://schemas.microsoft.com/office/drawing/2014/main" val="3129345154"/>
                    </a:ext>
                  </a:extLst>
                </a:gridCol>
                <a:gridCol w="1627991">
                  <a:extLst>
                    <a:ext uri="{9D8B030D-6E8A-4147-A177-3AD203B41FA5}">
                      <a16:colId xmlns:a16="http://schemas.microsoft.com/office/drawing/2014/main" val="2999988272"/>
                    </a:ext>
                  </a:extLst>
                </a:gridCol>
              </a:tblGrid>
              <a:tr h="370840">
                <a:tc>
                  <a:txBody>
                    <a:bodyPr/>
                    <a:lstStyle/>
                    <a:p>
                      <a:endParaRPr lang="en-US" dirty="0"/>
                    </a:p>
                  </a:txBody>
                  <a:tcPr/>
                </a:tc>
                <a:tc>
                  <a:txBody>
                    <a:bodyPr/>
                    <a:lstStyle/>
                    <a:p>
                      <a:pPr algn="ctr"/>
                      <a:r>
                        <a:rPr lang="en-US" dirty="0"/>
                        <a:t>Twiddle-Dee</a:t>
                      </a:r>
                    </a:p>
                  </a:txBody>
                  <a:tcPr/>
                </a:tc>
                <a:tc>
                  <a:txBody>
                    <a:bodyPr/>
                    <a:lstStyle/>
                    <a:p>
                      <a:pPr algn="ctr"/>
                      <a:r>
                        <a:rPr lang="en-US" dirty="0"/>
                        <a:t>Twiddle-Dum</a:t>
                      </a:r>
                    </a:p>
                  </a:txBody>
                  <a:tcPr/>
                </a:tc>
                <a:extLst>
                  <a:ext uri="{0D108BD9-81ED-4DB2-BD59-A6C34878D82A}">
                    <a16:rowId xmlns:a16="http://schemas.microsoft.com/office/drawing/2014/main" val="3495912470"/>
                  </a:ext>
                </a:extLst>
              </a:tr>
              <a:tr h="370840">
                <a:tc>
                  <a:txBody>
                    <a:bodyPr/>
                    <a:lstStyle/>
                    <a:p>
                      <a:r>
                        <a:rPr lang="en-US" dirty="0"/>
                        <a:t>Revenues</a:t>
                      </a:r>
                    </a:p>
                  </a:txBody>
                  <a:tcPr/>
                </a:tc>
                <a:tc>
                  <a:txBody>
                    <a:bodyPr/>
                    <a:lstStyle/>
                    <a:p>
                      <a:pPr algn="r"/>
                      <a:r>
                        <a:rPr lang="en-US" dirty="0"/>
                        <a:t>$5,000</a:t>
                      </a:r>
                    </a:p>
                  </a:txBody>
                  <a:tcPr/>
                </a:tc>
                <a:tc>
                  <a:txBody>
                    <a:bodyPr/>
                    <a:lstStyle/>
                    <a:p>
                      <a:pPr algn="r"/>
                      <a:r>
                        <a:rPr lang="en-US" dirty="0"/>
                        <a:t>$5,000</a:t>
                      </a:r>
                    </a:p>
                  </a:txBody>
                  <a:tcPr/>
                </a:tc>
                <a:extLst>
                  <a:ext uri="{0D108BD9-81ED-4DB2-BD59-A6C34878D82A}">
                    <a16:rowId xmlns:a16="http://schemas.microsoft.com/office/drawing/2014/main" val="2844363"/>
                  </a:ext>
                </a:extLst>
              </a:tr>
              <a:tr h="370840">
                <a:tc>
                  <a:txBody>
                    <a:bodyPr/>
                    <a:lstStyle/>
                    <a:p>
                      <a:r>
                        <a:rPr lang="en-US" dirty="0"/>
                        <a:t>Cash expenses</a:t>
                      </a:r>
                    </a:p>
                  </a:txBody>
                  <a:tcPr/>
                </a:tc>
                <a:tc>
                  <a:txBody>
                    <a:bodyPr/>
                    <a:lstStyle/>
                    <a:p>
                      <a:pPr algn="r"/>
                      <a:r>
                        <a:rPr lang="en-US" u="sng" dirty="0"/>
                        <a:t>−3,000</a:t>
                      </a:r>
                    </a:p>
                  </a:txBody>
                  <a:tcPr/>
                </a:tc>
                <a:tc>
                  <a:txBody>
                    <a:bodyPr/>
                    <a:lstStyle/>
                    <a:p>
                      <a:pPr algn="r"/>
                      <a:r>
                        <a:rPr lang="en-US" u="sng" dirty="0"/>
                        <a:t>−3,000</a:t>
                      </a:r>
                    </a:p>
                  </a:txBody>
                  <a:tcPr/>
                </a:tc>
                <a:extLst>
                  <a:ext uri="{0D108BD9-81ED-4DB2-BD59-A6C34878D82A}">
                    <a16:rowId xmlns:a16="http://schemas.microsoft.com/office/drawing/2014/main" val="3998224292"/>
                  </a:ext>
                </a:extLst>
              </a:tr>
              <a:tr h="370840">
                <a:tc>
                  <a:txBody>
                    <a:bodyPr/>
                    <a:lstStyle/>
                    <a:p>
                      <a:r>
                        <a:rPr lang="en-US" dirty="0"/>
                        <a:t>Cash flow</a:t>
                      </a:r>
                    </a:p>
                  </a:txBody>
                  <a:tcPr/>
                </a:tc>
                <a:tc>
                  <a:txBody>
                    <a:bodyPr/>
                    <a:lstStyle/>
                    <a:p>
                      <a:pPr algn="r"/>
                      <a:r>
                        <a:rPr lang="en-US" dirty="0"/>
                        <a:t>$2,000</a:t>
                      </a:r>
                    </a:p>
                  </a:txBody>
                  <a:tcPr/>
                </a:tc>
                <a:tc>
                  <a:txBody>
                    <a:bodyPr/>
                    <a:lstStyle/>
                    <a:p>
                      <a:pPr algn="r"/>
                      <a:r>
                        <a:rPr lang="en-US" dirty="0"/>
                        <a:t>$2,000</a:t>
                      </a:r>
                    </a:p>
                  </a:txBody>
                  <a:tcPr/>
                </a:tc>
                <a:extLst>
                  <a:ext uri="{0D108BD9-81ED-4DB2-BD59-A6C34878D82A}">
                    <a16:rowId xmlns:a16="http://schemas.microsoft.com/office/drawing/2014/main" val="3719063395"/>
                  </a:ext>
                </a:extLst>
              </a:tr>
            </a:tbl>
          </a:graphicData>
        </a:graphic>
      </p:graphicFrame>
      <p:sp>
        <p:nvSpPr>
          <p:cNvPr id="4" name="Content Placeholder 3">
            <a:extLst>
              <a:ext uri="{FF2B5EF4-FFF2-40B4-BE49-F238E27FC236}">
                <a16:creationId xmlns:a16="http://schemas.microsoft.com/office/drawing/2014/main" id="{402F0E86-EAE5-442C-9444-28395D59B2E0}"/>
              </a:ext>
            </a:extLst>
          </p:cNvPr>
          <p:cNvSpPr>
            <a:spLocks noGrp="1"/>
          </p:cNvSpPr>
          <p:nvPr>
            <p:ph sz="quarter" idx="14"/>
          </p:nvPr>
        </p:nvSpPr>
        <p:spPr>
          <a:xfrm>
            <a:off x="342900" y="4227755"/>
            <a:ext cx="8458200" cy="398033"/>
          </a:xfrm>
        </p:spPr>
        <p:txBody>
          <a:bodyPr/>
          <a:lstStyle/>
          <a:p>
            <a:pPr marL="292608" indent="-292608">
              <a:buFont typeface="Arial" panose="020B0604020202020204" pitchFamily="34" charset="0"/>
              <a:buChar char="•"/>
            </a:pPr>
            <a:r>
              <a:rPr lang="en-US" sz="2000" dirty="0"/>
              <a:t>Assume depreciation chosen by each company is:</a:t>
            </a:r>
          </a:p>
        </p:txBody>
      </p:sp>
      <p:graphicFrame>
        <p:nvGraphicFramePr>
          <p:cNvPr id="12" name="Table 11">
            <a:extLst>
              <a:ext uri="{FF2B5EF4-FFF2-40B4-BE49-F238E27FC236}">
                <a16:creationId xmlns:a16="http://schemas.microsoft.com/office/drawing/2014/main" id="{3AECDDCF-9096-4C39-BA62-F7958EF6E6DB}"/>
              </a:ext>
            </a:extLst>
          </p:cNvPr>
          <p:cNvGraphicFramePr>
            <a:graphicFrameLocks noGrp="1"/>
          </p:cNvGraphicFramePr>
          <p:nvPr>
            <p:extLst>
              <p:ext uri="{D42A27DB-BD31-4B8C-83A1-F6EECF244321}">
                <p14:modId xmlns:p14="http://schemas.microsoft.com/office/powerpoint/2010/main" val="1598586391"/>
              </p:ext>
            </p:extLst>
          </p:nvPr>
        </p:nvGraphicFramePr>
        <p:xfrm>
          <a:off x="1524000" y="4705829"/>
          <a:ext cx="6096000" cy="1854200"/>
        </p:xfrm>
        <a:graphic>
          <a:graphicData uri="http://schemas.openxmlformats.org/drawingml/2006/table">
            <a:tbl>
              <a:tblPr firstRow="1" bandRow="1">
                <a:tableStyleId>{5C22544A-7EE6-4342-B048-85BDC9FD1C3A}</a:tableStyleId>
              </a:tblPr>
              <a:tblGrid>
                <a:gridCol w="2660725">
                  <a:extLst>
                    <a:ext uri="{9D8B030D-6E8A-4147-A177-3AD203B41FA5}">
                      <a16:colId xmlns:a16="http://schemas.microsoft.com/office/drawing/2014/main" val="1636970490"/>
                    </a:ext>
                  </a:extLst>
                </a:gridCol>
                <a:gridCol w="1807284">
                  <a:extLst>
                    <a:ext uri="{9D8B030D-6E8A-4147-A177-3AD203B41FA5}">
                      <a16:colId xmlns:a16="http://schemas.microsoft.com/office/drawing/2014/main" val="1067394310"/>
                    </a:ext>
                  </a:extLst>
                </a:gridCol>
                <a:gridCol w="1627991">
                  <a:extLst>
                    <a:ext uri="{9D8B030D-6E8A-4147-A177-3AD203B41FA5}">
                      <a16:colId xmlns:a16="http://schemas.microsoft.com/office/drawing/2014/main" val="1785082344"/>
                    </a:ext>
                  </a:extLst>
                </a:gridCol>
              </a:tblGrid>
              <a:tr h="370840">
                <a:tc>
                  <a:txBody>
                    <a:bodyPr/>
                    <a:lstStyle/>
                    <a:p>
                      <a:endParaRPr lang="en-US" dirty="0"/>
                    </a:p>
                  </a:txBody>
                  <a:tcPr/>
                </a:tc>
                <a:tc>
                  <a:txBody>
                    <a:bodyPr/>
                    <a:lstStyle/>
                    <a:p>
                      <a:pPr algn="ctr"/>
                      <a:r>
                        <a:rPr lang="en-US" dirty="0"/>
                        <a:t>Twiddle-Dee</a:t>
                      </a:r>
                    </a:p>
                  </a:txBody>
                  <a:tcPr/>
                </a:tc>
                <a:tc>
                  <a:txBody>
                    <a:bodyPr/>
                    <a:lstStyle/>
                    <a:p>
                      <a:pPr algn="ctr"/>
                      <a:r>
                        <a:rPr lang="en-US" dirty="0"/>
                        <a:t>Twiddle-Dum</a:t>
                      </a:r>
                    </a:p>
                  </a:txBody>
                  <a:tcPr/>
                </a:tc>
                <a:extLst>
                  <a:ext uri="{0D108BD9-81ED-4DB2-BD59-A6C34878D82A}">
                    <a16:rowId xmlns:a16="http://schemas.microsoft.com/office/drawing/2014/main" val="2125343803"/>
                  </a:ext>
                </a:extLst>
              </a:tr>
              <a:tr h="370840">
                <a:tc>
                  <a:txBody>
                    <a:bodyPr/>
                    <a:lstStyle/>
                    <a:p>
                      <a:r>
                        <a:rPr lang="en-US" dirty="0"/>
                        <a:t>Year 1</a:t>
                      </a:r>
                    </a:p>
                  </a:txBody>
                  <a:tcPr/>
                </a:tc>
                <a:tc>
                  <a:txBody>
                    <a:bodyPr/>
                    <a:lstStyle/>
                    <a:p>
                      <a:pPr algn="r"/>
                      <a:r>
                        <a:rPr lang="en-US" dirty="0"/>
                        <a:t>$1,000</a:t>
                      </a:r>
                    </a:p>
                  </a:txBody>
                  <a:tcPr/>
                </a:tc>
                <a:tc>
                  <a:txBody>
                    <a:bodyPr/>
                    <a:lstStyle/>
                    <a:p>
                      <a:pPr algn="r"/>
                      <a:r>
                        <a:rPr lang="en-US" dirty="0"/>
                        <a:t>$1,500</a:t>
                      </a:r>
                    </a:p>
                  </a:txBody>
                  <a:tcPr/>
                </a:tc>
                <a:extLst>
                  <a:ext uri="{0D108BD9-81ED-4DB2-BD59-A6C34878D82A}">
                    <a16:rowId xmlns:a16="http://schemas.microsoft.com/office/drawing/2014/main" val="1624287214"/>
                  </a:ext>
                </a:extLst>
              </a:tr>
              <a:tr h="370840">
                <a:tc>
                  <a:txBody>
                    <a:bodyPr/>
                    <a:lstStyle/>
                    <a:p>
                      <a:r>
                        <a:rPr lang="en-US" dirty="0"/>
                        <a:t>Year 2</a:t>
                      </a:r>
                    </a:p>
                  </a:txBody>
                  <a:tcPr/>
                </a:tc>
                <a:tc>
                  <a:txBody>
                    <a:bodyPr/>
                    <a:lstStyle/>
                    <a:p>
                      <a:pPr algn="r"/>
                      <a:r>
                        <a:rPr lang="en-US" u="none" dirty="0"/>
                        <a:t>1,000</a:t>
                      </a:r>
                    </a:p>
                  </a:txBody>
                  <a:tcPr/>
                </a:tc>
                <a:tc>
                  <a:txBody>
                    <a:bodyPr/>
                    <a:lstStyle/>
                    <a:p>
                      <a:pPr algn="r"/>
                      <a:r>
                        <a:rPr lang="en-US" u="none" dirty="0"/>
                        <a:t>1,000</a:t>
                      </a:r>
                    </a:p>
                  </a:txBody>
                  <a:tcPr/>
                </a:tc>
                <a:extLst>
                  <a:ext uri="{0D108BD9-81ED-4DB2-BD59-A6C34878D82A}">
                    <a16:rowId xmlns:a16="http://schemas.microsoft.com/office/drawing/2014/main" val="2207959871"/>
                  </a:ext>
                </a:extLst>
              </a:tr>
              <a:tr h="370840">
                <a:tc>
                  <a:txBody>
                    <a:bodyPr/>
                    <a:lstStyle/>
                    <a:p>
                      <a:r>
                        <a:rPr lang="en-US" dirty="0"/>
                        <a:t>Year 3</a:t>
                      </a:r>
                    </a:p>
                  </a:txBody>
                  <a:tcPr/>
                </a:tc>
                <a:tc>
                  <a:txBody>
                    <a:bodyPr/>
                    <a:lstStyle/>
                    <a:p>
                      <a:pPr algn="r"/>
                      <a:r>
                        <a:rPr lang="en-US" u="sng" dirty="0"/>
                        <a:t>   1,000</a:t>
                      </a:r>
                    </a:p>
                  </a:txBody>
                  <a:tcPr/>
                </a:tc>
                <a:tc>
                  <a:txBody>
                    <a:bodyPr/>
                    <a:lstStyle/>
                    <a:p>
                      <a:pPr algn="r"/>
                      <a:r>
                        <a:rPr lang="en-US" u="sng" dirty="0"/>
                        <a:t>      500</a:t>
                      </a:r>
                    </a:p>
                  </a:txBody>
                  <a:tcPr/>
                </a:tc>
                <a:extLst>
                  <a:ext uri="{0D108BD9-81ED-4DB2-BD59-A6C34878D82A}">
                    <a16:rowId xmlns:a16="http://schemas.microsoft.com/office/drawing/2014/main" val="3709434396"/>
                  </a:ext>
                </a:extLst>
              </a:tr>
              <a:tr h="370840">
                <a:tc>
                  <a:txBody>
                    <a:bodyPr/>
                    <a:lstStyle/>
                    <a:p>
                      <a:r>
                        <a:rPr lang="en-US" dirty="0"/>
                        <a:t>Total</a:t>
                      </a:r>
                    </a:p>
                  </a:txBody>
                  <a:tcPr/>
                </a:tc>
                <a:tc>
                  <a:txBody>
                    <a:bodyPr/>
                    <a:lstStyle/>
                    <a:p>
                      <a:pPr algn="r"/>
                      <a:r>
                        <a:rPr lang="en-US" dirty="0"/>
                        <a:t>$3,000</a:t>
                      </a:r>
                    </a:p>
                  </a:txBody>
                  <a:tcPr/>
                </a:tc>
                <a:tc>
                  <a:txBody>
                    <a:bodyPr/>
                    <a:lstStyle/>
                    <a:p>
                      <a:pPr algn="r"/>
                      <a:r>
                        <a:rPr lang="en-US" dirty="0"/>
                        <a:t>$3,000</a:t>
                      </a:r>
                    </a:p>
                  </a:txBody>
                  <a:tcPr/>
                </a:tc>
                <a:extLst>
                  <a:ext uri="{0D108BD9-81ED-4DB2-BD59-A6C34878D82A}">
                    <a16:rowId xmlns:a16="http://schemas.microsoft.com/office/drawing/2014/main" val="3291912485"/>
                  </a:ext>
                </a:extLst>
              </a:tr>
            </a:tbl>
          </a:graphicData>
        </a:graphic>
      </p:graphicFrame>
      <p:sp>
        <p:nvSpPr>
          <p:cNvPr id="7" name="Slide Number Placeholder 6">
            <a:extLst>
              <a:ext uri="{FF2B5EF4-FFF2-40B4-BE49-F238E27FC236}">
                <a16:creationId xmlns:a16="http://schemas.microsoft.com/office/drawing/2014/main" id="{97D23B40-9651-457B-9F17-AFB01C525EE7}"/>
              </a:ext>
            </a:extLst>
          </p:cNvPr>
          <p:cNvSpPr>
            <a:spLocks noGrp="1"/>
          </p:cNvSpPr>
          <p:nvPr>
            <p:ph type="sldNum" sz="quarter" idx="10"/>
          </p:nvPr>
        </p:nvSpPr>
        <p:spPr/>
        <p:txBody>
          <a:bodyPr/>
          <a:lstStyle/>
          <a:p>
            <a:fld id="{68151E55-6873-49E2-B8D5-2F265E6F1973}" type="slidenum">
              <a:rPr lang="en-US" smtClean="0"/>
              <a:t>38</a:t>
            </a:fld>
            <a:endParaRPr lang="en-US"/>
          </a:p>
        </p:txBody>
      </p:sp>
    </p:spTree>
    <p:extLst>
      <p:ext uri="{BB962C8B-B14F-4D97-AF65-F5344CB8AC3E}">
        <p14:creationId xmlns:p14="http://schemas.microsoft.com/office/powerpoint/2010/main" val="3970567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8FE69-8307-491A-8860-AB184AC58A68}"/>
              </a:ext>
            </a:extLst>
          </p:cNvPr>
          <p:cNvSpPr>
            <a:spLocks noGrp="1"/>
          </p:cNvSpPr>
          <p:nvPr>
            <p:ph type="title"/>
          </p:nvPr>
        </p:nvSpPr>
        <p:spPr/>
        <p:txBody>
          <a:bodyPr>
            <a:normAutofit/>
          </a:bodyPr>
          <a:lstStyle/>
          <a:p>
            <a:r>
              <a:rPr lang="en-US" sz="3600" dirty="0"/>
              <a:t>Free Cash Flow </a:t>
            </a:r>
            <a:r>
              <a:rPr lang="en-US" sz="1000" b="0" dirty="0"/>
              <a:t>4</a:t>
            </a:r>
          </a:p>
        </p:txBody>
      </p:sp>
      <p:sp>
        <p:nvSpPr>
          <p:cNvPr id="3" name="Content Placeholder 2">
            <a:extLst>
              <a:ext uri="{FF2B5EF4-FFF2-40B4-BE49-F238E27FC236}">
                <a16:creationId xmlns:a16="http://schemas.microsoft.com/office/drawing/2014/main" id="{CB806DF9-BF32-4D6F-80A5-B602804A239E}"/>
              </a:ext>
            </a:extLst>
          </p:cNvPr>
          <p:cNvSpPr>
            <a:spLocks noGrp="1"/>
          </p:cNvSpPr>
          <p:nvPr>
            <p:ph sz="quarter" idx="11"/>
          </p:nvPr>
        </p:nvSpPr>
        <p:spPr>
          <a:xfrm>
            <a:off x="342900" y="1276711"/>
            <a:ext cx="8458200" cy="864062"/>
          </a:xfrm>
        </p:spPr>
        <p:txBody>
          <a:bodyPr/>
          <a:lstStyle/>
          <a:p>
            <a:pPr marL="292608" indent="-292608">
              <a:buFont typeface="Arial" panose="020B0604020202020204" pitchFamily="34" charset="0"/>
              <a:buChar char="•"/>
            </a:pPr>
            <a:r>
              <a:rPr lang="en-US" dirty="0"/>
              <a:t>Let’s compare Cash Flow = Net Income + Depreciation (with our assumptions):</a:t>
            </a:r>
          </a:p>
        </p:txBody>
      </p:sp>
      <p:graphicFrame>
        <p:nvGraphicFramePr>
          <p:cNvPr id="12" name="Table 11">
            <a:extLst>
              <a:ext uri="{FF2B5EF4-FFF2-40B4-BE49-F238E27FC236}">
                <a16:creationId xmlns:a16="http://schemas.microsoft.com/office/drawing/2014/main" id="{3AECDDCF-9096-4C39-BA62-F7958EF6E6DB}"/>
              </a:ext>
            </a:extLst>
          </p:cNvPr>
          <p:cNvGraphicFramePr>
            <a:graphicFrameLocks noGrp="1"/>
          </p:cNvGraphicFramePr>
          <p:nvPr>
            <p:extLst>
              <p:ext uri="{D42A27DB-BD31-4B8C-83A1-F6EECF244321}">
                <p14:modId xmlns:p14="http://schemas.microsoft.com/office/powerpoint/2010/main" val="2187253837"/>
              </p:ext>
            </p:extLst>
          </p:nvPr>
        </p:nvGraphicFramePr>
        <p:xfrm>
          <a:off x="535316" y="2300041"/>
          <a:ext cx="8091096" cy="2123440"/>
        </p:xfrm>
        <a:graphic>
          <a:graphicData uri="http://schemas.openxmlformats.org/drawingml/2006/table">
            <a:tbl>
              <a:tblPr firstRow="1" bandRow="1">
                <a:tableStyleId>{5C22544A-7EE6-4342-B048-85BDC9FD1C3A}</a:tableStyleId>
              </a:tblPr>
              <a:tblGrid>
                <a:gridCol w="1647264">
                  <a:extLst>
                    <a:ext uri="{9D8B030D-6E8A-4147-A177-3AD203B41FA5}">
                      <a16:colId xmlns:a16="http://schemas.microsoft.com/office/drawing/2014/main" val="1636970490"/>
                    </a:ext>
                  </a:extLst>
                </a:gridCol>
                <a:gridCol w="1538343">
                  <a:extLst>
                    <a:ext uri="{9D8B030D-6E8A-4147-A177-3AD203B41FA5}">
                      <a16:colId xmlns:a16="http://schemas.microsoft.com/office/drawing/2014/main" val="3340965018"/>
                    </a:ext>
                  </a:extLst>
                </a:gridCol>
                <a:gridCol w="1527586">
                  <a:extLst>
                    <a:ext uri="{9D8B030D-6E8A-4147-A177-3AD203B41FA5}">
                      <a16:colId xmlns:a16="http://schemas.microsoft.com/office/drawing/2014/main" val="1067394310"/>
                    </a:ext>
                  </a:extLst>
                </a:gridCol>
                <a:gridCol w="1667435">
                  <a:extLst>
                    <a:ext uri="{9D8B030D-6E8A-4147-A177-3AD203B41FA5}">
                      <a16:colId xmlns:a16="http://schemas.microsoft.com/office/drawing/2014/main" val="1785082344"/>
                    </a:ext>
                  </a:extLst>
                </a:gridCol>
                <a:gridCol w="1710468">
                  <a:extLst>
                    <a:ext uri="{9D8B030D-6E8A-4147-A177-3AD203B41FA5}">
                      <a16:colId xmlns:a16="http://schemas.microsoft.com/office/drawing/2014/main" val="1566967932"/>
                    </a:ext>
                  </a:extLst>
                </a:gridCol>
              </a:tblGrid>
              <a:tr h="370840">
                <a:tc>
                  <a:txBody>
                    <a:bodyPr/>
                    <a:lstStyle/>
                    <a:p>
                      <a:endParaRPr lang="en-US" dirty="0"/>
                    </a:p>
                  </a:txBody>
                  <a:tcPr/>
                </a:tc>
                <a:tc>
                  <a:txBody>
                    <a:bodyPr/>
                    <a:lstStyle/>
                    <a:p>
                      <a:pPr algn="ctr"/>
                      <a:r>
                        <a:rPr lang="en-US" dirty="0"/>
                        <a:t>Twiddle-Dee Cash Flow</a:t>
                      </a:r>
                    </a:p>
                  </a:txBody>
                  <a:tcPr/>
                </a:tc>
                <a:tc>
                  <a:txBody>
                    <a:bodyPr/>
                    <a:lstStyle/>
                    <a:p>
                      <a:pPr algn="ctr"/>
                      <a:r>
                        <a:rPr lang="en-US" dirty="0"/>
                        <a:t>Twiddle-Dee Net Income</a:t>
                      </a:r>
                    </a:p>
                  </a:txBody>
                  <a:tcPr/>
                </a:tc>
                <a:tc>
                  <a:txBody>
                    <a:bodyPr/>
                    <a:lstStyle/>
                    <a:p>
                      <a:pPr algn="ctr"/>
                      <a:r>
                        <a:rPr lang="en-US" dirty="0"/>
                        <a:t>Twiddle-Dum Cash Flow</a:t>
                      </a:r>
                    </a:p>
                  </a:txBody>
                  <a:tcPr/>
                </a:tc>
                <a:tc>
                  <a:txBody>
                    <a:bodyPr/>
                    <a:lstStyle/>
                    <a:p>
                      <a:pPr algn="ctr"/>
                      <a:r>
                        <a:rPr lang="en-US" dirty="0"/>
                        <a:t>Twiddle-Dum Net Income</a:t>
                      </a:r>
                    </a:p>
                  </a:txBody>
                  <a:tcPr/>
                </a:tc>
                <a:extLst>
                  <a:ext uri="{0D108BD9-81ED-4DB2-BD59-A6C34878D82A}">
                    <a16:rowId xmlns:a16="http://schemas.microsoft.com/office/drawing/2014/main" val="2125343803"/>
                  </a:ext>
                </a:extLst>
              </a:tr>
              <a:tr h="370840">
                <a:tc>
                  <a:txBody>
                    <a:bodyPr/>
                    <a:lstStyle/>
                    <a:p>
                      <a:r>
                        <a:rPr lang="en-US" dirty="0"/>
                        <a:t>Year 1</a:t>
                      </a:r>
                    </a:p>
                  </a:txBody>
                  <a:tcPr/>
                </a:tc>
                <a:tc>
                  <a:txBody>
                    <a:bodyPr/>
                    <a:lstStyle/>
                    <a:p>
                      <a:pPr algn="r"/>
                      <a:r>
                        <a:rPr lang="en-US" dirty="0"/>
                        <a:t>$2,000</a:t>
                      </a:r>
                    </a:p>
                  </a:txBody>
                  <a:tcPr/>
                </a:tc>
                <a:tc>
                  <a:txBody>
                    <a:bodyPr/>
                    <a:lstStyle/>
                    <a:p>
                      <a:pPr algn="r"/>
                      <a:r>
                        <a:rPr lang="en-US" dirty="0"/>
                        <a:t>$1,000</a:t>
                      </a:r>
                    </a:p>
                  </a:txBody>
                  <a:tcPr/>
                </a:tc>
                <a:tc>
                  <a:txBody>
                    <a:bodyPr/>
                    <a:lstStyle/>
                    <a:p>
                      <a:pPr algn="r"/>
                      <a:r>
                        <a:rPr lang="en-US" dirty="0"/>
                        <a:t>$2,000</a:t>
                      </a:r>
                    </a:p>
                  </a:txBody>
                  <a:tcPr/>
                </a:tc>
                <a:tc>
                  <a:txBody>
                    <a:bodyPr/>
                    <a:lstStyle/>
                    <a:p>
                      <a:pPr algn="r"/>
                      <a:r>
                        <a:rPr lang="en-US" dirty="0"/>
                        <a:t>$   500</a:t>
                      </a:r>
                    </a:p>
                  </a:txBody>
                  <a:tcPr/>
                </a:tc>
                <a:extLst>
                  <a:ext uri="{0D108BD9-81ED-4DB2-BD59-A6C34878D82A}">
                    <a16:rowId xmlns:a16="http://schemas.microsoft.com/office/drawing/2014/main" val="1624287214"/>
                  </a:ext>
                </a:extLst>
              </a:tr>
              <a:tr h="370840">
                <a:tc>
                  <a:txBody>
                    <a:bodyPr/>
                    <a:lstStyle/>
                    <a:p>
                      <a:r>
                        <a:rPr lang="en-US" dirty="0"/>
                        <a:t>Year 2</a:t>
                      </a:r>
                    </a:p>
                  </a:txBody>
                  <a:tcPr/>
                </a:tc>
                <a:tc>
                  <a:txBody>
                    <a:bodyPr/>
                    <a:lstStyle/>
                    <a:p>
                      <a:pPr algn="r"/>
                      <a:r>
                        <a:rPr lang="en-US" u="none" dirty="0"/>
                        <a:t>2,000</a:t>
                      </a:r>
                    </a:p>
                  </a:txBody>
                  <a:tcPr/>
                </a:tc>
                <a:tc>
                  <a:txBody>
                    <a:bodyPr/>
                    <a:lstStyle/>
                    <a:p>
                      <a:pPr algn="r"/>
                      <a:r>
                        <a:rPr lang="en-US" u="none" dirty="0"/>
                        <a:t>1,000</a:t>
                      </a:r>
                    </a:p>
                  </a:txBody>
                  <a:tcPr/>
                </a:tc>
                <a:tc>
                  <a:txBody>
                    <a:bodyPr/>
                    <a:lstStyle/>
                    <a:p>
                      <a:pPr algn="r"/>
                      <a:r>
                        <a:rPr lang="en-US" u="none" dirty="0"/>
                        <a:t>2,000</a:t>
                      </a:r>
                    </a:p>
                  </a:txBody>
                  <a:tcPr/>
                </a:tc>
                <a:tc>
                  <a:txBody>
                    <a:bodyPr/>
                    <a:lstStyle/>
                    <a:p>
                      <a:pPr algn="r"/>
                      <a:r>
                        <a:rPr lang="en-US" u="none" dirty="0"/>
                        <a:t>1,000</a:t>
                      </a:r>
                    </a:p>
                  </a:txBody>
                  <a:tcPr/>
                </a:tc>
                <a:extLst>
                  <a:ext uri="{0D108BD9-81ED-4DB2-BD59-A6C34878D82A}">
                    <a16:rowId xmlns:a16="http://schemas.microsoft.com/office/drawing/2014/main" val="2207959871"/>
                  </a:ext>
                </a:extLst>
              </a:tr>
              <a:tr h="370840">
                <a:tc>
                  <a:txBody>
                    <a:bodyPr/>
                    <a:lstStyle/>
                    <a:p>
                      <a:r>
                        <a:rPr lang="en-US" dirty="0"/>
                        <a:t>Year 3</a:t>
                      </a:r>
                    </a:p>
                  </a:txBody>
                  <a:tcPr/>
                </a:tc>
                <a:tc>
                  <a:txBody>
                    <a:bodyPr/>
                    <a:lstStyle/>
                    <a:p>
                      <a:pPr algn="r"/>
                      <a:r>
                        <a:rPr lang="en-US" u="sng" dirty="0"/>
                        <a:t>  2,000</a:t>
                      </a:r>
                    </a:p>
                  </a:txBody>
                  <a:tcPr/>
                </a:tc>
                <a:tc>
                  <a:txBody>
                    <a:bodyPr/>
                    <a:lstStyle/>
                    <a:p>
                      <a:pPr algn="r"/>
                      <a:r>
                        <a:rPr lang="en-US" u="sng" dirty="0"/>
                        <a:t>   1,000</a:t>
                      </a:r>
                    </a:p>
                  </a:txBody>
                  <a:tcPr/>
                </a:tc>
                <a:tc>
                  <a:txBody>
                    <a:bodyPr/>
                    <a:lstStyle/>
                    <a:p>
                      <a:pPr algn="r"/>
                      <a:r>
                        <a:rPr lang="en-US" u="sng" dirty="0"/>
                        <a:t>  2,000</a:t>
                      </a:r>
                    </a:p>
                  </a:txBody>
                  <a:tcPr/>
                </a:tc>
                <a:tc>
                  <a:txBody>
                    <a:bodyPr/>
                    <a:lstStyle/>
                    <a:p>
                      <a:pPr algn="r"/>
                      <a:r>
                        <a:rPr lang="en-US" u="sng" dirty="0"/>
                        <a:t>   1,500</a:t>
                      </a:r>
                    </a:p>
                  </a:txBody>
                  <a:tcPr/>
                </a:tc>
                <a:extLst>
                  <a:ext uri="{0D108BD9-81ED-4DB2-BD59-A6C34878D82A}">
                    <a16:rowId xmlns:a16="http://schemas.microsoft.com/office/drawing/2014/main" val="3709434396"/>
                  </a:ext>
                </a:extLst>
              </a:tr>
              <a:tr h="370840">
                <a:tc>
                  <a:txBody>
                    <a:bodyPr/>
                    <a:lstStyle/>
                    <a:p>
                      <a:r>
                        <a:rPr lang="en-US" dirty="0"/>
                        <a:t>Total</a:t>
                      </a:r>
                    </a:p>
                  </a:txBody>
                  <a:tcPr/>
                </a:tc>
                <a:tc>
                  <a:txBody>
                    <a:bodyPr/>
                    <a:lstStyle/>
                    <a:p>
                      <a:pPr algn="r"/>
                      <a:r>
                        <a:rPr lang="en-US" dirty="0"/>
                        <a:t>$6,000</a:t>
                      </a:r>
                    </a:p>
                  </a:txBody>
                  <a:tcPr/>
                </a:tc>
                <a:tc>
                  <a:txBody>
                    <a:bodyPr/>
                    <a:lstStyle/>
                    <a:p>
                      <a:pPr algn="r"/>
                      <a:r>
                        <a:rPr lang="en-US" dirty="0"/>
                        <a:t>$3,000</a:t>
                      </a:r>
                    </a:p>
                  </a:txBody>
                  <a:tcPr/>
                </a:tc>
                <a:tc>
                  <a:txBody>
                    <a:bodyPr/>
                    <a:lstStyle/>
                    <a:p>
                      <a:pPr algn="r"/>
                      <a:r>
                        <a:rPr lang="en-US" dirty="0"/>
                        <a:t>$6,000</a:t>
                      </a:r>
                    </a:p>
                  </a:txBody>
                  <a:tcPr/>
                </a:tc>
                <a:tc>
                  <a:txBody>
                    <a:bodyPr/>
                    <a:lstStyle/>
                    <a:p>
                      <a:pPr algn="r"/>
                      <a:r>
                        <a:rPr lang="en-US" dirty="0"/>
                        <a:t>$3,000</a:t>
                      </a:r>
                    </a:p>
                  </a:txBody>
                  <a:tcPr/>
                </a:tc>
                <a:extLst>
                  <a:ext uri="{0D108BD9-81ED-4DB2-BD59-A6C34878D82A}">
                    <a16:rowId xmlns:a16="http://schemas.microsoft.com/office/drawing/2014/main" val="3291912485"/>
                  </a:ext>
                </a:extLst>
              </a:tr>
            </a:tbl>
          </a:graphicData>
        </a:graphic>
      </p:graphicFrame>
      <p:sp>
        <p:nvSpPr>
          <p:cNvPr id="4" name="Content Placeholder 3">
            <a:extLst>
              <a:ext uri="{FF2B5EF4-FFF2-40B4-BE49-F238E27FC236}">
                <a16:creationId xmlns:a16="http://schemas.microsoft.com/office/drawing/2014/main" id="{402F0E86-EAE5-442C-9444-28395D59B2E0}"/>
              </a:ext>
            </a:extLst>
          </p:cNvPr>
          <p:cNvSpPr>
            <a:spLocks noGrp="1"/>
          </p:cNvSpPr>
          <p:nvPr>
            <p:ph sz="quarter" idx="14"/>
          </p:nvPr>
        </p:nvSpPr>
        <p:spPr>
          <a:xfrm>
            <a:off x="342900" y="4615027"/>
            <a:ext cx="8458200" cy="1688950"/>
          </a:xfrm>
        </p:spPr>
        <p:txBody>
          <a:bodyPr/>
          <a:lstStyle/>
          <a:p>
            <a:pPr marL="292608" indent="-292608">
              <a:buFont typeface="Arial" panose="020B0604020202020204" pitchFamily="34" charset="0"/>
              <a:buChar char="•"/>
            </a:pPr>
            <a:r>
              <a:rPr lang="en-US" dirty="0"/>
              <a:t>Net income differences have nothing to do with the profitability of the companies.</a:t>
            </a:r>
          </a:p>
          <a:p>
            <a:pPr marL="292608" indent="-292608">
              <a:buFont typeface="Arial" panose="020B0604020202020204" pitchFamily="34" charset="0"/>
              <a:buChar char="•"/>
            </a:pPr>
            <a:r>
              <a:rPr lang="en-US" dirty="0"/>
              <a:t>Cash flows are the same; net income differs because depreciation expense differs.</a:t>
            </a:r>
          </a:p>
        </p:txBody>
      </p:sp>
      <p:sp>
        <p:nvSpPr>
          <p:cNvPr id="7" name="Slide Number Placeholder 6">
            <a:extLst>
              <a:ext uri="{FF2B5EF4-FFF2-40B4-BE49-F238E27FC236}">
                <a16:creationId xmlns:a16="http://schemas.microsoft.com/office/drawing/2014/main" id="{97D23B40-9651-457B-9F17-AFB01C525EE7}"/>
              </a:ext>
            </a:extLst>
          </p:cNvPr>
          <p:cNvSpPr>
            <a:spLocks noGrp="1"/>
          </p:cNvSpPr>
          <p:nvPr>
            <p:ph type="sldNum" sz="quarter" idx="10"/>
          </p:nvPr>
        </p:nvSpPr>
        <p:spPr/>
        <p:txBody>
          <a:bodyPr/>
          <a:lstStyle/>
          <a:p>
            <a:fld id="{68151E55-6873-49E2-B8D5-2F265E6F1973}" type="slidenum">
              <a:rPr lang="en-US" smtClean="0"/>
              <a:t>39</a:t>
            </a:fld>
            <a:endParaRPr lang="en-US"/>
          </a:p>
        </p:txBody>
      </p:sp>
    </p:spTree>
    <p:extLst>
      <p:ext uri="{BB962C8B-B14F-4D97-AF65-F5344CB8AC3E}">
        <p14:creationId xmlns:p14="http://schemas.microsoft.com/office/powerpoint/2010/main" val="382560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AD6F3-AA60-4DAB-B7F0-6D5BADA92C7E}"/>
              </a:ext>
            </a:extLst>
          </p:cNvPr>
          <p:cNvSpPr>
            <a:spLocks noGrp="1"/>
          </p:cNvSpPr>
          <p:nvPr>
            <p:ph type="title"/>
          </p:nvPr>
        </p:nvSpPr>
        <p:spPr/>
        <p:txBody>
          <a:bodyPr>
            <a:normAutofit/>
          </a:bodyPr>
          <a:lstStyle/>
          <a:p>
            <a:r>
              <a:rPr lang="en-US" sz="3600" dirty="0"/>
              <a:t>Common Stock Valuation</a:t>
            </a:r>
          </a:p>
        </p:txBody>
      </p:sp>
      <p:sp>
        <p:nvSpPr>
          <p:cNvPr id="3" name="Content Placeholder 2">
            <a:extLst>
              <a:ext uri="{FF2B5EF4-FFF2-40B4-BE49-F238E27FC236}">
                <a16:creationId xmlns:a16="http://schemas.microsoft.com/office/drawing/2014/main" id="{9BB42410-86D3-45D5-90FD-46454D211BE5}"/>
              </a:ext>
            </a:extLst>
          </p:cNvPr>
          <p:cNvSpPr>
            <a:spLocks noGrp="1"/>
          </p:cNvSpPr>
          <p:nvPr>
            <p:ph sz="quarter" idx="11"/>
          </p:nvPr>
        </p:nvSpPr>
        <p:spPr>
          <a:xfrm>
            <a:off x="342900" y="1276709"/>
            <a:ext cx="8458200" cy="1219065"/>
          </a:xfrm>
        </p:spPr>
        <p:txBody>
          <a:bodyPr/>
          <a:lstStyle/>
          <a:p>
            <a:pPr algn="ctr"/>
            <a:r>
              <a:rPr lang="en-US" dirty="0"/>
              <a:t>Our goal in this chapter is to examine the methods commonly used by financial analysts to assess the economic value of common stocks.</a:t>
            </a:r>
          </a:p>
        </p:txBody>
      </p:sp>
      <p:sp>
        <p:nvSpPr>
          <p:cNvPr id="4" name="Content Placeholder 3">
            <a:extLst>
              <a:ext uri="{FF2B5EF4-FFF2-40B4-BE49-F238E27FC236}">
                <a16:creationId xmlns:a16="http://schemas.microsoft.com/office/drawing/2014/main" id="{A30BB7AE-E609-4F4E-A52F-CBC28205EFF3}"/>
              </a:ext>
            </a:extLst>
          </p:cNvPr>
          <p:cNvSpPr>
            <a:spLocks noGrp="1"/>
          </p:cNvSpPr>
          <p:nvPr>
            <p:ph sz="quarter" idx="14"/>
          </p:nvPr>
        </p:nvSpPr>
        <p:spPr>
          <a:xfrm>
            <a:off x="342900" y="2646381"/>
            <a:ext cx="8458200" cy="3602019"/>
          </a:xfrm>
        </p:spPr>
        <p:txBody>
          <a:bodyPr/>
          <a:lstStyle/>
          <a:p>
            <a:r>
              <a:rPr lang="en-US" dirty="0"/>
              <a:t>These methods are grouped into four categories:</a:t>
            </a:r>
          </a:p>
          <a:p>
            <a:pPr marL="402336" indent="-402336">
              <a:buFont typeface="+mj-lt"/>
              <a:buAutoNum type="arabicPeriod"/>
            </a:pPr>
            <a:r>
              <a:rPr lang="en-US" dirty="0"/>
              <a:t>Dividend discount models.</a:t>
            </a:r>
          </a:p>
          <a:p>
            <a:pPr marL="402336" indent="-402336">
              <a:buFont typeface="+mj-lt"/>
              <a:buAutoNum type="arabicPeriod"/>
            </a:pPr>
            <a:r>
              <a:rPr lang="en-US" dirty="0"/>
              <a:t>Residual Income model.</a:t>
            </a:r>
          </a:p>
          <a:p>
            <a:pPr marL="402336" indent="-402336">
              <a:buFont typeface="+mj-lt"/>
              <a:buAutoNum type="arabicPeriod"/>
            </a:pPr>
            <a:r>
              <a:rPr lang="en-US" dirty="0"/>
              <a:t>Free Cash Flow model.</a:t>
            </a:r>
          </a:p>
          <a:p>
            <a:pPr marL="402336" indent="-402336">
              <a:buFont typeface="+mj-lt"/>
              <a:buAutoNum type="arabicPeriod"/>
            </a:pPr>
            <a:r>
              <a:rPr lang="en-US" dirty="0"/>
              <a:t>Price ratio models.</a:t>
            </a:r>
          </a:p>
        </p:txBody>
      </p:sp>
      <p:sp>
        <p:nvSpPr>
          <p:cNvPr id="7" name="Slide Number Placeholder 6">
            <a:extLst>
              <a:ext uri="{FF2B5EF4-FFF2-40B4-BE49-F238E27FC236}">
                <a16:creationId xmlns:a16="http://schemas.microsoft.com/office/drawing/2014/main" id="{616B9B3C-73F7-4BC4-9DE1-0364076B53B9}"/>
              </a:ext>
            </a:extLst>
          </p:cNvPr>
          <p:cNvSpPr>
            <a:spLocks noGrp="1"/>
          </p:cNvSpPr>
          <p:nvPr>
            <p:ph type="sldNum" sz="quarter" idx="10"/>
          </p:nvPr>
        </p:nvSpPr>
        <p:spPr/>
        <p:txBody>
          <a:bodyPr/>
          <a:lstStyle/>
          <a:p>
            <a:fld id="{68151E55-6873-49E2-B8D5-2F265E6F1973}" type="slidenum">
              <a:rPr lang="en-US" smtClean="0"/>
              <a:t>4</a:t>
            </a:fld>
            <a:endParaRPr lang="en-US"/>
          </a:p>
        </p:txBody>
      </p:sp>
    </p:spTree>
    <p:extLst>
      <p:ext uri="{BB962C8B-B14F-4D97-AF65-F5344CB8AC3E}">
        <p14:creationId xmlns:p14="http://schemas.microsoft.com/office/powerpoint/2010/main" val="20400969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E7E5D-08CF-40C4-AC2E-53C2913A6F04}"/>
              </a:ext>
            </a:extLst>
          </p:cNvPr>
          <p:cNvSpPr>
            <a:spLocks noGrp="1"/>
          </p:cNvSpPr>
          <p:nvPr>
            <p:ph type="title"/>
          </p:nvPr>
        </p:nvSpPr>
        <p:spPr/>
        <p:txBody>
          <a:bodyPr>
            <a:normAutofit/>
          </a:bodyPr>
          <a:lstStyle/>
          <a:p>
            <a:r>
              <a:rPr lang="en-US" sz="3600" dirty="0"/>
              <a:t>D</a:t>
            </a:r>
            <a:r>
              <a:rPr lang="en-US" sz="100" dirty="0"/>
              <a:t> </a:t>
            </a:r>
            <a:r>
              <a:rPr lang="en-US" sz="3600" dirty="0" err="1"/>
              <a:t>D</a:t>
            </a:r>
            <a:r>
              <a:rPr lang="en-US" sz="100" dirty="0"/>
              <a:t> </a:t>
            </a:r>
            <a:r>
              <a:rPr lang="en-US" sz="3600" dirty="0"/>
              <a:t>M’s Versus F</a:t>
            </a:r>
            <a:r>
              <a:rPr lang="en-US" sz="100" dirty="0"/>
              <a:t> </a:t>
            </a:r>
            <a:r>
              <a:rPr lang="en-US" sz="3600" dirty="0"/>
              <a:t>C</a:t>
            </a:r>
            <a:r>
              <a:rPr lang="en-US" sz="100" dirty="0"/>
              <a:t> </a:t>
            </a:r>
            <a:r>
              <a:rPr lang="en-US" sz="3600" dirty="0"/>
              <a:t>F</a:t>
            </a:r>
          </a:p>
        </p:txBody>
      </p:sp>
      <p:sp>
        <p:nvSpPr>
          <p:cNvPr id="3" name="Content Placeholder 2">
            <a:extLst>
              <a:ext uri="{FF2B5EF4-FFF2-40B4-BE49-F238E27FC236}">
                <a16:creationId xmlns:a16="http://schemas.microsoft.com/office/drawing/2014/main" id="{AB868264-BA64-4A88-9408-BF5947E5643B}"/>
              </a:ext>
            </a:extLst>
          </p:cNvPr>
          <p:cNvSpPr>
            <a:spLocks noGrp="1"/>
          </p:cNvSpPr>
          <p:nvPr>
            <p:ph sz="quarter" idx="11"/>
          </p:nvPr>
        </p:nvSpPr>
        <p:spPr>
          <a:xfrm>
            <a:off x="342900" y="1276710"/>
            <a:ext cx="8458200" cy="1821492"/>
          </a:xfrm>
        </p:spPr>
        <p:txBody>
          <a:bodyPr/>
          <a:lstStyle/>
          <a:p>
            <a:r>
              <a:rPr lang="en-US" sz="2200" dirty="0"/>
              <a:t>The D</a:t>
            </a:r>
            <a:r>
              <a:rPr lang="en-US" sz="100" dirty="0"/>
              <a:t> </a:t>
            </a:r>
            <a:r>
              <a:rPr lang="en-US" sz="2200" dirty="0" err="1"/>
              <a:t>D</a:t>
            </a:r>
            <a:r>
              <a:rPr lang="en-US" sz="100" dirty="0"/>
              <a:t> </a:t>
            </a:r>
            <a:r>
              <a:rPr lang="en-US" sz="2200" dirty="0"/>
              <a:t>M’s calculate a value of the equity only.</a:t>
            </a:r>
          </a:p>
          <a:p>
            <a:pPr marL="292608" indent="-292608">
              <a:buFont typeface="Arial" panose="020B0604020202020204" pitchFamily="34" charset="0"/>
              <a:buChar char="•"/>
            </a:pPr>
            <a:r>
              <a:rPr lang="en-US" sz="2200" dirty="0"/>
              <a:t>D</a:t>
            </a:r>
            <a:r>
              <a:rPr lang="en-US" sz="100" dirty="0"/>
              <a:t> </a:t>
            </a:r>
            <a:r>
              <a:rPr lang="en-US" sz="2200" dirty="0" err="1"/>
              <a:t>D</a:t>
            </a:r>
            <a:r>
              <a:rPr lang="en-US" sz="100" dirty="0"/>
              <a:t> </a:t>
            </a:r>
            <a:r>
              <a:rPr lang="en-US" sz="2200" dirty="0"/>
              <a:t>M’s use dividends, a cash flow only to equity holders.</a:t>
            </a:r>
          </a:p>
          <a:p>
            <a:pPr marL="292608" indent="-292608">
              <a:buFont typeface="Arial" panose="020B0604020202020204" pitchFamily="34" charset="0"/>
              <a:buChar char="•"/>
            </a:pPr>
            <a:r>
              <a:rPr lang="en-US" sz="2200" dirty="0"/>
              <a:t>D</a:t>
            </a:r>
            <a:r>
              <a:rPr lang="en-US" sz="100" dirty="0"/>
              <a:t> </a:t>
            </a:r>
            <a:r>
              <a:rPr lang="en-US" sz="2200" dirty="0" err="1"/>
              <a:t>D</a:t>
            </a:r>
            <a:r>
              <a:rPr lang="en-US" sz="100" dirty="0"/>
              <a:t> </a:t>
            </a:r>
            <a:r>
              <a:rPr lang="en-US" sz="2200" dirty="0"/>
              <a:t>M’s use the C</a:t>
            </a:r>
            <a:r>
              <a:rPr lang="en-US" sz="100" dirty="0"/>
              <a:t> </a:t>
            </a:r>
            <a:r>
              <a:rPr lang="en-US" sz="2200" dirty="0"/>
              <a:t>A</a:t>
            </a:r>
            <a:r>
              <a:rPr lang="en-US" sz="100" dirty="0"/>
              <a:t> </a:t>
            </a:r>
            <a:r>
              <a:rPr lang="en-US" sz="2200" dirty="0"/>
              <a:t>P</a:t>
            </a:r>
            <a:r>
              <a:rPr lang="en-US" sz="100" dirty="0"/>
              <a:t> </a:t>
            </a:r>
            <a:r>
              <a:rPr lang="en-US" sz="2200" dirty="0"/>
              <a:t>M to estimate required return.</a:t>
            </a:r>
          </a:p>
          <a:p>
            <a:pPr marL="292608" indent="-292608">
              <a:buFont typeface="Arial" panose="020B0604020202020204" pitchFamily="34" charset="0"/>
              <a:buChar char="•"/>
            </a:pPr>
            <a:r>
              <a:rPr lang="en-US" sz="2200" dirty="0"/>
              <a:t>D</a:t>
            </a:r>
            <a:r>
              <a:rPr lang="en-US" sz="100" dirty="0"/>
              <a:t> </a:t>
            </a:r>
            <a:r>
              <a:rPr lang="en-US" sz="2200" dirty="0" err="1"/>
              <a:t>D</a:t>
            </a:r>
            <a:r>
              <a:rPr lang="en-US" sz="100" dirty="0"/>
              <a:t> </a:t>
            </a:r>
            <a:r>
              <a:rPr lang="en-US" sz="2200" dirty="0"/>
              <a:t>M’s use an equity beta to account for risk.</a:t>
            </a:r>
          </a:p>
        </p:txBody>
      </p:sp>
      <p:sp>
        <p:nvSpPr>
          <p:cNvPr id="4" name="Content Placeholder 3">
            <a:extLst>
              <a:ext uri="{FF2B5EF4-FFF2-40B4-BE49-F238E27FC236}">
                <a16:creationId xmlns:a16="http://schemas.microsoft.com/office/drawing/2014/main" id="{4EC2E904-24A2-490C-BDEE-2F1C1800015B}"/>
              </a:ext>
            </a:extLst>
          </p:cNvPr>
          <p:cNvSpPr>
            <a:spLocks noGrp="1"/>
          </p:cNvSpPr>
          <p:nvPr>
            <p:ph sz="quarter" idx="14"/>
          </p:nvPr>
        </p:nvSpPr>
        <p:spPr>
          <a:xfrm>
            <a:off x="342900" y="3205779"/>
            <a:ext cx="8458200" cy="3042621"/>
          </a:xfrm>
        </p:spPr>
        <p:txBody>
          <a:bodyPr/>
          <a:lstStyle/>
          <a:p>
            <a:r>
              <a:rPr lang="en-US" sz="2200" dirty="0"/>
              <a:t>Using the F</a:t>
            </a:r>
            <a:r>
              <a:rPr lang="en-US" sz="100" dirty="0"/>
              <a:t> </a:t>
            </a:r>
            <a:r>
              <a:rPr lang="en-US" sz="2200" dirty="0"/>
              <a:t>C</a:t>
            </a:r>
            <a:r>
              <a:rPr lang="en-US" sz="100" dirty="0"/>
              <a:t> </a:t>
            </a:r>
            <a:r>
              <a:rPr lang="en-US" sz="2200" dirty="0"/>
              <a:t>F model, we calculate a value for the firm.</a:t>
            </a:r>
          </a:p>
          <a:p>
            <a:pPr marL="292608" indent="-292608">
              <a:buFont typeface="Arial" panose="020B0604020202020204" pitchFamily="34" charset="0"/>
              <a:buChar char="•"/>
            </a:pPr>
            <a:r>
              <a:rPr lang="en-US" sz="2200" dirty="0"/>
              <a:t>Free cash flow can be paid to debt holders and to stockholders.</a:t>
            </a:r>
          </a:p>
          <a:p>
            <a:pPr marL="292608" indent="-292608">
              <a:buFont typeface="Arial" panose="020B0604020202020204" pitchFamily="34" charset="0"/>
              <a:buChar char="•"/>
            </a:pPr>
            <a:r>
              <a:rPr lang="en-US" sz="2200" dirty="0"/>
              <a:t>We can still calculate the value of equity using F</a:t>
            </a:r>
            <a:r>
              <a:rPr lang="en-US" sz="100" dirty="0"/>
              <a:t> </a:t>
            </a:r>
            <a:r>
              <a:rPr lang="en-US" sz="2200" dirty="0"/>
              <a:t>C</a:t>
            </a:r>
            <a:r>
              <a:rPr lang="en-US" sz="100" dirty="0"/>
              <a:t> </a:t>
            </a:r>
            <a:r>
              <a:rPr lang="en-US" sz="2200" dirty="0"/>
              <a:t>F:</a:t>
            </a:r>
          </a:p>
          <a:p>
            <a:pPr marL="621792" lvl="1" indent="-320040"/>
            <a:r>
              <a:rPr lang="en-US" sz="2200" dirty="0"/>
              <a:t>Calculate the value of the entire firm.</a:t>
            </a:r>
          </a:p>
          <a:p>
            <a:pPr marL="621792" lvl="1" indent="-320040"/>
            <a:r>
              <a:rPr lang="en-US" sz="2200" dirty="0"/>
              <a:t>Subtract out the value of debt.</a:t>
            </a:r>
          </a:p>
          <a:p>
            <a:pPr marL="292608" indent="-292608">
              <a:buFont typeface="Arial" panose="020B0604020202020204" pitchFamily="34" charset="0"/>
              <a:buChar char="•"/>
            </a:pPr>
            <a:r>
              <a:rPr lang="en-US" sz="2200" dirty="0"/>
              <a:t>We need a beta for assets, not the equity, to account for risk.</a:t>
            </a:r>
          </a:p>
        </p:txBody>
      </p:sp>
      <p:sp>
        <p:nvSpPr>
          <p:cNvPr id="7" name="Slide Number Placeholder 6">
            <a:extLst>
              <a:ext uri="{FF2B5EF4-FFF2-40B4-BE49-F238E27FC236}">
                <a16:creationId xmlns:a16="http://schemas.microsoft.com/office/drawing/2014/main" id="{FFB9FF9E-F7A2-4FED-8E74-9AD270EC80F3}"/>
              </a:ext>
            </a:extLst>
          </p:cNvPr>
          <p:cNvSpPr>
            <a:spLocks noGrp="1"/>
          </p:cNvSpPr>
          <p:nvPr>
            <p:ph type="sldNum" sz="quarter" idx="10"/>
          </p:nvPr>
        </p:nvSpPr>
        <p:spPr/>
        <p:txBody>
          <a:bodyPr/>
          <a:lstStyle/>
          <a:p>
            <a:fld id="{68151E55-6873-49E2-B8D5-2F265E6F1973}" type="slidenum">
              <a:rPr lang="en-US" smtClean="0"/>
              <a:t>40</a:t>
            </a:fld>
            <a:endParaRPr lang="en-US"/>
          </a:p>
        </p:txBody>
      </p:sp>
    </p:spTree>
    <p:extLst>
      <p:ext uri="{BB962C8B-B14F-4D97-AF65-F5344CB8AC3E}">
        <p14:creationId xmlns:p14="http://schemas.microsoft.com/office/powerpoint/2010/main" val="724965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55FD7-1AD3-4592-B294-C434D110AF7F}"/>
              </a:ext>
            </a:extLst>
          </p:cNvPr>
          <p:cNvSpPr>
            <a:spLocks noGrp="1"/>
          </p:cNvSpPr>
          <p:nvPr>
            <p:ph type="title"/>
          </p:nvPr>
        </p:nvSpPr>
        <p:spPr/>
        <p:txBody>
          <a:bodyPr>
            <a:normAutofit/>
          </a:bodyPr>
          <a:lstStyle/>
          <a:p>
            <a:r>
              <a:rPr lang="en-US" sz="3600" dirty="0"/>
              <a:t>Asset Betas</a:t>
            </a:r>
          </a:p>
        </p:txBody>
      </p:sp>
      <p:sp>
        <p:nvSpPr>
          <p:cNvPr id="3" name="Content Placeholder 2">
            <a:extLst>
              <a:ext uri="{FF2B5EF4-FFF2-40B4-BE49-F238E27FC236}">
                <a16:creationId xmlns:a16="http://schemas.microsoft.com/office/drawing/2014/main" id="{02DE45CC-6F0C-45DB-B2F2-85657BFB6031}"/>
              </a:ext>
            </a:extLst>
          </p:cNvPr>
          <p:cNvSpPr>
            <a:spLocks noGrp="1"/>
          </p:cNvSpPr>
          <p:nvPr>
            <p:ph sz="quarter" idx="11"/>
          </p:nvPr>
        </p:nvSpPr>
        <p:spPr>
          <a:xfrm>
            <a:off x="342900" y="1276709"/>
            <a:ext cx="8458200" cy="2122707"/>
          </a:xfrm>
        </p:spPr>
        <p:txBody>
          <a:bodyPr/>
          <a:lstStyle/>
          <a:p>
            <a:r>
              <a:rPr lang="en-US" sz="2000" b="1" dirty="0">
                <a:solidFill>
                  <a:srgbClr val="002060"/>
                </a:solidFill>
              </a:rPr>
              <a:t>Asset</a:t>
            </a:r>
            <a:r>
              <a:rPr lang="en-US" sz="2000" dirty="0"/>
              <a:t> betas measure the risk of the company’s industry.</a:t>
            </a:r>
          </a:p>
          <a:p>
            <a:pPr marL="292608" indent="-292608">
              <a:buFont typeface="Arial" panose="020B0604020202020204" pitchFamily="34" charset="0"/>
              <a:buChar char="•"/>
            </a:pPr>
            <a:r>
              <a:rPr lang="en-US" sz="2000" dirty="0"/>
              <a:t>Firms in an industry should have about the same asset betas.</a:t>
            </a:r>
          </a:p>
          <a:p>
            <a:pPr marL="292608" indent="-292608">
              <a:buFont typeface="Arial" panose="020B0604020202020204" pitchFamily="34" charset="0"/>
              <a:buChar char="•"/>
            </a:pPr>
            <a:r>
              <a:rPr lang="en-US" sz="2000" dirty="0"/>
              <a:t>Their equity betas can be quite different.</a:t>
            </a:r>
          </a:p>
          <a:p>
            <a:pPr marL="621792" lvl="1" indent="-320040"/>
            <a:r>
              <a:rPr lang="en-US" sz="2000" dirty="0"/>
              <a:t>Investors can increase portfolio risk by borrowing money.</a:t>
            </a:r>
          </a:p>
          <a:p>
            <a:pPr marL="621792" lvl="1" indent="-320040"/>
            <a:r>
              <a:rPr lang="en-US" sz="2000" dirty="0"/>
              <a:t>A business can increase risk by using debt.</a:t>
            </a:r>
          </a:p>
        </p:txBody>
      </p:sp>
      <p:sp>
        <p:nvSpPr>
          <p:cNvPr id="4" name="Content Placeholder 3">
            <a:extLst>
              <a:ext uri="{FF2B5EF4-FFF2-40B4-BE49-F238E27FC236}">
                <a16:creationId xmlns:a16="http://schemas.microsoft.com/office/drawing/2014/main" id="{AAD49D5D-C080-4C17-A328-D8A933D286EE}"/>
              </a:ext>
            </a:extLst>
          </p:cNvPr>
          <p:cNvSpPr>
            <a:spLocks noGrp="1"/>
          </p:cNvSpPr>
          <p:nvPr>
            <p:ph sz="quarter" idx="14"/>
          </p:nvPr>
        </p:nvSpPr>
        <p:spPr>
          <a:xfrm>
            <a:off x="342900" y="3494321"/>
            <a:ext cx="8458200" cy="1142225"/>
          </a:xfrm>
        </p:spPr>
        <p:txBody>
          <a:bodyPr/>
          <a:lstStyle/>
          <a:p>
            <a:r>
              <a:rPr lang="en-US" sz="2000" dirty="0"/>
              <a:t>So, to value the company, we must “convert” reported equity betas into </a:t>
            </a:r>
            <a:r>
              <a:rPr lang="en-US" sz="2000" b="1" dirty="0">
                <a:solidFill>
                  <a:srgbClr val="002060"/>
                </a:solidFill>
              </a:rPr>
              <a:t>asset</a:t>
            </a:r>
            <a:r>
              <a:rPr lang="en-US" sz="2000" dirty="0"/>
              <a:t> betas by adjusting for leverage.</a:t>
            </a:r>
          </a:p>
          <a:p>
            <a:r>
              <a:rPr lang="en-US" sz="2000" dirty="0"/>
              <a:t>Analysts widely use the following conversion formula:</a:t>
            </a:r>
          </a:p>
        </p:txBody>
      </p:sp>
      <p:graphicFrame>
        <p:nvGraphicFramePr>
          <p:cNvPr id="9" name="Object 8">
            <a:extLst>
              <a:ext uri="{FF2B5EF4-FFF2-40B4-BE49-F238E27FC236}">
                <a16:creationId xmlns:a16="http://schemas.microsoft.com/office/drawing/2014/main" id="{2C31CEDB-1655-410B-8250-71B9F5336A14}"/>
              </a:ext>
            </a:extLst>
          </p:cNvPr>
          <p:cNvGraphicFramePr>
            <a:graphicFrameLocks noChangeAspect="1"/>
          </p:cNvGraphicFramePr>
          <p:nvPr>
            <p:extLst>
              <p:ext uri="{D42A27DB-BD31-4B8C-83A1-F6EECF244321}">
                <p14:modId xmlns:p14="http://schemas.microsoft.com/office/powerpoint/2010/main" val="3816008553"/>
              </p:ext>
            </p:extLst>
          </p:nvPr>
        </p:nvGraphicFramePr>
        <p:xfrm>
          <a:off x="1845591" y="4731451"/>
          <a:ext cx="3441700" cy="736600"/>
        </p:xfrm>
        <a:graphic>
          <a:graphicData uri="http://schemas.openxmlformats.org/presentationml/2006/ole">
            <mc:AlternateContent xmlns:mc="http://schemas.openxmlformats.org/markup-compatibility/2006">
              <mc:Choice xmlns:v="urn:schemas-microsoft-com:vml" Requires="v">
                <p:oleObj spid="_x0000_s58433" name="Equation" r:id="rId3" imgW="3441600" imgH="736560" progId="Equation.DSMT4">
                  <p:embed/>
                </p:oleObj>
              </mc:Choice>
              <mc:Fallback>
                <p:oleObj name="Equation" r:id="rId3" imgW="3441600" imgH="736560" progId="Equation.DSMT4">
                  <p:embed/>
                  <p:pic>
                    <p:nvPicPr>
                      <p:cNvPr id="0" name=""/>
                      <p:cNvPicPr/>
                      <p:nvPr/>
                    </p:nvPicPr>
                    <p:blipFill>
                      <a:blip r:embed="rId4"/>
                      <a:stretch>
                        <a:fillRect/>
                      </a:stretch>
                    </p:blipFill>
                    <p:spPr>
                      <a:xfrm>
                        <a:off x="1845591" y="4731451"/>
                        <a:ext cx="3441700" cy="736600"/>
                      </a:xfrm>
                      <a:prstGeom prst="rect">
                        <a:avLst/>
                      </a:prstGeom>
                    </p:spPr>
                  </p:pic>
                </p:oleObj>
              </mc:Fallback>
            </mc:AlternateContent>
          </a:graphicData>
        </a:graphic>
      </p:graphicFrame>
      <p:pic>
        <p:nvPicPr>
          <p:cNvPr id="10" name="Picture 9" descr="An arrow points from the tax rate to the beta sub equity = beta sub asset times, [1 + debt over equity times, 1 minus tau].">
            <a:extLst>
              <a:ext uri="{FF2B5EF4-FFF2-40B4-BE49-F238E27FC236}">
                <a16:creationId xmlns:a16="http://schemas.microsoft.com/office/drawing/2014/main" id="{18560F92-CC0D-400E-A831-7C59751667B9}"/>
              </a:ext>
            </a:extLst>
          </p:cNvPr>
          <p:cNvPicPr>
            <a:picLocks noChangeAspect="1"/>
          </p:cNvPicPr>
          <p:nvPr/>
        </p:nvPicPr>
        <p:blipFill>
          <a:blip r:embed="rId5"/>
          <a:stretch>
            <a:fillRect/>
          </a:stretch>
        </p:blipFill>
        <p:spPr>
          <a:xfrm>
            <a:off x="5334053" y="5180567"/>
            <a:ext cx="566977" cy="384081"/>
          </a:xfrm>
          <a:prstGeom prst="rect">
            <a:avLst/>
          </a:prstGeom>
        </p:spPr>
      </p:pic>
      <p:pic>
        <p:nvPicPr>
          <p:cNvPr id="11" name="Picture 10" descr="The text inside a rectangle reads tax rate.">
            <a:extLst>
              <a:ext uri="{FF2B5EF4-FFF2-40B4-BE49-F238E27FC236}">
                <a16:creationId xmlns:a16="http://schemas.microsoft.com/office/drawing/2014/main" id="{9E6AD09B-BE24-47BA-BB36-24045CADB90F}"/>
              </a:ext>
            </a:extLst>
          </p:cNvPr>
          <p:cNvPicPr>
            <a:picLocks noChangeAspect="1"/>
          </p:cNvPicPr>
          <p:nvPr/>
        </p:nvPicPr>
        <p:blipFill>
          <a:blip r:embed="rId6"/>
          <a:stretch>
            <a:fillRect/>
          </a:stretch>
        </p:blipFill>
        <p:spPr>
          <a:xfrm>
            <a:off x="5901030" y="5532346"/>
            <a:ext cx="1072989" cy="493819"/>
          </a:xfrm>
          <a:prstGeom prst="rect">
            <a:avLst/>
          </a:prstGeom>
        </p:spPr>
      </p:pic>
      <p:sp>
        <p:nvSpPr>
          <p:cNvPr id="8" name="Content Placeholder 7">
            <a:extLst>
              <a:ext uri="{FF2B5EF4-FFF2-40B4-BE49-F238E27FC236}">
                <a16:creationId xmlns:a16="http://schemas.microsoft.com/office/drawing/2014/main" id="{A0AC47A7-9E73-4366-BE5B-5B85B914AA10}"/>
              </a:ext>
            </a:extLst>
          </p:cNvPr>
          <p:cNvSpPr>
            <a:spLocks noGrp="1"/>
          </p:cNvSpPr>
          <p:nvPr>
            <p:ph sz="quarter" idx="15"/>
          </p:nvPr>
        </p:nvSpPr>
        <p:spPr>
          <a:xfrm>
            <a:off x="356750" y="6099586"/>
            <a:ext cx="8458200" cy="398032"/>
          </a:xfrm>
        </p:spPr>
        <p:txBody>
          <a:bodyPr/>
          <a:lstStyle/>
          <a:p>
            <a:pPr algn="ctr"/>
            <a:r>
              <a:rPr lang="en-US" sz="2000" b="1" dirty="0">
                <a:solidFill>
                  <a:srgbClr val="A9131A"/>
                </a:solidFill>
              </a:rPr>
              <a:t>What happens when a firm has no debt?</a:t>
            </a:r>
          </a:p>
        </p:txBody>
      </p:sp>
      <p:sp>
        <p:nvSpPr>
          <p:cNvPr id="7" name="Slide Number Placeholder 6">
            <a:extLst>
              <a:ext uri="{FF2B5EF4-FFF2-40B4-BE49-F238E27FC236}">
                <a16:creationId xmlns:a16="http://schemas.microsoft.com/office/drawing/2014/main" id="{C66BE4A2-7AF6-44CD-BADC-68789F2799D5}"/>
              </a:ext>
            </a:extLst>
          </p:cNvPr>
          <p:cNvSpPr>
            <a:spLocks noGrp="1"/>
          </p:cNvSpPr>
          <p:nvPr>
            <p:ph type="sldNum" sz="quarter" idx="10"/>
          </p:nvPr>
        </p:nvSpPr>
        <p:spPr/>
        <p:txBody>
          <a:bodyPr/>
          <a:lstStyle/>
          <a:p>
            <a:fld id="{68151E55-6873-49E2-B8D5-2F265E6F1973}" type="slidenum">
              <a:rPr lang="en-US" smtClean="0"/>
              <a:t>41</a:t>
            </a:fld>
            <a:endParaRPr lang="en-US"/>
          </a:p>
        </p:txBody>
      </p:sp>
    </p:spTree>
    <p:extLst>
      <p:ext uri="{BB962C8B-B14F-4D97-AF65-F5344CB8AC3E}">
        <p14:creationId xmlns:p14="http://schemas.microsoft.com/office/powerpoint/2010/main" val="3145348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E7E5D-08CF-40C4-AC2E-53C2913A6F04}"/>
              </a:ext>
            </a:extLst>
          </p:cNvPr>
          <p:cNvSpPr>
            <a:spLocks noGrp="1"/>
          </p:cNvSpPr>
          <p:nvPr>
            <p:ph type="title"/>
          </p:nvPr>
        </p:nvSpPr>
        <p:spPr/>
        <p:txBody>
          <a:bodyPr>
            <a:normAutofit/>
          </a:bodyPr>
          <a:lstStyle/>
          <a:p>
            <a:r>
              <a:rPr lang="en-US" sz="3600" dirty="0"/>
              <a:t>The F</a:t>
            </a:r>
            <a:r>
              <a:rPr lang="en-US" sz="100" dirty="0"/>
              <a:t> </a:t>
            </a:r>
            <a:r>
              <a:rPr lang="en-US" sz="3600" dirty="0"/>
              <a:t>C</a:t>
            </a:r>
            <a:r>
              <a:rPr lang="en-US" sz="100" dirty="0"/>
              <a:t> </a:t>
            </a:r>
            <a:r>
              <a:rPr lang="en-US" sz="3600" dirty="0"/>
              <a:t>F Approach, Example</a:t>
            </a:r>
          </a:p>
        </p:txBody>
      </p:sp>
      <p:sp>
        <p:nvSpPr>
          <p:cNvPr id="3" name="Content Placeholder 2">
            <a:extLst>
              <a:ext uri="{FF2B5EF4-FFF2-40B4-BE49-F238E27FC236}">
                <a16:creationId xmlns:a16="http://schemas.microsoft.com/office/drawing/2014/main" id="{AB868264-BA64-4A88-9408-BF5947E5643B}"/>
              </a:ext>
            </a:extLst>
          </p:cNvPr>
          <p:cNvSpPr>
            <a:spLocks noGrp="1"/>
          </p:cNvSpPr>
          <p:nvPr>
            <p:ph sz="quarter" idx="11"/>
          </p:nvPr>
        </p:nvSpPr>
        <p:spPr>
          <a:xfrm>
            <a:off x="342900" y="1276710"/>
            <a:ext cx="8458200" cy="4016052"/>
          </a:xfrm>
        </p:spPr>
        <p:txBody>
          <a:bodyPr/>
          <a:lstStyle/>
          <a:p>
            <a:r>
              <a:rPr lang="en-US" sz="1800" dirty="0"/>
              <a:t>Inputs.</a:t>
            </a:r>
          </a:p>
          <a:p>
            <a:pPr marL="292608" indent="-292608">
              <a:buFont typeface="Arial" panose="020B0604020202020204" pitchFamily="34" charset="0"/>
              <a:buChar char="•"/>
            </a:pPr>
            <a:r>
              <a:rPr lang="en-US" sz="1800" dirty="0"/>
              <a:t>An estimate of F</a:t>
            </a:r>
            <a:r>
              <a:rPr lang="en-US" sz="100" dirty="0"/>
              <a:t> </a:t>
            </a:r>
            <a:r>
              <a:rPr lang="en-US" sz="1800" dirty="0"/>
              <a:t>C</a:t>
            </a:r>
            <a:r>
              <a:rPr lang="en-US" sz="100" dirty="0"/>
              <a:t> </a:t>
            </a:r>
            <a:r>
              <a:rPr lang="en-US" sz="1800" dirty="0"/>
              <a:t>F:</a:t>
            </a:r>
          </a:p>
          <a:p>
            <a:pPr marL="621792" lvl="1" indent="-320040"/>
            <a:r>
              <a:rPr lang="en-US" sz="1800" dirty="0"/>
              <a:t>Net Income.</a:t>
            </a:r>
          </a:p>
          <a:p>
            <a:pPr marL="621792" lvl="1" indent="-320040"/>
            <a:r>
              <a:rPr lang="en-US" sz="1800" dirty="0"/>
              <a:t>Depreciation.</a:t>
            </a:r>
          </a:p>
          <a:p>
            <a:pPr marL="621792" lvl="1" indent="-320040"/>
            <a:r>
              <a:rPr lang="en-US" sz="1800" dirty="0"/>
              <a:t>Capital Expenditures.</a:t>
            </a:r>
          </a:p>
          <a:p>
            <a:pPr marL="292608" indent="-292608">
              <a:buFont typeface="Arial" panose="020B0604020202020204" pitchFamily="34" charset="0"/>
              <a:buChar char="•"/>
            </a:pPr>
            <a:r>
              <a:rPr lang="en-US" sz="1800" dirty="0"/>
              <a:t>The growth rate of F</a:t>
            </a:r>
            <a:r>
              <a:rPr lang="en-US" sz="100" dirty="0"/>
              <a:t> </a:t>
            </a:r>
            <a:r>
              <a:rPr lang="en-US" sz="1800" dirty="0"/>
              <a:t>C</a:t>
            </a:r>
            <a:r>
              <a:rPr lang="en-US" sz="100" dirty="0"/>
              <a:t> </a:t>
            </a:r>
            <a:r>
              <a:rPr lang="en-US" sz="1800" dirty="0"/>
              <a:t>F.</a:t>
            </a:r>
          </a:p>
          <a:p>
            <a:pPr marL="292608" indent="-292608">
              <a:buFont typeface="Arial" panose="020B0604020202020204" pitchFamily="34" charset="0"/>
              <a:buChar char="•"/>
            </a:pPr>
            <a:r>
              <a:rPr lang="en-US" sz="1800" dirty="0"/>
              <a:t>The proper discount rate.</a:t>
            </a:r>
          </a:p>
          <a:p>
            <a:pPr marL="292608" indent="-292608">
              <a:buFont typeface="Arial" panose="020B0604020202020204" pitchFamily="34" charset="0"/>
              <a:buChar char="•"/>
            </a:pPr>
            <a:r>
              <a:rPr lang="en-US" sz="1800" dirty="0"/>
              <a:t>Tax rate.</a:t>
            </a:r>
          </a:p>
          <a:p>
            <a:pPr marL="292608" indent="-292608">
              <a:buFont typeface="Arial" panose="020B0604020202020204" pitchFamily="34" charset="0"/>
              <a:buChar char="•"/>
            </a:pPr>
            <a:r>
              <a:rPr lang="en-US" sz="1800" dirty="0"/>
              <a:t>Debt/Equity ratio.</a:t>
            </a:r>
          </a:p>
          <a:p>
            <a:pPr marL="292608" indent="-292608">
              <a:buFont typeface="Arial" panose="020B0604020202020204" pitchFamily="34" charset="0"/>
              <a:buChar char="•"/>
            </a:pPr>
            <a:r>
              <a:rPr lang="en-US" sz="1800" dirty="0"/>
              <a:t>Equity beta.</a:t>
            </a:r>
          </a:p>
        </p:txBody>
      </p:sp>
      <p:sp>
        <p:nvSpPr>
          <p:cNvPr id="4" name="Content Placeholder 3">
            <a:extLst>
              <a:ext uri="{FF2B5EF4-FFF2-40B4-BE49-F238E27FC236}">
                <a16:creationId xmlns:a16="http://schemas.microsoft.com/office/drawing/2014/main" id="{4EC2E904-24A2-490C-BDEE-2F1C1800015B}"/>
              </a:ext>
            </a:extLst>
          </p:cNvPr>
          <p:cNvSpPr>
            <a:spLocks noGrp="1"/>
          </p:cNvSpPr>
          <p:nvPr>
            <p:ph sz="quarter" idx="14"/>
          </p:nvPr>
        </p:nvSpPr>
        <p:spPr>
          <a:xfrm>
            <a:off x="342900" y="5389581"/>
            <a:ext cx="8458200" cy="858819"/>
          </a:xfrm>
        </p:spPr>
        <p:txBody>
          <a:bodyPr/>
          <a:lstStyle/>
          <a:p>
            <a:r>
              <a:rPr lang="en-US" sz="1800" dirty="0"/>
              <a:t>Calculate value using a modified “D</a:t>
            </a:r>
            <a:r>
              <a:rPr lang="en-US" sz="100" dirty="0"/>
              <a:t> </a:t>
            </a:r>
            <a:r>
              <a:rPr lang="en-US" sz="1800" dirty="0" err="1"/>
              <a:t>D</a:t>
            </a:r>
            <a:r>
              <a:rPr lang="en-US" sz="100" dirty="0"/>
              <a:t> </a:t>
            </a:r>
            <a:r>
              <a:rPr lang="en-US" sz="1800" dirty="0"/>
              <a:t>M” formula.</a:t>
            </a:r>
          </a:p>
          <a:p>
            <a:r>
              <a:rPr lang="en-US" sz="1800" b="1" dirty="0"/>
              <a:t>“D</a:t>
            </a:r>
            <a:r>
              <a:rPr lang="en-US" sz="100" b="1" dirty="0"/>
              <a:t> </a:t>
            </a:r>
            <a:r>
              <a:rPr lang="en-US" sz="1800" b="1" dirty="0" err="1"/>
              <a:t>D</a:t>
            </a:r>
            <a:r>
              <a:rPr lang="en-US" sz="100" b="1" dirty="0"/>
              <a:t> </a:t>
            </a:r>
            <a:r>
              <a:rPr lang="en-US" sz="1800" b="1" dirty="0"/>
              <a:t>M” in quotes: we are using F</a:t>
            </a:r>
            <a:r>
              <a:rPr lang="en-US" sz="100" b="1" dirty="0"/>
              <a:t> </a:t>
            </a:r>
            <a:r>
              <a:rPr lang="en-US" sz="1800" b="1" dirty="0"/>
              <a:t>C</a:t>
            </a:r>
            <a:r>
              <a:rPr lang="en-US" sz="100" b="1" dirty="0"/>
              <a:t> </a:t>
            </a:r>
            <a:r>
              <a:rPr lang="en-US" sz="1800" b="1" dirty="0"/>
              <a:t>F, not dividends.</a:t>
            </a:r>
          </a:p>
        </p:txBody>
      </p:sp>
      <p:sp>
        <p:nvSpPr>
          <p:cNvPr id="7" name="Slide Number Placeholder 6">
            <a:extLst>
              <a:ext uri="{FF2B5EF4-FFF2-40B4-BE49-F238E27FC236}">
                <a16:creationId xmlns:a16="http://schemas.microsoft.com/office/drawing/2014/main" id="{FFB9FF9E-F7A2-4FED-8E74-9AD270EC80F3}"/>
              </a:ext>
            </a:extLst>
          </p:cNvPr>
          <p:cNvSpPr>
            <a:spLocks noGrp="1"/>
          </p:cNvSpPr>
          <p:nvPr>
            <p:ph type="sldNum" sz="quarter" idx="10"/>
          </p:nvPr>
        </p:nvSpPr>
        <p:spPr/>
        <p:txBody>
          <a:bodyPr/>
          <a:lstStyle/>
          <a:p>
            <a:fld id="{68151E55-6873-49E2-B8D5-2F265E6F1973}" type="slidenum">
              <a:rPr lang="en-US" smtClean="0"/>
              <a:t>42</a:t>
            </a:fld>
            <a:endParaRPr lang="en-US"/>
          </a:p>
        </p:txBody>
      </p:sp>
    </p:spTree>
    <p:extLst>
      <p:ext uri="{BB962C8B-B14F-4D97-AF65-F5344CB8AC3E}">
        <p14:creationId xmlns:p14="http://schemas.microsoft.com/office/powerpoint/2010/main" val="21750423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743C7-2D19-4C18-83E3-16D6C331E0F4}"/>
              </a:ext>
            </a:extLst>
          </p:cNvPr>
          <p:cNvSpPr>
            <a:spLocks noGrp="1"/>
          </p:cNvSpPr>
          <p:nvPr>
            <p:ph type="title"/>
          </p:nvPr>
        </p:nvSpPr>
        <p:spPr/>
        <p:txBody>
          <a:bodyPr>
            <a:normAutofit/>
          </a:bodyPr>
          <a:lstStyle/>
          <a:p>
            <a:r>
              <a:rPr lang="en-US" sz="3600" dirty="0"/>
              <a:t>Valuing Landon Air: A New Airline</a:t>
            </a:r>
          </a:p>
        </p:txBody>
      </p:sp>
      <p:sp>
        <p:nvSpPr>
          <p:cNvPr id="3" name="Content Placeholder 2">
            <a:extLst>
              <a:ext uri="{FF2B5EF4-FFF2-40B4-BE49-F238E27FC236}">
                <a16:creationId xmlns:a16="http://schemas.microsoft.com/office/drawing/2014/main" id="{8F795414-2CC0-4213-9CC1-4858D81F8A7C}"/>
              </a:ext>
            </a:extLst>
          </p:cNvPr>
          <p:cNvSpPr>
            <a:spLocks noGrp="1"/>
          </p:cNvSpPr>
          <p:nvPr>
            <p:ph sz="quarter" idx="11"/>
          </p:nvPr>
        </p:nvSpPr>
        <p:spPr>
          <a:xfrm>
            <a:off x="342900" y="1237129"/>
            <a:ext cx="4046220" cy="3958815"/>
          </a:xfrm>
        </p:spPr>
        <p:txBody>
          <a:bodyPr/>
          <a:lstStyle/>
          <a:p>
            <a:r>
              <a:rPr lang="en-US" sz="1800" b="1" dirty="0">
                <a:solidFill>
                  <a:srgbClr val="A9131A"/>
                </a:solidFill>
              </a:rPr>
              <a:t>An estimate of F</a:t>
            </a:r>
            <a:r>
              <a:rPr lang="en-US" sz="100" b="1" dirty="0">
                <a:solidFill>
                  <a:srgbClr val="A9131A"/>
                </a:solidFill>
              </a:rPr>
              <a:t> </a:t>
            </a:r>
            <a:r>
              <a:rPr lang="en-US" sz="1800" b="1" dirty="0">
                <a:solidFill>
                  <a:srgbClr val="A9131A"/>
                </a:solidFill>
              </a:rPr>
              <a:t>C</a:t>
            </a:r>
            <a:r>
              <a:rPr lang="en-US" sz="100" b="1" dirty="0">
                <a:solidFill>
                  <a:srgbClr val="A9131A"/>
                </a:solidFill>
              </a:rPr>
              <a:t> </a:t>
            </a:r>
            <a:r>
              <a:rPr lang="en-US" sz="1800" b="1" dirty="0">
                <a:solidFill>
                  <a:srgbClr val="A9131A"/>
                </a:solidFill>
              </a:rPr>
              <a:t>F:</a:t>
            </a:r>
          </a:p>
          <a:p>
            <a:pPr marL="292608" indent="-292608">
              <a:buFont typeface="Arial" panose="020B0604020202020204" pitchFamily="34" charset="0"/>
              <a:buChar char="•"/>
            </a:pPr>
            <a:r>
              <a:rPr lang="en-US" sz="1800" dirty="0"/>
              <a:t>E</a:t>
            </a:r>
            <a:r>
              <a:rPr lang="en-US" sz="100" dirty="0"/>
              <a:t> </a:t>
            </a:r>
            <a:r>
              <a:rPr lang="en-US" sz="1800" dirty="0"/>
              <a:t>B</a:t>
            </a:r>
            <a:r>
              <a:rPr lang="en-US" sz="100" dirty="0"/>
              <a:t> </a:t>
            </a:r>
            <a:r>
              <a:rPr lang="en-US" sz="1800" dirty="0"/>
              <a:t>I</a:t>
            </a:r>
            <a:r>
              <a:rPr lang="en-US" sz="100" dirty="0"/>
              <a:t> </a:t>
            </a:r>
            <a:r>
              <a:rPr lang="en-US" sz="1800" dirty="0"/>
              <a:t>T: $45 million.</a:t>
            </a:r>
          </a:p>
          <a:p>
            <a:pPr marL="292608" indent="-292608">
              <a:buFont typeface="Arial" panose="020B0604020202020204" pitchFamily="34" charset="0"/>
              <a:buChar char="•"/>
            </a:pPr>
            <a:r>
              <a:rPr lang="en-US" sz="1800" dirty="0"/>
              <a:t>Interest Expense: 6.45 million.</a:t>
            </a:r>
          </a:p>
          <a:p>
            <a:pPr marL="292608" indent="-292608">
              <a:buFont typeface="Arial" panose="020B0604020202020204" pitchFamily="34" charset="0"/>
              <a:buChar char="•"/>
            </a:pPr>
            <a:r>
              <a:rPr lang="en-US" sz="1800" dirty="0"/>
              <a:t>Depreciation: $10 million.</a:t>
            </a:r>
          </a:p>
          <a:p>
            <a:pPr marL="292608" indent="-292608">
              <a:buFont typeface="Arial" panose="020B0604020202020204" pitchFamily="34" charset="0"/>
              <a:buChar char="•"/>
            </a:pPr>
            <a:r>
              <a:rPr lang="en-US" sz="1800" dirty="0"/>
              <a:t>No change in Net Working Capital.</a:t>
            </a:r>
          </a:p>
          <a:p>
            <a:pPr marL="292608" indent="-292608">
              <a:buFont typeface="Arial" panose="020B0604020202020204" pitchFamily="34" charset="0"/>
              <a:buChar char="•"/>
            </a:pPr>
            <a:r>
              <a:rPr lang="en-US" sz="1800" dirty="0"/>
              <a:t>Capital Expenditures: $3 million.</a:t>
            </a:r>
          </a:p>
          <a:p>
            <a:pPr marL="292608" indent="-292608">
              <a:buFont typeface="Arial" panose="020B0604020202020204" pitchFamily="34" charset="0"/>
              <a:buChar char="•"/>
            </a:pPr>
            <a:r>
              <a:rPr lang="en-US" sz="1800" dirty="0"/>
              <a:t>Growth rate of F</a:t>
            </a:r>
            <a:r>
              <a:rPr lang="en-US" sz="100" dirty="0"/>
              <a:t> </a:t>
            </a:r>
            <a:r>
              <a:rPr lang="en-US" sz="1800" dirty="0"/>
              <a:t>C</a:t>
            </a:r>
            <a:r>
              <a:rPr lang="en-US" sz="100" dirty="0"/>
              <a:t> </a:t>
            </a:r>
            <a:r>
              <a:rPr lang="en-US" sz="1800" dirty="0"/>
              <a:t>F: 3%</a:t>
            </a:r>
          </a:p>
          <a:p>
            <a:pPr marL="292608" indent="-292608">
              <a:buFont typeface="Arial" panose="020B0604020202020204" pitchFamily="34" charset="0"/>
              <a:buChar char="•"/>
            </a:pPr>
            <a:r>
              <a:rPr lang="en-US" sz="1800" dirty="0"/>
              <a:t>Tax rate: 21%</a:t>
            </a:r>
          </a:p>
          <a:p>
            <a:pPr marL="292608" indent="-292608">
              <a:buFont typeface="Arial" panose="020B0604020202020204" pitchFamily="34" charset="0"/>
              <a:buChar char="•"/>
            </a:pPr>
            <a:r>
              <a:rPr lang="en-US" sz="1800" dirty="0"/>
              <a:t>Debt/Equity ratio: .40</a:t>
            </a:r>
          </a:p>
          <a:p>
            <a:pPr marL="292608" indent="-292608">
              <a:buFont typeface="Arial" panose="020B0604020202020204" pitchFamily="34" charset="0"/>
              <a:buChar char="•"/>
            </a:pPr>
            <a:r>
              <a:rPr lang="en-US" sz="1800" dirty="0"/>
              <a:t>Equity Beta: 1.2</a:t>
            </a:r>
          </a:p>
        </p:txBody>
      </p:sp>
      <p:sp>
        <p:nvSpPr>
          <p:cNvPr id="4" name="Content Placeholder 3">
            <a:extLst>
              <a:ext uri="{FF2B5EF4-FFF2-40B4-BE49-F238E27FC236}">
                <a16:creationId xmlns:a16="http://schemas.microsoft.com/office/drawing/2014/main" id="{3C03FF6B-596A-496E-870A-81550EE22D77}"/>
              </a:ext>
            </a:extLst>
          </p:cNvPr>
          <p:cNvSpPr>
            <a:spLocks noGrp="1"/>
          </p:cNvSpPr>
          <p:nvPr>
            <p:ph sz="quarter" idx="14"/>
          </p:nvPr>
        </p:nvSpPr>
        <p:spPr>
          <a:xfrm>
            <a:off x="342901" y="5268708"/>
            <a:ext cx="1916206" cy="368300"/>
          </a:xfrm>
        </p:spPr>
        <p:txBody>
          <a:bodyPr/>
          <a:lstStyle/>
          <a:p>
            <a:r>
              <a:rPr lang="en-US" sz="1800" b="1" dirty="0">
                <a:solidFill>
                  <a:srgbClr val="A9131A"/>
                </a:solidFill>
              </a:rPr>
              <a:t>Asset Beta:</a:t>
            </a:r>
          </a:p>
        </p:txBody>
      </p:sp>
      <p:graphicFrame>
        <p:nvGraphicFramePr>
          <p:cNvPr id="18" name="Object 17">
            <a:extLst>
              <a:ext uri="{FF2B5EF4-FFF2-40B4-BE49-F238E27FC236}">
                <a16:creationId xmlns:a16="http://schemas.microsoft.com/office/drawing/2014/main" id="{0631D746-D150-47C1-AA3C-1BB19C1F67C7}"/>
              </a:ext>
            </a:extLst>
          </p:cNvPr>
          <p:cNvGraphicFramePr>
            <a:graphicFrameLocks noChangeAspect="1"/>
          </p:cNvGraphicFramePr>
          <p:nvPr>
            <p:extLst>
              <p:ext uri="{D42A27DB-BD31-4B8C-83A1-F6EECF244321}">
                <p14:modId xmlns:p14="http://schemas.microsoft.com/office/powerpoint/2010/main" val="1170944158"/>
              </p:ext>
            </p:extLst>
          </p:nvPr>
        </p:nvGraphicFramePr>
        <p:xfrm>
          <a:off x="367555" y="5712685"/>
          <a:ext cx="2679700" cy="368300"/>
        </p:xfrm>
        <a:graphic>
          <a:graphicData uri="http://schemas.openxmlformats.org/presentationml/2006/ole">
            <mc:AlternateContent xmlns:mc="http://schemas.openxmlformats.org/markup-compatibility/2006">
              <mc:Choice xmlns:v="urn:schemas-microsoft-com:vml" Requires="v">
                <p:oleObj spid="_x0000_s59699" name="Equation" r:id="rId3" imgW="2679480" imgH="368280" progId="Equation.DSMT4">
                  <p:embed/>
                </p:oleObj>
              </mc:Choice>
              <mc:Fallback>
                <p:oleObj name="Equation" r:id="rId3" imgW="2679480" imgH="368280" progId="Equation.DSMT4">
                  <p:embed/>
                  <p:pic>
                    <p:nvPicPr>
                      <p:cNvPr id="0" name=""/>
                      <p:cNvPicPr/>
                      <p:nvPr/>
                    </p:nvPicPr>
                    <p:blipFill>
                      <a:blip r:embed="rId4"/>
                      <a:stretch>
                        <a:fillRect/>
                      </a:stretch>
                    </p:blipFill>
                    <p:spPr>
                      <a:xfrm>
                        <a:off x="367555" y="5712685"/>
                        <a:ext cx="2679700" cy="3683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74BAD7AE-FF85-4FC0-9771-764176849174}"/>
              </a:ext>
            </a:extLst>
          </p:cNvPr>
          <p:cNvGraphicFramePr>
            <a:graphicFrameLocks noChangeAspect="1"/>
          </p:cNvGraphicFramePr>
          <p:nvPr>
            <p:extLst>
              <p:ext uri="{D42A27DB-BD31-4B8C-83A1-F6EECF244321}">
                <p14:modId xmlns:p14="http://schemas.microsoft.com/office/powerpoint/2010/main" val="3350726465"/>
              </p:ext>
            </p:extLst>
          </p:nvPr>
        </p:nvGraphicFramePr>
        <p:xfrm>
          <a:off x="342900" y="6167418"/>
          <a:ext cx="1524000" cy="292100"/>
        </p:xfrm>
        <a:graphic>
          <a:graphicData uri="http://schemas.openxmlformats.org/presentationml/2006/ole">
            <mc:AlternateContent xmlns:mc="http://schemas.openxmlformats.org/markup-compatibility/2006">
              <mc:Choice xmlns:v="urn:schemas-microsoft-com:vml" Requires="v">
                <p:oleObj spid="_x0000_s59700" name="Equation" r:id="rId5" imgW="1523880" imgH="291960" progId="Equation.DSMT4">
                  <p:embed/>
                </p:oleObj>
              </mc:Choice>
              <mc:Fallback>
                <p:oleObj name="Equation" r:id="rId5" imgW="1523880" imgH="291960" progId="Equation.DSMT4">
                  <p:embed/>
                  <p:pic>
                    <p:nvPicPr>
                      <p:cNvPr id="0" name=""/>
                      <p:cNvPicPr/>
                      <p:nvPr/>
                    </p:nvPicPr>
                    <p:blipFill>
                      <a:blip r:embed="rId6"/>
                      <a:stretch>
                        <a:fillRect/>
                      </a:stretch>
                    </p:blipFill>
                    <p:spPr>
                      <a:xfrm>
                        <a:off x="342900" y="6167418"/>
                        <a:ext cx="1524000" cy="29210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BA4F6CF6-0628-42DF-855F-D6EF8A2E87B0}"/>
              </a:ext>
            </a:extLst>
          </p:cNvPr>
          <p:cNvGraphicFramePr>
            <a:graphicFrameLocks noChangeAspect="1"/>
          </p:cNvGraphicFramePr>
          <p:nvPr>
            <p:extLst>
              <p:ext uri="{D42A27DB-BD31-4B8C-83A1-F6EECF244321}">
                <p14:modId xmlns:p14="http://schemas.microsoft.com/office/powerpoint/2010/main" val="2548917908"/>
              </p:ext>
            </p:extLst>
          </p:nvPr>
        </p:nvGraphicFramePr>
        <p:xfrm>
          <a:off x="2068083" y="6162488"/>
          <a:ext cx="1092200" cy="292100"/>
        </p:xfrm>
        <a:graphic>
          <a:graphicData uri="http://schemas.openxmlformats.org/presentationml/2006/ole">
            <mc:AlternateContent xmlns:mc="http://schemas.openxmlformats.org/markup-compatibility/2006">
              <mc:Choice xmlns:v="urn:schemas-microsoft-com:vml" Requires="v">
                <p:oleObj spid="_x0000_s59701" name="Equation" r:id="rId7" imgW="1091880" imgH="291960" progId="Equation.DSMT4">
                  <p:embed/>
                </p:oleObj>
              </mc:Choice>
              <mc:Fallback>
                <p:oleObj name="Equation" r:id="rId7" imgW="1091880" imgH="291960" progId="Equation.DSMT4">
                  <p:embed/>
                  <p:pic>
                    <p:nvPicPr>
                      <p:cNvPr id="0" name=""/>
                      <p:cNvPicPr/>
                      <p:nvPr/>
                    </p:nvPicPr>
                    <p:blipFill>
                      <a:blip r:embed="rId8"/>
                      <a:stretch>
                        <a:fillRect/>
                      </a:stretch>
                    </p:blipFill>
                    <p:spPr>
                      <a:xfrm>
                        <a:off x="2068083" y="6162488"/>
                        <a:ext cx="1092200" cy="2921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072783E8-CEEE-4D0C-A288-638F12E35447}"/>
              </a:ext>
            </a:extLst>
          </p:cNvPr>
          <p:cNvSpPr>
            <a:spLocks noGrp="1"/>
          </p:cNvSpPr>
          <p:nvPr>
            <p:ph sz="quarter" idx="15"/>
          </p:nvPr>
        </p:nvSpPr>
        <p:spPr>
          <a:xfrm>
            <a:off x="4572000" y="1237133"/>
            <a:ext cx="4229100" cy="2581831"/>
          </a:xfrm>
        </p:spPr>
        <p:style>
          <a:lnRef idx="2">
            <a:schemeClr val="dk1"/>
          </a:lnRef>
          <a:fillRef idx="1">
            <a:schemeClr val="lt1"/>
          </a:fillRef>
          <a:effectRef idx="0">
            <a:schemeClr val="dk1"/>
          </a:effectRef>
          <a:fontRef idx="minor">
            <a:schemeClr val="dk1"/>
          </a:fontRef>
        </p:style>
        <p:txBody>
          <a:bodyPr/>
          <a:lstStyle/>
          <a:p>
            <a:r>
              <a:rPr lang="en-US" sz="1800" dirty="0"/>
              <a:t>By Using C</a:t>
            </a:r>
            <a:r>
              <a:rPr lang="en-US" sz="100" dirty="0"/>
              <a:t> </a:t>
            </a:r>
            <a:r>
              <a:rPr lang="en-US" sz="1800" dirty="0"/>
              <a:t>A</a:t>
            </a:r>
            <a:r>
              <a:rPr lang="en-US" sz="100" dirty="0"/>
              <a:t> </a:t>
            </a:r>
            <a:r>
              <a:rPr lang="en-US" sz="1800" dirty="0"/>
              <a:t>P</a:t>
            </a:r>
            <a:r>
              <a:rPr lang="en-US" sz="100" dirty="0"/>
              <a:t> </a:t>
            </a:r>
            <a:r>
              <a:rPr lang="en-US" sz="1800" dirty="0"/>
              <a:t>M with Asset Beta. Assume:</a:t>
            </a:r>
          </a:p>
          <a:p>
            <a:r>
              <a:rPr lang="en-US" sz="1800" dirty="0"/>
              <a:t>No dividends</a:t>
            </a:r>
          </a:p>
          <a:p>
            <a:r>
              <a:rPr lang="en-US" sz="1800" dirty="0"/>
              <a:t>Risk-free rate = 4%</a:t>
            </a:r>
          </a:p>
          <a:p>
            <a:r>
              <a:rPr lang="en-US" sz="1800" dirty="0"/>
              <a:t>Market risk premium = 7%</a:t>
            </a:r>
          </a:p>
          <a:p>
            <a:r>
              <a:rPr lang="en-US" sz="1800" b="1" dirty="0">
                <a:solidFill>
                  <a:srgbClr val="A9131A"/>
                </a:solidFill>
              </a:rPr>
              <a:t>The proper discount rate:</a:t>
            </a:r>
            <a:br>
              <a:rPr lang="en-US" sz="1800" b="1" dirty="0">
                <a:solidFill>
                  <a:srgbClr val="A9131A"/>
                </a:solidFill>
              </a:rPr>
            </a:br>
            <a:r>
              <a:rPr lang="en-US" sz="1800" b="1" dirty="0">
                <a:solidFill>
                  <a:srgbClr val="A9131A"/>
                </a:solidFill>
              </a:rPr>
              <a:t>k = 4.00 + (7 × 0.912) = 10.38%</a:t>
            </a:r>
          </a:p>
        </p:txBody>
      </p:sp>
      <p:graphicFrame>
        <p:nvGraphicFramePr>
          <p:cNvPr id="21" name="Object 20">
            <a:extLst>
              <a:ext uri="{FF2B5EF4-FFF2-40B4-BE49-F238E27FC236}">
                <a16:creationId xmlns:a16="http://schemas.microsoft.com/office/drawing/2014/main" id="{098680E9-1B40-41FD-984F-BE091F247032}"/>
              </a:ext>
            </a:extLst>
          </p:cNvPr>
          <p:cNvGraphicFramePr>
            <a:graphicFrameLocks noChangeAspect="1"/>
          </p:cNvGraphicFramePr>
          <p:nvPr>
            <p:extLst>
              <p:ext uri="{D42A27DB-BD31-4B8C-83A1-F6EECF244321}">
                <p14:modId xmlns:p14="http://schemas.microsoft.com/office/powerpoint/2010/main" val="4070637971"/>
              </p:ext>
            </p:extLst>
          </p:nvPr>
        </p:nvGraphicFramePr>
        <p:xfrm>
          <a:off x="4785434" y="3895828"/>
          <a:ext cx="3759200" cy="342900"/>
        </p:xfrm>
        <a:graphic>
          <a:graphicData uri="http://schemas.openxmlformats.org/presentationml/2006/ole">
            <mc:AlternateContent xmlns:mc="http://schemas.openxmlformats.org/markup-compatibility/2006">
              <mc:Choice xmlns:v="urn:schemas-microsoft-com:vml" Requires="v">
                <p:oleObj spid="_x0000_s59702" name="Equation" r:id="rId9" imgW="3759120" imgH="342720" progId="Equation.DSMT4">
                  <p:embed/>
                </p:oleObj>
              </mc:Choice>
              <mc:Fallback>
                <p:oleObj name="Equation" r:id="rId9" imgW="3759120" imgH="342720" progId="Equation.DSMT4">
                  <p:embed/>
                  <p:pic>
                    <p:nvPicPr>
                      <p:cNvPr id="0" name=""/>
                      <p:cNvPicPr/>
                      <p:nvPr/>
                    </p:nvPicPr>
                    <p:blipFill>
                      <a:blip r:embed="rId10"/>
                      <a:stretch>
                        <a:fillRect/>
                      </a:stretch>
                    </p:blipFill>
                    <p:spPr>
                      <a:xfrm>
                        <a:off x="4785434" y="3895828"/>
                        <a:ext cx="3759200" cy="3429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79DB6726-04E6-4160-8AD4-C87F82661F56}"/>
              </a:ext>
            </a:extLst>
          </p:cNvPr>
          <p:cNvSpPr>
            <a:spLocks noGrp="1"/>
          </p:cNvSpPr>
          <p:nvPr>
            <p:ph sz="quarter" idx="16"/>
          </p:nvPr>
        </p:nvSpPr>
        <p:spPr>
          <a:xfrm>
            <a:off x="4571998" y="4304834"/>
            <a:ext cx="4229101" cy="353227"/>
          </a:xfrm>
        </p:spPr>
        <p:txBody>
          <a:bodyPr/>
          <a:lstStyle/>
          <a:p>
            <a:r>
              <a:rPr lang="en-US" sz="1800" dirty="0"/>
              <a:t>Put F</a:t>
            </a:r>
            <a:r>
              <a:rPr lang="en-US" sz="100" dirty="0"/>
              <a:t> </a:t>
            </a:r>
            <a:r>
              <a:rPr lang="en-US" sz="1800" dirty="0"/>
              <a:t>C</a:t>
            </a:r>
            <a:r>
              <a:rPr lang="en-US" sz="100" dirty="0"/>
              <a:t> </a:t>
            </a:r>
            <a:r>
              <a:rPr lang="en-US" sz="1800" dirty="0"/>
              <a:t>F into the Basic D</a:t>
            </a:r>
            <a:r>
              <a:rPr lang="en-US" sz="100" dirty="0"/>
              <a:t> </a:t>
            </a:r>
            <a:r>
              <a:rPr lang="en-US" sz="1800" dirty="0" err="1"/>
              <a:t>D</a:t>
            </a:r>
            <a:r>
              <a:rPr lang="en-US" sz="100" dirty="0"/>
              <a:t> </a:t>
            </a:r>
            <a:r>
              <a:rPr lang="en-US" sz="1800" dirty="0"/>
              <a:t>M formula:</a:t>
            </a:r>
          </a:p>
        </p:txBody>
      </p:sp>
      <p:graphicFrame>
        <p:nvGraphicFramePr>
          <p:cNvPr id="22" name="Object 21">
            <a:extLst>
              <a:ext uri="{FF2B5EF4-FFF2-40B4-BE49-F238E27FC236}">
                <a16:creationId xmlns:a16="http://schemas.microsoft.com/office/drawing/2014/main" id="{AF7B4E41-B47B-4218-A5A9-7F4E98462159}"/>
              </a:ext>
            </a:extLst>
          </p:cNvPr>
          <p:cNvGraphicFramePr>
            <a:graphicFrameLocks noChangeAspect="1"/>
          </p:cNvGraphicFramePr>
          <p:nvPr>
            <p:extLst>
              <p:ext uri="{D42A27DB-BD31-4B8C-83A1-F6EECF244321}">
                <p14:modId xmlns:p14="http://schemas.microsoft.com/office/powerpoint/2010/main" val="3870490121"/>
              </p:ext>
            </p:extLst>
          </p:nvPr>
        </p:nvGraphicFramePr>
        <p:xfrm>
          <a:off x="4448884" y="4724167"/>
          <a:ext cx="4432300" cy="609600"/>
        </p:xfrm>
        <a:graphic>
          <a:graphicData uri="http://schemas.openxmlformats.org/presentationml/2006/ole">
            <mc:AlternateContent xmlns:mc="http://schemas.openxmlformats.org/markup-compatibility/2006">
              <mc:Choice xmlns:v="urn:schemas-microsoft-com:vml" Requires="v">
                <p:oleObj spid="_x0000_s59703" name="Equation" r:id="rId11" imgW="4431960" imgH="609480" progId="Equation.DSMT4">
                  <p:embed/>
                </p:oleObj>
              </mc:Choice>
              <mc:Fallback>
                <p:oleObj name="Equation" r:id="rId11" imgW="4431960" imgH="609480" progId="Equation.DSMT4">
                  <p:embed/>
                  <p:pic>
                    <p:nvPicPr>
                      <p:cNvPr id="0" name=""/>
                      <p:cNvPicPr/>
                      <p:nvPr/>
                    </p:nvPicPr>
                    <p:blipFill>
                      <a:blip r:embed="rId12"/>
                      <a:stretch>
                        <a:fillRect/>
                      </a:stretch>
                    </p:blipFill>
                    <p:spPr>
                      <a:xfrm>
                        <a:off x="4448884" y="4724167"/>
                        <a:ext cx="4432300" cy="6096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68850F5F-50FD-40A1-8387-473688F85EF0}"/>
              </a:ext>
            </a:extLst>
          </p:cNvPr>
          <p:cNvSpPr>
            <a:spLocks noGrp="1"/>
          </p:cNvSpPr>
          <p:nvPr>
            <p:ph sz="quarter" idx="17"/>
          </p:nvPr>
        </p:nvSpPr>
        <p:spPr>
          <a:xfrm>
            <a:off x="3388659" y="5399873"/>
            <a:ext cx="5412440" cy="1054715"/>
          </a:xfrm>
        </p:spPr>
        <p:txBody>
          <a:bodyPr/>
          <a:lstStyle/>
          <a:p>
            <a:r>
              <a:rPr lang="en-US" sz="1800" dirty="0"/>
              <a:t>If Landon Air has $100 million in debt, the total equity value is $493.62 million</a:t>
            </a:r>
          </a:p>
          <a:p>
            <a:r>
              <a:rPr lang="en-US" sz="1800" dirty="0"/>
              <a:t>Value per share = $493,620,000 / number of shares</a:t>
            </a:r>
          </a:p>
        </p:txBody>
      </p:sp>
      <p:sp>
        <p:nvSpPr>
          <p:cNvPr id="17" name="Slide Number Placeholder 16">
            <a:extLst>
              <a:ext uri="{FF2B5EF4-FFF2-40B4-BE49-F238E27FC236}">
                <a16:creationId xmlns:a16="http://schemas.microsoft.com/office/drawing/2014/main" id="{144D5B23-1D2C-4D13-8E2C-4B113FADA72F}"/>
              </a:ext>
            </a:extLst>
          </p:cNvPr>
          <p:cNvSpPr>
            <a:spLocks noGrp="1"/>
          </p:cNvSpPr>
          <p:nvPr>
            <p:ph type="sldNum" sz="quarter" idx="10"/>
          </p:nvPr>
        </p:nvSpPr>
        <p:spPr/>
        <p:txBody>
          <a:bodyPr/>
          <a:lstStyle/>
          <a:p>
            <a:fld id="{68151E55-6873-49E2-B8D5-2F265E6F1973}" type="slidenum">
              <a:rPr lang="en-US" smtClean="0"/>
              <a:t>43</a:t>
            </a:fld>
            <a:endParaRPr lang="en-US"/>
          </a:p>
        </p:txBody>
      </p:sp>
    </p:spTree>
    <p:extLst>
      <p:ext uri="{BB962C8B-B14F-4D97-AF65-F5344CB8AC3E}">
        <p14:creationId xmlns:p14="http://schemas.microsoft.com/office/powerpoint/2010/main" val="5886998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62E7-F1C4-48F8-A0C7-D5DCAF592FFF}"/>
              </a:ext>
            </a:extLst>
          </p:cNvPr>
          <p:cNvSpPr>
            <a:spLocks noGrp="1"/>
          </p:cNvSpPr>
          <p:nvPr>
            <p:ph type="title"/>
          </p:nvPr>
        </p:nvSpPr>
        <p:spPr/>
        <p:txBody>
          <a:bodyPr/>
          <a:lstStyle/>
          <a:p>
            <a:r>
              <a:rPr lang="en-US" dirty="0"/>
              <a:t>Price Ratio Analysis </a:t>
            </a:r>
            <a:r>
              <a:rPr lang="en-US" sz="1000" b="0" dirty="0"/>
              <a:t>1</a:t>
            </a:r>
          </a:p>
        </p:txBody>
      </p:sp>
      <p:sp>
        <p:nvSpPr>
          <p:cNvPr id="3" name="Content Placeholder 2">
            <a:extLst>
              <a:ext uri="{FF2B5EF4-FFF2-40B4-BE49-F238E27FC236}">
                <a16:creationId xmlns:a16="http://schemas.microsoft.com/office/drawing/2014/main" id="{15D7DFBE-C6E3-45BF-869C-5FA2A59E8FD5}"/>
              </a:ext>
            </a:extLst>
          </p:cNvPr>
          <p:cNvSpPr>
            <a:spLocks noGrp="1"/>
          </p:cNvSpPr>
          <p:nvPr>
            <p:ph sz="quarter" idx="11"/>
          </p:nvPr>
        </p:nvSpPr>
        <p:spPr/>
        <p:txBody>
          <a:bodyPr/>
          <a:lstStyle/>
          <a:p>
            <a:pPr marL="292608" indent="-292608">
              <a:buFont typeface="Arial" panose="020B0604020202020204" pitchFamily="34" charset="0"/>
              <a:buChar char="•"/>
            </a:pPr>
            <a:r>
              <a:rPr lang="en-US" b="1" dirty="0">
                <a:solidFill>
                  <a:srgbClr val="002060"/>
                </a:solidFill>
              </a:rPr>
              <a:t>Price-earnings ratio (P/E ratio): </a:t>
            </a:r>
            <a:r>
              <a:rPr lang="en-US" dirty="0"/>
              <a:t>Current stock price per share divided by annual earnings per share (E</a:t>
            </a:r>
            <a:r>
              <a:rPr lang="en-US" sz="100" dirty="0"/>
              <a:t> </a:t>
            </a:r>
            <a:r>
              <a:rPr lang="en-US" dirty="0"/>
              <a:t>P</a:t>
            </a:r>
            <a:r>
              <a:rPr lang="en-US" sz="100" dirty="0"/>
              <a:t> </a:t>
            </a:r>
            <a:r>
              <a:rPr lang="en-US" dirty="0"/>
              <a:t>S)</a:t>
            </a:r>
          </a:p>
          <a:p>
            <a:pPr marL="292608" indent="-292608">
              <a:buFont typeface="Arial" panose="020B0604020202020204" pitchFamily="34" charset="0"/>
              <a:buChar char="•"/>
            </a:pPr>
            <a:r>
              <a:rPr lang="en-US" b="1" dirty="0">
                <a:solidFill>
                  <a:srgbClr val="002060"/>
                </a:solidFill>
              </a:rPr>
              <a:t>Earnings yield: </a:t>
            </a:r>
            <a:r>
              <a:rPr lang="en-US" dirty="0"/>
              <a:t>Inverse of the P/E ratio, i.e., earnings per share (E</a:t>
            </a:r>
            <a:r>
              <a:rPr lang="en-US" sz="100" dirty="0"/>
              <a:t> </a:t>
            </a:r>
            <a:r>
              <a:rPr lang="en-US" dirty="0"/>
              <a:t>P</a:t>
            </a:r>
            <a:r>
              <a:rPr lang="en-US" sz="100" dirty="0"/>
              <a:t> </a:t>
            </a:r>
            <a:r>
              <a:rPr lang="en-US" dirty="0"/>
              <a:t>S) divided by price per share (E/P)</a:t>
            </a:r>
          </a:p>
          <a:p>
            <a:pPr marL="292608" indent="-292608">
              <a:buFont typeface="Arial" panose="020B0604020202020204" pitchFamily="34" charset="0"/>
              <a:buChar char="•"/>
            </a:pPr>
            <a:r>
              <a:rPr lang="en-US" dirty="0"/>
              <a:t>High-P/E stocks are often referred to as </a:t>
            </a:r>
            <a:r>
              <a:rPr lang="en-US" b="1" dirty="0">
                <a:solidFill>
                  <a:srgbClr val="A9131A"/>
                </a:solidFill>
              </a:rPr>
              <a:t>growth stocks, </a:t>
            </a:r>
            <a:r>
              <a:rPr lang="en-US" dirty="0"/>
              <a:t>while low-P/E stocks are often referred to as </a:t>
            </a:r>
            <a:r>
              <a:rPr lang="en-US" b="1" dirty="0">
                <a:solidFill>
                  <a:srgbClr val="A9131A"/>
                </a:solidFill>
              </a:rPr>
              <a:t>value stocks</a:t>
            </a:r>
            <a:r>
              <a:rPr lang="en-US" dirty="0"/>
              <a:t>.</a:t>
            </a:r>
          </a:p>
        </p:txBody>
      </p:sp>
      <p:sp>
        <p:nvSpPr>
          <p:cNvPr id="6" name="Slide Number Placeholder 5">
            <a:extLst>
              <a:ext uri="{FF2B5EF4-FFF2-40B4-BE49-F238E27FC236}">
                <a16:creationId xmlns:a16="http://schemas.microsoft.com/office/drawing/2014/main" id="{C8E658DB-0291-4486-B0D6-950D46E43945}"/>
              </a:ext>
            </a:extLst>
          </p:cNvPr>
          <p:cNvSpPr>
            <a:spLocks noGrp="1"/>
          </p:cNvSpPr>
          <p:nvPr>
            <p:ph type="sldNum" sz="quarter" idx="4"/>
          </p:nvPr>
        </p:nvSpPr>
        <p:spPr/>
        <p:txBody>
          <a:bodyPr/>
          <a:lstStyle/>
          <a:p>
            <a:fld id="{68151E55-6873-49E2-B8D5-2F265E6F1973}" type="slidenum">
              <a:rPr lang="en-US" smtClean="0"/>
              <a:pPr/>
              <a:t>44</a:t>
            </a:fld>
            <a:endParaRPr lang="en-US" dirty="0"/>
          </a:p>
        </p:txBody>
      </p:sp>
    </p:spTree>
    <p:extLst>
      <p:ext uri="{BB962C8B-B14F-4D97-AF65-F5344CB8AC3E}">
        <p14:creationId xmlns:p14="http://schemas.microsoft.com/office/powerpoint/2010/main" val="8968170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8FE69-8307-491A-8860-AB184AC58A68}"/>
              </a:ext>
            </a:extLst>
          </p:cNvPr>
          <p:cNvSpPr>
            <a:spLocks noGrp="1"/>
          </p:cNvSpPr>
          <p:nvPr>
            <p:ph type="title"/>
          </p:nvPr>
        </p:nvSpPr>
        <p:spPr/>
        <p:txBody>
          <a:bodyPr>
            <a:normAutofit/>
          </a:bodyPr>
          <a:lstStyle/>
          <a:p>
            <a:r>
              <a:rPr lang="en-US" sz="3600" dirty="0"/>
              <a:t>Price Ratio Analysis </a:t>
            </a:r>
            <a:r>
              <a:rPr lang="en-US" sz="1000" b="0" dirty="0"/>
              <a:t>2</a:t>
            </a:r>
          </a:p>
        </p:txBody>
      </p:sp>
      <p:sp>
        <p:nvSpPr>
          <p:cNvPr id="3" name="Content Placeholder 2">
            <a:extLst>
              <a:ext uri="{FF2B5EF4-FFF2-40B4-BE49-F238E27FC236}">
                <a16:creationId xmlns:a16="http://schemas.microsoft.com/office/drawing/2014/main" id="{CB806DF9-BF32-4D6F-80A5-B602804A239E}"/>
              </a:ext>
            </a:extLst>
          </p:cNvPr>
          <p:cNvSpPr>
            <a:spLocks noGrp="1"/>
          </p:cNvSpPr>
          <p:nvPr>
            <p:ph sz="quarter" idx="11"/>
          </p:nvPr>
        </p:nvSpPr>
        <p:spPr>
          <a:xfrm>
            <a:off x="342900" y="1276710"/>
            <a:ext cx="8458200" cy="1843008"/>
          </a:xfrm>
        </p:spPr>
        <p:txBody>
          <a:bodyPr/>
          <a:lstStyle/>
          <a:p>
            <a:r>
              <a:rPr lang="en-US" i="1" dirty="0"/>
              <a:t>Price-cash flow ratio (P/C</a:t>
            </a:r>
            <a:r>
              <a:rPr lang="en-US" sz="100" i="1" dirty="0"/>
              <a:t> </a:t>
            </a:r>
            <a:r>
              <a:rPr lang="en-US" i="1" dirty="0"/>
              <a:t>F ratio)</a:t>
            </a:r>
          </a:p>
          <a:p>
            <a:pPr marL="292608" indent="-292608">
              <a:buFont typeface="Arial" panose="020B0604020202020204" pitchFamily="34" charset="0"/>
              <a:buChar char="•"/>
            </a:pPr>
            <a:r>
              <a:rPr lang="en-US" dirty="0"/>
              <a:t>Current stock price divided by current cash flow per share.</a:t>
            </a:r>
          </a:p>
          <a:p>
            <a:pPr marL="292608" indent="-292608">
              <a:buFont typeface="Arial" panose="020B0604020202020204" pitchFamily="34" charset="0"/>
              <a:buChar char="•"/>
            </a:pPr>
            <a:r>
              <a:rPr lang="en-US" dirty="0"/>
              <a:t>In this context, cash flow is usually taken to be net income plus </a:t>
            </a:r>
            <a:r>
              <a:rPr lang="en-US" i="1" dirty="0"/>
              <a:t>depreciation</a:t>
            </a:r>
            <a:r>
              <a:rPr lang="en-US" dirty="0"/>
              <a:t>.</a:t>
            </a:r>
          </a:p>
        </p:txBody>
      </p:sp>
      <p:sp>
        <p:nvSpPr>
          <p:cNvPr id="4" name="Content Placeholder 3">
            <a:extLst>
              <a:ext uri="{FF2B5EF4-FFF2-40B4-BE49-F238E27FC236}">
                <a16:creationId xmlns:a16="http://schemas.microsoft.com/office/drawing/2014/main" id="{402F0E86-EAE5-442C-9444-28395D59B2E0}"/>
              </a:ext>
            </a:extLst>
          </p:cNvPr>
          <p:cNvSpPr>
            <a:spLocks noGrp="1"/>
          </p:cNvSpPr>
          <p:nvPr>
            <p:ph sz="quarter" idx="14"/>
          </p:nvPr>
        </p:nvSpPr>
        <p:spPr>
          <a:xfrm>
            <a:off x="342900" y="3238052"/>
            <a:ext cx="8458200" cy="2485016"/>
          </a:xfrm>
        </p:spPr>
        <p:txBody>
          <a:bodyPr/>
          <a:lstStyle/>
          <a:p>
            <a:r>
              <a:rPr lang="en-US" dirty="0"/>
              <a:t>Most analysts agree that in examining a company’s financial performance, cash flow can be more informative than net income.</a:t>
            </a:r>
          </a:p>
          <a:p>
            <a:r>
              <a:rPr lang="en-US" dirty="0"/>
              <a:t>Earnings and cash flows that are far from each other may be a signal of poor quality earnings.</a:t>
            </a:r>
          </a:p>
        </p:txBody>
      </p:sp>
      <p:sp>
        <p:nvSpPr>
          <p:cNvPr id="7" name="Slide Number Placeholder 6">
            <a:extLst>
              <a:ext uri="{FF2B5EF4-FFF2-40B4-BE49-F238E27FC236}">
                <a16:creationId xmlns:a16="http://schemas.microsoft.com/office/drawing/2014/main" id="{97D23B40-9651-457B-9F17-AFB01C525EE7}"/>
              </a:ext>
            </a:extLst>
          </p:cNvPr>
          <p:cNvSpPr>
            <a:spLocks noGrp="1"/>
          </p:cNvSpPr>
          <p:nvPr>
            <p:ph type="sldNum" sz="quarter" idx="10"/>
          </p:nvPr>
        </p:nvSpPr>
        <p:spPr/>
        <p:txBody>
          <a:bodyPr/>
          <a:lstStyle/>
          <a:p>
            <a:fld id="{68151E55-6873-49E2-B8D5-2F265E6F1973}" type="slidenum">
              <a:rPr lang="en-US" smtClean="0"/>
              <a:t>45</a:t>
            </a:fld>
            <a:endParaRPr lang="en-US"/>
          </a:p>
        </p:txBody>
      </p:sp>
    </p:spTree>
    <p:extLst>
      <p:ext uri="{BB962C8B-B14F-4D97-AF65-F5344CB8AC3E}">
        <p14:creationId xmlns:p14="http://schemas.microsoft.com/office/powerpoint/2010/main" val="36867330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8FE69-8307-491A-8860-AB184AC58A68}"/>
              </a:ext>
            </a:extLst>
          </p:cNvPr>
          <p:cNvSpPr>
            <a:spLocks noGrp="1"/>
          </p:cNvSpPr>
          <p:nvPr>
            <p:ph type="title"/>
          </p:nvPr>
        </p:nvSpPr>
        <p:spPr/>
        <p:txBody>
          <a:bodyPr>
            <a:normAutofit/>
          </a:bodyPr>
          <a:lstStyle/>
          <a:p>
            <a:r>
              <a:rPr lang="en-US" sz="3600" dirty="0"/>
              <a:t>Price Ratio Analysis </a:t>
            </a:r>
            <a:r>
              <a:rPr lang="en-US" sz="1000" b="0" dirty="0"/>
              <a:t>3</a:t>
            </a:r>
          </a:p>
        </p:txBody>
      </p:sp>
      <p:sp>
        <p:nvSpPr>
          <p:cNvPr id="3" name="Content Placeholder 2">
            <a:extLst>
              <a:ext uri="{FF2B5EF4-FFF2-40B4-BE49-F238E27FC236}">
                <a16:creationId xmlns:a16="http://schemas.microsoft.com/office/drawing/2014/main" id="{CB806DF9-BF32-4D6F-80A5-B602804A239E}"/>
              </a:ext>
            </a:extLst>
          </p:cNvPr>
          <p:cNvSpPr>
            <a:spLocks noGrp="1"/>
          </p:cNvSpPr>
          <p:nvPr>
            <p:ph sz="quarter" idx="11"/>
          </p:nvPr>
        </p:nvSpPr>
        <p:spPr>
          <a:xfrm>
            <a:off x="342900" y="1276710"/>
            <a:ext cx="8458200" cy="1843008"/>
          </a:xfrm>
        </p:spPr>
        <p:txBody>
          <a:bodyPr/>
          <a:lstStyle/>
          <a:p>
            <a:r>
              <a:rPr lang="en-US" i="1" dirty="0"/>
              <a:t>Price-sales ratio (P/S ratio).</a:t>
            </a:r>
          </a:p>
          <a:p>
            <a:pPr marL="292608" indent="-292608">
              <a:buFont typeface="Arial" panose="020B0604020202020204" pitchFamily="34" charset="0"/>
              <a:buChar char="•"/>
            </a:pPr>
            <a:r>
              <a:rPr lang="en-US" dirty="0"/>
              <a:t>Current stock price divided by annual sales per share.</a:t>
            </a:r>
          </a:p>
          <a:p>
            <a:pPr marL="292608" indent="-292608">
              <a:buFont typeface="Arial" panose="020B0604020202020204" pitchFamily="34" charset="0"/>
              <a:buChar char="•"/>
            </a:pPr>
            <a:r>
              <a:rPr lang="en-US" dirty="0"/>
              <a:t>A high P/S ratio suggests high sales growth, while a low P/S ratio suggests sluggish sales growth.</a:t>
            </a:r>
          </a:p>
        </p:txBody>
      </p:sp>
      <p:sp>
        <p:nvSpPr>
          <p:cNvPr id="4" name="Content Placeholder 3">
            <a:extLst>
              <a:ext uri="{FF2B5EF4-FFF2-40B4-BE49-F238E27FC236}">
                <a16:creationId xmlns:a16="http://schemas.microsoft.com/office/drawing/2014/main" id="{402F0E86-EAE5-442C-9444-28395D59B2E0}"/>
              </a:ext>
            </a:extLst>
          </p:cNvPr>
          <p:cNvSpPr>
            <a:spLocks noGrp="1"/>
          </p:cNvSpPr>
          <p:nvPr>
            <p:ph sz="quarter" idx="14"/>
          </p:nvPr>
        </p:nvSpPr>
        <p:spPr>
          <a:xfrm>
            <a:off x="342900" y="3238052"/>
            <a:ext cx="8458200" cy="2485016"/>
          </a:xfrm>
        </p:spPr>
        <p:txBody>
          <a:bodyPr/>
          <a:lstStyle/>
          <a:p>
            <a:r>
              <a:rPr lang="en-US" i="1" dirty="0"/>
              <a:t>Price-book ratio (P/B ratio).</a:t>
            </a:r>
          </a:p>
          <a:p>
            <a:pPr marL="292608" indent="-292608">
              <a:buFont typeface="Arial" panose="020B0604020202020204" pitchFamily="34" charset="0"/>
              <a:buChar char="•"/>
            </a:pPr>
            <a:r>
              <a:rPr lang="en-US" dirty="0"/>
              <a:t>Market value of a company’s common stock divided by its book (accounting) value of equity.</a:t>
            </a:r>
          </a:p>
          <a:p>
            <a:pPr marL="292608" indent="-292608">
              <a:buFont typeface="Arial" panose="020B0604020202020204" pitchFamily="34" charset="0"/>
              <a:buChar char="•"/>
            </a:pPr>
            <a:r>
              <a:rPr lang="en-US" dirty="0"/>
              <a:t>A ratio bigger than 1.0 indicates that the firm is creating value for its stockholders.</a:t>
            </a:r>
          </a:p>
        </p:txBody>
      </p:sp>
      <p:sp>
        <p:nvSpPr>
          <p:cNvPr id="7" name="Slide Number Placeholder 6">
            <a:extLst>
              <a:ext uri="{FF2B5EF4-FFF2-40B4-BE49-F238E27FC236}">
                <a16:creationId xmlns:a16="http://schemas.microsoft.com/office/drawing/2014/main" id="{97D23B40-9651-457B-9F17-AFB01C525EE7}"/>
              </a:ext>
            </a:extLst>
          </p:cNvPr>
          <p:cNvSpPr>
            <a:spLocks noGrp="1"/>
          </p:cNvSpPr>
          <p:nvPr>
            <p:ph type="sldNum" sz="quarter" idx="10"/>
          </p:nvPr>
        </p:nvSpPr>
        <p:spPr/>
        <p:txBody>
          <a:bodyPr/>
          <a:lstStyle/>
          <a:p>
            <a:fld id="{68151E55-6873-49E2-B8D5-2F265E6F1973}" type="slidenum">
              <a:rPr lang="en-US" smtClean="0"/>
              <a:t>46</a:t>
            </a:fld>
            <a:endParaRPr lang="en-US"/>
          </a:p>
        </p:txBody>
      </p:sp>
    </p:spTree>
    <p:extLst>
      <p:ext uri="{BB962C8B-B14F-4D97-AF65-F5344CB8AC3E}">
        <p14:creationId xmlns:p14="http://schemas.microsoft.com/office/powerpoint/2010/main" val="5531808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4586A-52BC-4560-B6B6-0D60EFD8EAB3}"/>
              </a:ext>
            </a:extLst>
          </p:cNvPr>
          <p:cNvSpPr>
            <a:spLocks noGrp="1"/>
          </p:cNvSpPr>
          <p:nvPr>
            <p:ph type="title"/>
          </p:nvPr>
        </p:nvSpPr>
        <p:spPr/>
        <p:txBody>
          <a:bodyPr>
            <a:normAutofit fontScale="90000"/>
          </a:bodyPr>
          <a:lstStyle/>
          <a:p>
            <a:r>
              <a:rPr lang="en-US" dirty="0"/>
              <a:t>Price/Earnings Analysis, Starbucks.</a:t>
            </a:r>
          </a:p>
        </p:txBody>
      </p:sp>
      <p:sp>
        <p:nvSpPr>
          <p:cNvPr id="3" name="Content Placeholder 2">
            <a:extLst>
              <a:ext uri="{FF2B5EF4-FFF2-40B4-BE49-F238E27FC236}">
                <a16:creationId xmlns:a16="http://schemas.microsoft.com/office/drawing/2014/main" id="{298CFA30-0AEB-4391-BFA6-9EBDB304EBA1}"/>
              </a:ext>
            </a:extLst>
          </p:cNvPr>
          <p:cNvSpPr>
            <a:spLocks noGrp="1"/>
          </p:cNvSpPr>
          <p:nvPr>
            <p:ph sz="quarter" idx="11"/>
          </p:nvPr>
        </p:nvSpPr>
        <p:spPr>
          <a:xfrm>
            <a:off x="342900" y="1276710"/>
            <a:ext cx="8458200" cy="476786"/>
          </a:xfrm>
        </p:spPr>
        <p:txBody>
          <a:bodyPr/>
          <a:lstStyle/>
          <a:p>
            <a:pPr algn="ctr"/>
            <a:r>
              <a:rPr lang="en-US" b="1" i="1" dirty="0"/>
              <a:t>Starbucks Corp. (S</a:t>
            </a:r>
            <a:r>
              <a:rPr lang="en-US" sz="100" b="1" i="1" dirty="0"/>
              <a:t> </a:t>
            </a:r>
            <a:r>
              <a:rPr lang="en-US" b="1" i="1" dirty="0"/>
              <a:t>B</a:t>
            </a:r>
            <a:r>
              <a:rPr lang="en-US" sz="100" b="1" i="1" dirty="0"/>
              <a:t> </a:t>
            </a:r>
            <a:r>
              <a:rPr lang="en-US" b="1" i="1" dirty="0"/>
              <a:t>U</a:t>
            </a:r>
            <a:r>
              <a:rPr lang="en-US" sz="100" b="1" i="1" dirty="0"/>
              <a:t> </a:t>
            </a:r>
            <a:r>
              <a:rPr lang="en-US" b="1" i="1" dirty="0"/>
              <a:t>X)</a:t>
            </a:r>
            <a:r>
              <a:rPr lang="en-US" b="1" dirty="0"/>
              <a:t> − Earnings (P/E) Analysis</a:t>
            </a:r>
          </a:p>
        </p:txBody>
      </p:sp>
      <p:graphicFrame>
        <p:nvGraphicFramePr>
          <p:cNvPr id="12" name="Table 11">
            <a:extLst>
              <a:ext uri="{FF2B5EF4-FFF2-40B4-BE49-F238E27FC236}">
                <a16:creationId xmlns:a16="http://schemas.microsoft.com/office/drawing/2014/main" id="{60995893-2878-4CBC-80A7-24DCE7220E9A}"/>
              </a:ext>
            </a:extLst>
          </p:cNvPr>
          <p:cNvGraphicFramePr>
            <a:graphicFrameLocks noGrp="1"/>
          </p:cNvGraphicFramePr>
          <p:nvPr>
            <p:extLst>
              <p:ext uri="{D42A27DB-BD31-4B8C-83A1-F6EECF244321}">
                <p14:modId xmlns:p14="http://schemas.microsoft.com/office/powerpoint/2010/main" val="1268425422"/>
              </p:ext>
            </p:extLst>
          </p:nvPr>
        </p:nvGraphicFramePr>
        <p:xfrm>
          <a:off x="1534758" y="1859579"/>
          <a:ext cx="6096000" cy="1112520"/>
        </p:xfrm>
        <a:graphic>
          <a:graphicData uri="http://schemas.openxmlformats.org/drawingml/2006/table">
            <a:tbl>
              <a:tblPr firstRow="1" bandRow="1">
                <a:tableStyleId>{5C22544A-7EE6-4342-B048-85BDC9FD1C3A}</a:tableStyleId>
              </a:tblPr>
              <a:tblGrid>
                <a:gridCol w="4156038">
                  <a:extLst>
                    <a:ext uri="{9D8B030D-6E8A-4147-A177-3AD203B41FA5}">
                      <a16:colId xmlns:a16="http://schemas.microsoft.com/office/drawing/2014/main" val="3731450267"/>
                    </a:ext>
                  </a:extLst>
                </a:gridCol>
                <a:gridCol w="1939962">
                  <a:extLst>
                    <a:ext uri="{9D8B030D-6E8A-4147-A177-3AD203B41FA5}">
                      <a16:colId xmlns:a16="http://schemas.microsoft.com/office/drawing/2014/main" val="1610081034"/>
                    </a:ext>
                  </a:extLst>
                </a:gridCol>
              </a:tblGrid>
              <a:tr h="370840">
                <a:tc>
                  <a:txBody>
                    <a:bodyPr/>
                    <a:lstStyle/>
                    <a:p>
                      <a:r>
                        <a:rPr lang="en-US" b="0" dirty="0">
                          <a:solidFill>
                            <a:schemeClr val="tx1"/>
                          </a:solidFill>
                        </a:rPr>
                        <a:t>5-year average P/E ratio</a:t>
                      </a:r>
                    </a:p>
                  </a:txBody>
                  <a:tcPr>
                    <a:solidFill>
                      <a:schemeClr val="bg1"/>
                    </a:solidFill>
                  </a:tcPr>
                </a:tc>
                <a:tc>
                  <a:txBody>
                    <a:bodyPr/>
                    <a:lstStyle/>
                    <a:p>
                      <a:pPr algn="r"/>
                      <a:r>
                        <a:rPr lang="en-US" b="0" dirty="0">
                          <a:solidFill>
                            <a:schemeClr val="tx1"/>
                          </a:solidFill>
                        </a:rPr>
                        <a:t>47.76</a:t>
                      </a:r>
                    </a:p>
                  </a:txBody>
                  <a:tcPr>
                    <a:solidFill>
                      <a:schemeClr val="bg1"/>
                    </a:solidFill>
                  </a:tcPr>
                </a:tc>
                <a:extLst>
                  <a:ext uri="{0D108BD9-81ED-4DB2-BD59-A6C34878D82A}">
                    <a16:rowId xmlns:a16="http://schemas.microsoft.com/office/drawing/2014/main" val="3358122827"/>
                  </a:ext>
                </a:extLst>
              </a:tr>
              <a:tr h="370840">
                <a:tc>
                  <a:txBody>
                    <a:bodyPr/>
                    <a:lstStyle/>
                    <a:p>
                      <a:r>
                        <a:rPr lang="en-US" b="0" dirty="0">
                          <a:solidFill>
                            <a:schemeClr val="tx1"/>
                          </a:solidFill>
                        </a:rPr>
                        <a:t>Current E</a:t>
                      </a:r>
                      <a:r>
                        <a:rPr lang="en-US" sz="100" b="0" dirty="0">
                          <a:solidFill>
                            <a:schemeClr val="tx1"/>
                          </a:solidFill>
                        </a:rPr>
                        <a:t> </a:t>
                      </a:r>
                      <a:r>
                        <a:rPr lang="en-US" b="0" dirty="0">
                          <a:solidFill>
                            <a:schemeClr val="tx1"/>
                          </a:solidFill>
                        </a:rPr>
                        <a:t>P</a:t>
                      </a:r>
                      <a:r>
                        <a:rPr lang="en-US" sz="100" b="0" dirty="0">
                          <a:solidFill>
                            <a:schemeClr val="tx1"/>
                          </a:solidFill>
                        </a:rPr>
                        <a:t> </a:t>
                      </a:r>
                      <a:r>
                        <a:rPr lang="en-US" b="0" dirty="0">
                          <a:solidFill>
                            <a:schemeClr val="tx1"/>
                          </a:solidFill>
                        </a:rPr>
                        <a:t>S</a:t>
                      </a:r>
                    </a:p>
                  </a:txBody>
                  <a:tcPr>
                    <a:solidFill>
                      <a:schemeClr val="bg1"/>
                    </a:solidFill>
                  </a:tcPr>
                </a:tc>
                <a:tc>
                  <a:txBody>
                    <a:bodyPr/>
                    <a:lstStyle/>
                    <a:p>
                      <a:pPr algn="r"/>
                      <a:r>
                        <a:rPr lang="en-US" b="0" dirty="0">
                          <a:solidFill>
                            <a:schemeClr val="tx1"/>
                          </a:solidFill>
                        </a:rPr>
                        <a:t>$3.54</a:t>
                      </a:r>
                    </a:p>
                  </a:txBody>
                  <a:tcPr>
                    <a:solidFill>
                      <a:schemeClr val="bg1"/>
                    </a:solidFill>
                  </a:tcPr>
                </a:tc>
                <a:extLst>
                  <a:ext uri="{0D108BD9-81ED-4DB2-BD59-A6C34878D82A}">
                    <a16:rowId xmlns:a16="http://schemas.microsoft.com/office/drawing/2014/main" val="141160282"/>
                  </a:ext>
                </a:extLst>
              </a:tr>
              <a:tr h="370840">
                <a:tc>
                  <a:txBody>
                    <a:bodyPr/>
                    <a:lstStyle/>
                    <a:p>
                      <a:r>
                        <a:rPr lang="en-US" b="0" dirty="0">
                          <a:solidFill>
                            <a:schemeClr val="tx1"/>
                          </a:solidFill>
                        </a:rPr>
                        <a:t>E</a:t>
                      </a:r>
                      <a:r>
                        <a:rPr lang="en-US" sz="100" b="0" dirty="0">
                          <a:solidFill>
                            <a:schemeClr val="tx1"/>
                          </a:solidFill>
                        </a:rPr>
                        <a:t> </a:t>
                      </a:r>
                      <a:r>
                        <a:rPr lang="en-US" b="0" dirty="0">
                          <a:solidFill>
                            <a:schemeClr val="tx1"/>
                          </a:solidFill>
                        </a:rPr>
                        <a:t>P</a:t>
                      </a:r>
                      <a:r>
                        <a:rPr lang="en-US" sz="100" b="0" dirty="0">
                          <a:solidFill>
                            <a:schemeClr val="tx1"/>
                          </a:solidFill>
                        </a:rPr>
                        <a:t> </a:t>
                      </a:r>
                      <a:r>
                        <a:rPr lang="en-US" b="0" dirty="0">
                          <a:solidFill>
                            <a:schemeClr val="tx1"/>
                          </a:solidFill>
                        </a:rPr>
                        <a:t>S growth rate</a:t>
                      </a:r>
                    </a:p>
                  </a:txBody>
                  <a:tcPr>
                    <a:solidFill>
                      <a:schemeClr val="bg1"/>
                    </a:solidFill>
                  </a:tcPr>
                </a:tc>
                <a:tc>
                  <a:txBody>
                    <a:bodyPr/>
                    <a:lstStyle/>
                    <a:p>
                      <a:pPr algn="r"/>
                      <a:r>
                        <a:rPr lang="en-US" b="0" dirty="0">
                          <a:solidFill>
                            <a:schemeClr val="tx1"/>
                          </a:solidFill>
                        </a:rPr>
                        <a:t>20.6%</a:t>
                      </a:r>
                    </a:p>
                  </a:txBody>
                  <a:tcPr>
                    <a:solidFill>
                      <a:schemeClr val="bg1"/>
                    </a:solidFill>
                  </a:tcPr>
                </a:tc>
                <a:extLst>
                  <a:ext uri="{0D108BD9-81ED-4DB2-BD59-A6C34878D82A}">
                    <a16:rowId xmlns:a16="http://schemas.microsoft.com/office/drawing/2014/main" val="1361815144"/>
                  </a:ext>
                </a:extLst>
              </a:tr>
            </a:tbl>
          </a:graphicData>
        </a:graphic>
      </p:graphicFrame>
      <p:sp>
        <p:nvSpPr>
          <p:cNvPr id="4" name="Content Placeholder 3">
            <a:extLst>
              <a:ext uri="{FF2B5EF4-FFF2-40B4-BE49-F238E27FC236}">
                <a16:creationId xmlns:a16="http://schemas.microsoft.com/office/drawing/2014/main" id="{E2BEF0B6-38E1-4113-BA70-ABB38A411D7C}"/>
              </a:ext>
            </a:extLst>
          </p:cNvPr>
          <p:cNvSpPr>
            <a:spLocks noGrp="1"/>
          </p:cNvSpPr>
          <p:nvPr>
            <p:ph sz="quarter" idx="14"/>
          </p:nvPr>
        </p:nvSpPr>
        <p:spPr>
          <a:xfrm>
            <a:off x="342900" y="3224604"/>
            <a:ext cx="8458200" cy="465268"/>
          </a:xfrm>
        </p:spPr>
        <p:txBody>
          <a:bodyPr/>
          <a:lstStyle/>
          <a:p>
            <a:pPr algn="ctr"/>
            <a:r>
              <a:rPr lang="en-US" b="1" dirty="0">
                <a:solidFill>
                  <a:srgbClr val="A9131A"/>
                </a:solidFill>
              </a:rPr>
              <a:t>Expected stock price </a:t>
            </a:r>
            <a:r>
              <a:rPr lang="en-US" dirty="0"/>
              <a:t>= historical P/E ratio × projected E</a:t>
            </a:r>
            <a:r>
              <a:rPr lang="en-US" sz="100" dirty="0"/>
              <a:t> </a:t>
            </a:r>
            <a:r>
              <a:rPr lang="en-US" dirty="0"/>
              <a:t>P</a:t>
            </a:r>
            <a:r>
              <a:rPr lang="en-US" sz="100" dirty="0"/>
              <a:t> </a:t>
            </a:r>
            <a:r>
              <a:rPr lang="en-US" dirty="0"/>
              <a:t>S</a:t>
            </a:r>
          </a:p>
        </p:txBody>
      </p:sp>
      <p:sp>
        <p:nvSpPr>
          <p:cNvPr id="5" name="Content Placeholder 4">
            <a:extLst>
              <a:ext uri="{FF2B5EF4-FFF2-40B4-BE49-F238E27FC236}">
                <a16:creationId xmlns:a16="http://schemas.microsoft.com/office/drawing/2014/main" id="{38F23C71-1CF3-431E-A859-C6F4EF7F030E}"/>
              </a:ext>
            </a:extLst>
          </p:cNvPr>
          <p:cNvSpPr>
            <a:spLocks noGrp="1"/>
          </p:cNvSpPr>
          <p:nvPr>
            <p:ph sz="quarter" idx="15"/>
          </p:nvPr>
        </p:nvSpPr>
        <p:spPr>
          <a:xfrm>
            <a:off x="342900" y="3861994"/>
            <a:ext cx="8458200" cy="462579"/>
          </a:xfrm>
        </p:spPr>
        <p:txBody>
          <a:bodyPr/>
          <a:lstStyle/>
          <a:p>
            <a:pPr algn="ctr"/>
            <a:r>
              <a:rPr lang="en-US" b="1" dirty="0">
                <a:solidFill>
                  <a:srgbClr val="A9131A"/>
                </a:solidFill>
              </a:rPr>
              <a:t>$203.90 </a:t>
            </a:r>
            <a:r>
              <a:rPr lang="en-US" dirty="0"/>
              <a:t>= 47.76 × ($3.54 × 1.206)</a:t>
            </a:r>
          </a:p>
        </p:txBody>
      </p:sp>
      <p:sp>
        <p:nvSpPr>
          <p:cNvPr id="6" name="Content Placeholder 5">
            <a:extLst>
              <a:ext uri="{FF2B5EF4-FFF2-40B4-BE49-F238E27FC236}">
                <a16:creationId xmlns:a16="http://schemas.microsoft.com/office/drawing/2014/main" id="{214F3C91-2FF4-4B9B-ACAF-F8B1779E1348}"/>
              </a:ext>
            </a:extLst>
          </p:cNvPr>
          <p:cNvSpPr>
            <a:spLocks noGrp="1"/>
          </p:cNvSpPr>
          <p:nvPr>
            <p:ph sz="quarter" idx="16"/>
          </p:nvPr>
        </p:nvSpPr>
        <p:spPr>
          <a:xfrm>
            <a:off x="342900" y="4475180"/>
            <a:ext cx="8458200" cy="505610"/>
          </a:xfrm>
        </p:spPr>
        <p:txBody>
          <a:bodyPr/>
          <a:lstStyle/>
          <a:p>
            <a:pPr algn="ctr"/>
            <a:r>
              <a:rPr lang="en-US" b="1" i="1" dirty="0"/>
              <a:t>Early-2022 S</a:t>
            </a:r>
            <a:r>
              <a:rPr lang="en-US" sz="100" b="1" i="1" dirty="0"/>
              <a:t> </a:t>
            </a:r>
            <a:r>
              <a:rPr lang="en-US" b="1" i="1" dirty="0"/>
              <a:t>B</a:t>
            </a:r>
            <a:r>
              <a:rPr lang="en-US" sz="100" b="1" i="1" dirty="0"/>
              <a:t> </a:t>
            </a:r>
            <a:r>
              <a:rPr lang="en-US" b="1" i="1" dirty="0"/>
              <a:t>U</a:t>
            </a:r>
            <a:r>
              <a:rPr lang="en-US" sz="100" b="1" i="1" dirty="0"/>
              <a:t> </a:t>
            </a:r>
            <a:r>
              <a:rPr lang="en-US" b="1" i="1" dirty="0"/>
              <a:t>X stock price = $71.86</a:t>
            </a:r>
          </a:p>
        </p:txBody>
      </p:sp>
      <p:sp>
        <p:nvSpPr>
          <p:cNvPr id="11" name="Slide Number Placeholder 10">
            <a:extLst>
              <a:ext uri="{FF2B5EF4-FFF2-40B4-BE49-F238E27FC236}">
                <a16:creationId xmlns:a16="http://schemas.microsoft.com/office/drawing/2014/main" id="{3335D039-F0CA-48E2-9A4F-114E286275AD}"/>
              </a:ext>
            </a:extLst>
          </p:cNvPr>
          <p:cNvSpPr>
            <a:spLocks noGrp="1"/>
          </p:cNvSpPr>
          <p:nvPr>
            <p:ph type="sldNum" sz="quarter" idx="10"/>
          </p:nvPr>
        </p:nvSpPr>
        <p:spPr/>
        <p:txBody>
          <a:bodyPr/>
          <a:lstStyle/>
          <a:p>
            <a:fld id="{68151E55-6873-49E2-B8D5-2F265E6F1973}" type="slidenum">
              <a:rPr lang="en-US" smtClean="0"/>
              <a:t>47</a:t>
            </a:fld>
            <a:endParaRPr lang="en-US" dirty="0"/>
          </a:p>
        </p:txBody>
      </p:sp>
    </p:spTree>
    <p:extLst>
      <p:ext uri="{BB962C8B-B14F-4D97-AF65-F5344CB8AC3E}">
        <p14:creationId xmlns:p14="http://schemas.microsoft.com/office/powerpoint/2010/main" val="25214265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4586A-52BC-4560-B6B6-0D60EFD8EAB3}"/>
              </a:ext>
            </a:extLst>
          </p:cNvPr>
          <p:cNvSpPr>
            <a:spLocks noGrp="1"/>
          </p:cNvSpPr>
          <p:nvPr>
            <p:ph type="title"/>
          </p:nvPr>
        </p:nvSpPr>
        <p:spPr/>
        <p:txBody>
          <a:bodyPr>
            <a:normAutofit fontScale="90000"/>
          </a:bodyPr>
          <a:lstStyle/>
          <a:p>
            <a:r>
              <a:rPr lang="en-US" dirty="0"/>
              <a:t>Price/Cash Flow Analysis, Starbucks</a:t>
            </a:r>
          </a:p>
        </p:txBody>
      </p:sp>
      <p:sp>
        <p:nvSpPr>
          <p:cNvPr id="3" name="Content Placeholder 2">
            <a:extLst>
              <a:ext uri="{FF2B5EF4-FFF2-40B4-BE49-F238E27FC236}">
                <a16:creationId xmlns:a16="http://schemas.microsoft.com/office/drawing/2014/main" id="{298CFA30-0AEB-4391-BFA6-9EBDB304EBA1}"/>
              </a:ext>
            </a:extLst>
          </p:cNvPr>
          <p:cNvSpPr>
            <a:spLocks noGrp="1"/>
          </p:cNvSpPr>
          <p:nvPr>
            <p:ph sz="quarter" idx="11"/>
          </p:nvPr>
        </p:nvSpPr>
        <p:spPr>
          <a:xfrm>
            <a:off x="342900" y="1276710"/>
            <a:ext cx="8458200" cy="476786"/>
          </a:xfrm>
        </p:spPr>
        <p:txBody>
          <a:bodyPr/>
          <a:lstStyle/>
          <a:p>
            <a:pPr algn="ctr"/>
            <a:r>
              <a:rPr lang="en-US" b="1" i="1" dirty="0"/>
              <a:t>Starbucks Corp. (S</a:t>
            </a:r>
            <a:r>
              <a:rPr lang="en-US" sz="100" b="1" i="1" dirty="0"/>
              <a:t> </a:t>
            </a:r>
            <a:r>
              <a:rPr lang="en-US" b="1" i="1" dirty="0"/>
              <a:t>B</a:t>
            </a:r>
            <a:r>
              <a:rPr lang="en-US" sz="100" b="1" i="1" dirty="0"/>
              <a:t> </a:t>
            </a:r>
            <a:r>
              <a:rPr lang="en-US" b="1" i="1" dirty="0"/>
              <a:t>U</a:t>
            </a:r>
            <a:r>
              <a:rPr lang="en-US" sz="100" b="1" i="1" dirty="0"/>
              <a:t> </a:t>
            </a:r>
            <a:r>
              <a:rPr lang="en-US" b="1" i="1" dirty="0"/>
              <a:t>X)</a:t>
            </a:r>
            <a:r>
              <a:rPr lang="en-US" b="1" dirty="0"/>
              <a:t> − Cash Flow (P/C</a:t>
            </a:r>
            <a:r>
              <a:rPr lang="en-US" sz="100" b="1" dirty="0"/>
              <a:t> </a:t>
            </a:r>
            <a:r>
              <a:rPr lang="en-US" b="1" dirty="0"/>
              <a:t>F) Analysis</a:t>
            </a:r>
          </a:p>
        </p:txBody>
      </p:sp>
      <p:graphicFrame>
        <p:nvGraphicFramePr>
          <p:cNvPr id="12" name="Table 11">
            <a:extLst>
              <a:ext uri="{FF2B5EF4-FFF2-40B4-BE49-F238E27FC236}">
                <a16:creationId xmlns:a16="http://schemas.microsoft.com/office/drawing/2014/main" id="{60995893-2878-4CBC-80A7-24DCE7220E9A}"/>
              </a:ext>
            </a:extLst>
          </p:cNvPr>
          <p:cNvGraphicFramePr>
            <a:graphicFrameLocks noGrp="1"/>
          </p:cNvGraphicFramePr>
          <p:nvPr>
            <p:extLst>
              <p:ext uri="{D42A27DB-BD31-4B8C-83A1-F6EECF244321}">
                <p14:modId xmlns:p14="http://schemas.microsoft.com/office/powerpoint/2010/main" val="122850917"/>
              </p:ext>
            </p:extLst>
          </p:nvPr>
        </p:nvGraphicFramePr>
        <p:xfrm>
          <a:off x="1534758" y="1859579"/>
          <a:ext cx="6096000" cy="1112520"/>
        </p:xfrm>
        <a:graphic>
          <a:graphicData uri="http://schemas.openxmlformats.org/drawingml/2006/table">
            <a:tbl>
              <a:tblPr firstRow="1" bandRow="1">
                <a:tableStyleId>{5C22544A-7EE6-4342-B048-85BDC9FD1C3A}</a:tableStyleId>
              </a:tblPr>
              <a:tblGrid>
                <a:gridCol w="4156038">
                  <a:extLst>
                    <a:ext uri="{9D8B030D-6E8A-4147-A177-3AD203B41FA5}">
                      <a16:colId xmlns:a16="http://schemas.microsoft.com/office/drawing/2014/main" val="3731450267"/>
                    </a:ext>
                  </a:extLst>
                </a:gridCol>
                <a:gridCol w="1939962">
                  <a:extLst>
                    <a:ext uri="{9D8B030D-6E8A-4147-A177-3AD203B41FA5}">
                      <a16:colId xmlns:a16="http://schemas.microsoft.com/office/drawing/2014/main" val="1610081034"/>
                    </a:ext>
                  </a:extLst>
                </a:gridCol>
              </a:tblGrid>
              <a:tr h="370840">
                <a:tc>
                  <a:txBody>
                    <a:bodyPr/>
                    <a:lstStyle/>
                    <a:p>
                      <a:r>
                        <a:rPr lang="en-US" b="0" dirty="0">
                          <a:solidFill>
                            <a:schemeClr val="tx1"/>
                          </a:solidFill>
                        </a:rPr>
                        <a:t>5-year average P/CF ratio</a:t>
                      </a:r>
                    </a:p>
                  </a:txBody>
                  <a:tcPr>
                    <a:solidFill>
                      <a:schemeClr val="bg1"/>
                    </a:solidFill>
                  </a:tcPr>
                </a:tc>
                <a:tc>
                  <a:txBody>
                    <a:bodyPr/>
                    <a:lstStyle/>
                    <a:p>
                      <a:pPr algn="r"/>
                      <a:r>
                        <a:rPr lang="en-US" b="0" dirty="0">
                          <a:solidFill>
                            <a:schemeClr val="tx1"/>
                          </a:solidFill>
                        </a:rPr>
                        <a:t>27.47</a:t>
                      </a:r>
                    </a:p>
                  </a:txBody>
                  <a:tcPr>
                    <a:solidFill>
                      <a:schemeClr val="bg1"/>
                    </a:solidFill>
                  </a:tcPr>
                </a:tc>
                <a:extLst>
                  <a:ext uri="{0D108BD9-81ED-4DB2-BD59-A6C34878D82A}">
                    <a16:rowId xmlns:a16="http://schemas.microsoft.com/office/drawing/2014/main" val="3358122827"/>
                  </a:ext>
                </a:extLst>
              </a:tr>
              <a:tr h="370840">
                <a:tc>
                  <a:txBody>
                    <a:bodyPr/>
                    <a:lstStyle/>
                    <a:p>
                      <a:r>
                        <a:rPr lang="en-US" b="0" dirty="0">
                          <a:solidFill>
                            <a:schemeClr val="tx1"/>
                          </a:solidFill>
                        </a:rPr>
                        <a:t>Current C</a:t>
                      </a:r>
                      <a:r>
                        <a:rPr lang="en-US" sz="100" b="0" dirty="0">
                          <a:solidFill>
                            <a:schemeClr val="tx1"/>
                          </a:solidFill>
                        </a:rPr>
                        <a:t> </a:t>
                      </a:r>
                      <a:r>
                        <a:rPr lang="en-US" b="0" dirty="0">
                          <a:solidFill>
                            <a:schemeClr val="tx1"/>
                          </a:solidFill>
                        </a:rPr>
                        <a:t>F</a:t>
                      </a:r>
                      <a:r>
                        <a:rPr lang="en-US" sz="100" b="0" dirty="0">
                          <a:solidFill>
                            <a:schemeClr val="tx1"/>
                          </a:solidFill>
                        </a:rPr>
                        <a:t> </a:t>
                      </a:r>
                      <a:r>
                        <a:rPr lang="en-US" b="0" dirty="0">
                          <a:solidFill>
                            <a:schemeClr val="tx1"/>
                          </a:solidFill>
                        </a:rPr>
                        <a:t>P</a:t>
                      </a:r>
                      <a:r>
                        <a:rPr lang="en-US" sz="100" b="0" dirty="0">
                          <a:solidFill>
                            <a:schemeClr val="tx1"/>
                          </a:solidFill>
                        </a:rPr>
                        <a:t> </a:t>
                      </a:r>
                      <a:r>
                        <a:rPr lang="en-US" b="0" dirty="0">
                          <a:solidFill>
                            <a:schemeClr val="tx1"/>
                          </a:solidFill>
                        </a:rPr>
                        <a:t>S</a:t>
                      </a:r>
                    </a:p>
                  </a:txBody>
                  <a:tcPr>
                    <a:solidFill>
                      <a:schemeClr val="bg1"/>
                    </a:solidFill>
                  </a:tcPr>
                </a:tc>
                <a:tc>
                  <a:txBody>
                    <a:bodyPr/>
                    <a:lstStyle/>
                    <a:p>
                      <a:pPr algn="r"/>
                      <a:r>
                        <a:rPr lang="en-US" b="0" dirty="0">
                          <a:solidFill>
                            <a:schemeClr val="tx1"/>
                          </a:solidFill>
                        </a:rPr>
                        <a:t>$3.10</a:t>
                      </a:r>
                    </a:p>
                  </a:txBody>
                  <a:tcPr>
                    <a:solidFill>
                      <a:schemeClr val="bg1"/>
                    </a:solidFill>
                  </a:tcPr>
                </a:tc>
                <a:extLst>
                  <a:ext uri="{0D108BD9-81ED-4DB2-BD59-A6C34878D82A}">
                    <a16:rowId xmlns:a16="http://schemas.microsoft.com/office/drawing/2014/main" val="141160282"/>
                  </a:ext>
                </a:extLst>
              </a:tr>
              <a:tr h="370840">
                <a:tc>
                  <a:txBody>
                    <a:bodyPr/>
                    <a:lstStyle/>
                    <a:p>
                      <a:r>
                        <a:rPr lang="en-US" b="0" dirty="0">
                          <a:solidFill>
                            <a:schemeClr val="tx1"/>
                          </a:solidFill>
                        </a:rPr>
                        <a:t>C</a:t>
                      </a:r>
                      <a:r>
                        <a:rPr lang="en-US" sz="100" b="0" dirty="0">
                          <a:solidFill>
                            <a:schemeClr val="tx1"/>
                          </a:solidFill>
                        </a:rPr>
                        <a:t> </a:t>
                      </a:r>
                      <a:r>
                        <a:rPr lang="en-US" b="0" dirty="0">
                          <a:solidFill>
                            <a:schemeClr val="tx1"/>
                          </a:solidFill>
                        </a:rPr>
                        <a:t>F</a:t>
                      </a:r>
                      <a:r>
                        <a:rPr lang="en-US" sz="100" b="0" dirty="0">
                          <a:solidFill>
                            <a:schemeClr val="tx1"/>
                          </a:solidFill>
                        </a:rPr>
                        <a:t> </a:t>
                      </a:r>
                      <a:r>
                        <a:rPr lang="en-US" b="0" dirty="0">
                          <a:solidFill>
                            <a:schemeClr val="tx1"/>
                          </a:solidFill>
                        </a:rPr>
                        <a:t>P</a:t>
                      </a:r>
                      <a:r>
                        <a:rPr lang="en-US" sz="100" b="0" dirty="0">
                          <a:solidFill>
                            <a:schemeClr val="tx1"/>
                          </a:solidFill>
                        </a:rPr>
                        <a:t> </a:t>
                      </a:r>
                      <a:r>
                        <a:rPr lang="en-US" b="0" dirty="0">
                          <a:solidFill>
                            <a:schemeClr val="tx1"/>
                          </a:solidFill>
                        </a:rPr>
                        <a:t>S growth rate</a:t>
                      </a:r>
                    </a:p>
                  </a:txBody>
                  <a:tcPr>
                    <a:solidFill>
                      <a:schemeClr val="bg1"/>
                    </a:solidFill>
                  </a:tcPr>
                </a:tc>
                <a:tc>
                  <a:txBody>
                    <a:bodyPr/>
                    <a:lstStyle/>
                    <a:p>
                      <a:pPr algn="r"/>
                      <a:r>
                        <a:rPr lang="en-US" b="0" dirty="0">
                          <a:solidFill>
                            <a:schemeClr val="tx1"/>
                          </a:solidFill>
                        </a:rPr>
                        <a:t>4.0%</a:t>
                      </a:r>
                    </a:p>
                  </a:txBody>
                  <a:tcPr>
                    <a:solidFill>
                      <a:schemeClr val="bg1"/>
                    </a:solidFill>
                  </a:tcPr>
                </a:tc>
                <a:extLst>
                  <a:ext uri="{0D108BD9-81ED-4DB2-BD59-A6C34878D82A}">
                    <a16:rowId xmlns:a16="http://schemas.microsoft.com/office/drawing/2014/main" val="1361815144"/>
                  </a:ext>
                </a:extLst>
              </a:tr>
            </a:tbl>
          </a:graphicData>
        </a:graphic>
      </p:graphicFrame>
      <p:sp>
        <p:nvSpPr>
          <p:cNvPr id="4" name="Content Placeholder 3">
            <a:extLst>
              <a:ext uri="{FF2B5EF4-FFF2-40B4-BE49-F238E27FC236}">
                <a16:creationId xmlns:a16="http://schemas.microsoft.com/office/drawing/2014/main" id="{E2BEF0B6-38E1-4113-BA70-ABB38A411D7C}"/>
              </a:ext>
            </a:extLst>
          </p:cNvPr>
          <p:cNvSpPr>
            <a:spLocks noGrp="1"/>
          </p:cNvSpPr>
          <p:nvPr>
            <p:ph sz="quarter" idx="14"/>
          </p:nvPr>
        </p:nvSpPr>
        <p:spPr>
          <a:xfrm>
            <a:off x="342900" y="3224603"/>
            <a:ext cx="8458200" cy="831029"/>
          </a:xfrm>
        </p:spPr>
        <p:txBody>
          <a:bodyPr/>
          <a:lstStyle/>
          <a:p>
            <a:pPr algn="ctr"/>
            <a:r>
              <a:rPr lang="en-US" b="1" dirty="0">
                <a:solidFill>
                  <a:srgbClr val="A9131A"/>
                </a:solidFill>
              </a:rPr>
              <a:t>Expected stock price </a:t>
            </a:r>
            <a:r>
              <a:rPr lang="en-US" dirty="0"/>
              <a:t>= historical P/CF ratio × projected C</a:t>
            </a:r>
            <a:r>
              <a:rPr lang="en-US" sz="100" dirty="0"/>
              <a:t> </a:t>
            </a:r>
            <a:r>
              <a:rPr lang="en-US" dirty="0"/>
              <a:t>F</a:t>
            </a:r>
            <a:r>
              <a:rPr lang="en-US" sz="100" dirty="0"/>
              <a:t> </a:t>
            </a:r>
            <a:r>
              <a:rPr lang="en-US" dirty="0"/>
              <a:t>P</a:t>
            </a:r>
            <a:r>
              <a:rPr lang="en-US" sz="100" dirty="0"/>
              <a:t> </a:t>
            </a:r>
            <a:r>
              <a:rPr lang="en-US" dirty="0"/>
              <a:t>S</a:t>
            </a:r>
          </a:p>
        </p:txBody>
      </p:sp>
      <p:sp>
        <p:nvSpPr>
          <p:cNvPr id="5" name="Content Placeholder 4">
            <a:extLst>
              <a:ext uri="{FF2B5EF4-FFF2-40B4-BE49-F238E27FC236}">
                <a16:creationId xmlns:a16="http://schemas.microsoft.com/office/drawing/2014/main" id="{38F23C71-1CF3-431E-A859-C6F4EF7F030E}"/>
              </a:ext>
            </a:extLst>
          </p:cNvPr>
          <p:cNvSpPr>
            <a:spLocks noGrp="1"/>
          </p:cNvSpPr>
          <p:nvPr>
            <p:ph sz="quarter" idx="15"/>
          </p:nvPr>
        </p:nvSpPr>
        <p:spPr>
          <a:xfrm>
            <a:off x="342900" y="4173968"/>
            <a:ext cx="8458200" cy="462579"/>
          </a:xfrm>
        </p:spPr>
        <p:txBody>
          <a:bodyPr/>
          <a:lstStyle/>
          <a:p>
            <a:pPr algn="ctr"/>
            <a:r>
              <a:rPr lang="en-US" b="1" dirty="0">
                <a:solidFill>
                  <a:srgbClr val="A9131A"/>
                </a:solidFill>
              </a:rPr>
              <a:t>$88.56 </a:t>
            </a:r>
            <a:r>
              <a:rPr lang="en-US" dirty="0"/>
              <a:t>= 27.47 × ($3.10 × 1.04)</a:t>
            </a:r>
          </a:p>
        </p:txBody>
      </p:sp>
      <p:sp>
        <p:nvSpPr>
          <p:cNvPr id="6" name="Content Placeholder 5">
            <a:extLst>
              <a:ext uri="{FF2B5EF4-FFF2-40B4-BE49-F238E27FC236}">
                <a16:creationId xmlns:a16="http://schemas.microsoft.com/office/drawing/2014/main" id="{214F3C91-2FF4-4B9B-ACAF-F8B1779E1348}"/>
              </a:ext>
            </a:extLst>
          </p:cNvPr>
          <p:cNvSpPr>
            <a:spLocks noGrp="1"/>
          </p:cNvSpPr>
          <p:nvPr>
            <p:ph sz="quarter" idx="16"/>
          </p:nvPr>
        </p:nvSpPr>
        <p:spPr>
          <a:xfrm>
            <a:off x="342900" y="4787154"/>
            <a:ext cx="8458200" cy="505610"/>
          </a:xfrm>
        </p:spPr>
        <p:txBody>
          <a:bodyPr/>
          <a:lstStyle/>
          <a:p>
            <a:pPr algn="ctr"/>
            <a:r>
              <a:rPr lang="en-US" b="1" i="1" dirty="0"/>
              <a:t>Early-2022 stock price = $71.86</a:t>
            </a:r>
          </a:p>
        </p:txBody>
      </p:sp>
      <p:sp>
        <p:nvSpPr>
          <p:cNvPr id="11" name="Slide Number Placeholder 10">
            <a:extLst>
              <a:ext uri="{FF2B5EF4-FFF2-40B4-BE49-F238E27FC236}">
                <a16:creationId xmlns:a16="http://schemas.microsoft.com/office/drawing/2014/main" id="{3335D039-F0CA-48E2-9A4F-114E286275AD}"/>
              </a:ext>
            </a:extLst>
          </p:cNvPr>
          <p:cNvSpPr>
            <a:spLocks noGrp="1"/>
          </p:cNvSpPr>
          <p:nvPr>
            <p:ph type="sldNum" sz="quarter" idx="10"/>
          </p:nvPr>
        </p:nvSpPr>
        <p:spPr/>
        <p:txBody>
          <a:bodyPr/>
          <a:lstStyle/>
          <a:p>
            <a:fld id="{68151E55-6873-49E2-B8D5-2F265E6F1973}" type="slidenum">
              <a:rPr lang="en-US" smtClean="0"/>
              <a:t>48</a:t>
            </a:fld>
            <a:endParaRPr lang="en-US" dirty="0"/>
          </a:p>
        </p:txBody>
      </p:sp>
    </p:spTree>
    <p:extLst>
      <p:ext uri="{BB962C8B-B14F-4D97-AF65-F5344CB8AC3E}">
        <p14:creationId xmlns:p14="http://schemas.microsoft.com/office/powerpoint/2010/main" val="31062621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4586A-52BC-4560-B6B6-0D60EFD8EAB3}"/>
              </a:ext>
            </a:extLst>
          </p:cNvPr>
          <p:cNvSpPr>
            <a:spLocks noGrp="1"/>
          </p:cNvSpPr>
          <p:nvPr>
            <p:ph type="title"/>
          </p:nvPr>
        </p:nvSpPr>
        <p:spPr/>
        <p:txBody>
          <a:bodyPr>
            <a:normAutofit/>
          </a:bodyPr>
          <a:lstStyle/>
          <a:p>
            <a:r>
              <a:rPr lang="en-US" sz="3600" dirty="0"/>
              <a:t>Price/Sales Analysis, Starbucks</a:t>
            </a:r>
          </a:p>
        </p:txBody>
      </p:sp>
      <p:sp>
        <p:nvSpPr>
          <p:cNvPr id="3" name="Content Placeholder 2">
            <a:extLst>
              <a:ext uri="{FF2B5EF4-FFF2-40B4-BE49-F238E27FC236}">
                <a16:creationId xmlns:a16="http://schemas.microsoft.com/office/drawing/2014/main" id="{298CFA30-0AEB-4391-BFA6-9EBDB304EBA1}"/>
              </a:ext>
            </a:extLst>
          </p:cNvPr>
          <p:cNvSpPr>
            <a:spLocks noGrp="1"/>
          </p:cNvSpPr>
          <p:nvPr>
            <p:ph sz="quarter" idx="11"/>
          </p:nvPr>
        </p:nvSpPr>
        <p:spPr>
          <a:xfrm>
            <a:off x="342900" y="1276710"/>
            <a:ext cx="8458200" cy="476786"/>
          </a:xfrm>
        </p:spPr>
        <p:txBody>
          <a:bodyPr/>
          <a:lstStyle/>
          <a:p>
            <a:pPr algn="ctr"/>
            <a:r>
              <a:rPr lang="en-US" b="1" i="1" dirty="0"/>
              <a:t>Starbucks Corp. (S</a:t>
            </a:r>
            <a:r>
              <a:rPr lang="en-US" sz="100" b="1" i="1" dirty="0"/>
              <a:t> </a:t>
            </a:r>
            <a:r>
              <a:rPr lang="en-US" b="1" i="1" dirty="0"/>
              <a:t>B</a:t>
            </a:r>
            <a:r>
              <a:rPr lang="en-US" sz="100" b="1" i="1" dirty="0"/>
              <a:t> </a:t>
            </a:r>
            <a:r>
              <a:rPr lang="en-US" b="1" i="1" dirty="0"/>
              <a:t>U</a:t>
            </a:r>
            <a:r>
              <a:rPr lang="en-US" sz="100" b="1" i="1" dirty="0"/>
              <a:t> </a:t>
            </a:r>
            <a:r>
              <a:rPr lang="en-US" b="1" i="1" dirty="0"/>
              <a:t>X)</a:t>
            </a:r>
            <a:r>
              <a:rPr lang="en-US" b="1" dirty="0"/>
              <a:t> − Sales (P/S) Analysis</a:t>
            </a:r>
          </a:p>
        </p:txBody>
      </p:sp>
      <p:graphicFrame>
        <p:nvGraphicFramePr>
          <p:cNvPr id="12" name="Table 11">
            <a:extLst>
              <a:ext uri="{FF2B5EF4-FFF2-40B4-BE49-F238E27FC236}">
                <a16:creationId xmlns:a16="http://schemas.microsoft.com/office/drawing/2014/main" id="{60995893-2878-4CBC-80A7-24DCE7220E9A}"/>
              </a:ext>
            </a:extLst>
          </p:cNvPr>
          <p:cNvGraphicFramePr>
            <a:graphicFrameLocks noGrp="1"/>
          </p:cNvGraphicFramePr>
          <p:nvPr>
            <p:extLst>
              <p:ext uri="{D42A27DB-BD31-4B8C-83A1-F6EECF244321}">
                <p14:modId xmlns:p14="http://schemas.microsoft.com/office/powerpoint/2010/main" val="768123952"/>
              </p:ext>
            </p:extLst>
          </p:nvPr>
        </p:nvGraphicFramePr>
        <p:xfrm>
          <a:off x="1534758" y="1859579"/>
          <a:ext cx="6096000" cy="1112520"/>
        </p:xfrm>
        <a:graphic>
          <a:graphicData uri="http://schemas.openxmlformats.org/drawingml/2006/table">
            <a:tbl>
              <a:tblPr firstRow="1" bandRow="1">
                <a:tableStyleId>{5C22544A-7EE6-4342-B048-85BDC9FD1C3A}</a:tableStyleId>
              </a:tblPr>
              <a:tblGrid>
                <a:gridCol w="4156038">
                  <a:extLst>
                    <a:ext uri="{9D8B030D-6E8A-4147-A177-3AD203B41FA5}">
                      <a16:colId xmlns:a16="http://schemas.microsoft.com/office/drawing/2014/main" val="3731450267"/>
                    </a:ext>
                  </a:extLst>
                </a:gridCol>
                <a:gridCol w="1939962">
                  <a:extLst>
                    <a:ext uri="{9D8B030D-6E8A-4147-A177-3AD203B41FA5}">
                      <a16:colId xmlns:a16="http://schemas.microsoft.com/office/drawing/2014/main" val="1610081034"/>
                    </a:ext>
                  </a:extLst>
                </a:gridCol>
              </a:tblGrid>
              <a:tr h="370840">
                <a:tc>
                  <a:txBody>
                    <a:bodyPr/>
                    <a:lstStyle/>
                    <a:p>
                      <a:r>
                        <a:rPr lang="en-US" b="0" dirty="0">
                          <a:solidFill>
                            <a:schemeClr val="tx1"/>
                          </a:solidFill>
                        </a:rPr>
                        <a:t>5-year average P/S ratio</a:t>
                      </a:r>
                    </a:p>
                  </a:txBody>
                  <a:tcPr>
                    <a:solidFill>
                      <a:schemeClr val="bg1"/>
                    </a:solidFill>
                  </a:tcPr>
                </a:tc>
                <a:tc>
                  <a:txBody>
                    <a:bodyPr/>
                    <a:lstStyle/>
                    <a:p>
                      <a:pPr algn="r"/>
                      <a:r>
                        <a:rPr lang="en-US" b="0" dirty="0">
                          <a:solidFill>
                            <a:schemeClr val="tx1"/>
                          </a:solidFill>
                        </a:rPr>
                        <a:t>4.06</a:t>
                      </a:r>
                    </a:p>
                  </a:txBody>
                  <a:tcPr>
                    <a:solidFill>
                      <a:schemeClr val="bg1"/>
                    </a:solidFill>
                  </a:tcPr>
                </a:tc>
                <a:extLst>
                  <a:ext uri="{0D108BD9-81ED-4DB2-BD59-A6C34878D82A}">
                    <a16:rowId xmlns:a16="http://schemas.microsoft.com/office/drawing/2014/main" val="3358122827"/>
                  </a:ext>
                </a:extLst>
              </a:tr>
              <a:tr h="370840">
                <a:tc>
                  <a:txBody>
                    <a:bodyPr/>
                    <a:lstStyle/>
                    <a:p>
                      <a:r>
                        <a:rPr lang="en-US" b="0" dirty="0">
                          <a:solidFill>
                            <a:schemeClr val="tx1"/>
                          </a:solidFill>
                        </a:rPr>
                        <a:t>Current S</a:t>
                      </a:r>
                      <a:r>
                        <a:rPr lang="en-US" sz="100" b="0" dirty="0">
                          <a:solidFill>
                            <a:schemeClr val="tx1"/>
                          </a:solidFill>
                        </a:rPr>
                        <a:t> </a:t>
                      </a:r>
                      <a:r>
                        <a:rPr lang="en-US" b="0" dirty="0">
                          <a:solidFill>
                            <a:schemeClr val="tx1"/>
                          </a:solidFill>
                        </a:rPr>
                        <a:t>P</a:t>
                      </a:r>
                      <a:r>
                        <a:rPr lang="en-US" sz="100" b="0" dirty="0">
                          <a:solidFill>
                            <a:schemeClr val="tx1"/>
                          </a:solidFill>
                        </a:rPr>
                        <a:t> </a:t>
                      </a:r>
                      <a:r>
                        <a:rPr lang="en-US" b="0" dirty="0">
                          <a:solidFill>
                            <a:schemeClr val="tx1"/>
                          </a:solidFill>
                        </a:rPr>
                        <a:t>S</a:t>
                      </a:r>
                    </a:p>
                  </a:txBody>
                  <a:tcPr>
                    <a:solidFill>
                      <a:schemeClr val="bg1"/>
                    </a:solidFill>
                  </a:tcPr>
                </a:tc>
                <a:tc>
                  <a:txBody>
                    <a:bodyPr/>
                    <a:lstStyle/>
                    <a:p>
                      <a:pPr algn="r"/>
                      <a:r>
                        <a:rPr lang="en-US" b="0" dirty="0">
                          <a:solidFill>
                            <a:schemeClr val="tx1"/>
                          </a:solidFill>
                        </a:rPr>
                        <a:t>$15.06</a:t>
                      </a:r>
                    </a:p>
                  </a:txBody>
                  <a:tcPr>
                    <a:solidFill>
                      <a:schemeClr val="bg1"/>
                    </a:solidFill>
                  </a:tcPr>
                </a:tc>
                <a:extLst>
                  <a:ext uri="{0D108BD9-81ED-4DB2-BD59-A6C34878D82A}">
                    <a16:rowId xmlns:a16="http://schemas.microsoft.com/office/drawing/2014/main" val="141160282"/>
                  </a:ext>
                </a:extLst>
              </a:tr>
              <a:tr h="370840">
                <a:tc>
                  <a:txBody>
                    <a:bodyPr/>
                    <a:lstStyle/>
                    <a:p>
                      <a:r>
                        <a:rPr lang="en-US" b="0" dirty="0">
                          <a:solidFill>
                            <a:schemeClr val="tx1"/>
                          </a:solidFill>
                        </a:rPr>
                        <a:t>S</a:t>
                      </a:r>
                      <a:r>
                        <a:rPr lang="en-US" sz="100" b="0" dirty="0">
                          <a:solidFill>
                            <a:schemeClr val="tx1"/>
                          </a:solidFill>
                        </a:rPr>
                        <a:t> </a:t>
                      </a:r>
                      <a:r>
                        <a:rPr lang="en-US" b="0" dirty="0">
                          <a:solidFill>
                            <a:schemeClr val="tx1"/>
                          </a:solidFill>
                        </a:rPr>
                        <a:t>P</a:t>
                      </a:r>
                      <a:r>
                        <a:rPr lang="en-US" sz="100" b="0" dirty="0">
                          <a:solidFill>
                            <a:schemeClr val="tx1"/>
                          </a:solidFill>
                        </a:rPr>
                        <a:t> </a:t>
                      </a:r>
                      <a:r>
                        <a:rPr lang="en-US" b="0" dirty="0">
                          <a:solidFill>
                            <a:schemeClr val="tx1"/>
                          </a:solidFill>
                        </a:rPr>
                        <a:t>S growth rate</a:t>
                      </a:r>
                    </a:p>
                  </a:txBody>
                  <a:tcPr>
                    <a:solidFill>
                      <a:schemeClr val="bg1"/>
                    </a:solidFill>
                  </a:tcPr>
                </a:tc>
                <a:tc>
                  <a:txBody>
                    <a:bodyPr/>
                    <a:lstStyle/>
                    <a:p>
                      <a:pPr algn="r"/>
                      <a:r>
                        <a:rPr lang="en-US" b="0" dirty="0">
                          <a:solidFill>
                            <a:schemeClr val="tx1"/>
                          </a:solidFill>
                        </a:rPr>
                        <a:t>11.0%</a:t>
                      </a:r>
                    </a:p>
                  </a:txBody>
                  <a:tcPr>
                    <a:solidFill>
                      <a:schemeClr val="bg1"/>
                    </a:solidFill>
                  </a:tcPr>
                </a:tc>
                <a:extLst>
                  <a:ext uri="{0D108BD9-81ED-4DB2-BD59-A6C34878D82A}">
                    <a16:rowId xmlns:a16="http://schemas.microsoft.com/office/drawing/2014/main" val="1361815144"/>
                  </a:ext>
                </a:extLst>
              </a:tr>
            </a:tbl>
          </a:graphicData>
        </a:graphic>
      </p:graphicFrame>
      <p:sp>
        <p:nvSpPr>
          <p:cNvPr id="4" name="Content Placeholder 3">
            <a:extLst>
              <a:ext uri="{FF2B5EF4-FFF2-40B4-BE49-F238E27FC236}">
                <a16:creationId xmlns:a16="http://schemas.microsoft.com/office/drawing/2014/main" id="{E2BEF0B6-38E1-4113-BA70-ABB38A411D7C}"/>
              </a:ext>
            </a:extLst>
          </p:cNvPr>
          <p:cNvSpPr>
            <a:spLocks noGrp="1"/>
          </p:cNvSpPr>
          <p:nvPr>
            <p:ph sz="quarter" idx="14"/>
          </p:nvPr>
        </p:nvSpPr>
        <p:spPr>
          <a:xfrm>
            <a:off x="342900" y="3506993"/>
            <a:ext cx="8458200" cy="548639"/>
          </a:xfrm>
        </p:spPr>
        <p:txBody>
          <a:bodyPr/>
          <a:lstStyle/>
          <a:p>
            <a:pPr algn="ctr"/>
            <a:r>
              <a:rPr lang="en-US" b="1" dirty="0">
                <a:solidFill>
                  <a:srgbClr val="A9131A"/>
                </a:solidFill>
              </a:rPr>
              <a:t>Expected stock price </a:t>
            </a:r>
            <a:r>
              <a:rPr lang="en-US" dirty="0"/>
              <a:t>= historical P/S ratio × projected S</a:t>
            </a:r>
            <a:r>
              <a:rPr lang="en-US" sz="100" dirty="0"/>
              <a:t> </a:t>
            </a:r>
            <a:r>
              <a:rPr lang="en-US" dirty="0"/>
              <a:t>P</a:t>
            </a:r>
            <a:r>
              <a:rPr lang="en-US" sz="100" dirty="0"/>
              <a:t> </a:t>
            </a:r>
            <a:r>
              <a:rPr lang="en-US" dirty="0"/>
              <a:t>S</a:t>
            </a:r>
          </a:p>
        </p:txBody>
      </p:sp>
      <p:sp>
        <p:nvSpPr>
          <p:cNvPr id="5" name="Content Placeholder 4">
            <a:extLst>
              <a:ext uri="{FF2B5EF4-FFF2-40B4-BE49-F238E27FC236}">
                <a16:creationId xmlns:a16="http://schemas.microsoft.com/office/drawing/2014/main" id="{38F23C71-1CF3-431E-A859-C6F4EF7F030E}"/>
              </a:ext>
            </a:extLst>
          </p:cNvPr>
          <p:cNvSpPr>
            <a:spLocks noGrp="1"/>
          </p:cNvSpPr>
          <p:nvPr>
            <p:ph sz="quarter" idx="15"/>
          </p:nvPr>
        </p:nvSpPr>
        <p:spPr>
          <a:xfrm>
            <a:off x="342900" y="4173968"/>
            <a:ext cx="8458200" cy="462579"/>
          </a:xfrm>
        </p:spPr>
        <p:txBody>
          <a:bodyPr/>
          <a:lstStyle/>
          <a:p>
            <a:pPr algn="ctr"/>
            <a:r>
              <a:rPr lang="en-US" b="1" dirty="0">
                <a:solidFill>
                  <a:srgbClr val="A9131A"/>
                </a:solidFill>
              </a:rPr>
              <a:t>$67.87 </a:t>
            </a:r>
            <a:r>
              <a:rPr lang="en-US" dirty="0"/>
              <a:t>= 4.06 × ($15.06 × 1.11)</a:t>
            </a:r>
          </a:p>
        </p:txBody>
      </p:sp>
      <p:sp>
        <p:nvSpPr>
          <p:cNvPr id="6" name="Content Placeholder 5">
            <a:extLst>
              <a:ext uri="{FF2B5EF4-FFF2-40B4-BE49-F238E27FC236}">
                <a16:creationId xmlns:a16="http://schemas.microsoft.com/office/drawing/2014/main" id="{214F3C91-2FF4-4B9B-ACAF-F8B1779E1348}"/>
              </a:ext>
            </a:extLst>
          </p:cNvPr>
          <p:cNvSpPr>
            <a:spLocks noGrp="1"/>
          </p:cNvSpPr>
          <p:nvPr>
            <p:ph sz="quarter" idx="16"/>
          </p:nvPr>
        </p:nvSpPr>
        <p:spPr>
          <a:xfrm>
            <a:off x="342900" y="4787154"/>
            <a:ext cx="8458200" cy="505610"/>
          </a:xfrm>
        </p:spPr>
        <p:txBody>
          <a:bodyPr/>
          <a:lstStyle/>
          <a:p>
            <a:pPr algn="ctr"/>
            <a:r>
              <a:rPr lang="en-US" b="1" i="1" dirty="0"/>
              <a:t>Early-2022 stock price = $71.86</a:t>
            </a:r>
          </a:p>
        </p:txBody>
      </p:sp>
      <p:sp>
        <p:nvSpPr>
          <p:cNvPr id="11" name="Slide Number Placeholder 10">
            <a:extLst>
              <a:ext uri="{FF2B5EF4-FFF2-40B4-BE49-F238E27FC236}">
                <a16:creationId xmlns:a16="http://schemas.microsoft.com/office/drawing/2014/main" id="{3335D039-F0CA-48E2-9A4F-114E286275AD}"/>
              </a:ext>
            </a:extLst>
          </p:cNvPr>
          <p:cNvSpPr>
            <a:spLocks noGrp="1"/>
          </p:cNvSpPr>
          <p:nvPr>
            <p:ph type="sldNum" sz="quarter" idx="10"/>
          </p:nvPr>
        </p:nvSpPr>
        <p:spPr/>
        <p:txBody>
          <a:bodyPr/>
          <a:lstStyle/>
          <a:p>
            <a:fld id="{68151E55-6873-49E2-B8D5-2F265E6F1973}" type="slidenum">
              <a:rPr lang="en-US" smtClean="0"/>
              <a:t>49</a:t>
            </a:fld>
            <a:endParaRPr lang="en-US" dirty="0"/>
          </a:p>
        </p:txBody>
      </p:sp>
    </p:spTree>
    <p:extLst>
      <p:ext uri="{BB962C8B-B14F-4D97-AF65-F5344CB8AC3E}">
        <p14:creationId xmlns:p14="http://schemas.microsoft.com/office/powerpoint/2010/main" val="2697713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B496A-BF66-4889-9945-284731A90A72}"/>
              </a:ext>
            </a:extLst>
          </p:cNvPr>
          <p:cNvSpPr>
            <a:spLocks noGrp="1"/>
          </p:cNvSpPr>
          <p:nvPr>
            <p:ph type="title"/>
          </p:nvPr>
        </p:nvSpPr>
        <p:spPr/>
        <p:txBody>
          <a:bodyPr>
            <a:normAutofit fontScale="90000"/>
          </a:bodyPr>
          <a:lstStyle/>
          <a:p>
            <a:r>
              <a:rPr lang="en-US" dirty="0"/>
              <a:t>Security Analysis: Be Careful Out There</a:t>
            </a:r>
          </a:p>
        </p:txBody>
      </p:sp>
      <p:sp>
        <p:nvSpPr>
          <p:cNvPr id="3" name="Content Placeholder 2">
            <a:extLst>
              <a:ext uri="{FF2B5EF4-FFF2-40B4-BE49-F238E27FC236}">
                <a16:creationId xmlns:a16="http://schemas.microsoft.com/office/drawing/2014/main" id="{3D07E9FF-7E5B-484F-8702-5684EC49B5A5}"/>
              </a:ext>
            </a:extLst>
          </p:cNvPr>
          <p:cNvSpPr>
            <a:spLocks noGrp="1"/>
          </p:cNvSpPr>
          <p:nvPr>
            <p:ph sz="quarter" idx="11"/>
          </p:nvPr>
        </p:nvSpPr>
        <p:spPr/>
        <p:txBody>
          <a:bodyPr/>
          <a:lstStyle/>
          <a:p>
            <a:pPr marL="292608" indent="-292608">
              <a:buFont typeface="Arial" panose="020B0604020202020204" pitchFamily="34" charset="0"/>
              <a:buChar char="•"/>
            </a:pPr>
            <a:r>
              <a:rPr lang="en-US" b="1" dirty="0">
                <a:solidFill>
                  <a:srgbClr val="002060"/>
                </a:solidFill>
              </a:rPr>
              <a:t>Fundamental analysis</a:t>
            </a:r>
            <a:r>
              <a:rPr lang="en-US" dirty="0"/>
              <a:t> is a term for studying a company’s accounting statements and other financial and economic information to estimate the economic value of a company’s stock.</a:t>
            </a:r>
          </a:p>
          <a:p>
            <a:pPr marL="292608" indent="-292608">
              <a:buFont typeface="Arial" panose="020B0604020202020204" pitchFamily="34" charset="0"/>
              <a:buChar char="•"/>
            </a:pPr>
            <a:r>
              <a:rPr lang="en-US" dirty="0"/>
              <a:t>The basic idea is to identify “undervalued” stocks to buy and “overvalued” stocks to sell.</a:t>
            </a:r>
          </a:p>
          <a:p>
            <a:pPr marL="292608" indent="-292608">
              <a:buFont typeface="Arial" panose="020B0604020202020204" pitchFamily="34" charset="0"/>
              <a:buChar char="•"/>
            </a:pPr>
            <a:r>
              <a:rPr lang="en-US" dirty="0"/>
              <a:t>In practice however, such stocks may in fact be correctly priced for reasons not immediately apparent to the analyst.</a:t>
            </a:r>
          </a:p>
        </p:txBody>
      </p:sp>
      <p:sp>
        <p:nvSpPr>
          <p:cNvPr id="6" name="Slide Number Placeholder 5">
            <a:extLst>
              <a:ext uri="{FF2B5EF4-FFF2-40B4-BE49-F238E27FC236}">
                <a16:creationId xmlns:a16="http://schemas.microsoft.com/office/drawing/2014/main" id="{2C73478E-98BC-4DA6-B789-EF2ACEE212D4}"/>
              </a:ext>
            </a:extLst>
          </p:cNvPr>
          <p:cNvSpPr>
            <a:spLocks noGrp="1"/>
          </p:cNvSpPr>
          <p:nvPr>
            <p:ph type="sldNum" sz="quarter" idx="4"/>
          </p:nvPr>
        </p:nvSpPr>
        <p:spPr/>
        <p:txBody>
          <a:bodyPr/>
          <a:lstStyle/>
          <a:p>
            <a:fld id="{68151E55-6873-49E2-B8D5-2F265E6F1973}" type="slidenum">
              <a:rPr lang="en-US" smtClean="0"/>
              <a:pPr/>
              <a:t>5</a:t>
            </a:fld>
            <a:endParaRPr lang="en-US" dirty="0"/>
          </a:p>
        </p:txBody>
      </p:sp>
    </p:spTree>
    <p:extLst>
      <p:ext uri="{BB962C8B-B14F-4D97-AF65-F5344CB8AC3E}">
        <p14:creationId xmlns:p14="http://schemas.microsoft.com/office/powerpoint/2010/main" val="4335173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3229-D047-4317-923D-E02B31BD4465}"/>
              </a:ext>
            </a:extLst>
          </p:cNvPr>
          <p:cNvSpPr>
            <a:spLocks noGrp="1"/>
          </p:cNvSpPr>
          <p:nvPr>
            <p:ph type="title"/>
          </p:nvPr>
        </p:nvSpPr>
        <p:spPr/>
        <p:txBody>
          <a:bodyPr/>
          <a:lstStyle/>
          <a:p>
            <a:r>
              <a:rPr lang="en-US" dirty="0"/>
              <a:t>Enterprise Value Ratios, Overview</a:t>
            </a:r>
          </a:p>
        </p:txBody>
      </p:sp>
      <p:sp>
        <p:nvSpPr>
          <p:cNvPr id="3" name="Content Placeholder 2">
            <a:extLst>
              <a:ext uri="{FF2B5EF4-FFF2-40B4-BE49-F238E27FC236}">
                <a16:creationId xmlns:a16="http://schemas.microsoft.com/office/drawing/2014/main" id="{618DF2D0-7FE5-486C-8667-6BE1E0B774DB}"/>
              </a:ext>
            </a:extLst>
          </p:cNvPr>
          <p:cNvSpPr>
            <a:spLocks noGrp="1"/>
          </p:cNvSpPr>
          <p:nvPr>
            <p:ph sz="quarter" idx="11"/>
          </p:nvPr>
        </p:nvSpPr>
        <p:spPr/>
        <p:txBody>
          <a:bodyPr/>
          <a:lstStyle/>
          <a:p>
            <a:pPr marL="292608" indent="-292608">
              <a:buFont typeface="Arial" panose="020B0604020202020204" pitchFamily="34" charset="0"/>
              <a:buChar char="•"/>
            </a:pPr>
            <a:r>
              <a:rPr lang="en-US" dirty="0"/>
              <a:t>The </a:t>
            </a:r>
            <a:r>
              <a:rPr lang="en-US" b="1" dirty="0"/>
              <a:t>P</a:t>
            </a:r>
            <a:r>
              <a:rPr lang="en-US" sz="100" b="1" dirty="0"/>
              <a:t> </a:t>
            </a:r>
            <a:r>
              <a:rPr lang="en-US" b="1" dirty="0"/>
              <a:t>E ratio </a:t>
            </a:r>
            <a:r>
              <a:rPr lang="en-US" dirty="0"/>
              <a:t>is an </a:t>
            </a:r>
            <a:r>
              <a:rPr lang="en-US" b="1" dirty="0"/>
              <a:t>equity ratio</a:t>
            </a:r>
            <a:r>
              <a:rPr lang="en-US" dirty="0"/>
              <a:t>: numerator is price per share of stock and denominator is earnings per share of stock.</a:t>
            </a:r>
          </a:p>
          <a:p>
            <a:pPr marL="292608" indent="-292608">
              <a:buFont typeface="Arial" panose="020B0604020202020204" pitchFamily="34" charset="0"/>
              <a:buChar char="•"/>
            </a:pPr>
            <a:r>
              <a:rPr lang="en-US" dirty="0"/>
              <a:t>Practitioners often use ratios involving both debt and equity.</a:t>
            </a:r>
          </a:p>
          <a:p>
            <a:pPr marL="292608" indent="-292608">
              <a:buFont typeface="Arial" panose="020B0604020202020204" pitchFamily="34" charset="0"/>
              <a:buChar char="•"/>
            </a:pPr>
            <a:r>
              <a:rPr lang="en-US" dirty="0"/>
              <a:t>Perhaps the most common one is the </a:t>
            </a:r>
            <a:r>
              <a:rPr lang="en-US" b="1" dirty="0">
                <a:solidFill>
                  <a:srgbClr val="002060"/>
                </a:solidFill>
              </a:rPr>
              <a:t>enterprise value (E</a:t>
            </a:r>
            <a:r>
              <a:rPr lang="en-US" sz="100" b="1" dirty="0">
                <a:solidFill>
                  <a:srgbClr val="002060"/>
                </a:solidFill>
              </a:rPr>
              <a:t> </a:t>
            </a:r>
            <a:r>
              <a:rPr lang="en-US" b="1" dirty="0">
                <a:solidFill>
                  <a:srgbClr val="002060"/>
                </a:solidFill>
              </a:rPr>
              <a:t>V)</a:t>
            </a:r>
            <a:r>
              <a:rPr lang="en-US" dirty="0"/>
              <a:t> to </a:t>
            </a:r>
            <a:r>
              <a:rPr lang="en-US" b="1" dirty="0">
                <a:solidFill>
                  <a:srgbClr val="A9131A"/>
                </a:solidFill>
              </a:rPr>
              <a:t>E</a:t>
            </a:r>
            <a:r>
              <a:rPr lang="en-US" sz="100" b="1" dirty="0">
                <a:solidFill>
                  <a:srgbClr val="A9131A"/>
                </a:solidFill>
              </a:rPr>
              <a:t> </a:t>
            </a:r>
            <a:r>
              <a:rPr lang="en-US" b="1" dirty="0">
                <a:solidFill>
                  <a:srgbClr val="A9131A"/>
                </a:solidFill>
              </a:rPr>
              <a:t>B</a:t>
            </a:r>
            <a:r>
              <a:rPr lang="en-US" sz="100" b="1" dirty="0">
                <a:solidFill>
                  <a:srgbClr val="A9131A"/>
                </a:solidFill>
              </a:rPr>
              <a:t> </a:t>
            </a:r>
            <a:r>
              <a:rPr lang="en-US" b="1" dirty="0">
                <a:solidFill>
                  <a:srgbClr val="A9131A"/>
                </a:solidFill>
              </a:rPr>
              <a:t>I</a:t>
            </a:r>
            <a:r>
              <a:rPr lang="en-US" sz="100" b="1" dirty="0">
                <a:solidFill>
                  <a:srgbClr val="A9131A"/>
                </a:solidFill>
              </a:rPr>
              <a:t> </a:t>
            </a:r>
            <a:r>
              <a:rPr lang="en-US" b="1" dirty="0">
                <a:solidFill>
                  <a:srgbClr val="A9131A"/>
                </a:solidFill>
              </a:rPr>
              <a:t>T</a:t>
            </a:r>
            <a:r>
              <a:rPr lang="en-US" sz="100" b="1" dirty="0">
                <a:solidFill>
                  <a:srgbClr val="A9131A"/>
                </a:solidFill>
              </a:rPr>
              <a:t> </a:t>
            </a:r>
            <a:r>
              <a:rPr lang="en-US" b="1" dirty="0">
                <a:solidFill>
                  <a:srgbClr val="A9131A"/>
                </a:solidFill>
              </a:rPr>
              <a:t>D</a:t>
            </a:r>
            <a:r>
              <a:rPr lang="en-US" sz="100" b="1" dirty="0">
                <a:solidFill>
                  <a:srgbClr val="A9131A"/>
                </a:solidFill>
              </a:rPr>
              <a:t> </a:t>
            </a:r>
            <a:r>
              <a:rPr lang="en-US" b="1" dirty="0">
                <a:solidFill>
                  <a:srgbClr val="A9131A"/>
                </a:solidFill>
              </a:rPr>
              <a:t>A</a:t>
            </a:r>
            <a:r>
              <a:rPr lang="en-US" dirty="0"/>
              <a:t> ratio.</a:t>
            </a:r>
          </a:p>
          <a:p>
            <a:pPr marL="292608" indent="-292608">
              <a:buFont typeface="Arial" panose="020B0604020202020204" pitchFamily="34" charset="0"/>
              <a:buChar char="•"/>
            </a:pPr>
            <a:r>
              <a:rPr lang="en-US" b="1" dirty="0">
                <a:solidFill>
                  <a:srgbClr val="002060"/>
                </a:solidFill>
              </a:rPr>
              <a:t>Enterprise value</a:t>
            </a:r>
            <a:r>
              <a:rPr lang="en-US" dirty="0"/>
              <a:t> is equal to the market value of the firm’s equity plus the market value of the firm’s debt minus cash.</a:t>
            </a:r>
          </a:p>
          <a:p>
            <a:pPr marL="292608" indent="-292608">
              <a:buFont typeface="Arial" panose="020B0604020202020204" pitchFamily="34" charset="0"/>
              <a:buChar char="•"/>
            </a:pPr>
            <a:r>
              <a:rPr lang="en-US" b="1" dirty="0">
                <a:solidFill>
                  <a:srgbClr val="A9131A"/>
                </a:solidFill>
              </a:rPr>
              <a:t>E</a:t>
            </a:r>
            <a:r>
              <a:rPr lang="en-US" sz="100" b="1" dirty="0">
                <a:solidFill>
                  <a:srgbClr val="A9131A"/>
                </a:solidFill>
              </a:rPr>
              <a:t> </a:t>
            </a:r>
            <a:r>
              <a:rPr lang="en-US" b="1" dirty="0">
                <a:solidFill>
                  <a:srgbClr val="A9131A"/>
                </a:solidFill>
              </a:rPr>
              <a:t>B</a:t>
            </a:r>
            <a:r>
              <a:rPr lang="en-US" sz="100" b="1" dirty="0">
                <a:solidFill>
                  <a:srgbClr val="A9131A"/>
                </a:solidFill>
              </a:rPr>
              <a:t> </a:t>
            </a:r>
            <a:r>
              <a:rPr lang="en-US" b="1" dirty="0">
                <a:solidFill>
                  <a:srgbClr val="A9131A"/>
                </a:solidFill>
              </a:rPr>
              <a:t>I</a:t>
            </a:r>
            <a:r>
              <a:rPr lang="en-US" sz="100" b="1" dirty="0">
                <a:solidFill>
                  <a:srgbClr val="A9131A"/>
                </a:solidFill>
              </a:rPr>
              <a:t> </a:t>
            </a:r>
            <a:r>
              <a:rPr lang="en-US" b="1" dirty="0">
                <a:solidFill>
                  <a:srgbClr val="A9131A"/>
                </a:solidFill>
              </a:rPr>
              <a:t>T</a:t>
            </a:r>
            <a:r>
              <a:rPr lang="en-US" sz="100" b="1" dirty="0">
                <a:solidFill>
                  <a:srgbClr val="A9131A"/>
                </a:solidFill>
              </a:rPr>
              <a:t> </a:t>
            </a:r>
            <a:r>
              <a:rPr lang="en-US" b="1" dirty="0">
                <a:solidFill>
                  <a:srgbClr val="A9131A"/>
                </a:solidFill>
              </a:rPr>
              <a:t>D</a:t>
            </a:r>
            <a:r>
              <a:rPr lang="en-US" sz="100" b="1" dirty="0">
                <a:solidFill>
                  <a:srgbClr val="A9131A"/>
                </a:solidFill>
              </a:rPr>
              <a:t> </a:t>
            </a:r>
            <a:r>
              <a:rPr lang="en-US" b="1" dirty="0">
                <a:solidFill>
                  <a:srgbClr val="A9131A"/>
                </a:solidFill>
              </a:rPr>
              <a:t>A</a:t>
            </a:r>
            <a:r>
              <a:rPr lang="en-US" dirty="0"/>
              <a:t> stands for Earnings Before Interest, Taxes, Depreciation, and Amortization.</a:t>
            </a:r>
          </a:p>
        </p:txBody>
      </p:sp>
      <p:sp>
        <p:nvSpPr>
          <p:cNvPr id="6" name="Slide Number Placeholder 5">
            <a:extLst>
              <a:ext uri="{FF2B5EF4-FFF2-40B4-BE49-F238E27FC236}">
                <a16:creationId xmlns:a16="http://schemas.microsoft.com/office/drawing/2014/main" id="{F499654C-7E7F-4B35-B9BE-B825B834F25B}"/>
              </a:ext>
            </a:extLst>
          </p:cNvPr>
          <p:cNvSpPr>
            <a:spLocks noGrp="1"/>
          </p:cNvSpPr>
          <p:nvPr>
            <p:ph type="sldNum" sz="quarter" idx="4"/>
          </p:nvPr>
        </p:nvSpPr>
        <p:spPr/>
        <p:txBody>
          <a:bodyPr/>
          <a:lstStyle/>
          <a:p>
            <a:fld id="{68151E55-6873-49E2-B8D5-2F265E6F1973}" type="slidenum">
              <a:rPr lang="en-US" smtClean="0"/>
              <a:pPr/>
              <a:t>50</a:t>
            </a:fld>
            <a:endParaRPr lang="en-US" dirty="0"/>
          </a:p>
        </p:txBody>
      </p:sp>
    </p:spTree>
    <p:extLst>
      <p:ext uri="{BB962C8B-B14F-4D97-AF65-F5344CB8AC3E}">
        <p14:creationId xmlns:p14="http://schemas.microsoft.com/office/powerpoint/2010/main" val="4156825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964B2-4B29-4985-BC0E-5528B895339C}"/>
              </a:ext>
            </a:extLst>
          </p:cNvPr>
          <p:cNvSpPr>
            <a:spLocks noGrp="1"/>
          </p:cNvSpPr>
          <p:nvPr>
            <p:ph type="title"/>
          </p:nvPr>
        </p:nvSpPr>
        <p:spPr/>
        <p:txBody>
          <a:bodyPr>
            <a:normAutofit/>
          </a:bodyPr>
          <a:lstStyle/>
          <a:p>
            <a:r>
              <a:rPr lang="en-US" sz="3600" dirty="0"/>
              <a:t>Enterprise Value Ratios, Example</a:t>
            </a:r>
          </a:p>
        </p:txBody>
      </p:sp>
      <p:sp>
        <p:nvSpPr>
          <p:cNvPr id="3" name="Content Placeholder 2">
            <a:extLst>
              <a:ext uri="{FF2B5EF4-FFF2-40B4-BE49-F238E27FC236}">
                <a16:creationId xmlns:a16="http://schemas.microsoft.com/office/drawing/2014/main" id="{C8627A90-03C7-4FF2-91F7-3D123F4DF8AE}"/>
              </a:ext>
            </a:extLst>
          </p:cNvPr>
          <p:cNvSpPr>
            <a:spLocks noGrp="1"/>
          </p:cNvSpPr>
          <p:nvPr>
            <p:ph sz="quarter" idx="11"/>
          </p:nvPr>
        </p:nvSpPr>
        <p:spPr>
          <a:xfrm>
            <a:off x="342900" y="1276709"/>
            <a:ext cx="8458200" cy="1681644"/>
          </a:xfrm>
        </p:spPr>
        <p:txBody>
          <a:bodyPr/>
          <a:lstStyle/>
          <a:p>
            <a:pPr marL="292608" indent="-292608">
              <a:buFont typeface="Arial" panose="020B0604020202020204" pitchFamily="34" charset="0"/>
              <a:buChar char="•"/>
            </a:pPr>
            <a:r>
              <a:rPr lang="en-US" sz="2200" dirty="0"/>
              <a:t>Kourtney’s Kayaks has equity worth $800 million, debt worth $300 million, and cash of $100 million.</a:t>
            </a:r>
          </a:p>
          <a:p>
            <a:pPr marL="292608" indent="-292608">
              <a:buFont typeface="Arial" panose="020B0604020202020204" pitchFamily="34" charset="0"/>
              <a:buChar char="•"/>
            </a:pPr>
            <a:r>
              <a:rPr lang="en-US" sz="2200" dirty="0"/>
              <a:t>The </a:t>
            </a:r>
            <a:r>
              <a:rPr lang="en-US" sz="2200" b="1" dirty="0">
                <a:solidFill>
                  <a:srgbClr val="002060"/>
                </a:solidFill>
              </a:rPr>
              <a:t>enterprise value</a:t>
            </a:r>
            <a:r>
              <a:rPr lang="en-US" sz="2200" dirty="0"/>
              <a:t> is $1 billion (= 800 + 300 − 100).</a:t>
            </a:r>
          </a:p>
          <a:p>
            <a:pPr marL="292608" indent="-292608">
              <a:buFont typeface="Arial" panose="020B0604020202020204" pitchFamily="34" charset="0"/>
              <a:buChar char="•"/>
            </a:pPr>
            <a:r>
              <a:rPr lang="en-US" sz="2200" dirty="0"/>
              <a:t>Suppose Kourtney’s Kayaks’ income statement is:</a:t>
            </a:r>
          </a:p>
        </p:txBody>
      </p:sp>
      <p:graphicFrame>
        <p:nvGraphicFramePr>
          <p:cNvPr id="10" name="Table 9">
            <a:extLst>
              <a:ext uri="{FF2B5EF4-FFF2-40B4-BE49-F238E27FC236}">
                <a16:creationId xmlns:a16="http://schemas.microsoft.com/office/drawing/2014/main" id="{C619289E-45BD-4D81-B554-F2E98105BB08}"/>
              </a:ext>
            </a:extLst>
          </p:cNvPr>
          <p:cNvGraphicFramePr>
            <a:graphicFrameLocks noGrp="1"/>
          </p:cNvGraphicFramePr>
          <p:nvPr>
            <p:extLst>
              <p:ext uri="{D42A27DB-BD31-4B8C-83A1-F6EECF244321}">
                <p14:modId xmlns:p14="http://schemas.microsoft.com/office/powerpoint/2010/main" val="142078940"/>
              </p:ext>
            </p:extLst>
          </p:nvPr>
        </p:nvGraphicFramePr>
        <p:xfrm>
          <a:off x="447900" y="3061746"/>
          <a:ext cx="5236061" cy="2966720"/>
        </p:xfrm>
        <a:graphic>
          <a:graphicData uri="http://schemas.openxmlformats.org/drawingml/2006/table">
            <a:tbl>
              <a:tblPr firstRow="1" bandRow="1">
                <a:tableStyleId>{5C22544A-7EE6-4342-B048-85BDC9FD1C3A}</a:tableStyleId>
              </a:tblPr>
              <a:tblGrid>
                <a:gridCol w="3504080">
                  <a:extLst>
                    <a:ext uri="{9D8B030D-6E8A-4147-A177-3AD203B41FA5}">
                      <a16:colId xmlns:a16="http://schemas.microsoft.com/office/drawing/2014/main" val="4034144788"/>
                    </a:ext>
                  </a:extLst>
                </a:gridCol>
                <a:gridCol w="1731981">
                  <a:extLst>
                    <a:ext uri="{9D8B030D-6E8A-4147-A177-3AD203B41FA5}">
                      <a16:colId xmlns:a16="http://schemas.microsoft.com/office/drawing/2014/main" val="1884485947"/>
                    </a:ext>
                  </a:extLst>
                </a:gridCol>
              </a:tblGrid>
              <a:tr h="370840">
                <a:tc>
                  <a:txBody>
                    <a:bodyPr/>
                    <a:lstStyle/>
                    <a:p>
                      <a:r>
                        <a:rPr lang="en-US" b="0" dirty="0">
                          <a:solidFill>
                            <a:schemeClr val="tx1"/>
                          </a:solidFill>
                        </a:rPr>
                        <a:t>Revenue</a:t>
                      </a:r>
                    </a:p>
                  </a:txBody>
                  <a:tcPr>
                    <a:solidFill>
                      <a:schemeClr val="bg1"/>
                    </a:solidFill>
                  </a:tcPr>
                </a:tc>
                <a:tc>
                  <a:txBody>
                    <a:bodyPr/>
                    <a:lstStyle/>
                    <a:p>
                      <a:pPr algn="r"/>
                      <a:r>
                        <a:rPr lang="en-US" b="0" dirty="0">
                          <a:solidFill>
                            <a:schemeClr val="tx1"/>
                          </a:solidFill>
                        </a:rPr>
                        <a:t>$ 700 million</a:t>
                      </a:r>
                    </a:p>
                  </a:txBody>
                  <a:tcPr>
                    <a:solidFill>
                      <a:schemeClr val="bg1"/>
                    </a:solidFill>
                  </a:tcPr>
                </a:tc>
                <a:extLst>
                  <a:ext uri="{0D108BD9-81ED-4DB2-BD59-A6C34878D82A}">
                    <a16:rowId xmlns:a16="http://schemas.microsoft.com/office/drawing/2014/main" val="1982203110"/>
                  </a:ext>
                </a:extLst>
              </a:tr>
              <a:tr h="370840">
                <a:tc>
                  <a:txBody>
                    <a:bodyPr/>
                    <a:lstStyle/>
                    <a:p>
                      <a:r>
                        <a:rPr lang="en-US" b="0" dirty="0">
                          <a:solidFill>
                            <a:schemeClr val="tx1"/>
                          </a:solidFill>
                        </a:rPr>
                        <a:t>− Cost of goods sold</a:t>
                      </a:r>
                    </a:p>
                  </a:txBody>
                  <a:tcPr>
                    <a:solidFill>
                      <a:schemeClr val="bg1"/>
                    </a:solidFill>
                  </a:tcPr>
                </a:tc>
                <a:tc>
                  <a:txBody>
                    <a:bodyPr/>
                    <a:lstStyle/>
                    <a:p>
                      <a:pPr algn="r"/>
                      <a:r>
                        <a:rPr lang="en-US" b="0" u="sng" dirty="0">
                          <a:solidFill>
                            <a:schemeClr val="tx1"/>
                          </a:solidFill>
                        </a:rPr>
                        <a:t>  −500 million</a:t>
                      </a:r>
                    </a:p>
                  </a:txBody>
                  <a:tcPr>
                    <a:solidFill>
                      <a:schemeClr val="bg1"/>
                    </a:solidFill>
                  </a:tcPr>
                </a:tc>
                <a:extLst>
                  <a:ext uri="{0D108BD9-81ED-4DB2-BD59-A6C34878D82A}">
                    <a16:rowId xmlns:a16="http://schemas.microsoft.com/office/drawing/2014/main" val="1595045542"/>
                  </a:ext>
                </a:extLst>
              </a:tr>
              <a:tr h="370840">
                <a:tc>
                  <a:txBody>
                    <a:bodyPr/>
                    <a:lstStyle/>
                    <a:p>
                      <a:r>
                        <a:rPr lang="en-US" b="0" dirty="0">
                          <a:solidFill>
                            <a:schemeClr val="tx1"/>
                          </a:solidFill>
                        </a:rPr>
                        <a:t>E</a:t>
                      </a:r>
                      <a:r>
                        <a:rPr lang="en-US" sz="100" b="0" dirty="0">
                          <a:solidFill>
                            <a:schemeClr val="tx1"/>
                          </a:solidFill>
                        </a:rPr>
                        <a:t> </a:t>
                      </a:r>
                      <a:r>
                        <a:rPr lang="en-US" b="0" dirty="0">
                          <a:solidFill>
                            <a:schemeClr val="tx1"/>
                          </a:solidFill>
                        </a:rPr>
                        <a:t>B</a:t>
                      </a:r>
                      <a:r>
                        <a:rPr lang="en-US" sz="100" b="0" dirty="0">
                          <a:solidFill>
                            <a:schemeClr val="tx1"/>
                          </a:solidFill>
                        </a:rPr>
                        <a:t> </a:t>
                      </a:r>
                      <a:r>
                        <a:rPr lang="en-US" b="0" dirty="0">
                          <a:solidFill>
                            <a:schemeClr val="tx1"/>
                          </a:solidFill>
                        </a:rPr>
                        <a:t>I</a:t>
                      </a:r>
                      <a:r>
                        <a:rPr lang="en-US" sz="100" b="0" dirty="0">
                          <a:solidFill>
                            <a:schemeClr val="tx1"/>
                          </a:solidFill>
                        </a:rPr>
                        <a:t> </a:t>
                      </a:r>
                      <a:r>
                        <a:rPr lang="en-US" b="0" dirty="0">
                          <a:solidFill>
                            <a:schemeClr val="tx1"/>
                          </a:solidFill>
                        </a:rPr>
                        <a:t>T</a:t>
                      </a:r>
                      <a:r>
                        <a:rPr lang="en-US" sz="100" b="0" dirty="0">
                          <a:solidFill>
                            <a:schemeClr val="tx1"/>
                          </a:solidFill>
                        </a:rPr>
                        <a:t> </a:t>
                      </a:r>
                      <a:r>
                        <a:rPr lang="en-US" b="0" dirty="0">
                          <a:solidFill>
                            <a:schemeClr val="tx1"/>
                          </a:solidFill>
                        </a:rPr>
                        <a:t>D</a:t>
                      </a:r>
                      <a:r>
                        <a:rPr lang="en-US" sz="100" b="0" dirty="0">
                          <a:solidFill>
                            <a:schemeClr val="tx1"/>
                          </a:solidFill>
                        </a:rPr>
                        <a:t> </a:t>
                      </a:r>
                      <a:r>
                        <a:rPr lang="en-US" b="0" dirty="0">
                          <a:solidFill>
                            <a:schemeClr val="tx1"/>
                          </a:solidFill>
                        </a:rPr>
                        <a:t>A</a:t>
                      </a:r>
                    </a:p>
                  </a:txBody>
                  <a:tcPr>
                    <a:solidFill>
                      <a:schemeClr val="bg1"/>
                    </a:solidFill>
                  </a:tcPr>
                </a:tc>
                <a:tc>
                  <a:txBody>
                    <a:bodyPr/>
                    <a:lstStyle/>
                    <a:p>
                      <a:pPr algn="r"/>
                      <a:r>
                        <a:rPr lang="en-US" b="0" dirty="0">
                          <a:solidFill>
                            <a:schemeClr val="tx1"/>
                          </a:solidFill>
                        </a:rPr>
                        <a:t>$ 200 million</a:t>
                      </a:r>
                    </a:p>
                  </a:txBody>
                  <a:tcPr>
                    <a:solidFill>
                      <a:schemeClr val="bg1"/>
                    </a:solidFill>
                  </a:tcPr>
                </a:tc>
                <a:extLst>
                  <a:ext uri="{0D108BD9-81ED-4DB2-BD59-A6C34878D82A}">
                    <a16:rowId xmlns:a16="http://schemas.microsoft.com/office/drawing/2014/main" val="2367009196"/>
                  </a:ext>
                </a:extLst>
              </a:tr>
              <a:tr h="370840">
                <a:tc>
                  <a:txBody>
                    <a:bodyPr/>
                    <a:lstStyle/>
                    <a:p>
                      <a:r>
                        <a:rPr lang="en-US" b="0" dirty="0">
                          <a:solidFill>
                            <a:schemeClr val="tx1"/>
                          </a:solidFill>
                        </a:rPr>
                        <a:t>− Depreciation and amortization</a:t>
                      </a:r>
                    </a:p>
                  </a:txBody>
                  <a:tcPr>
                    <a:solidFill>
                      <a:schemeClr val="bg1"/>
                    </a:solidFill>
                  </a:tcPr>
                </a:tc>
                <a:tc>
                  <a:txBody>
                    <a:bodyPr/>
                    <a:lstStyle/>
                    <a:p>
                      <a:pPr algn="r"/>
                      <a:r>
                        <a:rPr lang="en-US" b="0" dirty="0">
                          <a:solidFill>
                            <a:schemeClr val="tx1"/>
                          </a:solidFill>
                        </a:rPr>
                        <a:t>−100 million</a:t>
                      </a:r>
                    </a:p>
                  </a:txBody>
                  <a:tcPr>
                    <a:solidFill>
                      <a:schemeClr val="bg1"/>
                    </a:solidFill>
                  </a:tcPr>
                </a:tc>
                <a:extLst>
                  <a:ext uri="{0D108BD9-81ED-4DB2-BD59-A6C34878D82A}">
                    <a16:rowId xmlns:a16="http://schemas.microsoft.com/office/drawing/2014/main" val="3264214473"/>
                  </a:ext>
                </a:extLst>
              </a:tr>
              <a:tr h="370840">
                <a:tc>
                  <a:txBody>
                    <a:bodyPr/>
                    <a:lstStyle/>
                    <a:p>
                      <a:r>
                        <a:rPr lang="en-US" b="0" dirty="0">
                          <a:solidFill>
                            <a:schemeClr val="tx1"/>
                          </a:solidFill>
                        </a:rPr>
                        <a:t>− Interest</a:t>
                      </a:r>
                    </a:p>
                  </a:txBody>
                  <a:tcPr>
                    <a:solidFill>
                      <a:schemeClr val="bg1"/>
                    </a:solidFill>
                  </a:tcPr>
                </a:tc>
                <a:tc>
                  <a:txBody>
                    <a:bodyPr/>
                    <a:lstStyle/>
                    <a:p>
                      <a:pPr algn="r"/>
                      <a:r>
                        <a:rPr lang="en-US" b="0" u="sng" dirty="0">
                          <a:solidFill>
                            <a:schemeClr val="tx1"/>
                          </a:solidFill>
                        </a:rPr>
                        <a:t>   −24 million</a:t>
                      </a:r>
                    </a:p>
                  </a:txBody>
                  <a:tcPr>
                    <a:solidFill>
                      <a:schemeClr val="bg1"/>
                    </a:solidFill>
                  </a:tcPr>
                </a:tc>
                <a:extLst>
                  <a:ext uri="{0D108BD9-81ED-4DB2-BD59-A6C34878D82A}">
                    <a16:rowId xmlns:a16="http://schemas.microsoft.com/office/drawing/2014/main" val="683274"/>
                  </a:ext>
                </a:extLst>
              </a:tr>
              <a:tr h="370840">
                <a:tc>
                  <a:txBody>
                    <a:bodyPr/>
                    <a:lstStyle/>
                    <a:p>
                      <a:r>
                        <a:rPr lang="en-US" b="0" dirty="0">
                          <a:solidFill>
                            <a:schemeClr val="tx1"/>
                          </a:solidFill>
                        </a:rPr>
                        <a:t>Pretax income</a:t>
                      </a:r>
                    </a:p>
                  </a:txBody>
                  <a:tcPr>
                    <a:solidFill>
                      <a:schemeClr val="bg1"/>
                    </a:solidFill>
                  </a:tcPr>
                </a:tc>
                <a:tc>
                  <a:txBody>
                    <a:bodyPr/>
                    <a:lstStyle/>
                    <a:p>
                      <a:pPr algn="r"/>
                      <a:r>
                        <a:rPr lang="en-US" b="0" dirty="0">
                          <a:solidFill>
                            <a:schemeClr val="tx1"/>
                          </a:solidFill>
                        </a:rPr>
                        <a:t>$  76 million</a:t>
                      </a:r>
                    </a:p>
                  </a:txBody>
                  <a:tcPr>
                    <a:solidFill>
                      <a:schemeClr val="bg1"/>
                    </a:solidFill>
                  </a:tcPr>
                </a:tc>
                <a:extLst>
                  <a:ext uri="{0D108BD9-81ED-4DB2-BD59-A6C34878D82A}">
                    <a16:rowId xmlns:a16="http://schemas.microsoft.com/office/drawing/2014/main" val="3626662373"/>
                  </a:ext>
                </a:extLst>
              </a:tr>
              <a:tr h="370840">
                <a:tc>
                  <a:txBody>
                    <a:bodyPr/>
                    <a:lstStyle/>
                    <a:p>
                      <a:r>
                        <a:rPr lang="en-US" b="0" dirty="0">
                          <a:solidFill>
                            <a:schemeClr val="tx1"/>
                          </a:solidFill>
                        </a:rPr>
                        <a:t>− Taxes (@21%)</a:t>
                      </a:r>
                    </a:p>
                  </a:txBody>
                  <a:tcPr>
                    <a:solidFill>
                      <a:schemeClr val="bg1"/>
                    </a:solidFill>
                  </a:tcPr>
                </a:tc>
                <a:tc>
                  <a:txBody>
                    <a:bodyPr/>
                    <a:lstStyle/>
                    <a:p>
                      <a:pPr algn="r"/>
                      <a:r>
                        <a:rPr lang="en-US" b="0" u="sng" dirty="0">
                          <a:solidFill>
                            <a:schemeClr val="tx1"/>
                          </a:solidFill>
                        </a:rPr>
                        <a:t>   −16 million</a:t>
                      </a:r>
                    </a:p>
                  </a:txBody>
                  <a:tcPr>
                    <a:solidFill>
                      <a:schemeClr val="bg1"/>
                    </a:solidFill>
                  </a:tcPr>
                </a:tc>
                <a:extLst>
                  <a:ext uri="{0D108BD9-81ED-4DB2-BD59-A6C34878D82A}">
                    <a16:rowId xmlns:a16="http://schemas.microsoft.com/office/drawing/2014/main" val="1945016226"/>
                  </a:ext>
                </a:extLst>
              </a:tr>
              <a:tr h="370840">
                <a:tc>
                  <a:txBody>
                    <a:bodyPr/>
                    <a:lstStyle/>
                    <a:p>
                      <a:r>
                        <a:rPr lang="en-US" b="0" dirty="0">
                          <a:solidFill>
                            <a:schemeClr val="tx1"/>
                          </a:solidFill>
                        </a:rPr>
                        <a:t>Net income</a:t>
                      </a:r>
                    </a:p>
                  </a:txBody>
                  <a:tcPr>
                    <a:solidFill>
                      <a:schemeClr val="bg1"/>
                    </a:solidFill>
                  </a:tcPr>
                </a:tc>
                <a:tc>
                  <a:txBody>
                    <a:bodyPr/>
                    <a:lstStyle/>
                    <a:p>
                      <a:pPr algn="r"/>
                      <a:r>
                        <a:rPr lang="en-US" b="0" dirty="0">
                          <a:solidFill>
                            <a:schemeClr val="tx1"/>
                          </a:solidFill>
                        </a:rPr>
                        <a:t>$  60 million</a:t>
                      </a:r>
                    </a:p>
                  </a:txBody>
                  <a:tcPr>
                    <a:solidFill>
                      <a:schemeClr val="bg1"/>
                    </a:solidFill>
                  </a:tcPr>
                </a:tc>
                <a:extLst>
                  <a:ext uri="{0D108BD9-81ED-4DB2-BD59-A6C34878D82A}">
                    <a16:rowId xmlns:a16="http://schemas.microsoft.com/office/drawing/2014/main" val="1245713714"/>
                  </a:ext>
                </a:extLst>
              </a:tr>
            </a:tbl>
          </a:graphicData>
        </a:graphic>
      </p:graphicFrame>
      <p:sp>
        <p:nvSpPr>
          <p:cNvPr id="8" name="Content Placeholder 7">
            <a:extLst>
              <a:ext uri="{FF2B5EF4-FFF2-40B4-BE49-F238E27FC236}">
                <a16:creationId xmlns:a16="http://schemas.microsoft.com/office/drawing/2014/main" id="{2D18B07D-2EB4-4EA2-AAAA-2A0F91B90846}"/>
              </a:ext>
            </a:extLst>
          </p:cNvPr>
          <p:cNvSpPr>
            <a:spLocks noGrp="1"/>
          </p:cNvSpPr>
          <p:nvPr>
            <p:ph sz="quarter" idx="15"/>
          </p:nvPr>
        </p:nvSpPr>
        <p:spPr>
          <a:xfrm>
            <a:off x="6164132" y="3324113"/>
            <a:ext cx="2650818" cy="2108499"/>
          </a:xfrm>
        </p:spPr>
        <p:style>
          <a:lnRef idx="2">
            <a:schemeClr val="accent1"/>
          </a:lnRef>
          <a:fillRef idx="1">
            <a:schemeClr val="lt1"/>
          </a:fillRef>
          <a:effectRef idx="0">
            <a:schemeClr val="accent1"/>
          </a:effectRef>
          <a:fontRef idx="minor">
            <a:schemeClr val="dk1"/>
          </a:fontRef>
        </p:style>
        <p:txBody>
          <a:bodyPr/>
          <a:lstStyle/>
          <a:p>
            <a:pPr algn="ctr"/>
            <a:r>
              <a:rPr lang="en-US" sz="2200" b="1" dirty="0">
                <a:solidFill>
                  <a:srgbClr val="A9131A"/>
                </a:solidFill>
              </a:rPr>
              <a:t>Any income statement item below E</a:t>
            </a:r>
            <a:r>
              <a:rPr lang="en-US" sz="100" b="1" dirty="0">
                <a:solidFill>
                  <a:srgbClr val="A9131A"/>
                </a:solidFill>
              </a:rPr>
              <a:t> </a:t>
            </a:r>
            <a:r>
              <a:rPr lang="en-US" sz="2200" b="1" dirty="0">
                <a:solidFill>
                  <a:srgbClr val="A9131A"/>
                </a:solidFill>
              </a:rPr>
              <a:t>B</a:t>
            </a:r>
            <a:r>
              <a:rPr lang="en-US" sz="100" b="1" dirty="0">
                <a:solidFill>
                  <a:srgbClr val="A9131A"/>
                </a:solidFill>
              </a:rPr>
              <a:t> </a:t>
            </a:r>
            <a:r>
              <a:rPr lang="en-US" sz="2200" b="1" dirty="0">
                <a:solidFill>
                  <a:srgbClr val="A9131A"/>
                </a:solidFill>
              </a:rPr>
              <a:t>I</a:t>
            </a:r>
            <a:r>
              <a:rPr lang="en-US" sz="100" b="1" dirty="0">
                <a:solidFill>
                  <a:srgbClr val="A9131A"/>
                </a:solidFill>
              </a:rPr>
              <a:t> </a:t>
            </a:r>
            <a:r>
              <a:rPr lang="en-US" sz="2200" b="1" dirty="0">
                <a:solidFill>
                  <a:srgbClr val="A9131A"/>
                </a:solidFill>
              </a:rPr>
              <a:t>T</a:t>
            </a:r>
            <a:r>
              <a:rPr lang="en-US" sz="100" b="1" dirty="0">
                <a:solidFill>
                  <a:srgbClr val="A9131A"/>
                </a:solidFill>
              </a:rPr>
              <a:t> </a:t>
            </a:r>
            <a:r>
              <a:rPr lang="en-US" sz="2200" b="1" dirty="0">
                <a:solidFill>
                  <a:srgbClr val="A9131A"/>
                </a:solidFill>
              </a:rPr>
              <a:t>D</a:t>
            </a:r>
            <a:r>
              <a:rPr lang="en-US" sz="100" b="1" dirty="0">
                <a:solidFill>
                  <a:srgbClr val="A9131A"/>
                </a:solidFill>
              </a:rPr>
              <a:t> </a:t>
            </a:r>
            <a:r>
              <a:rPr lang="en-US" sz="2200" b="1" dirty="0">
                <a:solidFill>
                  <a:srgbClr val="A9131A"/>
                </a:solidFill>
              </a:rPr>
              <a:t>A is not included in the E</a:t>
            </a:r>
            <a:r>
              <a:rPr lang="en-US" sz="100" b="1" dirty="0">
                <a:solidFill>
                  <a:srgbClr val="A9131A"/>
                </a:solidFill>
              </a:rPr>
              <a:t> </a:t>
            </a:r>
            <a:r>
              <a:rPr lang="en-US" sz="2200" b="1" dirty="0">
                <a:solidFill>
                  <a:srgbClr val="A9131A"/>
                </a:solidFill>
              </a:rPr>
              <a:t>V to E</a:t>
            </a:r>
            <a:r>
              <a:rPr lang="en-US" sz="100" b="1" dirty="0">
                <a:solidFill>
                  <a:srgbClr val="A9131A"/>
                </a:solidFill>
              </a:rPr>
              <a:t> </a:t>
            </a:r>
            <a:r>
              <a:rPr lang="en-US" sz="2200" b="1" dirty="0">
                <a:solidFill>
                  <a:srgbClr val="A9131A"/>
                </a:solidFill>
              </a:rPr>
              <a:t>B</a:t>
            </a:r>
            <a:r>
              <a:rPr lang="en-US" sz="100" b="1" dirty="0">
                <a:solidFill>
                  <a:srgbClr val="A9131A"/>
                </a:solidFill>
              </a:rPr>
              <a:t> </a:t>
            </a:r>
            <a:r>
              <a:rPr lang="en-US" sz="2200" b="1" dirty="0">
                <a:solidFill>
                  <a:srgbClr val="A9131A"/>
                </a:solidFill>
              </a:rPr>
              <a:t>I</a:t>
            </a:r>
            <a:r>
              <a:rPr lang="en-US" sz="100" b="1" dirty="0">
                <a:solidFill>
                  <a:srgbClr val="A9131A"/>
                </a:solidFill>
              </a:rPr>
              <a:t> </a:t>
            </a:r>
            <a:r>
              <a:rPr lang="en-US" sz="2200" b="1" dirty="0">
                <a:solidFill>
                  <a:srgbClr val="A9131A"/>
                </a:solidFill>
              </a:rPr>
              <a:t>T</a:t>
            </a:r>
            <a:r>
              <a:rPr lang="en-US" sz="100" b="1" dirty="0">
                <a:solidFill>
                  <a:srgbClr val="A9131A"/>
                </a:solidFill>
              </a:rPr>
              <a:t> </a:t>
            </a:r>
            <a:r>
              <a:rPr lang="en-US" sz="2200" b="1" dirty="0">
                <a:solidFill>
                  <a:srgbClr val="A9131A"/>
                </a:solidFill>
              </a:rPr>
              <a:t>D</a:t>
            </a:r>
            <a:r>
              <a:rPr lang="en-US" sz="100" b="1" dirty="0">
                <a:solidFill>
                  <a:srgbClr val="A9131A"/>
                </a:solidFill>
              </a:rPr>
              <a:t> </a:t>
            </a:r>
            <a:r>
              <a:rPr lang="en-US" sz="2200" b="1" dirty="0">
                <a:solidFill>
                  <a:srgbClr val="A9131A"/>
                </a:solidFill>
              </a:rPr>
              <a:t>A ratio.</a:t>
            </a:r>
          </a:p>
        </p:txBody>
      </p:sp>
      <p:sp>
        <p:nvSpPr>
          <p:cNvPr id="4" name="Content Placeholder 3">
            <a:extLst>
              <a:ext uri="{FF2B5EF4-FFF2-40B4-BE49-F238E27FC236}">
                <a16:creationId xmlns:a16="http://schemas.microsoft.com/office/drawing/2014/main" id="{302B03BF-5C29-480D-B5B3-0832555EEBAC}"/>
              </a:ext>
            </a:extLst>
          </p:cNvPr>
          <p:cNvSpPr>
            <a:spLocks noGrp="1"/>
          </p:cNvSpPr>
          <p:nvPr>
            <p:ph sz="quarter" idx="14"/>
          </p:nvPr>
        </p:nvSpPr>
        <p:spPr>
          <a:xfrm>
            <a:off x="342900" y="6131859"/>
            <a:ext cx="8381552" cy="430306"/>
          </a:xfrm>
        </p:spPr>
        <p:txBody>
          <a:bodyPr/>
          <a:lstStyle/>
          <a:p>
            <a:pPr marL="342900" indent="-342900">
              <a:buFont typeface="Arial" panose="020B0604020202020204" pitchFamily="34" charset="0"/>
              <a:buChar char="•"/>
            </a:pPr>
            <a:r>
              <a:rPr lang="en-US" sz="2200" dirty="0"/>
              <a:t>The E</a:t>
            </a:r>
            <a:r>
              <a:rPr lang="en-US" sz="100" dirty="0"/>
              <a:t> </a:t>
            </a:r>
            <a:r>
              <a:rPr lang="en-US" sz="2200" dirty="0"/>
              <a:t>V to E</a:t>
            </a:r>
            <a:r>
              <a:rPr lang="en-US" sz="100" dirty="0"/>
              <a:t> </a:t>
            </a:r>
            <a:r>
              <a:rPr lang="en-US" sz="2200" dirty="0"/>
              <a:t>B</a:t>
            </a:r>
            <a:r>
              <a:rPr lang="en-US" sz="100" dirty="0"/>
              <a:t> </a:t>
            </a:r>
            <a:r>
              <a:rPr lang="en-US" sz="2200" dirty="0"/>
              <a:t>I</a:t>
            </a:r>
            <a:r>
              <a:rPr lang="en-US" sz="100" dirty="0"/>
              <a:t> </a:t>
            </a:r>
            <a:r>
              <a:rPr lang="en-US" sz="2200" dirty="0"/>
              <a:t>T</a:t>
            </a:r>
            <a:r>
              <a:rPr lang="en-US" sz="100" dirty="0"/>
              <a:t> </a:t>
            </a:r>
            <a:r>
              <a:rPr lang="en-US" sz="2200" dirty="0"/>
              <a:t>D</a:t>
            </a:r>
            <a:r>
              <a:rPr lang="en-US" sz="100" dirty="0"/>
              <a:t> </a:t>
            </a:r>
            <a:r>
              <a:rPr lang="en-US" sz="2200" dirty="0"/>
              <a:t>A ratio is 5 (= $1 billion / $200 million).</a:t>
            </a:r>
          </a:p>
        </p:txBody>
      </p:sp>
      <p:sp>
        <p:nvSpPr>
          <p:cNvPr id="7" name="Slide Number Placeholder 6">
            <a:extLst>
              <a:ext uri="{FF2B5EF4-FFF2-40B4-BE49-F238E27FC236}">
                <a16:creationId xmlns:a16="http://schemas.microsoft.com/office/drawing/2014/main" id="{06746E7F-E357-4670-A9E6-C018F5B1980B}"/>
              </a:ext>
            </a:extLst>
          </p:cNvPr>
          <p:cNvSpPr>
            <a:spLocks noGrp="1"/>
          </p:cNvSpPr>
          <p:nvPr>
            <p:ph type="sldNum" sz="quarter" idx="10"/>
          </p:nvPr>
        </p:nvSpPr>
        <p:spPr/>
        <p:txBody>
          <a:bodyPr/>
          <a:lstStyle/>
          <a:p>
            <a:fld id="{68151E55-6873-49E2-B8D5-2F265E6F1973}" type="slidenum">
              <a:rPr lang="en-US" smtClean="0"/>
              <a:t>51</a:t>
            </a:fld>
            <a:endParaRPr lang="en-US"/>
          </a:p>
        </p:txBody>
      </p:sp>
    </p:spTree>
    <p:extLst>
      <p:ext uri="{BB962C8B-B14F-4D97-AF65-F5344CB8AC3E}">
        <p14:creationId xmlns:p14="http://schemas.microsoft.com/office/powerpoint/2010/main" val="13970749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E6A4A-65AC-4D8A-98F3-334FE2B0F659}"/>
              </a:ext>
            </a:extLst>
          </p:cNvPr>
          <p:cNvSpPr>
            <a:spLocks noGrp="1"/>
          </p:cNvSpPr>
          <p:nvPr>
            <p:ph type="title"/>
          </p:nvPr>
        </p:nvSpPr>
        <p:spPr/>
        <p:txBody>
          <a:bodyPr>
            <a:noAutofit/>
          </a:bodyPr>
          <a:lstStyle/>
          <a:p>
            <a:r>
              <a:rPr lang="en-US" sz="3200" dirty="0"/>
              <a:t>Using Enterprise Value Ratio to Estimate Stock Price</a:t>
            </a:r>
          </a:p>
        </p:txBody>
      </p:sp>
      <p:sp>
        <p:nvSpPr>
          <p:cNvPr id="3" name="Content Placeholder 2">
            <a:extLst>
              <a:ext uri="{FF2B5EF4-FFF2-40B4-BE49-F238E27FC236}">
                <a16:creationId xmlns:a16="http://schemas.microsoft.com/office/drawing/2014/main" id="{B342EBC1-5A18-4EE6-8268-415880B484BC}"/>
              </a:ext>
            </a:extLst>
          </p:cNvPr>
          <p:cNvSpPr>
            <a:spLocks noGrp="1"/>
          </p:cNvSpPr>
          <p:nvPr>
            <p:ph sz="quarter" idx="11"/>
          </p:nvPr>
        </p:nvSpPr>
        <p:spPr>
          <a:xfrm>
            <a:off x="342900" y="1276710"/>
            <a:ext cx="8458200" cy="4295752"/>
          </a:xfrm>
        </p:spPr>
        <p:txBody>
          <a:bodyPr/>
          <a:lstStyle/>
          <a:p>
            <a:pPr marL="292608" indent="-292608">
              <a:buFont typeface="Arial" panose="020B0604020202020204" pitchFamily="34" charset="0"/>
              <a:buChar char="•"/>
            </a:pPr>
            <a:r>
              <a:rPr lang="en-US" sz="2200" dirty="0"/>
              <a:t>Analysts often assume that similar firms have similar E</a:t>
            </a:r>
            <a:r>
              <a:rPr lang="en-US" sz="100" dirty="0"/>
              <a:t> </a:t>
            </a:r>
            <a:r>
              <a:rPr lang="en-US" sz="2200" dirty="0"/>
              <a:t>V/E</a:t>
            </a:r>
            <a:r>
              <a:rPr lang="en-US" sz="100" dirty="0"/>
              <a:t> </a:t>
            </a:r>
            <a:r>
              <a:rPr lang="en-US" sz="2200" dirty="0"/>
              <a:t>B</a:t>
            </a:r>
            <a:r>
              <a:rPr lang="en-US" sz="100" dirty="0"/>
              <a:t> </a:t>
            </a:r>
            <a:r>
              <a:rPr lang="en-US" sz="2200" dirty="0"/>
              <a:t>I</a:t>
            </a:r>
            <a:r>
              <a:rPr lang="en-US" sz="100" dirty="0"/>
              <a:t> </a:t>
            </a:r>
            <a:r>
              <a:rPr lang="en-US" sz="2200" dirty="0"/>
              <a:t>T</a:t>
            </a:r>
            <a:r>
              <a:rPr lang="en-US" sz="100" dirty="0"/>
              <a:t> </a:t>
            </a:r>
            <a:r>
              <a:rPr lang="en-US" sz="2200" dirty="0"/>
              <a:t>D</a:t>
            </a:r>
            <a:r>
              <a:rPr lang="en-US" sz="100" dirty="0"/>
              <a:t> </a:t>
            </a:r>
            <a:r>
              <a:rPr lang="en-US" sz="2200" dirty="0"/>
              <a:t>A ratios (and similar P</a:t>
            </a:r>
            <a:r>
              <a:rPr lang="en-US" sz="100" dirty="0"/>
              <a:t> </a:t>
            </a:r>
            <a:r>
              <a:rPr lang="en-US" sz="2200" dirty="0"/>
              <a:t>E ratio, too).</a:t>
            </a:r>
          </a:p>
          <a:p>
            <a:pPr marL="292608" indent="-292608">
              <a:buFont typeface="Arial" panose="020B0604020202020204" pitchFamily="34" charset="0"/>
              <a:buChar char="•"/>
            </a:pPr>
            <a:r>
              <a:rPr lang="en-US" sz="2200" dirty="0"/>
              <a:t>Suppose the average E</a:t>
            </a:r>
            <a:r>
              <a:rPr lang="en-US" sz="100" dirty="0"/>
              <a:t> </a:t>
            </a:r>
            <a:r>
              <a:rPr lang="en-US" sz="2200" dirty="0"/>
              <a:t>B/E</a:t>
            </a:r>
            <a:r>
              <a:rPr lang="en-US" sz="100" dirty="0"/>
              <a:t> </a:t>
            </a:r>
            <a:r>
              <a:rPr lang="en-US" sz="2200" dirty="0"/>
              <a:t>B</a:t>
            </a:r>
            <a:r>
              <a:rPr lang="en-US" sz="100" dirty="0"/>
              <a:t> </a:t>
            </a:r>
            <a:r>
              <a:rPr lang="en-US" sz="2200" dirty="0"/>
              <a:t>I</a:t>
            </a:r>
            <a:r>
              <a:rPr lang="en-US" sz="100" dirty="0"/>
              <a:t> </a:t>
            </a:r>
            <a:r>
              <a:rPr lang="en-US" sz="2200" dirty="0"/>
              <a:t>T</a:t>
            </a:r>
            <a:r>
              <a:rPr lang="en-US" sz="100" dirty="0"/>
              <a:t> </a:t>
            </a:r>
            <a:r>
              <a:rPr lang="en-US" sz="2200" dirty="0"/>
              <a:t>D</a:t>
            </a:r>
            <a:r>
              <a:rPr lang="en-US" sz="100" dirty="0"/>
              <a:t> </a:t>
            </a:r>
            <a:r>
              <a:rPr lang="en-US" sz="2200" dirty="0"/>
              <a:t>A ratio in an industry is 6.</a:t>
            </a:r>
          </a:p>
          <a:p>
            <a:pPr marL="292608" indent="-292608">
              <a:buFont typeface="Arial" panose="020B0604020202020204" pitchFamily="34" charset="0"/>
              <a:buChar char="•"/>
            </a:pPr>
            <a:r>
              <a:rPr lang="en-US" sz="2200" dirty="0"/>
              <a:t>Qwerty Corporation, a firm in the industry, has E</a:t>
            </a:r>
            <a:r>
              <a:rPr lang="en-US" sz="100" dirty="0"/>
              <a:t> </a:t>
            </a:r>
            <a:r>
              <a:rPr lang="en-US" sz="2200" dirty="0"/>
              <a:t>B</a:t>
            </a:r>
            <a:r>
              <a:rPr lang="en-US" sz="100" dirty="0"/>
              <a:t> </a:t>
            </a:r>
            <a:r>
              <a:rPr lang="en-US" sz="2200" dirty="0"/>
              <a:t>I</a:t>
            </a:r>
            <a:r>
              <a:rPr lang="en-US" sz="100" dirty="0"/>
              <a:t> </a:t>
            </a:r>
            <a:r>
              <a:rPr lang="en-US" sz="2200" dirty="0"/>
              <a:t>T</a:t>
            </a:r>
            <a:r>
              <a:rPr lang="en-US" sz="100" dirty="0"/>
              <a:t> </a:t>
            </a:r>
            <a:r>
              <a:rPr lang="en-US" sz="2200" dirty="0"/>
              <a:t>D</a:t>
            </a:r>
            <a:r>
              <a:rPr lang="en-US" sz="100" dirty="0"/>
              <a:t> </a:t>
            </a:r>
            <a:r>
              <a:rPr lang="en-US" sz="2200" dirty="0"/>
              <a:t>A of $50 million.</a:t>
            </a:r>
          </a:p>
          <a:p>
            <a:pPr marL="292608" indent="-292608">
              <a:buFont typeface="Arial" panose="020B0604020202020204" pitchFamily="34" charset="0"/>
              <a:buChar char="•"/>
            </a:pPr>
            <a:r>
              <a:rPr lang="en-US" sz="2200" dirty="0"/>
              <a:t>If Qwerty Corporation is judged to be similar to the rest of the industry, its enterprise value is estimated at $</a:t>
            </a:r>
            <a:r>
              <a:rPr lang="en-US" sz="2200" b="1" dirty="0">
                <a:solidFill>
                  <a:srgbClr val="002060"/>
                </a:solidFill>
              </a:rPr>
              <a:t>300 million </a:t>
            </a:r>
            <a:r>
              <a:rPr lang="en-US" sz="2200" dirty="0"/>
              <a:t>(= 6 × $50 million).</a:t>
            </a:r>
          </a:p>
          <a:p>
            <a:pPr marL="292608" indent="-292608">
              <a:buFont typeface="Arial" panose="020B0604020202020204" pitchFamily="34" charset="0"/>
              <a:buChar char="•"/>
            </a:pPr>
            <a:r>
              <a:rPr lang="en-US" sz="2200" dirty="0"/>
              <a:t>If Qwerty Corporation has $75 million of debt and $25 million of cash, the E</a:t>
            </a:r>
            <a:r>
              <a:rPr lang="en-US" sz="100" dirty="0"/>
              <a:t> </a:t>
            </a:r>
            <a:r>
              <a:rPr lang="en-US" sz="2200" dirty="0"/>
              <a:t>V estimate provides an estimate of it stock value:</a:t>
            </a:r>
            <a:br>
              <a:rPr lang="en-US" sz="2200" dirty="0"/>
            </a:br>
            <a:r>
              <a:rPr lang="en-US" sz="2200" dirty="0"/>
              <a:t>$</a:t>
            </a:r>
            <a:r>
              <a:rPr lang="en-US" sz="2200" b="1" dirty="0">
                <a:solidFill>
                  <a:srgbClr val="A9131A"/>
                </a:solidFill>
              </a:rPr>
              <a:t>250 million</a:t>
            </a:r>
            <a:r>
              <a:rPr lang="en-US" sz="2200" dirty="0"/>
              <a:t> (= $300 − $75 + $25).</a:t>
            </a:r>
          </a:p>
        </p:txBody>
      </p:sp>
      <p:sp>
        <p:nvSpPr>
          <p:cNvPr id="4" name="Content Placeholder 3">
            <a:extLst>
              <a:ext uri="{FF2B5EF4-FFF2-40B4-BE49-F238E27FC236}">
                <a16:creationId xmlns:a16="http://schemas.microsoft.com/office/drawing/2014/main" id="{A21DF3CB-B7FD-423E-8E9E-A848A397E030}"/>
              </a:ext>
            </a:extLst>
          </p:cNvPr>
          <p:cNvSpPr>
            <a:spLocks noGrp="1"/>
          </p:cNvSpPr>
          <p:nvPr>
            <p:ph sz="quarter" idx="14"/>
          </p:nvPr>
        </p:nvSpPr>
        <p:spPr>
          <a:xfrm>
            <a:off x="342900" y="5701553"/>
            <a:ext cx="8458200" cy="839095"/>
          </a:xfrm>
        </p:spPr>
        <p:txBody>
          <a:bodyPr/>
          <a:lstStyle/>
          <a:p>
            <a:pPr algn="ctr"/>
            <a:r>
              <a:rPr lang="en-US" b="1" dirty="0"/>
              <a:t>Consult the textbook: There are four important questions concerning enterprise value ratios.</a:t>
            </a:r>
          </a:p>
        </p:txBody>
      </p:sp>
      <p:sp>
        <p:nvSpPr>
          <p:cNvPr id="7" name="Slide Number Placeholder 6">
            <a:extLst>
              <a:ext uri="{FF2B5EF4-FFF2-40B4-BE49-F238E27FC236}">
                <a16:creationId xmlns:a16="http://schemas.microsoft.com/office/drawing/2014/main" id="{8C288E11-6FA8-4C7B-8897-494F99EE65C6}"/>
              </a:ext>
            </a:extLst>
          </p:cNvPr>
          <p:cNvSpPr>
            <a:spLocks noGrp="1"/>
          </p:cNvSpPr>
          <p:nvPr>
            <p:ph type="sldNum" sz="quarter" idx="10"/>
          </p:nvPr>
        </p:nvSpPr>
        <p:spPr/>
        <p:txBody>
          <a:bodyPr/>
          <a:lstStyle/>
          <a:p>
            <a:fld id="{68151E55-6873-49E2-B8D5-2F265E6F1973}" type="slidenum">
              <a:rPr lang="en-US" smtClean="0"/>
              <a:t>52</a:t>
            </a:fld>
            <a:endParaRPr lang="en-US"/>
          </a:p>
        </p:txBody>
      </p:sp>
    </p:spTree>
    <p:extLst>
      <p:ext uri="{BB962C8B-B14F-4D97-AF65-F5344CB8AC3E}">
        <p14:creationId xmlns:p14="http://schemas.microsoft.com/office/powerpoint/2010/main" val="31753625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B2D55-D5E3-4C54-954B-B328E636E3FC}"/>
              </a:ext>
            </a:extLst>
          </p:cNvPr>
          <p:cNvSpPr>
            <a:spLocks noGrp="1"/>
          </p:cNvSpPr>
          <p:nvPr>
            <p:ph type="title"/>
          </p:nvPr>
        </p:nvSpPr>
        <p:spPr/>
        <p:txBody>
          <a:bodyPr>
            <a:normAutofit fontScale="90000"/>
          </a:bodyPr>
          <a:lstStyle/>
          <a:p>
            <a:r>
              <a:rPr lang="en-US" dirty="0"/>
              <a:t>An Analysis of the C</a:t>
            </a:r>
            <a:r>
              <a:rPr lang="en-US" sz="100" dirty="0"/>
              <a:t> </a:t>
            </a:r>
            <a:r>
              <a:rPr lang="en-US" dirty="0"/>
              <a:t>V</a:t>
            </a:r>
            <a:r>
              <a:rPr lang="en-US" sz="100" dirty="0"/>
              <a:t> </a:t>
            </a:r>
            <a:r>
              <a:rPr lang="en-US" dirty="0"/>
              <a:t>S Health Corporation</a:t>
            </a:r>
          </a:p>
        </p:txBody>
      </p:sp>
      <p:sp>
        <p:nvSpPr>
          <p:cNvPr id="3" name="Content Placeholder 2">
            <a:extLst>
              <a:ext uri="{FF2B5EF4-FFF2-40B4-BE49-F238E27FC236}">
                <a16:creationId xmlns:a16="http://schemas.microsoft.com/office/drawing/2014/main" id="{E2CC2097-E23A-4293-83A2-46A0FDEDB26C}"/>
              </a:ext>
            </a:extLst>
          </p:cNvPr>
          <p:cNvSpPr>
            <a:spLocks noGrp="1"/>
          </p:cNvSpPr>
          <p:nvPr>
            <p:ph sz="quarter" idx="11"/>
          </p:nvPr>
        </p:nvSpPr>
        <p:spPr>
          <a:xfrm>
            <a:off x="342900" y="1276709"/>
            <a:ext cx="8458200" cy="4971691"/>
          </a:xfrm>
        </p:spPr>
        <p:txBody>
          <a:bodyPr/>
          <a:lstStyle/>
          <a:p>
            <a:pPr algn="ctr"/>
            <a:r>
              <a:rPr lang="en-US" dirty="0"/>
              <a:t>The next few slides contain a financial analysis of C</a:t>
            </a:r>
            <a:r>
              <a:rPr lang="en-US" sz="100" dirty="0"/>
              <a:t> </a:t>
            </a:r>
            <a:r>
              <a:rPr lang="en-US" dirty="0"/>
              <a:t>V</a:t>
            </a:r>
            <a:r>
              <a:rPr lang="en-US" sz="100" dirty="0"/>
              <a:t> </a:t>
            </a:r>
            <a:r>
              <a:rPr lang="en-US" dirty="0"/>
              <a:t>S Health Corporation, using data from the </a:t>
            </a:r>
            <a:r>
              <a:rPr lang="en-US" i="1" dirty="0"/>
              <a:t>Value Line Investment Survey.</a:t>
            </a:r>
          </a:p>
        </p:txBody>
      </p:sp>
      <p:sp>
        <p:nvSpPr>
          <p:cNvPr id="6" name="Slide Number Placeholder 5">
            <a:extLst>
              <a:ext uri="{FF2B5EF4-FFF2-40B4-BE49-F238E27FC236}">
                <a16:creationId xmlns:a16="http://schemas.microsoft.com/office/drawing/2014/main" id="{2312F0CA-4548-4253-BB42-FE95AB2BAA00}"/>
              </a:ext>
            </a:extLst>
          </p:cNvPr>
          <p:cNvSpPr>
            <a:spLocks noGrp="1"/>
          </p:cNvSpPr>
          <p:nvPr>
            <p:ph type="sldNum" sz="quarter" idx="4"/>
          </p:nvPr>
        </p:nvSpPr>
        <p:spPr/>
        <p:txBody>
          <a:bodyPr/>
          <a:lstStyle/>
          <a:p>
            <a:fld id="{68151E55-6873-49E2-B8D5-2F265E6F1973}" type="slidenum">
              <a:rPr lang="en-US" smtClean="0"/>
              <a:pPr/>
              <a:t>53</a:t>
            </a:fld>
            <a:endParaRPr lang="en-US" dirty="0"/>
          </a:p>
        </p:txBody>
      </p:sp>
    </p:spTree>
    <p:extLst>
      <p:ext uri="{BB962C8B-B14F-4D97-AF65-F5344CB8AC3E}">
        <p14:creationId xmlns:p14="http://schemas.microsoft.com/office/powerpoint/2010/main" val="29371183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9139F-ADF1-48BD-B0AB-4D5D4356F203}"/>
              </a:ext>
            </a:extLst>
          </p:cNvPr>
          <p:cNvSpPr>
            <a:spLocks noGrp="1"/>
          </p:cNvSpPr>
          <p:nvPr>
            <p:ph type="title"/>
          </p:nvPr>
        </p:nvSpPr>
        <p:spPr/>
        <p:txBody>
          <a:bodyPr>
            <a:noAutofit/>
          </a:bodyPr>
          <a:lstStyle/>
          <a:p>
            <a:r>
              <a:rPr lang="en-US" sz="3200" dirty="0"/>
              <a:t>Using the Dividend Discount Model to Value C</a:t>
            </a:r>
            <a:r>
              <a:rPr lang="en-US" sz="100" dirty="0"/>
              <a:t> </a:t>
            </a:r>
            <a:r>
              <a:rPr lang="en-US" sz="3200" dirty="0"/>
              <a:t>V</a:t>
            </a:r>
            <a:r>
              <a:rPr lang="en-US" sz="100" dirty="0"/>
              <a:t> </a:t>
            </a:r>
            <a:r>
              <a:rPr lang="en-US" sz="3200" dirty="0"/>
              <a:t>S</a:t>
            </a:r>
          </a:p>
        </p:txBody>
      </p:sp>
      <p:sp>
        <p:nvSpPr>
          <p:cNvPr id="3" name="Content Placeholder 2">
            <a:extLst>
              <a:ext uri="{FF2B5EF4-FFF2-40B4-BE49-F238E27FC236}">
                <a16:creationId xmlns:a16="http://schemas.microsoft.com/office/drawing/2014/main" id="{A3F88938-BCD1-44FB-8EB4-59F3F8B982E0}"/>
              </a:ext>
            </a:extLst>
          </p:cNvPr>
          <p:cNvSpPr>
            <a:spLocks noGrp="1"/>
          </p:cNvSpPr>
          <p:nvPr>
            <p:ph sz="quarter" idx="11"/>
          </p:nvPr>
        </p:nvSpPr>
        <p:spPr>
          <a:xfrm>
            <a:off x="342900" y="1276709"/>
            <a:ext cx="8458200" cy="401484"/>
          </a:xfrm>
        </p:spPr>
        <p:txBody>
          <a:bodyPr/>
          <a:lstStyle/>
          <a:p>
            <a:pPr marL="292608" indent="-292608">
              <a:buFont typeface="Arial" panose="020B0604020202020204" pitchFamily="34" charset="0"/>
              <a:buChar char="•"/>
            </a:pPr>
            <a:r>
              <a:rPr lang="en-US" sz="1800" dirty="0"/>
              <a:t>Here’s a summary quote from Bloomberg:</a:t>
            </a:r>
          </a:p>
        </p:txBody>
      </p:sp>
      <p:pic>
        <p:nvPicPr>
          <p:cNvPr id="8" name="Picture 7" descr="A screenshot of the profile tab shows C V S health corporation.">
            <a:extLst>
              <a:ext uri="{FF2B5EF4-FFF2-40B4-BE49-F238E27FC236}">
                <a16:creationId xmlns:a16="http://schemas.microsoft.com/office/drawing/2014/main" id="{B449CAF2-31B8-473F-9AA7-20D00616B69B}"/>
              </a:ext>
            </a:extLst>
          </p:cNvPr>
          <p:cNvPicPr>
            <a:picLocks noChangeAspect="1"/>
          </p:cNvPicPr>
          <p:nvPr/>
        </p:nvPicPr>
        <p:blipFill>
          <a:blip r:embed="rId3"/>
          <a:stretch>
            <a:fillRect/>
          </a:stretch>
        </p:blipFill>
        <p:spPr>
          <a:xfrm>
            <a:off x="2208965" y="1770764"/>
            <a:ext cx="4726069" cy="2725804"/>
          </a:xfrm>
          <a:prstGeom prst="rect">
            <a:avLst/>
          </a:prstGeom>
        </p:spPr>
      </p:pic>
      <p:sp>
        <p:nvSpPr>
          <p:cNvPr id="4" name="Content Placeholder 3">
            <a:extLst>
              <a:ext uri="{FF2B5EF4-FFF2-40B4-BE49-F238E27FC236}">
                <a16:creationId xmlns:a16="http://schemas.microsoft.com/office/drawing/2014/main" id="{FB7B2F52-01FF-45AC-B197-67F71EADD9F1}"/>
              </a:ext>
            </a:extLst>
          </p:cNvPr>
          <p:cNvSpPr>
            <a:spLocks noGrp="1"/>
          </p:cNvSpPr>
          <p:nvPr>
            <p:ph sz="quarter" idx="14"/>
          </p:nvPr>
        </p:nvSpPr>
        <p:spPr>
          <a:xfrm>
            <a:off x="342900" y="4567624"/>
            <a:ext cx="8458200" cy="1327566"/>
          </a:xfrm>
        </p:spPr>
        <p:txBody>
          <a:bodyPr/>
          <a:lstStyle/>
          <a:p>
            <a:pPr marL="292608" indent="-292608">
              <a:buFont typeface="Arial" panose="020B0604020202020204" pitchFamily="34" charset="0"/>
              <a:buChar char="•"/>
            </a:pPr>
            <a:r>
              <a:rPr lang="en-US" sz="1800" dirty="0"/>
              <a:t>Our first task is to estimate a discount rate for C</a:t>
            </a:r>
            <a:r>
              <a:rPr lang="en-US" sz="100" dirty="0"/>
              <a:t> </a:t>
            </a:r>
            <a:r>
              <a:rPr lang="en-US" sz="1800" dirty="0"/>
              <a:t>V</a:t>
            </a:r>
            <a:r>
              <a:rPr lang="en-US" sz="100" dirty="0"/>
              <a:t> </a:t>
            </a:r>
            <a:r>
              <a:rPr lang="en-US" sz="1800" dirty="0"/>
              <a:t>S. We see that C</a:t>
            </a:r>
            <a:r>
              <a:rPr lang="en-US" sz="100" dirty="0"/>
              <a:t> </a:t>
            </a:r>
            <a:r>
              <a:rPr lang="en-US" sz="1800" dirty="0"/>
              <a:t>V</a:t>
            </a:r>
            <a:r>
              <a:rPr lang="en-US" sz="100" dirty="0"/>
              <a:t> </a:t>
            </a:r>
            <a:r>
              <a:rPr lang="en-US" sz="1800" dirty="0"/>
              <a:t>S’s beta is 0.98.</a:t>
            </a:r>
          </a:p>
          <a:p>
            <a:pPr marL="292608" indent="-292608">
              <a:buFont typeface="Arial" panose="020B0604020202020204" pitchFamily="34" charset="0"/>
              <a:buChar char="•"/>
            </a:pPr>
            <a:r>
              <a:rPr lang="en-US" sz="1800" dirty="0"/>
              <a:t>Using a Treasury bill rate of 1.6 percent and a stock market risk premium of 8.3 percent, we obtain a C</a:t>
            </a:r>
            <a:r>
              <a:rPr lang="en-US" sz="100" dirty="0"/>
              <a:t> </a:t>
            </a:r>
            <a:r>
              <a:rPr lang="en-US" sz="1800" dirty="0"/>
              <a:t>A</a:t>
            </a:r>
            <a:r>
              <a:rPr lang="en-US" sz="100" dirty="0"/>
              <a:t> </a:t>
            </a:r>
            <a:r>
              <a:rPr lang="en-US" sz="1800" dirty="0"/>
              <a:t>P</a:t>
            </a:r>
            <a:r>
              <a:rPr lang="en-US" sz="100" dirty="0"/>
              <a:t> </a:t>
            </a:r>
            <a:r>
              <a:rPr lang="en-US" sz="1800" dirty="0"/>
              <a:t>M discount rate estimate for C</a:t>
            </a:r>
            <a:r>
              <a:rPr lang="en-US" sz="100" dirty="0"/>
              <a:t> </a:t>
            </a:r>
            <a:r>
              <a:rPr lang="en-US" sz="1800" dirty="0"/>
              <a:t>V</a:t>
            </a:r>
            <a:r>
              <a:rPr lang="en-US" sz="100" dirty="0"/>
              <a:t> </a:t>
            </a:r>
            <a:r>
              <a:rPr lang="en-US" sz="1800" dirty="0"/>
              <a:t>S of</a:t>
            </a:r>
          </a:p>
        </p:txBody>
      </p:sp>
      <p:graphicFrame>
        <p:nvGraphicFramePr>
          <p:cNvPr id="9" name="Object 8">
            <a:extLst>
              <a:ext uri="{FF2B5EF4-FFF2-40B4-BE49-F238E27FC236}">
                <a16:creationId xmlns:a16="http://schemas.microsoft.com/office/drawing/2014/main" id="{AE069366-A47E-46BF-BF6D-227866E51EFF}"/>
              </a:ext>
            </a:extLst>
          </p:cNvPr>
          <p:cNvGraphicFramePr>
            <a:graphicFrameLocks noChangeAspect="1"/>
          </p:cNvGraphicFramePr>
          <p:nvPr>
            <p:extLst>
              <p:ext uri="{D42A27DB-BD31-4B8C-83A1-F6EECF244321}">
                <p14:modId xmlns:p14="http://schemas.microsoft.com/office/powerpoint/2010/main" val="2140131267"/>
              </p:ext>
            </p:extLst>
          </p:nvPr>
        </p:nvGraphicFramePr>
        <p:xfrm>
          <a:off x="3151019" y="5980454"/>
          <a:ext cx="2552700" cy="228600"/>
        </p:xfrm>
        <a:graphic>
          <a:graphicData uri="http://schemas.openxmlformats.org/presentationml/2006/ole">
            <mc:AlternateContent xmlns:mc="http://schemas.openxmlformats.org/markup-compatibility/2006">
              <mc:Choice xmlns:v="urn:schemas-microsoft-com:vml" Requires="v">
                <p:oleObj spid="_x0000_s62510" name="Equation" r:id="rId4" imgW="2552400" imgH="228600" progId="Equation.DSMT4">
                  <p:embed/>
                </p:oleObj>
              </mc:Choice>
              <mc:Fallback>
                <p:oleObj name="Equation" r:id="rId4" imgW="2552400" imgH="228600" progId="Equation.DSMT4">
                  <p:embed/>
                  <p:pic>
                    <p:nvPicPr>
                      <p:cNvPr id="0" name=""/>
                      <p:cNvPicPr/>
                      <p:nvPr/>
                    </p:nvPicPr>
                    <p:blipFill>
                      <a:blip r:embed="rId5"/>
                      <a:stretch>
                        <a:fillRect/>
                      </a:stretch>
                    </p:blipFill>
                    <p:spPr>
                      <a:xfrm>
                        <a:off x="3151019" y="5980454"/>
                        <a:ext cx="2552700" cy="228600"/>
                      </a:xfrm>
                      <a:prstGeom prst="rect">
                        <a:avLst/>
                      </a:prstGeom>
                    </p:spPr>
                  </p:pic>
                </p:oleObj>
              </mc:Fallback>
            </mc:AlternateContent>
          </a:graphicData>
        </a:graphic>
      </p:graphicFrame>
      <p:sp>
        <p:nvSpPr>
          <p:cNvPr id="10" name="Text Placeholder 4">
            <a:extLst>
              <a:ext uri="{FF2B5EF4-FFF2-40B4-BE49-F238E27FC236}">
                <a16:creationId xmlns:a16="http://schemas.microsoft.com/office/drawing/2014/main" id="{F7EDE809-4D8B-422B-8730-3B611987F13F}"/>
              </a:ext>
            </a:extLst>
          </p:cNvPr>
          <p:cNvSpPr>
            <a:spLocks noGrp="1"/>
          </p:cNvSpPr>
          <p:nvPr>
            <p:ph type="body" sz="quarter" idx="12"/>
          </p:nvPr>
        </p:nvSpPr>
        <p:spPr>
          <a:xfrm>
            <a:off x="2963923" y="6290442"/>
            <a:ext cx="3236406" cy="224658"/>
          </a:xfrm>
        </p:spPr>
        <p:txBody>
          <a:bodyPr/>
          <a:lstStyle/>
          <a:p>
            <a:r>
              <a:rPr lang="en-US" sz="1200" dirty="0">
                <a:hlinkClick r:id="rId6" action="ppaction://hlinksldjump"/>
              </a:rPr>
              <a:t>Access the text alternative for slide images.</a:t>
            </a:r>
            <a:endParaRPr lang="en-US" sz="1200" dirty="0"/>
          </a:p>
        </p:txBody>
      </p:sp>
      <p:sp>
        <p:nvSpPr>
          <p:cNvPr id="7" name="Slide Number Placeholder 6">
            <a:extLst>
              <a:ext uri="{FF2B5EF4-FFF2-40B4-BE49-F238E27FC236}">
                <a16:creationId xmlns:a16="http://schemas.microsoft.com/office/drawing/2014/main" id="{C3D994CE-E255-4BAD-94F0-756085368741}"/>
              </a:ext>
            </a:extLst>
          </p:cNvPr>
          <p:cNvSpPr>
            <a:spLocks noGrp="1"/>
          </p:cNvSpPr>
          <p:nvPr>
            <p:ph type="sldNum" sz="quarter" idx="10"/>
          </p:nvPr>
        </p:nvSpPr>
        <p:spPr/>
        <p:txBody>
          <a:bodyPr/>
          <a:lstStyle/>
          <a:p>
            <a:fld id="{68151E55-6873-49E2-B8D5-2F265E6F1973}" type="slidenum">
              <a:rPr lang="en-US" smtClean="0"/>
              <a:t>54</a:t>
            </a:fld>
            <a:endParaRPr lang="en-US"/>
          </a:p>
        </p:txBody>
      </p:sp>
    </p:spTree>
    <p:extLst>
      <p:ext uri="{BB962C8B-B14F-4D97-AF65-F5344CB8AC3E}">
        <p14:creationId xmlns:p14="http://schemas.microsoft.com/office/powerpoint/2010/main" val="7517639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1012A-BC73-4BE0-BFDA-E07B113B5F34}"/>
              </a:ext>
            </a:extLst>
          </p:cNvPr>
          <p:cNvSpPr>
            <a:spLocks noGrp="1"/>
          </p:cNvSpPr>
          <p:nvPr>
            <p:ph type="title"/>
          </p:nvPr>
        </p:nvSpPr>
        <p:spPr/>
        <p:txBody>
          <a:bodyPr>
            <a:normAutofit fontScale="90000"/>
          </a:bodyPr>
          <a:lstStyle/>
          <a:p>
            <a:r>
              <a:rPr lang="en-US" dirty="0"/>
              <a:t>Key Statistics for C</a:t>
            </a:r>
            <a:r>
              <a:rPr lang="en-US" sz="100" dirty="0"/>
              <a:t> </a:t>
            </a:r>
            <a:r>
              <a:rPr lang="en-US" dirty="0"/>
              <a:t>V</a:t>
            </a:r>
            <a:r>
              <a:rPr lang="en-US" sz="100" dirty="0"/>
              <a:t> </a:t>
            </a:r>
            <a:r>
              <a:rPr lang="en-US" dirty="0"/>
              <a:t>S Health Corporation</a:t>
            </a:r>
          </a:p>
        </p:txBody>
      </p:sp>
      <p:graphicFrame>
        <p:nvGraphicFramePr>
          <p:cNvPr id="8" name="Table 7">
            <a:extLst>
              <a:ext uri="{FF2B5EF4-FFF2-40B4-BE49-F238E27FC236}">
                <a16:creationId xmlns:a16="http://schemas.microsoft.com/office/drawing/2014/main" id="{F3EF1EF7-DE15-44E4-A63E-851690EAFA7A}"/>
              </a:ext>
            </a:extLst>
          </p:cNvPr>
          <p:cNvGraphicFramePr>
            <a:graphicFrameLocks noGrp="1"/>
          </p:cNvGraphicFramePr>
          <p:nvPr>
            <p:extLst>
              <p:ext uri="{D42A27DB-BD31-4B8C-83A1-F6EECF244321}">
                <p14:modId xmlns:p14="http://schemas.microsoft.com/office/powerpoint/2010/main" val="3110267593"/>
              </p:ext>
            </p:extLst>
          </p:nvPr>
        </p:nvGraphicFramePr>
        <p:xfrm>
          <a:off x="1523999" y="1280160"/>
          <a:ext cx="6382215" cy="4572000"/>
        </p:xfrm>
        <a:graphic>
          <a:graphicData uri="http://schemas.openxmlformats.org/drawingml/2006/table">
            <a:tbl>
              <a:tblPr firstRow="1" bandRow="1">
                <a:tableStyleId>{5C22544A-7EE6-4342-B048-85BDC9FD1C3A}</a:tableStyleId>
              </a:tblPr>
              <a:tblGrid>
                <a:gridCol w="2691162">
                  <a:extLst>
                    <a:ext uri="{9D8B030D-6E8A-4147-A177-3AD203B41FA5}">
                      <a16:colId xmlns:a16="http://schemas.microsoft.com/office/drawing/2014/main" val="1314841698"/>
                    </a:ext>
                  </a:extLst>
                </a:gridCol>
                <a:gridCol w="1405054">
                  <a:extLst>
                    <a:ext uri="{9D8B030D-6E8A-4147-A177-3AD203B41FA5}">
                      <a16:colId xmlns:a16="http://schemas.microsoft.com/office/drawing/2014/main" val="3111837426"/>
                    </a:ext>
                  </a:extLst>
                </a:gridCol>
                <a:gridCol w="2285999">
                  <a:extLst>
                    <a:ext uri="{9D8B030D-6E8A-4147-A177-3AD203B41FA5}">
                      <a16:colId xmlns:a16="http://schemas.microsoft.com/office/drawing/2014/main" val="1032478537"/>
                    </a:ext>
                  </a:extLst>
                </a:gridCol>
              </a:tblGrid>
              <a:tr h="0">
                <a:tc>
                  <a:txBody>
                    <a:bodyPr/>
                    <a:lstStyle/>
                    <a:p>
                      <a:r>
                        <a:rPr lang="en-US" sz="1400" dirty="0"/>
                        <a:t>Metric</a:t>
                      </a:r>
                    </a:p>
                  </a:txBody>
                  <a:tcPr/>
                </a:tc>
                <a:tc>
                  <a:txBody>
                    <a:bodyPr/>
                    <a:lstStyle/>
                    <a:p>
                      <a:pPr algn="ctr"/>
                      <a:r>
                        <a:rPr lang="en-US" sz="1400" dirty="0"/>
                        <a:t>Value</a:t>
                      </a:r>
                    </a:p>
                  </a:txBody>
                  <a:tcPr/>
                </a:tc>
                <a:tc>
                  <a:txBody>
                    <a:bodyPr/>
                    <a:lstStyle/>
                    <a:p>
                      <a:pPr algn="ctr"/>
                      <a:r>
                        <a:rPr lang="en-US" sz="1400" dirty="0"/>
                        <a:t>Source</a:t>
                      </a:r>
                    </a:p>
                  </a:txBody>
                  <a:tcPr/>
                </a:tc>
                <a:extLst>
                  <a:ext uri="{0D108BD9-81ED-4DB2-BD59-A6C34878D82A}">
                    <a16:rowId xmlns:a16="http://schemas.microsoft.com/office/drawing/2014/main" val="4282248765"/>
                  </a:ext>
                </a:extLst>
              </a:tr>
              <a:tr h="0">
                <a:tc>
                  <a:txBody>
                    <a:bodyPr/>
                    <a:lstStyle/>
                    <a:p>
                      <a:r>
                        <a:rPr lang="en-US" sz="1400" dirty="0"/>
                        <a:t>Return on equity</a:t>
                      </a:r>
                    </a:p>
                  </a:txBody>
                  <a:tcPr/>
                </a:tc>
                <a:tc>
                  <a:txBody>
                    <a:bodyPr/>
                    <a:lstStyle/>
                    <a:p>
                      <a:pPr algn="r"/>
                      <a:r>
                        <a:rPr lang="en-US" sz="1400" dirty="0"/>
                        <a:t>10.5%</a:t>
                      </a:r>
                    </a:p>
                  </a:txBody>
                  <a:tcPr/>
                </a:tc>
                <a:tc>
                  <a:txBody>
                    <a:bodyPr/>
                    <a:lstStyle/>
                    <a:p>
                      <a:pPr algn="l"/>
                      <a:r>
                        <a:rPr lang="en-US" sz="1400" dirty="0"/>
                        <a:t>Yahoo!</a:t>
                      </a:r>
                    </a:p>
                  </a:txBody>
                  <a:tcPr/>
                </a:tc>
                <a:extLst>
                  <a:ext uri="{0D108BD9-81ED-4DB2-BD59-A6C34878D82A}">
                    <a16:rowId xmlns:a16="http://schemas.microsoft.com/office/drawing/2014/main" val="910833523"/>
                  </a:ext>
                </a:extLst>
              </a:tr>
              <a:tr h="0">
                <a:tc>
                  <a:txBody>
                    <a:bodyPr/>
                    <a:lstStyle/>
                    <a:p>
                      <a:r>
                        <a:rPr lang="en-US" sz="1400" dirty="0"/>
                        <a:t>Debt-to-equity ratio</a:t>
                      </a:r>
                    </a:p>
                  </a:txBody>
                  <a:tcPr/>
                </a:tc>
                <a:tc>
                  <a:txBody>
                    <a:bodyPr/>
                    <a:lstStyle/>
                    <a:p>
                      <a:pPr algn="r"/>
                      <a:r>
                        <a:rPr lang="en-US" sz="1400" dirty="0"/>
                        <a:t>2.09</a:t>
                      </a:r>
                    </a:p>
                  </a:txBody>
                  <a:tcPr/>
                </a:tc>
                <a:tc>
                  <a:txBody>
                    <a:bodyPr/>
                    <a:lstStyle/>
                    <a:p>
                      <a:pPr algn="l"/>
                      <a:r>
                        <a:rPr lang="en-US" sz="1400" dirty="0"/>
                        <a:t>Yahoo!</a:t>
                      </a:r>
                    </a:p>
                  </a:txBody>
                  <a:tcPr/>
                </a:tc>
                <a:extLst>
                  <a:ext uri="{0D108BD9-81ED-4DB2-BD59-A6C34878D82A}">
                    <a16:rowId xmlns:a16="http://schemas.microsoft.com/office/drawing/2014/main" val="1684664213"/>
                  </a:ext>
                </a:extLst>
              </a:tr>
              <a:tr h="0">
                <a:tc>
                  <a:txBody>
                    <a:bodyPr/>
                    <a:lstStyle/>
                    <a:p>
                      <a:r>
                        <a:rPr lang="en-US" sz="1400" dirty="0"/>
                        <a:t>Shares outstanding (billions)</a:t>
                      </a:r>
                    </a:p>
                  </a:txBody>
                  <a:tcPr/>
                </a:tc>
                <a:tc>
                  <a:txBody>
                    <a:bodyPr/>
                    <a:lstStyle/>
                    <a:p>
                      <a:pPr algn="r"/>
                      <a:r>
                        <a:rPr lang="en-US" sz="1400" dirty="0"/>
                        <a:t>1.322</a:t>
                      </a:r>
                    </a:p>
                  </a:txBody>
                  <a:tcPr/>
                </a:tc>
                <a:tc>
                  <a:txBody>
                    <a:bodyPr/>
                    <a:lstStyle/>
                    <a:p>
                      <a:pPr algn="l"/>
                      <a:r>
                        <a:rPr lang="en-US" sz="1400" dirty="0"/>
                        <a:t>Yahoo!</a:t>
                      </a:r>
                    </a:p>
                  </a:txBody>
                  <a:tcPr/>
                </a:tc>
                <a:extLst>
                  <a:ext uri="{0D108BD9-81ED-4DB2-BD59-A6C34878D82A}">
                    <a16:rowId xmlns:a16="http://schemas.microsoft.com/office/drawing/2014/main" val="4006373870"/>
                  </a:ext>
                </a:extLst>
              </a:tr>
              <a:tr h="190745">
                <a:tc>
                  <a:txBody>
                    <a:bodyPr/>
                    <a:lstStyle/>
                    <a:p>
                      <a:r>
                        <a:rPr lang="en-US" sz="1400" dirty="0"/>
                        <a:t>Sales per share</a:t>
                      </a:r>
                    </a:p>
                  </a:txBody>
                  <a:tcPr/>
                </a:tc>
                <a:tc>
                  <a:txBody>
                    <a:bodyPr/>
                    <a:lstStyle/>
                    <a:p>
                      <a:pPr algn="r"/>
                      <a:r>
                        <a:rPr lang="en-US" sz="1400" dirty="0"/>
                        <a:t>$220.96</a:t>
                      </a:r>
                    </a:p>
                  </a:txBody>
                  <a:tcPr/>
                </a:tc>
                <a:tc>
                  <a:txBody>
                    <a:bodyPr/>
                    <a:lstStyle/>
                    <a:p>
                      <a:pPr algn="l"/>
                      <a:r>
                        <a:rPr lang="en-US" sz="1400" dirty="0"/>
                        <a:t>Yahoo!</a:t>
                      </a:r>
                    </a:p>
                  </a:txBody>
                  <a:tcPr/>
                </a:tc>
                <a:extLst>
                  <a:ext uri="{0D108BD9-81ED-4DB2-BD59-A6C34878D82A}">
                    <a16:rowId xmlns:a16="http://schemas.microsoft.com/office/drawing/2014/main" val="2171291985"/>
                  </a:ext>
                </a:extLst>
              </a:tr>
              <a:tr h="0">
                <a:tc>
                  <a:txBody>
                    <a:bodyPr/>
                    <a:lstStyle/>
                    <a:p>
                      <a:r>
                        <a:rPr lang="en-US" sz="1400" dirty="0"/>
                        <a:t>Earnings per share</a:t>
                      </a:r>
                    </a:p>
                  </a:txBody>
                  <a:tcPr/>
                </a:tc>
                <a:tc>
                  <a:txBody>
                    <a:bodyPr/>
                    <a:lstStyle/>
                    <a:p>
                      <a:pPr algn="r"/>
                      <a:r>
                        <a:rPr lang="en-US" sz="1400" dirty="0"/>
                        <a:t>$5.98</a:t>
                      </a:r>
                    </a:p>
                  </a:txBody>
                  <a:tcPr/>
                </a:tc>
                <a:tc>
                  <a:txBody>
                    <a:bodyPr/>
                    <a:lstStyle/>
                    <a:p>
                      <a:pPr algn="l"/>
                      <a:r>
                        <a:rPr lang="en-US" sz="1400" dirty="0"/>
                        <a:t>Yahoo!</a:t>
                      </a:r>
                    </a:p>
                  </a:txBody>
                  <a:tcPr/>
                </a:tc>
                <a:extLst>
                  <a:ext uri="{0D108BD9-81ED-4DB2-BD59-A6C34878D82A}">
                    <a16:rowId xmlns:a16="http://schemas.microsoft.com/office/drawing/2014/main" val="2121493624"/>
                  </a:ext>
                </a:extLst>
              </a:tr>
              <a:tr h="0">
                <a:tc>
                  <a:txBody>
                    <a:bodyPr/>
                    <a:lstStyle/>
                    <a:p>
                      <a:r>
                        <a:rPr lang="en-US" sz="1400" dirty="0"/>
                        <a:t>Cash flow per share</a:t>
                      </a:r>
                    </a:p>
                  </a:txBody>
                  <a:tcPr/>
                </a:tc>
                <a:tc>
                  <a:txBody>
                    <a:bodyPr/>
                    <a:lstStyle/>
                    <a:p>
                      <a:pPr algn="r"/>
                      <a:r>
                        <a:rPr lang="en-US" sz="1400" dirty="0"/>
                        <a:t>$12.25</a:t>
                      </a:r>
                    </a:p>
                  </a:txBody>
                  <a:tcPr/>
                </a:tc>
                <a:tc>
                  <a:txBody>
                    <a:bodyPr/>
                    <a:lstStyle/>
                    <a:p>
                      <a:pPr algn="l"/>
                      <a:r>
                        <a:rPr lang="en-US" sz="1400" dirty="0"/>
                        <a:t>Estimated via Yahoo!</a:t>
                      </a:r>
                    </a:p>
                  </a:txBody>
                  <a:tcPr/>
                </a:tc>
                <a:extLst>
                  <a:ext uri="{0D108BD9-81ED-4DB2-BD59-A6C34878D82A}">
                    <a16:rowId xmlns:a16="http://schemas.microsoft.com/office/drawing/2014/main" val="849112043"/>
                  </a:ext>
                </a:extLst>
              </a:tr>
              <a:tr h="0">
                <a:tc>
                  <a:txBody>
                    <a:bodyPr/>
                    <a:lstStyle/>
                    <a:p>
                      <a:r>
                        <a:rPr lang="en-US" sz="1400" dirty="0"/>
                        <a:t>Book value per share</a:t>
                      </a:r>
                    </a:p>
                  </a:txBody>
                  <a:tcPr/>
                </a:tc>
                <a:tc>
                  <a:txBody>
                    <a:bodyPr/>
                    <a:lstStyle/>
                    <a:p>
                      <a:pPr algn="r"/>
                      <a:r>
                        <a:rPr lang="en-US" sz="1400" dirty="0"/>
                        <a:t>$57.02</a:t>
                      </a:r>
                    </a:p>
                  </a:txBody>
                  <a:tcPr/>
                </a:tc>
                <a:tc>
                  <a:txBody>
                    <a:bodyPr/>
                    <a:lstStyle/>
                    <a:p>
                      <a:pPr algn="l"/>
                      <a:r>
                        <a:rPr lang="en-US" sz="1400" dirty="0"/>
                        <a:t>Yahoo!</a:t>
                      </a:r>
                    </a:p>
                  </a:txBody>
                  <a:tcPr/>
                </a:tc>
                <a:extLst>
                  <a:ext uri="{0D108BD9-81ED-4DB2-BD59-A6C34878D82A}">
                    <a16:rowId xmlns:a16="http://schemas.microsoft.com/office/drawing/2014/main" val="1421729486"/>
                  </a:ext>
                </a:extLst>
              </a:tr>
              <a:tr h="0">
                <a:tc>
                  <a:txBody>
                    <a:bodyPr/>
                    <a:lstStyle/>
                    <a:p>
                      <a:r>
                        <a:rPr lang="en-US" sz="1400" dirty="0"/>
                        <a:t>Debt per share</a:t>
                      </a:r>
                    </a:p>
                  </a:txBody>
                  <a:tcPr/>
                </a:tc>
                <a:tc>
                  <a:txBody>
                    <a:bodyPr/>
                    <a:lstStyle/>
                    <a:p>
                      <a:pPr algn="r"/>
                      <a:r>
                        <a:rPr lang="en-US" sz="1400" dirty="0"/>
                        <a:t>$119.23</a:t>
                      </a:r>
                    </a:p>
                  </a:txBody>
                  <a:tcPr/>
                </a:tc>
                <a:tc>
                  <a:txBody>
                    <a:bodyPr/>
                    <a:lstStyle/>
                    <a:p>
                      <a:pPr algn="l"/>
                      <a:r>
                        <a:rPr lang="en-US" sz="1400" dirty="0"/>
                        <a:t>Yahoo!</a:t>
                      </a:r>
                    </a:p>
                  </a:txBody>
                  <a:tcPr/>
                </a:tc>
                <a:extLst>
                  <a:ext uri="{0D108BD9-81ED-4DB2-BD59-A6C34878D82A}">
                    <a16:rowId xmlns:a16="http://schemas.microsoft.com/office/drawing/2014/main" val="3325100390"/>
                  </a:ext>
                </a:extLst>
              </a:tr>
              <a:tr h="0">
                <a:tc>
                  <a:txBody>
                    <a:bodyPr/>
                    <a:lstStyle/>
                    <a:p>
                      <a:r>
                        <a:rPr lang="en-US" sz="1400" dirty="0"/>
                        <a:t>Sales growth estimate</a:t>
                      </a:r>
                    </a:p>
                  </a:txBody>
                  <a:tcPr/>
                </a:tc>
                <a:tc>
                  <a:txBody>
                    <a:bodyPr/>
                    <a:lstStyle/>
                    <a:p>
                      <a:pPr algn="r"/>
                      <a:r>
                        <a:rPr lang="en-US" sz="1400" dirty="0"/>
                        <a:t>4.30%</a:t>
                      </a:r>
                    </a:p>
                  </a:txBody>
                  <a:tcPr/>
                </a:tc>
                <a:tc>
                  <a:txBody>
                    <a:bodyPr/>
                    <a:lstStyle/>
                    <a:p>
                      <a:pPr algn="l"/>
                      <a:r>
                        <a:rPr lang="en-US" sz="1400" dirty="0"/>
                        <a:t>Yahoo!</a:t>
                      </a:r>
                    </a:p>
                  </a:txBody>
                  <a:tcPr/>
                </a:tc>
                <a:extLst>
                  <a:ext uri="{0D108BD9-81ED-4DB2-BD59-A6C34878D82A}">
                    <a16:rowId xmlns:a16="http://schemas.microsoft.com/office/drawing/2014/main" val="3820694698"/>
                  </a:ext>
                </a:extLst>
              </a:tr>
              <a:tr h="0">
                <a:tc>
                  <a:txBody>
                    <a:bodyPr/>
                    <a:lstStyle/>
                    <a:p>
                      <a:r>
                        <a:rPr lang="en-US" sz="1400" dirty="0"/>
                        <a:t>Earnings growth estimate</a:t>
                      </a:r>
                    </a:p>
                  </a:txBody>
                  <a:tcPr/>
                </a:tc>
                <a:tc>
                  <a:txBody>
                    <a:bodyPr/>
                    <a:lstStyle/>
                    <a:p>
                      <a:pPr algn="r"/>
                      <a:r>
                        <a:rPr lang="en-US" sz="1400" dirty="0"/>
                        <a:t>7.20%</a:t>
                      </a:r>
                    </a:p>
                  </a:txBody>
                  <a:tcPr/>
                </a:tc>
                <a:tc>
                  <a:txBody>
                    <a:bodyPr/>
                    <a:lstStyle/>
                    <a:p>
                      <a:pPr algn="l"/>
                      <a:r>
                        <a:rPr lang="en-US" sz="1400" dirty="0"/>
                        <a:t>Yahoo!</a:t>
                      </a:r>
                    </a:p>
                  </a:txBody>
                  <a:tcPr/>
                </a:tc>
                <a:extLst>
                  <a:ext uri="{0D108BD9-81ED-4DB2-BD59-A6C34878D82A}">
                    <a16:rowId xmlns:a16="http://schemas.microsoft.com/office/drawing/2014/main" val="3530617310"/>
                  </a:ext>
                </a:extLst>
              </a:tr>
              <a:tr h="0">
                <a:tc>
                  <a:txBody>
                    <a:bodyPr/>
                    <a:lstStyle/>
                    <a:p>
                      <a:r>
                        <a:rPr lang="en-US" sz="1400" dirty="0"/>
                        <a:t>Cash flow growth estimate</a:t>
                      </a:r>
                    </a:p>
                  </a:txBody>
                  <a:tcPr/>
                </a:tc>
                <a:tc>
                  <a:txBody>
                    <a:bodyPr/>
                    <a:lstStyle/>
                    <a:p>
                      <a:pPr algn="r"/>
                      <a:r>
                        <a:rPr lang="en-US" sz="1400" dirty="0"/>
                        <a:t>3.50%</a:t>
                      </a:r>
                    </a:p>
                  </a:txBody>
                  <a:tcPr/>
                </a:tc>
                <a:tc>
                  <a:txBody>
                    <a:bodyPr/>
                    <a:lstStyle/>
                    <a:p>
                      <a:pPr algn="l"/>
                      <a:r>
                        <a:rPr lang="en-US" sz="1400" dirty="0"/>
                        <a:t>Estimated via Morningstar</a:t>
                      </a:r>
                    </a:p>
                  </a:txBody>
                  <a:tcPr/>
                </a:tc>
                <a:extLst>
                  <a:ext uri="{0D108BD9-81ED-4DB2-BD59-A6C34878D82A}">
                    <a16:rowId xmlns:a16="http://schemas.microsoft.com/office/drawing/2014/main" val="3712543000"/>
                  </a:ext>
                </a:extLst>
              </a:tr>
              <a:tr h="0">
                <a:tc>
                  <a:txBody>
                    <a:bodyPr/>
                    <a:lstStyle/>
                    <a:p>
                      <a:r>
                        <a:rPr lang="en-US" sz="1400" dirty="0"/>
                        <a:t>Five-year average PE</a:t>
                      </a:r>
                    </a:p>
                  </a:txBody>
                  <a:tcPr/>
                </a:tc>
                <a:tc>
                  <a:txBody>
                    <a:bodyPr/>
                    <a:lstStyle/>
                    <a:p>
                      <a:pPr algn="r"/>
                      <a:r>
                        <a:rPr lang="en-US" sz="1400" dirty="0"/>
                        <a:t>10.21</a:t>
                      </a:r>
                    </a:p>
                  </a:txBody>
                  <a:tcPr/>
                </a:tc>
                <a:tc>
                  <a:txBody>
                    <a:bodyPr/>
                    <a:lstStyle/>
                    <a:p>
                      <a:pPr algn="l"/>
                      <a:r>
                        <a:rPr lang="en-US" sz="1400" dirty="0"/>
                        <a:t>Morningstar</a:t>
                      </a:r>
                    </a:p>
                  </a:txBody>
                  <a:tcPr/>
                </a:tc>
                <a:extLst>
                  <a:ext uri="{0D108BD9-81ED-4DB2-BD59-A6C34878D82A}">
                    <a16:rowId xmlns:a16="http://schemas.microsoft.com/office/drawing/2014/main" val="545304647"/>
                  </a:ext>
                </a:extLst>
              </a:tr>
              <a:tr h="0">
                <a:tc>
                  <a:txBody>
                    <a:bodyPr/>
                    <a:lstStyle/>
                    <a:p>
                      <a:r>
                        <a:rPr lang="en-US" sz="1400" dirty="0"/>
                        <a:t>Five-year average P/C</a:t>
                      </a:r>
                      <a:r>
                        <a:rPr lang="en-US" sz="100" dirty="0"/>
                        <a:t> </a:t>
                      </a:r>
                      <a:r>
                        <a:rPr lang="en-US" sz="1400" dirty="0"/>
                        <a:t>F</a:t>
                      </a:r>
                    </a:p>
                  </a:txBody>
                  <a:tcPr/>
                </a:tc>
                <a:tc>
                  <a:txBody>
                    <a:bodyPr/>
                    <a:lstStyle/>
                    <a:p>
                      <a:pPr algn="r"/>
                      <a:r>
                        <a:rPr lang="en-US" sz="1400" dirty="0"/>
                        <a:t>7.42</a:t>
                      </a:r>
                    </a:p>
                  </a:txBody>
                  <a:tcPr/>
                </a:tc>
                <a:tc>
                  <a:txBody>
                    <a:bodyPr/>
                    <a:lstStyle/>
                    <a:p>
                      <a:pPr algn="l"/>
                      <a:r>
                        <a:rPr lang="en-US" sz="1400" dirty="0"/>
                        <a:t>Morningstar</a:t>
                      </a:r>
                    </a:p>
                  </a:txBody>
                  <a:tcPr/>
                </a:tc>
                <a:extLst>
                  <a:ext uri="{0D108BD9-81ED-4DB2-BD59-A6C34878D82A}">
                    <a16:rowId xmlns:a16="http://schemas.microsoft.com/office/drawing/2014/main" val="3526635227"/>
                  </a:ext>
                </a:extLst>
              </a:tr>
              <a:tr h="0">
                <a:tc>
                  <a:txBody>
                    <a:bodyPr/>
                    <a:lstStyle/>
                    <a:p>
                      <a:r>
                        <a:rPr lang="en-US" sz="1400" dirty="0"/>
                        <a:t>Five-year average P/S</a:t>
                      </a:r>
                    </a:p>
                  </a:txBody>
                  <a:tcPr/>
                </a:tc>
                <a:tc>
                  <a:txBody>
                    <a:bodyPr/>
                    <a:lstStyle/>
                    <a:p>
                      <a:pPr algn="r"/>
                      <a:r>
                        <a:rPr lang="en-US" sz="1400" dirty="0"/>
                        <a:t>.38</a:t>
                      </a:r>
                    </a:p>
                  </a:txBody>
                  <a:tcPr/>
                </a:tc>
                <a:tc>
                  <a:txBody>
                    <a:bodyPr/>
                    <a:lstStyle/>
                    <a:p>
                      <a:pPr algn="l"/>
                      <a:r>
                        <a:rPr lang="en-US" sz="1400" dirty="0"/>
                        <a:t>Morningstar</a:t>
                      </a:r>
                    </a:p>
                  </a:txBody>
                  <a:tcPr/>
                </a:tc>
                <a:extLst>
                  <a:ext uri="{0D108BD9-81ED-4DB2-BD59-A6C34878D82A}">
                    <a16:rowId xmlns:a16="http://schemas.microsoft.com/office/drawing/2014/main" val="3077226948"/>
                  </a:ext>
                </a:extLst>
              </a:tr>
            </a:tbl>
          </a:graphicData>
        </a:graphic>
      </p:graphicFrame>
      <p:sp>
        <p:nvSpPr>
          <p:cNvPr id="3" name="Content Placeholder 2">
            <a:extLst>
              <a:ext uri="{FF2B5EF4-FFF2-40B4-BE49-F238E27FC236}">
                <a16:creationId xmlns:a16="http://schemas.microsoft.com/office/drawing/2014/main" id="{C16F1DCD-72A9-4213-8D03-CC1A5E1F6134}"/>
              </a:ext>
            </a:extLst>
          </p:cNvPr>
          <p:cNvSpPr>
            <a:spLocks noGrp="1"/>
          </p:cNvSpPr>
          <p:nvPr>
            <p:ph sz="quarter" idx="11"/>
          </p:nvPr>
        </p:nvSpPr>
        <p:spPr>
          <a:xfrm>
            <a:off x="342900" y="6099586"/>
            <a:ext cx="8458200" cy="355002"/>
          </a:xfrm>
        </p:spPr>
        <p:txBody>
          <a:bodyPr/>
          <a:lstStyle/>
          <a:p>
            <a:r>
              <a:rPr lang="en-US" sz="1600" dirty="0"/>
              <a:t>Source: Data as of January 2022.</a:t>
            </a:r>
          </a:p>
        </p:txBody>
      </p:sp>
      <p:sp>
        <p:nvSpPr>
          <p:cNvPr id="6" name="Slide Number Placeholder 5">
            <a:extLst>
              <a:ext uri="{FF2B5EF4-FFF2-40B4-BE49-F238E27FC236}">
                <a16:creationId xmlns:a16="http://schemas.microsoft.com/office/drawing/2014/main" id="{0161F9BD-45BF-4DE7-A431-C167E593725D}"/>
              </a:ext>
            </a:extLst>
          </p:cNvPr>
          <p:cNvSpPr>
            <a:spLocks noGrp="1"/>
          </p:cNvSpPr>
          <p:nvPr>
            <p:ph type="sldNum" sz="quarter" idx="4"/>
          </p:nvPr>
        </p:nvSpPr>
        <p:spPr/>
        <p:txBody>
          <a:bodyPr/>
          <a:lstStyle/>
          <a:p>
            <a:fld id="{68151E55-6873-49E2-B8D5-2F265E6F1973}" type="slidenum">
              <a:rPr lang="en-US" smtClean="0"/>
              <a:pPr/>
              <a:t>55</a:t>
            </a:fld>
            <a:endParaRPr lang="en-US" dirty="0"/>
          </a:p>
        </p:txBody>
      </p:sp>
    </p:spTree>
    <p:extLst>
      <p:ext uri="{BB962C8B-B14F-4D97-AF65-F5344CB8AC3E}">
        <p14:creationId xmlns:p14="http://schemas.microsoft.com/office/powerpoint/2010/main" val="38959746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94CD5-98F6-4690-9EC8-CBD51BC4004D}"/>
              </a:ext>
            </a:extLst>
          </p:cNvPr>
          <p:cNvSpPr>
            <a:spLocks noGrp="1"/>
          </p:cNvSpPr>
          <p:nvPr>
            <p:ph type="title"/>
          </p:nvPr>
        </p:nvSpPr>
        <p:spPr/>
        <p:txBody>
          <a:bodyPr>
            <a:noAutofit/>
          </a:bodyPr>
          <a:lstStyle/>
          <a:p>
            <a:r>
              <a:rPr lang="en-US" sz="3200" dirty="0"/>
              <a:t>Next Task: Calculate a Sustainable Growth Rate</a:t>
            </a:r>
          </a:p>
        </p:txBody>
      </p:sp>
      <p:sp>
        <p:nvSpPr>
          <p:cNvPr id="3" name="Content Placeholder 2">
            <a:extLst>
              <a:ext uri="{FF2B5EF4-FFF2-40B4-BE49-F238E27FC236}">
                <a16:creationId xmlns:a16="http://schemas.microsoft.com/office/drawing/2014/main" id="{BDFFF594-0922-4083-88C3-099CADC36E4C}"/>
              </a:ext>
            </a:extLst>
          </p:cNvPr>
          <p:cNvSpPr>
            <a:spLocks noGrp="1"/>
          </p:cNvSpPr>
          <p:nvPr>
            <p:ph sz="quarter" idx="11"/>
          </p:nvPr>
        </p:nvSpPr>
        <p:spPr>
          <a:xfrm>
            <a:off x="342900" y="1276710"/>
            <a:ext cx="8458200" cy="1563310"/>
          </a:xfrm>
        </p:spPr>
        <p:txBody>
          <a:bodyPr/>
          <a:lstStyle/>
          <a:p>
            <a:pPr marL="292608" indent="-292608">
              <a:buFont typeface="Arial" panose="020B0604020202020204" pitchFamily="34" charset="0"/>
              <a:buChar char="•"/>
            </a:pPr>
            <a:r>
              <a:rPr lang="en-US" dirty="0"/>
              <a:t>From the Summary Quote, we see C</a:t>
            </a:r>
            <a:r>
              <a:rPr lang="en-US" sz="100" dirty="0"/>
              <a:t> </a:t>
            </a:r>
            <a:r>
              <a:rPr lang="en-US" dirty="0"/>
              <a:t>V</a:t>
            </a:r>
            <a:r>
              <a:rPr lang="en-US" sz="100" dirty="0"/>
              <a:t> </a:t>
            </a:r>
            <a:r>
              <a:rPr lang="en-US" dirty="0"/>
              <a:t>S’s most recent earnings per share (annualized) are $5.98, and the annualized dividends per share is $2.00—implying a retention ratio of:</a:t>
            </a:r>
          </a:p>
        </p:txBody>
      </p:sp>
      <p:graphicFrame>
        <p:nvGraphicFramePr>
          <p:cNvPr id="8" name="Object 7">
            <a:extLst>
              <a:ext uri="{FF2B5EF4-FFF2-40B4-BE49-F238E27FC236}">
                <a16:creationId xmlns:a16="http://schemas.microsoft.com/office/drawing/2014/main" id="{2470876D-95CC-42E1-B2EB-A62E2293D7D2}"/>
              </a:ext>
            </a:extLst>
          </p:cNvPr>
          <p:cNvGraphicFramePr>
            <a:graphicFrameLocks noChangeAspect="1"/>
          </p:cNvGraphicFramePr>
          <p:nvPr>
            <p:extLst>
              <p:ext uri="{D42A27DB-BD31-4B8C-83A1-F6EECF244321}">
                <p14:modId xmlns:p14="http://schemas.microsoft.com/office/powerpoint/2010/main" val="2046019140"/>
              </p:ext>
            </p:extLst>
          </p:nvPr>
        </p:nvGraphicFramePr>
        <p:xfrm>
          <a:off x="2745889" y="3163196"/>
          <a:ext cx="2997200" cy="304800"/>
        </p:xfrm>
        <a:graphic>
          <a:graphicData uri="http://schemas.openxmlformats.org/presentationml/2006/ole">
            <mc:AlternateContent xmlns:mc="http://schemas.openxmlformats.org/markup-compatibility/2006">
              <mc:Choice xmlns:v="urn:schemas-microsoft-com:vml" Requires="v">
                <p:oleObj spid="_x0000_s63574" name="Equation" r:id="rId3" imgW="2997000" imgH="304560" progId="Equation.DSMT4">
                  <p:embed/>
                </p:oleObj>
              </mc:Choice>
              <mc:Fallback>
                <p:oleObj name="Equation" r:id="rId3" imgW="2997000" imgH="304560" progId="Equation.DSMT4">
                  <p:embed/>
                  <p:pic>
                    <p:nvPicPr>
                      <p:cNvPr id="0" name=""/>
                      <p:cNvPicPr/>
                      <p:nvPr/>
                    </p:nvPicPr>
                    <p:blipFill>
                      <a:blip r:embed="rId4"/>
                      <a:stretch>
                        <a:fillRect/>
                      </a:stretch>
                    </p:blipFill>
                    <p:spPr>
                      <a:xfrm>
                        <a:off x="2745889" y="3163196"/>
                        <a:ext cx="2997200" cy="3048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3B6905C5-F308-448A-A76C-3BC7A3CBFEB3}"/>
              </a:ext>
            </a:extLst>
          </p:cNvPr>
          <p:cNvSpPr>
            <a:spLocks noGrp="1"/>
          </p:cNvSpPr>
          <p:nvPr>
            <p:ph sz="quarter" idx="14"/>
          </p:nvPr>
        </p:nvSpPr>
        <p:spPr>
          <a:xfrm>
            <a:off x="342900" y="3761725"/>
            <a:ext cx="8458200" cy="1229823"/>
          </a:xfrm>
        </p:spPr>
        <p:txBody>
          <a:bodyPr/>
          <a:lstStyle/>
          <a:p>
            <a:pPr marL="292608" indent="-292608">
              <a:buFont typeface="Arial" panose="020B0604020202020204" pitchFamily="34" charset="0"/>
              <a:buChar char="•"/>
            </a:pPr>
            <a:r>
              <a:rPr lang="en-US" dirty="0"/>
              <a:t>We need an R</a:t>
            </a:r>
            <a:r>
              <a:rPr lang="en-US" sz="100" dirty="0"/>
              <a:t> </a:t>
            </a:r>
            <a:r>
              <a:rPr lang="en-US" dirty="0"/>
              <a:t>O</a:t>
            </a:r>
            <a:r>
              <a:rPr lang="en-US" sz="100" dirty="0"/>
              <a:t> </a:t>
            </a:r>
            <a:r>
              <a:rPr lang="en-US" dirty="0"/>
              <a:t>E. We found financial highlights at finance.yahoo.com. The R</a:t>
            </a:r>
            <a:r>
              <a:rPr lang="en-US" sz="100" dirty="0"/>
              <a:t> </a:t>
            </a:r>
            <a:r>
              <a:rPr lang="en-US" dirty="0"/>
              <a:t>O</a:t>
            </a:r>
            <a:r>
              <a:rPr lang="en-US" sz="100" dirty="0"/>
              <a:t> </a:t>
            </a:r>
            <a:r>
              <a:rPr lang="en-US" dirty="0"/>
              <a:t>E is 10.50 percent, which yields a </a:t>
            </a:r>
            <a:r>
              <a:rPr lang="en-US" b="1" dirty="0"/>
              <a:t>sustainable growth rate</a:t>
            </a:r>
            <a:r>
              <a:rPr lang="en-US" dirty="0"/>
              <a:t> of:</a:t>
            </a:r>
          </a:p>
        </p:txBody>
      </p:sp>
      <p:graphicFrame>
        <p:nvGraphicFramePr>
          <p:cNvPr id="9" name="Object 8">
            <a:extLst>
              <a:ext uri="{FF2B5EF4-FFF2-40B4-BE49-F238E27FC236}">
                <a16:creationId xmlns:a16="http://schemas.microsoft.com/office/drawing/2014/main" id="{969026F6-89C7-480D-8727-AE814DF88A30}"/>
              </a:ext>
            </a:extLst>
          </p:cNvPr>
          <p:cNvGraphicFramePr>
            <a:graphicFrameLocks noChangeAspect="1"/>
          </p:cNvGraphicFramePr>
          <p:nvPr>
            <p:extLst>
              <p:ext uri="{D42A27DB-BD31-4B8C-83A1-F6EECF244321}">
                <p14:modId xmlns:p14="http://schemas.microsoft.com/office/powerpoint/2010/main" val="823411882"/>
              </p:ext>
            </p:extLst>
          </p:nvPr>
        </p:nvGraphicFramePr>
        <p:xfrm>
          <a:off x="2885589" y="5285277"/>
          <a:ext cx="2857500" cy="279400"/>
        </p:xfrm>
        <a:graphic>
          <a:graphicData uri="http://schemas.openxmlformats.org/presentationml/2006/ole">
            <mc:AlternateContent xmlns:mc="http://schemas.openxmlformats.org/markup-compatibility/2006">
              <mc:Choice xmlns:v="urn:schemas-microsoft-com:vml" Requires="v">
                <p:oleObj spid="_x0000_s63575" name="Equation" r:id="rId5" imgW="2857320" imgH="279360" progId="Equation.DSMT4">
                  <p:embed/>
                </p:oleObj>
              </mc:Choice>
              <mc:Fallback>
                <p:oleObj name="Equation" r:id="rId5" imgW="2857320" imgH="279360" progId="Equation.DSMT4">
                  <p:embed/>
                  <p:pic>
                    <p:nvPicPr>
                      <p:cNvPr id="0" name=""/>
                      <p:cNvPicPr/>
                      <p:nvPr/>
                    </p:nvPicPr>
                    <p:blipFill>
                      <a:blip r:embed="rId6"/>
                      <a:stretch>
                        <a:fillRect/>
                      </a:stretch>
                    </p:blipFill>
                    <p:spPr>
                      <a:xfrm>
                        <a:off x="2885589" y="5285277"/>
                        <a:ext cx="2857500" cy="279400"/>
                      </a:xfrm>
                      <a:prstGeom prst="rect">
                        <a:avLst/>
                      </a:prstGeom>
                    </p:spPr>
                  </p:pic>
                </p:oleObj>
              </mc:Fallback>
            </mc:AlternateContent>
          </a:graphicData>
        </a:graphic>
      </p:graphicFrame>
      <p:sp>
        <p:nvSpPr>
          <p:cNvPr id="7" name="Slide Number Placeholder 6">
            <a:extLst>
              <a:ext uri="{FF2B5EF4-FFF2-40B4-BE49-F238E27FC236}">
                <a16:creationId xmlns:a16="http://schemas.microsoft.com/office/drawing/2014/main" id="{ED86C9F8-203A-4669-BFC0-D57BA82C1AC1}"/>
              </a:ext>
            </a:extLst>
          </p:cNvPr>
          <p:cNvSpPr>
            <a:spLocks noGrp="1"/>
          </p:cNvSpPr>
          <p:nvPr>
            <p:ph type="sldNum" sz="quarter" idx="10"/>
          </p:nvPr>
        </p:nvSpPr>
        <p:spPr/>
        <p:txBody>
          <a:bodyPr/>
          <a:lstStyle/>
          <a:p>
            <a:fld id="{68151E55-6873-49E2-B8D5-2F265E6F1973}" type="slidenum">
              <a:rPr lang="en-US" smtClean="0"/>
              <a:t>56</a:t>
            </a:fld>
            <a:endParaRPr lang="en-US"/>
          </a:p>
        </p:txBody>
      </p:sp>
    </p:spTree>
    <p:extLst>
      <p:ext uri="{BB962C8B-B14F-4D97-AF65-F5344CB8AC3E}">
        <p14:creationId xmlns:p14="http://schemas.microsoft.com/office/powerpoint/2010/main" val="10548815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5CB29-C0DE-4ECC-9F48-0651C9A55F71}"/>
              </a:ext>
            </a:extLst>
          </p:cNvPr>
          <p:cNvSpPr>
            <a:spLocks noGrp="1"/>
          </p:cNvSpPr>
          <p:nvPr>
            <p:ph type="title"/>
          </p:nvPr>
        </p:nvSpPr>
        <p:spPr/>
        <p:txBody>
          <a:bodyPr>
            <a:normAutofit/>
          </a:bodyPr>
          <a:lstStyle/>
          <a:p>
            <a:r>
              <a:rPr lang="en-US" sz="3600" dirty="0"/>
              <a:t>Dividend Discount Model: C</a:t>
            </a:r>
            <a:r>
              <a:rPr lang="en-US" sz="100" dirty="0"/>
              <a:t> </a:t>
            </a:r>
            <a:r>
              <a:rPr lang="en-US" sz="3600" dirty="0"/>
              <a:t>V</a:t>
            </a:r>
            <a:r>
              <a:rPr lang="en-US" sz="100" dirty="0"/>
              <a:t> </a:t>
            </a:r>
            <a:r>
              <a:rPr lang="en-US" sz="3600" dirty="0"/>
              <a:t>S</a:t>
            </a:r>
          </a:p>
        </p:txBody>
      </p:sp>
      <p:sp>
        <p:nvSpPr>
          <p:cNvPr id="3" name="Content Placeholder 2">
            <a:extLst>
              <a:ext uri="{FF2B5EF4-FFF2-40B4-BE49-F238E27FC236}">
                <a16:creationId xmlns:a16="http://schemas.microsoft.com/office/drawing/2014/main" id="{EB70CB8C-876F-493B-8FF9-85A1F35AA829}"/>
              </a:ext>
            </a:extLst>
          </p:cNvPr>
          <p:cNvSpPr>
            <a:spLocks noGrp="1"/>
          </p:cNvSpPr>
          <p:nvPr>
            <p:ph sz="quarter" idx="11"/>
          </p:nvPr>
        </p:nvSpPr>
        <p:spPr>
          <a:xfrm>
            <a:off x="342900" y="1276710"/>
            <a:ext cx="8458200" cy="466029"/>
          </a:xfrm>
        </p:spPr>
        <p:txBody>
          <a:bodyPr/>
          <a:lstStyle/>
          <a:p>
            <a:pPr marL="292608" indent="-292608">
              <a:buFont typeface="Arial" panose="020B0604020202020204" pitchFamily="34" charset="0"/>
              <a:buChar char="•"/>
            </a:pPr>
            <a:r>
              <a:rPr lang="en-US" dirty="0"/>
              <a:t>Using the constant dividend growth rate model, we get:</a:t>
            </a:r>
          </a:p>
        </p:txBody>
      </p:sp>
      <p:graphicFrame>
        <p:nvGraphicFramePr>
          <p:cNvPr id="12" name="Object 11">
            <a:extLst>
              <a:ext uri="{FF2B5EF4-FFF2-40B4-BE49-F238E27FC236}">
                <a16:creationId xmlns:a16="http://schemas.microsoft.com/office/drawing/2014/main" id="{5F64F383-5ECC-4E03-B5DC-A34B647A7858}"/>
              </a:ext>
            </a:extLst>
          </p:cNvPr>
          <p:cNvGraphicFramePr>
            <a:graphicFrameLocks noChangeAspect="1"/>
          </p:cNvGraphicFramePr>
          <p:nvPr>
            <p:extLst>
              <p:ext uri="{D42A27DB-BD31-4B8C-83A1-F6EECF244321}">
                <p14:modId xmlns:p14="http://schemas.microsoft.com/office/powerpoint/2010/main" val="3986393856"/>
              </p:ext>
            </p:extLst>
          </p:nvPr>
        </p:nvGraphicFramePr>
        <p:xfrm>
          <a:off x="2682875" y="1851025"/>
          <a:ext cx="3619500" cy="736600"/>
        </p:xfrm>
        <a:graphic>
          <a:graphicData uri="http://schemas.openxmlformats.org/presentationml/2006/ole">
            <mc:AlternateContent xmlns:mc="http://schemas.openxmlformats.org/markup-compatibility/2006">
              <mc:Choice xmlns:v="urn:schemas-microsoft-com:vml" Requires="v">
                <p:oleObj spid="_x0000_s64594" name="Equation" r:id="rId3" imgW="3619440" imgH="736560" progId="Equation.DSMT4">
                  <p:embed/>
                </p:oleObj>
              </mc:Choice>
              <mc:Fallback>
                <p:oleObj name="Equation" r:id="rId3" imgW="3619440" imgH="736560" progId="Equation.DSMT4">
                  <p:embed/>
                  <p:pic>
                    <p:nvPicPr>
                      <p:cNvPr id="0" name=""/>
                      <p:cNvPicPr/>
                      <p:nvPr/>
                    </p:nvPicPr>
                    <p:blipFill>
                      <a:blip r:embed="rId4"/>
                      <a:stretch>
                        <a:fillRect/>
                      </a:stretch>
                    </p:blipFill>
                    <p:spPr>
                      <a:xfrm>
                        <a:off x="2682875" y="1851025"/>
                        <a:ext cx="3619500" cy="7366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089F0400-D923-4FE1-AB7F-D6563CEDA2AD}"/>
              </a:ext>
            </a:extLst>
          </p:cNvPr>
          <p:cNvSpPr>
            <a:spLocks noGrp="1"/>
          </p:cNvSpPr>
          <p:nvPr>
            <p:ph sz="quarter" idx="14"/>
          </p:nvPr>
        </p:nvSpPr>
        <p:spPr>
          <a:xfrm>
            <a:off x="342900" y="2872292"/>
            <a:ext cx="8458200" cy="462579"/>
          </a:xfrm>
        </p:spPr>
        <p:txBody>
          <a:bodyPr/>
          <a:lstStyle/>
          <a:p>
            <a:pPr marL="292608" indent="-292608">
              <a:buFont typeface="Arial" panose="020B0604020202020204" pitchFamily="34" charset="0"/>
              <a:buChar char="•"/>
            </a:pPr>
            <a:r>
              <a:rPr lang="en-US" dirty="0"/>
              <a:t>The current stock price, from the Current Quote, is $103.04</a:t>
            </a:r>
          </a:p>
        </p:txBody>
      </p:sp>
      <p:sp>
        <p:nvSpPr>
          <p:cNvPr id="5" name="Content Placeholder 4">
            <a:extLst>
              <a:ext uri="{FF2B5EF4-FFF2-40B4-BE49-F238E27FC236}">
                <a16:creationId xmlns:a16="http://schemas.microsoft.com/office/drawing/2014/main" id="{530341EB-C6FC-497F-9A86-B9B2056A5621}"/>
              </a:ext>
            </a:extLst>
          </p:cNvPr>
          <p:cNvSpPr>
            <a:spLocks noGrp="1"/>
          </p:cNvSpPr>
          <p:nvPr>
            <p:ph sz="quarter" idx="15"/>
          </p:nvPr>
        </p:nvSpPr>
        <p:spPr>
          <a:xfrm>
            <a:off x="342900" y="3594904"/>
            <a:ext cx="8458200" cy="848004"/>
          </a:xfrm>
        </p:spPr>
        <p:txBody>
          <a:bodyPr/>
          <a:lstStyle/>
          <a:p>
            <a:pPr algn="ctr"/>
            <a:r>
              <a:rPr lang="en-US" b="1" dirty="0">
                <a:solidFill>
                  <a:srgbClr val="A9131A"/>
                </a:solidFill>
              </a:rPr>
              <a:t>We better try something else. Let’s try the analysts’ growth rate, 7.2%</a:t>
            </a:r>
          </a:p>
        </p:txBody>
      </p:sp>
      <p:graphicFrame>
        <p:nvGraphicFramePr>
          <p:cNvPr id="13" name="Object 12">
            <a:extLst>
              <a:ext uri="{FF2B5EF4-FFF2-40B4-BE49-F238E27FC236}">
                <a16:creationId xmlns:a16="http://schemas.microsoft.com/office/drawing/2014/main" id="{5AD79393-9F4B-44FF-B2DF-08FEA3FE91E9}"/>
              </a:ext>
            </a:extLst>
          </p:cNvPr>
          <p:cNvGraphicFramePr>
            <a:graphicFrameLocks noChangeAspect="1"/>
          </p:cNvGraphicFramePr>
          <p:nvPr>
            <p:extLst>
              <p:ext uri="{D42A27DB-BD31-4B8C-83A1-F6EECF244321}">
                <p14:modId xmlns:p14="http://schemas.microsoft.com/office/powerpoint/2010/main" val="905209052"/>
              </p:ext>
            </p:extLst>
          </p:nvPr>
        </p:nvGraphicFramePr>
        <p:xfrm>
          <a:off x="2726616" y="4606756"/>
          <a:ext cx="3365500" cy="787400"/>
        </p:xfrm>
        <a:graphic>
          <a:graphicData uri="http://schemas.openxmlformats.org/presentationml/2006/ole">
            <mc:AlternateContent xmlns:mc="http://schemas.openxmlformats.org/markup-compatibility/2006">
              <mc:Choice xmlns:v="urn:schemas-microsoft-com:vml" Requires="v">
                <p:oleObj spid="_x0000_s64595" name="Equation" r:id="rId5" imgW="3365280" imgH="787320" progId="Equation.DSMT4">
                  <p:embed/>
                </p:oleObj>
              </mc:Choice>
              <mc:Fallback>
                <p:oleObj name="Equation" r:id="rId5" imgW="3365280" imgH="787320" progId="Equation.DSMT4">
                  <p:embed/>
                  <p:pic>
                    <p:nvPicPr>
                      <p:cNvPr id="0" name=""/>
                      <p:cNvPicPr/>
                      <p:nvPr/>
                    </p:nvPicPr>
                    <p:blipFill>
                      <a:blip r:embed="rId6"/>
                      <a:stretch>
                        <a:fillRect/>
                      </a:stretch>
                    </p:blipFill>
                    <p:spPr>
                      <a:xfrm>
                        <a:off x="2726616" y="4606756"/>
                        <a:ext cx="3365500" cy="7874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4CFFBD74-B84D-4E97-A6A5-A5A263667FCD}"/>
              </a:ext>
            </a:extLst>
          </p:cNvPr>
          <p:cNvSpPr>
            <a:spLocks noGrp="1"/>
          </p:cNvSpPr>
          <p:nvPr>
            <p:ph sz="quarter" idx="16"/>
          </p:nvPr>
        </p:nvSpPr>
        <p:spPr>
          <a:xfrm>
            <a:off x="342900" y="5581290"/>
            <a:ext cx="8458200" cy="475265"/>
          </a:xfrm>
        </p:spPr>
        <p:txBody>
          <a:bodyPr/>
          <a:lstStyle/>
          <a:p>
            <a:pPr algn="ctr"/>
            <a:r>
              <a:rPr lang="en-US" dirty="0"/>
              <a:t>Closer, but let’s try the other techniques, too.</a:t>
            </a:r>
          </a:p>
        </p:txBody>
      </p:sp>
      <p:sp>
        <p:nvSpPr>
          <p:cNvPr id="11" name="Slide Number Placeholder 10">
            <a:extLst>
              <a:ext uri="{FF2B5EF4-FFF2-40B4-BE49-F238E27FC236}">
                <a16:creationId xmlns:a16="http://schemas.microsoft.com/office/drawing/2014/main" id="{B4B2B529-413E-4266-8A0A-EF195D2D2D75}"/>
              </a:ext>
            </a:extLst>
          </p:cNvPr>
          <p:cNvSpPr>
            <a:spLocks noGrp="1"/>
          </p:cNvSpPr>
          <p:nvPr>
            <p:ph type="sldNum" sz="quarter" idx="10"/>
          </p:nvPr>
        </p:nvSpPr>
        <p:spPr/>
        <p:txBody>
          <a:bodyPr/>
          <a:lstStyle/>
          <a:p>
            <a:fld id="{68151E55-6873-49E2-B8D5-2F265E6F1973}" type="slidenum">
              <a:rPr lang="en-US" smtClean="0"/>
              <a:t>57</a:t>
            </a:fld>
            <a:endParaRPr lang="en-US" dirty="0"/>
          </a:p>
        </p:txBody>
      </p:sp>
    </p:spTree>
    <p:extLst>
      <p:ext uri="{BB962C8B-B14F-4D97-AF65-F5344CB8AC3E}">
        <p14:creationId xmlns:p14="http://schemas.microsoft.com/office/powerpoint/2010/main" val="9556117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67145-8894-4E20-99C0-891DEA70600E}"/>
              </a:ext>
            </a:extLst>
          </p:cNvPr>
          <p:cNvSpPr>
            <a:spLocks noGrp="1"/>
          </p:cNvSpPr>
          <p:nvPr>
            <p:ph type="title"/>
          </p:nvPr>
        </p:nvSpPr>
        <p:spPr/>
        <p:txBody>
          <a:bodyPr>
            <a:normAutofit fontScale="90000"/>
          </a:bodyPr>
          <a:lstStyle/>
          <a:p>
            <a:r>
              <a:rPr lang="en-US" dirty="0"/>
              <a:t>C</a:t>
            </a:r>
            <a:r>
              <a:rPr lang="en-US" sz="100" dirty="0"/>
              <a:t> </a:t>
            </a:r>
            <a:r>
              <a:rPr lang="en-US" dirty="0"/>
              <a:t>V</a:t>
            </a:r>
            <a:r>
              <a:rPr lang="en-US" sz="100" dirty="0"/>
              <a:t> </a:t>
            </a:r>
            <a:r>
              <a:rPr lang="en-US" dirty="0"/>
              <a:t>S, Estimated Stock Price and Method</a:t>
            </a:r>
          </a:p>
        </p:txBody>
      </p:sp>
      <p:graphicFrame>
        <p:nvGraphicFramePr>
          <p:cNvPr id="7" name="Table 6">
            <a:extLst>
              <a:ext uri="{FF2B5EF4-FFF2-40B4-BE49-F238E27FC236}">
                <a16:creationId xmlns:a16="http://schemas.microsoft.com/office/drawing/2014/main" id="{3B37E592-3117-428E-8C9D-95CB55BAD761}"/>
              </a:ext>
            </a:extLst>
          </p:cNvPr>
          <p:cNvGraphicFramePr>
            <a:graphicFrameLocks noGrp="1"/>
          </p:cNvGraphicFramePr>
          <p:nvPr>
            <p:extLst>
              <p:ext uri="{D42A27DB-BD31-4B8C-83A1-F6EECF244321}">
                <p14:modId xmlns:p14="http://schemas.microsoft.com/office/powerpoint/2010/main" val="1105930672"/>
              </p:ext>
            </p:extLst>
          </p:nvPr>
        </p:nvGraphicFramePr>
        <p:xfrm>
          <a:off x="1000461" y="1326445"/>
          <a:ext cx="6863379" cy="3703320"/>
        </p:xfrm>
        <a:graphic>
          <a:graphicData uri="http://schemas.openxmlformats.org/drawingml/2006/table">
            <a:tbl>
              <a:tblPr firstRow="1" bandRow="1">
                <a:tableStyleId>{5C22544A-7EE6-4342-B048-85BDC9FD1C3A}</a:tableStyleId>
              </a:tblPr>
              <a:tblGrid>
                <a:gridCol w="5497158">
                  <a:extLst>
                    <a:ext uri="{9D8B030D-6E8A-4147-A177-3AD203B41FA5}">
                      <a16:colId xmlns:a16="http://schemas.microsoft.com/office/drawing/2014/main" val="3631601087"/>
                    </a:ext>
                  </a:extLst>
                </a:gridCol>
                <a:gridCol w="1366221">
                  <a:extLst>
                    <a:ext uri="{9D8B030D-6E8A-4147-A177-3AD203B41FA5}">
                      <a16:colId xmlns:a16="http://schemas.microsoft.com/office/drawing/2014/main" val="3418078180"/>
                    </a:ext>
                  </a:extLst>
                </a:gridCol>
              </a:tblGrid>
              <a:tr h="0">
                <a:tc>
                  <a:txBody>
                    <a:bodyPr/>
                    <a:lstStyle/>
                    <a:p>
                      <a:pPr algn="ctr"/>
                      <a:r>
                        <a:rPr lang="en-US" sz="1800" dirty="0">
                          <a:solidFill>
                            <a:schemeClr val="bg1"/>
                          </a:solidFill>
                        </a:rPr>
                        <a:t>Valuation Method</a:t>
                      </a:r>
                    </a:p>
                  </a:txBody>
                  <a:tcPr/>
                </a:tc>
                <a:tc>
                  <a:txBody>
                    <a:bodyPr/>
                    <a:lstStyle/>
                    <a:p>
                      <a:pPr algn="ctr"/>
                      <a:r>
                        <a:rPr lang="en-US" sz="1800" dirty="0">
                          <a:solidFill>
                            <a:schemeClr val="bg1"/>
                          </a:solidFill>
                        </a:rPr>
                        <a:t>Price</a:t>
                      </a:r>
                    </a:p>
                  </a:txBody>
                  <a:tcPr/>
                </a:tc>
                <a:extLst>
                  <a:ext uri="{0D108BD9-81ED-4DB2-BD59-A6C34878D82A}">
                    <a16:rowId xmlns:a16="http://schemas.microsoft.com/office/drawing/2014/main" val="3778512008"/>
                  </a:ext>
                </a:extLst>
              </a:tr>
              <a:tr h="370840">
                <a:tc>
                  <a:txBody>
                    <a:bodyPr/>
                    <a:lstStyle/>
                    <a:p>
                      <a:pPr algn="l"/>
                      <a:r>
                        <a:rPr lang="en-US" sz="1800" dirty="0"/>
                        <a:t>D</a:t>
                      </a:r>
                      <a:r>
                        <a:rPr lang="en-US" sz="100" dirty="0"/>
                        <a:t> </a:t>
                      </a:r>
                      <a:r>
                        <a:rPr lang="en-US" sz="1800" dirty="0" err="1"/>
                        <a:t>D</a:t>
                      </a:r>
                      <a:r>
                        <a:rPr lang="en-US" sz="100" dirty="0"/>
                        <a:t> </a:t>
                      </a:r>
                      <a:r>
                        <a:rPr lang="en-US" sz="1800" dirty="0"/>
                        <a:t>M, with calculated sustainable growth rate</a:t>
                      </a:r>
                    </a:p>
                  </a:txBody>
                  <a:tcPr/>
                </a:tc>
                <a:tc>
                  <a:txBody>
                    <a:bodyPr/>
                    <a:lstStyle/>
                    <a:p>
                      <a:pPr algn="r"/>
                      <a:r>
                        <a:rPr lang="en-US" sz="1800" dirty="0"/>
                        <a:t>$77.86</a:t>
                      </a:r>
                    </a:p>
                  </a:txBody>
                  <a:tcPr/>
                </a:tc>
                <a:extLst>
                  <a:ext uri="{0D108BD9-81ED-4DB2-BD59-A6C34878D82A}">
                    <a16:rowId xmlns:a16="http://schemas.microsoft.com/office/drawing/2014/main" val="702728620"/>
                  </a:ext>
                </a:extLst>
              </a:tr>
              <a:tr h="370840">
                <a:tc>
                  <a:txBody>
                    <a:bodyPr/>
                    <a:lstStyle/>
                    <a:p>
                      <a:pPr algn="l"/>
                      <a:r>
                        <a:rPr lang="en-US" sz="1800" dirty="0"/>
                        <a:t>D</a:t>
                      </a:r>
                      <a:r>
                        <a:rPr lang="en-US" sz="100" dirty="0"/>
                        <a:t> </a:t>
                      </a:r>
                      <a:r>
                        <a:rPr lang="en-US" sz="1800" dirty="0" err="1"/>
                        <a:t>D</a:t>
                      </a:r>
                      <a:r>
                        <a:rPr lang="en-US" sz="100" dirty="0"/>
                        <a:t> </a:t>
                      </a:r>
                      <a:r>
                        <a:rPr lang="en-US" sz="1800" dirty="0"/>
                        <a:t>M, with analyst forecasted growth rate</a:t>
                      </a:r>
                    </a:p>
                  </a:txBody>
                  <a:tcPr/>
                </a:tc>
                <a:tc>
                  <a:txBody>
                    <a:bodyPr/>
                    <a:lstStyle/>
                    <a:p>
                      <a:pPr algn="r"/>
                      <a:r>
                        <a:rPr lang="en-US" sz="1800" dirty="0"/>
                        <a:t>$84.61</a:t>
                      </a:r>
                    </a:p>
                  </a:txBody>
                  <a:tcPr/>
                </a:tc>
                <a:extLst>
                  <a:ext uri="{0D108BD9-81ED-4DB2-BD59-A6C34878D82A}">
                    <a16:rowId xmlns:a16="http://schemas.microsoft.com/office/drawing/2014/main" val="3039447785"/>
                  </a:ext>
                </a:extLst>
              </a:tr>
              <a:tr h="370840">
                <a:tc>
                  <a:txBody>
                    <a:bodyPr/>
                    <a:lstStyle/>
                    <a:p>
                      <a:pPr algn="l"/>
                      <a:r>
                        <a:rPr lang="en-US" sz="1800" dirty="0"/>
                        <a:t>D</a:t>
                      </a:r>
                      <a:r>
                        <a:rPr lang="en-US" sz="100" dirty="0"/>
                        <a:t> </a:t>
                      </a:r>
                      <a:r>
                        <a:rPr lang="en-US" sz="1800" dirty="0" err="1"/>
                        <a:t>D</a:t>
                      </a:r>
                      <a:r>
                        <a:rPr lang="en-US" sz="100" dirty="0"/>
                        <a:t> </a:t>
                      </a:r>
                      <a:r>
                        <a:rPr lang="en-US" sz="1800" dirty="0"/>
                        <a:t>M, two-stage model</a:t>
                      </a:r>
                    </a:p>
                  </a:txBody>
                  <a:tcPr/>
                </a:tc>
                <a:tc>
                  <a:txBody>
                    <a:bodyPr/>
                    <a:lstStyle/>
                    <a:p>
                      <a:pPr algn="r"/>
                      <a:r>
                        <a:rPr lang="en-US" sz="1800" dirty="0"/>
                        <a:t>$36.58</a:t>
                      </a:r>
                    </a:p>
                  </a:txBody>
                  <a:tcPr/>
                </a:tc>
                <a:extLst>
                  <a:ext uri="{0D108BD9-81ED-4DB2-BD59-A6C34878D82A}">
                    <a16:rowId xmlns:a16="http://schemas.microsoft.com/office/drawing/2014/main" val="2842790896"/>
                  </a:ext>
                </a:extLst>
              </a:tr>
              <a:tr h="370840">
                <a:tc>
                  <a:txBody>
                    <a:bodyPr/>
                    <a:lstStyle/>
                    <a:p>
                      <a:pPr algn="l"/>
                      <a:r>
                        <a:rPr lang="en-US" sz="1800" dirty="0"/>
                        <a:t>Bloomberg’s Theoretical Price, using D</a:t>
                      </a:r>
                      <a:r>
                        <a:rPr lang="en-US" sz="100" dirty="0"/>
                        <a:t> </a:t>
                      </a:r>
                      <a:r>
                        <a:rPr lang="en-US" sz="1800" dirty="0" err="1"/>
                        <a:t>D</a:t>
                      </a:r>
                      <a:r>
                        <a:rPr lang="en-US" sz="100" dirty="0"/>
                        <a:t> </a:t>
                      </a:r>
                      <a:r>
                        <a:rPr lang="en-US" sz="1800" dirty="0"/>
                        <a:t>M</a:t>
                      </a:r>
                    </a:p>
                  </a:txBody>
                  <a:tcPr/>
                </a:tc>
                <a:tc>
                  <a:txBody>
                    <a:bodyPr/>
                    <a:lstStyle/>
                    <a:p>
                      <a:pPr algn="r"/>
                      <a:r>
                        <a:rPr lang="en-US" sz="1800" dirty="0"/>
                        <a:t>$80.24</a:t>
                      </a:r>
                    </a:p>
                  </a:txBody>
                  <a:tcPr/>
                </a:tc>
                <a:extLst>
                  <a:ext uri="{0D108BD9-81ED-4DB2-BD59-A6C34878D82A}">
                    <a16:rowId xmlns:a16="http://schemas.microsoft.com/office/drawing/2014/main" val="27064115"/>
                  </a:ext>
                </a:extLst>
              </a:tr>
              <a:tr h="370840">
                <a:tc>
                  <a:txBody>
                    <a:bodyPr/>
                    <a:lstStyle/>
                    <a:p>
                      <a:pPr algn="l"/>
                      <a:r>
                        <a:rPr lang="en-US" sz="1800" dirty="0"/>
                        <a:t>R</a:t>
                      </a:r>
                      <a:r>
                        <a:rPr lang="en-US" sz="100" dirty="0"/>
                        <a:t> </a:t>
                      </a:r>
                      <a:r>
                        <a:rPr lang="en-US" sz="1800" dirty="0"/>
                        <a:t>I</a:t>
                      </a:r>
                      <a:r>
                        <a:rPr lang="en-US" sz="100" dirty="0"/>
                        <a:t> </a:t>
                      </a:r>
                      <a:r>
                        <a:rPr lang="en-US" sz="1800" dirty="0"/>
                        <a:t>M, with analyst forecasted growth rate</a:t>
                      </a:r>
                    </a:p>
                  </a:txBody>
                  <a:tcPr/>
                </a:tc>
                <a:tc>
                  <a:txBody>
                    <a:bodyPr/>
                    <a:lstStyle/>
                    <a:p>
                      <a:pPr algn="r"/>
                      <a:r>
                        <a:rPr lang="en-US" sz="1800" dirty="0"/>
                        <a:t>$91.11</a:t>
                      </a:r>
                    </a:p>
                  </a:txBody>
                  <a:tcPr/>
                </a:tc>
                <a:extLst>
                  <a:ext uri="{0D108BD9-81ED-4DB2-BD59-A6C34878D82A}">
                    <a16:rowId xmlns:a16="http://schemas.microsoft.com/office/drawing/2014/main" val="2342232353"/>
                  </a:ext>
                </a:extLst>
              </a:tr>
              <a:tr h="370840">
                <a:tc>
                  <a:txBody>
                    <a:bodyPr/>
                    <a:lstStyle/>
                    <a:p>
                      <a:pPr algn="l"/>
                      <a:r>
                        <a:rPr lang="en-US" sz="1800" dirty="0"/>
                        <a:t>R</a:t>
                      </a:r>
                      <a:r>
                        <a:rPr lang="en-US" sz="100" dirty="0"/>
                        <a:t> </a:t>
                      </a:r>
                      <a:r>
                        <a:rPr lang="en-US" sz="1800" dirty="0"/>
                        <a:t>I</a:t>
                      </a:r>
                      <a:r>
                        <a:rPr lang="en-US" sz="100" dirty="0"/>
                        <a:t> </a:t>
                      </a:r>
                      <a:r>
                        <a:rPr lang="en-US" sz="1800" dirty="0"/>
                        <a:t>M, with calculated sustainable growth rate</a:t>
                      </a:r>
                    </a:p>
                  </a:txBody>
                  <a:tcPr/>
                </a:tc>
                <a:tc>
                  <a:txBody>
                    <a:bodyPr/>
                    <a:lstStyle/>
                    <a:p>
                      <a:pPr algn="r"/>
                      <a:r>
                        <a:rPr lang="en-US" sz="1800" dirty="0"/>
                        <a:t>$87.99</a:t>
                      </a:r>
                    </a:p>
                  </a:txBody>
                  <a:tcPr/>
                </a:tc>
                <a:extLst>
                  <a:ext uri="{0D108BD9-81ED-4DB2-BD59-A6C34878D82A}">
                    <a16:rowId xmlns:a16="http://schemas.microsoft.com/office/drawing/2014/main" val="1751566825"/>
                  </a:ext>
                </a:extLst>
              </a:tr>
              <a:tr h="370840">
                <a:tc>
                  <a:txBody>
                    <a:bodyPr/>
                    <a:lstStyle/>
                    <a:p>
                      <a:pPr algn="l"/>
                      <a:r>
                        <a:rPr lang="en-US" sz="1800" dirty="0"/>
                        <a:t>Price-Earnings Model</a:t>
                      </a:r>
                    </a:p>
                  </a:txBody>
                  <a:tcPr/>
                </a:tc>
                <a:tc>
                  <a:txBody>
                    <a:bodyPr/>
                    <a:lstStyle/>
                    <a:p>
                      <a:pPr algn="r"/>
                      <a:r>
                        <a:rPr lang="en-US" sz="1800" dirty="0"/>
                        <a:t>$65.49</a:t>
                      </a:r>
                    </a:p>
                  </a:txBody>
                  <a:tcPr/>
                </a:tc>
                <a:extLst>
                  <a:ext uri="{0D108BD9-81ED-4DB2-BD59-A6C34878D82A}">
                    <a16:rowId xmlns:a16="http://schemas.microsoft.com/office/drawing/2014/main" val="256537881"/>
                  </a:ext>
                </a:extLst>
              </a:tr>
              <a:tr h="370840">
                <a:tc>
                  <a:txBody>
                    <a:bodyPr/>
                    <a:lstStyle/>
                    <a:p>
                      <a:pPr algn="l"/>
                      <a:r>
                        <a:rPr lang="en-US" sz="1800" dirty="0"/>
                        <a:t>Price-Cash Flow Model</a:t>
                      </a:r>
                    </a:p>
                  </a:txBody>
                  <a:tcPr/>
                </a:tc>
                <a:tc>
                  <a:txBody>
                    <a:bodyPr/>
                    <a:lstStyle/>
                    <a:p>
                      <a:pPr algn="r"/>
                      <a:r>
                        <a:rPr lang="en-US" sz="1800" dirty="0"/>
                        <a:t>$93.17</a:t>
                      </a:r>
                    </a:p>
                  </a:txBody>
                  <a:tcPr/>
                </a:tc>
                <a:extLst>
                  <a:ext uri="{0D108BD9-81ED-4DB2-BD59-A6C34878D82A}">
                    <a16:rowId xmlns:a16="http://schemas.microsoft.com/office/drawing/2014/main" val="2791030193"/>
                  </a:ext>
                </a:extLst>
              </a:tr>
              <a:tr h="370840">
                <a:tc>
                  <a:txBody>
                    <a:bodyPr/>
                    <a:lstStyle/>
                    <a:p>
                      <a:pPr algn="l"/>
                      <a:r>
                        <a:rPr lang="en-US" sz="1800" dirty="0"/>
                        <a:t>Price-Sales Model</a:t>
                      </a:r>
                    </a:p>
                  </a:txBody>
                  <a:tcPr/>
                </a:tc>
                <a:tc>
                  <a:txBody>
                    <a:bodyPr/>
                    <a:lstStyle/>
                    <a:p>
                      <a:pPr algn="r"/>
                      <a:r>
                        <a:rPr lang="en-US" sz="1800" dirty="0"/>
                        <a:t>$84.58</a:t>
                      </a:r>
                    </a:p>
                  </a:txBody>
                  <a:tcPr/>
                </a:tc>
                <a:extLst>
                  <a:ext uri="{0D108BD9-81ED-4DB2-BD59-A6C34878D82A}">
                    <a16:rowId xmlns:a16="http://schemas.microsoft.com/office/drawing/2014/main" val="880735017"/>
                  </a:ext>
                </a:extLst>
              </a:tr>
            </a:tbl>
          </a:graphicData>
        </a:graphic>
      </p:graphicFrame>
      <p:sp>
        <p:nvSpPr>
          <p:cNvPr id="3" name="Content Placeholder 2">
            <a:extLst>
              <a:ext uri="{FF2B5EF4-FFF2-40B4-BE49-F238E27FC236}">
                <a16:creationId xmlns:a16="http://schemas.microsoft.com/office/drawing/2014/main" id="{8FCB53ED-5FED-4AC7-AC08-9BE4415457AE}"/>
              </a:ext>
            </a:extLst>
          </p:cNvPr>
          <p:cNvSpPr>
            <a:spLocks noGrp="1"/>
          </p:cNvSpPr>
          <p:nvPr>
            <p:ph sz="quarter" idx="11"/>
          </p:nvPr>
        </p:nvSpPr>
        <p:spPr>
          <a:xfrm>
            <a:off x="342900" y="5260489"/>
            <a:ext cx="8458200" cy="987911"/>
          </a:xfrm>
        </p:spPr>
        <p:txBody>
          <a:bodyPr/>
          <a:lstStyle/>
          <a:p>
            <a:pPr algn="ctr"/>
            <a:r>
              <a:rPr lang="en-US" b="1" dirty="0"/>
              <a:t>You should be able to verify all our numbers.</a:t>
            </a:r>
            <a:br>
              <a:rPr lang="en-US" b="1" dirty="0"/>
            </a:br>
            <a:r>
              <a:rPr lang="en-US" dirty="0"/>
              <a:t>(Being a stock analyst is work!)</a:t>
            </a:r>
          </a:p>
        </p:txBody>
      </p:sp>
      <p:sp>
        <p:nvSpPr>
          <p:cNvPr id="6" name="Slide Number Placeholder 5">
            <a:extLst>
              <a:ext uri="{FF2B5EF4-FFF2-40B4-BE49-F238E27FC236}">
                <a16:creationId xmlns:a16="http://schemas.microsoft.com/office/drawing/2014/main" id="{5A237E99-7454-49F3-AF46-55ED57137A2A}"/>
              </a:ext>
            </a:extLst>
          </p:cNvPr>
          <p:cNvSpPr>
            <a:spLocks noGrp="1"/>
          </p:cNvSpPr>
          <p:nvPr>
            <p:ph type="sldNum" sz="quarter" idx="4"/>
          </p:nvPr>
        </p:nvSpPr>
        <p:spPr/>
        <p:txBody>
          <a:bodyPr/>
          <a:lstStyle/>
          <a:p>
            <a:fld id="{68151E55-6873-49E2-B8D5-2F265E6F1973}" type="slidenum">
              <a:rPr lang="en-US" smtClean="0"/>
              <a:pPr/>
              <a:t>58</a:t>
            </a:fld>
            <a:endParaRPr lang="en-US" dirty="0"/>
          </a:p>
        </p:txBody>
      </p:sp>
    </p:spTree>
    <p:extLst>
      <p:ext uri="{BB962C8B-B14F-4D97-AF65-F5344CB8AC3E}">
        <p14:creationId xmlns:p14="http://schemas.microsoft.com/office/powerpoint/2010/main" val="8210021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E209E-AAC3-4297-B109-7A451A3C7496}"/>
              </a:ext>
            </a:extLst>
          </p:cNvPr>
          <p:cNvSpPr>
            <a:spLocks noGrp="1"/>
          </p:cNvSpPr>
          <p:nvPr>
            <p:ph type="title"/>
          </p:nvPr>
        </p:nvSpPr>
        <p:spPr/>
        <p:txBody>
          <a:bodyPr>
            <a:normAutofit/>
          </a:bodyPr>
          <a:lstStyle/>
          <a:p>
            <a:r>
              <a:rPr lang="en-US" sz="3600" dirty="0"/>
              <a:t>Final Thoughts: C</a:t>
            </a:r>
            <a:r>
              <a:rPr lang="en-US" sz="100" dirty="0"/>
              <a:t> </a:t>
            </a:r>
            <a:r>
              <a:rPr lang="en-US" sz="3600" dirty="0"/>
              <a:t>V</a:t>
            </a:r>
            <a:r>
              <a:rPr lang="en-US" sz="100" dirty="0"/>
              <a:t> </a:t>
            </a:r>
            <a:r>
              <a:rPr lang="en-US" sz="3600" dirty="0"/>
              <a:t>S</a:t>
            </a:r>
          </a:p>
        </p:txBody>
      </p:sp>
      <p:sp>
        <p:nvSpPr>
          <p:cNvPr id="3" name="Content Placeholder 2">
            <a:extLst>
              <a:ext uri="{FF2B5EF4-FFF2-40B4-BE49-F238E27FC236}">
                <a16:creationId xmlns:a16="http://schemas.microsoft.com/office/drawing/2014/main" id="{74F5DA72-444A-4D72-B26F-CE97101EA07D}"/>
              </a:ext>
            </a:extLst>
          </p:cNvPr>
          <p:cNvSpPr>
            <a:spLocks noGrp="1"/>
          </p:cNvSpPr>
          <p:nvPr>
            <p:ph sz="quarter" idx="11"/>
          </p:nvPr>
        </p:nvSpPr>
        <p:spPr>
          <a:xfrm>
            <a:off x="342900" y="1276709"/>
            <a:ext cx="8458200" cy="2692863"/>
          </a:xfrm>
        </p:spPr>
        <p:txBody>
          <a:bodyPr/>
          <a:lstStyle/>
          <a:p>
            <a:r>
              <a:rPr lang="en-US" sz="1800" dirty="0"/>
              <a:t>Notice the wide range of share values we obtained by the various models.</a:t>
            </a:r>
          </a:p>
          <a:p>
            <a:r>
              <a:rPr lang="en-US" sz="1800" dirty="0"/>
              <a:t>This result is common in security analysis—it shows how hard a task security analysts face.</a:t>
            </a:r>
          </a:p>
          <a:p>
            <a:r>
              <a:rPr lang="en-US" sz="1800" b="1" dirty="0"/>
              <a:t>We don’t care which model yields a value closest to the current price.</a:t>
            </a:r>
          </a:p>
          <a:p>
            <a:r>
              <a:rPr lang="en-US" sz="1800" b="1" dirty="0"/>
              <a:t>Our goal is to find a model about which we are confident.</a:t>
            </a:r>
          </a:p>
          <a:p>
            <a:pPr marL="292608" indent="-292608">
              <a:buFont typeface="Arial" panose="020B0604020202020204" pitchFamily="34" charset="0"/>
              <a:buChar char="•"/>
            </a:pPr>
            <a:r>
              <a:rPr lang="en-US" sz="1800" dirty="0"/>
              <a:t>Some models provide estimates that are higher than the current du Pont price.</a:t>
            </a:r>
          </a:p>
          <a:p>
            <a:pPr marL="292608" indent="-292608">
              <a:buFont typeface="Arial" panose="020B0604020202020204" pitchFamily="34" charset="0"/>
              <a:buChar char="•"/>
            </a:pPr>
            <a:r>
              <a:rPr lang="en-US" sz="1800" dirty="0"/>
              <a:t>Some models provide estimates that are lower than the current du Pont price.</a:t>
            </a:r>
          </a:p>
        </p:txBody>
      </p:sp>
      <p:sp>
        <p:nvSpPr>
          <p:cNvPr id="4" name="Content Placeholder 3">
            <a:extLst>
              <a:ext uri="{FF2B5EF4-FFF2-40B4-BE49-F238E27FC236}">
                <a16:creationId xmlns:a16="http://schemas.microsoft.com/office/drawing/2014/main" id="{784E4545-A686-4F60-8A9D-E1FD3E5EFE62}"/>
              </a:ext>
            </a:extLst>
          </p:cNvPr>
          <p:cNvSpPr>
            <a:spLocks noGrp="1"/>
          </p:cNvSpPr>
          <p:nvPr>
            <p:ph sz="quarter" idx="14"/>
          </p:nvPr>
        </p:nvSpPr>
        <p:spPr>
          <a:xfrm>
            <a:off x="342900" y="4055632"/>
            <a:ext cx="8458200" cy="1979408"/>
          </a:xfrm>
        </p:spPr>
        <p:txBody>
          <a:bodyPr/>
          <a:lstStyle/>
          <a:p>
            <a:r>
              <a:rPr lang="en-US" sz="1800" b="1" dirty="0">
                <a:solidFill>
                  <a:srgbClr val="A9131A"/>
                </a:solidFill>
              </a:rPr>
              <a:t>Lesson One: There is much subjectivity in the valuation process, even though we have objective financial data.</a:t>
            </a:r>
          </a:p>
          <a:p>
            <a:pPr marL="292608" indent="-292608">
              <a:buFont typeface="Arial" panose="020B0604020202020204" pitchFamily="34" charset="0"/>
              <a:buChar char="•"/>
            </a:pPr>
            <a:r>
              <a:rPr lang="en-US" sz="1800" dirty="0"/>
              <a:t>This fact is why analysts using the same financial information provide different values.</a:t>
            </a:r>
          </a:p>
          <a:p>
            <a:pPr marL="292608" indent="-292608">
              <a:buFont typeface="Arial" panose="020B0604020202020204" pitchFamily="34" charset="0"/>
              <a:buChar char="•"/>
            </a:pPr>
            <a:r>
              <a:rPr lang="en-US" sz="1800" dirty="0"/>
              <a:t>In its premium section, </a:t>
            </a:r>
            <a:r>
              <a:rPr lang="en-US" sz="1800" i="1" dirty="0"/>
              <a:t>Morningstar</a:t>
            </a:r>
            <a:r>
              <a:rPr lang="en-US" sz="1800" dirty="0"/>
              <a:t> provides a fair value estimate for C</a:t>
            </a:r>
            <a:r>
              <a:rPr lang="en-US" sz="100" dirty="0"/>
              <a:t> </a:t>
            </a:r>
            <a:r>
              <a:rPr lang="en-US" sz="1800" dirty="0"/>
              <a:t>V</a:t>
            </a:r>
            <a:r>
              <a:rPr lang="en-US" sz="100" dirty="0"/>
              <a:t> </a:t>
            </a:r>
            <a:r>
              <a:rPr lang="en-US" sz="1800" dirty="0"/>
              <a:t>S of $96, but it provides a range of possible values of $67.20 to $129.60.</a:t>
            </a:r>
          </a:p>
        </p:txBody>
      </p:sp>
      <p:sp>
        <p:nvSpPr>
          <p:cNvPr id="8" name="Content Placeholder 7">
            <a:extLst>
              <a:ext uri="{FF2B5EF4-FFF2-40B4-BE49-F238E27FC236}">
                <a16:creationId xmlns:a16="http://schemas.microsoft.com/office/drawing/2014/main" id="{01690A66-6753-4A58-BD32-613D77B339AF}"/>
              </a:ext>
            </a:extLst>
          </p:cNvPr>
          <p:cNvSpPr>
            <a:spLocks noGrp="1"/>
          </p:cNvSpPr>
          <p:nvPr>
            <p:ph sz="quarter" idx="15"/>
          </p:nvPr>
        </p:nvSpPr>
        <p:spPr>
          <a:xfrm>
            <a:off x="356750" y="6164132"/>
            <a:ext cx="8458200" cy="365759"/>
          </a:xfrm>
        </p:spPr>
        <p:txBody>
          <a:bodyPr/>
          <a:lstStyle/>
          <a:p>
            <a:r>
              <a:rPr lang="en-US" sz="1800" b="1" dirty="0">
                <a:solidFill>
                  <a:srgbClr val="002060"/>
                </a:solidFill>
              </a:rPr>
              <a:t>Lesson Two: Even experts have a hard time determining an exact value!</a:t>
            </a:r>
          </a:p>
        </p:txBody>
      </p:sp>
      <p:sp>
        <p:nvSpPr>
          <p:cNvPr id="7" name="Slide Number Placeholder 6">
            <a:extLst>
              <a:ext uri="{FF2B5EF4-FFF2-40B4-BE49-F238E27FC236}">
                <a16:creationId xmlns:a16="http://schemas.microsoft.com/office/drawing/2014/main" id="{18CE614A-8592-4181-93CA-3580A6CF0ADE}"/>
              </a:ext>
            </a:extLst>
          </p:cNvPr>
          <p:cNvSpPr>
            <a:spLocks noGrp="1"/>
          </p:cNvSpPr>
          <p:nvPr>
            <p:ph type="sldNum" sz="quarter" idx="10"/>
          </p:nvPr>
        </p:nvSpPr>
        <p:spPr/>
        <p:txBody>
          <a:bodyPr/>
          <a:lstStyle/>
          <a:p>
            <a:fld id="{68151E55-6873-49E2-B8D5-2F265E6F1973}" type="slidenum">
              <a:rPr lang="en-US" smtClean="0"/>
              <a:t>59</a:t>
            </a:fld>
            <a:endParaRPr lang="en-US"/>
          </a:p>
        </p:txBody>
      </p:sp>
    </p:spTree>
    <p:extLst>
      <p:ext uri="{BB962C8B-B14F-4D97-AF65-F5344CB8AC3E}">
        <p14:creationId xmlns:p14="http://schemas.microsoft.com/office/powerpoint/2010/main" val="2313142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E8003-407C-4C9B-A352-FE9D9D28D5AF}"/>
              </a:ext>
            </a:extLst>
          </p:cNvPr>
          <p:cNvSpPr>
            <a:spLocks noGrp="1"/>
          </p:cNvSpPr>
          <p:nvPr>
            <p:ph type="title"/>
          </p:nvPr>
        </p:nvSpPr>
        <p:spPr/>
        <p:txBody>
          <a:bodyPr>
            <a:normAutofit/>
          </a:bodyPr>
          <a:lstStyle/>
          <a:p>
            <a:r>
              <a:rPr lang="en-US" sz="3600" dirty="0"/>
              <a:t>The Dividend Discount Model</a:t>
            </a:r>
          </a:p>
        </p:txBody>
      </p:sp>
      <p:sp>
        <p:nvSpPr>
          <p:cNvPr id="3" name="Content Placeholder 2">
            <a:extLst>
              <a:ext uri="{FF2B5EF4-FFF2-40B4-BE49-F238E27FC236}">
                <a16:creationId xmlns:a16="http://schemas.microsoft.com/office/drawing/2014/main" id="{5C01C715-A762-4026-ABB3-079E1A3E0DF0}"/>
              </a:ext>
            </a:extLst>
          </p:cNvPr>
          <p:cNvSpPr>
            <a:spLocks noGrp="1"/>
          </p:cNvSpPr>
          <p:nvPr>
            <p:ph sz="quarter" idx="11"/>
          </p:nvPr>
        </p:nvSpPr>
        <p:spPr>
          <a:xfrm>
            <a:off x="342900" y="1276710"/>
            <a:ext cx="8458200" cy="1563309"/>
          </a:xfrm>
        </p:spPr>
        <p:txBody>
          <a:bodyPr/>
          <a:lstStyle/>
          <a:p>
            <a:r>
              <a:rPr lang="en-US" dirty="0"/>
              <a:t>The </a:t>
            </a:r>
            <a:r>
              <a:rPr lang="en-US" b="1" dirty="0">
                <a:solidFill>
                  <a:srgbClr val="002060"/>
                </a:solidFill>
              </a:rPr>
              <a:t>Dividend Discount Model (D</a:t>
            </a:r>
            <a:r>
              <a:rPr lang="en-US" sz="100" b="1" dirty="0">
                <a:solidFill>
                  <a:srgbClr val="002060"/>
                </a:solidFill>
              </a:rPr>
              <a:t> </a:t>
            </a:r>
            <a:r>
              <a:rPr lang="en-US" b="1" dirty="0" err="1">
                <a:solidFill>
                  <a:srgbClr val="002060"/>
                </a:solidFill>
              </a:rPr>
              <a:t>D</a:t>
            </a:r>
            <a:r>
              <a:rPr lang="en-US" sz="100" b="1" dirty="0">
                <a:solidFill>
                  <a:srgbClr val="002060"/>
                </a:solidFill>
              </a:rPr>
              <a:t> </a:t>
            </a:r>
            <a:r>
              <a:rPr lang="en-US" b="1" dirty="0">
                <a:solidFill>
                  <a:srgbClr val="002060"/>
                </a:solidFill>
              </a:rPr>
              <a:t>M) </a:t>
            </a:r>
            <a:r>
              <a:rPr lang="en-US" dirty="0"/>
              <a:t>is a method to estimate the value of a share of stock by discounting all expected future dividend payments. The basic D</a:t>
            </a:r>
            <a:r>
              <a:rPr lang="en-US" sz="100" dirty="0"/>
              <a:t> </a:t>
            </a:r>
            <a:r>
              <a:rPr lang="en-US" dirty="0" err="1"/>
              <a:t>D</a:t>
            </a:r>
            <a:r>
              <a:rPr lang="en-US" sz="100" dirty="0"/>
              <a:t> </a:t>
            </a:r>
            <a:r>
              <a:rPr lang="en-US" dirty="0"/>
              <a:t>M equation is:</a:t>
            </a:r>
          </a:p>
        </p:txBody>
      </p:sp>
      <p:graphicFrame>
        <p:nvGraphicFramePr>
          <p:cNvPr id="18" name="Object 17">
            <a:extLst>
              <a:ext uri="{FF2B5EF4-FFF2-40B4-BE49-F238E27FC236}">
                <a16:creationId xmlns:a16="http://schemas.microsoft.com/office/drawing/2014/main" id="{345E0D10-38E6-4C28-B1D4-4DF97A2CD9D8}"/>
              </a:ext>
            </a:extLst>
          </p:cNvPr>
          <p:cNvGraphicFramePr>
            <a:graphicFrameLocks noChangeAspect="1"/>
          </p:cNvGraphicFramePr>
          <p:nvPr>
            <p:extLst>
              <p:ext uri="{D42A27DB-BD31-4B8C-83A1-F6EECF244321}">
                <p14:modId xmlns:p14="http://schemas.microsoft.com/office/powerpoint/2010/main" val="2309787447"/>
              </p:ext>
            </p:extLst>
          </p:nvPr>
        </p:nvGraphicFramePr>
        <p:xfrm>
          <a:off x="1780466" y="2904567"/>
          <a:ext cx="5422900" cy="876300"/>
        </p:xfrm>
        <a:graphic>
          <a:graphicData uri="http://schemas.openxmlformats.org/presentationml/2006/ole">
            <mc:AlternateContent xmlns:mc="http://schemas.openxmlformats.org/markup-compatibility/2006">
              <mc:Choice xmlns:v="urn:schemas-microsoft-com:vml" Requires="v">
                <p:oleObj spid="_x0000_s32001" name="Equation" r:id="rId3" imgW="5422680" imgH="876240" progId="Equation.DSMT4">
                  <p:embed/>
                </p:oleObj>
              </mc:Choice>
              <mc:Fallback>
                <p:oleObj name="Equation" r:id="rId3" imgW="5422680" imgH="876240" progId="Equation.DSMT4">
                  <p:embed/>
                  <p:pic>
                    <p:nvPicPr>
                      <p:cNvPr id="0" name=""/>
                      <p:cNvPicPr/>
                      <p:nvPr/>
                    </p:nvPicPr>
                    <p:blipFill>
                      <a:blip r:embed="rId4"/>
                      <a:stretch>
                        <a:fillRect/>
                      </a:stretch>
                    </p:blipFill>
                    <p:spPr>
                      <a:xfrm>
                        <a:off x="1780466" y="2904567"/>
                        <a:ext cx="5422900" cy="8763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4100EDD3-51F5-4CFA-8ADF-03B037F17CD9}"/>
              </a:ext>
            </a:extLst>
          </p:cNvPr>
          <p:cNvSpPr>
            <a:spLocks noGrp="1"/>
          </p:cNvSpPr>
          <p:nvPr>
            <p:ph sz="quarter" idx="14"/>
          </p:nvPr>
        </p:nvSpPr>
        <p:spPr>
          <a:xfrm>
            <a:off x="342900" y="3845415"/>
            <a:ext cx="8458200" cy="479159"/>
          </a:xfrm>
        </p:spPr>
        <p:txBody>
          <a:bodyPr/>
          <a:lstStyle/>
          <a:p>
            <a:r>
              <a:rPr lang="en-US" dirty="0"/>
              <a:t>In the D</a:t>
            </a:r>
            <a:r>
              <a:rPr lang="en-US" sz="100" dirty="0"/>
              <a:t> </a:t>
            </a:r>
            <a:r>
              <a:rPr lang="en-US" dirty="0" err="1"/>
              <a:t>D</a:t>
            </a:r>
            <a:r>
              <a:rPr lang="en-US" sz="100" dirty="0"/>
              <a:t> </a:t>
            </a:r>
            <a:r>
              <a:rPr lang="en-US" dirty="0"/>
              <a:t>M equation:</a:t>
            </a:r>
          </a:p>
        </p:txBody>
      </p:sp>
      <p:sp>
        <p:nvSpPr>
          <p:cNvPr id="5" name="Content Placeholder 4">
            <a:extLst>
              <a:ext uri="{FF2B5EF4-FFF2-40B4-BE49-F238E27FC236}">
                <a16:creationId xmlns:a16="http://schemas.microsoft.com/office/drawing/2014/main" id="{99007CE7-9AD8-4CE3-B87B-D0A4974D6ED4}"/>
              </a:ext>
            </a:extLst>
          </p:cNvPr>
          <p:cNvSpPr>
            <a:spLocks noGrp="1"/>
          </p:cNvSpPr>
          <p:nvPr>
            <p:ph sz="quarter" idx="15"/>
          </p:nvPr>
        </p:nvSpPr>
        <p:spPr>
          <a:xfrm>
            <a:off x="342901" y="4389122"/>
            <a:ext cx="453165" cy="451819"/>
          </a:xfrm>
        </p:spPr>
        <p:txBody>
          <a:bodyPr/>
          <a:lstStyle/>
          <a:p>
            <a:pPr marL="292608" indent="-292608">
              <a:buFont typeface="Arial" panose="020B0604020202020204" pitchFamily="34" charset="0"/>
              <a:buChar char="•"/>
            </a:pPr>
            <a:r>
              <a:rPr lang="en-US" dirty="0"/>
              <a:t> </a:t>
            </a:r>
            <a:r>
              <a:rPr lang="en-US" sz="100" dirty="0"/>
              <a:t> </a:t>
            </a:r>
          </a:p>
        </p:txBody>
      </p:sp>
      <p:graphicFrame>
        <p:nvGraphicFramePr>
          <p:cNvPr id="19" name="Object 18">
            <a:extLst>
              <a:ext uri="{FF2B5EF4-FFF2-40B4-BE49-F238E27FC236}">
                <a16:creationId xmlns:a16="http://schemas.microsoft.com/office/drawing/2014/main" id="{A291C102-D22C-4DF3-BB69-42805781BF1D}"/>
              </a:ext>
            </a:extLst>
          </p:cNvPr>
          <p:cNvGraphicFramePr>
            <a:graphicFrameLocks noChangeAspect="1"/>
          </p:cNvGraphicFramePr>
          <p:nvPr>
            <p:extLst>
              <p:ext uri="{D42A27DB-BD31-4B8C-83A1-F6EECF244321}">
                <p14:modId xmlns:p14="http://schemas.microsoft.com/office/powerpoint/2010/main" val="466822637"/>
              </p:ext>
            </p:extLst>
          </p:nvPr>
        </p:nvGraphicFramePr>
        <p:xfrm>
          <a:off x="828340" y="4438424"/>
          <a:ext cx="546100" cy="381000"/>
        </p:xfrm>
        <a:graphic>
          <a:graphicData uri="http://schemas.openxmlformats.org/presentationml/2006/ole">
            <mc:AlternateContent xmlns:mc="http://schemas.openxmlformats.org/markup-compatibility/2006">
              <mc:Choice xmlns:v="urn:schemas-microsoft-com:vml" Requires="v">
                <p:oleObj spid="_x0000_s32002" name="Equation" r:id="rId5" imgW="545760" imgH="380880" progId="Equation.DSMT4">
                  <p:embed/>
                </p:oleObj>
              </mc:Choice>
              <mc:Fallback>
                <p:oleObj name="Equation" r:id="rId5" imgW="545760" imgH="380880" progId="Equation.DSMT4">
                  <p:embed/>
                  <p:pic>
                    <p:nvPicPr>
                      <p:cNvPr id="0" name=""/>
                      <p:cNvPicPr/>
                      <p:nvPr/>
                    </p:nvPicPr>
                    <p:blipFill>
                      <a:blip r:embed="rId6"/>
                      <a:stretch>
                        <a:fillRect/>
                      </a:stretch>
                    </p:blipFill>
                    <p:spPr>
                      <a:xfrm>
                        <a:off x="828340" y="4438424"/>
                        <a:ext cx="546100" cy="3810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758569B7-38CB-47B8-80BC-26552131D5A7}"/>
              </a:ext>
            </a:extLst>
          </p:cNvPr>
          <p:cNvSpPr>
            <a:spLocks noGrp="1"/>
          </p:cNvSpPr>
          <p:nvPr>
            <p:ph sz="quarter" idx="16"/>
          </p:nvPr>
        </p:nvSpPr>
        <p:spPr>
          <a:xfrm>
            <a:off x="1473798" y="4389121"/>
            <a:ext cx="7327301" cy="451819"/>
          </a:xfrm>
        </p:spPr>
        <p:txBody>
          <a:bodyPr/>
          <a:lstStyle/>
          <a:p>
            <a:r>
              <a:rPr lang="en-US" dirty="0"/>
              <a:t>the present value of all future dividends.</a:t>
            </a:r>
          </a:p>
        </p:txBody>
      </p:sp>
      <p:sp>
        <p:nvSpPr>
          <p:cNvPr id="7" name="Content Placeholder 6">
            <a:extLst>
              <a:ext uri="{FF2B5EF4-FFF2-40B4-BE49-F238E27FC236}">
                <a16:creationId xmlns:a16="http://schemas.microsoft.com/office/drawing/2014/main" id="{810F7AC1-E552-49E5-8050-3C739696DC6D}"/>
              </a:ext>
            </a:extLst>
          </p:cNvPr>
          <p:cNvSpPr>
            <a:spLocks noGrp="1"/>
          </p:cNvSpPr>
          <p:nvPr>
            <p:ph sz="quarter" idx="17"/>
          </p:nvPr>
        </p:nvSpPr>
        <p:spPr>
          <a:xfrm>
            <a:off x="342901" y="4916245"/>
            <a:ext cx="453166" cy="438935"/>
          </a:xfrm>
        </p:spPr>
        <p:txBody>
          <a:bodyPr/>
          <a:lstStyle/>
          <a:p>
            <a:pPr marL="292608" indent="-292608">
              <a:buFont typeface="Arial" panose="020B0604020202020204" pitchFamily="34" charset="0"/>
              <a:buChar char="•"/>
            </a:pPr>
            <a:r>
              <a:rPr lang="en-US" dirty="0"/>
              <a:t> </a:t>
            </a:r>
            <a:r>
              <a:rPr lang="en-US" sz="100" dirty="0"/>
              <a:t> </a:t>
            </a:r>
          </a:p>
        </p:txBody>
      </p:sp>
      <p:graphicFrame>
        <p:nvGraphicFramePr>
          <p:cNvPr id="20" name="Object 19">
            <a:extLst>
              <a:ext uri="{FF2B5EF4-FFF2-40B4-BE49-F238E27FC236}">
                <a16:creationId xmlns:a16="http://schemas.microsoft.com/office/drawing/2014/main" id="{BB9194F7-C776-4644-9300-0D65173B7758}"/>
              </a:ext>
            </a:extLst>
          </p:cNvPr>
          <p:cNvGraphicFramePr>
            <a:graphicFrameLocks noChangeAspect="1"/>
          </p:cNvGraphicFramePr>
          <p:nvPr>
            <p:extLst>
              <p:ext uri="{D42A27DB-BD31-4B8C-83A1-F6EECF244321}">
                <p14:modId xmlns:p14="http://schemas.microsoft.com/office/powerpoint/2010/main" val="2052827860"/>
              </p:ext>
            </p:extLst>
          </p:nvPr>
        </p:nvGraphicFramePr>
        <p:xfrm>
          <a:off x="828340" y="4959728"/>
          <a:ext cx="596900" cy="381000"/>
        </p:xfrm>
        <a:graphic>
          <a:graphicData uri="http://schemas.openxmlformats.org/presentationml/2006/ole">
            <mc:AlternateContent xmlns:mc="http://schemas.openxmlformats.org/markup-compatibility/2006">
              <mc:Choice xmlns:v="urn:schemas-microsoft-com:vml" Requires="v">
                <p:oleObj spid="_x0000_s32003" name="Equation" r:id="rId7" imgW="596880" imgH="380880" progId="Equation.DSMT4">
                  <p:embed/>
                </p:oleObj>
              </mc:Choice>
              <mc:Fallback>
                <p:oleObj name="Equation" r:id="rId7" imgW="596880" imgH="380880" progId="Equation.DSMT4">
                  <p:embed/>
                  <p:pic>
                    <p:nvPicPr>
                      <p:cNvPr id="0" name=""/>
                      <p:cNvPicPr/>
                      <p:nvPr/>
                    </p:nvPicPr>
                    <p:blipFill>
                      <a:blip r:embed="rId8"/>
                      <a:stretch>
                        <a:fillRect/>
                      </a:stretch>
                    </p:blipFill>
                    <p:spPr>
                      <a:xfrm>
                        <a:off x="828340" y="4959728"/>
                        <a:ext cx="596900" cy="3810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97417A1E-AF3E-4CDA-B03B-E6C13F784E10}"/>
              </a:ext>
            </a:extLst>
          </p:cNvPr>
          <p:cNvSpPr>
            <a:spLocks noGrp="1"/>
          </p:cNvSpPr>
          <p:nvPr>
            <p:ph sz="quarter" idx="18"/>
          </p:nvPr>
        </p:nvSpPr>
        <p:spPr>
          <a:xfrm>
            <a:off x="1473798" y="4916245"/>
            <a:ext cx="7327301" cy="451819"/>
          </a:xfrm>
        </p:spPr>
        <p:txBody>
          <a:bodyPr/>
          <a:lstStyle/>
          <a:p>
            <a:r>
              <a:rPr lang="en-US" dirty="0"/>
              <a:t>the dividend to be paid </a:t>
            </a:r>
            <a:r>
              <a:rPr lang="en-US" i="1" dirty="0"/>
              <a:t>t</a:t>
            </a:r>
            <a:r>
              <a:rPr lang="en-US" dirty="0"/>
              <a:t> years from now.</a:t>
            </a:r>
          </a:p>
        </p:txBody>
      </p:sp>
      <p:sp>
        <p:nvSpPr>
          <p:cNvPr id="9" name="Content Placeholder 8">
            <a:extLst>
              <a:ext uri="{FF2B5EF4-FFF2-40B4-BE49-F238E27FC236}">
                <a16:creationId xmlns:a16="http://schemas.microsoft.com/office/drawing/2014/main" id="{AA6276D5-E70E-46CB-94E9-4BA0D46FF1D6}"/>
              </a:ext>
            </a:extLst>
          </p:cNvPr>
          <p:cNvSpPr>
            <a:spLocks noGrp="1"/>
          </p:cNvSpPr>
          <p:nvPr>
            <p:ph sz="quarter" idx="19"/>
          </p:nvPr>
        </p:nvSpPr>
        <p:spPr>
          <a:xfrm>
            <a:off x="342901" y="5454578"/>
            <a:ext cx="8458198" cy="558947"/>
          </a:xfrm>
        </p:spPr>
        <p:txBody>
          <a:bodyPr/>
          <a:lstStyle/>
          <a:p>
            <a:pPr marL="292608" indent="-292608">
              <a:buFont typeface="Arial" panose="020B0604020202020204" pitchFamily="34" charset="0"/>
              <a:buChar char="•"/>
            </a:pPr>
            <a:r>
              <a:rPr lang="en-US" i="1" dirty="0"/>
              <a:t>k</a:t>
            </a:r>
            <a:r>
              <a:rPr lang="en-US" dirty="0"/>
              <a:t> = the appropriate risk-adjusted discount rate.</a:t>
            </a:r>
          </a:p>
        </p:txBody>
      </p:sp>
      <p:sp>
        <p:nvSpPr>
          <p:cNvPr id="17" name="Slide Number Placeholder 16">
            <a:extLst>
              <a:ext uri="{FF2B5EF4-FFF2-40B4-BE49-F238E27FC236}">
                <a16:creationId xmlns:a16="http://schemas.microsoft.com/office/drawing/2014/main" id="{3A617186-210F-40B0-9800-9634F002B3B1}"/>
              </a:ext>
            </a:extLst>
          </p:cNvPr>
          <p:cNvSpPr>
            <a:spLocks noGrp="1"/>
          </p:cNvSpPr>
          <p:nvPr>
            <p:ph type="sldNum" sz="quarter" idx="10"/>
          </p:nvPr>
        </p:nvSpPr>
        <p:spPr/>
        <p:txBody>
          <a:bodyPr/>
          <a:lstStyle/>
          <a:p>
            <a:fld id="{68151E55-6873-49E2-B8D5-2F265E6F1973}" type="slidenum">
              <a:rPr lang="en-US" smtClean="0"/>
              <a:t>6</a:t>
            </a:fld>
            <a:endParaRPr lang="en-US"/>
          </a:p>
        </p:txBody>
      </p:sp>
    </p:spTree>
    <p:extLst>
      <p:ext uri="{BB962C8B-B14F-4D97-AF65-F5344CB8AC3E}">
        <p14:creationId xmlns:p14="http://schemas.microsoft.com/office/powerpoint/2010/main" val="19407311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5A929-56CF-45C2-BA49-87EB5B84D605}"/>
              </a:ext>
            </a:extLst>
          </p:cNvPr>
          <p:cNvSpPr>
            <a:spLocks noGrp="1"/>
          </p:cNvSpPr>
          <p:nvPr>
            <p:ph type="title"/>
          </p:nvPr>
        </p:nvSpPr>
        <p:spPr/>
        <p:txBody>
          <a:bodyPr/>
          <a:lstStyle/>
          <a:p>
            <a:r>
              <a:rPr lang="en-US" dirty="0"/>
              <a:t>Useful Internet Sites</a:t>
            </a:r>
          </a:p>
        </p:txBody>
      </p:sp>
      <p:sp>
        <p:nvSpPr>
          <p:cNvPr id="3" name="Content Placeholder 2">
            <a:extLst>
              <a:ext uri="{FF2B5EF4-FFF2-40B4-BE49-F238E27FC236}">
                <a16:creationId xmlns:a16="http://schemas.microsoft.com/office/drawing/2014/main" id="{CF67D009-FFF2-450C-923A-AA28EE87E9B1}"/>
              </a:ext>
            </a:extLst>
          </p:cNvPr>
          <p:cNvSpPr>
            <a:spLocks noGrp="1"/>
          </p:cNvSpPr>
          <p:nvPr>
            <p:ph sz="quarter" idx="11"/>
          </p:nvPr>
        </p:nvSpPr>
        <p:spPr>
          <a:xfrm>
            <a:off x="342900" y="1276709"/>
            <a:ext cx="8458200" cy="5176643"/>
          </a:xfrm>
        </p:spPr>
        <p:txBody>
          <a:bodyPr/>
          <a:lstStyle/>
          <a:p>
            <a:pPr marL="292608" indent="-292608">
              <a:buFont typeface="Arial" panose="020B0604020202020204" pitchFamily="34" charset="0"/>
              <a:buChar char="•"/>
            </a:pPr>
            <a:r>
              <a:rPr lang="en-US" dirty="0">
                <a:hlinkClick r:id="rId2"/>
              </a:rPr>
              <a:t>www.aaii.com</a:t>
            </a:r>
            <a:r>
              <a:rPr lang="en-US" dirty="0"/>
              <a:t> (The American Association of Individual Investors)</a:t>
            </a:r>
          </a:p>
          <a:p>
            <a:pPr marL="292608" indent="-292608">
              <a:buFont typeface="Arial" panose="020B0604020202020204" pitchFamily="34" charset="0"/>
              <a:buChar char="•"/>
            </a:pPr>
            <a:r>
              <a:rPr lang="en-US" dirty="0">
                <a:hlinkClick r:id="rId3"/>
              </a:rPr>
              <a:t>www.cfainstitute.org</a:t>
            </a:r>
            <a:r>
              <a:rPr lang="en-US" dirty="0"/>
              <a:t> (the web site of the C</a:t>
            </a:r>
            <a:r>
              <a:rPr lang="en-US" sz="100" dirty="0"/>
              <a:t> </a:t>
            </a:r>
            <a:r>
              <a:rPr lang="en-US" dirty="0"/>
              <a:t>F</a:t>
            </a:r>
            <a:r>
              <a:rPr lang="en-US" sz="100" dirty="0"/>
              <a:t> </a:t>
            </a:r>
            <a:r>
              <a:rPr lang="en-US" dirty="0"/>
              <a:t>A Institute)</a:t>
            </a:r>
          </a:p>
          <a:p>
            <a:pPr marL="292608" indent="-292608">
              <a:buFont typeface="Arial" panose="020B0604020202020204" pitchFamily="34" charset="0"/>
              <a:buChar char="•"/>
            </a:pPr>
            <a:r>
              <a:rPr lang="en-US" dirty="0">
                <a:hlinkClick r:id="rId4"/>
              </a:rPr>
              <a:t>jmdinvestments.blogspot.com</a:t>
            </a:r>
            <a:r>
              <a:rPr lang="en-US" dirty="0"/>
              <a:t> (reference for recent financial news)</a:t>
            </a:r>
          </a:p>
          <a:p>
            <a:pPr marL="292608" indent="-292608">
              <a:buFont typeface="Arial" panose="020B0604020202020204" pitchFamily="34" charset="0"/>
              <a:buChar char="•"/>
            </a:pPr>
            <a:r>
              <a:rPr lang="en-US" dirty="0">
                <a:hlinkClick r:id="rId5"/>
              </a:rPr>
              <a:t>www.marketwatch.com</a:t>
            </a:r>
            <a:r>
              <a:rPr lang="en-US" dirty="0"/>
              <a:t> (Market Watch)</a:t>
            </a:r>
          </a:p>
          <a:p>
            <a:pPr marL="292608" indent="-292608">
              <a:buFont typeface="Arial" panose="020B0604020202020204" pitchFamily="34" charset="0"/>
              <a:buChar char="•"/>
            </a:pPr>
            <a:r>
              <a:rPr lang="en-US" dirty="0">
                <a:hlinkClick r:id="rId6"/>
              </a:rPr>
              <a:t>www.hoovers.com</a:t>
            </a:r>
            <a:r>
              <a:rPr lang="en-US" dirty="0"/>
              <a:t> (Hoovers Online)</a:t>
            </a:r>
          </a:p>
          <a:p>
            <a:pPr marL="292608" indent="-292608">
              <a:buFont typeface="Arial" panose="020B0604020202020204" pitchFamily="34" charset="0"/>
              <a:buChar char="•"/>
            </a:pPr>
            <a:r>
              <a:rPr lang="en-US" dirty="0">
                <a:hlinkClick r:id="rId7"/>
              </a:rPr>
              <a:t>www.zacks.com</a:t>
            </a:r>
            <a:r>
              <a:rPr lang="en-US" dirty="0"/>
              <a:t> (Zacks)</a:t>
            </a:r>
          </a:p>
          <a:p>
            <a:pPr marL="292608" indent="-292608">
              <a:buFont typeface="Arial" panose="020B0604020202020204" pitchFamily="34" charset="0"/>
              <a:buChar char="•"/>
            </a:pPr>
            <a:r>
              <a:rPr lang="en-US" dirty="0">
                <a:hlinkClick r:id="rId8"/>
              </a:rPr>
              <a:t>www.fool.com</a:t>
            </a:r>
            <a:r>
              <a:rPr lang="en-US" dirty="0"/>
              <a:t> (The Motley Fool)</a:t>
            </a:r>
          </a:p>
        </p:txBody>
      </p:sp>
      <p:sp>
        <p:nvSpPr>
          <p:cNvPr id="6" name="Slide Number Placeholder 5">
            <a:extLst>
              <a:ext uri="{FF2B5EF4-FFF2-40B4-BE49-F238E27FC236}">
                <a16:creationId xmlns:a16="http://schemas.microsoft.com/office/drawing/2014/main" id="{AA83BE5F-48C0-48A2-AE60-427071D27EC8}"/>
              </a:ext>
            </a:extLst>
          </p:cNvPr>
          <p:cNvSpPr>
            <a:spLocks noGrp="1"/>
          </p:cNvSpPr>
          <p:nvPr>
            <p:ph type="sldNum" sz="quarter" idx="4"/>
          </p:nvPr>
        </p:nvSpPr>
        <p:spPr/>
        <p:txBody>
          <a:bodyPr/>
          <a:lstStyle/>
          <a:p>
            <a:fld id="{68151E55-6873-49E2-B8D5-2F265E6F1973}" type="slidenum">
              <a:rPr lang="en-US" smtClean="0"/>
              <a:pPr/>
              <a:t>60</a:t>
            </a:fld>
            <a:endParaRPr lang="en-US" dirty="0"/>
          </a:p>
        </p:txBody>
      </p:sp>
    </p:spTree>
    <p:extLst>
      <p:ext uri="{BB962C8B-B14F-4D97-AF65-F5344CB8AC3E}">
        <p14:creationId xmlns:p14="http://schemas.microsoft.com/office/powerpoint/2010/main" val="37097488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195A9-5EAA-4256-B522-465B0BF9A14D}"/>
              </a:ext>
            </a:extLst>
          </p:cNvPr>
          <p:cNvSpPr>
            <a:spLocks noGrp="1"/>
          </p:cNvSpPr>
          <p:nvPr>
            <p:ph type="title"/>
          </p:nvPr>
        </p:nvSpPr>
        <p:spPr/>
        <p:txBody>
          <a:bodyPr>
            <a:normAutofit/>
          </a:bodyPr>
          <a:lstStyle/>
          <a:p>
            <a:r>
              <a:rPr lang="en-US" sz="3600" dirty="0"/>
              <a:t>Chapter Review </a:t>
            </a:r>
            <a:r>
              <a:rPr lang="en-US" sz="1000" b="0" dirty="0"/>
              <a:t>1</a:t>
            </a:r>
          </a:p>
        </p:txBody>
      </p:sp>
      <p:sp>
        <p:nvSpPr>
          <p:cNvPr id="3" name="Content Placeholder 2">
            <a:extLst>
              <a:ext uri="{FF2B5EF4-FFF2-40B4-BE49-F238E27FC236}">
                <a16:creationId xmlns:a16="http://schemas.microsoft.com/office/drawing/2014/main" id="{FB2D67F6-034E-4D0C-B3FA-05696C904784}"/>
              </a:ext>
            </a:extLst>
          </p:cNvPr>
          <p:cNvSpPr>
            <a:spLocks noGrp="1"/>
          </p:cNvSpPr>
          <p:nvPr>
            <p:ph sz="quarter" idx="11"/>
          </p:nvPr>
        </p:nvSpPr>
        <p:spPr>
          <a:xfrm>
            <a:off x="342900" y="1276711"/>
            <a:ext cx="8458200" cy="2961802"/>
          </a:xfrm>
        </p:spPr>
        <p:txBody>
          <a:bodyPr/>
          <a:lstStyle/>
          <a:p>
            <a:r>
              <a:rPr lang="en-US" dirty="0"/>
              <a:t>Security Analysis: Be Careful Out There.</a:t>
            </a:r>
          </a:p>
          <a:p>
            <a:r>
              <a:rPr lang="en-US" dirty="0"/>
              <a:t>The Dividend Discount Model.</a:t>
            </a:r>
          </a:p>
          <a:p>
            <a:pPr marL="292608" indent="-292608">
              <a:buFont typeface="Arial" panose="020B0604020202020204" pitchFamily="34" charset="0"/>
              <a:buChar char="•"/>
            </a:pPr>
            <a:r>
              <a:rPr lang="en-US" dirty="0"/>
              <a:t>Constant Dividend Growth Rate Model.</a:t>
            </a:r>
          </a:p>
          <a:p>
            <a:pPr marL="292608" indent="-292608">
              <a:buFont typeface="Arial" panose="020B0604020202020204" pitchFamily="34" charset="0"/>
              <a:buChar char="•"/>
            </a:pPr>
            <a:r>
              <a:rPr lang="en-US" dirty="0"/>
              <a:t>Constant Perpetual Growth.</a:t>
            </a:r>
          </a:p>
          <a:p>
            <a:pPr marL="292608" indent="-292608">
              <a:buFont typeface="Arial" panose="020B0604020202020204" pitchFamily="34" charset="0"/>
              <a:buChar char="•"/>
            </a:pPr>
            <a:r>
              <a:rPr lang="en-US" dirty="0"/>
              <a:t>Applications of the Constant Perpetual Growth Model.</a:t>
            </a:r>
          </a:p>
          <a:p>
            <a:pPr marL="292608" indent="-292608">
              <a:buFont typeface="Arial" panose="020B0604020202020204" pitchFamily="34" charset="0"/>
              <a:buChar char="•"/>
            </a:pPr>
            <a:r>
              <a:rPr lang="en-US" dirty="0"/>
              <a:t>The Sustainable Growth Rate.</a:t>
            </a:r>
          </a:p>
        </p:txBody>
      </p:sp>
      <p:sp>
        <p:nvSpPr>
          <p:cNvPr id="4" name="Content Placeholder 3">
            <a:extLst>
              <a:ext uri="{FF2B5EF4-FFF2-40B4-BE49-F238E27FC236}">
                <a16:creationId xmlns:a16="http://schemas.microsoft.com/office/drawing/2014/main" id="{498F13BE-9DEB-40A6-A03C-5F27B6E794B1}"/>
              </a:ext>
            </a:extLst>
          </p:cNvPr>
          <p:cNvSpPr>
            <a:spLocks noGrp="1"/>
          </p:cNvSpPr>
          <p:nvPr>
            <p:ph sz="quarter" idx="14"/>
          </p:nvPr>
        </p:nvSpPr>
        <p:spPr>
          <a:xfrm>
            <a:off x="342900" y="4378361"/>
            <a:ext cx="8458200" cy="2005013"/>
          </a:xfrm>
        </p:spPr>
        <p:txBody>
          <a:bodyPr/>
          <a:lstStyle/>
          <a:p>
            <a:r>
              <a:rPr lang="en-US" dirty="0"/>
              <a:t>The Two-Stage Dividend Growth Model.</a:t>
            </a:r>
          </a:p>
          <a:p>
            <a:pPr marL="292608" indent="-292608">
              <a:buFont typeface="Arial" panose="020B0604020202020204" pitchFamily="34" charset="0"/>
              <a:buChar char="•"/>
            </a:pPr>
            <a:r>
              <a:rPr lang="en-US" dirty="0"/>
              <a:t>Discount Rates for Dividend Discount Models.</a:t>
            </a:r>
          </a:p>
          <a:p>
            <a:pPr marL="292608" indent="-292608">
              <a:buFont typeface="Arial" panose="020B0604020202020204" pitchFamily="34" charset="0"/>
              <a:buChar char="•"/>
            </a:pPr>
            <a:r>
              <a:rPr lang="en-US" dirty="0"/>
              <a:t>Observations on Dividend Discount Models.</a:t>
            </a:r>
          </a:p>
        </p:txBody>
      </p:sp>
      <p:sp>
        <p:nvSpPr>
          <p:cNvPr id="11" name="Slide Number Placeholder 10">
            <a:extLst>
              <a:ext uri="{FF2B5EF4-FFF2-40B4-BE49-F238E27FC236}">
                <a16:creationId xmlns:a16="http://schemas.microsoft.com/office/drawing/2014/main" id="{0BBD5918-FD0A-4A8B-A78C-AA575AB09D4D}"/>
              </a:ext>
            </a:extLst>
          </p:cNvPr>
          <p:cNvSpPr>
            <a:spLocks noGrp="1"/>
          </p:cNvSpPr>
          <p:nvPr>
            <p:ph type="sldNum" sz="quarter" idx="10"/>
          </p:nvPr>
        </p:nvSpPr>
        <p:spPr/>
        <p:txBody>
          <a:bodyPr/>
          <a:lstStyle/>
          <a:p>
            <a:fld id="{68151E55-6873-49E2-B8D5-2F265E6F1973}" type="slidenum">
              <a:rPr lang="en-US" smtClean="0"/>
              <a:t>61</a:t>
            </a:fld>
            <a:endParaRPr lang="en-US" dirty="0"/>
          </a:p>
        </p:txBody>
      </p:sp>
    </p:spTree>
    <p:extLst>
      <p:ext uri="{BB962C8B-B14F-4D97-AF65-F5344CB8AC3E}">
        <p14:creationId xmlns:p14="http://schemas.microsoft.com/office/powerpoint/2010/main" val="35830168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195A9-5EAA-4256-B522-465B0BF9A14D}"/>
              </a:ext>
            </a:extLst>
          </p:cNvPr>
          <p:cNvSpPr>
            <a:spLocks noGrp="1"/>
          </p:cNvSpPr>
          <p:nvPr>
            <p:ph type="title"/>
          </p:nvPr>
        </p:nvSpPr>
        <p:spPr/>
        <p:txBody>
          <a:bodyPr>
            <a:normAutofit/>
          </a:bodyPr>
          <a:lstStyle/>
          <a:p>
            <a:r>
              <a:rPr lang="en-US" sz="3600" dirty="0"/>
              <a:t>Chapter Review </a:t>
            </a:r>
            <a:r>
              <a:rPr lang="en-US" sz="1000" b="0" dirty="0"/>
              <a:t>2</a:t>
            </a:r>
          </a:p>
        </p:txBody>
      </p:sp>
      <p:sp>
        <p:nvSpPr>
          <p:cNvPr id="3" name="Content Placeholder 2">
            <a:extLst>
              <a:ext uri="{FF2B5EF4-FFF2-40B4-BE49-F238E27FC236}">
                <a16:creationId xmlns:a16="http://schemas.microsoft.com/office/drawing/2014/main" id="{FB2D67F6-034E-4D0C-B3FA-05696C904784}"/>
              </a:ext>
            </a:extLst>
          </p:cNvPr>
          <p:cNvSpPr>
            <a:spLocks noGrp="1"/>
          </p:cNvSpPr>
          <p:nvPr>
            <p:ph sz="quarter" idx="11"/>
          </p:nvPr>
        </p:nvSpPr>
        <p:spPr>
          <a:xfrm>
            <a:off x="342900" y="1276711"/>
            <a:ext cx="8458200" cy="3919233"/>
          </a:xfrm>
        </p:spPr>
        <p:txBody>
          <a:bodyPr/>
          <a:lstStyle/>
          <a:p>
            <a:r>
              <a:rPr lang="en-US" dirty="0"/>
              <a:t>Residual Income Model (R</a:t>
            </a:r>
            <a:r>
              <a:rPr lang="en-US" sz="100" dirty="0"/>
              <a:t> </a:t>
            </a:r>
            <a:r>
              <a:rPr lang="en-US" dirty="0"/>
              <a:t>I</a:t>
            </a:r>
            <a:r>
              <a:rPr lang="en-US" sz="100" dirty="0"/>
              <a:t> </a:t>
            </a:r>
            <a:r>
              <a:rPr lang="en-US" dirty="0"/>
              <a:t>M).</a:t>
            </a:r>
          </a:p>
          <a:p>
            <a:r>
              <a:rPr lang="en-US" dirty="0"/>
              <a:t>Free Cash Flow Model.</a:t>
            </a:r>
          </a:p>
          <a:p>
            <a:r>
              <a:rPr lang="en-US" dirty="0"/>
              <a:t>Price Ratio Analysis.</a:t>
            </a:r>
          </a:p>
          <a:p>
            <a:pPr marL="292608" indent="-292608">
              <a:buFont typeface="Arial" panose="020B0604020202020204" pitchFamily="34" charset="0"/>
              <a:buChar char="•"/>
            </a:pPr>
            <a:r>
              <a:rPr lang="en-US" dirty="0"/>
              <a:t>Price-Earnings Ratios.</a:t>
            </a:r>
          </a:p>
          <a:p>
            <a:pPr marL="292608" indent="-292608">
              <a:buFont typeface="Arial" panose="020B0604020202020204" pitchFamily="34" charset="0"/>
              <a:buChar char="•"/>
            </a:pPr>
            <a:r>
              <a:rPr lang="en-US" dirty="0"/>
              <a:t>Price-Cash Flow Ratios.</a:t>
            </a:r>
          </a:p>
          <a:p>
            <a:pPr marL="292608" indent="-292608">
              <a:buFont typeface="Arial" panose="020B0604020202020204" pitchFamily="34" charset="0"/>
              <a:buChar char="•"/>
            </a:pPr>
            <a:r>
              <a:rPr lang="en-US" dirty="0"/>
              <a:t>Price-Sales Ratios.</a:t>
            </a:r>
          </a:p>
          <a:p>
            <a:pPr marL="292608" indent="-292608">
              <a:buFont typeface="Arial" panose="020B0604020202020204" pitchFamily="34" charset="0"/>
              <a:buChar char="•"/>
            </a:pPr>
            <a:r>
              <a:rPr lang="en-US" dirty="0"/>
              <a:t>Price-Book Ratios.</a:t>
            </a:r>
          </a:p>
          <a:p>
            <a:pPr marL="292608" indent="-292608">
              <a:buFont typeface="Arial" panose="020B0604020202020204" pitchFamily="34" charset="0"/>
              <a:buChar char="•"/>
            </a:pPr>
            <a:r>
              <a:rPr lang="en-US" dirty="0"/>
              <a:t>Applications of Price Ratio Analysis.</a:t>
            </a:r>
          </a:p>
        </p:txBody>
      </p:sp>
      <p:sp>
        <p:nvSpPr>
          <p:cNvPr id="4" name="Content Placeholder 3">
            <a:extLst>
              <a:ext uri="{FF2B5EF4-FFF2-40B4-BE49-F238E27FC236}">
                <a16:creationId xmlns:a16="http://schemas.microsoft.com/office/drawing/2014/main" id="{498F13BE-9DEB-40A6-A03C-5F27B6E794B1}"/>
              </a:ext>
            </a:extLst>
          </p:cNvPr>
          <p:cNvSpPr>
            <a:spLocks noGrp="1"/>
          </p:cNvSpPr>
          <p:nvPr>
            <p:ph sz="quarter" idx="14"/>
          </p:nvPr>
        </p:nvSpPr>
        <p:spPr>
          <a:xfrm>
            <a:off x="342900" y="5325035"/>
            <a:ext cx="8458200" cy="1097279"/>
          </a:xfrm>
        </p:spPr>
        <p:txBody>
          <a:bodyPr/>
          <a:lstStyle/>
          <a:p>
            <a:r>
              <a:rPr lang="en-US" dirty="0"/>
              <a:t>An Analysis of C</a:t>
            </a:r>
            <a:r>
              <a:rPr lang="en-US" sz="100" dirty="0"/>
              <a:t> </a:t>
            </a:r>
            <a:r>
              <a:rPr lang="en-US" dirty="0"/>
              <a:t>V</a:t>
            </a:r>
            <a:r>
              <a:rPr lang="en-US" sz="100" dirty="0"/>
              <a:t> </a:t>
            </a:r>
            <a:r>
              <a:rPr lang="en-US" dirty="0"/>
              <a:t>S Health Corporation.</a:t>
            </a:r>
          </a:p>
        </p:txBody>
      </p:sp>
      <p:sp>
        <p:nvSpPr>
          <p:cNvPr id="11" name="Slide Number Placeholder 10">
            <a:extLst>
              <a:ext uri="{FF2B5EF4-FFF2-40B4-BE49-F238E27FC236}">
                <a16:creationId xmlns:a16="http://schemas.microsoft.com/office/drawing/2014/main" id="{0BBD5918-FD0A-4A8B-A78C-AA575AB09D4D}"/>
              </a:ext>
            </a:extLst>
          </p:cNvPr>
          <p:cNvSpPr>
            <a:spLocks noGrp="1"/>
          </p:cNvSpPr>
          <p:nvPr>
            <p:ph type="sldNum" sz="quarter" idx="10"/>
          </p:nvPr>
        </p:nvSpPr>
        <p:spPr/>
        <p:txBody>
          <a:bodyPr/>
          <a:lstStyle/>
          <a:p>
            <a:fld id="{68151E55-6873-49E2-B8D5-2F265E6F1973}" type="slidenum">
              <a:rPr lang="en-US" smtClean="0"/>
              <a:t>62</a:t>
            </a:fld>
            <a:endParaRPr lang="en-US" dirty="0"/>
          </a:p>
        </p:txBody>
      </p:sp>
    </p:spTree>
    <p:extLst>
      <p:ext uri="{BB962C8B-B14F-4D97-AF65-F5344CB8AC3E}">
        <p14:creationId xmlns:p14="http://schemas.microsoft.com/office/powerpoint/2010/main" val="38581554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F92C4D4-C867-4E2F-BF62-33A518B42728}"/>
              </a:ext>
            </a:extLst>
          </p:cNvPr>
          <p:cNvSpPr>
            <a:spLocks noGrp="1"/>
          </p:cNvSpPr>
          <p:nvPr>
            <p:ph type="title"/>
          </p:nvPr>
        </p:nvSpPr>
        <p:spPr/>
        <p:txBody>
          <a:bodyPr/>
          <a:lstStyle/>
          <a:p>
            <a:r>
              <a:rPr lang="en-US" noProof="0" dirty="0"/>
              <a:t>End of Main Content</a:t>
            </a:r>
          </a:p>
        </p:txBody>
      </p:sp>
      <p:sp>
        <p:nvSpPr>
          <p:cNvPr id="4" name="Content Placeholder 3">
            <a:extLst>
              <a:ext uri="{FF2B5EF4-FFF2-40B4-BE49-F238E27FC236}">
                <a16:creationId xmlns:a16="http://schemas.microsoft.com/office/drawing/2014/main" id="{9946A61A-BFE6-4A7C-8D2C-21B89B6A8546}"/>
              </a:ext>
            </a:extLst>
          </p:cNvPr>
          <p:cNvSpPr>
            <a:spLocks noGrp="1"/>
          </p:cNvSpPr>
          <p:nvPr>
            <p:ph sz="quarter" idx="10"/>
          </p:nvPr>
        </p:nvSpPr>
        <p:spPr>
          <a:xfrm>
            <a:off x="218768" y="6526389"/>
            <a:ext cx="8715375" cy="315310"/>
          </a:xfrm>
        </p:spPr>
        <p:txBody>
          <a:bodyPr/>
          <a:lstStyle/>
          <a:p>
            <a:r>
              <a:rPr lang="en-US" sz="1200"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38482663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01759-8FC5-4745-99FE-EBEFCCD6EE30}"/>
              </a:ext>
            </a:extLst>
          </p:cNvPr>
          <p:cNvSpPr>
            <a:spLocks noGrp="1"/>
          </p:cNvSpPr>
          <p:nvPr>
            <p:ph type="title"/>
          </p:nvPr>
        </p:nvSpPr>
        <p:spPr/>
        <p:txBody>
          <a:bodyPr/>
          <a:lstStyle/>
          <a:p>
            <a:r>
              <a:rPr lang="en-US" dirty="0"/>
              <a:t>Accessibility content: Text Alternatives for images</a:t>
            </a:r>
          </a:p>
        </p:txBody>
      </p:sp>
      <p:sp>
        <p:nvSpPr>
          <p:cNvPr id="3" name="Slide Number Placeholder 2">
            <a:extLst>
              <a:ext uri="{FF2B5EF4-FFF2-40B4-BE49-F238E27FC236}">
                <a16:creationId xmlns:a16="http://schemas.microsoft.com/office/drawing/2014/main" id="{0F94F6FF-C74A-4CA4-836D-1DB6428390F1}"/>
              </a:ext>
            </a:extLst>
          </p:cNvPr>
          <p:cNvSpPr>
            <a:spLocks noGrp="1"/>
          </p:cNvSpPr>
          <p:nvPr>
            <p:ph type="sldNum" sz="quarter" idx="10"/>
          </p:nvPr>
        </p:nvSpPr>
        <p:spPr/>
        <p:txBody>
          <a:bodyPr/>
          <a:lstStyle/>
          <a:p>
            <a:r>
              <a:rPr lang="en-US" sz="800" dirty="0"/>
              <a:t>64</a:t>
            </a:r>
          </a:p>
        </p:txBody>
      </p:sp>
    </p:spTree>
    <p:extLst>
      <p:ext uri="{BB962C8B-B14F-4D97-AF65-F5344CB8AC3E}">
        <p14:creationId xmlns:p14="http://schemas.microsoft.com/office/powerpoint/2010/main" val="29493120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294CE-9EA9-4A49-9460-A95C5AA07A41}"/>
              </a:ext>
            </a:extLst>
          </p:cNvPr>
          <p:cNvSpPr>
            <a:spLocks noGrp="1"/>
          </p:cNvSpPr>
          <p:nvPr>
            <p:ph type="title"/>
          </p:nvPr>
        </p:nvSpPr>
        <p:spPr/>
        <p:txBody>
          <a:bodyPr>
            <a:noAutofit/>
          </a:bodyPr>
          <a:lstStyle/>
          <a:p>
            <a:r>
              <a:rPr lang="en-US" sz="2800" dirty="0"/>
              <a:t>Using the Dividend Discount Model to Value C</a:t>
            </a:r>
            <a:r>
              <a:rPr lang="en-US" sz="100" dirty="0"/>
              <a:t> </a:t>
            </a:r>
            <a:r>
              <a:rPr lang="en-US" sz="2800" dirty="0"/>
              <a:t>V</a:t>
            </a:r>
            <a:r>
              <a:rPr lang="en-US" sz="100" dirty="0"/>
              <a:t> </a:t>
            </a:r>
            <a:r>
              <a:rPr lang="en-US" sz="2800" dirty="0"/>
              <a:t>S – Text Alternative</a:t>
            </a:r>
          </a:p>
        </p:txBody>
      </p:sp>
      <p:sp>
        <p:nvSpPr>
          <p:cNvPr id="3" name="Text Placeholder 2">
            <a:extLst>
              <a:ext uri="{FF2B5EF4-FFF2-40B4-BE49-F238E27FC236}">
                <a16:creationId xmlns:a16="http://schemas.microsoft.com/office/drawing/2014/main" id="{6E89914F-183C-4D05-B239-3487A72CA03A}"/>
              </a:ext>
            </a:extLst>
          </p:cNvPr>
          <p:cNvSpPr>
            <a:spLocks noGrp="1"/>
          </p:cNvSpPr>
          <p:nvPr>
            <p:ph type="body" sz="quarter" idx="14"/>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id="{1D3F0961-D30E-418C-ADD7-D9E29FE0131A}"/>
              </a:ext>
            </a:extLst>
          </p:cNvPr>
          <p:cNvSpPr>
            <a:spLocks noGrp="1"/>
          </p:cNvSpPr>
          <p:nvPr>
            <p:ph sz="quarter" idx="11"/>
          </p:nvPr>
        </p:nvSpPr>
        <p:spPr/>
        <p:txBody>
          <a:bodyPr>
            <a:noAutofit/>
          </a:bodyPr>
          <a:lstStyle/>
          <a:p>
            <a:r>
              <a:rPr lang="en-US" sz="1600" dirty="0"/>
              <a:t>The data in the screenshot are as follows. F I G I: B </a:t>
            </a:r>
            <a:r>
              <a:rPr lang="en-US" sz="1600" dirty="0" err="1"/>
              <a:t>B</a:t>
            </a:r>
            <a:r>
              <a:rPr lang="en-US" sz="1600" dirty="0"/>
              <a:t> G 000 B G R Y 34, classification: health care supply chain, and B I research primer. C V S health corporation is an integrated pharmacy healthcare provider. The company’s offerings, include pharmacy benefit management services, mail order, retail and specialty pharmacy, disease management programs, and retail clinics. The company operates drugstores throughout the U.S., the District of Columbia, Puerto Rico, and more. There is an area chart titled price chart which shows the data in the increasing trend. Other data in the screenshot are p x slash C h g 1 D (U S D): 103.045 slash negative 0.11%, 52 W k H (12-30-21): 104.5599, 52 W k L (02-26-21): 68.02, Y T D change slash %: negative 0.115 slash negative 0.11%, M k t cap (U S D): 136,025.4 M, S h r s out slash float: 1,320.1 M slash 1,315.6 M, S I slash % of float: 14.5 M slash 1.1%, and days to cover: 2.1. Estimates E E: date B e f-m k t (C) 02-09-22, P slash E 15.86, estimated P slash E 12-21 12.83, T 12 M E P S (U S D) 6.50, estimated E P S 8.03, estimated P E G: 1.69. Dividend D V D: Ind gross yield 2.13%, 5 Y net growth 3.3%, and cash 01-20-22 0.55. Corporate info, w </a:t>
            </a:r>
            <a:r>
              <a:rPr lang="en-US" sz="1600" dirty="0" err="1"/>
              <a:t>w</a:t>
            </a:r>
            <a:r>
              <a:rPr lang="en-US" sz="1600" dirty="0"/>
              <a:t> </a:t>
            </a:r>
            <a:r>
              <a:rPr lang="en-US" sz="1600" dirty="0" err="1"/>
              <a:t>w</a:t>
            </a:r>
            <a:r>
              <a:rPr lang="en-US" sz="1600" dirty="0"/>
              <a:t> dot c v s health dot com, Woonsocket, R I, U.S., E m p l s 300,000 (12-31-20), management, Karen S lynch: president slash C E O, Shawn M Guertin: Executive V P slash C F O, Jonathan C Roberts Jon: executive V P slash C O </a:t>
            </a:r>
            <a:r>
              <a:rPr lang="en-US" sz="1600" dirty="0" err="1"/>
              <a:t>O</a:t>
            </a:r>
            <a:r>
              <a:rPr lang="en-US" sz="1600" dirty="0"/>
              <a:t>, 12 M tot ret 54.70%, beta versus S P X 0.98, depositary receipts: active receipts 1.</a:t>
            </a:r>
          </a:p>
        </p:txBody>
      </p:sp>
      <p:sp>
        <p:nvSpPr>
          <p:cNvPr id="5" name="Text Placeholder 4">
            <a:extLst>
              <a:ext uri="{FF2B5EF4-FFF2-40B4-BE49-F238E27FC236}">
                <a16:creationId xmlns:a16="http://schemas.microsoft.com/office/drawing/2014/main" id="{BC4E0BDC-801B-481B-B8CB-26D55DA93D4B}"/>
              </a:ext>
            </a:extLst>
          </p:cNvPr>
          <p:cNvSpPr>
            <a:spLocks noGrp="1"/>
          </p:cNvSpPr>
          <p:nvPr>
            <p:ph type="body" sz="quarter" idx="15"/>
          </p:nvPr>
        </p:nvSpPr>
        <p:spPr/>
        <p:txBody>
          <a:bodyPr/>
          <a:lstStyle/>
          <a:p>
            <a:pPr algn="ctr"/>
            <a:r>
              <a:rPr lang="en-US" dirty="0">
                <a:hlinkClick r:id="rId2" action="ppaction://hlinksldjump"/>
              </a:rPr>
              <a:t>Return to parent-slide containing images.</a:t>
            </a:r>
            <a:endParaRPr lang="en-US" dirty="0"/>
          </a:p>
        </p:txBody>
      </p:sp>
      <p:sp>
        <p:nvSpPr>
          <p:cNvPr id="6" name="Slide Number Placeholder 5">
            <a:extLst>
              <a:ext uri="{FF2B5EF4-FFF2-40B4-BE49-F238E27FC236}">
                <a16:creationId xmlns:a16="http://schemas.microsoft.com/office/drawing/2014/main" id="{DED1CF2E-6C98-4797-B172-C3F9C87F7763}"/>
              </a:ext>
            </a:extLst>
          </p:cNvPr>
          <p:cNvSpPr>
            <a:spLocks noGrp="1"/>
          </p:cNvSpPr>
          <p:nvPr>
            <p:ph type="sldNum" sz="quarter" idx="10"/>
          </p:nvPr>
        </p:nvSpPr>
        <p:spPr/>
        <p:txBody>
          <a:bodyPr/>
          <a:lstStyle/>
          <a:p>
            <a:fld id="{68151E55-6873-49E2-B8D5-2F265E6F1973}" type="slidenum">
              <a:rPr lang="en-US" sz="800" smtClean="0"/>
              <a:t>65</a:t>
            </a:fld>
            <a:endParaRPr lang="en-US" sz="800" dirty="0"/>
          </a:p>
        </p:txBody>
      </p:sp>
    </p:spTree>
    <p:extLst>
      <p:ext uri="{BB962C8B-B14F-4D97-AF65-F5344CB8AC3E}">
        <p14:creationId xmlns:p14="http://schemas.microsoft.com/office/powerpoint/2010/main" val="526562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B496A-BF66-4889-9945-284731A90A72}"/>
              </a:ext>
            </a:extLst>
          </p:cNvPr>
          <p:cNvSpPr>
            <a:spLocks noGrp="1"/>
          </p:cNvSpPr>
          <p:nvPr>
            <p:ph type="title"/>
          </p:nvPr>
        </p:nvSpPr>
        <p:spPr/>
        <p:txBody>
          <a:bodyPr>
            <a:normAutofit fontScale="90000"/>
          </a:bodyPr>
          <a:lstStyle/>
          <a:p>
            <a:r>
              <a:rPr lang="en-US" dirty="0"/>
              <a:t>Example: The Dividend Discount Model</a:t>
            </a:r>
          </a:p>
        </p:txBody>
      </p:sp>
      <p:sp>
        <p:nvSpPr>
          <p:cNvPr id="3" name="Content Placeholder 2">
            <a:extLst>
              <a:ext uri="{FF2B5EF4-FFF2-40B4-BE49-F238E27FC236}">
                <a16:creationId xmlns:a16="http://schemas.microsoft.com/office/drawing/2014/main" id="{3D07E9FF-7E5B-484F-8702-5684EC49B5A5}"/>
              </a:ext>
            </a:extLst>
          </p:cNvPr>
          <p:cNvSpPr>
            <a:spLocks noGrp="1"/>
          </p:cNvSpPr>
          <p:nvPr>
            <p:ph sz="quarter" idx="11"/>
          </p:nvPr>
        </p:nvSpPr>
        <p:spPr>
          <a:xfrm>
            <a:off x="342900" y="1276709"/>
            <a:ext cx="8458200" cy="1724675"/>
          </a:xfrm>
        </p:spPr>
        <p:txBody>
          <a:bodyPr/>
          <a:lstStyle/>
          <a:p>
            <a:pPr marL="292608" indent="-292608">
              <a:buFont typeface="Arial" panose="020B0604020202020204" pitchFamily="34" charset="0"/>
              <a:buChar char="•"/>
            </a:pPr>
            <a:r>
              <a:rPr lang="en-US" dirty="0"/>
              <a:t>Suppose that a stock will pay three annual dividends of $100 per year; the appropriate risk-adjusted discount rate, k, is 15%.</a:t>
            </a:r>
          </a:p>
          <a:p>
            <a:pPr marL="292608" indent="-292608">
              <a:buFont typeface="Arial" panose="020B0604020202020204" pitchFamily="34" charset="0"/>
              <a:buChar char="•"/>
            </a:pPr>
            <a:r>
              <a:rPr lang="en-US" dirty="0"/>
              <a:t>In this case, what is the value of the stock today?</a:t>
            </a:r>
          </a:p>
        </p:txBody>
      </p:sp>
      <p:graphicFrame>
        <p:nvGraphicFramePr>
          <p:cNvPr id="4" name="Object 3">
            <a:extLst>
              <a:ext uri="{FF2B5EF4-FFF2-40B4-BE49-F238E27FC236}">
                <a16:creationId xmlns:a16="http://schemas.microsoft.com/office/drawing/2014/main" id="{357B2C70-6064-4585-AF03-3E5D19F0D469}"/>
              </a:ext>
            </a:extLst>
          </p:cNvPr>
          <p:cNvGraphicFramePr>
            <a:graphicFrameLocks noChangeAspect="1"/>
          </p:cNvGraphicFramePr>
          <p:nvPr>
            <p:extLst>
              <p:ext uri="{D42A27DB-BD31-4B8C-83A1-F6EECF244321}">
                <p14:modId xmlns:p14="http://schemas.microsoft.com/office/powerpoint/2010/main" val="3166976603"/>
              </p:ext>
            </p:extLst>
          </p:nvPr>
        </p:nvGraphicFramePr>
        <p:xfrm>
          <a:off x="2219213" y="3182372"/>
          <a:ext cx="3835400" cy="876300"/>
        </p:xfrm>
        <a:graphic>
          <a:graphicData uri="http://schemas.openxmlformats.org/presentationml/2006/ole">
            <mc:AlternateContent xmlns:mc="http://schemas.openxmlformats.org/markup-compatibility/2006">
              <mc:Choice xmlns:v="urn:schemas-microsoft-com:vml" Requires="v">
                <p:oleObj spid="_x0000_s32938" name="Equation" r:id="rId3" imgW="3835080" imgH="876240" progId="Equation.DSMT4">
                  <p:embed/>
                </p:oleObj>
              </mc:Choice>
              <mc:Fallback>
                <p:oleObj name="Equation" r:id="rId3" imgW="3835080" imgH="876240" progId="Equation.DSMT4">
                  <p:embed/>
                  <p:pic>
                    <p:nvPicPr>
                      <p:cNvPr id="0" name=""/>
                      <p:cNvPicPr/>
                      <p:nvPr/>
                    </p:nvPicPr>
                    <p:blipFill>
                      <a:blip r:embed="rId4"/>
                      <a:stretch>
                        <a:fillRect/>
                      </a:stretch>
                    </p:blipFill>
                    <p:spPr>
                      <a:xfrm>
                        <a:off x="2219213" y="3182372"/>
                        <a:ext cx="3835400" cy="8763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B398FD1A-8D78-464E-A27F-CC18DC0B119F}"/>
              </a:ext>
            </a:extLst>
          </p:cNvPr>
          <p:cNvGraphicFramePr>
            <a:graphicFrameLocks noChangeAspect="1"/>
          </p:cNvGraphicFramePr>
          <p:nvPr>
            <p:extLst>
              <p:ext uri="{D42A27DB-BD31-4B8C-83A1-F6EECF244321}">
                <p14:modId xmlns:p14="http://schemas.microsoft.com/office/powerpoint/2010/main" val="2967059662"/>
              </p:ext>
            </p:extLst>
          </p:nvPr>
        </p:nvGraphicFramePr>
        <p:xfrm>
          <a:off x="2219213" y="4239660"/>
          <a:ext cx="5016500" cy="876300"/>
        </p:xfrm>
        <a:graphic>
          <a:graphicData uri="http://schemas.openxmlformats.org/presentationml/2006/ole">
            <mc:AlternateContent xmlns:mc="http://schemas.openxmlformats.org/markup-compatibility/2006">
              <mc:Choice xmlns:v="urn:schemas-microsoft-com:vml" Requires="v">
                <p:oleObj spid="_x0000_s32939" name="Equation" r:id="rId5" imgW="5016240" imgH="876240" progId="Equation.DSMT4">
                  <p:embed/>
                </p:oleObj>
              </mc:Choice>
              <mc:Fallback>
                <p:oleObj name="Equation" r:id="rId5" imgW="5016240" imgH="876240" progId="Equation.DSMT4">
                  <p:embed/>
                  <p:pic>
                    <p:nvPicPr>
                      <p:cNvPr id="0" name=""/>
                      <p:cNvPicPr/>
                      <p:nvPr/>
                    </p:nvPicPr>
                    <p:blipFill>
                      <a:blip r:embed="rId6"/>
                      <a:stretch>
                        <a:fillRect/>
                      </a:stretch>
                    </p:blipFill>
                    <p:spPr>
                      <a:xfrm>
                        <a:off x="2219213" y="4239660"/>
                        <a:ext cx="5016500" cy="876300"/>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2C73478E-98BC-4DA6-B789-EF2ACEE212D4}"/>
              </a:ext>
            </a:extLst>
          </p:cNvPr>
          <p:cNvSpPr>
            <a:spLocks noGrp="1"/>
          </p:cNvSpPr>
          <p:nvPr>
            <p:ph type="sldNum" sz="quarter" idx="4"/>
          </p:nvPr>
        </p:nvSpPr>
        <p:spPr/>
        <p:txBody>
          <a:bodyPr/>
          <a:lstStyle/>
          <a:p>
            <a:fld id="{68151E55-6873-49E2-B8D5-2F265E6F1973}" type="slidenum">
              <a:rPr lang="en-US" smtClean="0"/>
              <a:pPr/>
              <a:t>7</a:t>
            </a:fld>
            <a:endParaRPr lang="en-US" dirty="0"/>
          </a:p>
        </p:txBody>
      </p:sp>
    </p:spTree>
    <p:extLst>
      <p:ext uri="{BB962C8B-B14F-4D97-AF65-F5344CB8AC3E}">
        <p14:creationId xmlns:p14="http://schemas.microsoft.com/office/powerpoint/2010/main" val="2383485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163B8-3434-4C3B-906F-716B0D9EF221}"/>
              </a:ext>
            </a:extLst>
          </p:cNvPr>
          <p:cNvSpPr>
            <a:spLocks noGrp="1"/>
          </p:cNvSpPr>
          <p:nvPr>
            <p:ph type="title"/>
          </p:nvPr>
        </p:nvSpPr>
        <p:spPr/>
        <p:txBody>
          <a:bodyPr>
            <a:noAutofit/>
          </a:bodyPr>
          <a:lstStyle/>
          <a:p>
            <a:r>
              <a:rPr lang="en-US" sz="3200" dirty="0"/>
              <a:t>The Dividend Discount Model: The Constant Growth Rate Model</a:t>
            </a:r>
          </a:p>
        </p:txBody>
      </p:sp>
      <p:sp>
        <p:nvSpPr>
          <p:cNvPr id="3" name="Content Placeholder 2">
            <a:extLst>
              <a:ext uri="{FF2B5EF4-FFF2-40B4-BE49-F238E27FC236}">
                <a16:creationId xmlns:a16="http://schemas.microsoft.com/office/drawing/2014/main" id="{CED9017A-0D9C-412E-905D-47BDAC11F884}"/>
              </a:ext>
            </a:extLst>
          </p:cNvPr>
          <p:cNvSpPr>
            <a:spLocks noGrp="1"/>
          </p:cNvSpPr>
          <p:nvPr>
            <p:ph sz="quarter" idx="11"/>
          </p:nvPr>
        </p:nvSpPr>
        <p:spPr>
          <a:xfrm>
            <a:off x="342900" y="1276709"/>
            <a:ext cx="8458200" cy="864063"/>
          </a:xfrm>
        </p:spPr>
        <p:txBody>
          <a:bodyPr/>
          <a:lstStyle/>
          <a:p>
            <a:pPr marL="292608" indent="-292608">
              <a:buFont typeface="Arial" panose="020B0604020202020204" pitchFamily="34" charset="0"/>
              <a:buChar char="•"/>
            </a:pPr>
            <a:r>
              <a:rPr lang="en-US" sz="2000" dirty="0"/>
              <a:t>Assume dividends will grow at a constant growth rate, </a:t>
            </a:r>
            <a:r>
              <a:rPr lang="en-US" sz="2000" i="1" dirty="0"/>
              <a:t>g</a:t>
            </a:r>
            <a:r>
              <a:rPr lang="en-US" sz="2000" dirty="0"/>
              <a:t>.</a:t>
            </a:r>
          </a:p>
          <a:p>
            <a:pPr marL="292608" indent="-292608">
              <a:buFont typeface="Arial" panose="020B0604020202020204" pitchFamily="34" charset="0"/>
              <a:buChar char="•"/>
            </a:pPr>
            <a:r>
              <a:rPr lang="en-US" sz="2000" dirty="0"/>
              <a:t>The dividend in the next period, (t + 1), is:</a:t>
            </a:r>
          </a:p>
        </p:txBody>
      </p:sp>
      <p:graphicFrame>
        <p:nvGraphicFramePr>
          <p:cNvPr id="8" name="Object 7">
            <a:extLst>
              <a:ext uri="{FF2B5EF4-FFF2-40B4-BE49-F238E27FC236}">
                <a16:creationId xmlns:a16="http://schemas.microsoft.com/office/drawing/2014/main" id="{FC932030-52D0-40A5-A335-BEA1DA40FE9D}"/>
              </a:ext>
            </a:extLst>
          </p:cNvPr>
          <p:cNvGraphicFramePr>
            <a:graphicFrameLocks noChangeAspect="1"/>
          </p:cNvGraphicFramePr>
          <p:nvPr>
            <p:extLst>
              <p:ext uri="{D42A27DB-BD31-4B8C-83A1-F6EECF244321}">
                <p14:modId xmlns:p14="http://schemas.microsoft.com/office/powerpoint/2010/main" val="2121027387"/>
              </p:ext>
            </p:extLst>
          </p:nvPr>
        </p:nvGraphicFramePr>
        <p:xfrm>
          <a:off x="3084905" y="2232233"/>
          <a:ext cx="1816100" cy="381000"/>
        </p:xfrm>
        <a:graphic>
          <a:graphicData uri="http://schemas.openxmlformats.org/presentationml/2006/ole">
            <mc:AlternateContent xmlns:mc="http://schemas.openxmlformats.org/markup-compatibility/2006">
              <mc:Choice xmlns:v="urn:schemas-microsoft-com:vml" Requires="v">
                <p:oleObj spid="_x0000_s34464" name="Equation" r:id="rId3" imgW="1815840" imgH="380880" progId="Equation.DSMT4">
                  <p:embed/>
                </p:oleObj>
              </mc:Choice>
              <mc:Fallback>
                <p:oleObj name="Equation" r:id="rId3" imgW="1815840" imgH="380880" progId="Equation.DSMT4">
                  <p:embed/>
                  <p:pic>
                    <p:nvPicPr>
                      <p:cNvPr id="0" name=""/>
                      <p:cNvPicPr/>
                      <p:nvPr/>
                    </p:nvPicPr>
                    <p:blipFill>
                      <a:blip r:embed="rId4"/>
                      <a:stretch>
                        <a:fillRect/>
                      </a:stretch>
                    </p:blipFill>
                    <p:spPr>
                      <a:xfrm>
                        <a:off x="3084905" y="2232233"/>
                        <a:ext cx="1816100" cy="3810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6891A749-2D85-4D0E-9E7F-F2E9100AA9A9}"/>
              </a:ext>
            </a:extLst>
          </p:cNvPr>
          <p:cNvGraphicFramePr>
            <a:graphicFrameLocks noChangeAspect="1"/>
          </p:cNvGraphicFramePr>
          <p:nvPr>
            <p:extLst>
              <p:ext uri="{D42A27DB-BD31-4B8C-83A1-F6EECF244321}">
                <p14:modId xmlns:p14="http://schemas.microsoft.com/office/powerpoint/2010/main" val="4283547591"/>
              </p:ext>
            </p:extLst>
          </p:nvPr>
        </p:nvGraphicFramePr>
        <p:xfrm>
          <a:off x="2925763" y="2673350"/>
          <a:ext cx="2133600" cy="381000"/>
        </p:xfrm>
        <a:graphic>
          <a:graphicData uri="http://schemas.openxmlformats.org/presentationml/2006/ole">
            <mc:AlternateContent xmlns:mc="http://schemas.openxmlformats.org/markup-compatibility/2006">
              <mc:Choice xmlns:v="urn:schemas-microsoft-com:vml" Requires="v">
                <p:oleObj spid="_x0000_s34465" name="Equation" r:id="rId5" imgW="2133360" imgH="380880" progId="Equation.DSMT4">
                  <p:embed/>
                </p:oleObj>
              </mc:Choice>
              <mc:Fallback>
                <p:oleObj name="Equation" r:id="rId5" imgW="2133360" imgH="380880" progId="Equation.DSMT4">
                  <p:embed/>
                  <p:pic>
                    <p:nvPicPr>
                      <p:cNvPr id="0" name=""/>
                      <p:cNvPicPr/>
                      <p:nvPr/>
                    </p:nvPicPr>
                    <p:blipFill>
                      <a:blip r:embed="rId6"/>
                      <a:stretch>
                        <a:fillRect/>
                      </a:stretch>
                    </p:blipFill>
                    <p:spPr>
                      <a:xfrm>
                        <a:off x="2925763" y="2673350"/>
                        <a:ext cx="2133600" cy="3810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C464987-610A-4542-82E5-1DB229ED0CCC}"/>
              </a:ext>
            </a:extLst>
          </p:cNvPr>
          <p:cNvGraphicFramePr>
            <a:graphicFrameLocks noChangeAspect="1"/>
          </p:cNvGraphicFramePr>
          <p:nvPr>
            <p:extLst>
              <p:ext uri="{D42A27DB-BD31-4B8C-83A1-F6EECF244321}">
                <p14:modId xmlns:p14="http://schemas.microsoft.com/office/powerpoint/2010/main" val="3908581030"/>
              </p:ext>
            </p:extLst>
          </p:nvPr>
        </p:nvGraphicFramePr>
        <p:xfrm>
          <a:off x="2954767" y="3121511"/>
          <a:ext cx="2260600" cy="381000"/>
        </p:xfrm>
        <a:graphic>
          <a:graphicData uri="http://schemas.openxmlformats.org/presentationml/2006/ole">
            <mc:AlternateContent xmlns:mc="http://schemas.openxmlformats.org/markup-compatibility/2006">
              <mc:Choice xmlns:v="urn:schemas-microsoft-com:vml" Requires="v">
                <p:oleObj spid="_x0000_s34466" name="Equation" r:id="rId7" imgW="2260440" imgH="380880" progId="Equation.DSMT4">
                  <p:embed/>
                </p:oleObj>
              </mc:Choice>
              <mc:Fallback>
                <p:oleObj name="Equation" r:id="rId7" imgW="2260440" imgH="380880" progId="Equation.DSMT4">
                  <p:embed/>
                  <p:pic>
                    <p:nvPicPr>
                      <p:cNvPr id="0" name=""/>
                      <p:cNvPicPr/>
                      <p:nvPr/>
                    </p:nvPicPr>
                    <p:blipFill>
                      <a:blip r:embed="rId8"/>
                      <a:stretch>
                        <a:fillRect/>
                      </a:stretch>
                    </p:blipFill>
                    <p:spPr>
                      <a:xfrm>
                        <a:off x="2954767" y="3121511"/>
                        <a:ext cx="2260600" cy="3810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C02D8D7C-05B9-4518-ADA1-919A397FE2E5}"/>
              </a:ext>
            </a:extLst>
          </p:cNvPr>
          <p:cNvGraphicFramePr>
            <a:graphicFrameLocks noChangeAspect="1"/>
          </p:cNvGraphicFramePr>
          <p:nvPr>
            <p:extLst>
              <p:ext uri="{D42A27DB-BD31-4B8C-83A1-F6EECF244321}">
                <p14:modId xmlns:p14="http://schemas.microsoft.com/office/powerpoint/2010/main" val="3994505313"/>
              </p:ext>
            </p:extLst>
          </p:nvPr>
        </p:nvGraphicFramePr>
        <p:xfrm>
          <a:off x="2476127" y="3567719"/>
          <a:ext cx="3594100" cy="381000"/>
        </p:xfrm>
        <a:graphic>
          <a:graphicData uri="http://schemas.openxmlformats.org/presentationml/2006/ole">
            <mc:AlternateContent xmlns:mc="http://schemas.openxmlformats.org/markup-compatibility/2006">
              <mc:Choice xmlns:v="urn:schemas-microsoft-com:vml" Requires="v">
                <p:oleObj spid="_x0000_s34467" name="Equation" r:id="rId9" imgW="3593880" imgH="380880" progId="Equation.DSMT4">
                  <p:embed/>
                </p:oleObj>
              </mc:Choice>
              <mc:Fallback>
                <p:oleObj name="Equation" r:id="rId9" imgW="3593880" imgH="380880" progId="Equation.DSMT4">
                  <p:embed/>
                  <p:pic>
                    <p:nvPicPr>
                      <p:cNvPr id="0" name=""/>
                      <p:cNvPicPr/>
                      <p:nvPr/>
                    </p:nvPicPr>
                    <p:blipFill>
                      <a:blip r:embed="rId10"/>
                      <a:stretch>
                        <a:fillRect/>
                      </a:stretch>
                    </p:blipFill>
                    <p:spPr>
                      <a:xfrm>
                        <a:off x="2476127" y="3567719"/>
                        <a:ext cx="3594100" cy="381000"/>
                      </a:xfrm>
                      <a:prstGeom prst="rect">
                        <a:avLst/>
                      </a:prstGeom>
                    </p:spPr>
                  </p:pic>
                </p:oleObj>
              </mc:Fallback>
            </mc:AlternateContent>
          </a:graphicData>
        </a:graphic>
      </p:graphicFrame>
      <p:pic>
        <p:nvPicPr>
          <p:cNvPr id="5" name="Picture 4" descr="left arrow.">
            <a:extLst>
              <a:ext uri="{FF2B5EF4-FFF2-40B4-BE49-F238E27FC236}">
                <a16:creationId xmlns:a16="http://schemas.microsoft.com/office/drawing/2014/main" id="{89254B09-70B1-455A-A01F-31133C5C72EF}"/>
              </a:ext>
            </a:extLst>
          </p:cNvPr>
          <p:cNvPicPr>
            <a:picLocks noChangeAspect="1"/>
          </p:cNvPicPr>
          <p:nvPr/>
        </p:nvPicPr>
        <p:blipFill>
          <a:blip r:embed="rId11"/>
          <a:stretch>
            <a:fillRect/>
          </a:stretch>
        </p:blipFill>
        <p:spPr>
          <a:xfrm>
            <a:off x="6364456" y="3567719"/>
            <a:ext cx="1018120" cy="432854"/>
          </a:xfrm>
          <a:prstGeom prst="rect">
            <a:avLst/>
          </a:prstGeom>
        </p:spPr>
      </p:pic>
      <p:sp>
        <p:nvSpPr>
          <p:cNvPr id="4" name="Content Placeholder 3">
            <a:extLst>
              <a:ext uri="{FF2B5EF4-FFF2-40B4-BE49-F238E27FC236}">
                <a16:creationId xmlns:a16="http://schemas.microsoft.com/office/drawing/2014/main" id="{18D28043-98DE-42CC-B12E-00A03852ACE4}"/>
              </a:ext>
            </a:extLst>
          </p:cNvPr>
          <p:cNvSpPr>
            <a:spLocks noGrp="1"/>
          </p:cNvSpPr>
          <p:nvPr>
            <p:ph sz="quarter" idx="14"/>
          </p:nvPr>
        </p:nvSpPr>
        <p:spPr>
          <a:xfrm>
            <a:off x="342900" y="4129729"/>
            <a:ext cx="8458200" cy="407976"/>
          </a:xfrm>
        </p:spPr>
        <p:txBody>
          <a:bodyPr/>
          <a:lstStyle/>
          <a:p>
            <a:pPr marL="292608" indent="-292608">
              <a:buFont typeface="Arial" panose="020B0604020202020204" pitchFamily="34" charset="0"/>
              <a:buChar char="•"/>
            </a:pPr>
            <a:r>
              <a:rPr lang="en-US" sz="2000" dirty="0"/>
              <a:t>For constant dividend growth for “T” years, the D</a:t>
            </a:r>
            <a:r>
              <a:rPr lang="en-US" sz="100" dirty="0"/>
              <a:t> </a:t>
            </a:r>
            <a:r>
              <a:rPr lang="en-US" sz="2000" dirty="0" err="1"/>
              <a:t>D</a:t>
            </a:r>
            <a:r>
              <a:rPr lang="en-US" sz="100" dirty="0"/>
              <a:t> </a:t>
            </a:r>
            <a:r>
              <a:rPr lang="en-US" sz="2000" dirty="0"/>
              <a:t>M formula becomes:</a:t>
            </a:r>
          </a:p>
        </p:txBody>
      </p:sp>
      <p:graphicFrame>
        <p:nvGraphicFramePr>
          <p:cNvPr id="12" name="Object 11">
            <a:extLst>
              <a:ext uri="{FF2B5EF4-FFF2-40B4-BE49-F238E27FC236}">
                <a16:creationId xmlns:a16="http://schemas.microsoft.com/office/drawing/2014/main" id="{8881A661-FD84-4C99-A619-C8B94BDA3E3E}"/>
              </a:ext>
            </a:extLst>
          </p:cNvPr>
          <p:cNvGraphicFramePr>
            <a:graphicFrameLocks noChangeAspect="1"/>
          </p:cNvGraphicFramePr>
          <p:nvPr>
            <p:extLst>
              <p:ext uri="{D42A27DB-BD31-4B8C-83A1-F6EECF244321}">
                <p14:modId xmlns:p14="http://schemas.microsoft.com/office/powerpoint/2010/main" val="2336623687"/>
              </p:ext>
            </p:extLst>
          </p:nvPr>
        </p:nvGraphicFramePr>
        <p:xfrm>
          <a:off x="1821555" y="4606285"/>
          <a:ext cx="2933700" cy="838200"/>
        </p:xfrm>
        <a:graphic>
          <a:graphicData uri="http://schemas.openxmlformats.org/presentationml/2006/ole">
            <mc:AlternateContent xmlns:mc="http://schemas.openxmlformats.org/markup-compatibility/2006">
              <mc:Choice xmlns:v="urn:schemas-microsoft-com:vml" Requires="v">
                <p:oleObj spid="_x0000_s34468" name="Equation" r:id="rId12" imgW="2933640" imgH="838080" progId="Equation.DSMT4">
                  <p:embed/>
                </p:oleObj>
              </mc:Choice>
              <mc:Fallback>
                <p:oleObj name="Equation" r:id="rId12" imgW="2933640" imgH="838080" progId="Equation.DSMT4">
                  <p:embed/>
                  <p:pic>
                    <p:nvPicPr>
                      <p:cNvPr id="0" name=""/>
                      <p:cNvPicPr/>
                      <p:nvPr/>
                    </p:nvPicPr>
                    <p:blipFill>
                      <a:blip r:embed="rId13"/>
                      <a:stretch>
                        <a:fillRect/>
                      </a:stretch>
                    </p:blipFill>
                    <p:spPr>
                      <a:xfrm>
                        <a:off x="1821555" y="4606285"/>
                        <a:ext cx="2933700" cy="8382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127E0296-281F-449E-9973-6B263473E072}"/>
              </a:ext>
            </a:extLst>
          </p:cNvPr>
          <p:cNvGraphicFramePr>
            <a:graphicFrameLocks noChangeAspect="1"/>
          </p:cNvGraphicFramePr>
          <p:nvPr>
            <p:extLst>
              <p:ext uri="{D42A27DB-BD31-4B8C-83A1-F6EECF244321}">
                <p14:modId xmlns:p14="http://schemas.microsoft.com/office/powerpoint/2010/main" val="1794989395"/>
              </p:ext>
            </p:extLst>
          </p:nvPr>
        </p:nvGraphicFramePr>
        <p:xfrm>
          <a:off x="5977106" y="4872985"/>
          <a:ext cx="774700" cy="304800"/>
        </p:xfrm>
        <a:graphic>
          <a:graphicData uri="http://schemas.openxmlformats.org/presentationml/2006/ole">
            <mc:AlternateContent xmlns:mc="http://schemas.openxmlformats.org/markup-compatibility/2006">
              <mc:Choice xmlns:v="urn:schemas-microsoft-com:vml" Requires="v">
                <p:oleObj spid="_x0000_s34469" name="Equation" r:id="rId14" imgW="774360" imgH="304560" progId="Equation.DSMT4">
                  <p:embed/>
                </p:oleObj>
              </mc:Choice>
              <mc:Fallback>
                <p:oleObj name="Equation" r:id="rId14" imgW="774360" imgH="304560" progId="Equation.DSMT4">
                  <p:embed/>
                  <p:pic>
                    <p:nvPicPr>
                      <p:cNvPr id="0" name=""/>
                      <p:cNvPicPr/>
                      <p:nvPr/>
                    </p:nvPicPr>
                    <p:blipFill>
                      <a:blip r:embed="rId15"/>
                      <a:stretch>
                        <a:fillRect/>
                      </a:stretch>
                    </p:blipFill>
                    <p:spPr>
                      <a:xfrm>
                        <a:off x="5977106" y="4872985"/>
                        <a:ext cx="774700" cy="3048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7321B626-ACC4-4579-9016-5BB703AB8910}"/>
              </a:ext>
            </a:extLst>
          </p:cNvPr>
          <p:cNvGraphicFramePr>
            <a:graphicFrameLocks noChangeAspect="1"/>
          </p:cNvGraphicFramePr>
          <p:nvPr>
            <p:extLst>
              <p:ext uri="{D42A27DB-BD31-4B8C-83A1-F6EECF244321}">
                <p14:modId xmlns:p14="http://schemas.microsoft.com/office/powerpoint/2010/main" val="3477712224"/>
              </p:ext>
            </p:extLst>
          </p:nvPr>
        </p:nvGraphicFramePr>
        <p:xfrm>
          <a:off x="1821555" y="5710387"/>
          <a:ext cx="1092200" cy="330200"/>
        </p:xfrm>
        <a:graphic>
          <a:graphicData uri="http://schemas.openxmlformats.org/presentationml/2006/ole">
            <mc:AlternateContent xmlns:mc="http://schemas.openxmlformats.org/markup-compatibility/2006">
              <mc:Choice xmlns:v="urn:schemas-microsoft-com:vml" Requires="v">
                <p:oleObj spid="_x0000_s34470" name="Equation" r:id="rId16" imgW="1091880" imgH="330120" progId="Equation.DSMT4">
                  <p:embed/>
                </p:oleObj>
              </mc:Choice>
              <mc:Fallback>
                <p:oleObj name="Equation" r:id="rId16" imgW="1091880" imgH="330120" progId="Equation.DSMT4">
                  <p:embed/>
                  <p:pic>
                    <p:nvPicPr>
                      <p:cNvPr id="0" name=""/>
                      <p:cNvPicPr/>
                      <p:nvPr/>
                    </p:nvPicPr>
                    <p:blipFill>
                      <a:blip r:embed="rId17"/>
                      <a:stretch>
                        <a:fillRect/>
                      </a:stretch>
                    </p:blipFill>
                    <p:spPr>
                      <a:xfrm>
                        <a:off x="1821555" y="5710387"/>
                        <a:ext cx="1092200" cy="3302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B1F32807-1C38-4179-8F01-EC42D3F06F43}"/>
              </a:ext>
            </a:extLst>
          </p:cNvPr>
          <p:cNvGraphicFramePr>
            <a:graphicFrameLocks noChangeAspect="1"/>
          </p:cNvGraphicFramePr>
          <p:nvPr>
            <p:extLst>
              <p:ext uri="{D42A27DB-BD31-4B8C-83A1-F6EECF244321}">
                <p14:modId xmlns:p14="http://schemas.microsoft.com/office/powerpoint/2010/main" val="2144828324"/>
              </p:ext>
            </p:extLst>
          </p:nvPr>
        </p:nvGraphicFramePr>
        <p:xfrm>
          <a:off x="5977106" y="5570687"/>
          <a:ext cx="774700" cy="304800"/>
        </p:xfrm>
        <a:graphic>
          <a:graphicData uri="http://schemas.openxmlformats.org/presentationml/2006/ole">
            <mc:AlternateContent xmlns:mc="http://schemas.openxmlformats.org/markup-compatibility/2006">
              <mc:Choice xmlns:v="urn:schemas-microsoft-com:vml" Requires="v">
                <p:oleObj spid="_x0000_s34471" name="Equation" r:id="rId18" imgW="774360" imgH="304560" progId="Equation.DSMT4">
                  <p:embed/>
                </p:oleObj>
              </mc:Choice>
              <mc:Fallback>
                <p:oleObj name="Equation" r:id="rId18" imgW="774360" imgH="304560" progId="Equation.DSMT4">
                  <p:embed/>
                  <p:pic>
                    <p:nvPicPr>
                      <p:cNvPr id="0" name=""/>
                      <p:cNvPicPr/>
                      <p:nvPr/>
                    </p:nvPicPr>
                    <p:blipFill>
                      <a:blip r:embed="rId19"/>
                      <a:stretch>
                        <a:fillRect/>
                      </a:stretch>
                    </p:blipFill>
                    <p:spPr>
                      <a:xfrm>
                        <a:off x="5977106" y="5570687"/>
                        <a:ext cx="774700" cy="304800"/>
                      </a:xfrm>
                      <a:prstGeom prst="rect">
                        <a:avLst/>
                      </a:prstGeom>
                    </p:spPr>
                  </p:pic>
                </p:oleObj>
              </mc:Fallback>
            </mc:AlternateContent>
          </a:graphicData>
        </a:graphic>
      </p:graphicFrame>
      <p:sp>
        <p:nvSpPr>
          <p:cNvPr id="7" name="Slide Number Placeholder 6">
            <a:extLst>
              <a:ext uri="{FF2B5EF4-FFF2-40B4-BE49-F238E27FC236}">
                <a16:creationId xmlns:a16="http://schemas.microsoft.com/office/drawing/2014/main" id="{11836A9E-3F74-4E89-9DC0-4FAF7499A950}"/>
              </a:ext>
            </a:extLst>
          </p:cNvPr>
          <p:cNvSpPr>
            <a:spLocks noGrp="1"/>
          </p:cNvSpPr>
          <p:nvPr>
            <p:ph type="sldNum" sz="quarter" idx="10"/>
          </p:nvPr>
        </p:nvSpPr>
        <p:spPr/>
        <p:txBody>
          <a:bodyPr/>
          <a:lstStyle/>
          <a:p>
            <a:fld id="{68151E55-6873-49E2-B8D5-2F265E6F1973}" type="slidenum">
              <a:rPr lang="en-US" smtClean="0"/>
              <a:t>8</a:t>
            </a:fld>
            <a:endParaRPr lang="en-US"/>
          </a:p>
        </p:txBody>
      </p:sp>
    </p:spTree>
    <p:extLst>
      <p:ext uri="{BB962C8B-B14F-4D97-AF65-F5344CB8AC3E}">
        <p14:creationId xmlns:p14="http://schemas.microsoft.com/office/powerpoint/2010/main" val="2832307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B496A-BF66-4889-9945-284731A90A72}"/>
              </a:ext>
            </a:extLst>
          </p:cNvPr>
          <p:cNvSpPr>
            <a:spLocks noGrp="1"/>
          </p:cNvSpPr>
          <p:nvPr>
            <p:ph type="title"/>
          </p:nvPr>
        </p:nvSpPr>
        <p:spPr/>
        <p:txBody>
          <a:bodyPr>
            <a:normAutofit fontScale="90000"/>
          </a:bodyPr>
          <a:lstStyle/>
          <a:p>
            <a:r>
              <a:rPr lang="en-US" dirty="0"/>
              <a:t>Example: The Constant Growth Rate Model</a:t>
            </a:r>
          </a:p>
        </p:txBody>
      </p:sp>
      <p:sp>
        <p:nvSpPr>
          <p:cNvPr id="3" name="Content Placeholder 2">
            <a:extLst>
              <a:ext uri="{FF2B5EF4-FFF2-40B4-BE49-F238E27FC236}">
                <a16:creationId xmlns:a16="http://schemas.microsoft.com/office/drawing/2014/main" id="{3D07E9FF-7E5B-484F-8702-5684EC49B5A5}"/>
              </a:ext>
            </a:extLst>
          </p:cNvPr>
          <p:cNvSpPr>
            <a:spLocks noGrp="1"/>
          </p:cNvSpPr>
          <p:nvPr>
            <p:ph sz="quarter" idx="11"/>
          </p:nvPr>
        </p:nvSpPr>
        <p:spPr>
          <a:xfrm>
            <a:off x="342900" y="1276709"/>
            <a:ext cx="8458200" cy="2090435"/>
          </a:xfrm>
        </p:spPr>
        <p:txBody>
          <a:bodyPr/>
          <a:lstStyle/>
          <a:p>
            <a:pPr marL="292608" indent="-292608">
              <a:buFont typeface="Arial" panose="020B0604020202020204" pitchFamily="34" charset="0"/>
              <a:buChar char="•"/>
            </a:pPr>
            <a:r>
              <a:rPr lang="en-US" dirty="0"/>
              <a:t>Suppose the current dividend is $10, the dividend growth rate, g, is 10%, there will be 20 yearly dividends, and the appropriate discount rate is 8%.</a:t>
            </a:r>
          </a:p>
          <a:p>
            <a:pPr marL="292608" indent="-292608">
              <a:buFont typeface="Arial" panose="020B0604020202020204" pitchFamily="34" charset="0"/>
              <a:buChar char="•"/>
            </a:pPr>
            <a:r>
              <a:rPr lang="en-US" dirty="0"/>
              <a:t>What is the value of the stock, based on the constant growth rate model?</a:t>
            </a:r>
          </a:p>
        </p:txBody>
      </p:sp>
      <p:graphicFrame>
        <p:nvGraphicFramePr>
          <p:cNvPr id="7" name="Object 6">
            <a:extLst>
              <a:ext uri="{FF2B5EF4-FFF2-40B4-BE49-F238E27FC236}">
                <a16:creationId xmlns:a16="http://schemas.microsoft.com/office/drawing/2014/main" id="{51D396D4-B16B-4A86-85E2-4C85F0DDE838}"/>
              </a:ext>
            </a:extLst>
          </p:cNvPr>
          <p:cNvGraphicFramePr>
            <a:graphicFrameLocks noChangeAspect="1"/>
          </p:cNvGraphicFramePr>
          <p:nvPr>
            <p:extLst>
              <p:ext uri="{D42A27DB-BD31-4B8C-83A1-F6EECF244321}">
                <p14:modId xmlns:p14="http://schemas.microsoft.com/office/powerpoint/2010/main" val="446437480"/>
              </p:ext>
            </p:extLst>
          </p:nvPr>
        </p:nvGraphicFramePr>
        <p:xfrm>
          <a:off x="2232025" y="3548063"/>
          <a:ext cx="3543300" cy="990600"/>
        </p:xfrm>
        <a:graphic>
          <a:graphicData uri="http://schemas.openxmlformats.org/presentationml/2006/ole">
            <mc:AlternateContent xmlns:mc="http://schemas.openxmlformats.org/markup-compatibility/2006">
              <mc:Choice xmlns:v="urn:schemas-microsoft-com:vml" Requires="v">
                <p:oleObj spid="_x0000_s34982" name="Equation" r:id="rId3" imgW="3543120" imgH="990360" progId="Equation.DSMT4">
                  <p:embed/>
                </p:oleObj>
              </mc:Choice>
              <mc:Fallback>
                <p:oleObj name="Equation" r:id="rId3" imgW="3543120" imgH="990360" progId="Equation.DSMT4">
                  <p:embed/>
                  <p:pic>
                    <p:nvPicPr>
                      <p:cNvPr id="0" name=""/>
                      <p:cNvPicPr/>
                      <p:nvPr/>
                    </p:nvPicPr>
                    <p:blipFill>
                      <a:blip r:embed="rId4"/>
                      <a:stretch>
                        <a:fillRect/>
                      </a:stretch>
                    </p:blipFill>
                    <p:spPr>
                      <a:xfrm>
                        <a:off x="2232025" y="3548063"/>
                        <a:ext cx="3543300" cy="990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2BA222A2-9B52-42A3-8726-6E69DEEBC79A}"/>
              </a:ext>
            </a:extLst>
          </p:cNvPr>
          <p:cNvGraphicFramePr>
            <a:graphicFrameLocks noChangeAspect="1"/>
          </p:cNvGraphicFramePr>
          <p:nvPr>
            <p:extLst>
              <p:ext uri="{D42A27DB-BD31-4B8C-83A1-F6EECF244321}">
                <p14:modId xmlns:p14="http://schemas.microsoft.com/office/powerpoint/2010/main" val="2851697810"/>
              </p:ext>
            </p:extLst>
          </p:nvPr>
        </p:nvGraphicFramePr>
        <p:xfrm>
          <a:off x="2251187" y="4590691"/>
          <a:ext cx="5105400" cy="990600"/>
        </p:xfrm>
        <a:graphic>
          <a:graphicData uri="http://schemas.openxmlformats.org/presentationml/2006/ole">
            <mc:AlternateContent xmlns:mc="http://schemas.openxmlformats.org/markup-compatibility/2006">
              <mc:Choice xmlns:v="urn:schemas-microsoft-com:vml" Requires="v">
                <p:oleObj spid="_x0000_s34983" name="Equation" r:id="rId5" imgW="5105160" imgH="990360" progId="Equation.DSMT4">
                  <p:embed/>
                </p:oleObj>
              </mc:Choice>
              <mc:Fallback>
                <p:oleObj name="Equation" r:id="rId5" imgW="5105160" imgH="990360" progId="Equation.DSMT4">
                  <p:embed/>
                  <p:pic>
                    <p:nvPicPr>
                      <p:cNvPr id="0" name=""/>
                      <p:cNvPicPr/>
                      <p:nvPr/>
                    </p:nvPicPr>
                    <p:blipFill>
                      <a:blip r:embed="rId6"/>
                      <a:stretch>
                        <a:fillRect/>
                      </a:stretch>
                    </p:blipFill>
                    <p:spPr>
                      <a:xfrm>
                        <a:off x="2251187" y="4590691"/>
                        <a:ext cx="5105400" cy="990600"/>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2C73478E-98BC-4DA6-B789-EF2ACEE212D4}"/>
              </a:ext>
            </a:extLst>
          </p:cNvPr>
          <p:cNvSpPr>
            <a:spLocks noGrp="1"/>
          </p:cNvSpPr>
          <p:nvPr>
            <p:ph type="sldNum" sz="quarter" idx="4"/>
          </p:nvPr>
        </p:nvSpPr>
        <p:spPr/>
        <p:txBody>
          <a:bodyPr/>
          <a:lstStyle/>
          <a:p>
            <a:fld id="{68151E55-6873-49E2-B8D5-2F265E6F1973}" type="slidenum">
              <a:rPr lang="en-US" smtClean="0"/>
              <a:pPr/>
              <a:t>9</a:t>
            </a:fld>
            <a:endParaRPr lang="en-US" dirty="0"/>
          </a:p>
        </p:txBody>
      </p:sp>
    </p:spTree>
    <p:extLst>
      <p:ext uri="{BB962C8B-B14F-4D97-AF65-F5344CB8AC3E}">
        <p14:creationId xmlns:p14="http://schemas.microsoft.com/office/powerpoint/2010/main" val="2917160339"/>
      </p:ext>
    </p:extLst>
  </p:cSld>
  <p:clrMapOvr>
    <a:masterClrMapping/>
  </p:clrMapOvr>
</p:sld>
</file>

<file path=ppt/theme/theme1.xml><?xml version="1.0" encoding="utf-8"?>
<a:theme xmlns:a="http://schemas.openxmlformats.org/drawingml/2006/main" name="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84F6219E-3D47-41AC-9893-1108D06AA07D}"/>
    </a:ext>
  </a:extLst>
</a:theme>
</file>

<file path=ppt/theme/theme2.xml><?xml version="1.0" encoding="utf-8"?>
<a:theme xmlns:a="http://schemas.openxmlformats.org/drawingml/2006/main" name="MainContentSlideMaster">
  <a:themeElements>
    <a:clrScheme name="Custom 164">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2060"/>
      </a:hlink>
      <a:folHlink>
        <a:srgbClr val="00206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B385948E-CF34-4CE8-9AC7-28DE40FDC656}"/>
    </a:ext>
  </a:extLst>
</a:theme>
</file>

<file path=ppt/theme/theme3.xml><?xml version="1.0" encoding="utf-8"?>
<a:theme xmlns:a="http://schemas.openxmlformats.org/drawingml/2006/main" name="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FEE61EC3-6634-45B5-BF77-FBC9B835BC79}"/>
    </a:ext>
  </a:extLst>
</a:theme>
</file>

<file path=ppt/theme/theme4.xml><?xml version="1.0" encoding="utf-8"?>
<a:theme xmlns:a="http://schemas.openxmlformats.org/drawingml/2006/main" name="Divider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A15A20A0-BEE6-47A5-BC6B-F87134FBF13C}"/>
    </a:ext>
  </a:extLst>
</a:theme>
</file>

<file path=ppt/theme/theme5.xml><?xml version="1.0" encoding="utf-8"?>
<a:theme xmlns:a="http://schemas.openxmlformats.org/drawingml/2006/main" name="ImageDescriptionAppendixSlideMaster">
  <a:themeElements>
    <a:clrScheme name="Custom 163">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2060"/>
      </a:hlink>
      <a:folHlink>
        <a:srgbClr val="00206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22313DF8-AA3F-4A8D-9652-6DDC53D759E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Nickels_UB13e_PPT_Instructor_Ch03</Template>
  <TotalTime>5182</TotalTime>
  <Words>5640</Words>
  <Application>Microsoft Office PowerPoint</Application>
  <PresentationFormat>On-screen Show (4:3)</PresentationFormat>
  <Paragraphs>719</Paragraphs>
  <Slides>65</Slides>
  <Notes>2</Notes>
  <HiddenSlides>2</HiddenSlides>
  <MMClips>0</MMClips>
  <ScaleCrop>false</ScaleCrop>
  <HeadingPairs>
    <vt:vector size="8" baseType="variant">
      <vt:variant>
        <vt:lpstr>Fonts Used</vt:lpstr>
      </vt:variant>
      <vt:variant>
        <vt:i4>2</vt:i4>
      </vt:variant>
      <vt:variant>
        <vt:lpstr>Theme</vt:lpstr>
      </vt:variant>
      <vt:variant>
        <vt:i4>5</vt:i4>
      </vt:variant>
      <vt:variant>
        <vt:lpstr>Embedded OLE Servers</vt:lpstr>
      </vt:variant>
      <vt:variant>
        <vt:i4>1</vt:i4>
      </vt:variant>
      <vt:variant>
        <vt:lpstr>Slide Titles</vt:lpstr>
      </vt:variant>
      <vt:variant>
        <vt:i4>65</vt:i4>
      </vt:variant>
    </vt:vector>
  </HeadingPairs>
  <TitlesOfParts>
    <vt:vector size="73" baseType="lpstr">
      <vt:lpstr>Arial</vt:lpstr>
      <vt:lpstr>Calibri</vt:lpstr>
      <vt:lpstr>Title Slides Master</vt:lpstr>
      <vt:lpstr>MainContentSlideMaster</vt:lpstr>
      <vt:lpstr>ClosingMaster</vt:lpstr>
      <vt:lpstr>DividerSlideMaster</vt:lpstr>
      <vt:lpstr>ImageDescriptionAppendixSlideMaster</vt:lpstr>
      <vt:lpstr>Equation</vt:lpstr>
      <vt:lpstr>Chapter 6</vt:lpstr>
      <vt:lpstr>The Stock Market</vt:lpstr>
      <vt:lpstr>Learning Objectives</vt:lpstr>
      <vt:lpstr>Common Stock Valuation</vt:lpstr>
      <vt:lpstr>Security Analysis: Be Careful Out There</vt:lpstr>
      <vt:lpstr>The Dividend Discount Model</vt:lpstr>
      <vt:lpstr>Example: The Dividend Discount Model</vt:lpstr>
      <vt:lpstr>The Dividend Discount Model: The Constant Growth Rate Model</vt:lpstr>
      <vt:lpstr>Example: The Constant Growth Rate Model</vt:lpstr>
      <vt:lpstr>The Dividend Discount Model: The Constant Perpetual Growth Model</vt:lpstr>
      <vt:lpstr>Example: Constant Perpetual Growth Model</vt:lpstr>
      <vt:lpstr>The Dividend Discount Model: Estimating the Growth Rate</vt:lpstr>
      <vt:lpstr>The Historical Average Growth Rate</vt:lpstr>
      <vt:lpstr>The Sustainable Growth Rate</vt:lpstr>
      <vt:lpstr>Example: Calculating and Using the Sustainable Growth Rate 1</vt:lpstr>
      <vt:lpstr>Example: Calculating and Using the Sustainable Growth Rate 2</vt:lpstr>
      <vt:lpstr>Analysts Estimates of Coca-Cola Growth</vt:lpstr>
      <vt:lpstr>Analyzing R O E</vt:lpstr>
      <vt:lpstr>The Two-Stage Dividend Growth Model</vt:lpstr>
      <vt:lpstr>Using the Two-Stage Dividend Growth Model 1</vt:lpstr>
      <vt:lpstr>Using the Two-Stage Dividend Growth Model 2</vt:lpstr>
      <vt:lpstr>Example: Using the D D M to Value a Firm Experiencing “Supernormal” Growth 1</vt:lpstr>
      <vt:lpstr>Example: Using the D D M to Value a Firm Experiencing “Supernormal” Growth 2</vt:lpstr>
      <vt:lpstr>Example: Using the D D M to Value a Firm Experiencing “Supernormal” Growth 3</vt:lpstr>
      <vt:lpstr>The H-Model 1</vt:lpstr>
      <vt:lpstr>The H-Model and Chain Reaction 1</vt:lpstr>
      <vt:lpstr>The H-Model and Chain Reaction 2</vt:lpstr>
      <vt:lpstr>Discount Rates for Dividend Discount Models</vt:lpstr>
      <vt:lpstr>Observations on Dividend Discount Models 1</vt:lpstr>
      <vt:lpstr>Observations on Dividend Discount Models 2</vt:lpstr>
      <vt:lpstr>Residual Income Model (R I M) 1</vt:lpstr>
      <vt:lpstr>Residual Income Model (R I M) 2</vt:lpstr>
      <vt:lpstr>Residual Income Model (R I M) 3</vt:lpstr>
      <vt:lpstr>Using the Residual Income Model</vt:lpstr>
      <vt:lpstr>The Growth of ROCK</vt:lpstr>
      <vt:lpstr>Free Cash Flow 1</vt:lpstr>
      <vt:lpstr>Free Cash Flow 2</vt:lpstr>
      <vt:lpstr>Free Cash Flow 3</vt:lpstr>
      <vt:lpstr>Free Cash Flow 4</vt:lpstr>
      <vt:lpstr>D D M’s Versus F C F</vt:lpstr>
      <vt:lpstr>Asset Betas</vt:lpstr>
      <vt:lpstr>The F C F Approach, Example</vt:lpstr>
      <vt:lpstr>Valuing Landon Air: A New Airline</vt:lpstr>
      <vt:lpstr>Price Ratio Analysis 1</vt:lpstr>
      <vt:lpstr>Price Ratio Analysis 2</vt:lpstr>
      <vt:lpstr>Price Ratio Analysis 3</vt:lpstr>
      <vt:lpstr>Price/Earnings Analysis, Starbucks.</vt:lpstr>
      <vt:lpstr>Price/Cash Flow Analysis, Starbucks</vt:lpstr>
      <vt:lpstr>Price/Sales Analysis, Starbucks</vt:lpstr>
      <vt:lpstr>Enterprise Value Ratios, Overview</vt:lpstr>
      <vt:lpstr>Enterprise Value Ratios, Example</vt:lpstr>
      <vt:lpstr>Using Enterprise Value Ratio to Estimate Stock Price</vt:lpstr>
      <vt:lpstr>An Analysis of the C V S Health Corporation</vt:lpstr>
      <vt:lpstr>Using the Dividend Discount Model to Value C V S</vt:lpstr>
      <vt:lpstr>Key Statistics for C V S Health Corporation</vt:lpstr>
      <vt:lpstr>Next Task: Calculate a Sustainable Growth Rate</vt:lpstr>
      <vt:lpstr>Dividend Discount Model: C V S</vt:lpstr>
      <vt:lpstr>C V S, Estimated Stock Price and Method</vt:lpstr>
      <vt:lpstr>Final Thoughts: C V S</vt:lpstr>
      <vt:lpstr>Useful Internet Sites</vt:lpstr>
      <vt:lpstr>Chapter Review 1</vt:lpstr>
      <vt:lpstr>Chapter Review 2</vt:lpstr>
      <vt:lpstr>End of Main Content</vt:lpstr>
      <vt:lpstr>Accessibility content: Text Alternatives for images</vt:lpstr>
      <vt:lpstr>Using the Dividend Discount Model to Value C V S – Text Alternative</vt:lpstr>
    </vt:vector>
  </TitlesOfParts>
  <Company>McGraw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dc:title>
  <dc:creator/>
  <cp:keywords/>
  <cp:lastModifiedBy>Kalirajan T</cp:lastModifiedBy>
  <cp:revision>1573</cp:revision>
  <dcterms:created xsi:type="dcterms:W3CDTF">2020-12-08T04:00:13Z</dcterms:created>
  <dcterms:modified xsi:type="dcterms:W3CDTF">2023-06-26T14:13:07Z</dcterms:modified>
</cp:coreProperties>
</file>