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0A4-C76F-4746-8674-2492A7AAF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2A65-3043-4752-86AB-9150DF6E1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27EF-8CC1-466D-B87A-F7D3B9FFA7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3E1-2EEC-4622-BBFC-C7F201FA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6022-6FF2-4FDA-91DA-94B389B2B4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38-4321-41F6-9716-5DD2FFE0F2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51D-07D8-4098-B9B7-F333A3E5A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230-E868-4AF5-953D-70E590DF0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45ED-5582-46EC-8F46-064380777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B7F-807C-4073-8660-780FB9DF46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FEC-0A1D-41A3-A175-8267535A1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5DBDF-2B88-409C-B3FD-9A6EC859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en-US" sz="28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rgbClr val="02519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46263" y="4572000"/>
            <a:ext cx="56435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</a:p>
          <a:p>
            <a:pPr algn="ctr"/>
            <a:r>
              <a:rPr lang="en-US" sz="28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The Nervous 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/>
            <a:r>
              <a:rPr lang="en-US" sz="2400" i="1" u="sng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Part 6: Protective Layers of the Brain, and the Spinal Cord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85938" y="214313"/>
            <a:ext cx="66913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Protection of the Central Nervous System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50" y="2455863"/>
            <a:ext cx="3643313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l" rtl="0">
              <a:lnSpc>
                <a:spcPct val="8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Scalp and skin</a:t>
            </a:r>
          </a:p>
          <a:p>
            <a:pPr marL="514350" indent="-514350" algn="l" rtl="0">
              <a:lnSpc>
                <a:spcPct val="8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Skull and vertebral column</a:t>
            </a:r>
          </a:p>
          <a:p>
            <a:pPr marL="514350" indent="-514350" algn="l" rtl="0">
              <a:lnSpc>
                <a:spcPct val="8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025198"/>
                </a:solidFill>
                <a:latin typeface="+mj-lt"/>
              </a:rPr>
              <a:t>Meninges</a:t>
            </a:r>
            <a:endParaRPr lang="en-US" sz="2800" dirty="0">
              <a:solidFill>
                <a:srgbClr val="025198"/>
              </a:solidFill>
              <a:latin typeface="+mj-lt"/>
            </a:endParaRPr>
          </a:p>
          <a:p>
            <a:pPr marL="514350" indent="-514350" algn="l" rtl="0">
              <a:lnSpc>
                <a:spcPct val="8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Cerebrospinal fluid</a:t>
            </a:r>
          </a:p>
          <a:p>
            <a:pPr marL="514350" indent="-514350" algn="l" rtl="0">
              <a:lnSpc>
                <a:spcPct val="8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Blood brain barrier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endParaRPr lang="en-US" sz="2800" dirty="0">
              <a:solidFill>
                <a:srgbClr val="025198"/>
              </a:solidFill>
              <a:latin typeface="+mj-lt"/>
            </a:endParaRP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/>
          <a:srcRect l="2837" r="2173" b="6795"/>
          <a:stretch>
            <a:fillRect/>
          </a:stretch>
        </p:blipFill>
        <p:spPr bwMode="auto">
          <a:xfrm>
            <a:off x="3687763" y="2901950"/>
            <a:ext cx="53832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9125" y="301625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400" dirty="0" err="1">
                <a:solidFill>
                  <a:schemeClr val="bg1"/>
                </a:solidFill>
                <a:latin typeface="+mj-lt"/>
              </a:rPr>
              <a:t>Meninges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814513"/>
            <a:ext cx="44053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1. Dura mater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Double-layered external covering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2. </a:t>
            </a:r>
            <a:r>
              <a:rPr lang="en-US" sz="2400" dirty="0" err="1">
                <a:solidFill>
                  <a:srgbClr val="025198"/>
                </a:solidFill>
                <a:latin typeface="+mj-lt"/>
              </a:rPr>
              <a:t>Arachnoid</a:t>
            </a:r>
            <a:r>
              <a:rPr lang="en-US" sz="2400" dirty="0">
                <a:solidFill>
                  <a:srgbClr val="025198"/>
                </a:solidFill>
                <a:latin typeface="+mj-lt"/>
              </a:rPr>
              <a:t> layer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Middle layer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Web-like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3. </a:t>
            </a:r>
            <a:r>
              <a:rPr lang="en-US" sz="2400" dirty="0" err="1">
                <a:solidFill>
                  <a:srgbClr val="025198"/>
                </a:solidFill>
                <a:latin typeface="+mj-lt"/>
              </a:rPr>
              <a:t>Pia</a:t>
            </a:r>
            <a:r>
              <a:rPr lang="en-US" sz="2400" dirty="0">
                <a:solidFill>
                  <a:srgbClr val="025198"/>
                </a:solidFill>
                <a:latin typeface="+mj-lt"/>
              </a:rPr>
              <a:t> mater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Internal layer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Clings to the surface of the brain</a:t>
            </a:r>
          </a:p>
          <a:p>
            <a:pPr marL="1030288" lvl="2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endParaRPr lang="en-US" sz="2400" dirty="0">
              <a:solidFill>
                <a:srgbClr val="025198"/>
              </a:solidFill>
              <a:latin typeface="+mj-lt"/>
            </a:endParaRPr>
          </a:p>
        </p:txBody>
      </p:sp>
      <p:pic>
        <p:nvPicPr>
          <p:cNvPr id="27652" name="Picture 2" descr="http://www.medicalook.com/systems_images/Meninges_large.jpg"/>
          <p:cNvPicPr>
            <a:picLocks noChangeAspect="1" noChangeArrowheads="1"/>
          </p:cNvPicPr>
          <p:nvPr/>
        </p:nvPicPr>
        <p:blipFill>
          <a:blip r:embed="rId3"/>
          <a:srcRect l="8836" r="6111"/>
          <a:stretch>
            <a:fillRect/>
          </a:stretch>
        </p:blipFill>
        <p:spPr bwMode="auto">
          <a:xfrm>
            <a:off x="4586288" y="2500313"/>
            <a:ext cx="4129087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6313" y="304800"/>
            <a:ext cx="8382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Ventricles and Location of the Cerebrospinal Fluid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1390650" y="1857375"/>
            <a:ext cx="6324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6313" y="419100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Blood Brain Barrier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313" y="2286000"/>
            <a:ext cx="8245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Includes the least permeable capillaries of the body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Excludes many potentially harmful substances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Useless against some substances:</a:t>
            </a:r>
          </a:p>
          <a:p>
            <a:pPr marL="914400" lvl="1" indent="-457200" algn="l" rtl="0">
              <a:lnSpc>
                <a:spcPct val="6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Fats and fat soluble molecules</a:t>
            </a:r>
          </a:p>
          <a:p>
            <a:pPr marL="914400" lvl="1" indent="-457200" algn="l" rtl="0">
              <a:lnSpc>
                <a:spcPct val="6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Respiratory gases</a:t>
            </a:r>
          </a:p>
          <a:p>
            <a:pPr marL="914400" lvl="1" indent="-457200" algn="l" rtl="0">
              <a:lnSpc>
                <a:spcPct val="6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Alcohol</a:t>
            </a:r>
          </a:p>
          <a:p>
            <a:pPr marL="914400" lvl="1" indent="-457200" algn="l" rtl="0">
              <a:lnSpc>
                <a:spcPct val="6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Nicotine</a:t>
            </a:r>
          </a:p>
          <a:p>
            <a:pPr marL="914400" lvl="1" indent="-457200" algn="l" rtl="0">
              <a:lnSpc>
                <a:spcPct val="60000"/>
              </a:lnSpc>
              <a:spcAft>
                <a:spcPct val="50000"/>
              </a:spcAft>
              <a:buClr>
                <a:srgbClr val="025198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Anesthesia</a:t>
            </a:r>
          </a:p>
        </p:txBody>
      </p:sp>
      <p:pic>
        <p:nvPicPr>
          <p:cNvPr id="29700" name="Picture 2" descr="http://img.tfd.com/MosbyMD/thumb/blood-brain_barr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382963"/>
            <a:ext cx="28194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3438" y="384175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Spinal Cord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2405063"/>
            <a:ext cx="4876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Extends from the medulla oblongata to the region of T12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Below T12 is the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cauda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equina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(a collection of spinal nerves)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Enlargements occur in the cervical and lumbar regions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 b="2922"/>
          <a:stretch>
            <a:fillRect/>
          </a:stretch>
        </p:blipFill>
        <p:spPr bwMode="auto">
          <a:xfrm>
            <a:off x="5572125" y="1601788"/>
            <a:ext cx="31527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0125" y="419100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Spinal Cord Anatomy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628775"/>
            <a:ext cx="8967787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2012-08-06T13:05:39Z</dcterms:created>
  <dcterms:modified xsi:type="dcterms:W3CDTF">2012-08-06T13:07:21Z</dcterms:modified>
</cp:coreProperties>
</file>