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8"/>
  </p:notesMasterIdLst>
  <p:handoutMasterIdLst>
    <p:handoutMasterId r:id="rId19"/>
  </p:handoutMasterIdLst>
  <p:sldIdLst>
    <p:sldId id="435" r:id="rId2"/>
    <p:sldId id="445" r:id="rId3"/>
    <p:sldId id="446" r:id="rId4"/>
    <p:sldId id="447" r:id="rId5"/>
    <p:sldId id="448" r:id="rId6"/>
    <p:sldId id="449" r:id="rId7"/>
    <p:sldId id="450" r:id="rId8"/>
    <p:sldId id="451" r:id="rId9"/>
    <p:sldId id="452" r:id="rId10"/>
    <p:sldId id="453" r:id="rId11"/>
    <p:sldId id="454" r:id="rId12"/>
    <p:sldId id="455" r:id="rId13"/>
    <p:sldId id="456" r:id="rId14"/>
    <p:sldId id="457" r:id="rId15"/>
    <p:sldId id="458" r:id="rId16"/>
    <p:sldId id="459" r:id="rId17"/>
  </p:sldIdLst>
  <p:sldSz cx="9144000" cy="6858000" type="screen4x3"/>
  <p:notesSz cx="9926638" cy="666908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00">
          <p15:clr>
            <a:srgbClr val="A4A3A4"/>
          </p15:clr>
        </p15:guide>
        <p15:guide id="2" pos="312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333399"/>
    <a:srgbClr val="33CCFF"/>
    <a:srgbClr val="CC9900"/>
    <a:srgbClr val="FF3300"/>
    <a:srgbClr val="FFFFFF"/>
    <a:srgbClr val="000000"/>
    <a:srgbClr val="996633"/>
    <a:srgbClr val="993366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98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04" y="60"/>
      </p:cViewPr>
      <p:guideLst>
        <p:guide orient="horz" pos="2100"/>
        <p:guide pos="312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29" tIns="47414" rIns="94829" bIns="47414" numCol="1" anchor="t" anchorCtr="0" compatLnSpc="1">
            <a:prstTxWarp prst="textNoShape">
              <a:avLst/>
            </a:prstTxWarp>
          </a:bodyPr>
          <a:lstStyle>
            <a:lvl1pPr algn="l" defTabSz="947738">
              <a:spcBef>
                <a:spcPct val="20000"/>
              </a:spcBef>
              <a:buFontTx/>
              <a:buChar char="•"/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513" y="0"/>
            <a:ext cx="4302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29" tIns="47414" rIns="94829" bIns="47414" numCol="1" anchor="t" anchorCtr="0" compatLnSpc="1">
            <a:prstTxWarp prst="textNoShape">
              <a:avLst/>
            </a:prstTxWarp>
          </a:bodyPr>
          <a:lstStyle>
            <a:lvl1pPr algn="r" defTabSz="947738">
              <a:spcBef>
                <a:spcPct val="20000"/>
              </a:spcBef>
              <a:buFontTx/>
              <a:buChar char="•"/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7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35713"/>
            <a:ext cx="4302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29" tIns="47414" rIns="94829" bIns="47414" numCol="1" anchor="b" anchorCtr="0" compatLnSpc="1">
            <a:prstTxWarp prst="textNoShape">
              <a:avLst/>
            </a:prstTxWarp>
          </a:bodyPr>
          <a:lstStyle>
            <a:lvl1pPr algn="l" defTabSz="947738">
              <a:spcBef>
                <a:spcPct val="20000"/>
              </a:spcBef>
              <a:buFontTx/>
              <a:buChar char="•"/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513" y="6335713"/>
            <a:ext cx="4302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29" tIns="47414" rIns="94829" bIns="47414" numCol="1" anchor="b" anchorCtr="0" compatLnSpc="1">
            <a:prstTxWarp prst="textNoShape">
              <a:avLst/>
            </a:prstTxWarp>
          </a:bodyPr>
          <a:lstStyle>
            <a:lvl1pPr algn="r" defTabSz="947738">
              <a:spcBef>
                <a:spcPct val="20000"/>
              </a:spcBef>
              <a:buFontTx/>
              <a:buChar char="•"/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</a:lstStyle>
          <a:p>
            <a:fld id="{548F6A1A-A85E-4FCE-A9FD-D8FD53B49CBE}" type="slidenum">
              <a:rPr lang="fr-FR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36701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29" tIns="47414" rIns="94829" bIns="47414" numCol="1" anchor="t" anchorCtr="0" compatLnSpc="1">
            <a:prstTxWarp prst="textNoShape">
              <a:avLst/>
            </a:prstTxWarp>
          </a:bodyPr>
          <a:lstStyle>
            <a:lvl1pPr algn="l" defTabSz="947738">
              <a:spcBef>
                <a:spcPct val="20000"/>
              </a:spcBef>
              <a:buFontTx/>
              <a:buChar char="•"/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513" y="0"/>
            <a:ext cx="4302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29" tIns="47414" rIns="94829" bIns="47414" numCol="1" anchor="t" anchorCtr="0" compatLnSpc="1">
            <a:prstTxWarp prst="textNoShape">
              <a:avLst/>
            </a:prstTxWarp>
          </a:bodyPr>
          <a:lstStyle>
            <a:lvl1pPr algn="r" defTabSz="947738">
              <a:spcBef>
                <a:spcPct val="20000"/>
              </a:spcBef>
              <a:buFontTx/>
              <a:buChar char="•"/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95650" y="500063"/>
            <a:ext cx="3335338" cy="2501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167063"/>
            <a:ext cx="7278688" cy="300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29" tIns="47414" rIns="94829" bIns="474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35713"/>
            <a:ext cx="4302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29" tIns="47414" rIns="94829" bIns="47414" numCol="1" anchor="b" anchorCtr="0" compatLnSpc="1">
            <a:prstTxWarp prst="textNoShape">
              <a:avLst/>
            </a:prstTxWarp>
          </a:bodyPr>
          <a:lstStyle>
            <a:lvl1pPr algn="l" defTabSz="947738">
              <a:spcBef>
                <a:spcPct val="20000"/>
              </a:spcBef>
              <a:buFontTx/>
              <a:buChar char="•"/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5"/>
          </p:nvPr>
        </p:nvSpPr>
        <p:spPr>
          <a:xfrm>
            <a:off x="5624513" y="6334125"/>
            <a:ext cx="4300537" cy="3333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AC42AD50-C5A0-4B20-BCBA-7D3EC8D9DD8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92943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 userDrawn="1"/>
        </p:nvSpPr>
        <p:spPr bwMode="auto">
          <a:xfrm>
            <a:off x="1676400" y="152400"/>
            <a:ext cx="7239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Aug 2017</a:t>
            </a:r>
          </a:p>
        </p:txBody>
      </p:sp>
      <p:sp>
        <p:nvSpPr>
          <p:cNvPr id="3" name="Minus 2"/>
          <p:cNvSpPr/>
          <p:nvPr userDrawn="1"/>
        </p:nvSpPr>
        <p:spPr>
          <a:xfrm>
            <a:off x="457200" y="541564"/>
            <a:ext cx="9639300" cy="76200"/>
          </a:xfrm>
          <a:prstGeom prst="mathMinus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943600"/>
            <a:ext cx="942429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19" y="-32696"/>
            <a:ext cx="955381" cy="94709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  <a:softEdge rad="63500"/>
          </a:effectLst>
        </p:spPr>
      </p:pic>
      <p:sp>
        <p:nvSpPr>
          <p:cNvPr id="10" name="TextBox 9"/>
          <p:cNvSpPr txBox="1"/>
          <p:nvPr userDrawn="1"/>
        </p:nvSpPr>
        <p:spPr>
          <a:xfrm>
            <a:off x="-93809" y="848380"/>
            <a:ext cx="1617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itchFamily="18" charset="0"/>
                <a:cs typeface="Times" pitchFamily="18" charset="0"/>
              </a:rPr>
              <a:t>An-Najah National University </a:t>
            </a:r>
            <a:endParaRPr lang="en-US" sz="14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" pitchFamily="18" charset="0"/>
              <a:cs typeface="Times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 userDrawn="1"/>
        </p:nvSpPr>
        <p:spPr bwMode="auto">
          <a:xfrm>
            <a:off x="4844143" y="2209800"/>
            <a:ext cx="4419600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 Mahmoud Assad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</a:t>
            </a:r>
            <a:r>
              <a:rPr lang="en-US" baseline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Mechanical Engineering</a:t>
            </a:r>
          </a:p>
          <a:p>
            <a:pPr eaLnBrk="1" hangingPunct="1">
              <a:lnSpc>
                <a:spcPct val="150000"/>
              </a:lnSpc>
            </a:pPr>
            <a:r>
              <a:rPr lang="en-GB" baseline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Faculty of Engineering and Information  Technology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GB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Email: </a:t>
            </a:r>
            <a:r>
              <a:rPr lang="en-GB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m_assad@najah.edu</a:t>
            </a:r>
          </a:p>
          <a:p>
            <a:pPr eaLnBrk="1" hangingPunct="1">
              <a:lnSpc>
                <a:spcPct val="150000"/>
              </a:lnSpc>
            </a:pPr>
            <a:r>
              <a:rPr lang="en-GB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Office</a:t>
            </a:r>
            <a:r>
              <a:rPr lang="en-GB" baseline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No.: 111480</a:t>
            </a:r>
          </a:p>
          <a:p>
            <a:pPr eaLnBrk="1" hangingPunct="1">
              <a:lnSpc>
                <a:spcPct val="150000"/>
              </a:lnSpc>
            </a:pPr>
            <a:r>
              <a:rPr lang="en-US" sz="2000" u="none" kern="1200" dirty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facebook.com/</a:t>
            </a:r>
            <a:r>
              <a:rPr lang="en-US" sz="2000" u="none" kern="1200" dirty="0" err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MahmoudAssadDwikat</a:t>
            </a:r>
            <a:endParaRPr lang="en-US" sz="2000" u="none" kern="1200" dirty="0">
              <a:solidFill>
                <a:schemeClr val="tx1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0054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inus 2"/>
          <p:cNvSpPr/>
          <p:nvPr userDrawn="1"/>
        </p:nvSpPr>
        <p:spPr>
          <a:xfrm>
            <a:off x="-152400" y="762000"/>
            <a:ext cx="10210800" cy="45719"/>
          </a:xfrm>
          <a:prstGeom prst="mathMinus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1D4CE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802981" cy="819419"/>
          </a:xfrm>
          <a:prstGeom prst="ellipse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10" name="Footer Placeholder 7"/>
          <p:cNvSpPr txBox="1">
            <a:spLocks/>
          </p:cNvSpPr>
          <p:nvPr userDrawn="1"/>
        </p:nvSpPr>
        <p:spPr bwMode="auto">
          <a:xfrm>
            <a:off x="4843462" y="6477000"/>
            <a:ext cx="32337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endParaRPr lang="en-GB" sz="1600" b="1" dirty="0">
              <a:solidFill>
                <a:srgbClr val="0A3D8C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11" name="Footer Placeholder 7"/>
          <p:cNvSpPr txBox="1">
            <a:spLocks/>
          </p:cNvSpPr>
          <p:nvPr userDrawn="1"/>
        </p:nvSpPr>
        <p:spPr bwMode="auto">
          <a:xfrm>
            <a:off x="152400" y="6461125"/>
            <a:ext cx="77686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1800" b="1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charset="0"/>
                <a:cs typeface="Times New Roman" charset="0"/>
              </a:rPr>
              <a:t>Energy Conversion</a:t>
            </a:r>
            <a:r>
              <a:rPr lang="en-GB" sz="1800" b="1" i="1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charset="0"/>
                <a:cs typeface="Times New Roman" charset="0"/>
              </a:rPr>
              <a:t>,                         Jan.</a:t>
            </a:r>
            <a:r>
              <a:rPr lang="en-GB" sz="1800" b="1" i="1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charset="0"/>
                <a:cs typeface="Times New Roman" charset="0"/>
              </a:rPr>
              <a:t> </a:t>
            </a:r>
            <a:r>
              <a:rPr lang="en-GB" sz="1800" b="1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charset="0"/>
                <a:cs typeface="Times New Roman" charset="0"/>
              </a:rPr>
              <a:t>2018       </a:t>
            </a:r>
            <a:r>
              <a:rPr lang="en-GB" sz="1800" b="1" i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charset="0"/>
                <a:cs typeface="Times New Roman" charset="0"/>
              </a:rPr>
              <a:t>Dr.</a:t>
            </a:r>
            <a:r>
              <a:rPr lang="en-GB" sz="1800" b="1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charset="0"/>
                <a:cs typeface="Times New Roman" charset="0"/>
              </a:rPr>
              <a:t>  Adel  “M.S” </a:t>
            </a:r>
            <a:r>
              <a:rPr lang="en-GB" sz="1800" b="1" i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charset="0"/>
                <a:cs typeface="Times New Roman" charset="0"/>
              </a:rPr>
              <a:t>Juaidi</a:t>
            </a:r>
            <a:endParaRPr lang="en-GB" sz="1800" b="1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charset="0"/>
              <a:cs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38100"/>
            <a:ext cx="7581900" cy="746759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accent3">
                    <a:lumMod val="75000"/>
                  </a:schemeClr>
                </a:solidFill>
                <a:effectLst/>
                <a:latin typeface="Times" pitchFamily="18" charset="0"/>
                <a:cs typeface="Times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019800"/>
            <a:ext cx="6921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Slide Number Placeholder 8"/>
          <p:cNvSpPr>
            <a:spLocks noGrp="1"/>
          </p:cNvSpPr>
          <p:nvPr>
            <p:ph type="sldNum" sz="quarter" idx="10"/>
          </p:nvPr>
        </p:nvSpPr>
        <p:spPr bwMode="auto">
          <a:xfrm>
            <a:off x="8077200" y="6491288"/>
            <a:ext cx="900113" cy="3667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ABCC55F3-FED4-490E-A042-E14AA0C2962A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52400" y="6480175"/>
            <a:ext cx="88417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63830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0"/>
          <p:cNvSpPr txBox="1">
            <a:spLocks noChangeArrowheads="1"/>
          </p:cNvSpPr>
          <p:nvPr userDrawn="1"/>
        </p:nvSpPr>
        <p:spPr bwMode="auto">
          <a:xfrm>
            <a:off x="8153400" y="6477000"/>
            <a:ext cx="3048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8000" rIns="18000" bIns="18000">
            <a:spAutoFit/>
          </a:bodyPr>
          <a:lstStyle>
            <a:lvl1pPr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BB474807-2C3E-49ED-B994-77A2D23DC440}" type="slidenum">
              <a:rPr lang="fr-FR" sz="1400">
                <a:solidFill>
                  <a:schemeClr val="tx1"/>
                </a:solidFill>
              </a:rPr>
              <a:pPr eaLnBrk="1" hangingPunct="1">
                <a:spcBef>
                  <a:spcPct val="50000"/>
                </a:spcBef>
              </a:pPr>
              <a:t>‹#›</a:t>
            </a:fld>
            <a:endParaRPr lang="fr-FR" sz="140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019800"/>
            <a:ext cx="6921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</p:sldLayoutIdLst>
  <p:transition>
    <p:fade/>
  </p:transition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266700" indent="-266700" algn="l" rtl="0" eaLnBrk="0" fontAlgn="base" hangingPunct="0">
        <a:spcBef>
          <a:spcPct val="40000"/>
        </a:spcBef>
        <a:spcAft>
          <a:spcPct val="0"/>
        </a:spcAft>
        <a:buClr>
          <a:schemeClr val="bg2"/>
        </a:buClr>
        <a:buSzPct val="90000"/>
        <a:buFont typeface="Wingdings 2" pitchFamily="18" charset="2"/>
        <a:buChar char=""/>
        <a:defRPr sz="2000">
          <a:solidFill>
            <a:schemeClr val="bg2"/>
          </a:solidFill>
          <a:latin typeface="+mn-lt"/>
          <a:ea typeface="ＭＳ Ｐゴシック" charset="0"/>
          <a:cs typeface="+mn-cs"/>
        </a:defRPr>
      </a:lvl1pPr>
      <a:lvl2pPr marL="622300" indent="-176213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SzPct val="70000"/>
        <a:buFont typeface="Wingdings 2" pitchFamily="18" charset="2"/>
        <a:buChar char="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984250" indent="-179388" algn="l" rtl="0" eaLnBrk="0" fontAlgn="base" hangingPunct="0">
        <a:spcBef>
          <a:spcPct val="40000"/>
        </a:spcBef>
        <a:spcAft>
          <a:spcPct val="0"/>
        </a:spcAft>
        <a:buClr>
          <a:schemeClr val="accent2"/>
        </a:buClr>
        <a:buFont typeface="Wingdings 2" pitchFamily="18" charset="2"/>
        <a:buChar char=""/>
        <a:defRPr sz="1600">
          <a:solidFill>
            <a:schemeClr val="accent2"/>
          </a:solidFill>
          <a:latin typeface="+mn-lt"/>
          <a:ea typeface="Arial" charset="0"/>
          <a:cs typeface="+mn-cs"/>
        </a:defRPr>
      </a:lvl3pPr>
      <a:lvl4pPr marL="1343025" indent="-179388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"/>
        <a:defRPr sz="1400">
          <a:solidFill>
            <a:schemeClr val="tx1"/>
          </a:solidFill>
          <a:latin typeface="+mn-lt"/>
          <a:ea typeface="Arial" charset="0"/>
          <a:cs typeface="+mn-cs"/>
        </a:defRPr>
      </a:lvl4pPr>
      <a:lvl5pPr marL="1700213" indent="-177800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"/>
        <a:defRPr sz="1200">
          <a:solidFill>
            <a:schemeClr val="tx1"/>
          </a:solidFill>
          <a:latin typeface="+mn-lt"/>
          <a:ea typeface="Arial" charset="0"/>
          <a:cs typeface="+mn-cs"/>
        </a:defRPr>
      </a:lvl5pPr>
      <a:lvl6pPr marL="2157413" indent="-177800" algn="l" rtl="0" fontAlgn="base"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"/>
        <a:defRPr sz="1200">
          <a:solidFill>
            <a:schemeClr val="tx1"/>
          </a:solidFill>
          <a:latin typeface="+mn-lt"/>
          <a:cs typeface="+mn-cs"/>
        </a:defRPr>
      </a:lvl6pPr>
      <a:lvl7pPr marL="2614613" indent="-177800" algn="l" rtl="0" fontAlgn="base"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"/>
        <a:defRPr sz="1200">
          <a:solidFill>
            <a:schemeClr val="tx1"/>
          </a:solidFill>
          <a:latin typeface="+mn-lt"/>
          <a:cs typeface="+mn-cs"/>
        </a:defRPr>
      </a:lvl7pPr>
      <a:lvl8pPr marL="3071813" indent="-177800" algn="l" rtl="0" fontAlgn="base"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"/>
        <a:defRPr sz="1200">
          <a:solidFill>
            <a:schemeClr val="tx1"/>
          </a:solidFill>
          <a:latin typeface="+mn-lt"/>
          <a:cs typeface="+mn-cs"/>
        </a:defRPr>
      </a:lvl8pPr>
      <a:lvl9pPr marL="3529013" indent="-177800" algn="l" rtl="0" fontAlgn="base"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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Reserves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4" name="TextBox 10"/>
          <p:cNvSpPr txBox="1">
            <a:spLocks noChangeArrowheads="1"/>
          </p:cNvSpPr>
          <p:nvPr/>
        </p:nvSpPr>
        <p:spPr bwMode="auto">
          <a:xfrm>
            <a:off x="0" y="858977"/>
            <a:ext cx="9143999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342900" indent="-342900" algn="just" eaLnBrk="1" hangingPunct="1">
              <a:lnSpc>
                <a:spcPct val="150000"/>
              </a:lnSpc>
              <a:buClr>
                <a:schemeClr val="accent3">
                  <a:lumMod val="40000"/>
                  <a:lumOff val="60000"/>
                </a:schemeClr>
              </a:buClr>
              <a:buSzPct val="100000"/>
              <a:buFont typeface="Courier New" pitchFamily="49" charset="0"/>
              <a:buChar char="o"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When scientists estimate how much 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coal, petroleum, natural gas, or other energy sources there are in the World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they use the term reserves. </a:t>
            </a:r>
          </a:p>
          <a:p>
            <a:pPr marL="342900" indent="-342900" algn="just" eaLnBrk="1" hangingPunct="1">
              <a:lnSpc>
                <a:spcPct val="150000"/>
              </a:lnSpc>
              <a:buClr>
                <a:schemeClr val="accent3">
                  <a:lumMod val="40000"/>
                  <a:lumOff val="60000"/>
                </a:schemeClr>
              </a:buClr>
              <a:buSzPct val="100000"/>
              <a:buFont typeface="Courier New" pitchFamily="49" charset="0"/>
              <a:buChar char="o"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Reserves 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are deposits that can be harvested using today’s methods &amp; technology.</a:t>
            </a:r>
          </a:p>
          <a:p>
            <a:pPr marL="342900" indent="-342900" algn="just" eaLnBrk="1" hangingPunct="1">
              <a:lnSpc>
                <a:spcPct val="150000"/>
              </a:lnSpc>
              <a:buClr>
                <a:schemeClr val="accent3">
                  <a:lumMod val="40000"/>
                  <a:lumOff val="60000"/>
                </a:schemeClr>
              </a:buClr>
              <a:buSzPct val="100000"/>
              <a:buFont typeface="Courier New" pitchFamily="49" charset="0"/>
              <a:buChar char="o"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Coal is found throughout the world. It is the most abundant fossil energy resource in the U.S. and the world, comprising 95% of U.S. fossil energy resources and 70% of world fossil energy resources on an energy content basis. </a:t>
            </a:r>
          </a:p>
          <a:p>
            <a:pPr marL="342900" indent="-342900" algn="just" eaLnBrk="1" hangingPunct="1">
              <a:lnSpc>
                <a:spcPct val="150000"/>
              </a:lnSpc>
              <a:buClr>
                <a:schemeClr val="accent3">
                  <a:lumMod val="40000"/>
                  <a:lumOff val="60000"/>
                </a:schemeClr>
              </a:buClr>
              <a:buSzPct val="100000"/>
              <a:buFont typeface="Courier New" pitchFamily="49" charset="0"/>
              <a:buChar char="o"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All coal ranks can be found in the U.S.</a:t>
            </a:r>
          </a:p>
        </p:txBody>
      </p:sp>
    </p:spTree>
    <p:extLst>
      <p:ext uri="{BB962C8B-B14F-4D97-AF65-F5344CB8AC3E}">
        <p14:creationId xmlns:p14="http://schemas.microsoft.com/office/powerpoint/2010/main" val="415588578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Cleaner Coal Technology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26504" y="1137630"/>
            <a:ext cx="9144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is the US’ most plentiful fossil fuel, but traditional methods of burning coal produce </a:t>
            </a:r>
            <a:r>
              <a:rPr lang="en-US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emissions that can reduce air &amp; water quality.</a:t>
            </a:r>
          </a:p>
          <a:p>
            <a:pPr algn="just"/>
            <a:endParaRPr lang="en-US" sz="2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Using coal can help the US achieve domestic energy security if we can develop methods to use coal that won’t damage the environment. </a:t>
            </a:r>
          </a:p>
          <a:p>
            <a:pPr algn="just"/>
            <a:endParaRPr lang="en-US" sz="2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Clean Coal Technology Program is a government &amp; industry funded program that was begun in 1986 in an effort to resolve U.S. &amp; Canadian concern over acid rain. </a:t>
            </a:r>
          </a:p>
        </p:txBody>
      </p:sp>
    </p:spTree>
    <p:extLst>
      <p:ext uri="{BB962C8B-B14F-4D97-AF65-F5344CB8AC3E}">
        <p14:creationId xmlns:p14="http://schemas.microsoft.com/office/powerpoint/2010/main" val="206296763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Cleaner Coal Technology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26504" y="113763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 coal technologies remove sulfur &amp; nitrogen oxides before, during, and after coal is burned, or convert coal to a gas or liquid fuel.</a:t>
            </a:r>
          </a:p>
          <a:p>
            <a:pPr algn="just"/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Clean coal technologies are also more efficient, using less coal to produce the same amount of electricity. 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73891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Cleaner Coal Technology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26504" y="1137630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Fluidized Bed Combustor: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technique that cleans coal as it burns is a fluidized bed combustor.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this combustor, crushed coal is mixed with limestone and suspended on jets of air inside a boiler.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coal mixture floats in the boiler much like a boiling liquid.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limestone acts like a sponge by capturing 90 % of the organic sulfur that is released when the coal is burned.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bubbling motion of the coal also enhances the burning process. 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928961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Cleaner Coal Technology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26504" y="113763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Combustion temperatures can be held to 1,500 degrees Fahrenheit, about half that of a conventional boiler. </a:t>
            </a:r>
          </a:p>
          <a:p>
            <a:pPr algn="just"/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this temperature is below the threshold where nitrogen pollutants form, a fluidized bed combustor keeps both sulfur and nitrogen oxides in check. 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977643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Gasification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26504" y="1137630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Gasification: </a:t>
            </a:r>
            <a:endParaRPr lang="ar-SA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 clean coal technology bypasses the conventional coal burning process altogether by converting coal into a gas. </a:t>
            </a:r>
            <a:endParaRPr lang="ar-SA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method removes sulfur, nitrogen compounds, and particulates before the fuel is burned, making it as clean as natural gas. 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668147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Carbon Capture and Storage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26504" y="1137630"/>
            <a:ext cx="9144000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Carbon Capture and Storage: </a:t>
            </a:r>
            <a:endParaRPr lang="ar-SA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and demonstration projects are underway around the U.S. and world to capture carbon dioxide from power plants and store it deep underground in geologic formations. </a:t>
            </a:r>
          </a:p>
          <a:p>
            <a:pPr algn="just"/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Researchers are investigating the best ways to capture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8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either before or after coal is combusted. </a:t>
            </a:r>
          </a:p>
        </p:txBody>
      </p:sp>
    </p:spTree>
    <p:extLst>
      <p:ext uri="{BB962C8B-B14F-4D97-AF65-F5344CB8AC3E}">
        <p14:creationId xmlns:p14="http://schemas.microsoft.com/office/powerpoint/2010/main" val="2951299485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Carbon Capture and Storage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26504" y="1137630"/>
            <a:ext cx="91440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4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then be compressed converting the gas to a liquid.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will then be transported via pipeline to appropriate storage sites. </a:t>
            </a:r>
          </a:p>
          <a:p>
            <a:pPr algn="just"/>
            <a:endParaRPr lang="en-US" sz="2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different types of locations have been identified as being able to hold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8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endParaRPr lang="en-US" sz="2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7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 saline formations,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7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Oil and gas reservoirs that are near depletion or have been depleted &amp;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7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Unmineable</a:t>
            </a:r>
            <a:r>
              <a:rPr lang="en-US" sz="27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coal seams.</a:t>
            </a:r>
          </a:p>
        </p:txBody>
      </p:sp>
    </p:spTree>
    <p:extLst>
      <p:ext uri="{BB962C8B-B14F-4D97-AF65-F5344CB8AC3E}">
        <p14:creationId xmlns:p14="http://schemas.microsoft.com/office/powerpoint/2010/main" val="176148951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" name="TextBox 10"/>
          <p:cNvSpPr txBox="1">
            <a:spLocks noChangeArrowheads="1"/>
          </p:cNvSpPr>
          <p:nvPr/>
        </p:nvSpPr>
        <p:spPr bwMode="auto">
          <a:xfrm>
            <a:off x="1" y="1087487"/>
            <a:ext cx="8977312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342900" indent="-342900" algn="just" eaLnBrk="1" hangingPunct="1">
              <a:lnSpc>
                <a:spcPct val="150000"/>
              </a:lnSpc>
              <a:buClr>
                <a:schemeClr val="accent3">
                  <a:lumMod val="40000"/>
                  <a:lumOff val="60000"/>
                </a:schemeClr>
              </a:buClr>
              <a:buSzPct val="100000"/>
              <a:buFont typeface="Courier New" pitchFamily="49" charset="0"/>
              <a:buChar char="o"/>
            </a:pP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Experts estimate that the US has about 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262 billion tons of recoverable coal reserves. </a:t>
            </a:r>
          </a:p>
          <a:p>
            <a:pPr marL="342900" indent="-342900" algn="just" eaLnBrk="1" hangingPunct="1">
              <a:lnSpc>
                <a:spcPct val="150000"/>
              </a:lnSpc>
              <a:buClr>
                <a:schemeClr val="accent3">
                  <a:lumMod val="40000"/>
                  <a:lumOff val="60000"/>
                </a:schemeClr>
              </a:buClr>
              <a:buSzPct val="100000"/>
              <a:buFont typeface="Courier New" pitchFamily="49" charset="0"/>
              <a:buChar char="o"/>
            </a:pP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we continue to use coal at the same rate as we do today, we will have enough coal to last 146 to 234 years, depending on consumption rates. </a:t>
            </a:r>
          </a:p>
          <a:p>
            <a:pPr marL="342900" indent="-342900" algn="just" eaLnBrk="1" hangingPunct="1">
              <a:lnSpc>
                <a:spcPct val="150000"/>
              </a:lnSpc>
              <a:buClr>
                <a:schemeClr val="accent3">
                  <a:lumMod val="40000"/>
                  <a:lumOff val="60000"/>
                </a:schemeClr>
              </a:buClr>
              <a:buSzPct val="100000"/>
              <a:buFont typeface="Courier New" pitchFamily="49" charset="0"/>
              <a:buChar char="o"/>
            </a:pP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hangingPunct="1">
              <a:lnSpc>
                <a:spcPct val="150000"/>
              </a:lnSpc>
              <a:buClr>
                <a:schemeClr val="accent3">
                  <a:lumMod val="40000"/>
                  <a:lumOff val="60000"/>
                </a:schemeClr>
              </a:buClr>
              <a:buSzPct val="100000"/>
              <a:buFont typeface="Courier New" pitchFamily="49" charset="0"/>
              <a:buChar char="o"/>
            </a:pP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This vast amount of coal makes the US the world leader in known coal reserves.</a:t>
            </a:r>
          </a:p>
        </p:txBody>
      </p:sp>
    </p:spTree>
    <p:extLst>
      <p:ext uri="{BB962C8B-B14F-4D97-AF65-F5344CB8AC3E}">
        <p14:creationId xmlns:p14="http://schemas.microsoft.com/office/powerpoint/2010/main" val="422032692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and the Environment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242888" y="1287834"/>
            <a:ext cx="89011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the effects of pollution became more noticeable, the world decided it was time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balance the needs of industry and the environment.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 a century ago, concern for the environment was not at the forefront of public attention.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years, smokestacks from electrical and industrial plants emitted pollutants into the air.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mining left some land areas barren and destroyed.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Automobiles, coming on strong after World War II, contributed noxious gases to the air.</a:t>
            </a:r>
          </a:p>
        </p:txBody>
      </p:sp>
    </p:spTree>
    <p:extLst>
      <p:ext uri="{BB962C8B-B14F-4D97-AF65-F5344CB8AC3E}">
        <p14:creationId xmlns:p14="http://schemas.microsoft.com/office/powerpoint/2010/main" val="398340520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and the Environment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0" y="1287834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Clean Air Act &amp; the Clean Water Act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 industries to reduce pollutants released into the air &amp; the water.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Laws also require companies to reclaim the land damaged by surface mining. Progress has been made toward cleaning and preserving the environment.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coal industry’s largest environmental challenge today is 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removing organic sulfur, a substance that is chemically bound to coal.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fossil fuels, such as coal, petroleum, &amp; natural gas, contain sulfur.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sulfur coal produces fewer pollutants.</a:t>
            </a:r>
          </a:p>
        </p:txBody>
      </p:sp>
    </p:spTree>
    <p:extLst>
      <p:ext uri="{BB962C8B-B14F-4D97-AF65-F5344CB8AC3E}">
        <p14:creationId xmlns:p14="http://schemas.microsoft.com/office/powerpoint/2010/main" val="32473985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and the Environment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0" y="1287834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these fuels are burned, the organic sulfur is released &amp; combines with oxygen to form sulfur dioxide. </a:t>
            </a:r>
          </a:p>
          <a:p>
            <a:pPr algn="just"/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Sulfur dioxide is an invisible gas that has been shown to have adverse effects on air quality. </a:t>
            </a:r>
          </a:p>
        </p:txBody>
      </p:sp>
    </p:spTree>
    <p:extLst>
      <p:ext uri="{BB962C8B-B14F-4D97-AF65-F5344CB8AC3E}">
        <p14:creationId xmlns:p14="http://schemas.microsoft.com/office/powerpoint/2010/main" val="279045092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and the Environment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0" y="1287834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coal industry is working to solve this problem.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method uses devices 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 scrubbers to remove the sulfur in coal smoke.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Scrubbers are installed at coal-fired electric &amp; industrial plants where a water and limestone mixture reacts with sulfur dioxide to form sludge. </a:t>
            </a:r>
          </a:p>
          <a:p>
            <a:pPr algn="just"/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Scrubbers eliminate up to 98 % of the sulfur dioxide.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Utilities that burn coal spend millions of dollars to install these scrubbers. 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06018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and the Environment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0" y="1287834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coal industry has made significant improvements in reducing sulfur emissions.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1989, coal-fired plants in the US have lowered sulfur dioxide emissions per ton by a fourth and have increased efficiency significantly.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endParaRPr lang="en-US" sz="2800" b="1" dirty="0">
              <a:solidFill>
                <a:schemeClr val="tx1"/>
              </a:solidFill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plants also recycle millions of tons of fly ash (a coal by-product) into useful products such as road building materials, cement additives.. </a:t>
            </a:r>
          </a:p>
        </p:txBody>
      </p:sp>
    </p:spTree>
    <p:extLst>
      <p:ext uri="{BB962C8B-B14F-4D97-AF65-F5344CB8AC3E}">
        <p14:creationId xmlns:p14="http://schemas.microsoft.com/office/powerpoint/2010/main" val="240460729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and the Environment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0" y="1287834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4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released when coal is burned, just as it is released from the human body during respiration. </a:t>
            </a:r>
          </a:p>
          <a:p>
            <a:pPr algn="just"/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8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combines with other gases, such as those emitted from automobiles, to form a shield that allows the sun’s light through the atmosphere, but doesn’t let the heat that is produced out of the atmosphere.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phenomenon is called the 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Greenhouse Effect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Without this greenhouse effect, the Earth would be too cold to support life. 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63058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5100"/>
            <a:ext cx="7581900" cy="5969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Coal and the Environment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55F3-FED4-490E-A042-E14AA0C2962A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8292-4D4E-46AE-A487-D4A480A00FF9}"/>
              </a:ext>
            </a:extLst>
          </p:cNvPr>
          <p:cNvSpPr txBox="1"/>
          <p:nvPr/>
        </p:nvSpPr>
        <p:spPr>
          <a:xfrm>
            <a:off x="26504" y="1137630"/>
            <a:ext cx="914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is concern that human activities are causing major changes in greenhouse gas levels in the Earth’s atmosphere that are responsible for a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 in the Earth’s climate. 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scientists believe the Earth is already experiencing a warming trend due to the greenhouse effect.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Long-term studies by scientists in many countries are being conducted 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 determine the effect of changing greenhouse gas levels in the atmosphere.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Scientists are also researching new technologies to help mitigate changes to the global climate.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4956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eu clair 1 visuel barrage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Bleu clair 1 visuel barrage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000" tIns="18000" rIns="18000" bIns="180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000" tIns="18000" rIns="18000" bIns="180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u clair 1 visuel barrage 1">
        <a:dk1>
          <a:srgbClr val="09357A"/>
        </a:dk1>
        <a:lt1>
          <a:srgbClr val="FFFFFF"/>
        </a:lt1>
        <a:dk2>
          <a:srgbClr val="007783"/>
        </a:dk2>
        <a:lt2>
          <a:srgbClr val="636363"/>
        </a:lt2>
        <a:accent1>
          <a:srgbClr val="FE5815"/>
        </a:accent1>
        <a:accent2>
          <a:srgbClr val="6D015B"/>
        </a:accent2>
        <a:accent3>
          <a:srgbClr val="FFFFFF"/>
        </a:accent3>
        <a:accent4>
          <a:srgbClr val="062C67"/>
        </a:accent4>
        <a:accent5>
          <a:srgbClr val="FEB4AA"/>
        </a:accent5>
        <a:accent6>
          <a:srgbClr val="620152"/>
        </a:accent6>
        <a:hlink>
          <a:srgbClr val="B50C00"/>
        </a:hlink>
        <a:folHlink>
          <a:srgbClr val="92C9E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49195</TotalTime>
  <Words>1172</Words>
  <Application>Microsoft Office PowerPoint</Application>
  <PresentationFormat>On-screen Show (4:3)</PresentationFormat>
  <Paragraphs>109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ＭＳ Ｐゴシック</vt:lpstr>
      <vt:lpstr>Arial</vt:lpstr>
      <vt:lpstr>Courier New</vt:lpstr>
      <vt:lpstr>Times</vt:lpstr>
      <vt:lpstr>Times New Roman</vt:lpstr>
      <vt:lpstr>Wingdings</vt:lpstr>
      <vt:lpstr>Wingdings 2</vt:lpstr>
      <vt:lpstr>Bleu clair 1 visuel barrage</vt:lpstr>
      <vt:lpstr>Coal Reserves</vt:lpstr>
      <vt:lpstr>Coal</vt:lpstr>
      <vt:lpstr>Coal and the Environment</vt:lpstr>
      <vt:lpstr>Coal and the Environment</vt:lpstr>
      <vt:lpstr>Coal and the Environment</vt:lpstr>
      <vt:lpstr>Coal and the Environment</vt:lpstr>
      <vt:lpstr>Coal and the Environment</vt:lpstr>
      <vt:lpstr>Coal and the Environment</vt:lpstr>
      <vt:lpstr>Coal and the Environment</vt:lpstr>
      <vt:lpstr>Cleaner Coal Technology</vt:lpstr>
      <vt:lpstr>Cleaner Coal Technology</vt:lpstr>
      <vt:lpstr>Cleaner Coal Technology</vt:lpstr>
      <vt:lpstr>Cleaner Coal Technology</vt:lpstr>
      <vt:lpstr>Coal Gasification</vt:lpstr>
      <vt:lpstr>Carbon Capture and Storage</vt:lpstr>
      <vt:lpstr>Carbon Capture and Storage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Renforcement d’une aile d’avion de tourisme en composite.</dc:title>
  <dc:creator>Societe</dc:creator>
  <cp:lastModifiedBy>www</cp:lastModifiedBy>
  <cp:revision>540</cp:revision>
  <dcterms:created xsi:type="dcterms:W3CDTF">2006-10-31T11:47:34Z</dcterms:created>
  <dcterms:modified xsi:type="dcterms:W3CDTF">2018-01-31T07:25:40Z</dcterms:modified>
</cp:coreProperties>
</file>