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79" r:id="rId6"/>
    <p:sldId id="281" r:id="rId7"/>
    <p:sldId id="282" r:id="rId8"/>
    <p:sldId id="270" r:id="rId9"/>
    <p:sldId id="273" r:id="rId10"/>
    <p:sldId id="274" r:id="rId11"/>
    <p:sldId id="275" r:id="rId12"/>
    <p:sldId id="276" r:id="rId13"/>
    <p:sldId id="280" r:id="rId14"/>
    <p:sldId id="277" r:id="rId15"/>
    <p:sldId id="260" r:id="rId16"/>
    <p:sldId id="262" r:id="rId17"/>
    <p:sldId id="263" r:id="rId18"/>
    <p:sldId id="264" r:id="rId19"/>
    <p:sldId id="265" r:id="rId20"/>
    <p:sldId id="289" r:id="rId21"/>
    <p:sldId id="290" r:id="rId22"/>
    <p:sldId id="291" r:id="rId23"/>
    <p:sldId id="266" r:id="rId24"/>
    <p:sldId id="267" r:id="rId25"/>
    <p:sldId id="283" r:id="rId26"/>
    <p:sldId id="284" r:id="rId27"/>
    <p:sldId id="285" r:id="rId28"/>
    <p:sldId id="286" r:id="rId29"/>
    <p:sldId id="287" r:id="rId30"/>
    <p:sldId id="28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Oxidative stress and antioxidants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13617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Characteristics of reactive species Oxygen </a:t>
            </a:r>
          </a:p>
        </p:txBody>
      </p:sp>
      <p:sp>
        <p:nvSpPr>
          <p:cNvPr id="3" name="Content Placeholder 2"/>
          <p:cNvSpPr>
            <a:spLocks noGrp="1"/>
          </p:cNvSpPr>
          <p:nvPr>
            <p:ph idx="1"/>
          </p:nvPr>
        </p:nvSpPr>
        <p:spPr/>
        <p:txBody>
          <a:bodyPr>
            <a:normAutofit fontScale="85000" lnSpcReduction="20000"/>
          </a:bodyPr>
          <a:lstStyle/>
          <a:p>
            <a:r>
              <a:rPr lang="en-US" dirty="0" smtClean="0"/>
              <a:t>ORS has </a:t>
            </a:r>
            <a:r>
              <a:rPr lang="en-US" dirty="0"/>
              <a:t>the extraordinary ability to oxygenate other molecules; </a:t>
            </a:r>
            <a:r>
              <a:rPr lang="en-US" dirty="0" smtClean="0"/>
              <a:t>it can</a:t>
            </a:r>
          </a:p>
          <a:p>
            <a:r>
              <a:rPr lang="en-US" dirty="0" smtClean="0"/>
              <a:t>1- </a:t>
            </a:r>
            <a:r>
              <a:rPr lang="en-US" dirty="0"/>
              <a:t>break chemical bonds </a:t>
            </a:r>
          </a:p>
          <a:p>
            <a:r>
              <a:rPr lang="en-US" dirty="0" smtClean="0"/>
              <a:t>2- </a:t>
            </a:r>
            <a:r>
              <a:rPr lang="en-US" dirty="0"/>
              <a:t>fragment molecules into smaller units</a:t>
            </a:r>
            <a:r>
              <a:rPr lang="en-US" dirty="0" smtClean="0"/>
              <a:t>.</a:t>
            </a:r>
          </a:p>
          <a:p>
            <a:r>
              <a:rPr lang="en-US" dirty="0" smtClean="0"/>
              <a:t> </a:t>
            </a:r>
            <a:r>
              <a:rPr lang="en-US" dirty="0"/>
              <a:t>New radical agents are generated by electron transfer that in turn can oxidize other molecules in a self-limiting chain reaction. </a:t>
            </a:r>
            <a:endParaRPr lang="en-US" dirty="0" smtClean="0"/>
          </a:p>
          <a:p>
            <a:r>
              <a:rPr lang="en-US" dirty="0" smtClean="0"/>
              <a:t>Molecular </a:t>
            </a:r>
            <a:r>
              <a:rPr lang="en-US" dirty="0"/>
              <a:t>oxygen (O2 ) itself contains two unpaired electrons, making it a </a:t>
            </a:r>
            <a:r>
              <a:rPr lang="en-US" dirty="0" err="1"/>
              <a:t>diradical</a:t>
            </a:r>
            <a:r>
              <a:rPr lang="en-US" dirty="0"/>
              <a:t>. </a:t>
            </a:r>
            <a:endParaRPr lang="en-US" dirty="0" smtClean="0"/>
          </a:p>
          <a:p>
            <a:r>
              <a:rPr lang="en-US" dirty="0" smtClean="0"/>
              <a:t>However</a:t>
            </a:r>
            <a:r>
              <a:rPr lang="en-US" dirty="0"/>
              <a:t>, it has only weak oxidative potential compared to some of its powerful cell-damaging metabolites</a:t>
            </a:r>
          </a:p>
        </p:txBody>
      </p:sp>
    </p:spTree>
    <p:extLst>
      <p:ext uri="{BB962C8B-B14F-4D97-AF65-F5344CB8AC3E}">
        <p14:creationId xmlns:p14="http://schemas.microsoft.com/office/powerpoint/2010/main" val="354075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FR are inorganic or organic chemical compounds with one or more unpaired electron(s), symbolized by an additional point (• </a:t>
            </a:r>
            <a:r>
              <a:rPr lang="en-US" dirty="0" smtClean="0"/>
              <a:t>)</a:t>
            </a:r>
            <a:endParaRPr lang="ar-SA" dirty="0" smtClean="0"/>
          </a:p>
          <a:p>
            <a:r>
              <a:rPr lang="en-US" dirty="0" smtClean="0"/>
              <a:t> They </a:t>
            </a:r>
            <a:r>
              <a:rPr lang="en-US" dirty="0"/>
              <a:t>tend to be highly reactive and short lived. </a:t>
            </a:r>
            <a:endParaRPr lang="ar-SA" dirty="0" smtClean="0"/>
          </a:p>
          <a:p>
            <a:r>
              <a:rPr lang="en-US" dirty="0" smtClean="0"/>
              <a:t>They </a:t>
            </a:r>
            <a:r>
              <a:rPr lang="en-US" dirty="0"/>
              <a:t>are generated both exogenously by a great variety of reactions and endogenously. FR may be formed by chemical cleavage of covalent bonds, when one electron each of a common electron pair then remains with the split-off piece. </a:t>
            </a:r>
            <a:endParaRPr lang="en-US" dirty="0" smtClean="0"/>
          </a:p>
          <a:p>
            <a:r>
              <a:rPr lang="en-US" dirty="0" smtClean="0"/>
              <a:t>The </a:t>
            </a:r>
            <a:r>
              <a:rPr lang="en-US" dirty="0"/>
              <a:t>hydroxyl radical (• OH) or </a:t>
            </a:r>
            <a:r>
              <a:rPr lang="en-US" dirty="0" err="1"/>
              <a:t>hyperoxide</a:t>
            </a:r>
            <a:r>
              <a:rPr lang="en-US" dirty="0"/>
              <a:t>/superoxide radical ( • O2 - ) ROS are of particular biological importance</a:t>
            </a:r>
          </a:p>
        </p:txBody>
      </p:sp>
    </p:spTree>
    <p:extLst>
      <p:ext uri="{BB962C8B-B14F-4D97-AF65-F5344CB8AC3E}">
        <p14:creationId xmlns:p14="http://schemas.microsoft.com/office/powerpoint/2010/main" val="898027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Nitrogen dioxide (• NO2 ), a reactive FR, is a common indoor and outdoor gaseous pollutant (caused by combustion/traffic) that has been shown experimentally to cause epithelial damage and to induce inflammation in the airways. Chronic NO2 exposition may increase the incidence and severity of respiratory infections and worsen preexisting COPD. </a:t>
            </a:r>
            <a:endParaRPr lang="en-US" dirty="0" smtClean="0"/>
          </a:p>
          <a:p>
            <a:r>
              <a:rPr lang="en-US" dirty="0"/>
              <a:t>Nitrogen monoxide (• NO) and nitrogen dioxide (• NO2 ) are also highly reactive FR and main constituents of urban </a:t>
            </a:r>
            <a:r>
              <a:rPr lang="en-US" dirty="0" smtClean="0"/>
              <a:t>areas </a:t>
            </a:r>
          </a:p>
          <a:p>
            <a:endParaRPr lang="en-US" dirty="0"/>
          </a:p>
          <a:p>
            <a:endParaRPr lang="en-US" dirty="0"/>
          </a:p>
        </p:txBody>
      </p:sp>
    </p:spTree>
    <p:extLst>
      <p:ext uri="{BB962C8B-B14F-4D97-AF65-F5344CB8AC3E}">
        <p14:creationId xmlns:p14="http://schemas.microsoft.com/office/powerpoint/2010/main" val="904705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Types of ROS (Reactive Oxygen Species) and RNS (Reactive Nitrogen species).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7086600" cy="383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325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Hydroxyl radicals (• OH) are generated from hydrogen peroxide (H2 O2 </a:t>
            </a:r>
            <a:r>
              <a:rPr lang="en-US" dirty="0" smtClean="0"/>
              <a:t>)</a:t>
            </a:r>
          </a:p>
          <a:p>
            <a:r>
              <a:rPr lang="en-US" dirty="0" err="1" smtClean="0"/>
              <a:t>peroxyl</a:t>
            </a:r>
            <a:r>
              <a:rPr lang="en-US" dirty="0" smtClean="0"/>
              <a:t> </a:t>
            </a:r>
            <a:r>
              <a:rPr lang="en-US" dirty="0"/>
              <a:t>radicals in enzymatic pathways (</a:t>
            </a:r>
            <a:r>
              <a:rPr lang="en-US" dirty="0" err="1"/>
              <a:t>oxidoreductases</a:t>
            </a:r>
            <a:r>
              <a:rPr lang="en-US" dirty="0"/>
              <a:t>, xanthine oxidase, </a:t>
            </a:r>
            <a:r>
              <a:rPr lang="en-US" dirty="0" err="1"/>
              <a:t>nicotinamide</a:t>
            </a:r>
            <a:r>
              <a:rPr lang="en-US" dirty="0"/>
              <a:t> adenine dinucleotide phosphate [NADPH] oxidase), and electron transmission from </a:t>
            </a:r>
            <a:r>
              <a:rPr lang="en-US" dirty="0" err="1"/>
              <a:t>flavins</a:t>
            </a:r>
            <a:r>
              <a:rPr lang="en-US" dirty="0"/>
              <a:t> and quinolones. </a:t>
            </a:r>
            <a:endParaRPr lang="en-US" dirty="0" smtClean="0"/>
          </a:p>
          <a:p>
            <a:r>
              <a:rPr lang="en-US" dirty="0" smtClean="0"/>
              <a:t>Such </a:t>
            </a:r>
            <a:r>
              <a:rPr lang="en-US" dirty="0"/>
              <a:t>reactions mainly occur in the context of inflammation processes and/ or phagocytosis by macrophages. </a:t>
            </a:r>
            <a:endParaRPr lang="en-US" dirty="0" smtClean="0"/>
          </a:p>
          <a:p>
            <a:r>
              <a:rPr lang="en-US" dirty="0" smtClean="0"/>
              <a:t>The </a:t>
            </a:r>
            <a:r>
              <a:rPr lang="en-US" dirty="0"/>
              <a:t>• OH radical is one of the most reactive chemical agents. It may act as a physiological intracellular agent that, in excess, is considered to be a risk factor for several respiratory diseases </a:t>
            </a:r>
          </a:p>
          <a:p>
            <a:endParaRPr lang="en-US" dirty="0" smtClean="0"/>
          </a:p>
          <a:p>
            <a:r>
              <a:rPr lang="en-US" dirty="0" smtClean="0"/>
              <a:t>The </a:t>
            </a:r>
            <a:r>
              <a:rPr lang="en-US" dirty="0"/>
              <a:t>• OH radical may go into a reaction chain with organic molecules, where each reaction generates both a reaction product and a new free radical</a:t>
            </a:r>
          </a:p>
        </p:txBody>
      </p:sp>
    </p:spTree>
    <p:extLst>
      <p:ext uri="{BB962C8B-B14F-4D97-AF65-F5344CB8AC3E}">
        <p14:creationId xmlns:p14="http://schemas.microsoft.com/office/powerpoint/2010/main" val="690911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Oxidative balance </a:t>
            </a:r>
            <a:endParaRPr lang="en-US" dirty="0"/>
          </a:p>
        </p:txBody>
      </p:sp>
      <p:sp>
        <p:nvSpPr>
          <p:cNvPr id="3" name="Content Placeholder 2"/>
          <p:cNvSpPr>
            <a:spLocks noGrp="1"/>
          </p:cNvSpPr>
          <p:nvPr>
            <p:ph idx="1"/>
          </p:nvPr>
        </p:nvSpPr>
        <p:spPr/>
        <p:txBody>
          <a:bodyPr/>
          <a:lstStyle/>
          <a:p>
            <a:endParaRPr lang="en-US"/>
          </a:p>
        </p:txBody>
      </p:sp>
      <p:pic>
        <p:nvPicPr>
          <p:cNvPr id="2050" name="Picture 2" descr="Free radicals: How do they affect the bo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18" y="2057400"/>
            <a:ext cx="7989092"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538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406" t="31547" r="15109" b="19697"/>
          <a:stretch/>
        </p:blipFill>
        <p:spPr bwMode="auto">
          <a:xfrm>
            <a:off x="838200" y="1295400"/>
            <a:ext cx="7848600" cy="4568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508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Oxidative stress biomarkers</a:t>
            </a:r>
          </a:p>
        </p:txBody>
      </p:sp>
      <p:sp>
        <p:nvSpPr>
          <p:cNvPr id="3" name="Content Placeholder 2"/>
          <p:cNvSpPr>
            <a:spLocks noGrp="1"/>
          </p:cNvSpPr>
          <p:nvPr>
            <p:ph idx="1"/>
          </p:nvPr>
        </p:nvSpPr>
        <p:spPr/>
        <p:txBody>
          <a:bodyPr/>
          <a:lstStyle/>
          <a:p>
            <a:r>
              <a:rPr lang="en-US" dirty="0"/>
              <a:t>RNS are highly reactive, quantifying them remains an unmet </a:t>
            </a:r>
            <a:r>
              <a:rPr lang="en-US" dirty="0" err="1" smtClean="0"/>
              <a:t>challeng</a:t>
            </a:r>
            <a:endParaRPr lang="ar-SA" dirty="0" smtClean="0"/>
          </a:p>
          <a:p>
            <a:r>
              <a:rPr lang="en-US" dirty="0"/>
              <a:t>One of the most commonly determined biomarkers is plasmatic hydrogen </a:t>
            </a:r>
            <a:r>
              <a:rPr lang="en-US" dirty="0" smtClean="0"/>
              <a:t>peroxide</a:t>
            </a:r>
            <a:endParaRPr lang="ar-SA" dirty="0" smtClean="0"/>
          </a:p>
          <a:p>
            <a:r>
              <a:rPr lang="en-US" dirty="0" smtClean="0"/>
              <a:t>Oxidative </a:t>
            </a:r>
            <a:r>
              <a:rPr lang="en-US" dirty="0"/>
              <a:t>Balance Scores (OBSs) are tools that have emerged to evaluate the global balance of individuals’ oxidation—reduction status</a:t>
            </a:r>
            <a:endParaRPr lang="en-US" dirty="0"/>
          </a:p>
        </p:txBody>
      </p:sp>
    </p:spTree>
    <p:extLst>
      <p:ext uri="{BB962C8B-B14F-4D97-AF65-F5344CB8AC3E}">
        <p14:creationId xmlns:p14="http://schemas.microsoft.com/office/powerpoint/2010/main" val="3070994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A combined measure of multiple pro- and antioxidant exposures could be a more accurate indicator of the OS stress burden of an </a:t>
            </a:r>
            <a:r>
              <a:rPr lang="en-US" dirty="0" smtClean="0"/>
              <a:t>individual. </a:t>
            </a:r>
          </a:p>
          <a:p>
            <a:r>
              <a:rPr lang="en-US" dirty="0" smtClean="0"/>
              <a:t>Oxidative </a:t>
            </a:r>
            <a:r>
              <a:rPr lang="en-US" dirty="0"/>
              <a:t>balance scores (OBSs), account for dietary and lifestyle anti- and pro-oxidant factors. </a:t>
            </a:r>
            <a:endParaRPr lang="en-US" dirty="0" smtClean="0"/>
          </a:p>
          <a:p>
            <a:endParaRPr lang="en-US" dirty="0"/>
          </a:p>
          <a:p>
            <a:r>
              <a:rPr lang="en-US" dirty="0" smtClean="0"/>
              <a:t>In </a:t>
            </a:r>
            <a:r>
              <a:rPr lang="en-US" dirty="0"/>
              <a:t>these scores, antioxidant factors usually contribute positively whereas pro-oxidant factors contribute negatively, and therefore a higher OBS reflects a predominance of antioxidant relative to pro-oxidant exposures. </a:t>
            </a:r>
            <a:endParaRPr lang="en-US" dirty="0" smtClean="0"/>
          </a:p>
          <a:p>
            <a:r>
              <a:rPr lang="en-US" dirty="0" smtClean="0"/>
              <a:t>The </a:t>
            </a:r>
            <a:r>
              <a:rPr lang="en-US" dirty="0"/>
              <a:t>first OBS was constructed as a combination of intake of two dietary antioxidants (vitamin C and ß-carotene) and a single dietary pro-oxidant (iron)</a:t>
            </a:r>
            <a:endParaRPr lang="en-US" dirty="0"/>
          </a:p>
        </p:txBody>
      </p:sp>
    </p:spTree>
    <p:extLst>
      <p:ext uri="{BB962C8B-B14F-4D97-AF65-F5344CB8AC3E}">
        <p14:creationId xmlns:p14="http://schemas.microsoft.com/office/powerpoint/2010/main" val="2293169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200" dirty="0"/>
              <a:t>Hernández-Ruiz, Á., </a:t>
            </a:r>
            <a:r>
              <a:rPr lang="en-US" sz="1200" dirty="0" err="1"/>
              <a:t>García</a:t>
            </a:r>
            <a:r>
              <a:rPr lang="en-US" sz="1200" dirty="0"/>
              <a:t>-Villanova, B., Guerra-Hernández, E., </a:t>
            </a:r>
            <a:r>
              <a:rPr lang="en-US" sz="1200" dirty="0" err="1"/>
              <a:t>Amiano</a:t>
            </a:r>
            <a:r>
              <a:rPr lang="en-US" sz="1200" dirty="0"/>
              <a:t>, P., Ruiz-</a:t>
            </a:r>
            <a:r>
              <a:rPr lang="en-US" sz="1200" dirty="0" err="1"/>
              <a:t>Canela</a:t>
            </a:r>
            <a:r>
              <a:rPr lang="en-US" sz="1200" dirty="0"/>
              <a:t>, M., &amp; Molina-Montes, E. (2019). A review of a priori defined oxidative balance scores relative to their components and impact on health outcomes. </a:t>
            </a:r>
            <a:r>
              <a:rPr lang="en-US" sz="1200" i="1" dirty="0"/>
              <a:t>Nutrients</a:t>
            </a:r>
            <a:r>
              <a:rPr lang="en-US" sz="1200" dirty="0"/>
              <a:t>, </a:t>
            </a:r>
            <a:r>
              <a:rPr lang="en-US" sz="1200" i="1" dirty="0"/>
              <a:t>11</a:t>
            </a:r>
            <a:r>
              <a:rPr lang="en-US" sz="1200" dirty="0"/>
              <a:t>(4), 774.</a:t>
            </a:r>
            <a:endParaRPr lang="en-US" sz="1200"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856" r="33292" b="6251"/>
          <a:stretch/>
        </p:blipFill>
        <p:spPr bwMode="auto">
          <a:xfrm>
            <a:off x="304800" y="990600"/>
            <a:ext cx="8679543" cy="555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936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(1)</a:t>
            </a:r>
            <a:endParaRPr lang="en-US" dirty="0"/>
          </a:p>
        </p:txBody>
      </p:sp>
      <p:sp>
        <p:nvSpPr>
          <p:cNvPr id="3" name="Content Placeholder 2"/>
          <p:cNvSpPr>
            <a:spLocks noGrp="1"/>
          </p:cNvSpPr>
          <p:nvPr>
            <p:ph idx="1"/>
          </p:nvPr>
        </p:nvSpPr>
        <p:spPr/>
        <p:txBody>
          <a:bodyPr>
            <a:normAutofit fontScale="77500" lnSpcReduction="20000"/>
          </a:bodyPr>
          <a:lstStyle/>
          <a:p>
            <a:r>
              <a:rPr lang="en-US" dirty="0"/>
              <a:t>Oxidative stress was defined as the lack of balance between the occurrence of reactive oxygen/nitrogen species (ROS/RNS) and the organism's capacity to counteract their action by the </a:t>
            </a:r>
            <a:r>
              <a:rPr lang="en-US" dirty="0" smtClean="0"/>
              <a:t>anti oxidative protection system (1)  </a:t>
            </a:r>
          </a:p>
          <a:p>
            <a:r>
              <a:rPr lang="en-US" dirty="0"/>
              <a:t>Oxidative stress emerges from an enhanced ROS/RNS generation or from a decay of the antioxidant protective ability, being characterized by the reduced capacity of endogenous systems to fight against the oxidative attack directed towards target biomolecules. Its </a:t>
            </a:r>
            <a:r>
              <a:rPr lang="en-US" dirty="0" err="1"/>
              <a:t>severeness</a:t>
            </a:r>
            <a:r>
              <a:rPr lang="en-US" dirty="0"/>
              <a:t> is associated with several pathologies like cardiovascular, cancer and </a:t>
            </a:r>
            <a:r>
              <a:rPr lang="en-US" dirty="0" smtClean="0"/>
              <a:t>aging (1)</a:t>
            </a:r>
          </a:p>
          <a:p>
            <a:r>
              <a:rPr lang="en-US" dirty="0"/>
              <a:t>Various modifiable factors, such as diet, smoking, or medicines, are able to influence the OS process</a:t>
            </a:r>
          </a:p>
          <a:p>
            <a:endParaRPr lang="en-US" dirty="0"/>
          </a:p>
        </p:txBody>
      </p:sp>
    </p:spTree>
    <p:extLst>
      <p:ext uri="{BB962C8B-B14F-4D97-AF65-F5344CB8AC3E}">
        <p14:creationId xmlns:p14="http://schemas.microsoft.com/office/powerpoint/2010/main" val="2257778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Antioxidants\</a:t>
            </a:r>
            <a:r>
              <a:rPr lang="en-US" sz="2800" dirty="0"/>
              <a:t> Endogenous non-enzymatic antioxidants in the human body</a:t>
            </a:r>
            <a:br>
              <a:rPr lang="en-US" sz="2800" dirty="0"/>
            </a:br>
            <a:r>
              <a:rPr lang="en-US" sz="2800" dirty="0" smtClean="0"/>
              <a:t> </a:t>
            </a:r>
            <a:endParaRPr lang="en-US" sz="2800"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888" t="19246" r="9865" b="12103"/>
          <a:stretch/>
        </p:blipFill>
        <p:spPr bwMode="auto">
          <a:xfrm>
            <a:off x="685800" y="1676400"/>
            <a:ext cx="8098973" cy="502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271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major intrinsic non-enzymatic antioxidants, which </a:t>
            </a:r>
            <a:r>
              <a:rPr lang="en-US" dirty="0" smtClean="0"/>
              <a:t>include</a:t>
            </a:r>
          </a:p>
          <a:p>
            <a:r>
              <a:rPr lang="en-US" dirty="0" smtClean="0"/>
              <a:t>1- </a:t>
            </a:r>
            <a:r>
              <a:rPr lang="en-US" dirty="0"/>
              <a:t>metal-binding proteins (MBPs</a:t>
            </a:r>
            <a:r>
              <a:rPr lang="en-US" dirty="0" smtClean="0"/>
              <a:t>)</a:t>
            </a:r>
          </a:p>
          <a:p>
            <a:r>
              <a:rPr lang="en-US" dirty="0" smtClean="0"/>
              <a:t>2- </a:t>
            </a:r>
            <a:r>
              <a:rPr lang="en-US" dirty="0"/>
              <a:t>glutathione (GSH</a:t>
            </a:r>
            <a:r>
              <a:rPr lang="en-US" dirty="0" smtClean="0"/>
              <a:t>)</a:t>
            </a:r>
          </a:p>
          <a:p>
            <a:r>
              <a:rPr lang="en-US" dirty="0" smtClean="0"/>
              <a:t>3- </a:t>
            </a:r>
            <a:r>
              <a:rPr lang="en-US" dirty="0"/>
              <a:t>uric acid (</a:t>
            </a:r>
            <a:r>
              <a:rPr lang="en-US" dirty="0" smtClean="0"/>
              <a:t>UA)</a:t>
            </a:r>
          </a:p>
          <a:p>
            <a:r>
              <a:rPr lang="en-US" dirty="0" smtClean="0"/>
              <a:t>3-melatonin </a:t>
            </a:r>
            <a:r>
              <a:rPr lang="en-US" dirty="0"/>
              <a:t>(</a:t>
            </a:r>
            <a:r>
              <a:rPr lang="en-US" dirty="0" smtClean="0"/>
              <a:t>MEL)</a:t>
            </a:r>
          </a:p>
          <a:p>
            <a:r>
              <a:rPr lang="en-US" dirty="0" smtClean="0"/>
              <a:t>4-bilirubin </a:t>
            </a:r>
            <a:r>
              <a:rPr lang="en-US" dirty="0"/>
              <a:t>(BIL) </a:t>
            </a:r>
          </a:p>
          <a:p>
            <a:r>
              <a:rPr lang="en-US" dirty="0" smtClean="0"/>
              <a:t>5-  </a:t>
            </a:r>
            <a:r>
              <a:rPr lang="en-US" dirty="0"/>
              <a:t>polyamines (PAs). Due to their location, these proteins and low molecular mass substances provide effective mechanisms of intracellular or extracellular </a:t>
            </a:r>
            <a:r>
              <a:rPr lang="en-US" dirty="0" smtClean="0"/>
              <a:t>defense </a:t>
            </a:r>
            <a:r>
              <a:rPr lang="en-US" dirty="0"/>
              <a:t>against ROS and reactive nitrogen species (RNS</a:t>
            </a:r>
            <a:r>
              <a:rPr lang="en-US" dirty="0" smtClean="0"/>
              <a:t>)</a:t>
            </a:r>
          </a:p>
          <a:p>
            <a:endParaRPr lang="en-US" dirty="0"/>
          </a:p>
          <a:p>
            <a:endParaRPr lang="en-US" dirty="0"/>
          </a:p>
        </p:txBody>
      </p:sp>
    </p:spTree>
    <p:extLst>
      <p:ext uri="{BB962C8B-B14F-4D97-AF65-F5344CB8AC3E}">
        <p14:creationId xmlns:p14="http://schemas.microsoft.com/office/powerpoint/2010/main" val="1863507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82000" cy="5897563"/>
          </a:xfrm>
        </p:spPr>
        <p:txBody>
          <a:bodyPr>
            <a:noAutofit/>
          </a:bodyPr>
          <a:lstStyle/>
          <a:p>
            <a:r>
              <a:rPr lang="en-US" sz="2000" dirty="0"/>
              <a:t>MBPs are the main contributors to the plasma antioxidant capacity </a:t>
            </a:r>
            <a:endParaRPr lang="en-US" sz="2000" dirty="0" smtClean="0"/>
          </a:p>
          <a:p>
            <a:r>
              <a:rPr lang="en-US" sz="2000" dirty="0" smtClean="0"/>
              <a:t> </a:t>
            </a:r>
            <a:r>
              <a:rPr lang="en-US" sz="2000" dirty="0"/>
              <a:t>Their antioxidant properties involve their ability to bind metal ions. These free-redox-active transition metal ions (Cu 2 + and Fe 2+) can be extremely pro-oxidant, which means that they can react with hydrogen peroxide and catalyze formation of reactive species (ROS) </a:t>
            </a:r>
            <a:endParaRPr lang="en-US" sz="2000" dirty="0" smtClean="0"/>
          </a:p>
          <a:p>
            <a:r>
              <a:rPr lang="en-US" sz="2000" dirty="0" smtClean="0"/>
              <a:t> </a:t>
            </a:r>
            <a:r>
              <a:rPr lang="en-US" sz="2000" dirty="0"/>
              <a:t>Some of these proteins can additionally act as true scavengers of reactive species e.g. free sulfhydryl groups of cysteine in ALB and MTs are able to scavenge hydroxyl radicals. Such MBPs as transferrin (TF), ferritin (FER) and </a:t>
            </a:r>
            <a:r>
              <a:rPr lang="en-US" sz="2000" dirty="0" err="1"/>
              <a:t>lactoferrin</a:t>
            </a:r>
            <a:r>
              <a:rPr lang="en-US" sz="2000" dirty="0"/>
              <a:t> (LTF) are </a:t>
            </a:r>
            <a:r>
              <a:rPr lang="en-US" sz="2000" dirty="0" err="1"/>
              <a:t>chelators</a:t>
            </a:r>
            <a:r>
              <a:rPr lang="en-US" sz="2000" dirty="0"/>
              <a:t> of redox-active iron (Fe 2+), which can be effective free radical inhibitors </a:t>
            </a:r>
          </a:p>
          <a:p>
            <a:r>
              <a:rPr lang="en-US" sz="2000" dirty="0" smtClean="0"/>
              <a:t> </a:t>
            </a:r>
            <a:r>
              <a:rPr lang="en-US" sz="2000" dirty="0"/>
              <a:t>In contrast, </a:t>
            </a:r>
            <a:r>
              <a:rPr lang="en-US" sz="2000" dirty="0" err="1"/>
              <a:t>ceruloplasmin</a:t>
            </a:r>
            <a:r>
              <a:rPr lang="en-US" sz="2000" dirty="0"/>
              <a:t> acts as a reactive species inhibitor by binding free copper (Cu 2+) and iron ions </a:t>
            </a:r>
            <a:r>
              <a:rPr lang="en-US" sz="2000" dirty="0" smtClean="0"/>
              <a:t>(</a:t>
            </a:r>
          </a:p>
          <a:p>
            <a:r>
              <a:rPr lang="en-US" sz="2000" dirty="0" smtClean="0"/>
              <a:t>In </a:t>
            </a:r>
            <a:r>
              <a:rPr lang="en-US" sz="2000" dirty="0"/>
              <a:t>turn, albumin (ALB) is a multifunctional </a:t>
            </a:r>
            <a:r>
              <a:rPr lang="en-US" sz="2000" dirty="0" err="1"/>
              <a:t>antioxidative</a:t>
            </a:r>
            <a:r>
              <a:rPr lang="en-US" sz="2000" dirty="0"/>
              <a:t> protein, which binds redox metals (Fe II and Cu II) and can also act as a true scavenger reacting with hydroxyl </a:t>
            </a:r>
            <a:r>
              <a:rPr lang="en-US" sz="2000" dirty="0" smtClean="0"/>
              <a:t>radicals.</a:t>
            </a:r>
          </a:p>
          <a:p>
            <a:r>
              <a:rPr lang="en-US" sz="2000" dirty="0" smtClean="0"/>
              <a:t> </a:t>
            </a:r>
            <a:r>
              <a:rPr lang="en-US" sz="2000" dirty="0"/>
              <a:t>Myoglobin (MB) is another MBP, which is mainly an effective NO </a:t>
            </a:r>
            <a:r>
              <a:rPr lang="en-US" sz="2000" dirty="0" smtClean="0"/>
              <a:t>scavenger.</a:t>
            </a:r>
          </a:p>
          <a:p>
            <a:r>
              <a:rPr lang="en-US" sz="2000" dirty="0" smtClean="0"/>
              <a:t> </a:t>
            </a:r>
            <a:r>
              <a:rPr lang="en-US" sz="2000" dirty="0" err="1"/>
              <a:t>Metallothionein</a:t>
            </a:r>
            <a:r>
              <a:rPr lang="en-US" sz="2000" dirty="0"/>
              <a:t> is capable of binding redox-active metal ions, e.g. Cu and redox-stable metal ions e.g. Zn and Cd, protecting cells against toxic metals. It also acts as a scavenger of reactive species</a:t>
            </a:r>
          </a:p>
        </p:txBody>
      </p:sp>
    </p:spTree>
    <p:extLst>
      <p:ext uri="{BB962C8B-B14F-4D97-AF65-F5344CB8AC3E}">
        <p14:creationId xmlns:p14="http://schemas.microsoft.com/office/powerpoint/2010/main" val="395507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Antioxidants </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main mechanisms of antioxidants include free radical scavenging by single electrons or hydrogen atom transfer to reactive species; inhibition of expression, synthesis or activity of </a:t>
            </a:r>
            <a:r>
              <a:rPr lang="en-US" dirty="0" err="1"/>
              <a:t>prooxidant</a:t>
            </a:r>
            <a:r>
              <a:rPr lang="en-US" dirty="0"/>
              <a:t> enzymes involved in the formation of reactive species; the metal transition chelating effect of promoters of reactive species; and activation or induction of antioxidant </a:t>
            </a:r>
            <a:r>
              <a:rPr lang="en-US" dirty="0" smtClean="0"/>
              <a:t>enzymes</a:t>
            </a:r>
          </a:p>
          <a:p>
            <a:r>
              <a:rPr lang="en-US" dirty="0"/>
              <a:t>As for dietary antioxidants, the scores included Vitamin C, Vitamin E, carotenoids, flavonoids, and </a:t>
            </a:r>
            <a:r>
              <a:rPr lang="en-US" dirty="0" err="1"/>
              <a:t>glucosinolates</a:t>
            </a:r>
            <a:r>
              <a:rPr lang="en-US" dirty="0"/>
              <a:t>, among others. Vitamin C is a water-soluble antioxidant that scavenges oxygen-derived free radicals including those produced by lipid </a:t>
            </a:r>
            <a:r>
              <a:rPr lang="en-US" dirty="0" smtClean="0"/>
              <a:t>peroxidation</a:t>
            </a:r>
          </a:p>
          <a:p>
            <a:r>
              <a:rPr lang="en-US" dirty="0" smtClean="0"/>
              <a:t> Vitamin C </a:t>
            </a:r>
            <a:r>
              <a:rPr lang="en-US" dirty="0"/>
              <a:t>can also regenerate α-</a:t>
            </a:r>
            <a:r>
              <a:rPr lang="en-US" dirty="0" err="1"/>
              <a:t>tocopherol</a:t>
            </a:r>
            <a:r>
              <a:rPr lang="en-US" dirty="0"/>
              <a:t>, thereby contributing to its protection against lipid </a:t>
            </a:r>
            <a:r>
              <a:rPr lang="en-US" dirty="0" smtClean="0"/>
              <a:t>peroxidation. </a:t>
            </a:r>
            <a:r>
              <a:rPr lang="en-US" dirty="0"/>
              <a:t>Carotenoids have potential antioxidant properties because of their chemical structure (</a:t>
            </a:r>
            <a:r>
              <a:rPr lang="en-US" dirty="0" err="1"/>
              <a:t>isoprenoids</a:t>
            </a:r>
            <a:r>
              <a:rPr lang="en-US" dirty="0"/>
              <a:t> in chains of </a:t>
            </a:r>
            <a:r>
              <a:rPr lang="en-US" dirty="0" err="1"/>
              <a:t>polyenes</a:t>
            </a:r>
            <a:r>
              <a:rPr lang="en-US" dirty="0"/>
              <a:t>) and interaction with biological membranes. These molecules act as scavengers of ROS protecting against OS and are able to reverse OS-induced inflammation processes</a:t>
            </a:r>
            <a:endParaRPr lang="en-US" dirty="0"/>
          </a:p>
        </p:txBody>
      </p:sp>
    </p:spTree>
    <p:extLst>
      <p:ext uri="{BB962C8B-B14F-4D97-AF65-F5344CB8AC3E}">
        <p14:creationId xmlns:p14="http://schemas.microsoft.com/office/powerpoint/2010/main" val="3991625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305800" cy="5516563"/>
          </a:xfrm>
        </p:spPr>
        <p:txBody>
          <a:bodyPr>
            <a:normAutofit fontScale="62500" lnSpcReduction="20000"/>
          </a:bodyPr>
          <a:lstStyle/>
          <a:p>
            <a:r>
              <a:rPr lang="en-US" dirty="0"/>
              <a:t>Among carotenoids, </a:t>
            </a:r>
            <a:r>
              <a:rPr lang="el-GR" dirty="0"/>
              <a:t>β </a:t>
            </a:r>
            <a:r>
              <a:rPr lang="en-US" dirty="0"/>
              <a:t>and </a:t>
            </a:r>
            <a:r>
              <a:rPr lang="el-GR" dirty="0"/>
              <a:t>α-</a:t>
            </a:r>
            <a:r>
              <a:rPr lang="en-US" dirty="0"/>
              <a:t>carotene, </a:t>
            </a:r>
            <a:r>
              <a:rPr lang="en-US" dirty="0" err="1"/>
              <a:t>zeaxanthin</a:t>
            </a:r>
            <a:r>
              <a:rPr lang="en-US" dirty="0"/>
              <a:t> </a:t>
            </a:r>
            <a:r>
              <a:rPr lang="el-GR" dirty="0"/>
              <a:t>β-</a:t>
            </a:r>
            <a:r>
              <a:rPr lang="en-US" dirty="0" err="1"/>
              <a:t>cryptoxanthine</a:t>
            </a:r>
            <a:r>
              <a:rPr lang="en-US" dirty="0"/>
              <a:t> and </a:t>
            </a:r>
            <a:r>
              <a:rPr lang="en-US" dirty="0" err="1"/>
              <a:t>licopene</a:t>
            </a:r>
            <a:r>
              <a:rPr lang="en-US" dirty="0"/>
              <a:t> are very efficient at neutralizing ROS by quenching singlet oxygen, neutralizing </a:t>
            </a:r>
            <a:r>
              <a:rPr lang="en-US" dirty="0" err="1"/>
              <a:t>thyol</a:t>
            </a:r>
            <a:r>
              <a:rPr lang="en-US" dirty="0"/>
              <a:t> radicals, and stabilizing </a:t>
            </a:r>
            <a:r>
              <a:rPr lang="en-US" dirty="0" err="1"/>
              <a:t>peroxyl</a:t>
            </a:r>
            <a:r>
              <a:rPr lang="en-US" dirty="0"/>
              <a:t> </a:t>
            </a:r>
            <a:r>
              <a:rPr lang="en-US" dirty="0" smtClean="0"/>
              <a:t>radicals. </a:t>
            </a:r>
          </a:p>
          <a:p>
            <a:endParaRPr lang="en-US" dirty="0" smtClean="0"/>
          </a:p>
          <a:p>
            <a:r>
              <a:rPr lang="en-US" dirty="0" err="1" smtClean="0"/>
              <a:t>Licopene</a:t>
            </a:r>
            <a:r>
              <a:rPr lang="en-US" dirty="0" smtClean="0"/>
              <a:t> </a:t>
            </a:r>
            <a:r>
              <a:rPr lang="en-US" dirty="0"/>
              <a:t>is the carotenoid exerting the highest in vitro antioxidant activity. Its antioxidant potential consists in catching peroxide radicals and consequently inhibiting DNA damage and lipid peroxidation, including LDL </a:t>
            </a:r>
            <a:r>
              <a:rPr lang="en-US" dirty="0" smtClean="0"/>
              <a:t>lipoproteins</a:t>
            </a:r>
          </a:p>
          <a:p>
            <a:endParaRPr lang="en-US" dirty="0" smtClean="0"/>
          </a:p>
          <a:p>
            <a:r>
              <a:rPr lang="en-US" dirty="0"/>
              <a:t>Vitamin E comprises four </a:t>
            </a:r>
            <a:r>
              <a:rPr lang="en-US" dirty="0" err="1"/>
              <a:t>tocopherols</a:t>
            </a:r>
            <a:r>
              <a:rPr lang="en-US" dirty="0"/>
              <a:t> (α, β, γ, and δ) and four </a:t>
            </a:r>
            <a:r>
              <a:rPr lang="en-US" dirty="0" err="1"/>
              <a:t>tocotrienols</a:t>
            </a:r>
            <a:r>
              <a:rPr lang="en-US" dirty="0"/>
              <a:t>, with α-</a:t>
            </a:r>
            <a:r>
              <a:rPr lang="en-US" dirty="0" err="1"/>
              <a:t>tocopherol</a:t>
            </a:r>
            <a:r>
              <a:rPr lang="en-US" dirty="0"/>
              <a:t> being the most biologically active form. It is a fat-soluble compound with many physiologic functions against diseases initiated or promoted by oxygen radicals, by conferring protection against lipid peroxidation and by conserving the membrane integrity. Both β-carotene and α-</a:t>
            </a:r>
            <a:r>
              <a:rPr lang="en-US" dirty="0" err="1"/>
              <a:t>tocopherol</a:t>
            </a:r>
            <a:r>
              <a:rPr lang="en-US" dirty="0"/>
              <a:t> can act </a:t>
            </a:r>
            <a:r>
              <a:rPr lang="en-US" dirty="0" err="1"/>
              <a:t>synergically</a:t>
            </a:r>
            <a:r>
              <a:rPr lang="en-US" dirty="0"/>
              <a:t> in cell membranes to reduce lipid peroxidation </a:t>
            </a:r>
            <a:r>
              <a:rPr lang="en-US" dirty="0" smtClean="0"/>
              <a:t>. </a:t>
            </a:r>
          </a:p>
          <a:p>
            <a:r>
              <a:rPr lang="en-US" dirty="0" smtClean="0"/>
              <a:t>Also</a:t>
            </a:r>
            <a:r>
              <a:rPr lang="en-US" dirty="0"/>
              <a:t>, together with ascorbic acid, these compounds work synergistically against ROS and RNS.</a:t>
            </a:r>
            <a:endParaRPr lang="en-US" dirty="0"/>
          </a:p>
        </p:txBody>
      </p:sp>
    </p:spTree>
    <p:extLst>
      <p:ext uri="{BB962C8B-B14F-4D97-AF65-F5344CB8AC3E}">
        <p14:creationId xmlns:p14="http://schemas.microsoft.com/office/powerpoint/2010/main" val="3142576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Flavonoids are compounds that belong to polyphenols, widely distributed in the plant kingdom. This group of compounds comprises several subclasses (e.g., flavones, </a:t>
            </a:r>
            <a:r>
              <a:rPr lang="en-US" dirty="0" err="1"/>
              <a:t>flavonols</a:t>
            </a:r>
            <a:r>
              <a:rPr lang="en-US" dirty="0"/>
              <a:t>, </a:t>
            </a:r>
            <a:r>
              <a:rPr lang="en-US" dirty="0" err="1"/>
              <a:t>flavanones</a:t>
            </a:r>
            <a:r>
              <a:rPr lang="en-US" dirty="0"/>
              <a:t>, </a:t>
            </a:r>
            <a:r>
              <a:rPr lang="en-US" dirty="0" err="1"/>
              <a:t>flavanoles</a:t>
            </a:r>
            <a:r>
              <a:rPr lang="en-US" dirty="0"/>
              <a:t>, </a:t>
            </a:r>
            <a:r>
              <a:rPr lang="en-US" dirty="0" err="1"/>
              <a:t>anthocyanidins</a:t>
            </a:r>
            <a:r>
              <a:rPr lang="en-US" dirty="0"/>
              <a:t>, and </a:t>
            </a:r>
            <a:r>
              <a:rPr lang="en-US" dirty="0" err="1"/>
              <a:t>isoflavones</a:t>
            </a:r>
            <a:r>
              <a:rPr lang="en-US" dirty="0" smtClean="0"/>
              <a:t>). </a:t>
            </a:r>
          </a:p>
          <a:p>
            <a:r>
              <a:rPr lang="en-US" dirty="0" smtClean="0"/>
              <a:t>Some </a:t>
            </a:r>
            <a:r>
              <a:rPr lang="en-US" dirty="0"/>
              <a:t>of its antioxidant functions are based on the donation of hydrogen to free radicals, the prevention of metal-catalyzing free-radical formation, and the integration of cell membranes to protect against lipid </a:t>
            </a:r>
            <a:r>
              <a:rPr lang="en-US" dirty="0" smtClean="0"/>
              <a:t>peroxidation</a:t>
            </a:r>
          </a:p>
          <a:p>
            <a:r>
              <a:rPr lang="en-US" dirty="0" err="1"/>
              <a:t>Glucosinolates</a:t>
            </a:r>
            <a:r>
              <a:rPr lang="en-US" dirty="0"/>
              <a:t>, secondary metabolites in Brassica vegetables, are sulfur compounds with antioxidant functions via their hydrolyzed forms (</a:t>
            </a:r>
            <a:r>
              <a:rPr lang="en-US" dirty="0" err="1"/>
              <a:t>indoles</a:t>
            </a:r>
            <a:r>
              <a:rPr lang="en-US" dirty="0"/>
              <a:t> and (</a:t>
            </a:r>
            <a:r>
              <a:rPr lang="en-US" dirty="0" err="1"/>
              <a:t>iso</a:t>
            </a:r>
            <a:r>
              <a:rPr lang="en-US" dirty="0"/>
              <a:t>)</a:t>
            </a:r>
            <a:r>
              <a:rPr lang="en-US" dirty="0" err="1"/>
              <a:t>thiocyanates</a:t>
            </a:r>
            <a:r>
              <a:rPr lang="en-US" dirty="0"/>
              <a:t>) </a:t>
            </a:r>
            <a:endParaRPr lang="en-US" dirty="0"/>
          </a:p>
        </p:txBody>
      </p:sp>
    </p:spTree>
    <p:extLst>
      <p:ext uri="{BB962C8B-B14F-4D97-AF65-F5344CB8AC3E}">
        <p14:creationId xmlns:p14="http://schemas.microsoft.com/office/powerpoint/2010/main" val="1943823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Regarding minerals, Se is a cofactor of glutathione peroxidase (</a:t>
            </a:r>
            <a:r>
              <a:rPr lang="en-US" dirty="0" err="1"/>
              <a:t>GPx</a:t>
            </a:r>
            <a:r>
              <a:rPr lang="en-US" dirty="0"/>
              <a:t>), which reduces H</a:t>
            </a:r>
            <a:r>
              <a:rPr lang="en-US" baseline="-25000" dirty="0"/>
              <a:t>2</a:t>
            </a:r>
            <a:r>
              <a:rPr lang="en-US" dirty="0"/>
              <a:t>O</a:t>
            </a:r>
            <a:r>
              <a:rPr lang="en-US" baseline="-25000" dirty="0"/>
              <a:t>2</a:t>
            </a:r>
            <a:r>
              <a:rPr lang="en-US" dirty="0"/>
              <a:t> including </a:t>
            </a:r>
            <a:r>
              <a:rPr lang="en-US" dirty="0" err="1"/>
              <a:t>hydroperoxides</a:t>
            </a:r>
            <a:r>
              <a:rPr lang="en-US" dirty="0"/>
              <a:t> generated by oxidation of fatty acids, phospholipids, and cholesterol. Glutathione </a:t>
            </a:r>
            <a:r>
              <a:rPr lang="en-US" dirty="0" err="1"/>
              <a:t>reductase</a:t>
            </a:r>
            <a:r>
              <a:rPr lang="en-US" dirty="0"/>
              <a:t> is also Se-dependent and responsible for maintaining the ratio </a:t>
            </a:r>
            <a:r>
              <a:rPr lang="en-US" dirty="0" smtClean="0"/>
              <a:t>GSH/GSSG.</a:t>
            </a:r>
          </a:p>
          <a:p>
            <a:r>
              <a:rPr lang="en-US" dirty="0" smtClean="0"/>
              <a:t> </a:t>
            </a:r>
            <a:r>
              <a:rPr lang="en-US" dirty="0"/>
              <a:t>Se is also a cofactor of </a:t>
            </a:r>
            <a:r>
              <a:rPr lang="en-US" dirty="0" err="1"/>
              <a:t>thioredoxin</a:t>
            </a:r>
            <a:r>
              <a:rPr lang="en-US" dirty="0"/>
              <a:t> </a:t>
            </a:r>
            <a:r>
              <a:rPr lang="en-US" dirty="0" err="1"/>
              <a:t>reductase</a:t>
            </a:r>
            <a:r>
              <a:rPr lang="en-US" dirty="0"/>
              <a:t> enzymes, which protect against oxidative damage by regenerating oxidized vitamin C </a:t>
            </a:r>
            <a:r>
              <a:rPr lang="en-US" dirty="0" smtClean="0"/>
              <a:t>.</a:t>
            </a:r>
          </a:p>
          <a:p>
            <a:r>
              <a:rPr lang="en-US" dirty="0" smtClean="0"/>
              <a:t> </a:t>
            </a:r>
            <a:r>
              <a:rPr lang="en-US" dirty="0"/>
              <a:t>Zn is another antioxidant mineral considered in OBSs. It is a cofactor of more than 300 enzymes and of more than 2000 transcriptional factors, of which some are involved in the endogenous antioxidant system. Prominent among these enzymes are superoxide dismutase (SOD) and </a:t>
            </a:r>
            <a:r>
              <a:rPr lang="en-US" dirty="0" err="1"/>
              <a:t>GPx</a:t>
            </a:r>
            <a:r>
              <a:rPr lang="en-US" dirty="0"/>
              <a:t>. </a:t>
            </a:r>
            <a:endParaRPr lang="en-US" dirty="0" smtClean="0"/>
          </a:p>
          <a:p>
            <a:r>
              <a:rPr lang="en-US" dirty="0" smtClean="0"/>
              <a:t>This </a:t>
            </a:r>
            <a:r>
              <a:rPr lang="en-US" dirty="0"/>
              <a:t>mineral also induces the synthesis of </a:t>
            </a:r>
            <a:r>
              <a:rPr lang="en-US" dirty="0" err="1"/>
              <a:t>metallothioneins</a:t>
            </a:r>
            <a:r>
              <a:rPr lang="en-US" dirty="0"/>
              <a:t>, through which the activity of ROS and NADPH-oxidase are </a:t>
            </a:r>
            <a:r>
              <a:rPr lang="en-US" dirty="0" smtClean="0"/>
              <a:t>blocked</a:t>
            </a:r>
            <a:endParaRPr lang="en-US" dirty="0"/>
          </a:p>
        </p:txBody>
      </p:sp>
    </p:spTree>
    <p:extLst>
      <p:ext uri="{BB962C8B-B14F-4D97-AF65-F5344CB8AC3E}">
        <p14:creationId xmlns:p14="http://schemas.microsoft.com/office/powerpoint/2010/main" val="1337506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Life style factors </a:t>
            </a:r>
            <a:endParaRPr lang="en-US" dirty="0"/>
          </a:p>
        </p:txBody>
      </p:sp>
      <p:sp>
        <p:nvSpPr>
          <p:cNvPr id="3" name="Content Placeholder 2"/>
          <p:cNvSpPr>
            <a:spLocks noGrp="1"/>
          </p:cNvSpPr>
          <p:nvPr>
            <p:ph idx="1"/>
          </p:nvPr>
        </p:nvSpPr>
        <p:spPr>
          <a:xfrm>
            <a:off x="381000" y="1066800"/>
            <a:ext cx="8305800" cy="5410200"/>
          </a:xfrm>
        </p:spPr>
        <p:txBody>
          <a:bodyPr>
            <a:noAutofit/>
          </a:bodyPr>
          <a:lstStyle/>
          <a:p>
            <a:r>
              <a:rPr lang="en-US" sz="1800" dirty="0"/>
              <a:t>With respect to lifestyle factors, there were also antioxidant and pro-oxidant factors considered. The only antioxidant factor was physical activity, for which several studies have shown that, regardless of the intensity and type of exercise, physical activity tends to increase antioxidant markers, while pro-oxidant markers are decreased </a:t>
            </a:r>
            <a:r>
              <a:rPr lang="en-US" sz="1800" dirty="0" smtClean="0"/>
              <a:t>.</a:t>
            </a:r>
          </a:p>
          <a:p>
            <a:r>
              <a:rPr lang="en-US" sz="1800" dirty="0" smtClean="0"/>
              <a:t> </a:t>
            </a:r>
            <a:r>
              <a:rPr lang="en-US" sz="1800" dirty="0"/>
              <a:t>The mechanisms by which response to OS is activated are initiation of cellular antioxidant signaling systems and enhancement of the expression of antioxidant enzymes </a:t>
            </a:r>
            <a:r>
              <a:rPr lang="en-US" sz="1800" dirty="0" smtClean="0"/>
              <a:t>.</a:t>
            </a:r>
          </a:p>
          <a:p>
            <a:r>
              <a:rPr lang="en-US" sz="1800" dirty="0" smtClean="0"/>
              <a:t> </a:t>
            </a:r>
            <a:r>
              <a:rPr lang="en-US" sz="1800" dirty="0"/>
              <a:t>Alcohol intake and smoking are two of the main factors acting as pro-oxidants. It is generally recognized that alcohol consumption can increase ROS and subsequently inflammation. Chronic alcohol intake induces OS through oxidation of ethanol to acetaldehyde, which can lead to RONS production, nucleic acid oxidation, and decreased activity of antioxidant enzymes </a:t>
            </a:r>
            <a:r>
              <a:rPr lang="en-US" sz="1800" dirty="0" smtClean="0"/>
              <a:t>.</a:t>
            </a:r>
          </a:p>
          <a:p>
            <a:r>
              <a:rPr lang="en-US" sz="1800" dirty="0" smtClean="0"/>
              <a:t> </a:t>
            </a:r>
            <a:r>
              <a:rPr lang="en-US" sz="1800" dirty="0"/>
              <a:t>Smoking and alcohol intake together might more prominently affect OS redox balance. In fact, smoking is a fundamental factor in the assessment of the individual´s pro-oxidant status. Cigarette smoking has been shown to influence the levels of some antioxidants in plasma </a:t>
            </a:r>
            <a:r>
              <a:rPr lang="en-US" sz="1800" dirty="0" smtClean="0"/>
              <a:t>. </a:t>
            </a:r>
            <a:r>
              <a:rPr lang="en-US" sz="1800" dirty="0"/>
              <a:t>Tobacco is also related to inhalation of free radicals from smoke released during combustion </a:t>
            </a:r>
            <a:r>
              <a:rPr lang="en-US" sz="1800" dirty="0" smtClean="0"/>
              <a:t>, </a:t>
            </a:r>
            <a:r>
              <a:rPr lang="en-US" sz="1800" dirty="0"/>
              <a:t>and smoking-induced free radicals have been detected in many tissues and organ systems</a:t>
            </a:r>
            <a:endParaRPr lang="en-US" sz="1800" dirty="0"/>
          </a:p>
        </p:txBody>
      </p:sp>
    </p:spTree>
    <p:extLst>
      <p:ext uri="{BB962C8B-B14F-4D97-AF65-F5344CB8AC3E}">
        <p14:creationId xmlns:p14="http://schemas.microsoft.com/office/powerpoint/2010/main" val="232681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Another pro-oxidant factor included in most OBSs is obesity (body mass index, BMI, &gt;30 kg/m</a:t>
            </a:r>
            <a:r>
              <a:rPr lang="en-US" baseline="30000" dirty="0"/>
              <a:t>2</a:t>
            </a:r>
            <a:r>
              <a:rPr lang="en-US" dirty="0"/>
              <a:t>). OS induction in obesity has been related to metabolic switches and the involvement of redox-responsive signaling pathways in several clinical studies. These studies have elucidated not only a relationship between free radical biomarkers and BMI but also how several cell functions or tissues (including vascular endothelial cells, </a:t>
            </a:r>
            <a:r>
              <a:rPr lang="en-US" dirty="0" err="1"/>
              <a:t>myocytes</a:t>
            </a:r>
            <a:r>
              <a:rPr lang="en-US" dirty="0"/>
              <a:t>, or pancreatic-β-cells) are altered by OS-associated obesity, thereby leading to the development of metabolic </a:t>
            </a:r>
            <a:r>
              <a:rPr lang="en-US" dirty="0" smtClean="0"/>
              <a:t>diseases</a:t>
            </a:r>
          </a:p>
          <a:p>
            <a:endParaRPr lang="en-US" dirty="0" smtClean="0"/>
          </a:p>
          <a:p>
            <a:endParaRPr lang="en-US" dirty="0"/>
          </a:p>
          <a:p>
            <a:endParaRPr lang="en-US" dirty="0" smtClean="0"/>
          </a:p>
          <a:p>
            <a:r>
              <a:rPr lang="en-US" dirty="0"/>
              <a:t>https://www.ncbi.nlm.nih.gov/pmc/articles/PMC6520884/</a:t>
            </a:r>
          </a:p>
        </p:txBody>
      </p:sp>
    </p:spTree>
    <p:extLst>
      <p:ext uri="{BB962C8B-B14F-4D97-AF65-F5344CB8AC3E}">
        <p14:creationId xmlns:p14="http://schemas.microsoft.com/office/powerpoint/2010/main" val="3123885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94985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radicals (2) </a:t>
            </a:r>
            <a:endParaRPr lang="en-US" dirty="0"/>
          </a:p>
        </p:txBody>
      </p:sp>
      <p:sp>
        <p:nvSpPr>
          <p:cNvPr id="3" name="Content Placeholder 2"/>
          <p:cNvSpPr>
            <a:spLocks noGrp="1"/>
          </p:cNvSpPr>
          <p:nvPr>
            <p:ph idx="1"/>
          </p:nvPr>
        </p:nvSpPr>
        <p:spPr/>
        <p:txBody>
          <a:bodyPr>
            <a:normAutofit fontScale="70000" lnSpcReduction="20000"/>
          </a:bodyPr>
          <a:lstStyle/>
          <a:p>
            <a:r>
              <a:rPr lang="en-US" dirty="0"/>
              <a:t>As a scientific term, free radicals are essentially unstable </a:t>
            </a:r>
            <a:r>
              <a:rPr lang="en-US" dirty="0" smtClean="0"/>
              <a:t>atoms" in </a:t>
            </a:r>
            <a:r>
              <a:rPr lang="en-US" dirty="0"/>
              <a:t>medicine, they cause cells to break down over time and are linked to aging</a:t>
            </a:r>
            <a:endParaRPr lang="en-US" b="1" dirty="0" smtClean="0"/>
          </a:p>
          <a:p>
            <a:endParaRPr lang="en-US" dirty="0"/>
          </a:p>
          <a:p>
            <a:r>
              <a:rPr lang="en-US" dirty="0" smtClean="0"/>
              <a:t>Free </a:t>
            </a:r>
            <a:r>
              <a:rPr lang="en-US" dirty="0"/>
              <a:t>radical-induced damage in oxidative stress has been confirmed as a contributor to the pathogenesis and </a:t>
            </a:r>
            <a:r>
              <a:rPr lang="en-US" dirty="0" smtClean="0"/>
              <a:t>pathophysiology of many chronic health problems such as neurodegenerative diseases (Parkinson, </a:t>
            </a:r>
            <a:r>
              <a:rPr lang="en-US" dirty="0" err="1" smtClean="0"/>
              <a:t>Alzhemier</a:t>
            </a:r>
            <a:r>
              <a:rPr lang="en-US" dirty="0" smtClean="0"/>
              <a:t> and others) </a:t>
            </a:r>
          </a:p>
          <a:p>
            <a:r>
              <a:rPr lang="en-US" dirty="0"/>
              <a:t>un-neutralized free radicals prompt a series of reactions that can damage DNA, proteins, and lipids, leading to cell injury and death </a:t>
            </a:r>
            <a:r>
              <a:rPr lang="en-US" dirty="0" smtClean="0"/>
              <a:t>.</a:t>
            </a:r>
          </a:p>
          <a:p>
            <a:endParaRPr lang="en-US" dirty="0"/>
          </a:p>
          <a:p>
            <a:r>
              <a:rPr lang="en-US" dirty="0" smtClean="0"/>
              <a:t> </a:t>
            </a:r>
            <a:endParaRPr lang="en-US" dirty="0"/>
          </a:p>
        </p:txBody>
      </p:sp>
    </p:spTree>
    <p:extLst>
      <p:ext uri="{BB962C8B-B14F-4D97-AF65-F5344CB8AC3E}">
        <p14:creationId xmlns:p14="http://schemas.microsoft.com/office/powerpoint/2010/main" val="3866194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77036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76901"/>
            <a:ext cx="8229600" cy="1143000"/>
          </a:xfrm>
        </p:spPr>
        <p:txBody>
          <a:bodyPr/>
          <a:lstStyle/>
          <a:p>
            <a:r>
              <a:rPr lang="en-US" dirty="0" smtClean="0"/>
              <a:t>(2)</a:t>
            </a:r>
            <a:endParaRPr lang="en-US" dirty="0"/>
          </a:p>
        </p:txBody>
      </p:sp>
      <p:sp>
        <p:nvSpPr>
          <p:cNvPr id="3" name="Content Placeholder 2"/>
          <p:cNvSpPr>
            <a:spLocks noGrp="1"/>
          </p:cNvSpPr>
          <p:nvPr>
            <p:ph idx="1"/>
          </p:nvPr>
        </p:nvSpPr>
        <p:spPr/>
        <p:txBody>
          <a:bodyPr/>
          <a:lstStyle/>
          <a:p>
            <a:endParaRPr lang="en-US"/>
          </a:p>
        </p:txBody>
      </p:sp>
      <p:pic>
        <p:nvPicPr>
          <p:cNvPr id="3074" name="Picture 2" descr="What Is a Free Radical in Chemi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63" y="304800"/>
            <a:ext cx="8124825" cy="495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49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98" t="29144" r="22645" b="12198"/>
          <a:stretch/>
        </p:blipFill>
        <p:spPr bwMode="auto">
          <a:xfrm>
            <a:off x="838200" y="789708"/>
            <a:ext cx="7772399" cy="538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760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ow Free Radicals Affect Your Body | HowStuff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9067800" cy="510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624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On the subject of antioxidants, what are the free radicals? | The Gift of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68" y="228601"/>
            <a:ext cx="8208005"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225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89" t="21626" r="52255" b="12501"/>
          <a:stretch/>
        </p:blipFill>
        <p:spPr bwMode="auto">
          <a:xfrm>
            <a:off x="533400" y="381001"/>
            <a:ext cx="8039099"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229600" y="6248400"/>
            <a:ext cx="685800" cy="369332"/>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p14="http://schemas.microsoft.com/office/powerpoint/2010/main" val="2975389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a:t>
            </a:r>
            <a:r>
              <a:rPr lang="en-US" dirty="0"/>
              <a:t>In normal respiration, it is estimated that 2% of the inhaled oxygen appears in the form of ROS, of which half is suggested to damage proteins and one-quarter to damage DNA</a:t>
            </a:r>
          </a:p>
        </p:txBody>
      </p:sp>
    </p:spTree>
    <p:extLst>
      <p:ext uri="{BB962C8B-B14F-4D97-AF65-F5344CB8AC3E}">
        <p14:creationId xmlns:p14="http://schemas.microsoft.com/office/powerpoint/2010/main" val="3368688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1787</Words>
  <Application>Microsoft Office PowerPoint</Application>
  <PresentationFormat>On-screen Show (4:3)</PresentationFormat>
  <Paragraphs>87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Oxidative stress and antioxidants </vt:lpstr>
      <vt:lpstr>Definition (1)</vt:lpstr>
      <vt:lpstr>Free radicals (2) </vt:lpstr>
      <vt:lpstr>(2)</vt:lpstr>
      <vt:lpstr>PowerPoint Presentation</vt:lpstr>
      <vt:lpstr>PowerPoint Presentation</vt:lpstr>
      <vt:lpstr>PowerPoint Presentation</vt:lpstr>
      <vt:lpstr>PowerPoint Presentation</vt:lpstr>
      <vt:lpstr>PowerPoint Presentation</vt:lpstr>
      <vt:lpstr>Characteristics of reactive species Oxygen </vt:lpstr>
      <vt:lpstr>PowerPoint Presentation</vt:lpstr>
      <vt:lpstr>PowerPoint Presentation</vt:lpstr>
      <vt:lpstr>PowerPoint Presentation</vt:lpstr>
      <vt:lpstr>PowerPoint Presentation</vt:lpstr>
      <vt:lpstr>Oxidative balance </vt:lpstr>
      <vt:lpstr>PowerPoint Presentation</vt:lpstr>
      <vt:lpstr>Oxidative stress biomarkers</vt:lpstr>
      <vt:lpstr>PowerPoint Presentation</vt:lpstr>
      <vt:lpstr>Hernández-Ruiz, Á., García-Villanova, B., Guerra-Hernández, E., Amiano, P., Ruiz-Canela, M., &amp; Molina-Montes, E. (2019). A review of a priori defined oxidative balance scores relative to their components and impact on health outcomes. Nutrients, 11(4), 774.</vt:lpstr>
      <vt:lpstr>Antioxidants\ Endogenous non-enzymatic antioxidants in the human body  </vt:lpstr>
      <vt:lpstr>PowerPoint Presentation</vt:lpstr>
      <vt:lpstr>PowerPoint Presentation</vt:lpstr>
      <vt:lpstr>Antioxidants </vt:lpstr>
      <vt:lpstr>PowerPoint Presentation</vt:lpstr>
      <vt:lpstr>PowerPoint Presentation</vt:lpstr>
      <vt:lpstr>PowerPoint Presentation</vt:lpstr>
      <vt:lpstr>Life style factors </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Oxidative stress and antioxidants </dc:title>
  <dc:creator/>
  <cp:lastModifiedBy>Google Tech</cp:lastModifiedBy>
  <cp:revision>23</cp:revision>
  <dcterms:created xsi:type="dcterms:W3CDTF">2006-08-16T00:00:00Z</dcterms:created>
  <dcterms:modified xsi:type="dcterms:W3CDTF">2021-12-08T19:12:20Z</dcterms:modified>
</cp:coreProperties>
</file>