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783330A-36FB-4E3A-AE75-5C4CA54B1A7B}" type="datetimeFigureOut">
              <a:rPr lang="ar-SA" smtClean="0"/>
              <a:t>21/09/33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7BA255-D306-4417-95C7-2469BC9FCD9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D44F45-069C-46A0-8EB3-16EA2D3C73CC}" type="slidenum">
              <a:rPr lang="en-US"/>
              <a:pPr/>
              <a:t>3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0B1D36-999D-4242-A483-3ED413762E50}" type="slidenum">
              <a:rPr lang="en-US"/>
              <a:pPr/>
              <a:t>4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C4FAFB-12B3-4941-BB44-9F0FFFBC2328}" type="slidenum">
              <a:rPr lang="en-US"/>
              <a:pPr/>
              <a:t>5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AD1106-61A2-4A1A-9A9F-05906BBB85BF}" type="slidenum">
              <a:rPr lang="en-US"/>
              <a:pPr/>
              <a:t>7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6D445A-3565-4F5E-B9B4-3EA518DE00DD}" type="slidenum">
              <a:rPr lang="en-US"/>
              <a:pPr/>
              <a:t>8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94560-78E5-489E-ADC4-23CC1590B9B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5524-CBDF-463C-8962-F5D89CCA5D3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1F51-8C75-42A0-806D-C337A9F80D1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772BD-81DF-41BB-BE36-EAD89F9EA04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B6CC-B2BB-4180-8561-90D4151E700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1F698-8102-4F02-AAE2-F79EAE00469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D0E4-842D-412D-8B64-B9788AD161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8E575-454E-4923-A528-904A53DCAC7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176F4-E492-4EAC-83FE-5A4D6F9EF65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8E2DA-6B17-43D0-8CEE-B500E6A0334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FD97B-093F-4D62-9051-267CADD776E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A4B28A2-4A14-432B-B085-2CB92B06049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816350" y="0"/>
            <a:ext cx="154146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87550" y="1571612"/>
            <a:ext cx="51562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13013" y="4000493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28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Heba</a:t>
            </a: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Salah</a:t>
            </a:r>
            <a:endParaRPr lang="ar-SA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28728" y="4500570"/>
            <a:ext cx="642940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Chapter 6:</a:t>
            </a:r>
          </a:p>
          <a:p>
            <a:pPr algn="ctr"/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err="1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DigestiveSystem</a:t>
            </a:r>
            <a:endParaRPr lang="en-US" sz="3200" dirty="0" smtClean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u="sng" dirty="0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Part 5: Digestive Activities in the Mouth, Pharynx, and Stomach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42875" y="211138"/>
            <a:ext cx="8977313" cy="6461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36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Activities of the Mouth Pharynx and Esophagus</a:t>
            </a:r>
          </a:p>
        </p:txBody>
      </p:sp>
      <p:pic>
        <p:nvPicPr>
          <p:cNvPr id="1679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90750"/>
            <a:ext cx="8786812" cy="3381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ChangeArrowheads="1"/>
          </p:cNvSpPr>
          <p:nvPr>
            <p:ph type="body" idx="1"/>
          </p:nvPr>
        </p:nvSpPr>
        <p:spPr>
          <a:xfrm>
            <a:off x="404813" y="201613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Digestive Activities of the Mouth</a:t>
            </a:r>
          </a:p>
        </p:txBody>
      </p:sp>
      <p:sp>
        <p:nvSpPr>
          <p:cNvPr id="655367" name="Text Box 7"/>
          <p:cNvSpPr txBox="1">
            <a:spLocks noChangeArrowheads="1"/>
          </p:cNvSpPr>
          <p:nvPr/>
        </p:nvSpPr>
        <p:spPr bwMode="auto">
          <a:xfrm>
            <a:off x="381000" y="2047875"/>
            <a:ext cx="8245475" cy="34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Mechanical breakdown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Food is physically broken down by chewing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Chemical digestion</a:t>
            </a:r>
            <a:endParaRPr lang="en-US" sz="28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Food is mixed with saliva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Breaking of starch into maltose by salivary amylase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2" grpId="0" build="p" autoUpdateAnimBg="0" advAuto="0"/>
      <p:bldP spid="65536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ChangeArrowheads="1"/>
          </p:cNvSpPr>
          <p:nvPr>
            <p:ph type="body" idx="1"/>
          </p:nvPr>
        </p:nvSpPr>
        <p:spPr>
          <a:xfrm>
            <a:off x="857250" y="142875"/>
            <a:ext cx="8382000" cy="646113"/>
          </a:xfrm>
          <a:noFill/>
        </p:spPr>
        <p:txBody>
          <a:bodyPr>
            <a:spAutoFit/>
          </a:bodyPr>
          <a:lstStyle/>
          <a:p>
            <a:pPr marL="0" indent="0" eaLnBrk="1" hangingPunct="1">
              <a:buClr>
                <a:srgbClr val="339933"/>
              </a:buClr>
              <a:buFontTx/>
              <a:buNone/>
            </a:pP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Activities of the Pharynx and Esophagus</a:t>
            </a:r>
          </a:p>
        </p:txBody>
      </p:sp>
      <p:sp>
        <p:nvSpPr>
          <p:cNvPr id="657415" name="Text Box 7"/>
          <p:cNvSpPr txBox="1">
            <a:spLocks noChangeArrowheads="1"/>
          </p:cNvSpPr>
          <p:nvPr/>
        </p:nvSpPr>
        <p:spPr bwMode="auto">
          <a:xfrm>
            <a:off x="857250" y="2776538"/>
            <a:ext cx="78343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These organs have no digestive function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Serve as passageways to the stomach</a:t>
            </a:r>
            <a:endParaRPr lang="en-US" sz="30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0" grpId="0" build="p" autoUpdateAnimBg="0" advAuto="0"/>
      <p:bldP spid="6574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ChangeArrowheads="1"/>
          </p:cNvSpPr>
          <p:nvPr>
            <p:ph type="body" idx="1"/>
          </p:nvPr>
        </p:nvSpPr>
        <p:spPr>
          <a:xfrm>
            <a:off x="381000" y="1428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Deglutition (Swallowing)</a:t>
            </a:r>
          </a:p>
        </p:txBody>
      </p:sp>
      <p:sp>
        <p:nvSpPr>
          <p:cNvPr id="659463" name="Text Box 7"/>
          <p:cNvSpPr txBox="1">
            <a:spLocks noChangeArrowheads="1"/>
          </p:cNvSpPr>
          <p:nvPr/>
        </p:nvSpPr>
        <p:spPr bwMode="auto">
          <a:xfrm>
            <a:off x="381000" y="1697038"/>
            <a:ext cx="8245475" cy="487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32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phase:</a:t>
            </a: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Occurs in the mouth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Food is formed into a bolus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defRPr/>
            </a:pP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0188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Pharyngeal-esophageal phase: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Involuntary transport of the bolus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All passageways except to the stomach are blocked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  <a:defRPr/>
            </a:pP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58" grpId="0" build="p" autoUpdateAnimBg="0" advAuto="0"/>
      <p:bldP spid="65946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90750"/>
            <a:ext cx="8786812" cy="3381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81000" y="142875"/>
            <a:ext cx="8382000" cy="72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Deglutition (Swallowing)</a:t>
            </a:r>
            <a:endParaRPr lang="en-US" sz="4000" kern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ChangeArrowheads="1"/>
          </p:cNvSpPr>
          <p:nvPr>
            <p:ph type="body" idx="1"/>
          </p:nvPr>
        </p:nvSpPr>
        <p:spPr>
          <a:xfrm>
            <a:off x="404813" y="1428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Food Breakdown in the Stomach</a:t>
            </a:r>
          </a:p>
        </p:txBody>
      </p:sp>
      <p:sp>
        <p:nvSpPr>
          <p:cNvPr id="667655" name="Text Box 7"/>
          <p:cNvSpPr txBox="1">
            <a:spLocks noChangeArrowheads="1"/>
          </p:cNvSpPr>
          <p:nvPr/>
        </p:nvSpPr>
        <p:spPr bwMode="auto">
          <a:xfrm>
            <a:off x="469900" y="1928813"/>
            <a:ext cx="8245475" cy="38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Gastric juice is regulated by neural and hormonal factors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Presence of food or falling pH causes the release of gastrin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Gastrin causes stomach glands to produce protein-digesting enzymes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Hydrocholoric acid makes the stomach contents very acidic</a:t>
            </a: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6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0" grpId="0" build="p" autoUpdateAnimBg="0" advAuto="0"/>
      <p:bldP spid="6676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ChangeArrowheads="1"/>
          </p:cNvSpPr>
          <p:nvPr>
            <p:ph type="body" idx="1"/>
          </p:nvPr>
        </p:nvSpPr>
        <p:spPr>
          <a:xfrm>
            <a:off x="404813" y="1428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Propulsion in the Stomach</a:t>
            </a:r>
          </a:p>
        </p:txBody>
      </p:sp>
      <p:sp>
        <p:nvSpPr>
          <p:cNvPr id="673799" name="Text Box 7"/>
          <p:cNvSpPr txBox="1">
            <a:spLocks noChangeArrowheads="1"/>
          </p:cNvSpPr>
          <p:nvPr/>
        </p:nvSpPr>
        <p:spPr bwMode="auto">
          <a:xfrm>
            <a:off x="469900" y="1489075"/>
            <a:ext cx="82454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Food must first be well mixed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Rippling peristalsis occurs in the lower stomach</a:t>
            </a:r>
          </a:p>
        </p:txBody>
      </p:sp>
      <p:pic>
        <p:nvPicPr>
          <p:cNvPr id="673800" name="Picture 8"/>
          <p:cNvPicPr>
            <a:picLocks noChangeAspect="1" noChangeArrowheads="1"/>
          </p:cNvPicPr>
          <p:nvPr/>
        </p:nvPicPr>
        <p:blipFill>
          <a:blip r:embed="rId4"/>
          <a:srcRect b="6580"/>
          <a:stretch>
            <a:fillRect/>
          </a:stretch>
        </p:blipFill>
        <p:spPr bwMode="auto">
          <a:xfrm>
            <a:off x="214313" y="2928938"/>
            <a:ext cx="8747125" cy="3105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7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4" grpId="0" build="p" autoUpdateAnimBg="0" advAuto="0"/>
      <p:bldP spid="673799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On-screen Show (4:3)</PresentationFormat>
  <Paragraphs>41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2012-08-08T20:45:18Z</dcterms:created>
  <dcterms:modified xsi:type="dcterms:W3CDTF">2012-08-08T20:47:02Z</dcterms:modified>
</cp:coreProperties>
</file>