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64" r:id="rId1"/>
  </p:sldMasterIdLst>
  <p:notesMasterIdLst>
    <p:notesMasterId r:id="rId34"/>
  </p:notesMasterIdLst>
  <p:sldIdLst>
    <p:sldId id="258" r:id="rId2"/>
    <p:sldId id="284" r:id="rId3"/>
    <p:sldId id="285" r:id="rId4"/>
    <p:sldId id="262" r:id="rId5"/>
    <p:sldId id="259" r:id="rId6"/>
    <p:sldId id="286" r:id="rId7"/>
    <p:sldId id="263" r:id="rId8"/>
    <p:sldId id="264" r:id="rId9"/>
    <p:sldId id="265" r:id="rId10"/>
    <p:sldId id="300" r:id="rId11"/>
    <p:sldId id="267" r:id="rId12"/>
    <p:sldId id="268" r:id="rId13"/>
    <p:sldId id="299" r:id="rId14"/>
    <p:sldId id="269" r:id="rId15"/>
    <p:sldId id="270" r:id="rId16"/>
    <p:sldId id="296" r:id="rId17"/>
    <p:sldId id="297" r:id="rId18"/>
    <p:sldId id="298" r:id="rId19"/>
    <p:sldId id="288" r:id="rId20"/>
    <p:sldId id="301" r:id="rId21"/>
    <p:sldId id="302" r:id="rId22"/>
    <p:sldId id="303" r:id="rId23"/>
    <p:sldId id="306" r:id="rId24"/>
    <p:sldId id="307" r:id="rId25"/>
    <p:sldId id="308" r:id="rId26"/>
    <p:sldId id="276" r:id="rId27"/>
    <p:sldId id="277" r:id="rId28"/>
    <p:sldId id="278" r:id="rId29"/>
    <p:sldId id="279" r:id="rId30"/>
    <p:sldId id="287" r:id="rId31"/>
    <p:sldId id="280" r:id="rId32"/>
    <p:sldId id="281" r:id="rId3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60" d="100"/>
          <a:sy n="60" d="100"/>
        </p:scale>
        <p:origin x="-143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A63B17F-0A81-4626-AAC2-098336BFD2FC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F55D33A-60F4-4911-B25E-C88879A376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84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0BF6DFD-1797-46FC-95C6-AE59B2757CED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EBE7DF0-1320-4C3A-9C26-7781C364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BF6DFD-1797-46FC-95C6-AE59B2757CED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BE7DF0-1320-4C3A-9C26-7781C364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0BF6DFD-1797-46FC-95C6-AE59B2757CED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EBE7DF0-1320-4C3A-9C26-7781C364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BF6DFD-1797-46FC-95C6-AE59B2757CED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BE7DF0-1320-4C3A-9C26-7781C364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0BF6DFD-1797-46FC-95C6-AE59B2757CED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EBE7DF0-1320-4C3A-9C26-7781C364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BF6DFD-1797-46FC-95C6-AE59B2757CED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BE7DF0-1320-4C3A-9C26-7781C364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BF6DFD-1797-46FC-95C6-AE59B2757CED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BE7DF0-1320-4C3A-9C26-7781C364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BF6DFD-1797-46FC-95C6-AE59B2757CED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BE7DF0-1320-4C3A-9C26-7781C364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0BF6DFD-1797-46FC-95C6-AE59B2757CED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BE7DF0-1320-4C3A-9C26-7781C364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BF6DFD-1797-46FC-95C6-AE59B2757CED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BE7DF0-1320-4C3A-9C26-7781C364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BF6DFD-1797-46FC-95C6-AE59B2757CED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BE7DF0-1320-4C3A-9C26-7781C36439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0BF6DFD-1797-46FC-95C6-AE59B2757CED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EBE7DF0-1320-4C3A-9C26-7781C364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alternative-energy-news.info/technology/fuel-cells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804704"/>
          </a:xfrm>
        </p:spPr>
        <p:txBody>
          <a:bodyPr/>
          <a:lstStyle/>
          <a:p>
            <a:pPr algn="ctr"/>
            <a:r>
              <a:rPr lang="en-US" dirty="0" smtClean="0"/>
              <a:t>What is the fuel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208912" cy="5256584"/>
          </a:xfrm>
        </p:spPr>
        <p:txBody>
          <a:bodyPr/>
          <a:lstStyle/>
          <a:p>
            <a:pPr algn="l" rtl="0">
              <a:buNone/>
            </a:pPr>
            <a:r>
              <a:rPr lang="en-US" sz="2800" dirty="0"/>
              <a:t>Fuel cell is an electrochemical device converts the chemical energy taken from fuel to electrical energy.</a:t>
            </a:r>
          </a:p>
          <a:p>
            <a:pPr algn="l" rtl="0">
              <a:buNone/>
            </a:pPr>
            <a:endParaRPr lang="en-US" dirty="0"/>
          </a:p>
        </p:txBody>
      </p:sp>
      <p:pic>
        <p:nvPicPr>
          <p:cNvPr id="4" name="Picture 3" descr="300px-Syndiotactic_polyprope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140968"/>
            <a:ext cx="3312368" cy="3096344"/>
          </a:xfrm>
          <a:prstGeom prst="rect">
            <a:avLst/>
          </a:prstGeom>
        </p:spPr>
      </p:pic>
      <p:pic>
        <p:nvPicPr>
          <p:cNvPr id="5" name="Picture 4" descr="business_electricity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068960"/>
            <a:ext cx="3888432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27168" cy="804704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How does the fuel cell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7383016" cy="511496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A typical fuel cell produces a voltage from 0.6 V to 0.7 V at full rated load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To deliver the desired amount of energy, the fuel cells can be combined in </a:t>
            </a:r>
            <a:r>
              <a:rPr lang="en-US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series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parallel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circuits , where series yields higher voltage, and parallel allows a higher current to be supplied.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27168" cy="80470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Types of cells and fuels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239000" cy="50429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Fuel cell Vs </a:t>
            </a:r>
            <a:r>
              <a:rPr lang="en-US" sz="2800" dirty="0" smtClean="0">
                <a:solidFill>
                  <a:srgbClr val="FF0000"/>
                </a:solidFill>
              </a:rPr>
              <a:t>Battery</a:t>
            </a: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 Battery:</a:t>
            </a:r>
          </a:p>
          <a:p>
            <a:pPr>
              <a:buNone/>
            </a:pPr>
            <a:r>
              <a:rPr lang="en-US" sz="2800" dirty="0" smtClean="0"/>
              <a:t>1-Energy storage Device.</a:t>
            </a:r>
          </a:p>
          <a:p>
            <a:pPr>
              <a:buNone/>
            </a:pPr>
            <a:r>
              <a:rPr lang="en-US" sz="2800" dirty="0" smtClean="0"/>
              <a:t>2-Amount of energy Determined by amount of Reactants .</a:t>
            </a:r>
          </a:p>
          <a:p>
            <a:pPr>
              <a:buNone/>
            </a:pPr>
            <a:r>
              <a:rPr lang="en-US" sz="2800" dirty="0" smtClean="0"/>
              <a:t>3-In rechargeable batteries , the energy comes from external sources.</a:t>
            </a:r>
            <a:endParaRPr lang="en-US" sz="2800" dirty="0"/>
          </a:p>
        </p:txBody>
      </p:sp>
      <p:pic>
        <p:nvPicPr>
          <p:cNvPr id="4" name="Picture 3" descr="battery_charg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437112"/>
            <a:ext cx="2209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27168" cy="80470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Types of cells and fuels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4104456" cy="489894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Fuel cell </a:t>
            </a:r>
            <a:r>
              <a:rPr lang="en-US" sz="2800" dirty="0" smtClean="0"/>
              <a:t>Vs Battery</a:t>
            </a:r>
          </a:p>
          <a:p>
            <a:pPr lvl="0"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The Fuel cell is an energy conversion device NOT STORAGE DEVICE, it can produce Energy as much as you supply Fuel &amp; oxidant .</a:t>
            </a:r>
          </a:p>
          <a:p>
            <a:pPr lvl="0">
              <a:buNone/>
            </a:pPr>
            <a:r>
              <a:rPr lang="en-US" sz="2800" dirty="0" smtClean="0"/>
              <a:t> 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4" name="Content Placeholder 3" descr="fuelcell_anim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628800"/>
            <a:ext cx="3019425" cy="4419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27168" cy="80470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Types of cells and fuels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272808" cy="489894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Hydrogen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oxygen</a:t>
            </a:r>
            <a:r>
              <a:rPr lang="en-US" sz="2800" dirty="0" smtClean="0"/>
              <a:t> is the most type of fuel and oxidant combination used . 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5" name="Picture 4" descr="hydrogen-at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564904"/>
            <a:ext cx="3528392" cy="3600400"/>
          </a:xfrm>
          <a:prstGeom prst="rect">
            <a:avLst/>
          </a:prstGeom>
        </p:spPr>
      </p:pic>
      <p:pic>
        <p:nvPicPr>
          <p:cNvPr id="6" name="Picture 5" descr="OXYG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564904"/>
            <a:ext cx="3639840" cy="3639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27168" cy="80470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Types of cells and fuels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7239000" cy="504296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Why 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1- High Reactivity when suitable catalysts Used 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2-The ability to produce it from Hydro carbons 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3-High Energy Density.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27168" cy="80470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Types of cells and fuels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239000" cy="50429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Why O</a:t>
            </a:r>
            <a:r>
              <a:rPr lang="en-US" sz="1200" dirty="0" smtClean="0"/>
              <a:t>2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1-Readily exists from Air, means economically benefit .</a:t>
            </a:r>
          </a:p>
          <a:p>
            <a:endParaRPr lang="en-US" sz="2800" dirty="0" smtClean="0"/>
          </a:p>
          <a:p>
            <a:r>
              <a:rPr lang="en-US" sz="2800" dirty="0" smtClean="0"/>
              <a:t>2-Easly to store in close environment .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27168" cy="80470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Types of cells and fuels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239000" cy="504296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200" dirty="0" smtClean="0"/>
              <a:t>Types of classification :-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1-Depending on type of fuel and oxidant. </a:t>
            </a: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2- Type of electrolyte. </a:t>
            </a: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3-Operation Temperature.</a:t>
            </a:r>
          </a:p>
          <a:p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The Most Common Classification of fuel cells is by the type of electrolyte used in the cell .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27168" cy="80470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Types of cells and fuels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239000" cy="52565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Main Types Of Fuel Cells</a:t>
            </a:r>
          </a:p>
          <a:p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1-(PAFC): Polymer Electrolyte Fuel Cell.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2-(AFC): Alkaline Fuel Cell.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3-(PAFC): Phosphoric Acid Fuel Cell 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4-(MCFC): Molten Carbonate Fuel Cell.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5-(ITSOFC):Intermediate Temp. Solid Oxide Fuel cell.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6-(TSOFC):Tubular Solid Oxide Fuel Cell.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27168" cy="80470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Types of cells and fuels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27168" cy="80470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Applications</a:t>
            </a:r>
          </a:p>
        </p:txBody>
      </p:sp>
      <p:pic>
        <p:nvPicPr>
          <p:cNvPr id="5" name="Picture 4" descr="http://www.fuelcells.org/basics/bu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61048"/>
            <a:ext cx="3168352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www.fuelcells.org/basics/hond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3528391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www.fuelcells.org/basics/ArmyLoco-11May200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3528391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162429"/>
            <a:ext cx="3024336" cy="243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7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804704"/>
          </a:xfrm>
        </p:spPr>
        <p:txBody>
          <a:bodyPr/>
          <a:lstStyle/>
          <a:p>
            <a:pPr algn="ctr"/>
            <a:r>
              <a:rPr lang="en-US" dirty="0" smtClean="0"/>
              <a:t>What is the fuel cell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483768" y="2420888"/>
            <a:ext cx="2448272" cy="15121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55776" y="2852936"/>
            <a:ext cx="244827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dirty="0" smtClean="0"/>
              <a:t>Fuel cell</a:t>
            </a:r>
            <a:endParaRPr lang="en-US" sz="4400" dirty="0"/>
          </a:p>
        </p:txBody>
      </p:sp>
      <p:sp>
        <p:nvSpPr>
          <p:cNvPr id="9" name="Rounded Rectangle 8"/>
          <p:cNvSpPr/>
          <p:nvPr/>
        </p:nvSpPr>
        <p:spPr>
          <a:xfrm>
            <a:off x="179512" y="1556792"/>
            <a:ext cx="1656184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79512" y="3861048"/>
            <a:ext cx="1584176" cy="10801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979712" y="2492896"/>
            <a:ext cx="360040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907704" y="3861048"/>
            <a:ext cx="432048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7544" y="1700808"/>
            <a:ext cx="108012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dirty="0" smtClean="0"/>
              <a:t>Fuel </a:t>
            </a:r>
            <a:r>
              <a:rPr lang="en-US" dirty="0" smtClean="0"/>
              <a:t>Like H</a:t>
            </a:r>
            <a:r>
              <a:rPr lang="en-US" sz="1050" dirty="0" smtClean="0"/>
              <a:t>2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79512" y="4005064"/>
            <a:ext cx="1656184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/>
              <a:t>Oxidant</a:t>
            </a:r>
          </a:p>
          <a:p>
            <a:pPr algn="l" rtl="0"/>
            <a:r>
              <a:rPr lang="en-US" dirty="0" smtClean="0"/>
              <a:t>     Like O</a:t>
            </a:r>
            <a:r>
              <a:rPr lang="en-US" sz="1050" dirty="0" smtClean="0"/>
              <a:t>2</a:t>
            </a:r>
            <a:endParaRPr lang="en-US" dirty="0" smtClean="0"/>
          </a:p>
        </p:txBody>
      </p:sp>
      <p:sp>
        <p:nvSpPr>
          <p:cNvPr id="36" name="Rounded Rectangle 35"/>
          <p:cNvSpPr/>
          <p:nvPr/>
        </p:nvSpPr>
        <p:spPr>
          <a:xfrm>
            <a:off x="5436096" y="1700808"/>
            <a:ext cx="2304256" cy="15121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724128" y="3861048"/>
            <a:ext cx="1584176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724128" y="5373216"/>
            <a:ext cx="1584176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5004048" y="2420888"/>
            <a:ext cx="360040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076056" y="3717032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932040" y="4149080"/>
            <a:ext cx="72008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436096" y="2060848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dirty="0" smtClean="0"/>
              <a:t>Electricity</a:t>
            </a:r>
            <a:endParaRPr lang="en-US" sz="3600" dirty="0"/>
          </a:p>
        </p:txBody>
      </p:sp>
      <p:sp>
        <p:nvSpPr>
          <p:cNvPr id="48" name="TextBox 47"/>
          <p:cNvSpPr txBox="1"/>
          <p:nvPr/>
        </p:nvSpPr>
        <p:spPr>
          <a:xfrm>
            <a:off x="5940152" y="4077072"/>
            <a:ext cx="12961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dirty="0" smtClean="0"/>
              <a:t>Heat</a:t>
            </a:r>
            <a:endParaRPr lang="en-US" sz="3600" dirty="0"/>
          </a:p>
        </p:txBody>
      </p:sp>
      <p:sp>
        <p:nvSpPr>
          <p:cNvPr id="49" name="TextBox 48"/>
          <p:cNvSpPr txBox="1"/>
          <p:nvPr/>
        </p:nvSpPr>
        <p:spPr>
          <a:xfrm>
            <a:off x="5940152" y="5661248"/>
            <a:ext cx="12961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/>
              <a:t>Water</a:t>
            </a:r>
            <a:endParaRPr lang="en-US" sz="3200" dirty="0"/>
          </a:p>
        </p:txBody>
      </p:sp>
      <p:sp>
        <p:nvSpPr>
          <p:cNvPr id="50" name="TextBox 49"/>
          <p:cNvSpPr txBox="1"/>
          <p:nvPr/>
        </p:nvSpPr>
        <p:spPr>
          <a:xfrm>
            <a:off x="5724128" y="3356992"/>
            <a:ext cx="15841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Secondary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5940152" y="1124744"/>
            <a:ext cx="16561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Primary</a:t>
            </a:r>
            <a:endParaRPr lang="en-US" sz="2400" dirty="0"/>
          </a:p>
        </p:txBody>
      </p:sp>
      <p:pic>
        <p:nvPicPr>
          <p:cNvPr id="53" name="Picture 52" descr="250px-Fuel_cell_NASA_p48600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4077072"/>
            <a:ext cx="2321620" cy="2585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27168" cy="80470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239000" cy="504296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CA" sz="2800" dirty="0"/>
              <a:t>There are many uses for fuel cells — right now, all of the major automakers are working to commercialize a fuel cell car. Fuel cells are powering buses, </a:t>
            </a:r>
            <a:r>
              <a:rPr lang="en-CA" sz="2800" dirty="0">
                <a:solidFill>
                  <a:srgbClr val="7030A0"/>
                </a:solidFill>
              </a:rPr>
              <a:t>boats</a:t>
            </a:r>
            <a:r>
              <a:rPr lang="en-CA" sz="2800" dirty="0"/>
              <a:t>, </a:t>
            </a:r>
            <a:r>
              <a:rPr lang="en-CA" sz="2800" dirty="0">
                <a:solidFill>
                  <a:srgbClr val="7030A0"/>
                </a:solidFill>
              </a:rPr>
              <a:t>trains</a:t>
            </a:r>
            <a:r>
              <a:rPr lang="en-CA" sz="2800" dirty="0"/>
              <a:t>, </a:t>
            </a:r>
            <a:r>
              <a:rPr lang="en-CA" sz="2800" dirty="0">
                <a:solidFill>
                  <a:srgbClr val="7030A0"/>
                </a:solidFill>
              </a:rPr>
              <a:t>planes</a:t>
            </a:r>
            <a:r>
              <a:rPr lang="en-CA" sz="2800" dirty="0"/>
              <a:t>, </a:t>
            </a:r>
            <a:r>
              <a:rPr lang="en-CA" sz="2800" dirty="0">
                <a:solidFill>
                  <a:srgbClr val="7030A0"/>
                </a:solidFill>
              </a:rPr>
              <a:t>scooters</a:t>
            </a:r>
            <a:r>
              <a:rPr lang="en-CA" sz="2800" dirty="0"/>
              <a:t>, </a:t>
            </a:r>
            <a:r>
              <a:rPr lang="en-CA" sz="2800" dirty="0">
                <a:solidFill>
                  <a:srgbClr val="7030A0"/>
                </a:solidFill>
              </a:rPr>
              <a:t>forklifts</a:t>
            </a:r>
            <a:r>
              <a:rPr lang="en-CA" sz="2800" dirty="0"/>
              <a:t>, </a:t>
            </a:r>
            <a:r>
              <a:rPr lang="en-CA" sz="2800" dirty="0">
                <a:solidFill>
                  <a:srgbClr val="7030A0"/>
                </a:solidFill>
              </a:rPr>
              <a:t>even bicycles. </a:t>
            </a:r>
          </a:p>
          <a:p>
            <a:r>
              <a:rPr lang="en-CA" sz="2800" dirty="0" smtClean="0"/>
              <a:t>Miniature </a:t>
            </a:r>
            <a:r>
              <a:rPr lang="en-CA" sz="2800" dirty="0"/>
              <a:t>fuel cells for cellular phones, laptop computers and </a:t>
            </a:r>
            <a:r>
              <a:rPr lang="en-CA" sz="2800" dirty="0" smtClean="0"/>
              <a:t>portable electronics </a:t>
            </a:r>
            <a:r>
              <a:rPr lang="en-CA" sz="2800" dirty="0"/>
              <a:t>are on their way to market. </a:t>
            </a:r>
            <a:r>
              <a:rPr lang="en-CA" sz="2800" dirty="0">
                <a:solidFill>
                  <a:srgbClr val="7030A0"/>
                </a:solidFill>
              </a:rPr>
              <a:t>Hospitals</a:t>
            </a:r>
            <a:r>
              <a:rPr lang="en-CA" sz="2800" dirty="0"/>
              <a:t>, </a:t>
            </a:r>
            <a:r>
              <a:rPr lang="en-CA" sz="2800" dirty="0">
                <a:solidFill>
                  <a:srgbClr val="7030A0"/>
                </a:solidFill>
              </a:rPr>
              <a:t>credit card centers</a:t>
            </a:r>
            <a:r>
              <a:rPr lang="en-CA" sz="2800" dirty="0"/>
              <a:t>,</a:t>
            </a:r>
            <a:r>
              <a:rPr lang="en-CA" sz="2800" dirty="0">
                <a:solidFill>
                  <a:srgbClr val="7030A0"/>
                </a:solidFill>
              </a:rPr>
              <a:t> police stations</a:t>
            </a:r>
            <a:r>
              <a:rPr lang="en-CA" sz="2800" dirty="0"/>
              <a:t>, </a:t>
            </a:r>
            <a:r>
              <a:rPr lang="en-CA" sz="2800" dirty="0">
                <a:solidFill>
                  <a:srgbClr val="7030A0"/>
                </a:solidFill>
              </a:rPr>
              <a:t>and</a:t>
            </a:r>
            <a:r>
              <a:rPr lang="en-CA" sz="2800" dirty="0"/>
              <a:t> </a:t>
            </a:r>
            <a:r>
              <a:rPr lang="en-CA" sz="2800" dirty="0">
                <a:solidFill>
                  <a:srgbClr val="7030A0"/>
                </a:solidFill>
              </a:rPr>
              <a:t>banks</a:t>
            </a:r>
            <a:r>
              <a:rPr lang="en-CA" sz="2800" dirty="0"/>
              <a:t> are all using fuel cells to provide power to their facilities</a:t>
            </a:r>
            <a:r>
              <a:rPr lang="en-CA" sz="2800" dirty="0" smtClean="0"/>
              <a:t>.</a:t>
            </a:r>
          </a:p>
          <a:p>
            <a:pPr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047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27168" cy="80470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239000" cy="504296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CA" sz="2800" dirty="0"/>
              <a:t> </a:t>
            </a:r>
            <a:r>
              <a:rPr lang="en-CA" sz="2800" b="1" dirty="0"/>
              <a:t>Wastewater treatment plants </a:t>
            </a:r>
            <a:r>
              <a:rPr lang="en-CA" sz="2800" dirty="0" smtClean="0"/>
              <a:t>using </a:t>
            </a:r>
            <a:r>
              <a:rPr lang="en-CA" sz="2800" dirty="0"/>
              <a:t>fuel cells to convert the methane gas they produce into electricity. </a:t>
            </a:r>
            <a:endParaRPr lang="en-CA" sz="2800" dirty="0" smtClean="0"/>
          </a:p>
          <a:p>
            <a:endParaRPr lang="en-CA" sz="2800" dirty="0"/>
          </a:p>
          <a:p>
            <a:r>
              <a:rPr lang="en-CA" sz="2800" b="1" dirty="0"/>
              <a:t>Telecommunications companies </a:t>
            </a:r>
            <a:r>
              <a:rPr lang="en-CA" sz="2800" dirty="0"/>
              <a:t>are installing fuel cells at cell phone, radio and 911 towers. </a:t>
            </a:r>
            <a:r>
              <a:rPr lang="en-CA" sz="2800" dirty="0">
                <a:solidFill>
                  <a:srgbClr val="FF0000"/>
                </a:solidFill>
              </a:rPr>
              <a:t>The possibilities are endless.</a:t>
            </a:r>
          </a:p>
          <a:p>
            <a:pPr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549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27168" cy="80470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239000" cy="504296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CA" sz="2800" b="1" dirty="0"/>
              <a:t>Micro Power</a:t>
            </a:r>
            <a:endParaRPr lang="en-CA" sz="2800" dirty="0"/>
          </a:p>
          <a:p>
            <a:r>
              <a:rPr lang="en-CA" sz="2800" b="1" dirty="0"/>
              <a:t>Consumer Electronics</a:t>
            </a:r>
            <a:r>
              <a:rPr lang="en-CA" sz="2800" dirty="0"/>
              <a:t>- Fuel cells will change the telecommuting world, powering cellular phones, laptops and </a:t>
            </a:r>
            <a:r>
              <a:rPr lang="en-CA" sz="2800" dirty="0" smtClean="0"/>
              <a:t>cell phone hours </a:t>
            </a:r>
            <a:r>
              <a:rPr lang="en-CA" sz="2800" dirty="0"/>
              <a:t>longer than batteries</a:t>
            </a:r>
            <a:r>
              <a:rPr lang="en-CA" sz="2800" dirty="0" smtClean="0"/>
              <a:t>.</a:t>
            </a:r>
          </a:p>
          <a:p>
            <a:endParaRPr lang="en-CA" sz="2800" dirty="0" smtClean="0"/>
          </a:p>
          <a:p>
            <a:pPr marL="0" indent="0">
              <a:buNone/>
            </a:pPr>
            <a:r>
              <a:rPr lang="en-CA" sz="2800" dirty="0" smtClean="0"/>
              <a:t> </a:t>
            </a:r>
            <a:r>
              <a:rPr lang="en-CA" sz="2800" dirty="0"/>
              <a:t>Companies have already demonstrated fuel cells that can power cell phones for 30 days without recharging and laptops for 20 hours</a:t>
            </a:r>
            <a:r>
              <a:rPr lang="en-CA" sz="2800" dirty="0" smtClean="0"/>
              <a:t>.</a:t>
            </a:r>
          </a:p>
          <a:p>
            <a:pPr marL="0" indent="0">
              <a:buNone/>
            </a:pPr>
            <a:endParaRPr lang="en-CA" sz="2800" dirty="0" smtClean="0"/>
          </a:p>
          <a:p>
            <a:pPr>
              <a:buNone/>
            </a:pPr>
            <a:endParaRPr lang="en-US" sz="2800" dirty="0"/>
          </a:p>
        </p:txBody>
      </p:sp>
      <p:pic>
        <p:nvPicPr>
          <p:cNvPr id="4" name="Picture 3" descr="http://www.fuelcells.org/basics/toshiba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648"/>
            <a:ext cx="1800200" cy="1331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27168" cy="80470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Applications</a:t>
            </a:r>
          </a:p>
        </p:txBody>
      </p:sp>
      <p:pic>
        <p:nvPicPr>
          <p:cNvPr id="6" name="Picture 2" descr="http://upload.wikimedia.org/wikipedia/commons/e/e6/Fuelce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676875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27168" cy="80470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Applications</a:t>
            </a:r>
          </a:p>
        </p:txBody>
      </p:sp>
      <p:pic>
        <p:nvPicPr>
          <p:cNvPr id="2050" name="Picture 2" descr="http://ubiquious.com/documents/070327e_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85" y="1484783"/>
            <a:ext cx="7128792" cy="48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47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27168" cy="804704"/>
          </a:xfrm>
        </p:spPr>
        <p:txBody>
          <a:bodyPr>
            <a:normAutofit/>
          </a:bodyPr>
          <a:lstStyle/>
          <a:p>
            <a:pPr algn="ctr"/>
            <a:r>
              <a:rPr lang="en-CA" sz="4000" b="0" dirty="0"/>
              <a:t>bicycle</a:t>
            </a:r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239000" cy="1872208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en-CA" sz="2800" b="1" dirty="0" smtClean="0"/>
              <a:t>The </a:t>
            </a:r>
            <a:r>
              <a:rPr lang="en-CA" sz="2800" b="1" dirty="0"/>
              <a:t>20″ wheel prototype </a:t>
            </a:r>
            <a:r>
              <a:rPr lang="en-CA" sz="2800" dirty="0"/>
              <a:t>weighs 32kg and is powered by a PEM fuel cell and </a:t>
            </a:r>
            <a:r>
              <a:rPr lang="en-CA" sz="2800" dirty="0">
                <a:solidFill>
                  <a:schemeClr val="bg1"/>
                </a:solidFill>
              </a:rPr>
              <a:t>brushless</a:t>
            </a:r>
            <a:r>
              <a:rPr lang="en-CA" sz="2800" dirty="0"/>
              <a:t> electric motor. The top speed is 25km/hour and the 600L twin cylinder </a:t>
            </a:r>
            <a:r>
              <a:rPr lang="en-CA" sz="2800" b="1" dirty="0">
                <a:hlinkClick r:id="rId2" tooltip="Fuel Cells"/>
              </a:rPr>
              <a:t>fuel cells</a:t>
            </a:r>
            <a:r>
              <a:rPr lang="en-CA" sz="2800" dirty="0"/>
              <a:t> have a maximum range of 100km. </a:t>
            </a:r>
            <a:br>
              <a:rPr lang="en-CA" sz="2800" dirty="0"/>
            </a:br>
            <a:endParaRPr lang="en-US" sz="2800" dirty="0"/>
          </a:p>
        </p:txBody>
      </p:sp>
      <p:pic>
        <p:nvPicPr>
          <p:cNvPr id="1026" name="Picture 2" descr="http://www.alternative-energy-news.info/images/pictures/fuel-cell-bik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52936"/>
            <a:ext cx="523875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27168" cy="8047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Advantages</a:t>
            </a:r>
            <a:r>
              <a:rPr lang="en-US" sz="4000" dirty="0" smtClean="0"/>
              <a:t> and 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7776864" cy="50429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Low emissions</a:t>
            </a:r>
            <a:r>
              <a:rPr lang="en-US" sz="2800" dirty="0" smtClean="0"/>
              <a:t>: fuel cells emit considerably less emissions than other combustion based technologies.</a:t>
            </a:r>
            <a:endParaRPr lang="en-US" sz="2800" dirty="0"/>
          </a:p>
        </p:txBody>
      </p:sp>
      <p:pic>
        <p:nvPicPr>
          <p:cNvPr id="5" name="Picture 4" descr="IAEA%202000(1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780928"/>
            <a:ext cx="4572000" cy="3847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27168" cy="8047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Advantages</a:t>
            </a:r>
            <a:r>
              <a:rPr lang="en-US" sz="4000" dirty="0" smtClean="0"/>
              <a:t> and 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7239000" cy="50429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Very Low Noise and Vibrations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few moving parts means you will never hear a noise or feel the vibration.</a:t>
            </a:r>
          </a:p>
        </p:txBody>
      </p:sp>
      <p:pic>
        <p:nvPicPr>
          <p:cNvPr id="4" name="Picture 3" descr="Clarity_Vcellst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564904"/>
            <a:ext cx="4641157" cy="4024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27168" cy="8047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Advantages</a:t>
            </a:r>
            <a:r>
              <a:rPr lang="en-US" sz="4000" dirty="0" smtClean="0"/>
              <a:t> and 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488832" cy="504296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Reliability &amp; Maintenance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considerably less moving parts and these require less maintenance.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Unlike batteries that must be disposed of once their chemicals are used up, fuel cell reactions </a:t>
            </a:r>
            <a:r>
              <a:rPr lang="en-US" sz="2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do not degrade over time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and can theoretically provide continuous electricity.</a:t>
            </a:r>
          </a:p>
          <a:p>
            <a:pPr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27168" cy="8047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Advantages</a:t>
            </a:r>
            <a:r>
              <a:rPr lang="en-US" sz="4000" dirty="0" smtClean="0"/>
              <a:t> and 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416824" cy="504296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High efficiency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fuel cells are able to give efficiency more than other types of engines and other generators which can reach to (60-80)%.</a:t>
            </a:r>
          </a:p>
          <a:p>
            <a:pPr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Because fuel cells are clean and efficient at any size, they can </a:t>
            </a:r>
            <a:r>
              <a:rPr lang="en-US" sz="2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be located almost anywhere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804704"/>
          </a:xfrm>
        </p:spPr>
        <p:txBody>
          <a:bodyPr/>
          <a:lstStyle/>
          <a:p>
            <a:pPr algn="ctr"/>
            <a:r>
              <a:rPr lang="en-US" dirty="0" smtClean="0"/>
              <a:t>What is the fuel cell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827584" y="1412776"/>
            <a:ext cx="712879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/>
              <a:t>It has a lot of application starting from portable devices to huge power plant.   </a:t>
            </a:r>
            <a:endParaRPr lang="en-US" sz="2800" dirty="0"/>
          </a:p>
        </p:txBody>
      </p:sp>
      <p:pic>
        <p:nvPicPr>
          <p:cNvPr id="23" name="Picture 22" descr="medis-cn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08920"/>
            <a:ext cx="3600400" cy="3024336"/>
          </a:xfrm>
          <a:prstGeom prst="rect">
            <a:avLst/>
          </a:prstGeom>
        </p:spPr>
      </p:pic>
      <p:pic>
        <p:nvPicPr>
          <p:cNvPr id="24" name="Picture 23" descr="6a00d83451b5da69e200e54f20af0f8834-800w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708920"/>
            <a:ext cx="3832266" cy="302433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11560" y="5949280"/>
            <a:ext cx="28803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 smtClean="0"/>
              <a:t>50 Watt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4211960" y="5949280"/>
            <a:ext cx="33123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 smtClean="0"/>
              <a:t>1-200 MW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27168" cy="8047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Advantages</a:t>
            </a:r>
            <a:r>
              <a:rPr lang="en-US" sz="4000" dirty="0" smtClean="0"/>
              <a:t> and disadvantages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731361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27168" cy="8047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Advantages and </a:t>
            </a:r>
            <a:r>
              <a:rPr lang="en-US" sz="4000" dirty="0" smtClean="0">
                <a:solidFill>
                  <a:srgbClr val="FF0000"/>
                </a:solidFill>
              </a:rPr>
              <a:t>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7776864" cy="504296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>
              <a:ea typeface="Times New Roman" pitchFamily="18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2800" dirty="0" smtClean="0">
                <a:ea typeface="Times New Roman" pitchFamily="18" charset="0"/>
                <a:cs typeface="Arial" pitchFamily="34" charset="0"/>
              </a:rPr>
              <a:t>Fuel Cells are currently </a:t>
            </a:r>
            <a:r>
              <a:rPr lang="en-US" sz="2800" dirty="0" smtClean="0">
                <a:solidFill>
                  <a:schemeClr val="accent2"/>
                </a:solidFill>
                <a:ea typeface="Times New Roman" pitchFamily="18" charset="0"/>
                <a:cs typeface="Arial" pitchFamily="34" charset="0"/>
              </a:rPr>
              <a:t>very expensive</a:t>
            </a:r>
            <a:r>
              <a:rPr lang="en-US" sz="2800" dirty="0" smtClean="0">
                <a:ea typeface="Times New Roman" pitchFamily="18" charset="0"/>
                <a:cs typeface="Arial" pitchFamily="34" charset="0"/>
              </a:rPr>
              <a:t>, costing about 4500 dollars per kilowatt ,where  diesel engine cost about 800-1000 dollars per kilowatt.</a:t>
            </a:r>
          </a:p>
          <a:p>
            <a:pPr>
              <a:buNone/>
            </a:pPr>
            <a:endParaRPr lang="en-US" sz="2800" dirty="0" smtClean="0">
              <a:ea typeface="Times New Roman" pitchFamily="18" charset="0"/>
              <a:cs typeface="Arial" pitchFamily="34" charset="0"/>
            </a:endParaRPr>
          </a:p>
          <a:p>
            <a:pPr lvl="0" algn="just">
              <a:buNone/>
            </a:pPr>
            <a:r>
              <a:rPr lang="en-US" sz="2800" dirty="0" smtClean="0">
                <a:ea typeface="Times New Roman" pitchFamily="18" charset="0"/>
                <a:cs typeface="Arial" pitchFamily="34" charset="0"/>
              </a:rPr>
              <a:t>The danger of </a:t>
            </a:r>
            <a:r>
              <a:rPr lang="en-US" sz="2800" dirty="0" smtClean="0">
                <a:solidFill>
                  <a:schemeClr val="accent2"/>
                </a:solidFill>
                <a:ea typeface="Times New Roman" pitchFamily="18" charset="0"/>
                <a:cs typeface="Arial" pitchFamily="34" charset="0"/>
              </a:rPr>
              <a:t>explosion</a:t>
            </a:r>
            <a:r>
              <a:rPr lang="en-US" sz="2800" dirty="0" smtClean="0">
                <a:ea typeface="Times New Roman" pitchFamily="18" charset="0"/>
                <a:cs typeface="Arial" pitchFamily="34" charset="0"/>
              </a:rPr>
              <a:t> of the compressed hydrogen due to increasing in temperature and pressure.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27168" cy="8047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Advantages and </a:t>
            </a:r>
            <a:r>
              <a:rPr lang="en-US" sz="4000" dirty="0" smtClean="0">
                <a:solidFill>
                  <a:srgbClr val="FF0000"/>
                </a:solidFill>
              </a:rPr>
              <a:t>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239000" cy="504296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The </a:t>
            </a:r>
            <a:r>
              <a:rPr lang="en-US" sz="2800" dirty="0" smtClean="0">
                <a:solidFill>
                  <a:schemeClr val="accent2"/>
                </a:solidFill>
              </a:rPr>
              <a:t>shortage of materials </a:t>
            </a:r>
            <a:r>
              <a:rPr lang="en-US" sz="2800" dirty="0" smtClean="0"/>
              <a:t>used as </a:t>
            </a:r>
            <a:r>
              <a:rPr lang="en-US" sz="2800" dirty="0" smtClean="0">
                <a:solidFill>
                  <a:schemeClr val="accent2"/>
                </a:solidFill>
              </a:rPr>
              <a:t>a catalyst </a:t>
            </a:r>
            <a:r>
              <a:rPr lang="en-US" sz="2800" dirty="0" smtClean="0"/>
              <a:t>such platinum. But researchers works on this problem </a:t>
            </a:r>
            <a:r>
              <a:rPr lang="en-US" sz="2800" smtClean="0"/>
              <a:t>in two </a:t>
            </a:r>
            <a:r>
              <a:rPr lang="en-US" sz="2800" dirty="0" smtClean="0"/>
              <a:t>way:-</a:t>
            </a:r>
          </a:p>
          <a:p>
            <a:pPr>
              <a:buNone/>
            </a:pPr>
            <a:r>
              <a:rPr lang="en-US" sz="2800" dirty="0" smtClean="0"/>
              <a:t> 1- Find other material as catalyst.</a:t>
            </a:r>
          </a:p>
          <a:p>
            <a:pPr>
              <a:buNone/>
            </a:pPr>
            <a:r>
              <a:rPr lang="en-US" sz="2800" dirty="0" smtClean="0"/>
              <a:t> 2- Find other source of platinum and the used materials.</a:t>
            </a:r>
          </a:p>
          <a:p>
            <a:pPr>
              <a:buNone/>
            </a:pPr>
            <a:r>
              <a:rPr lang="en-US" sz="2800" dirty="0" smtClean="0"/>
              <a:t>It produces significant amounts of carbon dioxide, which is a cause of global warming and greenhouse.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83152" cy="732696"/>
          </a:xfrm>
        </p:spPr>
        <p:txBody>
          <a:bodyPr/>
          <a:lstStyle/>
          <a:p>
            <a:pPr algn="ctr"/>
            <a:r>
              <a:rPr lang="en-US" dirty="0" smtClean="0"/>
              <a:t>What is the fuel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239000" cy="50429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Facts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In 2010, fuel cell industry revenues exceeded a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$750 million</a:t>
            </a:r>
            <a:r>
              <a:rPr lang="en-US" sz="2800" dirty="0" smtClean="0"/>
              <a:t>.</a:t>
            </a:r>
            <a:endParaRPr lang="en-US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spcBef>
                <a:spcPts val="1800"/>
              </a:spcBef>
            </a:pPr>
            <a:r>
              <a:rPr lang="en-US" sz="2800" dirty="0" smtClean="0"/>
              <a:t>There were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140,000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fuel cell </a:t>
            </a:r>
            <a:r>
              <a:rPr lang="en-US" sz="2800" dirty="0" smtClean="0"/>
              <a:t>stacks shipped globally in 2010.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Annual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growth rate </a:t>
            </a:r>
            <a:r>
              <a:rPr lang="en-US" sz="2800" dirty="0" smtClean="0"/>
              <a:t>of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115%</a:t>
            </a:r>
            <a:r>
              <a:rPr lang="en-US" sz="2800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Dominant producers of Fuel Cell is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United States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Germany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Japan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South Korea.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83152" cy="732696"/>
          </a:xfrm>
        </p:spPr>
        <p:txBody>
          <a:bodyPr/>
          <a:lstStyle/>
          <a:p>
            <a:pPr algn="ctr"/>
            <a:r>
              <a:rPr lang="en-US" dirty="0" smtClean="0"/>
              <a:t>What is the fuel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239000" cy="50429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The first fuel cell was proved in 1939 by William Grove.</a:t>
            </a:r>
            <a:endParaRPr lang="en-US" sz="2800" dirty="0"/>
          </a:p>
        </p:txBody>
      </p:sp>
      <p:pic>
        <p:nvPicPr>
          <p:cNvPr id="4" name="Picture 3" descr="army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204864"/>
            <a:ext cx="5832648" cy="4339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83152" cy="732696"/>
          </a:xfrm>
        </p:spPr>
        <p:txBody>
          <a:bodyPr/>
          <a:lstStyle/>
          <a:p>
            <a:pPr algn="ctr"/>
            <a:r>
              <a:rPr lang="en-US" dirty="0" smtClean="0"/>
              <a:t>What is the fuel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7239000" cy="504296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2800" dirty="0" smtClean="0"/>
              <a:t>The first use of fuel cell was in NASA space programs helped by General Electric.</a:t>
            </a:r>
          </a:p>
          <a:p>
            <a:pPr>
              <a:spcBef>
                <a:spcPts val="2400"/>
              </a:spcBef>
            </a:pPr>
            <a:r>
              <a:rPr lang="en-US" sz="2800" dirty="0" smtClean="0"/>
              <a:t>In 1959, Thomas Bacon built 1 KW fuel cell.</a:t>
            </a:r>
          </a:p>
          <a:p>
            <a:pPr>
              <a:spcBef>
                <a:spcPts val="2400"/>
              </a:spcBef>
            </a:pPr>
            <a:r>
              <a:rPr lang="en-US" sz="2800" dirty="0" smtClean="0"/>
              <a:t>United Technologies Corporation's power was the first company produced large power fuel cell systems gives 400 KW.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27168" cy="804704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How does the fuel cell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239000" cy="50429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The fuel cell consist of four main parts :-</a:t>
            </a:r>
          </a:p>
          <a:p>
            <a:pPr>
              <a:buNone/>
            </a:pPr>
            <a:r>
              <a:rPr lang="en-US" sz="2400" dirty="0" smtClean="0"/>
              <a:t>1-  </a:t>
            </a:r>
            <a:r>
              <a:rPr lang="en-US" sz="2400" dirty="0" smtClean="0">
                <a:solidFill>
                  <a:schemeClr val="accent3"/>
                </a:solidFill>
              </a:rPr>
              <a:t>Anode</a:t>
            </a:r>
            <a:r>
              <a:rPr lang="en-US" sz="2400" dirty="0" smtClean="0"/>
              <a:t> (negative electrode):- it is the fuel supply part. </a:t>
            </a:r>
          </a:p>
          <a:p>
            <a:pPr>
              <a:buNone/>
            </a:pPr>
            <a:r>
              <a:rPr lang="en-US" sz="2400" dirty="0" smtClean="0"/>
              <a:t>2- </a:t>
            </a:r>
            <a:r>
              <a:rPr lang="en-US" sz="2400" dirty="0" smtClean="0">
                <a:solidFill>
                  <a:schemeClr val="accent3"/>
                </a:solidFill>
              </a:rPr>
              <a:t>Cathode</a:t>
            </a:r>
            <a:r>
              <a:rPr lang="en-US" sz="2400" dirty="0" smtClean="0"/>
              <a:t> (positive electrode):- it is the oxidant supply part.</a:t>
            </a:r>
            <a:endParaRPr lang="en-US" sz="2400" dirty="0"/>
          </a:p>
        </p:txBody>
      </p:sp>
      <p:pic>
        <p:nvPicPr>
          <p:cNvPr id="4" name="Picture 3" descr="fuel-ce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960948"/>
            <a:ext cx="4386064" cy="3563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27168" cy="804704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How does the fuel cell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239000" cy="50429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3- </a:t>
            </a:r>
            <a:r>
              <a:rPr lang="en-US" sz="2400" dirty="0" smtClean="0">
                <a:solidFill>
                  <a:schemeClr val="accent3"/>
                </a:solidFill>
              </a:rPr>
              <a:t>Catalysts</a:t>
            </a:r>
            <a:r>
              <a:rPr lang="en-US" sz="2400" b="1" dirty="0" smtClean="0"/>
              <a:t>:</a:t>
            </a:r>
            <a:r>
              <a:rPr lang="en-US" sz="2400" dirty="0" smtClean="0"/>
              <a:t> Is a chemical substance increases the reaction rate(platinum for the anode and nickel for the cathode)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4" name="Picture 3" descr="inside-fuel-ce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382074"/>
            <a:ext cx="6408712" cy="4475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27168" cy="804704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How does the fuel cell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7383016" cy="51149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4-</a:t>
            </a:r>
            <a:r>
              <a:rPr lang="en-US" sz="2800" b="1" dirty="0" smtClean="0"/>
              <a:t> </a:t>
            </a:r>
            <a:r>
              <a:rPr lang="en-US" sz="2400" dirty="0" smtClean="0">
                <a:solidFill>
                  <a:schemeClr val="accent3"/>
                </a:solidFill>
              </a:rPr>
              <a:t>Electrolyte </a:t>
            </a:r>
            <a:r>
              <a:rPr lang="en-US" sz="2400" b="1" dirty="0" smtClean="0"/>
              <a:t>:-</a:t>
            </a:r>
            <a:r>
              <a:rPr lang="en-US" sz="2400" dirty="0" smtClean="0"/>
              <a:t> Substance that allows positive ions to transfer within it. Because the membrane is electrically insulating.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6" name="Picture 5" descr="inside-fuel-ce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432364"/>
            <a:ext cx="6336704" cy="4425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696</TotalTime>
  <Words>990</Words>
  <Application>Microsoft Office PowerPoint</Application>
  <PresentationFormat>On-screen Show (4:3)</PresentationFormat>
  <Paragraphs>126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Opulent</vt:lpstr>
      <vt:lpstr>What is the fuel cell</vt:lpstr>
      <vt:lpstr>What is the fuel cell</vt:lpstr>
      <vt:lpstr>What is the fuel cell</vt:lpstr>
      <vt:lpstr>What is the fuel cell</vt:lpstr>
      <vt:lpstr>What is the fuel cell</vt:lpstr>
      <vt:lpstr>What is the fuel cell</vt:lpstr>
      <vt:lpstr>How does the fuel cell work?</vt:lpstr>
      <vt:lpstr>How does the fuel cell work?</vt:lpstr>
      <vt:lpstr>How does the fuel cell work?</vt:lpstr>
      <vt:lpstr>How does the fuel cell work?</vt:lpstr>
      <vt:lpstr>Types of cells and fuels</vt:lpstr>
      <vt:lpstr>Types of cells and fuels</vt:lpstr>
      <vt:lpstr>Types of cells and fuels</vt:lpstr>
      <vt:lpstr>Types of cells and fuels</vt:lpstr>
      <vt:lpstr>Types of cells and fuels</vt:lpstr>
      <vt:lpstr>Types of cells and fuels</vt:lpstr>
      <vt:lpstr>Types of cells and fuels</vt:lpstr>
      <vt:lpstr>Types of cells and fuels</vt:lpstr>
      <vt:lpstr>Applications</vt:lpstr>
      <vt:lpstr>Applications</vt:lpstr>
      <vt:lpstr>Applications</vt:lpstr>
      <vt:lpstr>Applications</vt:lpstr>
      <vt:lpstr>Applications</vt:lpstr>
      <vt:lpstr>Applications</vt:lpstr>
      <vt:lpstr>bicycle</vt:lpstr>
      <vt:lpstr>Advantages and disadvantages</vt:lpstr>
      <vt:lpstr>Advantages and disadvantages</vt:lpstr>
      <vt:lpstr>Advantages and disadvantages</vt:lpstr>
      <vt:lpstr>Advantages and disadvantages</vt:lpstr>
      <vt:lpstr>Advantages and disadvantages</vt:lpstr>
      <vt:lpstr>Advantages and disadvantages</vt:lpstr>
      <vt:lpstr>Advantages and disadvantages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Akram</dc:creator>
  <cp:lastModifiedBy>Ramez Khaldi</cp:lastModifiedBy>
  <cp:revision>77</cp:revision>
  <dcterms:created xsi:type="dcterms:W3CDTF">2012-03-25T21:19:00Z</dcterms:created>
  <dcterms:modified xsi:type="dcterms:W3CDTF">2012-04-03T17:48:43Z</dcterms:modified>
</cp:coreProperties>
</file>