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6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9" r:id="rId1"/>
    <p:sldMasterId id="2147483936" r:id="rId2"/>
    <p:sldMasterId id="2147483943" r:id="rId3"/>
    <p:sldMasterId id="2147483965" r:id="rId4"/>
    <p:sldMasterId id="2147483968" r:id="rId5"/>
    <p:sldMasterId id="2147483971" r:id="rId6"/>
    <p:sldMasterId id="2147483976" r:id="rId7"/>
  </p:sldMasterIdLst>
  <p:notesMasterIdLst>
    <p:notesMasterId r:id="rId12"/>
  </p:notesMasterIdLst>
  <p:sldIdLst>
    <p:sldId id="1020" r:id="rId8"/>
    <p:sldId id="1022" r:id="rId9"/>
    <p:sldId id="1024" r:id="rId10"/>
    <p:sldId id="1023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rvin, Megan - Hoboken" initials="MG" lastIdx="38" clrIdx="0"/>
  <p:cmAuthor id="1" name="Michael, Leah - Indianapolis" initials="LM" lastIdx="9" clrIdx="1"/>
  <p:cmAuthor id="2" name="Heaney, Barbara - Hoboken" initials="BH" lastIdx="3" clrIdx="2"/>
  <p:cmAuthor id="3" name="Perry, Nancy - Hoboken" initials="NP" lastIdx="2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051"/>
    <a:srgbClr val="196E78"/>
    <a:srgbClr val="990000"/>
    <a:srgbClr val="0070C0"/>
    <a:srgbClr val="B9ECF1"/>
    <a:srgbClr val="26A6B4"/>
    <a:srgbClr val="C4F8EE"/>
    <a:srgbClr val="0000CC"/>
    <a:srgbClr val="17CBA9"/>
    <a:srgbClr val="FAF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20408" autoAdjust="0"/>
    <p:restoredTop sz="94949" autoAdjust="0"/>
  </p:normalViewPr>
  <p:slideViewPr>
    <p:cSldViewPr>
      <p:cViewPr>
        <p:scale>
          <a:sx n="80" d="100"/>
          <a:sy n="80" d="100"/>
        </p:scale>
        <p:origin x="154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26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70" d="100"/>
        <a:sy n="70" d="100"/>
      </p:scale>
      <p:origin x="0" y="-10410"/>
    </p:cViewPr>
  </p:sorterViewPr>
  <p:notesViewPr>
    <p:cSldViewPr>
      <p:cViewPr varScale="1">
        <p:scale>
          <a:sx n="134" d="100"/>
          <a:sy n="134" d="100"/>
        </p:scale>
        <p:origin x="3184" y="20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194C1A8-DC4B-4329-AF88-FD913597DE85}" type="datetimeFigureOut">
              <a:rPr lang="en-US" smtClean="0"/>
              <a:t>4/3/2021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8073E54-D085-4E2E-B9A5-A53D7E5194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75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73E54-D085-4E2E-B9A5-A53D7E51940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30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er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"/>
          <p:cNvSpPr>
            <a:spLocks noGrp="1"/>
          </p:cNvSpPr>
          <p:nvPr>
            <p:ph type="title" hasCustomPrompt="1"/>
          </p:nvPr>
        </p:nvSpPr>
        <p:spPr>
          <a:xfrm>
            <a:off x="152400" y="365125"/>
            <a:ext cx="8839200" cy="1387475"/>
          </a:xfrm>
          <a:prstGeom prst="rect">
            <a:avLst/>
          </a:prstGeom>
        </p:spPr>
        <p:txBody>
          <a:bodyPr anchor="b"/>
          <a:lstStyle>
            <a:lvl1pPr>
              <a:defRPr sz="6200" b="0" i="0" baseline="0">
                <a:latin typeface="Source Sans Pro Light" charset="0"/>
                <a:ea typeface="Source Sans Pro Light" charset="0"/>
                <a:cs typeface="Source Sans Pro Light" charset="0"/>
              </a:defRPr>
            </a:lvl1pPr>
          </a:lstStyle>
          <a:p>
            <a:r>
              <a:rPr lang="en-US" dirty="0"/>
              <a:t>Click to Edit Book Title</a:t>
            </a:r>
          </a:p>
        </p:txBody>
      </p:sp>
      <p:sp>
        <p:nvSpPr>
          <p:cNvPr id="25" name="Edition"/>
          <p:cNvSpPr>
            <a:spLocks noGrp="1"/>
          </p:cNvSpPr>
          <p:nvPr>
            <p:ph sz="quarter" idx="17" hasCustomPrompt="1"/>
          </p:nvPr>
        </p:nvSpPr>
        <p:spPr>
          <a:xfrm>
            <a:off x="152400" y="1752600"/>
            <a:ext cx="8839200" cy="609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00" b="1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2900" b="1" i="0" dirty="0">
                <a:latin typeface="Source Sans Pro" charset="0"/>
                <a:ea typeface="Source Sans Pro" charset="0"/>
                <a:cs typeface="Source Sans Pro" charset="0"/>
              </a:rPr>
              <a:t>Third Edition</a:t>
            </a:r>
            <a:endParaRPr lang="en-US" dirty="0"/>
          </a:p>
        </p:txBody>
      </p:sp>
      <p:sp>
        <p:nvSpPr>
          <p:cNvPr id="27" name="Author"/>
          <p:cNvSpPr>
            <a:spLocks noGrp="1"/>
          </p:cNvSpPr>
          <p:nvPr>
            <p:ph sz="quarter" idx="18" hasCustomPrompt="1"/>
          </p:nvPr>
        </p:nvSpPr>
        <p:spPr>
          <a:xfrm>
            <a:off x="152400" y="2362200"/>
            <a:ext cx="88392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 baseline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b="0" i="0" dirty="0">
                <a:latin typeface="Source Sans Pro" charset="0"/>
                <a:ea typeface="Source Sans Pro" charset="0"/>
                <a:cs typeface="Source Sans Pro" charset="0"/>
              </a:rPr>
              <a:t>David Klein</a:t>
            </a:r>
            <a:endParaRPr lang="en-US" dirty="0"/>
          </a:p>
        </p:txBody>
      </p:sp>
      <p:sp>
        <p:nvSpPr>
          <p:cNvPr id="29" name="CN"/>
          <p:cNvSpPr>
            <a:spLocks noGrp="1"/>
          </p:cNvSpPr>
          <p:nvPr>
            <p:ph sz="quarter" idx="19" hasCustomPrompt="1"/>
          </p:nvPr>
        </p:nvSpPr>
        <p:spPr>
          <a:xfrm>
            <a:off x="152400" y="3733800"/>
            <a:ext cx="88392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 i="0" baseline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Chapter 1</a:t>
            </a:r>
          </a:p>
        </p:txBody>
      </p:sp>
      <p:sp>
        <p:nvSpPr>
          <p:cNvPr id="31" name="CT"/>
          <p:cNvSpPr>
            <a:spLocks noGrp="1"/>
          </p:cNvSpPr>
          <p:nvPr>
            <p:ph sz="quarter" idx="20" hasCustomPrompt="1"/>
          </p:nvPr>
        </p:nvSpPr>
        <p:spPr>
          <a:xfrm>
            <a:off x="152400" y="4267200"/>
            <a:ext cx="8839200" cy="2438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8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Click to Edit Chapter Title</a:t>
            </a:r>
          </a:p>
        </p:txBody>
      </p:sp>
    </p:spTree>
    <p:extLst>
      <p:ext uri="{BB962C8B-B14F-4D97-AF65-F5344CB8AC3E}">
        <p14:creationId xmlns:p14="http://schemas.microsoft.com/office/powerpoint/2010/main" val="82637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B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0" indent="0">
              <a:buFont typeface="+mj-lt"/>
              <a:buNone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282575">
              <a:tabLst/>
              <a:defRPr sz="26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803275" marR="0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600" b="0" i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en-US" dirty="0"/>
              <a:t>This Is a Sample Outline with No Numbers and One-column</a:t>
            </a:r>
          </a:p>
          <a:p>
            <a:pPr lvl="1"/>
            <a:r>
              <a:rPr lang="en-US" dirty="0"/>
              <a:t>The H2 Level Does Not Have a Number</a:t>
            </a:r>
          </a:p>
          <a:p>
            <a:pPr lvl="2"/>
            <a:r>
              <a:rPr lang="en-US" dirty="0"/>
              <a:t>One of the Subheadings May Be a Special Feature  </a:t>
            </a:r>
          </a:p>
          <a:p>
            <a:pPr lvl="0"/>
            <a:r>
              <a:rPr lang="en-US" dirty="0"/>
              <a:t>This Outline Has Two Levels</a:t>
            </a:r>
          </a:p>
          <a:p>
            <a:pPr lvl="1"/>
            <a:r>
              <a:rPr lang="en-US" dirty="0"/>
              <a:t>Outline Items Usually Have No Ending Punctuation</a:t>
            </a:r>
          </a:p>
          <a:p>
            <a:pPr marL="803275" marR="0" lvl="2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Special Feature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34037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F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 numCol="2" spcCol="548640"/>
          <a:lstStyle>
            <a:lvl1pPr marL="803275" marR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1.1	This Is a Sample Outline for Two-Column and Double-numbered</a:t>
            </a:r>
          </a:p>
          <a:p>
            <a:pPr lvl="0"/>
            <a:r>
              <a:rPr lang="en-US" dirty="0"/>
              <a:t>1.2	It is Two-column </a:t>
            </a:r>
          </a:p>
          <a:p>
            <a:pPr lvl="0"/>
            <a:r>
              <a:rPr lang="en-US" dirty="0"/>
              <a:t>1.3	This Outline Has No Sub-lists</a:t>
            </a:r>
          </a:p>
          <a:p>
            <a:pPr lvl="0"/>
            <a:r>
              <a:rPr lang="en-US" dirty="0"/>
              <a:t>1.4	This List Is Double-numbered</a:t>
            </a:r>
          </a:p>
          <a:p>
            <a:pPr lvl="0"/>
            <a:r>
              <a:rPr lang="en-US" dirty="0"/>
              <a:t>1.5	The Outline Slide Has a Footer</a:t>
            </a:r>
          </a:p>
          <a:p>
            <a:pPr lvl="0"/>
            <a:r>
              <a:rPr lang="en-US" dirty="0"/>
              <a:t>1.6	Outline Items Usually Have No Ending Punctuation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1.7	Another Heading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1.10	Another Heading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2051878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F2 (2 text box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BNL1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4038600" cy="4419600"/>
          </a:xfrm>
          <a:prstGeom prst="rect">
            <a:avLst/>
          </a:prstGeom>
        </p:spPr>
        <p:txBody>
          <a:bodyPr numCol="1" spcCol="548640"/>
          <a:lstStyle>
            <a:lvl1pPr marL="803275" marR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1.1	This Is a Sample Outline for Two-Column (2 Boxes) and Double-numbered</a:t>
            </a:r>
          </a:p>
          <a:p>
            <a:pPr lvl="0"/>
            <a:r>
              <a:rPr lang="en-US" dirty="0"/>
              <a:t>1.2	It is Two-column </a:t>
            </a:r>
          </a:p>
          <a:p>
            <a:pPr lvl="0"/>
            <a:r>
              <a:rPr lang="en-US" dirty="0"/>
              <a:t>1.3	This Outline Has No Sub-lists</a:t>
            </a:r>
          </a:p>
          <a:p>
            <a:pPr lvl="0"/>
            <a:r>
              <a:rPr lang="en-US" dirty="0"/>
              <a:t>1.4	This List Is Double-numbered</a:t>
            </a:r>
          </a:p>
        </p:txBody>
      </p:sp>
      <p:sp>
        <p:nvSpPr>
          <p:cNvPr id="7" name="COBNL2"/>
          <p:cNvSpPr>
            <a:spLocks noGrp="1"/>
          </p:cNvSpPr>
          <p:nvPr>
            <p:ph sz="quarter" idx="15" hasCustomPrompt="1"/>
          </p:nvPr>
        </p:nvSpPr>
        <p:spPr>
          <a:xfrm>
            <a:off x="4767262" y="1752600"/>
            <a:ext cx="4038600" cy="4419600"/>
          </a:xfrm>
          <a:prstGeom prst="rect">
            <a:avLst/>
          </a:prstGeom>
        </p:spPr>
        <p:txBody>
          <a:bodyPr numCol="1" spcCol="548640"/>
          <a:lstStyle>
            <a:lvl1pPr marL="803275" marR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1.5	The Outline Slide Has a Footer</a:t>
            </a:r>
          </a:p>
          <a:p>
            <a:pPr lvl="0"/>
            <a:r>
              <a:rPr lang="en-US" dirty="0"/>
              <a:t>1.6	Outline Items Usually Have No Ending Punctuation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1.7	Another Heading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1.10	Another Heading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60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B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0" indent="0">
              <a:buFont typeface="+mj-lt"/>
              <a:buNone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520700" indent="-508000">
              <a:spcBef>
                <a:spcPts val="2000"/>
              </a:spcBef>
              <a:buNone/>
              <a:tabLst/>
              <a:defRPr sz="2800" b="0" i="0" baseline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635000" marR="0" indent="-39528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+mj-lt"/>
              <a:buAutoNum type="arabicPeriod"/>
              <a:tabLst/>
              <a:defRPr sz="2800" b="0" i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en-US" dirty="0"/>
              <a:t>This Is a Sample Outline with No Numbers</a:t>
            </a:r>
          </a:p>
          <a:p>
            <a:pPr lvl="1"/>
            <a:r>
              <a:rPr lang="en-US" b="0" i="0" dirty="0">
                <a:latin typeface="Source Sans Pro" charset="0"/>
                <a:ea typeface="Source Sans Pro" charset="0"/>
                <a:cs typeface="Source Sans Pro" charset="0"/>
              </a:rPr>
              <a:t>Learning Objectives</a:t>
            </a:r>
          </a:p>
          <a:p>
            <a:pPr lvl="2"/>
            <a:r>
              <a:rPr lang="en-US" dirty="0"/>
              <a:t>Describe what racial &amp; ethnic group make up Latin America.</a:t>
            </a:r>
          </a:p>
          <a:p>
            <a:pPr lvl="2"/>
            <a:r>
              <a:rPr lang="en-US" dirty="0"/>
              <a:t>Explain Latin American agricultural systems.</a:t>
            </a:r>
          </a:p>
          <a:p>
            <a:pPr lvl="2"/>
            <a:r>
              <a:rPr lang="en-US" dirty="0"/>
              <a:t>Critically evaluate models of biodiversity conservation in the Latin American context.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33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cept Check Question (1of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Question"/>
          <p:cNvSpPr>
            <a:spLocks noGrp="1"/>
          </p:cNvSpPr>
          <p:nvPr>
            <p:ph sz="quarter" idx="15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None/>
              <a:defRPr sz="30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450850">
              <a:spcBef>
                <a:spcPts val="1000"/>
              </a:spcBef>
              <a:buClr>
                <a:schemeClr val="accent2"/>
              </a:buClr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en-US" b="0" i="0" dirty="0">
                <a:latin typeface="Source Sans Pro" charset="0"/>
                <a:ea typeface="Source Sans Pro" charset="0"/>
                <a:cs typeface="Source Sans Pro" charset="0"/>
              </a:rPr>
              <a:t>Which one of these statements about the accrual basis of accounting is false?</a:t>
            </a:r>
          </a:p>
          <a:p>
            <a:pPr lvl="1"/>
            <a:r>
              <a:rPr lang="en-US" dirty="0"/>
              <a:t>Companies record events that change their financial statements in the period in which events occur, even if cash was not exchanged.</a:t>
            </a:r>
          </a:p>
          <a:p>
            <a:pPr lvl="1"/>
            <a:r>
              <a:rPr lang="en-US" dirty="0"/>
              <a:t>Companies recognize revenue in the period in which the performance obligation is satisfied.</a:t>
            </a:r>
          </a:p>
          <a:p>
            <a:pPr lvl="1"/>
            <a:r>
              <a:rPr lang="en-US" dirty="0"/>
              <a:t>This basis is accord with generally accepted accounting principles.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64633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1.1 Periodicity Assumption</a:t>
            </a:r>
          </a:p>
        </p:txBody>
      </p:sp>
    </p:spTree>
    <p:extLst>
      <p:ext uri="{BB962C8B-B14F-4D97-AF65-F5344CB8AC3E}">
        <p14:creationId xmlns:p14="http://schemas.microsoft.com/office/powerpoint/2010/main" val="900292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 anchor="t"/>
          <a:lstStyle>
            <a:lvl1pPr>
              <a:defRPr sz="4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4000" b="0" i="0" dirty="0">
                <a:latin typeface="Source Sans Pro" charset="0"/>
                <a:ea typeface="Source Sans Pro" charset="0"/>
                <a:cs typeface="Source Sans Pro" charset="0"/>
              </a:rPr>
              <a:t>Learning Objectives</a:t>
            </a:r>
            <a:endParaRPr lang="en-US" dirty="0"/>
          </a:p>
        </p:txBody>
      </p:sp>
      <p:sp>
        <p:nvSpPr>
          <p:cNvPr id="9" name="LONL"/>
          <p:cNvSpPr>
            <a:spLocks noGrp="1"/>
          </p:cNvSpPr>
          <p:nvPr>
            <p:ph sz="quarter" idx="16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chemeClr val="accent2"/>
              </a:buClr>
              <a:buFont typeface="+mj-lt"/>
              <a:buAutoNum type="arabicPeriod"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Explain the time value of money and why it is so important in the field of finance.</a:t>
            </a:r>
          </a:p>
          <a:p>
            <a:pPr lvl="0"/>
            <a:r>
              <a:rPr lang="en-US" dirty="0"/>
              <a:t>Explain the concept of future value, including the meaning of the terms principal, simple interest, and compound interest.</a:t>
            </a:r>
          </a:p>
          <a:p>
            <a:pPr lvl="0"/>
            <a:r>
              <a:rPr lang="en-US" dirty="0"/>
              <a:t>Explain the concept of present value, how it relates to future value, and is used to make business decisions.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/>
          <a:lstStyle/>
          <a:p>
            <a:fld id="{957104EA-F2AF-1046-9253-EE8D97871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1882321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OBL"/>
          <p:cNvSpPr>
            <a:spLocks noGrp="1"/>
          </p:cNvSpPr>
          <p:nvPr>
            <p:ph sz="quarter" idx="16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292608" indent="-292608">
              <a:buClr>
                <a:schemeClr val="accent2"/>
              </a:buClr>
              <a:buFont typeface="Arial" charset="0"/>
              <a:buChar char="•"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Explain the time value of money and why it is so important in the field of finance.</a:t>
            </a:r>
          </a:p>
          <a:p>
            <a:pPr lvl="0"/>
            <a:r>
              <a:rPr lang="en-US" dirty="0"/>
              <a:t>Explain the concept of future value, including the meaning of the terms principal, simple interest, and compound interest.</a:t>
            </a:r>
          </a:p>
          <a:p>
            <a:pPr lvl="0"/>
            <a:r>
              <a:rPr lang="en-US" dirty="0"/>
              <a:t>Explain the concept of present value, how it relates to future value, and is used to make business decisions.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12" name="Title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 anchor="t"/>
          <a:lstStyle>
            <a:lvl1pPr>
              <a:defRPr sz="4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4000" b="0" i="0" dirty="0">
                <a:latin typeface="Source Sans Pro" charset="0"/>
                <a:ea typeface="Source Sans Pro" charset="0"/>
                <a:cs typeface="Source Sans Pro" charset="0"/>
              </a:rPr>
              <a:t>Learning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718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Check Question (1of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Question"/>
          <p:cNvSpPr>
            <a:spLocks noGrp="1"/>
          </p:cNvSpPr>
          <p:nvPr>
            <p:ph sz="quarter" idx="15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None/>
              <a:defRPr sz="30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450850">
              <a:spcBef>
                <a:spcPts val="1000"/>
              </a:spcBef>
              <a:buClr>
                <a:schemeClr val="accent2"/>
              </a:buClr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en-US" b="0" i="0" dirty="0">
                <a:latin typeface="Source Sans Pro" charset="0"/>
                <a:ea typeface="Source Sans Pro" charset="0"/>
                <a:cs typeface="Source Sans Pro" charset="0"/>
              </a:rPr>
              <a:t>Which one of these statements about the accrual basis of accounting is false?</a:t>
            </a:r>
          </a:p>
          <a:p>
            <a:pPr lvl="1"/>
            <a:r>
              <a:rPr lang="en-US" dirty="0"/>
              <a:t>Companies record events that change their financial statements in the period in which events occur, even if cash was not exchanged.</a:t>
            </a:r>
          </a:p>
          <a:p>
            <a:pPr lvl="1"/>
            <a:r>
              <a:rPr lang="en-US" dirty="0"/>
              <a:t>Companies recognize revenue in the period in which the performance obligation is satisfied.</a:t>
            </a:r>
          </a:p>
          <a:p>
            <a:pPr lvl="1"/>
            <a:r>
              <a:rPr lang="en-US" dirty="0"/>
              <a:t>This basis is accord with generally accepted accounting principles.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64633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1.1 Periodicity Assumption</a:t>
            </a:r>
          </a:p>
        </p:txBody>
      </p:sp>
    </p:spTree>
    <p:extLst>
      <p:ext uri="{BB962C8B-B14F-4D97-AF65-F5344CB8AC3E}">
        <p14:creationId xmlns:p14="http://schemas.microsoft.com/office/powerpoint/2010/main" val="812438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Check Question (2of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Question"/>
          <p:cNvSpPr>
            <a:spLocks noGrp="1"/>
          </p:cNvSpPr>
          <p:nvPr>
            <p:ph sz="quarter" idx="15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/>
          <a:lstStyle>
            <a:lvl1pPr marL="12700" indent="0">
              <a:spcBef>
                <a:spcPts val="1000"/>
              </a:spcBef>
              <a:buNone/>
              <a:tabLst/>
              <a:defRPr sz="30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450850">
              <a:spcBef>
                <a:spcPts val="1000"/>
              </a:spcBef>
              <a:buFont typeface="+mj-lt"/>
              <a:buNone/>
              <a:tabLst/>
              <a:defRPr sz="28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803275" indent="-790575">
              <a:buNone/>
              <a:tabLst/>
              <a:defRPr sz="28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en-US" b="0" i="0" dirty="0">
                <a:latin typeface="Source Sans Pro" charset="0"/>
                <a:ea typeface="Source Sans Pro" charset="0"/>
                <a:cs typeface="Source Sans Pro" charset="0"/>
              </a:rPr>
              <a:t>Which one of these statements about the accrual basis of accounting is false?</a:t>
            </a:r>
          </a:p>
          <a:p>
            <a:pPr lvl="1"/>
            <a:r>
              <a:rPr lang="en-US" dirty="0"/>
              <a:t>a.	Companies record events that change their financial statements in the period in which events occur, even if cash was not exchanged.</a:t>
            </a:r>
          </a:p>
          <a:p>
            <a:pPr lvl="2"/>
            <a:r>
              <a:rPr lang="en-US" dirty="0"/>
              <a:t>✔️b.	Companies recognize revenue in the period in which the performance obligation is satisfied.</a:t>
            </a:r>
          </a:p>
          <a:p>
            <a:pPr lvl="1"/>
            <a:r>
              <a:rPr lang="en-US" dirty="0"/>
              <a:t>c.	This basis is accord with generally accepted accounting principles.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18" name="Title"/>
          <p:cNvSpPr>
            <a:spLocks noGrp="1"/>
          </p:cNvSpPr>
          <p:nvPr>
            <p:ph sz="quarter" idx="16"/>
          </p:nvPr>
        </p:nvSpPr>
        <p:spPr>
          <a:xfrm>
            <a:off x="304800" y="762000"/>
            <a:ext cx="8534400" cy="990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 baseline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935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erm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"/>
          <p:cNvSpPr>
            <a:spLocks noGrp="1"/>
          </p:cNvSpPr>
          <p:nvPr>
            <p:ph sz="quarter" idx="17" hasCustomPrompt="1"/>
          </p:nvPr>
        </p:nvSpPr>
        <p:spPr>
          <a:xfrm>
            <a:off x="304800" y="762000"/>
            <a:ext cx="8534400" cy="990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 baseline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Language</a:t>
            </a:r>
          </a:p>
        </p:txBody>
      </p:sp>
      <p:sp>
        <p:nvSpPr>
          <p:cNvPr id="7" name="Definition of Key Term"/>
          <p:cNvSpPr>
            <a:spLocks noGrp="1"/>
          </p:cNvSpPr>
          <p:nvPr>
            <p:ph sz="quarter" idx="15" hasCustomPrompt="1"/>
          </p:nvPr>
        </p:nvSpPr>
        <p:spPr>
          <a:xfrm>
            <a:off x="304800" y="1752600"/>
            <a:ext cx="8534400" cy="4114800"/>
          </a:xfrm>
          <a:prstGeom prst="rect">
            <a:avLst/>
          </a:prstGeom>
        </p:spPr>
        <p:txBody>
          <a:bodyPr/>
          <a:lstStyle>
            <a:lvl1pPr marL="292608" indent="-292608">
              <a:spcBef>
                <a:spcPts val="1000"/>
              </a:spcBef>
              <a:buFont typeface="Arial" charset="0"/>
              <a:buChar char="•"/>
              <a:defRPr sz="30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450850">
              <a:spcBef>
                <a:spcPts val="1000"/>
              </a:spcBef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r>
              <a:rPr lang="en-US" dirty="0"/>
              <a:t>Form of communication using sounds and symbols combined according to specified rules</a:t>
            </a:r>
          </a:p>
        </p:txBody>
      </p:sp>
      <p:sp>
        <p:nvSpPr>
          <p:cNvPr id="9" name="Media LInk"/>
          <p:cNvSpPr>
            <a:spLocks noGrp="1"/>
          </p:cNvSpPr>
          <p:nvPr>
            <p:ph sz="quarter" idx="16" hasCustomPrompt="1"/>
          </p:nvPr>
        </p:nvSpPr>
        <p:spPr>
          <a:xfrm>
            <a:off x="304800" y="5867400"/>
            <a:ext cx="8534400" cy="6096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/>
              <a:t>Media link placeholder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70060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er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N"/>
          <p:cNvSpPr>
            <a:spLocks noGrp="1"/>
          </p:cNvSpPr>
          <p:nvPr>
            <p:ph sz="quarter" idx="19" hasCustomPrompt="1"/>
          </p:nvPr>
        </p:nvSpPr>
        <p:spPr>
          <a:xfrm>
            <a:off x="152400" y="228600"/>
            <a:ext cx="88392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 i="0" baseline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Chapter 1</a:t>
            </a:r>
          </a:p>
        </p:txBody>
      </p:sp>
      <p:sp>
        <p:nvSpPr>
          <p:cNvPr id="14" name="CT"/>
          <p:cNvSpPr>
            <a:spLocks noGrp="1"/>
          </p:cNvSpPr>
          <p:nvPr>
            <p:ph sz="quarter" idx="20" hasCustomPrompt="1"/>
          </p:nvPr>
        </p:nvSpPr>
        <p:spPr>
          <a:xfrm>
            <a:off x="152400" y="762000"/>
            <a:ext cx="8839200" cy="2286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8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Click to Edit Chapter Title</a:t>
            </a:r>
          </a:p>
        </p:txBody>
      </p:sp>
      <p:sp>
        <p:nvSpPr>
          <p:cNvPr id="8" name="Title "/>
          <p:cNvSpPr>
            <a:spLocks noGrp="1"/>
          </p:cNvSpPr>
          <p:nvPr>
            <p:ph type="title" hasCustomPrompt="1"/>
          </p:nvPr>
        </p:nvSpPr>
        <p:spPr>
          <a:xfrm>
            <a:off x="152400" y="3505200"/>
            <a:ext cx="8839200" cy="1524000"/>
          </a:xfrm>
          <a:prstGeom prst="rect">
            <a:avLst/>
          </a:prstGeom>
        </p:spPr>
        <p:txBody>
          <a:bodyPr anchor="b"/>
          <a:lstStyle>
            <a:lvl1pPr>
              <a:defRPr sz="6200" b="0" i="0" baseline="0">
                <a:latin typeface="Source Sans Pro Light" charset="0"/>
                <a:ea typeface="Source Sans Pro Light" charset="0"/>
                <a:cs typeface="Source Sans Pro Light" charset="0"/>
              </a:defRPr>
            </a:lvl1pPr>
          </a:lstStyle>
          <a:p>
            <a:r>
              <a:rPr lang="en-US" dirty="0"/>
              <a:t>Click to Edit Book Title</a:t>
            </a:r>
          </a:p>
        </p:txBody>
      </p:sp>
      <p:sp>
        <p:nvSpPr>
          <p:cNvPr id="15" name="Edition"/>
          <p:cNvSpPr>
            <a:spLocks noGrp="1"/>
          </p:cNvSpPr>
          <p:nvPr>
            <p:ph sz="quarter" idx="17" hasCustomPrompt="1"/>
          </p:nvPr>
        </p:nvSpPr>
        <p:spPr>
          <a:xfrm>
            <a:off x="152400" y="5029200"/>
            <a:ext cx="8839200" cy="762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00" b="1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2900" b="1" i="0" dirty="0">
                <a:latin typeface="Source Sans Pro" charset="0"/>
                <a:ea typeface="Source Sans Pro" charset="0"/>
                <a:cs typeface="Source Sans Pro" charset="0"/>
              </a:rPr>
              <a:t>Third Edition</a:t>
            </a:r>
            <a:endParaRPr lang="en-US" dirty="0"/>
          </a:p>
        </p:txBody>
      </p:sp>
      <p:sp>
        <p:nvSpPr>
          <p:cNvPr id="16" name="Author"/>
          <p:cNvSpPr>
            <a:spLocks noGrp="1"/>
          </p:cNvSpPr>
          <p:nvPr>
            <p:ph sz="quarter" idx="18" hasCustomPrompt="1"/>
          </p:nvPr>
        </p:nvSpPr>
        <p:spPr>
          <a:xfrm>
            <a:off x="152400" y="6096000"/>
            <a:ext cx="88392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 baseline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b="0" i="0" dirty="0">
                <a:latin typeface="Source Sans Pro" charset="0"/>
                <a:ea typeface="Source Sans Pro" charset="0"/>
                <a:cs typeface="Source Sans Pro" charset="0"/>
              </a:rPr>
              <a:t>David Klein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32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erm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"/>
          <p:cNvSpPr>
            <a:spLocks noGrp="1"/>
          </p:cNvSpPr>
          <p:nvPr>
            <p:ph sz="quarter" idx="16" hasCustomPrompt="1"/>
          </p:nvPr>
        </p:nvSpPr>
        <p:spPr>
          <a:xfrm>
            <a:off x="304800" y="838201"/>
            <a:ext cx="8534400" cy="106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 baseline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Anatomy and Physiology Defined</a:t>
            </a:r>
          </a:p>
        </p:txBody>
      </p:sp>
      <p:sp>
        <p:nvSpPr>
          <p:cNvPr id="7" name="Definition of Key Term"/>
          <p:cNvSpPr>
            <a:spLocks noGrp="1"/>
          </p:cNvSpPr>
          <p:nvPr>
            <p:ph sz="quarter" idx="15" hasCustomPrompt="1"/>
          </p:nvPr>
        </p:nvSpPr>
        <p:spPr>
          <a:xfrm>
            <a:off x="304800" y="1905000"/>
            <a:ext cx="8534400" cy="3962400"/>
          </a:xfrm>
          <a:prstGeom prst="rect">
            <a:avLst/>
          </a:prstGeom>
        </p:spPr>
        <p:txBody>
          <a:bodyPr/>
          <a:lstStyle>
            <a:lvl1pPr marL="292608" indent="-292608">
              <a:spcBef>
                <a:spcPts val="1000"/>
              </a:spcBef>
              <a:buClr>
                <a:schemeClr val="accent2"/>
              </a:buClr>
              <a:buFont typeface="Arial" charset="0"/>
              <a:buChar char="•"/>
              <a:defRPr sz="30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450850">
              <a:spcBef>
                <a:spcPts val="1000"/>
              </a:spcBef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r>
              <a:rPr lang="en-US" dirty="0"/>
              <a:t>Anatomy is the science of structure and the relationships among structures.</a:t>
            </a:r>
          </a:p>
          <a:p>
            <a:pPr lvl="0"/>
            <a:r>
              <a:rPr lang="en-US" dirty="0"/>
              <a:t>Physiology is the science of body functions, that is, how the body parts work.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6622711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for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"/>
          <p:cNvSpPr>
            <a:spLocks noGrp="1"/>
          </p:cNvSpPr>
          <p:nvPr>
            <p:ph sz="quarter" idx="15" hasCustomPrompt="1"/>
          </p:nvPr>
        </p:nvSpPr>
        <p:spPr>
          <a:xfrm>
            <a:off x="304800" y="5029200"/>
            <a:ext cx="8534400" cy="114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Font typeface="Arial" charset="0"/>
              <a:buNone/>
              <a:defRPr sz="20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450850">
              <a:spcBef>
                <a:spcPts val="1000"/>
              </a:spcBef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r>
              <a:rPr lang="en-US" sz="2000" dirty="0"/>
              <a:t>Figure 4.5 Figure title placeholder</a:t>
            </a:r>
          </a:p>
          <a:p>
            <a:pPr lvl="0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8534400" cy="3276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</p:spTree>
    <p:extLst>
      <p:ext uri="{BB962C8B-B14F-4D97-AF65-F5344CB8AC3E}">
        <p14:creationId xmlns:p14="http://schemas.microsoft.com/office/powerpoint/2010/main" val="9771030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8534400" cy="4603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2539791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4114800" cy="4603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7"/>
          </p:nvPr>
        </p:nvSpPr>
        <p:spPr>
          <a:xfrm>
            <a:off x="4724400" y="1752600"/>
            <a:ext cx="4114800" cy="4603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 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12647604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4114800" cy="2819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7"/>
          </p:nvPr>
        </p:nvSpPr>
        <p:spPr>
          <a:xfrm>
            <a:off x="4724400" y="1752600"/>
            <a:ext cx="4114800" cy="2819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>
          <a:xfrm>
            <a:off x="2286000" y="4724400"/>
            <a:ext cx="4572000" cy="1489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6132984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20738"/>
            <a:ext cx="8534400" cy="4452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5350050"/>
            <a:ext cx="8534400" cy="309975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2000" dirty="0"/>
              <a:t>Figure Title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304800" y="5780675"/>
            <a:ext cx="8534400" cy="467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2000" dirty="0"/>
              <a:t>Figure 4.5 Figure title placeholder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381250" cy="365125"/>
          </a:xfrm>
        </p:spPr>
        <p:txBody>
          <a:bodyPr/>
          <a:lstStyle/>
          <a:p>
            <a:fld id="{42181430-7FCB-BA4C-90CE-EB7ACCC9EC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12667376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20738"/>
            <a:ext cx="8534400" cy="49704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304800" y="5920581"/>
            <a:ext cx="8534400" cy="43577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Image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381250" cy="365125"/>
          </a:xfrm>
        </p:spPr>
        <p:txBody>
          <a:bodyPr/>
          <a:lstStyle/>
          <a:p>
            <a:fld id="{42181430-7FCB-BA4C-90CE-EB7ACCC9EC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BBL"/>
          <p:cNvSpPr>
            <a:spLocks noGrp="1"/>
          </p:cNvSpPr>
          <p:nvPr>
            <p:ph sz="quarter" idx="10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295275" indent="-295275">
              <a:buClr>
                <a:schemeClr val="accent2"/>
              </a:buClr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One-Column</a:t>
            </a:r>
          </a:p>
          <a:p>
            <a:pPr lvl="0"/>
            <a:r>
              <a:rPr lang="en-US" dirty="0"/>
              <a:t>It Is One-Column Only</a:t>
            </a:r>
          </a:p>
          <a:p>
            <a:pPr lvl="0"/>
            <a:r>
              <a:rPr lang="en-US" dirty="0"/>
              <a:t>This Outline Has H1 Headings Only</a:t>
            </a:r>
          </a:p>
          <a:p>
            <a:pPr lvl="0"/>
            <a:r>
              <a:rPr lang="en-US" dirty="0"/>
              <a:t>The Headings Are in Title Case, Matching the </a:t>
            </a:r>
            <a:r>
              <a:rPr lang="en-US" dirty="0" err="1"/>
              <a:t>eText</a:t>
            </a:r>
            <a:r>
              <a:rPr lang="en-US" dirty="0"/>
              <a:t>; This Can Vary by Title</a:t>
            </a:r>
          </a:p>
          <a:p>
            <a:pPr lvl="0"/>
            <a:r>
              <a:rPr lang="en-US" dirty="0"/>
              <a:t>This List Is Bulleted</a:t>
            </a:r>
          </a:p>
          <a:p>
            <a:pPr lvl="0"/>
            <a:r>
              <a:rPr lang="en-US" dirty="0"/>
              <a:t>The Outline Slide Has a Footer</a:t>
            </a:r>
          </a:p>
          <a:p>
            <a:pPr lvl="0"/>
            <a:r>
              <a:rPr lang="en-US" dirty="0"/>
              <a:t>Outline Items Usually Have No Ending Punctuation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5274" y="777241"/>
            <a:ext cx="8543926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186693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BBL 2-col"/>
          <p:cNvSpPr>
            <a:spLocks noGrp="1"/>
          </p:cNvSpPr>
          <p:nvPr>
            <p:ph sz="quarter" idx="12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 numCol="2" spcCol="548640"/>
          <a:lstStyle>
            <a:lvl1pPr marL="292608" marR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Two-Column</a:t>
            </a:r>
          </a:p>
          <a:p>
            <a:pPr lvl="0"/>
            <a:r>
              <a:rPr lang="en-US" dirty="0"/>
              <a:t>This Outline Has No Sub-lists</a:t>
            </a:r>
          </a:p>
          <a:p>
            <a:pPr lvl="0"/>
            <a:r>
              <a:rPr lang="en-US" dirty="0"/>
              <a:t>This List Is Bulleted</a:t>
            </a:r>
          </a:p>
          <a:p>
            <a:pPr lvl="0"/>
            <a:r>
              <a:rPr lang="en-US" dirty="0"/>
              <a:t>The Outline Slide Has A Footer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Outline Items Usually Have No Ending Punctuation</a:t>
            </a:r>
          </a:p>
          <a:p>
            <a:pPr lvl="0"/>
            <a:r>
              <a:rPr lang="en-US" dirty="0"/>
              <a:t>This is Another Heading</a:t>
            </a:r>
          </a:p>
          <a:p>
            <a:pPr lvl="0"/>
            <a:r>
              <a:rPr lang="en-US" dirty="0"/>
              <a:t>This is Another Heading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99360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C1 (sing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BNL"/>
          <p:cNvSpPr>
            <a:spLocks noGrp="1"/>
          </p:cNvSpPr>
          <p:nvPr>
            <p:ph sz="quarter" idx="12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chemeClr val="accent2"/>
              </a:buClr>
              <a:buFont typeface="+mj-lt"/>
              <a:buAutoNum type="arabicPeriod"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One-Column</a:t>
            </a:r>
          </a:p>
          <a:p>
            <a:pPr lvl="0"/>
            <a:r>
              <a:rPr lang="en-US" dirty="0"/>
              <a:t>It Is One-Column Only</a:t>
            </a:r>
          </a:p>
          <a:p>
            <a:pPr lvl="0"/>
            <a:r>
              <a:rPr lang="en-US" dirty="0"/>
              <a:t>This Outline Has H1 Headings Only</a:t>
            </a:r>
          </a:p>
          <a:p>
            <a:pPr lvl="0"/>
            <a:r>
              <a:rPr lang="en-US" dirty="0"/>
              <a:t>The Headings Are in Title Case, Matching the </a:t>
            </a:r>
            <a:r>
              <a:rPr lang="en-US" dirty="0" err="1"/>
              <a:t>eText</a:t>
            </a:r>
            <a:r>
              <a:rPr lang="en-US" dirty="0"/>
              <a:t>; This Can Vary by Title</a:t>
            </a:r>
          </a:p>
          <a:p>
            <a:pPr lvl="0"/>
            <a:r>
              <a:rPr lang="en-US" dirty="0"/>
              <a:t>This List Is Numbered</a:t>
            </a:r>
          </a:p>
          <a:p>
            <a:pPr lvl="0"/>
            <a:r>
              <a:rPr lang="en-US" dirty="0"/>
              <a:t>The Outline Slide Has a Footer</a:t>
            </a:r>
          </a:p>
          <a:p>
            <a:pPr lvl="0"/>
            <a:r>
              <a:rPr lang="en-US" dirty="0"/>
              <a:t>Outline Items Usually Have No Ending Punctuation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178642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C2 (doub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114800"/>
          </a:xfrm>
          <a:prstGeom prst="rect">
            <a:avLst/>
          </a:prstGeom>
        </p:spPr>
        <p:txBody>
          <a:bodyPr/>
          <a:lstStyle>
            <a:lvl1pPr marL="803275" indent="-803275">
              <a:buNone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1.1	This Is a Sample Outline for One-Column and Double-numbered</a:t>
            </a:r>
          </a:p>
          <a:p>
            <a:pPr lvl="0"/>
            <a:r>
              <a:rPr lang="en-US" dirty="0"/>
              <a:t>1.2	It is One-column Only</a:t>
            </a:r>
          </a:p>
          <a:p>
            <a:pPr lvl="0"/>
            <a:r>
              <a:rPr lang="en-US" dirty="0"/>
              <a:t>1.3	This Outline Has No Sub-lists</a:t>
            </a:r>
          </a:p>
          <a:p>
            <a:pPr lvl="0"/>
            <a:r>
              <a:rPr lang="en-US" dirty="0"/>
              <a:t>1.4	This List Is Double-numbered</a:t>
            </a:r>
          </a:p>
          <a:p>
            <a:pPr lvl="0"/>
            <a:r>
              <a:rPr lang="en-US" dirty="0"/>
              <a:t>1.5	The Outline Slide Has a Footer</a:t>
            </a:r>
          </a:p>
          <a:p>
            <a:pPr lvl="0"/>
            <a:r>
              <a:rPr lang="en-US" dirty="0"/>
              <a:t>10.6	Outline Items Usually Have No Ending Punctuation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112357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BBL"/>
          <p:cNvSpPr>
            <a:spLocks noGrp="1"/>
          </p:cNvSpPr>
          <p:nvPr>
            <p:ph sz="quarter" idx="12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292608" marR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621792" marR="0" indent="-32004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charset="0"/>
              <a:buChar char="o"/>
              <a:tabLst/>
              <a:defRPr sz="26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1-Column </a:t>
            </a:r>
          </a:p>
          <a:p>
            <a:pPr lvl="1"/>
            <a:r>
              <a:rPr lang="en-US" dirty="0"/>
              <a:t>It Has H2s</a:t>
            </a:r>
          </a:p>
          <a:p>
            <a:pPr lvl="0"/>
            <a:r>
              <a:rPr lang="en-US" dirty="0"/>
              <a:t>It Is One-column Only</a:t>
            </a:r>
          </a:p>
          <a:p>
            <a:pPr lvl="1"/>
            <a:r>
              <a:rPr lang="en-US" dirty="0"/>
              <a:t>It Will Probably Not Have Art</a:t>
            </a:r>
          </a:p>
          <a:p>
            <a:pPr lvl="0"/>
            <a:r>
              <a:rPr lang="en-US" dirty="0"/>
              <a:t>This Is a Bulleted List</a:t>
            </a:r>
          </a:p>
          <a:p>
            <a:pPr lvl="1"/>
            <a:r>
              <a:rPr lang="en-US" dirty="0"/>
              <a:t>Make Sure That Any Links Included Here, for Any Reason, Have Descriptive Hyperlinks</a:t>
            </a:r>
          </a:p>
          <a:p>
            <a:pPr lvl="0"/>
            <a:r>
              <a:rPr lang="en-US" dirty="0"/>
              <a:t>Outline Items Usually Have No Ending Punctuation</a:t>
            </a:r>
          </a:p>
          <a:p>
            <a:pPr lvl="1"/>
            <a:r>
              <a:rPr lang="en-US" dirty="0"/>
              <a:t>There is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837909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E1 (sing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/>
          <a:lstStyle>
            <a:lvl1pPr marL="465138" indent="-465138">
              <a:buClr>
                <a:schemeClr val="accent2"/>
              </a:buClr>
              <a:buFont typeface="+mj-lt"/>
              <a:buAutoNum type="arabicPeriod"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282575">
              <a:buClr>
                <a:schemeClr val="accent2"/>
              </a:buClr>
              <a:tabLst/>
              <a:defRPr sz="26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803275" marR="0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600" b="0" i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en-US" dirty="0"/>
              <a:t>This Is a Sample Outline for One-Column and single number</a:t>
            </a:r>
          </a:p>
          <a:p>
            <a:pPr lvl="1"/>
            <a:r>
              <a:rPr lang="en-US" dirty="0"/>
              <a:t>The H2 Level Does Not Have a Number</a:t>
            </a:r>
          </a:p>
          <a:p>
            <a:pPr lvl="2"/>
            <a:r>
              <a:rPr lang="en-US" dirty="0"/>
              <a:t>One of the Subheadings May Be a Special Feature  </a:t>
            </a:r>
          </a:p>
          <a:p>
            <a:pPr lvl="0"/>
            <a:r>
              <a:rPr lang="en-US" dirty="0"/>
              <a:t>This Outline Has Two Levels</a:t>
            </a:r>
          </a:p>
          <a:p>
            <a:pPr lvl="1"/>
            <a:r>
              <a:rPr lang="en-US" dirty="0"/>
              <a:t>Outline Items Usually Have No Ending Punctuation</a:t>
            </a:r>
          </a:p>
          <a:p>
            <a:pPr marL="803275" marR="0" lvl="2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Special Feature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126343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E2 (doub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343400"/>
          </a:xfrm>
          <a:prstGeom prst="rect">
            <a:avLst/>
          </a:prstGeom>
        </p:spPr>
        <p:txBody>
          <a:bodyPr/>
          <a:lstStyle>
            <a:lvl1pPr marL="803275" indent="-803275">
              <a:buNone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1143000" indent="-292608">
              <a:buClr>
                <a:schemeClr val="accent2"/>
              </a:buClr>
              <a:defRPr sz="26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marR="0" indent="-29260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600" b="0" i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en-US" dirty="0"/>
              <a:t>1.1	This Is a Sample Outline for One-Column and Double-numbered</a:t>
            </a:r>
          </a:p>
          <a:p>
            <a:pPr lvl="1"/>
            <a:r>
              <a:rPr lang="en-US" dirty="0"/>
              <a:t>The H2 Level Does Not Have a Number</a:t>
            </a:r>
          </a:p>
          <a:p>
            <a:pPr lvl="2"/>
            <a:r>
              <a:rPr lang="en-US" dirty="0"/>
              <a:t>One of the Subheadings May Be a Special Feature </a:t>
            </a:r>
          </a:p>
          <a:p>
            <a:pPr lvl="0"/>
            <a:r>
              <a:rPr lang="en-US" dirty="0"/>
              <a:t>10.2	This Outline Has Two Levels</a:t>
            </a:r>
          </a:p>
          <a:p>
            <a:pPr lvl="1"/>
            <a:r>
              <a:rPr lang="en-US" dirty="0"/>
              <a:t>Outline Items Usually Have No Ending Punctuation</a:t>
            </a:r>
          </a:p>
          <a:p>
            <a:pPr lvl="2"/>
            <a:r>
              <a:rPr lang="en-US" dirty="0"/>
              <a:t>Special Feature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10426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4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0480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88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1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161158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42" r:id="rId2"/>
    <p:sldLayoutId id="2147483956" r:id="rId3"/>
    <p:sldLayoutId id="2147483955" r:id="rId4"/>
    <p:sldLayoutId id="2147483957" r:id="rId5"/>
    <p:sldLayoutId id="2147483959" r:id="rId6"/>
    <p:sldLayoutId id="2147483958" r:id="rId7"/>
    <p:sldLayoutId id="2147483960" r:id="rId8"/>
    <p:sldLayoutId id="2147483961" r:id="rId9"/>
    <p:sldLayoutId id="2147483962" r:id="rId10"/>
    <p:sldLayoutId id="2147483963" r:id="rId11"/>
    <p:sldLayoutId id="214748398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181193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64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33219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161695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30262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008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Copyright ©2018 John Wiley &amp; Son, Inc.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81430-7FCB-BA4C-90CE-EB7ACCC9EC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1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600" b="0" i="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"/>
          <p:cNvSpPr>
            <a:spLocks noGrp="1"/>
          </p:cNvSpPr>
          <p:nvPr>
            <p:ph type="title" idx="4294967295"/>
          </p:nvPr>
        </p:nvSpPr>
        <p:spPr>
          <a:xfrm>
            <a:off x="152400" y="762000"/>
            <a:ext cx="8839200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Accrued Expenses </a:t>
            </a:r>
            <a:br>
              <a:rPr lang="en-US" sz="4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4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8" name="COB/LO"/>
          <p:cNvSpPr>
            <a:spLocks noGrp="1"/>
          </p:cNvSpPr>
          <p:nvPr>
            <p:ph sz="quarter" idx="4294967295"/>
          </p:nvPr>
        </p:nvSpPr>
        <p:spPr>
          <a:xfrm>
            <a:off x="228600" y="6410673"/>
            <a:ext cx="489095" cy="276999"/>
          </a:xfrm>
          <a:prstGeom prst="rect">
            <a:avLst/>
          </a:prstGeom>
          <a:noFill/>
        </p:spPr>
        <p:txBody>
          <a:bodyPr lIns="0" rIns="0">
            <a:spAutoFit/>
          </a:bodyPr>
          <a:lstStyle/>
          <a:p>
            <a:pPr marL="60325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LO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BFCA24-700D-5C4D-B1F6-62C02D78E1B1}"/>
              </a:ext>
            </a:extLst>
          </p:cNvPr>
          <p:cNvSpPr txBox="1"/>
          <p:nvPr/>
        </p:nvSpPr>
        <p:spPr>
          <a:xfrm>
            <a:off x="228600" y="4839904"/>
            <a:ext cx="85185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Prior to adjustment, both liabilities and expenses are understated. </a:t>
            </a:r>
          </a:p>
          <a:p>
            <a:endParaRPr lang="en-US" b="1" dirty="0"/>
          </a:p>
          <a:p>
            <a:r>
              <a:rPr lang="en-US" b="1" dirty="0"/>
              <a:t>An adjusting entry for accrued expenses results in an increase (a debit) to an expense account and an increase (a credit) to a liability account</a:t>
            </a:r>
            <a:r>
              <a:rPr lang="en-US" dirty="0"/>
              <a:t>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76469D-FCAC-B348-A9B9-919F6B0705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1405247"/>
            <a:ext cx="7124700" cy="271117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DD71D73-BB7E-6B4C-9931-4E994D8B9EF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06" y="4090060"/>
            <a:ext cx="1476172" cy="56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98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966791-0147-C146-9F76-26A757B232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E9E87-49D5-4B44-B2DA-DB5415BFD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©2019 John Wiley &amp; Son, Inc. 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23BFC7B-995F-5D4F-ABA4-921587536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646331"/>
          </a:xfrm>
        </p:spPr>
        <p:txBody>
          <a:bodyPr/>
          <a:lstStyle/>
          <a:p>
            <a:r>
              <a:rPr lang="en-US" b="1" dirty="0">
                <a:solidFill>
                  <a:schemeClr val="accent4"/>
                </a:solidFill>
                <a:latin typeface="+mj-lt"/>
              </a:rPr>
              <a:t>Accrued Interest</a:t>
            </a:r>
            <a:endParaRPr lang="en-US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18939B-73AC-7E4C-AAE2-79B95BED3D8E}"/>
              </a:ext>
            </a:extLst>
          </p:cNvPr>
          <p:cNvSpPr txBox="1"/>
          <p:nvPr/>
        </p:nvSpPr>
        <p:spPr>
          <a:xfrm>
            <a:off x="272143" y="5156021"/>
            <a:ext cx="2904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6AD4DE-08AB-EA4D-AA41-BFD6C94FAE35}"/>
              </a:ext>
            </a:extLst>
          </p:cNvPr>
          <p:cNvSpPr txBox="1"/>
          <p:nvPr/>
        </p:nvSpPr>
        <p:spPr>
          <a:xfrm>
            <a:off x="272143" y="1524000"/>
            <a:ext cx="833845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Assume</a:t>
            </a:r>
            <a:r>
              <a:rPr lang="en-US" sz="2800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Yazici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Advertising signed a three-month note payable in the amount of 5,000 on October 1. The note requires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Yazici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to pay interest at an annual rate of 12%. 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800" b="1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Demonstrate</a:t>
            </a:r>
            <a:r>
              <a:rPr lang="en-US" altLang="en-US" sz="2800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14350" indent="-514350">
              <a:buAutoNum type="arabicParenBoth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do you determine the interest to be recorded?</a:t>
            </a:r>
          </a:p>
          <a:p>
            <a:pPr marL="514350" indent="-514350">
              <a:buAutoNum type="arabicParenBoth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do you create the adjustment for accrued interest, assume the company prepares monthly financial statements?</a:t>
            </a:r>
          </a:p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EC522BA-4E8C-514C-AD4C-866413DD3567}"/>
              </a:ext>
            </a:extLst>
          </p:cNvPr>
          <p:cNvSpPr txBox="1"/>
          <p:nvPr/>
        </p:nvSpPr>
        <p:spPr>
          <a:xfrm>
            <a:off x="6827709" y="6079351"/>
            <a:ext cx="1641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Continues on next slide</a:t>
            </a:r>
          </a:p>
        </p:txBody>
      </p:sp>
      <p:sp>
        <p:nvSpPr>
          <p:cNvPr id="11" name="COB/LO">
            <a:extLst>
              <a:ext uri="{FF2B5EF4-FFF2-40B4-BE49-F238E27FC236}">
                <a16:creationId xmlns:a16="http://schemas.microsoft.com/office/drawing/2014/main" id="{DA88AF2F-4C55-8048-AE33-D5C8B97EC927}"/>
              </a:ext>
            </a:extLst>
          </p:cNvPr>
          <p:cNvSpPr txBox="1">
            <a:spLocks/>
          </p:cNvSpPr>
          <p:nvPr/>
        </p:nvSpPr>
        <p:spPr>
          <a:xfrm>
            <a:off x="228600" y="6410673"/>
            <a:ext cx="489095" cy="276999"/>
          </a:xfrm>
          <a:prstGeom prst="rect">
            <a:avLst/>
          </a:prstGeom>
          <a:noFill/>
        </p:spPr>
        <p:txBody>
          <a:bodyPr lIns="0" r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325" lvl="1" indent="0">
              <a:lnSpc>
                <a:spcPct val="100000"/>
              </a:lnSpc>
              <a:spcBef>
                <a:spcPts val="1200"/>
              </a:spcBef>
              <a:buFont typeface="Arial"/>
              <a:buNone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LO 3</a:t>
            </a:r>
          </a:p>
        </p:txBody>
      </p:sp>
    </p:spTree>
    <p:extLst>
      <p:ext uri="{BB962C8B-B14F-4D97-AF65-F5344CB8AC3E}">
        <p14:creationId xmlns:p14="http://schemas.microsoft.com/office/powerpoint/2010/main" val="372024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966791-0147-C146-9F76-26A757B232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E9E87-49D5-4B44-B2DA-DB5415BFD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©2019 John Wiley &amp; Son, Inc. 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23BFC7B-995F-5D4F-ABA4-921587536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646331"/>
          </a:xfrm>
        </p:spPr>
        <p:txBody>
          <a:bodyPr/>
          <a:lstStyle/>
          <a:p>
            <a:r>
              <a:rPr lang="en-US" b="1" dirty="0">
                <a:solidFill>
                  <a:schemeClr val="accent4"/>
                </a:solidFill>
                <a:latin typeface="+mj-lt"/>
              </a:rPr>
              <a:t>Accrued Interest</a:t>
            </a:r>
            <a:endParaRPr lang="en-US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18939B-73AC-7E4C-AAE2-79B95BED3D8E}"/>
              </a:ext>
            </a:extLst>
          </p:cNvPr>
          <p:cNvSpPr txBox="1"/>
          <p:nvPr/>
        </p:nvSpPr>
        <p:spPr>
          <a:xfrm>
            <a:off x="272143" y="5156021"/>
            <a:ext cx="2904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EC522BA-4E8C-514C-AD4C-866413DD3567}"/>
              </a:ext>
            </a:extLst>
          </p:cNvPr>
          <p:cNvSpPr txBox="1"/>
          <p:nvPr/>
        </p:nvSpPr>
        <p:spPr>
          <a:xfrm>
            <a:off x="6827709" y="6079351"/>
            <a:ext cx="1641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Continues on next slide</a:t>
            </a:r>
          </a:p>
        </p:txBody>
      </p:sp>
      <p:sp>
        <p:nvSpPr>
          <p:cNvPr id="11" name="COB/LO">
            <a:extLst>
              <a:ext uri="{FF2B5EF4-FFF2-40B4-BE49-F238E27FC236}">
                <a16:creationId xmlns:a16="http://schemas.microsoft.com/office/drawing/2014/main" id="{DA88AF2F-4C55-8048-AE33-D5C8B97EC927}"/>
              </a:ext>
            </a:extLst>
          </p:cNvPr>
          <p:cNvSpPr txBox="1">
            <a:spLocks/>
          </p:cNvSpPr>
          <p:nvPr/>
        </p:nvSpPr>
        <p:spPr>
          <a:xfrm>
            <a:off x="228600" y="6410673"/>
            <a:ext cx="489095" cy="276999"/>
          </a:xfrm>
          <a:prstGeom prst="rect">
            <a:avLst/>
          </a:prstGeom>
          <a:noFill/>
        </p:spPr>
        <p:txBody>
          <a:bodyPr lIns="0" r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325" lvl="1" indent="0">
              <a:lnSpc>
                <a:spcPct val="100000"/>
              </a:lnSpc>
              <a:spcBef>
                <a:spcPts val="1200"/>
              </a:spcBef>
              <a:buFont typeface="Arial"/>
              <a:buNone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LO 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8F9D59-5385-7F45-B3DF-29FD5B26B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4" y="1907312"/>
            <a:ext cx="8661400" cy="1549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F195F7-5A55-8049-8DD6-52EE262785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394334"/>
            <a:ext cx="1752600" cy="46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71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966791-0147-C146-9F76-26A757B232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E9E87-49D5-4B44-B2DA-DB5415BFD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©2019 John Wiley &amp; Son, Inc. 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23BFC7B-995F-5D4F-ABA4-921587536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646331"/>
          </a:xfrm>
        </p:spPr>
        <p:txBody>
          <a:bodyPr/>
          <a:lstStyle/>
          <a:p>
            <a:r>
              <a:rPr lang="en-US" b="1" dirty="0">
                <a:solidFill>
                  <a:schemeClr val="accent4"/>
                </a:solidFill>
                <a:latin typeface="+mj-lt"/>
              </a:rPr>
              <a:t>Accrued Interest</a:t>
            </a:r>
            <a:endParaRPr lang="en-US" dirty="0">
              <a:latin typeface="+mj-lt"/>
            </a:endParaRPr>
          </a:p>
        </p:txBody>
      </p:sp>
      <p:sp>
        <p:nvSpPr>
          <p:cNvPr id="12" name="COB/LO">
            <a:extLst>
              <a:ext uri="{FF2B5EF4-FFF2-40B4-BE49-F238E27FC236}">
                <a16:creationId xmlns:a16="http://schemas.microsoft.com/office/drawing/2014/main" id="{64A8A63C-6C5C-1E40-A993-80482EC860F6}"/>
              </a:ext>
            </a:extLst>
          </p:cNvPr>
          <p:cNvSpPr txBox="1">
            <a:spLocks/>
          </p:cNvSpPr>
          <p:nvPr/>
        </p:nvSpPr>
        <p:spPr>
          <a:xfrm>
            <a:off x="228600" y="6410673"/>
            <a:ext cx="489095" cy="276999"/>
          </a:xfrm>
          <a:prstGeom prst="rect">
            <a:avLst/>
          </a:prstGeom>
          <a:noFill/>
        </p:spPr>
        <p:txBody>
          <a:bodyPr lIns="0" r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325" lvl="1" indent="0">
              <a:lnSpc>
                <a:spcPct val="100000"/>
              </a:lnSpc>
              <a:spcBef>
                <a:spcPts val="1200"/>
              </a:spcBef>
              <a:buFont typeface="Arial"/>
              <a:buNone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LO 3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4AA8C65-4122-D644-90B3-4ECA6C28F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85" y="1405528"/>
            <a:ext cx="7384915" cy="44886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F96C3E6-5211-BA45-82A1-0B0B0B2353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85" y="5906903"/>
            <a:ext cx="2717665" cy="29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702928"/>
      </p:ext>
    </p:extLst>
  </p:cSld>
  <p:clrMapOvr>
    <a:masterClrMapping/>
  </p:clrMapOvr>
</p:sld>
</file>

<file path=ppt/theme/theme1.xml><?xml version="1.0" encoding="utf-8"?>
<a:theme xmlns:a="http://schemas.openxmlformats.org/drawingml/2006/main" name="Opener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apter Outline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earning Objectives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oncept Check Question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ey Term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ection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Image Slide Master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176</Words>
  <Application>Microsoft Office PowerPoint</Application>
  <PresentationFormat>On-screen Show (4:3)</PresentationFormat>
  <Paragraphs>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4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Source Sans Pro</vt:lpstr>
      <vt:lpstr>Source Sans Pro Light</vt:lpstr>
      <vt:lpstr>Opener</vt:lpstr>
      <vt:lpstr>Chapter Outline</vt:lpstr>
      <vt:lpstr>Learning Objectives</vt:lpstr>
      <vt:lpstr>Concept Check Question</vt:lpstr>
      <vt:lpstr>Key Term</vt:lpstr>
      <vt:lpstr>Section</vt:lpstr>
      <vt:lpstr>Image Slide Master</vt:lpstr>
      <vt:lpstr>Accrued Expenses   </vt:lpstr>
      <vt:lpstr>Accrued Interest</vt:lpstr>
      <vt:lpstr>Accrued Interest</vt:lpstr>
      <vt:lpstr>Accrued Interest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Accounting</dc:title>
  <dc:creator>shatha arafat</dc:creator>
  <cp:lastModifiedBy>User</cp:lastModifiedBy>
  <cp:revision>26</cp:revision>
  <dcterms:created xsi:type="dcterms:W3CDTF">2020-07-15T06:03:03Z</dcterms:created>
  <dcterms:modified xsi:type="dcterms:W3CDTF">2021-04-03T09:20:45Z</dcterms:modified>
</cp:coreProperties>
</file>