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68"/>
  </p:notesMasterIdLst>
  <p:sldIdLst>
    <p:sldId id="473" r:id="rId11"/>
    <p:sldId id="267" r:id="rId12"/>
    <p:sldId id="453" r:id="rId13"/>
    <p:sldId id="438" r:id="rId14"/>
    <p:sldId id="536" r:id="rId15"/>
    <p:sldId id="354" r:id="rId16"/>
    <p:sldId id="355" r:id="rId17"/>
    <p:sldId id="357" r:id="rId18"/>
    <p:sldId id="454" r:id="rId19"/>
    <p:sldId id="452" r:id="rId20"/>
    <p:sldId id="455" r:id="rId21"/>
    <p:sldId id="361" r:id="rId22"/>
    <p:sldId id="537" r:id="rId23"/>
    <p:sldId id="363" r:id="rId24"/>
    <p:sldId id="430" r:id="rId25"/>
    <p:sldId id="456" r:id="rId26"/>
    <p:sldId id="440" r:id="rId27"/>
    <p:sldId id="377" r:id="rId28"/>
    <p:sldId id="479" r:id="rId29"/>
    <p:sldId id="480" r:id="rId30"/>
    <p:sldId id="524" r:id="rId31"/>
    <p:sldId id="482" r:id="rId32"/>
    <p:sldId id="483" r:id="rId33"/>
    <p:sldId id="484" r:id="rId34"/>
    <p:sldId id="538" r:id="rId35"/>
    <p:sldId id="539" r:id="rId36"/>
    <p:sldId id="485" r:id="rId37"/>
    <p:sldId id="486" r:id="rId38"/>
    <p:sldId id="487" r:id="rId39"/>
    <p:sldId id="488" r:id="rId40"/>
    <p:sldId id="490" r:id="rId41"/>
    <p:sldId id="489" r:id="rId42"/>
    <p:sldId id="491" r:id="rId43"/>
    <p:sldId id="492" r:id="rId44"/>
    <p:sldId id="525" r:id="rId45"/>
    <p:sldId id="526" r:id="rId46"/>
    <p:sldId id="496" r:id="rId47"/>
    <p:sldId id="544" r:id="rId48"/>
    <p:sldId id="497" r:id="rId49"/>
    <p:sldId id="498" r:id="rId50"/>
    <p:sldId id="499" r:id="rId51"/>
    <p:sldId id="500" r:id="rId52"/>
    <p:sldId id="527" r:id="rId53"/>
    <p:sldId id="501" r:id="rId54"/>
    <p:sldId id="541" r:id="rId55"/>
    <p:sldId id="542" r:id="rId56"/>
    <p:sldId id="528" r:id="rId57"/>
    <p:sldId id="503" r:id="rId58"/>
    <p:sldId id="504" r:id="rId59"/>
    <p:sldId id="505" r:id="rId60"/>
    <p:sldId id="509" r:id="rId61"/>
    <p:sldId id="540" r:id="rId62"/>
    <p:sldId id="529" r:id="rId63"/>
    <p:sldId id="512" r:id="rId64"/>
    <p:sldId id="513" r:id="rId65"/>
    <p:sldId id="514" r:id="rId66"/>
    <p:sldId id="543" r:id="rId67"/>
  </p:sldIdLst>
  <p:sldSz cx="9144000" cy="6858000" type="screen4x3"/>
  <p:notesSz cx="7315200" cy="96012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  <p:cmAuthor id="4" name="shatha arafat" initials="sa" lastIdx="1" clrIdx="4">
    <p:extLst>
      <p:ext uri="{19B8F6BF-5375-455C-9EA6-DF929625EA0E}">
        <p15:presenceInfo xmlns:p15="http://schemas.microsoft.com/office/powerpoint/2012/main" xmlns="" userId="1423fc4181a3af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196E78"/>
    <a:srgbClr val="008080"/>
    <a:srgbClr val="00007F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51" autoAdjust="0"/>
    <p:restoredTop sz="94949" autoAdjust="0"/>
  </p:normalViewPr>
  <p:slideViewPr>
    <p:cSldViewPr>
      <p:cViewPr varScale="1">
        <p:scale>
          <a:sx n="69" d="100"/>
          <a:sy n="69" d="100"/>
        </p:scale>
        <p:origin x="-1224" y="-108"/>
      </p:cViewPr>
      <p:guideLst>
        <p:guide orient="horz" pos="2160"/>
        <p:guide pos="2880"/>
        <p:guide pos="556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-10419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ags" Target="tags/tag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6-17T09:14:08.168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66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077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24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24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05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226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30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65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3002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556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03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203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38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428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04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2205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871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9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386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320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380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23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3911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37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949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965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223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519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36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22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6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7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006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56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66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042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4037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05187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41006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9563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74675" indent="-35083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36723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88232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81771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8382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 typeface="Arial" charset="0"/>
              <a:buNone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>
          <a:xfrm>
            <a:off x="304800" y="46482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304800" y="556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411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xmlns="" val="81243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xmlns="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04800" y="2819400"/>
            <a:ext cx="85344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 flipH="1">
            <a:off x="304800" y="3899647"/>
            <a:ext cx="8516470" cy="824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4876800"/>
            <a:ext cx="8480611" cy="838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969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04800" y="2819400"/>
            <a:ext cx="85344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 flipH="1">
            <a:off x="304800" y="3899647"/>
            <a:ext cx="8516470" cy="824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4876800"/>
            <a:ext cx="8480611" cy="838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33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852393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809493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1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62199"/>
            <a:ext cx="8534400" cy="457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none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2895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0A155F3-33F1-4781-97F1-80E757E0C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3429000"/>
            <a:ext cx="85344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DF00982-AA85-4C31-81AE-628FABFB9D1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3962400"/>
            <a:ext cx="85344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CAB466B0-98C7-49FB-9AF4-EC4B1792DD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0" y="4419600"/>
            <a:ext cx="85344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FBA6C95E-6792-4992-86D3-306F25319E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0" y="4876800"/>
            <a:ext cx="8534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8AE8A21D-17DD-4D0C-8D4E-1A8929A63A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0" y="5257800"/>
            <a:ext cx="85344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F71E3EEE-FE6F-4335-945A-F672C63C576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4800" y="5715000"/>
            <a:ext cx="853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7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1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284419"/>
            <a:ext cx="3048000" cy="23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none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86200" y="2245437"/>
            <a:ext cx="4953000" cy="27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0A155F3-33F1-4781-97F1-80E757E0C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2641122"/>
            <a:ext cx="3048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DF00982-AA85-4C31-81AE-628FABFB9D1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86200" y="2641122"/>
            <a:ext cx="4953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CAB466B0-98C7-49FB-9AF4-EC4B1792DD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0" y="3111354"/>
            <a:ext cx="3048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FBA6C95E-6792-4992-86D3-306F25319E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86200" y="3111354"/>
            <a:ext cx="4953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8AE8A21D-17DD-4D0C-8D4E-1A8929A63A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0" y="3520042"/>
            <a:ext cx="3048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F71E3EEE-FE6F-4335-945A-F672C63C576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886200" y="3505200"/>
            <a:ext cx="4953000" cy="33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A121FE3-95BA-4F61-AD67-9ADD76ECDB0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800" y="3989119"/>
            <a:ext cx="3048000" cy="292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81BF426A-6B4F-4B99-836C-DF7318CE6E3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886200" y="3962400"/>
            <a:ext cx="4953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DFE71C36-3316-437F-BE13-7BBA20D7BA4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04800" y="4419600"/>
            <a:ext cx="3048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6502F08F-EF99-4C26-B90B-52A294BF2AD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86200" y="4419600"/>
            <a:ext cx="4953000" cy="317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F341BE4-FEC7-48D6-AB00-E3E394D3A37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4876800"/>
            <a:ext cx="3048000" cy="23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64C78274-348D-4E2A-BAFB-00090142181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886200" y="4876800"/>
            <a:ext cx="495300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548969A8-62EA-4D5F-9B2F-5FB467197D8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04800" y="5257801"/>
            <a:ext cx="3048000" cy="265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xmlns="" id="{683421B2-1469-466F-B756-76F9D4826E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886200" y="5257800"/>
            <a:ext cx="4953000" cy="312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72BEFF3C-1B77-4AE9-B29A-933BFEEBA22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04800" y="5570538"/>
            <a:ext cx="3048000" cy="407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xmlns="" id="{57AAF697-A6FF-4943-9C88-CC368EDBB52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3886200" y="5654675"/>
            <a:ext cx="49530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493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506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74675" indent="-35083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84419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70060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6622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434303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977103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53979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353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4384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1242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3799114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93914" y="4441372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0" y="5159828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6713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264760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329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699612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198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6" name="Question"/>
          <p:cNvSpPr>
            <a:spLocks noGrp="1"/>
          </p:cNvSpPr>
          <p:nvPr>
            <p:ph sz="quarter" idx="16" hasCustomPrompt="1"/>
          </p:nvPr>
        </p:nvSpPr>
        <p:spPr>
          <a:xfrm>
            <a:off x="304800" y="4037542"/>
            <a:ext cx="8534400" cy="198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xmlns="" val="29213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304800" y="2464159"/>
            <a:ext cx="4114800" cy="583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4724400" y="2514600"/>
            <a:ext cx="41148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0"/>
          </p:nvPr>
        </p:nvSpPr>
        <p:spPr>
          <a:xfrm>
            <a:off x="304800" y="3124200"/>
            <a:ext cx="41148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1"/>
          </p:nvPr>
        </p:nvSpPr>
        <p:spPr>
          <a:xfrm>
            <a:off x="4724400" y="3200400"/>
            <a:ext cx="41148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/>
          </p:nvPr>
        </p:nvSpPr>
        <p:spPr>
          <a:xfrm>
            <a:off x="304800" y="3733800"/>
            <a:ext cx="41148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>
          <a:xfrm>
            <a:off x="4724400" y="3810000"/>
            <a:ext cx="41148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4"/>
          </p:nvPr>
        </p:nvSpPr>
        <p:spPr>
          <a:xfrm>
            <a:off x="304800" y="4343400"/>
            <a:ext cx="4114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/>
          </p:nvPr>
        </p:nvSpPr>
        <p:spPr>
          <a:xfrm>
            <a:off x="4724400" y="4419600"/>
            <a:ext cx="4114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26"/>
          </p:nvPr>
        </p:nvSpPr>
        <p:spPr>
          <a:xfrm>
            <a:off x="304800" y="4876800"/>
            <a:ext cx="4114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7"/>
          </p:nvPr>
        </p:nvSpPr>
        <p:spPr>
          <a:xfrm>
            <a:off x="4724400" y="4953000"/>
            <a:ext cx="41148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001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74675" indent="-35083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68492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866936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30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450850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b="0" i="0" dirty="0">
                <a:latin typeface="Source Sans Pro" charset="0"/>
                <a:ea typeface="Source Sans Pro" charset="0"/>
                <a:cs typeface="Source Sans Pro" charset="0"/>
              </a:rPr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events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©2018 John Wiley &amp; Son, Inc.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28975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521057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57168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99360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78642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12357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8379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26343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4003" r:id="rId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  <p:sldLayoutId id="214748400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  <p:sldLayoutId id="214748400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4001" r:id="rId2"/>
    <p:sldLayoutId id="2147484002" r:id="rId3"/>
    <p:sldLayoutId id="2147483967" r:id="rId4"/>
    <p:sldLayoutId id="2147483993" r:id="rId5"/>
    <p:sldLayoutId id="2147483998" r:id="rId6"/>
    <p:sldLayoutId id="2147483999" r:id="rId7"/>
    <p:sldLayoutId id="2147483994" r:id="rId8"/>
    <p:sldLayoutId id="214748400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6" r:id="rId4"/>
    <p:sldLayoutId id="2147483974" r:id="rId5"/>
    <p:sldLayoutId id="2147483975" r:id="rId6"/>
    <p:sldLayoutId id="2147483997" r:id="rId7"/>
    <p:sldLayoutId id="2147484005" r:id="rId8"/>
    <p:sldLayoutId id="2147484008" r:id="rId9"/>
    <p:sldLayoutId id="2147484010" r:id="rId10"/>
    <p:sldLayoutId id="214748401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©2019 John Wiley &amp; Sons,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42431"/>
          </a:xfrm>
        </p:spPr>
        <p:txBody>
          <a:bodyPr anchor="ctr" anchorCtr="0"/>
          <a:lstStyle/>
          <a:p>
            <a:r>
              <a:rPr lang="en-US" dirty="0"/>
              <a:t>Financial Accounting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4294967295"/>
          </p:nvPr>
        </p:nvSpPr>
        <p:spPr>
          <a:xfrm>
            <a:off x="152400" y="1553598"/>
            <a:ext cx="8839200" cy="50380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IFRS 4th Edition</a:t>
            </a:r>
          </a:p>
        </p:txBody>
      </p:sp>
      <p:sp>
        <p:nvSpPr>
          <p:cNvPr id="5" name="CN"/>
          <p:cNvSpPr>
            <a:spLocks noGrp="1"/>
          </p:cNvSpPr>
          <p:nvPr>
            <p:ph sz="quarter" idx="19"/>
          </p:nvPr>
        </p:nvSpPr>
        <p:spPr>
          <a:xfrm>
            <a:off x="152400" y="3810000"/>
            <a:ext cx="8839200" cy="533400"/>
          </a:xfrm>
        </p:spPr>
        <p:txBody>
          <a:bodyPr/>
          <a:lstStyle/>
          <a:p>
            <a:r>
              <a:rPr lang="en-US" b="1" dirty="0"/>
              <a:t>Chapter </a:t>
            </a:r>
            <a:r>
              <a:rPr lang="en-US" dirty="0"/>
              <a:t>6</a:t>
            </a:r>
            <a:endParaRPr lang="en-US" b="1" dirty="0"/>
          </a:p>
        </p:txBody>
      </p:sp>
      <p:sp>
        <p:nvSpPr>
          <p:cNvPr id="6" name="CT"/>
          <p:cNvSpPr>
            <a:spLocks noGrp="1"/>
          </p:cNvSpPr>
          <p:nvPr>
            <p:ph sz="quarter" idx="20"/>
          </p:nvPr>
        </p:nvSpPr>
        <p:spPr>
          <a:xfrm>
            <a:off x="554182" y="4615818"/>
            <a:ext cx="8035636" cy="12512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dirty="0"/>
              <a:t>Inventories</a:t>
            </a:r>
          </a:p>
        </p:txBody>
      </p:sp>
      <p:sp>
        <p:nvSpPr>
          <p:cNvPr id="12" name="Author"/>
          <p:cNvSpPr>
            <a:spLocks noGrp="1"/>
          </p:cNvSpPr>
          <p:nvPr>
            <p:ph sz="quarter" idx="4294967295"/>
          </p:nvPr>
        </p:nvSpPr>
        <p:spPr>
          <a:xfrm>
            <a:off x="152400" y="2211324"/>
            <a:ext cx="8839200" cy="53187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STIX" charset="0"/>
                <a:cs typeface="STIX" charset="0"/>
              </a:rPr>
              <a:t>Weygandt </a:t>
            </a:r>
            <a:r>
              <a:rPr lang="en-US" b="1" dirty="0">
                <a:solidFill>
                  <a:srgbClr val="990000"/>
                </a:solidFill>
                <a:ea typeface="STIX" charset="0"/>
                <a:cs typeface="STIX" charset="0"/>
              </a:rPr>
              <a:t>● 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STIX" charset="0"/>
                <a:cs typeface="STIX" charset="0"/>
              </a:rPr>
              <a:t>Kimmel </a:t>
            </a:r>
            <a:r>
              <a:rPr lang="en-US" b="1" dirty="0">
                <a:solidFill>
                  <a:srgbClr val="990000"/>
                </a:solidFill>
                <a:ea typeface="STIX" charset="0"/>
                <a:cs typeface="STIX" charset="0"/>
              </a:rPr>
              <a:t>● Kieso</a:t>
            </a:r>
          </a:p>
        </p:txBody>
      </p:sp>
    </p:spTree>
    <p:extLst>
      <p:ext uri="{BB962C8B-B14F-4D97-AF65-F5344CB8AC3E}">
        <p14:creationId xmlns:p14="http://schemas.microsoft.com/office/powerpoint/2010/main" xmlns="" val="136321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71E3F-85A6-40E0-A74C-FDE4DB17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Ownership of Goods </a:t>
            </a:r>
            <a:r>
              <a:rPr lang="en-US" sz="2000" b="0" dirty="0"/>
              <a:t>(3 of 5)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4B8FEA8-FBA1-4271-9E99-734545DD5F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447800"/>
            <a:ext cx="8534400" cy="4191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Review Question</a:t>
            </a:r>
          </a:p>
          <a:p>
            <a:pPr indent="-1252728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dirty="0"/>
              <a:t>Goods in transit should be included in the inventory of the buyer when the: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a. 	public carrier accepts the goods from the seller.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b. 	goods reach the buyer.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c. 	terms of sale are F</a:t>
            </a:r>
            <a:r>
              <a:rPr lang="en-US" altLang="en-US" sz="100" dirty="0"/>
              <a:t> </a:t>
            </a:r>
            <a:r>
              <a:rPr lang="en-US" altLang="en-US" dirty="0"/>
              <a:t>O</a:t>
            </a:r>
            <a:r>
              <a:rPr lang="en-US" altLang="en-US" sz="100" dirty="0"/>
              <a:t> </a:t>
            </a:r>
            <a:r>
              <a:rPr lang="en-US" altLang="en-US" dirty="0"/>
              <a:t>B destination.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d. 	terms of sale are F</a:t>
            </a:r>
            <a:r>
              <a:rPr lang="en-US" altLang="en-US" sz="100" dirty="0"/>
              <a:t> </a:t>
            </a:r>
            <a:r>
              <a:rPr lang="en-US" altLang="en-US" dirty="0"/>
              <a:t>O</a:t>
            </a:r>
            <a:r>
              <a:rPr lang="en-US" altLang="en-US" sz="100" dirty="0"/>
              <a:t> </a:t>
            </a:r>
            <a:r>
              <a:rPr lang="en-US" altLang="en-US" dirty="0"/>
              <a:t>B shipping point.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445711F-7408-4F3F-86A6-F1F77DC4F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AFCE70-644E-4287-AB92-55952B4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64278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71E3F-85A6-40E0-A74C-FDE4DB17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Ownership of Goods </a:t>
            </a:r>
            <a:r>
              <a:rPr lang="en-US" sz="2000" b="0" dirty="0"/>
              <a:t>(4 of 5)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4B8FEA8-FBA1-4271-9E99-734545DD5F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447800"/>
            <a:ext cx="8534400" cy="4191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Review Question</a:t>
            </a:r>
          </a:p>
          <a:p>
            <a:pPr indent="-1252728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dirty="0"/>
              <a:t>Goods in transit should be included in the inventory of the buyer when the: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a. 	public carrier accepts the goods from the seller.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b. 	goods reach the buyer.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c. 	terms of sale are F</a:t>
            </a:r>
            <a:r>
              <a:rPr lang="en-US" altLang="en-US" sz="100" dirty="0"/>
              <a:t> </a:t>
            </a:r>
            <a:r>
              <a:rPr lang="en-US" altLang="en-US" dirty="0"/>
              <a:t>O</a:t>
            </a:r>
            <a:r>
              <a:rPr lang="en-US" altLang="en-US" sz="100" dirty="0"/>
              <a:t> </a:t>
            </a:r>
            <a:r>
              <a:rPr lang="en-US" altLang="en-US" dirty="0"/>
              <a:t>B destination.</a:t>
            </a:r>
          </a:p>
          <a:p>
            <a:pPr marL="801688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dirty="0"/>
              <a:t>d. 	terms of sale are F</a:t>
            </a:r>
            <a:r>
              <a:rPr lang="en-US" altLang="en-US" sz="100" dirty="0"/>
              <a:t> </a:t>
            </a:r>
            <a:r>
              <a:rPr lang="en-US" altLang="en-US" dirty="0"/>
              <a:t>O</a:t>
            </a:r>
            <a:r>
              <a:rPr lang="en-US" altLang="en-US" sz="100" dirty="0"/>
              <a:t> </a:t>
            </a:r>
            <a:r>
              <a:rPr lang="en-US" altLang="en-US" dirty="0"/>
              <a:t>B shipping point.</a:t>
            </a:r>
          </a:p>
        </p:txBody>
      </p:sp>
      <p:pic>
        <p:nvPicPr>
          <p:cNvPr id="7" name="Content Placeholder 6" descr="The Answer is d. terms of sale are F O B shipping point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10596" y="4902525"/>
            <a:ext cx="494984" cy="4057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445711F-7408-4F3F-86A6-F1F77DC4F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AFCE70-644E-4287-AB92-55952B4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50520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881C5-29F2-4E6B-ACCF-C08D1F5E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Ownership of Goods </a:t>
            </a:r>
            <a:r>
              <a:rPr lang="en-US" sz="2000" b="0" dirty="0"/>
              <a:t>(5 of 5)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6E43E0-2FD9-4B3C-AF48-C27F5EBBE3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5344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en-US" b="1" dirty="0"/>
              <a:t>Consigned Goods</a:t>
            </a:r>
            <a:r>
              <a:rPr lang="ar-JO" altLang="en-US" b="1" dirty="0"/>
              <a:t>  بضائع معروضة برسم البيع </a:t>
            </a:r>
            <a:endParaRPr lang="en-US" altLang="en-US" b="1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en-US" dirty="0"/>
              <a:t>To hold the goods of other parties and try to sell the goods for them for a fee, but without taking ownership of the goods.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en-US" dirty="0"/>
              <a:t>Many car, boat, and antique dealers sell goods on consignment. Why?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en-US" altLang="en-US" sz="2400" dirty="0"/>
              <a:t>Keep inventory levels low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en-US" altLang="en-US" sz="2400" dirty="0"/>
              <a:t>Reduce the risk of purchasing an item that may not be sold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424377-CBA6-45EC-9D9A-639B631F0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A0786A-4337-40C3-9741-EB1D9658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94299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881C5-29F2-4E6B-ACCF-C08D1F5E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Determining inventory quantities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424377-CBA6-45EC-9D9A-639B631F0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A0786A-4337-40C3-9741-EB1D9658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F4A12C-CA73-4BF4-8CC4-137BC2B42AA0}"/>
              </a:ext>
            </a:extLst>
          </p:cNvPr>
          <p:cNvSpPr/>
          <p:nvPr/>
        </p:nvSpPr>
        <p:spPr>
          <a:xfrm>
            <a:off x="457200" y="1688770"/>
            <a:ext cx="1600200" cy="50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Physical count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EC5621-E5C8-42E4-B40E-6F696C6A77E9}"/>
              </a:ext>
            </a:extLst>
          </p:cNvPr>
          <p:cNvSpPr/>
          <p:nvPr/>
        </p:nvSpPr>
        <p:spPr>
          <a:xfrm>
            <a:off x="3276600" y="1676400"/>
            <a:ext cx="1756559" cy="50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Goods in transit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B6F45C-6D69-4A54-9943-DB0D7044DC05}"/>
              </a:ext>
            </a:extLst>
          </p:cNvPr>
          <p:cNvSpPr/>
          <p:nvPr/>
        </p:nvSpPr>
        <p:spPr>
          <a:xfrm>
            <a:off x="6252359" y="1701140"/>
            <a:ext cx="1600200" cy="48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Consigned goods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C1DF23E-0212-420F-8CE4-C40DC786090B}"/>
              </a:ext>
            </a:extLst>
          </p:cNvPr>
          <p:cNvCxnSpPr/>
          <p:nvPr/>
        </p:nvCxnSpPr>
        <p:spPr>
          <a:xfrm>
            <a:off x="1257300" y="1295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9D35084-414A-46A3-B13F-A4F38231AAD0}"/>
              </a:ext>
            </a:extLst>
          </p:cNvPr>
          <p:cNvCxnSpPr/>
          <p:nvPr/>
        </p:nvCxnSpPr>
        <p:spPr>
          <a:xfrm>
            <a:off x="4154879" y="1358735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EE20FC4-F606-4A4F-B56C-E5C5A3E74D43}"/>
              </a:ext>
            </a:extLst>
          </p:cNvPr>
          <p:cNvCxnSpPr/>
          <p:nvPr/>
        </p:nvCxnSpPr>
        <p:spPr>
          <a:xfrm>
            <a:off x="7010400" y="129045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D5B4FD1-2FC3-4F7D-8B95-7D30D62B5D9D}"/>
              </a:ext>
            </a:extLst>
          </p:cNvPr>
          <p:cNvCxnSpPr>
            <a:cxnSpLocks/>
          </p:cNvCxnSpPr>
          <p:nvPr/>
        </p:nvCxnSpPr>
        <p:spPr>
          <a:xfrm>
            <a:off x="1253836" y="2286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CA11E2-D8B6-46A1-A4E8-9C6DA04FA591}"/>
              </a:ext>
            </a:extLst>
          </p:cNvPr>
          <p:cNvSpPr txBox="1"/>
          <p:nvPr/>
        </p:nvSpPr>
        <p:spPr>
          <a:xfrm>
            <a:off x="457200" y="3100387"/>
            <a:ext cx="160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Involves counting, weighing, or measuring each kind of inventory on hand.</a:t>
            </a:r>
            <a:endParaRPr lang="ar-JO" altLang="en-US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altLang="en-US" dirty="0">
                <a:solidFill>
                  <a:srgbClr val="000000"/>
                </a:solidFill>
              </a:rPr>
              <a:t>1,000,000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E35C85F-37FA-4DEC-99E5-EF546693FAD0}"/>
              </a:ext>
            </a:extLst>
          </p:cNvPr>
          <p:cNvCxnSpPr>
            <a:cxnSpLocks/>
          </p:cNvCxnSpPr>
          <p:nvPr/>
        </p:nvCxnSpPr>
        <p:spPr>
          <a:xfrm>
            <a:off x="4154879" y="2286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08E9667-45A5-4BEC-9849-90C1854207A1}"/>
              </a:ext>
            </a:extLst>
          </p:cNvPr>
          <p:cNvCxnSpPr>
            <a:cxnSpLocks/>
          </p:cNvCxnSpPr>
          <p:nvPr/>
        </p:nvCxnSpPr>
        <p:spPr>
          <a:xfrm>
            <a:off x="7052459" y="2306782"/>
            <a:ext cx="0" cy="43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A3DB85A-4699-4883-A317-B327D142F35E}"/>
              </a:ext>
            </a:extLst>
          </p:cNvPr>
          <p:cNvCxnSpPr/>
          <p:nvPr/>
        </p:nvCxnSpPr>
        <p:spPr>
          <a:xfrm flipH="1">
            <a:off x="3352800" y="2819400"/>
            <a:ext cx="1680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2F7F87F-110E-482C-9A37-E5F5108FD2D2}"/>
              </a:ext>
            </a:extLst>
          </p:cNvPr>
          <p:cNvCxnSpPr>
            <a:cxnSpLocks/>
          </p:cNvCxnSpPr>
          <p:nvPr/>
        </p:nvCxnSpPr>
        <p:spPr>
          <a:xfrm>
            <a:off x="3352800" y="28194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A8AC3A2-3852-47EB-A9E8-A226874C0608}"/>
              </a:ext>
            </a:extLst>
          </p:cNvPr>
          <p:cNvCxnSpPr>
            <a:cxnSpLocks/>
          </p:cNvCxnSpPr>
          <p:nvPr/>
        </p:nvCxnSpPr>
        <p:spPr>
          <a:xfrm>
            <a:off x="5027716" y="28194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2EC3CA9-2FE0-408A-9B68-864DF95B3494}"/>
              </a:ext>
            </a:extLst>
          </p:cNvPr>
          <p:cNvSpPr/>
          <p:nvPr/>
        </p:nvSpPr>
        <p:spPr>
          <a:xfrm>
            <a:off x="2667009" y="3428999"/>
            <a:ext cx="1487868" cy="59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FOB distention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683C206-BF58-4B59-AA2F-B7BDEE4E7AE0}"/>
              </a:ext>
            </a:extLst>
          </p:cNvPr>
          <p:cNvSpPr/>
          <p:nvPr/>
        </p:nvSpPr>
        <p:spPr>
          <a:xfrm>
            <a:off x="4379520" y="3428999"/>
            <a:ext cx="1411673" cy="59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FOB shipping point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1C60B09-8EAD-411C-AC7C-36C17DA87DC0}"/>
              </a:ext>
            </a:extLst>
          </p:cNvPr>
          <p:cNvCxnSpPr>
            <a:cxnSpLocks/>
          </p:cNvCxnSpPr>
          <p:nvPr/>
        </p:nvCxnSpPr>
        <p:spPr>
          <a:xfrm>
            <a:off x="3333997" y="41148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6C7F18E-1DE2-463C-8932-A5116E5318E2}"/>
              </a:ext>
            </a:extLst>
          </p:cNvPr>
          <p:cNvCxnSpPr>
            <a:cxnSpLocks/>
          </p:cNvCxnSpPr>
          <p:nvPr/>
        </p:nvCxnSpPr>
        <p:spPr>
          <a:xfrm>
            <a:off x="5042560" y="41148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540E4B8-F811-48F8-9AA1-E69A203A23AB}"/>
              </a:ext>
            </a:extLst>
          </p:cNvPr>
          <p:cNvSpPr txBox="1"/>
          <p:nvPr/>
        </p:nvSpPr>
        <p:spPr>
          <a:xfrm>
            <a:off x="2667009" y="4724400"/>
            <a:ext cx="1487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 should be added to the physical inventory by </a:t>
            </a:r>
            <a:r>
              <a:rPr lang="en-GB" dirty="0">
                <a:solidFill>
                  <a:srgbClr val="FF0000"/>
                </a:solidFill>
              </a:rPr>
              <a:t>the seller </a:t>
            </a:r>
          </a:p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95BB8C-F27F-4799-9803-1AB2776115ED}"/>
              </a:ext>
            </a:extLst>
          </p:cNvPr>
          <p:cNvSpPr txBox="1"/>
          <p:nvPr/>
        </p:nvSpPr>
        <p:spPr>
          <a:xfrm>
            <a:off x="4298628" y="4671129"/>
            <a:ext cx="1487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 should be added to the physical inventory by </a:t>
            </a:r>
            <a:r>
              <a:rPr lang="en-GB" dirty="0">
                <a:solidFill>
                  <a:srgbClr val="FF0000"/>
                </a:solidFill>
              </a:rPr>
              <a:t>the Buyer</a:t>
            </a:r>
          </a:p>
          <a:p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0CC2876-CF0D-48E2-8DCC-EC65D615CEFA}"/>
              </a:ext>
            </a:extLst>
          </p:cNvPr>
          <p:cNvSpPr/>
          <p:nvPr/>
        </p:nvSpPr>
        <p:spPr>
          <a:xfrm>
            <a:off x="7495053" y="3437851"/>
            <a:ext cx="162962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company sent goods to another party to be held on consignment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668D949-264C-4F38-92B0-FF34BC40E90A}"/>
              </a:ext>
            </a:extLst>
          </p:cNvPr>
          <p:cNvSpPr/>
          <p:nvPr/>
        </p:nvSpPr>
        <p:spPr>
          <a:xfrm>
            <a:off x="5863439" y="3437850"/>
            <a:ext cx="1487868" cy="1069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company hold goods on consignment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115F82C-6094-4BB6-9A83-6F144F79EF2C}"/>
              </a:ext>
            </a:extLst>
          </p:cNvPr>
          <p:cNvCxnSpPr/>
          <p:nvPr/>
        </p:nvCxnSpPr>
        <p:spPr>
          <a:xfrm flipH="1">
            <a:off x="6212279" y="2822369"/>
            <a:ext cx="1680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19468733-F376-454B-BB7E-F3839E9D0B6A}"/>
              </a:ext>
            </a:extLst>
          </p:cNvPr>
          <p:cNvCxnSpPr>
            <a:cxnSpLocks/>
          </p:cNvCxnSpPr>
          <p:nvPr/>
        </p:nvCxnSpPr>
        <p:spPr>
          <a:xfrm>
            <a:off x="7892638" y="28194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9A8D6F7-B973-4C5F-92D1-FFFF3EE4B076}"/>
              </a:ext>
            </a:extLst>
          </p:cNvPr>
          <p:cNvCxnSpPr>
            <a:cxnSpLocks/>
          </p:cNvCxnSpPr>
          <p:nvPr/>
        </p:nvCxnSpPr>
        <p:spPr>
          <a:xfrm>
            <a:off x="6212279" y="282533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40FB18F6-B8CE-49BF-94E1-73590C308C4F}"/>
              </a:ext>
            </a:extLst>
          </p:cNvPr>
          <p:cNvCxnSpPr>
            <a:cxnSpLocks/>
          </p:cNvCxnSpPr>
          <p:nvPr/>
        </p:nvCxnSpPr>
        <p:spPr>
          <a:xfrm>
            <a:off x="8305800" y="5234124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B1858D1C-71A8-4EE5-A16D-CA70A6337BF8}"/>
              </a:ext>
            </a:extLst>
          </p:cNvPr>
          <p:cNvCxnSpPr>
            <a:cxnSpLocks/>
          </p:cNvCxnSpPr>
          <p:nvPr/>
        </p:nvCxnSpPr>
        <p:spPr>
          <a:xfrm>
            <a:off x="6629400" y="4631377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5735A33-99D1-4044-A24E-1EB8E7723336}"/>
              </a:ext>
            </a:extLst>
          </p:cNvPr>
          <p:cNvSpPr txBox="1"/>
          <p:nvPr/>
        </p:nvSpPr>
        <p:spPr>
          <a:xfrm>
            <a:off x="5978018" y="5055086"/>
            <a:ext cx="1487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Shouldn’t be included in the inventory balance </a:t>
            </a:r>
          </a:p>
          <a:p>
            <a:pPr algn="ctr"/>
            <a:r>
              <a:rPr lang="en-GB" dirty="0"/>
              <a:t>(Subtracted from physical count 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2A8094F-429D-4EB0-A6BA-7E649160D573}"/>
              </a:ext>
            </a:extLst>
          </p:cNvPr>
          <p:cNvSpPr txBox="1"/>
          <p:nvPr/>
        </p:nvSpPr>
        <p:spPr>
          <a:xfrm>
            <a:off x="7393159" y="5715614"/>
            <a:ext cx="1731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Should be included in the inventory balance  ( added to the physical count)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005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AFC8B-38C5-499F-A829-39A4B06E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It! 1: Rules of Ownership </a:t>
            </a:r>
            <a:r>
              <a:rPr lang="en-US" sz="2000" dirty="0"/>
              <a:t>(</a:t>
            </a:r>
            <a:r>
              <a:rPr lang="en-US" sz="2000" b="0" baseline="0" dirty="0"/>
              <a:t>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90D72-FC2C-40A9-801E-D1A3B89565C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305800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Deng Imports completed its inventory count. It arrived at a total inventory value of ¥200,000. You have been given the information listed below. Discuss how this information affects the reported cost of inventory.</a:t>
            </a:r>
          </a:p>
          <a:p>
            <a:pPr marL="402336" indent="-402336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Deng included in the inventory goods held on consignment for Falls Co., costing ¥15,000.  </a:t>
            </a:r>
            <a:endParaRPr lang="en-US" sz="2400" dirty="0">
              <a:solidFill>
                <a:srgbClr val="FF0000"/>
              </a:solidFill>
            </a:endParaRPr>
          </a:p>
          <a:p>
            <a:pPr marL="402336" indent="-402336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The company did not include in the count purchased goods of ¥10,000, which were in transit (terms: F O B shipping </a:t>
            </a:r>
            <a:r>
              <a:rPr lang="en-US" sz="2400" dirty="0" err="1"/>
              <a:t>poin</a:t>
            </a:r>
            <a:r>
              <a:rPr lang="en-US" sz="2400" dirty="0"/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402336" indent="-402336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The company did not include in the count inventory that had been sold with a cost of ¥12,000, which was in transit (terms: F O B </a:t>
            </a:r>
            <a:r>
              <a:rPr lang="en-US" sz="2400"/>
              <a:t>shipping point</a:t>
            </a:r>
            <a:r>
              <a:rPr lang="en-US" sz="2400">
                <a:solidFill>
                  <a:srgbClr val="FF0000"/>
                </a:solidFill>
              </a:rPr>
              <a:t>).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6B0523-E049-4173-A156-67D6CCE80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76DCC1-BE72-4A6B-BB52-506FA893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</a:t>
            </a:r>
            <a:r>
              <a:rPr lang="en-US" dirty="0" err="1"/>
              <a:t>Wiey</a:t>
            </a:r>
            <a:r>
              <a:rPr lang="en-US" dirty="0"/>
              <a:t>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36965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26C3B-ECA9-4844-BF36-7FD08BB3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It! 1: Rules of Ownership </a:t>
            </a:r>
            <a:r>
              <a:rPr lang="en-US" sz="2000" dirty="0"/>
              <a:t>(</a:t>
            </a:r>
            <a:r>
              <a:rPr lang="en-US" sz="2000" b="0" dirty="0"/>
              <a:t>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BB926-3316-4C20-BAF4-C980951E20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91917"/>
            <a:ext cx="1371600" cy="413083"/>
          </a:xfrm>
        </p:spPr>
        <p:txBody>
          <a:bodyPr/>
          <a:lstStyle/>
          <a:p>
            <a:r>
              <a:rPr lang="en-US" altLang="en-US" sz="2400" b="1" dirty="0"/>
              <a:t>Solution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B39C59-9894-4A5B-BF17-3631E94449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057399"/>
            <a:ext cx="8534400" cy="705466"/>
          </a:xfrm>
        </p:spPr>
        <p:txBody>
          <a:bodyPr/>
          <a:lstStyle/>
          <a:p>
            <a:pPr marL="402336" indent="-402336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Goods of ¥15,000 held on consignment should be deducted from the inventory count.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C49AEEE-AC3E-48BB-80F7-57D79E636F2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2849015"/>
            <a:ext cx="8534400" cy="732266"/>
          </a:xfrm>
        </p:spPr>
        <p:txBody>
          <a:bodyPr/>
          <a:lstStyle/>
          <a:p>
            <a:pPr marL="402336" indent="-402336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n-US" sz="2400" dirty="0"/>
              <a:t>The goods of ¥10,000 purchased F O B shipping point should be added to the inventory count.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824E0D1-6BA4-48FB-B4D2-5E5A3605E54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3681563"/>
            <a:ext cx="4114800" cy="376189"/>
          </a:xfrm>
        </p:spPr>
        <p:txBody>
          <a:bodyPr/>
          <a:lstStyle/>
          <a:p>
            <a:pPr marL="402336" indent="-402336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/>
              <a:t>Item 3 was treated correctly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B043B9B-A116-45FA-93AB-0584B1B6CEE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57400" y="4343400"/>
            <a:ext cx="4308591" cy="7826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Inventory should be ¥195,000 </a:t>
            </a:r>
            <a:r>
              <a:rPr lang="en-US" sz="2400" dirty="0"/>
              <a:t>(¥200,000 </a:t>
            </a:r>
            <a:r>
              <a:rPr lang="en-US" sz="2400" dirty="0">
                <a:cs typeface="Calibri" panose="020F0502020204030204" pitchFamily="34" charset="0"/>
              </a:rPr>
              <a:t>−</a:t>
            </a:r>
            <a:r>
              <a:rPr lang="en-US" sz="2400" dirty="0"/>
              <a:t> ¥15,000 + ¥10,000)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FF8CAA-C698-4470-972B-FC38207EA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269B0-C421-4E3F-8EFD-53209D2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390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dirty="0">
                <a:solidFill>
                  <a:srgbClr val="931B21"/>
                </a:solidFill>
              </a:rPr>
              <a:t>Learning Objective 2</a:t>
            </a:r>
            <a:br>
              <a:rPr lang="en-IN" dirty="0">
                <a:solidFill>
                  <a:srgbClr val="931B21"/>
                </a:solidFill>
              </a:rPr>
            </a:br>
            <a:r>
              <a:rPr lang="en-IN" dirty="0">
                <a:solidFill>
                  <a:schemeClr val="accent1"/>
                </a:solidFill>
              </a:rPr>
              <a:t>Apply Inventory Cost Flow Methods and Discuss Their Financial Effects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4332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763000" cy="609599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Inventory Methods and Financial Effects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SzPct val="80000"/>
            </a:pPr>
            <a:r>
              <a:rPr lang="en-US" altLang="en-US" dirty="0">
                <a:solidFill>
                  <a:srgbClr val="000000"/>
                </a:solidFill>
              </a:rPr>
              <a:t>Inventory is accounted for at cost. </a:t>
            </a:r>
          </a:p>
          <a:p>
            <a:pPr marL="574675" lvl="1" indent="-350838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includes all expenditures necessary to acquire goods and place them in a condition ready for sale</a:t>
            </a:r>
          </a:p>
          <a:p>
            <a:pPr marL="574675" lvl="1" indent="-350838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costs are applied to quantities to determine the total cost of inventory and cost of goods sold using the following costing methods:</a:t>
            </a:r>
          </a:p>
          <a:p>
            <a:pPr lvl="2" indent="-33972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identification</a:t>
            </a:r>
          </a:p>
          <a:p>
            <a:pPr lvl="2" indent="-33972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flow assumptions (First-in first-out and Average-cost)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56779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A2CA7-5791-4328-A9F1-D68DEB69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Identification </a:t>
            </a:r>
            <a:r>
              <a:rPr lang="en-US" sz="2000" b="0" baseline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02171-5F4B-4707-AF62-A63372C42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534400" cy="1797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600" b="1" dirty="0"/>
              <a:t>Illustration</a:t>
            </a:r>
            <a:r>
              <a:rPr lang="en-US" sz="2600" dirty="0"/>
              <a:t>: Crivitz TV Company purchases three identical 50-inch TVs on different dates at costs of £720, £750, and £800. During the year Crivitz sold two sets at £1,200 each. These facts are summarized below. Required: calculate the cost of goods sold and end inv in each of the following cases </a:t>
            </a:r>
          </a:p>
        </p:txBody>
      </p:sp>
      <p:graphicFrame>
        <p:nvGraphicFramePr>
          <p:cNvPr id="8" name="Content Placeholder 7" descr="Table is accessible to screenreaders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xmlns="" val="751042304"/>
              </p:ext>
            </p:extLst>
          </p:nvPr>
        </p:nvGraphicFramePr>
        <p:xfrm>
          <a:off x="609600" y="3455637"/>
          <a:ext cx="720515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2600" b="1" baseline="0" dirty="0">
                          <a:latin typeface="Calibri" panose="020F0502020204030204" pitchFamily="34" charset="0"/>
                        </a:rPr>
                        <a:t>Purchases</a:t>
                      </a:r>
                      <a:endParaRPr lang="en-US" sz="26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600" baseline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223838"/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February 3</a:t>
                      </a:r>
                      <a:endParaRPr lang="en-US" sz="26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 TV at £720</a:t>
                      </a:r>
                      <a:endParaRPr lang="en-US" sz="26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223838"/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March 5</a:t>
                      </a:r>
                      <a:endParaRPr lang="en-US" sz="26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 TV at £750</a:t>
                      </a:r>
                      <a:endParaRPr lang="en-US" sz="26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223838"/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May 22</a:t>
                      </a:r>
                      <a:endParaRPr lang="en-US" sz="26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TV at £800</a:t>
                      </a:r>
                      <a:endParaRPr lang="en-US" sz="26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2600" b="1" baseline="0" dirty="0">
                          <a:latin typeface="Calibri" panose="020F0502020204030204" pitchFamily="34" charset="0"/>
                        </a:rPr>
                        <a:t>Sales</a:t>
                      </a:r>
                      <a:endParaRPr lang="en-US" sz="26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600" baseline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223838">
                        <a:tabLst>
                          <a:tab pos="223838" algn="l"/>
                        </a:tabLst>
                      </a:pPr>
                      <a:r>
                        <a:rPr lang="en-US" sz="2600" baseline="0" dirty="0">
                          <a:latin typeface="Calibri" panose="020F0502020204030204" pitchFamily="34" charset="0"/>
                        </a:rPr>
                        <a:t>June 1</a:t>
                      </a:r>
                      <a:endParaRPr lang="en-US" sz="2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Calibri" panose="020F0502020204030204" pitchFamily="34" charset="0"/>
                        </a:rPr>
                        <a:t>2 TVs for £2,400 (£1,200 × 2)</a:t>
                      </a:r>
                      <a:endParaRPr lang="en-US" sz="2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CFB91E-5A1F-43B9-9280-F42DBE142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E5701-C6B1-4BC1-8F26-50F4A72B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72987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13716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If Crivitz sold the TVs it purchased on February 3 and May 22, COGS ( 720 + 800) 1520 . End, inv = 750  </a:t>
            </a:r>
          </a:p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If Crivitz sold the TVs it purchased on February 3 and March 5, COGS ( 720 + 750) 1,470 , End inv = 800  </a:t>
            </a:r>
          </a:p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endParaRPr lang="en-US" altLang="en-US" sz="2600" dirty="0">
              <a:solidFill>
                <a:srgbClr val="000000"/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endParaRPr lang="en-US" altLang="en-US" sz="2600" dirty="0">
              <a:solidFill>
                <a:srgbClr val="000000"/>
              </a:solidFill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Specific Identification </a:t>
            </a:r>
            <a:r>
              <a:rPr lang="en-US" sz="2000" b="0" dirty="0"/>
              <a:t>(2 of 3)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02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Chapter Outline:</a:t>
            </a:r>
            <a:endParaRPr lang="en-US" sz="4000" b="1" dirty="0"/>
          </a:p>
        </p:txBody>
      </p:sp>
      <p:sp>
        <p:nvSpPr>
          <p:cNvPr id="4" name="COB/LO"/>
          <p:cNvSpPr>
            <a:spLocks noGrp="1"/>
          </p:cNvSpPr>
          <p:nvPr>
            <p:ph sz="quarter" idx="14"/>
          </p:nvPr>
        </p:nvSpPr>
        <p:spPr>
          <a:xfrm>
            <a:off x="304800" y="1447800"/>
            <a:ext cx="8534400" cy="44196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Learning Objectives</a:t>
            </a:r>
          </a:p>
          <a:p>
            <a:pPr marL="914400" lvl="2" indent="-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1" dirty="0">
                <a:solidFill>
                  <a:srgbClr val="990000"/>
                </a:solidFill>
              </a:rPr>
              <a:t>LO 1</a:t>
            </a:r>
            <a:r>
              <a:rPr lang="en-US" dirty="0"/>
              <a:t>	Discuss how to classify and determine inventory.</a:t>
            </a:r>
          </a:p>
          <a:p>
            <a:pPr marL="914400" lvl="2" indent="-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1" dirty="0">
                <a:solidFill>
                  <a:srgbClr val="990000"/>
                </a:solidFill>
              </a:rPr>
              <a:t>LO 2</a:t>
            </a:r>
            <a:r>
              <a:rPr lang="en-US" dirty="0"/>
              <a:t>	Apply inventory cost flow methods and discuss their financial effects. </a:t>
            </a:r>
          </a:p>
          <a:p>
            <a:pPr marL="914400" lvl="2" indent="-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1" dirty="0">
                <a:solidFill>
                  <a:srgbClr val="990000"/>
                </a:solidFill>
              </a:rPr>
              <a:t>LO 3</a:t>
            </a:r>
            <a:r>
              <a:rPr lang="en-US" dirty="0"/>
              <a:t>	Indicate the effects of inventory errors on the financial statements.</a:t>
            </a:r>
            <a:endParaRPr lang="en-US" b="1" dirty="0">
              <a:solidFill>
                <a:srgbClr val="990000"/>
              </a:solidFill>
            </a:endParaRPr>
          </a:p>
          <a:p>
            <a:pPr marL="914400" lvl="2" indent="-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b="1" dirty="0">
                <a:solidFill>
                  <a:srgbClr val="990000"/>
                </a:solidFill>
              </a:rPr>
              <a:t>LO 4</a:t>
            </a:r>
            <a:r>
              <a:rPr lang="en-US" dirty="0"/>
              <a:t>	Explain the statement presentation and analysis of inventory.</a:t>
            </a: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68731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sz="2800" dirty="0"/>
              <a:t>Costing method in which items still in inventory are specifically costed to arrive at the total cost of the ending inventory.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Practice is relatively rare ( only when companies sell limited variety of high unit cost items that could be identified clearly)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Rather than keeping track of the cost of each particular item sold, most companies make assumptions (cost flow assumptions) about which units were sold</a:t>
            </a:r>
          </a:p>
          <a:p>
            <a:pPr>
              <a:lnSpc>
                <a:spcPct val="125000"/>
              </a:lnSpc>
              <a:spcBef>
                <a:spcPct val="70000"/>
              </a:spcBef>
              <a:buSzPct val="80000"/>
            </a:pPr>
            <a:endParaRPr lang="en-US" altLang="en-US" dirty="0"/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2</a:t>
            </a:r>
          </a:p>
        </p:txBody>
      </p:sp>
      <p:sp>
        <p:nvSpPr>
          <p:cNvPr id="9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Specific Identification </a:t>
            </a:r>
            <a:r>
              <a:rPr lang="en-US" sz="2000" b="0" dirty="0"/>
              <a:t>(3 of 3)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8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DEB40-975B-453E-9F78-C35B8DC5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Flow Assumptions </a:t>
            </a: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FCCF9A-C128-459F-B1B0-B774B8D09B9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458200" cy="2819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SzPct val="80000"/>
            </a:pPr>
            <a:r>
              <a:rPr lang="en-US" altLang="en-US" dirty="0">
                <a:latin typeface="+mn-lt"/>
              </a:rPr>
              <a:t>There are two assumed cost flow methods: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/>
              <a:t>First-in, first-out (FIFO).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/>
              <a:t>Last in, First out ( LIFO) – not allowed under IFRS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/>
              <a:t>Average-cost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80000"/>
            </a:pPr>
            <a:r>
              <a:rPr lang="en-US" altLang="en-US" b="1" dirty="0">
                <a:latin typeface="+mn-lt"/>
              </a:rPr>
              <a:t>Cost flow </a:t>
            </a:r>
            <a:r>
              <a:rPr lang="en-US" altLang="en-US" dirty="0">
                <a:latin typeface="+mn-lt"/>
              </a:rPr>
              <a:t>does not need be consistent with the </a:t>
            </a:r>
            <a:r>
              <a:rPr lang="en-US" altLang="en-US" b="1" dirty="0">
                <a:latin typeface="+mn-lt"/>
              </a:rPr>
              <a:t>physical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b="1" dirty="0">
                <a:latin typeface="+mn-lt"/>
              </a:rPr>
              <a:t>movement</a:t>
            </a:r>
            <a:r>
              <a:rPr lang="en-US" altLang="en-US" dirty="0">
                <a:latin typeface="+mn-lt"/>
              </a:rPr>
              <a:t> of the goods.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26CAA3-D0C8-429B-A4A0-405CE80BD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58AA8-CB1E-43F2-85A7-2427CCD1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85193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301523"/>
              </p:ext>
            </p:extLst>
          </p:nvPr>
        </p:nvGraphicFramePr>
        <p:xfrm>
          <a:off x="381002" y="2209800"/>
          <a:ext cx="8610597" cy="4271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7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77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547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Date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Explanation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Units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Unit Cost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 Cost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Jan. 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Beginning inventory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HK$100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Apr. 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Purchase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Aug. 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Purchase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Nov. 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Purchase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Total units available for sale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080" marR="4233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COGAS</a:t>
                      </a:r>
                    </a:p>
                  </a:txBody>
                  <a:tcPr marL="4233" marR="36576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Units in ending inventory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080" marR="4233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(45)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Units sold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080" marR="4233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indent="0" algn="l" fontAlgn="b"/>
                      <a:endParaRPr lang="en-US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4233" marT="228600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>
          <a:xfrm>
            <a:off x="3028950" y="6472409"/>
            <a:ext cx="3086100" cy="365125"/>
          </a:xfrm>
        </p:spPr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28424" cy="609600"/>
          </a:xfrm>
          <a:prstGeom prst="rect">
            <a:avLst/>
          </a:prstGeom>
        </p:spPr>
        <p:txBody>
          <a:bodyPr tIns="0"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2600" b="1" dirty="0"/>
              <a:t>Illustration:</a:t>
            </a:r>
            <a:r>
              <a:rPr lang="en-US" altLang="en-US" sz="2600" dirty="0"/>
              <a:t> Data for Lin Electronics’ Astro condensers.</a:t>
            </a:r>
          </a:p>
        </p:txBody>
      </p:sp>
      <p:sp>
        <p:nvSpPr>
          <p:cNvPr id="9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Cost Flow Assumptions – periodic 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21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/>
              <a:t>First-In, First-Out (FIFO)</a:t>
            </a:r>
            <a:endParaRPr lang="en-US" altLang="en-US" sz="3200" b="1" dirty="0"/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b="1" dirty="0"/>
              <a:t>Costs of earliest goods purchased </a:t>
            </a:r>
            <a:r>
              <a:rPr lang="en-US" altLang="en-US" dirty="0"/>
              <a:t>are first to be recognized in determining cost of goods sold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Often parallels actual physical flow of merchandise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Companies determine cost of ending inventory by taking unit cost of most recent purchase and working backward until all units of inventory have been costed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Cost Flow Assumptions 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19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itle "/>
          <p:cNvSpPr>
            <a:spLocks noGrp="1"/>
          </p:cNvSpPr>
          <p:nvPr>
            <p:ph type="title" idx="4294967295"/>
          </p:nvPr>
        </p:nvSpPr>
        <p:spPr>
          <a:xfrm>
            <a:off x="309561" y="659220"/>
            <a:ext cx="854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First-In, First-Out (FIFO)- PERIODIC </a:t>
            </a:r>
            <a:endParaRPr lang="en-US" sz="2000" b="0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8395741"/>
              </p:ext>
            </p:extLst>
          </p:nvPr>
        </p:nvGraphicFramePr>
        <p:xfrm>
          <a:off x="315432" y="1421220"/>
          <a:ext cx="8542573" cy="2446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3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86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3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90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224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GOODS AVAILABLE FOR SALE</a:t>
                      </a: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Date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Explanation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Units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Unit Cost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Total Cost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Jan. 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Beginning inventory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HK$100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HK$1,000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Apr. 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2,200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Aug. 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3,600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Nov. 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5,200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marL="1084263" indent="0"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0080" marR="4233" marT="9144" marB="9144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HK$12,000 </a:t>
                      </a:r>
                      <a:endParaRPr lang="en-US" sz="22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4DD36FF-E160-49E1-B519-10C346E51901}"/>
              </a:ext>
            </a:extLst>
          </p:cNvPr>
          <p:cNvCxnSpPr>
            <a:cxnSpLocks/>
          </p:cNvCxnSpPr>
          <p:nvPr/>
        </p:nvCxnSpPr>
        <p:spPr>
          <a:xfrm>
            <a:off x="4610099" y="2286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9876EBC-C58B-4C62-8871-1C683D8A7DA2}"/>
              </a:ext>
            </a:extLst>
          </p:cNvPr>
          <p:cNvCxnSpPr>
            <a:cxnSpLocks/>
          </p:cNvCxnSpPr>
          <p:nvPr/>
        </p:nvCxnSpPr>
        <p:spPr>
          <a:xfrm flipV="1">
            <a:off x="4626555" y="3033026"/>
            <a:ext cx="0" cy="46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48D24D-D5EE-472A-B5E1-DFBA0DEE9A82}"/>
              </a:ext>
            </a:extLst>
          </p:cNvPr>
          <p:cNvSpPr txBox="1"/>
          <p:nvPr/>
        </p:nvSpPr>
        <p:spPr>
          <a:xfrm>
            <a:off x="3895253" y="2365310"/>
            <a:ext cx="73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8EC3C3-CDE8-48F4-9855-98A6A3E4E283}"/>
              </a:ext>
            </a:extLst>
          </p:cNvPr>
          <p:cNvSpPr txBox="1"/>
          <p:nvPr/>
        </p:nvSpPr>
        <p:spPr>
          <a:xfrm>
            <a:off x="3581403" y="3146538"/>
            <a:ext cx="99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End. Inv.</a:t>
            </a:r>
          </a:p>
        </p:txBody>
      </p:sp>
    </p:spTree>
    <p:extLst>
      <p:ext uri="{BB962C8B-B14F-4D97-AF65-F5344CB8AC3E}">
        <p14:creationId xmlns:p14="http://schemas.microsoft.com/office/powerpoint/2010/main" xmlns="" val="142313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/>
              <a:t>Last-In, First-Out (LIFO)</a:t>
            </a:r>
            <a:endParaRPr lang="en-US" altLang="en-US" sz="3200" b="1" dirty="0"/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b="1" dirty="0"/>
              <a:t>Costs of latest goods purchased </a:t>
            </a:r>
            <a:r>
              <a:rPr lang="en-US" altLang="en-US" dirty="0"/>
              <a:t>are first to be recognized in determining cost of goods sold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Companies determine cost of ending inventory by taking unit cost of the earliest goods purchased and working </a:t>
            </a:r>
            <a:r>
              <a:rPr lang="en-US" altLang="en-US" dirty="0" err="1"/>
              <a:t>forwardward</a:t>
            </a:r>
            <a:r>
              <a:rPr lang="en-US" altLang="en-US" dirty="0"/>
              <a:t> until all units of inventory have been costed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It is prohibited in IFRS because it leads to irrelevant inventory balance.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Cost Flow Assumptions 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85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1" name="Title "/>
          <p:cNvSpPr>
            <a:spLocks noGrp="1"/>
          </p:cNvSpPr>
          <p:nvPr>
            <p:ph type="title" idx="4294967295"/>
          </p:nvPr>
        </p:nvSpPr>
        <p:spPr>
          <a:xfrm>
            <a:off x="309562" y="659220"/>
            <a:ext cx="7386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Last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-In, First-Out (LIFO) </a:t>
            </a:r>
            <a:endParaRPr lang="en-US" sz="2000" b="0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 descr="Table is screen readable."/>
          <p:cNvGraphicFramePr>
            <a:graphicFrameLocks noGrp="1"/>
          </p:cNvGraphicFramePr>
          <p:nvPr/>
        </p:nvGraphicFramePr>
        <p:xfrm>
          <a:off x="315432" y="1421220"/>
          <a:ext cx="8542573" cy="2446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3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86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3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90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224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GOODS AVAILABLE FOR SALE</a:t>
                      </a: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Date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Explanation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Units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Unit Cost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Total Cost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Jan. 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Beginning inventory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HK$100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HK$1,000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Apr. 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2,200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Aug. 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3,600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Nov. 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5,200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marL="1084263" indent="0"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0080" marR="4233" marT="9144" marB="9144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HK$12,000 </a:t>
                      </a:r>
                      <a:endParaRPr lang="en-US" sz="22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4DD36FF-E160-49E1-B519-10C346E51901}"/>
              </a:ext>
            </a:extLst>
          </p:cNvPr>
          <p:cNvCxnSpPr>
            <a:cxnSpLocks/>
          </p:cNvCxnSpPr>
          <p:nvPr/>
        </p:nvCxnSpPr>
        <p:spPr>
          <a:xfrm>
            <a:off x="4610099" y="2286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9876EBC-C58B-4C62-8871-1C683D8A7DA2}"/>
              </a:ext>
            </a:extLst>
          </p:cNvPr>
          <p:cNvCxnSpPr>
            <a:cxnSpLocks/>
          </p:cNvCxnSpPr>
          <p:nvPr/>
        </p:nvCxnSpPr>
        <p:spPr>
          <a:xfrm flipV="1">
            <a:off x="4626555" y="3033026"/>
            <a:ext cx="0" cy="46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48D24D-D5EE-472A-B5E1-DFBA0DEE9A82}"/>
              </a:ext>
            </a:extLst>
          </p:cNvPr>
          <p:cNvSpPr txBox="1"/>
          <p:nvPr/>
        </p:nvSpPr>
        <p:spPr>
          <a:xfrm>
            <a:off x="3635958" y="2365310"/>
            <a:ext cx="99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End. Inv.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8EC3C3-CDE8-48F4-9855-98A6A3E4E283}"/>
              </a:ext>
            </a:extLst>
          </p:cNvPr>
          <p:cNvSpPr txBox="1"/>
          <p:nvPr/>
        </p:nvSpPr>
        <p:spPr>
          <a:xfrm>
            <a:off x="3810007" y="3146538"/>
            <a:ext cx="76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COGS </a:t>
            </a:r>
          </a:p>
        </p:txBody>
      </p:sp>
    </p:spTree>
    <p:extLst>
      <p:ext uri="{BB962C8B-B14F-4D97-AF65-F5344CB8AC3E}">
        <p14:creationId xmlns:p14="http://schemas.microsoft.com/office/powerpoint/2010/main" xmlns="" val="2810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3352800"/>
          </a:xfrm>
          <a:prstGeom prst="rect">
            <a:avLst/>
          </a:prstGeo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sz="3200" b="1" dirty="0"/>
              <a:t>Average-Cost</a:t>
            </a:r>
            <a:endParaRPr lang="en-US" altLang="en-US" sz="3200" b="1" dirty="0"/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Allocates cost of goods available for sale on basis of </a:t>
            </a:r>
            <a:r>
              <a:rPr lang="en-US" altLang="en-US" b="1" dirty="0"/>
              <a:t>weighted-average unit cost</a:t>
            </a:r>
            <a:r>
              <a:rPr lang="en-US" altLang="en-US" dirty="0"/>
              <a:t> incurred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Applies weighted-average unit cost to </a:t>
            </a:r>
            <a:r>
              <a:rPr lang="en-US" altLang="en-US" b="1" dirty="0"/>
              <a:t>units on hand </a:t>
            </a:r>
            <a:r>
              <a:rPr lang="en-US" altLang="en-US" dirty="0"/>
              <a:t>to determine cost of ending inventory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Cost Flow Assumptions 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57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2</a:t>
            </a:r>
          </a:p>
        </p:txBody>
      </p:sp>
      <p:graphicFrame>
        <p:nvGraphicFramePr>
          <p:cNvPr id="12" name="Table 1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237572"/>
              </p:ext>
            </p:extLst>
          </p:nvPr>
        </p:nvGraphicFramePr>
        <p:xfrm>
          <a:off x="315432" y="1108287"/>
          <a:ext cx="8542573" cy="2446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3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86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3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90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224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GOODS AVAILABLE FOR SALE</a:t>
                      </a: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Date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Explanation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Units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Unit Cost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Total Cost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Jan. 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Beginning inventory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HK$100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HK$1,000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Apr. 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2,200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Aug. 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3,600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Nov. 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Purchase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5,200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marL="1084263" indent="0"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40080" marR="4233" marT="9144" marB="9144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100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HK$12,000 </a:t>
                      </a:r>
                      <a:endParaRPr lang="en-US" sz="22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0" name="Title "/>
          <p:cNvSpPr>
            <a:spLocks noGrp="1"/>
          </p:cNvSpPr>
          <p:nvPr>
            <p:ph type="title" idx="4294967295"/>
          </p:nvPr>
        </p:nvSpPr>
        <p:spPr>
          <a:xfrm>
            <a:off x="309562" y="346287"/>
            <a:ext cx="845343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Average-Cost </a:t>
            </a:r>
            <a:endParaRPr lang="en-US" sz="2000" b="0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939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09562" y="2049320"/>
            <a:ext cx="8605838" cy="3360880"/>
          </a:xfrm>
          <a:prstGeom prst="rect">
            <a:avLst/>
          </a:prstGeom>
        </p:spPr>
        <p:txBody>
          <a:bodyPr/>
          <a:lstStyle/>
          <a:p>
            <a:pPr marL="342900" lvl="2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Tx/>
              <a:buChar char="-"/>
            </a:pPr>
            <a:r>
              <a:rPr lang="en-US" altLang="en-US" dirty="0">
                <a:latin typeface="Calibri (Body)"/>
              </a:rPr>
              <a:t>The cost flow method doesn’t effect COGAS . However it affects ending inventory. Thus, it affects COGS .</a:t>
            </a:r>
          </a:p>
          <a:p>
            <a:pPr marL="342900" lvl="2" indent="-34290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FontTx/>
              <a:buChar char="-"/>
            </a:pPr>
            <a:r>
              <a:rPr lang="en-US" altLang="en-US" dirty="0">
                <a:latin typeface="Calibri (Body)"/>
              </a:rPr>
              <a:t>Both Average cost method and FIFO are accepted under IFRS. However, companies would prefer one method over another because of their financial statement and income tax effects.</a:t>
            </a:r>
          </a:p>
          <a:p>
            <a:pPr marL="0" lvl="2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  <a:buNone/>
            </a:pPr>
            <a:r>
              <a:rPr lang="en-US" altLang="en-US" dirty="0">
                <a:latin typeface="Calibri (Body)"/>
              </a:rPr>
              <a:t>      </a:t>
            </a:r>
            <a:endParaRPr lang="en-US" altLang="en-US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Financial Statement and Tax Effects</a:t>
            </a:r>
            <a:b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of Cost Flow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24826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dirty="0">
                <a:solidFill>
                  <a:srgbClr val="931B21"/>
                </a:solidFill>
              </a:rPr>
              <a:t>Learning Objective 1</a:t>
            </a:r>
            <a:br>
              <a:rPr lang="en-IN" dirty="0">
                <a:solidFill>
                  <a:srgbClr val="931B21"/>
                </a:solidFill>
              </a:rPr>
            </a:br>
            <a:r>
              <a:rPr lang="en-IN" dirty="0">
                <a:solidFill>
                  <a:schemeClr val="accent1"/>
                </a:solidFill>
              </a:rPr>
              <a:t>Discuss How to Classify and Determine Inventory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05568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6096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Income Statement Effects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8ED65D6-C48D-4828-87BA-56B5850B1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084895"/>
              </p:ext>
            </p:extLst>
          </p:nvPr>
        </p:nvGraphicFramePr>
        <p:xfrm>
          <a:off x="408092" y="1255931"/>
          <a:ext cx="8406554" cy="339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922">
                  <a:extLst>
                    <a:ext uri="{9D8B030D-6E8A-4147-A177-3AD203B41FA5}">
                      <a16:colId xmlns:a16="http://schemas.microsoft.com/office/drawing/2014/main" xmlns="" val="295092139"/>
                    </a:ext>
                  </a:extLst>
                </a:gridCol>
                <a:gridCol w="1818673">
                  <a:extLst>
                    <a:ext uri="{9D8B030D-6E8A-4147-A177-3AD203B41FA5}">
                      <a16:colId xmlns:a16="http://schemas.microsoft.com/office/drawing/2014/main" xmlns="" val="3179729187"/>
                    </a:ext>
                  </a:extLst>
                </a:gridCol>
                <a:gridCol w="2192297">
                  <a:extLst>
                    <a:ext uri="{9D8B030D-6E8A-4147-A177-3AD203B41FA5}">
                      <a16:colId xmlns:a16="http://schemas.microsoft.com/office/drawing/2014/main" xmlns="" val="3850444026"/>
                    </a:ext>
                  </a:extLst>
                </a:gridCol>
                <a:gridCol w="1829662">
                  <a:extLst>
                    <a:ext uri="{9D8B030D-6E8A-4147-A177-3AD203B41FA5}">
                      <a16:colId xmlns:a16="http://schemas.microsoft.com/office/drawing/2014/main" xmlns="" val="3206988481"/>
                    </a:ext>
                  </a:extLst>
                </a:gridCol>
              </a:tblGrid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FIFO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Average cost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LIFO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7276209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Sales revenue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1471030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COGS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5462741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 Beg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0818795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 Purchases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1797275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100" dirty="0">
                          <a:effectLst/>
                        </a:rPr>
                        <a:t>Ending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(5,800)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(5,400)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(5,000)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6485437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(6,200)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(6,600)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(7,000)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5417077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Gross profit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5,800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5,400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4880801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Operating exp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(2,000)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(2,000)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(2,000)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7804369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Net income from operation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3,800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3,400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6834297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revenue and expense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4237527"/>
                  </a:ext>
                </a:extLst>
              </a:tr>
              <a:tr h="383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EBIT( net income before interest and tax)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3,600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3,200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2,800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9036642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Interest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(100)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2091777"/>
                  </a:ext>
                </a:extLst>
              </a:tr>
              <a:tr h="383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EBT ( net income before tax)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3,500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2,700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1556521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Tax ( 10%*EBT)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(350)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(310)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(270)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433047"/>
                  </a:ext>
                </a:extLst>
              </a:tr>
              <a:tr h="1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Net income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3,250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2,790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2,430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60601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611C07-C793-4F8C-B7ED-D2723A220F33}"/>
              </a:ext>
            </a:extLst>
          </p:cNvPr>
          <p:cNvSpPr txBox="1"/>
          <p:nvPr/>
        </p:nvSpPr>
        <p:spPr>
          <a:xfrm>
            <a:off x="304800" y="4593246"/>
            <a:ext cx="84065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In period of inflation : </a:t>
            </a:r>
            <a:r>
              <a:rPr lang="en-GB" dirty="0"/>
              <a:t/>
            </a:r>
            <a:br>
              <a:rPr lang="en-GB" dirty="0"/>
            </a:br>
            <a:r>
              <a:rPr lang="en-GB" sz="1600" b="1" dirty="0"/>
              <a:t>End </a:t>
            </a:r>
            <a:r>
              <a:rPr lang="en-GB" sz="1600" b="1" dirty="0" err="1"/>
              <a:t>inv</a:t>
            </a:r>
            <a:r>
              <a:rPr lang="en-GB" sz="1600" b="1" dirty="0"/>
              <a:t>/ Gross profit/ Net income from operation/ EBIT/ EBT/Tax/ Net income : </a:t>
            </a:r>
            <a:r>
              <a:rPr lang="en-GB" sz="1600" dirty="0"/>
              <a:t>FIFO&gt;WAC&gt;LIFO  </a:t>
            </a:r>
            <a:br>
              <a:rPr lang="en-GB" sz="1600" dirty="0"/>
            </a:br>
            <a:r>
              <a:rPr lang="en-GB" sz="1600" b="1" dirty="0"/>
              <a:t>COGS : </a:t>
            </a:r>
            <a:r>
              <a:rPr lang="en-GB" sz="1600" dirty="0"/>
              <a:t>LIFO&gt;WAC&gt;FIFO</a:t>
            </a:r>
          </a:p>
          <a:p>
            <a:r>
              <a:rPr lang="en-GB" b="1" dirty="0">
                <a:solidFill>
                  <a:srgbClr val="FF0000"/>
                </a:solidFill>
              </a:rPr>
              <a:t>In period of inflation :</a:t>
            </a:r>
          </a:p>
          <a:p>
            <a:r>
              <a:rPr lang="en-GB" sz="1600" b="1" dirty="0"/>
              <a:t>COGS :</a:t>
            </a:r>
            <a:r>
              <a:rPr lang="en-GB" sz="1600" dirty="0"/>
              <a:t> FIFO&gt;WAC&gt;LIFO. </a:t>
            </a:r>
          </a:p>
          <a:p>
            <a:r>
              <a:rPr lang="en-GB" sz="1600" b="1" dirty="0"/>
              <a:t>End </a:t>
            </a:r>
            <a:r>
              <a:rPr lang="en-GB" sz="1600" b="1" dirty="0" err="1"/>
              <a:t>inv</a:t>
            </a:r>
            <a:r>
              <a:rPr lang="en-GB" sz="1600" b="1" dirty="0"/>
              <a:t>/ Gross profit/ Net income from operation/ EBIT/ EBT/Tax/ Net income : </a:t>
            </a:r>
            <a:r>
              <a:rPr lang="en-GB" sz="1600" dirty="0"/>
              <a:t>LIFO&gt;WAC&gt;FIFO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404820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Both inventory and net income are higher when companies use </a:t>
            </a:r>
            <a:r>
              <a:rPr lang="en-US" altLang="en-US" b="1" dirty="0"/>
              <a:t>FIFO</a:t>
            </a:r>
            <a:r>
              <a:rPr lang="en-US" altLang="en-US" dirty="0"/>
              <a:t> in a period of inflation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GB" dirty="0"/>
              <a:t>Average-cost results in lower income taxes (because of lower net income) during times of rising prices (inflation).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endParaRPr lang="en-US" altLang="en-US" dirty="0"/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Tax Effects ( income statement effect)</a:t>
            </a:r>
          </a:p>
        </p:txBody>
      </p:sp>
    </p:spTree>
    <p:extLst>
      <p:ext uri="{BB962C8B-B14F-4D97-AF65-F5344CB8AC3E}">
        <p14:creationId xmlns:p14="http://schemas.microsoft.com/office/powerpoint/2010/main" xmlns="" val="1477947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3352800"/>
          </a:xfrm>
          <a:prstGeom prst="rect">
            <a:avLst/>
          </a:prstGeom>
        </p:spPr>
        <p:txBody>
          <a:bodyPr/>
          <a:lstStyle/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A </a:t>
            </a:r>
            <a:r>
              <a:rPr lang="en-US" altLang="en-US" b="1" dirty="0"/>
              <a:t>major advantage </a:t>
            </a:r>
            <a:r>
              <a:rPr lang="en-US" altLang="en-US" dirty="0"/>
              <a:t>of the </a:t>
            </a:r>
            <a:r>
              <a:rPr lang="en-US" altLang="en-US" b="1" dirty="0"/>
              <a:t>FIFO</a:t>
            </a:r>
            <a:r>
              <a:rPr lang="en-US" altLang="en-US" dirty="0"/>
              <a:t> method is that in a period of inflation, costs allocated to ending inventory will approximate their current cost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GB" altLang="en-US" dirty="0"/>
              <a:t>A </a:t>
            </a:r>
            <a:r>
              <a:rPr lang="en-GB" altLang="en-US" b="1" dirty="0"/>
              <a:t>shortcoming</a:t>
            </a:r>
            <a:r>
              <a:rPr lang="en-GB" altLang="en-US" dirty="0"/>
              <a:t> of the average-cost method is that in a period of inflation, costs allocated to ending inventory may be understated in terms of current cost</a:t>
            </a:r>
            <a:endParaRPr lang="en-US" altLang="en-US" dirty="0"/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Statement of Financial Position Effects </a:t>
            </a: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xmlns="" val="277708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981200"/>
            <a:ext cx="8534400" cy="2895600"/>
          </a:xfrm>
          <a:prstGeom prst="rect">
            <a:avLst/>
          </a:prstGeom>
        </p:spPr>
        <p:txBody>
          <a:bodyPr/>
          <a:lstStyle/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Method should be used consistently, enhances comparability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Although consistency is preferred, a company may change its inventory costing method</a:t>
            </a:r>
          </a:p>
          <a:p>
            <a:pPr marL="1143000" lvl="1" indent="-33972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800" dirty="0"/>
              <a:t>Should disclose the change and its effect on net income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endParaRPr lang="en-US" altLang="en-US" dirty="0"/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Using Inventory Cost Flow Methods Consistently</a:t>
            </a:r>
          </a:p>
        </p:txBody>
      </p:sp>
      <p:sp>
        <p:nvSpPr>
          <p:cNvPr id="9" name="Footer Placeholder 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90408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3200" b="1" dirty="0">
                <a:solidFill>
                  <a:srgbClr val="990000"/>
                </a:solidFill>
                <a:cs typeface="Times New Roman" pitchFamily="18" charset="0"/>
              </a:rPr>
              <a:t>Review Question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2800" dirty="0">
                <a:cs typeface="Times New Roman" pitchFamily="18" charset="0"/>
              </a:rPr>
              <a:t>The cost flow method that often parallels the actual physical flow of merchandise is the: 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FIFO method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LIFO method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average cost method 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gross profit method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Cost Flow Assumptions </a:t>
            </a:r>
            <a:r>
              <a:rPr lang="en-US" sz="2000" b="0" dirty="0"/>
              <a:t>(5 of 6)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627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3200" b="1" dirty="0">
                <a:solidFill>
                  <a:srgbClr val="990000"/>
                </a:solidFill>
                <a:cs typeface="Times New Roman" pitchFamily="18" charset="0"/>
              </a:rPr>
              <a:t>Review Question</a:t>
            </a:r>
            <a:endParaRPr lang="en-US" altLang="en-US" sz="3200" dirty="0"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2800" dirty="0">
                <a:cs typeface="Times New Roman" pitchFamily="18" charset="0"/>
              </a:rPr>
              <a:t>The cost flow method that often parallels the actual physical flow of merchandise is the: 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FIFO method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LIFO method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average cost method 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gross profit method</a:t>
            </a:r>
          </a:p>
        </p:txBody>
      </p:sp>
      <p:sp>
        <p:nvSpPr>
          <p:cNvPr id="9" name="Notched Right Arrow 8" descr="Answer is a. FIFO method."/>
          <p:cNvSpPr/>
          <p:nvPr/>
        </p:nvSpPr>
        <p:spPr bwMode="auto">
          <a:xfrm>
            <a:off x="253790" y="3165764"/>
            <a:ext cx="503802" cy="415636"/>
          </a:xfrm>
          <a:prstGeom prst="notchedRightArrow">
            <a:avLst/>
          </a:prstGeom>
          <a:solidFill>
            <a:srgbClr val="99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Cost Flow Assumptions </a:t>
            </a:r>
            <a:r>
              <a:rPr lang="en-US" sz="2000" b="0" dirty="0"/>
              <a:t>(6 of 6)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4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dirty="0">
                <a:solidFill>
                  <a:srgbClr val="931B21"/>
                </a:solidFill>
              </a:rPr>
              <a:t>Learning Objective 3</a:t>
            </a:r>
            <a:br>
              <a:rPr lang="en-IN" dirty="0">
                <a:solidFill>
                  <a:srgbClr val="931B2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Indicate the Effects of Inventory Errors on the Financial Statements</a:t>
            </a: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64780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3657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None/>
            </a:pPr>
            <a:r>
              <a:rPr lang="en-US" altLang="en-US" b="1" dirty="0"/>
              <a:t>Common Cause</a:t>
            </a:r>
            <a:r>
              <a:rPr lang="en-US" altLang="en-US" dirty="0"/>
              <a:t>: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Failure to count or price inventory correctly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Not properly recognizing the transfer of legal title to goods in transit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Errors affect both the income statement and </a:t>
            </a:r>
            <a:r>
              <a:rPr lang="en-GB" altLang="en-US" dirty="0"/>
              <a:t>the statement of financial position</a:t>
            </a:r>
            <a:endParaRPr lang="en-US" altLang="en-US" dirty="0"/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Effects of Inventory Errors</a:t>
            </a:r>
          </a:p>
        </p:txBody>
      </p:sp>
    </p:spTree>
    <p:extLst>
      <p:ext uri="{BB962C8B-B14F-4D97-AF65-F5344CB8AC3E}">
        <p14:creationId xmlns:p14="http://schemas.microsoft.com/office/powerpoint/2010/main" xmlns="" val="934159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421225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accent1"/>
                </a:solidFill>
              </a:rPr>
              <a:t>the Effects of Inventory Errors on the Financial Statements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525B77-BFC9-4ACA-9807-328F86F2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8" y="1731964"/>
            <a:ext cx="6216732" cy="43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353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990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None/>
            </a:pPr>
            <a:r>
              <a:rPr lang="en-US" altLang="en-US" sz="2600" dirty="0"/>
              <a:t>Inventory errors affect the computation of cost of goods sold and net income in two periods.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Income Statement Effects </a:t>
            </a:r>
            <a:r>
              <a:rPr lang="en-US" sz="2000" b="0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(1 of 5)</a:t>
            </a:r>
          </a:p>
        </p:txBody>
      </p:sp>
      <p:graphicFrame>
        <p:nvGraphicFramePr>
          <p:cNvPr id="4" name="Table 3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05516"/>
              </p:ext>
            </p:extLst>
          </p:nvPr>
        </p:nvGraphicFramePr>
        <p:xfrm>
          <a:off x="457199" y="2362200"/>
          <a:ext cx="822960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5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9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0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9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38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Beginning 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Inventory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+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Cost of 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Goods 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Purchased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-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Ending 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Inventory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Cost of Goods Sold</a:t>
                      </a:r>
                      <a:endParaRPr lang="en-US" sz="24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3847255"/>
              </p:ext>
            </p:extLst>
          </p:nvPr>
        </p:nvGraphicFramePr>
        <p:xfrm>
          <a:off x="457198" y="3666915"/>
          <a:ext cx="8305802" cy="2124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3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7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38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</a:rPr>
                        <a:t>When Inventory Error: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effectLst/>
                        </a:rPr>
                        <a:t>Cost of </a:t>
                      </a:r>
                    </a:p>
                    <a:p>
                      <a:pPr algn="ctr" fontAlgn="b"/>
                      <a:r>
                        <a:rPr lang="en-US" sz="2300" b="1" u="none" strike="noStrike" dirty="0">
                          <a:effectLst/>
                        </a:rPr>
                        <a:t>Goods Sold Is: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u="none" strike="noStrike" dirty="0">
                          <a:effectLst/>
                        </a:rPr>
                        <a:t>Net Income Is: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Understates beginning inventory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Understated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Overstated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Overstates beginning inventory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Overstated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Understated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Understates ending inventory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Overstated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Understated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Overstates ending inventory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Understated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Overstated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Footer Placeholder 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49322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686800" cy="685799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Classifying and Determining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600200"/>
            <a:ext cx="3810000" cy="867930"/>
          </a:xfr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Merchandising Company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2667000"/>
            <a:ext cx="3505200" cy="1949450"/>
          </a:xfrm>
        </p:spPr>
        <p:txBody>
          <a:bodyPr/>
          <a:lstStyle/>
          <a:p>
            <a:pPr lvl="0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 Classification:</a:t>
            </a:r>
          </a:p>
          <a:p>
            <a:pPr marL="574675" indent="-34607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Merchandise Inventory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owned by the company and ready for sale)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800600" y="1600200"/>
            <a:ext cx="3810000" cy="867930"/>
          </a:xfr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Manufacturing Company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667000"/>
            <a:ext cx="3505200" cy="2209800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Three Classifications:</a:t>
            </a:r>
          </a:p>
          <a:p>
            <a:pPr marL="574675" indent="-34607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7F"/>
                </a:solidFill>
                <a:latin typeface="Calibri" panose="020F0502020204030204" pitchFamily="34" charset="0"/>
              </a:rPr>
              <a:t>Raw Materials</a:t>
            </a:r>
            <a:endParaRPr lang="en-US" dirty="0">
              <a:solidFill>
                <a:srgbClr val="00007F"/>
              </a:solidFill>
              <a:latin typeface="Calibri" panose="020F0502020204030204" pitchFamily="34" charset="0"/>
            </a:endParaRPr>
          </a:p>
          <a:p>
            <a:pPr marL="574675" indent="-34607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7F"/>
                </a:solidFill>
                <a:latin typeface="Calibri" panose="020F0502020204030204" pitchFamily="34" charset="0"/>
              </a:rPr>
              <a:t>Work in Process</a:t>
            </a:r>
            <a:endParaRPr lang="en-US" dirty="0">
              <a:solidFill>
                <a:srgbClr val="00007F"/>
              </a:solidFill>
              <a:latin typeface="Calibri" panose="020F0502020204030204" pitchFamily="34" charset="0"/>
            </a:endParaRPr>
          </a:p>
          <a:p>
            <a:pPr marL="574675" indent="-34607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7F"/>
                </a:solidFill>
                <a:latin typeface="Calibri" panose="020F0502020204030204" pitchFamily="34" charset="0"/>
              </a:rPr>
              <a:t>Finished Goods</a:t>
            </a:r>
            <a:endParaRPr lang="en-US" dirty="0">
              <a:solidFill>
                <a:srgbClr val="00007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304800" y="4953000"/>
            <a:ext cx="8534400" cy="106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Calibri" panose="020F0502020204030204" pitchFamily="34" charset="0"/>
              </a:rPr>
              <a:t>Helpful Hint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</a:rPr>
              <a:t>Regardless of the classification, companies report all inventories under Current Assets on the statement of financial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165804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None/>
            </a:pPr>
            <a:r>
              <a:rPr lang="en-US" altLang="en-US" b="1" dirty="0"/>
              <a:t>Ending Inventory errors </a:t>
            </a:r>
            <a:r>
              <a:rPr lang="en-US" altLang="en-US" dirty="0"/>
              <a:t>affect the computation of cost of goods sold and net income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b="1" dirty="0"/>
              <a:t>two</a:t>
            </a:r>
            <a:r>
              <a:rPr lang="en-US" altLang="en-US" dirty="0"/>
              <a:t> </a:t>
            </a:r>
            <a:r>
              <a:rPr lang="en-US" altLang="en-US" b="1" dirty="0"/>
              <a:t>periods</a:t>
            </a:r>
            <a:r>
              <a:rPr lang="en-US" altLang="en-US" dirty="0"/>
              <a:t>.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An error in ending inventory of current period will have a </a:t>
            </a:r>
            <a:r>
              <a:rPr lang="en-US" altLang="en-US" b="1" dirty="0"/>
              <a:t>reverse effect on net income of next accounting period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Over two years, total net income is correct because errors </a:t>
            </a:r>
            <a:r>
              <a:rPr lang="en-US" altLang="en-US" b="1" dirty="0"/>
              <a:t>offset each other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r>
              <a:rPr lang="en-US" altLang="en-US" dirty="0"/>
              <a:t>Ending inventory depends entirely on accuracy of taking and costing inventory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endParaRPr lang="en-US" altLang="en-US" dirty="0"/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Income Statement Effects </a:t>
            </a:r>
            <a:r>
              <a:rPr lang="en-US" sz="2000" b="0" dirty="0">
                <a:ea typeface="Source Sans Pro" charset="0"/>
              </a:rPr>
              <a:t>(2 of 5)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5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+mn-lt"/>
              </a:rPr>
              <a:pPr/>
              <a:t>41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6096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Income Statement Effects </a:t>
            </a:r>
            <a:r>
              <a:rPr lang="en-US" sz="2000" b="0" dirty="0">
                <a:ea typeface="Source Sans Pro" charset="0"/>
              </a:rPr>
              <a:t>(3 of 5)</a:t>
            </a:r>
            <a:endParaRPr lang="en-US" sz="4000" b="1" dirty="0">
              <a:solidFill>
                <a:schemeClr val="accent1"/>
              </a:solidFill>
              <a:latin typeface="+mn-lt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57553" y="5367820"/>
            <a:ext cx="27891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100" i="0" dirty="0">
                <a:solidFill>
                  <a:srgbClr val="800000"/>
                </a:solidFill>
                <a:latin typeface="+mn-lt"/>
              </a:rPr>
              <a:t>(€3,000)</a:t>
            </a:r>
          </a:p>
          <a:p>
            <a:pPr algn="ctr"/>
            <a:r>
              <a:rPr lang="en-US" altLang="en-US" sz="2100" i="0" dirty="0">
                <a:solidFill>
                  <a:schemeClr val="tx1"/>
                </a:solidFill>
                <a:latin typeface="+mn-lt"/>
              </a:rPr>
              <a:t>Understated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24011" y="5355120"/>
            <a:ext cx="2535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100" i="0" dirty="0">
                <a:solidFill>
                  <a:srgbClr val="990000"/>
                </a:solidFill>
                <a:latin typeface="+mn-lt"/>
              </a:rPr>
              <a:t>€3,000</a:t>
            </a:r>
          </a:p>
          <a:p>
            <a:pPr algn="ctr"/>
            <a:r>
              <a:rPr lang="en-US" altLang="en-US" sz="2100" i="0" dirty="0">
                <a:solidFill>
                  <a:schemeClr val="tx1"/>
                </a:solidFill>
                <a:latin typeface="+mn-lt"/>
              </a:rPr>
              <a:t>Overstated</a:t>
            </a:r>
          </a:p>
        </p:txBody>
      </p:sp>
      <p:sp>
        <p:nvSpPr>
          <p:cNvPr id="12" name="AutoShape 10" descr="Bracket under totals for 2019."/>
          <p:cNvSpPr>
            <a:spLocks/>
          </p:cNvSpPr>
          <p:nvPr/>
        </p:nvSpPr>
        <p:spPr bwMode="auto">
          <a:xfrm rot="5400000">
            <a:off x="4344392" y="3875184"/>
            <a:ext cx="207818" cy="2667000"/>
          </a:xfrm>
          <a:prstGeom prst="rightBrace">
            <a:avLst>
              <a:gd name="adj1" fmla="val 91667"/>
              <a:gd name="adj2" fmla="val 50000"/>
            </a:avLst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/>
            <a:endParaRPr lang="en-US" altLang="en-US" sz="20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04800" y="5179241"/>
            <a:ext cx="2298239" cy="1015663"/>
          </a:xfrm>
          <a:prstGeom prst="rect">
            <a:avLst/>
          </a:prstGeom>
          <a:solidFill>
            <a:srgbClr val="FAF5C9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0" i="0" dirty="0">
                <a:solidFill>
                  <a:schemeClr val="tx1"/>
                </a:solidFill>
                <a:latin typeface="+mn-lt"/>
              </a:rPr>
              <a:t>Combined income for 2-year period is correct.</a:t>
            </a:r>
          </a:p>
        </p:txBody>
      </p:sp>
      <p:graphicFrame>
        <p:nvGraphicFramePr>
          <p:cNvPr id="2" name="Table 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67236"/>
              </p:ext>
            </p:extLst>
          </p:nvPr>
        </p:nvGraphicFramePr>
        <p:xfrm>
          <a:off x="387213" y="1447800"/>
          <a:ext cx="8435463" cy="3567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8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7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51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7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53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78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2019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2020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Incorrect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Correct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Incorrect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</a:rPr>
                        <a:t>Correct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Sales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€ 80,000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€ 80,000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€ 90,000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€ 90,000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Beginning inventory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20,000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20,000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</a:t>
                      </a:r>
                      <a:r>
                        <a:rPr lang="en-US" sz="21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12,000 </a:t>
                      </a:r>
                      <a:endParaRPr lang="en-US" sz="2100" b="1" i="0" u="none" strike="noStrike" dirty="0">
                        <a:solidFill>
                          <a:srgbClr val="99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</a:t>
                      </a:r>
                      <a:r>
                        <a:rPr lang="en-US" sz="2100" b="1" u="none" strike="noStrike" kern="1200" dirty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15,000</a:t>
                      </a:r>
                      <a:r>
                        <a:rPr lang="en-US" sz="2100" u="none" strike="noStrike" dirty="0">
                          <a:effectLst/>
                        </a:rPr>
                        <a:t> </a:t>
                      </a:r>
                      <a:endParaRPr lang="en-US" sz="2100" b="1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Cost of goods purchased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40,000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40,000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68,000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68,000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Cost of goods available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60,000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60,000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80,000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83,000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Ending inventory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</a:t>
                      </a:r>
                      <a:r>
                        <a:rPr lang="en-US" sz="2100" b="1" u="none" strike="noStrike" kern="1200" dirty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r>
                        <a:rPr lang="en-US" sz="2100" u="none" strike="noStrike" dirty="0">
                          <a:effectLst/>
                        </a:rPr>
                        <a:t> </a:t>
                      </a:r>
                      <a:endParaRPr lang="en-US" sz="2100" b="1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</a:t>
                      </a:r>
                      <a:r>
                        <a:rPr lang="en-US" sz="2100" b="1" u="none" strike="noStrike" kern="1200" dirty="0">
                          <a:solidFill>
                            <a:srgbClr val="99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15,000</a:t>
                      </a:r>
                      <a:r>
                        <a:rPr lang="en-US" sz="2100" u="none" strike="noStrike" dirty="0">
                          <a:effectLst/>
                        </a:rPr>
                        <a:t> </a:t>
                      </a:r>
                      <a:endParaRPr lang="en-US" sz="2100" b="1" i="0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23,000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23,000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Cost of good sold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48,000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45,000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57,000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60,000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Gross profit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32,000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35,000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33,000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30,000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Operating expenses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10,000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10,000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20,000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    20,000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Net income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€ 22,000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€ 25,000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€ 13,000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 € 10,000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33" marR="45720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8" name="AutoShape 10" descr="Bracket under totals for 2020."/>
          <p:cNvSpPr>
            <a:spLocks/>
          </p:cNvSpPr>
          <p:nvPr/>
        </p:nvSpPr>
        <p:spPr bwMode="auto">
          <a:xfrm rot="5400000">
            <a:off x="7389383" y="3875809"/>
            <a:ext cx="207818" cy="2667000"/>
          </a:xfrm>
          <a:prstGeom prst="rightBrace">
            <a:avLst>
              <a:gd name="adj1" fmla="val 91667"/>
              <a:gd name="adj2" fmla="val 50000"/>
            </a:avLst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/>
            <a:endParaRPr lang="en-US" altLang="en-US" sz="2000" b="0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46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3200" b="1" dirty="0">
                <a:solidFill>
                  <a:srgbClr val="990000"/>
                </a:solidFill>
                <a:cs typeface="Times New Roman" pitchFamily="18" charset="0"/>
              </a:rPr>
              <a:t>Review Question</a:t>
            </a:r>
            <a:endParaRPr lang="en-US" altLang="en-US" sz="3200" dirty="0"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2800" dirty="0">
                <a:cs typeface="Times New Roman" pitchFamily="18" charset="0"/>
              </a:rPr>
              <a:t>Understating ending inventory will overstate: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assets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cost of goods sold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net income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stockholders’ equity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Income Statement Effects </a:t>
            </a:r>
            <a:r>
              <a:rPr lang="en-US" sz="2000" b="0" dirty="0">
                <a:ea typeface="Source Sans Pro" charset="0"/>
              </a:rPr>
              <a:t>(4 of 5)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421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223624" cy="4495800"/>
          </a:xfrm>
          <a:prstGeom prst="rect">
            <a:avLst/>
          </a:prstGeo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3200" b="1" dirty="0">
                <a:solidFill>
                  <a:srgbClr val="990000"/>
                </a:solidFill>
                <a:cs typeface="Times New Roman" pitchFamily="18" charset="0"/>
              </a:rPr>
              <a:t>Review Question</a:t>
            </a:r>
            <a:endParaRPr lang="en-US" altLang="en-US" sz="3200" dirty="0">
              <a:cs typeface="Times New Roman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altLang="en-US" sz="2800" dirty="0">
                <a:cs typeface="Times New Roman" pitchFamily="18" charset="0"/>
              </a:rPr>
              <a:t>Understating ending inventory will overstate: 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assets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cost of goods sold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net income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800" dirty="0">
                <a:cs typeface="Times New Roman" pitchFamily="18" charset="0"/>
              </a:rPr>
              <a:t>stockholders’ equity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3</a:t>
            </a:r>
          </a:p>
        </p:txBody>
      </p:sp>
      <p:sp>
        <p:nvSpPr>
          <p:cNvPr id="9" name="Notched Right Arrow 8" descr="Answer b. cost of goods sold."/>
          <p:cNvSpPr/>
          <p:nvPr/>
        </p:nvSpPr>
        <p:spPr bwMode="auto">
          <a:xfrm>
            <a:off x="228600" y="3276600"/>
            <a:ext cx="554182" cy="457200"/>
          </a:xfrm>
          <a:prstGeom prst="notchedRightArrow">
            <a:avLst/>
          </a:prstGeom>
          <a:solidFill>
            <a:srgbClr val="99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Income Statement Effects </a:t>
            </a:r>
            <a:r>
              <a:rPr lang="en-US" sz="2000" b="0" dirty="0">
                <a:ea typeface="Source Sans Pro" charset="0"/>
              </a:rPr>
              <a:t>(5 of 5)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33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2057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SzPct val="80000"/>
              <a:buNone/>
            </a:pPr>
            <a:r>
              <a:rPr lang="en-US" altLang="en-US" dirty="0"/>
              <a:t>Effect of inventory errors on the statement of financial position is determined by using the basic accounting equation: Assets = Liabilities + Equity.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dirty="0"/>
              <a:t>Errors in the ending inventory have the following effects.</a:t>
            </a:r>
          </a:p>
          <a:p>
            <a:pPr marL="574675" indent="-34607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</a:pPr>
            <a:endParaRPr lang="en-US" altLang="en-US" dirty="0"/>
          </a:p>
        </p:txBody>
      </p:sp>
      <p:graphicFrame>
        <p:nvGraphicFramePr>
          <p:cNvPr id="8" name="Table 7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435055"/>
              </p:ext>
            </p:extLst>
          </p:nvPr>
        </p:nvGraphicFramePr>
        <p:xfrm>
          <a:off x="429658" y="3657600"/>
          <a:ext cx="8305801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5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3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987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Error</a:t>
                      </a:r>
                    </a:p>
                  </a:txBody>
                  <a:tcPr marL="4233" marR="4233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4233" marR="4233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4233" marR="4233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Equity</a:t>
                      </a:r>
                    </a:p>
                  </a:txBody>
                  <a:tcPr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Overstated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Understated</a:t>
                      </a: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Overstated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Understated</a:t>
                      </a: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No effect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effect</a:t>
                      </a: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Overstated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Understated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Statement of Financial Position Effects </a:t>
            </a: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(2 of 2)</a:t>
            </a:r>
          </a:p>
        </p:txBody>
      </p:sp>
    </p:spTree>
    <p:extLst>
      <p:ext uri="{BB962C8B-B14F-4D97-AF65-F5344CB8AC3E}">
        <p14:creationId xmlns:p14="http://schemas.microsoft.com/office/powerpoint/2010/main" xmlns="" val="451501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369332"/>
          </a:xfrm>
        </p:spPr>
        <p:txBody>
          <a:bodyPr>
            <a:spAutoFit/>
          </a:bodyPr>
          <a:lstStyle/>
          <a:p>
            <a:r>
              <a:rPr lang="en-US" sz="2000" b="1" dirty="0"/>
              <a:t>E6-10. Effect of inventory error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C96A0-0F72-4A9C-B5B2-81A33CE8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2" y="1276350"/>
            <a:ext cx="84232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21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369332"/>
          </a:xfrm>
        </p:spPr>
        <p:txBody>
          <a:bodyPr>
            <a:spAutoFit/>
          </a:bodyPr>
          <a:lstStyle/>
          <a:p>
            <a:r>
              <a:rPr lang="en-US" sz="2000" b="1" dirty="0"/>
              <a:t>E6-11. Effect of inventory error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157E2D-1FF3-475A-90F6-7D347830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7681912" cy="44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86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dirty="0">
                <a:solidFill>
                  <a:srgbClr val="931B21"/>
                </a:solidFill>
              </a:rPr>
              <a:t>Learning Objective 4</a:t>
            </a:r>
            <a:br>
              <a:rPr lang="en-IN" dirty="0">
                <a:solidFill>
                  <a:srgbClr val="931B2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Explain the Statement Presentation and Analysis of Inventory</a:t>
            </a: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784355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47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sz="3200" b="1" dirty="0">
                <a:solidFill>
                  <a:srgbClr val="990000"/>
                </a:solidFill>
              </a:rPr>
              <a:t>Presentation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b="1" dirty="0"/>
              <a:t>Statement of Financial Position </a:t>
            </a:r>
            <a:r>
              <a:rPr lang="en-US" altLang="en-US" dirty="0"/>
              <a:t>- Inventory classified as current asset. 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b="1" dirty="0"/>
              <a:t>Income Statement </a:t>
            </a:r>
            <a:r>
              <a:rPr lang="en-US" altLang="en-US" dirty="0"/>
              <a:t>- Cost of goods sold subtracted from sales.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dirty="0"/>
              <a:t>There also should be disclosure of</a:t>
            </a:r>
          </a:p>
          <a:p>
            <a:pPr marL="971550" lvl="1" indent="-514350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altLang="en-US" sz="2800" dirty="0"/>
              <a:t>major inventory classifications</a:t>
            </a:r>
          </a:p>
          <a:p>
            <a:pPr marL="971550" lvl="1" indent="-514350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altLang="en-US" sz="2800" dirty="0"/>
              <a:t>basis of accounting (cost or LCNRV) </a:t>
            </a:r>
          </a:p>
          <a:p>
            <a:pPr marL="971550" lvl="1" indent="-514350"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altLang="en-US" sz="2800" dirty="0"/>
              <a:t>costing method (FIFO, or average-cost)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Statement Presentation and Analysis </a:t>
            </a: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xmlns="" val="549564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9881" y="1066800"/>
            <a:ext cx="8534400" cy="472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dirty="0"/>
              <a:t>When the value of inventory is lower than its cost ( such as in companies selling high tech products) </a:t>
            </a:r>
          </a:p>
          <a:p>
            <a:pPr marL="685800" indent="-33972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Companies </a:t>
            </a:r>
            <a:r>
              <a:rPr lang="en-US" sz="2800" dirty="0"/>
              <a:t>must “write down” inventory to its net realizable value</a:t>
            </a:r>
          </a:p>
          <a:p>
            <a:pPr marL="685800" indent="-33972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sz="2800" dirty="0"/>
              <a:t>Net realizable value:  Amount that company expects to realize (receive) from the sale of inventory = estimated selling price in the normal course of business, less estimated costs to complete</a:t>
            </a:r>
            <a:r>
              <a:rPr lang="en-US" dirty="0"/>
              <a:t> and sell.</a:t>
            </a:r>
            <a:endParaRPr lang="en-US" sz="2800" dirty="0"/>
          </a:p>
          <a:p>
            <a:pPr marL="685800" indent="-339725">
              <a:lnSpc>
                <a:spcPct val="100000"/>
              </a:lnSpc>
              <a:spcBef>
                <a:spcPts val="1200"/>
              </a:spcBef>
              <a:buClr>
                <a:srgbClr val="990000"/>
              </a:buClr>
              <a:buSzPct val="100000"/>
            </a:pPr>
            <a:r>
              <a:rPr lang="en-US" altLang="en-US" sz="2800" dirty="0"/>
              <a:t>Example of </a:t>
            </a:r>
            <a:r>
              <a:rPr lang="en-US" altLang="en-US" dirty="0"/>
              <a:t>prudence ( the best choice among accounting alternatives is the method that is least likely to overstate assets and income)</a:t>
            </a:r>
          </a:p>
        </p:txBody>
      </p:sp>
      <p:sp>
        <p:nvSpPr>
          <p:cNvPr id="10" name="COB/LO"/>
          <p:cNvSpPr>
            <a:spLocks noGrp="1"/>
          </p:cNvSpPr>
          <p:nvPr>
            <p:ph sz="quarter" idx="4294967295"/>
          </p:nvPr>
        </p:nvSpPr>
        <p:spPr>
          <a:xfrm>
            <a:off x="228600" y="6410673"/>
            <a:ext cx="489095" cy="276999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60325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 4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7181" y="514328"/>
            <a:ext cx="85296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Lower-of-Cost-or-Net Realizable Value </a:t>
            </a: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xmlns="" val="16044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686800" cy="685799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Classifying and Determining Inventory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  <p:pic>
        <p:nvPicPr>
          <p:cNvPr id="1026" name="Picture 2" descr="Manufacturing and Non-manufacturing Costs: Online Accounting ...">
            <a:extLst>
              <a:ext uri="{FF2B5EF4-FFF2-40B4-BE49-F238E27FC236}">
                <a16:creationId xmlns:a16="http://schemas.microsoft.com/office/drawing/2014/main" xmlns="" id="{2D0FB7EF-FBE7-45C1-BA35-90A69B41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29593"/>
            <a:ext cx="4562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A6885AA9-39A6-410F-AC53-76775FC6EA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2918166"/>
            <a:ext cx="8534400" cy="2364520"/>
          </a:xfrm>
        </p:spPr>
        <p:txBody>
          <a:bodyPr/>
          <a:lstStyle/>
          <a:p>
            <a:r>
              <a:rPr lang="en-GB" sz="1800" b="1" dirty="0"/>
              <a:t>Raw material </a:t>
            </a:r>
            <a:r>
              <a:rPr lang="en-GB" sz="1800" dirty="0"/>
              <a:t>: are the basic goods that will be used in the production but have not yet been placed into production.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>Work in process</a:t>
            </a:r>
            <a:r>
              <a:rPr lang="en-GB" sz="1800" dirty="0"/>
              <a:t>: is that portion of inventory that have been placed in the production process but not yet completed.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>Finished goods</a:t>
            </a:r>
            <a:r>
              <a:rPr lang="en-GB" sz="1800" dirty="0"/>
              <a:t>:  is manufactured items that are completed and ready for sale.</a:t>
            </a:r>
          </a:p>
          <a:p>
            <a:endParaRPr lang="en-GB" sz="1800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xmlns="" id="{47597E76-1FBC-4F7C-9E1A-DB4434B67439}"/>
              </a:ext>
            </a:extLst>
          </p:cNvPr>
          <p:cNvSpPr txBox="1">
            <a:spLocks/>
          </p:cNvSpPr>
          <p:nvPr/>
        </p:nvSpPr>
        <p:spPr>
          <a:xfrm>
            <a:off x="304800" y="4823384"/>
            <a:ext cx="8534400" cy="106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b="1" dirty="0">
                <a:latin typeface="Calibri" panose="020F0502020204030204" pitchFamily="34" charset="0"/>
              </a:rPr>
              <a:t>Helpful Hint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alibri" panose="020F0502020204030204" pitchFamily="34" charset="0"/>
              </a:rPr>
              <a:t>Observing the level of these three inventory levels can give insight to the users about the production plan.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alibri" panose="020F0502020204030204" pitchFamily="34" charset="0"/>
              </a:rPr>
              <a:t>Sometimes companies use Just in time (JIT) inventory method.</a:t>
            </a:r>
          </a:p>
        </p:txBody>
      </p:sp>
    </p:spTree>
    <p:extLst>
      <p:ext uri="{BB962C8B-B14F-4D97-AF65-F5344CB8AC3E}">
        <p14:creationId xmlns:p14="http://schemas.microsoft.com/office/powerpoint/2010/main" xmlns="" val="1483628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4294967295"/>
          </p:nvPr>
        </p:nvSpPr>
        <p:spPr>
          <a:xfrm>
            <a:off x="310776" y="1481472"/>
            <a:ext cx="8534400" cy="914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Pct val="80000"/>
              <a:buNone/>
            </a:pPr>
            <a:r>
              <a:rPr lang="en-US" altLang="en-US" sz="2600" b="1" dirty="0"/>
              <a:t>Illustration: </a:t>
            </a:r>
            <a:r>
              <a:rPr lang="en-US" altLang="en-US" sz="2600" dirty="0"/>
              <a:t>Assume that Gao TVs has the following lines of merchandise with costs and net realizable values as indicated.</a:t>
            </a:r>
          </a:p>
        </p:txBody>
      </p:sp>
      <p:graphicFrame>
        <p:nvGraphicFramePr>
          <p:cNvPr id="2" name="Table 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4129488"/>
              </p:ext>
            </p:extLst>
          </p:nvPr>
        </p:nvGraphicFramePr>
        <p:xfrm>
          <a:off x="309562" y="2590800"/>
          <a:ext cx="8682037" cy="2500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149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3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76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0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987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Units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Cost 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per Unit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Net 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Realizable 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Value per Unit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Lower-of-Cost-or-Net 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Realizable 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Flat-screen TVs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NT$600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NT$550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548640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NT$ 55,000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(NT$550 x 100)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Satellite radios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54864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(NT$90 x 500)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DVD recorders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54864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(NT$48 x 850)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DVDs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54864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(NT$5 x 3,000)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inventory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NT$155,800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27432" marB="27432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5296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Lower-of-Cost-or-Net Realizable Value </a:t>
            </a: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(2 of 2)</a:t>
            </a:r>
          </a:p>
        </p:txBody>
      </p:sp>
    </p:spTree>
    <p:extLst>
      <p:ext uri="{BB962C8B-B14F-4D97-AF65-F5344CB8AC3E}">
        <p14:creationId xmlns:p14="http://schemas.microsoft.com/office/powerpoint/2010/main" xmlns="" val="3130516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46331"/>
          </a:xfrm>
        </p:spPr>
        <p:txBody>
          <a:bodyPr>
            <a:spAutoFit/>
          </a:bodyPr>
          <a:lstStyle/>
          <a:p>
            <a:r>
              <a:rPr lang="en-US" b="1" dirty="0">
                <a:ea typeface="Source Sans Pro" charset="0"/>
              </a:rPr>
              <a:t>DO IT! 4: </a:t>
            </a:r>
            <a:r>
              <a:rPr lang="en-US" sz="3800" b="1" dirty="0"/>
              <a:t>LCNRV and Inventory Turnover</a:t>
            </a:r>
          </a:p>
        </p:txBody>
      </p:sp>
      <p:sp>
        <p:nvSpPr>
          <p:cNvPr id="13" name="LOBL"/>
          <p:cNvSpPr>
            <a:spLocks noGrp="1"/>
          </p:cNvSpPr>
          <p:nvPr>
            <p:ph sz="quarter" idx="4294967295"/>
          </p:nvPr>
        </p:nvSpPr>
        <p:spPr>
          <a:xfrm>
            <a:off x="310776" y="1447799"/>
            <a:ext cx="8452224" cy="477374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/>
              <a:t>Poon Heaters</a:t>
            </a:r>
            <a:r>
              <a:rPr lang="en-US" sz="2400" dirty="0"/>
              <a:t> sells three different types of home heating stoves (gas, wood, and pellet). The cost and net realizable value of its inventory of stoves are as follows.</a:t>
            </a:r>
          </a:p>
          <a:p>
            <a:pPr marL="234950" indent="0">
              <a:lnSpc>
                <a:spcPct val="100000"/>
              </a:lnSpc>
              <a:spcBef>
                <a:spcPts val="600"/>
              </a:spcBef>
              <a:buNone/>
              <a:tabLst>
                <a:tab pos="3944938" algn="ctr"/>
                <a:tab pos="4394200" algn="r"/>
                <a:tab pos="6578600" algn="ctr"/>
              </a:tabLst>
            </a:pPr>
            <a:r>
              <a:rPr lang="en-US" sz="2400" dirty="0"/>
              <a:t>	Cost 		Net Realizable Value</a:t>
            </a:r>
          </a:p>
          <a:p>
            <a:pPr marL="234950" indent="0">
              <a:lnSpc>
                <a:spcPct val="100000"/>
              </a:lnSpc>
              <a:spcBef>
                <a:spcPts val="0"/>
              </a:spcBef>
              <a:buNone/>
              <a:tabLst>
                <a:tab pos="3944938" algn="ctr"/>
                <a:tab pos="6578600" algn="ctr"/>
                <a:tab pos="7205663" algn="r"/>
              </a:tabLst>
            </a:pPr>
            <a:r>
              <a:rPr lang="en-US" sz="2400" dirty="0"/>
              <a:t>Gas 	NT$ 84,000 	NT$ 79,000</a:t>
            </a:r>
          </a:p>
          <a:p>
            <a:pPr marL="234950" indent="0">
              <a:lnSpc>
                <a:spcPct val="100000"/>
              </a:lnSpc>
              <a:spcBef>
                <a:spcPts val="0"/>
              </a:spcBef>
              <a:buNone/>
              <a:tabLst>
                <a:tab pos="3944938" algn="ctr"/>
                <a:tab pos="6578600" algn="ctr"/>
                <a:tab pos="7261225" algn="r"/>
              </a:tabLst>
            </a:pPr>
            <a:r>
              <a:rPr lang="en-US" sz="2400" dirty="0"/>
              <a:t>Wood 	250,000 	280,000</a:t>
            </a:r>
          </a:p>
          <a:p>
            <a:pPr marL="234950" indent="0">
              <a:lnSpc>
                <a:spcPct val="100000"/>
              </a:lnSpc>
              <a:spcBef>
                <a:spcPts val="0"/>
              </a:spcBef>
              <a:buNone/>
              <a:tabLst>
                <a:tab pos="3944938" algn="ctr"/>
                <a:tab pos="6578600" algn="ctr"/>
                <a:tab pos="7261225" algn="r"/>
              </a:tabLst>
            </a:pPr>
            <a:r>
              <a:rPr lang="en-US" sz="2400" dirty="0"/>
              <a:t>Pellet 	112,000 	101,000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Determine the value of the company’s inventory under the lower-of-cost-or-net realizable value approach.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Solution: </a:t>
            </a:r>
            <a:r>
              <a:rPr lang="en-US" sz="2400" dirty="0"/>
              <a:t>The lowest value for each inventory type is gas </a:t>
            </a:r>
            <a:r>
              <a:rPr lang="en-US" sz="2400" b="1" dirty="0"/>
              <a:t>NT$79,000</a:t>
            </a:r>
            <a:r>
              <a:rPr lang="en-US" sz="2400" dirty="0"/>
              <a:t>, wood </a:t>
            </a:r>
            <a:r>
              <a:rPr lang="en-US" sz="2400" b="1" dirty="0"/>
              <a:t>NT$250,000</a:t>
            </a:r>
            <a:r>
              <a:rPr lang="en-US" sz="2400" dirty="0"/>
              <a:t>, and pellet </a:t>
            </a:r>
            <a:r>
              <a:rPr lang="en-US" sz="2400" b="1" dirty="0"/>
              <a:t>NT$101,000</a:t>
            </a:r>
            <a:r>
              <a:rPr lang="en-US" sz="2400" dirty="0"/>
              <a:t>. The total inventory value is the sum of these amounts, </a:t>
            </a:r>
            <a:r>
              <a:rPr lang="en-US" sz="2400" b="1" dirty="0"/>
              <a:t>NT$430,000</a:t>
            </a:r>
            <a:r>
              <a:rPr lang="en-US" sz="2400" dirty="0"/>
              <a:t>.</a:t>
            </a:r>
          </a:p>
        </p:txBody>
      </p:sp>
      <p:cxnSp>
        <p:nvCxnSpPr>
          <p:cNvPr id="9" name="Straight Connector 8" descr="Line under Cost heading."/>
          <p:cNvCxnSpPr/>
          <p:nvPr/>
        </p:nvCxnSpPr>
        <p:spPr bwMode="auto">
          <a:xfrm>
            <a:off x="3657600" y="3019644"/>
            <a:ext cx="13716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 descr="Line under Net Realizable Value heading."/>
          <p:cNvCxnSpPr/>
          <p:nvPr/>
        </p:nvCxnSpPr>
        <p:spPr bwMode="auto">
          <a:xfrm>
            <a:off x="5626162" y="3019644"/>
            <a:ext cx="2672861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542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369332"/>
          </a:xfrm>
        </p:spPr>
        <p:txBody>
          <a:bodyPr>
            <a:spAutoFit/>
          </a:bodyPr>
          <a:lstStyle/>
          <a:p>
            <a:r>
              <a:rPr lang="en-US" sz="2000" b="1" dirty="0"/>
              <a:t>E6-8: LCONRV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F9ACAA-7681-4B53-AEDB-C77324C3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69433"/>
            <a:ext cx="7937690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271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5344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N" dirty="0">
                <a:solidFill>
                  <a:srgbClr val="931B21"/>
                </a:solidFill>
              </a:rPr>
              <a:t>Learning Objective 5</a:t>
            </a:r>
            <a:br>
              <a:rPr lang="en-IN" dirty="0">
                <a:solidFill>
                  <a:srgbClr val="931B2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Apply the Inventory Cost Flow Methods to Perpetual Inventory Records</a:t>
            </a:r>
          </a:p>
        </p:txBody>
      </p:sp>
      <p:sp>
        <p:nvSpPr>
          <p:cNvPr id="5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4186504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Son, Inc. </a:t>
            </a:r>
          </a:p>
        </p:txBody>
      </p:sp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7905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Appendix 6A </a:t>
            </a:r>
            <a:r>
              <a:rPr lang="en-GB" sz="3500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Inventory Cost Flow Methods in Perpetual Inventory Systems</a:t>
            </a:r>
            <a:endParaRPr lang="en-US" sz="3500" b="1" dirty="0">
              <a:solidFill>
                <a:schemeClr val="accent1"/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5326559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en-US" sz="2200" b="1" dirty="0"/>
              <a:t>Illustration: </a:t>
            </a: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Compute Cost of Goods Sold and Ending Inventory under FIFO and average-cost.</a:t>
            </a:r>
          </a:p>
        </p:txBody>
      </p:sp>
      <p:graphicFrame>
        <p:nvGraphicFramePr>
          <p:cNvPr id="11" name="Table 10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543655"/>
              </p:ext>
            </p:extLst>
          </p:nvPr>
        </p:nvGraphicFramePr>
        <p:xfrm>
          <a:off x="391905" y="2048934"/>
          <a:ext cx="8398908" cy="2724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1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0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98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42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40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01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51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224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 ELECTRONICS</a:t>
                      </a: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Date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Explanation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Units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Unit Cost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Total Cost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</a:t>
                      </a:r>
                    </a:p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Units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1/1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Beginning inventory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$100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HK$  1,000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33" marR="274320" marT="9144" marB="9144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4/15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Purchase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110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2,200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233" marR="274320" marT="9144" marB="9144" anchor="b"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8/24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Purchase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120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3,600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233" marR="274320" marT="9144" marB="9144" anchor="b"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9/10</a:t>
                      </a: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</a:t>
                      </a: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233" marR="182880" marT="9144" marB="9144" anchor="b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33" marR="274320" marT="9144" marB="9144" anchor="b"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11/27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Purchase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130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5720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5,200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233" marR="274320" marT="9144" marB="9144" anchor="b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245">
                <a:tc gridSpan="3">
                  <a:txBody>
                    <a:bodyPr/>
                    <a:lstStyle/>
                    <a:p>
                      <a:pPr marL="1084263" indent="0"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080" marR="4233" marT="9144" marB="9144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182880" marT="9144" marB="9144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365760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" marB="9144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HK$12,000 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9144" marB="9144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7894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391697"/>
              </p:ext>
            </p:extLst>
          </p:nvPr>
        </p:nvGraphicFramePr>
        <p:xfrm>
          <a:off x="152401" y="1981200"/>
          <a:ext cx="8762998" cy="3982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5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308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8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603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5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907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Purchases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Cost of 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Goods Sold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Inventory</a:t>
                      </a:r>
                      <a:r>
                        <a:rPr lang="en-US" sz="1800" b="1" u="none" strike="noStrike" baseline="0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Balance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January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(10 @ HK$100)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HK$1,000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April 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(20 @ $110)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HK$2,200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(10 @ HK$100)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HK$3,200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(20 @ HK$110)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August 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(30 @ $120)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HK$3,600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(10 @ HK$100)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(20 @ HK$110)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HK$6,800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(30 @ HK$120)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September 10</a:t>
                      </a: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(10 @ HK$100)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(20 @ HK$110)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(25 @ HK$120)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(5 @ HK$120)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HK$600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HK$6,200 </a:t>
                      </a:r>
                      <a:endParaRPr lang="en-US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November 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(40 @ $13)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HK$5,200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(5 @ HK$120)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HK$5,800 </a:t>
                      </a:r>
                      <a:endParaRPr lang="en-US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(40 @ HK$130)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868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First-In, First-Out (FIFO) </a:t>
            </a:r>
            <a:r>
              <a:rPr lang="en-US" sz="2000" b="0" dirty="0">
                <a:ea typeface="Source Sans Pro" charset="0"/>
              </a:rPr>
              <a:t>(2 of 2)</a:t>
            </a:r>
            <a:endParaRPr lang="en-US" sz="4000" b="1" dirty="0">
              <a:solidFill>
                <a:schemeClr val="accent1"/>
              </a:solidFill>
              <a:latin typeface="+mn-lt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+mn-lt"/>
              </a:rPr>
              <a:pPr/>
              <a:t>55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Copyright ©2019 John Wiley &amp; Son, Inc. </a:t>
            </a:r>
          </a:p>
        </p:txBody>
      </p:sp>
      <p:sp>
        <p:nvSpPr>
          <p:cNvPr id="25" name="AutoShape 36" descr="2Q=="/>
          <p:cNvSpPr>
            <a:spLocks noChangeAspect="1" noChangeArrowheads="1"/>
          </p:cNvSpPr>
          <p:nvPr/>
        </p:nvSpPr>
        <p:spPr bwMode="auto">
          <a:xfrm>
            <a:off x="7312723" y="3707439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en-US" altLang="en-US" sz="2400" dirty="0">
              <a:latin typeface="+mn-lt"/>
            </a:endParaRPr>
          </a:p>
        </p:txBody>
      </p:sp>
      <p:sp>
        <p:nvSpPr>
          <p:cNvPr id="27" name="AutoShape 48" descr="2Q=="/>
          <p:cNvSpPr>
            <a:spLocks noChangeAspect="1" noChangeArrowheads="1"/>
          </p:cNvSpPr>
          <p:nvPr/>
        </p:nvSpPr>
        <p:spPr bwMode="auto">
          <a:xfrm>
            <a:off x="7312723" y="3707439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en-US" altLang="en-US" sz="2400" dirty="0">
              <a:latin typeface="+mn-lt"/>
            </a:endParaRPr>
          </a:p>
        </p:txBody>
      </p:sp>
      <p:sp>
        <p:nvSpPr>
          <p:cNvPr id="3" name="Right Brace 2" descr="Bracket"/>
          <p:cNvSpPr/>
          <p:nvPr/>
        </p:nvSpPr>
        <p:spPr>
          <a:xfrm>
            <a:off x="7550558" y="2965451"/>
            <a:ext cx="162955" cy="292677"/>
          </a:xfrm>
          <a:prstGeom prst="rightBrac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1" name="Right Brace 50" descr="Bracket"/>
          <p:cNvSpPr/>
          <p:nvPr/>
        </p:nvSpPr>
        <p:spPr>
          <a:xfrm>
            <a:off x="7550559" y="3505200"/>
            <a:ext cx="152400" cy="609600"/>
          </a:xfrm>
          <a:prstGeom prst="rightBrac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2" name="Right Brace 51" descr="Bracket"/>
          <p:cNvSpPr/>
          <p:nvPr/>
        </p:nvSpPr>
        <p:spPr>
          <a:xfrm>
            <a:off x="7550559" y="5543931"/>
            <a:ext cx="152400" cy="301090"/>
          </a:xfrm>
          <a:prstGeom prst="rightBrac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3" name="Right Brace 52" descr="Bracket"/>
          <p:cNvSpPr/>
          <p:nvPr/>
        </p:nvSpPr>
        <p:spPr>
          <a:xfrm rot="5400000">
            <a:off x="4956475" y="4413649"/>
            <a:ext cx="152400" cy="1383503"/>
          </a:xfrm>
          <a:prstGeom prst="rightBrac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" name="Rectangle 3" descr="Image covering slide date used in presentation mode."/>
          <p:cNvSpPr/>
          <p:nvPr/>
        </p:nvSpPr>
        <p:spPr>
          <a:xfrm>
            <a:off x="6035795" y="2563092"/>
            <a:ext cx="1505109" cy="543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 descr="Image covering slide date used in presentation mode."/>
          <p:cNvSpPr/>
          <p:nvPr/>
        </p:nvSpPr>
        <p:spPr>
          <a:xfrm>
            <a:off x="6017323" y="3106785"/>
            <a:ext cx="1533235" cy="2923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 descr="Image covering slide date used in presentation mode."/>
          <p:cNvSpPr/>
          <p:nvPr/>
        </p:nvSpPr>
        <p:spPr>
          <a:xfrm>
            <a:off x="7550558" y="2563650"/>
            <a:ext cx="1517242" cy="8355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 descr="Image covering slide date used in presentation mode."/>
          <p:cNvSpPr/>
          <p:nvPr/>
        </p:nvSpPr>
        <p:spPr>
          <a:xfrm>
            <a:off x="4340923" y="4114800"/>
            <a:ext cx="1447800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 descr="Image covering slide date used in presentation mode."/>
          <p:cNvSpPr/>
          <p:nvPr/>
        </p:nvSpPr>
        <p:spPr>
          <a:xfrm>
            <a:off x="4340923" y="4435548"/>
            <a:ext cx="1447800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 descr="Image covering slide date used in presentation mode."/>
          <p:cNvSpPr/>
          <p:nvPr/>
        </p:nvSpPr>
        <p:spPr>
          <a:xfrm>
            <a:off x="7540904" y="3458600"/>
            <a:ext cx="1470377" cy="73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 descr="Image covering slide date used in presentation mode."/>
          <p:cNvSpPr/>
          <p:nvPr/>
        </p:nvSpPr>
        <p:spPr>
          <a:xfrm>
            <a:off x="4268533" y="4787104"/>
            <a:ext cx="1592580" cy="389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 descr="Image covering slide date used in presentation mode."/>
          <p:cNvSpPr/>
          <p:nvPr/>
        </p:nvSpPr>
        <p:spPr>
          <a:xfrm>
            <a:off x="6017323" y="4802024"/>
            <a:ext cx="1676400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 descr="Image covering slide date used in presentation mode."/>
          <p:cNvSpPr/>
          <p:nvPr/>
        </p:nvSpPr>
        <p:spPr>
          <a:xfrm>
            <a:off x="6017323" y="3400548"/>
            <a:ext cx="1560524" cy="241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 descr="Image covering slide date used in presentation mode."/>
          <p:cNvSpPr/>
          <p:nvPr/>
        </p:nvSpPr>
        <p:spPr>
          <a:xfrm>
            <a:off x="6017323" y="3660173"/>
            <a:ext cx="1560524" cy="3022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 descr="Image covering slide date used in presentation mode."/>
          <p:cNvSpPr/>
          <p:nvPr/>
        </p:nvSpPr>
        <p:spPr>
          <a:xfrm>
            <a:off x="6017323" y="3962400"/>
            <a:ext cx="1560524" cy="332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 descr="Image covering slide date used in presentation mode."/>
          <p:cNvSpPr/>
          <p:nvPr/>
        </p:nvSpPr>
        <p:spPr>
          <a:xfrm>
            <a:off x="7640194" y="4802024"/>
            <a:ext cx="1385454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 descr="Image covering slide date used in presentation mode."/>
          <p:cNvSpPr/>
          <p:nvPr/>
        </p:nvSpPr>
        <p:spPr>
          <a:xfrm>
            <a:off x="6017323" y="5439949"/>
            <a:ext cx="1676400" cy="265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 descr="Image covering slide date used in presentation mode."/>
          <p:cNvSpPr/>
          <p:nvPr/>
        </p:nvSpPr>
        <p:spPr>
          <a:xfrm>
            <a:off x="6017323" y="5706501"/>
            <a:ext cx="1676400" cy="24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 descr="Image covering slide date used in presentation mode."/>
          <p:cNvSpPr/>
          <p:nvPr/>
        </p:nvSpPr>
        <p:spPr>
          <a:xfrm>
            <a:off x="7577847" y="5414511"/>
            <a:ext cx="1411275" cy="605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 descr="Image covering slide date used in presentation mode."/>
          <p:cNvSpPr/>
          <p:nvPr/>
        </p:nvSpPr>
        <p:spPr>
          <a:xfrm>
            <a:off x="4569523" y="5176284"/>
            <a:ext cx="1447800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2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"/>
          <p:cNvSpPr>
            <a:spLocks noGrp="1"/>
          </p:cNvSpPr>
          <p:nvPr>
            <p:ph type="title" idx="4294967295"/>
          </p:nvPr>
        </p:nvSpPr>
        <p:spPr>
          <a:xfrm>
            <a:off x="309562" y="762000"/>
            <a:ext cx="614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Source Sans Pro" charset="0"/>
              </a:rPr>
              <a:t>Average-Cost </a:t>
            </a:r>
            <a:r>
              <a:rPr lang="en-US" sz="2000" b="0" dirty="0">
                <a:ea typeface="Source Sans Pro" charset="0"/>
              </a:rPr>
              <a:t>(2 of 2)</a:t>
            </a:r>
            <a:endParaRPr lang="en-US" sz="4000" b="1" dirty="0">
              <a:solidFill>
                <a:schemeClr val="accent1"/>
              </a:solidFill>
              <a:latin typeface="+mn-lt"/>
              <a:ea typeface="Source Sans Pro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+mn-lt"/>
              </a:rPr>
              <a:pPr/>
              <a:t>56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Copyright ©2019 John Wiley &amp; Son, Inc. </a:t>
            </a:r>
          </a:p>
        </p:txBody>
      </p:sp>
      <p:graphicFrame>
        <p:nvGraphicFramePr>
          <p:cNvPr id="2" name="Table 1" descr="Table is screen read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2994446"/>
              </p:ext>
            </p:extLst>
          </p:nvPr>
        </p:nvGraphicFramePr>
        <p:xfrm>
          <a:off x="152400" y="1504037"/>
          <a:ext cx="8748978" cy="2067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91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8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462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7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266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9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527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Purchases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Cost of 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Goods Sold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Inventory</a:t>
                      </a:r>
                      <a:r>
                        <a:rPr lang="en-US" sz="1600" b="1" u="none" strike="noStrike" baseline="0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January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(10 @ HK$100)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HK$ 1,000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423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April 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(20 @ HK$110)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HK$2,200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(30 @ HK$106.667)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HK$ 3,200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423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August 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(30 @ HK$120)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HK$3,600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(60 @ HK$113.333)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HK$ 6,800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September 10</a:t>
                      </a: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(55 @ HK$113.333)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(5 @ HK$113.333)</a:t>
                      </a:r>
                    </a:p>
                  </a:txBody>
                  <a:tcPr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HK$   567</a:t>
                      </a:r>
                    </a:p>
                  </a:txBody>
                  <a:tcPr marL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HK$6,233 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423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November 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(40 @ HK$130)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HK$5,200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(45 @ HK$128.156)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HK$5,767 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T="423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 descr="Image covering slide date used in presentation mode."/>
          <p:cNvSpPr/>
          <p:nvPr/>
        </p:nvSpPr>
        <p:spPr>
          <a:xfrm>
            <a:off x="5747156" y="2027380"/>
            <a:ext cx="3092044" cy="450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 descr="Image covering slide date used in presentation mode."/>
          <p:cNvSpPr/>
          <p:nvPr/>
        </p:nvSpPr>
        <p:spPr>
          <a:xfrm>
            <a:off x="5814120" y="2477385"/>
            <a:ext cx="3092044" cy="265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 descr="Image covering slide date used in presentation mode."/>
          <p:cNvSpPr/>
          <p:nvPr/>
        </p:nvSpPr>
        <p:spPr>
          <a:xfrm>
            <a:off x="3886200" y="2667000"/>
            <a:ext cx="1927022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Image covering slide date used in presentation mode."/>
          <p:cNvSpPr/>
          <p:nvPr/>
        </p:nvSpPr>
        <p:spPr>
          <a:xfrm>
            <a:off x="5823356" y="2782185"/>
            <a:ext cx="3048913" cy="265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descr="Image covering slide date used in presentation mode."/>
          <p:cNvSpPr/>
          <p:nvPr/>
        </p:nvSpPr>
        <p:spPr>
          <a:xfrm>
            <a:off x="5791200" y="3335964"/>
            <a:ext cx="3070022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 descr="Image covering slide date used in presentation mode."/>
          <p:cNvSpPr/>
          <p:nvPr/>
        </p:nvSpPr>
        <p:spPr>
          <a:xfrm>
            <a:off x="4267200" y="3059520"/>
            <a:ext cx="988867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+mn-lt"/>
              </a:rPr>
              <a:pPr/>
              <a:t>57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Copyright ©2019 John Wiley &amp; Son, Inc. </a:t>
            </a:r>
          </a:p>
        </p:txBody>
      </p:sp>
      <p:sp>
        <p:nvSpPr>
          <p:cNvPr id="8" name="Rectangle 7" descr="Image covering slide date used in presentation mode."/>
          <p:cNvSpPr/>
          <p:nvPr/>
        </p:nvSpPr>
        <p:spPr>
          <a:xfrm>
            <a:off x="5747156" y="2027380"/>
            <a:ext cx="3092044" cy="450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 descr="Image covering slide date used in presentation mode."/>
          <p:cNvSpPr/>
          <p:nvPr/>
        </p:nvSpPr>
        <p:spPr>
          <a:xfrm>
            <a:off x="5814120" y="2477385"/>
            <a:ext cx="3092044" cy="265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 descr="Image covering slide date used in presentation mode."/>
          <p:cNvSpPr/>
          <p:nvPr/>
        </p:nvSpPr>
        <p:spPr>
          <a:xfrm>
            <a:off x="3886200" y="2667000"/>
            <a:ext cx="1927022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Image covering slide date used in presentation mode."/>
          <p:cNvSpPr/>
          <p:nvPr/>
        </p:nvSpPr>
        <p:spPr>
          <a:xfrm>
            <a:off x="5823356" y="2782185"/>
            <a:ext cx="3048913" cy="2658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descr="Image covering slide date used in presentation mode."/>
          <p:cNvSpPr/>
          <p:nvPr/>
        </p:nvSpPr>
        <p:spPr>
          <a:xfrm>
            <a:off x="5791200" y="3335964"/>
            <a:ext cx="3070022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 descr="Image covering slide date used in presentation mode."/>
          <p:cNvSpPr/>
          <p:nvPr/>
        </p:nvSpPr>
        <p:spPr>
          <a:xfrm>
            <a:off x="4267200" y="3059520"/>
            <a:ext cx="988867" cy="321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F69522-727D-4722-B068-E4A720A8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2570"/>
            <a:ext cx="8066705" cy="1005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BCEDA4-5D90-4595-BF44-7EC5BFA45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447801"/>
            <a:ext cx="74485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3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8B55D-793D-4D05-B208-EDEA3A9A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Determining Inventory Quantities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A0086E-5B12-4013-9547-0F66ABDA9F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534400" cy="49085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b="1" dirty="0"/>
              <a:t>Physical Inventory count taken for two reasons: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800000"/>
              </a:buClr>
              <a:buSzPct val="95000"/>
            </a:pPr>
            <a:r>
              <a:rPr lang="en-US" altLang="en-US" b="1" dirty="0"/>
              <a:t>Perpetual System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Check accuracy of inventory records.</a:t>
            </a:r>
          </a:p>
          <a:p>
            <a:pPr lvl="1" indent="-45720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Determine amount of inventory lost due to wasted raw materials, shoplifting, or employee theft.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5000"/>
            </a:pPr>
            <a:r>
              <a:rPr lang="en-US" altLang="en-US" b="1" dirty="0"/>
              <a:t>Periodic System</a:t>
            </a:r>
          </a:p>
          <a:p>
            <a:pPr lvl="1" indent="-43815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Determine the inventory on hand.</a:t>
            </a:r>
          </a:p>
          <a:p>
            <a:pPr lvl="1" indent="-438150">
              <a:lnSpc>
                <a:spcPct val="100000"/>
              </a:lnSpc>
              <a:spcBef>
                <a:spcPts val="1200"/>
              </a:spcBef>
              <a:buFontTx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Determine the cost of goods sold for the period.</a:t>
            </a:r>
          </a:p>
          <a:p>
            <a:pPr marL="24765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COGS = Beg inv + Purchases – end inv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16360C-5E0E-4131-9655-81D4F68BD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75951-2B50-4E99-B2CB-C3C2EA57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64864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4EBF0-A361-49E2-A9DD-B7227752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Physical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6E29CA-3AC2-4FFA-868B-DE96C391E3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077200" cy="2971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Involves counting, weighing, or measuring each kind of inventory on hand.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Taken,</a:t>
            </a:r>
          </a:p>
          <a:p>
            <a:pPr marL="574675" lvl="1" indent="-350838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business is closed or business is slow</a:t>
            </a:r>
          </a:p>
          <a:p>
            <a:pPr marL="574675" lvl="1" indent="-350838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end of the accounting period.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98DA2B-D960-4F7B-9BE7-6EAD4FCB9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C3E5B-E39A-4004-ADD6-4F2162B6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81689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5ED01-7DC0-44EF-9A15-09C4495B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Ownership of Goods </a:t>
            </a:r>
            <a:r>
              <a:rPr lang="en-US" sz="2000" b="0" dirty="0"/>
              <a:t>(1 of</a:t>
            </a:r>
            <a:r>
              <a:rPr lang="en-US" sz="2000" b="0" baseline="0" dirty="0"/>
              <a:t> 5)</a:t>
            </a: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A506B-6BAF-4268-987F-085FD1D3D2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8534400" cy="3962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SzPct val="80000"/>
            </a:pPr>
            <a:r>
              <a:rPr lang="en-US" altLang="en-US" b="1" dirty="0">
                <a:solidFill>
                  <a:srgbClr val="000000"/>
                </a:solidFill>
              </a:rPr>
              <a:t>Goods In Transit  </a:t>
            </a:r>
            <a:r>
              <a:rPr lang="ar-JO" altLang="en-US" b="1" dirty="0">
                <a:solidFill>
                  <a:srgbClr val="000000"/>
                </a:solidFill>
              </a:rPr>
              <a:t>بضاعة في الطريق 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74675" lvl="1" indent="-350838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Purchased goods not yet received</a:t>
            </a:r>
          </a:p>
          <a:p>
            <a:pPr marL="574675" lvl="1" indent="-350838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Sold goods not yet delivered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Goods in transit should be included in the inventory of the company that has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legal title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the goods. 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Legal title is determined by 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terms of sale.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F8F7C9-2C8E-41FF-90AB-06A96C9A6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47FF5-9D54-42DB-8DC5-08328AE1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125603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When F O B is at destination, the seller pays freight costs. The seller transfers the goods to the public carrier company. Ownership passes to buyer when the public carrier company delivers the goods to the buyer.&#10;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706" y="1530415"/>
            <a:ext cx="4133783" cy="193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Terms of sale </a:t>
            </a:r>
            <a:r>
              <a:rPr lang="en-US" altLang="en-US" sz="2000" b="0" dirty="0"/>
              <a:t>(2 of 5)</a:t>
            </a:r>
            <a:endParaRPr lang="en-IN" dirty="0"/>
          </a:p>
        </p:txBody>
      </p:sp>
      <p:pic>
        <p:nvPicPr>
          <p:cNvPr id="24" name="Content Placeholder 23" descr="When F O B is at shipping point, the buyer pays freight costs. The ownership passes to buyer when seller transfers the goods the the public carrier company, who then delivers the goods to the buyer.&#10;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91" y="1530415"/>
            <a:ext cx="4148596" cy="193232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24"/>
          </p:nvPr>
        </p:nvSpPr>
        <p:spPr>
          <a:xfrm>
            <a:off x="304800" y="3608910"/>
            <a:ext cx="4240228" cy="152378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IN" sz="2600" dirty="0">
                <a:latin typeface="Calibri" panose="020F0502020204030204" pitchFamily="34" charset="0"/>
                <a:cs typeface="Calibri" panose="020F0502020204030204" pitchFamily="34" charset="0"/>
              </a:rPr>
              <a:t>Ownership of the goods passes to the buyer when the public carrier accepts the goods from the seller.</a:t>
            </a:r>
            <a:endParaRPr lang="ar-J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ar-JO" sz="2600" dirty="0">
                <a:latin typeface="Calibri" panose="020F0502020204030204" pitchFamily="34" charset="0"/>
                <a:cs typeface="Calibri" panose="020F0502020204030204" pitchFamily="34" charset="0"/>
              </a:rPr>
              <a:t>المشتري هو المالك للبضاعة خلال النقل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I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7"/>
          </p:nvPr>
        </p:nvSpPr>
        <p:spPr>
          <a:xfrm>
            <a:off x="4663252" y="3619928"/>
            <a:ext cx="4103783" cy="11794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IN" sz="2600" dirty="0">
                <a:latin typeface="Calibri" panose="020F0502020204030204" pitchFamily="34" charset="0"/>
                <a:cs typeface="Calibri" panose="020F0502020204030204" pitchFamily="34" charset="0"/>
              </a:rPr>
              <a:t>Ownership of the goods remains with the seller until the goods reach the buyer.</a:t>
            </a:r>
            <a:endParaRPr lang="ar-J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ar-JO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ar-JO" sz="2600" dirty="0">
                <a:latin typeface="Calibri" panose="020F0502020204030204" pitchFamily="34" charset="0"/>
                <a:cs typeface="Calibri" panose="020F0502020204030204" pitchFamily="34" charset="0"/>
              </a:rPr>
              <a:t>البائع هو المالك للبضاعة خلال النقل </a:t>
            </a:r>
            <a:endParaRPr lang="en-I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©2019 John Wiley &amp; Sons,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611211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88ec710aa3673673c7fd9bdedf2412e61ccaee6"/>
</p:tagLst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purl.org/dc/elements/1.1/"/>
    <ds:schemaRef ds:uri="http://schemas.microsoft.com/office/2006/documentManagement/types"/>
    <ds:schemaRef ds:uri="2e108766-8a5d-4dd6-bf2d-0e83b2e3ea10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17734</TotalTime>
  <Words>3573</Words>
  <Application>Microsoft Office PowerPoint</Application>
  <PresentationFormat>On-screen Show (4:3)</PresentationFormat>
  <Paragraphs>847</Paragraphs>
  <Slides>57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Financial Accounting</vt:lpstr>
      <vt:lpstr>Chapter Outline:</vt:lpstr>
      <vt:lpstr>Learning Objective 1 Discuss How to Classify and Determine Inventory</vt:lpstr>
      <vt:lpstr>Classifying and Determining Inventory</vt:lpstr>
      <vt:lpstr>Classifying and Determining Inventory</vt:lpstr>
      <vt:lpstr>Determining Inventory Quantities</vt:lpstr>
      <vt:lpstr>Taking a Physical Inventory</vt:lpstr>
      <vt:lpstr>Determining Ownership of Goods (1 of 5)</vt:lpstr>
      <vt:lpstr>Terms of sale (2 of 5)</vt:lpstr>
      <vt:lpstr>Determining Ownership of Goods (3 of 5)</vt:lpstr>
      <vt:lpstr>Determining Ownership of Goods (4 of 5)</vt:lpstr>
      <vt:lpstr>Determining Ownership of Goods (5 of 5)</vt:lpstr>
      <vt:lpstr>Determining inventory quantities </vt:lpstr>
      <vt:lpstr>Do It! 1: Rules of Ownership (1 of 2)</vt:lpstr>
      <vt:lpstr>Do It! 1: Rules of Ownership (2 of 2)</vt:lpstr>
      <vt:lpstr>Learning Objective 2 Apply Inventory Cost Flow Methods and Discuss Their Financial Effects</vt:lpstr>
      <vt:lpstr>Inventory Methods and Financial Effects</vt:lpstr>
      <vt:lpstr>Specific Identification (1 of 3)</vt:lpstr>
      <vt:lpstr>Specific Identification (2 of 3)</vt:lpstr>
      <vt:lpstr>Specific Identification (3 of 3)</vt:lpstr>
      <vt:lpstr>Cost Flow Assumptions </vt:lpstr>
      <vt:lpstr>Cost Flow Assumptions – periodic </vt:lpstr>
      <vt:lpstr>Cost Flow Assumptions </vt:lpstr>
      <vt:lpstr>First-In, First-Out (FIFO)- PERIODIC </vt:lpstr>
      <vt:lpstr>Cost Flow Assumptions </vt:lpstr>
      <vt:lpstr>Last-In, First-Out (LIFO) </vt:lpstr>
      <vt:lpstr>Cost Flow Assumptions </vt:lpstr>
      <vt:lpstr>Average-Cost </vt:lpstr>
      <vt:lpstr>Financial Statement and Tax Effects of Cost Flow Methods</vt:lpstr>
      <vt:lpstr>Income Statement Effects</vt:lpstr>
      <vt:lpstr>Tax Effects ( income statement effect)</vt:lpstr>
      <vt:lpstr>Statement of Financial Position Effects (1 of 2)</vt:lpstr>
      <vt:lpstr>Using Inventory Cost Flow Methods Consistently</vt:lpstr>
      <vt:lpstr>Cost Flow Assumptions (5 of 6)</vt:lpstr>
      <vt:lpstr>Cost Flow Assumptions (6 of 6)</vt:lpstr>
      <vt:lpstr>Learning Objective 3 Indicate the Effects of Inventory Errors on the Financial Statements</vt:lpstr>
      <vt:lpstr>Effects of Inventory Errors</vt:lpstr>
      <vt:lpstr>the Effects of Inventory Errors on the Financial Statements  </vt:lpstr>
      <vt:lpstr>Income Statement Effects (1 of 5)</vt:lpstr>
      <vt:lpstr>Income Statement Effects (2 of 5)</vt:lpstr>
      <vt:lpstr>Income Statement Effects (3 of 5)</vt:lpstr>
      <vt:lpstr>Income Statement Effects (4 of 5)</vt:lpstr>
      <vt:lpstr>Income Statement Effects (5 of 5)</vt:lpstr>
      <vt:lpstr>Statement of Financial Position Effects (2 of 2)</vt:lpstr>
      <vt:lpstr>E6-10. Effect of inventory error </vt:lpstr>
      <vt:lpstr>E6-11. Effect of inventory error </vt:lpstr>
      <vt:lpstr>Learning Objective 4 Explain the Statement Presentation and Analysis of Inventory</vt:lpstr>
      <vt:lpstr>Statement Presentation and Analysis (1 of 2)</vt:lpstr>
      <vt:lpstr>Lower-of-Cost-or-Net Realizable Value (1 of 2)</vt:lpstr>
      <vt:lpstr>Lower-of-Cost-or-Net Realizable Value (2 of 2)</vt:lpstr>
      <vt:lpstr>DO IT! 4: LCNRV and Inventory Turnover</vt:lpstr>
      <vt:lpstr>E6-8: LCONRV </vt:lpstr>
      <vt:lpstr>Learning Objective 5 Apply the Inventory Cost Flow Methods to Perpetual Inventory Records</vt:lpstr>
      <vt:lpstr>Appendix 6A Inventory Cost Flow Methods in Perpetual Inventory Systems</vt:lpstr>
      <vt:lpstr>First-In, First-Out (FIFO) (2 of 2)</vt:lpstr>
      <vt:lpstr>Average-Cost (2 of 2)</vt:lpstr>
      <vt:lpstr>Slide 57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Accounting: Tools for Business Decision Making, 8e</dc:title>
  <dc:subject>Financial Accounting</dc:subject>
  <dc:creator>Kimmel/Weygandt/Kieso</dc:creator>
  <cp:lastModifiedBy>mt2x.com</cp:lastModifiedBy>
  <cp:revision>1839</cp:revision>
  <cp:lastPrinted>2017-04-26T13:25:47Z</cp:lastPrinted>
  <dcterms:created xsi:type="dcterms:W3CDTF">2017-04-21T14:49:46Z</dcterms:created>
  <dcterms:modified xsi:type="dcterms:W3CDTF">2020-09-04T19:31:02Z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