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9"/>
  </p:notesMasterIdLst>
  <p:handoutMasterIdLst>
    <p:handoutMasterId r:id="rId40"/>
  </p:handoutMasterIdLst>
  <p:sldIdLst>
    <p:sldId id="288" r:id="rId2"/>
    <p:sldId id="292" r:id="rId3"/>
    <p:sldId id="293" r:id="rId4"/>
    <p:sldId id="295" r:id="rId5"/>
    <p:sldId id="296" r:id="rId6"/>
    <p:sldId id="297" r:id="rId7"/>
    <p:sldId id="320" r:id="rId8"/>
    <p:sldId id="321" r:id="rId9"/>
    <p:sldId id="298" r:id="rId10"/>
    <p:sldId id="299" r:id="rId11"/>
    <p:sldId id="300" r:id="rId12"/>
    <p:sldId id="301" r:id="rId13"/>
    <p:sldId id="302" r:id="rId14"/>
    <p:sldId id="322" r:id="rId15"/>
    <p:sldId id="323" r:id="rId16"/>
    <p:sldId id="304" r:id="rId17"/>
    <p:sldId id="305" r:id="rId18"/>
    <p:sldId id="306" r:id="rId19"/>
    <p:sldId id="307" r:id="rId20"/>
    <p:sldId id="308" r:id="rId21"/>
    <p:sldId id="309" r:id="rId22"/>
    <p:sldId id="328" r:id="rId23"/>
    <p:sldId id="324" r:id="rId24"/>
    <p:sldId id="325" r:id="rId25"/>
    <p:sldId id="310" r:id="rId26"/>
    <p:sldId id="311" r:id="rId27"/>
    <p:sldId id="312" r:id="rId28"/>
    <p:sldId id="313" r:id="rId29"/>
    <p:sldId id="314" r:id="rId30"/>
    <p:sldId id="315" r:id="rId31"/>
    <p:sldId id="326" r:id="rId32"/>
    <p:sldId id="327" r:id="rId33"/>
    <p:sldId id="316" r:id="rId34"/>
    <p:sldId id="317" r:id="rId35"/>
    <p:sldId id="318" r:id="rId36"/>
    <p:sldId id="319" r:id="rId37"/>
    <p:sldId id="289" r:id="rId38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9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4CF"/>
    <a:srgbClr val="1B7EE1"/>
    <a:srgbClr val="1973CD"/>
    <a:srgbClr val="1666B6"/>
    <a:srgbClr val="0C66C0"/>
    <a:srgbClr val="0066CC"/>
    <a:srgbClr val="0099FF"/>
    <a:srgbClr val="186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5868" autoAdjust="0"/>
  </p:normalViewPr>
  <p:slideViewPr>
    <p:cSldViewPr snapToGrid="0">
      <p:cViewPr>
        <p:scale>
          <a:sx n="82" d="100"/>
          <a:sy n="82" d="100"/>
        </p:scale>
        <p:origin x="-792" y="504"/>
      </p:cViewPr>
      <p:guideLst>
        <p:guide orient="horz" pos="2160"/>
        <p:guide pos="2880"/>
        <p:guide pos="2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152" y="-90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D50751C2-F335-4A43-A78D-64E77CF3A6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4A315B16-A6B9-4DF5-B3A9-A6D00C0E31E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BC12FC96-7BB1-4782-A8E4-63B3BDA3D15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02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0325B65A-DABF-4FEE-AEB9-188CC01194B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anose="02020603050405020304" pitchFamily="18" charset="0"/>
              </a:defRPr>
            </a:lvl1pPr>
          </a:lstStyle>
          <a:p>
            <a:fld id="{B8AEC966-1053-4640-9F57-0CADC7A4E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49AFCC1A-A8A7-4FC7-AA55-278E1D01B3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1FE159BD-1303-4F72-B033-B8C8DEE35B8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6DFFF42B-C58C-4AEF-B447-1D3BBE84F0A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95812" cy="3446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31D29F23-6A92-4231-BE18-E8D6136F0A5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8200" y="4343400"/>
            <a:ext cx="502920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08" tIns="46306" rIns="94208" bIns="46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391E1C49-749F-436D-B76B-9B0A4D5A6D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02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xmlns="" id="{E5DC1194-44FC-4E5C-9819-78EE4A0122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8739188"/>
            <a:ext cx="29702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08" tIns="46306" rIns="94208" bIns="4630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anose="02020603050405020304" pitchFamily="18" charset="0"/>
              </a:defRPr>
            </a:lvl1pPr>
          </a:lstStyle>
          <a:p>
            <a:fld id="{76D83A8E-7BEA-42B5-8DCF-13C6C255A9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412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3175B035-B694-4E09-9D55-951457E1B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77D8E6-E201-4411-8D00-28C487A9A094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4C2D8BC1-8A86-4F8C-BD03-2843A3F3EF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xmlns="" id="{9C368736-D5DB-42AA-9F65-CE9034F99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EC4E708F-E05C-45B5-BD5E-EF33A2FE53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0792E7-BC03-4972-B029-156EA9B9391E}" type="slidenum">
              <a:rPr lang="en-US" altLang="en-US" sz="1200"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38812DB2-5F4C-4C41-AA88-C93459AD09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E1B9EEC4-8425-4C54-84B3-83C7CDBCF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5730517D-D1B8-4ECA-AE60-10EA63AE0C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5F1B06-5EED-4A7F-BB1D-D874DCAD4303}" type="slidenum">
              <a:rPr lang="en-US" altLang="en-US" sz="1200"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0EF894D-82F4-4960-A343-E90D87671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9D848A75-3838-454B-98A7-D5E996936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59C09836-18F3-4CC9-A018-1253DA861D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F2169A-43D5-496F-A7B8-E9F3C118AC04}" type="slidenum">
              <a:rPr lang="en-US" altLang="en-US" sz="1200">
                <a:latin typeface="Times New Roman" panose="02020603050405020304" pitchFamily="18" charset="0"/>
              </a:rPr>
              <a:pPr/>
              <a:t>12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DA62E95D-E64A-4B79-BEBC-B1A424B49C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A277B015-7D12-4072-B900-A465AF1B1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1DBB1ADC-6DA9-4BE6-8E17-0A2826B46A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9A957-05C6-4093-8D73-00D7299B2AAC}" type="slidenum">
              <a:rPr lang="en-US" altLang="en-US" sz="1200"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DD7D9FB5-173B-4D39-ABEF-8072ED8845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5C6CDA17-25EF-4D11-919A-9A1CF3A84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9ADF367C-A6E5-4110-883B-D869BB3D06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7BDE27-C259-46D3-84F7-0DCC3681AFAF}" type="slidenum">
              <a:rPr lang="en-US" altLang="en-US" sz="1200"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AC5CCAE2-E10D-4A9E-9223-897B32A282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92DCB000-77BE-4F73-8B8B-41925C82D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FC082D76-0E9D-4573-A4EF-C31CE536CE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5A9D02-C2F9-4EFF-8FB3-BC594E28D7A7}" type="slidenum">
              <a:rPr lang="en-US" altLang="en-US" sz="1200"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A473CCFB-0728-46A2-B9EC-4FA3A8ABC9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xmlns="" id="{E373F688-EFBD-41C4-9EC9-14144B65B2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7103D7C6-5F7D-49D5-890F-1B383F4DD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1420E6-E5AF-4BB1-B005-D8ADFE18DD05}" type="slidenum">
              <a:rPr lang="en-US" altLang="en-US" sz="1200"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B2F525CC-936B-4895-87DA-B36B0C0985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xmlns="" id="{CA3184C7-1A78-46B7-8EAD-60FB26A3C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xmlns="" id="{F80CBC8E-465F-4717-BE00-3A5914461C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3E125B-DDA5-4021-9055-764AC09A2367}" type="slidenum">
              <a:rPr lang="en-US" altLang="en-US" sz="1200">
                <a:latin typeface="Times New Roman" panose="02020603050405020304" pitchFamily="18" charset="0"/>
              </a:rPr>
              <a:pPr/>
              <a:t>17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9925B34F-9022-4EF3-BD58-1A4558D140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xmlns="" id="{2107724B-C723-4321-956A-5BDC55DBE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E8622427-C0C9-4B08-8BDE-10F87C006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623891-CDA0-4CC7-B701-984AE65FB03B}" type="slidenum">
              <a:rPr lang="en-US" altLang="en-US" sz="1200">
                <a:latin typeface="Times New Roman" panose="02020603050405020304" pitchFamily="18" charset="0"/>
              </a:rPr>
              <a:pPr/>
              <a:t>18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387206F6-731E-4377-B683-5A65A1E011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xmlns="" id="{E08EFB91-8328-4DB5-8BA4-70FD11AAF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xmlns="" id="{F9CFC4F7-A5B1-42CF-9F92-0241C3E08C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7E0104-3E38-40AF-98F4-17461E7BF252}" type="slidenum">
              <a:rPr lang="en-US" altLang="en-US" sz="1200">
                <a:latin typeface="Times New Roman" panose="02020603050405020304" pitchFamily="18" charset="0"/>
              </a:rPr>
              <a:pPr/>
              <a:t>19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xmlns="" id="{EC8A09AF-2D51-4B75-B939-0111710BCA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xmlns="" id="{633EE77C-F569-4180-A414-87B2F0298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xmlns="" id="{448082FB-CDBE-4019-90A6-6A28BA9206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2C7FC1-B381-404C-947E-D0F74280F33C}" type="slidenum">
              <a:rPr lang="en-US" altLang="en-US" sz="1200">
                <a:latin typeface="Times New Roman" panose="02020603050405020304" pitchFamily="18" charset="0"/>
              </a:rPr>
              <a:pPr/>
              <a:t>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6E4A37CD-8755-42D3-A541-D72F47E2A8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xmlns="" id="{860AD8D2-DC6C-4FE7-9813-04782560B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xmlns="" id="{5B071C72-2A90-4945-B672-CB25319EF9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08E051-0B97-42A1-A896-A9DB50867BD8}" type="slidenum">
              <a:rPr lang="en-US" altLang="en-US" sz="1200">
                <a:latin typeface="Times New Roman" panose="02020603050405020304" pitchFamily="18" charset="0"/>
              </a:rPr>
              <a:pPr/>
              <a:t>20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xmlns="" id="{EFD58AEA-2602-4EC1-BA2F-A46919CBF1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xmlns="" id="{7190BEF4-7D3A-41D6-9D62-8242170863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EDB2110F-C67F-42E1-9153-56A8FFB79C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7BD0D7-AD5E-4484-A892-D64F7528DB53}" type="slidenum">
              <a:rPr lang="en-US" altLang="en-US" sz="1200">
                <a:latin typeface="Times New Roman" panose="02020603050405020304" pitchFamily="18" charset="0"/>
              </a:rPr>
              <a:pPr/>
              <a:t>21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ACF33F8F-603F-483A-BA4E-84D97BF6F8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xmlns="" id="{DF6A25CE-3871-4034-8EE6-3E20F2BC9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xmlns="" id="{9139CAFA-91B4-4EA3-ABBD-D9DD227DE7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B31B3D-A356-41C1-9A37-7D3874E75B27}" type="slidenum">
              <a:rPr lang="en-US" altLang="en-US" sz="1200">
                <a:latin typeface="Times New Roman" panose="02020603050405020304" pitchFamily="18" charset="0"/>
              </a:rPr>
              <a:pPr/>
              <a:t>23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xmlns="" id="{E8450A1A-1CA0-4C34-BBDE-42CEEF573A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xmlns="" id="{E491DC60-0F3B-47E0-AE50-2887CD8DF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xmlns="" id="{27C47C51-D689-4B13-B83C-C066922433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611E3F-F583-4F70-B6F7-F35E60E0E376}" type="slidenum">
              <a:rPr lang="en-US" altLang="en-US" sz="1200">
                <a:latin typeface="Times New Roman" panose="02020603050405020304" pitchFamily="18" charset="0"/>
              </a:rPr>
              <a:pPr/>
              <a:t>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xmlns="" id="{A101B028-427F-439B-ABBF-52F07A919D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xmlns="" id="{4CDA427F-FC62-4694-8D4C-498A5EDE8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xmlns="" id="{3A81A233-3C89-479B-8CF1-1060B0B087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A6A335-5AAA-4EAA-983A-A9308946547D}" type="slidenum">
              <a:rPr lang="en-US" altLang="en-US" sz="1200">
                <a:latin typeface="Times New Roman" panose="02020603050405020304" pitchFamily="18" charset="0"/>
              </a:rPr>
              <a:pPr/>
              <a:t>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xmlns="" id="{1F193A4B-D7C1-455D-805D-485D49380E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xmlns="" id="{07C106A9-1E00-4260-99A0-081601E06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xmlns="" id="{92C5261C-F4BD-4784-B0F2-6B3BF1A79F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78BE5F-10B6-4BDB-8046-ECED901BE58C}" type="slidenum">
              <a:rPr lang="en-US" altLang="en-US" sz="1200">
                <a:latin typeface="Times New Roman" panose="02020603050405020304" pitchFamily="18" charset="0"/>
              </a:rPr>
              <a:pPr/>
              <a:t>26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xmlns="" id="{547A4D63-AED3-4926-9A48-7FC8B20120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xmlns="" id="{39BC745E-6215-4970-9FAD-26FDBC2F4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xmlns="" id="{CCEC7974-3397-41BD-94BC-D7B6CBA7A6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E8A59A-32F7-4B40-BD31-90D33D2B7865}" type="slidenum">
              <a:rPr lang="en-US" altLang="en-US" sz="1200">
                <a:latin typeface="Times New Roman" panose="02020603050405020304" pitchFamily="18" charset="0"/>
              </a:rPr>
              <a:pPr/>
              <a:t>27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xmlns="" id="{44703E1D-2BBC-427F-A414-DBB6EE9FF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xmlns="" id="{E157B41C-DE54-42CF-B4E7-E1E797264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xmlns="" id="{6AA2A75F-514A-491F-8EA9-4022F26804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AEDD43-7844-4A4D-8DE6-E4BFA15B4D2F}" type="slidenum">
              <a:rPr lang="en-US" altLang="en-US" sz="1200">
                <a:latin typeface="Times New Roman" panose="02020603050405020304" pitchFamily="18" charset="0"/>
              </a:rPr>
              <a:pPr/>
              <a:t>28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xmlns="" id="{83346B29-874B-4169-959D-48BB690809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xmlns="" id="{48C2EFA9-DE95-4E35-B606-6F581CC9C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xmlns="" id="{E3175A83-D498-4AA0-854A-50536943A9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47CFA1-4AB8-4A6A-8C6C-7506AD18F066}" type="slidenum">
              <a:rPr lang="en-US" altLang="en-US" sz="1200">
                <a:latin typeface="Times New Roman" panose="02020603050405020304" pitchFamily="18" charset="0"/>
              </a:rPr>
              <a:pPr/>
              <a:t>29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xmlns="" id="{3875403F-7CA8-4863-A30C-793FF88DB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xmlns="" id="{4E44CA30-8352-4A8E-8567-22400E7AB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xmlns="" id="{622624FA-F538-45F4-BF06-F13DB41E46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1CED7B-0189-40FA-9383-920547CB6E80}" type="slidenum">
              <a:rPr lang="en-US" altLang="en-US" sz="1200">
                <a:latin typeface="Times New Roman" panose="02020603050405020304" pitchFamily="18" charset="0"/>
              </a:rPr>
              <a:pPr/>
              <a:t>30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xmlns="" id="{F6DEC53E-D45A-455B-A865-52BE23489D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xmlns="" id="{B40DF6FE-1AC4-4992-93FD-3FB945D5E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xmlns="" id="{10601D82-1B66-4FD5-A2D1-CE602D2CFE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CC8E9C-BD2C-4207-837F-729A598BD098}" type="slidenum">
              <a:rPr lang="en-US" altLang="en-US" sz="1200"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4BEBE350-DCCF-48BD-872E-9951714E2C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xmlns="" id="{DF411411-0AE4-46F5-8BAA-3F8717BF5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xmlns="" id="{974C430B-8CF0-42F5-A4D9-0DBA90AC69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5D41D9-DC98-43E6-A9BE-6B404DFBA4DF}" type="slidenum">
              <a:rPr lang="en-US" altLang="en-US" sz="1200">
                <a:latin typeface="Times New Roman" panose="02020603050405020304" pitchFamily="18" charset="0"/>
              </a:rPr>
              <a:pPr/>
              <a:t>31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xmlns="" id="{3FE95AE0-F4B5-48CD-93F0-04ED8F8019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xmlns="" id="{70D077DB-A525-4C24-9699-98E61C6B5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xmlns="" id="{C3ABD352-F08E-4A4E-95A4-963F75CDDC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543076-E662-4522-A06D-F5A70EA2FF97}" type="slidenum">
              <a:rPr lang="en-US" altLang="en-US" sz="1200">
                <a:latin typeface="Times New Roman" panose="02020603050405020304" pitchFamily="18" charset="0"/>
              </a:rPr>
              <a:pPr/>
              <a:t>32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xmlns="" id="{C442126A-06B2-4BE8-ADF3-AA269AE8CE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xmlns="" id="{E4392D3E-EF4B-453A-A502-0CDC462F6C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xmlns="" id="{66807C05-9722-4ABA-B9F6-AABFE4F5B9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6CC661-BE9D-41F2-A7C9-B637D7FE25E3}" type="slidenum">
              <a:rPr lang="en-US" altLang="en-US" sz="1200">
                <a:latin typeface="Times New Roman" panose="02020603050405020304" pitchFamily="18" charset="0"/>
              </a:rPr>
              <a:pPr/>
              <a:t>33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xmlns="" id="{F7C05219-62AD-4930-9298-EAF5E3D2B5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xmlns="" id="{34488354-53B1-429F-AEE8-F061884F1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xmlns="" id="{B599C123-767F-43E9-9240-E6E0B7CA3B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267E0E-0813-4088-8D08-A5641CE5F93C}" type="slidenum">
              <a:rPr lang="en-US" altLang="en-US" sz="1200">
                <a:latin typeface="Times New Roman" panose="02020603050405020304" pitchFamily="18" charset="0"/>
              </a:rPr>
              <a:pPr/>
              <a:t>34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xmlns="" id="{42D70C77-B66D-4051-B1D9-A172558D52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xmlns="" id="{586E656A-8F0C-4F13-B076-0991DEE64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xmlns="" id="{FBF116EB-D4E2-41D3-863D-40634418D0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DAD427-3C02-4641-B4E9-EBCD0A2B5EFE}" type="slidenum">
              <a:rPr lang="en-US" altLang="en-US" sz="1200">
                <a:latin typeface="Times New Roman" panose="02020603050405020304" pitchFamily="18" charset="0"/>
              </a:rPr>
              <a:pPr/>
              <a:t>35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xmlns="" id="{1623925C-3733-4F3E-BE2A-248707E8C5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xmlns="" id="{ECDDD42D-107E-45D1-953B-02E7DDD8C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xmlns="" id="{01A8E4B4-C265-4516-9FFA-235EF211EA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8EF5AA-2D25-4221-BF68-CF1E34B19A62}" type="slidenum">
              <a:rPr lang="en-US" altLang="en-US" sz="1200">
                <a:latin typeface="Times New Roman" panose="02020603050405020304" pitchFamily="18" charset="0"/>
              </a:rPr>
              <a:pPr/>
              <a:t>36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xmlns="" id="{20027FB5-B5DB-4A0E-BE4D-8D99369595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xmlns="" id="{5DBE6833-EACE-4BCD-815D-8D513862D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xmlns="" id="{DC630153-B958-4485-A0D7-2ECE444CD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03E2ED-7F71-4E2B-8ED7-F0A3AA694785}" type="slidenum">
              <a:rPr lang="en-US" altLang="en-US" sz="1200">
                <a:latin typeface="Times New Roman" panose="02020603050405020304" pitchFamily="18" charset="0"/>
              </a:rPr>
              <a:pPr/>
              <a:t>37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xmlns="" id="{4FC7B3BF-7579-4B0B-A56C-0387425BEA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xmlns="" id="{F4A7C9D1-9AF4-49D8-8A67-2AB101E46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7372E779-ED03-4315-8C58-C633D2CA2A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AD9A14-B9EB-4AA4-9821-C6E96D33A646}" type="slidenum">
              <a:rPr lang="en-US" altLang="en-US" sz="1200">
                <a:latin typeface="Times New Roman" panose="02020603050405020304" pitchFamily="18" charset="0"/>
              </a:rPr>
              <a:pPr/>
              <a:t>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2440A0AD-8D59-4586-867B-0A56B9DF10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4531EFAB-F09B-4C83-9F2B-D2B49035D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6A7B0738-90C7-44C9-9EC8-EDD036041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9D7140-372E-44B3-8890-163B4D66B162}" type="slidenum">
              <a:rPr lang="en-US" altLang="en-US" sz="1200">
                <a:latin typeface="Times New Roman" panose="02020603050405020304" pitchFamily="18" charset="0"/>
              </a:rPr>
              <a:pPr/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6702AF18-A9AB-4AD7-B580-8E6073255D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B46EB3D1-B15A-4677-979D-CE7BD37C2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0086DADB-19CF-4611-8117-4A2FAEE6D0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1D0BB1-FA21-4934-B85A-CC454C223C9C}" type="slidenum">
              <a:rPr lang="en-US" altLang="en-US" sz="1200"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148356AB-F54A-48CB-8723-2F5115B503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xmlns="" id="{C94CF444-870A-4C18-9940-FE599FEA6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C139F83C-E399-403D-A754-996FDA948D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24FF80-44C5-426C-B4CC-9D2451435A2C}" type="slidenum">
              <a:rPr lang="en-US" altLang="en-US" sz="1200"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4E852F86-1451-4E02-816F-AB4AB91BA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E4C8C677-BB8D-4623-98DB-E3233A7304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3B9DEA0D-DD8A-4C3C-8597-8B108B204A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47F98A-E136-493F-AD91-E5346083E949}" type="slidenum">
              <a:rPr lang="en-US" altLang="en-US" sz="1200">
                <a:latin typeface="Times New Roman" panose="02020603050405020304" pitchFamily="18" charset="0"/>
              </a:rPr>
              <a:pPr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A365D2B0-9781-446D-A55A-EC2FAAB5FE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xmlns="" id="{B8352C05-8D45-4E17-B781-573560A01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xmlns="" id="{04A96925-0D80-4943-A67C-39A76AB7E6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9C5807-AA23-46FF-A1CA-AFEC96DC7085}" type="slidenum">
              <a:rPr lang="en-US" altLang="en-US" sz="1200">
                <a:latin typeface="Times New Roman" panose="02020603050405020304" pitchFamily="18" charset="0"/>
              </a:rPr>
              <a:pPr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54086133-96DA-46B3-9638-B832BEBA4F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8975"/>
            <a:ext cx="4602162" cy="3451225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xmlns="" id="{39512E53-D8BD-405B-B917-C59CCA7D9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40200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xmlns="" id="{A984AFCC-FA66-4F6D-93C8-F2F6C9CB10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9200" y="2667000"/>
            <a:ext cx="6705600" cy="3505200"/>
          </a:xfrm>
          <a:prstGeom prst="rect">
            <a:avLst/>
          </a:prstGeom>
          <a:noFill/>
          <a:ln w="19050">
            <a:solidFill>
              <a:srgbClr val="1974C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5" name="Picture 22" descr="Master slide">
            <a:extLst>
              <a:ext uri="{FF2B5EF4-FFF2-40B4-BE49-F238E27FC236}">
                <a16:creationId xmlns:a16="http://schemas.microsoft.com/office/drawing/2014/main" xmlns="" id="{2B20FC0B-7A24-4AC5-A113-60536EF18C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3">
            <a:extLst>
              <a:ext uri="{FF2B5EF4-FFF2-40B4-BE49-F238E27FC236}">
                <a16:creationId xmlns:a16="http://schemas.microsoft.com/office/drawing/2014/main" xmlns="" id="{142324CB-0AB9-42C3-B084-F2958B8B4A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>
                <a:latin typeface="Arial" panose="020B0604020202020204" pitchFamily="34" charset="0"/>
              </a:rPr>
              <a:t>Copyright © 2010 Wolters Kluwer Health | Lippincott Williams &amp; Wilkins </a:t>
            </a:r>
          </a:p>
        </p:txBody>
      </p:sp>
      <p:sp>
        <p:nvSpPr>
          <p:cNvPr id="1812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1223963" y="3724275"/>
            <a:ext cx="6692900" cy="8382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812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07013"/>
            <a:ext cx="6400800" cy="533400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594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70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1611313"/>
            <a:ext cx="2155825" cy="4421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1611313"/>
            <a:ext cx="6316663" cy="4421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705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922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91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346325"/>
            <a:ext cx="4230688" cy="3686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2346325"/>
            <a:ext cx="4230687" cy="3686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115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82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152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46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37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73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xmlns="" id="{B67D9E47-BAC5-4586-A275-5FDED2048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611313"/>
            <a:ext cx="8524875" cy="3889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xmlns="" id="{F76A257C-E768-482D-BBE3-87AFC65BC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346325"/>
            <a:ext cx="8613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ext Box 8">
            <a:extLst>
              <a:ext uri="{FF2B5EF4-FFF2-40B4-BE49-F238E27FC236}">
                <a16:creationId xmlns:a16="http://schemas.microsoft.com/office/drawing/2014/main" xmlns="" id="{6F549602-F645-4067-9D62-F3700D2B4F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03925" y="6089650"/>
            <a:ext cx="2820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/>
          </a:p>
        </p:txBody>
      </p:sp>
      <p:pic>
        <p:nvPicPr>
          <p:cNvPr id="1029" name="Picture 10" descr="All Slide">
            <a:extLst>
              <a:ext uri="{FF2B5EF4-FFF2-40B4-BE49-F238E27FC236}">
                <a16:creationId xmlns:a16="http://schemas.microsoft.com/office/drawing/2014/main" xmlns="" id="{5B7091CF-E3EB-440A-9111-30B0242628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35" name="Text Box 11">
            <a:extLst>
              <a:ext uri="{FF2B5EF4-FFF2-40B4-BE49-F238E27FC236}">
                <a16:creationId xmlns:a16="http://schemas.microsoft.com/office/drawing/2014/main" xmlns="" id="{4CF37093-E363-43BE-9CB9-79B626049D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3213" y="6581775"/>
            <a:ext cx="884078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1000">
              <a:latin typeface="Arial" panose="020B0604020202020204" pitchFamily="34" charset="0"/>
            </a:endParaRPr>
          </a:p>
        </p:txBody>
      </p:sp>
      <p:sp>
        <p:nvSpPr>
          <p:cNvPr id="180237" name="Text Box 13">
            <a:extLst>
              <a:ext uri="{FF2B5EF4-FFF2-40B4-BE49-F238E27FC236}">
                <a16:creationId xmlns:a16="http://schemas.microsoft.com/office/drawing/2014/main" xmlns="" id="{B9E689FB-E493-4B59-AE7B-4970FC4D9A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>
                <a:latin typeface="Arial" panose="020B0604020202020204" pitchFamily="34" charset="0"/>
              </a:rPr>
              <a:t>Copyright © 2010 Wolters Kluwer Health | Lippincott Williams &amp; Wilkins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186EC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anose="020B0604030504040204" pitchFamily="34" charset="0"/>
        </a:defRPr>
      </a:lvl9pPr>
    </p:titleStyle>
    <p:bodyStyle>
      <a:lvl1pPr marL="280988" indent="-280988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404813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4913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xmlns="" id="{48BACBE2-FF4A-460A-B146-CA568B450C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23963" y="3011281"/>
            <a:ext cx="6692900" cy="1551194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12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Sampling Plans</a:t>
            </a:r>
            <a:br>
              <a:rPr lang="en-US" altLang="en-US" dirty="0"/>
            </a:br>
            <a:r>
              <a:rPr lang="en-US" altLang="en-US" dirty="0"/>
              <a:t>Dr. Imad </a:t>
            </a:r>
            <a:r>
              <a:rPr lang="en-US" altLang="en-US"/>
              <a:t>Thultheen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E1F4B93D-CF4C-4ACB-BD28-AE26963AA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cs typeface="Times New Roman" panose="02020603050405020304" pitchFamily="18" charset="0"/>
              </a:rPr>
              <a:t>Convenience Sampling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EFA9136A-82FD-4E64-81F3-914944018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Use of the most conveniently available people</a:t>
            </a:r>
          </a:p>
          <a:p>
            <a:pPr lvl="1" eaLnBrk="1" hangingPunct="1"/>
            <a:r>
              <a:rPr lang="en-US" altLang="en-US" sz="2800">
                <a:cs typeface="Times New Roman" panose="02020603050405020304" pitchFamily="18" charset="0"/>
              </a:rPr>
              <a:t>Most widely used approach by quantitative researchers</a:t>
            </a:r>
          </a:p>
          <a:p>
            <a:pPr lvl="1" eaLnBrk="1" hangingPunct="1"/>
            <a:r>
              <a:rPr lang="en-US" altLang="en-US" sz="2800">
                <a:cs typeface="Times New Roman" panose="02020603050405020304" pitchFamily="18" charset="0"/>
              </a:rPr>
              <a:t>Most vulnerable to sampling biases</a:t>
            </a:r>
          </a:p>
          <a:p>
            <a:pPr eaLnBrk="1" hangingPunct="1">
              <a:buFontTx/>
              <a:buNone/>
            </a:pPr>
            <a:endParaRPr lang="en-US" altLang="en-US" sz="26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BE2E41A5-EBBA-4741-AB8D-C49F4EB44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cs typeface="Times New Roman" panose="02020603050405020304" pitchFamily="18" charset="0"/>
              </a:rPr>
              <a:t>Snowball Sampling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206B3BC0-C704-4D25-A933-7DCED1206B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Referrals from other people already in a sample</a:t>
            </a:r>
          </a:p>
          <a:p>
            <a:pPr lvl="1" eaLnBrk="1" hangingPunct="1"/>
            <a:r>
              <a:rPr lang="en-US" altLang="en-US" sz="2800">
                <a:cs typeface="Times New Roman" panose="02020603050405020304" pitchFamily="18" charset="0"/>
              </a:rPr>
              <a:t>Used to identify people with distinctive characteristics </a:t>
            </a:r>
          </a:p>
          <a:p>
            <a:pPr lvl="1" eaLnBrk="1" hangingPunct="1"/>
            <a:r>
              <a:rPr lang="en-US" altLang="en-US" sz="2800">
                <a:cs typeface="Times New Roman" panose="02020603050405020304" pitchFamily="18" charset="0"/>
              </a:rPr>
              <a:t>Used by both quantitative and qualitative researchers</a:t>
            </a:r>
          </a:p>
          <a:p>
            <a:pPr lvl="1" eaLnBrk="1" hangingPunct="1"/>
            <a:endParaRPr lang="en-US" altLang="en-US" sz="280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169BE1C5-DBB5-4F46-AA4A-36EA897B0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cs typeface="Times New Roman" panose="02020603050405020304" pitchFamily="18" charset="0"/>
              </a:rPr>
              <a:t>Quota Sampling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15FE938B-312F-42A2-9487-8A69F1459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5475" y="2346325"/>
            <a:ext cx="7877175" cy="3686175"/>
          </a:xfrm>
        </p:spPr>
        <p:txBody>
          <a:bodyPr/>
          <a:lstStyle/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Convenience sampling within specified strata of the population</a:t>
            </a:r>
          </a:p>
          <a:p>
            <a:pPr lvl="1" eaLnBrk="1" hangingPunct="1"/>
            <a:r>
              <a:rPr lang="en-US" altLang="en-US" sz="2800">
                <a:cs typeface="Times New Roman" panose="02020603050405020304" pitchFamily="18" charset="0"/>
              </a:rPr>
              <a:t>Enhances representativeness of sample </a:t>
            </a:r>
          </a:p>
          <a:p>
            <a:pPr lvl="1" eaLnBrk="1" hangingPunct="1"/>
            <a:r>
              <a:rPr lang="en-US" altLang="en-US" sz="2800">
                <a:cs typeface="Times New Roman" panose="02020603050405020304" pitchFamily="18" charset="0"/>
              </a:rPr>
              <a:t>Infrequently used, despite being a fairly easy method of enhancing representativeness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1224F0C4-5591-412C-8195-4A57D0E2F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93725"/>
            <a:ext cx="9144000" cy="549275"/>
          </a:xfrm>
        </p:spPr>
        <p:txBody>
          <a:bodyPr/>
          <a:lstStyle/>
          <a:p>
            <a:pPr eaLnBrk="1" hangingPunct="1"/>
            <a:r>
              <a:rPr lang="en-US" altLang="en-US" sz="2000"/>
              <a:t/>
            </a:r>
            <a:br>
              <a:rPr lang="en-US" altLang="en-US" sz="2000"/>
            </a:br>
            <a:endParaRPr lang="en-US" altLang="en-US" sz="2000"/>
          </a:p>
        </p:txBody>
      </p:sp>
      <p:pic>
        <p:nvPicPr>
          <p:cNvPr id="29699" name="Picture 5">
            <a:extLst>
              <a:ext uri="{FF2B5EF4-FFF2-40B4-BE49-F238E27FC236}">
                <a16:creationId xmlns:a16="http://schemas.microsoft.com/office/drawing/2014/main" xmlns="" id="{407718E0-53EC-4989-A7B9-B9DDE9172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724150"/>
            <a:ext cx="8229600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030B09FC-F088-4E7A-AF3B-864A1BFE6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 eaLnBrk="1" hangingPunct="1"/>
            <a:r>
              <a:rPr lang="en-US" altLang="en-US"/>
              <a:t>Question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13526019-0ADD-4060-85DA-95E030AD0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19100" indent="-419100" eaLnBrk="1" hangingPunct="1">
              <a:buFontTx/>
              <a:buNone/>
            </a:pPr>
            <a:r>
              <a:rPr lang="en-US" altLang="en-US" sz="2800"/>
              <a:t>Which type of sampling is most vulnerable to bias?</a:t>
            </a:r>
          </a:p>
          <a:p>
            <a:pPr marL="419100" indent="-419100" eaLnBrk="1" hangingPunct="1">
              <a:buFontTx/>
              <a:buAutoNum type="alphaLcPeriod"/>
            </a:pPr>
            <a:r>
              <a:rPr lang="en-US" altLang="en-US" sz="2800"/>
              <a:t>Convenience sampling</a:t>
            </a:r>
          </a:p>
          <a:p>
            <a:pPr marL="419100" indent="-419100" eaLnBrk="1" hangingPunct="1">
              <a:buFontTx/>
              <a:buAutoNum type="alphaLcPeriod"/>
            </a:pPr>
            <a:r>
              <a:rPr lang="en-US" altLang="en-US" sz="2800"/>
              <a:t>Snowball sampling</a:t>
            </a:r>
          </a:p>
          <a:p>
            <a:pPr marL="419100" indent="-419100" eaLnBrk="1" hangingPunct="1">
              <a:buFontTx/>
              <a:buAutoNum type="alphaLcPeriod"/>
            </a:pPr>
            <a:r>
              <a:rPr lang="en-US" altLang="en-US" sz="2800"/>
              <a:t>Quota sampling</a:t>
            </a:r>
          </a:p>
          <a:p>
            <a:pPr marL="419100" indent="-419100" eaLnBrk="1" hangingPunct="1">
              <a:buFontTx/>
              <a:buAutoNum type="alphaLcPeriod"/>
            </a:pPr>
            <a:r>
              <a:rPr lang="en-US" altLang="en-US" sz="2800"/>
              <a:t>Purposive sampling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46A6F77C-8627-4568-9276-373DDDFB2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 eaLnBrk="1" hangingPunct="1"/>
            <a:r>
              <a:rPr lang="en-US" altLang="en-US"/>
              <a:t>Answer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85BEA1D5-C88D-497A-857A-EE943EF74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19100" indent="-419100" eaLnBrk="1" hangingPunct="1">
              <a:buFontTx/>
              <a:buNone/>
            </a:pPr>
            <a:r>
              <a:rPr lang="en-US" altLang="en-US" sz="2800" b="1">
                <a:solidFill>
                  <a:srgbClr val="1666B6"/>
                </a:solidFill>
              </a:rPr>
              <a:t>a.</a:t>
            </a:r>
            <a:r>
              <a:rPr lang="en-US" altLang="en-US" sz="2800"/>
              <a:t> Convenience sampling</a:t>
            </a:r>
          </a:p>
          <a:p>
            <a:pPr marL="419100" indent="-419100" eaLnBrk="1" hangingPunct="1"/>
            <a:r>
              <a:rPr lang="en-US" altLang="en-US" sz="2800"/>
              <a:t>Although it is the most widely use approach for quantitative researchers, convenience sampling is the most vulnerable to sampling biases. Snowball, quota, and purposive sampling are less subject to bias.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7EFD72DB-7443-4520-B4B6-D76B170EB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Consecutive Sampling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FEEF3E6C-AE8A-4AEC-9B5D-437440E11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Involves taking </a:t>
            </a:r>
            <a:r>
              <a:rPr lang="en-US" altLang="en-US" sz="2400" u="sng" dirty="0"/>
              <a:t>all</a:t>
            </a:r>
            <a:r>
              <a:rPr lang="en-US" altLang="en-US" sz="2400" dirty="0"/>
              <a:t> of the people from an accessible population who meet the eligibility criteria over a specific time interval, or for a specified sample size</a:t>
            </a:r>
          </a:p>
          <a:p>
            <a:pPr lvl="1" eaLnBrk="1" hangingPunct="1"/>
            <a:r>
              <a:rPr lang="en-US" altLang="en-US" sz="2400" dirty="0"/>
              <a:t>A strong nonprobability approach for “rolling enrollment” type accessible populations </a:t>
            </a:r>
          </a:p>
          <a:p>
            <a:pPr lvl="1" eaLnBrk="1" hangingPunct="1"/>
            <a:r>
              <a:rPr lang="en-US" altLang="en-US" sz="2400" dirty="0"/>
              <a:t>Risk of bias low unless there are seasonal or temporal fluctuations</a:t>
            </a:r>
          </a:p>
          <a:p>
            <a:pPr lvl="1" eaLnBrk="1" hangingPunct="1"/>
            <a:r>
              <a:rPr lang="en-US" altLang="en-US" sz="2400" b="1" dirty="0"/>
              <a:t>would be most likely to yield a representative sample</a:t>
            </a: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ECE649DB-4BA3-4740-8C97-CA9C97257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Purposive</a:t>
            </a:r>
            <a:r>
              <a:rPr lang="en-US" altLang="en-US"/>
              <a:t> (Judgmental) Sampling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51F1CEE4-32AC-4482-8698-8A004C38E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Sample members are hand-picked by researcher to achieve certain goals</a:t>
            </a:r>
          </a:p>
          <a:p>
            <a:pPr lvl="1" eaLnBrk="1" hangingPunct="1"/>
            <a:r>
              <a:rPr lang="en-US" altLang="en-US" sz="2800"/>
              <a:t>Used more often by qualitative than quantitative researchers</a:t>
            </a:r>
          </a:p>
          <a:p>
            <a:pPr lvl="1" eaLnBrk="1" hangingPunct="1"/>
            <a:r>
              <a:rPr lang="en-US" altLang="en-US" sz="2800"/>
              <a:t>Can be used in quantitative studies to select experts or to achieve other goals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F3A05B07-BD3B-491F-8BC4-D298BD934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cs typeface="Times New Roman" panose="02020603050405020304" pitchFamily="18" charset="0"/>
              </a:rPr>
              <a:t>Types of Probability Sampling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E6A97F3B-2AC5-4A9B-8771-B0CD65271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0200" y="2773363"/>
            <a:ext cx="8613775" cy="3259137"/>
          </a:xfrm>
        </p:spPr>
        <p:txBody>
          <a:bodyPr/>
          <a:lstStyle/>
          <a:p>
            <a:pPr eaLnBrk="1" hangingPunct="1"/>
            <a:r>
              <a:rPr lang="en-US" altLang="en-US" sz="2800" b="1" u="sng">
                <a:cs typeface="Times New Roman" panose="02020603050405020304" pitchFamily="18" charset="0"/>
              </a:rPr>
              <a:t>Simple random sampling</a:t>
            </a:r>
          </a:p>
          <a:p>
            <a:pPr eaLnBrk="1" hangingPunct="1"/>
            <a:r>
              <a:rPr lang="en-US" altLang="en-US" sz="2800" b="1" u="sng">
                <a:cs typeface="Times New Roman" panose="02020603050405020304" pitchFamily="18" charset="0"/>
              </a:rPr>
              <a:t>Stratified random sampling</a:t>
            </a:r>
          </a:p>
          <a:p>
            <a:pPr eaLnBrk="1" hangingPunct="1"/>
            <a:r>
              <a:rPr lang="en-US" altLang="en-US" sz="2800" b="1" u="sng">
                <a:cs typeface="Times New Roman" panose="02020603050405020304" pitchFamily="18" charset="0"/>
              </a:rPr>
              <a:t>Cluster</a:t>
            </a:r>
            <a:r>
              <a:rPr lang="en-US" altLang="en-US" sz="2800" b="1">
                <a:cs typeface="Times New Roman" panose="02020603050405020304" pitchFamily="18" charset="0"/>
              </a:rPr>
              <a:t> (multistage) </a:t>
            </a:r>
            <a:r>
              <a:rPr lang="en-US" altLang="en-US" sz="2800" b="1" u="sng">
                <a:cs typeface="Times New Roman" panose="02020603050405020304" pitchFamily="18" charset="0"/>
              </a:rPr>
              <a:t>sampling</a:t>
            </a:r>
          </a:p>
          <a:p>
            <a:pPr eaLnBrk="1" hangingPunct="1"/>
            <a:r>
              <a:rPr lang="en-US" altLang="en-US" sz="2800" b="1" u="sng">
                <a:cs typeface="Times New Roman" panose="02020603050405020304" pitchFamily="18" charset="0"/>
              </a:rPr>
              <a:t>Systematic sampling</a:t>
            </a:r>
            <a:endParaRPr lang="en-US" altLang="en-US" sz="2800" b="1" u="sng"/>
          </a:p>
          <a:p>
            <a:pPr eaLnBrk="1" hangingPunct="1"/>
            <a:endParaRPr lang="en-US" altLang="en-US" sz="2800" u="sng">
              <a:solidFill>
                <a:srgbClr val="3BF775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EA1BF1E9-B831-4142-9C51-DDFE328FC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cs typeface="Times New Roman" panose="02020603050405020304" pitchFamily="18" charset="0"/>
              </a:rPr>
              <a:t>Simple Random Sampling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FAB930DF-6228-47FD-ACA7-A73584A22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Uses a </a:t>
            </a:r>
            <a:r>
              <a:rPr lang="en-US" altLang="en-US" sz="2800" b="1" u="sng">
                <a:solidFill>
                  <a:srgbClr val="1666B6"/>
                </a:solidFill>
                <a:cs typeface="Times New Roman" panose="02020603050405020304" pitchFamily="18" charset="0"/>
              </a:rPr>
              <a:t>sampling frame</a:t>
            </a:r>
            <a:r>
              <a:rPr lang="en-US" altLang="en-US" sz="2800" i="1">
                <a:cs typeface="Times New Roman" panose="02020603050405020304" pitchFamily="18" charset="0"/>
              </a:rPr>
              <a:t> </a:t>
            </a:r>
            <a:r>
              <a:rPr lang="en-US" altLang="en-US" sz="2800">
                <a:cs typeface="Times New Roman" panose="02020603050405020304" pitchFamily="18" charset="0"/>
              </a:rPr>
              <a:t>– a list of all population elements </a:t>
            </a:r>
          </a:p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Involves </a:t>
            </a:r>
            <a:r>
              <a:rPr lang="en-US" altLang="en-US" sz="2800" b="1" u="sng">
                <a:solidFill>
                  <a:srgbClr val="1666B6"/>
                </a:solidFill>
                <a:cs typeface="Times New Roman" panose="02020603050405020304" pitchFamily="18" charset="0"/>
              </a:rPr>
              <a:t>random selection</a:t>
            </a:r>
            <a:r>
              <a:rPr lang="en-US" altLang="en-US" sz="2800">
                <a:cs typeface="Times New Roman" panose="02020603050405020304" pitchFamily="18" charset="0"/>
              </a:rPr>
              <a:t> of </a:t>
            </a:r>
            <a:r>
              <a:rPr lang="en-US" altLang="en-US" sz="2800" b="1" u="sng">
                <a:solidFill>
                  <a:srgbClr val="1666B6"/>
                </a:solidFill>
                <a:cs typeface="Times New Roman" panose="02020603050405020304" pitchFamily="18" charset="0"/>
              </a:rPr>
              <a:t>elements</a:t>
            </a:r>
            <a:r>
              <a:rPr lang="en-US" altLang="en-US" sz="2800">
                <a:cs typeface="Times New Roman" panose="02020603050405020304" pitchFamily="18" charset="0"/>
              </a:rPr>
              <a:t> from the sampling frame</a:t>
            </a:r>
          </a:p>
          <a:p>
            <a:pPr lvl="1" eaLnBrk="1" hangingPunct="1"/>
            <a:r>
              <a:rPr lang="en-US" altLang="en-US" sz="2800">
                <a:cs typeface="Times New Roman" panose="02020603050405020304" pitchFamily="18" charset="0"/>
              </a:rPr>
              <a:t>Not to be confused with </a:t>
            </a:r>
            <a:r>
              <a:rPr lang="en-US" altLang="en-US" sz="2800" i="1">
                <a:cs typeface="Times New Roman" panose="02020603050405020304" pitchFamily="18" charset="0"/>
              </a:rPr>
              <a:t>random assignment</a:t>
            </a:r>
            <a:r>
              <a:rPr lang="en-US" altLang="en-US" sz="2800">
                <a:cs typeface="Times New Roman" panose="02020603050405020304" pitchFamily="18" charset="0"/>
              </a:rPr>
              <a:t> to groups in experiments</a:t>
            </a:r>
          </a:p>
          <a:p>
            <a:pPr lvl="1" eaLnBrk="1" hangingPunct="1"/>
            <a:r>
              <a:rPr lang="en-US" altLang="en-US" sz="2800">
                <a:cs typeface="Times New Roman" panose="02020603050405020304" pitchFamily="18" charset="0"/>
              </a:rPr>
              <a:t>Cumbersome; not used in large, national surveys</a:t>
            </a:r>
            <a:endParaRPr lang="en-US" altLang="en-US" sz="28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5D728245-E599-4BBC-B0DC-200E38336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9088" y="1203325"/>
            <a:ext cx="8524875" cy="438150"/>
          </a:xfrm>
        </p:spPr>
        <p:txBody>
          <a:bodyPr/>
          <a:lstStyle/>
          <a:p>
            <a:pPr eaLnBrk="1" hangingPunct="1"/>
            <a:r>
              <a:rPr lang="en-US" altLang="en-US" sz="3200">
                <a:cs typeface="Times New Roman" panose="02020603050405020304" pitchFamily="18" charset="0"/>
              </a:rPr>
              <a:t>Basic Sampling Concepts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51BB73C5-17F9-4827-A451-CF6720859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263" y="1765300"/>
            <a:ext cx="8024812" cy="4873625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40000"/>
              </a:spcBef>
              <a:buFontTx/>
              <a:buNone/>
            </a:pPr>
            <a:endParaRPr lang="en-US" altLang="en-US" sz="2400" b="1" u="sng">
              <a:solidFill>
                <a:srgbClr val="1666B6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40000"/>
              </a:spcBef>
            </a:pPr>
            <a:r>
              <a:rPr lang="en-US" altLang="en-US" sz="2400" b="1" u="sng">
                <a:solidFill>
                  <a:srgbClr val="1666B6"/>
                </a:solidFill>
                <a:cs typeface="Times New Roman" panose="02020603050405020304" pitchFamily="18" charset="0"/>
              </a:rPr>
              <a:t>Population</a:t>
            </a:r>
          </a:p>
          <a:p>
            <a:pPr lvl="1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altLang="en-US" sz="2400">
                <a:cs typeface="Times New Roman" panose="02020603050405020304" pitchFamily="18" charset="0"/>
              </a:rPr>
              <a:t>The aggregate of cases in which a researcher is interested</a:t>
            </a:r>
            <a:endParaRPr lang="en-US" altLang="en-US" sz="2400" b="1">
              <a:solidFill>
                <a:srgbClr val="186EC4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40000"/>
              </a:spcBef>
            </a:pPr>
            <a:r>
              <a:rPr lang="en-US" altLang="en-US" sz="2400" b="1" u="sng">
                <a:solidFill>
                  <a:srgbClr val="1666B6"/>
                </a:solidFill>
                <a:cs typeface="Times New Roman" panose="02020603050405020304" pitchFamily="18" charset="0"/>
              </a:rPr>
              <a:t>Sampling</a:t>
            </a:r>
          </a:p>
          <a:p>
            <a:pPr lvl="1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altLang="en-US" sz="2400">
                <a:cs typeface="Times New Roman" panose="02020603050405020304" pitchFamily="18" charset="0"/>
              </a:rPr>
              <a:t>Selection of a portion of the population (a </a:t>
            </a:r>
            <a:r>
              <a:rPr lang="en-US" altLang="en-US" sz="2400" b="1" u="sng">
                <a:solidFill>
                  <a:srgbClr val="1666B6"/>
                </a:solidFill>
                <a:cs typeface="Times New Roman" panose="02020603050405020304" pitchFamily="18" charset="0"/>
              </a:rPr>
              <a:t>sample</a:t>
            </a:r>
            <a:r>
              <a:rPr lang="en-US" altLang="en-US" sz="2400">
                <a:cs typeface="Times New Roman" panose="02020603050405020304" pitchFamily="18" charset="0"/>
              </a:rPr>
              <a:t>) to represent the entire population 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 b="1" u="sng">
                <a:solidFill>
                  <a:srgbClr val="1666B6"/>
                </a:solidFill>
                <a:cs typeface="Times New Roman" panose="02020603050405020304" pitchFamily="18" charset="0"/>
              </a:rPr>
              <a:t>Eligibility criteria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z="2400">
                <a:cs typeface="Times New Roman" panose="02020603050405020304" pitchFamily="18" charset="0"/>
              </a:rPr>
              <a:t>The characteristics that define the population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altLang="en-US" sz="2400" b="1" u="sng">
                <a:solidFill>
                  <a:srgbClr val="1666B6"/>
                </a:solidFill>
                <a:cs typeface="Times New Roman" panose="02020603050405020304" pitchFamily="18" charset="0"/>
              </a:rPr>
              <a:t>Inclusion criteria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altLang="en-US" sz="2400" b="1" u="sng">
                <a:solidFill>
                  <a:srgbClr val="1666B6"/>
                </a:solidFill>
                <a:cs typeface="Times New Roman" panose="02020603050405020304" pitchFamily="18" charset="0"/>
              </a:rPr>
              <a:t>Exclusion criteria</a:t>
            </a:r>
            <a:endParaRPr lang="en-US" altLang="en-US" sz="2400" b="1" u="sng">
              <a:solidFill>
                <a:srgbClr val="1666B6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C261E2B1-B820-4A69-B947-40C5BF3BC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cs typeface="Times New Roman" panose="02020603050405020304" pitchFamily="18" charset="0"/>
              </a:rPr>
              <a:t>Stratified Random Sampling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EF7A5958-E17F-4A85-8F6E-82A8B9955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0200" y="2560638"/>
            <a:ext cx="8318500" cy="3417887"/>
          </a:xfrm>
        </p:spPr>
        <p:txBody>
          <a:bodyPr/>
          <a:lstStyle/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Population is first divided into strata, then random selection is done from the stratified sampling frames</a:t>
            </a:r>
          </a:p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Enhances representativeness</a:t>
            </a:r>
          </a:p>
          <a:p>
            <a:pPr lvl="1" eaLnBrk="1" hangingPunct="1"/>
            <a:r>
              <a:rPr lang="en-US" altLang="en-US" sz="2800">
                <a:cs typeface="Times New Roman" panose="02020603050405020304" pitchFamily="18" charset="0"/>
              </a:rPr>
              <a:t>Can sample </a:t>
            </a:r>
            <a:r>
              <a:rPr lang="en-US" altLang="en-US" sz="2800" i="1">
                <a:cs typeface="Times New Roman" panose="02020603050405020304" pitchFamily="18" charset="0"/>
              </a:rPr>
              <a:t>proportionately</a:t>
            </a:r>
            <a:r>
              <a:rPr lang="en-US" altLang="en-US" sz="2800">
                <a:cs typeface="Times New Roman" panose="02020603050405020304" pitchFamily="18" charset="0"/>
              </a:rPr>
              <a:t> or </a:t>
            </a:r>
            <a:r>
              <a:rPr lang="en-US" altLang="en-US" sz="2800" i="1">
                <a:cs typeface="Times New Roman" panose="02020603050405020304" pitchFamily="18" charset="0"/>
              </a:rPr>
              <a:t>disproportionately</a:t>
            </a:r>
            <a:r>
              <a:rPr lang="en-US" altLang="en-US" sz="2800">
                <a:cs typeface="Times New Roman" panose="02020603050405020304" pitchFamily="18" charset="0"/>
              </a:rPr>
              <a:t> from the strata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0B95184E-47FA-496D-A46D-1CE764457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cs typeface="Times New Roman" panose="02020603050405020304" pitchFamily="18" charset="0"/>
              </a:rPr>
              <a:t>Cluster (Multistage) Sampling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5DF1DB2B-F3A0-4A44-841A-1072F28B9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0200" y="2346325"/>
            <a:ext cx="8393113" cy="3686175"/>
          </a:xfrm>
        </p:spPr>
        <p:txBody>
          <a:bodyPr/>
          <a:lstStyle/>
          <a:p>
            <a:pPr eaLnBrk="1" hangingPunct="1"/>
            <a:r>
              <a:rPr lang="en-US" altLang="en-US" sz="2600">
                <a:cs typeface="Times New Roman" panose="02020603050405020304" pitchFamily="18" charset="0"/>
              </a:rPr>
              <a:t>Successive random sampling of units from larger to smaller units (e.g., states, then zip codes, then households)</a:t>
            </a:r>
          </a:p>
          <a:p>
            <a:pPr lvl="1" eaLnBrk="1" hangingPunct="1"/>
            <a:r>
              <a:rPr lang="en-US" altLang="en-US" sz="2800">
                <a:cs typeface="Times New Roman" panose="02020603050405020304" pitchFamily="18" charset="0"/>
              </a:rPr>
              <a:t>Widely used in national surveys </a:t>
            </a:r>
          </a:p>
          <a:p>
            <a:pPr lvl="1" eaLnBrk="1" hangingPunct="1"/>
            <a:r>
              <a:rPr lang="en-US" altLang="en-US" sz="2800">
                <a:cs typeface="Times New Roman" panose="02020603050405020304" pitchFamily="18" charset="0"/>
              </a:rPr>
              <a:t>Larger sampling error than in simple random sampling, but more efficient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xmlns="" id="{F651C33F-379A-4AC1-82B9-B5BD437AD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3" y="1223963"/>
            <a:ext cx="8524875" cy="776287"/>
          </a:xfrm>
        </p:spPr>
        <p:txBody>
          <a:bodyPr/>
          <a:lstStyle/>
          <a:p>
            <a:r>
              <a:rPr lang="en-US" altLang="en-US"/>
              <a:t>Systematic sampling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AFB366-D88F-408F-B7C8-2F2BB290B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Involves the selection of every kth case from a list, such as every 5 </a:t>
            </a:r>
            <a:r>
              <a:rPr lang="en-US" dirty="0" err="1"/>
              <a:t>th</a:t>
            </a:r>
            <a:r>
              <a:rPr lang="en-US" dirty="0"/>
              <a:t> person on a patient list </a:t>
            </a:r>
          </a:p>
          <a:p>
            <a:pPr>
              <a:defRPr/>
            </a:pPr>
            <a:r>
              <a:rPr lang="en-US" dirty="0"/>
              <a:t>Population 100</a:t>
            </a:r>
          </a:p>
          <a:p>
            <a:pPr>
              <a:defRPr/>
            </a:pPr>
            <a:r>
              <a:rPr lang="en-US" dirty="0"/>
              <a:t>Sample  size 20 </a:t>
            </a:r>
          </a:p>
          <a:p>
            <a:pPr>
              <a:defRPr/>
            </a:pPr>
            <a:r>
              <a:rPr lang="en-US" dirty="0"/>
              <a:t>Sample interval  5</a:t>
            </a:r>
          </a:p>
          <a:p>
            <a:pPr>
              <a:defRPr/>
            </a:pPr>
            <a:r>
              <a:rPr lang="en-US" dirty="0"/>
              <a:t>The first element  randomly from 1 to 5 then every kth 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F9B78DAF-9102-4C69-A45B-ADB6C1225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 eaLnBrk="1" hangingPunct="1"/>
            <a:r>
              <a:rPr lang="en-US" altLang="en-US"/>
              <a:t>Question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xmlns="" id="{F80315F6-7427-4618-8346-584A7EABC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Is the following statement True or False?</a:t>
            </a:r>
          </a:p>
          <a:p>
            <a:pPr eaLnBrk="1" hangingPunct="1"/>
            <a:r>
              <a:rPr lang="en-US" altLang="en-US" sz="2800"/>
              <a:t>Stratified random sampling is associated with a larger sampling error but it is more efficient.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CEF9C334-FCD5-4B4A-8347-B2BAE53406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 eaLnBrk="1" hangingPunct="1"/>
            <a:r>
              <a:rPr lang="en-US" altLang="en-US"/>
              <a:t>Answer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xmlns="" id="{4792BE91-FD82-4416-B6BD-D97FEEF61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False</a:t>
            </a:r>
          </a:p>
          <a:p>
            <a:pPr lvl="1" eaLnBrk="1" hangingPunct="1"/>
            <a:r>
              <a:rPr lang="en-US" altLang="en-US" sz="2800"/>
              <a:t>Stratified random sampling enhances representativeness; cluster sampling is associated with a larger sampling error but is considered more efficient. </a:t>
            </a:r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097F07E4-4A27-438E-AE55-D8D8F97AB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cs typeface="Times New Roman" panose="02020603050405020304" pitchFamily="18" charset="0"/>
              </a:rPr>
              <a:t> Sample Size 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D733F1B4-1EDB-41EF-A48E-E7B6E3E062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0200" y="2346325"/>
            <a:ext cx="8393113" cy="3686175"/>
          </a:xfrm>
        </p:spPr>
        <p:txBody>
          <a:bodyPr/>
          <a:lstStyle/>
          <a:p>
            <a:pPr eaLnBrk="1" hangingPunct="1"/>
            <a:r>
              <a:rPr lang="en-US" altLang="en-US" sz="2000">
                <a:cs typeface="Times New Roman" panose="02020603050405020304" pitchFamily="18" charset="0"/>
              </a:rPr>
              <a:t>The number of study participants in the final sample</a:t>
            </a:r>
          </a:p>
          <a:p>
            <a:pPr lvl="1" eaLnBrk="1" hangingPunct="1"/>
            <a:r>
              <a:rPr lang="en-US" altLang="en-US" sz="2000" b="1" u="sng">
                <a:solidFill>
                  <a:srgbClr val="1666B6"/>
                </a:solidFill>
                <a:cs typeface="Times New Roman" panose="02020603050405020304" pitchFamily="18" charset="0"/>
              </a:rPr>
              <a:t>Sample size</a:t>
            </a:r>
            <a:r>
              <a:rPr lang="en-US" altLang="en-US" sz="2000">
                <a:cs typeface="Times New Roman" panose="02020603050405020304" pitchFamily="18" charset="0"/>
              </a:rPr>
              <a:t> adequacy is a key determinant of sample quality in quantitative research. </a:t>
            </a:r>
          </a:p>
          <a:p>
            <a:pPr lvl="1" eaLnBrk="1" hangingPunct="1"/>
            <a:r>
              <a:rPr lang="en-US" altLang="en-US" sz="2000">
                <a:cs typeface="Times New Roman" panose="02020603050405020304" pitchFamily="18" charset="0"/>
              </a:rPr>
              <a:t>Sample size needs can and should be estimated through </a:t>
            </a:r>
            <a:r>
              <a:rPr lang="en-US" altLang="en-US" sz="2000" b="1" u="sng">
                <a:solidFill>
                  <a:srgbClr val="1666B6"/>
                </a:solidFill>
                <a:cs typeface="Times New Roman" panose="02020603050405020304" pitchFamily="18" charset="0"/>
              </a:rPr>
              <a:t>power analysis.</a:t>
            </a:r>
          </a:p>
          <a:p>
            <a:pPr lvl="1" eaLnBrk="1" hangingPunct="1"/>
            <a:r>
              <a:rPr lang="en-US" altLang="en-US" sz="2000"/>
              <a:t>The consequence of having too small sample size Insufficient power to detect differences in groups being compared</a:t>
            </a:r>
          </a:p>
          <a:p>
            <a:pPr lvl="1" eaLnBrk="1" hangingPunct="1"/>
            <a:r>
              <a:rPr lang="en-US" altLang="en-US" sz="2000"/>
              <a:t>How large the group differences on the outcome are in the population affect sample size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>
            <a:extLst>
              <a:ext uri="{FF2B5EF4-FFF2-40B4-BE49-F238E27FC236}">
                <a16:creationId xmlns:a16="http://schemas.microsoft.com/office/drawing/2014/main" xmlns="" id="{C8A76500-6501-4FD5-8112-75FF770D4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766888"/>
            <a:ext cx="8229600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109F9E71-F2DA-46D1-BA22-9BC543014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cs typeface="Times New Roman" panose="02020603050405020304" pitchFamily="18" charset="0"/>
              </a:rPr>
              <a:t>Sampling in Qualitative Research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xmlns="" id="{C0F0513D-E376-4CE9-AD7B-5F262BA01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0200" y="2667000"/>
            <a:ext cx="8613775" cy="3365500"/>
          </a:xfrm>
        </p:spPr>
        <p:txBody>
          <a:bodyPr/>
          <a:lstStyle/>
          <a:p>
            <a:pPr eaLnBrk="1" hangingPunct="1"/>
            <a:r>
              <a:rPr lang="en-US" altLang="en-US" sz="2000">
                <a:cs typeface="Times New Roman" panose="02020603050405020304" pitchFamily="18" charset="0"/>
              </a:rPr>
              <a:t>Selection of sample members guided by desire for </a:t>
            </a:r>
            <a:r>
              <a:rPr lang="en-US" altLang="en-US" sz="2000" b="1" u="sng">
                <a:solidFill>
                  <a:srgbClr val="1666B6"/>
                </a:solidFill>
                <a:cs typeface="Times New Roman" panose="02020603050405020304" pitchFamily="18" charset="0"/>
              </a:rPr>
              <a:t>information-rich sources</a:t>
            </a:r>
          </a:p>
          <a:p>
            <a:pPr eaLnBrk="1" hangingPunct="1"/>
            <a:r>
              <a:rPr lang="en-US" altLang="en-US" sz="2000">
                <a:cs typeface="Times New Roman" panose="02020603050405020304" pitchFamily="18" charset="0"/>
              </a:rPr>
              <a:t>“Representativeness” not a key issue</a:t>
            </a:r>
          </a:p>
          <a:p>
            <a:pPr eaLnBrk="1" hangingPunct="1"/>
            <a:r>
              <a:rPr lang="en-US" altLang="en-US" sz="2000">
                <a:cs typeface="Times New Roman" panose="02020603050405020304" pitchFamily="18" charset="0"/>
              </a:rPr>
              <a:t>Random selection not considered productive</a:t>
            </a:r>
          </a:p>
          <a:p>
            <a:pPr eaLnBrk="1" hangingPunct="1"/>
            <a:r>
              <a:rPr lang="en-US" altLang="en-US" sz="2000">
                <a:cs typeface="Times New Roman" panose="02020603050405020304" pitchFamily="18" charset="0"/>
              </a:rPr>
              <a:t>Small and selected not at random</a:t>
            </a:r>
          </a:p>
          <a:p>
            <a:pPr eaLnBrk="1" hangingPunct="1"/>
            <a:r>
              <a:rPr lang="en-US" altLang="en-US" sz="2000"/>
              <a:t>Qualitative and quantitative Research involve the development of eligibility criteria before recruiting study participants</a:t>
            </a:r>
          </a:p>
          <a:p>
            <a:pPr eaLnBrk="1" hangingPunct="1"/>
            <a:r>
              <a:rPr lang="en-US" altLang="en-US" sz="2000"/>
              <a:t>The type of sampling approach can change and evolve over the course of data collection.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xmlns="" id="{2F7EE4DA-77E7-4FD3-86A5-89E107445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850" y="1173163"/>
            <a:ext cx="9144000" cy="768350"/>
          </a:xfrm>
        </p:spPr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Methods of Sampling in Qualitative </a:t>
            </a:r>
            <a:br>
              <a:rPr lang="en-US" altLang="en-US">
                <a:cs typeface="Times New Roman" panose="02020603050405020304" pitchFamily="18" charset="0"/>
              </a:rPr>
            </a:br>
            <a:r>
              <a:rPr lang="en-US" altLang="en-US">
                <a:cs typeface="Times New Roman" panose="02020603050405020304" pitchFamily="18" charset="0"/>
              </a:rPr>
              <a:t>Research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xmlns="" id="{0D7E2507-B649-4F57-9C87-33E93FB24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7736" y="3700563"/>
            <a:ext cx="8613775" cy="3044825"/>
          </a:xfrm>
        </p:spPr>
        <p:txBody>
          <a:bodyPr/>
          <a:lstStyle/>
          <a:p>
            <a:pPr eaLnBrk="1" hangingPunct="1"/>
            <a:r>
              <a:rPr lang="en-US" altLang="en-US" sz="1600" b="1">
                <a:cs typeface="Times New Roman" panose="02020603050405020304" pitchFamily="18" charset="0"/>
              </a:rPr>
              <a:t>Convenience (volunteer) sampling</a:t>
            </a:r>
          </a:p>
          <a:p>
            <a:pPr eaLnBrk="1" hangingPunct="1"/>
            <a:r>
              <a:rPr lang="en-US" altLang="en-US" sz="1600">
                <a:cs typeface="Times New Roman" panose="02020603050405020304" pitchFamily="18" charset="0"/>
              </a:rPr>
              <a:t>Convenience sampling is used by both quantitative and qualitative researchers.</a:t>
            </a:r>
          </a:p>
          <a:p>
            <a:pPr eaLnBrk="1" hangingPunct="1"/>
            <a:r>
              <a:rPr lang="en-US" altLang="en-US" sz="1600" b="1">
                <a:cs typeface="Times New Roman" panose="02020603050405020304" pitchFamily="18" charset="0"/>
              </a:rPr>
              <a:t>disadvantage</a:t>
            </a:r>
            <a:r>
              <a:rPr lang="en-US" altLang="en-US" sz="1600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1600">
                <a:cs typeface="Times New Roman" panose="02020603050405020304" pitchFamily="18" charset="0"/>
              </a:rPr>
              <a:t>Convenience sampling may not yield the most information-rich sources.</a:t>
            </a:r>
          </a:p>
          <a:p>
            <a:pPr eaLnBrk="1" hangingPunct="1"/>
            <a:r>
              <a:rPr lang="en-US" altLang="en-US" sz="1600" b="1">
                <a:cs typeface="Times New Roman" panose="02020603050405020304" pitchFamily="18" charset="0"/>
              </a:rPr>
              <a:t>Snowball sampling</a:t>
            </a:r>
          </a:p>
          <a:p>
            <a:pPr eaLnBrk="1" hangingPunct="1"/>
            <a:r>
              <a:rPr lang="en-US" altLang="en-US" sz="1600" b="1">
                <a:cs typeface="Times New Roman" panose="02020603050405020304" pitchFamily="18" charset="0"/>
              </a:rPr>
              <a:t>Purposive sampling</a:t>
            </a:r>
          </a:p>
          <a:p>
            <a:pPr eaLnBrk="1" hangingPunct="1"/>
            <a:r>
              <a:rPr lang="en-US" altLang="en-US" sz="1600">
                <a:cs typeface="Times New Roman" panose="02020603050405020304" pitchFamily="18" charset="0"/>
              </a:rPr>
              <a:t>focused on the study's information needs</a:t>
            </a:r>
          </a:p>
          <a:p>
            <a:pPr eaLnBrk="1" hangingPunct="1"/>
            <a:r>
              <a:rPr lang="en-US" altLang="en-US" sz="1600" b="1" u="sng">
                <a:solidFill>
                  <a:srgbClr val="1666B6"/>
                </a:solidFill>
                <a:cs typeface="Times New Roman" panose="02020603050405020304" pitchFamily="18" charset="0"/>
              </a:rPr>
              <a:t>Theoretical sampling</a:t>
            </a:r>
          </a:p>
          <a:p>
            <a:pPr eaLnBrk="1" hangingPunct="1">
              <a:buFontTx/>
              <a:buNone/>
            </a:pPr>
            <a:endParaRPr lang="en-US" altLang="en-US" sz="160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160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60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xmlns="" id="{22514AEB-18FF-4BE0-9E58-93A1527A4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038" y="1323975"/>
            <a:ext cx="9144000" cy="768350"/>
          </a:xfrm>
        </p:spPr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Types of Purposive Sampling </a:t>
            </a:r>
            <a:br>
              <a:rPr lang="en-US" altLang="en-US">
                <a:cs typeface="Times New Roman" panose="02020603050405020304" pitchFamily="18" charset="0"/>
              </a:rPr>
            </a:br>
            <a:r>
              <a:rPr lang="en-US" altLang="en-US">
                <a:cs typeface="Times New Roman" panose="02020603050405020304" pitchFamily="18" charset="0"/>
              </a:rPr>
              <a:t>in Qualitative Research (Examples)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xmlns="" id="{BC0FB9C8-A473-49EA-B9FC-301253F35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0200" y="2419350"/>
            <a:ext cx="8318500" cy="361315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 b="1" u="sng">
                <a:solidFill>
                  <a:srgbClr val="1666B6"/>
                </a:solidFill>
                <a:cs typeface="Times New Roman" panose="02020603050405020304" pitchFamily="18" charset="0"/>
              </a:rPr>
              <a:t>Maximum variation sampling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 b="1" u="sng">
                <a:solidFill>
                  <a:srgbClr val="1666B6"/>
                </a:solidFill>
                <a:cs typeface="Times New Roman" panose="02020603050405020304" pitchFamily="18" charset="0"/>
              </a:rPr>
              <a:t>Extreme/deviant case sampling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 b="1" u="sng">
                <a:solidFill>
                  <a:srgbClr val="1666B6"/>
                </a:solidFill>
                <a:cs typeface="Times New Roman" panose="02020603050405020304" pitchFamily="18" charset="0"/>
              </a:rPr>
              <a:t>Typical case sampling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 b="1" u="sng">
                <a:solidFill>
                  <a:srgbClr val="1666B6"/>
                </a:solidFill>
                <a:cs typeface="Times New Roman" panose="02020603050405020304" pitchFamily="18" charset="0"/>
              </a:rPr>
              <a:t>Criterion sampling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 b="1" u="sng">
                <a:solidFill>
                  <a:srgbClr val="1666B6"/>
                </a:solidFill>
                <a:cs typeface="Times New Roman" panose="02020603050405020304" pitchFamily="18" charset="0"/>
              </a:rPr>
              <a:t>Sampling confirming</a:t>
            </a:r>
            <a:r>
              <a:rPr lang="en-US" altLang="en-US" sz="2800" b="1">
                <a:solidFill>
                  <a:srgbClr val="1666B6"/>
                </a:solidFill>
                <a:cs typeface="Times New Roman" panose="02020603050405020304" pitchFamily="18" charset="0"/>
              </a:rPr>
              <a:t> and </a:t>
            </a:r>
            <a:r>
              <a:rPr lang="en-US" altLang="en-US" sz="2800" b="1" u="sng">
                <a:solidFill>
                  <a:srgbClr val="1666B6"/>
                </a:solidFill>
                <a:cs typeface="Times New Roman" panose="02020603050405020304" pitchFamily="18" charset="0"/>
              </a:rPr>
              <a:t>disconfirming cases</a:t>
            </a:r>
          </a:p>
          <a:p>
            <a:pPr eaLnBrk="1" hangingPunct="1"/>
            <a:endParaRPr lang="en-US" altLang="en-US" sz="2800" u="sng">
              <a:solidFill>
                <a:srgbClr val="3BF775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93870490-E8CC-4516-BDDE-ED4072240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213" y="1562100"/>
            <a:ext cx="8524875" cy="438150"/>
          </a:xfrm>
        </p:spPr>
        <p:txBody>
          <a:bodyPr/>
          <a:lstStyle/>
          <a:p>
            <a:pPr eaLnBrk="1" hangingPunct="1"/>
            <a:r>
              <a:rPr lang="en-US" altLang="en-US" sz="3200">
                <a:cs typeface="Times New Roman" panose="02020603050405020304" pitchFamily="18" charset="0"/>
              </a:rPr>
              <a:t>Basic Sampling Concepts (cont.)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F451A211-8FBE-4562-921C-350F27405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7838" y="2100263"/>
            <a:ext cx="8170862" cy="4443412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sz="2000" b="1" u="sng">
                <a:solidFill>
                  <a:srgbClr val="1666B6"/>
                </a:solidFill>
                <a:cs typeface="Times New Roman" panose="02020603050405020304" pitchFamily="18" charset="0"/>
              </a:rPr>
              <a:t>Strata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z="2000">
                <a:cs typeface="Times New Roman" panose="02020603050405020304" pitchFamily="18" charset="0"/>
              </a:rPr>
              <a:t>Subpopulations of a population (e.g., male/female)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z="2000">
                <a:cs typeface="Times New Roman" panose="02020603050405020304" pitchFamily="18" charset="0"/>
              </a:rPr>
              <a:t>In a population of geriatric patients, those with and without a diagnosis of dementia would comprise two strata.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z="2000">
                <a:cs typeface="Times New Roman" panose="02020603050405020304" pitchFamily="18" charset="0"/>
              </a:rPr>
              <a:t>The use of strata in a sampling strategy can increase  the representativeness of the sample.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000" b="1" u="sng">
                <a:solidFill>
                  <a:srgbClr val="1666B6"/>
                </a:solidFill>
                <a:cs typeface="Times New Roman" panose="02020603050405020304" pitchFamily="18" charset="0"/>
              </a:rPr>
              <a:t>Target population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z="2000">
                <a:cs typeface="Times New Roman" panose="02020603050405020304" pitchFamily="18" charset="0"/>
              </a:rPr>
              <a:t>The entire population of interest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000" b="1" u="sng">
                <a:solidFill>
                  <a:srgbClr val="1666B6"/>
                </a:solidFill>
                <a:cs typeface="Times New Roman" panose="02020603050405020304" pitchFamily="18" charset="0"/>
              </a:rPr>
              <a:t>Accessible population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z="2000">
                <a:cs typeface="Times New Roman" panose="02020603050405020304" pitchFamily="18" charset="0"/>
              </a:rPr>
              <a:t>The portion of the target population that is accessible to the researcher, from which a sample is drawn</a:t>
            </a:r>
          </a:p>
          <a:p>
            <a:pPr eaLnBrk="1" hangingPunct="1">
              <a:spcBef>
                <a:spcPct val="40000"/>
              </a:spcBef>
            </a:pPr>
            <a:endParaRPr lang="en-US" altLang="en-US" sz="200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00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xmlns="" id="{358C9DFD-9798-4033-BBD0-243F6D7A8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63" y="1727200"/>
            <a:ext cx="9144000" cy="438150"/>
          </a:xfrm>
        </p:spPr>
        <p:txBody>
          <a:bodyPr/>
          <a:lstStyle/>
          <a:p>
            <a:pPr eaLnBrk="1" hangingPunct="1"/>
            <a:r>
              <a:rPr lang="en-US" altLang="en-US" sz="3200">
                <a:cs typeface="Times New Roman" panose="02020603050405020304" pitchFamily="18" charset="0"/>
              </a:rPr>
              <a:t>Theoretical Sampling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xmlns="" id="{3A9E9DB9-228E-45BF-8B80-5346B9743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0200" y="2674938"/>
            <a:ext cx="8318500" cy="33655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>
                <a:cs typeface="Times New Roman" panose="02020603050405020304" pitchFamily="18" charset="0"/>
              </a:rPr>
              <a:t>Preferred sampling method in grounded theory research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>
                <a:cs typeface="Times New Roman" panose="02020603050405020304" pitchFamily="18" charset="0"/>
              </a:rPr>
              <a:t>Involves selecting sample members who best facilitate and contribute to development of the emerging theory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7F321110-D0AA-4804-A416-19FAA6357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 eaLnBrk="1" hangingPunct="1"/>
            <a:r>
              <a:rPr lang="en-US" altLang="en-US"/>
              <a:t>Question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xmlns="" id="{29BA94C3-66CF-4237-A6A4-D9FD34CC02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Is the following statement True or False?</a:t>
            </a:r>
          </a:p>
          <a:p>
            <a:pPr eaLnBrk="1" hangingPunct="1"/>
            <a:r>
              <a:rPr lang="en-US" altLang="en-US" sz="2800"/>
              <a:t>Sampling in qualitative research is guided more by the desire for rich sources of information than by the need for random selection.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88310D46-027B-4D32-BD1B-4E91234AE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 eaLnBrk="1" hangingPunct="1"/>
            <a:r>
              <a:rPr lang="en-US" altLang="en-US"/>
              <a:t>Answer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xmlns="" id="{CDD0A8E9-9A81-4A98-8021-3BC39F5BC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True</a:t>
            </a:r>
          </a:p>
          <a:p>
            <a:pPr lvl="1" eaLnBrk="1" hangingPunct="1"/>
            <a:r>
              <a:rPr lang="en-US" altLang="en-US" sz="2800"/>
              <a:t>Selection of sample members for qualitative research is guided by the desire for information-rich sources. The representativeness of the sample is not a key aspect and random selection is not considered productive.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A53CFDE1-ABF5-452E-B361-5DFC34637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738" y="1641475"/>
            <a:ext cx="9144000" cy="438150"/>
          </a:xfrm>
        </p:spPr>
        <p:txBody>
          <a:bodyPr/>
          <a:lstStyle/>
          <a:p>
            <a:pPr eaLnBrk="1" hangingPunct="1"/>
            <a:r>
              <a:rPr lang="en-US" altLang="en-US" sz="3200">
                <a:cs typeface="Times New Roman" panose="02020603050405020304" pitchFamily="18" charset="0"/>
              </a:rPr>
              <a:t>Sample Size in Qualitative Research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xmlns="" id="{696755F1-F82A-4774-9FB3-3E9B6912B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0200" y="2667000"/>
            <a:ext cx="8393113" cy="3365500"/>
          </a:xfrm>
        </p:spPr>
        <p:txBody>
          <a:bodyPr/>
          <a:lstStyle/>
          <a:p>
            <a:pPr eaLnBrk="1" hangingPunct="1"/>
            <a:r>
              <a:rPr lang="en-US" altLang="en-US" sz="1800">
                <a:cs typeface="Times New Roman" panose="02020603050405020304" pitchFamily="18" charset="0"/>
              </a:rPr>
              <a:t>No explicit, formal criteria</a:t>
            </a:r>
          </a:p>
          <a:p>
            <a:pPr eaLnBrk="1" hangingPunct="1"/>
            <a:r>
              <a:rPr lang="en-US" altLang="en-US" sz="1800">
                <a:cs typeface="Times New Roman" panose="02020603050405020304" pitchFamily="18" charset="0"/>
              </a:rPr>
              <a:t>Sample size determined by informational needs</a:t>
            </a:r>
          </a:p>
          <a:p>
            <a:pPr eaLnBrk="1" hangingPunct="1"/>
            <a:r>
              <a:rPr lang="en-US" altLang="en-US" sz="1800">
                <a:cs typeface="Times New Roman" panose="02020603050405020304" pitchFamily="18" charset="0"/>
              </a:rPr>
              <a:t>Decisions to stop sampling guided by </a:t>
            </a:r>
            <a:r>
              <a:rPr lang="en-US" altLang="en-US" sz="1800" b="1" u="sng">
                <a:solidFill>
                  <a:srgbClr val="1666B6"/>
                </a:solidFill>
                <a:cs typeface="Times New Roman" panose="02020603050405020304" pitchFamily="18" charset="0"/>
              </a:rPr>
              <a:t>data saturation (</a:t>
            </a:r>
            <a:r>
              <a:rPr lang="en-US" altLang="en-US" sz="1800">
                <a:cs typeface="Times New Roman" panose="02020603050405020304" pitchFamily="18" charset="0"/>
              </a:rPr>
              <a:t>Sampling to the point at which redundancy of information is achieved)</a:t>
            </a:r>
          </a:p>
          <a:p>
            <a:pPr eaLnBrk="1" hangingPunct="1"/>
            <a:r>
              <a:rPr lang="en-US" altLang="en-US" sz="1800">
                <a:cs typeface="Times New Roman" panose="02020603050405020304" pitchFamily="18" charset="0"/>
              </a:rPr>
              <a:t>Data quality can affect sample size.</a:t>
            </a:r>
          </a:p>
          <a:p>
            <a:pPr eaLnBrk="1" hangingPunct="1"/>
            <a:r>
              <a:rPr lang="en-US" altLang="en-US" sz="1800">
                <a:cs typeface="Times New Roman" panose="02020603050405020304" pitchFamily="18" charset="0"/>
              </a:rPr>
              <a:t>Thick description support the transferability of qualitative research findings</a:t>
            </a:r>
          </a:p>
          <a:p>
            <a:pPr eaLnBrk="1" hangingPunct="1"/>
            <a:r>
              <a:rPr lang="en-US" altLang="en-US" sz="1800">
                <a:cs typeface="Times New Roman" panose="02020603050405020304" pitchFamily="18" charset="0"/>
              </a:rPr>
              <a:t>The main source of data for qualitative studies is in-depth interviews.</a:t>
            </a:r>
          </a:p>
          <a:p>
            <a:pPr eaLnBrk="1" hangingPunct="1"/>
            <a:endParaRPr lang="en-US" altLang="en-US" sz="180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xmlns="" id="{4550152C-A6E9-4726-A5EA-44D2A9652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338" y="1533525"/>
            <a:ext cx="9144000" cy="384175"/>
          </a:xfrm>
        </p:spPr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Sampling in the Main Qualitative Traditions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xmlns="" id="{BBB11DBF-DB9C-49B1-A5DF-9C232DD68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278063"/>
            <a:ext cx="8613775" cy="3471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Ethnography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>
                <a:cs typeface="Times New Roman" panose="02020603050405020304" pitchFamily="18" charset="0"/>
              </a:rPr>
              <a:t>Mingling with many members of the culture—a “big net” approach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>
                <a:cs typeface="Times New Roman" panose="02020603050405020304" pitchFamily="18" charset="0"/>
              </a:rPr>
              <a:t>Informal conversations with 25 to 50 informants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>
                <a:cs typeface="Times New Roman" panose="02020603050405020304" pitchFamily="18" charset="0"/>
              </a:rPr>
              <a:t>Multiple interviews with smaller number of </a:t>
            </a:r>
            <a:r>
              <a:rPr lang="en-US" altLang="en-US" sz="2400" b="1" u="sng">
                <a:solidFill>
                  <a:srgbClr val="1666B6"/>
                </a:solidFill>
                <a:cs typeface="Times New Roman" panose="02020603050405020304" pitchFamily="18" charset="0"/>
              </a:rPr>
              <a:t>key informants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>
                <a:cs typeface="Times New Roman" panose="02020603050405020304" pitchFamily="18" charset="0"/>
              </a:rPr>
              <a:t>Ethnographers sample not only people but also events, records, and other features of a culture.</a:t>
            </a:r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B1A48BC7-667B-4D02-86BD-4D989AA43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338" y="1706563"/>
            <a:ext cx="9144000" cy="384175"/>
          </a:xfrm>
        </p:spPr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Sampling in Phenomenology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xmlns="" id="{99434EDF-01D0-43D8-B536-ADF006A27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0200" y="2560638"/>
            <a:ext cx="8613775" cy="3471862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>
                <a:cs typeface="Times New Roman" panose="02020603050405020304" pitchFamily="18" charset="0"/>
              </a:rPr>
              <a:t>Relies on very small samples (often 10 or fewer)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>
                <a:cs typeface="Times New Roman" panose="02020603050405020304" pitchFamily="18" charset="0"/>
              </a:rPr>
              <a:t>Participants must have experienced phenomenon of interest</a:t>
            </a:r>
            <a:endParaRPr lang="en-US" altLang="en-US" sz="280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xmlns="" id="{EAD9F439-5414-4232-A978-58E1150C7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" y="1736725"/>
            <a:ext cx="9144000" cy="384175"/>
          </a:xfrm>
        </p:spPr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Sampling in Grounded Theory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xmlns="" id="{89F79C85-074D-4C9E-9733-EB9392C3C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0200" y="2773363"/>
            <a:ext cx="8318500" cy="3259137"/>
          </a:xfrm>
        </p:spPr>
        <p:txBody>
          <a:bodyPr/>
          <a:lstStyle/>
          <a:p>
            <a:pPr eaLnBrk="1" hangingPunct="1"/>
            <a:r>
              <a:rPr lang="en-US" altLang="en-US" sz="2400">
                <a:cs typeface="Times New Roman" panose="02020603050405020304" pitchFamily="18" charset="0"/>
              </a:rPr>
              <a:t>Typically involves samples of 20 to 40 people </a:t>
            </a:r>
          </a:p>
          <a:p>
            <a:pPr eaLnBrk="1" hangingPunct="1"/>
            <a:r>
              <a:rPr lang="en-US" altLang="en-US" sz="2400">
                <a:cs typeface="Times New Roman" panose="02020603050405020304" pitchFamily="18" charset="0"/>
              </a:rPr>
              <a:t>Selection of participants who can best contribute to emerging theory (usually theoretical sampling) </a:t>
            </a:r>
          </a:p>
          <a:p>
            <a:pPr eaLnBrk="1" hangingPunct="1"/>
            <a:r>
              <a:rPr lang="en-US" altLang="en-US" sz="2400"/>
              <a:t>In a grounded theory study, sampling, data collection, data analysis, and theory construction occur concurrently and iteratively.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xmlns="" id="{77E0196D-7E96-4EEC-A584-DBC6B40E7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1788" y="4075113"/>
            <a:ext cx="8524875" cy="384175"/>
          </a:xfrm>
        </p:spPr>
        <p:txBody>
          <a:bodyPr/>
          <a:lstStyle/>
          <a:p>
            <a:pPr algn="ctr" eaLnBrk="1" hangingPunct="1"/>
            <a:r>
              <a:rPr lang="en-US" altLang="en-US"/>
              <a:t>End of Presentation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7E5C3AFC-7DC9-4E9C-9E9F-094D291F8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038" y="1274763"/>
            <a:ext cx="9144000" cy="396875"/>
          </a:xfrm>
        </p:spPr>
        <p:txBody>
          <a:bodyPr/>
          <a:lstStyle/>
          <a:p>
            <a:pPr eaLnBrk="1" hangingPunct="1"/>
            <a:r>
              <a:rPr lang="en-US" altLang="en-US" sz="2900">
                <a:cs typeface="Times New Roman" panose="02020603050405020304" pitchFamily="18" charset="0"/>
              </a:rPr>
              <a:t>Sampling Goal in Quantitative Research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C13613A7-28FA-43FC-836F-5FE4377FC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0200" y="1790700"/>
            <a:ext cx="8613775" cy="4773613"/>
          </a:xfrm>
        </p:spPr>
        <p:txBody>
          <a:bodyPr/>
          <a:lstStyle/>
          <a:p>
            <a:pPr eaLnBrk="1" hangingPunct="1"/>
            <a:r>
              <a:rPr lang="en-US" altLang="en-US" sz="2400" b="1" u="sng">
                <a:solidFill>
                  <a:srgbClr val="1666B6"/>
                </a:solidFill>
                <a:cs typeface="Times New Roman" panose="02020603050405020304" pitchFamily="18" charset="0"/>
              </a:rPr>
              <a:t>Representative sample</a:t>
            </a:r>
          </a:p>
          <a:p>
            <a:pPr lvl="1" eaLnBrk="1" hangingPunct="1"/>
            <a:r>
              <a:rPr lang="en-US" altLang="en-US" sz="2400">
                <a:cs typeface="Times New Roman" panose="02020603050405020304" pitchFamily="18" charset="0"/>
              </a:rPr>
              <a:t>is a key criterion for evaluating sample quality</a:t>
            </a:r>
          </a:p>
          <a:p>
            <a:pPr lvl="1" eaLnBrk="1" hangingPunct="1"/>
            <a:r>
              <a:rPr lang="en-US" altLang="en-US" sz="2400">
                <a:cs typeface="Times New Roman" panose="02020603050405020304" pitchFamily="18" charset="0"/>
              </a:rPr>
              <a:t>A sample whose key characteristics closely approximate those of the population—a sampling goal in quantitative research</a:t>
            </a:r>
          </a:p>
          <a:p>
            <a:pPr eaLnBrk="1" hangingPunct="1"/>
            <a:r>
              <a:rPr lang="en-US" altLang="en-US" sz="2400">
                <a:cs typeface="Times New Roman" panose="02020603050405020304" pitchFamily="18" charset="0"/>
              </a:rPr>
              <a:t>More easily achieved with:</a:t>
            </a:r>
          </a:p>
          <a:p>
            <a:pPr lvl="1" eaLnBrk="1" hangingPunct="1"/>
            <a:r>
              <a:rPr lang="en-US" altLang="en-US" sz="2400">
                <a:cs typeface="Times New Roman" panose="02020603050405020304" pitchFamily="18" charset="0"/>
              </a:rPr>
              <a:t>Probability sampling</a:t>
            </a:r>
          </a:p>
          <a:p>
            <a:pPr lvl="1" eaLnBrk="1" hangingPunct="1"/>
            <a:r>
              <a:rPr lang="en-US" altLang="en-US" sz="2400">
                <a:cs typeface="Times New Roman" panose="02020603050405020304" pitchFamily="18" charset="0"/>
              </a:rPr>
              <a:t>Homogeneous populations</a:t>
            </a:r>
          </a:p>
          <a:p>
            <a:pPr lvl="1" eaLnBrk="1" hangingPunct="1"/>
            <a:r>
              <a:rPr lang="en-US" altLang="en-US" sz="2400">
                <a:cs typeface="Times New Roman" panose="02020603050405020304" pitchFamily="18" charset="0"/>
              </a:rPr>
              <a:t>Larger samples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DB544E99-138A-4898-BF78-F9B784B3E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338" y="1250950"/>
            <a:ext cx="9144000" cy="384175"/>
          </a:xfrm>
        </p:spPr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Sampling Problems in Quantitative Research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3BB34501-7615-46DB-A4A4-3C87382B5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0200" y="2062163"/>
            <a:ext cx="8613775" cy="3970337"/>
          </a:xfrm>
        </p:spPr>
        <p:txBody>
          <a:bodyPr/>
          <a:lstStyle/>
          <a:p>
            <a:pPr eaLnBrk="1" hangingPunct="1"/>
            <a:r>
              <a:rPr lang="en-US" altLang="en-US" sz="2800" b="1" u="sng">
                <a:solidFill>
                  <a:srgbClr val="1666B6"/>
                </a:solidFill>
                <a:cs typeface="Times New Roman" panose="02020603050405020304" pitchFamily="18" charset="0"/>
              </a:rPr>
              <a:t>Sampling bias</a:t>
            </a:r>
          </a:p>
          <a:p>
            <a:pPr lvl="1" eaLnBrk="1" hangingPunct="1"/>
            <a:r>
              <a:rPr lang="en-US" altLang="en-US" sz="2800">
                <a:cs typeface="Times New Roman" panose="02020603050405020304" pitchFamily="18" charset="0"/>
              </a:rPr>
              <a:t>The systematic over- or under-representation of segments of the population on key variables when the sample is </a:t>
            </a:r>
            <a:r>
              <a:rPr lang="en-US" altLang="en-US" sz="2800" i="1">
                <a:cs typeface="Times New Roman" panose="02020603050405020304" pitchFamily="18" charset="0"/>
              </a:rPr>
              <a:t>not </a:t>
            </a:r>
            <a:r>
              <a:rPr lang="en-US" altLang="en-US" sz="2800">
                <a:cs typeface="Times New Roman" panose="02020603050405020304" pitchFamily="18" charset="0"/>
              </a:rPr>
              <a:t>representative</a:t>
            </a:r>
          </a:p>
          <a:p>
            <a:pPr eaLnBrk="1" hangingPunct="1"/>
            <a:r>
              <a:rPr lang="en-US" altLang="en-US" sz="2800" b="1" u="sng">
                <a:solidFill>
                  <a:srgbClr val="1666B6"/>
                </a:solidFill>
                <a:cs typeface="Times New Roman" panose="02020603050405020304" pitchFamily="18" charset="0"/>
              </a:rPr>
              <a:t>Sampling error</a:t>
            </a:r>
          </a:p>
          <a:p>
            <a:pPr lvl="1" eaLnBrk="1" hangingPunct="1"/>
            <a:r>
              <a:rPr lang="en-US" altLang="en-US" sz="2800">
                <a:cs typeface="Times New Roman" panose="02020603050405020304" pitchFamily="18" charset="0"/>
              </a:rPr>
              <a:t>Differences between sample values and population values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21AC8CE4-4D7B-4455-85A6-025909C08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213" y="1611313"/>
            <a:ext cx="8240712" cy="388937"/>
          </a:xfrm>
        </p:spPr>
        <p:txBody>
          <a:bodyPr/>
          <a:lstStyle/>
          <a:p>
            <a:pPr eaLnBrk="1" hangingPunct="1"/>
            <a:r>
              <a:rPr lang="en-US" altLang="en-US" sz="3200">
                <a:cs typeface="Times New Roman" panose="02020603050405020304" pitchFamily="18" charset="0"/>
              </a:rPr>
              <a:t>Types of Sampling Designs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E618FECB-DA9F-4AD8-96EC-067B64421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1666B6"/>
                </a:solidFill>
                <a:cs typeface="Times New Roman" panose="02020603050405020304" pitchFamily="18" charset="0"/>
              </a:rPr>
              <a:t>Probability sampling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800">
                <a:cs typeface="Times New Roman" panose="02020603050405020304" pitchFamily="18" charset="0"/>
              </a:rPr>
              <a:t>Involves random selection of elements: each element has an equal, independent chance of being selected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1666B6"/>
                </a:solidFill>
                <a:cs typeface="Times New Roman" panose="02020603050405020304" pitchFamily="18" charset="0"/>
              </a:rPr>
              <a:t>Nonprobability sampling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800">
                <a:cs typeface="Times New Roman" panose="02020603050405020304" pitchFamily="18" charset="0"/>
              </a:rPr>
              <a:t>Does not involve selection of elements at random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BCF4F083-17BB-4261-9CE8-469F42596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 eaLnBrk="1" hangingPunct="1"/>
            <a:r>
              <a:rPr lang="en-US" altLang="en-US"/>
              <a:t>Question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A73A74D3-B881-40F2-A235-3CD28A05A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Is the following statement True or False?</a:t>
            </a:r>
          </a:p>
          <a:p>
            <a:pPr eaLnBrk="1" hangingPunct="1"/>
            <a:r>
              <a:rPr lang="en-US" altLang="en-US" sz="2800"/>
              <a:t>The difference between sample values and population values is referred to as the sampling bias.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472DA933-A736-4595-A3DC-38295D851E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 eaLnBrk="1" hangingPunct="1"/>
            <a:r>
              <a:rPr lang="en-US" altLang="en-US"/>
              <a:t>Answer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89F1E8D2-8BDB-4BC8-A1AA-192C74BE3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False</a:t>
            </a:r>
          </a:p>
          <a:p>
            <a:pPr lvl="1" eaLnBrk="1" hangingPunct="1"/>
            <a:r>
              <a:rPr lang="en-US" altLang="en-US" sz="2800"/>
              <a:t>The sampling bias is the systematic over- or under-representation of segments of the population on key variables when the sample is not representative. Sampling error is the difference between sample values and population values.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04591F18-C8B8-4BB4-886F-B443165A8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038" y="1250950"/>
            <a:ext cx="9144000" cy="1152525"/>
          </a:xfrm>
        </p:spPr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Types of Nonprobability Sampling—Quantitative Research</a:t>
            </a:r>
            <a:br>
              <a:rPr lang="en-US" altLang="en-US">
                <a:cs typeface="Times New Roman" panose="02020603050405020304" pitchFamily="18" charset="0"/>
              </a:rPr>
            </a:b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4E84C84B-5627-4E15-98CD-777D97F0E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7375" y="2505075"/>
            <a:ext cx="7656513" cy="3573463"/>
          </a:xfrm>
        </p:spPr>
        <p:txBody>
          <a:bodyPr/>
          <a:lstStyle/>
          <a:p>
            <a:pPr eaLnBrk="1" hangingPunct="1"/>
            <a:r>
              <a:rPr lang="en-US" altLang="en-US" sz="2800" b="1" u="sng">
                <a:cs typeface="Times New Roman" panose="02020603050405020304" pitchFamily="18" charset="0"/>
              </a:rPr>
              <a:t>Convenience</a:t>
            </a:r>
            <a:r>
              <a:rPr lang="en-US" altLang="en-US" sz="2800" b="1">
                <a:cs typeface="Times New Roman" panose="02020603050405020304" pitchFamily="18" charset="0"/>
              </a:rPr>
              <a:t> </a:t>
            </a:r>
            <a:r>
              <a:rPr lang="en-US" altLang="en-US" sz="2800" b="1" u="sng">
                <a:cs typeface="Times New Roman" panose="02020603050405020304" pitchFamily="18" charset="0"/>
              </a:rPr>
              <a:t>sampling</a:t>
            </a:r>
            <a:r>
              <a:rPr lang="en-US" altLang="en-US" sz="2800" b="1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u="sng">
                <a:cs typeface="Times New Roman" panose="02020603050405020304" pitchFamily="18" charset="0"/>
              </a:rPr>
              <a:t>Snowball</a:t>
            </a:r>
            <a:r>
              <a:rPr lang="en-US" altLang="en-US" sz="2800" b="1">
                <a:cs typeface="Times New Roman" panose="02020603050405020304" pitchFamily="18" charset="0"/>
              </a:rPr>
              <a:t> (network) </a:t>
            </a:r>
            <a:r>
              <a:rPr lang="en-US" altLang="en-US" sz="2800" b="1" u="sng">
                <a:cs typeface="Times New Roman" panose="02020603050405020304" pitchFamily="18" charset="0"/>
              </a:rPr>
              <a:t>sampling</a:t>
            </a:r>
            <a:r>
              <a:rPr lang="en-US" altLang="en-US" sz="2800" b="1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u="sng">
                <a:cs typeface="Times New Roman" panose="02020603050405020304" pitchFamily="18" charset="0"/>
              </a:rPr>
              <a:t>Quota sampling</a:t>
            </a:r>
          </a:p>
          <a:p>
            <a:pPr eaLnBrk="1" hangingPunct="1"/>
            <a:r>
              <a:rPr lang="en-US" altLang="en-US" sz="2800" b="1" u="sng">
                <a:cs typeface="Times New Roman" panose="02020603050405020304" pitchFamily="18" charset="0"/>
              </a:rPr>
              <a:t>Purposive sampling</a:t>
            </a:r>
            <a:endParaRPr lang="en-US" altLang="en-US" sz="2800" b="1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LWW TEMPLATE">
  <a:themeElements>
    <a:clrScheme name="">
      <a:dk1>
        <a:srgbClr val="000000"/>
      </a:dk1>
      <a:lt1>
        <a:srgbClr val="FFFFFF"/>
      </a:lt1>
      <a:dk2>
        <a:srgbClr val="006B76"/>
      </a:dk2>
      <a:lt2>
        <a:srgbClr val="000000"/>
      </a:lt2>
      <a:accent1>
        <a:srgbClr val="186EC4"/>
      </a:accent1>
      <a:accent2>
        <a:srgbClr val="CC9900"/>
      </a:accent2>
      <a:accent3>
        <a:srgbClr val="FFFFFF"/>
      </a:accent3>
      <a:accent4>
        <a:srgbClr val="000000"/>
      </a:accent4>
      <a:accent5>
        <a:srgbClr val="ABBADE"/>
      </a:accent5>
      <a:accent6>
        <a:srgbClr val="B98A00"/>
      </a:accent6>
      <a:hlink>
        <a:srgbClr val="FF0000"/>
      </a:hlink>
      <a:folHlink>
        <a:srgbClr val="009900"/>
      </a:folHlink>
    </a:clrScheme>
    <a:fontScheme name="LWW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LWW 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G:\Q299xx.LWW\LWW TEMPLATE.ppt</Template>
  <TotalTime>944</TotalTime>
  <Words>1268</Words>
  <Application>Microsoft Office PowerPoint</Application>
  <PresentationFormat>On-screen Show (4:3)</PresentationFormat>
  <Paragraphs>205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LWW TEMPLATE</vt:lpstr>
      <vt:lpstr>Chapter 12  Sampling Plans Dr. Imad Thultheen</vt:lpstr>
      <vt:lpstr>Basic Sampling Concepts</vt:lpstr>
      <vt:lpstr>Basic Sampling Concepts (cont.)</vt:lpstr>
      <vt:lpstr>Sampling Goal in Quantitative Research</vt:lpstr>
      <vt:lpstr>Sampling Problems in Quantitative Research </vt:lpstr>
      <vt:lpstr>Types of Sampling Designs </vt:lpstr>
      <vt:lpstr>Question</vt:lpstr>
      <vt:lpstr>Answer</vt:lpstr>
      <vt:lpstr>Types of Nonprobability Sampling—Quantitative Research </vt:lpstr>
      <vt:lpstr>Convenience Sampling</vt:lpstr>
      <vt:lpstr>Snowball Sampling</vt:lpstr>
      <vt:lpstr>Quota Sampling</vt:lpstr>
      <vt:lpstr> </vt:lpstr>
      <vt:lpstr>Question</vt:lpstr>
      <vt:lpstr>Answer</vt:lpstr>
      <vt:lpstr>Consecutive Sampling</vt:lpstr>
      <vt:lpstr>Purposive (Judgmental) Sampling</vt:lpstr>
      <vt:lpstr>Types of Probability Sampling</vt:lpstr>
      <vt:lpstr>Simple Random Sampling</vt:lpstr>
      <vt:lpstr>Stratified Random Sampling</vt:lpstr>
      <vt:lpstr>Cluster (Multistage) Sampling</vt:lpstr>
      <vt:lpstr>Systematic sampling </vt:lpstr>
      <vt:lpstr>Question</vt:lpstr>
      <vt:lpstr>Answer</vt:lpstr>
      <vt:lpstr> Sample Size </vt:lpstr>
      <vt:lpstr>PowerPoint Presentation</vt:lpstr>
      <vt:lpstr>Sampling in Qualitative Research</vt:lpstr>
      <vt:lpstr>Methods of Sampling in Qualitative  Research</vt:lpstr>
      <vt:lpstr>Types of Purposive Sampling  in Qualitative Research (Examples)</vt:lpstr>
      <vt:lpstr>Theoretical Sampling</vt:lpstr>
      <vt:lpstr>Question</vt:lpstr>
      <vt:lpstr>Answer</vt:lpstr>
      <vt:lpstr>Sample Size in Qualitative Research</vt:lpstr>
      <vt:lpstr>Sampling in the Main Qualitative Traditions</vt:lpstr>
      <vt:lpstr>Sampling in Phenomenology</vt:lpstr>
      <vt:lpstr>Sampling in Grounded Theory</vt:lpstr>
      <vt:lpstr>End of Presentation</vt:lpstr>
    </vt:vector>
  </TitlesOfParts>
  <Company>Wolters Kluwer Health - Lippincott Williams &amp; Wilkins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LWW PPT Slide Template Master</dc:title>
  <dc:creator>Dale Gray</dc:creator>
  <cp:lastModifiedBy>Mahmoud</cp:lastModifiedBy>
  <cp:revision>102</cp:revision>
  <cp:lastPrinted>2001-01-03T19:47:24Z</cp:lastPrinted>
  <dcterms:created xsi:type="dcterms:W3CDTF">2001-02-15T19:07:27Z</dcterms:created>
  <dcterms:modified xsi:type="dcterms:W3CDTF">2025-04-22T09:05:38Z</dcterms:modified>
</cp:coreProperties>
</file>