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105"/>
  </p:notesMasterIdLst>
  <p:handoutMasterIdLst>
    <p:handoutMasterId r:id="rId106"/>
  </p:handoutMasterIdLst>
  <p:sldIdLst>
    <p:sldId id="449" r:id="rId2"/>
    <p:sldId id="450" r:id="rId3"/>
    <p:sldId id="451" r:id="rId4"/>
    <p:sldId id="260" r:id="rId5"/>
    <p:sldId id="272" r:id="rId6"/>
    <p:sldId id="469" r:id="rId7"/>
    <p:sldId id="355" r:id="rId8"/>
    <p:sldId id="261" r:id="rId9"/>
    <p:sldId id="448" r:id="rId10"/>
    <p:sldId id="467" r:id="rId11"/>
    <p:sldId id="325" r:id="rId12"/>
    <p:sldId id="476" r:id="rId13"/>
    <p:sldId id="477" r:id="rId14"/>
    <p:sldId id="329" r:id="rId15"/>
    <p:sldId id="338" r:id="rId16"/>
    <p:sldId id="478" r:id="rId17"/>
    <p:sldId id="330" r:id="rId18"/>
    <p:sldId id="479" r:id="rId19"/>
    <p:sldId id="332" r:id="rId20"/>
    <p:sldId id="333" r:id="rId21"/>
    <p:sldId id="462" r:id="rId22"/>
    <p:sldId id="335" r:id="rId23"/>
    <p:sldId id="481" r:id="rId24"/>
    <p:sldId id="459" r:id="rId25"/>
    <p:sldId id="493" r:id="rId26"/>
    <p:sldId id="500" r:id="rId27"/>
    <p:sldId id="482" r:id="rId28"/>
    <p:sldId id="494" r:id="rId29"/>
    <p:sldId id="495" r:id="rId30"/>
    <p:sldId id="497" r:id="rId31"/>
    <p:sldId id="489" r:id="rId32"/>
    <p:sldId id="499" r:id="rId33"/>
    <p:sldId id="498" r:id="rId34"/>
    <p:sldId id="501" r:id="rId35"/>
    <p:sldId id="465" r:id="rId36"/>
    <p:sldId id="484" r:id="rId37"/>
    <p:sldId id="485" r:id="rId38"/>
    <p:sldId id="486" r:id="rId39"/>
    <p:sldId id="472" r:id="rId40"/>
    <p:sldId id="502" r:id="rId41"/>
    <p:sldId id="356" r:id="rId42"/>
    <p:sldId id="341" r:id="rId43"/>
    <p:sldId id="344" r:id="rId44"/>
    <p:sldId id="427" r:id="rId45"/>
    <p:sldId id="339" r:id="rId46"/>
    <p:sldId id="428" r:id="rId47"/>
    <p:sldId id="342" r:id="rId48"/>
    <p:sldId id="343" r:id="rId49"/>
    <p:sldId id="503" r:id="rId50"/>
    <p:sldId id="354" r:id="rId51"/>
    <p:sldId id="362" r:id="rId52"/>
    <p:sldId id="361" r:id="rId53"/>
    <p:sldId id="522" r:id="rId54"/>
    <p:sldId id="523" r:id="rId55"/>
    <p:sldId id="524" r:id="rId56"/>
    <p:sldId id="349" r:id="rId57"/>
    <p:sldId id="346" r:id="rId58"/>
    <p:sldId id="347" r:id="rId59"/>
    <p:sldId id="441" r:id="rId60"/>
    <p:sldId id="350" r:id="rId61"/>
    <p:sldId id="348" r:id="rId62"/>
    <p:sldId id="351" r:id="rId63"/>
    <p:sldId id="357" r:id="rId64"/>
    <p:sldId id="363" r:id="rId65"/>
    <p:sldId id="387" r:id="rId66"/>
    <p:sldId id="369" r:id="rId67"/>
    <p:sldId id="473" r:id="rId68"/>
    <p:sldId id="386" r:id="rId69"/>
    <p:sldId id="388" r:id="rId70"/>
    <p:sldId id="368" r:id="rId71"/>
    <p:sldId id="390" r:id="rId72"/>
    <p:sldId id="366" r:id="rId73"/>
    <p:sldId id="463" r:id="rId74"/>
    <p:sldId id="461" r:id="rId75"/>
    <p:sldId id="430" r:id="rId76"/>
    <p:sldId id="435" r:id="rId77"/>
    <p:sldId id="379" r:id="rId78"/>
    <p:sldId id="442" r:id="rId79"/>
    <p:sldId id="378" r:id="rId80"/>
    <p:sldId id="380" r:id="rId81"/>
    <p:sldId id="381" r:id="rId82"/>
    <p:sldId id="437" r:id="rId83"/>
    <p:sldId id="345" r:id="rId84"/>
    <p:sldId id="419" r:id="rId85"/>
    <p:sldId id="418" r:id="rId86"/>
    <p:sldId id="420" r:id="rId87"/>
    <p:sldId id="504" r:id="rId88"/>
    <p:sldId id="505" r:id="rId89"/>
    <p:sldId id="506" r:id="rId90"/>
    <p:sldId id="507" r:id="rId91"/>
    <p:sldId id="508" r:id="rId92"/>
    <p:sldId id="509" r:id="rId93"/>
    <p:sldId id="510" r:id="rId94"/>
    <p:sldId id="511" r:id="rId95"/>
    <p:sldId id="512" r:id="rId96"/>
    <p:sldId id="513" r:id="rId97"/>
    <p:sldId id="514" r:id="rId98"/>
    <p:sldId id="515" r:id="rId99"/>
    <p:sldId id="516" r:id="rId100"/>
    <p:sldId id="517" r:id="rId101"/>
    <p:sldId id="518" r:id="rId102"/>
    <p:sldId id="520" r:id="rId103"/>
    <p:sldId id="521" r:id="rId104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9A9A9"/>
    <a:srgbClr val="C7C7C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8569" autoAdjust="0"/>
  </p:normalViewPr>
  <p:slideViewPr>
    <p:cSldViewPr snapToGrid="0">
      <p:cViewPr>
        <p:scale>
          <a:sx n="70" d="100"/>
          <a:sy n="70" d="100"/>
        </p:scale>
        <p:origin x="-1164" y="-180"/>
      </p:cViewPr>
      <p:guideLst>
        <p:guide orient="horz" pos="1836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6693AB-2E61-4DE7-AF4D-8FA761BA0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95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EC1EA4-8629-41E3-8F77-CF51ABDA6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14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CB7CD-3264-4885-8A00-76F02884FD14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3B628-D6BC-49E4-B5F3-DC99FFDC7A3C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6DC84-389D-49D7-9ADF-BB0CEE73A0AC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6DC84-389D-49D7-9ADF-BB0CEE73A0AC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20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0DA16-DFD4-4F81-9C69-ADFEC4D09D84}" type="slidenum">
              <a:rPr lang="en-US"/>
              <a:pPr/>
              <a:t>26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20EC8-C223-4373-B19A-FF8DCA5284B0}" type="slidenum">
              <a:rPr lang="en-US"/>
              <a:pPr/>
              <a:t>28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036A5-2ADE-4808-8376-CFD2233C40C4}" type="slidenum">
              <a:rPr lang="en-US"/>
              <a:pPr/>
              <a:t>31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940D6-DE8C-4DED-922F-DDA2E11E0920}" type="slidenum">
              <a:rPr lang="en-US"/>
              <a:pPr/>
              <a:t>32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82E84-2852-4749-974B-2D507C21B57A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42759-453D-44F6-9DA3-33EA3C593A70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E84660-B892-48B6-9176-509BC2685187}" type="slidenum">
              <a:rPr lang="en-GB" sz="1200">
                <a:latin typeface="Arial" charset="0"/>
              </a:rPr>
              <a:pPr algn="r"/>
              <a:t>56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E11271-C482-4421-95D8-E98DA153AEAF}" type="slidenum">
              <a:rPr lang="en-GB" sz="1200">
                <a:latin typeface="Arial" charset="0"/>
              </a:rPr>
              <a:pPr algn="r"/>
              <a:t>57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1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AA5C6-DE72-49B2-86DB-AC5705759D82}" type="slidenum">
              <a:rPr lang="en-GB" smtClean="0"/>
              <a:pPr/>
              <a:t>62</a:t>
            </a:fld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8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71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72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75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76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78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80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E6794-B0A5-4A45-8F1C-20E06AD76929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A221F-9050-4EDD-B11B-89FE6F4428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E7ED4-7990-4EB0-83DF-59D72C4AB146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97ED7-4C86-4D00-AE79-AC7F5B024C44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7AF2FB-FB68-4C79-9992-7A410D67AA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8386-E94E-4FDB-B8C2-79F766C6CA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F39AA-C459-47F2-A96D-E37109CDEE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940D-C249-4294-8ECB-6479F8140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7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3F41C-D939-4902-B291-F8A2BC2545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638C91-B624-4E28-83ED-434CC5485C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7866C-4C6B-4FA0-8A8A-810BA54771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0081-504A-49BC-B7DB-EE127C2B76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3806B-4E8D-459E-B82C-A96515EC1B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0388F-268F-4F1F-AB6B-91792B85F1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4D810-CA98-4BC8-BE65-771EE32876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C11A68-414C-4547-91D7-416E943D8E9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9343C2-41EE-41DF-9905-8CE6C5DC94C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2784" y="1845702"/>
            <a:ext cx="7772400" cy="1829761"/>
          </a:xfrm>
        </p:spPr>
        <p:txBody>
          <a:bodyPr>
            <a:normAutofit/>
          </a:bodyPr>
          <a:lstStyle/>
          <a:p>
            <a:pPr eaLnBrk="1" hangingPunct="1"/>
            <a:r>
              <a:rPr lang="en-GB" sz="6000" b="1" dirty="0" smtClean="0">
                <a:solidFill>
                  <a:schemeClr val="tx2"/>
                </a:solidFill>
                <a:latin typeface="Calibri" pitchFamily="34" charset="0"/>
              </a:rPr>
              <a:t>Nutrients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1577" y="4471127"/>
            <a:ext cx="7772400" cy="1199704"/>
          </a:xfrm>
        </p:spPr>
        <p:txBody>
          <a:bodyPr>
            <a:noAutofit/>
          </a:bodyPr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  <a:latin typeface="Calibri" pitchFamily="34" charset="0"/>
              </a:rPr>
              <a:t>Ola </a:t>
            </a:r>
            <a:r>
              <a:rPr lang="en-GB" b="1" dirty="0" err="1" smtClean="0">
                <a:solidFill>
                  <a:schemeClr val="tx1"/>
                </a:solidFill>
                <a:latin typeface="Calibri" pitchFamily="34" charset="0"/>
              </a:rPr>
              <a:t>anabtawi</a:t>
            </a:r>
            <a:endParaRPr lang="en-GB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H</a:t>
            </a:r>
            <a:r>
              <a:rPr lang="en-GB" b="1" dirty="0" err="1" smtClean="0">
                <a:solidFill>
                  <a:schemeClr val="tx1"/>
                </a:solidFill>
                <a:latin typeface="Calibri" pitchFamily="34" charset="0"/>
              </a:rPr>
              <a:t>uman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</a:rPr>
              <a:t> nutrition</a:t>
            </a:r>
          </a:p>
          <a:p>
            <a:pPr eaLnBrk="1" hangingPunct="1"/>
            <a:endParaRPr lang="en-GB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381000"/>
            <a:ext cx="2724150" cy="1895475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Monosaccharide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Disaccharide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Oligosaccharide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Polysaccharide</a:t>
            </a:r>
            <a:endParaRPr lang="en-GB" b="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4350" y="447675"/>
            <a:ext cx="657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atin typeface="Calibri" pitchFamily="34" charset="0"/>
              </a:rPr>
              <a:t>?</a:t>
            </a:r>
            <a:endParaRPr lang="en-GB" sz="9600" b="1" dirty="0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33584" y="821267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141633" y="818621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09925" y="3024186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52675" y="3024186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067175" y="3019423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448425" y="4310062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305675" y="4310062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96175" y="3067043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924800" y="374332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638925" y="3062280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924425" y="302418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798608" y="3045348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64492" y="554937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493308" y="301836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655608" y="5537203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546725" y="5541433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28650" y="570547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management:</a:t>
            </a:r>
          </a:p>
          <a:p>
            <a:r>
              <a:rPr lang="en-US" dirty="0"/>
              <a:t>High-fiber and whole-grain foods help a person to </a:t>
            </a:r>
            <a:r>
              <a:rPr lang="en-US" dirty="0" smtClean="0"/>
              <a:t>maintain a </a:t>
            </a:r>
            <a:r>
              <a:rPr lang="en-US" dirty="0"/>
              <a:t>healthy body </a:t>
            </a:r>
            <a:r>
              <a:rPr lang="en-US" dirty="0" smtClean="0"/>
              <a:t>weight.</a:t>
            </a:r>
          </a:p>
          <a:p>
            <a:endParaRPr lang="en-US" dirty="0"/>
          </a:p>
          <a:p>
            <a:r>
              <a:rPr lang="en-US" dirty="0" smtClean="0"/>
              <a:t>Foods </a:t>
            </a:r>
            <a:r>
              <a:rPr lang="en-US" dirty="0"/>
              <a:t>rich in complex carbohydrates tend to be </a:t>
            </a:r>
            <a:r>
              <a:rPr lang="en-US" dirty="0" smtClean="0"/>
              <a:t>low in </a:t>
            </a:r>
            <a:r>
              <a:rPr lang="en-US" dirty="0"/>
              <a:t>fat and added sugars and can therefore promote weight loss by delivering </a:t>
            </a:r>
            <a:r>
              <a:rPr lang="en-US" dirty="0" smtClean="0"/>
              <a:t>less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Harmful effect of fiber (123)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fiber: cause abdominal discomfort, gas, diarrhea. </a:t>
            </a:r>
          </a:p>
          <a:p>
            <a:r>
              <a:rPr lang="en-US" dirty="0" smtClean="0"/>
              <a:t>Can obstruct the GI </a:t>
            </a:r>
          </a:p>
          <a:p>
            <a:endParaRPr lang="en-US" dirty="0"/>
          </a:p>
          <a:p>
            <a:r>
              <a:rPr lang="en-US" dirty="0" smtClean="0"/>
              <a:t>Make the food less in calories ( not good for </a:t>
            </a:r>
            <a:r>
              <a:rPr lang="en-US" dirty="0" err="1" smtClean="0"/>
              <a:t>malnurished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Increase fiber gradually, drink plenty of water.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IBS: FODMAP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fiber intake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whole meal grains</a:t>
            </a:r>
          </a:p>
          <a:p>
            <a:r>
              <a:rPr lang="en-US" dirty="0" smtClean="0"/>
              <a:t>Eat vegetables daily </a:t>
            </a:r>
          </a:p>
          <a:p>
            <a:r>
              <a:rPr lang="en-US" dirty="0" smtClean="0"/>
              <a:t>Eat fruits daily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sweetener (132)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072651" cy="4373563"/>
          </a:xfrm>
        </p:spPr>
        <p:txBody>
          <a:bodyPr/>
          <a:lstStyle/>
          <a:p>
            <a:r>
              <a:rPr lang="en-US" dirty="0" smtClean="0"/>
              <a:t>FDA approved </a:t>
            </a:r>
          </a:p>
          <a:p>
            <a:r>
              <a:rPr lang="en-US" dirty="0" smtClean="0"/>
              <a:t>Saccharin, </a:t>
            </a:r>
            <a:r>
              <a:rPr lang="en-US" dirty="0" smtClean="0"/>
              <a:t>aspartame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acesulfame</a:t>
            </a:r>
            <a:r>
              <a:rPr lang="en-US" dirty="0" smtClean="0"/>
              <a:t> </a:t>
            </a:r>
            <a:r>
              <a:rPr lang="en-US" dirty="0" smtClean="0"/>
              <a:t>potassium </a:t>
            </a:r>
            <a:r>
              <a:rPr lang="en-US" dirty="0"/>
              <a:t>(</a:t>
            </a:r>
            <a:r>
              <a:rPr lang="en-US" dirty="0" err="1"/>
              <a:t>acesulfame</a:t>
            </a:r>
            <a:r>
              <a:rPr lang="en-US" dirty="0"/>
              <a:t>-K), sucralose, and </a:t>
            </a:r>
            <a:r>
              <a:rPr lang="en-US" dirty="0" err="1"/>
              <a:t>neotame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Stevia: herbal sweetener </a:t>
            </a:r>
            <a:endParaRPr lang="en-US" dirty="0" smtClean="0"/>
          </a:p>
          <a:p>
            <a:r>
              <a:rPr lang="en-US" dirty="0" smtClean="0"/>
              <a:t>Fructose : NAFL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381" y="-1248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Classification of carbohydrates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241909"/>
              </p:ext>
            </p:extLst>
          </p:nvPr>
        </p:nvGraphicFramePr>
        <p:xfrm>
          <a:off x="266398" y="1476257"/>
          <a:ext cx="8561672" cy="4472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595"/>
                <a:gridCol w="3215811"/>
                <a:gridCol w="3701266"/>
              </a:tblGrid>
              <a:tr h="57971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itchFamily="34" charset="0"/>
                        </a:rPr>
                        <a:t>CLASS (DP)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itchFamily="34" charset="0"/>
                        </a:rPr>
                        <a:t>SUBGROUP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itchFamily="34" charset="0"/>
                        </a:rPr>
                        <a:t>EXAMPLES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41993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Sugars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r>
                        <a:rPr lang="en-GB" sz="1600" baseline="0" dirty="0" smtClean="0">
                          <a:latin typeface="Calibri" pitchFamily="34" charset="0"/>
                        </a:rPr>
                        <a:t>(1 – 2)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Monosaccharides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Disaccharides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Polyols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(sugar alcohols)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Glucose, fructose, galactose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Sucrose, lactose,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maltose, </a:t>
                      </a:r>
                    </a:p>
                    <a:p>
                      <a:endParaRPr lang="en-GB" sz="1600" baseline="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baseline="0" dirty="0" err="1" smtClean="0">
                          <a:latin typeface="Calibri" pitchFamily="34" charset="0"/>
                        </a:rPr>
                        <a:t>Sorbitol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mannitol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lactitol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xylitol</a:t>
                      </a:r>
                      <a:endParaRPr lang="en-GB" sz="1600" baseline="0" dirty="0" smtClean="0">
                        <a:latin typeface="Calibri" pitchFamily="34" charset="0"/>
                      </a:endParaRPr>
                    </a:p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187584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Oligosaccharides </a:t>
                      </a: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(3 – 9)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a-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glucans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m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alto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-oligosaccharides)</a:t>
                      </a:r>
                      <a:endParaRPr lang="en-GB" sz="1600" dirty="0">
                        <a:latin typeface="Calibri" pitchFamily="34" charset="0"/>
                      </a:endParaRP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Non a-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glucan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 oligosaccharides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Maltodextrins</a:t>
                      </a:r>
                      <a:endParaRPr lang="en-GB" sz="1600" dirty="0">
                        <a:latin typeface="Calibri" pitchFamily="34" charset="0"/>
                      </a:endParaRP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Raffinose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fructo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- and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galacto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-oligosaccharides,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polydextrose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, inulin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15070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Polysaccharides </a:t>
                      </a: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(&gt;9)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Starch (a-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glucans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)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Non-starch polysaccharides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Amylose,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amylopectin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, modified starches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Cellulose,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hemicellulose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, pectin,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arabinoxylans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, plant gums. 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130" y="5913912"/>
            <a:ext cx="858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amylose </a:t>
            </a:r>
            <a:r>
              <a:rPr lang="en-US" sz="1600" dirty="0"/>
              <a:t>A digestible straight-chain type </a:t>
            </a:r>
            <a:r>
              <a:rPr lang="en-US" sz="1600" dirty="0" smtClean="0"/>
              <a:t>of starch </a:t>
            </a:r>
            <a:r>
              <a:rPr lang="en-US" sz="1600" dirty="0"/>
              <a:t>composed of glucose units.</a:t>
            </a:r>
          </a:p>
          <a:p>
            <a:r>
              <a:rPr lang="en-US" sz="1600" b="1" dirty="0"/>
              <a:t>amylopectin </a:t>
            </a:r>
            <a:r>
              <a:rPr lang="en-US" sz="1600" dirty="0"/>
              <a:t>A digestible </a:t>
            </a:r>
            <a:r>
              <a:rPr lang="en-US" sz="1600" dirty="0" smtClean="0"/>
              <a:t>branched-chain type </a:t>
            </a:r>
            <a:r>
              <a:rPr lang="en-US" sz="1600" dirty="0"/>
              <a:t>of starch composed of glucose units.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964"/>
            <a:ext cx="8229600" cy="796636"/>
          </a:xfrm>
        </p:spPr>
        <p:txBody>
          <a:bodyPr/>
          <a:lstStyle/>
          <a:p>
            <a:r>
              <a:rPr lang="en-US" dirty="0" smtClean="0"/>
              <a:t>Structural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43600"/>
            <a:ext cx="8229600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Source: advanced nutrition and human metabolism  (P:64)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18163" r="15393" b="27840"/>
          <a:stretch/>
        </p:blipFill>
        <p:spPr bwMode="auto">
          <a:xfrm>
            <a:off x="381000" y="1143001"/>
            <a:ext cx="8382000" cy="47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/>
              <a:t>Source: Contemporary nutrition, functional approach 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11706" r="51140" b="8333"/>
          <a:stretch/>
        </p:blipFill>
        <p:spPr bwMode="auto">
          <a:xfrm>
            <a:off x="457200" y="3810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76" y="-358594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latin typeface="Calibri" pitchFamily="34" charset="0"/>
              </a:rPr>
              <a:t>Monosaccharides</a:t>
            </a:r>
            <a:endParaRPr lang="en-GB" b="1" dirty="0" smtClean="0"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41443" y="1244136"/>
            <a:ext cx="8686800" cy="49831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Glucose, fructose and </a:t>
            </a:r>
            <a:r>
              <a:rPr lang="en-GB" sz="2000" dirty="0" err="1" smtClean="0">
                <a:latin typeface="Calibri" pitchFamily="34" charset="0"/>
              </a:rPr>
              <a:t>galactose</a:t>
            </a:r>
            <a:r>
              <a:rPr lang="en-GB" sz="2000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Building blocks of naturally </a:t>
            </a:r>
            <a:r>
              <a:rPr lang="en-GB" sz="2000" dirty="0" err="1" smtClean="0">
                <a:latin typeface="Calibri" pitchFamily="34" charset="0"/>
              </a:rPr>
              <a:t>occuring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di</a:t>
            </a:r>
            <a:r>
              <a:rPr lang="en-GB" sz="2000" dirty="0" smtClean="0">
                <a:latin typeface="Calibri" pitchFamily="34" charset="0"/>
              </a:rPr>
              <a:t>-, </a:t>
            </a:r>
            <a:r>
              <a:rPr lang="en-GB" sz="2000" dirty="0" err="1" smtClean="0">
                <a:latin typeface="Calibri" pitchFamily="34" charset="0"/>
              </a:rPr>
              <a:t>oligo</a:t>
            </a:r>
            <a:r>
              <a:rPr lang="en-GB" sz="2000" dirty="0" smtClean="0">
                <a:latin typeface="Calibri" pitchFamily="34" charset="0"/>
              </a:rPr>
              <a:t>-, and poly- </a:t>
            </a:r>
            <a:r>
              <a:rPr lang="en-GB" sz="2000" dirty="0" err="1" smtClean="0">
                <a:latin typeface="Calibri" pitchFamily="34" charset="0"/>
              </a:rPr>
              <a:t>saccharides</a:t>
            </a:r>
            <a:endParaRPr lang="en-GB" sz="2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Same formula (C</a:t>
            </a:r>
            <a:r>
              <a:rPr lang="en-GB" sz="2000" baseline="-25000" dirty="0" smtClean="0">
                <a:latin typeface="Calibri" pitchFamily="34" charset="0"/>
              </a:rPr>
              <a:t>6</a:t>
            </a:r>
            <a:r>
              <a:rPr lang="en-GB" sz="2000" dirty="0" smtClean="0">
                <a:latin typeface="Calibri" pitchFamily="34" charset="0"/>
              </a:rPr>
              <a:t>H</a:t>
            </a:r>
            <a:r>
              <a:rPr lang="en-GB" sz="2000" baseline="-25000" dirty="0" smtClean="0">
                <a:latin typeface="Calibri" pitchFamily="34" charset="0"/>
              </a:rPr>
              <a:t>12</a:t>
            </a:r>
            <a:r>
              <a:rPr lang="en-GB" sz="2000" dirty="0" smtClean="0">
                <a:latin typeface="Calibri" pitchFamily="34" charset="0"/>
              </a:rPr>
              <a:t>0</a:t>
            </a:r>
            <a:r>
              <a:rPr lang="en-GB" sz="2000" baseline="-25000" dirty="0" smtClean="0">
                <a:latin typeface="Calibri" pitchFamily="34" charset="0"/>
              </a:rPr>
              <a:t>6</a:t>
            </a:r>
            <a:r>
              <a:rPr lang="en-GB" sz="2000" dirty="0" smtClean="0">
                <a:latin typeface="Calibri" pitchFamily="34" charset="0"/>
              </a:rPr>
              <a:t>) but different structure</a:t>
            </a:r>
          </a:p>
          <a:p>
            <a:pPr lvl="4">
              <a:buFont typeface="Wingdings" pitchFamily="2" charset="2"/>
              <a:buChar char="§"/>
            </a:pPr>
            <a:endParaRPr lang="en-GB" sz="20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Dietary sources of glucose and fructose: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Honey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Cooked/dried fruit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F</a:t>
            </a:r>
            <a:r>
              <a:rPr lang="en-GB" sz="2000" dirty="0" smtClean="0">
                <a:latin typeface="Calibri" pitchFamily="34" charset="0"/>
              </a:rPr>
              <a:t>ruit, berries &amp; vegetables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Corn syrup used by food industry</a:t>
            </a:r>
          </a:p>
          <a:p>
            <a:pPr lvl="4">
              <a:buFont typeface="Wingdings" pitchFamily="2" charset="2"/>
              <a:buChar char="§"/>
            </a:pPr>
            <a:endParaRPr lang="en-GB" sz="20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err="1" smtClean="0">
                <a:latin typeface="Calibri" pitchFamily="34" charset="0"/>
              </a:rPr>
              <a:t>Galactose</a:t>
            </a:r>
            <a:r>
              <a:rPr lang="en-GB" sz="2000" dirty="0" smtClean="0">
                <a:latin typeface="Calibri" pitchFamily="34" charset="0"/>
              </a:rPr>
              <a:t> </a:t>
            </a:r>
          </a:p>
          <a:p>
            <a:pPr lvl="1">
              <a:buSzPct val="81000"/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Not normally found in its native form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Hydrolysed from its disaccharide lactose (Glucose + </a:t>
            </a:r>
            <a:r>
              <a:rPr lang="en-GB" sz="2000" dirty="0" err="1" smtClean="0">
                <a:latin typeface="Calibri" pitchFamily="34" charset="0"/>
              </a:rPr>
              <a:t>Galactose</a:t>
            </a:r>
            <a:r>
              <a:rPr lang="en-GB" sz="2000" dirty="0" smtClean="0">
                <a:latin typeface="Calibri" pitchFamily="34" charset="0"/>
              </a:rPr>
              <a:t>) in milk or dairy products</a:t>
            </a:r>
          </a:p>
        </p:txBody>
      </p:sp>
      <p:pic>
        <p:nvPicPr>
          <p:cNvPr id="105474" name="Picture 2" descr="http://img.sparknotes.com/figures/8/81676752447f7574c97a427f4fb5b546/figu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310" y="3070406"/>
            <a:ext cx="3396795" cy="1358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586" y="-226031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Linking </a:t>
            </a:r>
            <a:r>
              <a:rPr lang="en-GB" b="1" dirty="0" err="1" smtClean="0">
                <a:latin typeface="Calibri" pitchFamily="34" charset="0"/>
              </a:rPr>
              <a:t>monosaccharies</a:t>
            </a:r>
            <a:endParaRPr lang="en-GB" b="1" dirty="0" smtClean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8373" y="1182184"/>
            <a:ext cx="5839101" cy="5675816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b="0" dirty="0" err="1" smtClean="0">
                <a:latin typeface="Calibri" pitchFamily="34" charset="0"/>
              </a:rPr>
              <a:t>Monosaccharides</a:t>
            </a:r>
            <a:r>
              <a:rPr lang="en-GB" b="0" dirty="0" smtClean="0">
                <a:latin typeface="Calibri" pitchFamily="34" charset="0"/>
              </a:rPr>
              <a:t> can be linked together by a </a:t>
            </a:r>
            <a:r>
              <a:rPr lang="en-GB" b="0" u="sng" dirty="0" err="1" smtClean="0">
                <a:latin typeface="Calibri" pitchFamily="34" charset="0"/>
              </a:rPr>
              <a:t>glycosidic</a:t>
            </a:r>
            <a:r>
              <a:rPr lang="en-GB" b="0" dirty="0" smtClean="0">
                <a:latin typeface="Calibri" pitchFamily="34" charset="0"/>
              </a:rPr>
              <a:t> bond</a:t>
            </a:r>
            <a:endParaRPr lang="en-GB" b="0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</p:txBody>
      </p:sp>
      <p:pic>
        <p:nvPicPr>
          <p:cNvPr id="103434" name="Picture 10" descr="http://mybiochem.files.wordpress.com/2011/01/glucose-fructose-sucrose.jpg"/>
          <p:cNvPicPr>
            <a:picLocks noChangeAspect="1" noChangeArrowheads="1"/>
          </p:cNvPicPr>
          <p:nvPr/>
        </p:nvPicPr>
        <p:blipFill>
          <a:blip r:embed="rId3" cstate="print"/>
          <a:srcRect l="9455" t="9310" r="17454" b="4872"/>
          <a:stretch>
            <a:fillRect/>
          </a:stretch>
        </p:blipFill>
        <p:spPr bwMode="auto">
          <a:xfrm>
            <a:off x="633164" y="2533407"/>
            <a:ext cx="3156340" cy="2779463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620183" y="2489703"/>
            <a:ext cx="3455302" cy="3176115"/>
            <a:chOff x="5786430" y="1458686"/>
            <a:chExt cx="3455302" cy="3176115"/>
          </a:xfrm>
        </p:grpSpPr>
        <p:sp>
          <p:nvSpPr>
            <p:cNvPr id="10" name="TextBox 9"/>
            <p:cNvSpPr txBox="1"/>
            <p:nvPr/>
          </p:nvSpPr>
          <p:spPr>
            <a:xfrm>
              <a:off x="6662056" y="1894114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7886" y="2151018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0023" y="2172788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78286" y="1894115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4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61318" y="178525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5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04709" y="1480458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6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02732" y="145868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6126" y="171558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2217" y="1985555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64435" y="1968137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4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42962" y="1728648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5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25543" y="194636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6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86430" y="4219303"/>
              <a:ext cx="34553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latin typeface="Calibri" pitchFamily="34" charset="0"/>
                </a:rPr>
                <a:t>Formation of a </a:t>
              </a:r>
              <a:r>
                <a:rPr lang="en-GB" sz="1050" dirty="0" err="1" smtClean="0">
                  <a:latin typeface="Calibri" pitchFamily="34" charset="0"/>
                </a:rPr>
                <a:t>glycosidic</a:t>
              </a:r>
              <a:r>
                <a:rPr lang="en-GB" sz="1050" dirty="0" smtClean="0">
                  <a:latin typeface="Calibri" pitchFamily="34" charset="0"/>
                </a:rPr>
                <a:t> bond between glucose and fructose</a:t>
              </a:r>
              <a:endParaRPr lang="en-GB" sz="105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44680" y="1984282"/>
            <a:ext cx="48697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 </a:t>
            </a:r>
            <a:r>
              <a:rPr lang="en-GB" u="sng" dirty="0" smtClean="0">
                <a:latin typeface="Calibri" pitchFamily="34" charset="0"/>
              </a:rPr>
              <a:t>Numbers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designate which carbon atoms form the bond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 Alpha </a:t>
            </a:r>
            <a:r>
              <a:rPr lang="en-GB" dirty="0">
                <a:latin typeface="Calibri" pitchFamily="34" charset="0"/>
              </a:rPr>
              <a:t>or beta bonds designate whether the bond faces up or </a:t>
            </a:r>
            <a:r>
              <a:rPr lang="en-GB" dirty="0" smtClean="0">
                <a:latin typeface="Calibri" pitchFamily="34" charset="0"/>
              </a:rPr>
              <a:t>down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 E.g</a:t>
            </a:r>
            <a:r>
              <a:rPr lang="en-GB" dirty="0">
                <a:latin typeface="Calibri" pitchFamily="34" charset="0"/>
              </a:rPr>
              <a:t>. Sucrose (</a:t>
            </a:r>
            <a:r>
              <a:rPr lang="el-GR" dirty="0">
                <a:latin typeface="Calibri" pitchFamily="34" charset="0"/>
              </a:rPr>
              <a:t>α</a:t>
            </a:r>
            <a:r>
              <a:rPr lang="en-GB" dirty="0">
                <a:latin typeface="Calibri" pitchFamily="34" charset="0"/>
              </a:rPr>
              <a:t>-1,2 linked </a:t>
            </a:r>
            <a:r>
              <a:rPr lang="en-GB" dirty="0" err="1">
                <a:latin typeface="Calibri" pitchFamily="34" charset="0"/>
              </a:rPr>
              <a:t>glu-fru</a:t>
            </a:r>
            <a:r>
              <a:rPr lang="en-GB" dirty="0">
                <a:latin typeface="Calibri" pitchFamily="34" charset="0"/>
              </a:rPr>
              <a:t>)</a:t>
            </a:r>
          </a:p>
          <a:p>
            <a:pPr lvl="2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GB" dirty="0">
                <a:latin typeface="Calibri" pitchFamily="34" charset="0"/>
              </a:rPr>
              <a:t>Alpha (a) </a:t>
            </a:r>
            <a:r>
              <a:rPr lang="en-GB" dirty="0" err="1">
                <a:latin typeface="Calibri" pitchFamily="34" charset="0"/>
              </a:rPr>
              <a:t>glycosidic</a:t>
            </a:r>
            <a:r>
              <a:rPr lang="en-GB" dirty="0">
                <a:latin typeface="Calibri" pitchFamily="34" charset="0"/>
              </a:rPr>
              <a:t> bond between carbon </a:t>
            </a:r>
            <a:r>
              <a:rPr lang="en-GB" dirty="0" smtClean="0">
                <a:latin typeface="Calibri" pitchFamily="34" charset="0"/>
              </a:rPr>
              <a:t>atom </a:t>
            </a:r>
            <a:r>
              <a:rPr lang="en-GB" dirty="0">
                <a:latin typeface="Calibri" pitchFamily="34" charset="0"/>
              </a:rPr>
              <a:t>1 of the glucose unit and carbon atom 2 </a:t>
            </a:r>
            <a:r>
              <a:rPr lang="en-GB" dirty="0" smtClean="0">
                <a:latin typeface="Calibri" pitchFamily="34" charset="0"/>
              </a:rPr>
              <a:t>of </a:t>
            </a:r>
            <a:r>
              <a:rPr lang="en-GB" dirty="0">
                <a:latin typeface="Calibri" pitchFamily="34" charset="0"/>
              </a:rPr>
              <a:t>the fructose unit</a:t>
            </a:r>
          </a:p>
          <a:p>
            <a:pPr lvl="4"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GB" sz="1400" dirty="0">
              <a:latin typeface="Calibri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 Type </a:t>
            </a:r>
            <a:r>
              <a:rPr lang="en-GB" dirty="0">
                <a:latin typeface="Calibri" pitchFamily="34" charset="0"/>
              </a:rPr>
              <a:t>of bond </a:t>
            </a:r>
            <a:r>
              <a:rPr lang="en-GB" dirty="0" smtClean="0">
                <a:latin typeface="Calibri" pitchFamily="34" charset="0"/>
              </a:rPr>
              <a:t>determines if a carbohydrate </a:t>
            </a:r>
            <a:r>
              <a:rPr lang="en-GB" dirty="0">
                <a:latin typeface="Calibri" pitchFamily="34" charset="0"/>
              </a:rPr>
              <a:t>is </a:t>
            </a:r>
            <a:r>
              <a:rPr lang="en-GB" u="sng" dirty="0">
                <a:latin typeface="Calibri" pitchFamily="34" charset="0"/>
              </a:rPr>
              <a:t>digestible</a:t>
            </a:r>
            <a:r>
              <a:rPr lang="en-GB" dirty="0">
                <a:latin typeface="Calibri" pitchFamily="34" charset="0"/>
              </a:rPr>
              <a:t> or </a:t>
            </a:r>
            <a:r>
              <a:rPr lang="en-GB" u="sng" dirty="0">
                <a:latin typeface="Calibri" pitchFamily="34" charset="0"/>
              </a:rPr>
              <a:t>non-digestible</a:t>
            </a:r>
            <a:r>
              <a:rPr lang="en-GB" dirty="0">
                <a:latin typeface="Calibri" pitchFamily="34" charset="0"/>
              </a:rPr>
              <a:t> by mammalian enzymes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lactose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4" y="1105865"/>
            <a:ext cx="5189518" cy="23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mybiochem.files.wordpress.com/2011/01/glucose-fructose-sucrose.jpg"/>
          <p:cNvPicPr>
            <a:picLocks noChangeAspect="1" noChangeArrowheads="1"/>
          </p:cNvPicPr>
          <p:nvPr/>
        </p:nvPicPr>
        <p:blipFill rotWithShape="1">
          <a:blip r:embed="rId3" cstate="print"/>
          <a:srcRect l="19131" t="52219" r="23259" b="4872"/>
          <a:stretch/>
        </p:blipFill>
        <p:spPr bwMode="auto">
          <a:xfrm>
            <a:off x="190004" y="3499597"/>
            <a:ext cx="4595752" cy="266467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51" y="3686626"/>
            <a:ext cx="3387168" cy="22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9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65" y="-258249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Disaccharides (DP2)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5066"/>
            <a:ext cx="8466138" cy="49831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Sucrose </a:t>
            </a:r>
            <a:r>
              <a:rPr lang="en-GB" sz="24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α</a:t>
            </a:r>
            <a:r>
              <a:rPr lang="en-GB" sz="2400" dirty="0" smtClean="0">
                <a:latin typeface="Calibri" pitchFamily="34" charset="0"/>
              </a:rPr>
              <a:t>-1,2 linked </a:t>
            </a:r>
            <a:r>
              <a:rPr lang="en-GB" sz="2400" dirty="0" err="1" smtClean="0">
                <a:latin typeface="Calibri" pitchFamily="34" charset="0"/>
              </a:rPr>
              <a:t>glu-fru</a:t>
            </a:r>
            <a:r>
              <a:rPr lang="en-GB" sz="2400" dirty="0" smtClean="0">
                <a:latin typeface="Calibri" pitchFamily="34" charset="0"/>
              </a:rPr>
              <a:t>)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Sugar cane, sugar beet, fruit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Now a major source of energy in the human diet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Most commonly used natural sweetener</a:t>
            </a:r>
          </a:p>
          <a:p>
            <a:pPr lvl="4" eaLnBrk="1" hangingPunct="1">
              <a:buFont typeface="Wingdings" pitchFamily="2" charset="2"/>
              <a:buChar char="§"/>
            </a:pPr>
            <a:endParaRPr lang="en-GB" sz="14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Lactose </a:t>
            </a:r>
            <a:r>
              <a:rPr lang="en-GB" sz="24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β</a:t>
            </a:r>
            <a:r>
              <a:rPr lang="en-GB" sz="2400" dirty="0" smtClean="0">
                <a:latin typeface="Calibri" pitchFamily="34" charset="0"/>
              </a:rPr>
              <a:t>-1,4 linked gal-</a:t>
            </a:r>
            <a:r>
              <a:rPr lang="en-GB" sz="2400" dirty="0" err="1" smtClean="0">
                <a:latin typeface="Calibri" pitchFamily="34" charset="0"/>
              </a:rPr>
              <a:t>glu</a:t>
            </a:r>
            <a:r>
              <a:rPr lang="en-GB" sz="2400" dirty="0" smtClean="0">
                <a:latin typeface="Calibri" pitchFamily="34" charset="0"/>
              </a:rPr>
              <a:t>)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Found naturally only in milk &amp; dairy produce</a:t>
            </a:r>
          </a:p>
          <a:p>
            <a:pPr lvl="4" eaLnBrk="1" hangingPunct="1">
              <a:buFont typeface="Wingdings" pitchFamily="2" charset="2"/>
              <a:buChar char="§"/>
            </a:pPr>
            <a:endParaRPr lang="en-GB" sz="14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Maltose </a:t>
            </a:r>
            <a:r>
              <a:rPr lang="en-GB" sz="24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α</a:t>
            </a:r>
            <a:r>
              <a:rPr lang="en-GB" sz="2400" dirty="0" smtClean="0">
                <a:latin typeface="Calibri" pitchFamily="34" charset="0"/>
              </a:rPr>
              <a:t>-1,4 linked </a:t>
            </a:r>
            <a:r>
              <a:rPr lang="en-GB" sz="2400" dirty="0" err="1" smtClean="0">
                <a:latin typeface="Calibri" pitchFamily="34" charset="0"/>
              </a:rPr>
              <a:t>glu-glu</a:t>
            </a:r>
            <a:r>
              <a:rPr lang="en-GB" sz="2400" dirty="0" smtClean="0">
                <a:latin typeface="Calibri" pitchFamily="34" charset="0"/>
              </a:rPr>
              <a:t>)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G</a:t>
            </a:r>
            <a:r>
              <a:rPr lang="en-GB" dirty="0" smtClean="0">
                <a:latin typeface="Calibri" pitchFamily="34" charset="0"/>
              </a:rPr>
              <a:t>rain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Produced during the digestion of starch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Malt beverages e.g. Beers and malt liquors</a:t>
            </a:r>
          </a:p>
          <a:p>
            <a:pPr eaLnBrk="1" hangingPunct="1"/>
            <a:endParaRPr lang="en-GB" dirty="0" smtClean="0">
              <a:latin typeface="Calibri" pitchFamily="34" charset="0"/>
            </a:endParaRPr>
          </a:p>
        </p:txBody>
      </p:sp>
      <p:pic>
        <p:nvPicPr>
          <p:cNvPr id="2" name="Picture 2" descr="Image result for lactose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7" y="3100922"/>
            <a:ext cx="2522971" cy="14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7" y="4944651"/>
            <a:ext cx="2690049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1187532"/>
            <a:ext cx="2791256" cy="16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4675" r="33555" b="17857"/>
          <a:stretch/>
        </p:blipFill>
        <p:spPr bwMode="auto">
          <a:xfrm>
            <a:off x="653143" y="1306286"/>
            <a:ext cx="4013860" cy="482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content.fjrs1-1.fna.fbcdn.net/v/t1.15752-9/52328284_519131958609487_1277839004913369088_n.jpg?_nc_cat=101&amp;_nc_ht=scontent.fjrs1-1.fna&amp;oh=33d482c6ddff8d7f62a0d6e90082f3b4&amp;oe=5CEA41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" t="17039" r="21303" b="7117"/>
          <a:stretch/>
        </p:blipFill>
        <p:spPr bwMode="auto">
          <a:xfrm rot="16200000">
            <a:off x="4500750" y="1983180"/>
            <a:ext cx="4821382" cy="34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40" y="-309619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Oligosaccharides (DP3-9)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9574"/>
            <a:ext cx="8466138" cy="49831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b="0" dirty="0" smtClean="0">
                <a:latin typeface="Calibri" pitchFamily="34" charset="0"/>
              </a:rPr>
              <a:t>Two sub groups, depending on type of bond</a:t>
            </a:r>
          </a:p>
          <a:p>
            <a:pPr eaLnBrk="1" hangingPunct="1">
              <a:buNone/>
            </a:pPr>
            <a:endParaRPr lang="en-GB" b="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1" u="sng" dirty="0" smtClean="0">
                <a:latin typeface="Calibri" pitchFamily="34" charset="0"/>
              </a:rPr>
              <a:t>Alpha </a:t>
            </a:r>
            <a:r>
              <a:rPr lang="en-GB" b="1" u="sng" dirty="0" err="1" smtClean="0">
                <a:latin typeface="Calibri" pitchFamily="34" charset="0"/>
              </a:rPr>
              <a:t>glucans</a:t>
            </a:r>
            <a:r>
              <a:rPr lang="en-GB" b="1" u="sng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(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en-GB" dirty="0" smtClean="0">
                <a:latin typeface="Calibri" pitchFamily="34" charset="0"/>
              </a:rPr>
              <a:t>-1,4 or </a:t>
            </a:r>
            <a:r>
              <a:rPr lang="el-GR" dirty="0" smtClean="0">
                <a:latin typeface="Calibri" pitchFamily="34" charset="0"/>
              </a:rPr>
              <a:t>α </a:t>
            </a:r>
            <a:r>
              <a:rPr lang="en-GB" dirty="0" smtClean="0">
                <a:latin typeface="Calibri" pitchFamily="34" charset="0"/>
              </a:rPr>
              <a:t>-1,6 bonds)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Mostly derived from starch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Digested and absorbed like polysaccharide </a:t>
            </a:r>
            <a:r>
              <a:rPr lang="el-GR" dirty="0" smtClean="0">
                <a:latin typeface="Calibri" pitchFamily="34" charset="0"/>
              </a:rPr>
              <a:t>α 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glucans</a:t>
            </a:r>
            <a:endParaRPr lang="en-GB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1" u="sng" dirty="0" smtClean="0">
                <a:latin typeface="Calibri" pitchFamily="34" charset="0"/>
              </a:rPr>
              <a:t>Non-alpha </a:t>
            </a:r>
            <a:r>
              <a:rPr lang="en-GB" b="1" u="sng" dirty="0" err="1" smtClean="0">
                <a:latin typeface="Calibri" pitchFamily="34" charset="0"/>
              </a:rPr>
              <a:t>glucans</a:t>
            </a:r>
            <a:endParaRPr lang="en-GB" u="sng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Peas, beans, lentils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Not susceptible to pancreatic or brush border enzyme breakdown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‘Non-digestible oligosaccharides’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819" y="-359595"/>
            <a:ext cx="8229600" cy="1399032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Nutrients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38670" y="1433309"/>
            <a:ext cx="8475663" cy="4530725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 complete understanding of nutrition requires knowledge of nutrients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19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Chemical and physical structure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Food sources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Digestion, absorption, transport, cellular uptake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Metabolism, functions, storage, excretion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Physiological demands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Interactions with other nutrients/non-nutrients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Consequences of over/under consumption</a:t>
            </a:r>
          </a:p>
          <a:p>
            <a:pPr lvl="1" eaLnBrk="1" hangingPunct="1">
              <a:buFont typeface="Wingdings" pitchFamily="2" charset="2"/>
              <a:buNone/>
            </a:pPr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391" y="-91416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Polysaccharides (DP&gt;9)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2066" y="1321250"/>
            <a:ext cx="6270174" cy="4983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buNone/>
            </a:pPr>
            <a:r>
              <a:rPr lang="en-GB" sz="2600" b="0" dirty="0" smtClean="0">
                <a:latin typeface="Calibri" pitchFamily="34" charset="0"/>
              </a:rPr>
              <a:t>Two sub groups, depending on type of bond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GB" sz="2200" dirty="0" smtClean="0">
              <a:latin typeface="Calibri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b="1" u="sng" dirty="0" smtClean="0">
                <a:latin typeface="Calibri" pitchFamily="34" charset="0"/>
              </a:rPr>
              <a:t>Alpha </a:t>
            </a:r>
            <a:r>
              <a:rPr lang="en-GB" sz="2200" b="1" u="sng" dirty="0" err="1" smtClean="0">
                <a:latin typeface="Calibri" pitchFamily="34" charset="0"/>
              </a:rPr>
              <a:t>glucans</a:t>
            </a:r>
            <a:r>
              <a:rPr lang="en-GB" sz="2200" b="1" u="sng" dirty="0" smtClean="0">
                <a:latin typeface="Calibri" pitchFamily="34" charset="0"/>
              </a:rPr>
              <a:t> (starch)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Main storage polysaccharide of plants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Cereals, root vegetables, legumes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Starch consists of two polymers of glucose</a:t>
            </a:r>
          </a:p>
          <a:p>
            <a:pPr lvl="2" eaLnBrk="1" hangingPunct="1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</a:rPr>
              <a:t>Amylose</a:t>
            </a:r>
            <a:r>
              <a:rPr lang="en-GB" dirty="0" smtClean="0">
                <a:latin typeface="Calibri" pitchFamily="34" charset="0"/>
              </a:rPr>
              <a:t> (linear polymer a-1,4 bonds)</a:t>
            </a:r>
          </a:p>
          <a:p>
            <a:pPr lvl="2" eaLnBrk="1" hangingPunct="1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</a:rPr>
              <a:t>Amylopectin</a:t>
            </a:r>
            <a:r>
              <a:rPr lang="en-GB" dirty="0" smtClean="0">
                <a:latin typeface="Calibri" pitchFamily="34" charset="0"/>
              </a:rPr>
              <a:t> (branched polymer a-1,4 &amp; a-1,6 bonds)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Modified starch</a:t>
            </a:r>
          </a:p>
          <a:p>
            <a:pPr lvl="2" eaLnBrk="1" hangingPunct="1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By chemical processing or plant breeding techniques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Glycogen </a:t>
            </a:r>
            <a:r>
              <a:rPr lang="en-GB" sz="1600" dirty="0" smtClean="0">
                <a:latin typeface="Calibri" pitchFamily="34" charset="0"/>
              </a:rPr>
              <a:t>(branched polymer a-1,4 &amp; a-1,6 bonds)</a:t>
            </a:r>
          </a:p>
          <a:p>
            <a:pPr lvl="2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Storage carbohydrate in animals (muscle, liver, skeletal muscle)</a:t>
            </a:r>
          </a:p>
        </p:txBody>
      </p:sp>
      <p:pic>
        <p:nvPicPr>
          <p:cNvPr id="97282" name="Picture 2" descr="http://www.whitetigernaturalmedicine.com/wp-content/uploads/2012/03/starches.jpg"/>
          <p:cNvPicPr>
            <a:picLocks noChangeAspect="1" noChangeArrowheads="1"/>
          </p:cNvPicPr>
          <p:nvPr/>
        </p:nvPicPr>
        <p:blipFill>
          <a:blip r:embed="rId3" cstate="print"/>
          <a:srcRect r="44712"/>
          <a:stretch>
            <a:fillRect/>
          </a:stretch>
        </p:blipFill>
        <p:spPr bwMode="auto">
          <a:xfrm>
            <a:off x="6425746" y="2853010"/>
            <a:ext cx="2496185" cy="24193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391" y="-91416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Polysaccharides (DP&gt;9)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2066" y="1321250"/>
            <a:ext cx="6270174" cy="49831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buNone/>
            </a:pPr>
            <a:r>
              <a:rPr lang="en-GB" sz="2600" b="0" dirty="0" smtClean="0">
                <a:latin typeface="Calibri" pitchFamily="34" charset="0"/>
              </a:rPr>
              <a:t>Two sub groups, depending on type of bond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GB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200" u="sng" dirty="0">
                <a:latin typeface="Calibri" pitchFamily="34" charset="0"/>
              </a:rPr>
              <a:t>Non-alpha-</a:t>
            </a:r>
            <a:r>
              <a:rPr lang="en-GB" sz="2200" u="sng" dirty="0" err="1">
                <a:latin typeface="Calibri" pitchFamily="34" charset="0"/>
              </a:rPr>
              <a:t>glucans</a:t>
            </a:r>
            <a:r>
              <a:rPr lang="en-GB" sz="2200" u="sng" dirty="0">
                <a:latin typeface="Calibri" pitchFamily="34" charset="0"/>
              </a:rPr>
              <a:t> (non-starch polysaccharides -NSP)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dirty="0">
                <a:latin typeface="Calibri" pitchFamily="34" charset="0"/>
              </a:rPr>
              <a:t>Polysaccharides of plant cell </a:t>
            </a:r>
            <a:r>
              <a:rPr lang="en-GB" sz="2200" dirty="0" smtClean="0">
                <a:latin typeface="Calibri" pitchFamily="34" charset="0"/>
              </a:rPr>
              <a:t>walls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Cellulose</a:t>
            </a:r>
            <a:endParaRPr lang="en-GB" dirty="0">
              <a:latin typeface="Calibri" pitchFamily="34" charset="0"/>
            </a:endParaRP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Major component of plant cell walls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Linear polymer of glucose (b-1,4 linked)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10-30% of non-starch polysaccharides in food</a:t>
            </a:r>
          </a:p>
          <a:p>
            <a:pPr lvl="1">
              <a:buFont typeface="Wingdings" pitchFamily="2" charset="2"/>
              <a:buChar char="§"/>
            </a:pPr>
            <a:r>
              <a:rPr lang="en-GB" sz="2200" dirty="0">
                <a:latin typeface="Calibri" pitchFamily="34" charset="0"/>
              </a:rPr>
              <a:t>Hemicelluloses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Polymer of  various sugar monomers (b linked), branched</a:t>
            </a:r>
          </a:p>
          <a:p>
            <a:pPr lvl="1">
              <a:buFont typeface="Wingdings" pitchFamily="2" charset="2"/>
              <a:buChar char="§"/>
            </a:pPr>
            <a:r>
              <a:rPr lang="en-GB" sz="2200" dirty="0" err="1">
                <a:latin typeface="Calibri" pitchFamily="34" charset="0"/>
              </a:rPr>
              <a:t>Pectins</a:t>
            </a:r>
            <a:endParaRPr lang="en-GB" sz="2200" dirty="0">
              <a:latin typeface="Calibri" pitchFamily="34" charset="0"/>
            </a:endParaRP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Primarily </a:t>
            </a:r>
            <a:r>
              <a:rPr lang="el-GR" dirty="0">
                <a:latin typeface="Calibri" pitchFamily="34" charset="0"/>
              </a:rPr>
              <a:t>β</a:t>
            </a:r>
            <a:r>
              <a:rPr lang="en-GB" dirty="0">
                <a:latin typeface="Calibri" pitchFamily="34" charset="0"/>
              </a:rPr>
              <a:t>-1,4-D-galacturonic acid </a:t>
            </a:r>
            <a:r>
              <a:rPr lang="en-GB" dirty="0" smtClean="0">
                <a:latin typeface="Calibri" pitchFamily="34" charset="0"/>
              </a:rPr>
              <a:t>polymers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dirty="0">
                <a:latin typeface="Calibri" pitchFamily="34" charset="0"/>
              </a:rPr>
              <a:t>P</a:t>
            </a:r>
            <a:r>
              <a:rPr lang="en-GB" sz="2200" dirty="0" smtClean="0">
                <a:latin typeface="Calibri" pitchFamily="34" charset="0"/>
              </a:rPr>
              <a:t>lant gums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Common </a:t>
            </a:r>
            <a:r>
              <a:rPr lang="en-GB" dirty="0">
                <a:latin typeface="Calibri" pitchFamily="34" charset="0"/>
              </a:rPr>
              <a:t>food additives (thickening and stabilizers)</a:t>
            </a:r>
          </a:p>
        </p:txBody>
      </p:sp>
    </p:spTree>
    <p:extLst>
      <p:ext uri="{BB962C8B-B14F-4D97-AF65-F5344CB8AC3E}">
        <p14:creationId xmlns:p14="http://schemas.microsoft.com/office/powerpoint/2010/main" val="34736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19" y="-268522"/>
            <a:ext cx="8368301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Classification of carbohydrates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507"/>
            <a:ext cx="8570913" cy="4983163"/>
          </a:xfrm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Classification according to chemical structure (Degree of </a:t>
            </a:r>
            <a:r>
              <a:rPr lang="en-GB" sz="2200" b="0" dirty="0" err="1" smtClean="0">
                <a:latin typeface="Calibri" pitchFamily="34" charset="0"/>
              </a:rPr>
              <a:t>Polyrization</a:t>
            </a:r>
            <a:r>
              <a:rPr lang="en-GB" sz="2200" b="0" dirty="0" smtClean="0">
                <a:latin typeface="Calibri" pitchFamily="34" charset="0"/>
              </a:rPr>
              <a:t>) does not necessarily predict physiological behaviour</a:t>
            </a:r>
          </a:p>
          <a:p>
            <a:pPr lvl="4">
              <a:buFont typeface="Wingdings" pitchFamily="2" charset="2"/>
              <a:buChar char="§"/>
            </a:pPr>
            <a:endParaRPr lang="en-GB" sz="22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Monosaccharide </a:t>
            </a:r>
            <a:r>
              <a:rPr lang="en-GB" sz="2200" b="0" u="sng" dirty="0" smtClean="0">
                <a:latin typeface="Calibri" pitchFamily="34" charset="0"/>
              </a:rPr>
              <a:t>composition</a:t>
            </a:r>
            <a:r>
              <a:rPr lang="en-GB" sz="2200" b="0" dirty="0" smtClean="0">
                <a:latin typeface="Calibri" pitchFamily="34" charset="0"/>
              </a:rPr>
              <a:t> and </a:t>
            </a:r>
            <a:r>
              <a:rPr lang="en-GB" sz="2200" b="0" u="sng" dirty="0" smtClean="0">
                <a:latin typeface="Calibri" pitchFamily="34" charset="0"/>
              </a:rPr>
              <a:t>type of linkage </a:t>
            </a:r>
            <a:r>
              <a:rPr lang="en-GB" sz="2200" b="0" dirty="0" smtClean="0">
                <a:latin typeface="Calibri" pitchFamily="34" charset="0"/>
              </a:rPr>
              <a:t>determine the nutritional properties</a:t>
            </a:r>
          </a:p>
          <a:p>
            <a:pPr marL="452628" indent="-342900" eaLnBrk="1" hangingPunct="1">
              <a:buFont typeface="Wingdings" pitchFamily="2" charset="2"/>
              <a:buChar char="§"/>
            </a:pPr>
            <a:endParaRPr lang="en-GB" sz="2200" b="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200" dirty="0" err="1" smtClean="0">
                <a:latin typeface="Calibri" pitchFamily="34" charset="0"/>
              </a:rPr>
              <a:t>Glycaemic</a:t>
            </a:r>
            <a:r>
              <a:rPr lang="en-GB" sz="2200" dirty="0" smtClean="0">
                <a:latin typeface="Calibri" pitchFamily="34" charset="0"/>
              </a:rPr>
              <a:t> carbohydrates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Provides glucose for metabolism as a result of digestion and absorption in the small intestine</a:t>
            </a:r>
          </a:p>
          <a:p>
            <a:pPr marL="914400" lvl="2" indent="0">
              <a:buClr>
                <a:schemeClr val="accent1"/>
              </a:buClr>
              <a:buNone/>
            </a:pPr>
            <a:endParaRPr lang="en-GB" sz="22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Non-glycaemic carbohydrates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Not digested in the small intestine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Fermented to short chain fatty acids, CO</a:t>
            </a:r>
            <a:r>
              <a:rPr lang="en-GB" sz="2200" baseline="-25000" dirty="0" smtClean="0">
                <a:latin typeface="Calibri" pitchFamily="34" charset="0"/>
              </a:rPr>
              <a:t>2</a:t>
            </a:r>
            <a:r>
              <a:rPr lang="en-GB" sz="2200" dirty="0" smtClean="0">
                <a:latin typeface="Calibri" pitchFamily="34" charset="0"/>
              </a:rPr>
              <a:t>, H</a:t>
            </a:r>
            <a:r>
              <a:rPr lang="en-GB" sz="2200" baseline="-25000" dirty="0" smtClean="0">
                <a:latin typeface="Calibri" pitchFamily="34" charset="0"/>
              </a:rPr>
              <a:t>2</a:t>
            </a:r>
            <a:r>
              <a:rPr lang="en-GB" sz="2200" dirty="0" smtClean="0">
                <a:latin typeface="Calibri" pitchFamily="34" charset="0"/>
              </a:rPr>
              <a:t> and methane in the large intestine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4675" r="33555" b="17857"/>
          <a:stretch/>
        </p:blipFill>
        <p:spPr bwMode="auto">
          <a:xfrm>
            <a:off x="653143" y="1306286"/>
            <a:ext cx="4013860" cy="482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content.fjrs1-1.fna.fbcdn.net/v/t1.15752-9/52328284_519131958609487_1277839004913369088_n.jpg?_nc_cat=101&amp;_nc_ht=scontent.fjrs1-1.fna&amp;oh=33d482c6ddff8d7f62a0d6e90082f3b4&amp;oe=5CEA41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" t="17039" r="21303" b="7117"/>
          <a:stretch/>
        </p:blipFill>
        <p:spPr bwMode="auto">
          <a:xfrm rot="16200000">
            <a:off x="4500750" y="1983180"/>
            <a:ext cx="4821382" cy="34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55" y="-350715"/>
            <a:ext cx="5791200" cy="13716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The Glycaemic Index (GI)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6764834" cy="43735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Index based on glycaemic response to carbohydrate containing foods compared with a reference food</a:t>
            </a:r>
          </a:p>
          <a:p>
            <a:pPr marL="452628" indent="-342900"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Glucose GI = 100</a:t>
            </a:r>
          </a:p>
          <a:p>
            <a:pPr marL="452628" indent="-342900"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Measure 2 hour blood glucose response curve following ingestion of 50 g carbohydrate (compared to 50 g glucose standard or white bread)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Must be in fasted state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Low GI: &lt; 57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Medium GI: 58-69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High GI: &gt; 70</a:t>
            </a:r>
            <a:endParaRPr lang="en-GB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7784">
            <a:off x="7569199" y="261961"/>
            <a:ext cx="1228725" cy="172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0895">
            <a:off x="7479157" y="1787664"/>
            <a:ext cx="1300163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021">
            <a:off x="7871979" y="2876455"/>
            <a:ext cx="1039813" cy="17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6145" y="4146331"/>
            <a:ext cx="3559838" cy="29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Glycemic Index (GI)</a:t>
            </a: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371600"/>
            <a:ext cx="4648200" cy="24384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97F0F-4A56-43EE-B5AB-09F9960A7C1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838200" y="4343400"/>
            <a:ext cx="7696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GI of a food is defined by the area under the 2-hour blood glucose response curve (AUC) following the ingestion of a fixed portion of CHO (usually 50 g of test food). 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 The AUC of the test food is divided by the AUC of the standard (either glucose or white bread) and multiplied by 100.</a:t>
            </a:r>
          </a:p>
        </p:txBody>
      </p:sp>
    </p:spTree>
    <p:extLst>
      <p:ext uri="{BB962C8B-B14F-4D97-AF65-F5344CB8AC3E}">
        <p14:creationId xmlns:p14="http://schemas.microsoft.com/office/powerpoint/2010/main" val="1836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400175" y="1143000"/>
            <a:ext cx="6324600" cy="510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3825" y="106363"/>
            <a:ext cx="886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Glycemic Index (GI): Sample Graphs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21" name="Picture 5" descr="GI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2290763" y="1295400"/>
          <a:ext cx="4414837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Bitmap Image" r:id="rId5" imgW="7171429" imgH="3715269" progId="Paint.Picture">
                  <p:embed/>
                </p:oleObj>
              </mc:Choice>
              <mc:Fallback>
                <p:oleObj name="Bitmap Image" r:id="rId5" imgW="7171429" imgH="37152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1295400"/>
                        <a:ext cx="4414837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2317750" y="3733800"/>
          <a:ext cx="4378325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Bitmap Image" r:id="rId7" imgW="7047619" imgH="3457143" progId="Paint.Picture">
                  <p:embed/>
                </p:oleObj>
              </mc:Choice>
              <mc:Fallback>
                <p:oleObj name="Bitmap Image" r:id="rId7" imgW="7047619" imgH="3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3733800"/>
                        <a:ext cx="4378325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1414463" y="6029325"/>
            <a:ext cx="63388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>
                <a:latin typeface="Times New Roman" pitchFamily="18" charset="0"/>
              </a:rPr>
              <a:t>Adapted from</a:t>
            </a:r>
            <a:r>
              <a:rPr lang="en-US" sz="1000" i="1">
                <a:latin typeface="Times New Roman" pitchFamily="18" charset="0"/>
              </a:rPr>
              <a:t> Good Carbs Bad Carbs  </a:t>
            </a:r>
            <a:r>
              <a:rPr lang="en-US" sz="1000">
                <a:latin typeface="Times New Roman" pitchFamily="18" charset="0"/>
              </a:rPr>
              <a:t>Reprinted courtesy of Marlowe &amp; Company.</a:t>
            </a:r>
          </a:p>
        </p:txBody>
      </p:sp>
    </p:spTree>
    <p:extLst>
      <p:ext uri="{BB962C8B-B14F-4D97-AF65-F5344CB8AC3E}">
        <p14:creationId xmlns:p14="http://schemas.microsoft.com/office/powerpoint/2010/main" val="38424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Factors effecting GI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Whole-grain  foods tend to have a lower GI than their refined products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Fibre content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esp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soluble fibre, slow down the digestion of starch-high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fiber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foods have lower GI.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Eg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Apples with skin have lower GI than without skin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Fat &amp; protein-slow down foods from leaving the stomach, therefore, foods containing fat and protein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eg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beans and milk have lower GI values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Acid content-lemon juice or vinegar can lower GI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Maturation-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unripened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fruit have lower GI and ripe fruits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77A77-7F0A-4F7D-930E-86D9785870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2" name="Picture 4" descr="GI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23825" y="106363"/>
            <a:ext cx="886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Factors Influencing GI Ranking</a:t>
            </a: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2705100" y="1447800"/>
            <a:ext cx="371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Garamond" pitchFamily="18" charset="0"/>
              </a:rPr>
              <a:t> Type of starch</a:t>
            </a:r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2705100" y="1995488"/>
            <a:ext cx="371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Garamond" pitchFamily="18" charset="0"/>
              </a:rPr>
              <a:t> Physical entrapment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2705100" y="2514600"/>
            <a:ext cx="371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Garamond" pitchFamily="18" charset="0"/>
              </a:rPr>
              <a:t> Viscosity of fiber</a:t>
            </a: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2705100" y="3062288"/>
            <a:ext cx="371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Garamond" pitchFamily="18" charset="0"/>
              </a:rPr>
              <a:t> Sugar content</a:t>
            </a: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2705100" y="3581400"/>
            <a:ext cx="371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Garamond" pitchFamily="18" charset="0"/>
              </a:rPr>
              <a:t> Fat and protein content</a:t>
            </a:r>
          </a:p>
        </p:txBody>
      </p:sp>
    </p:spTree>
    <p:extLst>
      <p:ext uri="{BB962C8B-B14F-4D97-AF65-F5344CB8AC3E}">
        <p14:creationId xmlns:p14="http://schemas.microsoft.com/office/powerpoint/2010/main" val="40954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25325" r="14571" b="15584"/>
          <a:stretch/>
        </p:blipFill>
        <p:spPr bwMode="auto">
          <a:xfrm>
            <a:off x="510639" y="926274"/>
            <a:ext cx="7766462" cy="533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53" name="Group 81"/>
          <p:cNvGraphicFramePr>
            <a:graphicFrameLocks noGrp="1"/>
          </p:cNvGraphicFramePr>
          <p:nvPr>
            <p:ph/>
          </p:nvPr>
        </p:nvGraphicFramePr>
        <p:xfrm>
          <a:off x="379142" y="1131578"/>
          <a:ext cx="8485188" cy="5383659"/>
        </p:xfrm>
        <a:graphic>
          <a:graphicData uri="http://schemas.openxmlformats.org/drawingml/2006/table">
            <a:tbl>
              <a:tblPr/>
              <a:tblGrid>
                <a:gridCol w="2073275"/>
                <a:gridCol w="2817813"/>
                <a:gridCol w="3594100"/>
              </a:tblGrid>
              <a:tr h="42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Subclass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Nutrient 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Proteins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Plant 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Animal 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Amino acids: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e.g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leucine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glycine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cysteine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tyrosine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Essential / Non essential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Carbohydrates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Monosaccharides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Disaccharides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Glucose, fructose, sucrose, maltose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Lipids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Saturated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Monounsaturated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Polyunsaturated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Palmitic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&amp;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stearic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acid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Oleic &amp;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elaidic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fatty acids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Linoleic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&amp;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arachidonic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acids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Minerals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Minerals &amp; electrolytes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Trace elements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Calcium, iron, sodium, selenium, copper, chromium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Vitamins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Fat soluble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Water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Retinol (A),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tocopherols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(E) Thiamine (B</a:t>
                      </a:r>
                      <a:r>
                        <a:rPr kumimoji="0" lang="en-GB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), niacin (B</a:t>
                      </a:r>
                      <a:r>
                        <a:rPr kumimoji="0" lang="en-GB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7" name="Text Box 82"/>
          <p:cNvSpPr txBox="1">
            <a:spLocks noChangeArrowheads="1"/>
          </p:cNvSpPr>
          <p:nvPr/>
        </p:nvSpPr>
        <p:spPr bwMode="auto">
          <a:xfrm>
            <a:off x="2119313" y="6546850"/>
            <a:ext cx="6921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>
                <a:latin typeface="Calibri" pitchFamily="34" charset="0"/>
              </a:rPr>
              <a:t>Introduction to Human Nutrition (</a:t>
            </a:r>
            <a:r>
              <a:rPr lang="en-GB" sz="1100" dirty="0" err="1">
                <a:latin typeface="Calibri" pitchFamily="34" charset="0"/>
              </a:rPr>
              <a:t>Eds</a:t>
            </a:r>
            <a:r>
              <a:rPr lang="en-GB" sz="1100" dirty="0">
                <a:latin typeface="Calibri" pitchFamily="34" charset="0"/>
              </a:rPr>
              <a:t> </a:t>
            </a:r>
            <a:r>
              <a:rPr lang="en-GB" sz="1100" dirty="0" err="1" smtClean="0">
                <a:latin typeface="Calibri" pitchFamily="34" charset="0"/>
              </a:rPr>
              <a:t>Gibney</a:t>
            </a:r>
            <a:r>
              <a:rPr lang="en-GB" sz="1100" dirty="0" smtClean="0">
                <a:latin typeface="Calibri" pitchFamily="34" charset="0"/>
              </a:rPr>
              <a:t>, </a:t>
            </a:r>
            <a:r>
              <a:rPr lang="en-GB" sz="1100" dirty="0">
                <a:latin typeface="Calibri" pitchFamily="34" charset="0"/>
              </a:rPr>
              <a:t>Vorster &amp; </a:t>
            </a:r>
            <a:r>
              <a:rPr lang="en-GB" sz="1100" dirty="0" err="1">
                <a:latin typeface="Calibri" pitchFamily="34" charset="0"/>
              </a:rPr>
              <a:t>Kok</a:t>
            </a:r>
            <a:r>
              <a:rPr lang="en-GB" sz="1100" dirty="0">
                <a:latin typeface="Calibri" pitchFamily="34" charset="0"/>
              </a:rPr>
              <a:t>) 2002, p5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007" y="285010"/>
            <a:ext cx="2307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cap="all" spc="-60" dirty="0">
                <a:solidFill>
                  <a:srgbClr val="04617B"/>
                </a:solidFill>
                <a:latin typeface="Calibri" pitchFamily="34" charset="0"/>
                <a:ea typeface="+mj-ea"/>
                <a:cs typeface="+mj-cs"/>
              </a:rPr>
              <a:t>Nutrients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3" t="25974" r="15665" b="16883"/>
          <a:stretch/>
        </p:blipFill>
        <p:spPr bwMode="auto">
          <a:xfrm>
            <a:off x="427511" y="985652"/>
            <a:ext cx="7647709" cy="535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4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2" name="Picture 4" descr="GI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23825" y="106363"/>
            <a:ext cx="886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Factors Influencing GI Ranking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2705100" y="1066800"/>
            <a:ext cx="3711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Garamond" pitchFamily="18" charset="0"/>
              </a:rPr>
              <a:t>Viscosity of Fiber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838200" y="1854200"/>
            <a:ext cx="743902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Garamond" pitchFamily="18" charset="0"/>
              </a:rPr>
              <a:t>Viscous, soluble fibers transform intestinal contents into gel-like matter that slows down enzymatic activity on starch.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852488" y="4149725"/>
            <a:ext cx="3581400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>
                <a:latin typeface="Garamond" pitchFamily="18" charset="0"/>
              </a:rPr>
              <a:t>Lower GI</a:t>
            </a:r>
          </a:p>
          <a:p>
            <a:pPr>
              <a:lnSpc>
                <a:spcPct val="110000"/>
              </a:lnSpc>
            </a:pPr>
            <a:endParaRPr lang="en-US" sz="2200" u="sng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>
                <a:latin typeface="Garamond" pitchFamily="18" charset="0"/>
              </a:rPr>
              <a:t>Apple (40)</a:t>
            </a:r>
          </a:p>
          <a:p>
            <a:pPr>
              <a:lnSpc>
                <a:spcPct val="110000"/>
              </a:lnSpc>
            </a:pPr>
            <a:r>
              <a:rPr lang="en-US" sz="2200">
                <a:latin typeface="Garamond" pitchFamily="18" charset="0"/>
              </a:rPr>
              <a:t>Rolled oats (51)</a:t>
            </a:r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4648200" y="4149725"/>
            <a:ext cx="3581400" cy="119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latin typeface="Garamond" pitchFamily="18" charset="0"/>
              </a:rPr>
              <a:t>Higher GI</a:t>
            </a:r>
          </a:p>
          <a:p>
            <a:pPr>
              <a:lnSpc>
                <a:spcPct val="110000"/>
              </a:lnSpc>
            </a:pPr>
            <a:endParaRPr lang="en-US" sz="2200" u="sng" dirty="0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Whole wheat bread (73</a:t>
            </a:r>
            <a:r>
              <a:rPr lang="en-US" sz="2200" dirty="0" smtClean="0">
                <a:latin typeface="Garamond" pitchFamily="18" charset="0"/>
              </a:rPr>
              <a:t>)</a:t>
            </a:r>
            <a:endParaRPr lang="en-US" sz="2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8" name="Picture 4" descr="GI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1981200" y="1066800"/>
            <a:ext cx="5143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Garamond" pitchFamily="18" charset="0"/>
              </a:rPr>
              <a:t>Fat &amp; Protein Content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838200" y="1792288"/>
            <a:ext cx="74390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Garamond" pitchFamily="18" charset="0"/>
              </a:rPr>
              <a:t>Fat and protein slow down gastric emptying, and thus, slows down digestion of starch.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885825" y="3549650"/>
            <a:ext cx="3581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latin typeface="Garamond" pitchFamily="18" charset="0"/>
              </a:rPr>
              <a:t>Lower GI</a:t>
            </a:r>
          </a:p>
          <a:p>
            <a:pPr>
              <a:lnSpc>
                <a:spcPct val="110000"/>
              </a:lnSpc>
            </a:pPr>
            <a:endParaRPr lang="en-US" sz="2200" dirty="0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Peanut M&amp;M’s (33)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Potato chips (54)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Special K (69)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4648200" y="3552825"/>
            <a:ext cx="3581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latin typeface="Garamond" pitchFamily="18" charset="0"/>
              </a:rPr>
              <a:t>Higher GI</a:t>
            </a:r>
          </a:p>
          <a:p>
            <a:pPr>
              <a:lnSpc>
                <a:spcPct val="110000"/>
              </a:lnSpc>
            </a:pPr>
            <a:endParaRPr lang="en-US" sz="2200" dirty="0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Jelly beans (78)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Baked potato (85)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Corn Flakes (92)</a:t>
            </a:r>
          </a:p>
        </p:txBody>
      </p:sp>
    </p:spTree>
    <p:extLst>
      <p:ext uri="{BB962C8B-B14F-4D97-AF65-F5344CB8AC3E}">
        <p14:creationId xmlns:p14="http://schemas.microsoft.com/office/powerpoint/2010/main" val="12629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56" name="Picture 4" descr="GI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2705100" y="1066800"/>
            <a:ext cx="3711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Garamond" pitchFamily="18" charset="0"/>
              </a:rPr>
              <a:t>Acid Content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838200" y="1792288"/>
            <a:ext cx="74390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Garamond" pitchFamily="18" charset="0"/>
              </a:rPr>
              <a:t>Acid slows down gastric emptying, and thus, slows down the digestion of starch.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842963" y="3886200"/>
            <a:ext cx="411003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latin typeface="Garamond" pitchFamily="18" charset="0"/>
              </a:rPr>
              <a:t>Lower GI</a:t>
            </a:r>
          </a:p>
          <a:p>
            <a:pPr>
              <a:lnSpc>
                <a:spcPct val="110000"/>
              </a:lnSpc>
            </a:pPr>
            <a:endParaRPr lang="en-US" sz="2200" u="sng" dirty="0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Sourdough wheat bread (54)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4652963" y="3886200"/>
            <a:ext cx="411003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solidFill>
                  <a:schemeClr val="accent2"/>
                </a:solidFill>
                <a:latin typeface="Garamond" pitchFamily="18" charset="0"/>
              </a:rPr>
              <a:t>Higher GI</a:t>
            </a:r>
          </a:p>
          <a:p>
            <a:pPr>
              <a:lnSpc>
                <a:spcPct val="110000"/>
              </a:lnSpc>
            </a:pPr>
            <a:endParaRPr lang="en-US" sz="2200" u="sng" dirty="0">
              <a:solidFill>
                <a:schemeClr val="accent2"/>
              </a:solidFill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accent2"/>
                </a:solidFill>
                <a:latin typeface="Garamond" pitchFamily="18" charset="0"/>
              </a:rPr>
              <a:t>Wonder white bread (73)</a:t>
            </a:r>
          </a:p>
        </p:txBody>
      </p:sp>
    </p:spTree>
    <p:extLst>
      <p:ext uri="{BB962C8B-B14F-4D97-AF65-F5344CB8AC3E}">
        <p14:creationId xmlns:p14="http://schemas.microsoft.com/office/powerpoint/2010/main" val="29375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Cooking degree and cooking method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4" y="2202683"/>
            <a:ext cx="2922355" cy="287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15" y="2314168"/>
            <a:ext cx="3329274" cy="265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6103" y="-536507"/>
            <a:ext cx="5791200" cy="13716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Higher or lower?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229" y="2697716"/>
            <a:ext cx="139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alibri" pitchFamily="34" charset="0"/>
              </a:rPr>
              <a:t>V’s</a:t>
            </a:r>
            <a:endParaRPr lang="en-GB" sz="4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Glycemic Index (GI)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Foods that are digested and absorbed faster will have a higher glycemic index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Food high in sugar not necessarily high GI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Sucrose –intermediate GI ~ bread, rice and potatoes</a:t>
            </a:r>
          </a:p>
          <a:p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4BF65-7257-4E22-A454-7448361336D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Glycemic Index (GI)</a:t>
            </a:r>
          </a:p>
        </p:txBody>
      </p:sp>
      <p:sp>
        <p:nvSpPr>
          <p:cNvPr id="35844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37038"/>
          </a:xfrm>
        </p:spPr>
        <p:txBody>
          <a:bodyPr>
            <a:normAutofit fontScale="92500" lnSpcReduction="10000"/>
          </a:bodyPr>
          <a:lstStyle/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use GI and glycemic load (GL) may provide a modest additional benefit over when total CHO is considered alone 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Low GI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foods that are rich in fiber and other important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nutrients should be encourage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GI of a foods remains the same no matter how much is eaten. But eating a large amount of CHO-containing food will raise blood glucose level more than eating small amount of that food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Although various starches have different glycemic response, first priority should be given to the total amount of CHO consumed rather than the sources of CHO </a:t>
            </a:r>
            <a:endParaRPr lang="en-GB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7BE6C-3DDE-492D-8933-8BEB57ABBC00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Glycemic load (GL)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37960" cy="360381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Is about portion size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GL of foods, meals, and diets are calculated by multiplying the GI of the constituent foods by the amounts of CHO in each serving of food and dividing the results by 100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GL= </a:t>
            </a:r>
            <a:r>
              <a:rPr lang="en-US" sz="2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(GI x gram CHO)</a:t>
            </a:r>
            <a:endParaRPr 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100</a:t>
            </a:r>
          </a:p>
          <a:p>
            <a:pPr>
              <a:buFont typeface="Wingdings 2" pitchFamily="18" charset="2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60g banana(1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exch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CHO) therefore GL=(</a:t>
            </a:r>
            <a:r>
              <a:rPr lang="en-US" sz="2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52x15)/100 </a:t>
            </a:r>
          </a:p>
          <a:p>
            <a:pPr>
              <a:buFont typeface="Wingdings 2" pitchFamily="18" charset="2"/>
              <a:buNone/>
            </a:pPr>
            <a:endParaRPr lang="en-US" u="sng" dirty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=8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70C29-CA3C-444B-9EE4-FCA0E5E3156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98913" cy="13716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How to calculate GL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197403" cy="476411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0" dirty="0" smtClean="0">
                <a:latin typeface="Calibri" pitchFamily="34" charset="0"/>
              </a:rPr>
              <a:t> Dividing the </a:t>
            </a:r>
            <a:r>
              <a:rPr lang="en-US" b="0" dirty="0" err="1" smtClean="0">
                <a:latin typeface="Calibri" pitchFamily="34" charset="0"/>
              </a:rPr>
              <a:t>glycemic</a:t>
            </a:r>
            <a:r>
              <a:rPr lang="en-US" b="0" dirty="0" smtClean="0">
                <a:latin typeface="Calibri" pitchFamily="34" charset="0"/>
              </a:rPr>
              <a:t> index (GI) of a food by 100 and then multiplying by the grams of carbohydrate in one serving.</a:t>
            </a:r>
          </a:p>
          <a:p>
            <a:pPr>
              <a:buFont typeface="Arial" charset="0"/>
              <a:buChar char="•"/>
            </a:pPr>
            <a:r>
              <a:rPr lang="en-US" b="0" dirty="0" smtClean="0">
                <a:latin typeface="Calibri" pitchFamily="34" charset="0"/>
              </a:rPr>
              <a:t> Example, </a:t>
            </a:r>
          </a:p>
          <a:p>
            <a:pPr marL="457200" indent="-457200">
              <a:buAutoNum type="arabicPeriod"/>
            </a:pPr>
            <a:r>
              <a:rPr lang="en-US" b="0" dirty="0" smtClean="0">
                <a:latin typeface="Calibri" pitchFamily="34" charset="0"/>
              </a:rPr>
              <a:t>the GL of carrots that have a GI of 16 and contain approximately 8 g carbohydrates per serving is 1.3 (16 ÷ 100 × 8).</a:t>
            </a:r>
          </a:p>
          <a:p>
            <a:pPr marL="457200" indent="-457200">
              <a:buAutoNum type="arabicPeriod"/>
            </a:pPr>
            <a:r>
              <a:rPr lang="en-US" b="0" dirty="0" smtClean="0">
                <a:latin typeface="Calibri" pitchFamily="34" charset="0"/>
              </a:rPr>
              <a:t>soft drink has a GI of 63 and 39 g carbohydrate is approximately 25 (63 ÷ 100 × 39).</a:t>
            </a:r>
          </a:p>
          <a:p>
            <a:r>
              <a:rPr lang="en-US" b="0" u="sng" dirty="0" smtClean="0">
                <a:latin typeface="Calibri" pitchFamily="34" charset="0"/>
              </a:rPr>
              <a:t>Reference Food		</a:t>
            </a:r>
            <a:r>
              <a:rPr lang="en-US" b="0" u="sng" dirty="0" err="1" smtClean="0">
                <a:latin typeface="Calibri" pitchFamily="34" charset="0"/>
              </a:rPr>
              <a:t>Glycemic</a:t>
            </a:r>
            <a:r>
              <a:rPr lang="en-US" b="0" u="sng" dirty="0" smtClean="0">
                <a:latin typeface="Calibri" pitchFamily="34" charset="0"/>
              </a:rPr>
              <a:t> Index (GI) 	</a:t>
            </a:r>
            <a:r>
              <a:rPr lang="en-US" b="0" u="sng" dirty="0" err="1" smtClean="0">
                <a:latin typeface="Calibri" pitchFamily="34" charset="0"/>
              </a:rPr>
              <a:t>Glycemic</a:t>
            </a:r>
            <a:r>
              <a:rPr lang="en-US" b="0" u="sng" dirty="0" smtClean="0">
                <a:latin typeface="Calibri" pitchFamily="34" charset="0"/>
              </a:rPr>
              <a:t> Load(GL)</a:t>
            </a:r>
          </a:p>
          <a:p>
            <a:r>
              <a:rPr lang="en-US" b="0" dirty="0" smtClean="0">
                <a:latin typeface="Calibri" pitchFamily="34" charset="0"/>
              </a:rPr>
              <a:t>High			 ≥70 			≥20</a:t>
            </a:r>
          </a:p>
          <a:p>
            <a:r>
              <a:rPr lang="en-US" b="0" dirty="0" smtClean="0">
                <a:latin typeface="Calibri" pitchFamily="34" charset="0"/>
              </a:rPr>
              <a:t>Medium			 56–69 			11–19</a:t>
            </a:r>
          </a:p>
          <a:p>
            <a:r>
              <a:rPr lang="en-US" b="0" dirty="0" smtClean="0">
                <a:latin typeface="Calibri" pitchFamily="34" charset="0"/>
              </a:rPr>
              <a:t>Low			 ≤55			 ≤10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714946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latin typeface="Calibri" pitchFamily="34" charset="0"/>
              </a:rPr>
              <a:t>CARBOHYDRATES</a:t>
            </a:r>
            <a:endParaRPr lang="en-GB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490"/>
            <a:ext cx="8229600" cy="4612673"/>
          </a:xfrm>
        </p:spPr>
        <p:txBody>
          <a:bodyPr/>
          <a:lstStyle/>
          <a:p>
            <a:r>
              <a:rPr lang="en-US" dirty="0" smtClean="0"/>
              <a:t>Low GI:</a:t>
            </a:r>
          </a:p>
          <a:p>
            <a:r>
              <a:rPr lang="en-US" dirty="0" smtClean="0"/>
              <a:t>weight management , DM control, endocrine problem, PCOS, Mood</a:t>
            </a:r>
          </a:p>
          <a:p>
            <a:r>
              <a:rPr lang="en-US" dirty="0"/>
              <a:t> </a:t>
            </a:r>
            <a:r>
              <a:rPr lang="en-US" dirty="0" err="1" smtClean="0"/>
              <a:t>lipogenicity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473595"/>
            <a:ext cx="9144000" cy="2065338"/>
          </a:xfrm>
        </p:spPr>
        <p:txBody>
          <a:bodyPr/>
          <a:lstStyle/>
          <a:p>
            <a:pPr algn="ctr"/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DIGESTION AND ABSORPTION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600" y="2120634"/>
            <a:ext cx="8480425" cy="224313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20" y="-381539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 and absorption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5877"/>
            <a:ext cx="8570913" cy="4964113"/>
          </a:xfrm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</a:rPr>
              <a:t>Carbohydrate digestion aims to liberate </a:t>
            </a:r>
            <a:r>
              <a:rPr lang="en-US" sz="2200" b="0" dirty="0" err="1" smtClean="0">
                <a:latin typeface="Calibri" pitchFamily="34" charset="0"/>
              </a:rPr>
              <a:t>monosaccharides</a:t>
            </a:r>
            <a:r>
              <a:rPr lang="en-US" sz="2200" b="0" dirty="0" smtClean="0">
                <a:latin typeface="Calibri" pitchFamily="34" charset="0"/>
              </a:rPr>
              <a:t> from disaccharides and polysaccharides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US" sz="2200" b="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</a:rPr>
              <a:t>Some carbohydrates </a:t>
            </a:r>
            <a:r>
              <a:rPr lang="en-US" sz="2200" b="0" dirty="0" err="1" smtClean="0">
                <a:latin typeface="Calibri" pitchFamily="34" charset="0"/>
              </a:rPr>
              <a:t>hydrolysed</a:t>
            </a:r>
            <a:r>
              <a:rPr lang="en-US" sz="2200" b="0" dirty="0" smtClean="0">
                <a:latin typeface="Calibri" pitchFamily="34" charset="0"/>
              </a:rPr>
              <a:t> to </a:t>
            </a:r>
            <a:r>
              <a:rPr lang="en-US" sz="2200" b="0" dirty="0" err="1" smtClean="0">
                <a:latin typeface="Calibri" pitchFamily="34" charset="0"/>
              </a:rPr>
              <a:t>monosaccharides</a:t>
            </a:r>
            <a:r>
              <a:rPr lang="en-US" sz="2200" b="0" dirty="0" smtClean="0">
                <a:latin typeface="Calibri" pitchFamily="34" charset="0"/>
              </a:rPr>
              <a:t> &amp; absorbed in small intestine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Most sugars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200" dirty="0" smtClean="0">
                <a:latin typeface="Calibri" pitchFamily="34" charset="0"/>
              </a:rPr>
              <a:t>α</a:t>
            </a:r>
            <a:r>
              <a:rPr lang="en-US" sz="2200" dirty="0" smtClean="0">
                <a:latin typeface="Calibri" pitchFamily="34" charset="0"/>
              </a:rPr>
              <a:t>-</a:t>
            </a:r>
            <a:r>
              <a:rPr lang="en-US" sz="2200" dirty="0" err="1" smtClean="0">
                <a:latin typeface="Calibri" pitchFamily="34" charset="0"/>
              </a:rPr>
              <a:t>glucan</a:t>
            </a:r>
            <a:r>
              <a:rPr lang="en-US" sz="2200" dirty="0" smtClean="0">
                <a:latin typeface="Calibri" pitchFamily="34" charset="0"/>
              </a:rPr>
              <a:t> oligosaccharides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Starch (some starch is resistant)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</a:rPr>
              <a:t>Others resist digestion &amp; pass into large intestine where they are fermented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Some sugars (e.g. lactose)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Non-</a:t>
            </a:r>
            <a:r>
              <a:rPr lang="el-GR" sz="2200" dirty="0">
                <a:latin typeface="Calibri" pitchFamily="34" charset="0"/>
              </a:rPr>
              <a:t> α </a:t>
            </a:r>
            <a:r>
              <a:rPr lang="en-US" sz="2200" dirty="0" smtClean="0">
                <a:latin typeface="Calibri" pitchFamily="34" charset="0"/>
              </a:rPr>
              <a:t>-</a:t>
            </a:r>
            <a:r>
              <a:rPr lang="en-US" sz="2200" dirty="0" err="1" smtClean="0">
                <a:latin typeface="Calibri" pitchFamily="34" charset="0"/>
              </a:rPr>
              <a:t>glucan</a:t>
            </a:r>
            <a:r>
              <a:rPr lang="en-US" sz="2200" dirty="0" smtClean="0">
                <a:latin typeface="Calibri" pitchFamily="34" charset="0"/>
              </a:rPr>
              <a:t> oligosaccharides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Non-</a:t>
            </a:r>
            <a:r>
              <a:rPr lang="el-GR" sz="2200" dirty="0">
                <a:latin typeface="Calibri" pitchFamily="34" charset="0"/>
              </a:rPr>
              <a:t> α </a:t>
            </a:r>
            <a:r>
              <a:rPr lang="en-US" sz="2200" dirty="0" smtClean="0">
                <a:latin typeface="Calibri" pitchFamily="34" charset="0"/>
              </a:rPr>
              <a:t>-</a:t>
            </a:r>
            <a:r>
              <a:rPr lang="en-US" sz="2200" dirty="0" err="1" smtClean="0">
                <a:latin typeface="Calibri" pitchFamily="34" charset="0"/>
              </a:rPr>
              <a:t>glucan</a:t>
            </a:r>
            <a:r>
              <a:rPr lang="en-US" sz="2200" dirty="0" smtClean="0">
                <a:latin typeface="Calibri" pitchFamily="34" charset="0"/>
              </a:rPr>
              <a:t> (non-starch) polysaccharides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Resistant starch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68" y="-122487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 and absorption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70300" y="1284288"/>
            <a:ext cx="5473700" cy="48291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b="0" dirty="0" smtClean="0">
                <a:latin typeface="Calibri" pitchFamily="34" charset="0"/>
              </a:rPr>
              <a:t>Carbohydrate entering the mouth: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400" b="0" dirty="0" smtClean="0">
                <a:latin typeface="Calibri" pitchFamily="34" charset="0"/>
              </a:rPr>
              <a:t>Mix of mono-, </a:t>
            </a:r>
            <a:r>
              <a:rPr lang="en-US" sz="2400" b="0" dirty="0" err="1" smtClean="0">
                <a:latin typeface="Calibri" pitchFamily="34" charset="0"/>
              </a:rPr>
              <a:t>di</a:t>
            </a:r>
            <a:r>
              <a:rPr lang="en-US" sz="2400" b="0" dirty="0" smtClean="0">
                <a:latin typeface="Calibri" pitchFamily="34" charset="0"/>
              </a:rPr>
              <a:t>-, </a:t>
            </a:r>
            <a:r>
              <a:rPr lang="en-US" sz="2400" b="0" dirty="0" err="1" smtClean="0">
                <a:latin typeface="Calibri" pitchFamily="34" charset="0"/>
              </a:rPr>
              <a:t>oligo</a:t>
            </a:r>
            <a:r>
              <a:rPr lang="en-US" sz="2400" b="0" dirty="0" smtClean="0">
                <a:latin typeface="Calibri" pitchFamily="34" charset="0"/>
              </a:rPr>
              <a:t>-, and polysaccharides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400" b="0" dirty="0" smtClean="0">
                <a:latin typeface="Calibri" pitchFamily="34" charset="0"/>
              </a:rPr>
              <a:t>Differing susceptibility to digestion in small intestine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Char char="Ø"/>
            </a:pPr>
            <a:endParaRPr lang="en-US" sz="2400" b="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SzPct val="75000"/>
            </a:pPr>
            <a:endParaRPr lang="en-US" sz="2400" b="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SzPct val="75000"/>
              <a:buNone/>
            </a:pPr>
            <a:r>
              <a:rPr lang="en-US" sz="2400" b="0" dirty="0" smtClean="0">
                <a:latin typeface="Calibri" pitchFamily="34" charset="0"/>
              </a:rPr>
              <a:t>Carbohydrate entering the blood stream: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sz="2400" b="0" dirty="0" smtClean="0">
                <a:latin typeface="Calibri" pitchFamily="34" charset="0"/>
              </a:rPr>
              <a:t>Mainly glucose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sz="2400" b="0" dirty="0" smtClean="0">
                <a:latin typeface="Calibri" pitchFamily="34" charset="0"/>
              </a:rPr>
              <a:t>Small amounts of fructose and </a:t>
            </a:r>
            <a:r>
              <a:rPr lang="en-US" sz="2400" b="0" dirty="0" err="1" smtClean="0">
                <a:latin typeface="Calibri" pitchFamily="34" charset="0"/>
              </a:rPr>
              <a:t>galactose</a:t>
            </a:r>
            <a:endParaRPr lang="en-US" sz="2400" b="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SzPct val="75000"/>
            </a:pPr>
            <a:endParaRPr lang="en-US" sz="24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156268" y="3277020"/>
            <a:ext cx="400218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GB" sz="2400" b="1" dirty="0">
                <a:latin typeface="Calibri" pitchFamily="34" charset="0"/>
              </a:rPr>
              <a:t>DIGESTION AND ABSORPTION</a:t>
            </a: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 rot="5400000">
            <a:off x="5826287" y="2710051"/>
            <a:ext cx="660400" cy="277813"/>
          </a:xfrm>
          <a:prstGeom prst="rightArrow">
            <a:avLst>
              <a:gd name="adj1" fmla="val 50000"/>
              <a:gd name="adj2" fmla="val 11886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5400000">
            <a:off x="5815964" y="4023253"/>
            <a:ext cx="660400" cy="277812"/>
          </a:xfrm>
          <a:prstGeom prst="rightArrow">
            <a:avLst>
              <a:gd name="adj1" fmla="val 50000"/>
              <a:gd name="adj2" fmla="val 11886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" name="Picture 2" descr="http://manumissio.wikispaces.com/file/view/Digest3.gif/31561867/Diges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8990"/>
            <a:ext cx="3609273" cy="4322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DIGESTION</a:t>
            </a:r>
            <a:endParaRPr kumimoji="0" lang="en-GB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Picture 2" descr="http://manumissio.wikispaces.com/file/view/Digest3.gif/31561867/Diges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1330613"/>
            <a:ext cx="2673783" cy="32021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99614" y="607422"/>
            <a:ext cx="5180000" cy="6537964"/>
          </a:xfrm>
          <a:prstGeom prst="rect">
            <a:avLst/>
          </a:prstGeom>
        </p:spPr>
        <p:txBody>
          <a:bodyPr/>
          <a:lstStyle/>
          <a:p>
            <a:pPr marL="452628" indent="-3429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defRPr/>
            </a:pPr>
            <a:r>
              <a:rPr lang="en-GB" sz="2200" dirty="0" smtClean="0">
                <a:latin typeface="Calibri" pitchFamily="34" charset="0"/>
              </a:rPr>
              <a:t>Begins in the mouth</a:t>
            </a:r>
            <a:endParaRPr lang="en-US" sz="2200" dirty="0" smtClean="0">
              <a:latin typeface="Calibri" pitchFamily="34" charset="0"/>
            </a:endParaRPr>
          </a:p>
          <a:p>
            <a:pPr marL="736092" lvl="1" indent="-3429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100" dirty="0" smtClean="0">
                <a:latin typeface="Calibri" pitchFamily="34" charset="0"/>
              </a:rPr>
              <a:t>Chewing breaks up food structure and mixes with saliva (</a:t>
            </a:r>
            <a:r>
              <a:rPr lang="el-GR" sz="2000" dirty="0" smtClean="0">
                <a:latin typeface="Calibri" pitchFamily="34" charset="0"/>
              </a:rPr>
              <a:t>α </a:t>
            </a:r>
            <a:r>
              <a:rPr lang="en-US" sz="2100" dirty="0" smtClean="0">
                <a:latin typeface="Calibri" pitchFamily="34" charset="0"/>
              </a:rPr>
              <a:t>-amylase)</a:t>
            </a:r>
          </a:p>
          <a:p>
            <a:pPr marL="909828" lvl="1" indent="-3429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Action of 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α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-amylase</a:t>
            </a: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Produced by salivary gland and pancreas</a:t>
            </a:r>
          </a:p>
          <a:p>
            <a:pPr marL="736092" lvl="1" indent="-3429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100" dirty="0" smtClean="0">
                <a:latin typeface="Calibri" pitchFamily="34" charset="0"/>
              </a:rPr>
              <a:t>Optimal pH range is 6.6-6.8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Activity inhibited by low pH in stomach (once swallowed)</a:t>
            </a:r>
          </a:p>
          <a:p>
            <a:pPr marL="736092" lvl="1" indent="-3429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Digests </a:t>
            </a:r>
            <a:r>
              <a:rPr lang="el-GR" sz="2400" dirty="0" smtClean="0">
                <a:latin typeface="Calibri" pitchFamily="34" charset="0"/>
              </a:rPr>
              <a:t>α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-1,4 links in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amylose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and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amylopectin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Does not hydrolyze bonds at the ends of molecules or those next to a-1,6 branch points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7564" y="4795430"/>
            <a:ext cx="703719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GB" sz="1000" b="1" dirty="0">
                <a:latin typeface="Calibri" pitchFamily="34" charset="0"/>
              </a:rPr>
              <a:t>AMYLOSE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022305" y="4768714"/>
            <a:ext cx="927100" cy="277812"/>
          </a:xfrm>
          <a:prstGeom prst="rightArrow">
            <a:avLst>
              <a:gd name="adj1" fmla="val 50000"/>
              <a:gd name="adj2" fmla="val 16687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19618" y="4769304"/>
            <a:ext cx="2039937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GB" sz="1000" b="1" dirty="0">
                <a:latin typeface="Calibri" pitchFamily="34" charset="0"/>
              </a:rPr>
              <a:t>MALTOSE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4473" y="5376726"/>
            <a:ext cx="961803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GB" sz="1000" b="1" dirty="0">
                <a:latin typeface="Calibri" pitchFamily="34" charset="0"/>
              </a:rPr>
              <a:t>AMYLOPECTIN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224235" y="5340487"/>
            <a:ext cx="927100" cy="277812"/>
          </a:xfrm>
          <a:prstGeom prst="rightArrow">
            <a:avLst>
              <a:gd name="adj1" fmla="val 50000"/>
              <a:gd name="adj2" fmla="val 16687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86261" y="5259160"/>
            <a:ext cx="1928540" cy="551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GB" sz="1000" b="1" dirty="0">
                <a:latin typeface="Calibri" pitchFamily="34" charset="0"/>
              </a:rPr>
              <a:t>OLIGOSACCHARIDES</a:t>
            </a:r>
          </a:p>
          <a:p>
            <a:r>
              <a:rPr lang="en-GB" sz="1000" b="1" dirty="0">
                <a:latin typeface="Calibri" pitchFamily="34" charset="0"/>
              </a:rPr>
              <a:t>WITH 1 OR MORE</a:t>
            </a:r>
          </a:p>
          <a:p>
            <a:r>
              <a:rPr lang="en-GB" sz="1000" b="1" dirty="0">
                <a:latin typeface="Calibri" pitchFamily="34" charset="0"/>
              </a:rPr>
              <a:t> </a:t>
            </a:r>
            <a:r>
              <a:rPr lang="en-GB" sz="1000" b="1" dirty="0" smtClean="0">
                <a:latin typeface="Calibri" pitchFamily="34" charset="0"/>
              </a:rPr>
              <a:t>a1,6 LINKAGES</a:t>
            </a:r>
            <a:endParaRPr lang="en-GB" sz="1000" b="1" dirty="0">
              <a:latin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612572" y="1920240"/>
            <a:ext cx="809897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901" y="-18106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 in small intestine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383280" y="1290955"/>
            <a:ext cx="5656218" cy="44087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</a:t>
            </a:r>
            <a:r>
              <a:rPr lang="el-GR" b="0" dirty="0" smtClean="0">
                <a:latin typeface="Calibri" pitchFamily="34" charset="0"/>
              </a:rPr>
              <a:t>α </a:t>
            </a:r>
            <a:r>
              <a:rPr lang="en-US" b="0" dirty="0" smtClean="0">
                <a:latin typeface="Calibri" pitchFamily="34" charset="0"/>
              </a:rPr>
              <a:t>-amylase produced by pancreas (</a:t>
            </a:r>
            <a:r>
              <a:rPr lang="en-US" b="0" dirty="0" err="1" smtClean="0">
                <a:latin typeface="Calibri" pitchFamily="34" charset="0"/>
              </a:rPr>
              <a:t>acinar</a:t>
            </a:r>
            <a:r>
              <a:rPr lang="en-US" b="0" dirty="0" smtClean="0">
                <a:latin typeface="Calibri" pitchFamily="34" charset="0"/>
              </a:rPr>
              <a:t> cells) &amp; secreted into small intestine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b="0" u="sng" dirty="0" smtClean="0">
                <a:latin typeface="Calibri" pitchFamily="34" charset="0"/>
              </a:rPr>
              <a:t>Lumen of the SI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l-GR" b="0" dirty="0" smtClean="0">
                <a:latin typeface="Calibri" pitchFamily="34" charset="0"/>
              </a:rPr>
              <a:t>α</a:t>
            </a:r>
            <a:r>
              <a:rPr lang="en-US" b="0" dirty="0" smtClean="0">
                <a:latin typeface="Calibri" pitchFamily="34" charset="0"/>
              </a:rPr>
              <a:t>-amylase hydrolyses </a:t>
            </a:r>
            <a:r>
              <a:rPr lang="el-GR" b="0" dirty="0" smtClean="0">
                <a:latin typeface="Calibri" pitchFamily="34" charset="0"/>
              </a:rPr>
              <a:t>α </a:t>
            </a:r>
            <a:r>
              <a:rPr lang="en-US" b="0" dirty="0" smtClean="0">
                <a:latin typeface="Calibri" pitchFamily="34" charset="0"/>
              </a:rPr>
              <a:t>1-4 </a:t>
            </a:r>
            <a:r>
              <a:rPr lang="en-US" b="0" dirty="0" err="1" smtClean="0">
                <a:latin typeface="Calibri" pitchFamily="34" charset="0"/>
              </a:rPr>
              <a:t>glycosidic</a:t>
            </a:r>
            <a:r>
              <a:rPr lang="en-US" b="0" dirty="0" smtClean="0">
                <a:latin typeface="Calibri" pitchFamily="34" charset="0"/>
              </a:rPr>
              <a:t> linkages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  </a:t>
            </a:r>
            <a:r>
              <a:rPr lang="en-US" sz="1800" dirty="0" smtClean="0">
                <a:latin typeface="Calibri" pitchFamily="34" charset="0"/>
              </a:rPr>
              <a:t>Starch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800" dirty="0" err="1" smtClean="0">
                <a:latin typeface="Calibri" pitchFamily="34" charset="0"/>
                <a:sym typeface="Wingdings" pitchFamily="2" charset="2"/>
              </a:rPr>
              <a:t>dextrins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 and maltose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   Branched starch  mixture of dextrin (multiple 		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            glucose units/ molecule </a:t>
            </a:r>
            <a:r>
              <a:rPr lang="el-GR" sz="1800" dirty="0" smtClean="0">
                <a:latin typeface="Calibri" pitchFamily="34" charset="0"/>
              </a:rPr>
              <a:t>α</a:t>
            </a:r>
            <a:r>
              <a:rPr lang="en-US" sz="1800" dirty="0" smtClean="0">
                <a:latin typeface="Calibri" pitchFamily="34" charset="0"/>
              </a:rPr>
              <a:t>1-6 			bonds)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Remainder of digestion occurs at intestinal surface, close to transporter proteins.  Ideal for absorption</a:t>
            </a:r>
          </a:p>
        </p:txBody>
      </p:sp>
      <p:pic>
        <p:nvPicPr>
          <p:cNvPr id="6" name="Picture 5" descr="141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940" y="1930284"/>
            <a:ext cx="3193961" cy="2934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5" y="-156045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636" y="1257300"/>
            <a:ext cx="8218263" cy="522442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2900" u="sng" dirty="0" smtClean="0">
                <a:latin typeface="Calibri" pitchFamily="34" charset="0"/>
              </a:rPr>
              <a:t>Brush border of intestinal epithelium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3300" b="0" dirty="0" smtClean="0">
                <a:latin typeface="Calibri" pitchFamily="34" charset="0"/>
              </a:rPr>
              <a:t>Enterocytes lining villi of small intestine contain;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1" dirty="0" err="1" smtClean="0">
                <a:latin typeface="Calibri" pitchFamily="34" charset="0"/>
              </a:rPr>
              <a:t>Glucosidases</a:t>
            </a:r>
            <a:r>
              <a:rPr lang="en-US" sz="2900" b="1" dirty="0" smtClean="0">
                <a:latin typeface="Calibri" pitchFamily="34" charset="0"/>
              </a:rPr>
              <a:t>: </a:t>
            </a:r>
            <a:r>
              <a:rPr lang="en-US" sz="2900" dirty="0" smtClean="0">
                <a:latin typeface="Calibri" pitchFamily="34" charset="0"/>
              </a:rPr>
              <a:t> Further reduce dextrin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1" dirty="0" err="1" smtClean="0">
                <a:latin typeface="Calibri" pitchFamily="34" charset="0"/>
              </a:rPr>
              <a:t>Disaccharidases</a:t>
            </a:r>
            <a:r>
              <a:rPr lang="en-US" sz="2900" b="1" dirty="0" smtClean="0">
                <a:latin typeface="Calibri" pitchFamily="34" charset="0"/>
              </a:rPr>
              <a:t>:</a:t>
            </a:r>
            <a:r>
              <a:rPr lang="en-US" sz="2900" dirty="0" smtClean="0">
                <a:latin typeface="Calibri" pitchFamily="34" charset="0"/>
              </a:rPr>
              <a:t>  </a:t>
            </a:r>
            <a:r>
              <a:rPr lang="en-US" sz="2900" dirty="0" err="1" smtClean="0">
                <a:latin typeface="Calibri" pitchFamily="34" charset="0"/>
              </a:rPr>
              <a:t>Hydrolyse</a:t>
            </a:r>
            <a:r>
              <a:rPr lang="en-US" sz="2900" dirty="0" smtClean="0">
                <a:latin typeface="Calibri" pitchFamily="34" charset="0"/>
              </a:rPr>
              <a:t> maltose, sucrose, lactose into constituent </a:t>
            </a:r>
            <a:r>
              <a:rPr lang="en-US" sz="2900" dirty="0" err="1" smtClean="0">
                <a:latin typeface="Calibri" pitchFamily="34" charset="0"/>
              </a:rPr>
              <a:t>monosaccharides</a:t>
            </a:r>
            <a:endParaRPr lang="en-US" sz="2900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dirty="0" smtClean="0">
                <a:latin typeface="Calibri" pitchFamily="34" charset="0"/>
              </a:rPr>
              <a:t>Specific </a:t>
            </a:r>
            <a:r>
              <a:rPr lang="en-US" sz="2900" b="1" dirty="0" err="1" smtClean="0">
                <a:latin typeface="Calibri" pitchFamily="34" charset="0"/>
              </a:rPr>
              <a:t>oligosaccharidases</a:t>
            </a:r>
            <a:r>
              <a:rPr lang="en-US" sz="2900" dirty="0" smtClean="0">
                <a:latin typeface="Calibri" pitchFamily="34" charset="0"/>
              </a:rPr>
              <a:t> </a:t>
            </a:r>
          </a:p>
          <a:p>
            <a:pPr marL="916686" lvl="2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dirty="0" smtClean="0">
                <a:latin typeface="Calibri" pitchFamily="34" charset="0"/>
              </a:rPr>
              <a:t>e.g. </a:t>
            </a:r>
            <a:r>
              <a:rPr lang="en-US" sz="2900" dirty="0" err="1" smtClean="0">
                <a:latin typeface="Calibri" pitchFamily="34" charset="0"/>
              </a:rPr>
              <a:t>sucrase-isomaltase</a:t>
            </a:r>
            <a:r>
              <a:rPr lang="en-US" sz="2900" dirty="0" smtClean="0">
                <a:latin typeface="Calibri" pitchFamily="34" charset="0"/>
              </a:rPr>
              <a:t> – hydrolyses sucrose, maltose and </a:t>
            </a:r>
            <a:r>
              <a:rPr lang="en-US" sz="2900" dirty="0" err="1" smtClean="0">
                <a:latin typeface="Calibri" pitchFamily="34" charset="0"/>
              </a:rPr>
              <a:t>isomaltose</a:t>
            </a:r>
            <a:endParaRPr lang="en-US" sz="2900" dirty="0" smtClean="0">
              <a:latin typeface="Calibri" pitchFamily="34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endParaRPr lang="en-US" sz="2900" dirty="0" smtClean="0"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0" dirty="0" smtClean="0">
                <a:latin typeface="Calibri" pitchFamily="34" charset="0"/>
              </a:rPr>
              <a:t>Resulting </a:t>
            </a:r>
            <a:r>
              <a:rPr lang="en-US" sz="2900" b="0" dirty="0" err="1" smtClean="0">
                <a:latin typeface="Calibri" pitchFamily="34" charset="0"/>
              </a:rPr>
              <a:t>monosaccharides</a:t>
            </a:r>
            <a:r>
              <a:rPr lang="en-US" sz="2900" b="0" dirty="0" smtClean="0">
                <a:latin typeface="Calibri" pitchFamily="34" charset="0"/>
              </a:rPr>
              <a:t> (glucose, </a:t>
            </a:r>
            <a:r>
              <a:rPr lang="en-US" sz="2900" b="0" dirty="0" err="1" smtClean="0">
                <a:latin typeface="Calibri" pitchFamily="34" charset="0"/>
              </a:rPr>
              <a:t>galactose</a:t>
            </a:r>
            <a:r>
              <a:rPr lang="en-US" sz="2900" b="0" dirty="0" smtClean="0">
                <a:latin typeface="Calibri" pitchFamily="34" charset="0"/>
              </a:rPr>
              <a:t>, fructose) available for absorption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dirty="0">
                <a:latin typeface="Calibri" pitchFamily="34" charset="0"/>
              </a:rPr>
              <a:t>Transported across epithelial cells and into the portal vein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0" dirty="0" smtClean="0">
                <a:latin typeface="Calibri" pitchFamily="34" charset="0"/>
              </a:rPr>
              <a:t>Most of the </a:t>
            </a:r>
            <a:r>
              <a:rPr lang="en-US" sz="2900" b="0" dirty="0" err="1" smtClean="0">
                <a:latin typeface="Calibri" pitchFamily="34" charset="0"/>
              </a:rPr>
              <a:t>monosaccharides</a:t>
            </a:r>
            <a:r>
              <a:rPr lang="en-US" sz="2900" b="0" dirty="0" smtClean="0">
                <a:latin typeface="Calibri" pitchFamily="34" charset="0"/>
              </a:rPr>
              <a:t> are absorbed in the small intestine. 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2900" b="0" dirty="0" smtClean="0"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0" dirty="0" smtClean="0">
                <a:latin typeface="Calibri" pitchFamily="34" charset="0"/>
              </a:rPr>
              <a:t>Carbohydrate which has not been digested in this way passes into the large intestine e.g. NSP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83" y="0"/>
            <a:ext cx="325331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-7782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Absorption in the small intestine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9751"/>
            <a:ext cx="8460769" cy="4906963"/>
          </a:xfrm>
        </p:spPr>
        <p:txBody>
          <a:bodyPr>
            <a:noAutofit/>
          </a:bodyPr>
          <a:lstStyle/>
          <a:p>
            <a:pPr eaLnBrk="1" hangingPunct="1"/>
            <a:r>
              <a:rPr lang="en-US" b="0" dirty="0" smtClean="0">
                <a:latin typeface="Calibri" pitchFamily="34" charset="0"/>
              </a:rPr>
              <a:t>Sugar transporters on </a:t>
            </a:r>
            <a:r>
              <a:rPr lang="en-US" b="0" dirty="0" err="1" smtClean="0">
                <a:latin typeface="Calibri" pitchFamily="34" charset="0"/>
              </a:rPr>
              <a:t>enterocytes</a:t>
            </a:r>
            <a:endParaRPr lang="en-US" b="0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en-US" u="sng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u="sng" dirty="0" smtClean="0">
                <a:latin typeface="Calibri" pitchFamily="34" charset="0"/>
              </a:rPr>
              <a:t>Apical membrane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Glucose and </a:t>
            </a:r>
            <a:r>
              <a:rPr lang="en-US" dirty="0" err="1" smtClean="0">
                <a:latin typeface="Calibri" pitchFamily="34" charset="0"/>
              </a:rPr>
              <a:t>galactose</a:t>
            </a:r>
            <a:endParaRPr lang="en-US" dirty="0" smtClean="0">
              <a:latin typeface="Calibri" pitchFamily="34" charset="0"/>
            </a:endParaRP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Sodium-glucose transport protein-1 (SGLT1)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Fructose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GLUT5 protein (passive transport)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u="sng" dirty="0" err="1" smtClean="0">
                <a:latin typeface="Calibri" pitchFamily="34" charset="0"/>
              </a:rPr>
              <a:t>Basolateral</a:t>
            </a:r>
            <a:r>
              <a:rPr lang="en-US" u="sng" dirty="0" smtClean="0">
                <a:latin typeface="Calibri" pitchFamily="34" charset="0"/>
              </a:rPr>
              <a:t> membrane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Glucose, </a:t>
            </a:r>
            <a:r>
              <a:rPr lang="en-US" dirty="0" err="1" smtClean="0">
                <a:latin typeface="Calibri" pitchFamily="34" charset="0"/>
              </a:rPr>
              <a:t>galactose</a:t>
            </a:r>
            <a:r>
              <a:rPr lang="en-US" dirty="0" smtClean="0">
                <a:latin typeface="Calibri" pitchFamily="34" charset="0"/>
              </a:rPr>
              <a:t> and fructose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GLUT2 protein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b="0" dirty="0" err="1" smtClean="0">
                <a:latin typeface="Calibri" pitchFamily="34" charset="0"/>
              </a:rPr>
              <a:t>Monosaccharides</a:t>
            </a:r>
            <a:r>
              <a:rPr lang="en-US" b="0" dirty="0" smtClean="0">
                <a:latin typeface="Calibri" pitchFamily="34" charset="0"/>
              </a:rPr>
              <a:t> are transported to blood vessels linking to portal vein to liver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841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Absorption in the small intestine</a:t>
            </a:r>
          </a:p>
        </p:txBody>
      </p: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3503613" y="2528888"/>
            <a:ext cx="2724150" cy="2822575"/>
            <a:chOff x="3224464" y="2056599"/>
            <a:chExt cx="2127184" cy="2919662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3224464" y="2386662"/>
              <a:ext cx="2127184" cy="2589599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24464" y="2107504"/>
              <a:ext cx="433866" cy="876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81052" y="2058241"/>
              <a:ext cx="433866" cy="876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356235" y="2056599"/>
              <a:ext cx="433866" cy="876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05386" y="2066452"/>
              <a:ext cx="433866" cy="8752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</p:grpSp>
      <p:sp>
        <p:nvSpPr>
          <p:cNvPr id="11" name="Flowchart: Direct Access Storage 10"/>
          <p:cNvSpPr/>
          <p:nvPr/>
        </p:nvSpPr>
        <p:spPr>
          <a:xfrm>
            <a:off x="2570163" y="5794375"/>
            <a:ext cx="4389437" cy="779463"/>
          </a:xfrm>
          <a:prstGeom prst="flowChartMagneticDrum">
            <a:avLst/>
          </a:prstGeom>
          <a:solidFill>
            <a:srgbClr val="800000">
              <a:alpha val="51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606425" y="1973263"/>
            <a:ext cx="191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latin typeface="Calibri" pitchFamily="34" charset="0"/>
              </a:rPr>
              <a:t>GUT LUMEN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595313" y="5927725"/>
            <a:ext cx="191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latin typeface="Calibri" pitchFamily="34" charset="0"/>
              </a:rPr>
              <a:t>BLOOD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2560638" y="2617788"/>
            <a:ext cx="279400" cy="587375"/>
          </a:xfrm>
          <a:prstGeom prst="leftBrace">
            <a:avLst>
              <a:gd name="adj1" fmla="val 39368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2559050" y="3302000"/>
            <a:ext cx="279400" cy="2222500"/>
          </a:xfrm>
          <a:prstGeom prst="leftBrace">
            <a:avLst>
              <a:gd name="adj1" fmla="val 39368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317500" y="2703513"/>
            <a:ext cx="2182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Apical membrane</a:t>
            </a: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857250" y="4049713"/>
            <a:ext cx="163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Basolateral membrane</a:t>
            </a: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2684463" y="1652588"/>
            <a:ext cx="1435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Calibri" pitchFamily="34" charset="0"/>
              </a:rPr>
              <a:t>Fructose</a:t>
            </a:r>
          </a:p>
        </p:txBody>
      </p: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4068763" y="1468438"/>
            <a:ext cx="143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Calibri" pitchFamily="34" charset="0"/>
              </a:rPr>
              <a:t>Glucose &amp; galactose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43363" y="2714625"/>
            <a:ext cx="173037" cy="393700"/>
          </a:xfrm>
          <a:prstGeom prst="roundRect">
            <a:avLst/>
          </a:prstGeom>
          <a:solidFill>
            <a:srgbClr val="0070C0">
              <a:alpha val="6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5438775" y="2752725"/>
            <a:ext cx="298450" cy="423863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354388" y="1978025"/>
            <a:ext cx="1063625" cy="2257425"/>
            <a:chOff x="3354408" y="1978107"/>
            <a:chExt cx="1063584" cy="2258081"/>
          </a:xfrm>
        </p:grpSpPr>
        <p:sp>
          <p:nvSpPr>
            <p:cNvPr id="35" name="Curved Down Arrow 34"/>
            <p:cNvSpPr/>
            <p:nvPr/>
          </p:nvSpPr>
          <p:spPr>
            <a:xfrm rot="5132301">
              <a:off x="3003258" y="2826125"/>
              <a:ext cx="1980188" cy="284152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649" name="TextBox 36"/>
            <p:cNvSpPr txBox="1">
              <a:spLocks noChangeArrowheads="1"/>
            </p:cNvSpPr>
            <p:nvPr/>
          </p:nvSpPr>
          <p:spPr bwMode="auto">
            <a:xfrm>
              <a:off x="3354408" y="3959189"/>
              <a:ext cx="1063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latin typeface="Calibri" pitchFamily="34" charset="0"/>
                </a:rPr>
                <a:t>Fructose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648325" y="1774825"/>
            <a:ext cx="896938" cy="2247900"/>
            <a:chOff x="5648751" y="1774261"/>
            <a:chExt cx="896426" cy="2248930"/>
          </a:xfrm>
        </p:grpSpPr>
        <p:sp>
          <p:nvSpPr>
            <p:cNvPr id="25646" name="TextBox 19"/>
            <p:cNvSpPr txBox="1">
              <a:spLocks noChangeArrowheads="1"/>
            </p:cNvSpPr>
            <p:nvPr/>
          </p:nvSpPr>
          <p:spPr bwMode="auto">
            <a:xfrm>
              <a:off x="5818474" y="1774261"/>
              <a:ext cx="726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Na</a:t>
              </a:r>
              <a:r>
                <a:rPr lang="en-GB" sz="1600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39" name="Curved Down Arrow 38"/>
            <p:cNvSpPr/>
            <p:nvPr/>
          </p:nvSpPr>
          <p:spPr>
            <a:xfrm rot="5400000">
              <a:off x="4800267" y="2890761"/>
              <a:ext cx="1980914" cy="283945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  <a:scene3d>
              <a:camera prst="orthographicFront">
                <a:rot lat="299981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181475" y="1995488"/>
            <a:ext cx="1436688" cy="2541587"/>
            <a:chOff x="4182189" y="1995121"/>
            <a:chExt cx="1435765" cy="2541236"/>
          </a:xfrm>
        </p:grpSpPr>
        <p:sp>
          <p:nvSpPr>
            <p:cNvPr id="38" name="Curved Down Arrow 37"/>
            <p:cNvSpPr/>
            <p:nvPr/>
          </p:nvSpPr>
          <p:spPr>
            <a:xfrm rot="5132301">
              <a:off x="4244250" y="3051529"/>
              <a:ext cx="2396794" cy="283979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645" name="TextBox 39"/>
            <p:cNvSpPr txBox="1">
              <a:spLocks noChangeArrowheads="1"/>
            </p:cNvSpPr>
            <p:nvPr/>
          </p:nvSpPr>
          <p:spPr bwMode="auto">
            <a:xfrm>
              <a:off x="4182189" y="4074692"/>
              <a:ext cx="14357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latin typeface="Calibri" pitchFamily="34" charset="0"/>
                </a:rPr>
                <a:t>Glucose &amp; galactose</a:t>
              </a:r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2508250" y="4306888"/>
            <a:ext cx="3138488" cy="2200275"/>
            <a:chOff x="2508992" y="4306322"/>
            <a:chExt cx="3137830" cy="2201198"/>
          </a:xfrm>
        </p:grpSpPr>
        <p:sp>
          <p:nvSpPr>
            <p:cNvPr id="25638" name="TextBox 26"/>
            <p:cNvSpPr txBox="1">
              <a:spLocks noChangeArrowheads="1"/>
            </p:cNvSpPr>
            <p:nvPr/>
          </p:nvSpPr>
          <p:spPr bwMode="auto">
            <a:xfrm>
              <a:off x="2508992" y="6020603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Fructose</a:t>
              </a:r>
            </a:p>
          </p:txBody>
        </p:sp>
        <p:sp>
          <p:nvSpPr>
            <p:cNvPr id="25639" name="TextBox 27"/>
            <p:cNvSpPr txBox="1">
              <a:spLocks noChangeArrowheads="1"/>
            </p:cNvSpPr>
            <p:nvPr/>
          </p:nvSpPr>
          <p:spPr bwMode="auto">
            <a:xfrm>
              <a:off x="4211057" y="5922745"/>
              <a:ext cx="143576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Glucose &amp; galactose</a:t>
              </a:r>
            </a:p>
          </p:txBody>
        </p:sp>
        <p:grpSp>
          <p:nvGrpSpPr>
            <p:cNvPr id="25640" name="Group 60"/>
            <p:cNvGrpSpPr>
              <a:grpSpLocks/>
            </p:cNvGrpSpPr>
            <p:nvPr/>
          </p:nvGrpSpPr>
          <p:grpSpPr bwMode="auto">
            <a:xfrm>
              <a:off x="3757489" y="4306322"/>
              <a:ext cx="662438" cy="2044576"/>
              <a:chOff x="3757489" y="4306322"/>
              <a:chExt cx="662438" cy="204457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918396" y="5159166"/>
                <a:ext cx="307910" cy="308104"/>
              </a:xfrm>
              <a:prstGeom prst="ellipse">
                <a:avLst/>
              </a:prstGeom>
              <a:solidFill>
                <a:srgbClr val="0070C0">
                  <a:alpha val="7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" name="Curved Down Arrow 35"/>
              <p:cNvSpPr/>
              <p:nvPr/>
            </p:nvSpPr>
            <p:spPr>
              <a:xfrm rot="5400000">
                <a:off x="2882129" y="5182286"/>
                <a:ext cx="2036028" cy="284102"/>
              </a:xfrm>
              <a:prstGeom prst="curvedDownArrow">
                <a:avLst>
                  <a:gd name="adj1" fmla="val 18324"/>
                  <a:gd name="adj2" fmla="val 94451"/>
                  <a:gd name="adj3" fmla="val 2504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/>
                <a:tailEnd type="non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Curved Down Arrow 42"/>
              <p:cNvSpPr/>
              <p:nvPr/>
            </p:nvSpPr>
            <p:spPr>
              <a:xfrm rot="5400000">
                <a:off x="3287498" y="5218468"/>
                <a:ext cx="1980914" cy="283945"/>
              </a:xfrm>
              <a:prstGeom prst="curvedDownArrow">
                <a:avLst>
                  <a:gd name="adj1" fmla="val 18324"/>
                  <a:gd name="adj2" fmla="val 94451"/>
                  <a:gd name="adj3" fmla="val 2504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/>
                <a:tailEnd type="none" w="med" len="lg"/>
              </a:ln>
              <a:scene3d>
                <a:camera prst="orthographicFront">
                  <a:rot lat="299981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4773613" y="3995738"/>
            <a:ext cx="2000250" cy="2368550"/>
            <a:chOff x="4774130" y="3996088"/>
            <a:chExt cx="2000447" cy="2367881"/>
          </a:xfrm>
        </p:grpSpPr>
        <p:sp>
          <p:nvSpPr>
            <p:cNvPr id="26" name="Flowchart: Stored Data 25"/>
            <p:cNvSpPr/>
            <p:nvPr/>
          </p:nvSpPr>
          <p:spPr>
            <a:xfrm rot="16200000">
              <a:off x="5515625" y="5159336"/>
              <a:ext cx="317410" cy="317531"/>
            </a:xfrm>
            <a:prstGeom prst="flowChartOnlineStorage">
              <a:avLst/>
            </a:prstGeom>
            <a:solidFill>
              <a:srgbClr val="0070C0">
                <a:alpha val="7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32" name="TextBox 28"/>
            <p:cNvSpPr txBox="1">
              <a:spLocks noChangeArrowheads="1"/>
            </p:cNvSpPr>
            <p:nvPr/>
          </p:nvSpPr>
          <p:spPr bwMode="auto">
            <a:xfrm>
              <a:off x="6047874" y="6007769"/>
              <a:ext cx="726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Na</a:t>
              </a:r>
              <a:r>
                <a:rPr lang="en-GB" sz="1600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25633" name="TextBox 29"/>
            <p:cNvSpPr txBox="1">
              <a:spLocks noChangeArrowheads="1"/>
            </p:cNvSpPr>
            <p:nvPr/>
          </p:nvSpPr>
          <p:spPr bwMode="auto">
            <a:xfrm>
              <a:off x="5372502" y="6025415"/>
              <a:ext cx="726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K</a:t>
              </a:r>
              <a:r>
                <a:rPr lang="en-GB" sz="1600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25634" name="TextBox 40"/>
            <p:cNvSpPr txBox="1">
              <a:spLocks noChangeArrowheads="1"/>
            </p:cNvSpPr>
            <p:nvPr/>
          </p:nvSpPr>
          <p:spPr bwMode="auto">
            <a:xfrm>
              <a:off x="5672487" y="3996088"/>
              <a:ext cx="7267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latin typeface="Calibri" pitchFamily="34" charset="0"/>
                </a:rPr>
                <a:t>Na</a:t>
              </a:r>
              <a:r>
                <a:rPr lang="en-GB" sz="1200" b="1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44" name="Curved Down Arrow 43"/>
            <p:cNvSpPr/>
            <p:nvPr/>
          </p:nvSpPr>
          <p:spPr>
            <a:xfrm rot="4746149">
              <a:off x="4901937" y="5112945"/>
              <a:ext cx="2215709" cy="283945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  <a:scene3d>
              <a:camera prst="orthographicFront">
                <a:rot lat="299981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5" name="Curved Down Arrow 44"/>
            <p:cNvSpPr/>
            <p:nvPr/>
          </p:nvSpPr>
          <p:spPr>
            <a:xfrm rot="15112094">
              <a:off x="4736247" y="5312606"/>
              <a:ext cx="1381180" cy="219984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  <a:scene3d>
              <a:camera prst="orthographicFront">
                <a:rot lat="299981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637" name="TextBox 45"/>
            <p:cNvSpPr txBox="1">
              <a:spLocks noChangeArrowheads="1"/>
            </p:cNvSpPr>
            <p:nvPr/>
          </p:nvSpPr>
          <p:spPr bwMode="auto">
            <a:xfrm>
              <a:off x="4774130" y="4714774"/>
              <a:ext cx="7267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latin typeface="Calibri" pitchFamily="34" charset="0"/>
                </a:rPr>
                <a:t>K</a:t>
              </a:r>
              <a:r>
                <a:rPr lang="en-GB" sz="1200" b="1" baseline="30000">
                  <a:latin typeface="Calibri" pitchFamily="34" charset="0"/>
                </a:rPr>
                <a:t>+</a:t>
              </a:r>
            </a:p>
          </p:txBody>
        </p:sp>
      </p:grpSp>
      <p:grpSp>
        <p:nvGrpSpPr>
          <p:cNvPr id="25620" name="Group 56"/>
          <p:cNvGrpSpPr>
            <a:grpSpLocks/>
          </p:cNvGrpSpPr>
          <p:nvPr/>
        </p:nvGrpSpPr>
        <p:grpSpPr bwMode="auto">
          <a:xfrm>
            <a:off x="6448425" y="2378075"/>
            <a:ext cx="2522538" cy="2819400"/>
            <a:chOff x="6448928" y="2377442"/>
            <a:chExt cx="2521817" cy="2820202"/>
          </a:xfrm>
        </p:grpSpPr>
        <p:sp>
          <p:nvSpPr>
            <p:cNvPr id="47" name="Rounded Rectangle 46"/>
            <p:cNvSpPr/>
            <p:nvPr/>
          </p:nvSpPr>
          <p:spPr>
            <a:xfrm>
              <a:off x="6679050" y="2885587"/>
              <a:ext cx="172988" cy="395400"/>
            </a:xfrm>
            <a:prstGeom prst="roundRect">
              <a:avLst/>
            </a:prstGeom>
            <a:solidFill>
              <a:srgbClr val="0070C0">
                <a:alpha val="6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22" name="TextBox 47"/>
            <p:cNvSpPr txBox="1">
              <a:spLocks noChangeArrowheads="1"/>
            </p:cNvSpPr>
            <p:nvPr/>
          </p:nvSpPr>
          <p:spPr bwMode="auto">
            <a:xfrm>
              <a:off x="6917374" y="2911631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GLUT5</a:t>
              </a:r>
            </a:p>
          </p:txBody>
        </p:sp>
        <p:sp>
          <p:nvSpPr>
            <p:cNvPr id="49" name="Hexagon 48"/>
            <p:cNvSpPr/>
            <p:nvPr/>
          </p:nvSpPr>
          <p:spPr>
            <a:xfrm>
              <a:off x="6620329" y="3463601"/>
              <a:ext cx="298365" cy="423984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24" name="TextBox 49"/>
            <p:cNvSpPr txBox="1">
              <a:spLocks noChangeArrowheads="1"/>
            </p:cNvSpPr>
            <p:nvPr/>
          </p:nvSpPr>
          <p:spPr bwMode="auto">
            <a:xfrm>
              <a:off x="6915774" y="3477917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SGLT1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6629851" y="4117837"/>
              <a:ext cx="307887" cy="308063"/>
            </a:xfrm>
            <a:prstGeom prst="ellipse">
              <a:avLst/>
            </a:prstGeom>
            <a:solidFill>
              <a:srgbClr val="0070C0">
                <a:alpha val="7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26" name="TextBox 51"/>
            <p:cNvSpPr txBox="1">
              <a:spLocks noChangeArrowheads="1"/>
            </p:cNvSpPr>
            <p:nvPr/>
          </p:nvSpPr>
          <p:spPr bwMode="auto">
            <a:xfrm>
              <a:off x="6925396" y="4113184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GLUT2</a:t>
              </a:r>
            </a:p>
          </p:txBody>
        </p:sp>
        <p:sp>
          <p:nvSpPr>
            <p:cNvPr id="53" name="Flowchart: Stored Data 52"/>
            <p:cNvSpPr/>
            <p:nvPr/>
          </p:nvSpPr>
          <p:spPr>
            <a:xfrm rot="16200000">
              <a:off x="6629761" y="4676886"/>
              <a:ext cx="317590" cy="317409"/>
            </a:xfrm>
            <a:prstGeom prst="flowChartOnlineStorage">
              <a:avLst/>
            </a:prstGeom>
            <a:solidFill>
              <a:srgbClr val="0070C0">
                <a:alpha val="7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28" name="TextBox 53"/>
            <p:cNvSpPr txBox="1">
              <a:spLocks noChangeArrowheads="1"/>
            </p:cNvSpPr>
            <p:nvPr/>
          </p:nvSpPr>
          <p:spPr bwMode="auto">
            <a:xfrm>
              <a:off x="7000794" y="4650595"/>
              <a:ext cx="19699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Na</a:t>
              </a:r>
              <a:r>
                <a:rPr lang="en-GB" sz="1600" b="1" baseline="30000">
                  <a:latin typeface="Calibri" pitchFamily="34" charset="0"/>
                </a:rPr>
                <a:t>+</a:t>
              </a:r>
              <a:r>
                <a:rPr lang="en-GB" sz="1600" b="1">
                  <a:latin typeface="Calibri" pitchFamily="34" charset="0"/>
                </a:rPr>
                <a:t>/K</a:t>
              </a:r>
              <a:r>
                <a:rPr lang="en-GB" sz="1600" b="1" baseline="30000">
                  <a:latin typeface="Calibri" pitchFamily="34" charset="0"/>
                </a:rPr>
                <a:t>+</a:t>
              </a:r>
              <a:r>
                <a:rPr lang="en-GB" sz="1600" b="1">
                  <a:latin typeface="Calibri" pitchFamily="34" charset="0"/>
                </a:rPr>
                <a:t>-ATPase</a:t>
              </a:r>
            </a:p>
          </p:txBody>
        </p:sp>
        <p:sp>
          <p:nvSpPr>
            <p:cNvPr id="25629" name="TextBox 54"/>
            <p:cNvSpPr txBox="1">
              <a:spLocks noChangeArrowheads="1"/>
            </p:cNvSpPr>
            <p:nvPr/>
          </p:nvSpPr>
          <p:spPr bwMode="auto">
            <a:xfrm>
              <a:off x="6569263" y="2457638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u="sng">
                  <a:latin typeface="Calibri" pitchFamily="34" charset="0"/>
                </a:rPr>
                <a:t>KEY: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448928" y="2377442"/>
              <a:ext cx="2502772" cy="28202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assign  5 </a:t>
            </a:r>
          </a:p>
          <a:p>
            <a:endParaRPr lang="en-US" dirty="0"/>
          </a:p>
          <a:p>
            <a:r>
              <a:rPr lang="en-US" dirty="0" smtClean="0"/>
              <a:t>Online  10  MCQ </a:t>
            </a:r>
          </a:p>
          <a:p>
            <a:endParaRPr lang="en-US" dirty="0" smtClean="0"/>
          </a:p>
          <a:p>
            <a:r>
              <a:rPr lang="en-US" dirty="0" smtClean="0"/>
              <a:t>Take home  10  (10 points short essay. 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ar-SA" dirty="0" smtClean="0"/>
              <a:t>3</a:t>
            </a:r>
            <a:r>
              <a:rPr lang="en-US" dirty="0" smtClean="0"/>
              <a:t>-3   ( 5- 6:30)  first 15 min online,,,, 5 min,,,,, 40 minutes.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088" y="162992"/>
            <a:ext cx="5791200" cy="997988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Outline of session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75663" cy="501015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What is carbohydrate?</a:t>
            </a:r>
          </a:p>
          <a:p>
            <a:pPr marL="274320" lvl="1" indent="0" eaLnBrk="1" hangingPunct="1">
              <a:buNone/>
            </a:pPr>
            <a:endParaRPr lang="en-GB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Digestion </a:t>
            </a:r>
            <a:endParaRPr lang="en-GB" dirty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Absorption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F</a:t>
            </a:r>
            <a:r>
              <a:rPr lang="en-GB" dirty="0" err="1" smtClean="0">
                <a:latin typeface="Calibri" pitchFamily="34" charset="0"/>
              </a:rPr>
              <a:t>ermentation</a:t>
            </a: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GB" dirty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Dietary recommendations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274320" lvl="1" indent="0" eaLnBrk="1" hangingPunct="1">
              <a:buNone/>
            </a:pPr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183" y="-412360"/>
            <a:ext cx="8358027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Absorption in the small intestine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18500" cy="490696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Active transport of glucose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Requires energy and a specific receptor/transporter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Active transport of sodium across apical membrane (Na</a:t>
            </a:r>
            <a:r>
              <a:rPr lang="en-GB" baseline="30000" dirty="0" smtClean="0">
                <a:latin typeface="Calibri" pitchFamily="34" charset="0"/>
              </a:rPr>
              <a:t>+</a:t>
            </a:r>
            <a:r>
              <a:rPr lang="en-GB" dirty="0" smtClean="0">
                <a:latin typeface="Calibri" pitchFamily="34" charset="0"/>
              </a:rPr>
              <a:t>/K</a:t>
            </a:r>
            <a:r>
              <a:rPr lang="en-GB" baseline="30000" dirty="0" smtClean="0">
                <a:latin typeface="Calibri" pitchFamily="34" charset="0"/>
              </a:rPr>
              <a:t>+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ATPase</a:t>
            </a:r>
            <a:r>
              <a:rPr lang="en-GB" dirty="0" smtClean="0">
                <a:latin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Decreased sodium inside the cell draws sodium across apical membrane with glucose (</a:t>
            </a:r>
            <a:r>
              <a:rPr lang="en-US" dirty="0" smtClean="0">
                <a:latin typeface="Calibri" pitchFamily="34" charset="0"/>
              </a:rPr>
              <a:t>SGLT1)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Glucose passes across </a:t>
            </a:r>
            <a:r>
              <a:rPr lang="en-US" dirty="0" err="1" smtClean="0">
                <a:latin typeface="Calibri" pitchFamily="34" charset="0"/>
              </a:rPr>
              <a:t>basolateral</a:t>
            </a:r>
            <a:r>
              <a:rPr lang="en-US" dirty="0" smtClean="0">
                <a:latin typeface="Calibri" pitchFamily="34" charset="0"/>
              </a:rPr>
              <a:t> membrane into blood vessels by facilitated transport (GLUT2)</a:t>
            </a:r>
          </a:p>
          <a:p>
            <a:pPr lvl="4">
              <a:buFont typeface="Wingdings" pitchFamily="2" charset="2"/>
              <a:buChar char="§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Facilitated diffusion of fructose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Across the apical membrane (GLUT5)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Across the </a:t>
            </a:r>
            <a:r>
              <a:rPr lang="en-US" dirty="0" err="1" smtClean="0">
                <a:latin typeface="Calibri" pitchFamily="34" charset="0"/>
              </a:rPr>
              <a:t>basolateral</a:t>
            </a:r>
            <a:r>
              <a:rPr lang="en-US" dirty="0" smtClean="0">
                <a:latin typeface="Calibri" pitchFamily="34" charset="0"/>
              </a:rPr>
              <a:t> membrane (GLUT2)</a:t>
            </a:r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692" y="181902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Carbohydrate Absorption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55850"/>
            <a:ext cx="8801100" cy="230505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Rate of uptake of glucose from the intestine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is determined by the </a:t>
            </a:r>
            <a:r>
              <a:rPr lang="en-US" sz="2800" u="sng" dirty="0" smtClean="0">
                <a:latin typeface="Calibri" pitchFamily="34" charset="0"/>
              </a:rPr>
              <a:t>rate of hydrolysis</a:t>
            </a:r>
            <a:r>
              <a:rPr lang="en-US" sz="2800" dirty="0" smtClean="0">
                <a:latin typeface="Calibri" pitchFamily="34" charset="0"/>
              </a:rPr>
              <a:t> of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oligosaccharides and polysaccharides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that are susceptible to brush border enzymes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3151" y="3657283"/>
            <a:ext cx="8480425" cy="2676525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717" y="-278796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 and absorption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8570913" cy="4964113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Some carbohydrates </a:t>
            </a:r>
            <a:r>
              <a:rPr lang="en-US" sz="2200" dirty="0" err="1" smtClean="0">
                <a:latin typeface="Calibri" pitchFamily="34" charset="0"/>
              </a:rPr>
              <a:t>hydrolysed</a:t>
            </a:r>
            <a:r>
              <a:rPr lang="en-US" sz="2200" dirty="0" smtClean="0">
                <a:latin typeface="Calibri" pitchFamily="34" charset="0"/>
              </a:rPr>
              <a:t> to </a:t>
            </a:r>
            <a:r>
              <a:rPr lang="en-US" sz="2200" dirty="0" err="1" smtClean="0">
                <a:latin typeface="Calibri" pitchFamily="34" charset="0"/>
              </a:rPr>
              <a:t>monosaccharides</a:t>
            </a:r>
            <a:r>
              <a:rPr lang="en-US" sz="2200" dirty="0" smtClean="0">
                <a:latin typeface="Calibri" pitchFamily="34" charset="0"/>
              </a:rPr>
              <a:t> &amp; absorbed in small intestine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Most sugars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Calibri" pitchFamily="34" charset="0"/>
              </a:rPr>
              <a:t>α 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dirty="0" err="1" smtClean="0">
                <a:latin typeface="Calibri" pitchFamily="34" charset="0"/>
              </a:rPr>
              <a:t>glucan</a:t>
            </a:r>
            <a:r>
              <a:rPr lang="en-US" dirty="0" smtClean="0">
                <a:latin typeface="Calibri" pitchFamily="34" charset="0"/>
              </a:rPr>
              <a:t> oligosaccharides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Starch (some starch is resistant)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Others resist digestion &amp; pass into large intestine where they are fermented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Some sugars (e.g. lactose)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Non-</a:t>
            </a:r>
            <a:r>
              <a:rPr lang="el-GR" dirty="0" smtClean="0">
                <a:latin typeface="Calibri" pitchFamily="34" charset="0"/>
              </a:rPr>
              <a:t> α 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dirty="0" err="1" smtClean="0">
                <a:latin typeface="Calibri" pitchFamily="34" charset="0"/>
              </a:rPr>
              <a:t>glucan</a:t>
            </a:r>
            <a:r>
              <a:rPr lang="en-US" dirty="0" smtClean="0">
                <a:latin typeface="Calibri" pitchFamily="34" charset="0"/>
              </a:rPr>
              <a:t> oligosaccharides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Non-</a:t>
            </a:r>
            <a:r>
              <a:rPr lang="el-GR" dirty="0" smtClean="0">
                <a:latin typeface="Calibri" pitchFamily="34" charset="0"/>
              </a:rPr>
              <a:t> α 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dirty="0" err="1" smtClean="0">
                <a:latin typeface="Calibri" pitchFamily="34" charset="0"/>
              </a:rPr>
              <a:t>glucan</a:t>
            </a:r>
            <a:r>
              <a:rPr lang="en-US" dirty="0" smtClean="0">
                <a:latin typeface="Calibri" pitchFamily="34" charset="0"/>
              </a:rPr>
              <a:t> (non-starch) polysaccharides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Resistant starch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AMDR calculation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3572" cy="1076992"/>
          </a:xfrm>
        </p:spPr>
        <p:txBody>
          <a:bodyPr/>
          <a:lstStyle/>
          <a:p>
            <a:r>
              <a:rPr lang="en-US" dirty="0" smtClean="0"/>
              <a:t>AMDR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1" y="1255776"/>
            <a:ext cx="8417734" cy="5230368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: 67 kg, </a:t>
            </a:r>
            <a:r>
              <a:rPr lang="en-US" dirty="0" err="1" smtClean="0"/>
              <a:t>ht</a:t>
            </a:r>
            <a:r>
              <a:rPr lang="en-US" dirty="0" smtClean="0"/>
              <a:t>: 166cm. BMI </a:t>
            </a:r>
          </a:p>
          <a:p>
            <a:r>
              <a:rPr lang="en-US" dirty="0" smtClean="0"/>
              <a:t>AMDR. </a:t>
            </a:r>
          </a:p>
          <a:p>
            <a:r>
              <a:rPr lang="en-US" dirty="0" smtClean="0"/>
              <a:t>Total calories req. =  quick method 30* </a:t>
            </a:r>
            <a:r>
              <a:rPr lang="en-US" dirty="0" err="1" smtClean="0"/>
              <a:t>wt</a:t>
            </a:r>
            <a:r>
              <a:rPr lang="en-US" dirty="0" smtClean="0"/>
              <a:t>, 35*</a:t>
            </a:r>
            <a:r>
              <a:rPr lang="en-US" dirty="0" err="1" smtClean="0"/>
              <a:t>wt</a:t>
            </a:r>
            <a:r>
              <a:rPr lang="en-US" dirty="0" smtClean="0"/>
              <a:t>, 40*</a:t>
            </a:r>
            <a:r>
              <a:rPr lang="en-US" dirty="0" err="1" smtClean="0"/>
              <a:t>wt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Total Kcal: 35* 67= 2345 kcal.</a:t>
            </a:r>
          </a:p>
          <a:p>
            <a:r>
              <a:rPr lang="en-US" dirty="0" smtClean="0"/>
              <a:t>Protein: 0.85 </a:t>
            </a:r>
            <a:r>
              <a:rPr lang="en-US" dirty="0" err="1" smtClean="0"/>
              <a:t>gm</a:t>
            </a:r>
            <a:r>
              <a:rPr lang="en-US" dirty="0" smtClean="0"/>
              <a:t>/kg or 1 </a:t>
            </a:r>
            <a:r>
              <a:rPr lang="en-US" dirty="0" err="1" smtClean="0"/>
              <a:t>gm</a:t>
            </a:r>
            <a:r>
              <a:rPr lang="en-US" dirty="0" smtClean="0"/>
              <a:t>/ kg = 67gm protein/ day.</a:t>
            </a:r>
          </a:p>
          <a:p>
            <a:r>
              <a:rPr lang="en-US" dirty="0" smtClean="0"/>
              <a:t>Kcal. From protein= 67* 4 = 268 kcal from </a:t>
            </a:r>
            <a:r>
              <a:rPr lang="en-US" dirty="0" err="1" smtClean="0"/>
              <a:t>prn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AMDR </a:t>
            </a:r>
            <a:r>
              <a:rPr lang="en-US" dirty="0" err="1" smtClean="0"/>
              <a:t>prn</a:t>
            </a:r>
            <a:r>
              <a:rPr lang="en-US" dirty="0" smtClean="0"/>
              <a:t>= 268/2345= 11%.</a:t>
            </a:r>
          </a:p>
          <a:p>
            <a:r>
              <a:rPr lang="en-US" dirty="0" smtClean="0"/>
              <a:t>Non Protein </a:t>
            </a:r>
            <a:r>
              <a:rPr lang="en-US" dirty="0" err="1" smtClean="0"/>
              <a:t>KCal</a:t>
            </a:r>
            <a:r>
              <a:rPr lang="en-US" dirty="0" smtClean="0"/>
              <a:t>= 89%   ( </a:t>
            </a:r>
            <a:r>
              <a:rPr lang="en-US" dirty="0"/>
              <a:t>C</a:t>
            </a:r>
            <a:r>
              <a:rPr lang="en-US" dirty="0" smtClean="0"/>
              <a:t>HO or Fat) = 25- 30.  </a:t>
            </a:r>
          </a:p>
          <a:p>
            <a:r>
              <a:rPr lang="en-US" dirty="0" smtClean="0"/>
              <a:t>Fat: .30*2345= 704 kcal  from fat= 78gm/day</a:t>
            </a:r>
          </a:p>
          <a:p>
            <a:r>
              <a:rPr lang="en-US" dirty="0" smtClean="0"/>
              <a:t>Kcal from CHO= 1373 kcal/ day = 59%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2345 </a:t>
            </a:r>
            <a:r>
              <a:rPr lang="en-US" dirty="0" smtClean="0"/>
              <a:t>kcal </a:t>
            </a:r>
          </a:p>
          <a:p>
            <a:r>
              <a:rPr lang="en-US" dirty="0" smtClean="0"/>
              <a:t>Protein= 0.2* 2345= 469 kcal= 117 =    ( 7gm)   17 serving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950" y="0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Non-glycaemic carbohydrates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4" y="1482725"/>
            <a:ext cx="8137364" cy="4983163"/>
          </a:xfrm>
        </p:spPr>
        <p:txBody>
          <a:bodyPr/>
          <a:lstStyle/>
          <a:p>
            <a:pPr eaLnBrk="1" hangingPunct="1">
              <a:buNone/>
            </a:pPr>
            <a:r>
              <a:rPr lang="en-GB" sz="2800" dirty="0" smtClean="0">
                <a:latin typeface="Calibri" pitchFamily="34" charset="0"/>
              </a:rPr>
              <a:t>Carbohydrates enter colon because:</a:t>
            </a:r>
          </a:p>
          <a:p>
            <a:pPr lvl="4" eaLnBrk="1" hangingPunct="1"/>
            <a:endParaRPr lang="en-GB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Enzymes needed to digest the carbohydrates</a:t>
            </a:r>
          </a:p>
          <a:p>
            <a:pPr marL="274320" lvl="1" indent="0">
              <a:buNone/>
            </a:pPr>
            <a:r>
              <a:rPr lang="en-GB" dirty="0" err="1" smtClean="0">
                <a:latin typeface="Calibri" pitchFamily="34" charset="0"/>
              </a:rPr>
              <a:t>i</a:t>
            </a:r>
            <a:r>
              <a:rPr lang="en-GB" dirty="0" smtClean="0">
                <a:latin typeface="Calibri" pitchFamily="34" charset="0"/>
              </a:rPr>
              <a:t>)   Are not present in the small intestine</a:t>
            </a:r>
          </a:p>
          <a:p>
            <a:pPr marL="274320" lvl="1" indent="0">
              <a:buNone/>
            </a:pPr>
            <a:r>
              <a:rPr lang="en-GB" dirty="0" smtClean="0">
                <a:latin typeface="Calibri" pitchFamily="34" charset="0"/>
              </a:rPr>
              <a:t>ii)  Cannot gain access to the carbohydrate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e.g. starch trapped inside plant cell walls</a:t>
            </a:r>
          </a:p>
          <a:p>
            <a:pPr marL="274320" lvl="1" indent="0">
              <a:buNone/>
            </a:pPr>
            <a:r>
              <a:rPr lang="en-GB" dirty="0" smtClean="0">
                <a:latin typeface="Calibri" pitchFamily="34" charset="0"/>
              </a:rPr>
              <a:t>iii) Do not digest the carbohydrate rapidly enough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Affected by particle size and transit time</a:t>
            </a:r>
          </a:p>
          <a:p>
            <a:pPr lvl="3" eaLnBrk="1" hangingPunct="1">
              <a:buFont typeface="Wingdings" pitchFamily="2" charset="2"/>
              <a:buChar char="§"/>
            </a:pPr>
            <a:endParaRPr lang="en-GB" sz="20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Monosaccharide transporters do not exist or function at a high enough 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499" y="119242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Lack of enzyme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305" y="1622318"/>
            <a:ext cx="8466138" cy="49831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Bond type determines susceptibility to enzymatic breakdown in the small intestine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 enzyme produced by vertebrates which can hydrolyze the  </a:t>
            </a:r>
            <a:r>
              <a:rPr lang="en-GB" dirty="0" smtClean="0">
                <a:latin typeface="Symbol" pitchFamily="18" charset="2"/>
              </a:rPr>
              <a:t>-</a:t>
            </a:r>
            <a:r>
              <a:rPr lang="en-GB" dirty="0" smtClean="0">
                <a:latin typeface="Calibri" pitchFamily="34" charset="0"/>
              </a:rPr>
              <a:t>linkage</a:t>
            </a:r>
          </a:p>
          <a:p>
            <a:pPr marL="274320" lvl="1" indent="0">
              <a:buNone/>
            </a:pP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α 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glucans</a:t>
            </a:r>
            <a:endParaRPr lang="en-GB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α</a:t>
            </a:r>
            <a:r>
              <a:rPr lang="en-GB" dirty="0" smtClean="0">
                <a:latin typeface="Calibri" pitchFamily="34" charset="0"/>
              </a:rPr>
              <a:t> - chemical bonds </a:t>
            </a:r>
            <a:r>
              <a:rPr lang="en-GB" u="sng" dirty="0" smtClean="0">
                <a:latin typeface="Calibri" pitchFamily="34" charset="0"/>
              </a:rPr>
              <a:t>are</a:t>
            </a:r>
            <a:r>
              <a:rPr lang="en-GB" dirty="0" smtClean="0">
                <a:latin typeface="Calibri" pitchFamily="34" charset="0"/>
              </a:rPr>
              <a:t> susceptible to brush border or pancreatic enzymes</a:t>
            </a:r>
          </a:p>
          <a:p>
            <a:pPr lvl="3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E.g. Amylose </a:t>
            </a:r>
            <a:r>
              <a:rPr lang="el-GR" sz="2000" dirty="0">
                <a:latin typeface="Calibri" pitchFamily="34" charset="0"/>
              </a:rPr>
              <a:t>α </a:t>
            </a:r>
            <a:r>
              <a:rPr lang="en-GB" dirty="0" smtClean="0">
                <a:latin typeface="Calibri" pitchFamily="34" charset="0"/>
              </a:rPr>
              <a:t>-1,4 bonds</a:t>
            </a:r>
          </a:p>
          <a:p>
            <a:pPr marL="1371600" lvl="3" indent="0">
              <a:buNone/>
            </a:pP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Non-</a:t>
            </a:r>
            <a:r>
              <a:rPr lang="el-GR" sz="2400" dirty="0">
                <a:latin typeface="Calibri" pitchFamily="34" charset="0"/>
              </a:rPr>
              <a:t> α 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glucans</a:t>
            </a:r>
            <a:endParaRPr lang="en-GB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GB" dirty="0" smtClean="0">
                <a:latin typeface="Symbol" pitchFamily="18" charset="2"/>
              </a:rPr>
              <a:t></a:t>
            </a:r>
            <a:r>
              <a:rPr lang="en-GB" dirty="0" smtClean="0">
                <a:latin typeface="Calibri" pitchFamily="34" charset="0"/>
              </a:rPr>
              <a:t> - chemical bonds </a:t>
            </a:r>
            <a:r>
              <a:rPr lang="en-GB" u="sng" dirty="0" smtClean="0">
                <a:latin typeface="Calibri" pitchFamily="34" charset="0"/>
              </a:rPr>
              <a:t>not</a:t>
            </a:r>
            <a:r>
              <a:rPr lang="en-GB" dirty="0" smtClean="0">
                <a:latin typeface="Calibri" pitchFamily="34" charset="0"/>
              </a:rPr>
              <a:t> susceptible to brush border or pancreatic enzymes</a:t>
            </a:r>
          </a:p>
          <a:p>
            <a:pPr lvl="3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E.g. Cellulose bonds are primarily</a:t>
            </a:r>
            <a:r>
              <a:rPr lang="en-GB" dirty="0" smtClean="0">
                <a:latin typeface="Symbol" pitchFamily="18" charset="2"/>
              </a:rPr>
              <a:t> </a:t>
            </a:r>
            <a:r>
              <a:rPr lang="el-GR" dirty="0" smtClean="0">
                <a:latin typeface="Calibri"/>
              </a:rPr>
              <a:t>β</a:t>
            </a:r>
            <a:r>
              <a:rPr lang="en-GB" dirty="0" smtClean="0">
                <a:latin typeface="Calibri" pitchFamily="34" charset="0"/>
              </a:rPr>
              <a:t>-1,4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676" y="-156538"/>
            <a:ext cx="86868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Fermentation in the large intestine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3088" y="1155701"/>
            <a:ext cx="7915819" cy="4849314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Carbohydrate is fermented by bacteria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Undigested starch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Dietary </a:t>
            </a:r>
            <a:r>
              <a:rPr lang="en-US" sz="1900" dirty="0" err="1" smtClean="0">
                <a:latin typeface="Calibri" pitchFamily="34" charset="0"/>
              </a:rPr>
              <a:t>fibre</a:t>
            </a:r>
            <a:r>
              <a:rPr lang="en-US" sz="1900" dirty="0" smtClean="0">
                <a:latin typeface="Calibri" pitchFamily="34" charset="0"/>
              </a:rPr>
              <a:t>  (NSP)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Non-absorbable sugars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Sugar alcohols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10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latin typeface="Calibri" pitchFamily="34" charset="0"/>
              </a:rPr>
              <a:t>Fermentation is anaerobic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Colon </a:t>
            </a:r>
            <a:r>
              <a:rPr lang="en-US" sz="2200" dirty="0">
                <a:latin typeface="Calibri" pitchFamily="34" charset="0"/>
              </a:rPr>
              <a:t>contains a complex ecosystem of over 400 known species of bacteria</a:t>
            </a:r>
          </a:p>
          <a:p>
            <a:pPr lvl="1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  </a:t>
            </a:r>
            <a:r>
              <a:rPr lang="en-US" sz="1900" dirty="0">
                <a:latin typeface="Calibri" pitchFamily="34" charset="0"/>
              </a:rPr>
              <a:t>Symbiotic </a:t>
            </a:r>
            <a:r>
              <a:rPr lang="en-US" sz="1900" dirty="0" smtClean="0">
                <a:latin typeface="Calibri" pitchFamily="34" charset="0"/>
              </a:rPr>
              <a:t>relationship: pro , pre biotic </a:t>
            </a:r>
            <a:endParaRPr lang="en-US" sz="1900" dirty="0">
              <a:latin typeface="Calibri" pitchFamily="34" charset="0"/>
            </a:endParaRP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>
                <a:latin typeface="Calibri" pitchFamily="34" charset="0"/>
              </a:rPr>
              <a:t>  Obtain substrates for growth from the host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>
                <a:latin typeface="Calibri" pitchFamily="34" charset="0"/>
              </a:rPr>
              <a:t>  Return by-products of their metabolism to the host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0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10" y="1155700"/>
            <a:ext cx="2816578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845" y="-9246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Fermentation in the large intestine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925" y="1463682"/>
            <a:ext cx="8229600" cy="595788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b="0" dirty="0">
                <a:latin typeface="Calibri" pitchFamily="34" charset="0"/>
              </a:rPr>
              <a:t>Bacteria produce hydrolytic enzymes </a:t>
            </a:r>
            <a:endParaRPr lang="en-US" sz="2200" b="0" dirty="0" smtClean="0">
              <a:latin typeface="Calibri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di-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oligo</a:t>
            </a:r>
            <a:r>
              <a:rPr lang="en-US" dirty="0">
                <a:latin typeface="Calibri" pitchFamily="34" charset="0"/>
              </a:rPr>
              <a:t>- and polysaccharides </a:t>
            </a:r>
            <a:r>
              <a:rPr lang="en-US" dirty="0" smtClean="0">
                <a:latin typeface="Calibri" pitchFamily="34" charset="0"/>
              </a:rPr>
              <a:t>broken down into </a:t>
            </a:r>
            <a:r>
              <a:rPr lang="en-US" dirty="0" err="1" smtClean="0">
                <a:latin typeface="Calibri" pitchFamily="34" charset="0"/>
              </a:rPr>
              <a:t>monosaccharides</a:t>
            </a:r>
            <a:endParaRPr lang="en-US" dirty="0">
              <a:latin typeface="Calibri" pitchFamily="34" charset="0"/>
            </a:endParaRPr>
          </a:p>
          <a:p>
            <a:pPr marL="274320" lvl="1" indent="0">
              <a:buNone/>
            </a:pPr>
            <a:endParaRPr lang="en-US" sz="1000" dirty="0" smtClean="0">
              <a:latin typeface="Calibri" pitchFamily="34" charset="0"/>
            </a:endParaRPr>
          </a:p>
          <a:p>
            <a:pPr marL="274320" lvl="1" indent="0">
              <a:buNone/>
            </a:pPr>
            <a:endParaRPr lang="en-US" sz="10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b="0" dirty="0" err="1">
                <a:latin typeface="Calibri" pitchFamily="34" charset="0"/>
              </a:rPr>
              <a:t>Monosaccharides</a:t>
            </a:r>
            <a:r>
              <a:rPr lang="en-US" sz="2200" b="0" dirty="0">
                <a:latin typeface="Calibri" pitchFamily="34" charset="0"/>
              </a:rPr>
              <a:t> are </a:t>
            </a:r>
            <a:r>
              <a:rPr lang="en-US" sz="2200" b="0" dirty="0" err="1">
                <a:latin typeface="Calibri" pitchFamily="34" charset="0"/>
              </a:rPr>
              <a:t>internalised</a:t>
            </a:r>
            <a:r>
              <a:rPr lang="en-US" sz="2200" b="0" dirty="0">
                <a:latin typeface="Calibri" pitchFamily="34" charset="0"/>
              </a:rPr>
              <a:t> by bacteria (energy for growth)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Converted to pyruvate via glycolytic pathway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b="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</a:rPr>
              <a:t>Main products of fermentation are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Short chain fatty acids (SCFA)</a:t>
            </a:r>
          </a:p>
          <a:p>
            <a:pPr marL="1485900" lvl="2" indent="-342900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A</a:t>
            </a:r>
            <a:r>
              <a:rPr lang="en-US" b="0" dirty="0" smtClean="0">
                <a:latin typeface="Calibri" pitchFamily="34" charset="0"/>
              </a:rPr>
              <a:t>cetate, </a:t>
            </a:r>
          </a:p>
          <a:p>
            <a:pPr marL="1485900" lvl="2" indent="-34290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Propionate</a:t>
            </a:r>
          </a:p>
          <a:p>
            <a:pPr marL="1485900" lvl="2" indent="-342900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B</a:t>
            </a:r>
            <a:r>
              <a:rPr lang="en-US" b="0" dirty="0" smtClean="0">
                <a:latin typeface="Calibri" pitchFamily="34" charset="0"/>
              </a:rPr>
              <a:t>utyrate.</a:t>
            </a:r>
            <a:endParaRPr lang="en-US" dirty="0">
              <a:latin typeface="Calibri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Gases (C02, H20 and methane)</a:t>
            </a:r>
          </a:p>
        </p:txBody>
      </p:sp>
    </p:spTree>
    <p:extLst>
      <p:ext uri="{BB962C8B-B14F-4D97-AF65-F5344CB8AC3E}">
        <p14:creationId xmlns:p14="http://schemas.microsoft.com/office/powerpoint/2010/main" val="17198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609"/>
            <a:ext cx="9005104" cy="13716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latin typeface="Calibri" panose="020F0502020204030204" pitchFamily="34" charset="0"/>
              </a:rPr>
              <a:t>Why do we need carbohydrates?</a:t>
            </a:r>
            <a:br>
              <a:rPr lang="en-GB" sz="4800" b="1" dirty="0" smtClean="0">
                <a:latin typeface="Calibri" panose="020F0502020204030204" pitchFamily="34" charset="0"/>
              </a:rPr>
            </a:br>
            <a:r>
              <a:rPr lang="en-GB" sz="4800" b="1" dirty="0">
                <a:latin typeface="Calibri" panose="020F0502020204030204" pitchFamily="34" charset="0"/>
              </a:rPr>
              <a:t/>
            </a:r>
            <a:br>
              <a:rPr lang="en-GB" sz="4800" b="1" dirty="0">
                <a:latin typeface="Calibri" panose="020F0502020204030204" pitchFamily="34" charset="0"/>
              </a:rPr>
            </a:br>
            <a:r>
              <a:rPr lang="en-GB" sz="4800" b="1" dirty="0" smtClean="0">
                <a:latin typeface="Calibri" panose="020F0502020204030204" pitchFamily="34" charset="0"/>
              </a:rPr>
              <a:t>Energy? Structure ?</a:t>
            </a:r>
            <a:endParaRPr lang="en-GB" sz="4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3362" y="-92057"/>
            <a:ext cx="86868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Fermentation in the large intestine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70038"/>
            <a:ext cx="8686800" cy="490696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Produces short chain fatty acids (SCFA)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Butyrate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Major energy source for colonic epithelial cell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Propionate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Absorbed and transported to the liver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Acetate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Absorbed and enters peripheral circulation and </a:t>
            </a:r>
            <a:r>
              <a:rPr lang="en-US" sz="1800" dirty="0" err="1" smtClean="0">
                <a:latin typeface="Calibri" pitchFamily="34" charset="0"/>
              </a:rPr>
              <a:t>metabolised</a:t>
            </a:r>
            <a:r>
              <a:rPr lang="en-US" sz="1800" dirty="0" smtClean="0">
                <a:latin typeface="Calibri" pitchFamily="34" charset="0"/>
              </a:rPr>
              <a:t> by peripheral tissues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Calibri" pitchFamily="34" charset="0"/>
              </a:rPr>
              <a:t>Metabolised</a:t>
            </a:r>
            <a:r>
              <a:rPr lang="en-US" sz="1800" dirty="0" smtClean="0">
                <a:latin typeface="Calibri" pitchFamily="34" charset="0"/>
              </a:rPr>
              <a:t> by skeletal and cardiac muscle, and the brain</a:t>
            </a:r>
          </a:p>
          <a:p>
            <a:pPr marL="914400" lvl="2" indent="0" eaLnBrk="1" hangingPunct="1">
              <a:buClr>
                <a:schemeClr val="accent1"/>
              </a:buClr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4" eaLnBrk="1" hangingPunct="1">
              <a:buFont typeface="Wingdings" pitchFamily="2" charset="2"/>
              <a:buChar char="§"/>
            </a:pPr>
            <a:endParaRPr lang="en-US" sz="9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Total energy provided from fermentation in humans is only about 5-10% (healthy individuals following a western diet)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09" y="-125929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Fermentation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48312" y="1214845"/>
            <a:ext cx="5959475" cy="11678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Some sugars (e.g. lactose)</a:t>
            </a:r>
          </a:p>
          <a:p>
            <a:pPr lvl="1"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Non-</a:t>
            </a:r>
            <a:r>
              <a:rPr lang="el-GR" sz="1600" b="1" dirty="0" smtClean="0">
                <a:solidFill>
                  <a:schemeClr val="tx1"/>
                </a:solidFill>
                <a:latin typeface="Calibri" pitchFamily="34" charset="0"/>
              </a:rPr>
              <a:t>α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alibri" pitchFamily="34" charset="0"/>
              </a:rPr>
              <a:t>glucan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oligosaccharides</a:t>
            </a:r>
          </a:p>
          <a:p>
            <a:pPr lvl="1"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Non-</a:t>
            </a:r>
            <a:r>
              <a:rPr lang="el-GR" sz="1600" b="1" dirty="0" smtClean="0">
                <a:solidFill>
                  <a:schemeClr val="tx1"/>
                </a:solidFill>
                <a:latin typeface="Calibri" pitchFamily="34" charset="0"/>
              </a:rPr>
              <a:t>α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alibri" pitchFamily="34" charset="0"/>
              </a:rPr>
              <a:t>glucan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(non-starch) polysaccharides</a:t>
            </a:r>
          </a:p>
          <a:p>
            <a:pPr lvl="1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Resistant starch</a:t>
            </a:r>
            <a:endParaRPr lang="en-GB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08225" y="3203575"/>
            <a:ext cx="4516438" cy="444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Anaerobic microbial metabolism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03613" y="4148138"/>
            <a:ext cx="2136775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Acetate</a:t>
            </a:r>
          </a:p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Propionate</a:t>
            </a:r>
          </a:p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Butyrate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19348" y="4146550"/>
            <a:ext cx="1895339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     Hydrogen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Carbon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dioxide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       Methane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83663" y="4206739"/>
            <a:ext cx="2136775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Microbial biomass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72188" y="5591175"/>
            <a:ext cx="2136775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  <a:r>
              <a:rPr lang="en-US" sz="1600" b="1" dirty="0" err="1" smtClean="0">
                <a:solidFill>
                  <a:schemeClr val="tx1"/>
                </a:solidFill>
                <a:latin typeface="Calibri" pitchFamily="34" charset="0"/>
              </a:rPr>
              <a:t>Faeces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00438" y="5589588"/>
            <a:ext cx="2136775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  Blood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defRPr/>
            </a:pP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85874" y="5600632"/>
            <a:ext cx="1928813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Breath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Flatus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4528049" y="2382656"/>
            <a:ext cx="1" cy="820919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4" idx="0"/>
          </p:cNvCxnSpPr>
          <p:nvPr/>
        </p:nvCxnSpPr>
        <p:spPr>
          <a:xfrm flipH="1">
            <a:off x="2267018" y="3648075"/>
            <a:ext cx="2299426" cy="498475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3" idx="0"/>
          </p:cNvCxnSpPr>
          <p:nvPr/>
        </p:nvCxnSpPr>
        <p:spPr>
          <a:xfrm rot="16200000" flipH="1">
            <a:off x="4318793" y="3894932"/>
            <a:ext cx="500063" cy="6350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15" idx="0"/>
          </p:cNvCxnSpPr>
          <p:nvPr/>
        </p:nvCxnSpPr>
        <p:spPr>
          <a:xfrm>
            <a:off x="4566444" y="3648075"/>
            <a:ext cx="2585607" cy="558664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17" idx="0"/>
          </p:cNvCxnSpPr>
          <p:nvPr/>
        </p:nvCxnSpPr>
        <p:spPr>
          <a:xfrm rot="5400000">
            <a:off x="4311650" y="5329238"/>
            <a:ext cx="517525" cy="3175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2"/>
            <a:endCxn id="16" idx="0"/>
          </p:cNvCxnSpPr>
          <p:nvPr/>
        </p:nvCxnSpPr>
        <p:spPr>
          <a:xfrm flipH="1">
            <a:off x="7140576" y="5130664"/>
            <a:ext cx="11475" cy="460511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61482" y="5055983"/>
            <a:ext cx="5535" cy="506549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218" y="-130267"/>
            <a:ext cx="86868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Ruminants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5863"/>
            <a:ext cx="8686800" cy="5672137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Cattle, sheep and goats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§"/>
            </a:pPr>
            <a:endParaRPr lang="en-US" sz="4200" dirty="0" smtClean="0">
              <a:latin typeface="Calibri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Unique digestive system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Diet rich in roughage and plant material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>
                <a:latin typeface="Calibri" pitchFamily="34" charset="0"/>
              </a:rPr>
              <a:t>U</a:t>
            </a:r>
            <a:r>
              <a:rPr lang="en-US" sz="4200" dirty="0" smtClean="0">
                <a:latin typeface="Calibri" pitchFamily="34" charset="0"/>
              </a:rPr>
              <a:t>se energy from plants</a:t>
            </a:r>
          </a:p>
          <a:p>
            <a:pPr marL="850392" lvl="1" indent="-457200">
              <a:lnSpc>
                <a:spcPct val="120000"/>
              </a:lnSpc>
              <a:buFont typeface="Wingdings" pitchFamily="2" charset="2"/>
              <a:buChar char="§"/>
            </a:pPr>
            <a:endParaRPr lang="en-US" sz="4200" dirty="0" smtClean="0">
              <a:latin typeface="Calibri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Diet consists mainly of b-linked polysaccharides (e.g. cellulose)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Not susceptible to mammalian digestive enzymes</a:t>
            </a: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US" sz="4200" dirty="0" smtClean="0">
              <a:latin typeface="Calibri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Evolved a specialist digestive system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Foods exposed to microbial digestion in the rumen </a:t>
            </a:r>
            <a:r>
              <a:rPr lang="en-US" sz="4200" u="sng" dirty="0" smtClean="0">
                <a:latin typeface="Calibri" pitchFamily="34" charset="0"/>
              </a:rPr>
              <a:t>prior</a:t>
            </a:r>
            <a:r>
              <a:rPr lang="en-US" sz="4200" dirty="0" smtClean="0">
                <a:latin typeface="Calibri" pitchFamily="34" charset="0"/>
              </a:rPr>
              <a:t> to exposure to host digestive enzymes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Partially digested to yield short chain fatty acids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Propionate, acetate, butyrate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Provide 70-80% of a ruminant’s energy requirements</a:t>
            </a:r>
            <a:r>
              <a:rPr lang="en-US" sz="3000" dirty="0" smtClean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											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										</a:t>
            </a:r>
            <a:r>
              <a:rPr lang="en-US" dirty="0" smtClean="0">
                <a:latin typeface="Calibri" pitchFamily="34" charset="0"/>
              </a:rPr>
              <a:t>				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18" y="483624"/>
            <a:ext cx="1811282" cy="169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27" y="487836"/>
            <a:ext cx="2300972" cy="182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2122" y="470468"/>
            <a:ext cx="12586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Calibri" pitchFamily="34" charset="0"/>
                <a:cs typeface="Calibri" pitchFamily="34" charset="0"/>
              </a:rPr>
              <a:t>www.macroevolution.net</a:t>
            </a:r>
            <a:endParaRPr lang="en-GB" sz="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374716"/>
            <a:ext cx="8898839" cy="1783828"/>
          </a:xfrm>
        </p:spPr>
        <p:txBody>
          <a:bodyPr>
            <a:noAutofit/>
          </a:bodyPr>
          <a:lstStyle/>
          <a:p>
            <a:pPr algn="ctr"/>
            <a:r>
              <a:rPr lang="en-GB" sz="5400" b="1" cap="none" dirty="0" smtClean="0">
                <a:latin typeface="Calibri" pitchFamily="34" charset="0"/>
              </a:rPr>
              <a:t>GLUCOSE </a:t>
            </a:r>
            <a:br>
              <a:rPr lang="en-GB" sz="5400" b="1" cap="none" dirty="0" smtClean="0">
                <a:latin typeface="Calibri" pitchFamily="34" charset="0"/>
              </a:rPr>
            </a:br>
            <a:r>
              <a:rPr lang="en-GB" sz="5400" b="1" cap="none" dirty="0" smtClean="0">
                <a:latin typeface="Calibri" pitchFamily="34" charset="0"/>
              </a:rPr>
              <a:t>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61" y="0"/>
            <a:ext cx="8229600" cy="1139825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Glucose metabolism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0144" y="1356385"/>
            <a:ext cx="8629650" cy="501967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400" dirty="0" err="1" smtClean="0">
                <a:latin typeface="Calibri" pitchFamily="34" charset="0"/>
              </a:rPr>
              <a:t>Monosaccharides</a:t>
            </a:r>
            <a:r>
              <a:rPr lang="en-GB" sz="2400" dirty="0" smtClean="0">
                <a:latin typeface="Calibri" pitchFamily="34" charset="0"/>
              </a:rPr>
              <a:t> absorbed from the gut are transported via the portal vein to the liver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u="sng" dirty="0" smtClean="0">
                <a:latin typeface="Calibri" pitchFamily="34" charset="0"/>
              </a:rPr>
              <a:t>Glucose,</a:t>
            </a:r>
            <a:r>
              <a:rPr lang="en-GB" sz="2000" dirty="0" smtClean="0">
                <a:latin typeface="Calibri" pitchFamily="34" charset="0"/>
              </a:rPr>
              <a:t> fructose, </a:t>
            </a:r>
            <a:r>
              <a:rPr lang="en-GB" sz="2000" dirty="0" err="1" smtClean="0">
                <a:latin typeface="Calibri" pitchFamily="34" charset="0"/>
              </a:rPr>
              <a:t>galactose</a:t>
            </a:r>
            <a:endParaRPr lang="en-GB" sz="2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Concentrations of glucose in the portal vein can reach up to 10mM after a meal</a:t>
            </a:r>
          </a:p>
          <a:p>
            <a:pPr lvl="4">
              <a:buFont typeface="Wingdings" pitchFamily="2" charset="2"/>
              <a:buChar char="§"/>
            </a:pPr>
            <a:endParaRPr lang="en-GB" sz="16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Fructose and </a:t>
            </a:r>
            <a:r>
              <a:rPr lang="en-GB" sz="2400" dirty="0" err="1" smtClean="0">
                <a:latin typeface="Calibri" pitchFamily="34" charset="0"/>
              </a:rPr>
              <a:t>galactose</a:t>
            </a:r>
            <a:r>
              <a:rPr lang="en-GB" sz="2400" dirty="0" smtClean="0">
                <a:latin typeface="Calibri" pitchFamily="34" charset="0"/>
              </a:rPr>
              <a:t> are removed by the liver and metabolised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Blood concentrations rarely exceed 1mM</a:t>
            </a:r>
          </a:p>
          <a:p>
            <a:pPr lvl="4">
              <a:buFont typeface="Wingdings" pitchFamily="2" charset="2"/>
              <a:buChar char="§"/>
            </a:pPr>
            <a:endParaRPr lang="en-GB" sz="16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Only glucose appears in significant concentrations in the peripheral circulation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Uptake by all tissues for 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498" y="0"/>
            <a:ext cx="8812212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In the liver…</a:t>
            </a:r>
          </a:p>
        </p:txBody>
      </p:sp>
      <p:sp>
        <p:nvSpPr>
          <p:cNvPr id="43011" name="AutoShape 4"/>
          <p:cNvSpPr>
            <a:spLocks noChangeArrowheads="1"/>
          </p:cNvSpPr>
          <p:nvPr/>
        </p:nvSpPr>
        <p:spPr bwMode="auto">
          <a:xfrm rot="10800000">
            <a:off x="1465263" y="1508125"/>
            <a:ext cx="6965950" cy="3711575"/>
          </a:xfrm>
          <a:prstGeom prst="rtTriangle">
            <a:avLst/>
          </a:prstGeom>
          <a:solidFill>
            <a:srgbClr val="800000">
              <a:alpha val="3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 rot="3486781">
            <a:off x="3739356" y="1994695"/>
            <a:ext cx="504825" cy="3516312"/>
          </a:xfrm>
          <a:prstGeom prst="can">
            <a:avLst>
              <a:gd name="adj" fmla="val 174135"/>
            </a:avLst>
          </a:prstGeom>
          <a:solidFill>
            <a:srgbClr val="800000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74650" y="4762500"/>
            <a:ext cx="152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GLUCOSE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454025" y="5299075"/>
            <a:ext cx="152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FRUCTOSE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1624013" y="5705475"/>
            <a:ext cx="1884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GALACTOSE</a:t>
            </a:r>
          </a:p>
        </p:txBody>
      </p:sp>
      <p:sp>
        <p:nvSpPr>
          <p:cNvPr id="43016" name="AutoShape 9"/>
          <p:cNvSpPr>
            <a:spLocks noChangeArrowheads="1"/>
          </p:cNvSpPr>
          <p:nvPr/>
        </p:nvSpPr>
        <p:spPr bwMode="auto">
          <a:xfrm rot="-1292458">
            <a:off x="1611313" y="4681538"/>
            <a:ext cx="793750" cy="255587"/>
          </a:xfrm>
          <a:prstGeom prst="rightArrow">
            <a:avLst>
              <a:gd name="adj1" fmla="val 50000"/>
              <a:gd name="adj2" fmla="val 776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 rot="-2451849">
            <a:off x="1827213" y="5049838"/>
            <a:ext cx="793750" cy="255587"/>
          </a:xfrm>
          <a:prstGeom prst="rightArrow">
            <a:avLst>
              <a:gd name="adj1" fmla="val 50000"/>
              <a:gd name="adj2" fmla="val 776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AutoShape 11"/>
          <p:cNvSpPr>
            <a:spLocks noChangeArrowheads="1"/>
          </p:cNvSpPr>
          <p:nvPr/>
        </p:nvSpPr>
        <p:spPr bwMode="auto">
          <a:xfrm rot="-5211846">
            <a:off x="2348707" y="5176044"/>
            <a:ext cx="793750" cy="255587"/>
          </a:xfrm>
          <a:prstGeom prst="rightArrow">
            <a:avLst>
              <a:gd name="adj1" fmla="val 50000"/>
              <a:gd name="adj2" fmla="val 776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1960563" y="3216275"/>
            <a:ext cx="117157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PORTAL VEIN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623888" y="1803400"/>
            <a:ext cx="11715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LIVER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509588" y="5788025"/>
            <a:ext cx="8763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GUT</a:t>
            </a: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6507163" y="1549400"/>
            <a:ext cx="1855787" cy="1574800"/>
          </a:xfrm>
          <a:prstGeom prst="rect">
            <a:avLst/>
          </a:prstGeom>
          <a:solidFill>
            <a:schemeClr val="accent1"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3430588" y="2247900"/>
            <a:ext cx="507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GALACTOSE </a:t>
            </a:r>
            <a:r>
              <a:rPr lang="en-GB">
                <a:sym typeface="Symbol" pitchFamily="18" charset="2"/>
              </a:rPr>
              <a:t> Gal-1-Phos  Glu-1-Phos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3433763" y="1546225"/>
            <a:ext cx="5046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FRUCTOSE </a:t>
            </a:r>
            <a:r>
              <a:rPr lang="en-GB">
                <a:sym typeface="Symbol" pitchFamily="18" charset="2"/>
              </a:rPr>
              <a:t> Fru-1-Phos  </a:t>
            </a:r>
            <a:r>
              <a:rPr lang="en-GB"/>
              <a:t>Glycolytic </a:t>
            </a:r>
            <a:br>
              <a:rPr lang="en-GB"/>
            </a:br>
            <a:r>
              <a:rPr lang="en-GB"/>
              <a:t>			     intermediates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6297613" y="2697163"/>
            <a:ext cx="1874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/>
              <a:t>GLUCOSE</a:t>
            </a:r>
            <a:endParaRPr lang="en-GB">
              <a:sym typeface="Symbol" pitchFamily="18" charset="2"/>
            </a:endParaRPr>
          </a:p>
        </p:txBody>
      </p:sp>
      <p:sp>
        <p:nvSpPr>
          <p:cNvPr id="43026" name="AutoShape 24"/>
          <p:cNvSpPr>
            <a:spLocks noChangeArrowheads="1"/>
          </p:cNvSpPr>
          <p:nvPr/>
        </p:nvSpPr>
        <p:spPr bwMode="auto">
          <a:xfrm rot="2178356">
            <a:off x="6080125" y="3714750"/>
            <a:ext cx="671513" cy="1835150"/>
          </a:xfrm>
          <a:prstGeom prst="can">
            <a:avLst>
              <a:gd name="adj" fmla="val 68321"/>
            </a:avLst>
          </a:prstGeom>
          <a:solidFill>
            <a:srgbClr val="800000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AutoShape 22"/>
          <p:cNvSpPr>
            <a:spLocks noChangeArrowheads="1"/>
          </p:cNvSpPr>
          <p:nvPr/>
        </p:nvSpPr>
        <p:spPr bwMode="auto">
          <a:xfrm rot="1935679">
            <a:off x="6810375" y="3060700"/>
            <a:ext cx="619125" cy="819150"/>
          </a:xfrm>
          <a:prstGeom prst="downArrow">
            <a:avLst>
              <a:gd name="adj1" fmla="val 28907"/>
              <a:gd name="adj2" fmla="val 322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5122863" y="5548313"/>
            <a:ext cx="3549650" cy="925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TO PERIPHERAL CIRCULATION AND TISSUES FOR UTLISATION</a:t>
            </a:r>
          </a:p>
        </p:txBody>
      </p:sp>
      <p:sp>
        <p:nvSpPr>
          <p:cNvPr id="43029" name="AutoShape 25"/>
          <p:cNvSpPr>
            <a:spLocks noChangeArrowheads="1"/>
          </p:cNvSpPr>
          <p:nvPr/>
        </p:nvSpPr>
        <p:spPr bwMode="auto">
          <a:xfrm rot="-2451849">
            <a:off x="5259388" y="2676525"/>
            <a:ext cx="396875" cy="303213"/>
          </a:xfrm>
          <a:prstGeom prst="rightArrow">
            <a:avLst>
              <a:gd name="adj1" fmla="val 50000"/>
              <a:gd name="adj2" fmla="val 327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5" grpId="0" animBg="1"/>
      <p:bldP spid="93199" grpId="0"/>
      <p:bldP spid="93200" grpId="0"/>
      <p:bldP spid="93203" grpId="0"/>
      <p:bldP spid="93206" grpId="0" animBg="1"/>
      <p:bldP spid="9320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7" y="0"/>
            <a:ext cx="8320088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Homeostatic control of glucose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Blood glucose is very tightly controlled within a range of </a:t>
            </a:r>
          </a:p>
          <a:p>
            <a:r>
              <a:rPr lang="en-US" sz="2400" u="sng" dirty="0" smtClean="0">
                <a:solidFill>
                  <a:srgbClr val="800000"/>
                </a:solidFill>
                <a:latin typeface="Calibri" pitchFamily="34" charset="0"/>
              </a:rPr>
              <a:t>3.0 - 5.5 </a:t>
            </a:r>
            <a:r>
              <a:rPr lang="en-US" sz="2400" u="sng" dirty="0" err="1" smtClean="0">
                <a:solidFill>
                  <a:srgbClr val="800000"/>
                </a:solidFill>
                <a:latin typeface="Calibri" pitchFamily="34" charset="0"/>
              </a:rPr>
              <a:t>mmol</a:t>
            </a:r>
            <a:r>
              <a:rPr lang="en-US" sz="2400" u="sng" dirty="0" smtClean="0">
                <a:solidFill>
                  <a:srgbClr val="800000"/>
                </a:solidFill>
                <a:latin typeface="Calibri" pitchFamily="34" charset="0"/>
              </a:rPr>
              <a:t>/L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Why?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Glucose is the primary source of energy within the body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Brain and</a:t>
            </a:r>
            <a:r>
              <a:rPr lang="en-US" sz="2200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nervous system mainly dependent on glucose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Red blood cells are entirely dependent on glucose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15 at 23.12.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" y="0"/>
            <a:ext cx="892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498" y="-212975"/>
            <a:ext cx="8812212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How is it used as an energy source?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854" y="1235129"/>
            <a:ext cx="4935538" cy="489585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Complete oxidation of glucose occurs under aerobic conditions (i.e. in the presence of oxygen)</a:t>
            </a:r>
          </a:p>
          <a:p>
            <a:pPr>
              <a:buClr>
                <a:schemeClr val="tx2"/>
              </a:buClr>
            </a:pPr>
            <a:endParaRPr lang="en-GB" b="0" dirty="0">
              <a:latin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n-GB" b="0" dirty="0" smtClean="0">
                <a:latin typeface="Calibri" pitchFamily="34" charset="0"/>
              </a:rPr>
              <a:t>       C</a:t>
            </a:r>
            <a:r>
              <a:rPr lang="en-GB" b="0" baseline="-25000" dirty="0" smtClean="0">
                <a:latin typeface="Calibri" pitchFamily="34" charset="0"/>
              </a:rPr>
              <a:t>6</a:t>
            </a:r>
            <a:r>
              <a:rPr lang="en-GB" b="0" dirty="0" smtClean="0">
                <a:latin typeface="Calibri" pitchFamily="34" charset="0"/>
              </a:rPr>
              <a:t>H</a:t>
            </a:r>
            <a:r>
              <a:rPr lang="en-GB" b="0" baseline="-25000" dirty="0" smtClean="0">
                <a:latin typeface="Calibri" pitchFamily="34" charset="0"/>
              </a:rPr>
              <a:t>12</a:t>
            </a:r>
            <a:r>
              <a:rPr lang="en-GB" b="0" dirty="0" smtClean="0">
                <a:latin typeface="Calibri" pitchFamily="34" charset="0"/>
              </a:rPr>
              <a:t>0</a:t>
            </a:r>
            <a:r>
              <a:rPr lang="en-GB" b="0" baseline="-25000" dirty="0" smtClean="0">
                <a:latin typeface="Calibri" pitchFamily="34" charset="0"/>
              </a:rPr>
              <a:t>6</a:t>
            </a:r>
            <a:r>
              <a:rPr lang="en-GB" b="0" dirty="0" smtClean="0">
                <a:latin typeface="Calibri" pitchFamily="34" charset="0"/>
              </a:rPr>
              <a:t> + 6O</a:t>
            </a:r>
            <a:r>
              <a:rPr lang="en-GB" b="0" baseline="-25000" dirty="0" smtClean="0">
                <a:latin typeface="Calibri" pitchFamily="34" charset="0"/>
              </a:rPr>
              <a:t>2</a:t>
            </a:r>
            <a:r>
              <a:rPr lang="en-GB" b="0" dirty="0" smtClean="0">
                <a:latin typeface="Calibri" pitchFamily="34" charset="0"/>
              </a:rPr>
              <a:t> </a:t>
            </a:r>
            <a:r>
              <a:rPr lang="en-GB" b="0" dirty="0" smtClean="0">
                <a:latin typeface="Calibri" pitchFamily="34" charset="0"/>
                <a:sym typeface="Symbol" pitchFamily="18" charset="2"/>
              </a:rPr>
              <a:t> 6CO</a:t>
            </a:r>
            <a:r>
              <a:rPr lang="en-GB" b="0" baseline="-25000" dirty="0" smtClean="0">
                <a:latin typeface="Calibri" pitchFamily="34" charset="0"/>
                <a:sym typeface="Symbol" pitchFamily="18" charset="2"/>
              </a:rPr>
              <a:t>2</a:t>
            </a:r>
            <a:r>
              <a:rPr lang="en-GB" b="0" dirty="0" smtClean="0">
                <a:latin typeface="Calibri" pitchFamily="34" charset="0"/>
                <a:sym typeface="Symbol" pitchFamily="18" charset="2"/>
              </a:rPr>
              <a:t> + 6H</a:t>
            </a:r>
            <a:r>
              <a:rPr lang="en-GB" b="0" baseline="-25000" dirty="0" smtClean="0">
                <a:latin typeface="Calibri" pitchFamily="34" charset="0"/>
                <a:sym typeface="Symbol" pitchFamily="18" charset="2"/>
              </a:rPr>
              <a:t>2</a:t>
            </a:r>
            <a:r>
              <a:rPr lang="en-GB" b="0" dirty="0" smtClean="0">
                <a:latin typeface="Calibri" pitchFamily="34" charset="0"/>
                <a:sym typeface="Symbol" pitchFamily="18" charset="2"/>
              </a:rPr>
              <a:t>O + energy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  <a:sym typeface="Symbol" pitchFamily="18" charset="2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By the processes of </a:t>
            </a:r>
            <a:r>
              <a:rPr lang="en-GB" b="0" u="sng" dirty="0" err="1" smtClean="0">
                <a:latin typeface="Calibri" pitchFamily="34" charset="0"/>
              </a:rPr>
              <a:t>glycolysis</a:t>
            </a:r>
            <a:r>
              <a:rPr lang="en-GB" b="0" u="sng" dirty="0" smtClean="0">
                <a:latin typeface="Calibri" pitchFamily="34" charset="0"/>
              </a:rPr>
              <a:t>, the citric acid cycle and oxidative </a:t>
            </a:r>
            <a:r>
              <a:rPr lang="en-GB" b="0" u="sng" dirty="0" err="1" smtClean="0">
                <a:latin typeface="Calibri" pitchFamily="34" charset="0"/>
              </a:rPr>
              <a:t>phosphorylation</a:t>
            </a:r>
            <a:endParaRPr lang="en-GB" b="0" u="sng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40% of the free energy is released as ATP </a:t>
            </a:r>
            <a:br>
              <a:rPr lang="en-GB" b="0" dirty="0" smtClean="0">
                <a:latin typeface="Calibri" pitchFamily="34" charset="0"/>
              </a:rPr>
            </a:br>
            <a:r>
              <a:rPr lang="en-GB" b="0" dirty="0" smtClean="0">
                <a:latin typeface="Calibri" pitchFamily="34" charset="0"/>
              </a:rPr>
              <a:t>(38 molecules per glucose molecule)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Remainder released as heat</a:t>
            </a:r>
            <a:endParaRPr lang="en-GB" b="0" dirty="0" smtClean="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8080" y="1934904"/>
            <a:ext cx="3920490" cy="384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326" y="-167115"/>
            <a:ext cx="8812212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How is it used as an energy source?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660775" y="1449388"/>
            <a:ext cx="1789113" cy="1897062"/>
            <a:chOff x="2306" y="913"/>
            <a:chExt cx="1127" cy="1195"/>
          </a:xfrm>
        </p:grpSpPr>
        <p:sp>
          <p:nvSpPr>
            <p:cNvPr id="46103" name="Text Box 4"/>
            <p:cNvSpPr txBox="1">
              <a:spLocks noChangeArrowheads="1"/>
            </p:cNvSpPr>
            <p:nvPr/>
          </p:nvSpPr>
          <p:spPr bwMode="auto">
            <a:xfrm>
              <a:off x="2306" y="913"/>
              <a:ext cx="11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GLUCOSE</a:t>
              </a:r>
            </a:p>
          </p:txBody>
        </p:sp>
        <p:sp>
          <p:nvSpPr>
            <p:cNvPr id="46104" name="Text Box 5"/>
            <p:cNvSpPr txBox="1">
              <a:spLocks noChangeArrowheads="1"/>
            </p:cNvSpPr>
            <p:nvPr/>
          </p:nvSpPr>
          <p:spPr bwMode="auto">
            <a:xfrm>
              <a:off x="2306" y="1373"/>
              <a:ext cx="11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GLU-6-PHOS</a:t>
              </a:r>
            </a:p>
          </p:txBody>
        </p:sp>
        <p:sp>
          <p:nvSpPr>
            <p:cNvPr id="46105" name="Text Box 6"/>
            <p:cNvSpPr txBox="1">
              <a:spLocks noChangeArrowheads="1"/>
            </p:cNvSpPr>
            <p:nvPr/>
          </p:nvSpPr>
          <p:spPr bwMode="auto">
            <a:xfrm>
              <a:off x="2306" y="1877"/>
              <a:ext cx="11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PYRUVATE</a:t>
              </a:r>
            </a:p>
          </p:txBody>
        </p:sp>
        <p:sp>
          <p:nvSpPr>
            <p:cNvPr id="46106" name="AutoShape 7"/>
            <p:cNvSpPr>
              <a:spLocks noChangeArrowheads="1"/>
            </p:cNvSpPr>
            <p:nvPr/>
          </p:nvSpPr>
          <p:spPr bwMode="auto">
            <a:xfrm rot="5400000">
              <a:off x="2753" y="1166"/>
              <a:ext cx="250" cy="191"/>
            </a:xfrm>
            <a:prstGeom prst="rightArrow">
              <a:avLst>
                <a:gd name="adj1" fmla="val 50000"/>
                <a:gd name="adj2" fmla="val 3272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7" name="AutoShape 8"/>
            <p:cNvSpPr>
              <a:spLocks noChangeArrowheads="1"/>
            </p:cNvSpPr>
            <p:nvPr/>
          </p:nvSpPr>
          <p:spPr bwMode="auto">
            <a:xfrm rot="5400000">
              <a:off x="2746" y="1625"/>
              <a:ext cx="250" cy="191"/>
            </a:xfrm>
            <a:prstGeom prst="rightArrow">
              <a:avLst>
                <a:gd name="adj1" fmla="val 50000"/>
                <a:gd name="adj2" fmla="val 3272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3232150" y="3560763"/>
            <a:ext cx="2649538" cy="2555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 rot="5400000">
            <a:off x="4358481" y="3367882"/>
            <a:ext cx="396875" cy="303212"/>
          </a:xfrm>
          <a:prstGeom prst="rightArrow">
            <a:avLst>
              <a:gd name="adj1" fmla="val 50000"/>
              <a:gd name="adj2" fmla="val 3272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 rot="8164855">
            <a:off x="5459413" y="4019550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 rot="-1475360">
            <a:off x="3213100" y="5283200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 rot="2303092">
            <a:off x="3319463" y="4032250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 rot="-9310175">
            <a:off x="5556250" y="5381625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 rot="-5522473">
            <a:off x="4408487" y="6057901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3470275" y="4557713"/>
            <a:ext cx="216535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Citric acid cycle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(Kreb’s cycle)</a:t>
            </a:r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 rot="7867724">
            <a:off x="3604419" y="5911056"/>
            <a:ext cx="396875" cy="303213"/>
          </a:xfrm>
          <a:prstGeom prst="rightArrow">
            <a:avLst>
              <a:gd name="adj1" fmla="val 50000"/>
              <a:gd name="adj2" fmla="val 327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03250" y="6311900"/>
            <a:ext cx="3452813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Oxidative phosphorylation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119688" y="2100263"/>
            <a:ext cx="3236912" cy="1722437"/>
            <a:chOff x="3225" y="1323"/>
            <a:chExt cx="2039" cy="1085"/>
          </a:xfrm>
        </p:grpSpPr>
        <p:grpSp>
          <p:nvGrpSpPr>
            <p:cNvPr id="46097" name="Group 30"/>
            <p:cNvGrpSpPr>
              <a:grpSpLocks/>
            </p:cNvGrpSpPr>
            <p:nvPr/>
          </p:nvGrpSpPr>
          <p:grpSpPr bwMode="auto">
            <a:xfrm>
              <a:off x="3225" y="1323"/>
              <a:ext cx="1987" cy="1085"/>
              <a:chOff x="3225" y="1323"/>
              <a:chExt cx="1987" cy="1085"/>
            </a:xfrm>
          </p:grpSpPr>
          <p:sp>
            <p:nvSpPr>
              <p:cNvPr id="46099" name="Oval 25"/>
              <p:cNvSpPr>
                <a:spLocks noChangeArrowheads="1"/>
              </p:cNvSpPr>
              <p:nvPr/>
            </p:nvSpPr>
            <p:spPr bwMode="auto">
              <a:xfrm>
                <a:off x="3266" y="1510"/>
                <a:ext cx="1804" cy="898"/>
              </a:xfrm>
              <a:prstGeom prst="ellipse">
                <a:avLst/>
              </a:prstGeom>
              <a:solidFill>
                <a:srgbClr val="A9A9A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100" name="AutoShape 20"/>
              <p:cNvSpPr>
                <a:spLocks noChangeArrowheads="1"/>
              </p:cNvSpPr>
              <p:nvPr/>
            </p:nvSpPr>
            <p:spPr bwMode="auto">
              <a:xfrm>
                <a:off x="3329" y="1999"/>
                <a:ext cx="1067" cy="169"/>
              </a:xfrm>
              <a:prstGeom prst="curvedUpArrow">
                <a:avLst>
                  <a:gd name="adj1" fmla="val 81434"/>
                  <a:gd name="adj2" fmla="val 207706"/>
                  <a:gd name="adj3" fmla="val 3333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101" name="AutoShape 22"/>
              <p:cNvSpPr>
                <a:spLocks noChangeArrowheads="1"/>
              </p:cNvSpPr>
              <p:nvPr/>
            </p:nvSpPr>
            <p:spPr bwMode="auto">
              <a:xfrm rot="10800000">
                <a:off x="3225" y="1767"/>
                <a:ext cx="1067" cy="169"/>
              </a:xfrm>
              <a:prstGeom prst="curvedUpArrow">
                <a:avLst>
                  <a:gd name="adj1" fmla="val 81434"/>
                  <a:gd name="adj2" fmla="val 207706"/>
                  <a:gd name="adj3" fmla="val 3333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102" name="Text Box 26"/>
              <p:cNvSpPr txBox="1">
                <a:spLocks noChangeArrowheads="1"/>
              </p:cNvSpPr>
              <p:nvPr/>
            </p:nvSpPr>
            <p:spPr bwMode="auto">
              <a:xfrm>
                <a:off x="4356" y="1323"/>
                <a:ext cx="856" cy="404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>
                    <a:latin typeface="Calibri" pitchFamily="34" charset="0"/>
                  </a:rPr>
                  <a:t>Anaerobic</a:t>
                </a:r>
                <a:br>
                  <a:rPr lang="en-GB">
                    <a:latin typeface="Calibri" pitchFamily="34" charset="0"/>
                  </a:rPr>
                </a:br>
                <a:r>
                  <a:rPr lang="en-GB">
                    <a:latin typeface="Calibri" pitchFamily="34" charset="0"/>
                  </a:rPr>
                  <a:t>glycolysis</a:t>
                </a:r>
              </a:p>
            </p:txBody>
          </p:sp>
        </p:grpSp>
        <p:sp>
          <p:nvSpPr>
            <p:cNvPr id="46098" name="Text Box 21"/>
            <p:cNvSpPr txBox="1">
              <a:spLocks noChangeArrowheads="1"/>
            </p:cNvSpPr>
            <p:nvPr/>
          </p:nvSpPr>
          <p:spPr bwMode="auto">
            <a:xfrm>
              <a:off x="4137" y="1836"/>
              <a:ext cx="11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LACTATE</a:t>
              </a:r>
            </a:p>
          </p:txBody>
        </p:sp>
      </p:grp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2544763" y="2547938"/>
            <a:ext cx="1358900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Glycolysis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 animBg="1"/>
      <p:bldP spid="94218" grpId="0" animBg="1"/>
      <p:bldP spid="94219" grpId="0" animBg="1"/>
      <p:bldP spid="94221" grpId="0" animBg="1"/>
      <p:bldP spid="94222" grpId="0" animBg="1"/>
      <p:bldP spid="94223" grpId="0" animBg="1"/>
      <p:bldP spid="94224" grpId="0" animBg="1"/>
      <p:bldP spid="94225" grpId="0" animBg="1"/>
      <p:bldP spid="94226" grpId="0" animBg="1"/>
      <p:bldP spid="94227" grpId="0" animBg="1"/>
      <p:bldP spid="942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185023"/>
            <a:ext cx="8944758" cy="1828800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CARBOHYDRATE </a:t>
            </a:r>
            <a:b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CLASSIFICATION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182279"/>
            <a:ext cx="8812212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Calibri" pitchFamily="34" charset="0"/>
              </a:rPr>
              <a:t>Consequences of low or high blood glucose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7474" y="1337481"/>
            <a:ext cx="8229600" cy="5224504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Excessively low or high concentrations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Loss of consciousness </a:t>
            </a:r>
            <a:r>
              <a:rPr lang="ar-SA" dirty="0" smtClean="0">
                <a:latin typeface="Calibri" pitchFamily="34" charset="0"/>
              </a:rPr>
              <a:t>: </a:t>
            </a:r>
            <a:endParaRPr lang="en-US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u="sng" dirty="0" err="1" smtClean="0">
                <a:latin typeface="Calibri" pitchFamily="34" charset="0"/>
              </a:rPr>
              <a:t>Hypo</a:t>
            </a:r>
            <a:r>
              <a:rPr lang="en-US" dirty="0" err="1" smtClean="0">
                <a:latin typeface="Calibri" pitchFamily="34" charset="0"/>
              </a:rPr>
              <a:t>glycaemic</a:t>
            </a:r>
            <a:r>
              <a:rPr lang="en-US" dirty="0" smtClean="0">
                <a:latin typeface="Calibri" pitchFamily="34" charset="0"/>
              </a:rPr>
              <a:t> coma (low blood glucose)</a:t>
            </a:r>
            <a:endParaRPr lang="en-GB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u="sng" dirty="0" err="1" smtClean="0">
                <a:latin typeface="Calibri" pitchFamily="34" charset="0"/>
              </a:rPr>
              <a:t>Hyper</a:t>
            </a:r>
            <a:r>
              <a:rPr lang="en-US" dirty="0" err="1" smtClean="0">
                <a:latin typeface="Calibri" pitchFamily="34" charset="0"/>
              </a:rPr>
              <a:t>glycaemic</a:t>
            </a:r>
            <a:r>
              <a:rPr lang="en-US" dirty="0" smtClean="0">
                <a:latin typeface="Calibri" pitchFamily="34" charset="0"/>
              </a:rPr>
              <a:t> coma (high blood glucose)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Moderate </a:t>
            </a:r>
            <a:r>
              <a:rPr lang="en-US" dirty="0" err="1" smtClean="0">
                <a:latin typeface="Calibri" pitchFamily="34" charset="0"/>
              </a:rPr>
              <a:t>hyperglycaemia</a:t>
            </a: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Rate of </a:t>
            </a:r>
            <a:r>
              <a:rPr lang="en-US" dirty="0" err="1" smtClean="0">
                <a:latin typeface="Calibri" pitchFamily="34" charset="0"/>
              </a:rPr>
              <a:t>glomerular</a:t>
            </a:r>
            <a:r>
              <a:rPr lang="en-US" dirty="0" smtClean="0">
                <a:latin typeface="Calibri" pitchFamily="34" charset="0"/>
              </a:rPr>
              <a:t> filtration in kidney exceeds tubular </a:t>
            </a:r>
            <a:r>
              <a:rPr lang="en-US" dirty="0" err="1" smtClean="0">
                <a:latin typeface="Calibri" pitchFamily="34" charset="0"/>
              </a:rPr>
              <a:t>reabsorption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- glucose appears in the urine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Leads to osmotic diuresis resulting in excessive urination </a:t>
            </a:r>
            <a:r>
              <a:rPr lang="en-US" sz="2000" dirty="0" smtClean="0">
                <a:latin typeface="Calibri" pitchFamily="34" charset="0"/>
              </a:rPr>
              <a:t>(polyuria)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&amp; excessive thirst </a:t>
            </a:r>
            <a:r>
              <a:rPr lang="en-US" sz="2000" dirty="0" smtClean="0">
                <a:latin typeface="Calibri" pitchFamily="34" charset="0"/>
              </a:rPr>
              <a:t>(polydipsia</a:t>
            </a:r>
            <a:r>
              <a:rPr lang="en-US" sz="2000" dirty="0" smtClean="0">
                <a:latin typeface="Calibri" pitchFamily="34" charset="0"/>
              </a:rPr>
              <a:t>)</a:t>
            </a:r>
            <a:endParaRPr lang="ar-SA" sz="2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Polyphagia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Weight loss. </a:t>
            </a:r>
            <a:endParaRPr lang="en-US" sz="2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Also causes </a:t>
            </a:r>
            <a:r>
              <a:rPr lang="en-US" dirty="0" err="1" smtClean="0">
                <a:latin typeface="Calibri" pitchFamily="34" charset="0"/>
              </a:rPr>
              <a:t>microvascular</a:t>
            </a:r>
            <a:r>
              <a:rPr lang="en-US" dirty="0" smtClean="0">
                <a:latin typeface="Calibri" pitchFamily="34" charset="0"/>
              </a:rPr>
              <a:t> damage, which can lead to blindness, limb amputation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3495" y="0"/>
            <a:ext cx="8320087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Homeostatic control of glucose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4256" y="1454097"/>
            <a:ext cx="8229600" cy="50688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Blood glucose is very tightly controlled within a range of </a:t>
            </a:r>
            <a:r>
              <a:rPr lang="en-US" b="0" u="sng" dirty="0" smtClean="0">
                <a:solidFill>
                  <a:srgbClr val="800000"/>
                </a:solidFill>
                <a:latin typeface="Calibri" pitchFamily="34" charset="0"/>
              </a:rPr>
              <a:t>3.0-5.5 </a:t>
            </a:r>
            <a:r>
              <a:rPr lang="en-US" b="0" u="sng" dirty="0" err="1" smtClean="0">
                <a:solidFill>
                  <a:srgbClr val="800000"/>
                </a:solidFill>
                <a:latin typeface="Calibri" pitchFamily="34" charset="0"/>
              </a:rPr>
              <a:t>mmol</a:t>
            </a:r>
            <a:r>
              <a:rPr lang="en-US" b="0" u="sng" dirty="0" smtClean="0">
                <a:solidFill>
                  <a:srgbClr val="800000"/>
                </a:solidFill>
                <a:latin typeface="Calibri" pitchFamily="34" charset="0"/>
              </a:rPr>
              <a:t>/L</a:t>
            </a:r>
          </a:p>
          <a:p>
            <a:pPr marL="1828800" lvl="4" indent="0">
              <a:lnSpc>
                <a:spcPct val="110000"/>
              </a:lnSpc>
              <a:buNone/>
            </a:pPr>
            <a:endParaRPr lang="en-US" sz="900" dirty="0" smtClean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Energy expenditure is relatively constant throughout the day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endParaRPr lang="en-US" b="0" dirty="0" smtClean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Food intake occurs in meals – switching between fed and fasted state</a:t>
            </a:r>
          </a:p>
          <a:p>
            <a:pPr lvl="4">
              <a:lnSpc>
                <a:spcPct val="110000"/>
              </a:lnSpc>
              <a:buFont typeface="Wingdings" pitchFamily="2" charset="2"/>
              <a:buChar char="§"/>
            </a:pPr>
            <a:endParaRPr lang="en-US" sz="900" dirty="0" smtClean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0" u="sng" dirty="0" smtClean="0">
                <a:latin typeface="Calibri" pitchFamily="34" charset="0"/>
              </a:rPr>
              <a:t> Metabolic regulation</a:t>
            </a:r>
            <a:r>
              <a:rPr lang="en-US" b="0" dirty="0" smtClean="0">
                <a:latin typeface="Calibri" pitchFamily="34" charset="0"/>
              </a:rPr>
              <a:t> is essential to ensure: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 constant supply of fuel throughout the day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That glucose concentrations return to normal soon after a meal</a:t>
            </a:r>
            <a:endParaRPr lang="en-US" sz="2800" u="sng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5073" y="3941233"/>
            <a:ext cx="8736012" cy="450850"/>
          </a:xfrm>
          <a:prstGeom prst="rect">
            <a:avLst/>
          </a:prstGeom>
          <a:solidFill>
            <a:schemeClr val="bg2">
              <a:lumMod val="50000"/>
              <a:alpha val="4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6478" y="0"/>
            <a:ext cx="86868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Fate of glucose in the cell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05142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As already shown, glucose is metabolised to provide energy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Primary source of energy in the cell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Central to all metabolic processes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sz="2400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Also converted into: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Glycogen (liver and muscle)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Fatty acids &amp; then triacylglycerol (liver &amp; adipose tissue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Ribose and </a:t>
            </a:r>
            <a:r>
              <a:rPr lang="en-GB" sz="2200" b="0" dirty="0" err="1" smtClean="0">
                <a:latin typeface="Calibri" pitchFamily="34" charset="0"/>
              </a:rPr>
              <a:t>deoxyribose</a:t>
            </a:r>
            <a:r>
              <a:rPr lang="en-GB" sz="2200" b="0" dirty="0" smtClean="0">
                <a:latin typeface="Calibri" pitchFamily="34" charset="0"/>
              </a:rPr>
              <a:t> (all tissues, high in liver &amp; adipose tissue)</a:t>
            </a:r>
          </a:p>
          <a:p>
            <a:pPr lvl="2">
              <a:buFont typeface="Wingdings" pitchFamily="2" charset="2"/>
              <a:buChar char="§"/>
            </a:pPr>
            <a:r>
              <a:rPr lang="en-GB" sz="1600" dirty="0" smtClean="0">
                <a:latin typeface="Calibri" pitchFamily="34" charset="0"/>
              </a:rPr>
              <a:t>For synthesis of RNA, DNA, ATP, GTP, NAD, NADPH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81" y="-309619"/>
            <a:ext cx="5791200" cy="13716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DEFINITIONS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GLYCOGENESIS:</a:t>
            </a:r>
            <a:r>
              <a:rPr lang="en-GB" sz="2400" b="0" dirty="0" smtClean="0">
                <a:latin typeface="Calibri" pitchFamily="34" charset="0"/>
              </a:rPr>
              <a:t>  Synthesis of Glycogen from glucose</a:t>
            </a:r>
          </a:p>
          <a:p>
            <a:endParaRPr lang="en-GB" sz="2400" b="0" dirty="0" smtClean="0"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GLYCOGENOLYSIS:</a:t>
            </a:r>
            <a:r>
              <a:rPr lang="en-GB" sz="2400" b="0" dirty="0" smtClean="0">
                <a:latin typeface="Calibri" pitchFamily="34" charset="0"/>
              </a:rPr>
              <a:t> Stored glycogen is converted to glucose </a:t>
            </a:r>
          </a:p>
          <a:p>
            <a:endParaRPr lang="en-GB" sz="2400" b="0" dirty="0" smtClean="0"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GLUCONEOGENESIS:</a:t>
            </a:r>
            <a:r>
              <a:rPr lang="en-GB" sz="2400" b="0" dirty="0" smtClean="0">
                <a:latin typeface="Calibri" pitchFamily="34" charset="0"/>
              </a:rPr>
              <a:t> Synthesis of glucose from non-carbohydrate sources</a:t>
            </a:r>
            <a:endParaRPr lang="en-GB" sz="2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55" y="-289071"/>
            <a:ext cx="5791200" cy="13716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Gluconeogenesis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74" y="1434102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Synthesis of glucose from non carbohydrate substrates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Lactate- Cori cycle (lactate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/>
              </a:rPr>
              <a:t> pyruvate +ATP glucose)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Alanine and Glutamine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Glycerol: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Tg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Gl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+ 3 FA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393192" lvl="1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	(also other amino acids but alanine is the main one)</a:t>
            </a:r>
          </a:p>
          <a:p>
            <a:pPr marL="736092" lvl="1" indent="-342900">
              <a:buFont typeface="Wingdings" pitchFamily="2" charset="2"/>
              <a:buChar char="§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59436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Stimulated by glucagon, inhibited by insulin</a:t>
            </a:r>
          </a:p>
          <a:p>
            <a:pPr marL="59436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Liver is the main site for gluconeogenesis</a:t>
            </a:r>
            <a:endParaRPr lang="en-GB" b="0" dirty="0">
              <a:latin typeface="Calibri" pitchFamily="34" charset="0"/>
              <a:cs typeface="Calibri" pitchFamily="34" charset="0"/>
            </a:endParaRPr>
          </a:p>
          <a:p>
            <a:pPr marL="59436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Gluconeogenesis and </a:t>
            </a:r>
            <a:r>
              <a:rPr lang="en-GB" b="0" dirty="0" err="1" smtClean="0">
                <a:latin typeface="Calibri" pitchFamily="34" charset="0"/>
                <a:cs typeface="Calibri" pitchFamily="34" charset="0"/>
              </a:rPr>
              <a:t>glycogenolysis</a:t>
            </a:r>
            <a:r>
              <a:rPr lang="en-GB" b="0" dirty="0" smtClean="0">
                <a:latin typeface="Calibri" pitchFamily="34" charset="0"/>
                <a:cs typeface="Calibri" pitchFamily="34" charset="0"/>
              </a:rPr>
              <a:t> tend to be active at the same time</a:t>
            </a:r>
          </a:p>
          <a:p>
            <a:pPr marL="59436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Hyperglycemia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prolonged fasting in DM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 </a:t>
            </a:r>
            <a:endParaRPr lang="en-GB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910" y="-268522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Fate of glucose in the cell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</a:pPr>
            <a:r>
              <a:rPr lang="en-GB" sz="2400" b="0" dirty="0" smtClean="0">
                <a:latin typeface="Calibri" pitchFamily="34" charset="0"/>
              </a:rPr>
              <a:t>As already shown, glucose is metabolised to provide energy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Primary source of energy in the cell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Central to all metabolic processes</a:t>
            </a:r>
          </a:p>
          <a:p>
            <a:pPr lvl="3">
              <a:buFont typeface="Wingdings" pitchFamily="2" charset="2"/>
              <a:buChar char="§"/>
            </a:pPr>
            <a:endParaRPr lang="en-GB" sz="1600" dirty="0" smtClean="0">
              <a:latin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2400" b="0" dirty="0" smtClean="0">
                <a:latin typeface="Calibri" pitchFamily="34" charset="0"/>
              </a:rPr>
              <a:t>Also converted into: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Glycogen </a:t>
            </a:r>
            <a:r>
              <a:rPr lang="en-GB" sz="1800" b="0" dirty="0" smtClean="0">
                <a:latin typeface="Calibri" pitchFamily="34" charset="0"/>
              </a:rPr>
              <a:t>(liver and muscle)</a:t>
            </a:r>
            <a:endParaRPr lang="en-GB" sz="2400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Fatty acids &amp; then </a:t>
            </a:r>
            <a:r>
              <a:rPr lang="en-GB" sz="2400" b="0" dirty="0" err="1" smtClean="0">
                <a:latin typeface="Calibri" pitchFamily="34" charset="0"/>
              </a:rPr>
              <a:t>triacylglycerol</a:t>
            </a:r>
            <a:r>
              <a:rPr lang="en-GB" sz="2400" b="0" dirty="0" smtClean="0">
                <a:latin typeface="Calibri" pitchFamily="34" charset="0"/>
              </a:rPr>
              <a:t> </a:t>
            </a:r>
            <a:r>
              <a:rPr lang="en-GB" sz="2000" b="0" dirty="0" smtClean="0">
                <a:latin typeface="Calibri" pitchFamily="34" charset="0"/>
              </a:rPr>
              <a:t>(liver &amp; adipose tissue)</a:t>
            </a:r>
            <a:endParaRPr lang="en-GB" sz="2400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Non-essential amino acids </a:t>
            </a:r>
            <a:r>
              <a:rPr lang="en-GB" sz="2000" b="0" dirty="0" smtClean="0">
                <a:latin typeface="Calibri" pitchFamily="34" charset="0"/>
              </a:rPr>
              <a:t>(liver &amp; kidney)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sz="2400" b="0" dirty="0" smtClean="0">
              <a:latin typeface="Calibri" pitchFamily="34" charset="0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Ribose and </a:t>
            </a:r>
            <a:r>
              <a:rPr lang="en-GB" dirty="0" err="1" smtClean="0">
                <a:latin typeface="Calibri" pitchFamily="34" charset="0"/>
              </a:rPr>
              <a:t>deoxyribose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sz="1600" dirty="0" smtClean="0">
                <a:latin typeface="Calibri" pitchFamily="34" charset="0"/>
              </a:rPr>
              <a:t>(all tissues, high in liver &amp; adipose tissue)</a:t>
            </a:r>
            <a:endParaRPr lang="en-GB" dirty="0" smtClean="0">
              <a:latin typeface="Calibri" pitchFamily="34" charset="0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For synthesis of RNA, DNA, ATP, GTP, NAD, NADPH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b="0" dirty="0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2012" y="4002627"/>
            <a:ext cx="8655134" cy="900753"/>
          </a:xfrm>
          <a:prstGeom prst="rect">
            <a:avLst/>
          </a:prstGeom>
          <a:solidFill>
            <a:schemeClr val="bg2">
              <a:lumMod val="50000"/>
              <a:alpha val="4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374716"/>
            <a:ext cx="8898839" cy="1783828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REGULATION OF </a:t>
            </a:r>
            <a:b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GLUCOSE 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182" y="-164386"/>
            <a:ext cx="8320088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In the fed state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04702" y="1174301"/>
            <a:ext cx="4224448" cy="489585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Immediately after a meal, there is a good supply of metabolic fuel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US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In the fed state, glucose is the primary source of fuel for most tissues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US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Increased concentrations of glucose in the portal blood leads to:</a:t>
            </a:r>
          </a:p>
          <a:p>
            <a:pPr lvl="1">
              <a:buFont typeface="Wingdings" pitchFamily="2" charset="2"/>
              <a:buChar char="§"/>
            </a:pPr>
            <a:r>
              <a:rPr lang="en-GB" sz="1800" dirty="0" smtClean="0">
                <a:latin typeface="Calibri" pitchFamily="34" charset="0"/>
              </a:rPr>
              <a:t>Stimulation of insulin production in </a:t>
            </a:r>
            <a:r>
              <a:rPr lang="el-GR" sz="1800" dirty="0" smtClean="0">
                <a:latin typeface="Calibri" pitchFamily="34" charset="0"/>
              </a:rPr>
              <a:t>β</a:t>
            </a:r>
            <a:r>
              <a:rPr lang="en-GB" sz="1800" dirty="0" smtClean="0">
                <a:latin typeface="Calibri" pitchFamily="34" charset="0"/>
              </a:rPr>
              <a:t> cells of pancreatic islets</a:t>
            </a:r>
          </a:p>
          <a:p>
            <a:pPr lvl="1">
              <a:buFont typeface="Wingdings" pitchFamily="2" charset="2"/>
              <a:buChar char="§"/>
            </a:pPr>
            <a:r>
              <a:rPr lang="en-GB" sz="1800" dirty="0" smtClean="0">
                <a:latin typeface="Calibri" pitchFamily="34" charset="0"/>
              </a:rPr>
              <a:t>Suppression of glucagon production in </a:t>
            </a:r>
            <a:r>
              <a:rPr lang="el-GR" sz="1800" dirty="0" smtClean="0">
                <a:latin typeface="Calibri" pitchFamily="34" charset="0"/>
              </a:rPr>
              <a:t>α</a:t>
            </a:r>
            <a:r>
              <a:rPr lang="en-GB" sz="1800" dirty="0" smtClean="0">
                <a:latin typeface="Calibri" pitchFamily="34" charset="0"/>
              </a:rPr>
              <a:t> cells of pancreatic islets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39127"/>
            <a:ext cx="3881438" cy="29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0538" y="2790825"/>
            <a:ext cx="2919412" cy="11477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>
                <a:latin typeface="Calibri" pitchFamily="34" charset="0"/>
              </a:rPr>
              <a:t>Blood glucose </a:t>
            </a:r>
          </a:p>
          <a:p>
            <a:pPr algn="ctr"/>
            <a:r>
              <a:rPr lang="en-GB" sz="2400" b="1" dirty="0">
                <a:latin typeface="Calibri" pitchFamily="34" charset="0"/>
              </a:rPr>
              <a:t>concentrations</a:t>
            </a:r>
          </a:p>
          <a:p>
            <a:pPr algn="ctr"/>
            <a:r>
              <a:rPr lang="en-GB" sz="2400" b="1" dirty="0">
                <a:latin typeface="Calibri" pitchFamily="34" charset="0"/>
              </a:rPr>
              <a:t>3 – 5 </a:t>
            </a:r>
            <a:r>
              <a:rPr lang="en-GB" sz="2400" b="1" dirty="0" err="1">
                <a:latin typeface="Calibri" pitchFamily="34" charset="0"/>
              </a:rPr>
              <a:t>mmol</a:t>
            </a:r>
            <a:r>
              <a:rPr lang="en-GB" sz="2400" b="1" dirty="0">
                <a:latin typeface="Calibri" pitchFamily="34" charset="0"/>
              </a:rPr>
              <a:t>/l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5538" y="1120775"/>
            <a:ext cx="1770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alibri" pitchFamily="34" charset="0"/>
              </a:rPr>
              <a:t>Insulin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43288" y="4889500"/>
            <a:ext cx="206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alibri" pitchFamily="34" charset="0"/>
              </a:rPr>
              <a:t>Glucagon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92350" y="2670175"/>
            <a:ext cx="668338" cy="1371600"/>
          </a:xfrm>
          <a:prstGeom prst="upArrow">
            <a:avLst>
              <a:gd name="adj1" fmla="val 50000"/>
              <a:gd name="adj2" fmla="val 513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6056313" y="2673350"/>
            <a:ext cx="668337" cy="1371600"/>
          </a:xfrm>
          <a:prstGeom prst="upArrow">
            <a:avLst>
              <a:gd name="adj1" fmla="val 50000"/>
              <a:gd name="adj2" fmla="val 513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4538" y="3089275"/>
            <a:ext cx="110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  <a:latin typeface="Calibri" pitchFamily="34" charset="0"/>
              </a:rPr>
              <a:t>FED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05650" y="3076575"/>
            <a:ext cx="1735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  <a:latin typeface="Calibri" pitchFamily="34" charset="0"/>
              </a:rPr>
              <a:t>FASTED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497138" y="982663"/>
            <a:ext cx="1325562" cy="15255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497833899 w 21600"/>
              <a:gd name="T5" fmla="*/ 2147483647 h 21600"/>
              <a:gd name="T6" fmla="*/ 2147483647 w 21600"/>
              <a:gd name="T7" fmla="*/ 214181432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628775" y="3200400"/>
            <a:ext cx="587375" cy="309563"/>
          </a:xfrm>
          <a:prstGeom prst="rightArrow">
            <a:avLst>
              <a:gd name="adj1" fmla="val 49741"/>
              <a:gd name="adj2" fmla="val 9230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400000">
            <a:off x="5448301" y="1143000"/>
            <a:ext cx="1223962" cy="15255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391910791 w 21600"/>
              <a:gd name="T5" fmla="*/ 2147483647 h 21600"/>
              <a:gd name="T6" fmla="*/ 2147483647 w 21600"/>
              <a:gd name="T7" fmla="*/ 214181432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0800000">
            <a:off x="5414963" y="4159250"/>
            <a:ext cx="1095375" cy="1431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80912976 w 21600"/>
              <a:gd name="T5" fmla="*/ 2147483647 h 21600"/>
              <a:gd name="T6" fmla="*/ 2147483647 w 21600"/>
              <a:gd name="T7" fmla="*/ 17710524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-5400000">
            <a:off x="2261394" y="4101306"/>
            <a:ext cx="1149350" cy="12906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324520451 w 21600"/>
              <a:gd name="T5" fmla="*/ 2147483647 h 21600"/>
              <a:gd name="T6" fmla="*/ 2147483647 w 21600"/>
              <a:gd name="T7" fmla="*/ 12968330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0800000">
            <a:off x="6651625" y="3194050"/>
            <a:ext cx="587375" cy="309563"/>
          </a:xfrm>
          <a:prstGeom prst="rightArrow">
            <a:avLst>
              <a:gd name="adj1" fmla="val 49741"/>
              <a:gd name="adj2" fmla="val 9230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571875" y="3970338"/>
            <a:ext cx="1839913" cy="973137"/>
          </a:xfrm>
          <a:prstGeom prst="upArrow">
            <a:avLst>
              <a:gd name="adj1" fmla="val 67389"/>
              <a:gd name="adj2" fmla="val 55630"/>
            </a:avLst>
          </a:prstGeom>
          <a:noFill/>
          <a:ln w="508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0800000">
            <a:off x="3581400" y="1746250"/>
            <a:ext cx="1839913" cy="973138"/>
          </a:xfrm>
          <a:prstGeom prst="upArrow">
            <a:avLst>
              <a:gd name="adj1" fmla="val 67565"/>
              <a:gd name="adj2" fmla="val 56769"/>
            </a:avLst>
          </a:prstGeom>
          <a:noFill/>
          <a:ln w="508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/>
      <p:bldP spid="9" grpId="1"/>
      <p:bldP spid="9" grpId="2"/>
      <p:bldP spid="10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77813"/>
            <a:ext cx="8320088" cy="1139825"/>
          </a:xfrm>
        </p:spPr>
        <p:txBody>
          <a:bodyPr/>
          <a:lstStyle/>
          <a:p>
            <a:pPr eaLnBrk="1" hangingPunct="1"/>
            <a:r>
              <a:rPr lang="en-GB" b="1" smtClean="0">
                <a:latin typeface="Calibri" pitchFamily="34" charset="0"/>
              </a:rPr>
              <a:t>In the fed state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Insulin actions include: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glucose uptake by muscle &amp; adipose tissue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glycogen synthesis in liver and muscle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fatty acid synthesis in adipose tissue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amino acid uptake, leading to </a:t>
            </a: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rates of protein synthesis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Insulin acts to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Promote the use of glucose as fuel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Promote protein and fatty acid synthesis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66" y="-104135"/>
            <a:ext cx="5791200" cy="109045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Carbohydrate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7342"/>
            <a:ext cx="8686800" cy="4596087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Main source of energy in the average human diet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sz="2400" b="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Carbohydrate literally means ‘carbon with water’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Composed of carbon, hydrogen and oxygen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General formula (CH</a:t>
            </a:r>
            <a:r>
              <a:rPr lang="en-GB" baseline="-25000" dirty="0" smtClean="0">
                <a:latin typeface="Calibri" pitchFamily="34" charset="0"/>
              </a:rPr>
              <a:t>2</a:t>
            </a:r>
            <a:r>
              <a:rPr lang="en-GB" dirty="0" smtClean="0">
                <a:latin typeface="Calibri" pitchFamily="34" charset="0"/>
              </a:rPr>
              <a:t>0)</a:t>
            </a:r>
            <a:r>
              <a:rPr lang="en-GB" baseline="-25000" dirty="0" smtClean="0">
                <a:latin typeface="Calibri" pitchFamily="34" charset="0"/>
              </a:rPr>
              <a:t>X 	</a:t>
            </a:r>
          </a:p>
          <a:p>
            <a:pPr lvl="1">
              <a:buFont typeface="Wingdings" pitchFamily="2" charset="2"/>
              <a:buChar char="§"/>
            </a:pPr>
            <a:endParaRPr lang="en-GB" baseline="-25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GB" baseline="-25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GB" baseline="-25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Glucose = C</a:t>
            </a:r>
            <a:r>
              <a:rPr lang="en-GB" sz="2400" baseline="-25000" dirty="0" smtClean="0">
                <a:latin typeface="Calibri" pitchFamily="34" charset="0"/>
              </a:rPr>
              <a:t>6</a:t>
            </a:r>
            <a:r>
              <a:rPr lang="en-GB" sz="2400" dirty="0" smtClean="0">
                <a:latin typeface="Calibri" pitchFamily="34" charset="0"/>
              </a:rPr>
              <a:t>H</a:t>
            </a:r>
            <a:r>
              <a:rPr lang="en-GB" sz="2400" baseline="-25000" dirty="0" smtClean="0">
                <a:latin typeface="Calibri" pitchFamily="34" charset="0"/>
              </a:rPr>
              <a:t>12</a:t>
            </a:r>
            <a:r>
              <a:rPr lang="en-GB" sz="2400" dirty="0" smtClean="0">
                <a:latin typeface="Calibri" pitchFamily="34" charset="0"/>
              </a:rPr>
              <a:t>0</a:t>
            </a:r>
            <a:r>
              <a:rPr lang="en-GB" sz="2400" baseline="-25000" dirty="0" smtClean="0">
                <a:latin typeface="Calibri" pitchFamily="34" charset="0"/>
              </a:rPr>
              <a:t>6	</a:t>
            </a:r>
          </a:p>
          <a:p>
            <a:pPr lvl="4" eaLnBrk="1" hangingPunct="1"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</a:endParaRPr>
          </a:p>
        </p:txBody>
      </p:sp>
      <p:pic>
        <p:nvPicPr>
          <p:cNvPr id="4" name="Picture 7" descr="Glucose mole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118" y="3879579"/>
            <a:ext cx="24622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795" y="-92057"/>
            <a:ext cx="8320088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In the fasting state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435100"/>
            <a:ext cx="5092700" cy="51943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In the fasting state (or post-absorptive state – 4-5 hours after a meal):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Metabolic fuel enters the circulation from reserves of glycogen, </a:t>
            </a:r>
            <a:r>
              <a:rPr lang="en-US" dirty="0" err="1" smtClean="0">
                <a:latin typeface="Calibri" pitchFamily="34" charset="0"/>
              </a:rPr>
              <a:t>triacylglycerol</a:t>
            </a:r>
            <a:r>
              <a:rPr lang="en-US" dirty="0" smtClean="0">
                <a:latin typeface="Calibri" pitchFamily="34" charset="0"/>
              </a:rPr>
              <a:t> &amp; protein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Glucose ‘spared’ for brain and red blood cells</a:t>
            </a:r>
          </a:p>
          <a:p>
            <a:pPr lvl="4">
              <a:lnSpc>
                <a:spcPct val="110000"/>
              </a:lnSpc>
              <a:buFont typeface="Wingdings" pitchFamily="2" charset="2"/>
              <a:buChar char="§"/>
            </a:pPr>
            <a:endParaRPr lang="en-US" u="sng" dirty="0" smtClean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u="sng" dirty="0" smtClean="0">
                <a:latin typeface="Calibri" pitchFamily="34" charset="0"/>
              </a:rPr>
              <a:t> Decreased</a:t>
            </a:r>
            <a:r>
              <a:rPr lang="en-US" dirty="0" smtClean="0">
                <a:latin typeface="Calibri" pitchFamily="34" charset="0"/>
              </a:rPr>
              <a:t> concentrations of glucose in the portal blood leads to: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Suppression of insulin production </a:t>
            </a:r>
            <a:r>
              <a:rPr lang="el-GR" dirty="0" smtClean="0">
                <a:latin typeface="Calibri" pitchFamily="34" charset="0"/>
              </a:rPr>
              <a:t>β</a:t>
            </a:r>
            <a:r>
              <a:rPr lang="en-GB" dirty="0" smtClean="0">
                <a:latin typeface="Calibri" pitchFamily="34" charset="0"/>
              </a:rPr>
              <a:t> cells of pancreatic islets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Stimulation of glucagon production 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en-GB" dirty="0" smtClean="0">
                <a:latin typeface="Calibri" pitchFamily="34" charset="0"/>
              </a:rPr>
              <a:t> cells of pancreatic islets</a:t>
            </a:r>
          </a:p>
          <a:p>
            <a:pPr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</a:rPr>
              <a:t>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64972" y="3035300"/>
            <a:ext cx="1485228" cy="63414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 dirty="0">
                <a:latin typeface="Calibri" pitchFamily="34" charset="0"/>
              </a:rPr>
              <a:t>Blood glucose </a:t>
            </a:r>
          </a:p>
          <a:p>
            <a:pPr algn="ctr"/>
            <a:r>
              <a:rPr lang="en-GB" sz="1400" b="1" dirty="0">
                <a:latin typeface="Calibri" pitchFamily="34" charset="0"/>
              </a:rPr>
              <a:t>concentrations</a:t>
            </a:r>
          </a:p>
          <a:p>
            <a:pPr algn="ctr"/>
            <a:r>
              <a:rPr lang="en-GB" sz="1400" b="1" dirty="0">
                <a:latin typeface="Calibri" pitchFamily="34" charset="0"/>
              </a:rPr>
              <a:t>3 – 5 </a:t>
            </a:r>
            <a:r>
              <a:rPr lang="en-GB" sz="1400" b="1" dirty="0" err="1">
                <a:latin typeface="Calibri" pitchFamily="34" charset="0"/>
              </a:rPr>
              <a:t>mmol</a:t>
            </a:r>
            <a:r>
              <a:rPr lang="en-GB" sz="1400" b="1" dirty="0">
                <a:latin typeface="Calibri" pitchFamily="34" charset="0"/>
              </a:rPr>
              <a:t>/l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45237" y="2346875"/>
            <a:ext cx="1770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latin typeface="Calibri" pitchFamily="34" charset="0"/>
              </a:rPr>
              <a:t>Insulin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99188" y="4137794"/>
            <a:ext cx="2063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latin typeface="Calibri" pitchFamily="34" charset="0"/>
              </a:rPr>
              <a:t>Glucagon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188381" y="3050511"/>
            <a:ext cx="313759" cy="618938"/>
          </a:xfrm>
          <a:prstGeom prst="upArrow">
            <a:avLst>
              <a:gd name="adj1" fmla="val 50000"/>
              <a:gd name="adj2" fmla="val 513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7908980" y="3050510"/>
            <a:ext cx="313758" cy="618938"/>
          </a:xfrm>
          <a:prstGeom prst="upArrow">
            <a:avLst>
              <a:gd name="adj1" fmla="val 50000"/>
              <a:gd name="adj2" fmla="val 513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93068" y="3080778"/>
            <a:ext cx="1101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  <a:latin typeface="Calibri" pitchFamily="34" charset="0"/>
              </a:rPr>
              <a:t>FED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90099" y="3118878"/>
            <a:ext cx="8675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  <a:latin typeface="Calibri" pitchFamily="34" charset="0"/>
              </a:rPr>
              <a:t>FASTED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294460" y="2346875"/>
            <a:ext cx="622300" cy="68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497833899 w 21600"/>
              <a:gd name="T5" fmla="*/ 2147483647 h 21600"/>
              <a:gd name="T6" fmla="*/ 2147483647 w 21600"/>
              <a:gd name="T7" fmla="*/ 214181432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593068" y="3349264"/>
            <a:ext cx="587375" cy="154782"/>
          </a:xfrm>
          <a:prstGeom prst="rightArrow">
            <a:avLst>
              <a:gd name="adj1" fmla="val 49741"/>
              <a:gd name="adj2" fmla="val 9230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400000">
            <a:off x="7620121" y="2401041"/>
            <a:ext cx="552315" cy="71620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391910791 w 21600"/>
              <a:gd name="T5" fmla="*/ 2147483647 h 21600"/>
              <a:gd name="T6" fmla="*/ 2147483647 w 21600"/>
              <a:gd name="T7" fmla="*/ 214181432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0800000">
            <a:off x="7620960" y="3743741"/>
            <a:ext cx="514236" cy="6461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80912976 w 21600"/>
              <a:gd name="T5" fmla="*/ 2147483647 h 21600"/>
              <a:gd name="T6" fmla="*/ 2147483647 w 21600"/>
              <a:gd name="T7" fmla="*/ 17710524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-5400000">
            <a:off x="6260799" y="3700112"/>
            <a:ext cx="518647" cy="60590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324520451 w 21600"/>
              <a:gd name="T5" fmla="*/ 2147483647 h 21600"/>
              <a:gd name="T6" fmla="*/ 2147483647 w 21600"/>
              <a:gd name="T7" fmla="*/ 12968330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0800000">
            <a:off x="8276431" y="3334221"/>
            <a:ext cx="587375" cy="176212"/>
          </a:xfrm>
          <a:prstGeom prst="rightArrow">
            <a:avLst>
              <a:gd name="adj1" fmla="val 49741"/>
              <a:gd name="adj2" fmla="val 9230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6858000" y="3743741"/>
            <a:ext cx="778667" cy="412276"/>
          </a:xfrm>
          <a:prstGeom prst="upArrow">
            <a:avLst>
              <a:gd name="adj1" fmla="val 67389"/>
              <a:gd name="adj2" fmla="val 55630"/>
            </a:avLst>
          </a:prstGeom>
          <a:noFill/>
          <a:ln w="508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0800000">
            <a:off x="6916759" y="2629250"/>
            <a:ext cx="664681" cy="406049"/>
          </a:xfrm>
          <a:prstGeom prst="upArrow">
            <a:avLst>
              <a:gd name="adj1" fmla="val 67565"/>
              <a:gd name="adj2" fmla="val 56769"/>
            </a:avLst>
          </a:prstGeom>
          <a:noFill/>
          <a:ln w="508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087" y="-195209"/>
            <a:ext cx="8320088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In the fasting state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29904" y="1313597"/>
            <a:ext cx="8229600" cy="489585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Glucagon actions include: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↑ </a:t>
            </a:r>
            <a:r>
              <a:rPr lang="en-GB" dirty="0" smtClean="0">
                <a:latin typeface="Calibri" pitchFamily="34" charset="0"/>
              </a:rPr>
              <a:t>glycogen breakdown to release glucose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↑ </a:t>
            </a:r>
            <a:r>
              <a:rPr lang="en-GB" dirty="0" smtClean="0">
                <a:latin typeface="Calibri" pitchFamily="34" charset="0"/>
              </a:rPr>
              <a:t>synthesis of glucose from amino acids and triglycerides in liver and kidney (gluconeogenesis)</a:t>
            </a:r>
          </a:p>
          <a:p>
            <a:pPr lvl="4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The reduced secretion of insulin acts to: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↓ Rate of glucose uptake into muscle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↓ Rate of protein synthesis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↑ </a:t>
            </a:r>
            <a:r>
              <a:rPr lang="en-GB" dirty="0" smtClean="0">
                <a:latin typeface="Calibri" pitchFamily="34" charset="0"/>
              </a:rPr>
              <a:t>Release of fatty acids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Adrenaline, cortisol and growth hormone also contribute to these effects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230878"/>
            <a:ext cx="8969339" cy="1783828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DIETARY </a:t>
            </a:r>
            <a:b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REQUIREMENTS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909" y="-278797"/>
            <a:ext cx="5791200" cy="13716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Dietary requirements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5025" cy="48990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endParaRPr lang="en-GB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 absolute requirement to sustain life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Provided protein and fat intakes are adequate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However, low carbohydrate diets are associated with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High concentrations of </a:t>
            </a:r>
            <a:r>
              <a:rPr lang="en-GB" dirty="0" err="1" smtClean="0">
                <a:latin typeface="Calibri" pitchFamily="34" charset="0"/>
              </a:rPr>
              <a:t>ketone</a:t>
            </a:r>
            <a:r>
              <a:rPr lang="en-GB" dirty="0" smtClean="0">
                <a:latin typeface="Calibri" pitchFamily="34" charset="0"/>
              </a:rPr>
              <a:t> bodies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Absence of glycogen stores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</a:rPr>
              <a:t>Hypercholesterolaemia</a:t>
            </a:r>
            <a:endParaRPr lang="en-GB" dirty="0" smtClean="0">
              <a:latin typeface="Calibri" pitchFamily="34" charset="0"/>
            </a:endParaRPr>
          </a:p>
          <a:p>
            <a:pPr lvl="4">
              <a:lnSpc>
                <a:spcPct val="90000"/>
              </a:lnSpc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Recommendations for dietary intake are those associated with optimal health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692" y="0"/>
            <a:ext cx="8229600" cy="1139825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Basis of recommendations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805" y="1531938"/>
            <a:ext cx="8229600" cy="4899025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Total carbohydrate ~ 50%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High levels may be associated with </a:t>
            </a:r>
            <a:r>
              <a:rPr lang="en-GB" i="1" dirty="0" smtClean="0">
                <a:latin typeface="Calibri" pitchFamily="34" charset="0"/>
              </a:rPr>
              <a:t>inadequate </a:t>
            </a:r>
            <a:r>
              <a:rPr lang="en-GB" dirty="0" smtClean="0">
                <a:latin typeface="Calibri" pitchFamily="34" charset="0"/>
              </a:rPr>
              <a:t>intakes of protein, fat and other essential nutrients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Low levels may be associated with excessive levels of saturated fat intakes</a:t>
            </a:r>
          </a:p>
          <a:p>
            <a:pPr marL="274320" lvl="1" indent="0">
              <a:buNone/>
            </a:pPr>
            <a:endParaRPr lang="en-GB" dirty="0" smtClean="0">
              <a:latin typeface="Calibri" pitchFamily="34" charset="0"/>
            </a:endParaRPr>
          </a:p>
          <a:p>
            <a:pPr lvl="4">
              <a:buFont typeface="Wingdings" pitchFamily="2" charset="2"/>
              <a:buChar char="§"/>
            </a:pPr>
            <a:endParaRPr lang="en-GB" sz="100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Non-starch polysaccharides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Main component of ‘dietary fibre’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Recommendation based on observed associations between NSP intake, bowel habit and bowel cancer risk ( less or more) </a:t>
            </a: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14gm/1000kcal/ day </a:t>
            </a:r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70" y="168453"/>
            <a:ext cx="8229600" cy="1139825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Basis of recommendations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321" y="1654568"/>
            <a:ext cx="8686800" cy="489902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Total sugars split into: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Intrinsic - incorporated within plant cell walls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Extrinsic – added sugars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Extrinsic sugars fermented by bacteria in the mouth to yield acidic end products - dental caries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Should be limited to 10% of energy intake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Lactose is not incorporated within cell walls so could be considered extrinsic. However, it is in milk, which has important nutritional properties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758" y="-123290"/>
            <a:ext cx="8229600" cy="1139825"/>
          </a:xfrm>
        </p:spPr>
        <p:txBody>
          <a:bodyPr/>
          <a:lstStyle/>
          <a:p>
            <a:r>
              <a:rPr lang="en-GB" b="1" smtClean="0">
                <a:latin typeface="Calibri" pitchFamily="34" charset="0"/>
              </a:rPr>
              <a:t>Summary –</a:t>
            </a:r>
            <a:endParaRPr lang="en-GB" b="1" dirty="0" smtClean="0">
              <a:latin typeface="Calibri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1976"/>
            <a:ext cx="8358027" cy="4899025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Blood glucose concentrations must be very tightly controlled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Glucose is the primary source of fuel in the body and is an absolute requirement for some tissues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Glucose can be stored as glycogen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Intermediates of carbohydrate metabolic pathways can be used for amino acid or protein synthesis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Insulin and glucagon play a key role in regulating glucose metabolism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Although not an ‘essential’ nutrient, dietary recommendations have been made to promote intakes consistent with optimal health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effect of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 deficient </a:t>
            </a:r>
          </a:p>
          <a:p>
            <a:r>
              <a:rPr lang="en-US" dirty="0" smtClean="0"/>
              <a:t>Dental caries </a:t>
            </a:r>
          </a:p>
          <a:p>
            <a:r>
              <a:rPr lang="en-US" dirty="0" smtClean="0"/>
              <a:t>Obesity, does sugar cause obesity?</a:t>
            </a:r>
          </a:p>
          <a:p>
            <a:r>
              <a:rPr lang="en-US" dirty="0" smtClean="0"/>
              <a:t>Heart diseases, Does sugar cause heart,  disease?</a:t>
            </a:r>
          </a:p>
          <a:p>
            <a:r>
              <a:rPr lang="en-US" dirty="0" smtClean="0"/>
              <a:t>Does sugar cause misbehavior in children </a:t>
            </a:r>
            <a:r>
              <a:rPr lang="en-US" dirty="0" smtClean="0"/>
              <a:t> ADHA and </a:t>
            </a:r>
            <a:r>
              <a:rPr lang="en-US" dirty="0" smtClean="0"/>
              <a:t>criminal in adults </a:t>
            </a:r>
          </a:p>
          <a:p>
            <a:r>
              <a:rPr lang="en-US" dirty="0" smtClean="0"/>
              <a:t>Sugar cause addiction?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Sweet taste ,,,,, make us enjoying the food. </a:t>
            </a:r>
          </a:p>
          <a:p>
            <a:r>
              <a:rPr lang="en-US" dirty="0" smtClean="0"/>
              <a:t>Sugar from fruits, </a:t>
            </a:r>
            <a:r>
              <a:rPr lang="en-US" dirty="0" err="1" smtClean="0"/>
              <a:t>vege</a:t>
            </a:r>
            <a:r>
              <a:rPr lang="en-US" dirty="0" smtClean="0"/>
              <a:t>, grains account for half of the sugar intake ( America), the rest from added sugars. </a:t>
            </a:r>
          </a:p>
          <a:p>
            <a:r>
              <a:rPr lang="en-US" dirty="0" smtClean="0"/>
              <a:t>The added sugars : any sugars that can be added to the food. </a:t>
            </a:r>
            <a:endParaRPr lang="en-US" dirty="0"/>
          </a:p>
          <a:p>
            <a:r>
              <a:rPr lang="en-US" dirty="0" smtClean="0"/>
              <a:t>Sugar is empty calories </a:t>
            </a:r>
          </a:p>
          <a:p>
            <a:r>
              <a:rPr lang="en-US" dirty="0" smtClean="0"/>
              <a:t>Food with added sugars considered nutrients deficient food.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Fruits is better than sweetened tea in same amount of sugars?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946" y="1259170"/>
            <a:ext cx="5069712" cy="43735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  Sugars (mono- and disaccharides DP 1 – 2)</a:t>
            </a:r>
          </a:p>
          <a:p>
            <a:pP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  Oligosaccharides (DP 3 – 9)</a:t>
            </a:r>
          </a:p>
          <a:p>
            <a:pP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  Polysaccharides (DP&gt;9)</a:t>
            </a:r>
          </a:p>
          <a:p>
            <a:endParaRPr lang="en-GB" b="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MONOSACCHARIDE composition and TYPE of LINKAGE influence physiological/chemical properties 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0946" y="-428265"/>
            <a:ext cx="9005104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CLASSIFIED BY DEGREE OF POLYMERISATION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78" y="1397980"/>
            <a:ext cx="2599079" cy="22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81" y="3835114"/>
            <a:ext cx="2685468" cy="179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18" y="4733923"/>
            <a:ext cx="4005522" cy="159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Bacteria in the mouth ferment the sugars and,</a:t>
            </a:r>
          </a:p>
          <a:p>
            <a:pPr marL="0" indent="0">
              <a:buNone/>
            </a:pPr>
            <a:r>
              <a:rPr lang="en-US" dirty="0"/>
              <a:t>in the process, produce an acid that erodes tooth </a:t>
            </a:r>
            <a:r>
              <a:rPr lang="en-US" dirty="0" smtClean="0"/>
              <a:t>enamel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sugar in a juice consumed quickly, for </a:t>
            </a:r>
            <a:r>
              <a:rPr lang="en-US" dirty="0" smtClean="0"/>
              <a:t>example, is </a:t>
            </a:r>
            <a:r>
              <a:rPr lang="en-US" dirty="0"/>
              <a:t>less likely to cause dental caries than sugar in a pastry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 fast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often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and obesity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of coca cola if replaced with water …. Decrease 1 kg /month. 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Consider the energy balance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and heart diseases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diet high in added </a:t>
            </a:r>
            <a:r>
              <a:rPr lang="en-US" dirty="0" smtClean="0"/>
              <a:t>sugars can </a:t>
            </a:r>
            <a:r>
              <a:rPr lang="en-US" dirty="0"/>
              <a:t>alter blood </a:t>
            </a:r>
            <a:r>
              <a:rPr lang="en-US" dirty="0" smtClean="0"/>
              <a:t>lipids </a:t>
            </a:r>
            <a:r>
              <a:rPr lang="en-US" dirty="0"/>
              <a:t>to favor heart disease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effect is most dramatic in people who respond to </a:t>
            </a:r>
            <a:r>
              <a:rPr lang="en-US" dirty="0" smtClean="0"/>
              <a:t>sucrose with </a:t>
            </a:r>
            <a:r>
              <a:rPr lang="en-US" dirty="0"/>
              <a:t>abnormally high insulin secretions, which promote the making of excess </a:t>
            </a:r>
            <a:r>
              <a:rPr lang="en-US" dirty="0" smtClean="0"/>
              <a:t>fat</a:t>
            </a:r>
          </a:p>
          <a:p>
            <a:r>
              <a:rPr lang="en-US" dirty="0" smtClean="0"/>
              <a:t>Eating trans fat has impact </a:t>
            </a:r>
          </a:p>
          <a:p>
            <a:r>
              <a:rPr lang="en-US" dirty="0" smtClean="0"/>
              <a:t>Other factors can affect the heart: smoking, stress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Sugar and ADHA children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defect hyper active children </a:t>
            </a:r>
          </a:p>
          <a:p>
            <a:pPr marL="0" indent="0">
              <a:buNone/>
            </a:pPr>
            <a:r>
              <a:rPr lang="en-US" dirty="0" smtClean="0"/>
              <a:t>Or law breaking adults. </a:t>
            </a:r>
          </a:p>
          <a:p>
            <a:r>
              <a:rPr lang="en-US" dirty="0"/>
              <a:t>No scientific evidence supports a relationship between sugar and hyperactivity </a:t>
            </a:r>
            <a:r>
              <a:rPr lang="en-US" dirty="0" smtClean="0"/>
              <a:t>or other </a:t>
            </a:r>
            <a:r>
              <a:rPr lang="en-US" dirty="0"/>
              <a:t>misbehaviors.</a:t>
            </a:r>
          </a:p>
        </p:txBody>
      </p:sp>
    </p:spTree>
    <p:extLst>
      <p:ext uri="{BB962C8B-B14F-4D97-AF65-F5344CB8AC3E}">
        <p14:creationId xmlns:p14="http://schemas.microsoft.com/office/powerpoint/2010/main" val="13309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Sugar and craving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 cravings</a:t>
            </a:r>
            <a:r>
              <a:rPr lang="en-US" dirty="0"/>
              <a:t>” </a:t>
            </a:r>
            <a:r>
              <a:rPr lang="en-US" dirty="0" smtClean="0"/>
              <a:t>“</a:t>
            </a:r>
            <a:r>
              <a:rPr lang="en-US" dirty="0"/>
              <a:t>sugar addicts.”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Theory: CHO increase the level of serotonin.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it same in obese?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intake of sugars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is better </a:t>
            </a:r>
          </a:p>
          <a:p>
            <a:r>
              <a:rPr lang="en-US" dirty="0" smtClean="0"/>
              <a:t>Less than </a:t>
            </a:r>
            <a:r>
              <a:rPr lang="en-US" dirty="0" smtClean="0"/>
              <a:t>10</a:t>
            </a:r>
            <a:r>
              <a:rPr lang="en-US" dirty="0" smtClean="0"/>
              <a:t>% </a:t>
            </a:r>
            <a:r>
              <a:rPr lang="en-US" dirty="0" smtClean="0"/>
              <a:t>of the total energy intake </a:t>
            </a:r>
          </a:p>
          <a:p>
            <a:r>
              <a:rPr lang="en-US" dirty="0" smtClean="0"/>
              <a:t>Less than </a:t>
            </a:r>
            <a:r>
              <a:rPr lang="en-US" dirty="0" smtClean="0"/>
              <a:t>200 </a:t>
            </a:r>
            <a:r>
              <a:rPr lang="en-US" dirty="0" smtClean="0"/>
              <a:t>kcal/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effect of starch and fibers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(</a:t>
            </a:r>
            <a:r>
              <a:rPr lang="en-US" dirty="0"/>
              <a:t>45 to 65 percent of energy intake</a:t>
            </a:r>
            <a:r>
              <a:rPr lang="en-US" dirty="0" smtClean="0"/>
              <a:t>) is acceptable</a:t>
            </a:r>
          </a:p>
          <a:p>
            <a:r>
              <a:rPr lang="en-US" dirty="0" smtClean="0"/>
              <a:t>Heart disease: high fiber food  protect from </a:t>
            </a:r>
            <a:r>
              <a:rPr lang="en-US" dirty="0" smtClean="0"/>
              <a:t>heart </a:t>
            </a:r>
            <a:r>
              <a:rPr lang="en-US" dirty="0" smtClean="0"/>
              <a:t>diseases. ( due to less animal fat) and lower cholesterol:  ( fibers binds to bile and increase the secretion of the bile, and the bile  made from cholesterol ( so the body use </a:t>
            </a:r>
            <a:r>
              <a:rPr lang="en-US" dirty="0" err="1" smtClean="0"/>
              <a:t>cheolesterol</a:t>
            </a:r>
            <a:r>
              <a:rPr lang="en-US" dirty="0" smtClean="0"/>
              <a:t>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Fiber: fiber decrease the risk of DM, it delay the absorption from the GI. </a:t>
            </a:r>
          </a:p>
          <a:p>
            <a:r>
              <a:rPr lang="en-US" dirty="0" smtClean="0"/>
              <a:t>GI health: fiber enhance the health of Intestine, how</a:t>
            </a:r>
          </a:p>
          <a:p>
            <a:r>
              <a:rPr lang="en-US" dirty="0" smtClean="0"/>
              <a:t>More fiber, increase stool weight, easier passage of stool, less exposure to toxins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Cancer: increase fiber, protect against colon cancer. </a:t>
            </a:r>
            <a:endParaRPr lang="en-US" dirty="0"/>
          </a:p>
          <a:p>
            <a:r>
              <a:rPr lang="en-US" dirty="0"/>
              <a:t>People who ate the most dietary fiber (35 grams per day) reduced </a:t>
            </a:r>
            <a:r>
              <a:rPr lang="en-US" dirty="0" smtClean="0"/>
              <a:t>their risk </a:t>
            </a:r>
            <a:r>
              <a:rPr lang="en-US" dirty="0"/>
              <a:t>of colon cancer by 40 percent compared with those who ate the least fiber (</a:t>
            </a:r>
            <a:r>
              <a:rPr lang="en-US" dirty="0" smtClean="0"/>
              <a:t>15 grams </a:t>
            </a:r>
            <a:r>
              <a:rPr lang="en-US" dirty="0"/>
              <a:t>per day</a:t>
            </a:r>
            <a:r>
              <a:rPr lang="en-US" dirty="0" smtClean="0"/>
              <a:t>).</a:t>
            </a:r>
          </a:p>
          <a:p>
            <a:r>
              <a:rPr lang="en-US" dirty="0"/>
              <a:t>Fibers may help prevent colon cancer by diluting, binding, and rapidly </a:t>
            </a:r>
            <a:r>
              <a:rPr lang="en-US" dirty="0" smtClean="0"/>
              <a:t>removing potential </a:t>
            </a:r>
            <a:r>
              <a:rPr lang="en-US" dirty="0"/>
              <a:t>cancer-causing agents from the colon.</a:t>
            </a:r>
          </a:p>
        </p:txBody>
      </p:sp>
    </p:spTree>
    <p:extLst>
      <p:ext uri="{BB962C8B-B14F-4D97-AF65-F5344CB8AC3E}">
        <p14:creationId xmlns:p14="http://schemas.microsoft.com/office/powerpoint/2010/main" val="26975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14000</TotalTime>
  <Words>4640</Words>
  <Application>Microsoft Office PowerPoint</Application>
  <PresentationFormat>On-screen Show (4:3)</PresentationFormat>
  <Paragraphs>910</Paragraphs>
  <Slides>103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5" baseType="lpstr">
      <vt:lpstr>Essential</vt:lpstr>
      <vt:lpstr>Bitmap Image</vt:lpstr>
      <vt:lpstr>Nutrients</vt:lpstr>
      <vt:lpstr>Nutrients</vt:lpstr>
      <vt:lpstr>PowerPoint Presentation</vt:lpstr>
      <vt:lpstr>PowerPoint Presentation</vt:lpstr>
      <vt:lpstr>Outline of session</vt:lpstr>
      <vt:lpstr>Why do we need carbohydrates?  Energy? Structure ?</vt:lpstr>
      <vt:lpstr>CARBOHYDRATE  CLASSIFICATION</vt:lpstr>
      <vt:lpstr>Carbohydrate</vt:lpstr>
      <vt:lpstr>PowerPoint Presentation</vt:lpstr>
      <vt:lpstr>PowerPoint Presentation</vt:lpstr>
      <vt:lpstr>Classification of carbohydrates</vt:lpstr>
      <vt:lpstr>Structural features </vt:lpstr>
      <vt:lpstr>Source: Contemporary nutrition, functional approach  </vt:lpstr>
      <vt:lpstr>Monosaccharides</vt:lpstr>
      <vt:lpstr>Linking monosaccharies</vt:lpstr>
      <vt:lpstr>PowerPoint Presentation</vt:lpstr>
      <vt:lpstr>Disaccharides (DP2)</vt:lpstr>
      <vt:lpstr>PowerPoint Presentation</vt:lpstr>
      <vt:lpstr>Oligosaccharides (DP3-9)</vt:lpstr>
      <vt:lpstr>Polysaccharides (DP&gt;9)</vt:lpstr>
      <vt:lpstr>Polysaccharides (DP&gt;9)</vt:lpstr>
      <vt:lpstr>Classification of carbohydrates</vt:lpstr>
      <vt:lpstr>PowerPoint Presentation</vt:lpstr>
      <vt:lpstr>The Glycaemic Index (GI)</vt:lpstr>
      <vt:lpstr>Glycemic Index (GI)</vt:lpstr>
      <vt:lpstr>PowerPoint Presentation</vt:lpstr>
      <vt:lpstr>Factors effecting 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Higher or lower?</vt:lpstr>
      <vt:lpstr>Glycemic Index (GI)</vt:lpstr>
      <vt:lpstr>Glycemic Index (GI)</vt:lpstr>
      <vt:lpstr>Glycemic load (GL)</vt:lpstr>
      <vt:lpstr>How to calculate GL</vt:lpstr>
      <vt:lpstr>Application </vt:lpstr>
      <vt:lpstr>DIGESTION AND ABSORPTION</vt:lpstr>
      <vt:lpstr>Digestion and absorption</vt:lpstr>
      <vt:lpstr>Digestion and absorption</vt:lpstr>
      <vt:lpstr>PowerPoint Presentation</vt:lpstr>
      <vt:lpstr>Digestion in small intestine</vt:lpstr>
      <vt:lpstr>Digestion</vt:lpstr>
      <vt:lpstr>Absorption in the small intestine</vt:lpstr>
      <vt:lpstr>Absorption in the small intestine</vt:lpstr>
      <vt:lpstr>First exam</vt:lpstr>
      <vt:lpstr>Absorption in the small intestine</vt:lpstr>
      <vt:lpstr>Carbohydrate Absorption</vt:lpstr>
      <vt:lpstr>Digestion and absorption</vt:lpstr>
      <vt:lpstr>PowerPoint Presentation</vt:lpstr>
      <vt:lpstr>AMDR calculation</vt:lpstr>
      <vt:lpstr>PowerPoint Presentation</vt:lpstr>
      <vt:lpstr>Non-glycaemic carbohydrates</vt:lpstr>
      <vt:lpstr>Lack of enzyme</vt:lpstr>
      <vt:lpstr>Fermentation in the large intestine</vt:lpstr>
      <vt:lpstr>Fermentation in the large intestine</vt:lpstr>
      <vt:lpstr>Fermentation in the large intestine</vt:lpstr>
      <vt:lpstr>Fermentation</vt:lpstr>
      <vt:lpstr>Ruminants</vt:lpstr>
      <vt:lpstr>GLUCOSE  METABOLISM</vt:lpstr>
      <vt:lpstr>Glucose metabolism</vt:lpstr>
      <vt:lpstr>In the liver…</vt:lpstr>
      <vt:lpstr>Homeostatic control of glucose</vt:lpstr>
      <vt:lpstr>PowerPoint Presentation</vt:lpstr>
      <vt:lpstr>How is it used as an energy source?</vt:lpstr>
      <vt:lpstr>How is it used as an energy source?</vt:lpstr>
      <vt:lpstr>Consequences of low or high blood glucose</vt:lpstr>
      <vt:lpstr>Homeostatic control of glucose</vt:lpstr>
      <vt:lpstr>Fate of glucose in the cell</vt:lpstr>
      <vt:lpstr>DEFINITIONS</vt:lpstr>
      <vt:lpstr>Gluconeogenesis</vt:lpstr>
      <vt:lpstr>Fate of glucose in the cell</vt:lpstr>
      <vt:lpstr>REGULATION OF  GLUCOSE METABOLISM</vt:lpstr>
      <vt:lpstr>In the fed state</vt:lpstr>
      <vt:lpstr>PowerPoint Presentation</vt:lpstr>
      <vt:lpstr>In the fed state</vt:lpstr>
      <vt:lpstr>In the fasting state</vt:lpstr>
      <vt:lpstr>In the fasting state</vt:lpstr>
      <vt:lpstr>DIETARY  REQUIREMENTS</vt:lpstr>
      <vt:lpstr>Dietary requirements</vt:lpstr>
      <vt:lpstr>Basis of recommendations</vt:lpstr>
      <vt:lpstr>Basis of recommendations</vt:lpstr>
      <vt:lpstr>Summary –</vt:lpstr>
      <vt:lpstr>Health effect of sugars</vt:lpstr>
      <vt:lpstr>PowerPoint Presentation</vt:lpstr>
      <vt:lpstr>Why </vt:lpstr>
      <vt:lpstr>Dental caries </vt:lpstr>
      <vt:lpstr>PowerPoint Presentation</vt:lpstr>
      <vt:lpstr>Sugar and obesity </vt:lpstr>
      <vt:lpstr>Sugar and heart diseases </vt:lpstr>
      <vt:lpstr>Sugar and ADHA children </vt:lpstr>
      <vt:lpstr>Sugar and craving </vt:lpstr>
      <vt:lpstr>Recommended intake of sugars </vt:lpstr>
      <vt:lpstr>Health effect of starch and fibers </vt:lpstr>
      <vt:lpstr>PowerPoint Presentation</vt:lpstr>
      <vt:lpstr>PowerPoint Presentation</vt:lpstr>
      <vt:lpstr>PowerPoint Presentation</vt:lpstr>
      <vt:lpstr>Harmful effect of fiber (123)</vt:lpstr>
      <vt:lpstr>How to increase fiber intake </vt:lpstr>
      <vt:lpstr>Artificial sweetener (132) </vt:lpstr>
    </vt:vector>
  </TitlesOfParts>
  <Company>The 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Nutrients</dc:title>
  <dc:creator>S McMullen</dc:creator>
  <cp:lastModifiedBy>Google Tech</cp:lastModifiedBy>
  <cp:revision>653</cp:revision>
  <cp:lastPrinted>2013-08-02T10:42:22Z</cp:lastPrinted>
  <dcterms:created xsi:type="dcterms:W3CDTF">2008-10-14T12:12:47Z</dcterms:created>
  <dcterms:modified xsi:type="dcterms:W3CDTF">2021-03-04T13:17:21Z</dcterms:modified>
</cp:coreProperties>
</file>