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68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EDA1231-F7E1-420A-ABDF-6F9F8135BD31}" type="datetimeFigureOut">
              <a:rPr lang="en-GB" smtClean="0"/>
              <a:pPr/>
              <a:t>03/12/2011</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267A58C-1C24-4ACE-970F-FE73F754216B}"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EDA1231-F7E1-420A-ABDF-6F9F8135BD31}" type="datetimeFigureOut">
              <a:rPr lang="en-GB" smtClean="0"/>
              <a:pPr/>
              <a:t>03/12/2011</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7267A58C-1C24-4ACE-970F-FE73F754216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EDA1231-F7E1-420A-ABDF-6F9F8135BD31}" type="datetimeFigureOut">
              <a:rPr lang="en-GB" smtClean="0"/>
              <a:pPr/>
              <a:t>03/12/2011</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7267A58C-1C24-4ACE-970F-FE73F754216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EDA1231-F7E1-420A-ABDF-6F9F8135BD31}" type="datetimeFigureOut">
              <a:rPr lang="en-GB" smtClean="0"/>
              <a:pPr/>
              <a:t>03/12/2011</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7267A58C-1C24-4ACE-970F-FE73F754216B}" type="slidenum">
              <a:rPr lang="en-GB" smtClean="0"/>
              <a:pPr/>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EDA1231-F7E1-420A-ABDF-6F9F8135BD31}" type="datetimeFigureOut">
              <a:rPr lang="en-GB" smtClean="0"/>
              <a:pPr/>
              <a:t>03/12/2011</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7267A58C-1C24-4ACE-970F-FE73F754216B}" type="slidenum">
              <a:rPr lang="en-GB" smtClean="0"/>
              <a:pPr/>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EDA1231-F7E1-420A-ABDF-6F9F8135BD31}" type="datetimeFigureOut">
              <a:rPr lang="en-GB" smtClean="0"/>
              <a:pPr/>
              <a:t>03/12/2011</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7267A58C-1C24-4ACE-970F-FE73F754216B}" type="slidenum">
              <a:rPr lang="en-GB" smtClean="0"/>
              <a:pPr/>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EDA1231-F7E1-420A-ABDF-6F9F8135BD31}" type="datetimeFigureOut">
              <a:rPr lang="en-GB" smtClean="0"/>
              <a:pPr/>
              <a:t>03/12/2011</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7267A58C-1C24-4ACE-970F-FE73F754216B}"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EDA1231-F7E1-420A-ABDF-6F9F8135BD31}" type="datetimeFigureOut">
              <a:rPr lang="en-GB" smtClean="0"/>
              <a:pPr/>
              <a:t>03/12/2011</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7267A58C-1C24-4ACE-970F-FE73F754216B}" type="slidenum">
              <a:rPr lang="en-GB" smtClean="0"/>
              <a:pPr/>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EDA1231-F7E1-420A-ABDF-6F9F8135BD31}" type="datetimeFigureOut">
              <a:rPr lang="en-GB" smtClean="0"/>
              <a:pPr/>
              <a:t>03/12/2011</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7267A58C-1C24-4ACE-970F-FE73F754216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EDA1231-F7E1-420A-ABDF-6F9F8135BD31}" type="datetimeFigureOut">
              <a:rPr lang="en-GB" smtClean="0"/>
              <a:pPr/>
              <a:t>03/12/2011</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7267A58C-1C24-4ACE-970F-FE73F754216B}"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EDA1231-F7E1-420A-ABDF-6F9F8135BD31}" type="datetimeFigureOut">
              <a:rPr lang="en-GB" smtClean="0"/>
              <a:pPr/>
              <a:t>03/12/2011</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267A58C-1C24-4ACE-970F-FE73F754216B}" type="slidenum">
              <a:rPr lang="en-GB" smtClean="0"/>
              <a:pPr/>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EDA1231-F7E1-420A-ABDF-6F9F8135BD31}" type="datetimeFigureOut">
              <a:rPr lang="en-GB" smtClean="0"/>
              <a:pPr/>
              <a:t>03/12/2011</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67A58C-1C24-4ACE-970F-FE73F754216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Apply Quality Improvement</a:t>
            </a:r>
            <a:endParaRPr lang="en-GB" dirty="0"/>
          </a:p>
        </p:txBody>
      </p:sp>
      <p:sp>
        <p:nvSpPr>
          <p:cNvPr id="3" name="Subtitle 2"/>
          <p:cNvSpPr>
            <a:spLocks noGrp="1"/>
          </p:cNvSpPr>
          <p:nvPr>
            <p:ph type="subTitle" idx="1"/>
          </p:nvPr>
        </p:nvSpPr>
        <p:spPr/>
        <p:txBody>
          <a:bodyPr>
            <a:normAutofit fontScale="47500" lnSpcReduction="20000"/>
          </a:bodyPr>
          <a:lstStyle/>
          <a:p>
            <a:r>
              <a:rPr lang="fi-FI" b="1" i="1" dirty="0"/>
              <a:t>Aidah Abu Elsoud Alkaissi</a:t>
            </a:r>
            <a:endParaRPr lang="en-GB" dirty="0"/>
          </a:p>
          <a:p>
            <a:r>
              <a:rPr lang="fi-FI" b="1" i="1" dirty="0"/>
              <a:t>BSc law, RN, RNT, BSN, MSN,  CCRN, CRNA, PhD</a:t>
            </a:r>
            <a:endParaRPr lang="en-GB" dirty="0"/>
          </a:p>
          <a:p>
            <a:r>
              <a:rPr lang="fi-FI" b="1" i="1" dirty="0"/>
              <a:t>Head of Nursing &amp; Midwifery Department</a:t>
            </a:r>
            <a:endParaRPr lang="en-GB" dirty="0"/>
          </a:p>
          <a:p>
            <a:r>
              <a:rPr lang="fi-FI" b="1" i="1" dirty="0"/>
              <a:t>Faculty of Medicine &amp; Health Sciences</a:t>
            </a:r>
            <a:endParaRPr lang="en-GB" dirty="0"/>
          </a:p>
          <a:p>
            <a:r>
              <a:rPr lang="fi-FI" b="1" i="1" dirty="0"/>
              <a:t>An-Najah National University</a:t>
            </a:r>
            <a:endParaRPr lang="en-GB" dirty="0"/>
          </a:p>
          <a:p>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Opportunity costs increase</a:t>
            </a:r>
          </a:p>
          <a:p>
            <a:endParaRPr lang="en-GB" dirty="0" smtClean="0"/>
          </a:p>
          <a:p>
            <a:r>
              <a:rPr lang="en-GB" dirty="0" smtClean="0"/>
              <a:t>Opportunity costs relate to situations in which diagnostic tests must be repeated or in which a change in the plan of care is needed because of adverse reactions to treatment</a:t>
            </a:r>
          </a:p>
          <a:p>
            <a:endParaRPr lang="en-GB" dirty="0" smtClean="0"/>
          </a:p>
          <a:p>
            <a:r>
              <a:rPr lang="en-GB" dirty="0" smtClean="0"/>
              <a:t>This may put the patient at greater risk for harm depending on the test and may increase costs of care</a:t>
            </a:r>
          </a:p>
          <a:p>
            <a:endParaRPr lang="en-GB" dirty="0"/>
          </a:p>
        </p:txBody>
      </p:sp>
      <p:sp>
        <p:nvSpPr>
          <p:cNvPr id="3" name="Title 2"/>
          <p:cNvSpPr>
            <a:spLocks noGrp="1"/>
          </p:cNvSpPr>
          <p:nvPr>
            <p:ph type="title"/>
          </p:nvPr>
        </p:nvSpPr>
        <p:spPr/>
        <p:txBody>
          <a:bodyPr>
            <a:normAutofit fontScale="90000"/>
          </a:bodyPr>
          <a:lstStyle/>
          <a:p>
            <a:r>
              <a:rPr lang="en-GB" dirty="0" smtClean="0"/>
              <a:t>What happens when there are errors? Why is it so important</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GB" i="1" dirty="0" smtClean="0"/>
              <a:t>Decrease in patient trust</a:t>
            </a:r>
          </a:p>
          <a:p>
            <a:endParaRPr lang="en-GB" i="1" dirty="0" smtClean="0"/>
          </a:p>
          <a:p>
            <a:r>
              <a:rPr lang="en-GB" dirty="0" smtClean="0"/>
              <a:t>The result is that patients and families are now questioning their care more</a:t>
            </a:r>
          </a:p>
          <a:p>
            <a:pPr>
              <a:buNone/>
            </a:pPr>
            <a:endParaRPr lang="en-GB" dirty="0" smtClean="0"/>
          </a:p>
          <a:p>
            <a:r>
              <a:rPr lang="en-GB" dirty="0" smtClean="0"/>
              <a:t>Some patients do not want to be in the hospital without having a family member or friend with them at all times</a:t>
            </a:r>
          </a:p>
          <a:p>
            <a:endParaRPr lang="en-GB" dirty="0" smtClean="0"/>
          </a:p>
          <a:p>
            <a:r>
              <a:rPr lang="en-GB" dirty="0" smtClean="0"/>
              <a:t>Patient trust level drops, and this has an impact on how he-she approaches future care</a:t>
            </a:r>
          </a:p>
          <a:p>
            <a:pPr>
              <a:buNone/>
            </a:pPr>
            <a:endParaRPr lang="en-GB" dirty="0" smtClean="0"/>
          </a:p>
          <a:p>
            <a:r>
              <a:rPr lang="en-GB" dirty="0" smtClean="0"/>
              <a:t>More patients are demanding that they be informed about their care and thus are more involved in the care process</a:t>
            </a:r>
            <a:endParaRPr lang="en-GB" dirty="0"/>
          </a:p>
        </p:txBody>
      </p:sp>
      <p:sp>
        <p:nvSpPr>
          <p:cNvPr id="3" name="Title 2"/>
          <p:cNvSpPr>
            <a:spLocks noGrp="1"/>
          </p:cNvSpPr>
          <p:nvPr>
            <p:ph type="title"/>
          </p:nvPr>
        </p:nvSpPr>
        <p:spPr/>
        <p:txBody>
          <a:bodyPr>
            <a:normAutofit fontScale="90000"/>
          </a:bodyPr>
          <a:lstStyle/>
          <a:p>
            <a:r>
              <a:rPr lang="en-GB" dirty="0" smtClean="0"/>
              <a:t>What happens when there are errors? Why is it so important</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60848"/>
            <a:ext cx="8229600" cy="3946443"/>
          </a:xfrm>
        </p:spPr>
        <p:txBody>
          <a:bodyPr/>
          <a:lstStyle/>
          <a:p>
            <a:r>
              <a:rPr lang="en-GB" dirty="0" smtClean="0"/>
              <a:t>Changing the status of safety will require multiple planned strategies in practice and an increase in safety education in professional health care programs and staff training</a:t>
            </a:r>
            <a:endParaRPr lang="en-GB" dirty="0"/>
          </a:p>
        </p:txBody>
      </p:sp>
      <p:sp>
        <p:nvSpPr>
          <p:cNvPr id="3" name="Title 2"/>
          <p:cNvSpPr>
            <a:spLocks noGrp="1"/>
          </p:cNvSpPr>
          <p:nvPr>
            <p:ph type="title"/>
          </p:nvPr>
        </p:nvSpPr>
        <p:spPr/>
        <p:txBody>
          <a:bodyPr>
            <a:normAutofit fontScale="90000"/>
          </a:bodyPr>
          <a:lstStyle/>
          <a:p>
            <a:r>
              <a:rPr lang="en-GB" dirty="0" smtClean="0"/>
              <a:t>Solution</a:t>
            </a:r>
            <a:br>
              <a:rPr lang="en-GB" dirty="0" smtClean="0"/>
            </a:b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Read with students page </a:t>
            </a:r>
            <a:r>
              <a:rPr lang="en-GB" dirty="0" smtClean="0"/>
              <a:t>411-412 critical safety terms</a:t>
            </a:r>
            <a:endParaRPr lang="en-GB" dirty="0" smtClean="0"/>
          </a:p>
          <a:p>
            <a:endParaRPr lang="en-GB" dirty="0" smtClean="0"/>
          </a:p>
          <a:p>
            <a:r>
              <a:rPr lang="en-GB" dirty="0" smtClean="0"/>
              <a:t>Table 12-1 Simple rules for the 21stcentury</a:t>
            </a:r>
          </a:p>
          <a:p>
            <a:r>
              <a:rPr lang="en-GB" dirty="0" smtClean="0"/>
              <a:t>Page 412</a:t>
            </a:r>
            <a:endParaRPr lang="en-GB" dirty="0"/>
          </a:p>
        </p:txBody>
      </p:sp>
      <p:sp>
        <p:nvSpPr>
          <p:cNvPr id="3" name="Title 2"/>
          <p:cNvSpPr>
            <a:spLocks noGrp="1"/>
          </p:cNvSpPr>
          <p:nvPr>
            <p:ph type="title"/>
          </p:nvPr>
        </p:nvSpPr>
        <p:spPr/>
        <p:txBody>
          <a:bodyPr/>
          <a:lstStyle/>
          <a:p>
            <a:r>
              <a:rPr lang="en-GB" dirty="0" smtClean="0"/>
              <a:t>Critical Safety Terms</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60848"/>
            <a:ext cx="8229600" cy="3946443"/>
          </a:xfrm>
        </p:spPr>
        <p:txBody>
          <a:bodyPr>
            <a:normAutofit fontScale="92500" lnSpcReduction="20000"/>
          </a:bodyPr>
          <a:lstStyle/>
          <a:p>
            <a:r>
              <a:rPr lang="en-GB" dirty="0" smtClean="0"/>
              <a:t>Is the report that followed To Err Is Human (IQM, 1999). </a:t>
            </a:r>
          </a:p>
          <a:p>
            <a:endParaRPr lang="en-GB" dirty="0" smtClean="0"/>
          </a:p>
          <a:p>
            <a:r>
              <a:rPr lang="en-GB" dirty="0" smtClean="0"/>
              <a:t>the report major message is rather health </a:t>
            </a:r>
            <a:r>
              <a:rPr lang="en-GB" dirty="0" smtClean="0"/>
              <a:t>care system is in need of fundamentals </a:t>
            </a:r>
            <a:r>
              <a:rPr lang="en-GB" dirty="0" smtClean="0"/>
              <a:t>improvement</a:t>
            </a:r>
          </a:p>
          <a:p>
            <a:pPr>
              <a:buNone/>
            </a:pPr>
            <a:endParaRPr lang="en-GB" dirty="0" smtClean="0"/>
          </a:p>
          <a:p>
            <a:r>
              <a:rPr lang="en-GB" dirty="0" smtClean="0"/>
              <a:t>New drugs, medical technology and </a:t>
            </a:r>
            <a:r>
              <a:rPr lang="en-GB" dirty="0" smtClean="0"/>
              <a:t>informatics that </a:t>
            </a:r>
            <a:r>
              <a:rPr lang="en-GB" dirty="0" smtClean="0"/>
              <a:t>have improved care and care option, more needs to be </a:t>
            </a:r>
            <a:r>
              <a:rPr lang="en-GB" dirty="0" smtClean="0"/>
              <a:t>done</a:t>
            </a:r>
          </a:p>
          <a:p>
            <a:endParaRPr lang="en-GB" dirty="0" smtClean="0"/>
          </a:p>
          <a:p>
            <a:r>
              <a:rPr lang="en-GB" dirty="0" smtClean="0"/>
              <a:t>Read page 417, 418, </a:t>
            </a:r>
            <a:r>
              <a:rPr lang="en-GB" dirty="0" smtClean="0"/>
              <a:t>419</a:t>
            </a:r>
            <a:endParaRPr lang="en-GB" dirty="0"/>
          </a:p>
        </p:txBody>
      </p:sp>
      <p:sp>
        <p:nvSpPr>
          <p:cNvPr id="3" name="Title 2"/>
          <p:cNvSpPr>
            <a:spLocks noGrp="1"/>
          </p:cNvSpPr>
          <p:nvPr>
            <p:ph type="title"/>
          </p:nvPr>
        </p:nvSpPr>
        <p:spPr>
          <a:xfrm>
            <a:off x="457200" y="274638"/>
            <a:ext cx="8229600" cy="1570186"/>
          </a:xfrm>
        </p:spPr>
        <p:txBody>
          <a:bodyPr>
            <a:normAutofit fontScale="90000"/>
          </a:bodyPr>
          <a:lstStyle/>
          <a:p>
            <a:r>
              <a:rPr lang="en-GB" dirty="0" smtClean="0"/>
              <a:t>Crossing the quality chasm</a:t>
            </a:r>
            <a:br>
              <a:rPr lang="en-GB" dirty="0" smtClean="0"/>
            </a:br>
            <a:r>
              <a:rPr lang="ar-AE" dirty="0" smtClean="0"/>
              <a:t>عبور الفجوة النوعية</a:t>
            </a:r>
            <a:br>
              <a:rPr lang="ar-AE" dirty="0" smtClean="0"/>
            </a:b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16832"/>
            <a:ext cx="8229600" cy="4090459"/>
          </a:xfrm>
        </p:spPr>
        <p:txBody>
          <a:bodyPr/>
          <a:lstStyle/>
          <a:p>
            <a:endParaRPr lang="en-GB" dirty="0" smtClean="0"/>
          </a:p>
          <a:p>
            <a:endParaRPr lang="en-GB" dirty="0" smtClean="0"/>
          </a:p>
          <a:p>
            <a:r>
              <a:rPr lang="en-GB" dirty="0" smtClean="0"/>
              <a:t>keeping patient´s safety- transforming </a:t>
            </a:r>
            <a:r>
              <a:rPr lang="en-GB" dirty="0" smtClean="0"/>
              <a:t>the </a:t>
            </a:r>
            <a:r>
              <a:rPr lang="en-GB" dirty="0" smtClean="0"/>
              <a:t>work environment of nurses</a:t>
            </a:r>
          </a:p>
          <a:p>
            <a:r>
              <a:rPr lang="en-GB" dirty="0" smtClean="0"/>
              <a:t>read page 429</a:t>
            </a:r>
            <a:endParaRPr lang="en-GB" dirty="0"/>
          </a:p>
        </p:txBody>
      </p:sp>
      <p:sp>
        <p:nvSpPr>
          <p:cNvPr id="3" name="Title 2"/>
          <p:cNvSpPr>
            <a:spLocks noGrp="1"/>
          </p:cNvSpPr>
          <p:nvPr>
            <p:ph type="title"/>
          </p:nvPr>
        </p:nvSpPr>
        <p:spPr/>
        <p:txBody>
          <a:bodyPr>
            <a:normAutofit fontScale="90000"/>
          </a:bodyPr>
          <a:lstStyle/>
          <a:p>
            <a:r>
              <a:rPr lang="en-GB" dirty="0" smtClean="0"/>
              <a:t>Patient outcomes and nursing care-we do make </a:t>
            </a:r>
            <a:r>
              <a:rPr lang="en-GB" dirty="0" err="1" smtClean="0"/>
              <a:t>i</a:t>
            </a:r>
            <a:r>
              <a:rPr lang="en-GB" dirty="0" smtClean="0"/>
              <a:t> difference</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GB" dirty="0"/>
              <a:t>After completing this chapter, students will be able to:</a:t>
            </a:r>
          </a:p>
          <a:p>
            <a:pPr lvl="0"/>
            <a:r>
              <a:rPr lang="en-GB" dirty="0"/>
              <a:t> Discuss the relevance of the core competency: Apply quality improvement.</a:t>
            </a:r>
          </a:p>
          <a:p>
            <a:pPr lvl="0"/>
            <a:r>
              <a:rPr lang="en-GB" dirty="0"/>
              <a:t>Describe the status of safety in health care today.</a:t>
            </a:r>
          </a:p>
          <a:p>
            <a:pPr lvl="0"/>
            <a:r>
              <a:rPr lang="en-GB" dirty="0"/>
              <a:t>Explain the need for a blame- free culture of safety.</a:t>
            </a:r>
          </a:p>
          <a:p>
            <a:pPr lvl="0"/>
            <a:r>
              <a:rPr lang="en-GB" dirty="0"/>
              <a:t>Identify staff safety issues in the health care workplace environment..</a:t>
            </a:r>
          </a:p>
          <a:p>
            <a:pPr lvl="0"/>
            <a:r>
              <a:rPr lang="en-GB" dirty="0"/>
              <a:t>Examine how the Institute of Medicine (IOM) reports on safety and quality have an</a:t>
            </a:r>
            <a:r>
              <a:rPr lang="en-GB" b="1" dirty="0"/>
              <a:t> </a:t>
            </a:r>
            <a:r>
              <a:rPr lang="en-GB" dirty="0"/>
              <a:t>impact on nursing and health care delivery.</a:t>
            </a:r>
          </a:p>
          <a:p>
            <a:endParaRPr lang="en-GB" dirty="0"/>
          </a:p>
        </p:txBody>
      </p:sp>
      <p:sp>
        <p:nvSpPr>
          <p:cNvPr id="2" name="Title 1"/>
          <p:cNvSpPr>
            <a:spLocks noGrp="1"/>
          </p:cNvSpPr>
          <p:nvPr>
            <p:ph type="title"/>
          </p:nvPr>
        </p:nvSpPr>
        <p:spPr/>
        <p:txBody>
          <a:bodyPr/>
          <a:lstStyle/>
          <a:p>
            <a:r>
              <a:rPr lang="en-GB" dirty="0" smtClean="0"/>
              <a:t>Objectives</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The </a:t>
            </a:r>
            <a:r>
              <a:rPr lang="en-GB" dirty="0"/>
              <a:t>IQM competency: Apply Quality </a:t>
            </a:r>
            <a:r>
              <a:rPr lang="en-GB" dirty="0" smtClean="0"/>
              <a:t>Improvement</a:t>
            </a:r>
          </a:p>
          <a:p>
            <a:endParaRPr lang="en-GB" dirty="0"/>
          </a:p>
          <a:p>
            <a:r>
              <a:rPr lang="en-GB" dirty="0" smtClean="0"/>
              <a:t>Staff </a:t>
            </a:r>
            <a:r>
              <a:rPr lang="en-GB" dirty="0"/>
              <a:t>in health </a:t>
            </a:r>
            <a:r>
              <a:rPr lang="en-GB" dirty="0" smtClean="0"/>
              <a:t>care</a:t>
            </a:r>
          </a:p>
          <a:p>
            <a:pPr>
              <a:buNone/>
            </a:pPr>
            <a:endParaRPr lang="en-GB" dirty="0"/>
          </a:p>
          <a:p>
            <a:r>
              <a:rPr lang="en-GB" dirty="0" smtClean="0"/>
              <a:t>Quality </a:t>
            </a:r>
            <a:r>
              <a:rPr lang="en-GB" dirty="0"/>
              <a:t>health care</a:t>
            </a:r>
          </a:p>
          <a:p>
            <a:endParaRPr lang="en-GB" dirty="0"/>
          </a:p>
        </p:txBody>
      </p:sp>
      <p:sp>
        <p:nvSpPr>
          <p:cNvPr id="2" name="Title 1"/>
          <p:cNvSpPr>
            <a:spLocks noGrp="1"/>
          </p:cNvSpPr>
          <p:nvPr>
            <p:ph type="title"/>
          </p:nvPr>
        </p:nvSpPr>
        <p:spPr/>
        <p:txBody>
          <a:bodyPr/>
          <a:lstStyle/>
          <a:p>
            <a:r>
              <a:rPr lang="en-GB" dirty="0" smtClean="0"/>
              <a:t>Content</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The role of accreditation of health care organizations is related to the need to improve care</a:t>
            </a:r>
          </a:p>
          <a:p>
            <a:endParaRPr lang="en-GB" dirty="0"/>
          </a:p>
          <a:p>
            <a:r>
              <a:rPr lang="en-GB" dirty="0" smtClean="0"/>
              <a:t>Nurses and nursing as a profession play major roles in ensuring that care is safe and that outcomes are reached</a:t>
            </a:r>
            <a:endParaRPr lang="en-GB" dirty="0"/>
          </a:p>
        </p:txBody>
      </p:sp>
      <p:sp>
        <p:nvSpPr>
          <p:cNvPr id="2" name="Title 1"/>
          <p:cNvSpPr>
            <a:spLocks noGrp="1"/>
          </p:cNvSpPr>
          <p:nvPr>
            <p:ph type="title"/>
          </p:nvPr>
        </p:nvSpPr>
        <p:spPr/>
        <p:txBody>
          <a:bodyPr>
            <a:normAutofit fontScale="90000"/>
          </a:bodyPr>
          <a:lstStyle/>
          <a:p>
            <a:r>
              <a:rPr lang="en-GB" dirty="0" smtClean="0"/>
              <a:t>Introduction</a:t>
            </a:r>
            <a:br>
              <a:rPr lang="en-GB" dirty="0" smtClean="0"/>
            </a:b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GB" dirty="0" smtClean="0"/>
              <a:t>The fourth health care profession core  competency is to apply quality improvement (QI)</a:t>
            </a:r>
          </a:p>
          <a:p>
            <a:endParaRPr lang="en-GB" dirty="0" smtClean="0"/>
          </a:p>
          <a:p>
            <a:r>
              <a:rPr lang="en-GB" dirty="0" smtClean="0"/>
              <a:t>Identify errors and hazards in care, understand and implement basic safety design principles such as standardization and simplification ; continually understands and measure quality of care in terms of structure, process and outcomes in relation to patient and community needs, and design and test interventions to change processes and systems of care, with the objectives of improvement quality</a:t>
            </a:r>
            <a:endParaRPr lang="en-GB" dirty="0"/>
          </a:p>
        </p:txBody>
      </p:sp>
      <p:sp>
        <p:nvSpPr>
          <p:cNvPr id="2" name="Title 1"/>
          <p:cNvSpPr>
            <a:spLocks noGrp="1"/>
          </p:cNvSpPr>
          <p:nvPr>
            <p:ph type="title"/>
          </p:nvPr>
        </p:nvSpPr>
        <p:spPr/>
        <p:txBody>
          <a:bodyPr>
            <a:normAutofit fontScale="90000"/>
          </a:bodyPr>
          <a:lstStyle/>
          <a:p>
            <a:r>
              <a:rPr lang="en-GB" dirty="0" smtClean="0"/>
              <a:t>The IQM Competency: Apply Quality Improvement</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Each patient´s outcomes will be met</a:t>
            </a:r>
          </a:p>
          <a:p>
            <a:pPr>
              <a:buNone/>
            </a:pPr>
            <a:endParaRPr lang="en-GB" dirty="0" smtClean="0"/>
          </a:p>
          <a:p>
            <a:r>
              <a:rPr lang="en-GB" dirty="0" smtClean="0"/>
              <a:t>Figure 12-1 page 409 illustrates “Apply quality improvements: Key elements</a:t>
            </a:r>
            <a:endParaRPr lang="en-GB" dirty="0"/>
          </a:p>
        </p:txBody>
      </p:sp>
      <p:sp>
        <p:nvSpPr>
          <p:cNvPr id="3" name="Title 2"/>
          <p:cNvSpPr>
            <a:spLocks noGrp="1"/>
          </p:cNvSpPr>
          <p:nvPr>
            <p:ph type="title"/>
          </p:nvPr>
        </p:nvSpPr>
        <p:spPr/>
        <p:txBody>
          <a:bodyPr/>
          <a:lstStyle/>
          <a:p>
            <a:r>
              <a:rPr lang="en-GB" dirty="0" smtClean="0"/>
              <a:t>Goal</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60848"/>
            <a:ext cx="8229600" cy="3946443"/>
          </a:xfrm>
        </p:spPr>
        <p:txBody>
          <a:bodyPr/>
          <a:lstStyle/>
          <a:p>
            <a:r>
              <a:rPr lang="en-GB" dirty="0" smtClean="0"/>
              <a:t>What it is and what can be done to better ensure safe care for all</a:t>
            </a:r>
            <a:endParaRPr lang="en-GB" dirty="0"/>
          </a:p>
        </p:txBody>
      </p:sp>
      <p:sp>
        <p:nvSpPr>
          <p:cNvPr id="3" name="Title 2"/>
          <p:cNvSpPr>
            <a:spLocks noGrp="1"/>
          </p:cNvSpPr>
          <p:nvPr>
            <p:ph type="title"/>
          </p:nvPr>
        </p:nvSpPr>
        <p:spPr/>
        <p:txBody>
          <a:bodyPr/>
          <a:lstStyle/>
          <a:p>
            <a:r>
              <a:rPr lang="en-GB" dirty="0" smtClean="0"/>
              <a:t>Safety in Health Care</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44,000- 98,000 American die each year as a result of human error</a:t>
            </a:r>
          </a:p>
          <a:p>
            <a:endParaRPr lang="en-GB" dirty="0" smtClean="0"/>
          </a:p>
          <a:p>
            <a:r>
              <a:rPr lang="en-GB" dirty="0" smtClean="0"/>
              <a:t>More people die as a result of medical errors than from motor vehicle accidents, breast cancer and Acquired immune deficiency syndrome (AIDS)</a:t>
            </a:r>
          </a:p>
          <a:p>
            <a:r>
              <a:rPr lang="en-GB" dirty="0" smtClean="0"/>
              <a:t>Health casts represent over one half of total national costs, which includes lost income, lost household production, disability and health care costs</a:t>
            </a:r>
          </a:p>
          <a:p>
            <a:endParaRPr lang="en-GB" dirty="0"/>
          </a:p>
        </p:txBody>
      </p:sp>
      <p:sp>
        <p:nvSpPr>
          <p:cNvPr id="3" name="Title 2"/>
          <p:cNvSpPr>
            <a:spLocks noGrp="1"/>
          </p:cNvSpPr>
          <p:nvPr>
            <p:ph type="title"/>
          </p:nvPr>
        </p:nvSpPr>
        <p:spPr/>
        <p:txBody>
          <a:bodyPr>
            <a:normAutofit fontScale="90000"/>
          </a:bodyPr>
          <a:lstStyle/>
          <a:p>
            <a:r>
              <a:rPr lang="en-GB" dirty="0" smtClean="0"/>
              <a:t>To Err Is human: Impact on safety</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i="1" dirty="0" smtClean="0"/>
              <a:t>Complications may occur and increase costs</a:t>
            </a:r>
          </a:p>
          <a:p>
            <a:r>
              <a:rPr lang="en-GB" dirty="0" smtClean="0"/>
              <a:t>Some types of complications which were identified can prevented such as: </a:t>
            </a:r>
          </a:p>
          <a:p>
            <a:r>
              <a:rPr lang="en-GB" dirty="0" smtClean="0"/>
              <a:t>Falls</a:t>
            </a:r>
          </a:p>
          <a:p>
            <a:r>
              <a:rPr lang="en-GB" dirty="0" smtClean="0"/>
              <a:t>Hospital acquired </a:t>
            </a:r>
            <a:r>
              <a:rPr lang="en-GB" dirty="0" err="1" smtClean="0"/>
              <a:t>decubiti</a:t>
            </a:r>
            <a:endParaRPr lang="en-GB" dirty="0" smtClean="0"/>
          </a:p>
          <a:p>
            <a:r>
              <a:rPr lang="en-GB" dirty="0" smtClean="0"/>
              <a:t>Performing the wrong procedure</a:t>
            </a:r>
          </a:p>
          <a:p>
            <a:r>
              <a:rPr lang="en-GB" dirty="0" smtClean="0"/>
              <a:t>Administering the wrong blood type</a:t>
            </a:r>
          </a:p>
          <a:p>
            <a:endParaRPr lang="en-GB" dirty="0"/>
          </a:p>
        </p:txBody>
      </p:sp>
      <p:sp>
        <p:nvSpPr>
          <p:cNvPr id="3" name="Title 2"/>
          <p:cNvSpPr>
            <a:spLocks noGrp="1"/>
          </p:cNvSpPr>
          <p:nvPr>
            <p:ph type="title"/>
          </p:nvPr>
        </p:nvSpPr>
        <p:spPr/>
        <p:txBody>
          <a:bodyPr>
            <a:normAutofit fontScale="90000"/>
          </a:bodyPr>
          <a:lstStyle/>
          <a:p>
            <a:r>
              <a:rPr lang="en-GB" dirty="0" smtClean="0"/>
              <a:t>What happens when there are errors? Why is it so important</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262</TotalTime>
  <Words>686</Words>
  <Application>Microsoft Office PowerPoint</Application>
  <PresentationFormat>On-screen Show (4:3)</PresentationFormat>
  <Paragraphs>81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Apply Quality Improvement</vt:lpstr>
      <vt:lpstr>Objectives</vt:lpstr>
      <vt:lpstr>Content</vt:lpstr>
      <vt:lpstr>Introduction </vt:lpstr>
      <vt:lpstr>The IQM Competency: Apply Quality Improvement</vt:lpstr>
      <vt:lpstr>Goal</vt:lpstr>
      <vt:lpstr>Safety in Health Care</vt:lpstr>
      <vt:lpstr>To Err Is human: Impact on safety</vt:lpstr>
      <vt:lpstr>What happens when there are errors? Why is it so important</vt:lpstr>
      <vt:lpstr>What happens when there are errors? Why is it so important</vt:lpstr>
      <vt:lpstr>What happens when there are errors? Why is it so important</vt:lpstr>
      <vt:lpstr>Solution </vt:lpstr>
      <vt:lpstr>Critical Safety Terms</vt:lpstr>
      <vt:lpstr>Crossing the quality chasm عبور الفجوة النوعية </vt:lpstr>
      <vt:lpstr>Patient outcomes and nursing care-we do make i difference</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Apply Quality Improvement</dc:title>
  <dc:creator>Dr.Aidah</dc:creator>
  <cp:lastModifiedBy>Dr.Aidah</cp:lastModifiedBy>
  <cp:revision>9</cp:revision>
  <dcterms:created xsi:type="dcterms:W3CDTF">2011-11-29T00:25:43Z</dcterms:created>
  <dcterms:modified xsi:type="dcterms:W3CDTF">2011-12-03T22:39:56Z</dcterms:modified>
</cp:coreProperties>
</file>