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69" r:id="rId6"/>
    <p:sldId id="270" r:id="rId7"/>
    <p:sldId id="271" r:id="rId8"/>
    <p:sldId id="259" r:id="rId9"/>
    <p:sldId id="262" r:id="rId10"/>
    <p:sldId id="263" r:id="rId11"/>
    <p:sldId id="264" r:id="rId12"/>
    <p:sldId id="265" r:id="rId13"/>
    <p:sldId id="266" r:id="rId14"/>
    <p:sldId id="267" r:id="rId15"/>
    <p:sldId id="268" r:id="rId16"/>
    <p:sldId id="272"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1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12269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106407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000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1490011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4802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284019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99517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251142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21769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93311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69939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74675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221675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233240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78414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8530-285B-4A41-B582-5337DD64FC4F}" type="datetimeFigureOut">
              <a:rPr lang="ar-SA" smtClean="0"/>
              <a:pPr/>
              <a:t>27/02/1439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E656904-A0C0-4BB2-A6E2-3995E08040D7}" type="slidenum">
              <a:rPr lang="ar-SA" smtClean="0"/>
              <a:pPr/>
              <a:t>‹#›</a:t>
            </a:fld>
            <a:endParaRPr lang="ar-SA"/>
          </a:p>
        </p:txBody>
      </p:sp>
    </p:spTree>
    <p:extLst>
      <p:ext uri="{BB962C8B-B14F-4D97-AF65-F5344CB8AC3E}">
        <p14:creationId xmlns:p14="http://schemas.microsoft.com/office/powerpoint/2010/main" val="331389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8530-285B-4A41-B582-5337DD64FC4F}" type="datetimeFigureOut">
              <a:rPr lang="ar-SA" smtClean="0"/>
              <a:pPr/>
              <a:t>27/02/1439</a:t>
            </a:fld>
            <a:endParaRPr lang="ar-S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E656904-A0C0-4BB2-A6E2-3995E08040D7}" type="slidenum">
              <a:rPr lang="ar-SA" smtClean="0"/>
              <a:pPr/>
              <a:t>‹#›</a:t>
            </a:fld>
            <a:endParaRPr lang="ar-SA"/>
          </a:p>
        </p:txBody>
      </p:sp>
    </p:spTree>
    <p:extLst>
      <p:ext uri="{BB962C8B-B14F-4D97-AF65-F5344CB8AC3E}">
        <p14:creationId xmlns:p14="http://schemas.microsoft.com/office/powerpoint/2010/main" val="206414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gbn.wisc.edu/conversion/bioenergy-conversion-technologies#Thermochemical convers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gbn.wisc.edu/conversion/bioenergy-conversion-technologies#Biochemical convers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gbn.wisc.edu/conversion/bioenergy-conversion-technologies#Chemical convers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gbn.wisc.edu/conversion/bioenergy-conversion-technologies#Thermal convers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677" y="692696"/>
            <a:ext cx="9128323" cy="1224136"/>
          </a:xfrm>
        </p:spPr>
        <p:txBody>
          <a:bodyPr>
            <a:normAutofit/>
          </a:bodyPr>
          <a:lstStyle/>
          <a:p>
            <a:pPr algn="ctr"/>
            <a:r>
              <a:rPr lang="en-US" sz="2800" dirty="0"/>
              <a:t>What is Biomass?</a:t>
            </a:r>
            <a:br>
              <a:rPr lang="en-US" sz="2800" dirty="0"/>
            </a:br>
            <a:endParaRPr lang="ar-SA" sz="2800" dirty="0"/>
          </a:p>
        </p:txBody>
      </p:sp>
      <p:sp>
        <p:nvSpPr>
          <p:cNvPr id="3" name="عنوان فرعي 2"/>
          <p:cNvSpPr>
            <a:spLocks noGrp="1"/>
          </p:cNvSpPr>
          <p:nvPr>
            <p:ph type="subTitle" idx="1"/>
          </p:nvPr>
        </p:nvSpPr>
        <p:spPr>
          <a:xfrm>
            <a:off x="539552" y="2204864"/>
            <a:ext cx="8352928" cy="2880320"/>
          </a:xfrm>
        </p:spPr>
        <p:txBody>
          <a:bodyPr>
            <a:normAutofit/>
          </a:bodyPr>
          <a:lstStyle/>
          <a:p>
            <a:pPr algn="l"/>
            <a:r>
              <a:rPr lang="en-US" dirty="0">
                <a:solidFill>
                  <a:schemeClr val="tx1"/>
                </a:solidFill>
              </a:rPr>
              <a:t>Biomass is fuel that is developed from organic materials, </a:t>
            </a:r>
          </a:p>
          <a:p>
            <a:pPr algn="l"/>
            <a:r>
              <a:rPr lang="en-US" dirty="0">
                <a:solidFill>
                  <a:schemeClr val="tx1"/>
                </a:solidFill>
              </a:rPr>
              <a:t>a renewable and sustainable source of energy used to create</a:t>
            </a:r>
          </a:p>
          <a:p>
            <a:pPr algn="l"/>
            <a:r>
              <a:rPr lang="en-US" dirty="0">
                <a:solidFill>
                  <a:schemeClr val="tx1"/>
                </a:solidFill>
              </a:rPr>
              <a:t>electricity and other forms of power.</a:t>
            </a:r>
            <a:endParaRPr lang="ar-SA"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a:bodyPr>
          <a:lstStyle/>
          <a:p>
            <a:pPr algn="l" rtl="0">
              <a:buNone/>
            </a:pPr>
            <a:r>
              <a:rPr lang="en-US" sz="2000" dirty="0"/>
              <a:t>2. </a:t>
            </a:r>
            <a:r>
              <a:rPr lang="en-US" sz="2000" dirty="0">
                <a:hlinkClick r:id="rId2"/>
              </a:rPr>
              <a:t>Thermochemical conversion</a:t>
            </a:r>
            <a:endParaRPr lang="ar-SA" sz="2000" dirty="0"/>
          </a:p>
          <a:p>
            <a:pPr algn="l" rtl="0">
              <a:buNone/>
            </a:pPr>
            <a:r>
              <a:rPr lang="en-US" sz="2000" dirty="0"/>
              <a:t> is the application of heat and chemical processes in the</a:t>
            </a:r>
            <a:endParaRPr lang="ar-SA" sz="2000" dirty="0"/>
          </a:p>
          <a:p>
            <a:pPr algn="l" rtl="0">
              <a:buNone/>
            </a:pPr>
            <a:r>
              <a:rPr lang="en-US" sz="2000" dirty="0"/>
              <a:t> production of energy products from biomass. </a:t>
            </a:r>
            <a:endParaRPr lang="ar-SA" sz="2000" dirty="0"/>
          </a:p>
          <a:p>
            <a:pPr algn="l" rtl="0">
              <a:buNone/>
            </a:pPr>
            <a:r>
              <a:rPr lang="en-US" sz="2000" dirty="0"/>
              <a:t>Example for these process is gasification.</a:t>
            </a:r>
          </a:p>
          <a:p>
            <a:pPr algn="l" rtl="0">
              <a:buNone/>
            </a:pPr>
            <a:endParaRPr lang="ar-S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780928"/>
            <a:ext cx="6984776" cy="30487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6707088" cy="5649491"/>
          </a:xfrm>
        </p:spPr>
        <p:txBody>
          <a:bodyPr/>
          <a:lstStyle/>
          <a:p>
            <a:pPr algn="l" rtl="0">
              <a:buNone/>
            </a:pPr>
            <a:r>
              <a:rPr lang="en-US" sz="2000" dirty="0"/>
              <a:t>3. </a:t>
            </a:r>
            <a:r>
              <a:rPr lang="en-US" sz="2000" dirty="0">
                <a:hlinkClick r:id="rId2"/>
              </a:rPr>
              <a:t>Biochemical conversion</a:t>
            </a:r>
            <a:r>
              <a:rPr lang="en-US" sz="2000" dirty="0"/>
              <a:t> </a:t>
            </a:r>
            <a:endParaRPr lang="ar-SA" sz="2000" dirty="0"/>
          </a:p>
          <a:p>
            <a:pPr rtl="0">
              <a:buNone/>
            </a:pPr>
            <a:r>
              <a:rPr lang="en-US" sz="2000" dirty="0"/>
              <a:t>involves use of enzymes, bacteria or other microorganisms to break down biomass into liquid fuels, and includes anaerobic digestion, and fermentation.</a:t>
            </a:r>
          </a:p>
          <a:p>
            <a:pPr algn="l" rtl="0">
              <a:buNone/>
            </a:pPr>
            <a:r>
              <a:rPr lang="en-US" dirty="0"/>
              <a:t>.</a:t>
            </a:r>
          </a:p>
          <a:p>
            <a:endParaRPr lang="ar-SA" dirty="0"/>
          </a:p>
        </p:txBody>
      </p:sp>
      <p:pic>
        <p:nvPicPr>
          <p:cNvPr id="4" name="صورة 3" descr="bio_f1_b.jpg"/>
          <p:cNvPicPr>
            <a:picLocks noChangeAspect="1"/>
          </p:cNvPicPr>
          <p:nvPr/>
        </p:nvPicPr>
        <p:blipFill>
          <a:blip r:embed="rId3" cstate="print"/>
          <a:stretch>
            <a:fillRect/>
          </a:stretch>
        </p:blipFill>
        <p:spPr>
          <a:xfrm>
            <a:off x="2915816" y="1988840"/>
            <a:ext cx="4333875" cy="5040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5820" y="764704"/>
            <a:ext cx="8229600" cy="5361459"/>
          </a:xfrm>
        </p:spPr>
        <p:txBody>
          <a:bodyPr/>
          <a:lstStyle/>
          <a:p>
            <a:pPr algn="l" rtl="0">
              <a:buNone/>
            </a:pPr>
            <a:r>
              <a:rPr lang="en-US" dirty="0"/>
              <a:t>4. </a:t>
            </a:r>
            <a:r>
              <a:rPr lang="en-US" dirty="0">
                <a:hlinkClick r:id="rId2"/>
              </a:rPr>
              <a:t>Chemical conversion</a:t>
            </a:r>
            <a:r>
              <a:rPr lang="en-US" dirty="0"/>
              <a:t> </a:t>
            </a:r>
            <a:endParaRPr lang="ar-SA" dirty="0"/>
          </a:p>
          <a:p>
            <a:pPr algn="l" rtl="0">
              <a:buNone/>
            </a:pPr>
            <a:r>
              <a:rPr lang="en-US" dirty="0"/>
              <a:t>involves use of chemical agents to convert biomass into liquid fuels</a:t>
            </a:r>
            <a:endParaRPr lang="ar-SA" dirty="0"/>
          </a:p>
        </p:txBody>
      </p:sp>
      <p:pic>
        <p:nvPicPr>
          <p:cNvPr id="4" name="صورة 3" descr="transesterification.jpg"/>
          <p:cNvPicPr>
            <a:picLocks noChangeAspect="1"/>
          </p:cNvPicPr>
          <p:nvPr/>
        </p:nvPicPr>
        <p:blipFill>
          <a:blip r:embed="rId3" cstate="print"/>
          <a:stretch>
            <a:fillRect/>
          </a:stretch>
        </p:blipFill>
        <p:spPr>
          <a:xfrm>
            <a:off x="251520" y="2492896"/>
            <a:ext cx="7344816" cy="31077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fontScale="90000"/>
          </a:bodyPr>
          <a:lstStyle/>
          <a:p>
            <a:r>
              <a:rPr lang="en-US" dirty="0"/>
              <a:t>Advantages of Biomass Energy</a:t>
            </a:r>
            <a:br>
              <a:rPr lang="en-US" dirty="0"/>
            </a:br>
            <a:endParaRPr lang="ar-SA" dirty="0"/>
          </a:p>
        </p:txBody>
      </p:sp>
      <p:sp>
        <p:nvSpPr>
          <p:cNvPr id="3" name="عنصر نائب للمحتوى 2"/>
          <p:cNvSpPr>
            <a:spLocks noGrp="1"/>
          </p:cNvSpPr>
          <p:nvPr>
            <p:ph idx="1"/>
          </p:nvPr>
        </p:nvSpPr>
        <p:spPr/>
        <p:txBody>
          <a:bodyPr>
            <a:normAutofit/>
          </a:bodyPr>
          <a:lstStyle/>
          <a:p>
            <a:pPr marL="514350" indent="-514350" algn="l" rtl="0">
              <a:buAutoNum type="arabicPeriod"/>
            </a:pPr>
            <a:r>
              <a:rPr lang="en-US" sz="2000" dirty="0"/>
              <a:t>No Harmful Emissions: Biomass energy, creates no harmful carbon dioxide emissions.</a:t>
            </a:r>
          </a:p>
          <a:p>
            <a:pPr marL="514350" indent="-514350" algn="l" rtl="0">
              <a:buAutoNum type="arabicPeriod"/>
            </a:pPr>
            <a:r>
              <a:rPr lang="en-US" sz="2000" dirty="0"/>
              <a:t>Clean Energy: Because of its relatively clean use</a:t>
            </a:r>
          </a:p>
          <a:p>
            <a:pPr marL="514350" indent="-514350" algn="l" rtl="0">
              <a:buAutoNum type="arabicPeriod"/>
            </a:pPr>
            <a:r>
              <a:rPr lang="en-US" sz="2000" dirty="0"/>
              <a:t>Abundant and Renewable: Biomass products are abundant and renewable. Since they come from living sources, and life is cyclical, these products potentially never run out, so long as there is something living on earth and there is someone there to turn that living things components and waste products into energy</a:t>
            </a:r>
            <a:endParaRPr lang="ar-S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Biomass Energy</a:t>
            </a:r>
          </a:p>
        </p:txBody>
      </p:sp>
      <p:sp>
        <p:nvSpPr>
          <p:cNvPr id="3" name="عنصر نائب للمحتوى 2"/>
          <p:cNvSpPr>
            <a:spLocks noGrp="1"/>
          </p:cNvSpPr>
          <p:nvPr>
            <p:ph idx="1"/>
          </p:nvPr>
        </p:nvSpPr>
        <p:spPr/>
        <p:txBody>
          <a:bodyPr>
            <a:normAutofit/>
          </a:bodyPr>
          <a:lstStyle/>
          <a:p>
            <a:pPr algn="l" rtl="0">
              <a:buNone/>
            </a:pPr>
            <a:r>
              <a:rPr lang="en-US" sz="2000" dirty="0"/>
              <a:t>4. Reduce Dependency on Fossil Fuels</a:t>
            </a:r>
          </a:p>
          <a:p>
            <a:pPr algn="l" rtl="0">
              <a:buNone/>
            </a:pPr>
            <a:r>
              <a:rPr lang="en-US" sz="2000" dirty="0"/>
              <a:t>5. Reduce Landfills: Another benefit of this energy is that it can take waste that is harmful to the environment and turn it into something useful. For instance, garbage as landfill can, at least partially, be burned to create useable biomass energy.</a:t>
            </a:r>
          </a:p>
          <a:p>
            <a:pPr algn="l" rtl="0">
              <a:buNone/>
            </a:pPr>
            <a:r>
              <a:rPr lang="en-US" sz="2000" dirty="0"/>
              <a:t>6. Can be Used to Create Different Products</a:t>
            </a:r>
            <a:endParaRPr lang="ar-SA"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32656"/>
            <a:ext cx="8229600" cy="864096"/>
          </a:xfrm>
        </p:spPr>
        <p:txBody>
          <a:bodyPr>
            <a:normAutofit fontScale="90000"/>
          </a:bodyPr>
          <a:lstStyle/>
          <a:p>
            <a:r>
              <a:rPr lang="en-US" dirty="0"/>
              <a:t>Disadvantages of Biomass Energy</a:t>
            </a:r>
            <a:br>
              <a:rPr lang="en-US" dirty="0"/>
            </a:br>
            <a:endParaRPr lang="ar-SA" dirty="0"/>
          </a:p>
        </p:txBody>
      </p:sp>
      <p:sp>
        <p:nvSpPr>
          <p:cNvPr id="3" name="عنصر نائب للمحتوى 2"/>
          <p:cNvSpPr>
            <a:spLocks noGrp="1"/>
          </p:cNvSpPr>
          <p:nvPr>
            <p:ph idx="1"/>
          </p:nvPr>
        </p:nvSpPr>
        <p:spPr>
          <a:xfrm>
            <a:off x="457200" y="1052736"/>
            <a:ext cx="8229600" cy="5073427"/>
          </a:xfrm>
        </p:spPr>
        <p:txBody>
          <a:bodyPr>
            <a:normAutofit fontScale="92500" lnSpcReduction="10000"/>
          </a:bodyPr>
          <a:lstStyle/>
          <a:p>
            <a:pPr marL="514350" indent="-514350" algn="l" rtl="0">
              <a:buAutoNum type="arabicPeriod"/>
            </a:pPr>
            <a:r>
              <a:rPr lang="en-US" sz="2800" dirty="0"/>
              <a:t>Expensive</a:t>
            </a:r>
            <a:r>
              <a:rPr lang="en-US" dirty="0"/>
              <a:t>: </a:t>
            </a:r>
            <a:r>
              <a:rPr lang="en-US" sz="2400" dirty="0"/>
              <a:t>Firstly, its expensive. Living things are expensive to care for, feed, and house, and all of that has to be considered when trying to use waste products from animals for fuel.</a:t>
            </a:r>
          </a:p>
          <a:p>
            <a:pPr marL="457200" indent="-457200" algn="l" rtl="0">
              <a:buAutoNum type="arabicPeriod"/>
            </a:pPr>
            <a:r>
              <a:rPr lang="en-US" sz="2800" dirty="0"/>
              <a:t>Inefficient as Compared to Fossil Fuels</a:t>
            </a:r>
            <a:r>
              <a:rPr lang="en-US" sz="2400" dirty="0"/>
              <a:t>:  the relative inefficiency of biomass energy. Ethanol, as a biodiesel is terribly inefficient when compared to gasoline,  On top of that, ethanol is harmful to combustion engines over long term use.</a:t>
            </a:r>
          </a:p>
          <a:p>
            <a:pPr marL="457200" indent="-457200" algn="l" rtl="0">
              <a:buAutoNum type="arabicPeriod"/>
            </a:pPr>
            <a:r>
              <a:rPr lang="en-US" sz="2800" dirty="0"/>
              <a:t>Require More Land</a:t>
            </a:r>
            <a:r>
              <a:rPr lang="en-US" sz="2400" dirty="0"/>
              <a:t>: Combustion of biomass products require some land where they can easily be burnt. Since, it produces gases like methane in atmosphere; therefore it can be produced in those areas which are quite far from residential homes.</a:t>
            </a:r>
            <a:endParaRPr lang="ar-SA"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43608" y="188641"/>
            <a:ext cx="7200800" cy="1656183"/>
          </a:xfrm>
        </p:spPr>
        <p:txBody>
          <a:bodyPr/>
          <a:lstStyle/>
          <a:p>
            <a:pPr algn="l"/>
            <a:r>
              <a:rPr lang="en-US" altLang="zh-CN" sz="3600" b="1" i="1" dirty="0">
                <a:effectLst/>
              </a:rPr>
              <a:t>Where does biomass come from</a:t>
            </a:r>
            <a:endParaRPr lang="ar-SA" sz="3600" dirty="0"/>
          </a:p>
        </p:txBody>
      </p:sp>
      <p:sp>
        <p:nvSpPr>
          <p:cNvPr id="3" name="عنوان فرعي 2"/>
          <p:cNvSpPr>
            <a:spLocks noGrp="1"/>
          </p:cNvSpPr>
          <p:nvPr>
            <p:ph type="subTitle" idx="1"/>
          </p:nvPr>
        </p:nvSpPr>
        <p:spPr>
          <a:xfrm>
            <a:off x="755576" y="2132856"/>
            <a:ext cx="7776864" cy="3505944"/>
          </a:xfrm>
        </p:spPr>
        <p:txBody>
          <a:bodyPr>
            <a:normAutofit/>
          </a:bodyPr>
          <a:lstStyle/>
          <a:p>
            <a:pPr marL="514350" indent="-514350" algn="l"/>
            <a:r>
              <a:rPr lang="en-US" dirty="0">
                <a:solidFill>
                  <a:schemeClr val="tx1"/>
                </a:solidFill>
              </a:rPr>
              <a:t> Biomass is everywhere around us. </a:t>
            </a:r>
          </a:p>
          <a:p>
            <a:pPr marL="514350" indent="-514350" algn="l"/>
            <a:r>
              <a:rPr lang="en-US" dirty="0">
                <a:solidFill>
                  <a:schemeClr val="tx1"/>
                </a:solidFill>
              </a:rPr>
              <a:t>1.  It can be the living plants, the dead plants, bodily waste of animals or humans.</a:t>
            </a:r>
          </a:p>
          <a:p>
            <a:pPr marL="514350" indent="-514350" algn="l"/>
            <a:endParaRPr lang="en-US" dirty="0">
              <a:solidFill>
                <a:schemeClr val="tx1"/>
              </a:solidFill>
            </a:endParaRPr>
          </a:p>
          <a:p>
            <a:pPr marL="514350" indent="-514350" algn="l"/>
            <a:r>
              <a:rPr lang="en-US" dirty="0">
                <a:solidFill>
                  <a:schemeClr val="tx1"/>
                </a:solidFill>
              </a:rPr>
              <a:t>2. Wood from trees, agricultural crops, wood factory waste, and the construction industry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237625"/>
            <a:ext cx="7846640" cy="1728192"/>
          </a:xfrm>
        </p:spPr>
        <p:txBody>
          <a:bodyPr>
            <a:noAutofit/>
          </a:bodyPr>
          <a:lstStyle/>
          <a:p>
            <a:pPr algn="l" rtl="0">
              <a:buFont typeface="Arial" pitchFamily="34" charset="0"/>
              <a:buChar char="•"/>
            </a:pPr>
            <a:r>
              <a:rPr lang="en-US" sz="2800" dirty="0"/>
              <a:t> why Biomass is a renewable source of </a:t>
            </a:r>
            <a:br>
              <a:rPr lang="en-US" sz="2800" dirty="0"/>
            </a:br>
            <a:r>
              <a:rPr lang="en-US" sz="2800" dirty="0"/>
              <a:t>fuel to produce energy??</a:t>
            </a:r>
            <a:br>
              <a:rPr lang="en-US" sz="2800" dirty="0"/>
            </a:br>
            <a:br>
              <a:rPr lang="en-US" sz="2800" dirty="0"/>
            </a:br>
            <a:endParaRPr lang="ar-SA" sz="2800" dirty="0"/>
          </a:p>
        </p:txBody>
      </p:sp>
      <p:sp>
        <p:nvSpPr>
          <p:cNvPr id="3" name="عنوان فرعي 2"/>
          <p:cNvSpPr>
            <a:spLocks noGrp="1"/>
          </p:cNvSpPr>
          <p:nvPr>
            <p:ph type="subTitle" idx="1"/>
          </p:nvPr>
        </p:nvSpPr>
        <p:spPr>
          <a:xfrm>
            <a:off x="611560" y="2348881"/>
            <a:ext cx="7232848" cy="1224136"/>
          </a:xfrm>
        </p:spPr>
        <p:txBody>
          <a:bodyPr>
            <a:normAutofit fontScale="92500" lnSpcReduction="10000"/>
          </a:bodyPr>
          <a:lstStyle/>
          <a:p>
            <a:pPr algn="l"/>
            <a:r>
              <a:rPr lang="en-US" sz="2800" dirty="0">
                <a:solidFill>
                  <a:schemeClr val="tx1"/>
                </a:solidFill>
              </a:rPr>
              <a:t>waste residues will always exist – in terms of scrap wood, mill residuals and forest resources.</a:t>
            </a:r>
            <a:endParaRPr lang="ar-SA" sz="2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229600" cy="5721499"/>
          </a:xfrm>
        </p:spPr>
        <p:txBody>
          <a:bodyPr>
            <a:normAutofit/>
          </a:bodyPr>
          <a:lstStyle/>
          <a:p>
            <a:pPr algn="l" rtl="0">
              <a:buNone/>
            </a:pPr>
            <a:r>
              <a:rPr lang="en-US" sz="3200" b="1" dirty="0"/>
              <a:t>Using Biomass Energy</a:t>
            </a:r>
            <a:endParaRPr lang="en-US" sz="3200" dirty="0"/>
          </a:p>
          <a:p>
            <a:pPr algn="l" rtl="0">
              <a:buNone/>
            </a:pPr>
            <a:r>
              <a:rPr lang="en-US" dirty="0"/>
              <a:t>Usually we burn wood and use its energy for heating. Burning, though,</a:t>
            </a:r>
          </a:p>
          <a:p>
            <a:pPr algn="l" rtl="0">
              <a:buNone/>
            </a:pPr>
            <a:r>
              <a:rPr lang="en-US" dirty="0"/>
              <a:t> is not the only way to convert biomass energy into a usable energy source.</a:t>
            </a:r>
          </a:p>
          <a:p>
            <a:pPr algn="l" rtl="0">
              <a:buNone/>
            </a:pPr>
            <a:r>
              <a:rPr lang="en-US" dirty="0"/>
              <a:t> There:</a:t>
            </a:r>
            <a:endParaRPr lang="ar-SA" dirty="0"/>
          </a:p>
          <a:p>
            <a:r>
              <a:rPr lang="en-US" sz="2800" b="1" dirty="0"/>
              <a:t>Burning</a:t>
            </a:r>
          </a:p>
          <a:p>
            <a:r>
              <a:rPr lang="en-US" sz="2800" b="1" dirty="0"/>
              <a:t>Bacterial Decay</a:t>
            </a:r>
          </a:p>
          <a:p>
            <a:r>
              <a:rPr lang="en-US" sz="2800" b="1" dirty="0"/>
              <a:t>Conversion</a:t>
            </a:r>
            <a:endParaRPr lang="en-US" sz="2800" dirty="0"/>
          </a:p>
          <a:p>
            <a:pPr algn="l" rtl="0">
              <a:buNone/>
            </a:pPr>
            <a:endParaRPr lang="en-US" sz="4500" dirty="0"/>
          </a:p>
          <a:p>
            <a:pPr>
              <a:buNone/>
            </a:pP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Burning</a:t>
            </a:r>
            <a:r>
              <a:rPr lang="en-US" dirty="0"/>
              <a:t>:</a:t>
            </a:r>
            <a:br>
              <a:rPr lang="en-US" dirty="0"/>
            </a:br>
            <a:endParaRPr lang="en-US" dirty="0"/>
          </a:p>
        </p:txBody>
      </p:sp>
      <p:sp>
        <p:nvSpPr>
          <p:cNvPr id="3" name="Content Placeholder 2"/>
          <p:cNvSpPr>
            <a:spLocks noGrp="1"/>
          </p:cNvSpPr>
          <p:nvPr>
            <p:ph idx="1"/>
          </p:nvPr>
        </p:nvSpPr>
        <p:spPr/>
        <p:txBody>
          <a:bodyPr/>
          <a:lstStyle/>
          <a:p>
            <a:pPr>
              <a:buNone/>
            </a:pPr>
            <a:r>
              <a:rPr lang="en-US" dirty="0"/>
              <a:t>We can bum biomass in special plants to produce steam for making</a:t>
            </a:r>
          </a:p>
          <a:p>
            <a:pPr>
              <a:buNone/>
            </a:pPr>
            <a:r>
              <a:rPr lang="en-US" dirty="0"/>
              <a:t>electricity, or we can burn it to provide heat for industries and homes.</a:t>
            </a:r>
          </a:p>
          <a:p>
            <a:endParaRPr lang="en-US" dirty="0"/>
          </a:p>
        </p:txBody>
      </p:sp>
      <p:pic>
        <p:nvPicPr>
          <p:cNvPr id="1026" name="Picture 2" descr="C:\Users\hi tech .co\Desktop\nb20120619a1a.jpg"/>
          <p:cNvPicPr>
            <a:picLocks noChangeAspect="1" noChangeArrowheads="1"/>
          </p:cNvPicPr>
          <p:nvPr/>
        </p:nvPicPr>
        <p:blipFill>
          <a:blip r:embed="rId2" cstate="print"/>
          <a:srcRect/>
          <a:stretch>
            <a:fillRect/>
          </a:stretch>
        </p:blipFill>
        <p:spPr bwMode="auto">
          <a:xfrm>
            <a:off x="3995936" y="3717032"/>
            <a:ext cx="4724385" cy="2862828"/>
          </a:xfrm>
          <a:prstGeom prst="rect">
            <a:avLst/>
          </a:prstGeom>
          <a:noFill/>
        </p:spPr>
      </p:pic>
    </p:spTree>
    <p:extLst>
      <p:ext uri="{BB962C8B-B14F-4D97-AF65-F5344CB8AC3E}">
        <p14:creationId xmlns:p14="http://schemas.microsoft.com/office/powerpoint/2010/main" val="365701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Bacterial Decay:</a:t>
            </a:r>
            <a:br>
              <a:rPr lang="en-US" dirty="0"/>
            </a:br>
            <a:endParaRPr lang="en-US" dirty="0"/>
          </a:p>
        </p:txBody>
      </p:sp>
      <p:sp>
        <p:nvSpPr>
          <p:cNvPr id="3" name="Content Placeholder 2"/>
          <p:cNvSpPr>
            <a:spLocks noGrp="1"/>
          </p:cNvSpPr>
          <p:nvPr>
            <p:ph idx="1"/>
          </p:nvPr>
        </p:nvSpPr>
        <p:spPr>
          <a:xfrm>
            <a:off x="467544" y="1283184"/>
            <a:ext cx="6347714" cy="3880773"/>
          </a:xfrm>
        </p:spPr>
        <p:txBody>
          <a:bodyPr/>
          <a:lstStyle/>
          <a:p>
            <a:pPr>
              <a:buNone/>
            </a:pPr>
            <a:r>
              <a:rPr lang="en-US" dirty="0"/>
              <a:t>Bacteria feed on dead plants and animals, producing a gas called </a:t>
            </a:r>
            <a:r>
              <a:rPr lang="en-US" b="1" dirty="0"/>
              <a:t>methane.</a:t>
            </a:r>
          </a:p>
          <a:p>
            <a:pPr>
              <a:buNone/>
            </a:pPr>
            <a:r>
              <a:rPr lang="en-US" dirty="0"/>
              <a:t>This is a natural process that happens whenever waste decays. </a:t>
            </a:r>
          </a:p>
          <a:p>
            <a:pPr>
              <a:buNone/>
            </a:pPr>
            <a:r>
              <a:rPr lang="en-US" dirty="0"/>
              <a:t>Methane is the same thing as natural gas, the gas sold by natural gas utilities.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88" y="3353162"/>
            <a:ext cx="6933333" cy="3342857"/>
          </a:xfrm>
          <a:prstGeom prst="rect">
            <a:avLst/>
          </a:prstGeom>
        </p:spPr>
      </p:pic>
    </p:spTree>
    <p:extLst>
      <p:ext uri="{BB962C8B-B14F-4D97-AF65-F5344CB8AC3E}">
        <p14:creationId xmlns:p14="http://schemas.microsoft.com/office/powerpoint/2010/main" val="23233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Conversion</a:t>
            </a:r>
            <a:br>
              <a:rPr lang="en-US" dirty="0"/>
            </a:br>
            <a:endParaRPr lang="en-US" dirty="0"/>
          </a:p>
        </p:txBody>
      </p:sp>
      <p:sp>
        <p:nvSpPr>
          <p:cNvPr id="3" name="Content Placeholder 2"/>
          <p:cNvSpPr>
            <a:spLocks noGrp="1"/>
          </p:cNvSpPr>
          <p:nvPr>
            <p:ph idx="1"/>
          </p:nvPr>
        </p:nvSpPr>
        <p:spPr/>
        <p:txBody>
          <a:bodyPr/>
          <a:lstStyle/>
          <a:p>
            <a:pPr>
              <a:buNone/>
            </a:pPr>
            <a:r>
              <a:rPr lang="en-US" dirty="0"/>
              <a:t>Biomass can be converted into gas or liquid fuels by using</a:t>
            </a:r>
            <a:endParaRPr lang="ar-SA" dirty="0"/>
          </a:p>
          <a:p>
            <a:pPr>
              <a:buNone/>
            </a:pPr>
            <a:r>
              <a:rPr lang="en-US" dirty="0"/>
              <a:t> chemicals or</a:t>
            </a:r>
            <a:r>
              <a:rPr lang="ar-SA" dirty="0"/>
              <a:t> </a:t>
            </a:r>
            <a:r>
              <a:rPr lang="en-US" dirty="0"/>
              <a:t>heat. In India, cow manure is converted to</a:t>
            </a:r>
            <a:endParaRPr lang="ar-SA" dirty="0"/>
          </a:p>
          <a:p>
            <a:pPr>
              <a:buNone/>
            </a:pPr>
            <a:r>
              <a:rPr lang="en-US" dirty="0"/>
              <a:t> methane gas to produce electricity. </a:t>
            </a:r>
            <a:endParaRPr lang="ar-SA" dirty="0"/>
          </a:p>
          <a:p>
            <a:pPr>
              <a:buNone/>
            </a:pPr>
            <a:r>
              <a:rPr lang="en-US" dirty="0"/>
              <a:t>Methane gas can also be converted to </a:t>
            </a:r>
            <a:r>
              <a:rPr lang="en-US" b="1" dirty="0"/>
              <a:t>methanol, </a:t>
            </a:r>
            <a:r>
              <a:rPr lang="en-US" dirty="0"/>
              <a:t>a liquid form of methane.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20" y="4365104"/>
            <a:ext cx="2948299" cy="17575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365104"/>
            <a:ext cx="2137420" cy="1777380"/>
          </a:xfrm>
          <a:prstGeom prst="rect">
            <a:avLst/>
          </a:prstGeom>
        </p:spPr>
      </p:pic>
      <p:cxnSp>
        <p:nvCxnSpPr>
          <p:cNvPr id="7" name="Straight Arrow Connector 6"/>
          <p:cNvCxnSpPr/>
          <p:nvPr/>
        </p:nvCxnSpPr>
        <p:spPr>
          <a:xfrm>
            <a:off x="3923928" y="5229200"/>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68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601" y="179308"/>
            <a:ext cx="8229600" cy="796950"/>
          </a:xfrm>
        </p:spPr>
        <p:txBody>
          <a:bodyPr>
            <a:normAutofit fontScale="90000"/>
          </a:bodyPr>
          <a:lstStyle/>
          <a:p>
            <a:r>
              <a:rPr lang="en-US" dirty="0"/>
              <a:t>how can generate electricity </a:t>
            </a:r>
            <a:br>
              <a:rPr lang="ar-SA" dirty="0"/>
            </a:br>
            <a:r>
              <a:rPr lang="en-US" dirty="0"/>
              <a:t>from biomass</a:t>
            </a:r>
            <a:br>
              <a:rPr lang="ar-SA" dirty="0"/>
            </a:br>
            <a:endParaRPr lang="ar-SA" dirty="0"/>
          </a:p>
        </p:txBody>
      </p:sp>
      <p:sp>
        <p:nvSpPr>
          <p:cNvPr id="3" name="عنصر نائب للمحتوى 2"/>
          <p:cNvSpPr>
            <a:spLocks noGrp="1"/>
          </p:cNvSpPr>
          <p:nvPr>
            <p:ph idx="1"/>
          </p:nvPr>
        </p:nvSpPr>
        <p:spPr>
          <a:xfrm>
            <a:off x="0" y="1268760"/>
            <a:ext cx="7955570" cy="4863760"/>
          </a:xfrm>
        </p:spPr>
        <p:txBody>
          <a:bodyPr>
            <a:normAutofit/>
          </a:bodyPr>
          <a:lstStyle/>
          <a:p>
            <a:pPr algn="l">
              <a:buNone/>
            </a:pPr>
            <a:r>
              <a:rPr lang="en-US" dirty="0"/>
              <a:t>In biomass power plants, wood waste or other waste is burned to produce steam that runs a turbine to make electricity, or that provides heat to industries and homes. Fortunately, new technologies ,have advanced to the point that any emissions from burning biomass in industrial facilities are generally less than emissions produced when using fossil fuels (coal, natural gas, oil).</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3" y="3175909"/>
            <a:ext cx="5880073" cy="37001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6712"/>
          </a:xfrm>
        </p:spPr>
        <p:txBody>
          <a:bodyPr>
            <a:normAutofit/>
          </a:bodyPr>
          <a:lstStyle/>
          <a:p>
            <a:r>
              <a:rPr lang="en-US" sz="3200" dirty="0"/>
              <a:t>Conversion of Biomass </a:t>
            </a:r>
            <a:endParaRPr lang="ar-SA" sz="3200" dirty="0"/>
          </a:p>
        </p:txBody>
      </p:sp>
      <p:sp>
        <p:nvSpPr>
          <p:cNvPr id="3" name="عنصر نائب للمحتوى 2"/>
          <p:cNvSpPr>
            <a:spLocks noGrp="1"/>
          </p:cNvSpPr>
          <p:nvPr>
            <p:ph idx="1"/>
          </p:nvPr>
        </p:nvSpPr>
        <p:spPr>
          <a:xfrm>
            <a:off x="179512" y="980728"/>
            <a:ext cx="5194920" cy="5289451"/>
          </a:xfrm>
        </p:spPr>
        <p:txBody>
          <a:bodyPr>
            <a:normAutofit/>
          </a:bodyPr>
          <a:lstStyle/>
          <a:p>
            <a:pPr algn="l" rtl="0"/>
            <a:r>
              <a:rPr lang="en-US" sz="2800" dirty="0"/>
              <a:t>There are four types of conversion :</a:t>
            </a:r>
          </a:p>
          <a:p>
            <a:pPr algn="l" rtl="0">
              <a:buNone/>
            </a:pPr>
            <a:r>
              <a:rPr lang="en-US" sz="2000" dirty="0"/>
              <a:t>1. </a:t>
            </a:r>
            <a:r>
              <a:rPr lang="en-US" sz="2000" dirty="0">
                <a:hlinkClick r:id="rId2"/>
              </a:rPr>
              <a:t>Thermal conversion</a:t>
            </a:r>
            <a:r>
              <a:rPr lang="en-US" sz="2000" dirty="0"/>
              <a:t> is the use of heat, with or without the presence of oxygen, to convert biomass materials or </a:t>
            </a:r>
            <a:r>
              <a:rPr lang="en-US" sz="2000" dirty="0" err="1"/>
              <a:t>feedstocks</a:t>
            </a:r>
            <a:r>
              <a:rPr lang="en-US" sz="2000" dirty="0"/>
              <a:t> into other forms of energy. Thermal conversion </a:t>
            </a:r>
            <a:r>
              <a:rPr lang="en-US" sz="2000" dirty="0" err="1"/>
              <a:t>technolgies</a:t>
            </a:r>
            <a:r>
              <a:rPr lang="en-US" sz="2000" dirty="0"/>
              <a:t> include direct combustion, pyrolysis</a:t>
            </a:r>
          </a:p>
          <a:p>
            <a:pPr marL="514350" indent="-514350" algn="l" rtl="0">
              <a:buNone/>
            </a:pPr>
            <a:endParaRPr lang="ar-SA" dirty="0"/>
          </a:p>
        </p:txBody>
      </p:sp>
      <p:pic>
        <p:nvPicPr>
          <p:cNvPr id="4" name="صورة 3" descr="1.jpg"/>
          <p:cNvPicPr>
            <a:picLocks noChangeAspect="1"/>
          </p:cNvPicPr>
          <p:nvPr/>
        </p:nvPicPr>
        <p:blipFill>
          <a:blip r:embed="rId3" cstate="print"/>
          <a:stretch>
            <a:fillRect/>
          </a:stretch>
        </p:blipFill>
        <p:spPr>
          <a:xfrm>
            <a:off x="5364088" y="2276872"/>
            <a:ext cx="3572007" cy="4248472"/>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210</TotalTime>
  <Words>545</Words>
  <Application>Microsoft Office PowerPoint</Application>
  <PresentationFormat>On-screen Show (4:3)</PresentationFormat>
  <Paragraphs>56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方正姚体</vt:lpstr>
      <vt:lpstr>Tahoma</vt:lpstr>
      <vt:lpstr>Trebuchet MS</vt:lpstr>
      <vt:lpstr>Wingdings 3</vt:lpstr>
      <vt:lpstr>Facet</vt:lpstr>
      <vt:lpstr>What is Biomass? </vt:lpstr>
      <vt:lpstr>Where does biomass come from</vt:lpstr>
      <vt:lpstr> why Biomass is a renewable source of  fuel to produce energy??  </vt:lpstr>
      <vt:lpstr>PowerPoint Presentation</vt:lpstr>
      <vt:lpstr>1. Burning: </vt:lpstr>
      <vt:lpstr>2. Bacterial Decay: </vt:lpstr>
      <vt:lpstr>3. Conversion </vt:lpstr>
      <vt:lpstr>how can generate electricity  from biomass </vt:lpstr>
      <vt:lpstr>Conversion of Biomass </vt:lpstr>
      <vt:lpstr>PowerPoint Presentation</vt:lpstr>
      <vt:lpstr>PowerPoint Presentation</vt:lpstr>
      <vt:lpstr>PowerPoint Presentation</vt:lpstr>
      <vt:lpstr>Advantages of Biomass Energy </vt:lpstr>
      <vt:lpstr>Advantages of Biomass Energy</vt:lpstr>
      <vt:lpstr>Disadvantages of Biomass Energy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Biomass?</dc:title>
  <dc:creator>hi tech .co</dc:creator>
  <cp:lastModifiedBy>www</cp:lastModifiedBy>
  <cp:revision>12</cp:revision>
  <dcterms:created xsi:type="dcterms:W3CDTF">2016-11-22T13:59:12Z</dcterms:created>
  <dcterms:modified xsi:type="dcterms:W3CDTF">2017-11-16T05:51:57Z</dcterms:modified>
</cp:coreProperties>
</file>