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61" r:id="rId3"/>
    <p:sldId id="262" r:id="rId4"/>
    <p:sldId id="263" r:id="rId5"/>
    <p:sldId id="265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23B99-D8CD-4F53-BCC6-96C9F14ECD13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BBEB7-38B4-46A5-9E05-5650E5820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1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C491-F6B2-43C3-81FE-33DBA4B25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9B60E-78F4-4F5B-84F5-88F3F3706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F9320-EE00-452B-9B28-5076F1D5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AB9DF-315B-462B-9D21-BA18EC78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7579E-7C65-47DB-84B9-9B59DF6D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4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A070-661A-4370-B7D3-5C71D620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9D909C-3921-44D9-9950-82F125F20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98626-8E6B-4A6D-A9B6-C0EF3615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14F53-561C-427D-91D9-13384719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B1066-3666-4E26-94AE-B9CE167A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7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06BE91-1190-4F9A-B36B-C266724B6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46217-7C0A-4354-A183-B3F2975C0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43531-E4EB-4EBC-BBC8-707D991D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4952A-E221-43A8-9DA1-822A15E9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9866F-9516-41CB-AA4D-AFBAFF24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0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4FB9-5539-484E-BD92-FCDD86306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C0B3E-6047-468E-8F84-5CDFE0BE1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9F178-9B29-4A95-A52B-EF13D66A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C71C2-17C1-4CF1-B20B-B989CB6B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3030F-5C98-4A16-896C-5AA571A9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881F-48D8-4C25-913B-F071AD2D0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3552E-B72A-4A81-B07F-419126D6C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4E215-2EB8-4213-ADF6-76A2923A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8363C-67E3-430C-AD9A-3B9B3255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12AFD-F23F-484A-9EAE-4D9EF684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6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1218-72FD-4C89-A923-7B1EA551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F2177-90FF-4E0B-957C-3EE265A67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FE1B0-4DCD-4ACE-BA0D-DAFA6D5C9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2D3D7-03FD-4DE4-BE47-49D6A328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4466E-646C-4274-AC98-47CCD0520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94533-509F-4212-B4FF-2E53DE06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9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23A0-C272-4C30-A83B-C441EEFE4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97CE0-0A4F-4DED-BD70-FF759F937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6CC7E-557B-4E54-B589-89E1C067F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2579D7-C16E-496A-BA09-23566B475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24A28-355C-41A8-83A3-5C13927AE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98447-457C-4769-83D7-55CCBE58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593F46-3340-4AD8-80A1-FF885745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9EA49A-4705-4A69-9F71-6934D431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EA69-7659-4660-80B2-17C41C9B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BD8ECE-8319-47E6-BA63-CF79482B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A3438-DA97-4994-9052-5C56380F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00F9D-52C3-498F-A331-753DAC87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221791-41F6-4828-9FD5-ED3CE39E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D1C5E7-4157-4DBF-8690-2C1E20A3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DE975-964C-45C3-B462-3DE71C49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2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F556-50A9-4782-83C4-46BF747B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F4268-C467-4C2E-81EE-639429F97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A6398-4159-44AC-A5B3-8097ADF8B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09AD5-F592-4B9D-B0B3-B6373080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B4A55-F2EA-48DF-B8E1-585F72598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F6665-E223-4D34-A197-4B0F6B6D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5B09-B732-43EB-996C-F9D432A5B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8F06CB-5668-4F87-A8E9-D476C97E0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CDC34-539E-4C89-B18C-3509C56DF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73DC5-B938-4C1E-BFFE-73E22D11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53784-DEBC-4FF5-8AD3-38A0D392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CE2FA-9D40-4FC2-97CA-7699B6EE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6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AC37A-A997-4102-9C7F-8D024FA5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356CD-58A3-4C35-BA2A-11BA145C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DB342-04C8-47CE-B0BA-E6B5810A5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85A8E-F885-495F-A5CC-2E11FF02E2F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9CE5C-E8F3-40EB-B5E7-A07F807FE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C6446-7FD6-406E-9CB9-8536D2530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8E8FB-23D6-403C-A30E-CE026224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8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9E19-C1EE-4FA2-86AD-ED85700C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Compilers: Principles, Components, &amp;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AA14-187A-410E-9F45-E2425CE46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46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D8BC3-1928-45FB-8518-893AEFECD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Semantic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D876F-5884-4474-8142-AE5B36559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syntax tree and the symbol table to check the source program for semantic consistency with the language definition. </a:t>
            </a:r>
          </a:p>
          <a:p>
            <a:r>
              <a:rPr lang="en-US" dirty="0"/>
              <a:t>gathers type information</a:t>
            </a:r>
          </a:p>
          <a:p>
            <a:pPr lvl="1"/>
            <a:r>
              <a:rPr lang="en-US" dirty="0"/>
              <a:t>saves it in either the syntax tree or the symbol table</a:t>
            </a:r>
          </a:p>
          <a:p>
            <a:pPr lvl="1"/>
            <a:r>
              <a:rPr lang="en-US" dirty="0"/>
              <a:t>used during intermediate-code generation.</a:t>
            </a:r>
          </a:p>
          <a:p>
            <a:r>
              <a:rPr lang="en-US" dirty="0"/>
              <a:t>type checking (each operator has matching operands)</a:t>
            </a:r>
          </a:p>
        </p:txBody>
      </p:sp>
    </p:spTree>
    <p:extLst>
      <p:ext uri="{BB962C8B-B14F-4D97-AF65-F5344CB8AC3E}">
        <p14:creationId xmlns:p14="http://schemas.microsoft.com/office/powerpoint/2010/main" val="278256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09DC-004E-4F76-B615-F446E97F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Intermediate Code Generation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B01F5-1CD7-4238-8B38-83C399855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or more intermediate representations might be constructed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ABD02B-7853-4AB8-863A-A864B9710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495" y="2576051"/>
            <a:ext cx="4066737" cy="17058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AE9F0C-E421-4934-A5B0-885F6F5A9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5198" y="4080488"/>
            <a:ext cx="3201082" cy="57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4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B21A-3630-48A0-8791-9BAB2A00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D024-D1A4-4617-AB3E-E738B4B07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Improve intermediate code so that better target code will result</a:t>
            </a:r>
          </a:p>
          <a:p>
            <a:pPr lvl="1"/>
            <a:r>
              <a:rPr lang="en-US" dirty="0"/>
              <a:t>Mainly, faster.</a:t>
            </a:r>
          </a:p>
          <a:p>
            <a:pPr lvl="1"/>
            <a:r>
              <a:rPr lang="en-US" dirty="0"/>
              <a:t>Example)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3A3342-4556-484B-B0E9-491444C4A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8999"/>
            <a:ext cx="4009131" cy="1270819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D3508545-8584-4B4E-8258-A6FBF7C48D4D}"/>
              </a:ext>
            </a:extLst>
          </p:cNvPr>
          <p:cNvSpPr/>
          <p:nvPr/>
        </p:nvSpPr>
        <p:spPr>
          <a:xfrm>
            <a:off x="4414683" y="3914710"/>
            <a:ext cx="1877961" cy="412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B817AB-36C6-432D-BFA9-0BFE37EE8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207" y="3763962"/>
            <a:ext cx="3300088" cy="71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95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7F60-809C-4587-9282-6B036858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6C8BC-3847-4453-A681-B0843B906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takes as input an intermediate representation of the source program and maps it into the target language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2EC0EA-D61E-40BE-99B1-66A2B7CB7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873" y="3076956"/>
            <a:ext cx="5121212" cy="235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7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5FD3-1C63-4AB9-9465-F9A3CB54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Grouping of Phases into Passes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2058E-C5C3-44B3-BE95-6915A59C8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from several phases may be grouped together into a pass that reads an input file and writes an output file.</a:t>
            </a:r>
          </a:p>
          <a:p>
            <a:endParaRPr lang="en-US" dirty="0"/>
          </a:p>
          <a:p>
            <a:r>
              <a:rPr lang="en-US" dirty="0"/>
              <a:t>lexical analysis, syntax analysis, semantic analysis, and intermediate code generation might be grouped together into one pass</a:t>
            </a:r>
          </a:p>
          <a:p>
            <a:endParaRPr lang="en-US" dirty="0"/>
          </a:p>
          <a:p>
            <a:r>
              <a:rPr lang="en-US" dirty="0"/>
              <a:t>a back-end pass: consisting of code generation for a particular target machine</a:t>
            </a:r>
          </a:p>
        </p:txBody>
      </p:sp>
    </p:spTree>
    <p:extLst>
      <p:ext uri="{BB962C8B-B14F-4D97-AF65-F5344CB8AC3E}">
        <p14:creationId xmlns:p14="http://schemas.microsoft.com/office/powerpoint/2010/main" val="27149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5F318AF-635B-416D-AD4F-BAFF0AA11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Compilers and Interpreters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7CE0740-B490-4C8D-BAE5-184454F39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</a:t>
            </a:r>
            <a:r>
              <a:rPr lang="en-US" altLang="en-US" i="1"/>
              <a:t>Compilation</a:t>
            </a:r>
            <a:r>
              <a:rPr lang="en-US" altLang="en-US"/>
              <a:t>”</a:t>
            </a:r>
          </a:p>
          <a:p>
            <a:pPr lvl="1"/>
            <a:r>
              <a:rPr lang="en-US" altLang="en-US"/>
              <a:t>Translation of a program written in a source language into a semantically equivalent program written in a target language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99B98E2-CE8E-44DD-A1F4-328595699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00600"/>
            <a:ext cx="2438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Compiler</a:t>
            </a: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15954F35-856A-454B-BE86-56C0C327E8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25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DC9A34CE-6A8F-4570-876A-5903A0B76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5801A05E-61DF-4177-A8C1-228067FD2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1" y="6172200"/>
            <a:ext cx="16105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Error messages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F3B4EA08-3315-4EBE-A543-653934C4D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689" y="4876801"/>
            <a:ext cx="9809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Source</a:t>
            </a:r>
          </a:p>
          <a:p>
            <a:pPr algn="ctr"/>
            <a:r>
              <a:rPr lang="en-US" altLang="en-US"/>
              <a:t>Program</a:t>
            </a:r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DE901A3C-2F18-4B4C-A664-62E405305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25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3148F373-DBA7-45C3-8460-4381C2890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00600"/>
            <a:ext cx="1524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Target</a:t>
            </a:r>
          </a:p>
          <a:p>
            <a:pPr algn="ctr"/>
            <a:r>
              <a:rPr lang="en-US" altLang="en-US"/>
              <a:t>Program</a:t>
            </a:r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EAD58316-7733-4336-B2E8-5E0DC6A6B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26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0FB10CF6-BD48-4DB1-84CF-D624742F7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2600" y="4267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4E97F8A4-E5AB-4C10-AB0A-F30F6E0D9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1" y="3810000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Input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9B466F7C-D138-4525-8A97-371D60E6C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1" y="6172200"/>
            <a:ext cx="856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99A9611-91A9-42CF-AB80-0BC6B90FC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Compilers and Interpreters (cont’d)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849F758C-85B8-4C22-AF00-F2622FF9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00600"/>
            <a:ext cx="2438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Interpreter</a:t>
            </a: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5AEE7F37-C3E8-4F4F-86C4-747A9D0CA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689" y="4419601"/>
            <a:ext cx="9809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Source</a:t>
            </a:r>
          </a:p>
          <a:p>
            <a:pPr algn="ctr"/>
            <a:r>
              <a:rPr lang="en-US" altLang="en-US"/>
              <a:t>Program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403E3628-39E1-490E-A00B-8FE432360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5486400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Input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80CA750D-1CF6-4432-A57C-83461F2F9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1" y="5029200"/>
            <a:ext cx="856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79A86E07-76F5-40A9-BFE7-DEB2A4456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800600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960A6CC7-3C94-4BFA-B9BA-F154BF4C3B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486400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59F5DE47-CE75-490A-9F7D-6B2D9CDD3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25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F3955A62-E84F-44B1-8C1C-6EFC9E4FE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715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F333FB08-B443-4DA2-A873-8FB14D707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1" y="6172200"/>
            <a:ext cx="16105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Error messages</a:t>
            </a:r>
          </a:p>
        </p:txBody>
      </p:sp>
      <p:sp>
        <p:nvSpPr>
          <p:cNvPr id="8220" name="Rectangle 28">
            <a:extLst>
              <a:ext uri="{FF2B5EF4-FFF2-40B4-BE49-F238E27FC236}">
                <a16:creationId xmlns:a16="http://schemas.microsoft.com/office/drawing/2014/main" id="{EADCA69F-80C3-483E-AFB8-EFD59CE2F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</a:t>
            </a:r>
            <a:r>
              <a:rPr lang="en-US" altLang="en-US" i="1"/>
              <a:t>Interpretation</a:t>
            </a:r>
            <a:r>
              <a:rPr lang="en-US" altLang="en-US"/>
              <a:t>”</a:t>
            </a:r>
          </a:p>
          <a:p>
            <a:pPr lvl="1"/>
            <a:r>
              <a:rPr lang="en-US" altLang="en-US"/>
              <a:t>Performing the operations implied by the source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7DF2036-1A41-4243-9168-813F1B124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Analysis-Synthesis Model of Compilation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85692B2-5A39-4D04-A60F-39881D900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There are two parts to compilation:</a:t>
            </a:r>
          </a:p>
          <a:p>
            <a:pPr lvl="1"/>
            <a:r>
              <a:rPr lang="en-US" altLang="en-US" i="1" dirty="0"/>
              <a:t>Analysis</a:t>
            </a:r>
            <a:r>
              <a:rPr lang="en-US" altLang="en-US" dirty="0"/>
              <a:t> determines the operations implied by the source program which are recorded in a tree structure</a:t>
            </a:r>
          </a:p>
          <a:p>
            <a:pPr lvl="1"/>
            <a:r>
              <a:rPr lang="en-US" altLang="en-US" i="1" dirty="0"/>
              <a:t>Synthesis</a:t>
            </a:r>
            <a:r>
              <a:rPr lang="en-US" altLang="en-US" dirty="0"/>
              <a:t> takes the tree structure and translates the operations therein into the target program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0C05299-2E25-4B57-B4A8-0EBE29E1F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Preprocessors, Compilers, Assemblers, and Linkers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15ACB07-241F-480A-BF7B-73BB094FB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8194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Preprocessor</a:t>
            </a:r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94A2C51B-AF5B-4371-B3C1-5AB500600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57912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A0F76FEB-C7EB-43B8-85D8-E5878E53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7338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Compiler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62152D42-4E74-4FAA-83E2-22B868C29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648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Assembler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BCB32E55-A51C-4F86-9DDB-F51743067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5626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Linker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2C724A59-6A9F-41B0-9AEE-65BCDC291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981200"/>
            <a:ext cx="2448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Skeletal Source Program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163809BA-0121-4E0A-9DD7-BDFC31B30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3276600"/>
            <a:ext cx="1673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Source Program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886A8917-0578-41A9-B050-18F92D682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91000"/>
            <a:ext cx="25580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Target Assembly Program</a:t>
            </a: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0E86A1A3-E886-4A86-9236-543C5D3E9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05400"/>
            <a:ext cx="2482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Relocatable Object Code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A9CDF256-E734-44EA-B60D-9859142F6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400800"/>
            <a:ext cx="24204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Absolute Machine Code</a:t>
            </a: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CEAFCE4A-7AA2-4210-B9A4-C552AB07C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2317" y="5486401"/>
            <a:ext cx="24163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Libraries and</a:t>
            </a:r>
          </a:p>
          <a:p>
            <a:pPr algn="ctr"/>
            <a:r>
              <a:rPr lang="en-US" altLang="en-US"/>
              <a:t>Relocatable Object Files</a:t>
            </a:r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E0C9C4BE-10B9-4098-AC89-2F9C34834E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6019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29BB0E76-9C6A-40CC-9A70-2E8B52155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05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AF80AB45-57F2-4E9E-8FF5-E90F12FB1E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91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3">
            <a:extLst>
              <a:ext uri="{FF2B5EF4-FFF2-40B4-BE49-F238E27FC236}">
                <a16:creationId xmlns:a16="http://schemas.microsoft.com/office/drawing/2014/main" id="{D1EC1CB4-ED84-47C1-B602-5D2D4FC832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276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>
            <a:extLst>
              <a:ext uri="{FF2B5EF4-FFF2-40B4-BE49-F238E27FC236}">
                <a16:creationId xmlns:a16="http://schemas.microsoft.com/office/drawing/2014/main" id="{71E8DB56-ECF6-47B6-BD0B-6118E540D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362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26">
            <a:extLst>
              <a:ext uri="{FF2B5EF4-FFF2-40B4-BE49-F238E27FC236}">
                <a16:creationId xmlns:a16="http://schemas.microsoft.com/office/drawing/2014/main" id="{9E48B17F-CC0E-4D5F-B1DD-53D65C285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581400"/>
            <a:ext cx="2438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Try for example:</a:t>
            </a:r>
          </a:p>
          <a:p>
            <a:pPr algn="ctr"/>
            <a:r>
              <a:rPr lang="en-US" altLang="en-US" sz="2000" b="1">
                <a:latin typeface="Courier New" panose="02070309020205020404" pitchFamily="49" charset="0"/>
              </a:rPr>
              <a:t>gcc -v myprog.c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A03305-18D1-47F4-BE1A-024183D6ADDC}"/>
              </a:ext>
            </a:extLst>
          </p:cNvPr>
          <p:cNvSpPr/>
          <p:nvPr/>
        </p:nvSpPr>
        <p:spPr>
          <a:xfrm>
            <a:off x="5594555" y="4749211"/>
            <a:ext cx="6125497" cy="1602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B5C9B5-2983-43D8-B5CE-A56CB1A93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a 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7E176C-0F50-4757-9339-45AAD1672111}"/>
              </a:ext>
            </a:extLst>
          </p:cNvPr>
          <p:cNvSpPr/>
          <p:nvPr/>
        </p:nvSpPr>
        <p:spPr>
          <a:xfrm>
            <a:off x="5594555" y="280219"/>
            <a:ext cx="6125497" cy="3731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AF6636-42F5-4D75-A715-A3AC3540CB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46" r="10140"/>
          <a:stretch/>
        </p:blipFill>
        <p:spPr>
          <a:xfrm>
            <a:off x="6326581" y="280219"/>
            <a:ext cx="4469237" cy="629756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289475C-DC7C-4568-8F0F-90DA3C5BFD01}"/>
              </a:ext>
            </a:extLst>
          </p:cNvPr>
          <p:cNvCxnSpPr/>
          <p:nvPr/>
        </p:nvCxnSpPr>
        <p:spPr>
          <a:xfrm flipH="1">
            <a:off x="3726426" y="2300748"/>
            <a:ext cx="1789471" cy="540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2E0A4AF-6E5F-4EE9-92FE-3A9D9F07416F}"/>
              </a:ext>
            </a:extLst>
          </p:cNvPr>
          <p:cNvSpPr txBox="1"/>
          <p:nvPr/>
        </p:nvSpPr>
        <p:spPr>
          <a:xfrm>
            <a:off x="2251587" y="2841523"/>
            <a:ext cx="154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Analysis Part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F0AB9-29B7-4C98-B943-C8EC7B561714}"/>
              </a:ext>
            </a:extLst>
          </p:cNvPr>
          <p:cNvSpPr/>
          <p:nvPr/>
        </p:nvSpPr>
        <p:spPr>
          <a:xfrm>
            <a:off x="2388538" y="4925651"/>
            <a:ext cx="1043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/>
              <a:t>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4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4A09EA-02BC-4712-9589-0929E8BE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Lexical Analysis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88D08-B961-492F-9407-0F3E13B09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5039" cy="4351338"/>
          </a:xfrm>
        </p:spPr>
        <p:txBody>
          <a:bodyPr/>
          <a:lstStyle/>
          <a:p>
            <a:r>
              <a:rPr lang="en-US" dirty="0"/>
              <a:t>reads the stream of characters making up the source program and groups the characters into meaningful sequences called lexemes (tokens).</a:t>
            </a:r>
          </a:p>
          <a:p>
            <a:r>
              <a:rPr lang="en-US" dirty="0"/>
              <a:t>Lexeme (token):</a:t>
            </a:r>
          </a:p>
          <a:p>
            <a:endParaRPr lang="en-US" dirty="0"/>
          </a:p>
          <a:p>
            <a:r>
              <a:rPr lang="en-US" dirty="0"/>
              <a:t>token-name: symbol that is used during syntax analysis</a:t>
            </a:r>
          </a:p>
          <a:p>
            <a:r>
              <a:rPr lang="en-US" dirty="0"/>
              <a:t>attribute-value: points to an entry in the symbol table of (token-name)	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C1EA45-000A-4400-AB73-26387265B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162" y="2942149"/>
            <a:ext cx="42576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15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31A3-CFD8-43C8-9F03-EEFD1018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41" y="207808"/>
            <a:ext cx="6201697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Translation of assignment St.: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position = initial + rate*60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E336DA-C998-40E2-A430-B5ABEC57AE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1"/>
          <a:stretch/>
        </p:blipFill>
        <p:spPr>
          <a:xfrm>
            <a:off x="6027174" y="0"/>
            <a:ext cx="5181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3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B04A-B6DC-4277-BFD2-62156F75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Syntax Analysis (parsing)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011F4-3606-4F32-8E9D-CE3C92573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tokens produced by the lexical analyzer to create a tree-like intermediate representation.</a:t>
            </a:r>
          </a:p>
          <a:p>
            <a:pPr lvl="1"/>
            <a:r>
              <a:rPr lang="en-US" dirty="0"/>
              <a:t>depicts the grammatical structure of the token stream.</a:t>
            </a:r>
          </a:p>
          <a:p>
            <a:pPr lvl="1"/>
            <a:r>
              <a:rPr lang="en-US" dirty="0"/>
              <a:t>Syntax Tree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EC55F1-86B4-4AB7-9DEB-67027FB57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466" y="3292885"/>
            <a:ext cx="4897504" cy="13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400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Compilers: Principles, Components, &amp; Techniques</vt:lpstr>
      <vt:lpstr>Compilers and Interpreters</vt:lpstr>
      <vt:lpstr>Compilers and Interpreters (cont’d)</vt:lpstr>
      <vt:lpstr>The Analysis-Synthesis Model of Compilation</vt:lpstr>
      <vt:lpstr>Preprocessors, Compilers, Assemblers, and Linkers</vt:lpstr>
      <vt:lpstr>Phases of a compiler</vt:lpstr>
      <vt:lpstr>Lexical Analysis</vt:lpstr>
      <vt:lpstr>Translation of assignment St.: position = initial + rate*60</vt:lpstr>
      <vt:lpstr>Syntax Analysis (parsing)</vt:lpstr>
      <vt:lpstr>Semantic Analysis</vt:lpstr>
      <vt:lpstr>Intermediate Code Generation</vt:lpstr>
      <vt:lpstr>Code Optimization</vt:lpstr>
      <vt:lpstr>Code Generation</vt:lpstr>
      <vt:lpstr>The Grouping of Phases into Passes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Hamed Abdelhaq</dc:creator>
  <cp:lastModifiedBy>Hamed Abdelhaq</cp:lastModifiedBy>
  <cp:revision>14</cp:revision>
  <dcterms:created xsi:type="dcterms:W3CDTF">2019-01-22T12:17:04Z</dcterms:created>
  <dcterms:modified xsi:type="dcterms:W3CDTF">2019-01-26T13:41:50Z</dcterms:modified>
</cp:coreProperties>
</file>