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1" r:id="rId6"/>
    <p:sldId id="262" r:id="rId7"/>
    <p:sldId id="263" r:id="rId8"/>
    <p:sldId id="293" r:id="rId9"/>
    <p:sldId id="294" r:id="rId10"/>
    <p:sldId id="295" r:id="rId11"/>
    <p:sldId id="296" r:id="rId12"/>
    <p:sldId id="297" r:id="rId13"/>
    <p:sldId id="298" r:id="rId14"/>
    <p:sldId id="299" r:id="rId15"/>
    <p:sldId id="300" r:id="rId16"/>
    <p:sldId id="270" r:id="rId17"/>
    <p:sldId id="282" r:id="rId18"/>
    <p:sldId id="302" r:id="rId19"/>
    <p:sldId id="287" r:id="rId20"/>
    <p:sldId id="288" r:id="rId21"/>
    <p:sldId id="304" r:id="rId22"/>
    <p:sldId id="301" r:id="rId23"/>
    <p:sldId id="289" r:id="rId24"/>
    <p:sldId id="306" r:id="rId25"/>
    <p:sldId id="305" r:id="rId26"/>
    <p:sldId id="290" r:id="rId27"/>
    <p:sldId id="307" r:id="rId28"/>
    <p:sldId id="308" r:id="rId29"/>
    <p:sldId id="292" r:id="rId30"/>
    <p:sldId id="283" r:id="rId31"/>
    <p:sldId id="309" r:id="rId32"/>
    <p:sldId id="310" r:id="rId33"/>
    <p:sldId id="265" r:id="rId34"/>
    <p:sldId id="264" r:id="rId35"/>
    <p:sldId id="266" r:id="rId36"/>
    <p:sldId id="267" r:id="rId37"/>
    <p:sldId id="312" r:id="rId38"/>
    <p:sldId id="268" r:id="rId39"/>
    <p:sldId id="269" r:id="rId40"/>
    <p:sldId id="275" r:id="rId41"/>
    <p:sldId id="271" r:id="rId42"/>
    <p:sldId id="273" r:id="rId43"/>
    <p:sldId id="272" r:id="rId44"/>
    <p:sldId id="274" r:id="rId45"/>
    <p:sldId id="276" r:id="rId46"/>
    <p:sldId id="278" r:id="rId47"/>
    <p:sldId id="277" r:id="rId48"/>
    <p:sldId id="279" r:id="rId49"/>
    <p:sldId id="280" r:id="rId50"/>
    <p:sldId id="281" r:id="rId51"/>
    <p:sldId id="285" r:id="rId52"/>
    <p:sldId id="314" r:id="rId53"/>
    <p:sldId id="313" r:id="rId54"/>
  </p:sldIdLst>
  <p:sldSz cx="12192000" cy="6858000"/>
  <p:notesSz cx="6858000" cy="9144000"/>
  <p:defaultTextStyle>
    <a:defPPr>
      <a:defRPr lang="en-P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3"/>
  </p:normalViewPr>
  <p:slideViewPr>
    <p:cSldViewPr snapToGrid="0" snapToObjects="1">
      <p:cViewPr varScale="1">
        <p:scale>
          <a:sx n="76" d="100"/>
          <a:sy n="76" d="100"/>
        </p:scale>
        <p:origin x="216"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2CF05-EFD9-47D4-9EA9-C6BEB344F814}"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FC4AE7AB-21EC-4724-AA86-596B1011D3EF}">
      <dgm:prSet/>
      <dgm:spPr/>
      <dgm:t>
        <a:bodyPr/>
        <a:lstStyle/>
        <a:p>
          <a:r>
            <a:rPr lang="en-US"/>
            <a:t>General Inspection </a:t>
          </a:r>
        </a:p>
      </dgm:t>
    </dgm:pt>
    <dgm:pt modelId="{F076CB3C-E913-4A68-9F3C-8336458B8250}" type="parTrans" cxnId="{76ABC060-D76F-4CB9-9CA7-FEC172CCEEAD}">
      <dgm:prSet/>
      <dgm:spPr/>
      <dgm:t>
        <a:bodyPr/>
        <a:lstStyle/>
        <a:p>
          <a:endParaRPr lang="en-US"/>
        </a:p>
      </dgm:t>
    </dgm:pt>
    <dgm:pt modelId="{3EC13495-259C-4F37-B175-BB4C8D8F447C}" type="sibTrans" cxnId="{76ABC060-D76F-4CB9-9CA7-FEC172CCEEAD}">
      <dgm:prSet/>
      <dgm:spPr/>
      <dgm:t>
        <a:bodyPr/>
        <a:lstStyle/>
        <a:p>
          <a:endParaRPr lang="en-US"/>
        </a:p>
      </dgm:t>
    </dgm:pt>
    <dgm:pt modelId="{7D4E04B4-9019-4259-8D5A-8BBA4029B1FE}">
      <dgm:prSet/>
      <dgm:spPr/>
      <dgm:t>
        <a:bodyPr/>
        <a:lstStyle/>
        <a:p>
          <a:r>
            <a:rPr lang="en-US"/>
            <a:t>Vitals </a:t>
          </a:r>
        </a:p>
      </dgm:t>
    </dgm:pt>
    <dgm:pt modelId="{27A35CD0-83FF-4D66-84AC-93603725450C}" type="parTrans" cxnId="{0328A43A-38D0-4B29-939E-F5EB096E7935}">
      <dgm:prSet/>
      <dgm:spPr/>
      <dgm:t>
        <a:bodyPr/>
        <a:lstStyle/>
        <a:p>
          <a:endParaRPr lang="en-US"/>
        </a:p>
      </dgm:t>
    </dgm:pt>
    <dgm:pt modelId="{B7935775-CD4F-4E36-A05D-2EA8314A3D26}" type="sibTrans" cxnId="{0328A43A-38D0-4B29-939E-F5EB096E7935}">
      <dgm:prSet/>
      <dgm:spPr/>
      <dgm:t>
        <a:bodyPr/>
        <a:lstStyle/>
        <a:p>
          <a:endParaRPr lang="en-US"/>
        </a:p>
      </dgm:t>
    </dgm:pt>
    <dgm:pt modelId="{EEE8B545-7302-4F37-B992-939DB894E098}">
      <dgm:prSet/>
      <dgm:spPr/>
      <dgm:t>
        <a:bodyPr/>
        <a:lstStyle/>
        <a:p>
          <a:r>
            <a:rPr lang="en-US"/>
            <a:t>Skin </a:t>
          </a:r>
        </a:p>
      </dgm:t>
    </dgm:pt>
    <dgm:pt modelId="{0E4293AA-7C80-4BB8-AF44-ABDFC0A67D70}" type="parTrans" cxnId="{8CBD43BE-2756-42F2-B975-5B3BD31C3F4A}">
      <dgm:prSet/>
      <dgm:spPr/>
      <dgm:t>
        <a:bodyPr/>
        <a:lstStyle/>
        <a:p>
          <a:endParaRPr lang="en-US"/>
        </a:p>
      </dgm:t>
    </dgm:pt>
    <dgm:pt modelId="{580EB397-1DE1-48A1-B56B-B2396546E2FB}" type="sibTrans" cxnId="{8CBD43BE-2756-42F2-B975-5B3BD31C3F4A}">
      <dgm:prSet/>
      <dgm:spPr/>
      <dgm:t>
        <a:bodyPr/>
        <a:lstStyle/>
        <a:p>
          <a:endParaRPr lang="en-US"/>
        </a:p>
      </dgm:t>
    </dgm:pt>
    <dgm:pt modelId="{559F410E-A8B3-4827-9294-293D701BFD68}">
      <dgm:prSet/>
      <dgm:spPr/>
      <dgm:t>
        <a:bodyPr/>
        <a:lstStyle/>
        <a:p>
          <a:r>
            <a:rPr lang="en-US"/>
            <a:t>Nails </a:t>
          </a:r>
        </a:p>
      </dgm:t>
    </dgm:pt>
    <dgm:pt modelId="{042A2E8F-D217-4CBD-A18A-39F16B8AB971}" type="parTrans" cxnId="{8CFF1888-FC25-4A2A-8797-BAA5FC650A9D}">
      <dgm:prSet/>
      <dgm:spPr/>
      <dgm:t>
        <a:bodyPr/>
        <a:lstStyle/>
        <a:p>
          <a:endParaRPr lang="en-US"/>
        </a:p>
      </dgm:t>
    </dgm:pt>
    <dgm:pt modelId="{4849924A-E0D9-4FC8-80BB-5CDCF370BA98}" type="sibTrans" cxnId="{8CFF1888-FC25-4A2A-8797-BAA5FC650A9D}">
      <dgm:prSet/>
      <dgm:spPr/>
      <dgm:t>
        <a:bodyPr/>
        <a:lstStyle/>
        <a:p>
          <a:endParaRPr lang="en-US"/>
        </a:p>
      </dgm:t>
    </dgm:pt>
    <dgm:pt modelId="{608BAB68-946A-452E-AFA8-B8A891C90ED4}">
      <dgm:prSet/>
      <dgm:spPr/>
      <dgm:t>
        <a:bodyPr/>
        <a:lstStyle/>
        <a:p>
          <a:r>
            <a:rPr lang="en-US"/>
            <a:t>Head/Hair </a:t>
          </a:r>
        </a:p>
      </dgm:t>
    </dgm:pt>
    <dgm:pt modelId="{0F124D4E-B2AF-42C8-B181-7BA6856FE8CC}" type="parTrans" cxnId="{9EDA093C-E81F-478D-AD28-4FF6C1E3D571}">
      <dgm:prSet/>
      <dgm:spPr/>
      <dgm:t>
        <a:bodyPr/>
        <a:lstStyle/>
        <a:p>
          <a:endParaRPr lang="en-US"/>
        </a:p>
      </dgm:t>
    </dgm:pt>
    <dgm:pt modelId="{6C10B0BC-AF80-48CA-9615-942DB8A666AD}" type="sibTrans" cxnId="{9EDA093C-E81F-478D-AD28-4FF6C1E3D571}">
      <dgm:prSet/>
      <dgm:spPr/>
      <dgm:t>
        <a:bodyPr/>
        <a:lstStyle/>
        <a:p>
          <a:endParaRPr lang="en-US"/>
        </a:p>
      </dgm:t>
    </dgm:pt>
    <dgm:pt modelId="{EBF94020-2954-4683-9981-85DF0EA67A3F}">
      <dgm:prSet/>
      <dgm:spPr/>
      <dgm:t>
        <a:bodyPr/>
        <a:lstStyle/>
        <a:p>
          <a:r>
            <a:rPr lang="en-US"/>
            <a:t>Eyes/Nose </a:t>
          </a:r>
        </a:p>
      </dgm:t>
    </dgm:pt>
    <dgm:pt modelId="{6D8D5BE6-336A-4987-8FE6-8AD3EF70429A}" type="parTrans" cxnId="{0D4ECC3A-F2CA-4AC3-BA88-140D9B92F3F7}">
      <dgm:prSet/>
      <dgm:spPr/>
      <dgm:t>
        <a:bodyPr/>
        <a:lstStyle/>
        <a:p>
          <a:endParaRPr lang="en-US"/>
        </a:p>
      </dgm:t>
    </dgm:pt>
    <dgm:pt modelId="{49391FC0-DAE4-47AA-9583-328B8F0ACF83}" type="sibTrans" cxnId="{0D4ECC3A-F2CA-4AC3-BA88-140D9B92F3F7}">
      <dgm:prSet/>
      <dgm:spPr/>
      <dgm:t>
        <a:bodyPr/>
        <a:lstStyle/>
        <a:p>
          <a:endParaRPr lang="en-US"/>
        </a:p>
      </dgm:t>
    </dgm:pt>
    <dgm:pt modelId="{D4DFBC18-3103-4A01-AE6F-1276CE003463}">
      <dgm:prSet/>
      <dgm:spPr/>
      <dgm:t>
        <a:bodyPr/>
        <a:lstStyle/>
        <a:p>
          <a:r>
            <a:rPr lang="en-US"/>
            <a:t>Mouth </a:t>
          </a:r>
        </a:p>
      </dgm:t>
    </dgm:pt>
    <dgm:pt modelId="{29B2A88E-D310-4A38-8081-3BF9BA785FB7}" type="parTrans" cxnId="{8908997F-D0BC-40DD-BD07-02EAE905B9B9}">
      <dgm:prSet/>
      <dgm:spPr/>
      <dgm:t>
        <a:bodyPr/>
        <a:lstStyle/>
        <a:p>
          <a:endParaRPr lang="en-US"/>
        </a:p>
      </dgm:t>
    </dgm:pt>
    <dgm:pt modelId="{CC881BA0-0974-4EAC-A0A0-06B2C51EDB01}" type="sibTrans" cxnId="{8908997F-D0BC-40DD-BD07-02EAE905B9B9}">
      <dgm:prSet/>
      <dgm:spPr/>
      <dgm:t>
        <a:bodyPr/>
        <a:lstStyle/>
        <a:p>
          <a:endParaRPr lang="en-US"/>
        </a:p>
      </dgm:t>
    </dgm:pt>
    <dgm:pt modelId="{2B428E86-67B2-4E18-9DEC-3DB8236881B3}">
      <dgm:prSet/>
      <dgm:spPr/>
      <dgm:t>
        <a:bodyPr/>
        <a:lstStyle/>
        <a:p>
          <a:r>
            <a:rPr lang="en-US"/>
            <a:t>Neck/Chest </a:t>
          </a:r>
        </a:p>
      </dgm:t>
    </dgm:pt>
    <dgm:pt modelId="{E5B9C84D-F9DD-4244-98E0-88A3D730A627}" type="parTrans" cxnId="{58D4FDE6-19D7-41BF-89F0-AEFF959C56F1}">
      <dgm:prSet/>
      <dgm:spPr/>
      <dgm:t>
        <a:bodyPr/>
        <a:lstStyle/>
        <a:p>
          <a:endParaRPr lang="en-US"/>
        </a:p>
      </dgm:t>
    </dgm:pt>
    <dgm:pt modelId="{FFBE2F9D-B509-4778-BCCA-50914DCF9CA1}" type="sibTrans" cxnId="{58D4FDE6-19D7-41BF-89F0-AEFF959C56F1}">
      <dgm:prSet/>
      <dgm:spPr/>
      <dgm:t>
        <a:bodyPr/>
        <a:lstStyle/>
        <a:p>
          <a:endParaRPr lang="en-US"/>
        </a:p>
      </dgm:t>
    </dgm:pt>
    <dgm:pt modelId="{B6C41E5E-4F42-4256-AABC-50CC0E6D6989}">
      <dgm:prSet/>
      <dgm:spPr/>
      <dgm:t>
        <a:bodyPr/>
        <a:lstStyle/>
        <a:p>
          <a:r>
            <a:rPr lang="en-US"/>
            <a:t>Abdomen </a:t>
          </a:r>
        </a:p>
      </dgm:t>
    </dgm:pt>
    <dgm:pt modelId="{968EB18F-9484-4EC5-AEF6-754E81FBBAE9}" type="parTrans" cxnId="{5A823759-500C-43F0-8B1D-5D10FBA2E275}">
      <dgm:prSet/>
      <dgm:spPr/>
      <dgm:t>
        <a:bodyPr/>
        <a:lstStyle/>
        <a:p>
          <a:endParaRPr lang="en-US"/>
        </a:p>
      </dgm:t>
    </dgm:pt>
    <dgm:pt modelId="{BAF2D59B-E289-4D74-A810-AC2CD44B15FB}" type="sibTrans" cxnId="{5A823759-500C-43F0-8B1D-5D10FBA2E275}">
      <dgm:prSet/>
      <dgm:spPr/>
      <dgm:t>
        <a:bodyPr/>
        <a:lstStyle/>
        <a:p>
          <a:endParaRPr lang="en-US"/>
        </a:p>
      </dgm:t>
    </dgm:pt>
    <dgm:pt modelId="{F6CD7457-51E9-4450-A08E-0BCDD48B1B89}">
      <dgm:prSet/>
      <dgm:spPr/>
      <dgm:t>
        <a:bodyPr/>
        <a:lstStyle/>
        <a:p>
          <a:r>
            <a:rPr lang="en-US"/>
            <a:t>Musco-skeletal </a:t>
          </a:r>
        </a:p>
      </dgm:t>
    </dgm:pt>
    <dgm:pt modelId="{8EC3BBA9-3FED-47C1-9D70-9C2FA633D5BF}" type="parTrans" cxnId="{0631364B-A29A-40F2-A730-174DC604FB01}">
      <dgm:prSet/>
      <dgm:spPr/>
      <dgm:t>
        <a:bodyPr/>
        <a:lstStyle/>
        <a:p>
          <a:endParaRPr lang="en-US"/>
        </a:p>
      </dgm:t>
    </dgm:pt>
    <dgm:pt modelId="{6A47F6AA-AF64-4D5D-B1B9-6DD8FED1D1F9}" type="sibTrans" cxnId="{0631364B-A29A-40F2-A730-174DC604FB01}">
      <dgm:prSet/>
      <dgm:spPr/>
      <dgm:t>
        <a:bodyPr/>
        <a:lstStyle/>
        <a:p>
          <a:endParaRPr lang="en-US"/>
        </a:p>
      </dgm:t>
    </dgm:pt>
    <dgm:pt modelId="{1BE0B910-7010-A545-8AF4-4907529C77BE}" type="pres">
      <dgm:prSet presAssocID="{0CD2CF05-EFD9-47D4-9EA9-C6BEB344F814}" presName="diagram" presStyleCnt="0">
        <dgm:presLayoutVars>
          <dgm:dir/>
          <dgm:resizeHandles val="exact"/>
        </dgm:presLayoutVars>
      </dgm:prSet>
      <dgm:spPr/>
    </dgm:pt>
    <dgm:pt modelId="{CF0FD40C-1B6A-D94A-97C9-0BB8695AB45E}" type="pres">
      <dgm:prSet presAssocID="{FC4AE7AB-21EC-4724-AA86-596B1011D3EF}" presName="node" presStyleLbl="node1" presStyleIdx="0" presStyleCnt="10">
        <dgm:presLayoutVars>
          <dgm:bulletEnabled val="1"/>
        </dgm:presLayoutVars>
      </dgm:prSet>
      <dgm:spPr/>
    </dgm:pt>
    <dgm:pt modelId="{1818B794-5B36-4743-8C31-EB1C6F84FBD1}" type="pres">
      <dgm:prSet presAssocID="{3EC13495-259C-4F37-B175-BB4C8D8F447C}" presName="sibTrans" presStyleCnt="0"/>
      <dgm:spPr/>
    </dgm:pt>
    <dgm:pt modelId="{672BA3E7-08AD-B34A-AFB2-B009A61C00C0}" type="pres">
      <dgm:prSet presAssocID="{7D4E04B4-9019-4259-8D5A-8BBA4029B1FE}" presName="node" presStyleLbl="node1" presStyleIdx="1" presStyleCnt="10">
        <dgm:presLayoutVars>
          <dgm:bulletEnabled val="1"/>
        </dgm:presLayoutVars>
      </dgm:prSet>
      <dgm:spPr/>
    </dgm:pt>
    <dgm:pt modelId="{E652080F-AC96-3A46-A122-8D0FF5CC7131}" type="pres">
      <dgm:prSet presAssocID="{B7935775-CD4F-4E36-A05D-2EA8314A3D26}" presName="sibTrans" presStyleCnt="0"/>
      <dgm:spPr/>
    </dgm:pt>
    <dgm:pt modelId="{6DF4FD37-E261-B144-B179-3AC8845F3DBC}" type="pres">
      <dgm:prSet presAssocID="{EEE8B545-7302-4F37-B992-939DB894E098}" presName="node" presStyleLbl="node1" presStyleIdx="2" presStyleCnt="10">
        <dgm:presLayoutVars>
          <dgm:bulletEnabled val="1"/>
        </dgm:presLayoutVars>
      </dgm:prSet>
      <dgm:spPr/>
    </dgm:pt>
    <dgm:pt modelId="{11159E95-B560-954A-B93F-987CA78F5CF7}" type="pres">
      <dgm:prSet presAssocID="{580EB397-1DE1-48A1-B56B-B2396546E2FB}" presName="sibTrans" presStyleCnt="0"/>
      <dgm:spPr/>
    </dgm:pt>
    <dgm:pt modelId="{A7FF2A6F-2C08-B64E-B825-D0CC66AAF805}" type="pres">
      <dgm:prSet presAssocID="{559F410E-A8B3-4827-9294-293D701BFD68}" presName="node" presStyleLbl="node1" presStyleIdx="3" presStyleCnt="10">
        <dgm:presLayoutVars>
          <dgm:bulletEnabled val="1"/>
        </dgm:presLayoutVars>
      </dgm:prSet>
      <dgm:spPr/>
    </dgm:pt>
    <dgm:pt modelId="{9F418A65-A11D-1A44-9525-2B867F92ED9E}" type="pres">
      <dgm:prSet presAssocID="{4849924A-E0D9-4FC8-80BB-5CDCF370BA98}" presName="sibTrans" presStyleCnt="0"/>
      <dgm:spPr/>
    </dgm:pt>
    <dgm:pt modelId="{A795CC17-15B3-6147-B2F4-6F0FC861AE16}" type="pres">
      <dgm:prSet presAssocID="{608BAB68-946A-452E-AFA8-B8A891C90ED4}" presName="node" presStyleLbl="node1" presStyleIdx="4" presStyleCnt="10">
        <dgm:presLayoutVars>
          <dgm:bulletEnabled val="1"/>
        </dgm:presLayoutVars>
      </dgm:prSet>
      <dgm:spPr/>
    </dgm:pt>
    <dgm:pt modelId="{5A234F2E-5309-CD49-A36D-52510BD96F11}" type="pres">
      <dgm:prSet presAssocID="{6C10B0BC-AF80-48CA-9615-942DB8A666AD}" presName="sibTrans" presStyleCnt="0"/>
      <dgm:spPr/>
    </dgm:pt>
    <dgm:pt modelId="{975ACBBF-93E8-EA4E-8471-69194894AB7F}" type="pres">
      <dgm:prSet presAssocID="{EBF94020-2954-4683-9981-85DF0EA67A3F}" presName="node" presStyleLbl="node1" presStyleIdx="5" presStyleCnt="10">
        <dgm:presLayoutVars>
          <dgm:bulletEnabled val="1"/>
        </dgm:presLayoutVars>
      </dgm:prSet>
      <dgm:spPr/>
    </dgm:pt>
    <dgm:pt modelId="{23B9539F-5F04-364B-B011-320BC1407D4F}" type="pres">
      <dgm:prSet presAssocID="{49391FC0-DAE4-47AA-9583-328B8F0ACF83}" presName="sibTrans" presStyleCnt="0"/>
      <dgm:spPr/>
    </dgm:pt>
    <dgm:pt modelId="{B8600664-C802-F140-A5CC-3B9697539448}" type="pres">
      <dgm:prSet presAssocID="{D4DFBC18-3103-4A01-AE6F-1276CE003463}" presName="node" presStyleLbl="node1" presStyleIdx="6" presStyleCnt="10">
        <dgm:presLayoutVars>
          <dgm:bulletEnabled val="1"/>
        </dgm:presLayoutVars>
      </dgm:prSet>
      <dgm:spPr/>
    </dgm:pt>
    <dgm:pt modelId="{75B74600-DC40-384B-9F9D-302F98C500AA}" type="pres">
      <dgm:prSet presAssocID="{CC881BA0-0974-4EAC-A0A0-06B2C51EDB01}" presName="sibTrans" presStyleCnt="0"/>
      <dgm:spPr/>
    </dgm:pt>
    <dgm:pt modelId="{2CA48CA1-EA5B-AE40-872A-2992BA963F66}" type="pres">
      <dgm:prSet presAssocID="{2B428E86-67B2-4E18-9DEC-3DB8236881B3}" presName="node" presStyleLbl="node1" presStyleIdx="7" presStyleCnt="10">
        <dgm:presLayoutVars>
          <dgm:bulletEnabled val="1"/>
        </dgm:presLayoutVars>
      </dgm:prSet>
      <dgm:spPr/>
    </dgm:pt>
    <dgm:pt modelId="{D97E680D-1EC4-8542-AC76-1B3F688C2FFC}" type="pres">
      <dgm:prSet presAssocID="{FFBE2F9D-B509-4778-BCCA-50914DCF9CA1}" presName="sibTrans" presStyleCnt="0"/>
      <dgm:spPr/>
    </dgm:pt>
    <dgm:pt modelId="{DE452DBF-B006-E444-950A-919C9BEF868F}" type="pres">
      <dgm:prSet presAssocID="{B6C41E5E-4F42-4256-AABC-50CC0E6D6989}" presName="node" presStyleLbl="node1" presStyleIdx="8" presStyleCnt="10">
        <dgm:presLayoutVars>
          <dgm:bulletEnabled val="1"/>
        </dgm:presLayoutVars>
      </dgm:prSet>
      <dgm:spPr/>
    </dgm:pt>
    <dgm:pt modelId="{477370D7-AD3E-174A-A48D-95567F147FC3}" type="pres">
      <dgm:prSet presAssocID="{BAF2D59B-E289-4D74-A810-AC2CD44B15FB}" presName="sibTrans" presStyleCnt="0"/>
      <dgm:spPr/>
    </dgm:pt>
    <dgm:pt modelId="{7B56062E-5E04-AC49-8909-5161B3F7433E}" type="pres">
      <dgm:prSet presAssocID="{F6CD7457-51E9-4450-A08E-0BCDD48B1B89}" presName="node" presStyleLbl="node1" presStyleIdx="9" presStyleCnt="10">
        <dgm:presLayoutVars>
          <dgm:bulletEnabled val="1"/>
        </dgm:presLayoutVars>
      </dgm:prSet>
      <dgm:spPr/>
    </dgm:pt>
  </dgm:ptLst>
  <dgm:cxnLst>
    <dgm:cxn modelId="{4D733821-FDF8-4C48-A178-B149EEF4AD46}" type="presOf" srcId="{7D4E04B4-9019-4259-8D5A-8BBA4029B1FE}" destId="{672BA3E7-08AD-B34A-AFB2-B009A61C00C0}" srcOrd="0" destOrd="0" presId="urn:microsoft.com/office/officeart/2005/8/layout/default"/>
    <dgm:cxn modelId="{E5028438-3598-A445-9B50-4CF71154B57C}" type="presOf" srcId="{EEE8B545-7302-4F37-B992-939DB894E098}" destId="{6DF4FD37-E261-B144-B179-3AC8845F3DBC}" srcOrd="0" destOrd="0" presId="urn:microsoft.com/office/officeart/2005/8/layout/default"/>
    <dgm:cxn modelId="{0328A43A-38D0-4B29-939E-F5EB096E7935}" srcId="{0CD2CF05-EFD9-47D4-9EA9-C6BEB344F814}" destId="{7D4E04B4-9019-4259-8D5A-8BBA4029B1FE}" srcOrd="1" destOrd="0" parTransId="{27A35CD0-83FF-4D66-84AC-93603725450C}" sibTransId="{B7935775-CD4F-4E36-A05D-2EA8314A3D26}"/>
    <dgm:cxn modelId="{0D4ECC3A-F2CA-4AC3-BA88-140D9B92F3F7}" srcId="{0CD2CF05-EFD9-47D4-9EA9-C6BEB344F814}" destId="{EBF94020-2954-4683-9981-85DF0EA67A3F}" srcOrd="5" destOrd="0" parTransId="{6D8D5BE6-336A-4987-8FE6-8AD3EF70429A}" sibTransId="{49391FC0-DAE4-47AA-9583-328B8F0ACF83}"/>
    <dgm:cxn modelId="{9EDA093C-E81F-478D-AD28-4FF6C1E3D571}" srcId="{0CD2CF05-EFD9-47D4-9EA9-C6BEB344F814}" destId="{608BAB68-946A-452E-AFA8-B8A891C90ED4}" srcOrd="4" destOrd="0" parTransId="{0F124D4E-B2AF-42C8-B181-7BA6856FE8CC}" sibTransId="{6C10B0BC-AF80-48CA-9615-942DB8A666AD}"/>
    <dgm:cxn modelId="{01340348-661D-5849-B14F-1D8D23A9781D}" type="presOf" srcId="{0CD2CF05-EFD9-47D4-9EA9-C6BEB344F814}" destId="{1BE0B910-7010-A545-8AF4-4907529C77BE}" srcOrd="0" destOrd="0" presId="urn:microsoft.com/office/officeart/2005/8/layout/default"/>
    <dgm:cxn modelId="{0631364B-A29A-40F2-A730-174DC604FB01}" srcId="{0CD2CF05-EFD9-47D4-9EA9-C6BEB344F814}" destId="{F6CD7457-51E9-4450-A08E-0BCDD48B1B89}" srcOrd="9" destOrd="0" parTransId="{8EC3BBA9-3FED-47C1-9D70-9C2FA633D5BF}" sibTransId="{6A47F6AA-AF64-4D5D-B1B9-6DD8FED1D1F9}"/>
    <dgm:cxn modelId="{5A823759-500C-43F0-8B1D-5D10FBA2E275}" srcId="{0CD2CF05-EFD9-47D4-9EA9-C6BEB344F814}" destId="{B6C41E5E-4F42-4256-AABC-50CC0E6D6989}" srcOrd="8" destOrd="0" parTransId="{968EB18F-9484-4EC5-AEF6-754E81FBBAE9}" sibTransId="{BAF2D59B-E289-4D74-A810-AC2CD44B15FB}"/>
    <dgm:cxn modelId="{76ABC060-D76F-4CB9-9CA7-FEC172CCEEAD}" srcId="{0CD2CF05-EFD9-47D4-9EA9-C6BEB344F814}" destId="{FC4AE7AB-21EC-4724-AA86-596B1011D3EF}" srcOrd="0" destOrd="0" parTransId="{F076CB3C-E913-4A68-9F3C-8336458B8250}" sibTransId="{3EC13495-259C-4F37-B175-BB4C8D8F447C}"/>
    <dgm:cxn modelId="{AD4DDC62-D399-B546-82C9-3723F4156D8D}" type="presOf" srcId="{D4DFBC18-3103-4A01-AE6F-1276CE003463}" destId="{B8600664-C802-F140-A5CC-3B9697539448}" srcOrd="0" destOrd="0" presId="urn:microsoft.com/office/officeart/2005/8/layout/default"/>
    <dgm:cxn modelId="{2D950F6B-5E38-A744-BCB9-FA0D0EFC44ED}" type="presOf" srcId="{EBF94020-2954-4683-9981-85DF0EA67A3F}" destId="{975ACBBF-93E8-EA4E-8471-69194894AB7F}" srcOrd="0" destOrd="0" presId="urn:microsoft.com/office/officeart/2005/8/layout/default"/>
    <dgm:cxn modelId="{8908997F-D0BC-40DD-BD07-02EAE905B9B9}" srcId="{0CD2CF05-EFD9-47D4-9EA9-C6BEB344F814}" destId="{D4DFBC18-3103-4A01-AE6F-1276CE003463}" srcOrd="6" destOrd="0" parTransId="{29B2A88E-D310-4A38-8081-3BF9BA785FB7}" sibTransId="{CC881BA0-0974-4EAC-A0A0-06B2C51EDB01}"/>
    <dgm:cxn modelId="{8CFF1888-FC25-4A2A-8797-BAA5FC650A9D}" srcId="{0CD2CF05-EFD9-47D4-9EA9-C6BEB344F814}" destId="{559F410E-A8B3-4827-9294-293D701BFD68}" srcOrd="3" destOrd="0" parTransId="{042A2E8F-D217-4CBD-A18A-39F16B8AB971}" sibTransId="{4849924A-E0D9-4FC8-80BB-5CDCF370BA98}"/>
    <dgm:cxn modelId="{0192FCB6-EB99-E845-939A-3EB6F8575358}" type="presOf" srcId="{F6CD7457-51E9-4450-A08E-0BCDD48B1B89}" destId="{7B56062E-5E04-AC49-8909-5161B3F7433E}" srcOrd="0" destOrd="0" presId="urn:microsoft.com/office/officeart/2005/8/layout/default"/>
    <dgm:cxn modelId="{8CBD43BE-2756-42F2-B975-5B3BD31C3F4A}" srcId="{0CD2CF05-EFD9-47D4-9EA9-C6BEB344F814}" destId="{EEE8B545-7302-4F37-B992-939DB894E098}" srcOrd="2" destOrd="0" parTransId="{0E4293AA-7C80-4BB8-AF44-ABDFC0A67D70}" sibTransId="{580EB397-1DE1-48A1-B56B-B2396546E2FB}"/>
    <dgm:cxn modelId="{469984C9-A8F3-3040-81C9-555C0908430B}" type="presOf" srcId="{FC4AE7AB-21EC-4724-AA86-596B1011D3EF}" destId="{CF0FD40C-1B6A-D94A-97C9-0BB8695AB45E}" srcOrd="0" destOrd="0" presId="urn:microsoft.com/office/officeart/2005/8/layout/default"/>
    <dgm:cxn modelId="{A612D2C9-78D3-1942-AFEE-A1B5DCCEA381}" type="presOf" srcId="{608BAB68-946A-452E-AFA8-B8A891C90ED4}" destId="{A795CC17-15B3-6147-B2F4-6F0FC861AE16}" srcOrd="0" destOrd="0" presId="urn:microsoft.com/office/officeart/2005/8/layout/default"/>
    <dgm:cxn modelId="{383FB2D1-EF28-6149-A6F0-AB6185C0B5DC}" type="presOf" srcId="{B6C41E5E-4F42-4256-AABC-50CC0E6D6989}" destId="{DE452DBF-B006-E444-950A-919C9BEF868F}" srcOrd="0" destOrd="0" presId="urn:microsoft.com/office/officeart/2005/8/layout/default"/>
    <dgm:cxn modelId="{58D4FDE6-19D7-41BF-89F0-AEFF959C56F1}" srcId="{0CD2CF05-EFD9-47D4-9EA9-C6BEB344F814}" destId="{2B428E86-67B2-4E18-9DEC-3DB8236881B3}" srcOrd="7" destOrd="0" parTransId="{E5B9C84D-F9DD-4244-98E0-88A3D730A627}" sibTransId="{FFBE2F9D-B509-4778-BCCA-50914DCF9CA1}"/>
    <dgm:cxn modelId="{17FADCF8-2EF2-2E49-9C9E-6807382D4694}" type="presOf" srcId="{2B428E86-67B2-4E18-9DEC-3DB8236881B3}" destId="{2CA48CA1-EA5B-AE40-872A-2992BA963F66}" srcOrd="0" destOrd="0" presId="urn:microsoft.com/office/officeart/2005/8/layout/default"/>
    <dgm:cxn modelId="{3B2A4DFC-3E6A-1F4C-B49C-5E6D0561500A}" type="presOf" srcId="{559F410E-A8B3-4827-9294-293D701BFD68}" destId="{A7FF2A6F-2C08-B64E-B825-D0CC66AAF805}" srcOrd="0" destOrd="0" presId="urn:microsoft.com/office/officeart/2005/8/layout/default"/>
    <dgm:cxn modelId="{0CFF603A-99A0-5847-8446-D7F326B34C61}" type="presParOf" srcId="{1BE0B910-7010-A545-8AF4-4907529C77BE}" destId="{CF0FD40C-1B6A-D94A-97C9-0BB8695AB45E}" srcOrd="0" destOrd="0" presId="urn:microsoft.com/office/officeart/2005/8/layout/default"/>
    <dgm:cxn modelId="{4B8BD699-483F-3D45-93AB-ED9C0CD67805}" type="presParOf" srcId="{1BE0B910-7010-A545-8AF4-4907529C77BE}" destId="{1818B794-5B36-4743-8C31-EB1C6F84FBD1}" srcOrd="1" destOrd="0" presId="urn:microsoft.com/office/officeart/2005/8/layout/default"/>
    <dgm:cxn modelId="{6CF290B9-7A07-004C-93EC-3627DAE30366}" type="presParOf" srcId="{1BE0B910-7010-A545-8AF4-4907529C77BE}" destId="{672BA3E7-08AD-B34A-AFB2-B009A61C00C0}" srcOrd="2" destOrd="0" presId="urn:microsoft.com/office/officeart/2005/8/layout/default"/>
    <dgm:cxn modelId="{DA4BEEC5-DE79-DF4D-8067-9EDE988ED1BA}" type="presParOf" srcId="{1BE0B910-7010-A545-8AF4-4907529C77BE}" destId="{E652080F-AC96-3A46-A122-8D0FF5CC7131}" srcOrd="3" destOrd="0" presId="urn:microsoft.com/office/officeart/2005/8/layout/default"/>
    <dgm:cxn modelId="{01A28C7F-2481-F244-888C-85360591CA86}" type="presParOf" srcId="{1BE0B910-7010-A545-8AF4-4907529C77BE}" destId="{6DF4FD37-E261-B144-B179-3AC8845F3DBC}" srcOrd="4" destOrd="0" presId="urn:microsoft.com/office/officeart/2005/8/layout/default"/>
    <dgm:cxn modelId="{F1E301D5-D5C2-2448-91C8-CE2BF28C44C1}" type="presParOf" srcId="{1BE0B910-7010-A545-8AF4-4907529C77BE}" destId="{11159E95-B560-954A-B93F-987CA78F5CF7}" srcOrd="5" destOrd="0" presId="urn:microsoft.com/office/officeart/2005/8/layout/default"/>
    <dgm:cxn modelId="{E8F779A8-5045-D44C-8D76-C0EC5F2DA373}" type="presParOf" srcId="{1BE0B910-7010-A545-8AF4-4907529C77BE}" destId="{A7FF2A6F-2C08-B64E-B825-D0CC66AAF805}" srcOrd="6" destOrd="0" presId="urn:microsoft.com/office/officeart/2005/8/layout/default"/>
    <dgm:cxn modelId="{3522C1C4-49D5-D94A-8511-A420A621556E}" type="presParOf" srcId="{1BE0B910-7010-A545-8AF4-4907529C77BE}" destId="{9F418A65-A11D-1A44-9525-2B867F92ED9E}" srcOrd="7" destOrd="0" presId="urn:microsoft.com/office/officeart/2005/8/layout/default"/>
    <dgm:cxn modelId="{FA9F743D-7311-7D4B-B985-3F390BAA77EC}" type="presParOf" srcId="{1BE0B910-7010-A545-8AF4-4907529C77BE}" destId="{A795CC17-15B3-6147-B2F4-6F0FC861AE16}" srcOrd="8" destOrd="0" presId="urn:microsoft.com/office/officeart/2005/8/layout/default"/>
    <dgm:cxn modelId="{47D20195-C6B2-AC4E-A885-580F36E8E2C8}" type="presParOf" srcId="{1BE0B910-7010-A545-8AF4-4907529C77BE}" destId="{5A234F2E-5309-CD49-A36D-52510BD96F11}" srcOrd="9" destOrd="0" presId="urn:microsoft.com/office/officeart/2005/8/layout/default"/>
    <dgm:cxn modelId="{251BAAFC-B160-9848-9BF4-53E7CFCA3943}" type="presParOf" srcId="{1BE0B910-7010-A545-8AF4-4907529C77BE}" destId="{975ACBBF-93E8-EA4E-8471-69194894AB7F}" srcOrd="10" destOrd="0" presId="urn:microsoft.com/office/officeart/2005/8/layout/default"/>
    <dgm:cxn modelId="{F43E2865-39B3-D648-A68B-F1EA0D31141A}" type="presParOf" srcId="{1BE0B910-7010-A545-8AF4-4907529C77BE}" destId="{23B9539F-5F04-364B-B011-320BC1407D4F}" srcOrd="11" destOrd="0" presId="urn:microsoft.com/office/officeart/2005/8/layout/default"/>
    <dgm:cxn modelId="{8D5E18E4-E308-5048-9FD1-8006FFB8156B}" type="presParOf" srcId="{1BE0B910-7010-A545-8AF4-4907529C77BE}" destId="{B8600664-C802-F140-A5CC-3B9697539448}" srcOrd="12" destOrd="0" presId="urn:microsoft.com/office/officeart/2005/8/layout/default"/>
    <dgm:cxn modelId="{1F9FB955-B322-6041-90F9-9A8B5044A298}" type="presParOf" srcId="{1BE0B910-7010-A545-8AF4-4907529C77BE}" destId="{75B74600-DC40-384B-9F9D-302F98C500AA}" srcOrd="13" destOrd="0" presId="urn:microsoft.com/office/officeart/2005/8/layout/default"/>
    <dgm:cxn modelId="{EFFAFD46-FD24-3C4C-95ED-D3C3DAF702BD}" type="presParOf" srcId="{1BE0B910-7010-A545-8AF4-4907529C77BE}" destId="{2CA48CA1-EA5B-AE40-872A-2992BA963F66}" srcOrd="14" destOrd="0" presId="urn:microsoft.com/office/officeart/2005/8/layout/default"/>
    <dgm:cxn modelId="{C16F0E73-0401-9F44-8CAF-D5F4A07958E7}" type="presParOf" srcId="{1BE0B910-7010-A545-8AF4-4907529C77BE}" destId="{D97E680D-1EC4-8542-AC76-1B3F688C2FFC}" srcOrd="15" destOrd="0" presId="urn:microsoft.com/office/officeart/2005/8/layout/default"/>
    <dgm:cxn modelId="{94A0F238-550E-2547-B249-AE6AA1AA7A8F}" type="presParOf" srcId="{1BE0B910-7010-A545-8AF4-4907529C77BE}" destId="{DE452DBF-B006-E444-950A-919C9BEF868F}" srcOrd="16" destOrd="0" presId="urn:microsoft.com/office/officeart/2005/8/layout/default"/>
    <dgm:cxn modelId="{04B00B3C-0C39-DB4F-ADC9-7218DCD79F99}" type="presParOf" srcId="{1BE0B910-7010-A545-8AF4-4907529C77BE}" destId="{477370D7-AD3E-174A-A48D-95567F147FC3}" srcOrd="17" destOrd="0" presId="urn:microsoft.com/office/officeart/2005/8/layout/default"/>
    <dgm:cxn modelId="{A38040E9-6F02-1849-98F1-62636403AE3F}" type="presParOf" srcId="{1BE0B910-7010-A545-8AF4-4907529C77BE}" destId="{7B56062E-5E04-AC49-8909-5161B3F7433E}"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D74E13-DFDE-4ED3-B870-C3D38F8B565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482583B-AE53-4AA0-9DA5-DA6183E1F1B1}">
      <dgm:prSet/>
      <dgm:spPr/>
      <dgm:t>
        <a:bodyPr/>
        <a:lstStyle/>
        <a:p>
          <a:r>
            <a:rPr lang="en-US" dirty="0"/>
            <a:t>1. Prepare for patient interaction</a:t>
          </a:r>
          <a:br>
            <a:rPr lang="en-US" dirty="0"/>
          </a:br>
          <a:r>
            <a:rPr lang="en-US" dirty="0"/>
            <a:t>2.Check for privacy and comfort</a:t>
          </a:r>
        </a:p>
      </dgm:t>
    </dgm:pt>
    <dgm:pt modelId="{3EF21C60-1AE9-4DA6-B23D-1F835E65D7EE}" type="parTrans" cxnId="{E82F89D9-0DE5-489E-AFDB-2B806800E7DE}">
      <dgm:prSet/>
      <dgm:spPr/>
      <dgm:t>
        <a:bodyPr/>
        <a:lstStyle/>
        <a:p>
          <a:endParaRPr lang="en-US"/>
        </a:p>
      </dgm:t>
    </dgm:pt>
    <dgm:pt modelId="{25BC9E4D-9302-42A0-AC6C-DBF48A9F1BE6}" type="sibTrans" cxnId="{E82F89D9-0DE5-489E-AFDB-2B806800E7DE}">
      <dgm:prSet phldrT="01"/>
      <dgm:spPr/>
      <dgm:t>
        <a:bodyPr/>
        <a:lstStyle/>
        <a:p>
          <a:endParaRPr lang="en-US"/>
        </a:p>
      </dgm:t>
    </dgm:pt>
    <dgm:pt modelId="{22135774-FF9B-4FB5-B369-84A4FBE893C8}">
      <dgm:prSet custT="1"/>
      <dgm:spPr/>
      <dgm:t>
        <a:bodyPr/>
        <a:lstStyle/>
        <a:p>
          <a:r>
            <a:rPr lang="en-US" sz="4000" b="1" u="sng" dirty="0"/>
            <a:t>Physical exam techniques: </a:t>
          </a:r>
        </a:p>
        <a:p>
          <a:r>
            <a:rPr lang="en-US" sz="3600" b="1" dirty="0"/>
            <a:t>A. Inspection—close observation</a:t>
          </a:r>
        </a:p>
        <a:p>
          <a:r>
            <a:rPr lang="en-US" sz="3600" dirty="0"/>
            <a:t>B. </a:t>
          </a:r>
          <a:r>
            <a:rPr lang="en-US" sz="3600" b="1" dirty="0"/>
            <a:t>Palpitation</a:t>
          </a:r>
          <a:r>
            <a:rPr lang="en-US" sz="3600" dirty="0"/>
            <a:t>- </a:t>
          </a:r>
          <a:r>
            <a:rPr lang="en-US" sz="3600" b="1" dirty="0"/>
            <a:t>tactile examination </a:t>
          </a:r>
          <a:endParaRPr lang="en-US" sz="3600" dirty="0"/>
        </a:p>
        <a:p>
          <a:r>
            <a:rPr lang="en-US" sz="3600" b="1" dirty="0"/>
            <a:t>C. Percussion—elicit a sound wave</a:t>
          </a:r>
        </a:p>
        <a:p>
          <a:r>
            <a:rPr lang="en-US" sz="3600" b="1" dirty="0"/>
            <a:t>D. Auscultation—listening to body sounds </a:t>
          </a:r>
        </a:p>
      </dgm:t>
    </dgm:pt>
    <dgm:pt modelId="{BE92C1EC-0F5E-4010-BA62-DCDBF8179A9E}" type="parTrans" cxnId="{524BF72D-B920-42B6-9DC3-80790DDFF26C}">
      <dgm:prSet/>
      <dgm:spPr/>
      <dgm:t>
        <a:bodyPr/>
        <a:lstStyle/>
        <a:p>
          <a:endParaRPr lang="en-US"/>
        </a:p>
      </dgm:t>
    </dgm:pt>
    <dgm:pt modelId="{E6350079-3C50-49E9-AD67-65B4E461AD5D}" type="sibTrans" cxnId="{524BF72D-B920-42B6-9DC3-80790DDFF26C}">
      <dgm:prSet phldrT="02"/>
      <dgm:spPr/>
      <dgm:t>
        <a:bodyPr/>
        <a:lstStyle/>
        <a:p>
          <a:endParaRPr lang="en-US" dirty="0"/>
        </a:p>
      </dgm:t>
    </dgm:pt>
    <dgm:pt modelId="{F22EF2DF-FF53-BD46-93FD-355590A5C465}" type="pres">
      <dgm:prSet presAssocID="{3CD74E13-DFDE-4ED3-B870-C3D38F8B5655}" presName="diagram" presStyleCnt="0">
        <dgm:presLayoutVars>
          <dgm:dir/>
          <dgm:resizeHandles val="exact"/>
        </dgm:presLayoutVars>
      </dgm:prSet>
      <dgm:spPr/>
    </dgm:pt>
    <dgm:pt modelId="{4A8F91BF-6A66-D644-B5C6-25169A4D722E}" type="pres">
      <dgm:prSet presAssocID="{D482583B-AE53-4AA0-9DA5-DA6183E1F1B1}" presName="node" presStyleLbl="node1" presStyleIdx="0" presStyleCnt="2" custScaleX="88278" custScaleY="128956" custLinFactNeighborX="-1876" custLinFactNeighborY="-2538">
        <dgm:presLayoutVars>
          <dgm:bulletEnabled val="1"/>
        </dgm:presLayoutVars>
      </dgm:prSet>
      <dgm:spPr/>
    </dgm:pt>
    <dgm:pt modelId="{D9692BCE-44D5-7647-B636-65ED74E364B6}" type="pres">
      <dgm:prSet presAssocID="{25BC9E4D-9302-42A0-AC6C-DBF48A9F1BE6}" presName="sibTrans" presStyleCnt="0"/>
      <dgm:spPr/>
    </dgm:pt>
    <dgm:pt modelId="{EEC917ED-4E36-7143-9729-923AD13CB1DB}" type="pres">
      <dgm:prSet presAssocID="{22135774-FF9B-4FB5-B369-84A4FBE893C8}" presName="node" presStyleLbl="node1" presStyleIdx="1" presStyleCnt="2" custScaleX="197425" custScaleY="201646">
        <dgm:presLayoutVars>
          <dgm:bulletEnabled val="1"/>
        </dgm:presLayoutVars>
      </dgm:prSet>
      <dgm:spPr/>
    </dgm:pt>
  </dgm:ptLst>
  <dgm:cxnLst>
    <dgm:cxn modelId="{524BF72D-B920-42B6-9DC3-80790DDFF26C}" srcId="{3CD74E13-DFDE-4ED3-B870-C3D38F8B5655}" destId="{22135774-FF9B-4FB5-B369-84A4FBE893C8}" srcOrd="1" destOrd="0" parTransId="{BE92C1EC-0F5E-4010-BA62-DCDBF8179A9E}" sibTransId="{E6350079-3C50-49E9-AD67-65B4E461AD5D}"/>
    <dgm:cxn modelId="{13A10C6C-980B-584C-BFB1-95B753F389C2}" type="presOf" srcId="{22135774-FF9B-4FB5-B369-84A4FBE893C8}" destId="{EEC917ED-4E36-7143-9729-923AD13CB1DB}" srcOrd="0" destOrd="0" presId="urn:microsoft.com/office/officeart/2005/8/layout/default"/>
    <dgm:cxn modelId="{D4E8CD8B-9DE8-1041-BFC6-6A6E5A99EFF6}" type="presOf" srcId="{D482583B-AE53-4AA0-9DA5-DA6183E1F1B1}" destId="{4A8F91BF-6A66-D644-B5C6-25169A4D722E}" srcOrd="0" destOrd="0" presId="urn:microsoft.com/office/officeart/2005/8/layout/default"/>
    <dgm:cxn modelId="{5743619D-5F7E-A846-B820-DBF8F648571E}" type="presOf" srcId="{3CD74E13-DFDE-4ED3-B870-C3D38F8B5655}" destId="{F22EF2DF-FF53-BD46-93FD-355590A5C465}" srcOrd="0" destOrd="0" presId="urn:microsoft.com/office/officeart/2005/8/layout/default"/>
    <dgm:cxn modelId="{E82F89D9-0DE5-489E-AFDB-2B806800E7DE}" srcId="{3CD74E13-DFDE-4ED3-B870-C3D38F8B5655}" destId="{D482583B-AE53-4AA0-9DA5-DA6183E1F1B1}" srcOrd="0" destOrd="0" parTransId="{3EF21C60-1AE9-4DA6-B23D-1F835E65D7EE}" sibTransId="{25BC9E4D-9302-42A0-AC6C-DBF48A9F1BE6}"/>
    <dgm:cxn modelId="{4BB5314C-839E-8344-8F91-19A8B8D9F0DC}" type="presParOf" srcId="{F22EF2DF-FF53-BD46-93FD-355590A5C465}" destId="{4A8F91BF-6A66-D644-B5C6-25169A4D722E}" srcOrd="0" destOrd="0" presId="urn:microsoft.com/office/officeart/2005/8/layout/default"/>
    <dgm:cxn modelId="{3E102540-ABB8-1D45-8BF4-3FE3D7BBCBBF}" type="presParOf" srcId="{F22EF2DF-FF53-BD46-93FD-355590A5C465}" destId="{D9692BCE-44D5-7647-B636-65ED74E364B6}" srcOrd="1" destOrd="0" presId="urn:microsoft.com/office/officeart/2005/8/layout/default"/>
    <dgm:cxn modelId="{D533FB4A-F25C-114D-8737-2F0F68BBF0BD}" type="presParOf" srcId="{F22EF2DF-FF53-BD46-93FD-355590A5C465}" destId="{EEC917ED-4E36-7143-9729-923AD13CB1DB}"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4A99B-5F6C-4D02-8537-04882AB7215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4DE7FDF-528E-48AA-BAED-42BB87931DA5}">
      <dgm:prSet custT="1"/>
      <dgm:spPr/>
      <dgm:t>
        <a:bodyPr/>
        <a:lstStyle/>
        <a:p>
          <a:r>
            <a:rPr lang="en-US" sz="2800"/>
            <a:t>✓ Body positioning (muscle contractures, paralysis)</a:t>
          </a:r>
        </a:p>
      </dgm:t>
    </dgm:pt>
    <dgm:pt modelId="{51A98AE9-9595-47E0-92F2-8F0E0C4D9CBA}" type="parTrans" cxnId="{D5ED316F-26D3-4F9C-9F9C-5E07D545C124}">
      <dgm:prSet/>
      <dgm:spPr/>
      <dgm:t>
        <a:bodyPr/>
        <a:lstStyle/>
        <a:p>
          <a:endParaRPr lang="en-US"/>
        </a:p>
      </dgm:t>
    </dgm:pt>
    <dgm:pt modelId="{8F95AAC1-8C42-477E-9A0F-90192409EF35}" type="sibTrans" cxnId="{D5ED316F-26D3-4F9C-9F9C-5E07D545C124}">
      <dgm:prSet/>
      <dgm:spPr/>
      <dgm:t>
        <a:bodyPr/>
        <a:lstStyle/>
        <a:p>
          <a:endParaRPr lang="en-US"/>
        </a:p>
      </dgm:t>
    </dgm:pt>
    <dgm:pt modelId="{57EB3120-538B-493C-81AA-A761E9AF08E5}">
      <dgm:prSet custT="1"/>
      <dgm:spPr/>
      <dgm:t>
        <a:bodyPr/>
        <a:lstStyle/>
        <a:p>
          <a:r>
            <a:rPr lang="en-US" sz="2800"/>
            <a:t>✓ Body Language</a:t>
          </a:r>
          <a:br>
            <a:rPr lang="en-US" sz="2800"/>
          </a:br>
          <a:r>
            <a:rPr lang="en-US" sz="2800"/>
            <a:t>✓ Body habitus</a:t>
          </a:r>
          <a:br>
            <a:rPr lang="en-US" sz="2800"/>
          </a:br>
          <a:r>
            <a:rPr lang="en-US" sz="2800"/>
            <a:t>✓ Amputations </a:t>
          </a:r>
        </a:p>
      </dgm:t>
    </dgm:pt>
    <dgm:pt modelId="{A598AEA7-5865-4D31-8E14-82396C2B1422}" type="parTrans" cxnId="{DDE720B0-229C-49FB-8B53-FCBA3E9D0A3F}">
      <dgm:prSet/>
      <dgm:spPr/>
      <dgm:t>
        <a:bodyPr/>
        <a:lstStyle/>
        <a:p>
          <a:endParaRPr lang="en-US"/>
        </a:p>
      </dgm:t>
    </dgm:pt>
    <dgm:pt modelId="{86E39267-B021-4DD3-9B7E-677B56D50CBC}" type="sibTrans" cxnId="{DDE720B0-229C-49FB-8B53-FCBA3E9D0A3F}">
      <dgm:prSet/>
      <dgm:spPr/>
      <dgm:t>
        <a:bodyPr/>
        <a:lstStyle/>
        <a:p>
          <a:endParaRPr lang="en-US"/>
        </a:p>
      </dgm:t>
    </dgm:pt>
    <dgm:pt modelId="{D3D53F43-F296-484F-8D5B-3828C1AE07FF}">
      <dgm:prSet custT="1"/>
      <dgm:spPr/>
      <dgm:t>
        <a:bodyPr/>
        <a:lstStyle/>
        <a:p>
          <a:r>
            <a:rPr lang="en-US" sz="2800"/>
            <a:t>✓ Ability to communicate</a:t>
          </a:r>
        </a:p>
      </dgm:t>
    </dgm:pt>
    <dgm:pt modelId="{0227A3DF-1AE2-40BE-A1EB-067A961755B9}" type="parTrans" cxnId="{0FFDA9C7-A580-470B-BE93-01075DE753B7}">
      <dgm:prSet/>
      <dgm:spPr/>
      <dgm:t>
        <a:bodyPr/>
        <a:lstStyle/>
        <a:p>
          <a:endParaRPr lang="en-US"/>
        </a:p>
      </dgm:t>
    </dgm:pt>
    <dgm:pt modelId="{0932C530-9257-4823-AAF1-AF7629650DA9}" type="sibTrans" cxnId="{0FFDA9C7-A580-470B-BE93-01075DE753B7}">
      <dgm:prSet/>
      <dgm:spPr/>
      <dgm:t>
        <a:bodyPr/>
        <a:lstStyle/>
        <a:p>
          <a:endParaRPr lang="en-US"/>
        </a:p>
      </dgm:t>
    </dgm:pt>
    <dgm:pt modelId="{21EA81B0-8276-4E77-B4B9-4CA5C2FA9DF5}">
      <dgm:prSet custT="1"/>
      <dgm:spPr/>
      <dgm:t>
        <a:bodyPr/>
        <a:lstStyle/>
        <a:p>
          <a:r>
            <a:rPr lang="en-US" sz="2800"/>
            <a:t>✓ Affect </a:t>
          </a:r>
        </a:p>
      </dgm:t>
    </dgm:pt>
    <dgm:pt modelId="{BC0B9E40-45BC-4FD5-9EB5-A4FC751A7954}" type="parTrans" cxnId="{CECE34FC-EE78-4885-8BEF-9C14CF356E30}">
      <dgm:prSet/>
      <dgm:spPr/>
      <dgm:t>
        <a:bodyPr/>
        <a:lstStyle/>
        <a:p>
          <a:endParaRPr lang="en-US"/>
        </a:p>
      </dgm:t>
    </dgm:pt>
    <dgm:pt modelId="{ABDD24BD-D01D-429F-9CE9-4E9B9576D4DD}" type="sibTrans" cxnId="{CECE34FC-EE78-4885-8BEF-9C14CF356E30}">
      <dgm:prSet/>
      <dgm:spPr/>
      <dgm:t>
        <a:bodyPr/>
        <a:lstStyle/>
        <a:p>
          <a:endParaRPr lang="en-US"/>
        </a:p>
      </dgm:t>
    </dgm:pt>
    <dgm:pt modelId="{B756D152-8B90-744D-A8B0-9F5058782633}" type="pres">
      <dgm:prSet presAssocID="{B1D4A99B-5F6C-4D02-8537-04882AB7215D}" presName="linear" presStyleCnt="0">
        <dgm:presLayoutVars>
          <dgm:animLvl val="lvl"/>
          <dgm:resizeHandles val="exact"/>
        </dgm:presLayoutVars>
      </dgm:prSet>
      <dgm:spPr/>
    </dgm:pt>
    <dgm:pt modelId="{37938630-3644-1244-A919-0164B34033EF}" type="pres">
      <dgm:prSet presAssocID="{E4DE7FDF-528E-48AA-BAED-42BB87931DA5}" presName="parentText" presStyleLbl="node1" presStyleIdx="0" presStyleCnt="4" custScaleY="92621">
        <dgm:presLayoutVars>
          <dgm:chMax val="0"/>
          <dgm:bulletEnabled val="1"/>
        </dgm:presLayoutVars>
      </dgm:prSet>
      <dgm:spPr/>
    </dgm:pt>
    <dgm:pt modelId="{5C20CCBD-7F4F-3C4E-ADD2-50DA76467567}" type="pres">
      <dgm:prSet presAssocID="{8F95AAC1-8C42-477E-9A0F-90192409EF35}" presName="spacer" presStyleCnt="0"/>
      <dgm:spPr/>
    </dgm:pt>
    <dgm:pt modelId="{B57382BF-77A3-1C4B-AFAB-BA67078269F4}" type="pres">
      <dgm:prSet presAssocID="{57EB3120-538B-493C-81AA-A761E9AF08E5}" presName="parentText" presStyleLbl="node1" presStyleIdx="1" presStyleCnt="4" custScaleY="92621">
        <dgm:presLayoutVars>
          <dgm:chMax val="0"/>
          <dgm:bulletEnabled val="1"/>
        </dgm:presLayoutVars>
      </dgm:prSet>
      <dgm:spPr/>
    </dgm:pt>
    <dgm:pt modelId="{9D2C071A-AFC5-C74F-B723-507E5B4F36A5}" type="pres">
      <dgm:prSet presAssocID="{86E39267-B021-4DD3-9B7E-677B56D50CBC}" presName="spacer" presStyleCnt="0"/>
      <dgm:spPr/>
    </dgm:pt>
    <dgm:pt modelId="{84CBFBB4-6FCA-6C41-B9AD-3E9A9BDE98A5}" type="pres">
      <dgm:prSet presAssocID="{D3D53F43-F296-484F-8D5B-3828C1AE07FF}" presName="parentText" presStyleLbl="node1" presStyleIdx="2" presStyleCnt="4" custScaleY="92621">
        <dgm:presLayoutVars>
          <dgm:chMax val="0"/>
          <dgm:bulletEnabled val="1"/>
        </dgm:presLayoutVars>
      </dgm:prSet>
      <dgm:spPr/>
    </dgm:pt>
    <dgm:pt modelId="{120CA570-024F-6B45-AA1D-FE9C8E50E6F3}" type="pres">
      <dgm:prSet presAssocID="{0932C530-9257-4823-AAF1-AF7629650DA9}" presName="spacer" presStyleCnt="0"/>
      <dgm:spPr/>
    </dgm:pt>
    <dgm:pt modelId="{71BE218B-931E-DC4D-B930-F2A4CA71EFCB}" type="pres">
      <dgm:prSet presAssocID="{21EA81B0-8276-4E77-B4B9-4CA5C2FA9DF5}" presName="parentText" presStyleLbl="node1" presStyleIdx="3" presStyleCnt="4" custScaleY="92621">
        <dgm:presLayoutVars>
          <dgm:chMax val="0"/>
          <dgm:bulletEnabled val="1"/>
        </dgm:presLayoutVars>
      </dgm:prSet>
      <dgm:spPr/>
    </dgm:pt>
  </dgm:ptLst>
  <dgm:cxnLst>
    <dgm:cxn modelId="{F58B2F5D-09CD-514E-8EA9-FAD42259BCD6}" type="presOf" srcId="{D3D53F43-F296-484F-8D5B-3828C1AE07FF}" destId="{84CBFBB4-6FCA-6C41-B9AD-3E9A9BDE98A5}" srcOrd="0" destOrd="0" presId="urn:microsoft.com/office/officeart/2005/8/layout/vList2"/>
    <dgm:cxn modelId="{D5ED316F-26D3-4F9C-9F9C-5E07D545C124}" srcId="{B1D4A99B-5F6C-4D02-8537-04882AB7215D}" destId="{E4DE7FDF-528E-48AA-BAED-42BB87931DA5}" srcOrd="0" destOrd="0" parTransId="{51A98AE9-9595-47E0-92F2-8F0E0C4D9CBA}" sibTransId="{8F95AAC1-8C42-477E-9A0F-90192409EF35}"/>
    <dgm:cxn modelId="{659D207C-9726-DE47-973D-D8002D079BB5}" type="presOf" srcId="{B1D4A99B-5F6C-4D02-8537-04882AB7215D}" destId="{B756D152-8B90-744D-A8B0-9F5058782633}" srcOrd="0" destOrd="0" presId="urn:microsoft.com/office/officeart/2005/8/layout/vList2"/>
    <dgm:cxn modelId="{DDE720B0-229C-49FB-8B53-FCBA3E9D0A3F}" srcId="{B1D4A99B-5F6C-4D02-8537-04882AB7215D}" destId="{57EB3120-538B-493C-81AA-A761E9AF08E5}" srcOrd="1" destOrd="0" parTransId="{A598AEA7-5865-4D31-8E14-82396C2B1422}" sibTransId="{86E39267-B021-4DD3-9B7E-677B56D50CBC}"/>
    <dgm:cxn modelId="{0FFDA9C7-A580-470B-BE93-01075DE753B7}" srcId="{B1D4A99B-5F6C-4D02-8537-04882AB7215D}" destId="{D3D53F43-F296-484F-8D5B-3828C1AE07FF}" srcOrd="2" destOrd="0" parTransId="{0227A3DF-1AE2-40BE-A1EB-067A961755B9}" sibTransId="{0932C530-9257-4823-AAF1-AF7629650DA9}"/>
    <dgm:cxn modelId="{0C5C29CC-1280-2048-84E2-90E4C05D76E3}" type="presOf" srcId="{57EB3120-538B-493C-81AA-A761E9AF08E5}" destId="{B57382BF-77A3-1C4B-AFAB-BA67078269F4}" srcOrd="0" destOrd="0" presId="urn:microsoft.com/office/officeart/2005/8/layout/vList2"/>
    <dgm:cxn modelId="{80E287CD-6EBD-EC41-AD30-18BA46B0F65A}" type="presOf" srcId="{E4DE7FDF-528E-48AA-BAED-42BB87931DA5}" destId="{37938630-3644-1244-A919-0164B34033EF}" srcOrd="0" destOrd="0" presId="urn:microsoft.com/office/officeart/2005/8/layout/vList2"/>
    <dgm:cxn modelId="{5BBC2FFA-BAFC-F44D-96BF-EE37FAA610B8}" type="presOf" srcId="{21EA81B0-8276-4E77-B4B9-4CA5C2FA9DF5}" destId="{71BE218B-931E-DC4D-B930-F2A4CA71EFCB}" srcOrd="0" destOrd="0" presId="urn:microsoft.com/office/officeart/2005/8/layout/vList2"/>
    <dgm:cxn modelId="{CECE34FC-EE78-4885-8BEF-9C14CF356E30}" srcId="{B1D4A99B-5F6C-4D02-8537-04882AB7215D}" destId="{21EA81B0-8276-4E77-B4B9-4CA5C2FA9DF5}" srcOrd="3" destOrd="0" parTransId="{BC0B9E40-45BC-4FD5-9EB5-A4FC751A7954}" sibTransId="{ABDD24BD-D01D-429F-9CE9-4E9B9576D4DD}"/>
    <dgm:cxn modelId="{014D772C-49CD-3E43-93C2-2D674A7C7578}" type="presParOf" srcId="{B756D152-8B90-744D-A8B0-9F5058782633}" destId="{37938630-3644-1244-A919-0164B34033EF}" srcOrd="0" destOrd="0" presId="urn:microsoft.com/office/officeart/2005/8/layout/vList2"/>
    <dgm:cxn modelId="{C6522355-FE26-CF4D-8FDD-C59D37A1F22A}" type="presParOf" srcId="{B756D152-8B90-744D-A8B0-9F5058782633}" destId="{5C20CCBD-7F4F-3C4E-ADD2-50DA76467567}" srcOrd="1" destOrd="0" presId="urn:microsoft.com/office/officeart/2005/8/layout/vList2"/>
    <dgm:cxn modelId="{23D02863-2F5E-4D46-AA0D-F616E2BD9FD6}" type="presParOf" srcId="{B756D152-8B90-744D-A8B0-9F5058782633}" destId="{B57382BF-77A3-1C4B-AFAB-BA67078269F4}" srcOrd="2" destOrd="0" presId="urn:microsoft.com/office/officeart/2005/8/layout/vList2"/>
    <dgm:cxn modelId="{F705B73E-6A9B-2C47-8590-26485004E92B}" type="presParOf" srcId="{B756D152-8B90-744D-A8B0-9F5058782633}" destId="{9D2C071A-AFC5-C74F-B723-507E5B4F36A5}" srcOrd="3" destOrd="0" presId="urn:microsoft.com/office/officeart/2005/8/layout/vList2"/>
    <dgm:cxn modelId="{9C57D075-0B43-5340-AD69-3D8407D73434}" type="presParOf" srcId="{B756D152-8B90-744D-A8B0-9F5058782633}" destId="{84CBFBB4-6FCA-6C41-B9AD-3E9A9BDE98A5}" srcOrd="4" destOrd="0" presId="urn:microsoft.com/office/officeart/2005/8/layout/vList2"/>
    <dgm:cxn modelId="{FEB858E6-DBAC-024D-A0DD-4F4884C6BC4A}" type="presParOf" srcId="{B756D152-8B90-744D-A8B0-9F5058782633}" destId="{120CA570-024F-6B45-AA1D-FE9C8E50E6F3}" srcOrd="5" destOrd="0" presId="urn:microsoft.com/office/officeart/2005/8/layout/vList2"/>
    <dgm:cxn modelId="{A46DF4F2-0659-4F4C-9B9E-2F3AA29EBB6D}" type="presParOf" srcId="{B756D152-8B90-744D-A8B0-9F5058782633}" destId="{71BE218B-931E-DC4D-B930-F2A4CA71EFC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90769F-42AB-48CA-A7BF-21CCC86656B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E5170FB-F1D3-4DCA-9966-4F88D486D4BB}">
      <dgm:prSet/>
      <dgm:spPr/>
      <dgm:t>
        <a:bodyPr/>
        <a:lstStyle/>
        <a:p>
          <a:r>
            <a:rPr lang="en-US" dirty="0"/>
            <a:t>sub-optimal or excessive intake of fluid and specific macro or micronutrients; body habitus and unintentional weight changes.</a:t>
          </a:r>
        </a:p>
      </dgm:t>
    </dgm:pt>
    <dgm:pt modelId="{542223CA-89CD-49D3-B125-62BFA716B4D0}" type="parTrans" cxnId="{C8264439-1FBE-49DC-951E-64562A3B4BDA}">
      <dgm:prSet/>
      <dgm:spPr/>
      <dgm:t>
        <a:bodyPr/>
        <a:lstStyle/>
        <a:p>
          <a:endParaRPr lang="en-US"/>
        </a:p>
      </dgm:t>
    </dgm:pt>
    <dgm:pt modelId="{C411CA1A-72EE-4760-A63A-71C686F691EC}" type="sibTrans" cxnId="{C8264439-1FBE-49DC-951E-64562A3B4BDA}">
      <dgm:prSet/>
      <dgm:spPr/>
      <dgm:t>
        <a:bodyPr/>
        <a:lstStyle/>
        <a:p>
          <a:endParaRPr lang="en-US"/>
        </a:p>
      </dgm:t>
    </dgm:pt>
    <dgm:pt modelId="{126B494D-6CFD-4529-8A97-F6234D4BB396}">
      <dgm:prSet/>
      <dgm:spPr/>
      <dgm:t>
        <a:bodyPr/>
        <a:lstStyle/>
        <a:p>
          <a:r>
            <a:rPr lang="en-US" dirty="0"/>
            <a:t>Domains of intervention might include:</a:t>
          </a:r>
        </a:p>
        <a:p>
          <a:r>
            <a:rPr lang="en-US" dirty="0"/>
            <a:t> food and nutrient delivery, nutrition education, nutrition counseling and coordination of care. </a:t>
          </a:r>
        </a:p>
      </dgm:t>
    </dgm:pt>
    <dgm:pt modelId="{47EAC846-743F-4478-9B8D-086CCC4D6F35}" type="parTrans" cxnId="{70CB1E5E-B88D-4956-9A41-1654FDD84BE6}">
      <dgm:prSet/>
      <dgm:spPr/>
      <dgm:t>
        <a:bodyPr/>
        <a:lstStyle/>
        <a:p>
          <a:endParaRPr lang="en-US"/>
        </a:p>
      </dgm:t>
    </dgm:pt>
    <dgm:pt modelId="{B9C2572A-F2B5-4534-A955-5C5E53B9DCBE}" type="sibTrans" cxnId="{70CB1E5E-B88D-4956-9A41-1654FDD84BE6}">
      <dgm:prSet/>
      <dgm:spPr/>
      <dgm:t>
        <a:bodyPr/>
        <a:lstStyle/>
        <a:p>
          <a:endParaRPr lang="en-US"/>
        </a:p>
      </dgm:t>
    </dgm:pt>
    <dgm:pt modelId="{0D5CE95F-6A37-154E-8352-D5EF22DB4D41}" type="pres">
      <dgm:prSet presAssocID="{E590769F-42AB-48CA-A7BF-21CCC86656BD}" presName="diagram" presStyleCnt="0">
        <dgm:presLayoutVars>
          <dgm:dir/>
          <dgm:resizeHandles val="exact"/>
        </dgm:presLayoutVars>
      </dgm:prSet>
      <dgm:spPr/>
    </dgm:pt>
    <dgm:pt modelId="{B5557A05-886C-CE42-85B5-B4DD04CCF401}" type="pres">
      <dgm:prSet presAssocID="{EE5170FB-F1D3-4DCA-9966-4F88D486D4BB}" presName="node" presStyleLbl="node1" presStyleIdx="0" presStyleCnt="2" custScaleY="119631">
        <dgm:presLayoutVars>
          <dgm:bulletEnabled val="1"/>
        </dgm:presLayoutVars>
      </dgm:prSet>
      <dgm:spPr/>
    </dgm:pt>
    <dgm:pt modelId="{7D7C8DBE-BF40-BF40-870F-34F05D52DC54}" type="pres">
      <dgm:prSet presAssocID="{C411CA1A-72EE-4760-A63A-71C686F691EC}" presName="sibTrans" presStyleCnt="0"/>
      <dgm:spPr/>
    </dgm:pt>
    <dgm:pt modelId="{11CC8DFE-AE02-1F4B-8F1A-8B3D50F3D53A}" type="pres">
      <dgm:prSet presAssocID="{126B494D-6CFD-4529-8A97-F6234D4BB396}" presName="node" presStyleLbl="node1" presStyleIdx="1" presStyleCnt="2" custScaleY="121752">
        <dgm:presLayoutVars>
          <dgm:bulletEnabled val="1"/>
        </dgm:presLayoutVars>
      </dgm:prSet>
      <dgm:spPr/>
    </dgm:pt>
  </dgm:ptLst>
  <dgm:cxnLst>
    <dgm:cxn modelId="{C8264439-1FBE-49DC-951E-64562A3B4BDA}" srcId="{E590769F-42AB-48CA-A7BF-21CCC86656BD}" destId="{EE5170FB-F1D3-4DCA-9966-4F88D486D4BB}" srcOrd="0" destOrd="0" parTransId="{542223CA-89CD-49D3-B125-62BFA716B4D0}" sibTransId="{C411CA1A-72EE-4760-A63A-71C686F691EC}"/>
    <dgm:cxn modelId="{23D00145-289E-C64C-8B59-5FCA80074780}" type="presOf" srcId="{E590769F-42AB-48CA-A7BF-21CCC86656BD}" destId="{0D5CE95F-6A37-154E-8352-D5EF22DB4D41}" srcOrd="0" destOrd="0" presId="urn:microsoft.com/office/officeart/2005/8/layout/default"/>
    <dgm:cxn modelId="{70CB1E5E-B88D-4956-9A41-1654FDD84BE6}" srcId="{E590769F-42AB-48CA-A7BF-21CCC86656BD}" destId="{126B494D-6CFD-4529-8A97-F6234D4BB396}" srcOrd="1" destOrd="0" parTransId="{47EAC846-743F-4478-9B8D-086CCC4D6F35}" sibTransId="{B9C2572A-F2B5-4534-A955-5C5E53B9DCBE}"/>
    <dgm:cxn modelId="{A9B52BA7-4287-3C47-AC53-B1333EB84186}" type="presOf" srcId="{126B494D-6CFD-4529-8A97-F6234D4BB396}" destId="{11CC8DFE-AE02-1F4B-8F1A-8B3D50F3D53A}" srcOrd="0" destOrd="0" presId="urn:microsoft.com/office/officeart/2005/8/layout/default"/>
    <dgm:cxn modelId="{025588FD-C28C-074D-88B7-849AB60090A1}" type="presOf" srcId="{EE5170FB-F1D3-4DCA-9966-4F88D486D4BB}" destId="{B5557A05-886C-CE42-85B5-B4DD04CCF401}" srcOrd="0" destOrd="0" presId="urn:microsoft.com/office/officeart/2005/8/layout/default"/>
    <dgm:cxn modelId="{18080D74-B7E0-9E4B-8734-AAD289FC9045}" type="presParOf" srcId="{0D5CE95F-6A37-154E-8352-D5EF22DB4D41}" destId="{B5557A05-886C-CE42-85B5-B4DD04CCF401}" srcOrd="0" destOrd="0" presId="urn:microsoft.com/office/officeart/2005/8/layout/default"/>
    <dgm:cxn modelId="{C87D8F0E-CDC3-9943-8C45-48DA6B0D6DD1}" type="presParOf" srcId="{0D5CE95F-6A37-154E-8352-D5EF22DB4D41}" destId="{7D7C8DBE-BF40-BF40-870F-34F05D52DC54}" srcOrd="1" destOrd="0" presId="urn:microsoft.com/office/officeart/2005/8/layout/default"/>
    <dgm:cxn modelId="{A8AB2F04-0671-3347-809D-2D45B4B80E14}" type="presParOf" srcId="{0D5CE95F-6A37-154E-8352-D5EF22DB4D41}" destId="{11CC8DFE-AE02-1F4B-8F1A-8B3D50F3D53A}"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34FB74-2E6D-40EC-93CE-9D4DF8FFA4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8457940-235C-4158-9BD7-13AF55C6EAF2}">
      <dgm:prSet/>
      <dgm:spPr/>
      <dgm:t>
        <a:bodyPr/>
        <a:lstStyle/>
        <a:p>
          <a:r>
            <a:rPr lang="en-US" b="1"/>
            <a:t>Atrophic glossitis </a:t>
          </a:r>
          <a:endParaRPr lang="en-US"/>
        </a:p>
      </dgm:t>
    </dgm:pt>
    <dgm:pt modelId="{5DDC0F3A-5BC1-4E0C-A8B3-5B0B873C850D}" type="parTrans" cxnId="{47C41B11-3C11-422B-9B26-F7AD754F910E}">
      <dgm:prSet/>
      <dgm:spPr/>
      <dgm:t>
        <a:bodyPr/>
        <a:lstStyle/>
        <a:p>
          <a:endParaRPr lang="en-US"/>
        </a:p>
      </dgm:t>
    </dgm:pt>
    <dgm:pt modelId="{523AE8BA-3796-4985-B153-3C80302C278D}" type="sibTrans" cxnId="{47C41B11-3C11-422B-9B26-F7AD754F910E}">
      <dgm:prSet/>
      <dgm:spPr/>
      <dgm:t>
        <a:bodyPr/>
        <a:lstStyle/>
        <a:p>
          <a:endParaRPr lang="en-US"/>
        </a:p>
      </dgm:t>
    </dgm:pt>
    <dgm:pt modelId="{55C4067D-3DA8-4E8E-8D88-A03577F46628}">
      <dgm:prSet/>
      <dgm:spPr/>
      <dgm:t>
        <a:bodyPr/>
        <a:lstStyle/>
        <a:p>
          <a:r>
            <a:rPr lang="en-US"/>
            <a:t>Present in:</a:t>
          </a:r>
        </a:p>
      </dgm:t>
    </dgm:pt>
    <dgm:pt modelId="{DC74A3D8-88CB-4E5F-80F5-A11DCA289CC1}" type="parTrans" cxnId="{9E286FDA-FE84-4B27-8C54-4DDD222836C1}">
      <dgm:prSet/>
      <dgm:spPr/>
      <dgm:t>
        <a:bodyPr/>
        <a:lstStyle/>
        <a:p>
          <a:endParaRPr lang="en-US"/>
        </a:p>
      </dgm:t>
    </dgm:pt>
    <dgm:pt modelId="{C874D306-1AC3-4991-843F-31595232527E}" type="sibTrans" cxnId="{9E286FDA-FE84-4B27-8C54-4DDD222836C1}">
      <dgm:prSet/>
      <dgm:spPr/>
      <dgm:t>
        <a:bodyPr/>
        <a:lstStyle/>
        <a:p>
          <a:endParaRPr lang="en-US"/>
        </a:p>
      </dgm:t>
    </dgm:pt>
    <dgm:pt modelId="{0B126938-7FE6-49BE-B466-206A239D607C}">
      <dgm:prSet/>
      <dgm:spPr/>
      <dgm:t>
        <a:bodyPr/>
        <a:lstStyle/>
        <a:p>
          <a:r>
            <a:rPr lang="en-US"/>
            <a:t>Anemia (macro and micro)</a:t>
          </a:r>
        </a:p>
      </dgm:t>
    </dgm:pt>
    <dgm:pt modelId="{CE8ED9BE-3CEA-4DAB-AC55-88348D25EDDF}" type="parTrans" cxnId="{8A83C5AC-9BD8-484A-816D-124BB270E96B}">
      <dgm:prSet/>
      <dgm:spPr/>
      <dgm:t>
        <a:bodyPr/>
        <a:lstStyle/>
        <a:p>
          <a:endParaRPr lang="en-US"/>
        </a:p>
      </dgm:t>
    </dgm:pt>
    <dgm:pt modelId="{3B48DC30-6D1B-4C9C-AE20-D179BFB9B0BF}" type="sibTrans" cxnId="{8A83C5AC-9BD8-484A-816D-124BB270E96B}">
      <dgm:prSet/>
      <dgm:spPr/>
      <dgm:t>
        <a:bodyPr/>
        <a:lstStyle/>
        <a:p>
          <a:endParaRPr lang="en-US"/>
        </a:p>
      </dgm:t>
    </dgm:pt>
    <dgm:pt modelId="{2B51B609-D5BB-45C1-A60C-13DF82FAD0A5}">
      <dgm:prSet/>
      <dgm:spPr/>
      <dgm:t>
        <a:bodyPr/>
        <a:lstStyle/>
        <a:p>
          <a:r>
            <a:rPr lang="en-US" dirty="0"/>
            <a:t>PEM</a:t>
          </a:r>
        </a:p>
      </dgm:t>
    </dgm:pt>
    <dgm:pt modelId="{8C186C4C-4FED-4C9F-9053-F1D2B5DF6998}" type="parTrans" cxnId="{EA1BB75E-4CC1-4EB9-B056-1DDAD8EECE70}">
      <dgm:prSet/>
      <dgm:spPr/>
      <dgm:t>
        <a:bodyPr/>
        <a:lstStyle/>
        <a:p>
          <a:endParaRPr lang="en-US"/>
        </a:p>
      </dgm:t>
    </dgm:pt>
    <dgm:pt modelId="{35E02223-A01B-48C8-ADB1-B75E7946FF93}" type="sibTrans" cxnId="{EA1BB75E-4CC1-4EB9-B056-1DDAD8EECE70}">
      <dgm:prSet/>
      <dgm:spPr/>
      <dgm:t>
        <a:bodyPr/>
        <a:lstStyle/>
        <a:p>
          <a:endParaRPr lang="en-US"/>
        </a:p>
      </dgm:t>
    </dgm:pt>
    <dgm:pt modelId="{795E7E05-CA54-4B51-9A91-130C17A2E17C}">
      <dgm:prSet/>
      <dgm:spPr/>
      <dgm:t>
        <a:bodyPr/>
        <a:lstStyle/>
        <a:p>
          <a:r>
            <a:rPr lang="en-US" dirty="0"/>
            <a:t>Hospitalized patients with low dietary intake</a:t>
          </a:r>
        </a:p>
      </dgm:t>
    </dgm:pt>
    <dgm:pt modelId="{E3A90552-EAC0-4BFB-BE63-D8B2B5067B75}" type="parTrans" cxnId="{C271766E-306C-4508-AFFC-6B6791655BAE}">
      <dgm:prSet/>
      <dgm:spPr/>
      <dgm:t>
        <a:bodyPr/>
        <a:lstStyle/>
        <a:p>
          <a:endParaRPr lang="en-US"/>
        </a:p>
      </dgm:t>
    </dgm:pt>
    <dgm:pt modelId="{EE8401B6-080D-4901-ABCE-854BB81512FA}" type="sibTrans" cxnId="{C271766E-306C-4508-AFFC-6B6791655BAE}">
      <dgm:prSet/>
      <dgm:spPr/>
      <dgm:t>
        <a:bodyPr/>
        <a:lstStyle/>
        <a:p>
          <a:endParaRPr lang="en-US"/>
        </a:p>
      </dgm:t>
    </dgm:pt>
    <dgm:pt modelId="{293C3D96-D16C-49DC-8402-B25F39F35933}">
      <dgm:prSet/>
      <dgm:spPr/>
      <dgm:t>
        <a:bodyPr/>
        <a:lstStyle/>
        <a:p>
          <a:r>
            <a:rPr lang="en-US"/>
            <a:t>Vitamin E deficiency</a:t>
          </a:r>
        </a:p>
      </dgm:t>
    </dgm:pt>
    <dgm:pt modelId="{1F0CFAEF-2ABF-4A1F-AA68-276A1820F6F9}" type="parTrans" cxnId="{44F54455-744E-420B-8AEE-A1E624FF41AC}">
      <dgm:prSet/>
      <dgm:spPr/>
      <dgm:t>
        <a:bodyPr/>
        <a:lstStyle/>
        <a:p>
          <a:endParaRPr lang="en-US"/>
        </a:p>
      </dgm:t>
    </dgm:pt>
    <dgm:pt modelId="{31B51431-8506-4746-B0F1-C711767859E2}" type="sibTrans" cxnId="{44F54455-744E-420B-8AEE-A1E624FF41AC}">
      <dgm:prSet/>
      <dgm:spPr/>
      <dgm:t>
        <a:bodyPr/>
        <a:lstStyle/>
        <a:p>
          <a:endParaRPr lang="en-US"/>
        </a:p>
      </dgm:t>
    </dgm:pt>
    <dgm:pt modelId="{CB68538C-EC38-A248-AF9E-BFCDCF1AFAB1}" type="pres">
      <dgm:prSet presAssocID="{3B34FB74-2E6D-40EC-93CE-9D4DF8FFA44E}" presName="diagram" presStyleCnt="0">
        <dgm:presLayoutVars>
          <dgm:dir/>
          <dgm:resizeHandles val="exact"/>
        </dgm:presLayoutVars>
      </dgm:prSet>
      <dgm:spPr/>
    </dgm:pt>
    <dgm:pt modelId="{8A3FB747-9EB0-B64C-97A7-761651E06E10}" type="pres">
      <dgm:prSet presAssocID="{A8457940-235C-4158-9BD7-13AF55C6EAF2}" presName="node" presStyleLbl="node1" presStyleIdx="0" presStyleCnt="2" custScaleY="38697">
        <dgm:presLayoutVars>
          <dgm:bulletEnabled val="1"/>
        </dgm:presLayoutVars>
      </dgm:prSet>
      <dgm:spPr/>
    </dgm:pt>
    <dgm:pt modelId="{9676BBF9-BECA-674E-9051-ABAEB6406759}" type="pres">
      <dgm:prSet presAssocID="{523AE8BA-3796-4985-B153-3C80302C278D}" presName="sibTrans" presStyleCnt="0"/>
      <dgm:spPr/>
    </dgm:pt>
    <dgm:pt modelId="{E76B1BA6-2ABA-6E4D-9B2B-319492B34B35}" type="pres">
      <dgm:prSet presAssocID="{55C4067D-3DA8-4E8E-8D88-A03577F46628}" presName="node" presStyleLbl="node1" presStyleIdx="1" presStyleCnt="2" custScaleY="116015">
        <dgm:presLayoutVars>
          <dgm:bulletEnabled val="1"/>
        </dgm:presLayoutVars>
      </dgm:prSet>
      <dgm:spPr/>
    </dgm:pt>
  </dgm:ptLst>
  <dgm:cxnLst>
    <dgm:cxn modelId="{47C41B11-3C11-422B-9B26-F7AD754F910E}" srcId="{3B34FB74-2E6D-40EC-93CE-9D4DF8FFA44E}" destId="{A8457940-235C-4158-9BD7-13AF55C6EAF2}" srcOrd="0" destOrd="0" parTransId="{5DDC0F3A-5BC1-4E0C-A8B3-5B0B873C850D}" sibTransId="{523AE8BA-3796-4985-B153-3C80302C278D}"/>
    <dgm:cxn modelId="{1371CA1A-1BA2-7B44-9C27-46788C11FF41}" type="presOf" srcId="{3B34FB74-2E6D-40EC-93CE-9D4DF8FFA44E}" destId="{CB68538C-EC38-A248-AF9E-BFCDCF1AFAB1}" srcOrd="0" destOrd="0" presId="urn:microsoft.com/office/officeart/2005/8/layout/default"/>
    <dgm:cxn modelId="{10C8623A-7F9D-854D-A6F3-1584C0CA415F}" type="presOf" srcId="{2B51B609-D5BB-45C1-A60C-13DF82FAD0A5}" destId="{E76B1BA6-2ABA-6E4D-9B2B-319492B34B35}" srcOrd="0" destOrd="2" presId="urn:microsoft.com/office/officeart/2005/8/layout/default"/>
    <dgm:cxn modelId="{EF6BC74F-1608-CB40-8568-BDE0786B215E}" type="presOf" srcId="{0B126938-7FE6-49BE-B466-206A239D607C}" destId="{E76B1BA6-2ABA-6E4D-9B2B-319492B34B35}" srcOrd="0" destOrd="1" presId="urn:microsoft.com/office/officeart/2005/8/layout/default"/>
    <dgm:cxn modelId="{FEF13450-862D-C94B-8BBA-7CD59B1F454A}" type="presOf" srcId="{A8457940-235C-4158-9BD7-13AF55C6EAF2}" destId="{8A3FB747-9EB0-B64C-97A7-761651E06E10}" srcOrd="0" destOrd="0" presId="urn:microsoft.com/office/officeart/2005/8/layout/default"/>
    <dgm:cxn modelId="{44F54455-744E-420B-8AEE-A1E624FF41AC}" srcId="{55C4067D-3DA8-4E8E-8D88-A03577F46628}" destId="{293C3D96-D16C-49DC-8402-B25F39F35933}" srcOrd="3" destOrd="0" parTransId="{1F0CFAEF-2ABF-4A1F-AA68-276A1820F6F9}" sibTransId="{31B51431-8506-4746-B0F1-C711767859E2}"/>
    <dgm:cxn modelId="{EA1BB75E-4CC1-4EB9-B056-1DDAD8EECE70}" srcId="{55C4067D-3DA8-4E8E-8D88-A03577F46628}" destId="{2B51B609-D5BB-45C1-A60C-13DF82FAD0A5}" srcOrd="1" destOrd="0" parTransId="{8C186C4C-4FED-4C9F-9053-F1D2B5DF6998}" sibTransId="{35E02223-A01B-48C8-ADB1-B75E7946FF93}"/>
    <dgm:cxn modelId="{24A16664-A38F-FE43-B213-7A82BC92C5EC}" type="presOf" srcId="{55C4067D-3DA8-4E8E-8D88-A03577F46628}" destId="{E76B1BA6-2ABA-6E4D-9B2B-319492B34B35}" srcOrd="0" destOrd="0" presId="urn:microsoft.com/office/officeart/2005/8/layout/default"/>
    <dgm:cxn modelId="{C271766E-306C-4508-AFFC-6B6791655BAE}" srcId="{55C4067D-3DA8-4E8E-8D88-A03577F46628}" destId="{795E7E05-CA54-4B51-9A91-130C17A2E17C}" srcOrd="2" destOrd="0" parTransId="{E3A90552-EAC0-4BFB-BE63-D8B2B5067B75}" sibTransId="{EE8401B6-080D-4901-ABCE-854BB81512FA}"/>
    <dgm:cxn modelId="{FE6AB49A-735E-E64F-8728-977768B4255A}" type="presOf" srcId="{293C3D96-D16C-49DC-8402-B25F39F35933}" destId="{E76B1BA6-2ABA-6E4D-9B2B-319492B34B35}" srcOrd="0" destOrd="4" presId="urn:microsoft.com/office/officeart/2005/8/layout/default"/>
    <dgm:cxn modelId="{8A83C5AC-9BD8-484A-816D-124BB270E96B}" srcId="{55C4067D-3DA8-4E8E-8D88-A03577F46628}" destId="{0B126938-7FE6-49BE-B466-206A239D607C}" srcOrd="0" destOrd="0" parTransId="{CE8ED9BE-3CEA-4DAB-AC55-88348D25EDDF}" sibTransId="{3B48DC30-6D1B-4C9C-AE20-D179BFB9B0BF}"/>
    <dgm:cxn modelId="{9E286FDA-FE84-4B27-8C54-4DDD222836C1}" srcId="{3B34FB74-2E6D-40EC-93CE-9D4DF8FFA44E}" destId="{55C4067D-3DA8-4E8E-8D88-A03577F46628}" srcOrd="1" destOrd="0" parTransId="{DC74A3D8-88CB-4E5F-80F5-A11DCA289CC1}" sibTransId="{C874D306-1AC3-4991-843F-31595232527E}"/>
    <dgm:cxn modelId="{D61354FA-5B5E-5941-9BDF-65FDE63DEE71}" type="presOf" srcId="{795E7E05-CA54-4B51-9A91-130C17A2E17C}" destId="{E76B1BA6-2ABA-6E4D-9B2B-319492B34B35}" srcOrd="0" destOrd="3" presId="urn:microsoft.com/office/officeart/2005/8/layout/default"/>
    <dgm:cxn modelId="{5B4D199B-CD77-CB4A-9153-6DE1C9A017FE}" type="presParOf" srcId="{CB68538C-EC38-A248-AF9E-BFCDCF1AFAB1}" destId="{8A3FB747-9EB0-B64C-97A7-761651E06E10}" srcOrd="0" destOrd="0" presId="urn:microsoft.com/office/officeart/2005/8/layout/default"/>
    <dgm:cxn modelId="{F41725BB-EA9F-4243-8A94-F572EEB88093}" type="presParOf" srcId="{CB68538C-EC38-A248-AF9E-BFCDCF1AFAB1}" destId="{9676BBF9-BECA-674E-9051-ABAEB6406759}" srcOrd="1" destOrd="0" presId="urn:microsoft.com/office/officeart/2005/8/layout/default"/>
    <dgm:cxn modelId="{A56E9155-A420-B141-8C95-3073F55C0737}" type="presParOf" srcId="{CB68538C-EC38-A248-AF9E-BFCDCF1AFAB1}" destId="{E76B1BA6-2ABA-6E4D-9B2B-319492B34B3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B12DDF-DD17-41AD-A5CF-B9B89CE9346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529F713-3289-4D1D-8480-74F1FD2F1E30}">
      <dgm:prSet/>
      <dgm:spPr/>
      <dgm:t>
        <a:bodyPr/>
        <a:lstStyle/>
        <a:p>
          <a:r>
            <a:rPr lang="en-US"/>
            <a:t>• Vital signs</a:t>
          </a:r>
          <a:br>
            <a:rPr lang="en-US"/>
          </a:br>
          <a:r>
            <a:rPr lang="en-US"/>
            <a:t>• Intake/output</a:t>
          </a:r>
          <a:br>
            <a:rPr lang="en-US"/>
          </a:br>
          <a:r>
            <a:rPr lang="en-US"/>
            <a:t>• Weight </a:t>
          </a:r>
        </a:p>
      </dgm:t>
    </dgm:pt>
    <dgm:pt modelId="{4E80E8E2-73A7-4A4C-B0E7-1AB63892148C}" type="parTrans" cxnId="{E194B7A5-2E9A-4504-B816-7719A67C0A3B}">
      <dgm:prSet/>
      <dgm:spPr/>
      <dgm:t>
        <a:bodyPr/>
        <a:lstStyle/>
        <a:p>
          <a:endParaRPr lang="en-US"/>
        </a:p>
      </dgm:t>
    </dgm:pt>
    <dgm:pt modelId="{0595AE7B-BA31-402E-8065-2B52D1204AF3}" type="sibTrans" cxnId="{E194B7A5-2E9A-4504-B816-7719A67C0A3B}">
      <dgm:prSet/>
      <dgm:spPr/>
      <dgm:t>
        <a:bodyPr/>
        <a:lstStyle/>
        <a:p>
          <a:endParaRPr lang="en-US"/>
        </a:p>
      </dgm:t>
    </dgm:pt>
    <dgm:pt modelId="{53AB7630-BE69-4742-A637-31FF393C75B2}">
      <dgm:prSet/>
      <dgm:spPr/>
      <dgm:t>
        <a:bodyPr/>
        <a:lstStyle/>
        <a:p>
          <a:r>
            <a:rPr lang="en-US"/>
            <a:t>Fluid may mask weight and/or muscle loss</a:t>
          </a:r>
        </a:p>
      </dgm:t>
    </dgm:pt>
    <dgm:pt modelId="{05A69CBF-4DED-409E-9038-251BE7ACE90F}" type="parTrans" cxnId="{AA043018-BA20-42BA-9AF2-3DDFA8C3306B}">
      <dgm:prSet/>
      <dgm:spPr/>
      <dgm:t>
        <a:bodyPr/>
        <a:lstStyle/>
        <a:p>
          <a:endParaRPr lang="en-US"/>
        </a:p>
      </dgm:t>
    </dgm:pt>
    <dgm:pt modelId="{68882AC8-2892-4E02-B07E-D4EF57924664}" type="sibTrans" cxnId="{AA043018-BA20-42BA-9AF2-3DDFA8C3306B}">
      <dgm:prSet/>
      <dgm:spPr/>
      <dgm:t>
        <a:bodyPr/>
        <a:lstStyle/>
        <a:p>
          <a:endParaRPr lang="en-US"/>
        </a:p>
      </dgm:t>
    </dgm:pt>
    <dgm:pt modelId="{5ADC4F5B-9661-436A-9DB4-5B92FADF33B3}">
      <dgm:prSet/>
      <dgm:spPr/>
      <dgm:t>
        <a:bodyPr/>
        <a:lstStyle/>
        <a:p>
          <a:r>
            <a:rPr lang="en-US"/>
            <a:t>• History</a:t>
          </a:r>
          <a:br>
            <a:rPr lang="en-US"/>
          </a:br>
          <a:r>
            <a:rPr lang="en-US"/>
            <a:t>• Urine concentration</a:t>
          </a:r>
          <a:br>
            <a:rPr lang="en-US"/>
          </a:br>
          <a:r>
            <a:rPr lang="en-US"/>
            <a:t>• Imaging </a:t>
          </a:r>
        </a:p>
      </dgm:t>
    </dgm:pt>
    <dgm:pt modelId="{CDBBB313-CB1D-40B1-A844-3A3786ABBC8F}" type="parTrans" cxnId="{C88A66FD-905C-4BA4-964E-3E80FA0FAAE1}">
      <dgm:prSet/>
      <dgm:spPr/>
      <dgm:t>
        <a:bodyPr/>
        <a:lstStyle/>
        <a:p>
          <a:endParaRPr lang="en-US"/>
        </a:p>
      </dgm:t>
    </dgm:pt>
    <dgm:pt modelId="{DCFEB312-FBC7-4374-A0BE-96BB70D7D840}" type="sibTrans" cxnId="{C88A66FD-905C-4BA4-964E-3E80FA0FAAE1}">
      <dgm:prSet/>
      <dgm:spPr/>
      <dgm:t>
        <a:bodyPr/>
        <a:lstStyle/>
        <a:p>
          <a:endParaRPr lang="en-US"/>
        </a:p>
      </dgm:t>
    </dgm:pt>
    <dgm:pt modelId="{33262C11-2E67-470A-AD1F-0D78B112EBE9}">
      <dgm:prSet/>
      <dgm:spPr/>
      <dgm:t>
        <a:bodyPr/>
        <a:lstStyle/>
        <a:p>
          <a:r>
            <a:rPr lang="en-US"/>
            <a:t>• APPEARANCE:</a:t>
          </a:r>
          <a:br>
            <a:rPr lang="en-US"/>
          </a:br>
          <a:r>
            <a:rPr lang="en-US"/>
            <a:t>•Skin/Mucous membranes </a:t>
          </a:r>
        </a:p>
      </dgm:t>
    </dgm:pt>
    <dgm:pt modelId="{08215955-A435-4D62-A029-0817D4B82FEC}" type="parTrans" cxnId="{9D5DAB6A-6EE3-4AC0-9314-95C1DBCD1212}">
      <dgm:prSet/>
      <dgm:spPr/>
      <dgm:t>
        <a:bodyPr/>
        <a:lstStyle/>
        <a:p>
          <a:endParaRPr lang="en-US"/>
        </a:p>
      </dgm:t>
    </dgm:pt>
    <dgm:pt modelId="{3FC12059-1185-4C08-9162-00576635F1D9}" type="sibTrans" cxnId="{9D5DAB6A-6EE3-4AC0-9314-95C1DBCD1212}">
      <dgm:prSet/>
      <dgm:spPr/>
      <dgm:t>
        <a:bodyPr/>
        <a:lstStyle/>
        <a:p>
          <a:endParaRPr lang="en-US"/>
        </a:p>
      </dgm:t>
    </dgm:pt>
    <dgm:pt modelId="{7E6D2322-88B4-1E42-A551-48F06232C958}" type="pres">
      <dgm:prSet presAssocID="{73B12DDF-DD17-41AD-A5CF-B9B89CE93467}" presName="linear" presStyleCnt="0">
        <dgm:presLayoutVars>
          <dgm:animLvl val="lvl"/>
          <dgm:resizeHandles val="exact"/>
        </dgm:presLayoutVars>
      </dgm:prSet>
      <dgm:spPr/>
    </dgm:pt>
    <dgm:pt modelId="{C1E36978-10E0-744D-ADF2-F28CEB1BBF35}" type="pres">
      <dgm:prSet presAssocID="{7529F713-3289-4D1D-8480-74F1FD2F1E30}" presName="parentText" presStyleLbl="node1" presStyleIdx="0" presStyleCnt="4">
        <dgm:presLayoutVars>
          <dgm:chMax val="0"/>
          <dgm:bulletEnabled val="1"/>
        </dgm:presLayoutVars>
      </dgm:prSet>
      <dgm:spPr/>
    </dgm:pt>
    <dgm:pt modelId="{50A04EC4-7480-0849-B978-0AF2B48A1F93}" type="pres">
      <dgm:prSet presAssocID="{0595AE7B-BA31-402E-8065-2B52D1204AF3}" presName="spacer" presStyleCnt="0"/>
      <dgm:spPr/>
    </dgm:pt>
    <dgm:pt modelId="{A40E29BC-4942-0540-BC80-9DD5895649D4}" type="pres">
      <dgm:prSet presAssocID="{53AB7630-BE69-4742-A637-31FF393C75B2}" presName="parentText" presStyleLbl="node1" presStyleIdx="1" presStyleCnt="4">
        <dgm:presLayoutVars>
          <dgm:chMax val="0"/>
          <dgm:bulletEnabled val="1"/>
        </dgm:presLayoutVars>
      </dgm:prSet>
      <dgm:spPr/>
    </dgm:pt>
    <dgm:pt modelId="{535E154C-882D-DE46-BB51-E1EEA01EE82D}" type="pres">
      <dgm:prSet presAssocID="{68882AC8-2892-4E02-B07E-D4EF57924664}" presName="spacer" presStyleCnt="0"/>
      <dgm:spPr/>
    </dgm:pt>
    <dgm:pt modelId="{C2073CF5-1259-2746-8F35-6ECEF0B0960B}" type="pres">
      <dgm:prSet presAssocID="{5ADC4F5B-9661-436A-9DB4-5B92FADF33B3}" presName="parentText" presStyleLbl="node1" presStyleIdx="2" presStyleCnt="4">
        <dgm:presLayoutVars>
          <dgm:chMax val="0"/>
          <dgm:bulletEnabled val="1"/>
        </dgm:presLayoutVars>
      </dgm:prSet>
      <dgm:spPr/>
    </dgm:pt>
    <dgm:pt modelId="{888FBA1F-4679-D24D-8B53-7633F257772B}" type="pres">
      <dgm:prSet presAssocID="{DCFEB312-FBC7-4374-A0BE-96BB70D7D840}" presName="spacer" presStyleCnt="0"/>
      <dgm:spPr/>
    </dgm:pt>
    <dgm:pt modelId="{6A2BE988-E15F-F447-8DBA-A5AFCC89B0C4}" type="pres">
      <dgm:prSet presAssocID="{33262C11-2E67-470A-AD1F-0D78B112EBE9}" presName="parentText" presStyleLbl="node1" presStyleIdx="3" presStyleCnt="4">
        <dgm:presLayoutVars>
          <dgm:chMax val="0"/>
          <dgm:bulletEnabled val="1"/>
        </dgm:presLayoutVars>
      </dgm:prSet>
      <dgm:spPr/>
    </dgm:pt>
  </dgm:ptLst>
  <dgm:cxnLst>
    <dgm:cxn modelId="{AA043018-BA20-42BA-9AF2-3DDFA8C3306B}" srcId="{73B12DDF-DD17-41AD-A5CF-B9B89CE93467}" destId="{53AB7630-BE69-4742-A637-31FF393C75B2}" srcOrd="1" destOrd="0" parTransId="{05A69CBF-4DED-409E-9038-251BE7ACE90F}" sibTransId="{68882AC8-2892-4E02-B07E-D4EF57924664}"/>
    <dgm:cxn modelId="{CD795A36-4274-9540-8E58-FEDC2BA1BE8F}" type="presOf" srcId="{5ADC4F5B-9661-436A-9DB4-5B92FADF33B3}" destId="{C2073CF5-1259-2746-8F35-6ECEF0B0960B}" srcOrd="0" destOrd="0" presId="urn:microsoft.com/office/officeart/2005/8/layout/vList2"/>
    <dgm:cxn modelId="{1F2B473F-5473-9747-A580-AB66ADB8BABE}" type="presOf" srcId="{53AB7630-BE69-4742-A637-31FF393C75B2}" destId="{A40E29BC-4942-0540-BC80-9DD5895649D4}" srcOrd="0" destOrd="0" presId="urn:microsoft.com/office/officeart/2005/8/layout/vList2"/>
    <dgm:cxn modelId="{9D5DAB6A-6EE3-4AC0-9314-95C1DBCD1212}" srcId="{73B12DDF-DD17-41AD-A5CF-B9B89CE93467}" destId="{33262C11-2E67-470A-AD1F-0D78B112EBE9}" srcOrd="3" destOrd="0" parTransId="{08215955-A435-4D62-A029-0817D4B82FEC}" sibTransId="{3FC12059-1185-4C08-9162-00576635F1D9}"/>
    <dgm:cxn modelId="{7D0FE47E-208C-6243-BB99-8C33996DEE4C}" type="presOf" srcId="{33262C11-2E67-470A-AD1F-0D78B112EBE9}" destId="{6A2BE988-E15F-F447-8DBA-A5AFCC89B0C4}" srcOrd="0" destOrd="0" presId="urn:microsoft.com/office/officeart/2005/8/layout/vList2"/>
    <dgm:cxn modelId="{E194B7A5-2E9A-4504-B816-7719A67C0A3B}" srcId="{73B12DDF-DD17-41AD-A5CF-B9B89CE93467}" destId="{7529F713-3289-4D1D-8480-74F1FD2F1E30}" srcOrd="0" destOrd="0" parTransId="{4E80E8E2-73A7-4A4C-B0E7-1AB63892148C}" sibTransId="{0595AE7B-BA31-402E-8065-2B52D1204AF3}"/>
    <dgm:cxn modelId="{041A53C3-5E5A-2543-A2EF-5751F5AD1BB1}" type="presOf" srcId="{73B12DDF-DD17-41AD-A5CF-B9B89CE93467}" destId="{7E6D2322-88B4-1E42-A551-48F06232C958}" srcOrd="0" destOrd="0" presId="urn:microsoft.com/office/officeart/2005/8/layout/vList2"/>
    <dgm:cxn modelId="{1DF19CCE-2E00-0447-A5D6-F6B85B35FC05}" type="presOf" srcId="{7529F713-3289-4D1D-8480-74F1FD2F1E30}" destId="{C1E36978-10E0-744D-ADF2-F28CEB1BBF35}" srcOrd="0" destOrd="0" presId="urn:microsoft.com/office/officeart/2005/8/layout/vList2"/>
    <dgm:cxn modelId="{C88A66FD-905C-4BA4-964E-3E80FA0FAAE1}" srcId="{73B12DDF-DD17-41AD-A5CF-B9B89CE93467}" destId="{5ADC4F5B-9661-436A-9DB4-5B92FADF33B3}" srcOrd="2" destOrd="0" parTransId="{CDBBB313-CB1D-40B1-A844-3A3786ABBC8F}" sibTransId="{DCFEB312-FBC7-4374-A0BE-96BB70D7D840}"/>
    <dgm:cxn modelId="{59F46468-5DF3-4449-9BB0-1461F8844DC0}" type="presParOf" srcId="{7E6D2322-88B4-1E42-A551-48F06232C958}" destId="{C1E36978-10E0-744D-ADF2-F28CEB1BBF35}" srcOrd="0" destOrd="0" presId="urn:microsoft.com/office/officeart/2005/8/layout/vList2"/>
    <dgm:cxn modelId="{C9F9BE58-C065-2846-8DA3-993069234B80}" type="presParOf" srcId="{7E6D2322-88B4-1E42-A551-48F06232C958}" destId="{50A04EC4-7480-0849-B978-0AF2B48A1F93}" srcOrd="1" destOrd="0" presId="urn:microsoft.com/office/officeart/2005/8/layout/vList2"/>
    <dgm:cxn modelId="{24AC7BBC-FFFD-0449-9D68-0398C12D2177}" type="presParOf" srcId="{7E6D2322-88B4-1E42-A551-48F06232C958}" destId="{A40E29BC-4942-0540-BC80-9DD5895649D4}" srcOrd="2" destOrd="0" presId="urn:microsoft.com/office/officeart/2005/8/layout/vList2"/>
    <dgm:cxn modelId="{2E9BCD46-D279-B242-AB9F-6C48EDC9A28C}" type="presParOf" srcId="{7E6D2322-88B4-1E42-A551-48F06232C958}" destId="{535E154C-882D-DE46-BB51-E1EEA01EE82D}" srcOrd="3" destOrd="0" presId="urn:microsoft.com/office/officeart/2005/8/layout/vList2"/>
    <dgm:cxn modelId="{C2715377-5649-6B4F-B0D5-3E19A2F735AA}" type="presParOf" srcId="{7E6D2322-88B4-1E42-A551-48F06232C958}" destId="{C2073CF5-1259-2746-8F35-6ECEF0B0960B}" srcOrd="4" destOrd="0" presId="urn:microsoft.com/office/officeart/2005/8/layout/vList2"/>
    <dgm:cxn modelId="{CA62692C-6FDB-7047-A54C-3033715CA10B}" type="presParOf" srcId="{7E6D2322-88B4-1E42-A551-48F06232C958}" destId="{888FBA1F-4679-D24D-8B53-7633F257772B}" srcOrd="5" destOrd="0" presId="urn:microsoft.com/office/officeart/2005/8/layout/vList2"/>
    <dgm:cxn modelId="{0927B45A-BE64-3E44-AD3B-40E362297DB1}" type="presParOf" srcId="{7E6D2322-88B4-1E42-A551-48F06232C958}" destId="{6A2BE988-E15F-F447-8DBA-A5AFCC89B0C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FD40C-1B6A-D94A-97C9-0BB8695AB45E}">
      <dsp:nvSpPr>
        <dsp:cNvPr id="0" name=""/>
        <dsp:cNvSpPr/>
      </dsp:nvSpPr>
      <dsp:spPr>
        <a:xfrm>
          <a:off x="352478" y="1241"/>
          <a:ext cx="2332383" cy="139943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General Inspection </a:t>
          </a:r>
        </a:p>
      </dsp:txBody>
      <dsp:txXfrm>
        <a:off x="352478" y="1241"/>
        <a:ext cx="2332383" cy="1399430"/>
      </dsp:txXfrm>
    </dsp:sp>
    <dsp:sp modelId="{672BA3E7-08AD-B34A-AFB2-B009A61C00C0}">
      <dsp:nvSpPr>
        <dsp:cNvPr id="0" name=""/>
        <dsp:cNvSpPr/>
      </dsp:nvSpPr>
      <dsp:spPr>
        <a:xfrm>
          <a:off x="2918100" y="1241"/>
          <a:ext cx="2332383" cy="1399430"/>
        </a:xfrm>
        <a:prstGeom prst="rect">
          <a:avLst/>
        </a:prstGeom>
        <a:gradFill rotWithShape="0">
          <a:gsLst>
            <a:gs pos="0">
              <a:schemeClr val="accent5">
                <a:hueOff val="-750949"/>
                <a:satOff val="-1935"/>
                <a:lumOff val="-1307"/>
                <a:alphaOff val="0"/>
                <a:satMod val="103000"/>
                <a:lumMod val="102000"/>
                <a:tint val="94000"/>
              </a:schemeClr>
            </a:gs>
            <a:gs pos="50000">
              <a:schemeClr val="accent5">
                <a:hueOff val="-750949"/>
                <a:satOff val="-1935"/>
                <a:lumOff val="-1307"/>
                <a:alphaOff val="0"/>
                <a:satMod val="110000"/>
                <a:lumMod val="100000"/>
                <a:shade val="100000"/>
              </a:schemeClr>
            </a:gs>
            <a:gs pos="100000">
              <a:schemeClr val="accent5">
                <a:hueOff val="-750949"/>
                <a:satOff val="-1935"/>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Vitals </a:t>
          </a:r>
        </a:p>
      </dsp:txBody>
      <dsp:txXfrm>
        <a:off x="2918100" y="1241"/>
        <a:ext cx="2332383" cy="1399430"/>
      </dsp:txXfrm>
    </dsp:sp>
    <dsp:sp modelId="{6DF4FD37-E261-B144-B179-3AC8845F3DBC}">
      <dsp:nvSpPr>
        <dsp:cNvPr id="0" name=""/>
        <dsp:cNvSpPr/>
      </dsp:nvSpPr>
      <dsp:spPr>
        <a:xfrm>
          <a:off x="5483722" y="1241"/>
          <a:ext cx="2332383" cy="1399430"/>
        </a:xfrm>
        <a:prstGeom prst="rect">
          <a:avLst/>
        </a:prstGeom>
        <a:gradFill rotWithShape="0">
          <a:gsLst>
            <a:gs pos="0">
              <a:schemeClr val="accent5">
                <a:hueOff val="-1501898"/>
                <a:satOff val="-3871"/>
                <a:lumOff val="-2614"/>
                <a:alphaOff val="0"/>
                <a:satMod val="103000"/>
                <a:lumMod val="102000"/>
                <a:tint val="94000"/>
              </a:schemeClr>
            </a:gs>
            <a:gs pos="50000">
              <a:schemeClr val="accent5">
                <a:hueOff val="-1501898"/>
                <a:satOff val="-3871"/>
                <a:lumOff val="-2614"/>
                <a:alphaOff val="0"/>
                <a:satMod val="110000"/>
                <a:lumMod val="100000"/>
                <a:shade val="100000"/>
              </a:schemeClr>
            </a:gs>
            <a:gs pos="100000">
              <a:schemeClr val="accent5">
                <a:hueOff val="-1501898"/>
                <a:satOff val="-3871"/>
                <a:lumOff val="-26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Skin </a:t>
          </a:r>
        </a:p>
      </dsp:txBody>
      <dsp:txXfrm>
        <a:off x="5483722" y="1241"/>
        <a:ext cx="2332383" cy="1399430"/>
      </dsp:txXfrm>
    </dsp:sp>
    <dsp:sp modelId="{A7FF2A6F-2C08-B64E-B825-D0CC66AAF805}">
      <dsp:nvSpPr>
        <dsp:cNvPr id="0" name=""/>
        <dsp:cNvSpPr/>
      </dsp:nvSpPr>
      <dsp:spPr>
        <a:xfrm>
          <a:off x="8049344" y="1241"/>
          <a:ext cx="2332383" cy="1399430"/>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Nails </a:t>
          </a:r>
        </a:p>
      </dsp:txBody>
      <dsp:txXfrm>
        <a:off x="8049344" y="1241"/>
        <a:ext cx="2332383" cy="1399430"/>
      </dsp:txXfrm>
    </dsp:sp>
    <dsp:sp modelId="{A795CC17-15B3-6147-B2F4-6F0FC861AE16}">
      <dsp:nvSpPr>
        <dsp:cNvPr id="0" name=""/>
        <dsp:cNvSpPr/>
      </dsp:nvSpPr>
      <dsp:spPr>
        <a:xfrm>
          <a:off x="352478" y="1633909"/>
          <a:ext cx="2332383" cy="1399430"/>
        </a:xfrm>
        <a:prstGeom prst="rect">
          <a:avLst/>
        </a:prstGeom>
        <a:gradFill rotWithShape="0">
          <a:gsLst>
            <a:gs pos="0">
              <a:schemeClr val="accent5">
                <a:hueOff val="-3003797"/>
                <a:satOff val="-7742"/>
                <a:lumOff val="-5229"/>
                <a:alphaOff val="0"/>
                <a:satMod val="103000"/>
                <a:lumMod val="102000"/>
                <a:tint val="94000"/>
              </a:schemeClr>
            </a:gs>
            <a:gs pos="50000">
              <a:schemeClr val="accent5">
                <a:hueOff val="-3003797"/>
                <a:satOff val="-7742"/>
                <a:lumOff val="-5229"/>
                <a:alphaOff val="0"/>
                <a:satMod val="110000"/>
                <a:lumMod val="100000"/>
                <a:shade val="100000"/>
              </a:schemeClr>
            </a:gs>
            <a:gs pos="100000">
              <a:schemeClr val="accent5">
                <a:hueOff val="-3003797"/>
                <a:satOff val="-7742"/>
                <a:lumOff val="-52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Head/Hair </a:t>
          </a:r>
        </a:p>
      </dsp:txBody>
      <dsp:txXfrm>
        <a:off x="352478" y="1633909"/>
        <a:ext cx="2332383" cy="1399430"/>
      </dsp:txXfrm>
    </dsp:sp>
    <dsp:sp modelId="{975ACBBF-93E8-EA4E-8471-69194894AB7F}">
      <dsp:nvSpPr>
        <dsp:cNvPr id="0" name=""/>
        <dsp:cNvSpPr/>
      </dsp:nvSpPr>
      <dsp:spPr>
        <a:xfrm>
          <a:off x="2918100" y="1633909"/>
          <a:ext cx="2332383" cy="1399430"/>
        </a:xfrm>
        <a:prstGeom prst="rect">
          <a:avLst/>
        </a:prstGeom>
        <a:gradFill rotWithShape="0">
          <a:gsLst>
            <a:gs pos="0">
              <a:schemeClr val="accent5">
                <a:hueOff val="-3754746"/>
                <a:satOff val="-9677"/>
                <a:lumOff val="-6536"/>
                <a:alphaOff val="0"/>
                <a:satMod val="103000"/>
                <a:lumMod val="102000"/>
                <a:tint val="94000"/>
              </a:schemeClr>
            </a:gs>
            <a:gs pos="50000">
              <a:schemeClr val="accent5">
                <a:hueOff val="-3754746"/>
                <a:satOff val="-9677"/>
                <a:lumOff val="-6536"/>
                <a:alphaOff val="0"/>
                <a:satMod val="110000"/>
                <a:lumMod val="100000"/>
                <a:shade val="100000"/>
              </a:schemeClr>
            </a:gs>
            <a:gs pos="100000">
              <a:schemeClr val="accent5">
                <a:hueOff val="-3754746"/>
                <a:satOff val="-9677"/>
                <a:lumOff val="-6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Eyes/Nose </a:t>
          </a:r>
        </a:p>
      </dsp:txBody>
      <dsp:txXfrm>
        <a:off x="2918100" y="1633909"/>
        <a:ext cx="2332383" cy="1399430"/>
      </dsp:txXfrm>
    </dsp:sp>
    <dsp:sp modelId="{B8600664-C802-F140-A5CC-3B9697539448}">
      <dsp:nvSpPr>
        <dsp:cNvPr id="0" name=""/>
        <dsp:cNvSpPr/>
      </dsp:nvSpPr>
      <dsp:spPr>
        <a:xfrm>
          <a:off x="5483722" y="1633909"/>
          <a:ext cx="2332383" cy="1399430"/>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Mouth </a:t>
          </a:r>
        </a:p>
      </dsp:txBody>
      <dsp:txXfrm>
        <a:off x="5483722" y="1633909"/>
        <a:ext cx="2332383" cy="1399430"/>
      </dsp:txXfrm>
    </dsp:sp>
    <dsp:sp modelId="{2CA48CA1-EA5B-AE40-872A-2992BA963F66}">
      <dsp:nvSpPr>
        <dsp:cNvPr id="0" name=""/>
        <dsp:cNvSpPr/>
      </dsp:nvSpPr>
      <dsp:spPr>
        <a:xfrm>
          <a:off x="8049344" y="1633909"/>
          <a:ext cx="2332383" cy="1399430"/>
        </a:xfrm>
        <a:prstGeom prst="rect">
          <a:avLst/>
        </a:prstGeom>
        <a:gradFill rotWithShape="0">
          <a:gsLst>
            <a:gs pos="0">
              <a:schemeClr val="accent5">
                <a:hueOff val="-5256644"/>
                <a:satOff val="-13548"/>
                <a:lumOff val="-9151"/>
                <a:alphaOff val="0"/>
                <a:satMod val="103000"/>
                <a:lumMod val="102000"/>
                <a:tint val="94000"/>
              </a:schemeClr>
            </a:gs>
            <a:gs pos="50000">
              <a:schemeClr val="accent5">
                <a:hueOff val="-5256644"/>
                <a:satOff val="-13548"/>
                <a:lumOff val="-9151"/>
                <a:alphaOff val="0"/>
                <a:satMod val="110000"/>
                <a:lumMod val="100000"/>
                <a:shade val="100000"/>
              </a:schemeClr>
            </a:gs>
            <a:gs pos="100000">
              <a:schemeClr val="accent5">
                <a:hueOff val="-5256644"/>
                <a:satOff val="-13548"/>
                <a:lumOff val="-91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Neck/Chest </a:t>
          </a:r>
        </a:p>
      </dsp:txBody>
      <dsp:txXfrm>
        <a:off x="8049344" y="1633909"/>
        <a:ext cx="2332383" cy="1399430"/>
      </dsp:txXfrm>
    </dsp:sp>
    <dsp:sp modelId="{DE452DBF-B006-E444-950A-919C9BEF868F}">
      <dsp:nvSpPr>
        <dsp:cNvPr id="0" name=""/>
        <dsp:cNvSpPr/>
      </dsp:nvSpPr>
      <dsp:spPr>
        <a:xfrm>
          <a:off x="2918100" y="3266578"/>
          <a:ext cx="2332383" cy="1399430"/>
        </a:xfrm>
        <a:prstGeom prst="rect">
          <a:avLst/>
        </a:prstGeom>
        <a:gradFill rotWithShape="0">
          <a:gsLst>
            <a:gs pos="0">
              <a:schemeClr val="accent5">
                <a:hueOff val="-6007594"/>
                <a:satOff val="-15484"/>
                <a:lumOff val="-10458"/>
                <a:alphaOff val="0"/>
                <a:satMod val="103000"/>
                <a:lumMod val="102000"/>
                <a:tint val="94000"/>
              </a:schemeClr>
            </a:gs>
            <a:gs pos="50000">
              <a:schemeClr val="accent5">
                <a:hueOff val="-6007594"/>
                <a:satOff val="-15484"/>
                <a:lumOff val="-10458"/>
                <a:alphaOff val="0"/>
                <a:satMod val="110000"/>
                <a:lumMod val="100000"/>
                <a:shade val="100000"/>
              </a:schemeClr>
            </a:gs>
            <a:gs pos="100000">
              <a:schemeClr val="accent5">
                <a:hueOff val="-6007594"/>
                <a:satOff val="-15484"/>
                <a:lumOff val="-104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Abdomen </a:t>
          </a:r>
        </a:p>
      </dsp:txBody>
      <dsp:txXfrm>
        <a:off x="2918100" y="3266578"/>
        <a:ext cx="2332383" cy="1399430"/>
      </dsp:txXfrm>
    </dsp:sp>
    <dsp:sp modelId="{7B56062E-5E04-AC49-8909-5161B3F7433E}">
      <dsp:nvSpPr>
        <dsp:cNvPr id="0" name=""/>
        <dsp:cNvSpPr/>
      </dsp:nvSpPr>
      <dsp:spPr>
        <a:xfrm>
          <a:off x="5483722" y="3266578"/>
          <a:ext cx="2332383" cy="1399430"/>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Musco-skeletal </a:t>
          </a:r>
        </a:p>
      </dsp:txBody>
      <dsp:txXfrm>
        <a:off x="5483722" y="3266578"/>
        <a:ext cx="2332383" cy="1399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F91BF-6A66-D644-B5C6-25169A4D722E}">
      <dsp:nvSpPr>
        <dsp:cNvPr id="0" name=""/>
        <dsp:cNvSpPr/>
      </dsp:nvSpPr>
      <dsp:spPr>
        <a:xfrm>
          <a:off x="0" y="1280336"/>
          <a:ext cx="3515444" cy="30812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1. Prepare for patient interaction</a:t>
          </a:r>
          <a:br>
            <a:rPr lang="en-US" sz="3300" kern="1200" dirty="0"/>
          </a:br>
          <a:r>
            <a:rPr lang="en-US" sz="3300" kern="1200" dirty="0"/>
            <a:t>2.Check for privacy and comfort</a:t>
          </a:r>
        </a:p>
      </dsp:txBody>
      <dsp:txXfrm>
        <a:off x="0" y="1280336"/>
        <a:ext cx="3515444" cy="3081205"/>
      </dsp:txXfrm>
    </dsp:sp>
    <dsp:sp modelId="{EEC917ED-4E36-7143-9729-923AD13CB1DB}">
      <dsp:nvSpPr>
        <dsp:cNvPr id="0" name=""/>
        <dsp:cNvSpPr/>
      </dsp:nvSpPr>
      <dsp:spPr>
        <a:xfrm>
          <a:off x="3918662" y="472570"/>
          <a:ext cx="7861944" cy="48180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u="sng" kern="1200" dirty="0"/>
            <a:t>Physical exam techniques: </a:t>
          </a:r>
        </a:p>
        <a:p>
          <a:pPr marL="0" lvl="0" indent="0" algn="ctr" defTabSz="1778000">
            <a:lnSpc>
              <a:spcPct val="90000"/>
            </a:lnSpc>
            <a:spcBef>
              <a:spcPct val="0"/>
            </a:spcBef>
            <a:spcAft>
              <a:spcPct val="35000"/>
            </a:spcAft>
            <a:buNone/>
          </a:pPr>
          <a:r>
            <a:rPr lang="en-US" sz="3600" b="1" kern="1200" dirty="0"/>
            <a:t>A. Inspection—close observation</a:t>
          </a:r>
        </a:p>
        <a:p>
          <a:pPr marL="0" lvl="0" indent="0" algn="ctr" defTabSz="1778000">
            <a:lnSpc>
              <a:spcPct val="90000"/>
            </a:lnSpc>
            <a:spcBef>
              <a:spcPct val="0"/>
            </a:spcBef>
            <a:spcAft>
              <a:spcPct val="35000"/>
            </a:spcAft>
            <a:buNone/>
          </a:pPr>
          <a:r>
            <a:rPr lang="en-US" sz="3600" kern="1200" dirty="0"/>
            <a:t>B. </a:t>
          </a:r>
          <a:r>
            <a:rPr lang="en-US" sz="3600" b="1" kern="1200" dirty="0"/>
            <a:t>Palpitation</a:t>
          </a:r>
          <a:r>
            <a:rPr lang="en-US" sz="3600" kern="1200" dirty="0"/>
            <a:t>- </a:t>
          </a:r>
          <a:r>
            <a:rPr lang="en-US" sz="3600" b="1" kern="1200" dirty="0"/>
            <a:t>tactile examination </a:t>
          </a:r>
          <a:endParaRPr lang="en-US" sz="3600" kern="1200" dirty="0"/>
        </a:p>
        <a:p>
          <a:pPr marL="0" lvl="0" indent="0" algn="ctr" defTabSz="1778000">
            <a:lnSpc>
              <a:spcPct val="90000"/>
            </a:lnSpc>
            <a:spcBef>
              <a:spcPct val="0"/>
            </a:spcBef>
            <a:spcAft>
              <a:spcPct val="35000"/>
            </a:spcAft>
            <a:buNone/>
          </a:pPr>
          <a:r>
            <a:rPr lang="en-US" sz="3600" b="1" kern="1200" dirty="0"/>
            <a:t>C. Percussion—elicit a sound wave</a:t>
          </a:r>
        </a:p>
        <a:p>
          <a:pPr marL="0" lvl="0" indent="0" algn="ctr" defTabSz="1778000">
            <a:lnSpc>
              <a:spcPct val="90000"/>
            </a:lnSpc>
            <a:spcBef>
              <a:spcPct val="0"/>
            </a:spcBef>
            <a:spcAft>
              <a:spcPct val="35000"/>
            </a:spcAft>
            <a:buNone/>
          </a:pPr>
          <a:r>
            <a:rPr lang="en-US" sz="3600" b="1" kern="1200" dirty="0"/>
            <a:t>D. Auscultation—listening to body sounds </a:t>
          </a:r>
        </a:p>
      </dsp:txBody>
      <dsp:txXfrm>
        <a:off x="3918662" y="472570"/>
        <a:ext cx="7861944" cy="4818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38630-3644-1244-A919-0164B34033EF}">
      <dsp:nvSpPr>
        <dsp:cNvPr id="0" name=""/>
        <dsp:cNvSpPr/>
      </dsp:nvSpPr>
      <dsp:spPr>
        <a:xfrm>
          <a:off x="0" y="8466"/>
          <a:ext cx="6640642" cy="154920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 Body positioning (muscle contractures, paralysis)</a:t>
          </a:r>
        </a:p>
      </dsp:txBody>
      <dsp:txXfrm>
        <a:off x="75626" y="84092"/>
        <a:ext cx="6489390" cy="1397949"/>
      </dsp:txXfrm>
    </dsp:sp>
    <dsp:sp modelId="{B57382BF-77A3-1C4B-AFAB-BA67078269F4}">
      <dsp:nvSpPr>
        <dsp:cNvPr id="0" name=""/>
        <dsp:cNvSpPr/>
      </dsp:nvSpPr>
      <dsp:spPr>
        <a:xfrm>
          <a:off x="0" y="1669988"/>
          <a:ext cx="6640642" cy="1549201"/>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 Body Language</a:t>
          </a:r>
          <a:br>
            <a:rPr lang="en-US" sz="2800" kern="1200"/>
          </a:br>
          <a:r>
            <a:rPr lang="en-US" sz="2800" kern="1200"/>
            <a:t>✓ Body habitus</a:t>
          </a:r>
          <a:br>
            <a:rPr lang="en-US" sz="2800" kern="1200"/>
          </a:br>
          <a:r>
            <a:rPr lang="en-US" sz="2800" kern="1200"/>
            <a:t>✓ Amputations </a:t>
          </a:r>
        </a:p>
      </dsp:txBody>
      <dsp:txXfrm>
        <a:off x="75626" y="1745614"/>
        <a:ext cx="6489390" cy="1397949"/>
      </dsp:txXfrm>
    </dsp:sp>
    <dsp:sp modelId="{84CBFBB4-6FCA-6C41-B9AD-3E9A9BDE98A5}">
      <dsp:nvSpPr>
        <dsp:cNvPr id="0" name=""/>
        <dsp:cNvSpPr/>
      </dsp:nvSpPr>
      <dsp:spPr>
        <a:xfrm>
          <a:off x="0" y="3331510"/>
          <a:ext cx="6640642" cy="1549201"/>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 Ability to communicate</a:t>
          </a:r>
        </a:p>
      </dsp:txBody>
      <dsp:txXfrm>
        <a:off x="75626" y="3407136"/>
        <a:ext cx="6489390" cy="1397949"/>
      </dsp:txXfrm>
    </dsp:sp>
    <dsp:sp modelId="{71BE218B-931E-DC4D-B930-F2A4CA71EFCB}">
      <dsp:nvSpPr>
        <dsp:cNvPr id="0" name=""/>
        <dsp:cNvSpPr/>
      </dsp:nvSpPr>
      <dsp:spPr>
        <a:xfrm>
          <a:off x="0" y="4993031"/>
          <a:ext cx="6640642" cy="154920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 Affect </a:t>
          </a:r>
        </a:p>
      </dsp:txBody>
      <dsp:txXfrm>
        <a:off x="75626" y="5068657"/>
        <a:ext cx="6489390" cy="1397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57A05-886C-CE42-85B5-B4DD04CCF401}">
      <dsp:nvSpPr>
        <dsp:cNvPr id="0" name=""/>
        <dsp:cNvSpPr/>
      </dsp:nvSpPr>
      <dsp:spPr>
        <a:xfrm>
          <a:off x="1432" y="443449"/>
          <a:ext cx="5586635" cy="401000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sub-optimal or excessive intake of fluid and specific macro or micronutrients; body habitus and unintentional weight changes.</a:t>
          </a:r>
        </a:p>
      </dsp:txBody>
      <dsp:txXfrm>
        <a:off x="1432" y="443449"/>
        <a:ext cx="5586635" cy="4010008"/>
      </dsp:txXfrm>
    </dsp:sp>
    <dsp:sp modelId="{11CC8DFE-AE02-1F4B-8F1A-8B3D50F3D53A}">
      <dsp:nvSpPr>
        <dsp:cNvPr id="0" name=""/>
        <dsp:cNvSpPr/>
      </dsp:nvSpPr>
      <dsp:spPr>
        <a:xfrm>
          <a:off x="6146731" y="407901"/>
          <a:ext cx="5586635" cy="408110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Domains of intervention might include:</a:t>
          </a:r>
        </a:p>
        <a:p>
          <a:pPr marL="0" lvl="0" indent="0" algn="ctr" defTabSz="1644650">
            <a:lnSpc>
              <a:spcPct val="90000"/>
            </a:lnSpc>
            <a:spcBef>
              <a:spcPct val="0"/>
            </a:spcBef>
            <a:spcAft>
              <a:spcPct val="35000"/>
            </a:spcAft>
            <a:buNone/>
          </a:pPr>
          <a:r>
            <a:rPr lang="en-US" sz="3700" kern="1200" dirty="0"/>
            <a:t> food and nutrient delivery, nutrition education, nutrition counseling and coordination of care. </a:t>
          </a:r>
        </a:p>
      </dsp:txBody>
      <dsp:txXfrm>
        <a:off x="6146731" y="407901"/>
        <a:ext cx="5586635" cy="4081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FB747-9EB0-B64C-97A7-761651E06E10}">
      <dsp:nvSpPr>
        <dsp:cNvPr id="0" name=""/>
        <dsp:cNvSpPr/>
      </dsp:nvSpPr>
      <dsp:spPr>
        <a:xfrm>
          <a:off x="0" y="227527"/>
          <a:ext cx="5765799" cy="13387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b="1" kern="1200"/>
            <a:t>Atrophic glossitis </a:t>
          </a:r>
          <a:endParaRPr lang="en-US" sz="4600" kern="1200"/>
        </a:p>
      </dsp:txBody>
      <dsp:txXfrm>
        <a:off x="0" y="227527"/>
        <a:ext cx="5765799" cy="1338714"/>
      </dsp:txXfrm>
    </dsp:sp>
    <dsp:sp modelId="{E76B1BA6-2ABA-6E4D-9B2B-319492B34B35}">
      <dsp:nvSpPr>
        <dsp:cNvPr id="0" name=""/>
        <dsp:cNvSpPr/>
      </dsp:nvSpPr>
      <dsp:spPr>
        <a:xfrm>
          <a:off x="0" y="2142822"/>
          <a:ext cx="5765799" cy="4013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a:t>Present in:</a:t>
          </a:r>
        </a:p>
        <a:p>
          <a:pPr marL="285750" lvl="1" indent="-285750" algn="l" defTabSz="1600200">
            <a:lnSpc>
              <a:spcPct val="90000"/>
            </a:lnSpc>
            <a:spcBef>
              <a:spcPct val="0"/>
            </a:spcBef>
            <a:spcAft>
              <a:spcPct val="15000"/>
            </a:spcAft>
            <a:buChar char="•"/>
          </a:pPr>
          <a:r>
            <a:rPr lang="en-US" sz="3600" kern="1200"/>
            <a:t>Anemia (macro and micro)</a:t>
          </a:r>
        </a:p>
        <a:p>
          <a:pPr marL="285750" lvl="1" indent="-285750" algn="l" defTabSz="1600200">
            <a:lnSpc>
              <a:spcPct val="90000"/>
            </a:lnSpc>
            <a:spcBef>
              <a:spcPct val="0"/>
            </a:spcBef>
            <a:spcAft>
              <a:spcPct val="15000"/>
            </a:spcAft>
            <a:buChar char="•"/>
          </a:pPr>
          <a:r>
            <a:rPr lang="en-US" sz="3600" kern="1200" dirty="0"/>
            <a:t>PEM</a:t>
          </a:r>
        </a:p>
        <a:p>
          <a:pPr marL="285750" lvl="1" indent="-285750" algn="l" defTabSz="1600200">
            <a:lnSpc>
              <a:spcPct val="90000"/>
            </a:lnSpc>
            <a:spcBef>
              <a:spcPct val="0"/>
            </a:spcBef>
            <a:spcAft>
              <a:spcPct val="15000"/>
            </a:spcAft>
            <a:buChar char="•"/>
          </a:pPr>
          <a:r>
            <a:rPr lang="en-US" sz="3600" kern="1200" dirty="0"/>
            <a:t>Hospitalized patients with low dietary intake</a:t>
          </a:r>
        </a:p>
        <a:p>
          <a:pPr marL="285750" lvl="1" indent="-285750" algn="l" defTabSz="1600200">
            <a:lnSpc>
              <a:spcPct val="90000"/>
            </a:lnSpc>
            <a:spcBef>
              <a:spcPct val="0"/>
            </a:spcBef>
            <a:spcAft>
              <a:spcPct val="15000"/>
            </a:spcAft>
            <a:buChar char="•"/>
          </a:pPr>
          <a:r>
            <a:rPr lang="en-US" sz="3600" kern="1200"/>
            <a:t>Vitamin E deficiency</a:t>
          </a:r>
        </a:p>
      </dsp:txBody>
      <dsp:txXfrm>
        <a:off x="0" y="2142822"/>
        <a:ext cx="5765799" cy="40135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36978-10E0-744D-ADF2-F28CEB1BBF35}">
      <dsp:nvSpPr>
        <dsp:cNvPr id="0" name=""/>
        <dsp:cNvSpPr/>
      </dsp:nvSpPr>
      <dsp:spPr>
        <a:xfrm>
          <a:off x="0" y="56548"/>
          <a:ext cx="7559504" cy="1484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 Vital signs</a:t>
          </a:r>
          <a:br>
            <a:rPr lang="en-US" sz="2700" kern="1200"/>
          </a:br>
          <a:r>
            <a:rPr lang="en-US" sz="2700" kern="1200"/>
            <a:t>• Intake/output</a:t>
          </a:r>
          <a:br>
            <a:rPr lang="en-US" sz="2700" kern="1200"/>
          </a:br>
          <a:r>
            <a:rPr lang="en-US" sz="2700" kern="1200"/>
            <a:t>• Weight </a:t>
          </a:r>
        </a:p>
      </dsp:txBody>
      <dsp:txXfrm>
        <a:off x="72479" y="129027"/>
        <a:ext cx="7414546" cy="1339772"/>
      </dsp:txXfrm>
    </dsp:sp>
    <dsp:sp modelId="{A40E29BC-4942-0540-BC80-9DD5895649D4}">
      <dsp:nvSpPr>
        <dsp:cNvPr id="0" name=""/>
        <dsp:cNvSpPr/>
      </dsp:nvSpPr>
      <dsp:spPr>
        <a:xfrm>
          <a:off x="0" y="1619038"/>
          <a:ext cx="7559504" cy="14847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Fluid may mask weight and/or muscle loss</a:t>
          </a:r>
        </a:p>
      </dsp:txBody>
      <dsp:txXfrm>
        <a:off x="72479" y="1691517"/>
        <a:ext cx="7414546" cy="1339772"/>
      </dsp:txXfrm>
    </dsp:sp>
    <dsp:sp modelId="{C2073CF5-1259-2746-8F35-6ECEF0B0960B}">
      <dsp:nvSpPr>
        <dsp:cNvPr id="0" name=""/>
        <dsp:cNvSpPr/>
      </dsp:nvSpPr>
      <dsp:spPr>
        <a:xfrm>
          <a:off x="0" y="3181528"/>
          <a:ext cx="7559504" cy="14847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 History</a:t>
          </a:r>
          <a:br>
            <a:rPr lang="en-US" sz="2700" kern="1200"/>
          </a:br>
          <a:r>
            <a:rPr lang="en-US" sz="2700" kern="1200"/>
            <a:t>• Urine concentration</a:t>
          </a:r>
          <a:br>
            <a:rPr lang="en-US" sz="2700" kern="1200"/>
          </a:br>
          <a:r>
            <a:rPr lang="en-US" sz="2700" kern="1200"/>
            <a:t>• Imaging </a:t>
          </a:r>
        </a:p>
      </dsp:txBody>
      <dsp:txXfrm>
        <a:off x="72479" y="3254007"/>
        <a:ext cx="7414546" cy="1339772"/>
      </dsp:txXfrm>
    </dsp:sp>
    <dsp:sp modelId="{6A2BE988-E15F-F447-8DBA-A5AFCC89B0C4}">
      <dsp:nvSpPr>
        <dsp:cNvPr id="0" name=""/>
        <dsp:cNvSpPr/>
      </dsp:nvSpPr>
      <dsp:spPr>
        <a:xfrm>
          <a:off x="0" y="4744018"/>
          <a:ext cx="7559504" cy="14847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 APPEARANCE:</a:t>
          </a:r>
          <a:br>
            <a:rPr lang="en-US" sz="2700" kern="1200"/>
          </a:br>
          <a:r>
            <a:rPr lang="en-US" sz="2700" kern="1200"/>
            <a:t>•Skin/Mucous membranes </a:t>
          </a:r>
        </a:p>
      </dsp:txBody>
      <dsp:txXfrm>
        <a:off x="72479" y="4816497"/>
        <a:ext cx="7414546" cy="13397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EAD-9FC7-574C-8A9E-F042FFF44B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S"/>
          </a:p>
        </p:txBody>
      </p:sp>
      <p:sp>
        <p:nvSpPr>
          <p:cNvPr id="3" name="Subtitle 2">
            <a:extLst>
              <a:ext uri="{FF2B5EF4-FFF2-40B4-BE49-F238E27FC236}">
                <a16:creationId xmlns:a16="http://schemas.microsoft.com/office/drawing/2014/main" id="{E1E7C66F-4022-414F-9721-7597A4A7E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S"/>
          </a:p>
        </p:txBody>
      </p:sp>
      <p:sp>
        <p:nvSpPr>
          <p:cNvPr id="4" name="Date Placeholder 3">
            <a:extLst>
              <a:ext uri="{FF2B5EF4-FFF2-40B4-BE49-F238E27FC236}">
                <a16:creationId xmlns:a16="http://schemas.microsoft.com/office/drawing/2014/main" id="{0F750203-5331-3B4F-A88C-949BFB0EE954}"/>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5" name="Footer Placeholder 4">
            <a:extLst>
              <a:ext uri="{FF2B5EF4-FFF2-40B4-BE49-F238E27FC236}">
                <a16:creationId xmlns:a16="http://schemas.microsoft.com/office/drawing/2014/main" id="{84C7F1A7-4E95-4141-8079-F3D2EE106241}"/>
              </a:ext>
            </a:extLst>
          </p:cNvPr>
          <p:cNvSpPr>
            <a:spLocks noGrp="1"/>
          </p:cNvSpPr>
          <p:nvPr>
            <p:ph type="ftr" sz="quarter" idx="11"/>
          </p:nvPr>
        </p:nvSpPr>
        <p:spPr/>
        <p:txBody>
          <a:bodyPr/>
          <a:lstStyle/>
          <a:p>
            <a:endParaRPr lang="en-PS"/>
          </a:p>
        </p:txBody>
      </p:sp>
      <p:sp>
        <p:nvSpPr>
          <p:cNvPr id="6" name="Slide Number Placeholder 5">
            <a:extLst>
              <a:ext uri="{FF2B5EF4-FFF2-40B4-BE49-F238E27FC236}">
                <a16:creationId xmlns:a16="http://schemas.microsoft.com/office/drawing/2014/main" id="{86936B60-2FBF-2C4B-8D39-6D8A2515872D}"/>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131005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B3716-A1F5-0847-B704-0356590E6DB9}"/>
              </a:ext>
            </a:extLst>
          </p:cNvPr>
          <p:cNvSpPr>
            <a:spLocks noGrp="1"/>
          </p:cNvSpPr>
          <p:nvPr>
            <p:ph type="title"/>
          </p:nvPr>
        </p:nvSpPr>
        <p:spPr/>
        <p:txBody>
          <a:bodyPr/>
          <a:lstStyle/>
          <a:p>
            <a:r>
              <a:rPr lang="en-US"/>
              <a:t>Click to edit Master title style</a:t>
            </a:r>
            <a:endParaRPr lang="en-PS"/>
          </a:p>
        </p:txBody>
      </p:sp>
      <p:sp>
        <p:nvSpPr>
          <p:cNvPr id="3" name="Vertical Text Placeholder 2">
            <a:extLst>
              <a:ext uri="{FF2B5EF4-FFF2-40B4-BE49-F238E27FC236}">
                <a16:creationId xmlns:a16="http://schemas.microsoft.com/office/drawing/2014/main" id="{1B67A4BC-F4FD-A74F-9B39-54BF9735C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4" name="Date Placeholder 3">
            <a:extLst>
              <a:ext uri="{FF2B5EF4-FFF2-40B4-BE49-F238E27FC236}">
                <a16:creationId xmlns:a16="http://schemas.microsoft.com/office/drawing/2014/main" id="{293EF05E-2EFE-E944-965E-C85A47B5243F}"/>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5" name="Footer Placeholder 4">
            <a:extLst>
              <a:ext uri="{FF2B5EF4-FFF2-40B4-BE49-F238E27FC236}">
                <a16:creationId xmlns:a16="http://schemas.microsoft.com/office/drawing/2014/main" id="{55C81A28-BC17-3B46-B00A-48D63499E7E9}"/>
              </a:ext>
            </a:extLst>
          </p:cNvPr>
          <p:cNvSpPr>
            <a:spLocks noGrp="1"/>
          </p:cNvSpPr>
          <p:nvPr>
            <p:ph type="ftr" sz="quarter" idx="11"/>
          </p:nvPr>
        </p:nvSpPr>
        <p:spPr/>
        <p:txBody>
          <a:bodyPr/>
          <a:lstStyle/>
          <a:p>
            <a:endParaRPr lang="en-PS"/>
          </a:p>
        </p:txBody>
      </p:sp>
      <p:sp>
        <p:nvSpPr>
          <p:cNvPr id="6" name="Slide Number Placeholder 5">
            <a:extLst>
              <a:ext uri="{FF2B5EF4-FFF2-40B4-BE49-F238E27FC236}">
                <a16:creationId xmlns:a16="http://schemas.microsoft.com/office/drawing/2014/main" id="{6FC26826-C09E-D047-9E2A-24532E8C6FBA}"/>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25786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AA13A-5AC8-A347-A4E9-BB68CE92A8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S"/>
          </a:p>
        </p:txBody>
      </p:sp>
      <p:sp>
        <p:nvSpPr>
          <p:cNvPr id="3" name="Vertical Text Placeholder 2">
            <a:extLst>
              <a:ext uri="{FF2B5EF4-FFF2-40B4-BE49-F238E27FC236}">
                <a16:creationId xmlns:a16="http://schemas.microsoft.com/office/drawing/2014/main" id="{608B7833-B6BC-454D-AC48-F4805EE2FE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4" name="Date Placeholder 3">
            <a:extLst>
              <a:ext uri="{FF2B5EF4-FFF2-40B4-BE49-F238E27FC236}">
                <a16:creationId xmlns:a16="http://schemas.microsoft.com/office/drawing/2014/main" id="{53EA168F-C1E9-584F-A484-9394A9A40EE5}"/>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5" name="Footer Placeholder 4">
            <a:extLst>
              <a:ext uri="{FF2B5EF4-FFF2-40B4-BE49-F238E27FC236}">
                <a16:creationId xmlns:a16="http://schemas.microsoft.com/office/drawing/2014/main" id="{7829B28B-EEAD-C841-9DF9-B7147F69007E}"/>
              </a:ext>
            </a:extLst>
          </p:cNvPr>
          <p:cNvSpPr>
            <a:spLocks noGrp="1"/>
          </p:cNvSpPr>
          <p:nvPr>
            <p:ph type="ftr" sz="quarter" idx="11"/>
          </p:nvPr>
        </p:nvSpPr>
        <p:spPr/>
        <p:txBody>
          <a:bodyPr/>
          <a:lstStyle/>
          <a:p>
            <a:endParaRPr lang="en-PS"/>
          </a:p>
        </p:txBody>
      </p:sp>
      <p:sp>
        <p:nvSpPr>
          <p:cNvPr id="6" name="Slide Number Placeholder 5">
            <a:extLst>
              <a:ext uri="{FF2B5EF4-FFF2-40B4-BE49-F238E27FC236}">
                <a16:creationId xmlns:a16="http://schemas.microsoft.com/office/drawing/2014/main" id="{9B6C1BD0-D578-E84A-826A-D14D21BC2453}"/>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345505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C794-3699-C540-AAE0-011760EA8558}"/>
              </a:ext>
            </a:extLst>
          </p:cNvPr>
          <p:cNvSpPr>
            <a:spLocks noGrp="1"/>
          </p:cNvSpPr>
          <p:nvPr>
            <p:ph type="title"/>
          </p:nvPr>
        </p:nvSpPr>
        <p:spPr/>
        <p:txBody>
          <a:bodyPr/>
          <a:lstStyle/>
          <a:p>
            <a:r>
              <a:rPr lang="en-US"/>
              <a:t>Click to edit Master title style</a:t>
            </a:r>
            <a:endParaRPr lang="en-PS"/>
          </a:p>
        </p:txBody>
      </p:sp>
      <p:sp>
        <p:nvSpPr>
          <p:cNvPr id="3" name="Content Placeholder 2">
            <a:extLst>
              <a:ext uri="{FF2B5EF4-FFF2-40B4-BE49-F238E27FC236}">
                <a16:creationId xmlns:a16="http://schemas.microsoft.com/office/drawing/2014/main" id="{2B0979AE-8649-F549-B8EC-6355FA5DE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4" name="Date Placeholder 3">
            <a:extLst>
              <a:ext uri="{FF2B5EF4-FFF2-40B4-BE49-F238E27FC236}">
                <a16:creationId xmlns:a16="http://schemas.microsoft.com/office/drawing/2014/main" id="{9C627AAE-7026-3E4A-80B1-935B1F1DDDD7}"/>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5" name="Footer Placeholder 4">
            <a:extLst>
              <a:ext uri="{FF2B5EF4-FFF2-40B4-BE49-F238E27FC236}">
                <a16:creationId xmlns:a16="http://schemas.microsoft.com/office/drawing/2014/main" id="{A97B9DC7-5E27-FA44-814D-F4232C1DA72B}"/>
              </a:ext>
            </a:extLst>
          </p:cNvPr>
          <p:cNvSpPr>
            <a:spLocks noGrp="1"/>
          </p:cNvSpPr>
          <p:nvPr>
            <p:ph type="ftr" sz="quarter" idx="11"/>
          </p:nvPr>
        </p:nvSpPr>
        <p:spPr/>
        <p:txBody>
          <a:bodyPr/>
          <a:lstStyle/>
          <a:p>
            <a:endParaRPr lang="en-PS"/>
          </a:p>
        </p:txBody>
      </p:sp>
      <p:sp>
        <p:nvSpPr>
          <p:cNvPr id="6" name="Slide Number Placeholder 5">
            <a:extLst>
              <a:ext uri="{FF2B5EF4-FFF2-40B4-BE49-F238E27FC236}">
                <a16:creationId xmlns:a16="http://schemas.microsoft.com/office/drawing/2014/main" id="{C734520F-D501-6841-8E48-2B2D132DC23F}"/>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33468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8A5F-ACE9-1B40-84F8-C2D832A1D8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S"/>
          </a:p>
        </p:txBody>
      </p:sp>
      <p:sp>
        <p:nvSpPr>
          <p:cNvPr id="3" name="Text Placeholder 2">
            <a:extLst>
              <a:ext uri="{FF2B5EF4-FFF2-40B4-BE49-F238E27FC236}">
                <a16:creationId xmlns:a16="http://schemas.microsoft.com/office/drawing/2014/main" id="{59077D32-5096-7447-9492-36422A30BF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051F44-26D9-8B42-BD6E-D24D634AF53B}"/>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5" name="Footer Placeholder 4">
            <a:extLst>
              <a:ext uri="{FF2B5EF4-FFF2-40B4-BE49-F238E27FC236}">
                <a16:creationId xmlns:a16="http://schemas.microsoft.com/office/drawing/2014/main" id="{13A2ECE9-154A-A94E-A412-8BDC39E5A254}"/>
              </a:ext>
            </a:extLst>
          </p:cNvPr>
          <p:cNvSpPr>
            <a:spLocks noGrp="1"/>
          </p:cNvSpPr>
          <p:nvPr>
            <p:ph type="ftr" sz="quarter" idx="11"/>
          </p:nvPr>
        </p:nvSpPr>
        <p:spPr/>
        <p:txBody>
          <a:bodyPr/>
          <a:lstStyle/>
          <a:p>
            <a:endParaRPr lang="en-PS"/>
          </a:p>
        </p:txBody>
      </p:sp>
      <p:sp>
        <p:nvSpPr>
          <p:cNvPr id="6" name="Slide Number Placeholder 5">
            <a:extLst>
              <a:ext uri="{FF2B5EF4-FFF2-40B4-BE49-F238E27FC236}">
                <a16:creationId xmlns:a16="http://schemas.microsoft.com/office/drawing/2014/main" id="{F504294B-6DD0-0946-A411-858F3DFAB7EE}"/>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266282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3A4C-343C-C346-B6C7-0132DE263F07}"/>
              </a:ext>
            </a:extLst>
          </p:cNvPr>
          <p:cNvSpPr>
            <a:spLocks noGrp="1"/>
          </p:cNvSpPr>
          <p:nvPr>
            <p:ph type="title"/>
          </p:nvPr>
        </p:nvSpPr>
        <p:spPr/>
        <p:txBody>
          <a:bodyPr/>
          <a:lstStyle/>
          <a:p>
            <a:r>
              <a:rPr lang="en-US"/>
              <a:t>Click to edit Master title style</a:t>
            </a:r>
            <a:endParaRPr lang="en-PS"/>
          </a:p>
        </p:txBody>
      </p:sp>
      <p:sp>
        <p:nvSpPr>
          <p:cNvPr id="3" name="Content Placeholder 2">
            <a:extLst>
              <a:ext uri="{FF2B5EF4-FFF2-40B4-BE49-F238E27FC236}">
                <a16:creationId xmlns:a16="http://schemas.microsoft.com/office/drawing/2014/main" id="{433B199D-002A-AA47-8034-24577037B1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4" name="Content Placeholder 3">
            <a:extLst>
              <a:ext uri="{FF2B5EF4-FFF2-40B4-BE49-F238E27FC236}">
                <a16:creationId xmlns:a16="http://schemas.microsoft.com/office/drawing/2014/main" id="{D652C8F3-2811-E345-B089-E876EAE7D1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5" name="Date Placeholder 4">
            <a:extLst>
              <a:ext uri="{FF2B5EF4-FFF2-40B4-BE49-F238E27FC236}">
                <a16:creationId xmlns:a16="http://schemas.microsoft.com/office/drawing/2014/main" id="{968A9953-BFC9-AF4C-848F-488EE3CA8DDB}"/>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6" name="Footer Placeholder 5">
            <a:extLst>
              <a:ext uri="{FF2B5EF4-FFF2-40B4-BE49-F238E27FC236}">
                <a16:creationId xmlns:a16="http://schemas.microsoft.com/office/drawing/2014/main" id="{E4FB0B19-0285-0D4F-B077-578BCBCCAB11}"/>
              </a:ext>
            </a:extLst>
          </p:cNvPr>
          <p:cNvSpPr>
            <a:spLocks noGrp="1"/>
          </p:cNvSpPr>
          <p:nvPr>
            <p:ph type="ftr" sz="quarter" idx="11"/>
          </p:nvPr>
        </p:nvSpPr>
        <p:spPr/>
        <p:txBody>
          <a:bodyPr/>
          <a:lstStyle/>
          <a:p>
            <a:endParaRPr lang="en-PS"/>
          </a:p>
        </p:txBody>
      </p:sp>
      <p:sp>
        <p:nvSpPr>
          <p:cNvPr id="7" name="Slide Number Placeholder 6">
            <a:extLst>
              <a:ext uri="{FF2B5EF4-FFF2-40B4-BE49-F238E27FC236}">
                <a16:creationId xmlns:a16="http://schemas.microsoft.com/office/drawing/2014/main" id="{7D702B74-1D14-A746-85E2-EAD95AD2C679}"/>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2607610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A7FD-6A39-9443-BDF0-7714242666E8}"/>
              </a:ext>
            </a:extLst>
          </p:cNvPr>
          <p:cNvSpPr>
            <a:spLocks noGrp="1"/>
          </p:cNvSpPr>
          <p:nvPr>
            <p:ph type="title"/>
          </p:nvPr>
        </p:nvSpPr>
        <p:spPr>
          <a:xfrm>
            <a:off x="839788" y="365125"/>
            <a:ext cx="10515600" cy="1325563"/>
          </a:xfrm>
        </p:spPr>
        <p:txBody>
          <a:bodyPr/>
          <a:lstStyle/>
          <a:p>
            <a:r>
              <a:rPr lang="en-US"/>
              <a:t>Click to edit Master title style</a:t>
            </a:r>
            <a:endParaRPr lang="en-PS"/>
          </a:p>
        </p:txBody>
      </p:sp>
      <p:sp>
        <p:nvSpPr>
          <p:cNvPr id="3" name="Text Placeholder 2">
            <a:extLst>
              <a:ext uri="{FF2B5EF4-FFF2-40B4-BE49-F238E27FC236}">
                <a16:creationId xmlns:a16="http://schemas.microsoft.com/office/drawing/2014/main" id="{BB81DCCE-11A4-BE48-94BF-4D2A48A6C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BD0F2E-1102-F940-8116-AD09C5314D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5" name="Text Placeholder 4">
            <a:extLst>
              <a:ext uri="{FF2B5EF4-FFF2-40B4-BE49-F238E27FC236}">
                <a16:creationId xmlns:a16="http://schemas.microsoft.com/office/drawing/2014/main" id="{0E992B47-CC6C-6443-843B-E594A683A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E27A73-FCB8-924B-82A1-D352AAE3F9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7" name="Date Placeholder 6">
            <a:extLst>
              <a:ext uri="{FF2B5EF4-FFF2-40B4-BE49-F238E27FC236}">
                <a16:creationId xmlns:a16="http://schemas.microsoft.com/office/drawing/2014/main" id="{249C53A8-82A9-164E-B1EB-DD13258A8E32}"/>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8" name="Footer Placeholder 7">
            <a:extLst>
              <a:ext uri="{FF2B5EF4-FFF2-40B4-BE49-F238E27FC236}">
                <a16:creationId xmlns:a16="http://schemas.microsoft.com/office/drawing/2014/main" id="{817FE083-1AC2-0F45-8BE7-360B9A960E12}"/>
              </a:ext>
            </a:extLst>
          </p:cNvPr>
          <p:cNvSpPr>
            <a:spLocks noGrp="1"/>
          </p:cNvSpPr>
          <p:nvPr>
            <p:ph type="ftr" sz="quarter" idx="11"/>
          </p:nvPr>
        </p:nvSpPr>
        <p:spPr/>
        <p:txBody>
          <a:bodyPr/>
          <a:lstStyle/>
          <a:p>
            <a:endParaRPr lang="en-PS"/>
          </a:p>
        </p:txBody>
      </p:sp>
      <p:sp>
        <p:nvSpPr>
          <p:cNvPr id="9" name="Slide Number Placeholder 8">
            <a:extLst>
              <a:ext uri="{FF2B5EF4-FFF2-40B4-BE49-F238E27FC236}">
                <a16:creationId xmlns:a16="http://schemas.microsoft.com/office/drawing/2014/main" id="{FF59EE8D-921B-A544-98C9-DBB071E4CE80}"/>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174030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A251A-5F7F-BF4A-89CD-E35602835C86}"/>
              </a:ext>
            </a:extLst>
          </p:cNvPr>
          <p:cNvSpPr>
            <a:spLocks noGrp="1"/>
          </p:cNvSpPr>
          <p:nvPr>
            <p:ph type="title"/>
          </p:nvPr>
        </p:nvSpPr>
        <p:spPr/>
        <p:txBody>
          <a:bodyPr/>
          <a:lstStyle/>
          <a:p>
            <a:r>
              <a:rPr lang="en-US"/>
              <a:t>Click to edit Master title style</a:t>
            </a:r>
            <a:endParaRPr lang="en-PS"/>
          </a:p>
        </p:txBody>
      </p:sp>
      <p:sp>
        <p:nvSpPr>
          <p:cNvPr id="3" name="Date Placeholder 2">
            <a:extLst>
              <a:ext uri="{FF2B5EF4-FFF2-40B4-BE49-F238E27FC236}">
                <a16:creationId xmlns:a16="http://schemas.microsoft.com/office/drawing/2014/main" id="{CE339E0C-2957-304B-858A-CD18D7EC997A}"/>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4" name="Footer Placeholder 3">
            <a:extLst>
              <a:ext uri="{FF2B5EF4-FFF2-40B4-BE49-F238E27FC236}">
                <a16:creationId xmlns:a16="http://schemas.microsoft.com/office/drawing/2014/main" id="{FA42408C-1F32-494D-95EE-66020170CD1C}"/>
              </a:ext>
            </a:extLst>
          </p:cNvPr>
          <p:cNvSpPr>
            <a:spLocks noGrp="1"/>
          </p:cNvSpPr>
          <p:nvPr>
            <p:ph type="ftr" sz="quarter" idx="11"/>
          </p:nvPr>
        </p:nvSpPr>
        <p:spPr/>
        <p:txBody>
          <a:bodyPr/>
          <a:lstStyle/>
          <a:p>
            <a:endParaRPr lang="en-PS"/>
          </a:p>
        </p:txBody>
      </p:sp>
      <p:sp>
        <p:nvSpPr>
          <p:cNvPr id="5" name="Slide Number Placeholder 4">
            <a:extLst>
              <a:ext uri="{FF2B5EF4-FFF2-40B4-BE49-F238E27FC236}">
                <a16:creationId xmlns:a16="http://schemas.microsoft.com/office/drawing/2014/main" id="{E74DB005-E29A-4B48-8DAF-E6EA88346CCD}"/>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1738098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761FBE-1F84-2042-853A-9D8D4CC18687}"/>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3" name="Footer Placeholder 2">
            <a:extLst>
              <a:ext uri="{FF2B5EF4-FFF2-40B4-BE49-F238E27FC236}">
                <a16:creationId xmlns:a16="http://schemas.microsoft.com/office/drawing/2014/main" id="{42E4942E-0486-D844-AA55-B59DE8BC1162}"/>
              </a:ext>
            </a:extLst>
          </p:cNvPr>
          <p:cNvSpPr>
            <a:spLocks noGrp="1"/>
          </p:cNvSpPr>
          <p:nvPr>
            <p:ph type="ftr" sz="quarter" idx="11"/>
          </p:nvPr>
        </p:nvSpPr>
        <p:spPr/>
        <p:txBody>
          <a:bodyPr/>
          <a:lstStyle/>
          <a:p>
            <a:endParaRPr lang="en-PS"/>
          </a:p>
        </p:txBody>
      </p:sp>
      <p:sp>
        <p:nvSpPr>
          <p:cNvPr id="4" name="Slide Number Placeholder 3">
            <a:extLst>
              <a:ext uri="{FF2B5EF4-FFF2-40B4-BE49-F238E27FC236}">
                <a16:creationId xmlns:a16="http://schemas.microsoft.com/office/drawing/2014/main" id="{C98527CD-7B38-6940-8C84-235D93C376F4}"/>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90265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1A65-2FA7-FC4C-80BC-8F84308EBD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S"/>
          </a:p>
        </p:txBody>
      </p:sp>
      <p:sp>
        <p:nvSpPr>
          <p:cNvPr id="3" name="Content Placeholder 2">
            <a:extLst>
              <a:ext uri="{FF2B5EF4-FFF2-40B4-BE49-F238E27FC236}">
                <a16:creationId xmlns:a16="http://schemas.microsoft.com/office/drawing/2014/main" id="{6F7F0FA3-518E-AC4F-A3EF-B6B5A8B8E5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4" name="Text Placeholder 3">
            <a:extLst>
              <a:ext uri="{FF2B5EF4-FFF2-40B4-BE49-F238E27FC236}">
                <a16:creationId xmlns:a16="http://schemas.microsoft.com/office/drawing/2014/main" id="{1640E8B2-AA8B-9840-9111-89CA4EBE1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CBFA05-B569-E944-AF7E-460EF05AC9B6}"/>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6" name="Footer Placeholder 5">
            <a:extLst>
              <a:ext uri="{FF2B5EF4-FFF2-40B4-BE49-F238E27FC236}">
                <a16:creationId xmlns:a16="http://schemas.microsoft.com/office/drawing/2014/main" id="{5C15BD18-F93D-C84F-B53E-A349E20D93B2}"/>
              </a:ext>
            </a:extLst>
          </p:cNvPr>
          <p:cNvSpPr>
            <a:spLocks noGrp="1"/>
          </p:cNvSpPr>
          <p:nvPr>
            <p:ph type="ftr" sz="quarter" idx="11"/>
          </p:nvPr>
        </p:nvSpPr>
        <p:spPr/>
        <p:txBody>
          <a:bodyPr/>
          <a:lstStyle/>
          <a:p>
            <a:endParaRPr lang="en-PS"/>
          </a:p>
        </p:txBody>
      </p:sp>
      <p:sp>
        <p:nvSpPr>
          <p:cNvPr id="7" name="Slide Number Placeholder 6">
            <a:extLst>
              <a:ext uri="{FF2B5EF4-FFF2-40B4-BE49-F238E27FC236}">
                <a16:creationId xmlns:a16="http://schemas.microsoft.com/office/drawing/2014/main" id="{D5ABD35E-77F6-7841-A7B0-E7EC55BC872F}"/>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379592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CD9D-4BB3-4446-BB39-65AE5D5F3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S"/>
          </a:p>
        </p:txBody>
      </p:sp>
      <p:sp>
        <p:nvSpPr>
          <p:cNvPr id="3" name="Picture Placeholder 2">
            <a:extLst>
              <a:ext uri="{FF2B5EF4-FFF2-40B4-BE49-F238E27FC236}">
                <a16:creationId xmlns:a16="http://schemas.microsoft.com/office/drawing/2014/main" id="{4C80B01B-2EF4-7C49-A8A8-36EB669A6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S"/>
          </a:p>
        </p:txBody>
      </p:sp>
      <p:sp>
        <p:nvSpPr>
          <p:cNvPr id="4" name="Text Placeholder 3">
            <a:extLst>
              <a:ext uri="{FF2B5EF4-FFF2-40B4-BE49-F238E27FC236}">
                <a16:creationId xmlns:a16="http://schemas.microsoft.com/office/drawing/2014/main" id="{60AAA39D-3168-4348-9554-41177BE52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F758D-2AC4-1C40-ADD6-412391D04DDA}"/>
              </a:ext>
            </a:extLst>
          </p:cNvPr>
          <p:cNvSpPr>
            <a:spLocks noGrp="1"/>
          </p:cNvSpPr>
          <p:nvPr>
            <p:ph type="dt" sz="half" idx="10"/>
          </p:nvPr>
        </p:nvSpPr>
        <p:spPr/>
        <p:txBody>
          <a:bodyPr/>
          <a:lstStyle/>
          <a:p>
            <a:fld id="{44D2D7A9-2FA4-FB4D-9E78-42502DD6D533}" type="datetimeFigureOut">
              <a:rPr lang="en-PS" smtClean="0"/>
              <a:t>06/12/2021</a:t>
            </a:fld>
            <a:endParaRPr lang="en-PS"/>
          </a:p>
        </p:txBody>
      </p:sp>
      <p:sp>
        <p:nvSpPr>
          <p:cNvPr id="6" name="Footer Placeholder 5">
            <a:extLst>
              <a:ext uri="{FF2B5EF4-FFF2-40B4-BE49-F238E27FC236}">
                <a16:creationId xmlns:a16="http://schemas.microsoft.com/office/drawing/2014/main" id="{B99E3949-A315-0848-A48E-7523B228D770}"/>
              </a:ext>
            </a:extLst>
          </p:cNvPr>
          <p:cNvSpPr>
            <a:spLocks noGrp="1"/>
          </p:cNvSpPr>
          <p:nvPr>
            <p:ph type="ftr" sz="quarter" idx="11"/>
          </p:nvPr>
        </p:nvSpPr>
        <p:spPr/>
        <p:txBody>
          <a:bodyPr/>
          <a:lstStyle/>
          <a:p>
            <a:endParaRPr lang="en-PS"/>
          </a:p>
        </p:txBody>
      </p:sp>
      <p:sp>
        <p:nvSpPr>
          <p:cNvPr id="7" name="Slide Number Placeholder 6">
            <a:extLst>
              <a:ext uri="{FF2B5EF4-FFF2-40B4-BE49-F238E27FC236}">
                <a16:creationId xmlns:a16="http://schemas.microsoft.com/office/drawing/2014/main" id="{86CBBB2F-8E79-C84A-A825-9E947FA68240}"/>
              </a:ext>
            </a:extLst>
          </p:cNvPr>
          <p:cNvSpPr>
            <a:spLocks noGrp="1"/>
          </p:cNvSpPr>
          <p:nvPr>
            <p:ph type="sldNum" sz="quarter" idx="12"/>
          </p:nvPr>
        </p:nvSpPr>
        <p:spPr/>
        <p:txBody>
          <a:bodyPr/>
          <a:lstStyle/>
          <a:p>
            <a:fld id="{05A4DCDA-EABE-3247-AB9A-43DC348CBAA0}" type="slidenum">
              <a:rPr lang="en-PS" smtClean="0"/>
              <a:t>‹#›</a:t>
            </a:fld>
            <a:endParaRPr lang="en-PS"/>
          </a:p>
        </p:txBody>
      </p:sp>
    </p:spTree>
    <p:extLst>
      <p:ext uri="{BB962C8B-B14F-4D97-AF65-F5344CB8AC3E}">
        <p14:creationId xmlns:p14="http://schemas.microsoft.com/office/powerpoint/2010/main" val="278810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52ABB-385F-B64B-92D7-21940A950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S"/>
          </a:p>
        </p:txBody>
      </p:sp>
      <p:sp>
        <p:nvSpPr>
          <p:cNvPr id="3" name="Text Placeholder 2">
            <a:extLst>
              <a:ext uri="{FF2B5EF4-FFF2-40B4-BE49-F238E27FC236}">
                <a16:creationId xmlns:a16="http://schemas.microsoft.com/office/drawing/2014/main" id="{AB2619EA-385B-F046-AA85-009FE2272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S"/>
          </a:p>
        </p:txBody>
      </p:sp>
      <p:sp>
        <p:nvSpPr>
          <p:cNvPr id="4" name="Date Placeholder 3">
            <a:extLst>
              <a:ext uri="{FF2B5EF4-FFF2-40B4-BE49-F238E27FC236}">
                <a16:creationId xmlns:a16="http://schemas.microsoft.com/office/drawing/2014/main" id="{36FB121D-FF6E-4641-A433-6AD36F186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2D7A9-2FA4-FB4D-9E78-42502DD6D533}" type="datetimeFigureOut">
              <a:rPr lang="en-PS" smtClean="0"/>
              <a:t>06/12/2021</a:t>
            </a:fld>
            <a:endParaRPr lang="en-PS"/>
          </a:p>
        </p:txBody>
      </p:sp>
      <p:sp>
        <p:nvSpPr>
          <p:cNvPr id="5" name="Footer Placeholder 4">
            <a:extLst>
              <a:ext uri="{FF2B5EF4-FFF2-40B4-BE49-F238E27FC236}">
                <a16:creationId xmlns:a16="http://schemas.microsoft.com/office/drawing/2014/main" id="{052CD890-7E86-304A-BF87-7618F75FC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S"/>
          </a:p>
        </p:txBody>
      </p:sp>
      <p:sp>
        <p:nvSpPr>
          <p:cNvPr id="6" name="Slide Number Placeholder 5">
            <a:extLst>
              <a:ext uri="{FF2B5EF4-FFF2-40B4-BE49-F238E27FC236}">
                <a16:creationId xmlns:a16="http://schemas.microsoft.com/office/drawing/2014/main" id="{B936182C-FFD6-F842-A25D-18740BFD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4DCDA-EABE-3247-AB9A-43DC348CBAA0}" type="slidenum">
              <a:rPr lang="en-PS" smtClean="0"/>
              <a:t>‹#›</a:t>
            </a:fld>
            <a:endParaRPr lang="en-PS"/>
          </a:p>
        </p:txBody>
      </p:sp>
    </p:spTree>
    <p:extLst>
      <p:ext uri="{BB962C8B-B14F-4D97-AF65-F5344CB8AC3E}">
        <p14:creationId xmlns:p14="http://schemas.microsoft.com/office/powerpoint/2010/main" val="1054437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3.jpe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egetables and fruits in a row">
            <a:extLst>
              <a:ext uri="{FF2B5EF4-FFF2-40B4-BE49-F238E27FC236}">
                <a16:creationId xmlns:a16="http://schemas.microsoft.com/office/drawing/2014/main" id="{74EB0F3B-0B36-4558-AFBC-1863997AE126}"/>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EE38F8C4-D193-684F-B444-48FCC91E7784}"/>
              </a:ext>
            </a:extLst>
          </p:cNvPr>
          <p:cNvSpPr>
            <a:spLocks noGrp="1"/>
          </p:cNvSpPr>
          <p:nvPr>
            <p:ph type="ctrTitle"/>
          </p:nvPr>
        </p:nvSpPr>
        <p:spPr>
          <a:xfrm>
            <a:off x="1524000" y="1122362"/>
            <a:ext cx="9144000" cy="2900518"/>
          </a:xfrm>
        </p:spPr>
        <p:txBody>
          <a:bodyPr>
            <a:normAutofit/>
          </a:bodyPr>
          <a:lstStyle/>
          <a:p>
            <a:r>
              <a:rPr lang="en-PS">
                <a:solidFill>
                  <a:srgbClr val="FFFFFF"/>
                </a:solidFill>
              </a:rPr>
              <a:t>Nutrition focused physical examination</a:t>
            </a:r>
          </a:p>
        </p:txBody>
      </p:sp>
      <p:sp>
        <p:nvSpPr>
          <p:cNvPr id="3" name="Subtitle 2">
            <a:extLst>
              <a:ext uri="{FF2B5EF4-FFF2-40B4-BE49-F238E27FC236}">
                <a16:creationId xmlns:a16="http://schemas.microsoft.com/office/drawing/2014/main" id="{A90C463B-EA15-EA4E-818B-86015A6F8612}"/>
              </a:ext>
            </a:extLst>
          </p:cNvPr>
          <p:cNvSpPr>
            <a:spLocks noGrp="1"/>
          </p:cNvSpPr>
          <p:nvPr>
            <p:ph type="subTitle" idx="1"/>
          </p:nvPr>
        </p:nvSpPr>
        <p:spPr>
          <a:xfrm>
            <a:off x="1524000" y="4159404"/>
            <a:ext cx="9144000" cy="1098395"/>
          </a:xfrm>
        </p:spPr>
        <p:txBody>
          <a:bodyPr>
            <a:normAutofit/>
          </a:bodyPr>
          <a:lstStyle/>
          <a:p>
            <a:r>
              <a:rPr lang="en-PS" dirty="0">
                <a:solidFill>
                  <a:srgbClr val="FFFFFF"/>
                </a:solidFill>
              </a:rPr>
              <a:t>Alma Irshaid, MSc. MPH</a:t>
            </a:r>
          </a:p>
        </p:txBody>
      </p:sp>
    </p:spTree>
    <p:extLst>
      <p:ext uri="{BB962C8B-B14F-4D97-AF65-F5344CB8AC3E}">
        <p14:creationId xmlns:p14="http://schemas.microsoft.com/office/powerpoint/2010/main" val="1630138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BD012A-9DDA-2648-A858-A8EE4951BD0C}"/>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300" b="1" kern="1200" dirty="0">
                <a:solidFill>
                  <a:schemeClr val="tx1"/>
                </a:solidFill>
                <a:latin typeface="+mj-lt"/>
                <a:ea typeface="+mj-ea"/>
                <a:cs typeface="+mj-cs"/>
              </a:rPr>
              <a:t>D. Auscultation—listening to body sounds </a:t>
            </a:r>
            <a:endParaRPr lang="en-US" sz="3300" kern="1200" dirty="0">
              <a:solidFill>
                <a:schemeClr val="tx1"/>
              </a:solidFill>
              <a:latin typeface="+mj-lt"/>
              <a:ea typeface="+mj-ea"/>
              <a:cs typeface="+mj-cs"/>
            </a:endParaRP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79CB35-7C54-CA4D-B2B7-97F038E6AF0A}"/>
              </a:ext>
            </a:extLst>
          </p:cNvPr>
          <p:cNvSpPr>
            <a:spLocks noGrp="1"/>
          </p:cNvSpPr>
          <p:nvPr>
            <p:ph sz="half" idx="1"/>
          </p:nvPr>
        </p:nvSpPr>
        <p:spPr>
          <a:xfrm>
            <a:off x="67427" y="2615715"/>
            <a:ext cx="5629364" cy="3511943"/>
          </a:xfrm>
        </p:spPr>
        <p:txBody>
          <a:bodyPr vert="horz" lIns="91440" tIns="45720" rIns="91440" bIns="45720" rtlCol="0" anchor="ctr">
            <a:noAutofit/>
          </a:bodyPr>
          <a:lstStyle/>
          <a:p>
            <a:r>
              <a:rPr lang="en-US" dirty="0"/>
              <a:t>Auscultation is using the </a:t>
            </a:r>
            <a:r>
              <a:rPr lang="en-US" b="1" dirty="0">
                <a:highlight>
                  <a:srgbClr val="FFFF00"/>
                </a:highlight>
              </a:rPr>
              <a:t>sense of hearing to listen to body sounds </a:t>
            </a:r>
            <a:r>
              <a:rPr lang="en-US" dirty="0"/>
              <a:t>such as heart, lung, bowel sounds and blood vessels. Mastering the techniques of percussion and auscultation and interpreting findings requires hands-on supervised clinical experience. </a:t>
            </a:r>
          </a:p>
          <a:p>
            <a:endParaRPr lang="en-US" dirty="0"/>
          </a:p>
          <a:p>
            <a:endParaRPr lang="en-US" dirty="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Graphical user interface, application&#10;&#10;Description automatically generated">
            <a:extLst>
              <a:ext uri="{FF2B5EF4-FFF2-40B4-BE49-F238E27FC236}">
                <a16:creationId xmlns:a16="http://schemas.microsoft.com/office/drawing/2014/main" id="{2BDB93D2-536E-E64A-8D3C-94AC5EBD64D1}"/>
              </a:ext>
            </a:extLst>
          </p:cNvPr>
          <p:cNvPicPr>
            <a:picLocks noChangeAspect="1"/>
          </p:cNvPicPr>
          <p:nvPr/>
        </p:nvPicPr>
        <p:blipFill rotWithShape="1">
          <a:blip r:embed="rId2"/>
          <a:srcRect l="16158" t="18207" r="19367" b="23422"/>
          <a:stretch/>
        </p:blipFill>
        <p:spPr>
          <a:xfrm>
            <a:off x="5987738" y="587829"/>
            <a:ext cx="5628018" cy="4955215"/>
          </a:xfrm>
          <a:prstGeom prst="rect">
            <a:avLst/>
          </a:prstGeom>
        </p:spPr>
      </p:pic>
    </p:spTree>
    <p:extLst>
      <p:ext uri="{BB962C8B-B14F-4D97-AF65-F5344CB8AC3E}">
        <p14:creationId xmlns:p14="http://schemas.microsoft.com/office/powerpoint/2010/main" val="314678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073A64-F136-9644-B3E7-951058928314}"/>
              </a:ext>
            </a:extLst>
          </p:cNvPr>
          <p:cNvSpPr>
            <a:spLocks noGrp="1"/>
          </p:cNvSpPr>
          <p:nvPr>
            <p:ph type="title"/>
          </p:nvPr>
        </p:nvSpPr>
        <p:spPr/>
        <p:txBody>
          <a:bodyPr>
            <a:normAutofit/>
          </a:bodyPr>
          <a:lstStyle/>
          <a:p>
            <a:r>
              <a:rPr lang="en-US" dirty="0"/>
              <a:t>Nutrition diagnoses often used in conjunction with NFPA include:</a:t>
            </a:r>
            <a:endParaRPr lang="en-PS" dirty="0"/>
          </a:p>
        </p:txBody>
      </p:sp>
      <p:graphicFrame>
        <p:nvGraphicFramePr>
          <p:cNvPr id="48" name="Content Placeholder 5">
            <a:extLst>
              <a:ext uri="{FF2B5EF4-FFF2-40B4-BE49-F238E27FC236}">
                <a16:creationId xmlns:a16="http://schemas.microsoft.com/office/drawing/2014/main" id="{201F776E-0482-480B-A20A-9304A37C5C86}"/>
              </a:ext>
            </a:extLst>
          </p:cNvPr>
          <p:cNvGraphicFramePr>
            <a:graphicFrameLocks noGrp="1"/>
          </p:cNvGraphicFramePr>
          <p:nvPr>
            <p:ph idx="1"/>
            <p:extLst>
              <p:ext uri="{D42A27DB-BD31-4B8C-83A1-F6EECF244321}">
                <p14:modId xmlns:p14="http://schemas.microsoft.com/office/powerpoint/2010/main" val="2195625745"/>
              </p:ext>
            </p:extLst>
          </p:nvPr>
        </p:nvGraphicFramePr>
        <p:xfrm>
          <a:off x="220133" y="1825625"/>
          <a:ext cx="11734800" cy="4896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056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ross-section of a plant stem under a microscope">
            <a:extLst>
              <a:ext uri="{FF2B5EF4-FFF2-40B4-BE49-F238E27FC236}">
                <a16:creationId xmlns:a16="http://schemas.microsoft.com/office/drawing/2014/main" id="{E842AF96-3D75-409B-9A13-EDA54196124F}"/>
              </a:ext>
            </a:extLst>
          </p:cNvPr>
          <p:cNvPicPr>
            <a:picLocks noChangeAspect="1"/>
          </p:cNvPicPr>
          <p:nvPr/>
        </p:nvPicPr>
        <p:blipFill rotWithShape="1">
          <a:blip r:embed="rId2">
            <a:alphaModFix amt="50000"/>
          </a:blip>
          <a:srcRect t="2778" b="12952"/>
          <a:stretch/>
        </p:blipFill>
        <p:spPr>
          <a:xfrm>
            <a:off x="20" y="1"/>
            <a:ext cx="12191980" cy="6857999"/>
          </a:xfrm>
          <a:prstGeom prst="rect">
            <a:avLst/>
          </a:prstGeom>
        </p:spPr>
      </p:pic>
      <p:sp>
        <p:nvSpPr>
          <p:cNvPr id="4" name="Title 3">
            <a:extLst>
              <a:ext uri="{FF2B5EF4-FFF2-40B4-BE49-F238E27FC236}">
                <a16:creationId xmlns:a16="http://schemas.microsoft.com/office/drawing/2014/main" id="{351E8093-B460-1345-9B8B-587FB229A787}"/>
              </a:ext>
            </a:extLst>
          </p:cNvPr>
          <p:cNvSpPr>
            <a:spLocks noGrp="1"/>
          </p:cNvSpPr>
          <p:nvPr>
            <p:ph type="ctrTitle"/>
          </p:nvPr>
        </p:nvSpPr>
        <p:spPr>
          <a:xfrm>
            <a:off x="1524000" y="1122362"/>
            <a:ext cx="9144000" cy="2900518"/>
          </a:xfrm>
        </p:spPr>
        <p:txBody>
          <a:bodyPr>
            <a:normAutofit/>
          </a:bodyPr>
          <a:lstStyle/>
          <a:p>
            <a:r>
              <a:rPr lang="en-PS" b="1" dirty="0">
                <a:solidFill>
                  <a:srgbClr val="FFFFFF"/>
                </a:solidFill>
              </a:rPr>
              <a:t>Organs assessment</a:t>
            </a:r>
          </a:p>
        </p:txBody>
      </p:sp>
    </p:spTree>
    <p:extLst>
      <p:ext uri="{BB962C8B-B14F-4D97-AF65-F5344CB8AC3E}">
        <p14:creationId xmlns:p14="http://schemas.microsoft.com/office/powerpoint/2010/main" val="28855436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6CB2-4BE3-1148-ADBE-789082AA52AF}"/>
              </a:ext>
            </a:extLst>
          </p:cNvPr>
          <p:cNvSpPr>
            <a:spLocks noGrp="1"/>
          </p:cNvSpPr>
          <p:nvPr>
            <p:ph type="title"/>
          </p:nvPr>
        </p:nvSpPr>
        <p:spPr>
          <a:xfrm>
            <a:off x="1653363" y="365760"/>
            <a:ext cx="9367203" cy="1188720"/>
          </a:xfrm>
        </p:spPr>
        <p:txBody>
          <a:bodyPr>
            <a:normAutofit/>
          </a:bodyPr>
          <a:lstStyle/>
          <a:p>
            <a:pPr algn="ctr"/>
            <a:r>
              <a:rPr lang="en-PS" b="1" dirty="0"/>
              <a:t>Skin</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4E94B0E-D137-6B49-9690-19600920A306}"/>
              </a:ext>
            </a:extLst>
          </p:cNvPr>
          <p:cNvSpPr>
            <a:spLocks noGrp="1"/>
          </p:cNvSpPr>
          <p:nvPr>
            <p:ph idx="1"/>
          </p:nvPr>
        </p:nvSpPr>
        <p:spPr>
          <a:xfrm>
            <a:off x="971654" y="1920240"/>
            <a:ext cx="11065448" cy="4572000"/>
          </a:xfrm>
        </p:spPr>
        <p:txBody>
          <a:bodyPr anchor="t">
            <a:noAutofit/>
          </a:bodyPr>
          <a:lstStyle/>
          <a:p>
            <a:r>
              <a:rPr lang="en-US" sz="2600" dirty="0"/>
              <a:t>Its major function is to keep the body in homeostasis, as well as provide boundaries for body fluid, protect the underlying tissues, regulate body temperature, and synthesize vitamin D. </a:t>
            </a:r>
          </a:p>
          <a:p>
            <a:r>
              <a:rPr lang="en-US" sz="2600" dirty="0"/>
              <a:t>Nails and hair are considered accessory structures of the skin that aid in keeping the skin from dryness through oil and fluid production, as well as sharing vascular and nutrient supplies. </a:t>
            </a:r>
          </a:p>
          <a:p>
            <a:r>
              <a:rPr lang="en-US" sz="2600" dirty="0"/>
              <a:t>When observing the skin, the clinician should inspect the entire skin surface for changes in </a:t>
            </a:r>
            <a:r>
              <a:rPr lang="en-US" sz="2600" b="1" dirty="0"/>
              <a:t>color, texture, temperature, moisture, lesions, and mobility and turgor</a:t>
            </a:r>
            <a:r>
              <a:rPr lang="en-US" sz="2600" dirty="0"/>
              <a:t>. </a:t>
            </a:r>
          </a:p>
          <a:p>
            <a:r>
              <a:rPr lang="en-US" sz="2600" dirty="0"/>
              <a:t>Coloring of the skin is affected by the amount of blood flow, thickness, and melanin in skin. </a:t>
            </a:r>
          </a:p>
          <a:p>
            <a:endParaRPr lang="en-PS" sz="2600" dirty="0"/>
          </a:p>
        </p:txBody>
      </p:sp>
    </p:spTree>
    <p:extLst>
      <p:ext uri="{BB962C8B-B14F-4D97-AF65-F5344CB8AC3E}">
        <p14:creationId xmlns:p14="http://schemas.microsoft.com/office/powerpoint/2010/main" val="114689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4B2845-BAEC-4B4A-9EAF-04101F536C7D}"/>
              </a:ext>
            </a:extLst>
          </p:cNvPr>
          <p:cNvSpPr>
            <a:spLocks noGrp="1"/>
          </p:cNvSpPr>
          <p:nvPr>
            <p:ph idx="1"/>
          </p:nvPr>
        </p:nvSpPr>
        <p:spPr>
          <a:xfrm>
            <a:off x="284813" y="284812"/>
            <a:ext cx="11677338" cy="6573187"/>
          </a:xfrm>
        </p:spPr>
        <p:txBody>
          <a:bodyPr>
            <a:normAutofit/>
          </a:bodyPr>
          <a:lstStyle/>
          <a:p>
            <a:r>
              <a:rPr lang="en-US" dirty="0"/>
              <a:t>Skin color changes may be noticed on the lips/tongue, mucous membranes, fingernails, and palms of hands and feet. </a:t>
            </a:r>
          </a:p>
          <a:p>
            <a:r>
              <a:rPr lang="en-US" dirty="0"/>
              <a:t>The physical finding of pallor (unusual lightness of skin color compared with a normal hue) can be noted in the overall appearance, lower eyelid (conjunctiva), nail beds, and tongue. </a:t>
            </a:r>
          </a:p>
          <a:p>
            <a:r>
              <a:rPr lang="en-US" dirty="0"/>
              <a:t>These physical findings correlate with iron and/or B-complex vitamin deficiencies, as they are involved in hematologic processes. </a:t>
            </a:r>
          </a:p>
          <a:p>
            <a:r>
              <a:rPr lang="en-US" dirty="0"/>
              <a:t>Conditions that cause a reduced amount of hemoglobin in the blood due to anemia can lead to paleness in skin or mucous membranes and can occur in the following conditions: alcoholism, long-term parenteral nutrition (PN) support, and patients with partial </a:t>
            </a:r>
            <a:r>
              <a:rPr lang="en-US" dirty="0" err="1"/>
              <a:t>gastrectomies</a:t>
            </a:r>
            <a:r>
              <a:rPr lang="en-US" dirty="0"/>
              <a:t>.</a:t>
            </a:r>
          </a:p>
          <a:p>
            <a:r>
              <a:rPr lang="en-US" dirty="0"/>
              <a:t> Biotin deficiency, a water-soluble vitamin, can present with similar physical finding; however, this deficiency is commonly seen in patients receiving PN without biotin and individuals consuming a raw egg diet over an extended period. </a:t>
            </a:r>
          </a:p>
          <a:p>
            <a:endParaRPr lang="en-PS" dirty="0"/>
          </a:p>
        </p:txBody>
      </p:sp>
    </p:spTree>
    <p:extLst>
      <p:ext uri="{BB962C8B-B14F-4D97-AF65-F5344CB8AC3E}">
        <p14:creationId xmlns:p14="http://schemas.microsoft.com/office/powerpoint/2010/main" val="1855575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55EFD63-4A99-AB44-8437-E588C01EE50D}"/>
              </a:ext>
            </a:extLst>
          </p:cNvPr>
          <p:cNvSpPr>
            <a:spLocks noGrp="1"/>
          </p:cNvSpPr>
          <p:nvPr>
            <p:ph idx="1"/>
          </p:nvPr>
        </p:nvSpPr>
        <p:spPr>
          <a:xfrm>
            <a:off x="971654" y="1963711"/>
            <a:ext cx="11050457" cy="4706911"/>
          </a:xfrm>
        </p:spPr>
        <p:txBody>
          <a:bodyPr anchor="t">
            <a:normAutofit/>
          </a:bodyPr>
          <a:lstStyle/>
          <a:p>
            <a:r>
              <a:rPr lang="en-US" dirty="0"/>
              <a:t>Pigmentation of the skin (hypo/hyperpigmentation) can also be noted as a physical finding on the face, hands/fingers, chest cavity, and legs and feet.</a:t>
            </a:r>
          </a:p>
          <a:p>
            <a:r>
              <a:rPr lang="en-US" dirty="0"/>
              <a:t>Depigmentation of skin and hair (whitish, gray coloring) is a physical finding that can result from copper deficiency; however anemia, neutropenia( low neutrophils), and ataxia (</a:t>
            </a:r>
            <a:r>
              <a:rPr lang="en-US" b="1" dirty="0"/>
              <a:t>presence of abnormal, uncoordinated movements</a:t>
            </a:r>
            <a:r>
              <a:rPr lang="en-US" dirty="0"/>
              <a:t>) are more common manifestations of copper deficiency. </a:t>
            </a:r>
          </a:p>
          <a:p>
            <a:endParaRPr lang="en-PS" dirty="0"/>
          </a:p>
        </p:txBody>
      </p:sp>
      <p:pic>
        <p:nvPicPr>
          <p:cNvPr id="3073" name="Picture 1" descr="page19image24841264">
            <a:extLst>
              <a:ext uri="{FF2B5EF4-FFF2-40B4-BE49-F238E27FC236}">
                <a16:creationId xmlns:a16="http://schemas.microsoft.com/office/drawing/2014/main" id="{E6CBC24D-94D6-8341-89CD-EA904FD5E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56500" cy="1069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41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EE215957-3A7E-744E-9B4B-3A527EDA21B5}"/>
              </a:ext>
            </a:extLst>
          </p:cNvPr>
          <p:cNvPicPr>
            <a:picLocks noGrp="1" noChangeAspect="1"/>
          </p:cNvPicPr>
          <p:nvPr>
            <p:ph idx="1"/>
          </p:nvPr>
        </p:nvPicPr>
        <p:blipFill rotWithShape="1">
          <a:blip r:embed="rId2"/>
          <a:srcRect l="30543" t="15250" r="11085" b="14313"/>
          <a:stretch/>
        </p:blipFill>
        <p:spPr>
          <a:xfrm>
            <a:off x="1727200" y="134197"/>
            <a:ext cx="8737599" cy="6589605"/>
          </a:xfrm>
        </p:spPr>
      </p:pic>
    </p:spTree>
    <p:extLst>
      <p:ext uri="{BB962C8B-B14F-4D97-AF65-F5344CB8AC3E}">
        <p14:creationId xmlns:p14="http://schemas.microsoft.com/office/powerpoint/2010/main" val="17315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D618F02C-31E4-F344-A934-DEEC84C1BC13}"/>
              </a:ext>
            </a:extLst>
          </p:cNvPr>
          <p:cNvPicPr>
            <a:picLocks noGrp="1" noChangeAspect="1"/>
          </p:cNvPicPr>
          <p:nvPr>
            <p:ph idx="1"/>
          </p:nvPr>
        </p:nvPicPr>
        <p:blipFill rotWithShape="1">
          <a:blip r:embed="rId2"/>
          <a:srcRect l="19354" t="21086" r="21300" b="44496"/>
          <a:stretch/>
        </p:blipFill>
        <p:spPr>
          <a:xfrm>
            <a:off x="976809" y="1235579"/>
            <a:ext cx="10238381" cy="3711176"/>
          </a:xfrm>
        </p:spPr>
      </p:pic>
    </p:spTree>
    <p:extLst>
      <p:ext uri="{BB962C8B-B14F-4D97-AF65-F5344CB8AC3E}">
        <p14:creationId xmlns:p14="http://schemas.microsoft.com/office/powerpoint/2010/main" val="3927686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ED8248-C0EA-E244-8552-524F604F4B3D}"/>
              </a:ext>
            </a:extLst>
          </p:cNvPr>
          <p:cNvSpPr>
            <a:spLocks noGrp="1"/>
          </p:cNvSpPr>
          <p:nvPr>
            <p:ph type="title"/>
          </p:nvPr>
        </p:nvSpPr>
        <p:spPr>
          <a:xfrm>
            <a:off x="808638" y="386930"/>
            <a:ext cx="9236700" cy="1188950"/>
          </a:xfrm>
        </p:spPr>
        <p:txBody>
          <a:bodyPr anchor="b">
            <a:normAutofit/>
          </a:bodyPr>
          <a:lstStyle/>
          <a:p>
            <a:pPr algn="ctr"/>
            <a:r>
              <a:rPr lang="en-PS" sz="5400" dirty="0"/>
              <a:t>Nails</a:t>
            </a:r>
          </a:p>
        </p:txBody>
      </p:sp>
      <p:grpSp>
        <p:nvGrpSpPr>
          <p:cNvPr id="2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B104C2-4E47-2546-B623-189F9C981C91}"/>
              </a:ext>
            </a:extLst>
          </p:cNvPr>
          <p:cNvSpPr>
            <a:spLocks noGrp="1"/>
          </p:cNvSpPr>
          <p:nvPr>
            <p:ph idx="1"/>
          </p:nvPr>
        </p:nvSpPr>
        <p:spPr>
          <a:xfrm>
            <a:off x="0" y="2322999"/>
            <a:ext cx="11383361" cy="4147845"/>
          </a:xfrm>
        </p:spPr>
        <p:txBody>
          <a:bodyPr anchor="ctr">
            <a:normAutofit/>
          </a:bodyPr>
          <a:lstStyle/>
          <a:p>
            <a:r>
              <a:rPr lang="en-US" sz="2500" dirty="0"/>
              <a:t>Inspection and palpation of the nail should be performed to assess for </a:t>
            </a:r>
            <a:r>
              <a:rPr lang="en-US" sz="2500" b="1" dirty="0"/>
              <a:t>color, capillary refill, and texture.</a:t>
            </a:r>
            <a:r>
              <a:rPr lang="en-US" sz="2500" dirty="0"/>
              <a:t> </a:t>
            </a:r>
          </a:p>
          <a:p>
            <a:r>
              <a:rPr lang="en-US" sz="2500" dirty="0"/>
              <a:t>The nail plate gets its pink color from the vascular nail bed, to which the nail plate is firmly attached. If the color of the nail bed changes to either a </a:t>
            </a:r>
            <a:r>
              <a:rPr lang="en-US" sz="2500" u="sng" dirty="0"/>
              <a:t>whitish or bluish hue</a:t>
            </a:r>
            <a:r>
              <a:rPr lang="en-US" sz="2500" dirty="0"/>
              <a:t>, anemia or cyanosis may be present. </a:t>
            </a:r>
          </a:p>
          <a:p>
            <a:r>
              <a:rPr lang="en-US" sz="2500" dirty="0"/>
              <a:t>Capillary refill time is a short test done by pressing on the nail bed to see if the pinkish color returns within 2 seconds. Slow capillary refill of greater than 2 seconds may indicate </a:t>
            </a:r>
            <a:r>
              <a:rPr lang="en-US" sz="2500" b="1" dirty="0"/>
              <a:t>impaired peripheral vascular flow or dehydration</a:t>
            </a:r>
            <a:r>
              <a:rPr lang="en-US" sz="2500" dirty="0"/>
              <a:t>. </a:t>
            </a:r>
          </a:p>
          <a:p>
            <a:r>
              <a:rPr lang="en-US" sz="2500" dirty="0"/>
              <a:t>Texture changes of thinness, brittleness, and rigidity can relate to </a:t>
            </a:r>
            <a:r>
              <a:rPr lang="en-US" sz="2500" b="1" dirty="0"/>
              <a:t>iron deficiency anemia and to suboptimal dietary protein</a:t>
            </a:r>
            <a:r>
              <a:rPr lang="en-US" sz="2500" dirty="0"/>
              <a:t>. </a:t>
            </a:r>
          </a:p>
          <a:p>
            <a:endParaRPr lang="en-PS" sz="2000" dirty="0"/>
          </a:p>
        </p:txBody>
      </p:sp>
      <p:pic>
        <p:nvPicPr>
          <p:cNvPr id="16" name="Graphic 15" descr="Fingerprint">
            <a:extLst>
              <a:ext uri="{FF2B5EF4-FFF2-40B4-BE49-F238E27FC236}">
                <a16:creationId xmlns:a16="http://schemas.microsoft.com/office/drawing/2014/main" id="{4933F54A-6EEB-2348-88CA-8BA2B5B2CF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37000" y="697924"/>
            <a:ext cx="914400" cy="914400"/>
          </a:xfrm>
          <a:prstGeom prst="rect">
            <a:avLst/>
          </a:prstGeom>
        </p:spPr>
      </p:pic>
    </p:spTree>
    <p:extLst>
      <p:ext uri="{BB962C8B-B14F-4D97-AF65-F5344CB8AC3E}">
        <p14:creationId xmlns:p14="http://schemas.microsoft.com/office/powerpoint/2010/main" val="715480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9B17EE95-07D8-8943-84DA-878778D5F359}"/>
              </a:ext>
            </a:extLst>
          </p:cNvPr>
          <p:cNvPicPr>
            <a:picLocks noGrp="1" noChangeAspect="1"/>
          </p:cNvPicPr>
          <p:nvPr>
            <p:ph idx="1"/>
          </p:nvPr>
        </p:nvPicPr>
        <p:blipFill rotWithShape="1">
          <a:blip r:embed="rId2"/>
          <a:srcRect l="24219" t="13304" r="5734" b="10811"/>
          <a:stretch/>
        </p:blipFill>
        <p:spPr>
          <a:xfrm>
            <a:off x="1320800" y="13229"/>
            <a:ext cx="10109200" cy="6844771"/>
          </a:xfrm>
        </p:spPr>
      </p:pic>
    </p:spTree>
    <p:extLst>
      <p:ext uri="{BB962C8B-B14F-4D97-AF65-F5344CB8AC3E}">
        <p14:creationId xmlns:p14="http://schemas.microsoft.com/office/powerpoint/2010/main" val="1574483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5A6BA699-7B90-DF4B-A832-785CCA673444}"/>
              </a:ext>
            </a:extLst>
          </p:cNvPr>
          <p:cNvSpPr>
            <a:spLocks noGrp="1"/>
          </p:cNvSpPr>
          <p:nvPr>
            <p:ph type="title"/>
          </p:nvPr>
        </p:nvSpPr>
        <p:spPr>
          <a:xfrm>
            <a:off x="925913" y="1504294"/>
            <a:ext cx="3644489" cy="2414488"/>
          </a:xfrm>
        </p:spPr>
        <p:txBody>
          <a:bodyPr anchor="t">
            <a:normAutofit/>
          </a:bodyPr>
          <a:lstStyle/>
          <a:p>
            <a:r>
              <a:rPr lang="en-PS" sz="8000" b="1" dirty="0">
                <a:solidFill>
                  <a:srgbClr val="FFFFFF"/>
                </a:solidFill>
              </a:rPr>
              <a:t>NFLP</a:t>
            </a:r>
          </a:p>
        </p:txBody>
      </p:sp>
      <p:sp>
        <p:nvSpPr>
          <p:cNvPr id="3" name="Content Placeholder 2">
            <a:extLst>
              <a:ext uri="{FF2B5EF4-FFF2-40B4-BE49-F238E27FC236}">
                <a16:creationId xmlns:a16="http://schemas.microsoft.com/office/drawing/2014/main" id="{A79C9A04-5B5F-5346-86F2-5049427F42CE}"/>
              </a:ext>
            </a:extLst>
          </p:cNvPr>
          <p:cNvSpPr>
            <a:spLocks noGrp="1"/>
          </p:cNvSpPr>
          <p:nvPr>
            <p:ph idx="1"/>
          </p:nvPr>
        </p:nvSpPr>
        <p:spPr>
          <a:xfrm>
            <a:off x="5496316" y="186267"/>
            <a:ext cx="6692636" cy="6468533"/>
          </a:xfrm>
        </p:spPr>
        <p:txBody>
          <a:bodyPr>
            <a:noAutofit/>
          </a:bodyPr>
          <a:lstStyle/>
          <a:p>
            <a:r>
              <a:rPr lang="en-US" sz="2400" dirty="0"/>
              <a:t>ASPEN and the Academy of Nutrition &amp; Dietetics defined </a:t>
            </a:r>
            <a:r>
              <a:rPr lang="en-US" sz="2400" b="1" dirty="0"/>
              <a:t>malnutrition based on the characteristics of insufficient energy intake, weight loss, loss of muscle mass, loss of subcutaneous fat, localized or generalized fluid accumulation and decreased functional status</a:t>
            </a:r>
            <a:r>
              <a:rPr lang="en-US" sz="2400" dirty="0"/>
              <a:t>. </a:t>
            </a:r>
          </a:p>
          <a:p>
            <a:r>
              <a:rPr lang="en-US" sz="2400" dirty="0"/>
              <a:t>The last four are best assessed by a physical exam.</a:t>
            </a:r>
          </a:p>
          <a:p>
            <a:r>
              <a:rPr lang="en-US" sz="2400" dirty="0"/>
              <a:t>When doing an NFPE, the dietitian begins by </a:t>
            </a:r>
            <a:r>
              <a:rPr lang="en-US" sz="2400" b="1" dirty="0"/>
              <a:t>visually</a:t>
            </a:r>
            <a:r>
              <a:rPr lang="en-US" sz="2400" dirty="0"/>
              <a:t> examining the patient to search for physical signs of nutrition status. This includes overall state of physical health, level of frailty or fitness, posture, and body symmetry. </a:t>
            </a:r>
          </a:p>
          <a:p>
            <a:r>
              <a:rPr lang="en-US" sz="2400" dirty="0"/>
              <a:t>The shape, texture, and color of the fingernails and the color and texture of the skin can reveal a number of nutrient deficiencies or nutrition-related diseases that might not be detected by lab work. </a:t>
            </a:r>
          </a:p>
          <a:p>
            <a:endParaRPr lang="en-PS" sz="2400" dirty="0"/>
          </a:p>
        </p:txBody>
      </p:sp>
    </p:spTree>
    <p:extLst>
      <p:ext uri="{BB962C8B-B14F-4D97-AF65-F5344CB8AC3E}">
        <p14:creationId xmlns:p14="http://schemas.microsoft.com/office/powerpoint/2010/main" val="697302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37973AE6-E2E3-B146-94EE-42D24DF721CD}"/>
              </a:ext>
            </a:extLst>
          </p:cNvPr>
          <p:cNvPicPr>
            <a:picLocks noGrp="1" noChangeAspect="1"/>
          </p:cNvPicPr>
          <p:nvPr>
            <p:ph idx="1"/>
          </p:nvPr>
        </p:nvPicPr>
        <p:blipFill rotWithShape="1">
          <a:blip r:embed="rId2"/>
          <a:srcRect l="34191" t="27703" r="13760" b="21707"/>
          <a:stretch/>
        </p:blipFill>
        <p:spPr>
          <a:xfrm>
            <a:off x="1134533" y="338667"/>
            <a:ext cx="10176934" cy="6182248"/>
          </a:xfrm>
        </p:spPr>
      </p:pic>
    </p:spTree>
    <p:extLst>
      <p:ext uri="{BB962C8B-B14F-4D97-AF65-F5344CB8AC3E}">
        <p14:creationId xmlns:p14="http://schemas.microsoft.com/office/powerpoint/2010/main" val="347625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D618F02C-31E4-F344-A934-DEEC84C1BC13}"/>
              </a:ext>
            </a:extLst>
          </p:cNvPr>
          <p:cNvPicPr>
            <a:picLocks noGrp="1" noChangeAspect="1"/>
          </p:cNvPicPr>
          <p:nvPr>
            <p:ph idx="1"/>
          </p:nvPr>
        </p:nvPicPr>
        <p:blipFill rotWithShape="1">
          <a:blip r:embed="rId2"/>
          <a:srcRect l="19354" t="21086" r="21300" b="37823"/>
          <a:stretch/>
        </p:blipFill>
        <p:spPr>
          <a:xfrm>
            <a:off x="1286933" y="695933"/>
            <a:ext cx="10238381" cy="4430703"/>
          </a:xfrm>
        </p:spPr>
      </p:pic>
      <p:sp>
        <p:nvSpPr>
          <p:cNvPr id="2" name="Rectangle 1">
            <a:extLst>
              <a:ext uri="{FF2B5EF4-FFF2-40B4-BE49-F238E27FC236}">
                <a16:creationId xmlns:a16="http://schemas.microsoft.com/office/drawing/2014/main" id="{2F484152-EE9F-2948-857B-C197004AF227}"/>
              </a:ext>
            </a:extLst>
          </p:cNvPr>
          <p:cNvSpPr/>
          <p:nvPr/>
        </p:nvSpPr>
        <p:spPr>
          <a:xfrm>
            <a:off x="1469036" y="4227226"/>
            <a:ext cx="9773587" cy="884420"/>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S"/>
          </a:p>
        </p:txBody>
      </p:sp>
    </p:spTree>
    <p:extLst>
      <p:ext uri="{BB962C8B-B14F-4D97-AF65-F5344CB8AC3E}">
        <p14:creationId xmlns:p14="http://schemas.microsoft.com/office/powerpoint/2010/main" val="2378287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6973-1F16-9147-B30B-E5C1DC15F394}"/>
              </a:ext>
            </a:extLst>
          </p:cNvPr>
          <p:cNvSpPr>
            <a:spLocks noGrp="1"/>
          </p:cNvSpPr>
          <p:nvPr>
            <p:ph type="title"/>
          </p:nvPr>
        </p:nvSpPr>
        <p:spPr>
          <a:xfrm>
            <a:off x="1913468" y="365125"/>
            <a:ext cx="9440332" cy="1325563"/>
          </a:xfrm>
        </p:spPr>
        <p:txBody>
          <a:bodyPr>
            <a:normAutofit/>
          </a:bodyPr>
          <a:lstStyle/>
          <a:p>
            <a:pPr algn="ctr"/>
            <a:r>
              <a:rPr lang="en-PS" sz="5400" dirty="0"/>
              <a:t>Hair/Head</a:t>
            </a:r>
          </a:p>
        </p:txBody>
      </p:sp>
      <p:sp>
        <p:nvSpPr>
          <p:cNvPr id="19" name="Rectangle 9">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BB4A4C-7B88-E84D-BB94-A986B84DB03D}"/>
              </a:ext>
            </a:extLst>
          </p:cNvPr>
          <p:cNvSpPr>
            <a:spLocks noGrp="1"/>
          </p:cNvSpPr>
          <p:nvPr>
            <p:ph idx="1"/>
          </p:nvPr>
        </p:nvSpPr>
        <p:spPr>
          <a:xfrm>
            <a:off x="838200" y="1825625"/>
            <a:ext cx="10515600" cy="4351338"/>
          </a:xfrm>
        </p:spPr>
        <p:txBody>
          <a:bodyPr>
            <a:normAutofit/>
          </a:bodyPr>
          <a:lstStyle/>
          <a:p>
            <a:r>
              <a:rPr lang="en-US" dirty="0"/>
              <a:t>Inspection and palpation of the head, scalp, and hair should be performed to assess for </a:t>
            </a:r>
            <a:r>
              <a:rPr lang="en-US" b="1" dirty="0"/>
              <a:t>quantity, distribution, and texture</a:t>
            </a:r>
            <a:r>
              <a:rPr lang="en-US" dirty="0"/>
              <a:t>. </a:t>
            </a:r>
          </a:p>
          <a:p>
            <a:r>
              <a:rPr lang="en-US" dirty="0"/>
              <a:t>Looking for hair loss and diffuse and/or patchy areas on the scalp and head may assist in assessing hair quality. </a:t>
            </a:r>
          </a:p>
          <a:p>
            <a:r>
              <a:rPr lang="en-US" dirty="0"/>
              <a:t>These physical findings can relate to protein deficiencies or malnutrition, as well as biotin and zinc deficiency. The water-soluble vitamin biotin is needed for hair growth and can relate to the clinical finding of sparse hair (alopecia). </a:t>
            </a:r>
          </a:p>
          <a:p>
            <a:r>
              <a:rPr lang="en-US" dirty="0"/>
              <a:t>The physical finding of corkscrew hair at the base of the follicle is indicative of vitamin C deficiency. </a:t>
            </a:r>
          </a:p>
          <a:p>
            <a:endParaRPr lang="en-US" dirty="0"/>
          </a:p>
          <a:p>
            <a:endParaRPr lang="en-US" dirty="0"/>
          </a:p>
          <a:p>
            <a:endParaRPr lang="en-PS" dirty="0"/>
          </a:p>
        </p:txBody>
      </p:sp>
    </p:spTree>
    <p:extLst>
      <p:ext uri="{BB962C8B-B14F-4D97-AF65-F5344CB8AC3E}">
        <p14:creationId xmlns:p14="http://schemas.microsoft.com/office/powerpoint/2010/main" val="1836419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5E321EB5-0B30-B646-AA34-7FA4C8EBD6C5}"/>
              </a:ext>
            </a:extLst>
          </p:cNvPr>
          <p:cNvPicPr>
            <a:picLocks noGrp="1" noChangeAspect="1"/>
          </p:cNvPicPr>
          <p:nvPr>
            <p:ph idx="1"/>
          </p:nvPr>
        </p:nvPicPr>
        <p:blipFill rotWithShape="1">
          <a:blip r:embed="rId2"/>
          <a:srcRect l="19597" t="14083" r="17166" b="47654"/>
          <a:stretch/>
        </p:blipFill>
        <p:spPr>
          <a:xfrm>
            <a:off x="1540933" y="144714"/>
            <a:ext cx="9110133" cy="3445152"/>
          </a:xfrm>
        </p:spPr>
      </p:pic>
      <p:pic>
        <p:nvPicPr>
          <p:cNvPr id="3" name="Content Placeholder 4" descr="Graphical user interface, text, application&#10;&#10;Description automatically generated">
            <a:extLst>
              <a:ext uri="{FF2B5EF4-FFF2-40B4-BE49-F238E27FC236}">
                <a16:creationId xmlns:a16="http://schemas.microsoft.com/office/drawing/2014/main" id="{4EFD1093-1B2F-2C4F-A6DD-7B84490C17BB}"/>
              </a:ext>
            </a:extLst>
          </p:cNvPr>
          <p:cNvPicPr>
            <a:picLocks noChangeAspect="1"/>
          </p:cNvPicPr>
          <p:nvPr/>
        </p:nvPicPr>
        <p:blipFill rotWithShape="1">
          <a:blip r:embed="rId2"/>
          <a:srcRect l="19597" t="50537" r="48785" b="11200"/>
          <a:stretch/>
        </p:blipFill>
        <p:spPr>
          <a:xfrm>
            <a:off x="3962400" y="3412848"/>
            <a:ext cx="4555067" cy="3445152"/>
          </a:xfrm>
          <a:prstGeom prst="rect">
            <a:avLst/>
          </a:prstGeom>
        </p:spPr>
      </p:pic>
    </p:spTree>
    <p:extLst>
      <p:ext uri="{BB962C8B-B14F-4D97-AF65-F5344CB8AC3E}">
        <p14:creationId xmlns:p14="http://schemas.microsoft.com/office/powerpoint/2010/main" val="875475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E8797917-CBE1-E34D-AFA9-106B4A2D1DA5}"/>
              </a:ext>
            </a:extLst>
          </p:cNvPr>
          <p:cNvPicPr>
            <a:picLocks noGrp="1" noChangeAspect="1"/>
          </p:cNvPicPr>
          <p:nvPr>
            <p:ph idx="1"/>
          </p:nvPr>
        </p:nvPicPr>
        <p:blipFill rotWithShape="1">
          <a:blip r:embed="rId2"/>
          <a:srcRect l="16922" t="15639" r="18382" b="24431"/>
          <a:stretch/>
        </p:blipFill>
        <p:spPr>
          <a:xfrm>
            <a:off x="677333" y="291876"/>
            <a:ext cx="10837333" cy="6274247"/>
          </a:xfrm>
        </p:spPr>
      </p:pic>
    </p:spTree>
    <p:extLst>
      <p:ext uri="{BB962C8B-B14F-4D97-AF65-F5344CB8AC3E}">
        <p14:creationId xmlns:p14="http://schemas.microsoft.com/office/powerpoint/2010/main" val="340768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7F89-7D56-1D43-9C32-960C45E8D96A}"/>
              </a:ext>
            </a:extLst>
          </p:cNvPr>
          <p:cNvSpPr>
            <a:spLocks noGrp="1"/>
          </p:cNvSpPr>
          <p:nvPr>
            <p:ph type="title"/>
          </p:nvPr>
        </p:nvSpPr>
        <p:spPr/>
        <p:txBody>
          <a:bodyPr/>
          <a:lstStyle/>
          <a:p>
            <a:r>
              <a:rPr lang="en-PS" dirty="0"/>
              <a:t>Eyes</a:t>
            </a:r>
          </a:p>
        </p:txBody>
      </p:sp>
      <p:sp>
        <p:nvSpPr>
          <p:cNvPr id="3" name="Content Placeholder 2">
            <a:extLst>
              <a:ext uri="{FF2B5EF4-FFF2-40B4-BE49-F238E27FC236}">
                <a16:creationId xmlns:a16="http://schemas.microsoft.com/office/drawing/2014/main" id="{CB468535-A328-5C41-BD1F-198DEE068240}"/>
              </a:ext>
            </a:extLst>
          </p:cNvPr>
          <p:cNvSpPr>
            <a:spLocks noGrp="1"/>
          </p:cNvSpPr>
          <p:nvPr>
            <p:ph idx="1"/>
          </p:nvPr>
        </p:nvSpPr>
        <p:spPr>
          <a:xfrm>
            <a:off x="118533" y="1456267"/>
            <a:ext cx="11921067" cy="5232400"/>
          </a:xfrm>
        </p:spPr>
        <p:txBody>
          <a:bodyPr>
            <a:normAutofit/>
          </a:bodyPr>
          <a:lstStyle/>
          <a:p>
            <a:r>
              <a:rPr lang="en-US" dirty="0"/>
              <a:t>During the patient interview, note if changes in night vision, dryness, and/or inability to produce tears are physical findings mentioned. </a:t>
            </a:r>
          </a:p>
          <a:p>
            <a:r>
              <a:rPr lang="en-US" dirty="0"/>
              <a:t>The most common consequence of vitamin A deficiency is night blindness and the presence of foamy, superficial patches on the bulbar conjunctiva known as </a:t>
            </a:r>
            <a:r>
              <a:rPr lang="en-US" dirty="0" err="1"/>
              <a:t>Bitot’s</a:t>
            </a:r>
            <a:r>
              <a:rPr lang="en-US" dirty="0"/>
              <a:t> spots.</a:t>
            </a:r>
          </a:p>
          <a:p>
            <a:r>
              <a:rPr lang="en-US" dirty="0"/>
              <a:t>Cornea softening (</a:t>
            </a:r>
            <a:r>
              <a:rPr lang="en-US" dirty="0" err="1"/>
              <a:t>kerotomalacia</a:t>
            </a:r>
            <a:r>
              <a:rPr lang="en-US" dirty="0"/>
              <a:t>) around the eye lens can appear in the late more severe stage of vitamin A deficiency prior to blindness. </a:t>
            </a:r>
          </a:p>
          <a:p>
            <a:r>
              <a:rPr lang="en-US" dirty="0"/>
              <a:t>If any of these physical findings are present, blood tests (assessed by serum retinol or retinol binding protein) can determine if a possible VAD is present.</a:t>
            </a:r>
          </a:p>
          <a:p>
            <a:r>
              <a:rPr lang="en-US" dirty="0"/>
              <a:t>a penlight can be used to inspect the eyes for color changes in the conjunctiva and sclera to assess for the appearance of pallor compared with a pink hue ,which can be indicative of iron deficiency. </a:t>
            </a:r>
          </a:p>
          <a:p>
            <a:endParaRPr lang="en-PS" dirty="0"/>
          </a:p>
        </p:txBody>
      </p:sp>
    </p:spTree>
    <p:extLst>
      <p:ext uri="{BB962C8B-B14F-4D97-AF65-F5344CB8AC3E}">
        <p14:creationId xmlns:p14="http://schemas.microsoft.com/office/powerpoint/2010/main" val="1537576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0352555A-53DC-9446-99D9-A838951BADBD}"/>
              </a:ext>
            </a:extLst>
          </p:cNvPr>
          <p:cNvPicPr>
            <a:picLocks noGrp="1" noChangeAspect="1"/>
          </p:cNvPicPr>
          <p:nvPr>
            <p:ph idx="1"/>
          </p:nvPr>
        </p:nvPicPr>
        <p:blipFill rotWithShape="1">
          <a:blip r:embed="rId2"/>
          <a:srcRect l="20571" t="16028" r="16922" b="11978"/>
          <a:stretch/>
        </p:blipFill>
        <p:spPr>
          <a:xfrm>
            <a:off x="1710266" y="271954"/>
            <a:ext cx="8771467" cy="6314091"/>
          </a:xfrm>
        </p:spPr>
      </p:pic>
    </p:spTree>
    <p:extLst>
      <p:ext uri="{BB962C8B-B14F-4D97-AF65-F5344CB8AC3E}">
        <p14:creationId xmlns:p14="http://schemas.microsoft.com/office/powerpoint/2010/main" val="1142192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Word&#10;&#10;Description automatically generated">
            <a:extLst>
              <a:ext uri="{FF2B5EF4-FFF2-40B4-BE49-F238E27FC236}">
                <a16:creationId xmlns:a16="http://schemas.microsoft.com/office/drawing/2014/main" id="{89567105-16FC-0441-901F-1B308E02E80D}"/>
              </a:ext>
            </a:extLst>
          </p:cNvPr>
          <p:cNvPicPr>
            <a:picLocks noGrp="1" noChangeAspect="1"/>
          </p:cNvPicPr>
          <p:nvPr>
            <p:ph idx="1"/>
          </p:nvPr>
        </p:nvPicPr>
        <p:blipFill rotWithShape="1">
          <a:blip r:embed="rId2"/>
          <a:srcRect l="35894" t="12915" r="25191" b="15870"/>
          <a:stretch/>
        </p:blipFill>
        <p:spPr>
          <a:xfrm>
            <a:off x="541868" y="252730"/>
            <a:ext cx="5554132" cy="6352539"/>
          </a:xfrm>
        </p:spPr>
      </p:pic>
      <p:pic>
        <p:nvPicPr>
          <p:cNvPr id="6" name="Content Placeholder 4" descr="Graphical user interface&#10;&#10;Description automatically generated with medium confidence">
            <a:extLst>
              <a:ext uri="{FF2B5EF4-FFF2-40B4-BE49-F238E27FC236}">
                <a16:creationId xmlns:a16="http://schemas.microsoft.com/office/drawing/2014/main" id="{E2424698-5242-BD4F-A143-DFED96117CFC}"/>
              </a:ext>
            </a:extLst>
          </p:cNvPr>
          <p:cNvPicPr>
            <a:picLocks noChangeAspect="1"/>
          </p:cNvPicPr>
          <p:nvPr/>
        </p:nvPicPr>
        <p:blipFill rotWithShape="1">
          <a:blip r:embed="rId3"/>
          <a:srcRect l="19355" t="16029" r="13760" b="15092"/>
          <a:stretch/>
        </p:blipFill>
        <p:spPr>
          <a:xfrm>
            <a:off x="5869598" y="1280621"/>
            <a:ext cx="6322401" cy="4933911"/>
          </a:xfrm>
          <a:prstGeom prst="rect">
            <a:avLst/>
          </a:prstGeom>
        </p:spPr>
      </p:pic>
    </p:spTree>
    <p:extLst>
      <p:ext uri="{BB962C8B-B14F-4D97-AF65-F5344CB8AC3E}">
        <p14:creationId xmlns:p14="http://schemas.microsoft.com/office/powerpoint/2010/main" val="2699208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F3E05E-C44E-724D-84C0-EBC008E40EEC}"/>
              </a:ext>
            </a:extLst>
          </p:cNvPr>
          <p:cNvSpPr>
            <a:spLocks noGrp="1"/>
          </p:cNvSpPr>
          <p:nvPr>
            <p:ph type="title"/>
          </p:nvPr>
        </p:nvSpPr>
        <p:spPr>
          <a:xfrm>
            <a:off x="1106599" y="0"/>
            <a:ext cx="9849751" cy="1027938"/>
          </a:xfrm>
        </p:spPr>
        <p:txBody>
          <a:bodyPr anchor="b">
            <a:normAutofit/>
          </a:bodyPr>
          <a:lstStyle/>
          <a:p>
            <a:pPr algn="ctr"/>
            <a:r>
              <a:rPr lang="en-PS" sz="5400" dirty="0"/>
              <a:t>Mouth</a:t>
            </a:r>
          </a:p>
        </p:txBody>
      </p:sp>
      <p:sp>
        <p:nvSpPr>
          <p:cNvPr id="3" name="Content Placeholder 2">
            <a:extLst>
              <a:ext uri="{FF2B5EF4-FFF2-40B4-BE49-F238E27FC236}">
                <a16:creationId xmlns:a16="http://schemas.microsoft.com/office/drawing/2014/main" id="{4308BA67-9B87-C14A-9A65-5C5E8D789A52}"/>
              </a:ext>
            </a:extLst>
          </p:cNvPr>
          <p:cNvSpPr>
            <a:spLocks noGrp="1"/>
          </p:cNvSpPr>
          <p:nvPr>
            <p:ph idx="1"/>
          </p:nvPr>
        </p:nvSpPr>
        <p:spPr>
          <a:xfrm>
            <a:off x="579528" y="1027938"/>
            <a:ext cx="11460072" cy="5356233"/>
          </a:xfrm>
        </p:spPr>
        <p:txBody>
          <a:bodyPr anchor="ctr">
            <a:noAutofit/>
          </a:bodyPr>
          <a:lstStyle/>
          <a:p>
            <a:r>
              <a:rPr lang="en-US" sz="2200" dirty="0"/>
              <a:t>Vitamin and mineral deficiency can manifest within the oral cavity in a relatively short period of time because of the </a:t>
            </a:r>
            <a:r>
              <a:rPr lang="en-US" sz="2200" u="sng" dirty="0"/>
              <a:t>3- to 7-day turnover rate </a:t>
            </a:r>
            <a:r>
              <a:rPr lang="en-US" sz="2200" dirty="0"/>
              <a:t>of most oral mucosal cells.</a:t>
            </a:r>
          </a:p>
          <a:p>
            <a:r>
              <a:rPr lang="en-US" sz="2200" dirty="0"/>
              <a:t>Cellular changes can also occur from gum disease, infections, viruses, and injury or trauma and should also be considered when noting physical changes in the oral cavity. </a:t>
            </a:r>
          </a:p>
          <a:p>
            <a:r>
              <a:rPr lang="en-US" sz="2200" dirty="0"/>
              <a:t>Inspection and palpation are used when assessing and examining the mouth, lips, mucosal lining, gums, and tongue. Observe and assess for </a:t>
            </a:r>
            <a:r>
              <a:rPr lang="en-US" sz="2200" b="1" dirty="0"/>
              <a:t>color, cracking, texture, moisture, and lesions</a:t>
            </a:r>
            <a:r>
              <a:rPr lang="en-US" sz="2200" dirty="0"/>
              <a:t>. </a:t>
            </a:r>
          </a:p>
          <a:p>
            <a:r>
              <a:rPr lang="en-US" sz="2200" dirty="0"/>
              <a:t>Physical signs of bilateral cracks and redness at the corners of the lips/ mouth (angular fissures/stomatitis) can signify B-complex vitamin deficiencies (riboflavin, niacin, vitamin B6, and iron). </a:t>
            </a:r>
          </a:p>
          <a:p>
            <a:r>
              <a:rPr lang="en-US" sz="2200" dirty="0"/>
              <a:t>The appearance of dry, swollen, ulcerated lips (cheilosis) can occur as a result of inadequate riboflavin and niacin. </a:t>
            </a:r>
          </a:p>
          <a:p>
            <a:r>
              <a:rPr lang="en-US" sz="2200" dirty="0"/>
              <a:t>Color changes of magenta can signify riboflavin, niacin, and folate deficiencies while pallor can relate to iron and vitamin B12 deficiencies associated with the lips and tongue. </a:t>
            </a:r>
          </a:p>
          <a:p>
            <a:endParaRPr lang="en-PS" sz="2200" dirty="0"/>
          </a:p>
        </p:txBody>
      </p:sp>
    </p:spTree>
    <p:extLst>
      <p:ext uri="{BB962C8B-B14F-4D97-AF65-F5344CB8AC3E}">
        <p14:creationId xmlns:p14="http://schemas.microsoft.com/office/powerpoint/2010/main" val="3865449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44BD1D66-9917-8546-8EAD-D3FB2DE5D1BD}"/>
              </a:ext>
            </a:extLst>
          </p:cNvPr>
          <p:cNvPicPr>
            <a:picLocks noGrp="1" noChangeAspect="1"/>
          </p:cNvPicPr>
          <p:nvPr>
            <p:ph idx="1"/>
          </p:nvPr>
        </p:nvPicPr>
        <p:blipFill rotWithShape="1">
          <a:blip r:embed="rId2"/>
          <a:srcRect l="18625" t="14860" r="10841" b="10811"/>
          <a:stretch/>
        </p:blipFill>
        <p:spPr>
          <a:xfrm>
            <a:off x="1151465" y="0"/>
            <a:ext cx="10412673" cy="6858000"/>
          </a:xfrm>
        </p:spPr>
      </p:pic>
    </p:spTree>
    <p:extLst>
      <p:ext uri="{BB962C8B-B14F-4D97-AF65-F5344CB8AC3E}">
        <p14:creationId xmlns:p14="http://schemas.microsoft.com/office/powerpoint/2010/main" val="67926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4CE9E2-C8C7-4B91-933E-3C4CE1A1A276}"/>
              </a:ext>
            </a:extLst>
          </p:cNvPr>
          <p:cNvPicPr>
            <a:picLocks noChangeAspect="1"/>
          </p:cNvPicPr>
          <p:nvPr/>
        </p:nvPicPr>
        <p:blipFill rotWithShape="1">
          <a:blip r:embed="rId2">
            <a:alphaModFix amt="35000"/>
          </a:blip>
          <a:srcRect t="10786" b="4945"/>
          <a:stretch/>
        </p:blipFill>
        <p:spPr>
          <a:xfrm>
            <a:off x="20" y="10"/>
            <a:ext cx="12191980" cy="6857990"/>
          </a:xfrm>
          <a:prstGeom prst="rect">
            <a:avLst/>
          </a:prstGeom>
        </p:spPr>
      </p:pic>
      <p:sp>
        <p:nvSpPr>
          <p:cNvPr id="2" name="Title 1">
            <a:extLst>
              <a:ext uri="{FF2B5EF4-FFF2-40B4-BE49-F238E27FC236}">
                <a16:creationId xmlns:a16="http://schemas.microsoft.com/office/drawing/2014/main" id="{9A850826-D587-0642-83B7-82E44BE89D35}"/>
              </a:ext>
            </a:extLst>
          </p:cNvPr>
          <p:cNvSpPr>
            <a:spLocks noGrp="1"/>
          </p:cNvSpPr>
          <p:nvPr>
            <p:ph type="title"/>
          </p:nvPr>
        </p:nvSpPr>
        <p:spPr/>
        <p:txBody>
          <a:bodyPr>
            <a:normAutofit fontScale="90000"/>
          </a:bodyPr>
          <a:lstStyle/>
          <a:p>
            <a:r>
              <a:rPr lang="en-US" dirty="0"/>
              <a:t>Components of a system-based examination of each region of the body are as follows: </a:t>
            </a:r>
            <a:br>
              <a:rPr lang="en-US" dirty="0"/>
            </a:br>
            <a:endParaRPr lang="en-PS" dirty="0"/>
          </a:p>
        </p:txBody>
      </p:sp>
      <p:graphicFrame>
        <p:nvGraphicFramePr>
          <p:cNvPr id="5" name="Content Placeholder 2">
            <a:extLst>
              <a:ext uri="{FF2B5EF4-FFF2-40B4-BE49-F238E27FC236}">
                <a16:creationId xmlns:a16="http://schemas.microsoft.com/office/drawing/2014/main" id="{ED85ECAF-C50C-4735-A916-8EE2BBF9542E}"/>
              </a:ext>
            </a:extLst>
          </p:cNvPr>
          <p:cNvGraphicFramePr>
            <a:graphicFrameLocks noGrp="1"/>
          </p:cNvGraphicFramePr>
          <p:nvPr>
            <p:ph idx="1"/>
            <p:extLst>
              <p:ext uri="{D42A27DB-BD31-4B8C-83A1-F6EECF244321}">
                <p14:modId xmlns:p14="http://schemas.microsoft.com/office/powerpoint/2010/main" val="1870059062"/>
              </p:ext>
            </p:extLst>
          </p:nvPr>
        </p:nvGraphicFramePr>
        <p:xfrm>
          <a:off x="838199" y="1825625"/>
          <a:ext cx="10734207"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299009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041218C5-3374-014B-8D0A-E223EFCC32F3}"/>
              </a:ext>
            </a:extLst>
          </p:cNvPr>
          <p:cNvPicPr>
            <a:picLocks noGrp="1" noChangeAspect="1"/>
          </p:cNvPicPr>
          <p:nvPr>
            <p:ph idx="1"/>
          </p:nvPr>
        </p:nvPicPr>
        <p:blipFill rotWithShape="1">
          <a:blip r:embed="rId2"/>
          <a:srcRect l="21543" t="21087" r="20327" b="16259"/>
          <a:stretch/>
        </p:blipFill>
        <p:spPr>
          <a:xfrm>
            <a:off x="1261533" y="172309"/>
            <a:ext cx="9668933" cy="6513382"/>
          </a:xfrm>
        </p:spPr>
      </p:pic>
    </p:spTree>
    <p:extLst>
      <p:ext uri="{BB962C8B-B14F-4D97-AF65-F5344CB8AC3E}">
        <p14:creationId xmlns:p14="http://schemas.microsoft.com/office/powerpoint/2010/main" val="3172420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DC0A8E7F-71D2-4E47-A712-5395AFFCF161}"/>
              </a:ext>
            </a:extLst>
          </p:cNvPr>
          <p:cNvGraphicFramePr>
            <a:graphicFrameLocks noGrp="1"/>
          </p:cNvGraphicFramePr>
          <p:nvPr>
            <p:ph sz="half" idx="1"/>
            <p:extLst>
              <p:ext uri="{D42A27DB-BD31-4B8C-83A1-F6EECF244321}">
                <p14:modId xmlns:p14="http://schemas.microsoft.com/office/powerpoint/2010/main" val="4217429433"/>
              </p:ext>
            </p:extLst>
          </p:nvPr>
        </p:nvGraphicFramePr>
        <p:xfrm>
          <a:off x="254000" y="237067"/>
          <a:ext cx="5765800" cy="638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descr="A close-up of a person's lips&#10;&#10;Description automatically generated with low confidence">
            <a:extLst>
              <a:ext uri="{FF2B5EF4-FFF2-40B4-BE49-F238E27FC236}">
                <a16:creationId xmlns:a16="http://schemas.microsoft.com/office/drawing/2014/main" id="{774314E2-2AA6-6846-9420-91C7E0F67C33}"/>
              </a:ext>
            </a:extLst>
          </p:cNvPr>
          <p:cNvPicPr>
            <a:picLocks noGrp="1" noChangeAspect="1"/>
          </p:cNvPicPr>
          <p:nvPr>
            <p:ph sz="half" idx="2"/>
          </p:nvPr>
        </p:nvPicPr>
        <p:blipFill>
          <a:blip r:embed="rId7"/>
          <a:stretch>
            <a:fillRect/>
          </a:stretch>
        </p:blipFill>
        <p:spPr>
          <a:xfrm>
            <a:off x="6172200" y="2379885"/>
            <a:ext cx="5181600" cy="3242818"/>
          </a:xfrm>
        </p:spPr>
      </p:pic>
    </p:spTree>
    <p:extLst>
      <p:ext uri="{BB962C8B-B14F-4D97-AF65-F5344CB8AC3E}">
        <p14:creationId xmlns:p14="http://schemas.microsoft.com/office/powerpoint/2010/main" val="1700866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453A-789E-7B44-8F1E-750A8BC7BACA}"/>
              </a:ext>
            </a:extLst>
          </p:cNvPr>
          <p:cNvSpPr>
            <a:spLocks noGrp="1"/>
          </p:cNvSpPr>
          <p:nvPr>
            <p:ph type="title"/>
          </p:nvPr>
        </p:nvSpPr>
        <p:spPr/>
        <p:txBody>
          <a:bodyPr/>
          <a:lstStyle/>
          <a:p>
            <a:r>
              <a:rPr lang="en-PS" dirty="0"/>
              <a:t>Muscoskeletal</a:t>
            </a:r>
          </a:p>
        </p:txBody>
      </p:sp>
      <p:sp>
        <p:nvSpPr>
          <p:cNvPr id="5" name="Content Placeholder 4">
            <a:extLst>
              <a:ext uri="{FF2B5EF4-FFF2-40B4-BE49-F238E27FC236}">
                <a16:creationId xmlns:a16="http://schemas.microsoft.com/office/drawing/2014/main" id="{3E3D36FA-72C6-E346-809D-B6157C2DE970}"/>
              </a:ext>
            </a:extLst>
          </p:cNvPr>
          <p:cNvSpPr>
            <a:spLocks noGrp="1"/>
          </p:cNvSpPr>
          <p:nvPr>
            <p:ph idx="1"/>
          </p:nvPr>
        </p:nvSpPr>
        <p:spPr>
          <a:xfrm>
            <a:off x="-1" y="1337732"/>
            <a:ext cx="12022667" cy="5317067"/>
          </a:xfrm>
        </p:spPr>
        <p:txBody>
          <a:bodyPr>
            <a:normAutofit lnSpcReduction="10000"/>
          </a:bodyPr>
          <a:lstStyle/>
          <a:p>
            <a:r>
              <a:rPr lang="en-US" dirty="0"/>
              <a:t>Assessment of functional status and changes in musculoskeletal can be included in the nutrition assessment using the following measurement approaches: muscle mass (bioelectric impendence analysis), muscle strength (handgrip strength), and physical performance (gait speed). </a:t>
            </a:r>
          </a:p>
          <a:p>
            <a:r>
              <a:rPr lang="en-US" dirty="0"/>
              <a:t>These tests are usually performed in determining sarcopenia and malnutrition, mostly relating to macronutrient deficiencies. </a:t>
            </a:r>
          </a:p>
          <a:p>
            <a:r>
              <a:rPr lang="en-US" dirty="0"/>
              <a:t>A common reported finding due to micronutrient deficiency is an uncoordinated gait (ataxia) seen in thiamine and copper deficiencies. Thiamine deficiency is possible in malabsorption disorders, weight loss surgeries, inadequate intake, and in those with recurrent vomiting. Alcoholics are at great risk for thiamine deficiency since the alcohol impairs thiamine absorption and increases excretion in the urine, leading to the risk of severe thiamine deficiency called Wernicke-Korsakoff syndrome— disorientation, loss of memory, and staggering gait. </a:t>
            </a:r>
          </a:p>
          <a:p>
            <a:endParaRPr lang="en-PS" dirty="0"/>
          </a:p>
        </p:txBody>
      </p:sp>
    </p:spTree>
    <p:extLst>
      <p:ext uri="{BB962C8B-B14F-4D97-AF65-F5344CB8AC3E}">
        <p14:creationId xmlns:p14="http://schemas.microsoft.com/office/powerpoint/2010/main" val="295073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7A2B4C3-D4E0-B949-827D-E25BAC70E096}"/>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a:solidFill>
                  <a:srgbClr val="FFFFFF"/>
                </a:solidFill>
              </a:rPr>
              <a:t>Assessing for muscle loss:</a:t>
            </a:r>
            <a:br>
              <a:rPr lang="en-US" sz="4000" dirty="0">
                <a:solidFill>
                  <a:srgbClr val="FFFFFF"/>
                </a:solidFill>
              </a:rPr>
            </a:br>
            <a:r>
              <a:rPr lang="en-US" sz="4000" dirty="0">
                <a:solidFill>
                  <a:srgbClr val="FFFFFF"/>
                </a:solidFill>
              </a:rPr>
              <a:t>Upper body</a:t>
            </a:r>
          </a:p>
        </p:txBody>
      </p:sp>
      <p:sp>
        <p:nvSpPr>
          <p:cNvPr id="7" name="Content Placeholder 6">
            <a:extLst>
              <a:ext uri="{FF2B5EF4-FFF2-40B4-BE49-F238E27FC236}">
                <a16:creationId xmlns:a16="http://schemas.microsoft.com/office/drawing/2014/main" id="{1691F86F-22B8-D641-B7C3-5F46E235E927}"/>
              </a:ext>
            </a:extLst>
          </p:cNvPr>
          <p:cNvSpPr>
            <a:spLocks noGrp="1"/>
          </p:cNvSpPr>
          <p:nvPr>
            <p:ph sz="half" idx="1"/>
          </p:nvPr>
        </p:nvSpPr>
        <p:spPr>
          <a:xfrm>
            <a:off x="104931" y="376210"/>
            <a:ext cx="3830569" cy="1749985"/>
          </a:xfrm>
        </p:spPr>
        <p:txBody>
          <a:bodyPr vert="horz" lIns="91440" tIns="45720" rIns="91440" bIns="45720" rtlCol="0" anchor="b">
            <a:normAutofit lnSpcReduction="10000"/>
          </a:bodyPr>
          <a:lstStyle/>
          <a:p>
            <a:r>
              <a:rPr lang="en-US" sz="3600" b="1" dirty="0">
                <a:solidFill>
                  <a:schemeClr val="bg1"/>
                </a:solidFill>
              </a:rPr>
              <a:t>Clavicular region: </a:t>
            </a:r>
            <a:endParaRPr lang="en-US" sz="3600" b="1" dirty="0">
              <a:solidFill>
                <a:schemeClr val="bg1"/>
              </a:solidFill>
              <a:effectLst/>
            </a:endParaRPr>
          </a:p>
          <a:p>
            <a:pPr marL="0" indent="0">
              <a:buNone/>
            </a:pPr>
            <a:r>
              <a:rPr lang="en-US" b="1" dirty="0">
                <a:solidFill>
                  <a:schemeClr val="bg1"/>
                </a:solidFill>
              </a:rPr>
              <a:t>Pectoralis major, deltoid, trapezius muscles </a:t>
            </a:r>
            <a:endParaRPr lang="en-US" sz="3200" b="1" dirty="0">
              <a:solidFill>
                <a:schemeClr val="bg1"/>
              </a:solidFill>
              <a:effectLst/>
            </a:endParaRPr>
          </a:p>
        </p:txBody>
      </p:sp>
      <p:pic>
        <p:nvPicPr>
          <p:cNvPr id="6" name="Picture 5" descr="A picture containing text&#10;&#10;Description automatically generated">
            <a:extLst>
              <a:ext uri="{FF2B5EF4-FFF2-40B4-BE49-F238E27FC236}">
                <a16:creationId xmlns:a16="http://schemas.microsoft.com/office/drawing/2014/main" id="{E8CADBEE-9F34-F148-8FA5-839480AC7C45}"/>
              </a:ext>
            </a:extLst>
          </p:cNvPr>
          <p:cNvPicPr>
            <a:picLocks noChangeAspect="1"/>
          </p:cNvPicPr>
          <p:nvPr/>
        </p:nvPicPr>
        <p:blipFill>
          <a:blip r:embed="rId2"/>
          <a:stretch>
            <a:fillRect/>
          </a:stretch>
        </p:blipFill>
        <p:spPr>
          <a:xfrm>
            <a:off x="4073487" y="97246"/>
            <a:ext cx="3695822" cy="3695822"/>
          </a:xfrm>
          <a:prstGeom prst="rect">
            <a:avLst/>
          </a:prstGeom>
        </p:spPr>
      </p:pic>
      <p:pic>
        <p:nvPicPr>
          <p:cNvPr id="9" name="Picture 8" descr="A picture containing timeline&#10;&#10;Description automatically generated">
            <a:extLst>
              <a:ext uri="{FF2B5EF4-FFF2-40B4-BE49-F238E27FC236}">
                <a16:creationId xmlns:a16="http://schemas.microsoft.com/office/drawing/2014/main" id="{C3331CB1-8710-824A-9973-1D907D39F53B}"/>
              </a:ext>
            </a:extLst>
          </p:cNvPr>
          <p:cNvPicPr>
            <a:picLocks noChangeAspect="1"/>
          </p:cNvPicPr>
          <p:nvPr/>
        </p:nvPicPr>
        <p:blipFill rotWithShape="1">
          <a:blip r:embed="rId3"/>
          <a:srcRect l="53465" t="19676" r="9022" b="6657"/>
          <a:stretch/>
        </p:blipFill>
        <p:spPr>
          <a:xfrm>
            <a:off x="7916894" y="52610"/>
            <a:ext cx="4170175" cy="6551390"/>
          </a:xfrm>
          <a:prstGeom prst="rect">
            <a:avLst/>
          </a:prstGeom>
        </p:spPr>
      </p:pic>
      <p:pic>
        <p:nvPicPr>
          <p:cNvPr id="12" name="Picture 11" descr="A close-up of a person's back&#10;&#10;Description automatically generated with medium confidence">
            <a:extLst>
              <a:ext uri="{FF2B5EF4-FFF2-40B4-BE49-F238E27FC236}">
                <a16:creationId xmlns:a16="http://schemas.microsoft.com/office/drawing/2014/main" id="{33FAAD18-7E33-974A-8DB3-9908606D6B3A}"/>
              </a:ext>
            </a:extLst>
          </p:cNvPr>
          <p:cNvPicPr>
            <a:picLocks noChangeAspect="1"/>
          </p:cNvPicPr>
          <p:nvPr/>
        </p:nvPicPr>
        <p:blipFill>
          <a:blip r:embed="rId4"/>
          <a:stretch>
            <a:fillRect/>
          </a:stretch>
        </p:blipFill>
        <p:spPr>
          <a:xfrm>
            <a:off x="4222839" y="4252735"/>
            <a:ext cx="3566488" cy="2229055"/>
          </a:xfrm>
          <a:prstGeom prst="rect">
            <a:avLst/>
          </a:prstGeom>
        </p:spPr>
      </p:pic>
    </p:spTree>
    <p:extLst>
      <p:ext uri="{BB962C8B-B14F-4D97-AF65-F5344CB8AC3E}">
        <p14:creationId xmlns:p14="http://schemas.microsoft.com/office/powerpoint/2010/main" val="122472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icture containing text, indoor, wall, person&#10;&#10;Description automatically generated">
            <a:extLst>
              <a:ext uri="{FF2B5EF4-FFF2-40B4-BE49-F238E27FC236}">
                <a16:creationId xmlns:a16="http://schemas.microsoft.com/office/drawing/2014/main" id="{D68579F1-F5BF-A148-9845-25D1F7E58FB5}"/>
              </a:ext>
            </a:extLst>
          </p:cNvPr>
          <p:cNvPicPr>
            <a:picLocks noGrp="1" noChangeAspect="1"/>
          </p:cNvPicPr>
          <p:nvPr>
            <p:ph sz="half" idx="2"/>
          </p:nvPr>
        </p:nvPicPr>
        <p:blipFill rotWithShape="1">
          <a:blip r:embed="rId2"/>
          <a:srcRect l="1114" r="16107" b="-2"/>
          <a:stretch/>
        </p:blipFill>
        <p:spPr>
          <a:xfrm>
            <a:off x="4038599" y="10"/>
            <a:ext cx="8160026" cy="6875809"/>
          </a:xfrm>
          <a:prstGeom prst="rect">
            <a:avLst/>
          </a:prstGeom>
        </p:spPr>
      </p:pic>
      <p:sp>
        <p:nvSpPr>
          <p:cNvPr id="21" name="Freeform: Shape 2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7A2B4C3-D4E0-B949-827D-E25BAC70E096}"/>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dirty="0">
                <a:solidFill>
                  <a:srgbClr val="FFFFFF"/>
                </a:solidFill>
              </a:rPr>
              <a:t>Assessing for muscle loss:</a:t>
            </a:r>
            <a:br>
              <a:rPr lang="en-US" sz="4000" dirty="0">
                <a:solidFill>
                  <a:srgbClr val="FFFFFF"/>
                </a:solidFill>
              </a:rPr>
            </a:br>
            <a:r>
              <a:rPr lang="en-US" sz="4000" dirty="0">
                <a:solidFill>
                  <a:srgbClr val="FFFFFF"/>
                </a:solidFill>
              </a:rPr>
              <a:t>Upper body</a:t>
            </a:r>
          </a:p>
        </p:txBody>
      </p:sp>
      <p:sp>
        <p:nvSpPr>
          <p:cNvPr id="7" name="Content Placeholder 6">
            <a:extLst>
              <a:ext uri="{FF2B5EF4-FFF2-40B4-BE49-F238E27FC236}">
                <a16:creationId xmlns:a16="http://schemas.microsoft.com/office/drawing/2014/main" id="{1691F86F-22B8-D641-B7C3-5F46E235E927}"/>
              </a:ext>
            </a:extLst>
          </p:cNvPr>
          <p:cNvSpPr>
            <a:spLocks noGrp="1"/>
          </p:cNvSpPr>
          <p:nvPr>
            <p:ph sz="half" idx="1"/>
          </p:nvPr>
        </p:nvSpPr>
        <p:spPr>
          <a:xfrm>
            <a:off x="777922" y="743803"/>
            <a:ext cx="2808844" cy="1382392"/>
          </a:xfrm>
        </p:spPr>
        <p:txBody>
          <a:bodyPr vert="horz" lIns="91440" tIns="45720" rIns="91440" bIns="45720" rtlCol="0" anchor="b">
            <a:normAutofit/>
          </a:bodyPr>
          <a:lstStyle/>
          <a:p>
            <a:pPr marL="0" indent="0" algn="r">
              <a:buNone/>
            </a:pPr>
            <a:r>
              <a:rPr lang="en-US" sz="3200" b="1" dirty="0">
                <a:solidFill>
                  <a:srgbClr val="FFFFFF"/>
                </a:solidFill>
              </a:rPr>
              <a:t>Temporalis</a:t>
            </a:r>
          </a:p>
        </p:txBody>
      </p:sp>
    </p:spTree>
    <p:extLst>
      <p:ext uri="{BB962C8B-B14F-4D97-AF65-F5344CB8AC3E}">
        <p14:creationId xmlns:p14="http://schemas.microsoft.com/office/powerpoint/2010/main" val="297836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DC612B-029B-6D40-A274-B0543E67AB6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Shoulder region: </a:t>
            </a:r>
            <a:br>
              <a:rPr lang="en-US" sz="3000">
                <a:solidFill>
                  <a:srgbClr val="FFFFFF"/>
                </a:solidFill>
                <a:effectLst/>
              </a:rPr>
            </a:br>
            <a:r>
              <a:rPr lang="en-US" sz="3000">
                <a:solidFill>
                  <a:srgbClr val="FFFFFF"/>
                </a:solidFill>
              </a:rPr>
              <a:t>Deltoid muscle </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text, clothing, underpants&#10;&#10;Description automatically generated">
            <a:extLst>
              <a:ext uri="{FF2B5EF4-FFF2-40B4-BE49-F238E27FC236}">
                <a16:creationId xmlns:a16="http://schemas.microsoft.com/office/drawing/2014/main" id="{351DCAF7-3283-6949-A8E3-519E437B509A}"/>
              </a:ext>
            </a:extLst>
          </p:cNvPr>
          <p:cNvPicPr>
            <a:picLocks noGrp="1" noChangeAspect="1"/>
          </p:cNvPicPr>
          <p:nvPr>
            <p:ph sz="half" idx="2"/>
          </p:nvPr>
        </p:nvPicPr>
        <p:blipFill>
          <a:blip r:embed="rId2"/>
          <a:stretch>
            <a:fillRect/>
          </a:stretch>
        </p:blipFill>
        <p:spPr>
          <a:xfrm>
            <a:off x="1060707" y="2426818"/>
            <a:ext cx="3997637" cy="399763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Diagram&#10;&#10;Description automatically generated">
            <a:extLst>
              <a:ext uri="{FF2B5EF4-FFF2-40B4-BE49-F238E27FC236}">
                <a16:creationId xmlns:a16="http://schemas.microsoft.com/office/drawing/2014/main" id="{620E7CFA-D87C-C549-A7D8-D26D0105E26E}"/>
              </a:ext>
            </a:extLst>
          </p:cNvPr>
          <p:cNvPicPr>
            <a:picLocks noGrp="1" noChangeAspect="1"/>
          </p:cNvPicPr>
          <p:nvPr>
            <p:ph sz="half" idx="1"/>
          </p:nvPr>
        </p:nvPicPr>
        <p:blipFill>
          <a:blip r:embed="rId3"/>
          <a:stretch>
            <a:fillRect/>
          </a:stretch>
        </p:blipFill>
        <p:spPr>
          <a:xfrm>
            <a:off x="7143774" y="2426818"/>
            <a:ext cx="4058514" cy="3997637"/>
          </a:xfrm>
          <a:prstGeom prst="rect">
            <a:avLst/>
          </a:prstGeom>
        </p:spPr>
      </p:pic>
    </p:spTree>
    <p:extLst>
      <p:ext uri="{BB962C8B-B14F-4D97-AF65-F5344CB8AC3E}">
        <p14:creationId xmlns:p14="http://schemas.microsoft.com/office/powerpoint/2010/main" val="3730221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247E4-E3EB-554C-B045-00077BD1F61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Scapular region</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person, wall, indoor, person&#10;&#10;Description automatically generated">
            <a:extLst>
              <a:ext uri="{FF2B5EF4-FFF2-40B4-BE49-F238E27FC236}">
                <a16:creationId xmlns:a16="http://schemas.microsoft.com/office/drawing/2014/main" id="{08FC158C-DF6E-A546-8979-F3C6AF54292B}"/>
              </a:ext>
            </a:extLst>
          </p:cNvPr>
          <p:cNvPicPr>
            <a:picLocks noGrp="1" noChangeAspect="1"/>
          </p:cNvPicPr>
          <p:nvPr>
            <p:ph sz="half" idx="2"/>
          </p:nvPr>
        </p:nvPicPr>
        <p:blipFill>
          <a:blip r:embed="rId2"/>
          <a:stretch>
            <a:fillRect/>
          </a:stretch>
        </p:blipFill>
        <p:spPr>
          <a:xfrm>
            <a:off x="1060707" y="2426818"/>
            <a:ext cx="3997637" cy="399763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text&#10;&#10;Description automatically generated">
            <a:extLst>
              <a:ext uri="{FF2B5EF4-FFF2-40B4-BE49-F238E27FC236}">
                <a16:creationId xmlns:a16="http://schemas.microsoft.com/office/drawing/2014/main" id="{2A70AFA2-18D8-BB42-8727-44D935C7556C}"/>
              </a:ext>
            </a:extLst>
          </p:cNvPr>
          <p:cNvPicPr>
            <a:picLocks noGrp="1" noChangeAspect="1"/>
          </p:cNvPicPr>
          <p:nvPr>
            <p:ph sz="half" idx="1"/>
          </p:nvPr>
        </p:nvPicPr>
        <p:blipFill>
          <a:blip r:embed="rId3"/>
          <a:stretch>
            <a:fillRect/>
          </a:stretch>
        </p:blipFill>
        <p:spPr>
          <a:xfrm>
            <a:off x="7174213" y="2426818"/>
            <a:ext cx="3997637" cy="3997637"/>
          </a:xfrm>
          <a:prstGeom prst="rect">
            <a:avLst/>
          </a:prstGeom>
        </p:spPr>
      </p:pic>
    </p:spTree>
    <p:extLst>
      <p:ext uri="{BB962C8B-B14F-4D97-AF65-F5344CB8AC3E}">
        <p14:creationId xmlns:p14="http://schemas.microsoft.com/office/powerpoint/2010/main" val="1613796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14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962B90E-6586-E949-B0AD-4B3E4A94C10E}"/>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PEM?</a:t>
            </a:r>
          </a:p>
        </p:txBody>
      </p:sp>
      <p:pic>
        <p:nvPicPr>
          <p:cNvPr id="9" name="Content Placeholder 8" descr="A picture containing person, indoor, person&#10;&#10;Description automatically generated">
            <a:extLst>
              <a:ext uri="{FF2B5EF4-FFF2-40B4-BE49-F238E27FC236}">
                <a16:creationId xmlns:a16="http://schemas.microsoft.com/office/drawing/2014/main" id="{D46BA2AC-1F82-2B4C-AEEE-8AE076747367}"/>
              </a:ext>
            </a:extLst>
          </p:cNvPr>
          <p:cNvPicPr>
            <a:picLocks noGrp="1" noChangeAspect="1"/>
          </p:cNvPicPr>
          <p:nvPr>
            <p:ph idx="1"/>
          </p:nvPr>
        </p:nvPicPr>
        <p:blipFill>
          <a:blip r:embed="rId2"/>
          <a:stretch>
            <a:fillRect/>
          </a:stretch>
        </p:blipFill>
        <p:spPr>
          <a:xfrm>
            <a:off x="5336621" y="640080"/>
            <a:ext cx="5090160" cy="5578816"/>
          </a:xfrm>
          <a:prstGeom prst="rect">
            <a:avLst/>
          </a:prstGeom>
        </p:spPr>
      </p:pic>
    </p:spTree>
    <p:extLst>
      <p:ext uri="{BB962C8B-B14F-4D97-AF65-F5344CB8AC3E}">
        <p14:creationId xmlns:p14="http://schemas.microsoft.com/office/powerpoint/2010/main" val="882913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4F12-7BDE-A746-8DFC-2CEB16D243CA}"/>
              </a:ext>
            </a:extLst>
          </p:cNvPr>
          <p:cNvSpPr>
            <a:spLocks noGrp="1"/>
          </p:cNvSpPr>
          <p:nvPr>
            <p:ph type="title"/>
          </p:nvPr>
        </p:nvSpPr>
        <p:spPr/>
        <p:txBody>
          <a:bodyPr/>
          <a:lstStyle/>
          <a:p>
            <a:r>
              <a:rPr lang="en-US" dirty="0"/>
              <a:t>Hand: Interosseous muscle </a:t>
            </a:r>
            <a:endParaRPr lang="en-PS" dirty="0"/>
          </a:p>
        </p:txBody>
      </p:sp>
      <p:pic>
        <p:nvPicPr>
          <p:cNvPr id="6" name="Content Placeholder 5" descr="A picture containing person, hand&#10;&#10;Description automatically generated">
            <a:extLst>
              <a:ext uri="{FF2B5EF4-FFF2-40B4-BE49-F238E27FC236}">
                <a16:creationId xmlns:a16="http://schemas.microsoft.com/office/drawing/2014/main" id="{8B5DB47F-5AA0-2548-BD40-34F3DB5634C5}"/>
              </a:ext>
            </a:extLst>
          </p:cNvPr>
          <p:cNvPicPr>
            <a:picLocks noGrp="1" noChangeAspect="1"/>
          </p:cNvPicPr>
          <p:nvPr>
            <p:ph sz="half" idx="1"/>
          </p:nvPr>
        </p:nvPicPr>
        <p:blipFill>
          <a:blip r:embed="rId2"/>
          <a:stretch>
            <a:fillRect/>
          </a:stretch>
        </p:blipFill>
        <p:spPr>
          <a:xfrm>
            <a:off x="1162050" y="2407444"/>
            <a:ext cx="4533900" cy="3187700"/>
          </a:xfrm>
        </p:spPr>
      </p:pic>
      <p:pic>
        <p:nvPicPr>
          <p:cNvPr id="8" name="Content Placeholder 7" descr="A close-up of a person's hand&#10;&#10;Description automatically generated with medium confidence">
            <a:extLst>
              <a:ext uri="{FF2B5EF4-FFF2-40B4-BE49-F238E27FC236}">
                <a16:creationId xmlns:a16="http://schemas.microsoft.com/office/drawing/2014/main" id="{7E89BE20-7784-2546-A131-737E2513508B}"/>
              </a:ext>
            </a:extLst>
          </p:cNvPr>
          <p:cNvPicPr>
            <a:picLocks noGrp="1" noChangeAspect="1"/>
          </p:cNvPicPr>
          <p:nvPr>
            <p:ph sz="half" idx="2"/>
          </p:nvPr>
        </p:nvPicPr>
        <p:blipFill>
          <a:blip r:embed="rId3"/>
          <a:stretch>
            <a:fillRect/>
          </a:stretch>
        </p:blipFill>
        <p:spPr>
          <a:xfrm>
            <a:off x="6223000" y="2286794"/>
            <a:ext cx="5080000" cy="3429000"/>
          </a:xfrm>
        </p:spPr>
      </p:pic>
      <p:cxnSp>
        <p:nvCxnSpPr>
          <p:cNvPr id="10" name="Straight Arrow Connector 9">
            <a:extLst>
              <a:ext uri="{FF2B5EF4-FFF2-40B4-BE49-F238E27FC236}">
                <a16:creationId xmlns:a16="http://schemas.microsoft.com/office/drawing/2014/main" id="{2CA87173-5651-C344-AD9F-614A71DFD704}"/>
              </a:ext>
            </a:extLst>
          </p:cNvPr>
          <p:cNvCxnSpPr>
            <a:cxnSpLocks/>
          </p:cNvCxnSpPr>
          <p:nvPr/>
        </p:nvCxnSpPr>
        <p:spPr>
          <a:xfrm flipH="1" flipV="1">
            <a:off x="2641600" y="4334934"/>
            <a:ext cx="948266" cy="846666"/>
          </a:xfrm>
          <a:prstGeom prst="straightConnector1">
            <a:avLst/>
          </a:prstGeom>
          <a:ln w="4127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051A7DBF-E901-2C4C-AD7E-DC5B178C023A}"/>
              </a:ext>
            </a:extLst>
          </p:cNvPr>
          <p:cNvCxnSpPr>
            <a:cxnSpLocks/>
          </p:cNvCxnSpPr>
          <p:nvPr/>
        </p:nvCxnSpPr>
        <p:spPr>
          <a:xfrm flipH="1" flipV="1">
            <a:off x="9076267" y="4089533"/>
            <a:ext cx="948266" cy="846666"/>
          </a:xfrm>
          <a:prstGeom prst="straightConnector1">
            <a:avLst/>
          </a:prstGeom>
          <a:ln w="4127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53357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6EFB9-CD44-8247-8709-DA9729FB994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1800">
                <a:solidFill>
                  <a:srgbClr val="FFFFFF"/>
                </a:solidFill>
              </a:rPr>
              <a:t>Assessing lower body for muscle loss:</a:t>
            </a:r>
            <a:br>
              <a:rPr lang="en-US" sz="1800">
                <a:solidFill>
                  <a:srgbClr val="FFFFFF"/>
                </a:solidFill>
              </a:rPr>
            </a:br>
            <a:r>
              <a:rPr lang="en-US" sz="1800">
                <a:solidFill>
                  <a:srgbClr val="FFFFFF"/>
                </a:solidFill>
              </a:rPr>
              <a:t>Anterior thigh/ patellar region: </a:t>
            </a:r>
            <a:br>
              <a:rPr lang="en-US" sz="1800">
                <a:solidFill>
                  <a:srgbClr val="FFFFFF"/>
                </a:solidFill>
                <a:effectLst/>
              </a:rPr>
            </a:br>
            <a:r>
              <a:rPr lang="en-US" sz="1800">
                <a:solidFill>
                  <a:srgbClr val="FFFFFF"/>
                </a:solidFill>
              </a:rPr>
              <a:t>Quadriceps femoris group </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text, person&#10;&#10;Description automatically generated">
            <a:extLst>
              <a:ext uri="{FF2B5EF4-FFF2-40B4-BE49-F238E27FC236}">
                <a16:creationId xmlns:a16="http://schemas.microsoft.com/office/drawing/2014/main" id="{4737CD4A-7DD6-A94F-9F42-A7BD96AE786B}"/>
              </a:ext>
            </a:extLst>
          </p:cNvPr>
          <p:cNvPicPr>
            <a:picLocks noGrp="1" noChangeAspect="1"/>
          </p:cNvPicPr>
          <p:nvPr>
            <p:ph sz="half" idx="1"/>
          </p:nvPr>
        </p:nvPicPr>
        <p:blipFill>
          <a:blip r:embed="rId2"/>
          <a:stretch>
            <a:fillRect/>
          </a:stretch>
        </p:blipFill>
        <p:spPr>
          <a:xfrm>
            <a:off x="1060707" y="2426818"/>
            <a:ext cx="3997637" cy="399763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CFB67127-A1B2-3141-9FBE-F756401EFDB1}"/>
              </a:ext>
            </a:extLst>
          </p:cNvPr>
          <p:cNvPicPr>
            <a:picLocks noGrp="1" noChangeAspect="1"/>
          </p:cNvPicPr>
          <p:nvPr>
            <p:ph sz="half" idx="2"/>
          </p:nvPr>
        </p:nvPicPr>
        <p:blipFill>
          <a:blip r:embed="rId3"/>
          <a:stretch>
            <a:fillRect/>
          </a:stretch>
        </p:blipFill>
        <p:spPr>
          <a:xfrm>
            <a:off x="6445073" y="2891160"/>
            <a:ext cx="5455917" cy="3533295"/>
          </a:xfrm>
          <a:prstGeom prst="rect">
            <a:avLst/>
          </a:prstGeom>
        </p:spPr>
      </p:pic>
    </p:spTree>
    <p:extLst>
      <p:ext uri="{BB962C8B-B14F-4D97-AF65-F5344CB8AC3E}">
        <p14:creationId xmlns:p14="http://schemas.microsoft.com/office/powerpoint/2010/main" val="994248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Word&#10;&#10;Description automatically generated">
            <a:extLst>
              <a:ext uri="{FF2B5EF4-FFF2-40B4-BE49-F238E27FC236}">
                <a16:creationId xmlns:a16="http://schemas.microsoft.com/office/drawing/2014/main" id="{E47F886C-EDF6-2B43-8DA7-083180450295}"/>
              </a:ext>
            </a:extLst>
          </p:cNvPr>
          <p:cNvPicPr>
            <a:picLocks noChangeAspect="1"/>
          </p:cNvPicPr>
          <p:nvPr/>
        </p:nvPicPr>
        <p:blipFill rotWithShape="1">
          <a:blip r:embed="rId2"/>
          <a:srcRect l="27315" t="18765" r="9568" b="11358"/>
          <a:stretch/>
        </p:blipFill>
        <p:spPr>
          <a:xfrm>
            <a:off x="1295400" y="107313"/>
            <a:ext cx="9601200" cy="6643374"/>
          </a:xfrm>
          <a:prstGeom prst="rect">
            <a:avLst/>
          </a:prstGeom>
        </p:spPr>
      </p:pic>
    </p:spTree>
    <p:extLst>
      <p:ext uri="{BB962C8B-B14F-4D97-AF65-F5344CB8AC3E}">
        <p14:creationId xmlns:p14="http://schemas.microsoft.com/office/powerpoint/2010/main" val="797897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unch of bananas&#10;&#10;Description automatically generated with low confidence">
            <a:extLst>
              <a:ext uri="{FF2B5EF4-FFF2-40B4-BE49-F238E27FC236}">
                <a16:creationId xmlns:a16="http://schemas.microsoft.com/office/drawing/2014/main" id="{74E5FA92-BD24-AE4D-843F-40B34A4C3F3B}"/>
              </a:ext>
            </a:extLst>
          </p:cNvPr>
          <p:cNvPicPr>
            <a:picLocks noGrp="1" noChangeAspect="1"/>
          </p:cNvPicPr>
          <p:nvPr>
            <p:ph sz="half" idx="4294967295"/>
          </p:nvPr>
        </p:nvPicPr>
        <p:blipFill>
          <a:blip r:embed="rId2"/>
          <a:stretch>
            <a:fillRect/>
          </a:stretch>
        </p:blipFill>
        <p:spPr>
          <a:xfrm>
            <a:off x="2556932" y="1601787"/>
            <a:ext cx="7535334" cy="4038545"/>
          </a:xfrm>
        </p:spPr>
      </p:pic>
    </p:spTree>
    <p:extLst>
      <p:ext uri="{BB962C8B-B14F-4D97-AF65-F5344CB8AC3E}">
        <p14:creationId xmlns:p14="http://schemas.microsoft.com/office/powerpoint/2010/main" val="136708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CEEE9-8806-7645-9AB2-98CE666D0F62}"/>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100" kern="1200">
                <a:solidFill>
                  <a:srgbClr val="FFFFFF"/>
                </a:solidFill>
                <a:latin typeface="+mj-lt"/>
                <a:ea typeface="+mj-ea"/>
                <a:cs typeface="+mj-cs"/>
              </a:rPr>
              <a:t>Posterior calf: Gastrocnemius and soleus </a:t>
            </a:r>
          </a:p>
        </p:txBody>
      </p:sp>
      <p:pic>
        <p:nvPicPr>
          <p:cNvPr id="6" name="Content Placeholder 5" descr="Diagram&#10;&#10;Description automatically generated">
            <a:extLst>
              <a:ext uri="{FF2B5EF4-FFF2-40B4-BE49-F238E27FC236}">
                <a16:creationId xmlns:a16="http://schemas.microsoft.com/office/drawing/2014/main" id="{3C26AE8B-153D-0B4F-BB00-B17D9B5D5E77}"/>
              </a:ext>
            </a:extLst>
          </p:cNvPr>
          <p:cNvPicPr>
            <a:picLocks noGrp="1" noChangeAspect="1"/>
          </p:cNvPicPr>
          <p:nvPr>
            <p:ph sz="half" idx="2"/>
          </p:nvPr>
        </p:nvPicPr>
        <p:blipFill>
          <a:blip r:embed="rId2"/>
          <a:stretch>
            <a:fillRect/>
          </a:stretch>
        </p:blipFill>
        <p:spPr>
          <a:xfrm>
            <a:off x="5609941" y="492573"/>
            <a:ext cx="5641306" cy="5880796"/>
          </a:xfrm>
          <a:prstGeom prst="rect">
            <a:avLst/>
          </a:prstGeom>
        </p:spPr>
      </p:pic>
    </p:spTree>
    <p:extLst>
      <p:ext uri="{BB962C8B-B14F-4D97-AF65-F5344CB8AC3E}">
        <p14:creationId xmlns:p14="http://schemas.microsoft.com/office/powerpoint/2010/main" val="2518586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ine graph adjacent to a stair">
            <a:extLst>
              <a:ext uri="{FF2B5EF4-FFF2-40B4-BE49-F238E27FC236}">
                <a16:creationId xmlns:a16="http://schemas.microsoft.com/office/drawing/2014/main" id="{856C1C4F-9846-4FD2-865D-3AF632A6D4DA}"/>
              </a:ext>
            </a:extLst>
          </p:cNvPr>
          <p:cNvPicPr>
            <a:picLocks noChangeAspect="1"/>
          </p:cNvPicPr>
          <p:nvPr/>
        </p:nvPicPr>
        <p:blipFill rotWithShape="1">
          <a:blip r:embed="rId2"/>
          <a:srcRect t="15992" b="23713"/>
          <a:stretch/>
        </p:blipFill>
        <p:spPr>
          <a:xfrm>
            <a:off x="4038599" y="10"/>
            <a:ext cx="8160026" cy="6875809"/>
          </a:xfrm>
          <a:prstGeom prst="rect">
            <a:avLst/>
          </a:prstGeom>
        </p:spPr>
      </p:pic>
      <p:sp>
        <p:nvSpPr>
          <p:cNvPr id="18" name="Freeform: Shape 17">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CA763D69-FA1A-0642-B0AE-B4B0ACA157C0}"/>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Assessing for fat loss</a:t>
            </a:r>
          </a:p>
        </p:txBody>
      </p:sp>
    </p:spTree>
    <p:extLst>
      <p:ext uri="{BB962C8B-B14F-4D97-AF65-F5344CB8AC3E}">
        <p14:creationId xmlns:p14="http://schemas.microsoft.com/office/powerpoint/2010/main" val="3323695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9F60-9D02-4644-AADA-F5A1BD605EF2}"/>
              </a:ext>
            </a:extLst>
          </p:cNvPr>
          <p:cNvSpPr>
            <a:spLocks noGrp="1"/>
          </p:cNvSpPr>
          <p:nvPr>
            <p:ph type="title"/>
          </p:nvPr>
        </p:nvSpPr>
        <p:spPr/>
        <p:txBody>
          <a:bodyPr/>
          <a:lstStyle/>
          <a:p>
            <a:r>
              <a:rPr lang="en-US" dirty="0"/>
              <a:t>Orbital region (orbital fat pads) </a:t>
            </a:r>
            <a:endParaRPr lang="en-US" dirty="0">
              <a:effectLst/>
            </a:endParaRPr>
          </a:p>
        </p:txBody>
      </p:sp>
      <p:pic>
        <p:nvPicPr>
          <p:cNvPr id="6" name="Content Placeholder 5" descr="A picture containing person, person, indoor, wearing&#10;&#10;Description automatically generated">
            <a:extLst>
              <a:ext uri="{FF2B5EF4-FFF2-40B4-BE49-F238E27FC236}">
                <a16:creationId xmlns:a16="http://schemas.microsoft.com/office/drawing/2014/main" id="{A096A34B-E1FD-274F-986D-7FA13C9D4B12}"/>
              </a:ext>
            </a:extLst>
          </p:cNvPr>
          <p:cNvPicPr>
            <a:picLocks noGrp="1" noChangeAspect="1"/>
          </p:cNvPicPr>
          <p:nvPr>
            <p:ph sz="half" idx="2"/>
          </p:nvPr>
        </p:nvPicPr>
        <p:blipFill>
          <a:blip r:embed="rId2"/>
          <a:stretch>
            <a:fillRect/>
          </a:stretch>
        </p:blipFill>
        <p:spPr>
          <a:xfrm>
            <a:off x="3115733" y="1422400"/>
            <a:ext cx="4836565" cy="5194829"/>
          </a:xfrm>
        </p:spPr>
      </p:pic>
      <p:cxnSp>
        <p:nvCxnSpPr>
          <p:cNvPr id="8" name="Straight Arrow Connector 7">
            <a:extLst>
              <a:ext uri="{FF2B5EF4-FFF2-40B4-BE49-F238E27FC236}">
                <a16:creationId xmlns:a16="http://schemas.microsoft.com/office/drawing/2014/main" id="{EB61F526-1C56-D147-93CF-C16B5A4CECD1}"/>
              </a:ext>
            </a:extLst>
          </p:cNvPr>
          <p:cNvCxnSpPr>
            <a:cxnSpLocks/>
          </p:cNvCxnSpPr>
          <p:nvPr/>
        </p:nvCxnSpPr>
        <p:spPr>
          <a:xfrm flipH="1" flipV="1">
            <a:off x="2641600" y="4334934"/>
            <a:ext cx="948266" cy="846666"/>
          </a:xfrm>
          <a:prstGeom prst="straightConnector1">
            <a:avLst/>
          </a:prstGeom>
          <a:ln w="4127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6B16AAF6-8E81-F649-AB37-84FA63D13F38}"/>
              </a:ext>
            </a:extLst>
          </p:cNvPr>
          <p:cNvCxnSpPr>
            <a:cxnSpLocks/>
          </p:cNvCxnSpPr>
          <p:nvPr/>
        </p:nvCxnSpPr>
        <p:spPr>
          <a:xfrm flipH="1" flipV="1">
            <a:off x="2794000" y="4487334"/>
            <a:ext cx="948266" cy="846666"/>
          </a:xfrm>
          <a:prstGeom prst="straightConnector1">
            <a:avLst/>
          </a:prstGeom>
          <a:ln w="4127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89250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82D5ACD-CE32-DA4A-B3FE-57C8AFD44622}"/>
              </a:ext>
            </a:extLst>
          </p:cNvPr>
          <p:cNvSpPr>
            <a:spLocks noGrp="1"/>
          </p:cNvSpPr>
          <p:nvPr>
            <p:ph type="body" idx="1"/>
          </p:nvPr>
        </p:nvSpPr>
        <p:spPr>
          <a:xfrm>
            <a:off x="242094" y="1128713"/>
            <a:ext cx="5157787" cy="823912"/>
          </a:xfrm>
        </p:spPr>
        <p:txBody>
          <a:bodyPr>
            <a:normAutofit lnSpcReduction="10000"/>
          </a:bodyPr>
          <a:lstStyle/>
          <a:p>
            <a:r>
              <a:rPr lang="en-US" dirty="0"/>
              <a:t>Upper arm: triceps brachii</a:t>
            </a:r>
          </a:p>
          <a:p>
            <a:r>
              <a:rPr lang="en-US" dirty="0"/>
              <a:t>Mid-axillary </a:t>
            </a:r>
            <a:endParaRPr lang="en-PS" dirty="0"/>
          </a:p>
        </p:txBody>
      </p:sp>
      <p:pic>
        <p:nvPicPr>
          <p:cNvPr id="6" name="Content Placeholder 5" descr="A picture containing text, person, outdoor, player&#10;&#10;Description automatically generated">
            <a:extLst>
              <a:ext uri="{FF2B5EF4-FFF2-40B4-BE49-F238E27FC236}">
                <a16:creationId xmlns:a16="http://schemas.microsoft.com/office/drawing/2014/main" id="{1FFD2F6E-4416-CF45-993F-041CFC85D820}"/>
              </a:ext>
            </a:extLst>
          </p:cNvPr>
          <p:cNvPicPr>
            <a:picLocks noGrp="1" noChangeAspect="1"/>
          </p:cNvPicPr>
          <p:nvPr>
            <p:ph sz="half" idx="2"/>
          </p:nvPr>
        </p:nvPicPr>
        <p:blipFill>
          <a:blip r:embed="rId2"/>
          <a:stretch>
            <a:fillRect/>
          </a:stretch>
        </p:blipFill>
        <p:spPr>
          <a:xfrm>
            <a:off x="546894" y="2114285"/>
            <a:ext cx="3962400" cy="2908300"/>
          </a:xfrm>
        </p:spPr>
      </p:pic>
      <p:sp>
        <p:nvSpPr>
          <p:cNvPr id="8" name="Text Placeholder 7">
            <a:extLst>
              <a:ext uri="{FF2B5EF4-FFF2-40B4-BE49-F238E27FC236}">
                <a16:creationId xmlns:a16="http://schemas.microsoft.com/office/drawing/2014/main" id="{15697005-AF3F-CF42-A7F9-CEDBE78C9397}"/>
              </a:ext>
            </a:extLst>
          </p:cNvPr>
          <p:cNvSpPr>
            <a:spLocks noGrp="1"/>
          </p:cNvSpPr>
          <p:nvPr>
            <p:ph type="body" sz="quarter" idx="3"/>
          </p:nvPr>
        </p:nvSpPr>
        <p:spPr>
          <a:xfrm>
            <a:off x="6096000" y="833389"/>
            <a:ext cx="5183188" cy="823912"/>
          </a:xfrm>
        </p:spPr>
        <p:txBody>
          <a:bodyPr>
            <a:normAutofit lnSpcReduction="10000"/>
          </a:bodyPr>
          <a:lstStyle/>
          <a:p>
            <a:pPr algn="ctr"/>
            <a:r>
              <a:rPr lang="en-US" sz="3200" dirty="0"/>
              <a:t>Ribs </a:t>
            </a:r>
            <a:endParaRPr lang="en-US" sz="3200" dirty="0">
              <a:effectLst/>
            </a:endParaRPr>
          </a:p>
        </p:txBody>
      </p:sp>
      <p:pic>
        <p:nvPicPr>
          <p:cNvPr id="11" name="Content Placeholder 10" descr="A baby being held by a doctor&#10;&#10;Description automatically generated with medium confidence">
            <a:extLst>
              <a:ext uri="{FF2B5EF4-FFF2-40B4-BE49-F238E27FC236}">
                <a16:creationId xmlns:a16="http://schemas.microsoft.com/office/drawing/2014/main" id="{F113C08A-FFCC-3142-8FA7-10C52E4B8DDD}"/>
              </a:ext>
            </a:extLst>
          </p:cNvPr>
          <p:cNvPicPr>
            <a:picLocks noGrp="1" noChangeAspect="1"/>
          </p:cNvPicPr>
          <p:nvPr>
            <p:ph sz="quarter" idx="4"/>
          </p:nvPr>
        </p:nvPicPr>
        <p:blipFill>
          <a:blip r:embed="rId3"/>
          <a:stretch>
            <a:fillRect/>
          </a:stretch>
        </p:blipFill>
        <p:spPr>
          <a:xfrm>
            <a:off x="5671225" y="1663121"/>
            <a:ext cx="6278681" cy="3531758"/>
          </a:xfrm>
        </p:spPr>
      </p:pic>
    </p:spTree>
    <p:extLst>
      <p:ext uri="{BB962C8B-B14F-4D97-AF65-F5344CB8AC3E}">
        <p14:creationId xmlns:p14="http://schemas.microsoft.com/office/powerpoint/2010/main" val="2662525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4E364F4-C985-6046-803B-7DC9EA548C55}"/>
              </a:ext>
            </a:extLst>
          </p:cNvPr>
          <p:cNvSpPr>
            <a:spLocks noGrp="1"/>
          </p:cNvSpPr>
          <p:nvPr>
            <p:ph type="title"/>
          </p:nvPr>
        </p:nvSpPr>
        <p:spPr>
          <a:xfrm>
            <a:off x="804673" y="3320859"/>
            <a:ext cx="4573475" cy="2076333"/>
          </a:xfrm>
        </p:spPr>
        <p:txBody>
          <a:bodyPr vert="horz" lIns="91440" tIns="45720" rIns="91440" bIns="45720" rtlCol="0" anchor="t">
            <a:normAutofit/>
          </a:bodyPr>
          <a:lstStyle/>
          <a:p>
            <a:r>
              <a:rPr lang="en-US" sz="4800" kern="1200" dirty="0">
                <a:solidFill>
                  <a:schemeClr val="bg1"/>
                </a:solidFill>
                <a:latin typeface="+mj-lt"/>
                <a:ea typeface="+mj-ea"/>
                <a:cs typeface="+mj-cs"/>
              </a:rPr>
              <a:t>Fluid Assessment</a:t>
            </a:r>
          </a:p>
        </p:txBody>
      </p:sp>
      <p:sp>
        <p:nvSpPr>
          <p:cNvPr id="17" name="Freeform: Shape 16">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descr="IV">
            <a:extLst>
              <a:ext uri="{FF2B5EF4-FFF2-40B4-BE49-F238E27FC236}">
                <a16:creationId xmlns:a16="http://schemas.microsoft.com/office/drawing/2014/main" id="{251AC18F-FA61-47E7-AAAE-B66B5737B1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0424" y="1845770"/>
            <a:ext cx="4333875" cy="4333875"/>
          </a:xfrm>
          <a:prstGeom prst="rect">
            <a:avLst/>
          </a:prstGeom>
        </p:spPr>
      </p:pic>
    </p:spTree>
    <p:extLst>
      <p:ext uri="{BB962C8B-B14F-4D97-AF65-F5344CB8AC3E}">
        <p14:creationId xmlns:p14="http://schemas.microsoft.com/office/powerpoint/2010/main" val="3152940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AE0DA8-40CF-314E-B985-1B804FCED831}"/>
              </a:ext>
            </a:extLst>
          </p:cNvPr>
          <p:cNvSpPr>
            <a:spLocks noGrp="1"/>
          </p:cNvSpPr>
          <p:nvPr>
            <p:ph type="title"/>
          </p:nvPr>
        </p:nvSpPr>
        <p:spPr>
          <a:xfrm>
            <a:off x="826396" y="586855"/>
            <a:ext cx="4230100" cy="3387497"/>
          </a:xfrm>
        </p:spPr>
        <p:txBody>
          <a:bodyPr anchor="b">
            <a:normAutofit/>
          </a:bodyPr>
          <a:lstStyle/>
          <a:p>
            <a:pPr algn="r"/>
            <a:r>
              <a:rPr lang="en-PS" sz="4000">
                <a:solidFill>
                  <a:srgbClr val="FFFFFF"/>
                </a:solidFill>
              </a:rPr>
              <a:t>Assessing fluid status</a:t>
            </a:r>
          </a:p>
        </p:txBody>
      </p:sp>
      <p:sp>
        <p:nvSpPr>
          <p:cNvPr id="3" name="Content Placeholder 2">
            <a:extLst>
              <a:ext uri="{FF2B5EF4-FFF2-40B4-BE49-F238E27FC236}">
                <a16:creationId xmlns:a16="http://schemas.microsoft.com/office/drawing/2014/main" id="{641CC727-5176-5143-BC0C-14969948F425}"/>
              </a:ext>
            </a:extLst>
          </p:cNvPr>
          <p:cNvSpPr>
            <a:spLocks noGrp="1"/>
          </p:cNvSpPr>
          <p:nvPr>
            <p:ph idx="1"/>
          </p:nvPr>
        </p:nvSpPr>
        <p:spPr>
          <a:xfrm>
            <a:off x="5588347" y="169334"/>
            <a:ext cx="6602888" cy="6519334"/>
          </a:xfrm>
        </p:spPr>
        <p:txBody>
          <a:bodyPr anchor="ctr">
            <a:normAutofit/>
          </a:bodyPr>
          <a:lstStyle/>
          <a:p>
            <a:r>
              <a:rPr lang="en-US" dirty="0"/>
              <a:t>ETIOLOGY: When plasma proteins are depleted, there is decreased oncotic pressure (colloid osmotic pressure), and thus increased capillary filtration. This results in increased fluid accumulation in the interstitial spaces (edema). </a:t>
            </a:r>
            <a:endParaRPr lang="en-US" dirty="0">
              <a:effectLst/>
            </a:endParaRPr>
          </a:p>
          <a:p>
            <a:pPr marL="0" indent="0">
              <a:buNone/>
            </a:pPr>
            <a:r>
              <a:rPr lang="en-US" dirty="0"/>
              <a:t>• Several common conditions are associated with fluid accumulation. Rule these out before using fluid retention as a malnutrition criteria. </a:t>
            </a:r>
            <a:endParaRPr lang="en-US" dirty="0">
              <a:effectLst/>
            </a:endParaRPr>
          </a:p>
          <a:p>
            <a:pPr marL="457200" lvl="1" indent="0">
              <a:buNone/>
            </a:pPr>
            <a:r>
              <a:rPr lang="en-US" sz="2800" dirty="0"/>
              <a:t>• CHF</a:t>
            </a:r>
            <a:br>
              <a:rPr lang="en-US" sz="2800" dirty="0"/>
            </a:br>
            <a:r>
              <a:rPr lang="en-US" sz="2800" dirty="0"/>
              <a:t>• Kidney disease</a:t>
            </a:r>
            <a:br>
              <a:rPr lang="en-US" sz="2800" dirty="0"/>
            </a:br>
            <a:r>
              <a:rPr lang="en-US" sz="2800" dirty="0"/>
              <a:t>• Liver disease</a:t>
            </a:r>
            <a:br>
              <a:rPr lang="en-US" sz="2800" dirty="0"/>
            </a:br>
            <a:r>
              <a:rPr lang="en-US" sz="2800" dirty="0"/>
              <a:t>• Lymphatic obstruction</a:t>
            </a:r>
          </a:p>
          <a:p>
            <a:pPr marL="457200" lvl="1" indent="0">
              <a:buNone/>
            </a:pPr>
            <a:r>
              <a:rPr lang="en-US" sz="2800" dirty="0"/>
              <a:t> • Critical illness </a:t>
            </a:r>
            <a:endParaRPr lang="en-US" sz="2800" dirty="0">
              <a:effectLst/>
            </a:endParaRPr>
          </a:p>
          <a:p>
            <a:endParaRPr lang="en-PS" dirty="0"/>
          </a:p>
        </p:txBody>
      </p:sp>
    </p:spTree>
    <p:extLst>
      <p:ext uri="{BB962C8B-B14F-4D97-AF65-F5344CB8AC3E}">
        <p14:creationId xmlns:p14="http://schemas.microsoft.com/office/powerpoint/2010/main" val="2399466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5" name="Content Placeholder 4">
            <a:extLst>
              <a:ext uri="{FF2B5EF4-FFF2-40B4-BE49-F238E27FC236}">
                <a16:creationId xmlns:a16="http://schemas.microsoft.com/office/drawing/2014/main" id="{3837AFC0-5C59-BC4B-8264-737EF3BD42C2}"/>
              </a:ext>
            </a:extLst>
          </p:cNvPr>
          <p:cNvSpPr>
            <a:spLocks noGrp="1"/>
          </p:cNvSpPr>
          <p:nvPr>
            <p:ph idx="1"/>
          </p:nvPr>
        </p:nvSpPr>
        <p:spPr>
          <a:xfrm>
            <a:off x="508001" y="2361891"/>
            <a:ext cx="6119480" cy="4268407"/>
          </a:xfrm>
        </p:spPr>
        <p:txBody>
          <a:bodyPr>
            <a:normAutofit/>
          </a:bodyPr>
          <a:lstStyle/>
          <a:p>
            <a:pPr marL="0" indent="0">
              <a:buNone/>
            </a:pPr>
            <a:r>
              <a:rPr lang="en-US" b="1" dirty="0">
                <a:solidFill>
                  <a:schemeClr val="bg1"/>
                </a:solidFill>
              </a:rPr>
              <a:t>• Edema</a:t>
            </a:r>
          </a:p>
          <a:p>
            <a:pPr marL="0" indent="0">
              <a:buNone/>
            </a:pPr>
            <a:r>
              <a:rPr lang="en-US" sz="2600" dirty="0">
                <a:solidFill>
                  <a:schemeClr val="bg1"/>
                </a:solidFill>
              </a:rPr>
              <a:t>Definition: abnormal retention of fluid in interstitial spaces and </a:t>
            </a:r>
            <a:endParaRPr lang="en-US" sz="2600" dirty="0">
              <a:solidFill>
                <a:schemeClr val="bg1"/>
              </a:solidFill>
              <a:effectLst/>
            </a:endParaRPr>
          </a:p>
          <a:p>
            <a:pPr marL="0" indent="0">
              <a:buNone/>
            </a:pPr>
            <a:r>
              <a:rPr lang="en-US" sz="2600" dirty="0">
                <a:solidFill>
                  <a:schemeClr val="bg1"/>
                </a:solidFill>
              </a:rPr>
              <a:t>cavities</a:t>
            </a:r>
            <a:br>
              <a:rPr lang="en-US" sz="2600" dirty="0">
                <a:solidFill>
                  <a:schemeClr val="bg1"/>
                </a:solidFill>
              </a:rPr>
            </a:br>
            <a:r>
              <a:rPr lang="en-US" sz="2600" dirty="0">
                <a:solidFill>
                  <a:schemeClr val="bg1"/>
                </a:solidFill>
              </a:rPr>
              <a:t> Commonly found: ankles, sacrum, scrotum, vulva </a:t>
            </a:r>
            <a:endParaRPr lang="en-US" sz="2600" dirty="0">
              <a:solidFill>
                <a:schemeClr val="bg1"/>
              </a:solidFill>
              <a:effectLst/>
            </a:endParaRPr>
          </a:p>
          <a:p>
            <a:pPr marL="0" indent="0">
              <a:buNone/>
            </a:pPr>
            <a:r>
              <a:rPr lang="en-US" sz="2600" dirty="0">
                <a:solidFill>
                  <a:schemeClr val="bg1"/>
                </a:solidFill>
              </a:rPr>
              <a:t>• Ascites</a:t>
            </a:r>
            <a:br>
              <a:rPr lang="en-US" sz="2600" dirty="0">
                <a:solidFill>
                  <a:schemeClr val="bg1"/>
                </a:solidFill>
              </a:rPr>
            </a:br>
            <a:r>
              <a:rPr lang="en-US" sz="2600" dirty="0">
                <a:solidFill>
                  <a:schemeClr val="bg1"/>
                </a:solidFill>
              </a:rPr>
              <a:t>• Anasarca </a:t>
            </a:r>
            <a:endParaRPr lang="en-US" sz="2600" dirty="0">
              <a:solidFill>
                <a:schemeClr val="bg1"/>
              </a:solidFill>
              <a:effectLst/>
            </a:endParaRPr>
          </a:p>
          <a:p>
            <a:endParaRPr lang="en-PS" sz="2600" dirty="0">
              <a:solidFill>
                <a:schemeClr val="bg1"/>
              </a:solidFill>
            </a:endParaRPr>
          </a:p>
        </p:txBody>
      </p:sp>
      <p:sp>
        <p:nvSpPr>
          <p:cNvPr id="24" name="Freeform: Shape 23">
            <a:extLst>
              <a:ext uri="{FF2B5EF4-FFF2-40B4-BE49-F238E27FC236}">
                <a16:creationId xmlns:a16="http://schemas.microsoft.com/office/drawing/2014/main" id="{59463AC4-F96D-4507-9EE0-A831B791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1" name="Picture 10" descr="A collage of a person&#10;&#10;Description automatically generated with low confidence">
            <a:extLst>
              <a:ext uri="{FF2B5EF4-FFF2-40B4-BE49-F238E27FC236}">
                <a16:creationId xmlns:a16="http://schemas.microsoft.com/office/drawing/2014/main" id="{A7B0AB07-42B0-2045-BCE3-BD6740DC6CC9}"/>
              </a:ext>
            </a:extLst>
          </p:cNvPr>
          <p:cNvPicPr>
            <a:picLocks noChangeAspect="1"/>
          </p:cNvPicPr>
          <p:nvPr/>
        </p:nvPicPr>
        <p:blipFill rotWithShape="1">
          <a:blip r:embed="rId2"/>
          <a:srcRect r="25003" b="3"/>
          <a:stretch/>
        </p:blipFill>
        <p:spPr>
          <a:xfrm>
            <a:off x="6423487" y="929609"/>
            <a:ext cx="2518114" cy="2518114"/>
          </a:xfrm>
          <a:custGeom>
            <a:avLst/>
            <a:gdLst/>
            <a:ahLst/>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pic>
      <p:pic>
        <p:nvPicPr>
          <p:cNvPr id="7" name="Picture 6" descr="Diagram&#10;&#10;Description automatically generated with low confidence">
            <a:extLst>
              <a:ext uri="{FF2B5EF4-FFF2-40B4-BE49-F238E27FC236}">
                <a16:creationId xmlns:a16="http://schemas.microsoft.com/office/drawing/2014/main" id="{1D39E010-2212-D44C-9C92-50F19A918F52}"/>
              </a:ext>
            </a:extLst>
          </p:cNvPr>
          <p:cNvPicPr>
            <a:picLocks noChangeAspect="1"/>
          </p:cNvPicPr>
          <p:nvPr/>
        </p:nvPicPr>
        <p:blipFill rotWithShape="1">
          <a:blip r:embed="rId3"/>
          <a:srcRect t="3268" r="5" b="5"/>
          <a:stretch/>
        </p:blipFill>
        <p:spPr>
          <a:xfrm>
            <a:off x="9090426" y="86636"/>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sp>
        <p:nvSpPr>
          <p:cNvPr id="26" name="Freeform: Shape 25">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Freeform: Shape 27">
            <a:extLst>
              <a:ext uri="{FF2B5EF4-FFF2-40B4-BE49-F238E27FC236}">
                <a16:creationId xmlns:a16="http://schemas.microsoft.com/office/drawing/2014/main" id="{FC3ABE8C-1C72-4141-BADF-DD6811764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9346" y="5987064"/>
            <a:ext cx="1054466" cy="469689"/>
            <a:chOff x="9841624" y="4115729"/>
            <a:chExt cx="602169" cy="268223"/>
          </a:xfrm>
          <a:solidFill>
            <a:schemeClr val="bg1"/>
          </a:solidFill>
        </p:grpSpPr>
        <p:sp>
          <p:nvSpPr>
            <p:cNvPr id="31" name="Freeform: Shape 3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9" name="Picture 8" descr="A picture containing person, person&#10;&#10;Description automatically generated">
            <a:extLst>
              <a:ext uri="{FF2B5EF4-FFF2-40B4-BE49-F238E27FC236}">
                <a16:creationId xmlns:a16="http://schemas.microsoft.com/office/drawing/2014/main" id="{82F7F9A8-1FD7-B148-9E34-B97A4109DB71}"/>
              </a:ext>
            </a:extLst>
          </p:cNvPr>
          <p:cNvPicPr>
            <a:picLocks noChangeAspect="1"/>
          </p:cNvPicPr>
          <p:nvPr/>
        </p:nvPicPr>
        <p:blipFill rotWithShape="1">
          <a:blip r:embed="rId4"/>
          <a:srcRect t="3370" r="1" b="20381"/>
          <a:stretch/>
        </p:blipFill>
        <p:spPr>
          <a:xfrm>
            <a:off x="7682545" y="3175909"/>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3915379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close-up of hands shaking&#10;&#10;Description automatically generated with low confidence">
            <a:extLst>
              <a:ext uri="{FF2B5EF4-FFF2-40B4-BE49-F238E27FC236}">
                <a16:creationId xmlns:a16="http://schemas.microsoft.com/office/drawing/2014/main" id="{5ABE2074-1671-044A-8EC0-B4B851124262}"/>
              </a:ext>
            </a:extLst>
          </p:cNvPr>
          <p:cNvPicPr>
            <a:picLocks noGrp="1" noChangeAspect="1"/>
          </p:cNvPicPr>
          <p:nvPr>
            <p:ph idx="1"/>
          </p:nvPr>
        </p:nvPicPr>
        <p:blipFill>
          <a:blip r:embed="rId2"/>
          <a:stretch>
            <a:fillRect/>
          </a:stretch>
        </p:blipFill>
        <p:spPr>
          <a:xfrm>
            <a:off x="5848350" y="1149310"/>
            <a:ext cx="5890683" cy="4712546"/>
          </a:xfrm>
          <a:prstGeom prst="rect">
            <a:avLst/>
          </a:prstGeom>
        </p:spPr>
      </p:pic>
      <p:sp>
        <p:nvSpPr>
          <p:cNvPr id="16" name="Freeform: Shape 15">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B8905C-25FE-5442-B3DD-DE6BD07706B0}"/>
              </a:ext>
            </a:extLst>
          </p:cNvPr>
          <p:cNvSpPr>
            <a:spLocks noGrp="1"/>
          </p:cNvSpPr>
          <p:nvPr>
            <p:ph type="title"/>
          </p:nvPr>
        </p:nvSpPr>
        <p:spPr>
          <a:xfrm>
            <a:off x="804672" y="338328"/>
            <a:ext cx="3877056" cy="2249424"/>
          </a:xfrm>
        </p:spPr>
        <p:txBody>
          <a:bodyPr vert="horz" lIns="91440" tIns="45720" rIns="91440" bIns="45720" rtlCol="0" anchor="b">
            <a:normAutofit/>
          </a:bodyPr>
          <a:lstStyle/>
          <a:p>
            <a:r>
              <a:rPr lang="en-US" sz="5400" kern="1200">
                <a:solidFill>
                  <a:schemeClr val="tx1"/>
                </a:solidFill>
                <a:latin typeface="+mj-lt"/>
                <a:ea typeface="+mj-ea"/>
                <a:cs typeface="+mj-cs"/>
              </a:rPr>
              <a:t>HYDRATION: </a:t>
            </a:r>
            <a:br>
              <a:rPr lang="en-US" sz="5400" kern="1200">
                <a:solidFill>
                  <a:schemeClr val="tx1"/>
                </a:solidFill>
                <a:effectLst/>
                <a:latin typeface="+mj-lt"/>
                <a:ea typeface="+mj-ea"/>
                <a:cs typeface="+mj-cs"/>
              </a:rPr>
            </a:br>
            <a:endParaRPr lang="en-US" sz="5400" kern="1200">
              <a:solidFill>
                <a:schemeClr val="tx1"/>
              </a:solidFill>
              <a:latin typeface="+mj-lt"/>
              <a:ea typeface="+mj-ea"/>
              <a:cs typeface="+mj-cs"/>
            </a:endParaRPr>
          </a:p>
        </p:txBody>
      </p:sp>
      <p:sp>
        <p:nvSpPr>
          <p:cNvPr id="7" name="Text Placeholder 6">
            <a:extLst>
              <a:ext uri="{FF2B5EF4-FFF2-40B4-BE49-F238E27FC236}">
                <a16:creationId xmlns:a16="http://schemas.microsoft.com/office/drawing/2014/main" id="{328E22E5-6300-4A49-A3E2-57E8708782F6}"/>
              </a:ext>
            </a:extLst>
          </p:cNvPr>
          <p:cNvSpPr>
            <a:spLocks noGrp="1"/>
          </p:cNvSpPr>
          <p:nvPr>
            <p:ph type="body" sz="half" idx="2"/>
          </p:nvPr>
        </p:nvSpPr>
        <p:spPr>
          <a:xfrm>
            <a:off x="137159" y="2724912"/>
            <a:ext cx="4248573" cy="1545337"/>
          </a:xfrm>
        </p:spPr>
        <p:txBody>
          <a:bodyPr vert="horz" lIns="91440" tIns="45720" rIns="91440" bIns="45720" rtlCol="0" anchor="t">
            <a:noAutofit/>
          </a:bodyPr>
          <a:lstStyle/>
          <a:p>
            <a:r>
              <a:rPr lang="en-US" sz="3200" kern="1200" dirty="0">
                <a:solidFill>
                  <a:schemeClr val="tx1"/>
                </a:solidFill>
                <a:latin typeface="+mn-lt"/>
                <a:ea typeface="+mn-ea"/>
                <a:cs typeface="+mn-cs"/>
              </a:rPr>
              <a:t>• Skin turgor/elasticity </a:t>
            </a:r>
            <a:br>
              <a:rPr lang="en-US" sz="3200" kern="1200" dirty="0">
                <a:solidFill>
                  <a:schemeClr val="tx1"/>
                </a:solidFill>
                <a:latin typeface="+mn-lt"/>
                <a:ea typeface="+mn-ea"/>
                <a:cs typeface="+mn-cs"/>
              </a:rPr>
            </a:br>
            <a:r>
              <a:rPr lang="en-US" sz="3200" kern="1200" dirty="0">
                <a:solidFill>
                  <a:schemeClr val="tx1"/>
                </a:solidFill>
                <a:latin typeface="+mn-lt"/>
                <a:ea typeface="+mn-ea"/>
                <a:cs typeface="+mn-cs"/>
              </a:rPr>
              <a:t>• Skin tenting</a:t>
            </a:r>
          </a:p>
        </p:txBody>
      </p:sp>
    </p:spTree>
    <p:extLst>
      <p:ext uri="{BB962C8B-B14F-4D97-AF65-F5344CB8AC3E}">
        <p14:creationId xmlns:p14="http://schemas.microsoft.com/office/powerpoint/2010/main" val="392178859"/>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7"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Title 4">
            <a:extLst>
              <a:ext uri="{FF2B5EF4-FFF2-40B4-BE49-F238E27FC236}">
                <a16:creationId xmlns:a16="http://schemas.microsoft.com/office/drawing/2014/main" id="{518E4ED4-A153-6D4F-B03A-89088343D632}"/>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OBJECTIVE MEASURES</a:t>
            </a:r>
            <a:endParaRPr lang="en-PS" sz="4800">
              <a:solidFill>
                <a:schemeClr val="bg1"/>
              </a:solidFill>
            </a:endParaRPr>
          </a:p>
        </p:txBody>
      </p:sp>
      <p:graphicFrame>
        <p:nvGraphicFramePr>
          <p:cNvPr id="8" name="Content Placeholder 5">
            <a:extLst>
              <a:ext uri="{FF2B5EF4-FFF2-40B4-BE49-F238E27FC236}">
                <a16:creationId xmlns:a16="http://schemas.microsoft.com/office/drawing/2014/main" id="{A3756536-C8F8-4D61-A94D-67E216A49AEF}"/>
              </a:ext>
            </a:extLst>
          </p:cNvPr>
          <p:cNvGraphicFramePr>
            <a:graphicFrameLocks noGrp="1"/>
          </p:cNvGraphicFramePr>
          <p:nvPr>
            <p:ph idx="1"/>
            <p:extLst>
              <p:ext uri="{D42A27DB-BD31-4B8C-83A1-F6EECF244321}">
                <p14:modId xmlns:p14="http://schemas.microsoft.com/office/powerpoint/2010/main" val="4107665931"/>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2427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E4C247-4903-C444-A249-4EA632AD456D}"/>
              </a:ext>
            </a:extLst>
          </p:cNvPr>
          <p:cNvSpPr>
            <a:spLocks noGrp="1"/>
          </p:cNvSpPr>
          <p:nvPr>
            <p:ph type="title"/>
          </p:nvPr>
        </p:nvSpPr>
        <p:spPr>
          <a:xfrm>
            <a:off x="836675" y="0"/>
            <a:ext cx="10515600" cy="1133499"/>
          </a:xfrm>
        </p:spPr>
        <p:txBody>
          <a:bodyPr>
            <a:normAutofit/>
          </a:bodyPr>
          <a:lstStyle/>
          <a:p>
            <a:pPr algn="ctr"/>
            <a:r>
              <a:rPr lang="en-PS" sz="5200" b="1" dirty="0"/>
              <a:t>How to start?</a:t>
            </a:r>
          </a:p>
        </p:txBody>
      </p:sp>
      <p:graphicFrame>
        <p:nvGraphicFramePr>
          <p:cNvPr id="5" name="Content Placeholder 2">
            <a:extLst>
              <a:ext uri="{FF2B5EF4-FFF2-40B4-BE49-F238E27FC236}">
                <a16:creationId xmlns:a16="http://schemas.microsoft.com/office/drawing/2014/main" id="{73C093A8-8C05-46E5-B69C-C80FC80DF6DF}"/>
              </a:ext>
            </a:extLst>
          </p:cNvPr>
          <p:cNvGraphicFramePr>
            <a:graphicFrameLocks noGrp="1"/>
          </p:cNvGraphicFramePr>
          <p:nvPr>
            <p:ph idx="1"/>
            <p:extLst>
              <p:ext uri="{D42A27DB-BD31-4B8C-83A1-F6EECF244321}">
                <p14:modId xmlns:p14="http://schemas.microsoft.com/office/powerpoint/2010/main" val="1086458084"/>
              </p:ext>
            </p:extLst>
          </p:nvPr>
        </p:nvGraphicFramePr>
        <p:xfrm>
          <a:off x="270933" y="959371"/>
          <a:ext cx="11785599" cy="576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3693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858110A3-E7C8-D24F-AA96-2CF220F04809}"/>
              </a:ext>
            </a:extLst>
          </p:cNvPr>
          <p:cNvPicPr>
            <a:picLocks noGrp="1" noChangeAspect="1"/>
          </p:cNvPicPr>
          <p:nvPr>
            <p:ph idx="1"/>
          </p:nvPr>
        </p:nvPicPr>
        <p:blipFill rotWithShape="1">
          <a:blip r:embed="rId2"/>
          <a:srcRect l="16435" t="12915" r="18382" b="10422"/>
          <a:stretch/>
        </p:blipFill>
        <p:spPr>
          <a:xfrm>
            <a:off x="16933" y="93133"/>
            <a:ext cx="12175067" cy="6746418"/>
          </a:xfrm>
        </p:spPr>
      </p:pic>
    </p:spTree>
    <p:extLst>
      <p:ext uri="{BB962C8B-B14F-4D97-AF65-F5344CB8AC3E}">
        <p14:creationId xmlns:p14="http://schemas.microsoft.com/office/powerpoint/2010/main" val="3700717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7D2BDB4E-E578-EB43-978E-693DD0379608}"/>
              </a:ext>
            </a:extLst>
          </p:cNvPr>
          <p:cNvPicPr>
            <a:picLocks noGrp="1" noChangeAspect="1"/>
          </p:cNvPicPr>
          <p:nvPr>
            <p:ph idx="1"/>
          </p:nvPr>
        </p:nvPicPr>
        <p:blipFill rotWithShape="1">
          <a:blip r:embed="rId2"/>
          <a:srcRect l="37596" t="13304" r="23975" b="10033"/>
          <a:stretch/>
        </p:blipFill>
        <p:spPr>
          <a:xfrm>
            <a:off x="253998" y="-1"/>
            <a:ext cx="5842001" cy="6739467"/>
          </a:xfrm>
        </p:spPr>
      </p:pic>
      <p:pic>
        <p:nvPicPr>
          <p:cNvPr id="7" name="Picture 6" descr="Graphical user interface, application, Word&#10;&#10;Description automatically generated">
            <a:extLst>
              <a:ext uri="{FF2B5EF4-FFF2-40B4-BE49-F238E27FC236}">
                <a16:creationId xmlns:a16="http://schemas.microsoft.com/office/drawing/2014/main" id="{85BE3520-BE74-5948-8FB3-02BC1695FA47}"/>
              </a:ext>
            </a:extLst>
          </p:cNvPr>
          <p:cNvPicPr>
            <a:picLocks noChangeAspect="1"/>
          </p:cNvPicPr>
          <p:nvPr/>
        </p:nvPicPr>
        <p:blipFill rotWithShape="1">
          <a:blip r:embed="rId3"/>
          <a:srcRect l="36729" t="37777" r="23302" b="33828"/>
          <a:stretch/>
        </p:blipFill>
        <p:spPr>
          <a:xfrm>
            <a:off x="6095999" y="1947332"/>
            <a:ext cx="6096001" cy="2706718"/>
          </a:xfrm>
          <a:prstGeom prst="rect">
            <a:avLst/>
          </a:prstGeom>
        </p:spPr>
      </p:pic>
    </p:spTree>
    <p:extLst>
      <p:ext uri="{BB962C8B-B14F-4D97-AF65-F5344CB8AC3E}">
        <p14:creationId xmlns:p14="http://schemas.microsoft.com/office/powerpoint/2010/main" val="794420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0BE660E8-9168-6B4A-9A0F-BC54569A4C44}"/>
              </a:ext>
            </a:extLst>
          </p:cNvPr>
          <p:cNvPicPr>
            <a:picLocks noGrp="1" noChangeAspect="1"/>
          </p:cNvPicPr>
          <p:nvPr>
            <p:ph idx="1"/>
          </p:nvPr>
        </p:nvPicPr>
        <p:blipFill>
          <a:blip r:embed="rId2"/>
          <a:stretch>
            <a:fillRect/>
          </a:stretch>
        </p:blipFill>
        <p:spPr>
          <a:xfrm>
            <a:off x="2116668" y="643467"/>
            <a:ext cx="7958664"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242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157C3D-EA07-1145-9E0D-8AC173E71886}"/>
              </a:ext>
            </a:extLst>
          </p:cNvPr>
          <p:cNvSpPr>
            <a:spLocks noGrp="1"/>
          </p:cNvSpPr>
          <p:nvPr>
            <p:ph sz="half" idx="1"/>
          </p:nvPr>
        </p:nvSpPr>
        <p:spPr>
          <a:xfrm>
            <a:off x="2963335" y="572559"/>
            <a:ext cx="5181600" cy="2458508"/>
          </a:xfrm>
        </p:spPr>
        <p:txBody>
          <a:bodyPr>
            <a:normAutofit/>
          </a:bodyPr>
          <a:lstStyle/>
          <a:p>
            <a:pPr marL="0" indent="0" algn="ctr">
              <a:buNone/>
            </a:pPr>
            <a:r>
              <a:rPr lang="en-PS" sz="4800" dirty="0"/>
              <a:t>Congratulations</a:t>
            </a:r>
          </a:p>
          <a:p>
            <a:pPr marL="0" indent="0" algn="ctr">
              <a:buNone/>
            </a:pPr>
            <a:r>
              <a:rPr lang="en-US" sz="4800" dirty="0"/>
              <a:t>Y</a:t>
            </a:r>
            <a:r>
              <a:rPr lang="en-PS" sz="4800" dirty="0"/>
              <a:t>ou have survived this course!</a:t>
            </a:r>
          </a:p>
        </p:txBody>
      </p:sp>
      <p:pic>
        <p:nvPicPr>
          <p:cNvPr id="5" name="Picture 4" descr="A picture containing text, sign, outdoor&#10;&#10;Description automatically generated">
            <a:extLst>
              <a:ext uri="{FF2B5EF4-FFF2-40B4-BE49-F238E27FC236}">
                <a16:creationId xmlns:a16="http://schemas.microsoft.com/office/drawing/2014/main" id="{AC33DB69-7EC8-384A-93A6-0388FB434098}"/>
              </a:ext>
            </a:extLst>
          </p:cNvPr>
          <p:cNvPicPr>
            <a:picLocks noChangeAspect="1"/>
          </p:cNvPicPr>
          <p:nvPr/>
        </p:nvPicPr>
        <p:blipFill rotWithShape="1">
          <a:blip r:embed="rId2"/>
          <a:srcRect t="34636" b="31338"/>
          <a:stretch/>
        </p:blipFill>
        <p:spPr>
          <a:xfrm>
            <a:off x="2353734" y="2874990"/>
            <a:ext cx="6688666" cy="3410451"/>
          </a:xfrm>
          <a:prstGeom prst="rect">
            <a:avLst/>
          </a:prstGeom>
        </p:spPr>
      </p:pic>
    </p:spTree>
    <p:extLst>
      <p:ext uri="{BB962C8B-B14F-4D97-AF65-F5344CB8AC3E}">
        <p14:creationId xmlns:p14="http://schemas.microsoft.com/office/powerpoint/2010/main" val="4126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1AB827-8C83-2842-BAF2-59710A5D3F96}"/>
              </a:ext>
            </a:extLst>
          </p:cNvPr>
          <p:cNvSpPr>
            <a:spLocks noGrp="1"/>
          </p:cNvSpPr>
          <p:nvPr>
            <p:ph type="title"/>
          </p:nvPr>
        </p:nvSpPr>
        <p:spPr>
          <a:xfrm>
            <a:off x="826396" y="586855"/>
            <a:ext cx="4230100" cy="3387497"/>
          </a:xfrm>
        </p:spPr>
        <p:txBody>
          <a:bodyPr anchor="b">
            <a:normAutofit/>
          </a:bodyPr>
          <a:lstStyle/>
          <a:p>
            <a:pPr algn="r"/>
            <a:r>
              <a:rPr lang="en-PS" sz="4000" dirty="0">
                <a:solidFill>
                  <a:srgbClr val="FFFFFF"/>
                </a:solidFill>
              </a:rPr>
              <a:t>A.Overall/general impresion</a:t>
            </a:r>
          </a:p>
        </p:txBody>
      </p:sp>
      <p:sp>
        <p:nvSpPr>
          <p:cNvPr id="3" name="Content Placeholder 2">
            <a:extLst>
              <a:ext uri="{FF2B5EF4-FFF2-40B4-BE49-F238E27FC236}">
                <a16:creationId xmlns:a16="http://schemas.microsoft.com/office/drawing/2014/main" id="{7A734F3E-7287-564E-A2A8-E215A3067710}"/>
              </a:ext>
            </a:extLst>
          </p:cNvPr>
          <p:cNvSpPr>
            <a:spLocks noGrp="1"/>
          </p:cNvSpPr>
          <p:nvPr>
            <p:ph idx="1"/>
          </p:nvPr>
        </p:nvSpPr>
        <p:spPr>
          <a:xfrm>
            <a:off x="5723467" y="342900"/>
            <a:ext cx="6343615" cy="6244167"/>
          </a:xfrm>
        </p:spPr>
        <p:txBody>
          <a:bodyPr anchor="ctr">
            <a:normAutofit/>
          </a:bodyPr>
          <a:lstStyle/>
          <a:p>
            <a:r>
              <a:rPr lang="en-US" dirty="0"/>
              <a:t>The NFPE begins with a general observation of the patient. </a:t>
            </a:r>
          </a:p>
          <a:p>
            <a:r>
              <a:rPr lang="en-US" dirty="0"/>
              <a:t>characteristics to note during interview: </a:t>
            </a:r>
          </a:p>
          <a:p>
            <a:pPr marL="514350" indent="-514350">
              <a:buFont typeface="+mj-lt"/>
              <a:buAutoNum type="arabicPeriod"/>
            </a:pPr>
            <a:r>
              <a:rPr lang="en-US" dirty="0"/>
              <a:t>What is the apparent state of health?</a:t>
            </a:r>
          </a:p>
          <a:p>
            <a:pPr marL="514350" indent="-514350">
              <a:buFont typeface="+mj-lt"/>
              <a:buAutoNum type="arabicPeriod"/>
            </a:pPr>
            <a:r>
              <a:rPr lang="en-US" dirty="0"/>
              <a:t>What is the level of consciousness?</a:t>
            </a:r>
          </a:p>
          <a:p>
            <a:pPr marL="514350" indent="-514350">
              <a:buFont typeface="+mj-lt"/>
              <a:buAutoNum type="arabicPeriod"/>
            </a:pPr>
            <a:r>
              <a:rPr lang="en-US" dirty="0"/>
              <a:t>Does the patient show signs of physical distress?</a:t>
            </a:r>
          </a:p>
          <a:p>
            <a:pPr marL="514350" indent="-514350">
              <a:buFont typeface="+mj-lt"/>
              <a:buAutoNum type="arabicPeriod"/>
            </a:pPr>
            <a:r>
              <a:rPr lang="en-US" dirty="0"/>
              <a:t>How is the patient dressed?</a:t>
            </a:r>
          </a:p>
          <a:p>
            <a:pPr marL="514350" indent="-514350">
              <a:buFont typeface="+mj-lt"/>
              <a:buAutoNum type="arabicPeriod"/>
            </a:pPr>
            <a:r>
              <a:rPr lang="en-US" dirty="0"/>
              <a:t>Do you see any obvious signs of nutrient deficiencies?</a:t>
            </a:r>
          </a:p>
          <a:p>
            <a:pPr marL="514350" indent="-514350">
              <a:buFont typeface="+mj-lt"/>
              <a:buAutoNum type="arabicPeriod"/>
            </a:pPr>
            <a:r>
              <a:rPr lang="en-US" dirty="0"/>
              <a:t>Is there any involuntary movements or signs of paralysis? </a:t>
            </a:r>
          </a:p>
          <a:p>
            <a:endParaRPr lang="en-PS" dirty="0"/>
          </a:p>
        </p:txBody>
      </p:sp>
      <p:pic>
        <p:nvPicPr>
          <p:cNvPr id="2049" name="Picture 1" descr="page4image474718080">
            <a:extLst>
              <a:ext uri="{FF2B5EF4-FFF2-40B4-BE49-F238E27FC236}">
                <a16:creationId xmlns:a16="http://schemas.microsoft.com/office/drawing/2014/main" id="{1FA3CA82-6256-E649-96B6-929E20F9F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35200"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15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204E0-D8B9-AB4A-8C9A-2110F4BD7277}"/>
              </a:ext>
            </a:extLst>
          </p:cNvPr>
          <p:cNvSpPr>
            <a:spLocks noGrp="1"/>
          </p:cNvSpPr>
          <p:nvPr>
            <p:ph type="title"/>
          </p:nvPr>
        </p:nvSpPr>
        <p:spPr>
          <a:xfrm>
            <a:off x="524741" y="620392"/>
            <a:ext cx="3808268" cy="5504688"/>
          </a:xfrm>
        </p:spPr>
        <p:txBody>
          <a:bodyPr>
            <a:normAutofit/>
          </a:bodyPr>
          <a:lstStyle/>
          <a:p>
            <a:r>
              <a:rPr lang="en-PS" sz="6000">
                <a:solidFill>
                  <a:schemeClr val="bg1"/>
                </a:solidFill>
              </a:rPr>
              <a:t>Overall appearance</a:t>
            </a:r>
          </a:p>
        </p:txBody>
      </p:sp>
      <p:graphicFrame>
        <p:nvGraphicFramePr>
          <p:cNvPr id="5" name="Content Placeholder 2">
            <a:extLst>
              <a:ext uri="{FF2B5EF4-FFF2-40B4-BE49-F238E27FC236}">
                <a16:creationId xmlns:a16="http://schemas.microsoft.com/office/drawing/2014/main" id="{68AD9ADB-A9B4-406E-A9CF-8B2530A377A8}"/>
              </a:ext>
            </a:extLst>
          </p:cNvPr>
          <p:cNvGraphicFramePr>
            <a:graphicFrameLocks noGrp="1"/>
          </p:cNvGraphicFramePr>
          <p:nvPr>
            <p:ph idx="1"/>
            <p:extLst>
              <p:ext uri="{D42A27DB-BD31-4B8C-83A1-F6EECF244321}">
                <p14:modId xmlns:p14="http://schemas.microsoft.com/office/powerpoint/2010/main" val="1611973844"/>
              </p:ext>
            </p:extLst>
          </p:nvPr>
        </p:nvGraphicFramePr>
        <p:xfrm>
          <a:off x="5231568" y="149903"/>
          <a:ext cx="6640642" cy="6550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023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DFB362-7596-AF47-9ECC-73B374F922D3}"/>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dirty="0" err="1"/>
              <a:t>B.Palpitation</a:t>
            </a:r>
            <a:r>
              <a:rPr lang="en-US" sz="3700" dirty="0"/>
              <a:t>- </a:t>
            </a:r>
            <a:r>
              <a:rPr lang="en-US" sz="3700" b="1" dirty="0"/>
              <a:t>tactile examination </a:t>
            </a:r>
            <a:endParaRPr lang="en-US" sz="3700" dirty="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99F26F-BD5C-934F-822B-7A35B318A664}"/>
              </a:ext>
            </a:extLst>
          </p:cNvPr>
          <p:cNvSpPr>
            <a:spLocks noGrp="1"/>
          </p:cNvSpPr>
          <p:nvPr>
            <p:ph sz="half" idx="1"/>
          </p:nvPr>
        </p:nvSpPr>
        <p:spPr>
          <a:xfrm>
            <a:off x="159341" y="2330505"/>
            <a:ext cx="5387020" cy="3979585"/>
          </a:xfrm>
        </p:spPr>
        <p:txBody>
          <a:bodyPr vert="horz" lIns="91440" tIns="45720" rIns="91440" bIns="45720" rtlCol="0" anchor="ctr">
            <a:normAutofit/>
          </a:bodyPr>
          <a:lstStyle/>
          <a:p>
            <a:pPr lvl="0"/>
            <a:r>
              <a:rPr lang="en-US" dirty="0"/>
              <a:t>Tactile exam </a:t>
            </a:r>
            <a:r>
              <a:rPr lang="en-US" b="1" dirty="0">
                <a:highlight>
                  <a:srgbClr val="FFFF00"/>
                </a:highlight>
              </a:rPr>
              <a:t>using fingertips </a:t>
            </a:r>
            <a:r>
              <a:rPr lang="en-US" dirty="0"/>
              <a:t>to assess for edema, skin temperature, texture, tenderness, areas of skin elevation, depression, size etc. Use light touch to avoid damaging the skin and underlying tissues. </a:t>
            </a:r>
          </a:p>
          <a:p>
            <a:endParaRPr lang="en-US"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ext, application&#10;&#10;Description automatically generated">
            <a:extLst>
              <a:ext uri="{FF2B5EF4-FFF2-40B4-BE49-F238E27FC236}">
                <a16:creationId xmlns:a16="http://schemas.microsoft.com/office/drawing/2014/main" id="{BE1613C2-B16C-4148-9F8E-398A67E61095}"/>
              </a:ext>
            </a:extLst>
          </p:cNvPr>
          <p:cNvPicPr>
            <a:picLocks noGrp="1" noChangeAspect="1"/>
          </p:cNvPicPr>
          <p:nvPr>
            <p:ph sz="half" idx="2"/>
          </p:nvPr>
        </p:nvPicPr>
        <p:blipFill rotWithShape="1">
          <a:blip r:embed="rId2"/>
          <a:srcRect l="14298" t="9914" r="21227" b="15388"/>
          <a:stretch/>
        </p:blipFill>
        <p:spPr>
          <a:xfrm>
            <a:off x="5977788" y="1320800"/>
            <a:ext cx="5425410" cy="3928533"/>
          </a:xfrm>
          <a:prstGeom prst="rect">
            <a:avLst/>
          </a:prstGeom>
        </p:spPr>
      </p:pic>
    </p:spTree>
    <p:extLst>
      <p:ext uri="{BB962C8B-B14F-4D97-AF65-F5344CB8AC3E}">
        <p14:creationId xmlns:p14="http://schemas.microsoft.com/office/powerpoint/2010/main" val="2810955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B6A789-3A70-C54D-BE28-584FC781D8F4}"/>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b="1" dirty="0" err="1"/>
              <a:t>C.Percussion</a:t>
            </a:r>
            <a:r>
              <a:rPr lang="en-US" sz="3700" b="1" dirty="0"/>
              <a:t>—elicit a sound wave</a:t>
            </a:r>
            <a:endParaRPr lang="en-US" sz="3700" dirty="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72398B-7553-FC4D-BCF8-4118119E2E32}"/>
              </a:ext>
            </a:extLst>
          </p:cNvPr>
          <p:cNvSpPr>
            <a:spLocks noGrp="1"/>
          </p:cNvSpPr>
          <p:nvPr>
            <p:ph sz="half" idx="1"/>
          </p:nvPr>
        </p:nvSpPr>
        <p:spPr>
          <a:xfrm>
            <a:off x="159341" y="2224323"/>
            <a:ext cx="5417000" cy="4448848"/>
          </a:xfrm>
        </p:spPr>
        <p:txBody>
          <a:bodyPr vert="horz" lIns="91440" tIns="45720" rIns="91440" bIns="45720" rtlCol="0" anchor="ctr">
            <a:normAutofit/>
          </a:bodyPr>
          <a:lstStyle/>
          <a:p>
            <a:r>
              <a:rPr lang="en-US" dirty="0"/>
              <a:t>Assessment of </a:t>
            </a:r>
            <a:r>
              <a:rPr lang="en-US" b="1" dirty="0">
                <a:highlight>
                  <a:srgbClr val="FFFF00"/>
                </a:highlight>
              </a:rPr>
              <a:t>sounds using 3rd finger on dominant hand </a:t>
            </a:r>
            <a:r>
              <a:rPr lang="en-US" dirty="0"/>
              <a:t>to tap areas 3rd finger of non dominant hand to evoke a sound from underlying tissue. The sound generates a tactile vibration. </a:t>
            </a:r>
          </a:p>
          <a:p>
            <a:r>
              <a:rPr lang="en-US" dirty="0"/>
              <a:t>Percussion utilizes the sense of touch to identify body organ borders, masses, fluid </a:t>
            </a:r>
            <a:r>
              <a:rPr lang="en-US" dirty="0" err="1"/>
              <a:t>etc</a:t>
            </a:r>
            <a:r>
              <a:rPr lang="en-US" dirty="0"/>
              <a:t> using vibrations from sounds. </a:t>
            </a:r>
          </a:p>
          <a:p>
            <a:endParaRPr lang="en-US"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Graphical user interface, text, application, chat or text message&#10;&#10;Description automatically generated">
            <a:extLst>
              <a:ext uri="{FF2B5EF4-FFF2-40B4-BE49-F238E27FC236}">
                <a16:creationId xmlns:a16="http://schemas.microsoft.com/office/drawing/2014/main" id="{E0C80DC8-8756-F745-B3D2-EE231ED53A8F}"/>
              </a:ext>
            </a:extLst>
          </p:cNvPr>
          <p:cNvPicPr>
            <a:picLocks noGrp="1" noChangeAspect="1"/>
          </p:cNvPicPr>
          <p:nvPr>
            <p:ph sz="half" idx="2"/>
          </p:nvPr>
        </p:nvPicPr>
        <p:blipFill rotWithShape="1">
          <a:blip r:embed="rId2"/>
          <a:srcRect l="22386" t="12720" r="19118" b="18782"/>
          <a:stretch/>
        </p:blipFill>
        <p:spPr>
          <a:xfrm>
            <a:off x="5773173" y="856179"/>
            <a:ext cx="5654370" cy="5487967"/>
          </a:xfrm>
        </p:spPr>
      </p:pic>
    </p:spTree>
    <p:extLst>
      <p:ext uri="{BB962C8B-B14F-4D97-AF65-F5344CB8AC3E}">
        <p14:creationId xmlns:p14="http://schemas.microsoft.com/office/powerpoint/2010/main" val="1445730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1898</Words>
  <Application>Microsoft Macintosh PowerPoint</Application>
  <PresentationFormat>Widescreen</PresentationFormat>
  <Paragraphs>132</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Nutrition focused physical examination</vt:lpstr>
      <vt:lpstr>NFLP</vt:lpstr>
      <vt:lpstr>Components of a system-based examination of each region of the body are as follows:  </vt:lpstr>
      <vt:lpstr>PowerPoint Presentation</vt:lpstr>
      <vt:lpstr>How to start?</vt:lpstr>
      <vt:lpstr>A.Overall/general impresion</vt:lpstr>
      <vt:lpstr>Overall appearance</vt:lpstr>
      <vt:lpstr>B.Palpitation- tactile examination </vt:lpstr>
      <vt:lpstr>C.Percussion—elicit a sound wave</vt:lpstr>
      <vt:lpstr>D. Auscultation—listening to body sounds </vt:lpstr>
      <vt:lpstr>Nutrition diagnoses often used in conjunction with NFPA include:</vt:lpstr>
      <vt:lpstr>Organs assessment</vt:lpstr>
      <vt:lpstr>Skin</vt:lpstr>
      <vt:lpstr>PowerPoint Presentation</vt:lpstr>
      <vt:lpstr>PowerPoint Presentation</vt:lpstr>
      <vt:lpstr>PowerPoint Presentation</vt:lpstr>
      <vt:lpstr>PowerPoint Presentation</vt:lpstr>
      <vt:lpstr>Nails</vt:lpstr>
      <vt:lpstr>PowerPoint Presentation</vt:lpstr>
      <vt:lpstr>PowerPoint Presentation</vt:lpstr>
      <vt:lpstr>PowerPoint Presentation</vt:lpstr>
      <vt:lpstr>Hair/Head</vt:lpstr>
      <vt:lpstr>PowerPoint Presentation</vt:lpstr>
      <vt:lpstr>PowerPoint Presentation</vt:lpstr>
      <vt:lpstr>Eyes</vt:lpstr>
      <vt:lpstr>PowerPoint Presentation</vt:lpstr>
      <vt:lpstr>PowerPoint Presentation</vt:lpstr>
      <vt:lpstr>Mouth</vt:lpstr>
      <vt:lpstr>PowerPoint Presentation</vt:lpstr>
      <vt:lpstr>PowerPoint Presentation</vt:lpstr>
      <vt:lpstr>PowerPoint Presentation</vt:lpstr>
      <vt:lpstr>Muscoskeletal</vt:lpstr>
      <vt:lpstr>Assessing for muscle loss: Upper body</vt:lpstr>
      <vt:lpstr>Assessing for muscle loss: Upper body</vt:lpstr>
      <vt:lpstr>Shoulder region:  Deltoid muscle </vt:lpstr>
      <vt:lpstr>Scapular region</vt:lpstr>
      <vt:lpstr>PEM?</vt:lpstr>
      <vt:lpstr>Hand: Interosseous muscle </vt:lpstr>
      <vt:lpstr>Assessing lower body for muscle loss: Anterior thigh/ patellar region:  Quadriceps femoris group </vt:lpstr>
      <vt:lpstr>PowerPoint Presentation</vt:lpstr>
      <vt:lpstr>Posterior calf: Gastrocnemius and soleus </vt:lpstr>
      <vt:lpstr>Assessing for fat loss</vt:lpstr>
      <vt:lpstr>Orbital region (orbital fat pads) </vt:lpstr>
      <vt:lpstr>PowerPoint Presentation</vt:lpstr>
      <vt:lpstr>Fluid Assessment</vt:lpstr>
      <vt:lpstr>Assessing fluid status</vt:lpstr>
      <vt:lpstr>PowerPoint Presentation</vt:lpstr>
      <vt:lpstr>HYDRATION:  </vt:lpstr>
      <vt:lpstr>OBJECTIVE MEASURES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focused physical examination</dc:title>
  <dc:creator>Alma Irshaid</dc:creator>
  <cp:lastModifiedBy>Alma Irshaid</cp:lastModifiedBy>
  <cp:revision>8</cp:revision>
  <dcterms:created xsi:type="dcterms:W3CDTF">2021-11-28T21:53:04Z</dcterms:created>
  <dcterms:modified xsi:type="dcterms:W3CDTF">2021-12-05T22:44:32Z</dcterms:modified>
</cp:coreProperties>
</file>