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6"/>
  </p:notesMasterIdLst>
  <p:sldIdLst>
    <p:sldId id="256" r:id="rId2"/>
    <p:sldId id="258" r:id="rId3"/>
    <p:sldId id="259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46" autoAdjust="0"/>
  </p:normalViewPr>
  <p:slideViewPr>
    <p:cSldViewPr>
      <p:cViewPr>
        <p:scale>
          <a:sx n="65" d="100"/>
          <a:sy n="65" d="100"/>
        </p:scale>
        <p:origin x="-15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5D8CF-AF30-4A46-8B77-19CF33D16C0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E2874-D248-4B09-A342-99E32CD4B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84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6FC5-C441-4796-A77E-94FF45A7A065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DD98-4E5E-4591-A315-45ACF14C33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6FC5-C441-4796-A77E-94FF45A7A065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DD98-4E5E-4591-A315-45ACF14C33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6FC5-C441-4796-A77E-94FF45A7A065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DD98-4E5E-4591-A315-45ACF14C33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6FC5-C441-4796-A77E-94FF45A7A065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DD98-4E5E-4591-A315-45ACF14C33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6FC5-C441-4796-A77E-94FF45A7A065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DD98-4E5E-4591-A315-45ACF14C33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6FC5-C441-4796-A77E-94FF45A7A065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DD98-4E5E-4591-A315-45ACF14C33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6FC5-C441-4796-A77E-94FF45A7A065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DD98-4E5E-4591-A315-45ACF14C33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6FC5-C441-4796-A77E-94FF45A7A065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DD98-4E5E-4591-A315-45ACF14C33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6FC5-C441-4796-A77E-94FF45A7A065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DD98-4E5E-4591-A315-45ACF14C33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6FC5-C441-4796-A77E-94FF45A7A065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DD98-4E5E-4591-A315-45ACF14C33F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6FC5-C441-4796-A77E-94FF45A7A065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B2DD98-4E5E-4591-A315-45ACF14C33F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5B2DD98-4E5E-4591-A315-45ACF14C33F5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E806FC5-C441-4796-A77E-94FF45A7A065}" type="datetimeFigureOut">
              <a:rPr lang="en-GB" smtClean="0"/>
              <a:t>25/01/2019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05000"/>
            <a:ext cx="8064896" cy="2593975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bg2">
                    <a:lumMod val="50000"/>
                  </a:schemeClr>
                </a:solidFill>
                <a:latin typeface="Calibri Light" panose="020F0302020204030204" pitchFamily="34" charset="0"/>
              </a:rPr>
              <a:t>Non vitamin B</a:t>
            </a:r>
            <a:endParaRPr lang="en-GB" sz="6600" b="1" dirty="0">
              <a:solidFill>
                <a:schemeClr val="bg2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alibri Light" panose="020F0302020204030204" pitchFamily="34" charset="0"/>
              </a:rPr>
              <a:t>Human Nutrition</a:t>
            </a:r>
            <a:endParaRPr lang="en-GB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294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1" name="Picture 3" descr="1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9144000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457200" y="9906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Vitamin C Deficiency</a:t>
            </a:r>
          </a:p>
        </p:txBody>
      </p:sp>
    </p:spTree>
    <p:extLst>
      <p:ext uri="{BB962C8B-B14F-4D97-AF65-F5344CB8AC3E}">
        <p14:creationId xmlns:p14="http://schemas.microsoft.com/office/powerpoint/2010/main" val="7394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Vitamin C Toxicity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136904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4000" dirty="0">
                <a:solidFill>
                  <a:srgbClr val="FF0000"/>
                </a:solidFill>
              </a:rPr>
              <a:t>Toxicity</a:t>
            </a:r>
            <a:r>
              <a:rPr lang="en-US" altLang="en-US" sz="4000" dirty="0"/>
              <a:t> Symptoms</a:t>
            </a:r>
          </a:p>
          <a:p>
            <a:pPr lvl="1">
              <a:lnSpc>
                <a:spcPct val="90000"/>
              </a:lnSpc>
            </a:pPr>
            <a:r>
              <a:rPr lang="en-US" altLang="en-US" sz="4000" dirty="0">
                <a:solidFill>
                  <a:srgbClr val="FF0000"/>
                </a:solidFill>
              </a:rPr>
              <a:t>Nausea</a:t>
            </a:r>
            <a:r>
              <a:rPr lang="en-US" altLang="en-US" sz="4000" dirty="0"/>
              <a:t>, abdominal cramps, diarrhea, headache, fatigue and insomnia</a:t>
            </a:r>
          </a:p>
          <a:p>
            <a:pPr lvl="1">
              <a:lnSpc>
                <a:spcPct val="90000"/>
              </a:lnSpc>
            </a:pPr>
            <a:r>
              <a:rPr lang="en-US" altLang="en-US" sz="4000" dirty="0"/>
              <a:t>Hot </a:t>
            </a:r>
            <a:r>
              <a:rPr lang="en-US" altLang="en-US" sz="4000" dirty="0">
                <a:solidFill>
                  <a:srgbClr val="FF0000"/>
                </a:solidFill>
              </a:rPr>
              <a:t>flashes</a:t>
            </a:r>
            <a:r>
              <a:rPr lang="en-US" altLang="en-US" sz="4000" dirty="0"/>
              <a:t> and rashes</a:t>
            </a:r>
          </a:p>
          <a:p>
            <a:pPr lvl="1">
              <a:lnSpc>
                <a:spcPct val="90000"/>
              </a:lnSpc>
            </a:pPr>
            <a:r>
              <a:rPr lang="en-US" altLang="en-US" sz="4000" dirty="0"/>
              <a:t>Interference with </a:t>
            </a:r>
            <a:r>
              <a:rPr lang="en-US" altLang="en-US" sz="4000" dirty="0">
                <a:solidFill>
                  <a:srgbClr val="FF0000"/>
                </a:solidFill>
              </a:rPr>
              <a:t>medical tests</a:t>
            </a:r>
            <a:r>
              <a:rPr lang="en-US" altLang="en-US" sz="4000" dirty="0"/>
              <a:t>, creating a false positive or a false negative</a:t>
            </a:r>
          </a:p>
          <a:p>
            <a:pPr lvl="1">
              <a:lnSpc>
                <a:spcPct val="90000"/>
              </a:lnSpc>
            </a:pPr>
            <a:r>
              <a:rPr lang="en-US" altLang="en-US" sz="4000" dirty="0" smtClean="0">
                <a:solidFill>
                  <a:srgbClr val="FF0000"/>
                </a:solidFill>
              </a:rPr>
              <a:t>kidney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stones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Upper level for adults: 2000 mg/day</a:t>
            </a:r>
          </a:p>
        </p:txBody>
      </p:sp>
    </p:spTree>
    <p:extLst>
      <p:ext uri="{BB962C8B-B14F-4D97-AF65-F5344CB8AC3E}">
        <p14:creationId xmlns:p14="http://schemas.microsoft.com/office/powerpoint/2010/main" val="1875449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Vitamin C Food Sources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00200"/>
            <a:ext cx="7992888" cy="4800600"/>
          </a:xfrm>
        </p:spPr>
        <p:txBody>
          <a:bodyPr/>
          <a:lstStyle/>
          <a:p>
            <a:r>
              <a:rPr lang="en-US" altLang="en-US" sz="3200" dirty="0"/>
              <a:t>Citrus </a:t>
            </a:r>
            <a:r>
              <a:rPr lang="en-US" altLang="en-US" sz="3200" dirty="0">
                <a:solidFill>
                  <a:srgbClr val="FF0000"/>
                </a:solidFill>
              </a:rPr>
              <a:t>fruits</a:t>
            </a:r>
            <a:r>
              <a:rPr lang="en-US" altLang="en-US" sz="3200" dirty="0"/>
              <a:t>, cantaloupe, strawberries, papayas and mangoes</a:t>
            </a:r>
          </a:p>
          <a:p>
            <a:r>
              <a:rPr lang="en-US" altLang="en-US" sz="3200" dirty="0"/>
              <a:t>Cabbage-type </a:t>
            </a:r>
            <a:r>
              <a:rPr lang="en-US" altLang="en-US" sz="3200" dirty="0">
                <a:solidFill>
                  <a:srgbClr val="FF0000"/>
                </a:solidFill>
              </a:rPr>
              <a:t>vegetables</a:t>
            </a:r>
            <a:r>
              <a:rPr lang="en-US" altLang="en-US" sz="3200" dirty="0"/>
              <a:t>, dark green vegetables like green peppers and broccoli, lettuce, tomatoes and potatoes</a:t>
            </a:r>
          </a:p>
          <a:p>
            <a:r>
              <a:rPr lang="en-US" altLang="en-US" sz="3200" dirty="0"/>
              <a:t>Easily </a:t>
            </a:r>
            <a:r>
              <a:rPr lang="en-US" altLang="en-US" sz="3200" dirty="0">
                <a:solidFill>
                  <a:srgbClr val="FF0000"/>
                </a:solidFill>
              </a:rPr>
              <a:t>destroyed</a:t>
            </a:r>
            <a:r>
              <a:rPr lang="en-US" altLang="en-US" sz="3200" dirty="0"/>
              <a:t> by </a:t>
            </a:r>
            <a:r>
              <a:rPr lang="en-US" altLang="en-US" sz="3200" dirty="0">
                <a:solidFill>
                  <a:srgbClr val="FF0000"/>
                </a:solidFill>
              </a:rPr>
              <a:t>heat</a:t>
            </a:r>
            <a:r>
              <a:rPr lang="en-US" altLang="en-US" sz="3200" dirty="0"/>
              <a:t> and </a:t>
            </a:r>
            <a:r>
              <a:rPr lang="en-US" altLang="en-US" sz="3200" dirty="0">
                <a:solidFill>
                  <a:srgbClr val="FF0000"/>
                </a:solidFill>
              </a:rPr>
              <a:t>oxygen</a:t>
            </a:r>
            <a:endParaRPr lang="en-US" altLang="en-US" sz="3200" dirty="0"/>
          </a:p>
          <a:p>
            <a:pPr>
              <a:buFontTx/>
              <a:buNone/>
            </a:pPr>
            <a:endParaRPr lang="en-US" altLang="en-US" sz="2400" dirty="0"/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55990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5" name="Picture 3" descr="1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31279"/>
            <a:ext cx="7749356" cy="582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18864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Vitamin C Food Sources</a:t>
            </a:r>
          </a:p>
        </p:txBody>
      </p:sp>
    </p:spTree>
    <p:extLst>
      <p:ext uri="{BB962C8B-B14F-4D97-AF65-F5344CB8AC3E}">
        <p14:creationId xmlns:p14="http://schemas.microsoft.com/office/powerpoint/2010/main" val="2019949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Vitamin and Mineral Supplements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1862359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603" y="332656"/>
            <a:ext cx="8229600" cy="990600"/>
          </a:xfrm>
        </p:spPr>
        <p:txBody>
          <a:bodyPr/>
          <a:lstStyle/>
          <a:p>
            <a:r>
              <a:rPr lang="en-US" altLang="en-US"/>
              <a:t>Vitamin and Mineral Supplements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03" y="1700808"/>
            <a:ext cx="8670197" cy="488255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Many people take dietary </a:t>
            </a:r>
            <a:r>
              <a:rPr lang="en-US" altLang="en-US" sz="2800">
                <a:solidFill>
                  <a:srgbClr val="FF0000"/>
                </a:solidFill>
              </a:rPr>
              <a:t>supplements</a:t>
            </a:r>
            <a:r>
              <a:rPr lang="en-US" altLang="en-US" sz="2800"/>
              <a:t> for dietary and </a:t>
            </a:r>
            <a:r>
              <a:rPr lang="en-US" altLang="en-US" sz="2800">
                <a:solidFill>
                  <a:srgbClr val="FF0000"/>
                </a:solidFill>
              </a:rPr>
              <a:t>health insurance</a:t>
            </a:r>
            <a:r>
              <a:rPr lang="en-US" altLang="en-US" sz="2800"/>
              <a:t>.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Some take </a:t>
            </a:r>
            <a:r>
              <a:rPr lang="en-US" altLang="en-US" sz="2800" dirty="0" err="1">
                <a:solidFill>
                  <a:srgbClr val="FF0000"/>
                </a:solidFill>
              </a:rPr>
              <a:t>multinutrient</a:t>
            </a:r>
            <a:r>
              <a:rPr lang="en-US" altLang="en-US" sz="2800" dirty="0"/>
              <a:t> pills </a:t>
            </a:r>
            <a:r>
              <a:rPr lang="en-US" altLang="en-US" sz="2800" dirty="0">
                <a:solidFill>
                  <a:srgbClr val="FF0000"/>
                </a:solidFill>
              </a:rPr>
              <a:t>daily</a:t>
            </a:r>
            <a:r>
              <a:rPr lang="en-US" altLang="en-US" sz="2800" dirty="0"/>
              <a:t>.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Others take </a:t>
            </a:r>
            <a:r>
              <a:rPr lang="en-US" altLang="en-US" sz="2800" dirty="0">
                <a:solidFill>
                  <a:srgbClr val="FF0000"/>
                </a:solidFill>
              </a:rPr>
              <a:t>large</a:t>
            </a:r>
            <a:r>
              <a:rPr lang="en-US" altLang="en-US" sz="2800" dirty="0"/>
              <a:t> doses of </a:t>
            </a:r>
            <a:r>
              <a:rPr lang="en-US" altLang="en-US" sz="2800" dirty="0">
                <a:solidFill>
                  <a:srgbClr val="FF0000"/>
                </a:solidFill>
              </a:rPr>
              <a:t>single</a:t>
            </a:r>
            <a:r>
              <a:rPr lang="en-US" altLang="en-US" sz="2800" dirty="0"/>
              <a:t> nutrients.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 valid </a:t>
            </a:r>
            <a:r>
              <a:rPr lang="en-US" altLang="en-US" sz="2800" dirty="0">
                <a:solidFill>
                  <a:srgbClr val="FF0000"/>
                </a:solidFill>
              </a:rPr>
              <a:t>nutrition assessment</a:t>
            </a:r>
            <a:r>
              <a:rPr lang="en-US" altLang="en-US" sz="2800" dirty="0"/>
              <a:t> by </a:t>
            </a:r>
            <a:r>
              <a:rPr lang="en-US" altLang="en-US" sz="2800" dirty="0">
                <a:solidFill>
                  <a:srgbClr val="FF0000"/>
                </a:solidFill>
              </a:rPr>
              <a:t>professionals</a:t>
            </a:r>
            <a:r>
              <a:rPr lang="en-US" altLang="en-US" sz="2800" dirty="0"/>
              <a:t> determines the need for supplements. 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FF0000"/>
                </a:solidFill>
              </a:rPr>
              <a:t>Self-prescribed</a:t>
            </a:r>
            <a:r>
              <a:rPr lang="en-US" altLang="en-US" sz="2800" dirty="0"/>
              <a:t> supplementation is </a:t>
            </a:r>
            <a:r>
              <a:rPr lang="en-US" altLang="en-US" sz="2800" dirty="0">
                <a:solidFill>
                  <a:srgbClr val="FF0000"/>
                </a:solidFill>
              </a:rPr>
              <a:t>not advised</a:t>
            </a:r>
            <a:r>
              <a:rPr lang="en-US" altLang="en-US" sz="2800" dirty="0"/>
              <a:t>.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There are many arguments </a:t>
            </a:r>
            <a:r>
              <a:rPr lang="en-US" altLang="en-US" sz="2800" dirty="0">
                <a:solidFill>
                  <a:srgbClr val="FF0000"/>
                </a:solidFill>
              </a:rPr>
              <a:t>for</a:t>
            </a:r>
            <a:r>
              <a:rPr lang="en-US" altLang="en-US" sz="2800" dirty="0"/>
              <a:t> and </a:t>
            </a:r>
            <a:r>
              <a:rPr lang="en-US" altLang="en-US" sz="2800" dirty="0">
                <a:solidFill>
                  <a:srgbClr val="FF0000"/>
                </a:solidFill>
              </a:rPr>
              <a:t>against</a:t>
            </a:r>
            <a:r>
              <a:rPr lang="en-US" altLang="en-US" sz="2800" dirty="0"/>
              <a:t> supplements.</a:t>
            </a:r>
          </a:p>
        </p:txBody>
      </p:sp>
    </p:spTree>
    <p:extLst>
      <p:ext uri="{BB962C8B-B14F-4D97-AF65-F5344CB8AC3E}">
        <p14:creationId xmlns:p14="http://schemas.microsoft.com/office/powerpoint/2010/main" val="1104381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Arguments for Supplements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Correct Overt </a:t>
            </a:r>
            <a:r>
              <a:rPr lang="en-US" altLang="en-US" sz="3600" dirty="0">
                <a:solidFill>
                  <a:srgbClr val="FF0000"/>
                </a:solidFill>
              </a:rPr>
              <a:t>Deficiencies</a:t>
            </a:r>
            <a:endParaRPr lang="en-US" altLang="en-US" sz="3600" dirty="0"/>
          </a:p>
          <a:p>
            <a:r>
              <a:rPr lang="en-US" altLang="en-US" sz="3600" dirty="0"/>
              <a:t>Support Increased </a:t>
            </a:r>
            <a:r>
              <a:rPr lang="en-US" altLang="en-US" sz="3600" dirty="0">
                <a:solidFill>
                  <a:srgbClr val="FF0000"/>
                </a:solidFill>
              </a:rPr>
              <a:t>Nutrient Needs</a:t>
            </a:r>
            <a:r>
              <a:rPr lang="en-US" altLang="en-US" sz="3600" dirty="0"/>
              <a:t>  </a:t>
            </a:r>
            <a:r>
              <a:rPr lang="en-US" altLang="en-US" sz="3600" dirty="0" smtClean="0"/>
              <a:t> </a:t>
            </a:r>
            <a:endParaRPr lang="en-US" altLang="en-US" sz="3600" dirty="0"/>
          </a:p>
          <a:p>
            <a:r>
              <a:rPr lang="en-US" altLang="en-US" sz="3600" dirty="0"/>
              <a:t>Improve the Body’s </a:t>
            </a:r>
            <a:r>
              <a:rPr lang="en-US" altLang="en-US" sz="3600" dirty="0">
                <a:solidFill>
                  <a:srgbClr val="FF0000"/>
                </a:solidFill>
              </a:rPr>
              <a:t>Defenses</a:t>
            </a:r>
            <a:r>
              <a:rPr lang="en-US" altLang="en-US" sz="3600" dirty="0"/>
              <a:t> </a:t>
            </a:r>
          </a:p>
          <a:p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41785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Needs Supplements?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00200"/>
            <a:ext cx="8208912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People with nutritional </a:t>
            </a:r>
            <a:r>
              <a:rPr lang="en-US" altLang="en-US" sz="3200" dirty="0">
                <a:solidFill>
                  <a:srgbClr val="FF0000"/>
                </a:solidFill>
              </a:rPr>
              <a:t>deficiencies</a:t>
            </a:r>
            <a:endParaRPr lang="en-US" altLang="en-US" sz="3200" dirty="0"/>
          </a:p>
          <a:p>
            <a:pPr>
              <a:lnSpc>
                <a:spcPct val="90000"/>
              </a:lnSpc>
            </a:pPr>
            <a:r>
              <a:rPr lang="en-US" altLang="en-US" sz="3200" dirty="0"/>
              <a:t>People with </a:t>
            </a:r>
            <a:r>
              <a:rPr lang="en-US" altLang="en-US" sz="3200" dirty="0">
                <a:solidFill>
                  <a:srgbClr val="FF0000"/>
                </a:solidFill>
              </a:rPr>
              <a:t>low energy intake</a:t>
            </a:r>
            <a:r>
              <a:rPr lang="en-US" altLang="en-US" sz="3200" dirty="0"/>
              <a:t> – less than </a:t>
            </a:r>
            <a:r>
              <a:rPr lang="en-US" altLang="en-US" sz="3200" dirty="0" smtClean="0"/>
              <a:t>1200 </a:t>
            </a:r>
            <a:r>
              <a:rPr lang="en-US" altLang="en-US" sz="3200" dirty="0" err="1"/>
              <a:t>kcalories</a:t>
            </a:r>
            <a:r>
              <a:rPr lang="en-US" altLang="en-US" sz="3200" dirty="0"/>
              <a:t> per day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FF0000"/>
                </a:solidFill>
              </a:rPr>
              <a:t>Vegans</a:t>
            </a:r>
            <a:r>
              <a:rPr lang="en-US" altLang="en-US" sz="3200" dirty="0"/>
              <a:t> and those with </a:t>
            </a:r>
            <a:r>
              <a:rPr lang="en-US" altLang="en-US" sz="3200" dirty="0">
                <a:solidFill>
                  <a:srgbClr val="FF0000"/>
                </a:solidFill>
              </a:rPr>
              <a:t>atrophic gastritis</a:t>
            </a:r>
            <a:r>
              <a:rPr lang="en-US" altLang="en-US" sz="3200" dirty="0"/>
              <a:t> need vitamin B</a:t>
            </a:r>
            <a:r>
              <a:rPr lang="en-US" altLang="en-US" sz="3200" baseline="-25000" dirty="0"/>
              <a:t>12</a:t>
            </a:r>
            <a:endParaRPr lang="en-US" altLang="en-US" sz="3200" dirty="0"/>
          </a:p>
          <a:p>
            <a:pPr>
              <a:lnSpc>
                <a:spcPct val="90000"/>
              </a:lnSpc>
            </a:pPr>
            <a:r>
              <a:rPr lang="en-US" altLang="en-US" sz="3200" dirty="0"/>
              <a:t>People with </a:t>
            </a:r>
            <a:r>
              <a:rPr lang="en-US" altLang="en-US" sz="3200" dirty="0">
                <a:solidFill>
                  <a:srgbClr val="FF0000"/>
                </a:solidFill>
              </a:rPr>
              <a:t>lactose intolerance</a:t>
            </a:r>
            <a:r>
              <a:rPr lang="en-US" altLang="en-US" sz="3200" dirty="0"/>
              <a:t>, milk allergies, or inadequate intake of dairy foods</a:t>
            </a:r>
          </a:p>
        </p:txBody>
      </p:sp>
    </p:spTree>
    <p:extLst>
      <p:ext uri="{BB962C8B-B14F-4D97-AF65-F5344CB8AC3E}">
        <p14:creationId xmlns:p14="http://schemas.microsoft.com/office/powerpoint/2010/main" val="1820308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Needs Supplements?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136904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People in certain stages of the life cycle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Infants</a:t>
            </a:r>
            <a:r>
              <a:rPr lang="en-US" altLang="en-US" sz="2400" dirty="0"/>
              <a:t> need iron and fluoride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Women</a:t>
            </a:r>
            <a:r>
              <a:rPr lang="en-US" altLang="en-US" sz="2400" dirty="0"/>
              <a:t> of childbearing age need folate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Pregnant</a:t>
            </a:r>
            <a:r>
              <a:rPr lang="en-US" altLang="en-US" sz="2400" dirty="0"/>
              <a:t> women need folate and iron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Elderly</a:t>
            </a:r>
            <a:r>
              <a:rPr lang="en-US" altLang="en-US" sz="2400" dirty="0"/>
              <a:t> need vitamins B</a:t>
            </a:r>
            <a:r>
              <a:rPr lang="en-US" altLang="en-US" sz="2400" baseline="-25000" dirty="0"/>
              <a:t>12</a:t>
            </a:r>
            <a:r>
              <a:rPr lang="en-US" altLang="en-US" sz="2400" dirty="0"/>
              <a:t> and 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People with </a:t>
            </a:r>
            <a:r>
              <a:rPr lang="en-US" altLang="en-US" sz="2800" dirty="0">
                <a:solidFill>
                  <a:srgbClr val="FF0000"/>
                </a:solidFill>
              </a:rPr>
              <a:t>diseases</a:t>
            </a:r>
            <a:r>
              <a:rPr lang="en-US" altLang="en-US" sz="2800" dirty="0"/>
              <a:t>, </a:t>
            </a:r>
            <a:r>
              <a:rPr lang="en-US" altLang="en-US" sz="2800" dirty="0">
                <a:solidFill>
                  <a:srgbClr val="FF0000"/>
                </a:solidFill>
              </a:rPr>
              <a:t>infections</a:t>
            </a:r>
            <a:r>
              <a:rPr lang="en-US" altLang="en-US" sz="2800" dirty="0"/>
              <a:t>, or </a:t>
            </a:r>
            <a:r>
              <a:rPr lang="en-US" altLang="en-US" sz="2800" dirty="0">
                <a:solidFill>
                  <a:srgbClr val="FF0000"/>
                </a:solidFill>
              </a:rPr>
              <a:t>injuries</a:t>
            </a:r>
            <a:r>
              <a:rPr lang="en-US" altLang="en-US" sz="2800" dirty="0"/>
              <a:t>, and those who have had </a:t>
            </a:r>
            <a:r>
              <a:rPr lang="en-US" altLang="en-US" sz="2800" dirty="0">
                <a:solidFill>
                  <a:srgbClr val="FF0000"/>
                </a:solidFill>
              </a:rPr>
              <a:t>surgery</a:t>
            </a:r>
            <a:r>
              <a:rPr lang="en-US" altLang="en-US" sz="2800" dirty="0"/>
              <a:t> that affects nutrient digestion, absorption or metabolism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People taking </a:t>
            </a:r>
            <a:r>
              <a:rPr lang="en-US" altLang="en-US" sz="2800" dirty="0">
                <a:solidFill>
                  <a:srgbClr val="FF0000"/>
                </a:solidFill>
              </a:rPr>
              <a:t>medications</a:t>
            </a:r>
            <a:r>
              <a:rPr lang="en-US" altLang="en-US" sz="2800" dirty="0"/>
              <a:t> that interfere with the body’s use of specific nutrients</a:t>
            </a:r>
          </a:p>
        </p:txBody>
      </p:sp>
    </p:spTree>
    <p:extLst>
      <p:ext uri="{BB962C8B-B14F-4D97-AF65-F5344CB8AC3E}">
        <p14:creationId xmlns:p14="http://schemas.microsoft.com/office/powerpoint/2010/main" val="879411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458200" cy="990600"/>
          </a:xfrm>
        </p:spPr>
        <p:txBody>
          <a:bodyPr/>
          <a:lstStyle/>
          <a:p>
            <a:r>
              <a:rPr lang="en-US" altLang="en-US"/>
              <a:t>Arguments against Supplements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229600" cy="4144963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solidFill>
                  <a:srgbClr val="FF0000"/>
                </a:solidFill>
              </a:rPr>
              <a:t>Toxicity</a:t>
            </a:r>
            <a:endParaRPr lang="en-US" altLang="en-US" sz="3600" dirty="0"/>
          </a:p>
          <a:p>
            <a:r>
              <a:rPr lang="en-US" altLang="en-US" sz="3600" dirty="0"/>
              <a:t>Life-Threatening Misinformation</a:t>
            </a:r>
          </a:p>
          <a:p>
            <a:r>
              <a:rPr lang="en-US" altLang="en-US" sz="3600" dirty="0"/>
              <a:t>Unknown Needs</a:t>
            </a:r>
          </a:p>
          <a:p>
            <a:r>
              <a:rPr lang="en-US" altLang="en-US" sz="3600" dirty="0">
                <a:solidFill>
                  <a:srgbClr val="FF0000"/>
                </a:solidFill>
              </a:rPr>
              <a:t>False</a:t>
            </a:r>
            <a:r>
              <a:rPr lang="en-US" altLang="en-US" sz="3600" dirty="0"/>
              <a:t> Sense of </a:t>
            </a:r>
            <a:r>
              <a:rPr lang="en-US" altLang="en-US" sz="3600" dirty="0">
                <a:solidFill>
                  <a:srgbClr val="FF0000"/>
                </a:solidFill>
              </a:rPr>
              <a:t>Security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92336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Non-B Vitamins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136904" cy="4800600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Choline Deficiency and Toxicity</a:t>
            </a:r>
          </a:p>
          <a:p>
            <a:pPr lvl="1"/>
            <a:r>
              <a:rPr lang="en-US" altLang="en-US" sz="3200" dirty="0">
                <a:solidFill>
                  <a:srgbClr val="FF0000"/>
                </a:solidFill>
              </a:rPr>
              <a:t>Deficiencies</a:t>
            </a:r>
            <a:r>
              <a:rPr lang="en-US" altLang="en-US" sz="3200" dirty="0"/>
              <a:t> are </a:t>
            </a:r>
            <a:r>
              <a:rPr lang="en-US" altLang="en-US" sz="3200" dirty="0">
                <a:solidFill>
                  <a:srgbClr val="FF0000"/>
                </a:solidFill>
              </a:rPr>
              <a:t>rare</a:t>
            </a:r>
            <a:r>
              <a:rPr lang="en-US" altLang="en-US" sz="3200" dirty="0"/>
              <a:t>.</a:t>
            </a:r>
          </a:p>
          <a:p>
            <a:pPr lvl="1"/>
            <a:r>
              <a:rPr lang="en-US" altLang="en-US" sz="3200" dirty="0"/>
              <a:t>Deficiency symptom is </a:t>
            </a:r>
            <a:r>
              <a:rPr lang="en-US" altLang="en-US" sz="3200" dirty="0">
                <a:solidFill>
                  <a:srgbClr val="FF0000"/>
                </a:solidFill>
              </a:rPr>
              <a:t>liver</a:t>
            </a:r>
            <a:r>
              <a:rPr lang="en-US" altLang="en-US" sz="3200" dirty="0"/>
              <a:t> damage</a:t>
            </a:r>
          </a:p>
          <a:p>
            <a:pPr lvl="1"/>
            <a:r>
              <a:rPr lang="en-US" altLang="en-US" sz="3200" dirty="0"/>
              <a:t>Toxicity Symptoms</a:t>
            </a:r>
          </a:p>
          <a:p>
            <a:pPr lvl="2"/>
            <a:r>
              <a:rPr lang="en-US" altLang="en-US" sz="3200" dirty="0">
                <a:solidFill>
                  <a:srgbClr val="FF0000"/>
                </a:solidFill>
              </a:rPr>
              <a:t>Body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odor</a:t>
            </a:r>
            <a:r>
              <a:rPr lang="en-US" altLang="en-US" sz="3200" dirty="0"/>
              <a:t> and sweating</a:t>
            </a:r>
          </a:p>
          <a:p>
            <a:pPr lvl="2"/>
            <a:r>
              <a:rPr lang="en-US" altLang="en-US" sz="3200" dirty="0">
                <a:solidFill>
                  <a:srgbClr val="FF0000"/>
                </a:solidFill>
              </a:rPr>
              <a:t>Salivation</a:t>
            </a:r>
            <a:endParaRPr lang="en-US" altLang="en-US" sz="3200" dirty="0"/>
          </a:p>
          <a:p>
            <a:pPr lvl="2"/>
            <a:r>
              <a:rPr lang="en-US" altLang="en-US" sz="3200" dirty="0"/>
              <a:t>Reduced </a:t>
            </a:r>
            <a:r>
              <a:rPr lang="en-US" altLang="en-US" sz="3200" dirty="0">
                <a:solidFill>
                  <a:srgbClr val="FF0000"/>
                </a:solidFill>
              </a:rPr>
              <a:t>growth</a:t>
            </a:r>
            <a:r>
              <a:rPr lang="en-US" altLang="en-US" sz="3200" dirty="0"/>
              <a:t> rate</a:t>
            </a:r>
          </a:p>
          <a:p>
            <a:pPr lvl="2"/>
            <a:r>
              <a:rPr lang="en-US" altLang="en-US" sz="3200" dirty="0"/>
              <a:t>Low </a:t>
            </a:r>
            <a:r>
              <a:rPr lang="en-US" altLang="en-US" sz="3200" dirty="0">
                <a:solidFill>
                  <a:srgbClr val="FF0000"/>
                </a:solidFill>
              </a:rPr>
              <a:t>blood pressure</a:t>
            </a:r>
            <a:endParaRPr lang="en-US" altLang="en-US" sz="3200" dirty="0"/>
          </a:p>
          <a:p>
            <a:pPr lvl="2"/>
            <a:r>
              <a:rPr lang="en-US" altLang="en-US" sz="3200" dirty="0">
                <a:solidFill>
                  <a:srgbClr val="FF0000"/>
                </a:solidFill>
              </a:rPr>
              <a:t>Liver</a:t>
            </a:r>
            <a:r>
              <a:rPr lang="en-US" altLang="en-US" sz="3200" dirty="0"/>
              <a:t> damage</a:t>
            </a:r>
          </a:p>
          <a:p>
            <a:pPr lvl="1"/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36015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458200" cy="990600"/>
          </a:xfrm>
        </p:spPr>
        <p:txBody>
          <a:bodyPr/>
          <a:lstStyle/>
          <a:p>
            <a:r>
              <a:rPr lang="en-US" altLang="en-US"/>
              <a:t>Arguments against Supplements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00200"/>
            <a:ext cx="8208912" cy="49971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Other Invalid Reasons: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Belief that </a:t>
            </a:r>
            <a:r>
              <a:rPr lang="en-US" altLang="en-US" sz="2800" dirty="0">
                <a:solidFill>
                  <a:srgbClr val="FF0000"/>
                </a:solidFill>
              </a:rPr>
              <a:t>food</a:t>
            </a:r>
            <a:r>
              <a:rPr lang="en-US" altLang="en-US" sz="2800" dirty="0"/>
              <a:t> supply and soil contain </a:t>
            </a:r>
            <a:r>
              <a:rPr lang="en-US" altLang="en-US" sz="2800" dirty="0">
                <a:solidFill>
                  <a:srgbClr val="FF0000"/>
                </a:solidFill>
              </a:rPr>
              <a:t>inadequate</a:t>
            </a:r>
            <a:r>
              <a:rPr lang="en-US" altLang="en-US" sz="2800" dirty="0"/>
              <a:t> nutrients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Belief that </a:t>
            </a:r>
            <a:r>
              <a:rPr lang="en-US" altLang="en-US" sz="2800" dirty="0">
                <a:solidFill>
                  <a:srgbClr val="FF0000"/>
                </a:solidFill>
              </a:rPr>
              <a:t>supplements</a:t>
            </a:r>
            <a:r>
              <a:rPr lang="en-US" altLang="en-US" sz="2800" dirty="0"/>
              <a:t> provide </a:t>
            </a:r>
            <a:r>
              <a:rPr lang="en-US" altLang="en-US" sz="2800" dirty="0">
                <a:solidFill>
                  <a:srgbClr val="FF0000"/>
                </a:solidFill>
              </a:rPr>
              <a:t>energy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Belief that supplements enhance </a:t>
            </a:r>
            <a:r>
              <a:rPr lang="en-US" altLang="en-US" sz="2800" dirty="0">
                <a:solidFill>
                  <a:srgbClr val="FF0000"/>
                </a:solidFill>
              </a:rPr>
              <a:t>athletic performance</a:t>
            </a:r>
            <a:r>
              <a:rPr lang="en-US" altLang="en-US" sz="2800" dirty="0"/>
              <a:t> or lean body mass without physical work or faster than work alone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Belief that supplements will help a person cope with </a:t>
            </a:r>
            <a:r>
              <a:rPr lang="en-US" altLang="en-US" sz="2800" dirty="0">
                <a:solidFill>
                  <a:srgbClr val="FF0000"/>
                </a:solidFill>
              </a:rPr>
              <a:t>stress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Belief that supplements can </a:t>
            </a:r>
            <a:r>
              <a:rPr lang="en-US" altLang="en-US" sz="2800" dirty="0">
                <a:solidFill>
                  <a:srgbClr val="FF0000"/>
                </a:solidFill>
              </a:rPr>
              <a:t>prevent</a:t>
            </a:r>
            <a:r>
              <a:rPr lang="en-US" altLang="en-US" sz="2800" dirty="0"/>
              <a:t>, </a:t>
            </a:r>
            <a:r>
              <a:rPr lang="en-US" altLang="en-US" sz="2800" dirty="0">
                <a:solidFill>
                  <a:srgbClr val="FF0000"/>
                </a:solidFill>
              </a:rPr>
              <a:t>treat</a:t>
            </a:r>
            <a:r>
              <a:rPr lang="en-US" altLang="en-US" sz="2800" dirty="0"/>
              <a:t> or </a:t>
            </a:r>
            <a:r>
              <a:rPr lang="en-US" altLang="en-US" sz="2800" dirty="0">
                <a:solidFill>
                  <a:srgbClr val="FF0000"/>
                </a:solidFill>
              </a:rPr>
              <a:t>cure</a:t>
            </a:r>
            <a:r>
              <a:rPr lang="en-US" altLang="en-US" sz="2800" dirty="0"/>
              <a:t> conditions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45344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Selection of Supplements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388424" cy="48006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What form do you want? (chewable, liquid or pills?)</a:t>
            </a:r>
          </a:p>
          <a:p>
            <a:r>
              <a:rPr lang="en-US" altLang="en-US" sz="2800" dirty="0"/>
              <a:t>What vitamins and minerals do you need?</a:t>
            </a:r>
          </a:p>
          <a:p>
            <a:pPr lvl="1"/>
            <a:r>
              <a:rPr lang="en-US" altLang="en-US" sz="2800" dirty="0"/>
              <a:t>Do not exceed </a:t>
            </a:r>
            <a:r>
              <a:rPr lang="en-US" altLang="en-US" sz="2800" dirty="0">
                <a:solidFill>
                  <a:srgbClr val="FF0000"/>
                </a:solidFill>
              </a:rPr>
              <a:t>Tolerable Upper Intake</a:t>
            </a:r>
            <a:r>
              <a:rPr lang="en-US" altLang="en-US" sz="2800" dirty="0"/>
              <a:t> Levels.</a:t>
            </a:r>
          </a:p>
          <a:p>
            <a:pPr lvl="1"/>
            <a:r>
              <a:rPr lang="en-US" altLang="en-US" sz="2800" dirty="0"/>
              <a:t>Be careful about greater that 10 mg of </a:t>
            </a:r>
            <a:r>
              <a:rPr lang="en-US" altLang="en-US" sz="2800" dirty="0">
                <a:solidFill>
                  <a:srgbClr val="FF0000"/>
                </a:solidFill>
              </a:rPr>
              <a:t>iron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4678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Selection of Supplements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7638"/>
            <a:ext cx="8136904" cy="4983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Are there </a:t>
            </a:r>
            <a:r>
              <a:rPr lang="en-US" altLang="en-US" sz="2800" dirty="0">
                <a:solidFill>
                  <a:srgbClr val="FF0000"/>
                </a:solidFill>
              </a:rPr>
              <a:t>misleading claims</a:t>
            </a:r>
            <a:r>
              <a:rPr lang="en-US" altLang="en-US" sz="2800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Ignore </a:t>
            </a:r>
            <a:r>
              <a:rPr lang="en-US" altLang="en-US" sz="2400" dirty="0">
                <a:solidFill>
                  <a:srgbClr val="FF0000"/>
                </a:solidFill>
              </a:rPr>
              <a:t>organic</a:t>
            </a:r>
            <a:r>
              <a:rPr lang="en-US" altLang="en-US" sz="2400" dirty="0"/>
              <a:t> or </a:t>
            </a:r>
            <a:r>
              <a:rPr lang="en-US" altLang="en-US" sz="2400" dirty="0">
                <a:solidFill>
                  <a:srgbClr val="FF0000"/>
                </a:solidFill>
              </a:rPr>
              <a:t>natural</a:t>
            </a:r>
            <a:r>
              <a:rPr lang="en-US" altLang="en-US" sz="2400" dirty="0"/>
              <a:t> claims.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Avoid products that make </a:t>
            </a:r>
            <a:r>
              <a:rPr lang="en-US" altLang="en-US" sz="2400" dirty="0">
                <a:solidFill>
                  <a:srgbClr val="FF0000"/>
                </a:solidFill>
              </a:rPr>
              <a:t>high potency</a:t>
            </a:r>
            <a:r>
              <a:rPr lang="en-US" altLang="en-US" sz="2400" dirty="0"/>
              <a:t> claims.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Watch </a:t>
            </a:r>
            <a:r>
              <a:rPr lang="en-US" altLang="en-US" sz="2400" dirty="0">
                <a:solidFill>
                  <a:srgbClr val="FF0000"/>
                </a:solidFill>
              </a:rPr>
              <a:t>fake</a:t>
            </a:r>
            <a:r>
              <a:rPr lang="en-US" altLang="en-US" sz="2400" dirty="0"/>
              <a:t> preparations.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Be aware of </a:t>
            </a:r>
            <a:r>
              <a:rPr lang="en-US" altLang="en-US" sz="2400" dirty="0">
                <a:solidFill>
                  <a:srgbClr val="FF0000"/>
                </a:solidFill>
              </a:rPr>
              <a:t>marketing</a:t>
            </a:r>
            <a:r>
              <a:rPr lang="en-US" altLang="en-US" sz="2400" dirty="0"/>
              <a:t> ploys.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Be aware of preparations that contain </a:t>
            </a:r>
            <a:r>
              <a:rPr lang="en-US" altLang="en-US" sz="2400" dirty="0">
                <a:solidFill>
                  <a:srgbClr val="FF0000"/>
                </a:solidFill>
              </a:rPr>
              <a:t>alcohol</a:t>
            </a:r>
            <a:r>
              <a:rPr lang="en-US" altLang="en-US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Be aware of the latest nutrition </a:t>
            </a:r>
            <a:r>
              <a:rPr lang="en-US" altLang="en-US" sz="2400" dirty="0">
                <a:solidFill>
                  <a:srgbClr val="FF0000"/>
                </a:solidFill>
              </a:rPr>
              <a:t>buzzwords</a:t>
            </a:r>
            <a:r>
              <a:rPr lang="en-US" altLang="en-US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Internet</a:t>
            </a:r>
            <a:r>
              <a:rPr lang="en-US" altLang="en-US" sz="2400" dirty="0"/>
              <a:t> information is not closely regulated.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What about the cost?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Local or </a:t>
            </a:r>
            <a:r>
              <a:rPr lang="en-US" altLang="en-US" sz="2400" dirty="0">
                <a:solidFill>
                  <a:srgbClr val="FF0000"/>
                </a:solidFill>
              </a:rPr>
              <a:t>store brands</a:t>
            </a:r>
            <a:r>
              <a:rPr lang="en-US" altLang="en-US" sz="2400" dirty="0"/>
              <a:t> may be just as good as nationally advertised brands.</a:t>
            </a:r>
          </a:p>
        </p:txBody>
      </p:sp>
    </p:spTree>
    <p:extLst>
      <p:ext uri="{BB962C8B-B14F-4D97-AF65-F5344CB8AC3E}">
        <p14:creationId xmlns:p14="http://schemas.microsoft.com/office/powerpoint/2010/main" val="925658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Regulation of Supplements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Nutritional </a:t>
            </a:r>
            <a:r>
              <a:rPr lang="en-US" altLang="en-US" sz="2800" dirty="0">
                <a:solidFill>
                  <a:srgbClr val="FF0000"/>
                </a:solidFill>
              </a:rPr>
              <a:t>labeling</a:t>
            </a:r>
            <a:r>
              <a:rPr lang="en-US" altLang="en-US" sz="2800" dirty="0"/>
              <a:t> for supplements is </a:t>
            </a:r>
            <a:r>
              <a:rPr lang="en-US" altLang="en-US" sz="2800" dirty="0">
                <a:solidFill>
                  <a:srgbClr val="FF0000"/>
                </a:solidFill>
              </a:rPr>
              <a:t>required</a:t>
            </a:r>
            <a:r>
              <a:rPr lang="en-US" altLang="en-US" sz="2800" dirty="0"/>
              <a:t>.</a:t>
            </a:r>
          </a:p>
          <a:p>
            <a:r>
              <a:rPr lang="en-US" altLang="en-US" sz="2800" dirty="0"/>
              <a:t>Labels may make </a:t>
            </a:r>
            <a:r>
              <a:rPr lang="en-US" altLang="en-US" sz="2800" dirty="0">
                <a:solidFill>
                  <a:srgbClr val="FF0000"/>
                </a:solidFill>
              </a:rPr>
              <a:t>nutrient claims</a:t>
            </a:r>
            <a:r>
              <a:rPr lang="en-US" altLang="en-US" sz="2800" dirty="0"/>
              <a:t> according to specified criteria.</a:t>
            </a:r>
          </a:p>
          <a:p>
            <a:r>
              <a:rPr lang="en-US" altLang="en-US" sz="2800" dirty="0"/>
              <a:t>Labels may claim that lack of a nutrient can cause a </a:t>
            </a:r>
            <a:r>
              <a:rPr lang="en-US" altLang="en-US" sz="2800" dirty="0">
                <a:solidFill>
                  <a:srgbClr val="FF0000"/>
                </a:solidFill>
              </a:rPr>
              <a:t>deficiency disease</a:t>
            </a:r>
            <a:r>
              <a:rPr lang="en-US" altLang="en-US" sz="2800" dirty="0"/>
              <a:t> and include the prevalence of that disease.</a:t>
            </a:r>
          </a:p>
          <a:p>
            <a:r>
              <a:rPr lang="en-US" altLang="en-US" sz="2800" dirty="0"/>
              <a:t>Labels may make </a:t>
            </a:r>
            <a:r>
              <a:rPr lang="en-US" altLang="en-US" sz="2800" dirty="0">
                <a:solidFill>
                  <a:srgbClr val="FF0000"/>
                </a:solidFill>
              </a:rPr>
              <a:t>health claims</a:t>
            </a:r>
            <a:r>
              <a:rPr lang="en-US" altLang="en-US" sz="2800" dirty="0"/>
              <a:t> that are supported by significant scientific agreement.</a:t>
            </a:r>
          </a:p>
        </p:txBody>
      </p:sp>
    </p:spTree>
    <p:extLst>
      <p:ext uri="{BB962C8B-B14F-4D97-AF65-F5344CB8AC3E}">
        <p14:creationId xmlns:p14="http://schemas.microsoft.com/office/powerpoint/2010/main" val="11689882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9" name="Picture 3" descr="10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175" y="0"/>
            <a:ext cx="354965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08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Non-B Vitamins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Choline Food </a:t>
            </a:r>
            <a:r>
              <a:rPr lang="en-US" altLang="en-US" sz="3200" dirty="0">
                <a:solidFill>
                  <a:srgbClr val="FF0000"/>
                </a:solidFill>
              </a:rPr>
              <a:t>Sources</a:t>
            </a:r>
            <a:endParaRPr lang="en-US" altLang="en-US" sz="3200" dirty="0"/>
          </a:p>
          <a:p>
            <a:pPr lvl="1"/>
            <a:r>
              <a:rPr lang="en-US" altLang="en-US" sz="3200" dirty="0"/>
              <a:t>Milk</a:t>
            </a:r>
          </a:p>
          <a:p>
            <a:pPr lvl="1"/>
            <a:r>
              <a:rPr lang="en-US" altLang="en-US" sz="3200" dirty="0"/>
              <a:t>Liver</a:t>
            </a:r>
          </a:p>
          <a:p>
            <a:pPr lvl="1"/>
            <a:r>
              <a:rPr lang="en-US" altLang="en-US" sz="3200" dirty="0"/>
              <a:t>Eggs</a:t>
            </a:r>
          </a:p>
          <a:p>
            <a:pPr lvl="1"/>
            <a:r>
              <a:rPr lang="en-US" altLang="en-US" sz="3200" dirty="0"/>
              <a:t>Peanuts</a:t>
            </a:r>
          </a:p>
        </p:txBody>
      </p:sp>
    </p:spTree>
    <p:extLst>
      <p:ext uri="{BB962C8B-B14F-4D97-AF65-F5344CB8AC3E}">
        <p14:creationId xmlns:p14="http://schemas.microsoft.com/office/powerpoint/2010/main" val="208365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Vitamin C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00200"/>
            <a:ext cx="8136904" cy="48006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Also called </a:t>
            </a:r>
            <a:r>
              <a:rPr lang="en-US" altLang="en-US" sz="3200" dirty="0">
                <a:solidFill>
                  <a:srgbClr val="FF0000"/>
                </a:solidFill>
              </a:rPr>
              <a:t>ascorbic </a:t>
            </a:r>
            <a:r>
              <a:rPr lang="en-US" altLang="en-US" sz="3200" dirty="0" smtClean="0">
                <a:solidFill>
                  <a:srgbClr val="FF0000"/>
                </a:solidFill>
              </a:rPr>
              <a:t>acid</a:t>
            </a:r>
            <a:endParaRPr lang="en-US" altLang="en-US" sz="3200" dirty="0"/>
          </a:p>
          <a:p>
            <a:r>
              <a:rPr lang="en-US" altLang="en-US" sz="3200" dirty="0"/>
              <a:t>Vitamin C serves as a </a:t>
            </a:r>
            <a:r>
              <a:rPr lang="en-US" altLang="en-US" sz="3200" dirty="0">
                <a:solidFill>
                  <a:srgbClr val="FF0000"/>
                </a:solidFill>
              </a:rPr>
              <a:t>cofactor</a:t>
            </a:r>
            <a:r>
              <a:rPr lang="en-US" altLang="en-US" sz="3200" dirty="0"/>
              <a:t> to facilitate the action of an enzyme and also serves as an </a:t>
            </a:r>
            <a:r>
              <a:rPr lang="en-US" altLang="en-US" sz="3200" dirty="0">
                <a:solidFill>
                  <a:srgbClr val="FF0000"/>
                </a:solidFill>
              </a:rPr>
              <a:t>antioxidant</a:t>
            </a:r>
            <a:r>
              <a:rPr lang="en-US" alt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6735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3" name="Picture 3" descr="1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15" y="1484784"/>
            <a:ext cx="896620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94568" y="260648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Vitamin C</a:t>
            </a:r>
          </a:p>
        </p:txBody>
      </p:sp>
    </p:spTree>
    <p:extLst>
      <p:ext uri="{BB962C8B-B14F-4D97-AF65-F5344CB8AC3E}">
        <p14:creationId xmlns:p14="http://schemas.microsoft.com/office/powerpoint/2010/main" val="60466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Vitamin C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136904" cy="48006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Vitamin C Roles</a:t>
            </a:r>
          </a:p>
          <a:p>
            <a:pPr lvl="1"/>
            <a:r>
              <a:rPr lang="en-US" altLang="en-US" sz="2800" dirty="0"/>
              <a:t>As an </a:t>
            </a:r>
            <a:r>
              <a:rPr lang="en-US" altLang="en-US" sz="2800" dirty="0">
                <a:solidFill>
                  <a:srgbClr val="FF0000"/>
                </a:solidFill>
              </a:rPr>
              <a:t>Antioxidant</a:t>
            </a:r>
            <a:endParaRPr lang="en-US" altLang="en-US" sz="2800" dirty="0"/>
          </a:p>
          <a:p>
            <a:pPr lvl="2"/>
            <a:r>
              <a:rPr lang="en-US" altLang="en-US" sz="2800" dirty="0"/>
              <a:t>Defends against </a:t>
            </a:r>
            <a:r>
              <a:rPr lang="en-US" altLang="en-US" sz="2800" dirty="0">
                <a:solidFill>
                  <a:srgbClr val="FF0000"/>
                </a:solidFill>
              </a:rPr>
              <a:t>free radicals</a:t>
            </a:r>
            <a:endParaRPr lang="en-US" altLang="en-US" sz="2800" dirty="0"/>
          </a:p>
          <a:p>
            <a:pPr lvl="2"/>
            <a:r>
              <a:rPr lang="en-US" altLang="en-US" sz="2800" dirty="0"/>
              <a:t>Protects tissues from </a:t>
            </a:r>
            <a:r>
              <a:rPr lang="en-US" altLang="en-US" sz="2800" dirty="0">
                <a:solidFill>
                  <a:srgbClr val="FF0000"/>
                </a:solidFill>
              </a:rPr>
              <a:t>oxidative stress</a:t>
            </a:r>
            <a:endParaRPr lang="en-US" altLang="en-US" sz="2800" dirty="0"/>
          </a:p>
          <a:p>
            <a:pPr lvl="1"/>
            <a:r>
              <a:rPr lang="en-US" altLang="en-US" sz="2800" dirty="0"/>
              <a:t>As a Cofactor in </a:t>
            </a:r>
            <a:r>
              <a:rPr lang="en-US" altLang="en-US" sz="2800" dirty="0">
                <a:solidFill>
                  <a:srgbClr val="FF0000"/>
                </a:solidFill>
              </a:rPr>
              <a:t>Collagen</a:t>
            </a:r>
            <a:r>
              <a:rPr lang="en-US" altLang="en-US" sz="2800" dirty="0"/>
              <a:t> Formation	</a:t>
            </a:r>
          </a:p>
          <a:p>
            <a:pPr lvl="2"/>
            <a:r>
              <a:rPr lang="en-US" altLang="en-US" sz="2800" dirty="0">
                <a:solidFill>
                  <a:srgbClr val="FF0000"/>
                </a:solidFill>
              </a:rPr>
              <a:t>Collagen</a:t>
            </a:r>
            <a:r>
              <a:rPr lang="en-US" altLang="en-US" sz="2800" dirty="0"/>
              <a:t> is used for bones and teeth, scar tissue, and artery walls.</a:t>
            </a:r>
          </a:p>
          <a:p>
            <a:pPr lvl="2"/>
            <a:r>
              <a:rPr lang="en-US" altLang="en-US" sz="2800" dirty="0"/>
              <a:t>Works with iron to form </a:t>
            </a:r>
            <a:r>
              <a:rPr lang="en-US" altLang="en-US" sz="2800" dirty="0" err="1">
                <a:solidFill>
                  <a:srgbClr val="FF0000"/>
                </a:solidFill>
              </a:rPr>
              <a:t>hydroxiproline</a:t>
            </a:r>
            <a:r>
              <a:rPr lang="en-US" altLang="en-US" sz="2800" dirty="0"/>
              <a:t> which is needed in collagen formation</a:t>
            </a:r>
          </a:p>
        </p:txBody>
      </p:sp>
    </p:spTree>
    <p:extLst>
      <p:ext uri="{BB962C8B-B14F-4D97-AF65-F5344CB8AC3E}">
        <p14:creationId xmlns:p14="http://schemas.microsoft.com/office/powerpoint/2010/main" val="73993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Vitamin C Roles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931224" cy="46965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As a Cofactor in Other Reactions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Vitamin </a:t>
            </a:r>
            <a:r>
              <a:rPr lang="en-US" altLang="en-US" sz="2800" dirty="0"/>
              <a:t>C needs </a:t>
            </a:r>
            <a:r>
              <a:rPr lang="en-US" altLang="en-US" sz="2800" dirty="0">
                <a:solidFill>
                  <a:srgbClr val="FF0000"/>
                </a:solidFill>
              </a:rPr>
              <a:t>increase</a:t>
            </a:r>
            <a:r>
              <a:rPr lang="en-US" altLang="en-US" sz="2800" dirty="0"/>
              <a:t> during </a:t>
            </a:r>
            <a:r>
              <a:rPr lang="en-US" altLang="en-US" sz="2800" dirty="0">
                <a:solidFill>
                  <a:srgbClr val="FF0000"/>
                </a:solidFill>
              </a:rPr>
              <a:t>body stress</a:t>
            </a:r>
            <a:r>
              <a:rPr lang="en-US" altLang="en-US" sz="2800" dirty="0"/>
              <a:t>, i.e. infections, burns, extremely high or low temperatures, heavy metal intakes, certain medications, and smoking.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Reduce the symptoms of </a:t>
            </a:r>
            <a:r>
              <a:rPr lang="en-US" altLang="en-US" sz="2800" dirty="0"/>
              <a:t>the Common Cold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Some </a:t>
            </a:r>
            <a:r>
              <a:rPr lang="en-US" altLang="en-US" sz="2400" dirty="0">
                <a:solidFill>
                  <a:srgbClr val="FF0000"/>
                </a:solidFill>
              </a:rPr>
              <a:t>relief</a:t>
            </a:r>
            <a:r>
              <a:rPr lang="en-US" altLang="en-US" sz="2400" dirty="0"/>
              <a:t> of </a:t>
            </a:r>
            <a:r>
              <a:rPr lang="en-US" altLang="en-US" sz="2400" dirty="0">
                <a:solidFill>
                  <a:srgbClr val="FF0000"/>
                </a:solidFill>
              </a:rPr>
              <a:t>symptoms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Vitamin C </a:t>
            </a:r>
            <a:r>
              <a:rPr lang="en-US" altLang="en-US" sz="2400" dirty="0">
                <a:solidFill>
                  <a:srgbClr val="FF0000"/>
                </a:solidFill>
              </a:rPr>
              <a:t>deactivates histamine</a:t>
            </a:r>
            <a:r>
              <a:rPr lang="en-US" altLang="en-US" sz="2400" dirty="0"/>
              <a:t> like an antihistamine.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Disease </a:t>
            </a:r>
            <a:r>
              <a:rPr lang="en-US" altLang="en-US" sz="2800" dirty="0">
                <a:solidFill>
                  <a:srgbClr val="FF0000"/>
                </a:solidFill>
              </a:rPr>
              <a:t>prevention</a:t>
            </a:r>
            <a:r>
              <a:rPr lang="en-US" altLang="en-US" sz="2800" dirty="0"/>
              <a:t> is still being </a:t>
            </a:r>
            <a:r>
              <a:rPr lang="en-US" altLang="en-US" sz="2800" dirty="0">
                <a:solidFill>
                  <a:srgbClr val="FF0000"/>
                </a:solidFill>
              </a:rPr>
              <a:t>researched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62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Vitamin C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599" y="1676400"/>
            <a:ext cx="6361113" cy="44196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Vitamin C </a:t>
            </a:r>
            <a:r>
              <a:rPr lang="en-US" altLang="en-US" sz="3200" dirty="0">
                <a:solidFill>
                  <a:srgbClr val="FF0000"/>
                </a:solidFill>
              </a:rPr>
              <a:t>Recommendations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	</a:t>
            </a:r>
          </a:p>
          <a:p>
            <a:pPr lvl="1"/>
            <a:r>
              <a:rPr lang="en-US" altLang="en-US" sz="3200" dirty="0"/>
              <a:t>RDA Men: 90 mg/day</a:t>
            </a:r>
          </a:p>
          <a:p>
            <a:pPr lvl="1"/>
            <a:r>
              <a:rPr lang="en-US" altLang="en-US" sz="3200" dirty="0"/>
              <a:t>RDA Women: 75 mg/day</a:t>
            </a:r>
          </a:p>
          <a:p>
            <a:pPr lvl="1"/>
            <a:r>
              <a:rPr lang="en-US" altLang="en-US" sz="3200" b="1" u="sng" dirty="0"/>
              <a:t>Smokers: +35 mg/day</a:t>
            </a:r>
          </a:p>
        </p:txBody>
      </p:sp>
      <p:pic>
        <p:nvPicPr>
          <p:cNvPr id="61445" name="Picture 5" descr="1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0"/>
            <a:ext cx="2554287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14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Vitamin C Deficiency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Deficiency disease is called </a:t>
            </a:r>
            <a:r>
              <a:rPr lang="en-US" altLang="en-US" sz="2800" dirty="0">
                <a:solidFill>
                  <a:srgbClr val="FF0000"/>
                </a:solidFill>
              </a:rPr>
              <a:t>scurvy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Deficiency Symptoms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solidFill>
                  <a:srgbClr val="FF0000"/>
                </a:solidFill>
              </a:rPr>
              <a:t>Anemia</a:t>
            </a:r>
            <a:r>
              <a:rPr lang="en-US" altLang="en-US" sz="2800" dirty="0"/>
              <a:t> – small cell </a:t>
            </a:r>
            <a:r>
              <a:rPr lang="en-US" altLang="en-US" sz="2800" dirty="0" smtClean="0"/>
              <a:t>type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solidFill>
                  <a:srgbClr val="FF0000"/>
                </a:solidFill>
              </a:rPr>
              <a:t>Bone</a:t>
            </a:r>
            <a:r>
              <a:rPr lang="en-US" altLang="en-US" sz="2800" dirty="0"/>
              <a:t> fragility and joint pain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Poor </a:t>
            </a:r>
            <a:r>
              <a:rPr lang="en-US" altLang="en-US" sz="2800" dirty="0">
                <a:solidFill>
                  <a:srgbClr val="FF0000"/>
                </a:solidFill>
              </a:rPr>
              <a:t>wound</a:t>
            </a:r>
            <a:r>
              <a:rPr lang="en-US" altLang="en-US" sz="2800" dirty="0"/>
              <a:t> healing and frequent infections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Bleeding </a:t>
            </a:r>
            <a:r>
              <a:rPr lang="en-US" altLang="en-US" sz="2800" dirty="0">
                <a:solidFill>
                  <a:srgbClr val="FF0000"/>
                </a:solidFill>
              </a:rPr>
              <a:t>gums</a:t>
            </a:r>
            <a:r>
              <a:rPr lang="en-US" altLang="en-US" sz="2800" dirty="0"/>
              <a:t> and loosened teeth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solidFill>
                  <a:srgbClr val="FF0000"/>
                </a:solidFill>
              </a:rPr>
              <a:t>Muscle</a:t>
            </a:r>
            <a:r>
              <a:rPr lang="en-US" altLang="en-US" sz="2800" dirty="0"/>
              <a:t> degeneration and pain, hysteria, and </a:t>
            </a:r>
            <a:r>
              <a:rPr lang="en-US" altLang="en-US" sz="2800" dirty="0">
                <a:solidFill>
                  <a:srgbClr val="FF0000"/>
                </a:solidFill>
              </a:rPr>
              <a:t>depression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Rough </a:t>
            </a:r>
            <a:r>
              <a:rPr lang="en-US" altLang="en-US" sz="2800" dirty="0">
                <a:solidFill>
                  <a:srgbClr val="FF0000"/>
                </a:solidFill>
              </a:rPr>
              <a:t>skin</a:t>
            </a:r>
            <a:r>
              <a:rPr lang="en-US" altLang="en-US" sz="2800" dirty="0"/>
              <a:t> and blotchy bruises</a:t>
            </a:r>
          </a:p>
        </p:txBody>
      </p:sp>
    </p:spTree>
    <p:extLst>
      <p:ext uri="{BB962C8B-B14F-4D97-AF65-F5344CB8AC3E}">
        <p14:creationId xmlns:p14="http://schemas.microsoft.com/office/powerpoint/2010/main" val="813276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3642</TotalTime>
  <Words>725</Words>
  <Application>Microsoft Office PowerPoint</Application>
  <PresentationFormat>On-screen Show (4:3)</PresentationFormat>
  <Paragraphs>123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Adjacency</vt:lpstr>
      <vt:lpstr>Non vitamin B</vt:lpstr>
      <vt:lpstr>Non-B Vitamins</vt:lpstr>
      <vt:lpstr>Non-B Vitamins</vt:lpstr>
      <vt:lpstr>Vitamin C</vt:lpstr>
      <vt:lpstr>PowerPoint Presentation</vt:lpstr>
      <vt:lpstr>Vitamin C</vt:lpstr>
      <vt:lpstr>Vitamin C Roles</vt:lpstr>
      <vt:lpstr>Vitamin C</vt:lpstr>
      <vt:lpstr>Vitamin C Deficiency</vt:lpstr>
      <vt:lpstr>PowerPoint Presentation</vt:lpstr>
      <vt:lpstr>Vitamin C Toxicity</vt:lpstr>
      <vt:lpstr>Vitamin C Food Sources</vt:lpstr>
      <vt:lpstr>PowerPoint Presentation</vt:lpstr>
      <vt:lpstr>Vitamin and Mineral Supplements</vt:lpstr>
      <vt:lpstr>Vitamin and Mineral Supplements</vt:lpstr>
      <vt:lpstr>Arguments for Supplements</vt:lpstr>
      <vt:lpstr>Who Needs Supplements?</vt:lpstr>
      <vt:lpstr>Who Needs Supplements?</vt:lpstr>
      <vt:lpstr>Arguments against Supplements</vt:lpstr>
      <vt:lpstr>Arguments against Supplements</vt:lpstr>
      <vt:lpstr>Selection of Supplements</vt:lpstr>
      <vt:lpstr>Selection of Supplements</vt:lpstr>
      <vt:lpstr>Regulation of Supplements</vt:lpstr>
      <vt:lpstr>PowerPoint Presentation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Vitamins And vitamin village</dc:title>
  <dc:creator>Coneyworth Lisa</dc:creator>
  <cp:lastModifiedBy>Lap</cp:lastModifiedBy>
  <cp:revision>46</cp:revision>
  <dcterms:created xsi:type="dcterms:W3CDTF">2013-10-15T09:46:39Z</dcterms:created>
  <dcterms:modified xsi:type="dcterms:W3CDTF">2019-01-25T19:02:48Z</dcterms:modified>
</cp:coreProperties>
</file>